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0" r:id="rId2"/>
    <p:sldMasterId id="2147483651" r:id="rId3"/>
  </p:sldMasterIdLst>
  <p:notesMasterIdLst>
    <p:notesMasterId r:id="rId26"/>
  </p:notesMasterIdLst>
  <p:sldIdLst>
    <p:sldId id="1638" r:id="rId4"/>
    <p:sldId id="1639" r:id="rId5"/>
    <p:sldId id="1640" r:id="rId6"/>
    <p:sldId id="1641" r:id="rId7"/>
    <p:sldId id="1642" r:id="rId8"/>
    <p:sldId id="1721" r:id="rId9"/>
    <p:sldId id="1781" r:id="rId10"/>
    <p:sldId id="1808" r:id="rId11"/>
    <p:sldId id="1809" r:id="rId12"/>
    <p:sldId id="1810" r:id="rId13"/>
    <p:sldId id="1811" r:id="rId14"/>
    <p:sldId id="1812" r:id="rId15"/>
    <p:sldId id="1813" r:id="rId16"/>
    <p:sldId id="1814" r:id="rId17"/>
    <p:sldId id="1815" r:id="rId18"/>
    <p:sldId id="1790" r:id="rId19"/>
    <p:sldId id="1817" r:id="rId20"/>
    <p:sldId id="1791" r:id="rId21"/>
    <p:sldId id="1792" r:id="rId22"/>
    <p:sldId id="1793" r:id="rId23"/>
    <p:sldId id="1794" r:id="rId24"/>
    <p:sldId id="1780" r:id="rId25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E0E0E0"/>
    <a:srgbClr val="2040A0"/>
    <a:srgbClr val="FFFF00"/>
    <a:srgbClr val="0000FF"/>
    <a:srgbClr val="008000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1" autoAdjust="0"/>
    <p:restoredTop sz="99473" autoAdjust="0"/>
  </p:normalViewPr>
  <p:slideViewPr>
    <p:cSldViewPr>
      <p:cViewPr varScale="1">
        <p:scale>
          <a:sx n="92" d="100"/>
          <a:sy n="92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43DFFB-8D12-4DFA-8CE0-E8930A32F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8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A6D538-317B-4D79-9106-77DBAFDD4693}" type="slidenum">
              <a:rPr lang="en-US" sz="1200" u="none">
                <a:solidFill>
                  <a:schemeClr val="tx1"/>
                </a:solidFill>
              </a:rPr>
              <a:pPr eaLnBrk="1" hangingPunct="1"/>
              <a:t>1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8BA705-B134-4B05-8399-6B4790508EE0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985689-F0D2-4E0A-8779-10459E4F8F7D}" type="slidenum">
              <a:rPr lang="en-US" sz="1200" u="none">
                <a:solidFill>
                  <a:schemeClr val="tx1"/>
                </a:solidFill>
              </a:rPr>
              <a:pPr eaLnBrk="1" hangingPunct="1"/>
              <a:t>2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83A5F4-4C17-4748-941B-3FA6078C6198}" type="slidenum">
              <a:rPr lang="en-US" sz="1200" u="none">
                <a:solidFill>
                  <a:schemeClr val="tx1"/>
                </a:solidFill>
              </a:rPr>
              <a:pPr eaLnBrk="1" hangingPunct="1"/>
              <a:t>3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8328B1-3A1C-499C-840F-4FCCE72167F4}" type="slidenum">
              <a:rPr lang="en-US" sz="1200" u="none">
                <a:solidFill>
                  <a:schemeClr val="tx1"/>
                </a:solidFill>
              </a:rPr>
              <a:pPr eaLnBrk="1" hangingPunct="1"/>
              <a:t>4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946146-4BA7-4004-8D35-8983177F68FE}" type="slidenum">
              <a:rPr lang="en-US" sz="1200" u="none">
                <a:solidFill>
                  <a:schemeClr val="tx1"/>
                </a:solidFill>
              </a:rPr>
              <a:pPr eaLnBrk="1" hangingPunct="1"/>
              <a:t>5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1772FF-491D-4576-88B0-FE7108CDDE00}" type="slidenum">
              <a:rPr lang="en-US" sz="1200" u="none">
                <a:solidFill>
                  <a:schemeClr val="tx1"/>
                </a:solidFill>
              </a:rPr>
              <a:pPr eaLnBrk="1" hangingPunct="1"/>
              <a:t>6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60DF1E-C185-4F76-87A0-8CFCAB0C422F}" type="slidenum">
              <a:rPr lang="en-US" sz="1200" u="none">
                <a:solidFill>
                  <a:schemeClr val="tx1"/>
                </a:solidFill>
              </a:rPr>
              <a:pPr eaLnBrk="1" hangingPunct="1"/>
              <a:t>7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8C21B4-DEBE-4FF5-A2EF-CC313B161AC5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86B898-C2D6-4771-90BB-5EFD00FCE83F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24025"/>
            <a:ext cx="9144000" cy="34163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50000">
                <a:srgbClr val="00563F"/>
              </a:gs>
              <a:gs pos="100000">
                <a:srgbClr val="00281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 anchor="ctr"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9938" y="1722438"/>
            <a:ext cx="4564062" cy="3402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130800"/>
            <a:ext cx="9144000" cy="17272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25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20E1B-4097-46FB-BB52-FE9934A16FDB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F8594-9EF1-4BAD-A639-C8AA5306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8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9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97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6F39F-88F1-43F8-B9FF-16D9DD338BDC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33973-2C52-40AA-A456-C802D83D2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0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F4505-E7FD-4893-8415-41B02F936F9A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5F91D-3FAB-4F61-81A7-95EECB9BC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A384F-779A-4A3E-85BC-8D766A60C6BD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33450-F682-4DD4-B22F-4B8CB790A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4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411AB-D13C-4CEF-BDC8-6929AE222D0E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BB828-0B85-40A3-A74C-63ED6A2C2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9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42672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2672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284F7-28AF-44EC-B59D-06FB4616232D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924CC-AF6F-403A-99FD-22C718C14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8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32177-B961-4D98-BB02-91D97EDBCA7F}" type="datetime1">
              <a:rPr lang="en-US" smtClean="0"/>
              <a:t>11/30/2016</a:t>
            </a:fld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0E407-B488-4B49-8A3E-62AC555C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61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23AAA-CD2E-4E1A-9C94-A8A38F7826FF}" type="datetime1">
              <a:rPr lang="en-US" smtClean="0"/>
              <a:t>11/30/2016</a:t>
            </a:fld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F340-3BB0-4483-ACBB-4080F5A65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2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76035-96E4-4C0B-A1B5-454CABBD86F3}" type="datetime1">
              <a:rPr lang="en-US" smtClean="0"/>
              <a:t>11/30/2016</a:t>
            </a:fld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8F6A-2B8B-4CD2-BAEF-366B6EBEC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35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D7EF2-4491-4C32-8CF2-D52CC794FDD2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128DD-13BA-4089-AE6B-5B1E9930D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37413-492C-4E09-8FFD-93794B7ED5E9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16999-4D23-4C5B-9224-87D4FC3DB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5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18836-F1A8-4152-9624-C8243D917703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F4277-8340-4FC6-9892-018F74AC3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1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91BD1-52A4-48C7-B1CA-BAE7FD57698E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5AB3-ED16-4700-8286-A55C76DBD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70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70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BE21C-52AB-4B6A-A0D9-97D86BC1A90B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21E53-41D2-466B-93A3-C52486DC1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4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58C78-2641-4C56-828C-F1D4B5BF0779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D7692-739C-48D3-B34E-5DD9CBF06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8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03B68-1FEF-4A36-B28E-C40C4929CE34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CB928-4405-4BC2-A31C-CB415A41C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92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F927E-F9B2-4C95-9D43-DF4A874D3857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6404B-DC53-4420-BF64-63DF3276A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6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775" y="279400"/>
            <a:ext cx="4267200" cy="603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9400"/>
            <a:ext cx="4267200" cy="603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F901-07D3-4815-A75D-E2C239D76119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7E04D-D8C9-4DCB-B863-BF68C5E01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0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3902A-7DE2-4A3A-A77E-5515F74D8B0C}" type="datetime1">
              <a:rPr lang="en-US" smtClean="0"/>
              <a:t>11/30/2016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4F2B1-68A0-42C7-8122-6344DB891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3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CEE5-F154-43C3-8E49-995B3EDB10F4}" type="datetime1">
              <a:rPr lang="en-US" smtClean="0"/>
              <a:t>11/30/2016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60CD5-7B74-47F1-81E2-F16EE2FA4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9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F20CD-A38C-4CD4-8E72-087C31DB96F8}" type="datetime1">
              <a:rPr lang="en-US" smtClean="0"/>
              <a:t>11/30/2016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DC69E-9A52-4CFB-B3BC-E3F5D31EB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AA4F8-8484-4105-AC43-BCD079E59979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E1F92-F767-435A-9A2E-A2DE1DE6F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1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AF48F-7CB0-45B6-860C-11DE34ECBDA6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7DB9E-5411-4EFE-BF18-8912E3373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4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B875F-371B-4797-8F9D-8DAC99F6DEB5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01A88-F92F-4129-AA14-D089E4E53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30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A5FE7-E733-4F15-A865-37D69525DC75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E3BAD-4A25-4EB5-A6E7-2510E2F30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88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274638"/>
            <a:ext cx="2171700" cy="60372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274638"/>
            <a:ext cx="6362700" cy="6037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2DE14-A56C-448E-9075-822337DCCD3C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3F808-C09A-46DB-9BFC-C855276F5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3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7213"/>
            <a:ext cx="42672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7213"/>
            <a:ext cx="42672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2A979-FA9C-4FBC-B22C-7B6B122713FA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1FC86-5D10-4C12-BF7C-8E02EE8CF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6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94C59-539B-449B-8032-3CD533F5EFC0}" type="datetime1">
              <a:rPr lang="en-US" smtClean="0"/>
              <a:t>11/30/2016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98705-AE8A-4BC1-8820-EBD3A5715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C5F3D-8AF7-4956-9127-CD9FA545055F}" type="datetime1">
              <a:rPr lang="en-US" smtClean="0"/>
              <a:t>11/30/2016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68A30-9CC5-40D7-B2A1-E5DA0C898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4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24E76-E461-4BCD-9D29-1F7A8BEB0286}" type="datetime1">
              <a:rPr lang="en-US" smtClean="0"/>
              <a:t>11/30/2016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14C1-7F29-487D-88B7-EDC7C8C12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3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8405B-07EA-41B2-AF47-2AF4197B5724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8A6F2-18EF-4B98-A2F0-5171BAF0E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A2602-C8F8-405C-A567-BCB8C059E8A5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00D59-FD03-4233-A8E5-D2FFB3BA3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8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100000">
                <a:srgbClr val="00563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18288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827213"/>
            <a:ext cx="86868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3601BFE-6967-4BB8-97FE-DCF719A07D4E}" type="datetime1">
              <a:rPr lang="en-US" smtClean="0"/>
              <a:t>11/30/2016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A97513-0396-48D2-AE65-959FE96AA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Arial" charset="0"/>
        <a:buChar char="-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828800"/>
            <a:ext cx="8686800" cy="4341813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100000">
                <a:srgbClr val="00563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18288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51047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4C3A568-2489-488C-8C11-4E9DD79A535D}" type="datetime1">
              <a:rPr lang="en-US" smtClean="0"/>
              <a:t>11/30/2016</a:t>
            </a:fld>
            <a:endParaRPr lang="en-US"/>
          </a:p>
        </p:txBody>
      </p:sp>
      <p:sp>
        <p:nvSpPr>
          <p:cNvPr id="851047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85104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9E88F74-6D74-4B1A-9EFD-A809A108F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775" y="279400"/>
            <a:ext cx="8686800" cy="60325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852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A00C3B-B6F2-469C-9ABE-921DD5B05942}" type="datetime1">
              <a:rPr lang="en-US" smtClean="0"/>
              <a:t>11/30/2016</a:t>
            </a:fld>
            <a:endParaRPr lang="en-US"/>
          </a:p>
        </p:txBody>
      </p:sp>
      <p:sp>
        <p:nvSpPr>
          <p:cNvPr id="852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852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A42AB3-DF3D-4239-BC9C-B0D477CAE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Exam2 (Final)</a:t>
            </a:r>
            <a:br>
              <a:rPr lang="en-US" dirty="0" smtClean="0"/>
            </a:br>
            <a:r>
              <a:rPr lang="en-US" dirty="0" smtClean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Information</a:t>
            </a:r>
          </a:p>
        </p:txBody>
      </p:sp>
      <p:pic>
        <p:nvPicPr>
          <p:cNvPr id="5124" name="Picture 4" descr="Midte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43100"/>
            <a:ext cx="25003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DF2833B-B912-435A-8337-34128D049A42}" type="datetime1">
              <a:rPr lang="en-US" altLang="en-US" sz="900" smtClean="0"/>
              <a:t>11/30/2016</a:t>
            </a:fld>
            <a:endParaRPr lang="en-US" altLang="en-US" sz="9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138 -Fall 2016</a:t>
            </a:r>
            <a:endParaRPr lang="en-US" altLang="en-US" sz="90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88F1A3D-5895-4632-A874-52757DCC57F8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90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Chapter 3 – Transport Layer 4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bg1"/>
                </a:solidFill>
              </a:rPr>
              <a:t>Don't Worry About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Detailed packet format for transport protocols but </a:t>
            </a:r>
            <a:r>
              <a:rPr lang="en-US" altLang="en-US" b="1" smtClean="0"/>
              <a:t>should know the fields and functions</a:t>
            </a:r>
          </a:p>
          <a:p>
            <a:pPr eaLnBrk="1" hangingPunct="1"/>
            <a:r>
              <a:rPr lang="en-US" altLang="en-US" smtClean="0"/>
              <a:t>Timer calculation detailed formulas involving standard deviation but must understand components of the basic dynamic timer formula</a:t>
            </a:r>
          </a:p>
        </p:txBody>
      </p:sp>
      <p:pic>
        <p:nvPicPr>
          <p:cNvPr id="16391" name="Picture 4" descr="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149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665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27E2F60-371E-4EAE-B886-B7FD7A4E1701}" type="datetime1">
              <a:rPr lang="en-US" altLang="en-US" sz="900" smtClean="0"/>
              <a:t>11/30/2016</a:t>
            </a:fld>
            <a:endParaRPr lang="en-US" altLang="en-US" sz="90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138 -Fall 2016</a:t>
            </a:r>
            <a:endParaRPr lang="en-US" altLang="en-US" sz="90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FE442AF-CD2E-4EFD-8589-23C3E080B1E2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9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4– Network Layer 2: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Forwarding and Routing</a:t>
            </a:r>
          </a:p>
          <a:p>
            <a:pPr eaLnBrk="1" hangingPunct="1"/>
            <a:r>
              <a:rPr lang="en-US" altLang="en-US" smtClean="0"/>
              <a:t>Network Service Models: Best Effort and Guaranteed Delivery. </a:t>
            </a:r>
          </a:p>
          <a:p>
            <a:pPr eaLnBrk="1" hangingPunct="1"/>
            <a:r>
              <a:rPr lang="en-US" altLang="en-US" smtClean="0"/>
              <a:t>Datagrams vs Virtual Circuits</a:t>
            </a:r>
          </a:p>
        </p:txBody>
      </p:sp>
      <p:pic>
        <p:nvPicPr>
          <p:cNvPr id="17415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41148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645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Router Internals: Input, Switch Fabric, Output</a:t>
            </a:r>
          </a:p>
          <a:p>
            <a:r>
              <a:rPr lang="en-US" altLang="en-US" smtClean="0"/>
              <a:t>Internet Protocol (IPv4): Header Information, the purpose of the various fields and units of measure as applicable. </a:t>
            </a:r>
          </a:p>
          <a:p>
            <a:pPr lvl="1"/>
            <a:r>
              <a:rPr lang="en-US" altLang="en-US" smtClean="0"/>
              <a:t>Addressing, forwarding, hierarchy</a:t>
            </a:r>
          </a:p>
          <a:p>
            <a:pPr lvl="1"/>
            <a:r>
              <a:rPr lang="en-US" altLang="en-US" smtClean="0"/>
              <a:t>Fragmentation and Reassembly and calculations</a:t>
            </a:r>
          </a:p>
          <a:p>
            <a:pPr lvl="1"/>
            <a:r>
              <a:rPr lang="en-US" altLang="en-US" smtClean="0"/>
              <a:t>Error checking</a:t>
            </a:r>
          </a:p>
          <a:p>
            <a:pPr lvl="1"/>
            <a:r>
              <a:rPr lang="en-US" altLang="en-US" smtClean="0"/>
              <a:t>Options fields mentioned (eg source routing, record route, etc)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B395E3-F3DD-4E95-8115-EBC3ED6E5FF1}" type="datetime1">
              <a:rPr lang="en-US" altLang="en-US" sz="900" u="none" smtClean="0">
                <a:solidFill>
                  <a:schemeClr val="tx1"/>
                </a:solidFill>
              </a:rPr>
              <a:t>11/30/2016</a:t>
            </a:fld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 u="none" smtClean="0">
                <a:solidFill>
                  <a:schemeClr val="tx1"/>
                </a:solidFill>
              </a:rPr>
              <a:t>Sacramento State - Ghansah - CSc/CpE 138 -Fall 2016</a:t>
            </a:r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A8FE15-3F08-4291-AEF9-983D66584C40}" type="slidenum">
              <a:rPr lang="en-US" altLang="en-US" sz="900" u="none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900" u="none" smtClean="0">
              <a:solidFill>
                <a:schemeClr val="tx1"/>
              </a:solidFill>
            </a:endParaRP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4– Network Layer 3: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</a:p>
        </p:txBody>
      </p:sp>
    </p:spTree>
    <p:extLst>
      <p:ext uri="{BB962C8B-B14F-4D97-AF65-F5344CB8AC3E}">
        <p14:creationId xmlns:p14="http://schemas.microsoft.com/office/powerpoint/2010/main" val="20828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Internet Protocol (IPv4) Addressing Issues: </a:t>
            </a:r>
          </a:p>
          <a:p>
            <a:pPr lvl="1"/>
            <a:r>
              <a:rPr lang="en-US" altLang="en-US" dirty="0" smtClean="0"/>
              <a:t> Subnets, CIDR, </a:t>
            </a:r>
          </a:p>
          <a:p>
            <a:pPr lvl="1"/>
            <a:r>
              <a:rPr lang="en-US" altLang="en-US" dirty="0" smtClean="0"/>
              <a:t>NAT advantages and limitations.</a:t>
            </a:r>
          </a:p>
          <a:p>
            <a:pPr lvl="1"/>
            <a:r>
              <a:rPr lang="en-US" altLang="en-US" dirty="0" smtClean="0"/>
              <a:t>DHCP, its purpose, and how it works</a:t>
            </a:r>
          </a:p>
          <a:p>
            <a:r>
              <a:rPr lang="en-US" altLang="en-US" dirty="0" smtClean="0"/>
              <a:t>ICMP, its purpose and uses</a:t>
            </a:r>
          </a:p>
          <a:p>
            <a:r>
              <a:rPr lang="en-US" altLang="en-US" dirty="0" smtClean="0"/>
              <a:t>Introduction to IPv6 at the level covered at lectures. Brief comparison with IPv4</a:t>
            </a:r>
          </a:p>
          <a:p>
            <a:r>
              <a:rPr lang="en-US" altLang="en-US" dirty="0" smtClean="0"/>
              <a:t>Tunneling. Its purpose, IP in IP tunnels</a:t>
            </a:r>
          </a:p>
          <a:p>
            <a:endParaRPr lang="en-US" altLang="en-US" dirty="0" smtClean="0"/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CC4EFB-6F03-482F-83F6-0604D4E8A373}" type="datetime1">
              <a:rPr lang="en-US" altLang="en-US" sz="900" u="none" smtClean="0">
                <a:solidFill>
                  <a:schemeClr val="tx1"/>
                </a:solidFill>
              </a:rPr>
              <a:t>11/30/2016</a:t>
            </a:fld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 u="none" smtClean="0">
                <a:solidFill>
                  <a:schemeClr val="tx1"/>
                </a:solidFill>
              </a:rPr>
              <a:t>Sacramento State - Ghansah - CSc/CpE 138 -Fall 2016</a:t>
            </a:r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406CF4-EB76-41A9-8405-28274AB6473B}" type="slidenum">
              <a:rPr lang="en-US" altLang="en-US" sz="900" u="none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900" u="none" smtClean="0">
              <a:solidFill>
                <a:schemeClr val="tx1"/>
              </a:solidFill>
            </a:endParaRP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4– Network Layer 4: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</a:p>
        </p:txBody>
      </p:sp>
    </p:spTree>
    <p:extLst>
      <p:ext uri="{BB962C8B-B14F-4D97-AF65-F5344CB8AC3E}">
        <p14:creationId xmlns:p14="http://schemas.microsoft.com/office/powerpoint/2010/main" val="29055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B4820C7-146F-458C-8A15-E16A3735BFE0}" type="datetime1">
              <a:rPr lang="en-US" altLang="en-US" sz="900" smtClean="0"/>
              <a:t>11/30/2016</a:t>
            </a:fld>
            <a:endParaRPr lang="en-US" altLang="en-US" sz="90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138 -Fall 2016</a:t>
            </a:r>
            <a:endParaRPr lang="en-US" altLang="en-US" sz="90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442D03-DFF8-4836-8A96-607BFF92E274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9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4– Network Layer 5: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Don't Worry About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6172200" cy="4570412"/>
          </a:xfrm>
        </p:spPr>
        <p:txBody>
          <a:bodyPr/>
          <a:lstStyle/>
          <a:p>
            <a:pPr eaLnBrk="1" hangingPunct="1"/>
            <a:r>
              <a:rPr lang="en-US" altLang="en-US" smtClean="0"/>
              <a:t>Detailed packet format for IP protocol but </a:t>
            </a:r>
            <a:r>
              <a:rPr lang="en-US" altLang="en-US" b="1" smtClean="0"/>
              <a:t>should know the fields and functions</a:t>
            </a:r>
          </a:p>
          <a:p>
            <a:pPr eaLnBrk="1" hangingPunct="1"/>
            <a:r>
              <a:rPr lang="en-US" altLang="en-US" smtClean="0"/>
              <a:t>Any details not covered during lecture.</a:t>
            </a:r>
          </a:p>
        </p:txBody>
      </p:sp>
      <p:pic>
        <p:nvPicPr>
          <p:cNvPr id="20487" name="Picture 4" descr="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290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966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Routing Algorithms</a:t>
            </a:r>
          </a:p>
          <a:p>
            <a:r>
              <a:rPr lang="en-US" altLang="en-US" smtClean="0"/>
              <a:t>Distance-Vector (Bellman-Ford)</a:t>
            </a:r>
          </a:p>
          <a:p>
            <a:r>
              <a:rPr lang="en-US" altLang="en-US" smtClean="0"/>
              <a:t>Link-State (Dijkstra)</a:t>
            </a:r>
          </a:p>
          <a:p>
            <a:r>
              <a:rPr lang="en-US" altLang="en-US" smtClean="0"/>
              <a:t>Given a network topology with costs of links be able to implement the algorithm</a:t>
            </a:r>
          </a:p>
          <a:p>
            <a:r>
              <a:rPr lang="en-US" altLang="en-US" smtClean="0"/>
              <a:t>Corresponding routing protocols: RIP, OSPF, BGP</a:t>
            </a:r>
          </a:p>
          <a:p>
            <a:r>
              <a:rPr lang="en-US" altLang="en-US" smtClean="0"/>
              <a:t>Hierarchical Routing: Advantages, Autonomous Systems, etc.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4BDF4E-5D3D-44E1-869F-F724FCECA6B3}" type="datetime1">
              <a:rPr lang="en-US" altLang="en-US" sz="900" u="none" smtClean="0">
                <a:solidFill>
                  <a:schemeClr val="tx1"/>
                </a:solidFill>
              </a:rPr>
              <a:t>11/30/2016</a:t>
            </a:fld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 u="none" smtClean="0">
                <a:solidFill>
                  <a:schemeClr val="tx1"/>
                </a:solidFill>
              </a:rPr>
              <a:t>Sacramento State - Ghansah - CSc/CpE 138 -Fall 2016</a:t>
            </a:r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5359A2-5343-40FF-AFDF-5DE78FF3B63B}" type="slidenum">
              <a:rPr lang="en-US" altLang="en-US" sz="900" u="none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900" u="none" smtClean="0">
              <a:solidFill>
                <a:schemeClr val="tx1"/>
              </a:solidFill>
            </a:endParaRPr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4– Network Layer 6: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 if covered</a:t>
            </a:r>
          </a:p>
        </p:txBody>
      </p:sp>
    </p:spTree>
    <p:extLst>
      <p:ext uri="{BB962C8B-B14F-4D97-AF65-F5344CB8AC3E}">
        <p14:creationId xmlns:p14="http://schemas.microsoft.com/office/powerpoint/2010/main" val="21020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Link Layer</a:t>
            </a:r>
          </a:p>
          <a:p>
            <a:r>
              <a:rPr lang="en-US" dirty="0" smtClean="0"/>
              <a:t>Error Detection and Retransmission</a:t>
            </a:r>
          </a:p>
          <a:p>
            <a:r>
              <a:rPr lang="en-US" dirty="0" smtClean="0"/>
              <a:t>Forward Error Correction</a:t>
            </a:r>
          </a:p>
          <a:p>
            <a:r>
              <a:rPr lang="en-US" dirty="0" smtClean="0"/>
              <a:t>Parity Check: 1 and 2 Dimensions, CRC representation with polynomials.</a:t>
            </a:r>
          </a:p>
          <a:p>
            <a:r>
              <a:rPr lang="en-US" dirty="0" smtClean="0"/>
              <a:t>Given data, be able to determine parity bits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EA3BB4-BF95-4CAF-B96F-98B895720C24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5– Link Layer 1 </a:t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Important to Know</a:t>
            </a:r>
          </a:p>
        </p:txBody>
      </p:sp>
    </p:spTree>
    <p:extLst>
      <p:ext uri="{BB962C8B-B14F-4D97-AF65-F5344CB8AC3E}">
        <p14:creationId xmlns:p14="http://schemas.microsoft.com/office/powerpoint/2010/main" val="42743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5– Link Layer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Important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detection properties </a:t>
            </a:r>
            <a:r>
              <a:rPr lang="en-US" dirty="0" err="1"/>
              <a:t>ie</a:t>
            </a:r>
            <a:r>
              <a:rPr lang="en-US" dirty="0"/>
              <a:t>. The kinds of errors that can be detected. </a:t>
            </a:r>
          </a:p>
          <a:p>
            <a:r>
              <a:rPr lang="en-US" dirty="0"/>
              <a:t>Given </a:t>
            </a:r>
            <a:r>
              <a:rPr lang="en-US" dirty="0" smtClean="0"/>
              <a:t>Data bits and </a:t>
            </a:r>
            <a:r>
              <a:rPr lang="en-US" dirty="0"/>
              <a:t>Generator polynomial, be able to determine appropriate error checking (CRC) </a:t>
            </a:r>
            <a:r>
              <a:rPr lang="en-US" dirty="0" smtClean="0"/>
              <a:t>bits.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170B33-D192-49CC-ABEF-63108FF6D219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Access Networks: LANs, Wireless/Radio, Satellites, and their properties.</a:t>
            </a:r>
          </a:p>
          <a:p>
            <a:r>
              <a:rPr lang="en-US" dirty="0" smtClean="0"/>
              <a:t>Multiple Access Protocols</a:t>
            </a:r>
          </a:p>
          <a:p>
            <a:pPr lvl="1"/>
            <a:r>
              <a:rPr lang="en-US" dirty="0" smtClean="0"/>
              <a:t>Channel Partitioning: TDMA, FDMA</a:t>
            </a:r>
          </a:p>
          <a:p>
            <a:pPr lvl="1"/>
            <a:r>
              <a:rPr lang="en-US" dirty="0" smtClean="0"/>
              <a:t>Random Access: S-Aloha, CSMA, CSMA/CD, CSMA/CA</a:t>
            </a:r>
          </a:p>
          <a:p>
            <a:pPr lvl="1"/>
            <a:r>
              <a:rPr lang="en-US" dirty="0" smtClean="0"/>
              <a:t>Taking-Turns Protocols: Token passing, Reservation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735CF-B3D1-4E86-822C-E1099FFC63E5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5– Link Layer 3:</a:t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Important to Know</a:t>
            </a:r>
          </a:p>
        </p:txBody>
      </p:sp>
    </p:spTree>
    <p:extLst>
      <p:ext uri="{BB962C8B-B14F-4D97-AF65-F5344CB8AC3E}">
        <p14:creationId xmlns:p14="http://schemas.microsoft.com/office/powerpoint/2010/main" val="32012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Link Layer Protocols: Ethernet (IEEE 802.3), frame format fields</a:t>
            </a:r>
          </a:p>
          <a:p>
            <a:r>
              <a:rPr lang="en-US" dirty="0" smtClean="0"/>
              <a:t>Switched LANs: why switches have replaced buses in current Ethernet LANs. VLANs.</a:t>
            </a:r>
          </a:p>
          <a:p>
            <a:r>
              <a:rPr lang="en-US" dirty="0" smtClean="0"/>
              <a:t>Difference between switches and routers.</a:t>
            </a:r>
          </a:p>
          <a:p>
            <a:r>
              <a:rPr lang="en-US" dirty="0" smtClean="0"/>
              <a:t>Address Resolution Protocol (ARP), Learning </a:t>
            </a:r>
          </a:p>
          <a:p>
            <a:r>
              <a:rPr lang="en-US" dirty="0" smtClean="0"/>
              <a:t>Given a network application (</a:t>
            </a:r>
            <a:r>
              <a:rPr lang="en-US" dirty="0" err="1" smtClean="0"/>
              <a:t>eg</a:t>
            </a:r>
            <a:r>
              <a:rPr lang="en-US" dirty="0" smtClean="0"/>
              <a:t>. Web) Be able to determine details of events, including appropriate protocols invoked in various layers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2A136D-6A0B-4020-91B2-0EB2D6251B28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5– Link Layer 4</a:t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Important to Know</a:t>
            </a:r>
          </a:p>
        </p:txBody>
      </p:sp>
    </p:spTree>
    <p:extLst>
      <p:ext uri="{BB962C8B-B14F-4D97-AF65-F5344CB8AC3E}">
        <p14:creationId xmlns:p14="http://schemas.microsoft.com/office/powerpoint/2010/main" val="22404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B3CD8D-2E6B-477D-A261-951DD8E7F79A}" type="datetime1">
              <a:rPr lang="en-US" sz="900" u="none" smtClean="0">
                <a:solidFill>
                  <a:schemeClr val="tx1"/>
                </a:solidFill>
              </a:rPr>
              <a:t>11/30/2016</a:t>
            </a:fld>
            <a:endParaRPr lang="en-US" sz="900" u="none" dirty="0">
              <a:solidFill>
                <a:schemeClr val="tx1"/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138 -Fall 2016</a:t>
            </a:r>
            <a:endParaRPr lang="en-US" sz="900" u="none" dirty="0">
              <a:solidFill>
                <a:schemeClr val="tx1"/>
              </a:solidFill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C04037-FCA1-4045-905F-841C30E00050}" type="slidenum">
              <a:rPr lang="en-US" sz="900" u="none">
                <a:solidFill>
                  <a:schemeClr val="tx1"/>
                </a:solidFill>
              </a:rPr>
              <a:pPr eaLnBrk="1" hangingPunct="1"/>
              <a:t>2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 Date and Time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5943600" cy="4570412"/>
          </a:xfrm>
        </p:spPr>
        <p:txBody>
          <a:bodyPr/>
          <a:lstStyle/>
          <a:p>
            <a:pPr eaLnBrk="1" hangingPunct="1"/>
            <a:r>
              <a:rPr lang="en-US" dirty="0" smtClean="0"/>
              <a:t>Date: </a:t>
            </a:r>
            <a:r>
              <a:rPr lang="en-US" dirty="0" smtClean="0"/>
              <a:t>Thursday, December 8th</a:t>
            </a:r>
            <a:endParaRPr lang="en-US" dirty="0" smtClean="0"/>
          </a:p>
          <a:p>
            <a:pPr eaLnBrk="1" hangingPunct="1"/>
            <a:r>
              <a:rPr lang="en-US" dirty="0" smtClean="0"/>
              <a:t>Time: 4pm – 5:15 pm</a:t>
            </a:r>
          </a:p>
          <a:p>
            <a:pPr eaLnBrk="1" hangingPunct="1"/>
            <a:r>
              <a:rPr lang="en-US" dirty="0" smtClean="0"/>
              <a:t>Place: 138 Class Room</a:t>
            </a:r>
          </a:p>
        </p:txBody>
      </p:sp>
      <p:pic>
        <p:nvPicPr>
          <p:cNvPr id="7175" name="Picture 4" descr="bs0200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628900"/>
            <a:ext cx="2184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THESE MAY BE SKIPPED. DECISION WILL BE MADE IN CLASS</a:t>
            </a:r>
          </a:p>
          <a:p>
            <a:pPr lvl="1"/>
            <a:r>
              <a:rPr lang="en-US" dirty="0" smtClean="0"/>
              <a:t>Wireless Links</a:t>
            </a:r>
          </a:p>
          <a:p>
            <a:pPr lvl="1"/>
            <a:r>
              <a:rPr lang="en-US" dirty="0" smtClean="0"/>
              <a:t>General Wireless Network Architecture</a:t>
            </a:r>
          </a:p>
          <a:p>
            <a:pPr lvl="1"/>
            <a:r>
              <a:rPr lang="en-US" dirty="0" smtClean="0"/>
              <a:t>802.11 (</a:t>
            </a:r>
            <a:r>
              <a:rPr lang="en-US" dirty="0" err="1" smtClean="0"/>
              <a:t>WiFi</a:t>
            </a:r>
            <a:r>
              <a:rPr lang="en-US" dirty="0" smtClean="0"/>
              <a:t>) standard</a:t>
            </a:r>
          </a:p>
          <a:p>
            <a:pPr lvl="1"/>
            <a:r>
              <a:rPr lang="en-US" dirty="0" smtClean="0"/>
              <a:t>Cellular Networks (1G/2G/3G/4G)</a:t>
            </a:r>
          </a:p>
          <a:p>
            <a:pPr lvl="1"/>
            <a:r>
              <a:rPr lang="en-US" dirty="0" smtClean="0"/>
              <a:t>Mobility Issues.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78CCE-F18D-459E-B95E-EAFDD04A66AA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6 – Wireless and Mobile Nets</a:t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Important to Know</a:t>
            </a:r>
          </a:p>
        </p:txBody>
      </p:sp>
    </p:spTree>
    <p:extLst>
      <p:ext uri="{BB962C8B-B14F-4D97-AF65-F5344CB8AC3E}">
        <p14:creationId xmlns:p14="http://schemas.microsoft.com/office/powerpoint/2010/main" val="15186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for the Exam2 (Final)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through homework problems</a:t>
            </a:r>
          </a:p>
          <a:p>
            <a:r>
              <a:rPr lang="en-US" dirty="0" smtClean="0"/>
              <a:t>Go through lecture notes (slides on </a:t>
            </a:r>
            <a:r>
              <a:rPr lang="en-US" smtClean="0"/>
              <a:t>SacCT plus  clarifying comments from class).</a:t>
            </a:r>
            <a:endParaRPr lang="en-US" dirty="0" smtClean="0"/>
          </a:p>
          <a:p>
            <a:r>
              <a:rPr lang="en-US" dirty="0" smtClean="0"/>
              <a:t>Go through study questions assigned</a:t>
            </a:r>
          </a:p>
          <a:p>
            <a:r>
              <a:rPr lang="en-US" dirty="0" smtClean="0"/>
              <a:t>Prepare for the exam as if it is a closed book and closed notes exam even though you are allowed sheet of notes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C534E-FA7B-4A52-AB5D-79BC954B073E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Sacramento State - Ghansah - CSc/CpE 138 -Fall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768E41-77B8-438B-B517-0B5A28B5A984}" type="datetime1">
              <a:rPr lang="en-US" sz="900" u="none" smtClean="0">
                <a:solidFill>
                  <a:schemeClr val="tx1"/>
                </a:solidFill>
              </a:rPr>
              <a:t>11/30/2016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138 -Fall 2016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5D0A02-E8FA-40C3-AF1E-BBC390DA64C6}" type="slidenum">
              <a:rPr lang="en-US" sz="900" u="none">
                <a:solidFill>
                  <a:schemeClr val="tx1"/>
                </a:solidFill>
              </a:rPr>
              <a:pPr eaLnBrk="1" hangingPunct="1"/>
              <a:t>22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Good Luck on the Exam!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B3028F-1410-4146-A453-8F423418D4CD}" type="datetime1">
              <a:rPr lang="en-US" sz="900" u="none" smtClean="0">
                <a:solidFill>
                  <a:schemeClr val="tx1"/>
                </a:solidFill>
              </a:rPr>
              <a:t>11/30/2016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138 -Fall 2016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59E123-6AE7-434F-9462-C9337E185C13}" type="slidenum">
              <a:rPr lang="en-US" sz="900" u="none">
                <a:solidFill>
                  <a:schemeClr val="tx1"/>
                </a:solidFill>
              </a:rPr>
              <a:pPr eaLnBrk="1" hangingPunct="1"/>
              <a:t>3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 Specifications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1hour 15minutes long</a:t>
            </a:r>
          </a:p>
          <a:p>
            <a:pPr eaLnBrk="1" hangingPunct="1"/>
            <a:r>
              <a:rPr lang="en-US" sz="4400" dirty="0" smtClean="0"/>
              <a:t>Closed book/notes</a:t>
            </a:r>
          </a:p>
          <a:p>
            <a:pPr eaLnBrk="1" hangingPunct="1"/>
            <a:r>
              <a:rPr lang="en-US" sz="4400" dirty="0" smtClean="0"/>
              <a:t>Multiple choice </a:t>
            </a:r>
          </a:p>
        </p:txBody>
      </p:sp>
      <p:grpSp>
        <p:nvGrpSpPr>
          <p:cNvPr id="11289604" name="Group 4"/>
          <p:cNvGrpSpPr>
            <a:grpSpLocks/>
          </p:cNvGrpSpPr>
          <p:nvPr/>
        </p:nvGrpSpPr>
        <p:grpSpPr bwMode="auto">
          <a:xfrm>
            <a:off x="3200400" y="4686300"/>
            <a:ext cx="2971800" cy="1116013"/>
            <a:chOff x="1800" y="3113"/>
            <a:chExt cx="1872" cy="703"/>
          </a:xfrm>
        </p:grpSpPr>
        <p:sp>
          <p:nvSpPr>
            <p:cNvPr id="8201" name="Text Box 5"/>
            <p:cNvSpPr txBox="1">
              <a:spLocks noChangeArrowheads="1"/>
            </p:cNvSpPr>
            <p:nvPr/>
          </p:nvSpPr>
          <p:spPr bwMode="auto">
            <a:xfrm>
              <a:off x="2520" y="3113"/>
              <a:ext cx="115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342900" indent="-3429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50000"/>
                </a:spcBef>
                <a:buClrTx/>
              </a:pPr>
              <a:r>
                <a:rPr lang="en-US" sz="4000" b="1" u="none">
                  <a:latin typeface="Comic Sans MS" pitchFamily="66" charset="0"/>
                </a:rPr>
                <a:t>Guess</a:t>
              </a:r>
            </a:p>
          </p:txBody>
        </p:sp>
        <p:sp>
          <p:nvSpPr>
            <p:cNvPr id="1128960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800" y="3312"/>
              <a:ext cx="528" cy="5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defRPr/>
              </a:pPr>
              <a:r>
                <a:rPr lang="en-US" sz="3600" kern="10"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 Narrow"/>
                  <a:cs typeface="Arial" pitchFamily="34" charset="0"/>
                </a:rPr>
                <a:t>×</a:t>
              </a:r>
            </a:p>
          </p:txBody>
        </p:sp>
      </p:grpSp>
      <p:pic>
        <p:nvPicPr>
          <p:cNvPr id="8200" name="Picture 7" descr="Exam 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743200"/>
            <a:ext cx="2590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4F3F36-05C8-4A8F-A287-FBE8B96483C0}" type="datetime1">
              <a:rPr lang="en-US" sz="900" u="none" smtClean="0">
                <a:solidFill>
                  <a:schemeClr val="tx1"/>
                </a:solidFill>
              </a:rPr>
              <a:t>11/30/2016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138 -Fall 2016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3C5125-0791-45CB-9717-B93317732122}" type="slidenum">
              <a:rPr lang="en-US" sz="900" u="none">
                <a:solidFill>
                  <a:schemeClr val="tx1"/>
                </a:solidFill>
              </a:rPr>
              <a:pPr eaLnBrk="1" hangingPunct="1"/>
              <a:t>4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You Need To Bring to Exam 2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5600700" cy="4570412"/>
          </a:xfrm>
        </p:spPr>
        <p:txBody>
          <a:bodyPr/>
          <a:lstStyle/>
          <a:p>
            <a:pPr eaLnBrk="1" hangingPunct="1"/>
            <a:r>
              <a:rPr lang="en-US" dirty="0" smtClean="0"/>
              <a:t>NCS </a:t>
            </a:r>
            <a:r>
              <a:rPr lang="en-US" u="sng" dirty="0" smtClean="0">
                <a:solidFill>
                  <a:schemeClr val="accent2"/>
                </a:solidFill>
              </a:rPr>
              <a:t>Form 4521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big, blue / purple</a:t>
            </a:r>
          </a:p>
          <a:p>
            <a:pPr lvl="1" eaLnBrk="1" hangingPunct="1"/>
            <a:r>
              <a:rPr lang="en-US" dirty="0" smtClean="0"/>
              <a:t>available in the Hornet Bookstore and Union Store</a:t>
            </a:r>
          </a:p>
          <a:p>
            <a:pPr eaLnBrk="1" hangingPunct="1"/>
            <a:r>
              <a:rPr lang="en-US" dirty="0" smtClean="0"/>
              <a:t>Number 2 </a:t>
            </a:r>
            <a:r>
              <a:rPr lang="en-US" u="sng" dirty="0" smtClean="0"/>
              <a:t>Pencil Only</a:t>
            </a:r>
          </a:p>
          <a:p>
            <a:pPr eaLnBrk="1" hangingPunct="1"/>
            <a:r>
              <a:rPr lang="en-US" u="sng" dirty="0" smtClean="0"/>
              <a:t>Very Good ERASER</a:t>
            </a:r>
          </a:p>
        </p:txBody>
      </p:sp>
      <p:pic>
        <p:nvPicPr>
          <p:cNvPr id="9223" name="Picture 4" descr="Exam 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743200"/>
            <a:ext cx="2590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53CF18-44AD-4811-A55E-BC293E5E1438}" type="datetime1">
              <a:rPr lang="en-US" sz="900" u="none" smtClean="0">
                <a:solidFill>
                  <a:schemeClr val="tx1"/>
                </a:solidFill>
              </a:rPr>
              <a:t>11/30/2016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138 -Fall 2016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8392C4-8405-4212-BD49-646D480942DD}" type="slidenum">
              <a:rPr lang="en-US" sz="900" u="none">
                <a:solidFill>
                  <a:schemeClr val="tx1"/>
                </a:solidFill>
              </a:rPr>
              <a:pPr eaLnBrk="1" hangingPunct="1"/>
              <a:t>5</a:t>
            </a:fld>
            <a:endParaRPr lang="en-US" sz="900" u="none">
              <a:solidFill>
                <a:schemeClr val="tx1"/>
              </a:solidFill>
            </a:endParaRPr>
          </a:p>
        </p:txBody>
      </p:sp>
      <p:pic>
        <p:nvPicPr>
          <p:cNvPr id="10245" name="Picture 2" descr="4521 - hi 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57200"/>
            <a:ext cx="7924800" cy="5943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11293699" name="AutoShape 3"/>
          <p:cNvSpPr>
            <a:spLocks noChangeArrowheads="1"/>
          </p:cNvSpPr>
          <p:nvPr/>
        </p:nvSpPr>
        <p:spPr bwMode="auto">
          <a:xfrm>
            <a:off x="3086100" y="1714500"/>
            <a:ext cx="3352800" cy="838200"/>
          </a:xfrm>
          <a:prstGeom prst="wedgeRoundRectCallout">
            <a:avLst>
              <a:gd name="adj1" fmla="val 38968"/>
              <a:gd name="adj2" fmla="val -119699"/>
              <a:gd name="adj3" fmla="val 16667"/>
            </a:avLst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2436078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b="1" u="none">
                <a:solidFill>
                  <a:schemeClr val="bg1"/>
                </a:solidFill>
                <a:latin typeface="Arial Narrow" pitchFamily="34" charset="0"/>
              </a:rPr>
              <a:t>NCS Pearson 4521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9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36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A254D2-DA51-42DC-9A01-F143584044C4}" type="datetime1">
              <a:rPr lang="en-US" sz="900" u="none" smtClean="0">
                <a:solidFill>
                  <a:schemeClr val="tx1"/>
                </a:solidFill>
              </a:rPr>
              <a:t>11/30/2016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138 -Fall 2016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D41FCF-813B-48F0-9463-84D67E45C92A}" type="slidenum">
              <a:rPr lang="en-US" sz="900" u="none">
                <a:solidFill>
                  <a:schemeClr val="tx1"/>
                </a:solidFill>
              </a:rPr>
              <a:pPr eaLnBrk="1" hangingPunct="1"/>
              <a:t>6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You Need for the Exam - Reference Sheet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7239000" cy="4570412"/>
          </a:xfrm>
          <a:noFill/>
        </p:spPr>
        <p:txBody>
          <a:bodyPr/>
          <a:lstStyle/>
          <a:p>
            <a:pPr eaLnBrk="1" hangingPunct="1"/>
            <a:r>
              <a:rPr lang="en-US" b="1" dirty="0" smtClean="0"/>
              <a:t>One </a:t>
            </a:r>
            <a:r>
              <a:rPr lang="en-US" dirty="0" smtClean="0"/>
              <a:t>8 ½" x 11"</a:t>
            </a:r>
          </a:p>
          <a:p>
            <a:pPr eaLnBrk="1" hangingPunct="1"/>
            <a:r>
              <a:rPr lang="en-US" u="sng" dirty="0" smtClean="0">
                <a:solidFill>
                  <a:schemeClr val="accent2"/>
                </a:solidFill>
              </a:rPr>
              <a:t>Two </a:t>
            </a:r>
            <a:r>
              <a:rPr lang="en-US" dirty="0" smtClean="0"/>
              <a:t>Sides</a:t>
            </a:r>
          </a:p>
          <a:p>
            <a:pPr eaLnBrk="1" hangingPunct="1"/>
            <a:r>
              <a:rPr lang="en-US" dirty="0" smtClean="0"/>
              <a:t>Hand-written or Typed!</a:t>
            </a:r>
          </a:p>
          <a:p>
            <a:pPr eaLnBrk="1" hangingPunct="1"/>
            <a:r>
              <a:rPr lang="en-US" dirty="0" smtClean="0"/>
              <a:t>No photocopies</a:t>
            </a:r>
          </a:p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You will leave it with the exam</a:t>
            </a:r>
          </a:p>
        </p:txBody>
      </p:sp>
      <p:pic>
        <p:nvPicPr>
          <p:cNvPr id="11271" name="Picture 4" descr="drawing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857500"/>
            <a:ext cx="25908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Exam2 (Final)</a:t>
            </a:r>
            <a:br>
              <a:rPr lang="en-US" dirty="0" smtClean="0"/>
            </a:br>
            <a:r>
              <a:rPr lang="en-US" dirty="0" smtClean="0"/>
              <a:t>Review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Exam2 Study Guide – will cover material after Exam1. </a:t>
            </a:r>
          </a:p>
        </p:txBody>
      </p:sp>
      <p:pic>
        <p:nvPicPr>
          <p:cNvPr id="12292" name="Picture 4" descr="Midte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43100"/>
            <a:ext cx="25003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Chapter 3 – Transport Layer 3</a:t>
            </a:r>
            <a:r>
              <a:rPr lang="en-US" altLang="en-US" smtClean="0"/>
              <a:t>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  <a:endParaRPr lang="en-US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TCP which fields are used to implement following and how:</a:t>
            </a:r>
          </a:p>
          <a:p>
            <a:pPr lvl="1"/>
            <a:r>
              <a:rPr lang="en-US" altLang="en-US" smtClean="0"/>
              <a:t>Sequence Numbers: Purpose and how they are used </a:t>
            </a:r>
          </a:p>
          <a:p>
            <a:pPr lvl="1"/>
            <a:r>
              <a:rPr lang="en-US" altLang="en-US" smtClean="0"/>
              <a:t>Error Control: Checksum, what is checked by Checksum, protocols (Go-Back-N,) … , etc, </a:t>
            </a:r>
          </a:p>
          <a:p>
            <a:pPr lvl="1"/>
            <a:r>
              <a:rPr lang="en-US" altLang="en-US" smtClean="0"/>
              <a:t>Flow control (sliding window): </a:t>
            </a:r>
          </a:p>
          <a:p>
            <a:pPr lvl="2"/>
            <a:r>
              <a:rPr lang="en-US" altLang="en-US" smtClean="0"/>
              <a:t>Window Advertisement, </a:t>
            </a:r>
          </a:p>
          <a:p>
            <a:pPr lvl="1"/>
            <a:r>
              <a:rPr lang="en-US" altLang="en-US" smtClean="0"/>
              <a:t>Congestion Control (Time to Live == TTL)</a:t>
            </a:r>
          </a:p>
          <a:p>
            <a:endParaRPr lang="en-US" altLang="en-US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383CEA3-43C0-4B64-AD6C-3D90BF0998BC}" type="datetime1">
              <a:rPr lang="en-US" altLang="en-US" sz="900" smtClean="0"/>
              <a:t>11/30/2016</a:t>
            </a:fld>
            <a:endParaRPr lang="en-US" altLang="en-US" sz="900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138 -Fall 2016</a:t>
            </a:r>
            <a:endParaRPr lang="en-US" altLang="en-US" sz="90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C604FE7-199E-480B-8E5B-F9A95F93CD7D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900" smtClean="0"/>
          </a:p>
        </p:txBody>
      </p:sp>
      <p:pic>
        <p:nvPicPr>
          <p:cNvPr id="14343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63" y="32004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Chapter 3 – Transport Layer 4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bg1"/>
                </a:solidFill>
              </a:rPr>
              <a:t>Important to Know</a:t>
            </a:r>
            <a:endParaRPr lang="en-US" alt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TCP which fields are used to implement following and how:</a:t>
            </a:r>
          </a:p>
          <a:p>
            <a:pPr lvl="1"/>
            <a:r>
              <a:rPr lang="en-US" altLang="en-US" smtClean="0"/>
              <a:t>Connection management: Handshake protocols, </a:t>
            </a:r>
          </a:p>
          <a:p>
            <a:pPr lvl="1"/>
            <a:r>
              <a:rPr lang="en-US" altLang="en-US" smtClean="0"/>
              <a:t>Congestion Control: Principles, AIMD, Slow Start, TCP Tahoe, TCP Reno, etc.</a:t>
            </a:r>
          </a:p>
          <a:p>
            <a:r>
              <a:rPr lang="en-US" altLang="en-US" smtClean="0"/>
              <a:t>UDP. Difference with TCP.</a:t>
            </a:r>
          </a:p>
          <a:p>
            <a:r>
              <a:rPr lang="en-US" altLang="en-US" smtClean="0"/>
              <a:t>When to use TCP or UDP and why.</a:t>
            </a:r>
          </a:p>
          <a:p>
            <a:r>
              <a:rPr lang="en-US" altLang="en-US" smtClean="0"/>
              <a:t>TCP Timers. Dynamic timer calculation</a:t>
            </a:r>
          </a:p>
          <a:p>
            <a:endParaRPr lang="en-US" altLang="en-US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5C6CF8E-7EA0-4D9B-9064-9A480EA1F0FD}" type="datetime1">
              <a:rPr lang="en-US" altLang="en-US" sz="900" smtClean="0"/>
              <a:t>11/30/2016</a:t>
            </a:fld>
            <a:endParaRPr lang="en-US" altLang="en-US" sz="900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138 -Fall 2016</a:t>
            </a:r>
            <a:endParaRPr lang="en-US" altLang="en-US" sz="90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B7DB5B0-0445-4B0A-AAA4-86CBE0060E72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900" smtClean="0"/>
          </a:p>
        </p:txBody>
      </p:sp>
      <p:pic>
        <p:nvPicPr>
          <p:cNvPr id="15367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34290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7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D5B65D"/>
      </a:dk2>
      <a:lt2>
        <a:srgbClr val="1C1C1C"/>
      </a:lt2>
      <a:accent1>
        <a:srgbClr val="2850A0"/>
      </a:accent1>
      <a:accent2>
        <a:srgbClr val="C00000"/>
      </a:accent2>
      <a:accent3>
        <a:srgbClr val="FFFFFF"/>
      </a:accent3>
      <a:accent4>
        <a:srgbClr val="000000"/>
      </a:accent4>
      <a:accent5>
        <a:srgbClr val="ACB3CD"/>
      </a:accent5>
      <a:accent6>
        <a:srgbClr val="AE0000"/>
      </a:accent6>
      <a:hlink>
        <a:srgbClr val="FF4000"/>
      </a:hlink>
      <a:folHlink>
        <a:srgbClr val="0000A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563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D2C8A2"/>
        </a:lt1>
        <a:dk2>
          <a:srgbClr val="00563F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D2C8A2"/>
        </a:dk1>
        <a:lt1>
          <a:srgbClr val="F8F8F8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D2C8A2"/>
        </a:dk1>
        <a:lt1>
          <a:srgbClr val="F8F8F8"/>
        </a:lt1>
        <a:dk2>
          <a:srgbClr val="BCAD7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de">
  <a:themeElements>
    <a:clrScheme name="">
      <a:dk1>
        <a:srgbClr val="000000"/>
      </a:dk1>
      <a:lt1>
        <a:srgbClr val="FFFFFF"/>
      </a:lt1>
      <a:dk2>
        <a:srgbClr val="D5B65D"/>
      </a:dk2>
      <a:lt2>
        <a:srgbClr val="808080"/>
      </a:lt2>
      <a:accent1>
        <a:srgbClr val="2850BE"/>
      </a:accent1>
      <a:accent2>
        <a:srgbClr val="C00000"/>
      </a:accent2>
      <a:accent3>
        <a:srgbClr val="FFFFFF"/>
      </a:accent3>
      <a:accent4>
        <a:srgbClr val="000000"/>
      </a:accent4>
      <a:accent5>
        <a:srgbClr val="ACB3DB"/>
      </a:accent5>
      <a:accent6>
        <a:srgbClr val="AE0000"/>
      </a:accent6>
      <a:hlink>
        <a:srgbClr val="004080"/>
      </a:hlink>
      <a:folHlink>
        <a:srgbClr val="008000"/>
      </a:folHlink>
    </a:clrScheme>
    <a:fontScheme name="Code">
      <a:majorFont>
        <a:latin typeface="Arial"/>
        <a:ea typeface=""/>
        <a:cs typeface="Arial"/>
      </a:majorFont>
      <a:minorFont>
        <a:latin typeface="Courier Ne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3">
        <a:dk1>
          <a:srgbClr val="000000"/>
        </a:dk1>
        <a:lt1>
          <a:srgbClr val="FFFFFF"/>
        </a:lt1>
        <a:dk2>
          <a:srgbClr val="FF99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4">
        <a:dk1>
          <a:srgbClr val="000000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5">
        <a:dk1>
          <a:srgbClr val="000000"/>
        </a:dk1>
        <a:lt1>
          <a:srgbClr val="FFFFFF"/>
        </a:lt1>
        <a:dk2>
          <a:srgbClr val="D5B65D"/>
        </a:dk2>
        <a:lt2>
          <a:srgbClr val="1C1C1C"/>
        </a:lt2>
        <a:accent1>
          <a:srgbClr val="2850A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CB3CD"/>
        </a:accent5>
        <a:accent6>
          <a:srgbClr val="AE0000"/>
        </a:accent6>
        <a:hlink>
          <a:srgbClr val="FF4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6">
        <a:dk1>
          <a:srgbClr val="FF33CC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DA2AAE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de - Full">
  <a:themeElements>
    <a:clrScheme name="Code - Full 14">
      <a:dk1>
        <a:srgbClr val="000000"/>
      </a:dk1>
      <a:lt1>
        <a:srgbClr val="FFFFFF"/>
      </a:lt1>
      <a:dk2>
        <a:srgbClr val="D5B65D"/>
      </a:dk2>
      <a:lt2>
        <a:srgbClr val="808080"/>
      </a:lt2>
      <a:accent1>
        <a:srgbClr val="004080"/>
      </a:accent1>
      <a:accent2>
        <a:srgbClr val="C00000"/>
      </a:accent2>
      <a:accent3>
        <a:srgbClr val="FFFFFF"/>
      </a:accent3>
      <a:accent4>
        <a:srgbClr val="000000"/>
      </a:accent4>
      <a:accent5>
        <a:srgbClr val="AAAFC0"/>
      </a:accent5>
      <a:accent6>
        <a:srgbClr val="AE0000"/>
      </a:accent6>
      <a:hlink>
        <a:srgbClr val="004080"/>
      </a:hlink>
      <a:folHlink>
        <a:srgbClr val="008000"/>
      </a:folHlink>
    </a:clrScheme>
    <a:fontScheme name="Code - Full">
      <a:majorFont>
        <a:latin typeface="Arial"/>
        <a:ea typeface=""/>
        <a:cs typeface="Arial"/>
      </a:majorFont>
      <a:minorFont>
        <a:latin typeface="Courier Ne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ode - Fu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3">
        <a:dk1>
          <a:srgbClr val="000000"/>
        </a:dk1>
        <a:lt1>
          <a:srgbClr val="FFFFFF"/>
        </a:lt1>
        <a:dk2>
          <a:srgbClr val="FF99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4">
        <a:dk1>
          <a:srgbClr val="000000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5">
        <a:dk1>
          <a:srgbClr val="000000"/>
        </a:dk1>
        <a:lt1>
          <a:srgbClr val="FFFFFF"/>
        </a:lt1>
        <a:dk2>
          <a:srgbClr val="D5B65D"/>
        </a:dk2>
        <a:lt2>
          <a:srgbClr val="1C1C1C"/>
        </a:lt2>
        <a:accent1>
          <a:srgbClr val="2850A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CB3CD"/>
        </a:accent5>
        <a:accent6>
          <a:srgbClr val="AE0000"/>
        </a:accent6>
        <a:hlink>
          <a:srgbClr val="FF4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6">
        <a:dk1>
          <a:srgbClr val="FF33CC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DA2AAE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1051</Words>
  <Application>Microsoft Office PowerPoint</Application>
  <PresentationFormat>On-screen Show (4:3)</PresentationFormat>
  <Paragraphs>178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Default Design</vt:lpstr>
      <vt:lpstr>Code</vt:lpstr>
      <vt:lpstr>Code - Full</vt:lpstr>
      <vt:lpstr>Exam2 (Final) Overview</vt:lpstr>
      <vt:lpstr>Exam Date and Time</vt:lpstr>
      <vt:lpstr>Exam Specifications</vt:lpstr>
      <vt:lpstr>What You Need To Bring to Exam 2</vt:lpstr>
      <vt:lpstr>PowerPoint Presentation</vt:lpstr>
      <vt:lpstr>What You Need for the Exam - Reference Sheet</vt:lpstr>
      <vt:lpstr>Exam2 (Final) Review</vt:lpstr>
      <vt:lpstr>Chapter 3 – Transport Layer 3: Important to Know</vt:lpstr>
      <vt:lpstr>Chapter 3 – Transport Layer 4: Important to Know</vt:lpstr>
      <vt:lpstr>Chapter 3 – Transport Layer 4: Don't Worry About</vt:lpstr>
      <vt:lpstr>Chapter 4– Network Layer 2: Important to Know</vt:lpstr>
      <vt:lpstr>Chapter 4– Network Layer 3: Important to Know</vt:lpstr>
      <vt:lpstr>Chapter 4– Network Layer 4: Important to Know</vt:lpstr>
      <vt:lpstr>Chapter 4– Network Layer 5: Don't Worry About</vt:lpstr>
      <vt:lpstr>Chapter 4– Network Layer 6: Important to Know if covered</vt:lpstr>
      <vt:lpstr>Chapter 5– Link Layer 1  Important to Know</vt:lpstr>
      <vt:lpstr>Chapter 5– Link Layer 2 Important to Know</vt:lpstr>
      <vt:lpstr>Chapter 5– Link Layer 3: Important to Know</vt:lpstr>
      <vt:lpstr>Chapter 5– Link Layer 4 Important to Know</vt:lpstr>
      <vt:lpstr>Chapter 6 – Wireless and Mobile Nets Important to Know</vt:lpstr>
      <vt:lpstr>How To Study for the Exam2 (Final)</vt:lpstr>
      <vt:lpstr>Good Luck on the Exam!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1221</cp:revision>
  <dcterms:created xsi:type="dcterms:W3CDTF">2010-01-26T00:37:14Z</dcterms:created>
  <dcterms:modified xsi:type="dcterms:W3CDTF">2016-11-30T23:44:39Z</dcterms:modified>
</cp:coreProperties>
</file>