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0" r:id="rId2"/>
    <p:sldMasterId id="2147483651" r:id="rId3"/>
  </p:sldMasterIdLst>
  <p:notesMasterIdLst>
    <p:notesMasterId r:id="rId26"/>
  </p:notesMasterIdLst>
  <p:sldIdLst>
    <p:sldId id="1638" r:id="rId4"/>
    <p:sldId id="1639" r:id="rId5"/>
    <p:sldId id="1640" r:id="rId6"/>
    <p:sldId id="1641" r:id="rId7"/>
    <p:sldId id="1642" r:id="rId8"/>
    <p:sldId id="1721" r:id="rId9"/>
    <p:sldId id="1781" r:id="rId10"/>
    <p:sldId id="1795" r:id="rId11"/>
    <p:sldId id="1796" r:id="rId12"/>
    <p:sldId id="1797" r:id="rId13"/>
    <p:sldId id="1798" r:id="rId14"/>
    <p:sldId id="1799" r:id="rId15"/>
    <p:sldId id="1800" r:id="rId16"/>
    <p:sldId id="1806" r:id="rId17"/>
    <p:sldId id="1807" r:id="rId18"/>
    <p:sldId id="1808" r:id="rId19"/>
    <p:sldId id="1809" r:id="rId20"/>
    <p:sldId id="1810" r:id="rId21"/>
    <p:sldId id="1811" r:id="rId22"/>
    <p:sldId id="1812" r:id="rId23"/>
    <p:sldId id="1794" r:id="rId24"/>
    <p:sldId id="1780" r:id="rId25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E0E0E0"/>
    <a:srgbClr val="2040A0"/>
    <a:srgbClr val="FFFF00"/>
    <a:srgbClr val="0000FF"/>
    <a:srgbClr val="008000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9473" autoAdjust="0"/>
  </p:normalViewPr>
  <p:slideViewPr>
    <p:cSldViewPr>
      <p:cViewPr varScale="1">
        <p:scale>
          <a:sx n="92" d="100"/>
          <a:sy n="92" d="100"/>
        </p:scale>
        <p:origin x="-12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43DFFB-8D12-4DFA-8CE0-E8930A32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6D538-317B-4D79-9106-77DBAFDD4693}" type="slidenum">
              <a:rPr lang="en-US" sz="1200" u="none">
                <a:solidFill>
                  <a:schemeClr val="tx1"/>
                </a:solidFill>
              </a:rPr>
              <a:pPr eaLnBrk="1" hangingPunct="1"/>
              <a:t>1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1EFC14-642B-460C-9F51-A8E6B35645A8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EFC671-3BB1-4710-89B5-2A19B54FA1D4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A622F7-3136-4679-8376-B50486DE9E31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95986C-6C35-42F9-AE1D-9918559037B5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8C21B4-DEBE-4FF5-A2EF-CC313B161AC5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86B898-C2D6-4771-90BB-5EFD00FCE83F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985689-F0D2-4E0A-8779-10459E4F8F7D}" type="slidenum">
              <a:rPr lang="en-US" sz="12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83A5F4-4C17-4748-941B-3FA6078C6198}" type="slidenum">
              <a:rPr lang="en-US" sz="12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28B1-3A1C-499C-840F-4FCCE72167F4}" type="slidenum">
              <a:rPr lang="en-US" sz="12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946146-4BA7-4004-8D35-8983177F68FE}" type="slidenum">
              <a:rPr lang="en-US" sz="12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1772FF-491D-4576-88B0-FE7108CDDE00}" type="slidenum">
              <a:rPr lang="en-US" sz="12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60DF1E-C185-4F76-87A0-8CFCAB0C422F}" type="slidenum">
              <a:rPr lang="en-US" sz="1200" u="none">
                <a:solidFill>
                  <a:schemeClr val="tx1"/>
                </a:solidFill>
              </a:rPr>
              <a:pPr eaLnBrk="1" hangingPunct="1"/>
              <a:t>7</a:t>
            </a:fld>
            <a:endParaRPr lang="en-US" sz="1200" u="none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6244D-2D3A-4776-8CCF-C557250B3354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A0DF9F-A28F-41F0-ACD4-FF62F923A227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24025"/>
            <a:ext cx="9144000" cy="34163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50000">
                <a:srgbClr val="00563F"/>
              </a:gs>
              <a:gs pos="100000">
                <a:srgbClr val="00281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9938" y="1722438"/>
            <a:ext cx="4564062" cy="3402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130800"/>
            <a:ext cx="9144000" cy="17272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25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452A-0E79-460D-9885-78FC48D5176C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F8594-9EF1-4BAD-A639-C8AA5306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9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9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F918A-A35E-4A62-B042-3F8FB99618FC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33973-2C52-40AA-A456-C802D83D2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4FF5B-B676-4CCD-968A-9A0F8E0341F5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91D-3FAB-4F61-81A7-95EECB9BC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123D6-2248-4FFE-947C-AE53F0519898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3450-F682-4DD4-B22F-4B8CB790A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8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77A01-3D89-4895-B5F3-635A39E5A13D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BB828-0B85-40A3-A74C-63ED6A2C2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2672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7D880-965E-4657-ACE7-89CBEC8E0592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924CC-AF6F-403A-99FD-22C718C14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670E2-05D1-4BD2-AC44-41B0A614EA5A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E407-B488-4B49-8A3E-62AC555C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1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24226-9DD2-4E80-A1D9-871704E0362B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F340-3BB0-4483-ACBB-4080F5A65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1D1F7-4DAD-4081-9773-E05A98DA1A57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8F6A-2B8B-4CD2-BAEF-366B6EBEC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5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CC15B-74CD-4176-A2F2-0A1B4666851F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28DD-13BA-4089-AE6B-5B1E9930D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70E7B-259B-4E46-8742-F5E806B5EEDF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6999-4D23-4C5B-9224-87D4FC3DB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C92-BBEA-4E9D-A314-B0C5145A04CA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4277-8340-4FC6-9892-018F74AC3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41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0012F-ACF4-4437-9820-A1D6C74595C1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5AB3-ED16-4700-8286-A55C76DB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4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0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0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F00FD-FD4F-4650-B2BD-F7BB6F8026E3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1E53-41D2-466B-93A3-C52486DC1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4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DBB96-7E99-452A-B45C-00F3ADA48F47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D7692-739C-48D3-B34E-5DD9CBF06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88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F0356-DB00-48EF-A0DA-A8A51FC651DC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B928-4405-4BC2-A31C-CB415A41C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2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C2FB5-F93F-41C4-8B33-557F662B35C7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04B-DC53-4420-BF64-63DF3276A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6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9400"/>
            <a:ext cx="4267200" cy="603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98A08-21F4-44CF-A05D-D311110DD4D9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7E04D-D8C9-4DCB-B863-BF68C5E01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0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DF5F-887C-4FBE-9D4C-7DED786A3AE0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4F2B1-68A0-42C7-8122-6344DB891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03B67-E538-43D9-8CB1-B6BE288A3F84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0CD5-7B74-47F1-81E2-F16EE2FA4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9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9E840-5F98-4CD7-A0E3-2BAB55B5C6A5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DC69E-9A52-4CFB-B3BC-E3F5D31EB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5F62-673A-46D9-A8FB-39B29BDC1D4A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E1F92-F767-435A-9A2E-A2DE1DE6F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1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E0E97-B45E-46A5-9644-EF80DC0A4F62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DB9E-5411-4EFE-BF18-8912E337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B3AA-3E7E-4079-9BB5-116CFCA29E00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1A88-F92F-4129-AA14-D089E4E5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D64DE-E773-4E2D-A4FF-874175A6CA94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E3BAD-4A25-4EB5-A6E7-2510E2F30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8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74638"/>
            <a:ext cx="2171700" cy="60372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74638"/>
            <a:ext cx="6362700" cy="6037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8EE7A-9E65-4803-8BF7-C8F979E8FF5F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F808-C09A-46DB-9BFC-C855276F5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7213"/>
            <a:ext cx="42672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8B10-F1B0-4834-9BC5-46041EFE62E0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FC86-5D10-4C12-BF7C-8E02EE8CF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6B610-E4B6-47CA-8DAE-F03DC6B8BAA2}" type="datetime1">
              <a:rPr lang="en-US" smtClean="0"/>
              <a:t>3/11/2015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98705-AE8A-4BC1-8820-EBD3A5715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B90B8-33FB-4E42-94E7-36B4A0E6A2A8}" type="datetime1">
              <a:rPr lang="en-US" smtClean="0"/>
              <a:t>3/11/2015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68A30-9CC5-40D7-B2A1-E5DA0C898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5955-C74D-4A33-8755-A8F98C3935E2}" type="datetime1">
              <a:rPr lang="en-US" smtClean="0"/>
              <a:t>3/11/2015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14C1-7F29-487D-88B7-EDC7C8C1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509E9-D9CF-428B-B835-034B9423CD3E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A6F2-18EF-4B98-A2F0-5171BAF0E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4A55B-8897-4602-8BC2-665F5929B5C5}" type="datetime1">
              <a:rPr lang="en-US" smtClean="0"/>
              <a:t>3/11/2015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00D59-FD03-4233-A8E5-D2FFB3BA3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7213"/>
            <a:ext cx="86868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93F076-84DC-4853-862F-B30809964D08}" type="datetime1">
              <a:rPr lang="en-US" smtClean="0"/>
              <a:t>3/11/2015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A97513-0396-48D2-AE65-959FE96AA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828800"/>
            <a:ext cx="8686800" cy="4341813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rgbClr val="00281D"/>
              </a:gs>
              <a:gs pos="100000">
                <a:srgbClr val="00563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18288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51047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695F45-52D1-429E-A2B0-D643C943625A}" type="datetime1">
              <a:rPr lang="en-US" smtClean="0"/>
              <a:t>3/11/2015</a:t>
            </a:fld>
            <a:endParaRPr lang="en-US"/>
          </a:p>
        </p:txBody>
      </p:sp>
      <p:sp>
        <p:nvSpPr>
          <p:cNvPr id="85104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85104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88F74-6D74-4B1A-9EFD-A809A108F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775" y="279400"/>
            <a:ext cx="8686800" cy="60325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852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5EB01C-FAA0-425A-846E-447FAA96AC2A}" type="datetime1">
              <a:rPr lang="en-US" smtClean="0"/>
              <a:t>3/11/2015</a:t>
            </a:fld>
            <a:endParaRPr lang="en-US"/>
          </a:p>
        </p:txBody>
      </p:sp>
      <p:sp>
        <p:nvSpPr>
          <p:cNvPr id="852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852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A42AB3-DF3D-4239-BC9C-B0D477CA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Final</a:t>
            </a:r>
            <a:br>
              <a:rPr lang="en-US" dirty="0" smtClean="0"/>
            </a:br>
            <a:r>
              <a:rPr lang="en-US" dirty="0" smtClean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Information</a:t>
            </a:r>
          </a:p>
        </p:txBody>
      </p:sp>
      <p:pic>
        <p:nvPicPr>
          <p:cNvPr id="5124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383A458-422A-4574-9A90-80FAE8BE1ABF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7C7676-7CF9-40B3-B3EC-D7EB6065643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9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Principles of Network Applications: Client/Server, P2P models, process communication, transport services (TCP/UDP)</a:t>
            </a:r>
          </a:p>
          <a:p>
            <a:r>
              <a:rPr lang="en-US" altLang="en-US" sz="2800" smtClean="0"/>
              <a:t>Web and HTTP including persistent/non-persistent</a:t>
            </a:r>
          </a:p>
          <a:p>
            <a:r>
              <a:rPr lang="en-US" altLang="en-US" sz="2800" smtClean="0"/>
              <a:t>FTP and SMTP, POP, IMAP</a:t>
            </a:r>
          </a:p>
          <a:p>
            <a:r>
              <a:rPr lang="en-US" altLang="en-US" sz="2800" smtClean="0"/>
              <a:t>DNS: Model, design concepts, RR, Example</a:t>
            </a:r>
          </a:p>
          <a:p>
            <a:r>
              <a:rPr lang="en-US" altLang="en-US" sz="2800" smtClean="0"/>
              <a:t>DNS Security</a:t>
            </a:r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1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938E98-B29A-439E-ADEC-939014C49090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63C0E9-D44C-49D3-9108-74DBBF00A936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9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DNS Design Concepts: Geographic Distribution, Caching, Replication, Hierarchy, etc.</a:t>
            </a:r>
          </a:p>
          <a:p>
            <a:pPr eaLnBrk="1" hangingPunct="1"/>
            <a:r>
              <a:rPr lang="en-US" altLang="en-US" sz="2800" smtClean="0"/>
              <a:t>DNS RR major types</a:t>
            </a:r>
          </a:p>
          <a:p>
            <a:pPr eaLnBrk="1" hangingPunct="1"/>
            <a:r>
              <a:rPr lang="en-US" altLang="en-US" sz="2800" smtClean="0"/>
              <a:t>Content of DNS Message Format</a:t>
            </a:r>
          </a:p>
          <a:p>
            <a:pPr eaLnBrk="1" hangingPunct="1"/>
            <a:r>
              <a:rPr lang="en-US" altLang="en-US" sz="2800" smtClean="0"/>
              <a:t>Client/Server Programming concepts</a:t>
            </a:r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605E5BE-0F9B-42D6-825B-CCC15F4321B6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2AF055-849A-43E6-8A30-2AF675333A2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– Application Layer: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formats of various application protocols, etc... BUT YOU SHOULD KNOW THE FIELDS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002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68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Chapter 2 – Application Layer: 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commands issued during protocol exchanges.</a:t>
            </a:r>
          </a:p>
          <a:p>
            <a:endParaRPr lang="en-US" altLang="en-US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9A0BD3BE-CBBF-4BA6-BBD6-4B0E33941A50}" type="datetime1">
              <a:rPr lang="en-US" altLang="en-US" sz="900" u="none" smtClean="0">
                <a:solidFill>
                  <a:schemeClr val="tx1"/>
                </a:solidFill>
              </a:rPr>
              <a:t>3/11/2015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F949C2A2-19FD-4881-B00D-936EF500F4BF}" type="slidenum">
              <a:rPr lang="en-US" altLang="en-US" sz="900" u="none" smtClean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13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pic>
        <p:nvPicPr>
          <p:cNvPr id="17415" name="Picture 4" descr="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716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A2F0175-80DB-4B35-9394-8A521CB4E285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6A4F7BE-3550-44F1-80F0-D84E9B46DE69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9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Chapter 3 – Transport Layer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Transport Services and Functions</a:t>
            </a:r>
          </a:p>
          <a:p>
            <a:r>
              <a:rPr lang="en-US" altLang="en-US" dirty="0" smtClean="0"/>
              <a:t>Multiplexing and </a:t>
            </a:r>
            <a:r>
              <a:rPr lang="en-US" altLang="en-US" dirty="0" err="1" smtClean="0"/>
              <a:t>Demultiplexing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How is this implemented?</a:t>
            </a:r>
          </a:p>
          <a:p>
            <a:r>
              <a:rPr lang="en-US" altLang="en-US" dirty="0" smtClean="0"/>
              <a:t>Reliable </a:t>
            </a:r>
            <a:r>
              <a:rPr lang="en-US" altLang="en-US" dirty="0" smtClean="0"/>
              <a:t>and Unreliable </a:t>
            </a:r>
            <a:r>
              <a:rPr lang="en-US" altLang="en-US" dirty="0" smtClean="0"/>
              <a:t>communication</a:t>
            </a:r>
          </a:p>
          <a:p>
            <a:pPr lvl="1"/>
            <a:r>
              <a:rPr lang="en-US" altLang="en-US" dirty="0" smtClean="0"/>
              <a:t>Use of checksum, sequence numbers, timers and why?</a:t>
            </a:r>
          </a:p>
          <a:p>
            <a:pPr lvl="1"/>
            <a:r>
              <a:rPr lang="en-US" altLang="en-US" dirty="0" smtClean="0"/>
              <a:t>Explanation using state machine and especially handshake diagrams</a:t>
            </a:r>
            <a:endParaRPr lang="en-US" altLang="en-US" dirty="0" smtClean="0"/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145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51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2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Reliable Data Transfer: </a:t>
            </a:r>
            <a:endParaRPr lang="en-US" altLang="en-US" sz="2800" smtClean="0"/>
          </a:p>
          <a:p>
            <a:pPr lvl="1"/>
            <a:r>
              <a:rPr lang="en-US" altLang="en-US" smtClean="0"/>
              <a:t>Stop and Wait (SW), Go-Back-N (GBN), Selective Repeat/Reject/Retransmission (SR)  protocols.</a:t>
            </a:r>
            <a:endParaRPr lang="en-US" altLang="en-US" sz="2400" smtClean="0"/>
          </a:p>
          <a:p>
            <a:pPr lvl="1"/>
            <a:r>
              <a:rPr lang="en-US" altLang="en-US" smtClean="0"/>
              <a:t>Note the differences between these protocols including buffer requirements at sender and receiver and how they are implemented in TCP. </a:t>
            </a:r>
            <a:endParaRPr lang="en-US" altLang="en-US" sz="2400" smtClean="0"/>
          </a:p>
          <a:p>
            <a:r>
              <a:rPr lang="en-US" altLang="en-US" smtClean="0"/>
              <a:t>Sequence Number assignments and how they affect maximum window size.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336867D-BA29-426D-9C95-CEB019BD5D19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68A52E-B4E4-4561-A390-42CD4172DCF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900" smtClean="0"/>
          </a:p>
        </p:txBody>
      </p:sp>
      <p:pic>
        <p:nvPicPr>
          <p:cNvPr id="13319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287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3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TCP which fields are used to implement following and how:</a:t>
            </a:r>
          </a:p>
          <a:p>
            <a:pPr lvl="1"/>
            <a:r>
              <a:rPr lang="en-US" altLang="en-US" smtClean="0"/>
              <a:t>Sequence Numbers: Purpose and how they are used </a:t>
            </a:r>
          </a:p>
          <a:p>
            <a:pPr lvl="1"/>
            <a:r>
              <a:rPr lang="en-US" altLang="en-US" smtClean="0"/>
              <a:t>Error Control: Checksum, what is checked by Checksum, protocols (Go-Back-N,) … , etc, </a:t>
            </a:r>
          </a:p>
          <a:p>
            <a:pPr lvl="1"/>
            <a:r>
              <a:rPr lang="en-US" altLang="en-US" smtClean="0"/>
              <a:t>Flow control (sliding window): </a:t>
            </a:r>
          </a:p>
          <a:p>
            <a:pPr lvl="2"/>
            <a:r>
              <a:rPr lang="en-US" altLang="en-US" smtClean="0"/>
              <a:t>Window Advertisement, </a:t>
            </a:r>
          </a:p>
          <a:p>
            <a:pPr lvl="1"/>
            <a:r>
              <a:rPr lang="en-US" altLang="en-US" smtClean="0"/>
              <a:t>Congestion Control (Time to Live == TTL)</a:t>
            </a:r>
          </a:p>
          <a:p>
            <a:endParaRPr lang="en-US" alt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45EED3-DCF3-493B-99CE-F2A822BCA75D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604FE7-199E-480B-8E5B-F9A95F93CD7D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900" smtClean="0"/>
          </a:p>
        </p:txBody>
      </p:sp>
      <p:pic>
        <p:nvPicPr>
          <p:cNvPr id="14343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147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Chapter 3 – Transport Layer 4</a:t>
            </a:r>
            <a:r>
              <a:rPr lang="en-US" altLang="en-US" smtClean="0"/>
              <a:t>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TCP which fields are used to implement following and how:</a:t>
            </a:r>
          </a:p>
          <a:p>
            <a:pPr lvl="1"/>
            <a:r>
              <a:rPr lang="en-US" altLang="en-US" smtClean="0"/>
              <a:t>Connection management: Handshake protocols, </a:t>
            </a:r>
          </a:p>
          <a:p>
            <a:pPr lvl="1"/>
            <a:r>
              <a:rPr lang="en-US" altLang="en-US" smtClean="0"/>
              <a:t>Congestion Control: Principles, AIMD, Slow Start, TCP Tahoe, TCP Reno, etc.</a:t>
            </a:r>
          </a:p>
          <a:p>
            <a:r>
              <a:rPr lang="en-US" altLang="en-US" smtClean="0"/>
              <a:t>UDP. Difference with TCP.</a:t>
            </a:r>
          </a:p>
          <a:p>
            <a:r>
              <a:rPr lang="en-US" altLang="en-US" smtClean="0"/>
              <a:t>When to use TCP or UDP and why.</a:t>
            </a:r>
          </a:p>
          <a:p>
            <a:r>
              <a:rPr lang="en-US" altLang="en-US" smtClean="0"/>
              <a:t>TCP Timers. Dynamic timer calculation</a:t>
            </a:r>
          </a:p>
          <a:p>
            <a:endParaRPr lang="en-US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09B82AC-0112-4770-8907-CF66BBDB0A74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B7DB5B0-0445-4B0A-AAA4-86CBE0060E7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900" smtClean="0"/>
          </a:p>
        </p:txBody>
      </p:sp>
      <p:pic>
        <p:nvPicPr>
          <p:cNvPr id="15367" name="Picture 4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4290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90109D2-E861-4EE5-B7DC-7299F4B7FCA7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88F1A3D-5895-4632-A874-52757DCC57F8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9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Chapter 3 – Transport Layer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Detailed packet format for transport protocols but </a:t>
            </a:r>
            <a:r>
              <a:rPr lang="en-US" altLang="en-US" b="1" smtClean="0"/>
              <a:t>should know the fields and functions</a:t>
            </a:r>
          </a:p>
          <a:p>
            <a:pPr eaLnBrk="1" hangingPunct="1"/>
            <a:r>
              <a:rPr lang="en-US" altLang="en-US" smtClean="0"/>
              <a:t>Timer calculation detailed formulas involving standard deviation but must understand components of the basic dynamic timer formula</a:t>
            </a:r>
          </a:p>
        </p:txBody>
      </p:sp>
      <p:pic>
        <p:nvPicPr>
          <p:cNvPr id="16391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149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65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658DAFC-9A78-42C6-8AB7-E3DA85FE6898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E442AF-CD2E-4EFD-8589-23C3E080B1E2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9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4– Network Layer </a:t>
            </a:r>
            <a:r>
              <a:rPr lang="en-US" altLang="en-US" dirty="0" smtClean="0"/>
              <a:t>1: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Forwarding and Routing</a:t>
            </a:r>
          </a:p>
          <a:p>
            <a:pPr eaLnBrk="1" hangingPunct="1"/>
            <a:r>
              <a:rPr lang="en-US" altLang="en-US" smtClean="0"/>
              <a:t>Network Service Models: Best Effort and Guaranteed Delivery. </a:t>
            </a:r>
          </a:p>
          <a:p>
            <a:pPr eaLnBrk="1" hangingPunct="1"/>
            <a:r>
              <a:rPr lang="en-US" altLang="en-US" smtClean="0"/>
              <a:t>Datagrams vs Virtual Circuits</a:t>
            </a:r>
          </a:p>
        </p:txBody>
      </p:sp>
      <p:pic>
        <p:nvPicPr>
          <p:cNvPr id="17415" name="Picture 4" descr="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4114800"/>
            <a:ext cx="2286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45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EE80-8C12-4DB0-BB24-4FEF302DAA35}" type="datetime1">
              <a:rPr lang="en-US" sz="900" u="none" smtClean="0">
                <a:solidFill>
                  <a:schemeClr val="tx1"/>
                </a:solidFill>
              </a:rPr>
              <a:t>3/11/2015</a:t>
            </a:fld>
            <a:endParaRPr lang="en-US" sz="900" u="none" dirty="0">
              <a:solidFill>
                <a:schemeClr val="tx1"/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C04037-FCA1-4045-905F-841C30E00050}" type="slidenum">
              <a:rPr lang="en-US" sz="900" u="none">
                <a:solidFill>
                  <a:schemeClr val="tx1"/>
                </a:solidFill>
              </a:rPr>
              <a:pPr eaLnBrk="1" hangingPunct="1"/>
              <a:t>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 Date and Time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9436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Date: </a:t>
            </a:r>
            <a:r>
              <a:rPr lang="en-US" dirty="0" smtClean="0"/>
              <a:t>Wednesday</a:t>
            </a:r>
            <a:r>
              <a:rPr lang="en-US" dirty="0" smtClean="0"/>
              <a:t>, March18th</a:t>
            </a:r>
            <a:endParaRPr lang="en-US" dirty="0" smtClean="0"/>
          </a:p>
          <a:p>
            <a:pPr eaLnBrk="1" hangingPunct="1"/>
            <a:r>
              <a:rPr lang="en-US" dirty="0" smtClean="0"/>
              <a:t>Time: </a:t>
            </a:r>
            <a:r>
              <a:rPr lang="en-US" dirty="0" smtClean="0"/>
              <a:t>4-5:15 pm</a:t>
            </a:r>
            <a:endParaRPr lang="en-US" dirty="0" smtClean="0"/>
          </a:p>
          <a:p>
            <a:pPr eaLnBrk="1" hangingPunct="1"/>
            <a:r>
              <a:rPr lang="en-US" dirty="0" smtClean="0"/>
              <a:t>Place: 138 Class Room</a:t>
            </a:r>
          </a:p>
        </p:txBody>
      </p:sp>
      <p:pic>
        <p:nvPicPr>
          <p:cNvPr id="7175" name="Picture 4" descr="bs0200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28900"/>
            <a:ext cx="2184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Router Internals: Input, Switch Fabric, Output</a:t>
            </a:r>
          </a:p>
          <a:p>
            <a:r>
              <a:rPr lang="en-US" altLang="en-US" smtClean="0"/>
              <a:t>Internet Protocol (IPv4): Header Information, the purpose of the various fields and units of measure as applicable. </a:t>
            </a:r>
          </a:p>
          <a:p>
            <a:pPr lvl="1"/>
            <a:r>
              <a:rPr lang="en-US" altLang="en-US" smtClean="0"/>
              <a:t>Addressing, forwarding, hierarchy</a:t>
            </a:r>
          </a:p>
          <a:p>
            <a:pPr lvl="1"/>
            <a:r>
              <a:rPr lang="en-US" altLang="en-US" smtClean="0"/>
              <a:t>Fragmentation and Reassembly and calculations</a:t>
            </a:r>
          </a:p>
          <a:p>
            <a:pPr lvl="1"/>
            <a:r>
              <a:rPr lang="en-US" altLang="en-US" smtClean="0"/>
              <a:t>Error checking</a:t>
            </a:r>
          </a:p>
          <a:p>
            <a:pPr lvl="1"/>
            <a:r>
              <a:rPr lang="en-US" altLang="en-US" smtClean="0"/>
              <a:t>Options fields mentioned (eg source routing, record route, etc)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8DFB27-71D0-4C24-8CDE-9FD6B28D14F0}" type="datetime1">
              <a:rPr lang="en-US" altLang="en-US" sz="900" u="none" smtClean="0">
                <a:solidFill>
                  <a:schemeClr val="tx1"/>
                </a:solidFill>
              </a:rPr>
              <a:t>3/11/2015</a:t>
            </a:fld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altLang="en-US" sz="900" u="none">
              <a:solidFill>
                <a:schemeClr val="tx1"/>
              </a:solidFill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A8FE15-3F08-4291-AEF9-983D66584C40}" type="slidenum">
              <a:rPr lang="en-US" altLang="en-US" sz="900" u="none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900" u="none" smtClean="0">
              <a:solidFill>
                <a:schemeClr val="tx1"/>
              </a:solidFill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Chapter 4– Network Layer </a:t>
            </a:r>
            <a:r>
              <a:rPr lang="en-US" altLang="en-US" dirty="0" smtClean="0"/>
              <a:t>2: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chemeClr val="bg1"/>
                </a:solidFill>
              </a:rPr>
              <a:t>Important to Know</a:t>
            </a:r>
          </a:p>
        </p:txBody>
      </p:sp>
    </p:spTree>
    <p:extLst>
      <p:ext uri="{BB962C8B-B14F-4D97-AF65-F5344CB8AC3E}">
        <p14:creationId xmlns:p14="http://schemas.microsoft.com/office/powerpoint/2010/main" val="20828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for the </a:t>
            </a:r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through homework problems</a:t>
            </a:r>
          </a:p>
          <a:p>
            <a:r>
              <a:rPr lang="en-US" dirty="0" smtClean="0"/>
              <a:t>Go through lecture notes (slides on </a:t>
            </a:r>
            <a:r>
              <a:rPr lang="en-US" smtClean="0"/>
              <a:t>SacCT plus  clarifying comments from class).</a:t>
            </a:r>
            <a:endParaRPr lang="en-US" dirty="0" smtClean="0"/>
          </a:p>
          <a:p>
            <a:r>
              <a:rPr lang="en-US" dirty="0" smtClean="0"/>
              <a:t>Go through study questions assigned</a:t>
            </a:r>
          </a:p>
          <a:p>
            <a:r>
              <a:rPr lang="en-US" dirty="0" smtClean="0"/>
              <a:t>Prepare for the exam as if it is a closed book and closed notes exam even though you are allowed sheet of notes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B4E7C-CEBD-461B-AF33-F82124717FD3}" type="datetime1">
              <a:rPr lang="en-US" smtClean="0"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Sacramento State - Ghansah - CSc/CpE 138 -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16999-4D23-4C5B-9224-87D4FC3DB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93B52-BEB8-469E-A4BB-DBD2440FD78B}" type="datetime1">
              <a:rPr lang="en-US" sz="900" u="none" smtClean="0">
                <a:solidFill>
                  <a:schemeClr val="tx1"/>
                </a:solidFill>
              </a:rPr>
              <a:t>3/11/2015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D0A02-E8FA-40C3-AF1E-BBC390DA64C6}" type="slidenum">
              <a:rPr lang="en-US" sz="900" u="none">
                <a:solidFill>
                  <a:schemeClr val="tx1"/>
                </a:solidFill>
              </a:rPr>
              <a:pPr eaLnBrk="1" hangingPunct="1"/>
              <a:t>22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Good Luck on the Exam!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437DFA-6603-4CBE-96D0-1D5DFA7ECEE9}" type="datetime1">
              <a:rPr lang="en-US" sz="900" u="none" smtClean="0">
                <a:solidFill>
                  <a:schemeClr val="tx1"/>
                </a:solidFill>
              </a:rPr>
              <a:t>3/11/2015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59E123-6AE7-434F-9462-C9337E185C13}" type="slidenum">
              <a:rPr lang="en-US" sz="900" u="none">
                <a:solidFill>
                  <a:schemeClr val="tx1"/>
                </a:solidFill>
              </a:rPr>
              <a:pPr eaLnBrk="1" hangingPunct="1"/>
              <a:t>3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 Specifications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1 </a:t>
            </a:r>
            <a:r>
              <a:rPr lang="en-US" sz="4400" dirty="0" err="1" smtClean="0"/>
              <a:t>hr</a:t>
            </a:r>
            <a:r>
              <a:rPr lang="en-US" sz="4400" dirty="0" smtClean="0"/>
              <a:t> 10min </a:t>
            </a:r>
            <a:r>
              <a:rPr lang="en-US" sz="4400" dirty="0" smtClean="0"/>
              <a:t>long</a:t>
            </a:r>
          </a:p>
          <a:p>
            <a:pPr eaLnBrk="1" hangingPunct="1"/>
            <a:r>
              <a:rPr lang="en-US" sz="4400" dirty="0" smtClean="0"/>
              <a:t>Closed book/notes</a:t>
            </a:r>
          </a:p>
          <a:p>
            <a:pPr eaLnBrk="1" hangingPunct="1"/>
            <a:r>
              <a:rPr lang="en-US" sz="4400" dirty="0" smtClean="0"/>
              <a:t>Multiple choice </a:t>
            </a:r>
          </a:p>
        </p:txBody>
      </p:sp>
      <p:grpSp>
        <p:nvGrpSpPr>
          <p:cNvPr id="11289604" name="Group 4"/>
          <p:cNvGrpSpPr>
            <a:grpSpLocks/>
          </p:cNvGrpSpPr>
          <p:nvPr/>
        </p:nvGrpSpPr>
        <p:grpSpPr bwMode="auto">
          <a:xfrm>
            <a:off x="3200400" y="4686300"/>
            <a:ext cx="2971800" cy="1116013"/>
            <a:chOff x="1800" y="3113"/>
            <a:chExt cx="1872" cy="703"/>
          </a:xfrm>
        </p:grpSpPr>
        <p:sp>
          <p:nvSpPr>
            <p:cNvPr id="8201" name="Text Box 5"/>
            <p:cNvSpPr txBox="1">
              <a:spLocks noChangeArrowheads="1"/>
            </p:cNvSpPr>
            <p:nvPr/>
          </p:nvSpPr>
          <p:spPr bwMode="auto">
            <a:xfrm>
              <a:off x="2520" y="3113"/>
              <a:ext cx="115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marL="342900" indent="-3429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563F"/>
                </a:buClr>
                <a:defRPr sz="3200" u="sng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50000"/>
                </a:spcBef>
                <a:buClrTx/>
              </a:pPr>
              <a:r>
                <a:rPr lang="en-US" sz="4000" b="1" u="none">
                  <a:latin typeface="Comic Sans MS" pitchFamily="66" charset="0"/>
                </a:rPr>
                <a:t>Guess</a:t>
              </a:r>
            </a:p>
          </p:txBody>
        </p:sp>
        <p:sp>
          <p:nvSpPr>
            <p:cNvPr id="1128960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800" y="3312"/>
              <a:ext cx="528" cy="5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sz="3600" kern="10"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Arial Narrow"/>
                  <a:cs typeface="Arial" pitchFamily="34" charset="0"/>
                </a:rPr>
                <a:t>×</a:t>
              </a:r>
            </a:p>
          </p:txBody>
        </p:sp>
      </p:grpSp>
      <p:pic>
        <p:nvPicPr>
          <p:cNvPr id="8200" name="Picture 7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435F63-8BFE-40D7-BDE9-DB5628F7BAF9}" type="datetime1">
              <a:rPr lang="en-US" sz="900" u="none" smtClean="0">
                <a:solidFill>
                  <a:schemeClr val="tx1"/>
                </a:solidFill>
              </a:rPr>
              <a:t>3/11/2015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3C5125-0791-45CB-9717-B93317732122}" type="slidenum">
              <a:rPr lang="en-US" sz="900" u="none">
                <a:solidFill>
                  <a:schemeClr val="tx1"/>
                </a:solidFill>
              </a:rPr>
              <a:pPr eaLnBrk="1" hangingPunct="1"/>
              <a:t>4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To Bring to Exam 1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5600700" cy="4570412"/>
          </a:xfrm>
        </p:spPr>
        <p:txBody>
          <a:bodyPr/>
          <a:lstStyle/>
          <a:p>
            <a:pPr eaLnBrk="1" hangingPunct="1"/>
            <a:r>
              <a:rPr lang="en-US" dirty="0" smtClean="0"/>
              <a:t>NCS </a:t>
            </a:r>
            <a:r>
              <a:rPr lang="en-US" u="sng" dirty="0" smtClean="0">
                <a:solidFill>
                  <a:schemeClr val="accent2"/>
                </a:solidFill>
              </a:rPr>
              <a:t>Form 4521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big, blue / purple</a:t>
            </a:r>
          </a:p>
          <a:p>
            <a:pPr lvl="1" eaLnBrk="1" hangingPunct="1"/>
            <a:r>
              <a:rPr lang="en-US" dirty="0" smtClean="0"/>
              <a:t>available in the Hornet Bookstore and Union Store</a:t>
            </a:r>
          </a:p>
          <a:p>
            <a:pPr eaLnBrk="1" hangingPunct="1"/>
            <a:r>
              <a:rPr lang="en-US" dirty="0" smtClean="0"/>
              <a:t>Number 2 </a:t>
            </a:r>
            <a:r>
              <a:rPr lang="en-US" u="sng" dirty="0" smtClean="0"/>
              <a:t>Pencil Only</a:t>
            </a:r>
          </a:p>
        </p:txBody>
      </p:sp>
      <p:pic>
        <p:nvPicPr>
          <p:cNvPr id="9223" name="Picture 4" descr="Exam 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743200"/>
            <a:ext cx="2590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ED82A7-5883-4353-B1EA-38A5A712E21A}" type="datetime1">
              <a:rPr lang="en-US" sz="900" u="none" smtClean="0">
                <a:solidFill>
                  <a:schemeClr val="tx1"/>
                </a:solidFill>
              </a:rPr>
              <a:t>3/11/2015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8392C4-8405-4212-BD49-646D480942DD}" type="slidenum">
              <a:rPr lang="en-US" sz="900" u="none">
                <a:solidFill>
                  <a:schemeClr val="tx1"/>
                </a:solidFill>
              </a:rPr>
              <a:pPr eaLnBrk="1" hangingPunct="1"/>
              <a:t>5</a:t>
            </a:fld>
            <a:endParaRPr lang="en-US" sz="900" u="none">
              <a:solidFill>
                <a:schemeClr val="tx1"/>
              </a:solidFill>
            </a:endParaRPr>
          </a:p>
        </p:txBody>
      </p:sp>
      <p:pic>
        <p:nvPicPr>
          <p:cNvPr id="10245" name="Picture 2" descr="4521 - hi 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7200"/>
            <a:ext cx="7924800" cy="5943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1293699" name="AutoShape 3"/>
          <p:cNvSpPr>
            <a:spLocks noChangeArrowheads="1"/>
          </p:cNvSpPr>
          <p:nvPr/>
        </p:nvSpPr>
        <p:spPr bwMode="auto">
          <a:xfrm>
            <a:off x="3086100" y="1714500"/>
            <a:ext cx="3352800" cy="838200"/>
          </a:xfrm>
          <a:prstGeom prst="wedgeRoundRectCallout">
            <a:avLst>
              <a:gd name="adj1" fmla="val 38968"/>
              <a:gd name="adj2" fmla="val -119699"/>
              <a:gd name="adj3" fmla="val 16667"/>
            </a:avLst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2436078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b="1" u="none">
                <a:solidFill>
                  <a:schemeClr val="bg1"/>
                </a:solidFill>
                <a:latin typeface="Arial Narrow" pitchFamily="34" charset="0"/>
              </a:rPr>
              <a:t>NCS Pearson 4521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9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6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079A03-3399-4483-98CA-18A815182800}" type="datetime1">
              <a:rPr lang="en-US" sz="900" u="none" smtClean="0">
                <a:solidFill>
                  <a:schemeClr val="tx1"/>
                </a:solidFill>
              </a:rPr>
              <a:t>3/11/2015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u="none" smtClean="0">
                <a:solidFill>
                  <a:schemeClr val="tx1"/>
                </a:solidFill>
              </a:rPr>
              <a:t>Sacramento State - Ghansah - CSc/CpE 138 - Spring 2015</a:t>
            </a:r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defRPr sz="3200" u="sng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D41FCF-813B-48F0-9463-84D67E45C92A}" type="slidenum">
              <a:rPr lang="en-US" sz="900" u="none">
                <a:solidFill>
                  <a:schemeClr val="tx1"/>
                </a:solidFill>
              </a:rPr>
              <a:pPr eaLnBrk="1" hangingPunct="1"/>
              <a:t>6</a:t>
            </a:fld>
            <a:endParaRPr lang="en-US" sz="900" u="none">
              <a:solidFill>
                <a:schemeClr val="tx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Need for the Exam - Reference Sheet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7239000" cy="4570412"/>
          </a:xfrm>
          <a:noFill/>
        </p:spPr>
        <p:txBody>
          <a:bodyPr/>
          <a:lstStyle/>
          <a:p>
            <a:pPr eaLnBrk="1" hangingPunct="1"/>
            <a:r>
              <a:rPr lang="en-US" b="1" dirty="0" smtClean="0"/>
              <a:t>One </a:t>
            </a:r>
            <a:r>
              <a:rPr lang="en-US" dirty="0" smtClean="0"/>
              <a:t>8 </a:t>
            </a:r>
            <a:r>
              <a:rPr lang="en-US" dirty="0" smtClean="0"/>
              <a:t>½" x 11"</a:t>
            </a:r>
          </a:p>
          <a:p>
            <a:pPr eaLnBrk="1" hangingPunct="1"/>
            <a:r>
              <a:rPr lang="en-US" u="sng" dirty="0" smtClean="0">
                <a:solidFill>
                  <a:schemeClr val="accent2"/>
                </a:solidFill>
              </a:rPr>
              <a:t>Two </a:t>
            </a:r>
            <a:r>
              <a:rPr lang="en-US" dirty="0" smtClean="0"/>
              <a:t>Sides</a:t>
            </a:r>
          </a:p>
          <a:p>
            <a:pPr eaLnBrk="1" hangingPunct="1"/>
            <a:r>
              <a:rPr lang="en-US" dirty="0" smtClean="0"/>
              <a:t>Hand-written or Typed!</a:t>
            </a:r>
          </a:p>
          <a:p>
            <a:pPr eaLnBrk="1" hangingPunct="1"/>
            <a:r>
              <a:rPr lang="en-US" dirty="0" smtClean="0"/>
              <a:t>No photocopies</a:t>
            </a:r>
          </a:p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You will leave it with the exam</a:t>
            </a:r>
          </a:p>
        </p:txBody>
      </p:sp>
      <p:pic>
        <p:nvPicPr>
          <p:cNvPr id="11271" name="Picture 4" descr="drawin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857500"/>
            <a:ext cx="2590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Midterm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Midterm Study Guide</a:t>
            </a:r>
            <a:endParaRPr lang="en-US" dirty="0" smtClean="0"/>
          </a:p>
        </p:txBody>
      </p:sp>
      <p:pic>
        <p:nvPicPr>
          <p:cNvPr id="12292" name="Picture 4" descr="Midte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100"/>
            <a:ext cx="25003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03D879E-0947-4775-AE71-AAB2D002E16D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579879-7285-4B7B-8BAB-8D133A32881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900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 Intro to Networks: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Important to Know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Layers of Internet, OSI, and functions of the layers</a:t>
            </a:r>
          </a:p>
          <a:p>
            <a:r>
              <a:rPr lang="en-US" altLang="en-US" smtClean="0"/>
              <a:t>Network Edge, Core, Layers and Services</a:t>
            </a:r>
          </a:p>
          <a:p>
            <a:r>
              <a:rPr lang="en-US" altLang="en-US" smtClean="0"/>
              <a:t>Protocols and Service Models</a:t>
            </a:r>
          </a:p>
          <a:p>
            <a:r>
              <a:rPr lang="en-US" altLang="en-US" smtClean="0"/>
              <a:t>Throughput, Delay parameters. </a:t>
            </a:r>
          </a:p>
        </p:txBody>
      </p:sp>
      <p:pic>
        <p:nvPicPr>
          <p:cNvPr id="12295" name="Picture 4" descr="Y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475163"/>
            <a:ext cx="21717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185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A1D63F-14A8-4590-9BC6-40CB4723B763}" type="datetime1">
              <a:rPr lang="en-US" altLang="en-US" sz="900" smtClean="0"/>
              <a:t>3/11/2015</a:t>
            </a:fld>
            <a:endParaRPr lang="en-US" altLang="en-US" sz="9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smtClean="0"/>
              <a:t>Sacramento State - Ghansah - CSc/CpE 138 - Spring 2015</a:t>
            </a:r>
            <a:endParaRPr lang="en-US" altLang="en-US" sz="9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8A4B7F-7433-4240-B346-520341EF048B}" type="slidenum">
              <a:rPr lang="en-US" altLang="en-US" sz="9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9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1 Intro to Networks :</a:t>
            </a:r>
            <a:br>
              <a:rPr lang="en-US" altLang="en-US" smtClean="0"/>
            </a:br>
            <a:r>
              <a:rPr lang="en-US" altLang="en-US" smtClean="0">
                <a:solidFill>
                  <a:schemeClr val="bg1"/>
                </a:solidFill>
              </a:rPr>
              <a:t>Don't Worry About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7213"/>
            <a:ext cx="6172200" cy="4570412"/>
          </a:xfrm>
        </p:spPr>
        <p:txBody>
          <a:bodyPr/>
          <a:lstStyle/>
          <a:p>
            <a:pPr eaLnBrk="1" hangingPunct="1"/>
            <a:r>
              <a:rPr lang="en-US" altLang="en-US" smtClean="0"/>
              <a:t>Specific Frequencies of Media</a:t>
            </a:r>
          </a:p>
          <a:p>
            <a:pPr eaLnBrk="1" hangingPunct="1"/>
            <a:r>
              <a:rPr lang="en-US" altLang="en-US" smtClean="0"/>
              <a:t>Specific upstream and downstream data rates of edge networks</a:t>
            </a:r>
          </a:p>
          <a:p>
            <a:pPr eaLnBrk="1" hangingPunct="1"/>
            <a:r>
              <a:rPr lang="en-US" altLang="en-US" smtClean="0"/>
              <a:t>Loss calculations</a:t>
            </a:r>
          </a:p>
        </p:txBody>
      </p:sp>
      <p:pic>
        <p:nvPicPr>
          <p:cNvPr id="13319" name="Picture 4" descr="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29000"/>
            <a:ext cx="1673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21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D5B65D"/>
      </a:dk2>
      <a:lt2>
        <a:srgbClr val="1C1C1C"/>
      </a:lt2>
      <a:accent1>
        <a:srgbClr val="2850A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CD"/>
      </a:accent5>
      <a:accent6>
        <a:srgbClr val="AE0000"/>
      </a:accent6>
      <a:hlink>
        <a:srgbClr val="FF4000"/>
      </a:hlink>
      <a:folHlink>
        <a:srgbClr val="000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">
  <a:themeElements>
    <a:clrScheme name="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2850BE"/>
      </a:accent1>
      <a:accent2>
        <a:srgbClr val="C00000"/>
      </a:accent2>
      <a:accent3>
        <a:srgbClr val="FFFFFF"/>
      </a:accent3>
      <a:accent4>
        <a:srgbClr val="000000"/>
      </a:accent4>
      <a:accent5>
        <a:srgbClr val="ACB3DB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e - Full">
  <a:themeElements>
    <a:clrScheme name="Code - Full 14">
      <a:dk1>
        <a:srgbClr val="000000"/>
      </a:dk1>
      <a:lt1>
        <a:srgbClr val="FFFFFF"/>
      </a:lt1>
      <a:dk2>
        <a:srgbClr val="D5B65D"/>
      </a:dk2>
      <a:lt2>
        <a:srgbClr val="808080"/>
      </a:lt2>
      <a:accent1>
        <a:srgbClr val="004080"/>
      </a:accent1>
      <a:accent2>
        <a:srgbClr val="C00000"/>
      </a:accent2>
      <a:accent3>
        <a:srgbClr val="FFFFFF"/>
      </a:accent3>
      <a:accent4>
        <a:srgbClr val="000000"/>
      </a:accent4>
      <a:accent5>
        <a:srgbClr val="AAAFC0"/>
      </a:accent5>
      <a:accent6>
        <a:srgbClr val="AE0000"/>
      </a:accent6>
      <a:hlink>
        <a:srgbClr val="004080"/>
      </a:hlink>
      <a:folHlink>
        <a:srgbClr val="008000"/>
      </a:folHlink>
    </a:clrScheme>
    <a:fontScheme name="Code - Full">
      <a:majorFont>
        <a:latin typeface="Arial"/>
        <a:ea typeface=""/>
        <a:cs typeface="Arial"/>
      </a:majorFont>
      <a:minorFont>
        <a:latin typeface="Courier Ne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lang="en-US" sz="3200" b="0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ode - 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- Full 13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4">
        <a:dk1>
          <a:srgbClr val="000000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5">
        <a:dk1>
          <a:srgbClr val="000000"/>
        </a:dk1>
        <a:lt1>
          <a:srgbClr val="FFFFFF"/>
        </a:lt1>
        <a:dk2>
          <a:srgbClr val="D5B65D"/>
        </a:dk2>
        <a:lt2>
          <a:srgbClr val="1C1C1C"/>
        </a:lt2>
        <a:accent1>
          <a:srgbClr val="2850A0"/>
        </a:accent1>
        <a:accent2>
          <a:srgbClr val="C00000"/>
        </a:accent2>
        <a:accent3>
          <a:srgbClr val="FFFFFF"/>
        </a:accent3>
        <a:accent4>
          <a:srgbClr val="000000"/>
        </a:accent4>
        <a:accent5>
          <a:srgbClr val="ACB3CD"/>
        </a:accent5>
        <a:accent6>
          <a:srgbClr val="AE0000"/>
        </a:accent6>
        <a:hlink>
          <a:srgbClr val="FF4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- Full 16">
        <a:dk1>
          <a:srgbClr val="FF33CC"/>
        </a:dk1>
        <a:lt1>
          <a:srgbClr val="FFFFFF"/>
        </a:lt1>
        <a:dk2>
          <a:srgbClr val="D5B65D"/>
        </a:dk2>
        <a:lt2>
          <a:srgbClr val="808080"/>
        </a:lt2>
        <a:accent1>
          <a:srgbClr val="004080"/>
        </a:accent1>
        <a:accent2>
          <a:srgbClr val="C00000"/>
        </a:accent2>
        <a:accent3>
          <a:srgbClr val="FFFFFF"/>
        </a:accent3>
        <a:accent4>
          <a:srgbClr val="DA2AAE"/>
        </a:accent4>
        <a:accent5>
          <a:srgbClr val="AAAFC0"/>
        </a:accent5>
        <a:accent6>
          <a:srgbClr val="AE0000"/>
        </a:accent6>
        <a:hlink>
          <a:srgbClr val="00408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On-screen Show (4:3)</PresentationFormat>
  <Paragraphs>171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Default Design</vt:lpstr>
      <vt:lpstr>Code</vt:lpstr>
      <vt:lpstr>Code - Full</vt:lpstr>
      <vt:lpstr>Final Overview</vt:lpstr>
      <vt:lpstr>Exam Date and Time</vt:lpstr>
      <vt:lpstr>Exam Specifications</vt:lpstr>
      <vt:lpstr>What You Need To Bring to Exam 1</vt:lpstr>
      <vt:lpstr>PowerPoint Presentation</vt:lpstr>
      <vt:lpstr>What You Need for the Exam - Reference Sheet</vt:lpstr>
      <vt:lpstr>Midterm Review</vt:lpstr>
      <vt:lpstr>Chapter 1 Intro to Networks: Important to Know</vt:lpstr>
      <vt:lpstr>Chapter 1 Intro to Networks : Don't Worry About</vt:lpstr>
      <vt:lpstr>Chapter 2 – Application Layer: Important to Know</vt:lpstr>
      <vt:lpstr>Chapter 2 – Application Layer: Important to Know</vt:lpstr>
      <vt:lpstr>Chapter 2 – Application Layer:  Don't Worry About</vt:lpstr>
      <vt:lpstr>Chapter 2 – Application Layer:  Don't Worry About</vt:lpstr>
      <vt:lpstr>Chapter 3 – Transport Layer: Important to Know</vt:lpstr>
      <vt:lpstr>Chapter 3 – Transport Layer 2: Important to Know</vt:lpstr>
      <vt:lpstr>Chapter 3 – Transport Layer 3: Important to Know</vt:lpstr>
      <vt:lpstr>Chapter 3 – Transport Layer 4: Important to Know</vt:lpstr>
      <vt:lpstr>Chapter 3 – Transport Layer 5: Don't Worry About</vt:lpstr>
      <vt:lpstr>Chapter 4– Network Layer 1: Important to Know</vt:lpstr>
      <vt:lpstr>Chapter 4– Network Layer 2: Important to Know</vt:lpstr>
      <vt:lpstr>How To Study for the Midterm Exam</vt:lpstr>
      <vt:lpstr>Good Luck on the Exam!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1221</cp:revision>
  <dcterms:created xsi:type="dcterms:W3CDTF">2010-01-26T00:37:14Z</dcterms:created>
  <dcterms:modified xsi:type="dcterms:W3CDTF">2015-03-11T20:15:27Z</dcterms:modified>
</cp:coreProperties>
</file>