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0" r:id="rId2"/>
    <p:sldMasterId id="2147483651" r:id="rId3"/>
  </p:sldMasterIdLst>
  <p:notesMasterIdLst>
    <p:notesMasterId r:id="rId26"/>
  </p:notesMasterIdLst>
  <p:sldIdLst>
    <p:sldId id="1638" r:id="rId4"/>
    <p:sldId id="1639" r:id="rId5"/>
    <p:sldId id="1640" r:id="rId6"/>
    <p:sldId id="1641" r:id="rId7"/>
    <p:sldId id="1642" r:id="rId8"/>
    <p:sldId id="1721" r:id="rId9"/>
    <p:sldId id="1781" r:id="rId10"/>
    <p:sldId id="1795" r:id="rId11"/>
    <p:sldId id="1796" r:id="rId12"/>
    <p:sldId id="1797" r:id="rId13"/>
    <p:sldId id="1798" r:id="rId14"/>
    <p:sldId id="1799" r:id="rId15"/>
    <p:sldId id="1800" r:id="rId16"/>
    <p:sldId id="1806" r:id="rId17"/>
    <p:sldId id="1807" r:id="rId18"/>
    <p:sldId id="1808" r:id="rId19"/>
    <p:sldId id="1809" r:id="rId20"/>
    <p:sldId id="1810" r:id="rId21"/>
    <p:sldId id="1811" r:id="rId22"/>
    <p:sldId id="1812" r:id="rId23"/>
    <p:sldId id="1794" r:id="rId24"/>
    <p:sldId id="1780" r:id="rId25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1pPr>
    <a:lvl2pPr marL="4572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2pPr>
    <a:lvl3pPr marL="9144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3pPr>
    <a:lvl4pPr marL="13716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4pPr>
    <a:lvl5pPr marL="18288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E0E0E0"/>
    <a:srgbClr val="2040A0"/>
    <a:srgbClr val="FFFF00"/>
    <a:srgbClr val="0000FF"/>
    <a:srgbClr val="008000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1" autoAdjust="0"/>
    <p:restoredTop sz="99473" autoAdjust="0"/>
  </p:normalViewPr>
  <p:slideViewPr>
    <p:cSldViewPr>
      <p:cViewPr varScale="1">
        <p:scale>
          <a:sx n="92" d="100"/>
          <a:sy n="92" d="100"/>
        </p:scale>
        <p:origin x="-12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543DFFB-8D12-4DFA-8CE0-E8930A32F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8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A6D538-317B-4D79-9106-77DBAFDD4693}" type="slidenum">
              <a:rPr lang="en-US" sz="1200" u="none">
                <a:solidFill>
                  <a:schemeClr val="tx1"/>
                </a:solidFill>
              </a:rPr>
              <a:pPr eaLnBrk="1" hangingPunct="1"/>
              <a:t>1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1EFC14-642B-460C-9F51-A8E6B35645A8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EFC671-3BB1-4710-89B5-2A19B54FA1D4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A622F7-3136-4679-8376-B50486DE9E31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395986C-6C35-42F9-AE1D-9918559037B5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8C21B4-DEBE-4FF5-A2EF-CC313B161AC5}" type="slidenum">
              <a:rPr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86B898-C2D6-4771-90BB-5EFD00FCE83F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985689-F0D2-4E0A-8779-10459E4F8F7D}" type="slidenum">
              <a:rPr lang="en-US" sz="1200" u="none">
                <a:solidFill>
                  <a:schemeClr val="tx1"/>
                </a:solidFill>
              </a:rPr>
              <a:pPr eaLnBrk="1" hangingPunct="1"/>
              <a:t>2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83A5F4-4C17-4748-941B-3FA6078C6198}" type="slidenum">
              <a:rPr lang="en-US" sz="1200" u="none">
                <a:solidFill>
                  <a:schemeClr val="tx1"/>
                </a:solidFill>
              </a:rPr>
              <a:pPr eaLnBrk="1" hangingPunct="1"/>
              <a:t>3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8328B1-3A1C-499C-840F-4FCCE72167F4}" type="slidenum">
              <a:rPr lang="en-US" sz="1200" u="none">
                <a:solidFill>
                  <a:schemeClr val="tx1"/>
                </a:solidFill>
              </a:rPr>
              <a:pPr eaLnBrk="1" hangingPunct="1"/>
              <a:t>4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946146-4BA7-4004-8D35-8983177F68FE}" type="slidenum">
              <a:rPr lang="en-US" sz="1200" u="none">
                <a:solidFill>
                  <a:schemeClr val="tx1"/>
                </a:solidFill>
              </a:rPr>
              <a:pPr eaLnBrk="1" hangingPunct="1"/>
              <a:t>5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1772FF-491D-4576-88B0-FE7108CDDE00}" type="slidenum">
              <a:rPr lang="en-US" sz="1200" u="none">
                <a:solidFill>
                  <a:schemeClr val="tx1"/>
                </a:solidFill>
              </a:rPr>
              <a:pPr eaLnBrk="1" hangingPunct="1"/>
              <a:t>6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60DF1E-C185-4F76-87A0-8CFCAB0C422F}" type="slidenum">
              <a:rPr lang="en-US" sz="1200" u="none">
                <a:solidFill>
                  <a:schemeClr val="tx1"/>
                </a:solidFill>
              </a:rPr>
              <a:pPr eaLnBrk="1" hangingPunct="1"/>
              <a:t>7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56244D-2D3A-4776-8CCF-C557250B3354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A0DF9F-A28F-41F0-ACD4-FF62F923A227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1724025"/>
            <a:ext cx="9144000" cy="3416300"/>
          </a:xfrm>
          <a:prstGeom prst="rect">
            <a:avLst/>
          </a:prstGeom>
          <a:gradFill rotWithShape="1">
            <a:gsLst>
              <a:gs pos="0">
                <a:srgbClr val="00281D"/>
              </a:gs>
              <a:gs pos="50000">
                <a:srgbClr val="00563F"/>
              </a:gs>
              <a:gs pos="100000">
                <a:srgbClr val="00281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 anchor="ctr"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9938" y="1722438"/>
            <a:ext cx="4564062" cy="3402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130800"/>
            <a:ext cx="9144000" cy="1727200"/>
          </a:xfrm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182880" rIns="18288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25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E7B21-28BD-4B46-8A6C-7A1F4620BBF5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F8594-9EF1-4BAD-A639-C8AA5306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8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9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97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FBB0B-3046-4431-BB87-72FEEDED10A2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33973-2C52-40AA-A456-C802D83D2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0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9F44C-D52D-4254-96C5-E8F28AF5C8CF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5F91D-3FAB-4F61-81A7-95EECB9BC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7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90C85-0A83-4382-B616-2A101709C9C3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33450-F682-4DD4-B22F-4B8CB790A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48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1799B-EE48-4E0A-BDC8-652D3C3BEE79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BB828-0B85-40A3-A74C-63ED6A2C2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9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42672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2672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00838-8B5A-459A-BABB-B9BE999728BA}" type="datetime1">
              <a:rPr lang="en-US" smtClean="0"/>
              <a:t>3/6/2016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924CC-AF6F-403A-99FD-22C718C14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58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04D14-13AB-4ECB-B123-800D0CE4BC1E}" type="datetime1">
              <a:rPr lang="en-US" smtClean="0"/>
              <a:t>3/6/2016</a:t>
            </a:fld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0E407-B488-4B49-8A3E-62AC555C6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61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678D8-17C2-4B8E-9607-39BE54C8CA03}" type="datetime1">
              <a:rPr lang="en-US" smtClean="0"/>
              <a:t>3/6/2016</a:t>
            </a:fld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F340-3BB0-4483-ACBB-4080F5A65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02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2BF5D-96B2-43E0-821F-0399A7A15416}" type="datetime1">
              <a:rPr lang="en-US" smtClean="0"/>
              <a:t>3/6/2016</a:t>
            </a:fld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8F6A-2B8B-4CD2-BAEF-366B6EBEC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35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204D3-0A78-4393-A1C6-771ADECDC27B}" type="datetime1">
              <a:rPr lang="en-US" smtClean="0"/>
              <a:t>3/6/2016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128DD-13BA-4089-AE6B-5B1E9930D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A5B10-A9F3-43DF-AF48-AA6379BA86C4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16999-4D23-4C5B-9224-87D4FC3DB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5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702D0-DC6D-4ACE-9680-9C728D619325}" type="datetime1">
              <a:rPr lang="en-US" smtClean="0"/>
              <a:t>3/6/2016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F4277-8340-4FC6-9892-018F74AC3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1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554B8-5489-45A7-91ED-531B9C3883F4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5AB3-ED16-4700-8286-A55C76DBD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4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70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70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74DEC-7BE1-47D9-A0F8-059A97CD3ECA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21E53-41D2-466B-93A3-C52486DC1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4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219B8-6164-47AA-B452-46DEE0F00409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D7692-739C-48D3-B34E-5DD9CBF06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088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E52D8-7AF1-4C92-918F-A50F8562B233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CB928-4405-4BC2-A31C-CB415A41C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92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0D70B-9647-4269-B114-3AC4150A9F92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6404B-DC53-4420-BF64-63DF3276A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6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775" y="279400"/>
            <a:ext cx="4267200" cy="603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9400"/>
            <a:ext cx="4267200" cy="603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A46F6-5A8A-4FFE-91BA-D4A3EFF74225}" type="datetime1">
              <a:rPr lang="en-US" smtClean="0"/>
              <a:t>3/6/2016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7E04D-D8C9-4DCB-B863-BF68C5E01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07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40844-8737-49D1-AC00-4B7F4522D523}" type="datetime1">
              <a:rPr lang="en-US" smtClean="0"/>
              <a:t>3/6/2016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4F2B1-68A0-42C7-8122-6344DB891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3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ACC59-CEDE-42BE-9A2C-4A7F010886CE}" type="datetime1">
              <a:rPr lang="en-US" smtClean="0"/>
              <a:t>3/6/2016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60CD5-7B74-47F1-81E2-F16EE2FA4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9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C1DA3-4C95-4949-976B-7099BFC1C7C7}" type="datetime1">
              <a:rPr lang="en-US" smtClean="0"/>
              <a:t>3/6/2016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DC69E-9A52-4CFB-B3BC-E3F5D31EB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707E0-4F57-4C68-B50F-39D51CDF10F7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E1F92-F767-435A-9A2E-A2DE1DE6F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01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12B54-1367-4AC4-9E69-CBCC39D35AAB}" type="datetime1">
              <a:rPr lang="en-US" smtClean="0"/>
              <a:t>3/6/2016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7DB9E-5411-4EFE-BF18-8912E3373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94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F7BE2-EDD5-4B2B-86C1-2E40D0F520EB}" type="datetime1">
              <a:rPr lang="en-US" smtClean="0"/>
              <a:t>3/6/2016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01A88-F92F-4129-AA14-D089E4E53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30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FC02F-5617-4E6C-9041-FD084083FDC3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E3BAD-4A25-4EB5-A6E7-2510E2F30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88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6875" y="274638"/>
            <a:ext cx="2171700" cy="60372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274638"/>
            <a:ext cx="6362700" cy="6037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AC014-51E9-4C18-BD16-12EB56CC7EEB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3F808-C09A-46DB-9BFC-C855276F5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3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7213"/>
            <a:ext cx="42672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7213"/>
            <a:ext cx="42672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360E5-DB67-4492-8128-DE2BD3FB4F33}" type="datetime1">
              <a:rPr lang="en-US" smtClean="0"/>
              <a:t>3/6/2016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1FC86-5D10-4C12-BF7C-8E02EE8CF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6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164F3-F46E-499F-AB2A-5D054D628CA0}" type="datetime1">
              <a:rPr lang="en-US" smtClean="0"/>
              <a:t>3/6/2016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98705-AE8A-4BC1-8820-EBD3A5715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62A4D-BE45-426D-ABF6-A51A722DAD41}" type="datetime1">
              <a:rPr lang="en-US" smtClean="0"/>
              <a:t>3/6/2016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68A30-9CC5-40D7-B2A1-E5DA0C898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4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C8D42-17F0-4CEF-923A-10DBB7B67199}" type="datetime1">
              <a:rPr lang="en-US" smtClean="0"/>
              <a:t>3/6/2016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214C1-7F29-487D-88B7-EDC7C8C12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3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B57F-1CC1-41C9-9D81-2B49D521634F}" type="datetime1">
              <a:rPr lang="en-US" smtClean="0"/>
              <a:t>3/6/2016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8A6F2-18EF-4B98-A2F0-5171BAF0E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B2133-8697-4EFC-B469-6167B62F51ED}" type="datetime1">
              <a:rPr lang="en-US" smtClean="0"/>
              <a:t>3/6/2016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00D59-FD03-4233-A8E5-D2FFB3BA3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8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rgbClr val="00281D"/>
              </a:gs>
              <a:gs pos="100000">
                <a:srgbClr val="00563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18288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827213"/>
            <a:ext cx="86868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B83288F-3FFC-4055-A9E9-EA60B19DB7D4}" type="datetime1">
              <a:rPr lang="en-US" smtClean="0"/>
              <a:t>3/6/2016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A97513-0396-48D2-AE65-959FE96AA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Arial" charset="0"/>
        <a:buChar char="-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828800"/>
            <a:ext cx="8686800" cy="4341813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rgbClr val="00281D"/>
              </a:gs>
              <a:gs pos="100000">
                <a:srgbClr val="00563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18288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51047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5963E9D-30B6-4DE5-A3A7-8ABBDA9964E8}" type="datetime1">
              <a:rPr lang="en-US" smtClean="0"/>
              <a:t>3/6/2016</a:t>
            </a:fld>
            <a:endParaRPr lang="en-US"/>
          </a:p>
        </p:txBody>
      </p:sp>
      <p:sp>
        <p:nvSpPr>
          <p:cNvPr id="851047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85104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9E88F74-6D74-4B1A-9EFD-A809A108F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775" y="279400"/>
            <a:ext cx="8686800" cy="60325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852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03542EE-C4CE-4207-AB1A-52144BDA4A57}" type="datetime1">
              <a:rPr lang="en-US" smtClean="0"/>
              <a:t>3/6/2016</a:t>
            </a:fld>
            <a:endParaRPr lang="en-US"/>
          </a:p>
        </p:txBody>
      </p:sp>
      <p:sp>
        <p:nvSpPr>
          <p:cNvPr id="8527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8527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A42AB3-DF3D-4239-BC9C-B0D477CAE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Midterm</a:t>
            </a:r>
            <a:br>
              <a:rPr lang="en-US" dirty="0" smtClean="0"/>
            </a:br>
            <a:r>
              <a:rPr lang="en-US" dirty="0" smtClean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Information</a:t>
            </a:r>
          </a:p>
        </p:txBody>
      </p:sp>
      <p:pic>
        <p:nvPicPr>
          <p:cNvPr id="5124" name="Picture 4" descr="Midte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43100"/>
            <a:ext cx="25003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6013E7A-8F02-4812-9F6A-C637A3491ABE}" type="datetime1">
              <a:rPr lang="en-US" altLang="en-US" sz="900" smtClean="0"/>
              <a:t>3/6/2016</a:t>
            </a:fld>
            <a:endParaRPr lang="en-US" altLang="en-US" sz="90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2016</a:t>
            </a:r>
            <a:endParaRPr lang="en-US" altLang="en-US" sz="90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B7C7676-7CF9-40B3-B3EC-D7EB6065643D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90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2 – Application Layer: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Principles of Network Applications: Client/Server, P2P models, process communication, transport services (TCP/UDP)</a:t>
            </a:r>
          </a:p>
          <a:p>
            <a:r>
              <a:rPr lang="en-US" altLang="en-US" sz="2800" dirty="0" smtClean="0"/>
              <a:t>Web and HTTP including persistent/non-persistent</a:t>
            </a:r>
          </a:p>
          <a:p>
            <a:r>
              <a:rPr lang="en-US" altLang="en-US" sz="2800" dirty="0" smtClean="0"/>
              <a:t>FTP and SMTP, POP, IMAP</a:t>
            </a:r>
          </a:p>
          <a:p>
            <a:r>
              <a:rPr lang="en-US" altLang="en-US" sz="2800" dirty="0" smtClean="0"/>
              <a:t>DNS: Model, design concepts, RR, Examples</a:t>
            </a:r>
          </a:p>
          <a:p>
            <a:r>
              <a:rPr lang="en-US" altLang="en-US" sz="2800" dirty="0" smtClean="0"/>
              <a:t>DNS Security</a:t>
            </a:r>
          </a:p>
        </p:txBody>
      </p:sp>
      <p:pic>
        <p:nvPicPr>
          <p:cNvPr id="14343" name="Picture 4" descr="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1148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810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5B6190B-BAD2-4E5B-AD08-94CA6AE38F0F}" type="datetime1">
              <a:rPr lang="en-US" altLang="en-US" sz="900" smtClean="0"/>
              <a:t>3/6/2016</a:t>
            </a:fld>
            <a:endParaRPr lang="en-US" altLang="en-US" sz="90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2016</a:t>
            </a:r>
            <a:endParaRPr lang="en-US" altLang="en-US" sz="90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163C0E9-D44C-49D3-9108-74DBBF00A936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900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2 – Application Layer: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DNS Design Concepts: Geographic Distribution, Caching, Replication, Hierarchy, etc.</a:t>
            </a:r>
          </a:p>
          <a:p>
            <a:pPr eaLnBrk="1" hangingPunct="1"/>
            <a:r>
              <a:rPr lang="en-US" altLang="en-US" sz="2800" dirty="0" smtClean="0"/>
              <a:t>DNS RR major </a:t>
            </a:r>
            <a:r>
              <a:rPr lang="en-US" altLang="en-US" sz="2800" dirty="0" smtClean="0"/>
              <a:t>types and how they are used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Content of DNS Message Format</a:t>
            </a:r>
          </a:p>
          <a:p>
            <a:pPr eaLnBrk="1" hangingPunct="1"/>
            <a:r>
              <a:rPr lang="en-US" altLang="en-US" sz="2800" dirty="0" smtClean="0"/>
              <a:t>Client/Server Programming concepts</a:t>
            </a:r>
          </a:p>
        </p:txBody>
      </p:sp>
      <p:pic>
        <p:nvPicPr>
          <p:cNvPr id="15367" name="Picture 4" descr="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1148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4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F663E3C-A94A-4B4B-B736-C5F3A332ED2F}" type="datetime1">
              <a:rPr lang="en-US" altLang="en-US" sz="900" smtClean="0"/>
              <a:t>3/6/2016</a:t>
            </a:fld>
            <a:endParaRPr lang="en-US" altLang="en-US" sz="9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2016</a:t>
            </a:r>
            <a:endParaRPr lang="en-US" altLang="en-US" sz="90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22AF055-849A-43E6-8A30-2AF675333A29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900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2 – Application Layer: 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Don't Worry About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Detailed Packet formats of various application protocols, etc... BUT YOU SHOULD KNOW THE FIELDS</a:t>
            </a:r>
          </a:p>
        </p:txBody>
      </p:sp>
      <p:pic>
        <p:nvPicPr>
          <p:cNvPr id="16391" name="Picture 4" descr="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1600200"/>
            <a:ext cx="1673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568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Chapter 2 – Application Layer: 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Don't Worry About</a:t>
            </a:r>
            <a:endParaRPr lang="en-US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Detailed commands issued during protocol exchanges.</a:t>
            </a:r>
          </a:p>
          <a:p>
            <a:endParaRPr lang="en-US" altLang="en-US" smtClean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fld id="{A4353759-A90F-4970-BBBB-3BFD7CF089AE}" type="datetime1">
              <a:rPr lang="en-US" altLang="en-US" sz="900" u="none" smtClean="0">
                <a:solidFill>
                  <a:schemeClr val="tx1"/>
                </a:solidFill>
              </a:rPr>
              <a:t>3/6/2016</a:t>
            </a:fld>
            <a:endParaRPr lang="en-US" altLang="en-US" sz="900" u="none">
              <a:solidFill>
                <a:schemeClr val="tx1"/>
              </a:solidFill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u="none" smtClean="0">
                <a:solidFill>
                  <a:schemeClr val="tx1"/>
                </a:solidFill>
              </a:rPr>
              <a:t>Sacramento State - Ghansah - CSc/CpE 138 - Spring 2016</a:t>
            </a:r>
            <a:endParaRPr lang="en-US" altLang="en-US" sz="900" u="none">
              <a:solidFill>
                <a:schemeClr val="tx1"/>
              </a:solidFill>
            </a:endParaRP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</a:pPr>
            <a:fld id="{F949C2A2-19FD-4881-B00D-936EF500F4BF}" type="slidenum">
              <a:rPr lang="en-US" altLang="en-US" sz="900" u="none" smtClean="0">
                <a:solidFill>
                  <a:schemeClr val="tx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t>13</a:t>
            </a:fld>
            <a:endParaRPr lang="en-US" altLang="en-US" sz="900" u="none" smtClean="0">
              <a:solidFill>
                <a:schemeClr val="tx1"/>
              </a:solidFill>
            </a:endParaRPr>
          </a:p>
        </p:txBody>
      </p:sp>
      <p:pic>
        <p:nvPicPr>
          <p:cNvPr id="17415" name="Picture 4" descr="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71600"/>
            <a:ext cx="1673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B02AD3C-55EC-4D82-912D-9BCC888DF1FA}" type="datetime1">
              <a:rPr lang="en-US" altLang="en-US" sz="900" smtClean="0"/>
              <a:t>3/6/2016</a:t>
            </a:fld>
            <a:endParaRPr lang="en-US" altLang="en-US" sz="9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2016</a:t>
            </a:r>
            <a:endParaRPr lang="en-US" altLang="en-US" sz="90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6A4F7BE-3550-44F1-80F0-D84E9B46DE69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900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Chapter 3 – Transport Layer</a:t>
            </a:r>
            <a:r>
              <a:rPr lang="en-US" altLang="en-US" smtClean="0"/>
              <a:t>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Transport Services and Functions</a:t>
            </a:r>
          </a:p>
          <a:p>
            <a:r>
              <a:rPr lang="en-US" altLang="en-US" dirty="0" smtClean="0"/>
              <a:t>Multiplexing and </a:t>
            </a:r>
            <a:r>
              <a:rPr lang="en-US" altLang="en-US" dirty="0" err="1" smtClean="0"/>
              <a:t>Demultiplexing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How is this implemented?</a:t>
            </a:r>
          </a:p>
          <a:p>
            <a:r>
              <a:rPr lang="en-US" altLang="en-US" dirty="0" smtClean="0"/>
              <a:t>Reliable and Unreliable communication</a:t>
            </a:r>
          </a:p>
          <a:p>
            <a:pPr lvl="1"/>
            <a:r>
              <a:rPr lang="en-US" altLang="en-US" dirty="0" smtClean="0"/>
              <a:t>Use of checksum, sequence numbers, timers and why?</a:t>
            </a:r>
          </a:p>
          <a:p>
            <a:pPr lvl="1"/>
            <a:r>
              <a:rPr lang="en-US" altLang="en-US" dirty="0" smtClean="0"/>
              <a:t>Explanation using state machine and especially handshake diagrams</a:t>
            </a:r>
          </a:p>
        </p:txBody>
      </p:sp>
      <p:pic>
        <p:nvPicPr>
          <p:cNvPr id="12295" name="Picture 4" descr="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7145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51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Chapter 3 – Transport Layer 2</a:t>
            </a:r>
            <a:r>
              <a:rPr lang="en-US" altLang="en-US" smtClean="0"/>
              <a:t>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Reliable Data Transfer: </a:t>
            </a:r>
            <a:endParaRPr lang="en-US" altLang="en-US" sz="2800" dirty="0" smtClean="0"/>
          </a:p>
          <a:p>
            <a:pPr lvl="1"/>
            <a:r>
              <a:rPr lang="en-US" altLang="en-US" dirty="0" smtClean="0"/>
              <a:t>Stop and Wait (SW), Go-Back-N (GBN), Selective Repeat/Reject/Retransmission (SR)  protocols.</a:t>
            </a:r>
            <a:endParaRPr lang="en-US" altLang="en-US" sz="2400" dirty="0" smtClean="0"/>
          </a:p>
          <a:p>
            <a:pPr lvl="1"/>
            <a:r>
              <a:rPr lang="en-US" altLang="en-US" dirty="0" smtClean="0"/>
              <a:t>Note the differences between these protocols including buffer requirements at sender and receiver and how they are implemented in TCP. </a:t>
            </a:r>
            <a:endParaRPr lang="en-US" altLang="en-US" sz="2400" dirty="0" smtClean="0"/>
          </a:p>
          <a:p>
            <a:r>
              <a:rPr lang="en-US" altLang="en-US" dirty="0" smtClean="0"/>
              <a:t>Sequence Number assignments and how they affect maximum window size.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C7EACE6-62FD-4B10-89A0-12A8FBC64936}" type="datetime1">
              <a:rPr lang="en-US" altLang="en-US" sz="900" smtClean="0"/>
              <a:t>3/6/2016</a:t>
            </a:fld>
            <a:endParaRPr lang="en-US" altLang="en-US" sz="900"/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2016</a:t>
            </a:r>
            <a:endParaRPr lang="en-US" altLang="en-US" sz="900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268A52E-B4E4-4561-A390-42CD4172DCFD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900" smtClean="0"/>
          </a:p>
        </p:txBody>
      </p:sp>
      <p:pic>
        <p:nvPicPr>
          <p:cNvPr id="13319" name="Picture 4" descr="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0287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9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Chapter 3 – Transport Layer 3</a:t>
            </a:r>
            <a:r>
              <a:rPr lang="en-US" altLang="en-US" smtClean="0"/>
              <a:t>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  <a:endParaRPr lang="en-US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In TCP which fields are used to implement following and how?:</a:t>
            </a:r>
          </a:p>
          <a:p>
            <a:pPr lvl="1"/>
            <a:r>
              <a:rPr lang="en-US" altLang="en-US" dirty="0" smtClean="0"/>
              <a:t>Sequence Numbers: Purpose and how they are used </a:t>
            </a:r>
          </a:p>
          <a:p>
            <a:pPr lvl="1"/>
            <a:r>
              <a:rPr lang="en-US" altLang="en-US" dirty="0" smtClean="0"/>
              <a:t>Error Control: Checksum, what is checked by Checksum, protocols (Go-Back-N,) … 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, </a:t>
            </a:r>
          </a:p>
          <a:p>
            <a:pPr lvl="1"/>
            <a:r>
              <a:rPr lang="en-US" altLang="en-US" dirty="0" smtClean="0"/>
              <a:t>Flow control (sliding window): </a:t>
            </a:r>
          </a:p>
          <a:p>
            <a:pPr lvl="2"/>
            <a:r>
              <a:rPr lang="en-US" altLang="en-US" dirty="0" smtClean="0"/>
              <a:t>Window Advertisement, </a:t>
            </a:r>
          </a:p>
          <a:p>
            <a:endParaRPr lang="en-US" altLang="en-US" dirty="0" smtClean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B110A5F-4BB1-4473-808C-6A632A9F95C6}" type="datetime1">
              <a:rPr lang="en-US" altLang="en-US" sz="900" smtClean="0"/>
              <a:t>3/6/2016</a:t>
            </a:fld>
            <a:endParaRPr lang="en-US" altLang="en-US" sz="900"/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2016</a:t>
            </a:r>
            <a:endParaRPr lang="en-US" altLang="en-US" sz="900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C604FE7-199E-480B-8E5B-F9A95F93CD7D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900" smtClean="0"/>
          </a:p>
        </p:txBody>
      </p:sp>
      <p:pic>
        <p:nvPicPr>
          <p:cNvPr id="14343" name="Picture 4" descr="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40005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Chapter 3 – Transport Layer 4</a:t>
            </a:r>
            <a:r>
              <a:rPr lang="en-US" altLang="en-US" smtClean="0"/>
              <a:t>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  <a:endParaRPr lang="en-US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TCP which fields are used to implement following and how:</a:t>
            </a:r>
          </a:p>
          <a:p>
            <a:pPr lvl="1"/>
            <a:r>
              <a:rPr lang="en-US" altLang="en-US" smtClean="0"/>
              <a:t>Connection management: Handshake protocols, </a:t>
            </a:r>
          </a:p>
          <a:p>
            <a:pPr lvl="1"/>
            <a:r>
              <a:rPr lang="en-US" altLang="en-US" smtClean="0"/>
              <a:t>Congestion Control: Principles, AIMD, Slow Start, TCP Tahoe, TCP Reno, etc.</a:t>
            </a:r>
          </a:p>
          <a:p>
            <a:r>
              <a:rPr lang="en-US" altLang="en-US" smtClean="0"/>
              <a:t>UDP. Difference with TCP.</a:t>
            </a:r>
          </a:p>
          <a:p>
            <a:r>
              <a:rPr lang="en-US" altLang="en-US" smtClean="0"/>
              <a:t>When to use TCP or UDP and why.</a:t>
            </a:r>
          </a:p>
          <a:p>
            <a:r>
              <a:rPr lang="en-US" altLang="en-US" smtClean="0"/>
              <a:t>TCP Timers. Dynamic timer calculation</a:t>
            </a:r>
          </a:p>
          <a:p>
            <a:endParaRPr lang="en-US" altLang="en-US" smtClean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D76E03D-AC5D-4515-8C3E-4278D6D4E16B}" type="datetime1">
              <a:rPr lang="en-US" altLang="en-US" sz="900" smtClean="0"/>
              <a:t>3/6/2016</a:t>
            </a:fld>
            <a:endParaRPr lang="en-US" altLang="en-US" sz="900"/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2016</a:t>
            </a:r>
            <a:endParaRPr lang="en-US" altLang="en-US" sz="90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B7DB5B0-0445-4B0A-AAA4-86CBE0060E72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900" smtClean="0"/>
          </a:p>
        </p:txBody>
      </p:sp>
      <p:pic>
        <p:nvPicPr>
          <p:cNvPr id="15367" name="Picture 4" descr="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34290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7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399D15D-CBF3-4FEA-ABD7-D9CD236940F1}" type="datetime1">
              <a:rPr lang="en-US" altLang="en-US" sz="900" smtClean="0"/>
              <a:t>3/6/2016</a:t>
            </a:fld>
            <a:endParaRPr lang="en-US" altLang="en-US" sz="9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2016</a:t>
            </a:r>
            <a:endParaRPr lang="en-US" altLang="en-US" sz="90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88F1A3D-5895-4632-A874-52757DCC57F8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900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Chapter 3 – Transport Layer 5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bg1"/>
                </a:solidFill>
              </a:rPr>
              <a:t>Don't Worry About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Detailed packet format for transport protocols but </a:t>
            </a:r>
            <a:r>
              <a:rPr lang="en-US" altLang="en-US" b="1" smtClean="0"/>
              <a:t>should know the fields and functions</a:t>
            </a:r>
          </a:p>
          <a:p>
            <a:pPr eaLnBrk="1" hangingPunct="1"/>
            <a:r>
              <a:rPr lang="en-US" altLang="en-US" smtClean="0"/>
              <a:t>Timer calculation detailed formulas involving standard deviation but must understand components of the basic dynamic timer formula</a:t>
            </a:r>
          </a:p>
        </p:txBody>
      </p:sp>
      <p:pic>
        <p:nvPicPr>
          <p:cNvPr id="16391" name="Picture 4" descr="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914900"/>
            <a:ext cx="1673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665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32C9C67-1B03-45D2-ABFB-B40AA192EF42}" type="datetime1">
              <a:rPr lang="en-US" altLang="en-US" sz="900" smtClean="0"/>
              <a:t>3/6/2016</a:t>
            </a:fld>
            <a:endParaRPr lang="en-US" altLang="en-US" sz="90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2016</a:t>
            </a:r>
            <a:endParaRPr lang="en-US" altLang="en-US" sz="90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FE442AF-CD2E-4EFD-8589-23C3E080B1E2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90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Chapter 4– Network Layer 1: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Forwarding and Routing</a:t>
            </a:r>
          </a:p>
          <a:p>
            <a:pPr eaLnBrk="1" hangingPunct="1"/>
            <a:r>
              <a:rPr lang="en-US" altLang="en-US" smtClean="0"/>
              <a:t>Network Service Models: Best Effort and Guaranteed Delivery. </a:t>
            </a:r>
          </a:p>
          <a:p>
            <a:pPr eaLnBrk="1" hangingPunct="1"/>
            <a:r>
              <a:rPr lang="en-US" altLang="en-US" smtClean="0"/>
              <a:t>Datagrams vs Virtual Circuits</a:t>
            </a:r>
          </a:p>
        </p:txBody>
      </p:sp>
      <p:pic>
        <p:nvPicPr>
          <p:cNvPr id="17415" name="Picture 4" descr="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41148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645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13A9E7-5035-41BB-AFA9-1AFFCCFBD516}" type="datetime1">
              <a:rPr lang="en-US" sz="900" u="none" smtClean="0">
                <a:solidFill>
                  <a:schemeClr val="tx1"/>
                </a:solidFill>
              </a:rPr>
              <a:t>3/6/2016</a:t>
            </a:fld>
            <a:endParaRPr lang="en-US" sz="900" u="none" dirty="0">
              <a:solidFill>
                <a:schemeClr val="tx1"/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 Spring 2016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C04037-FCA1-4045-905F-841C30E00050}" type="slidenum">
              <a:rPr lang="en-US" sz="900" u="none">
                <a:solidFill>
                  <a:schemeClr val="tx1"/>
                </a:solidFill>
              </a:rPr>
              <a:pPr eaLnBrk="1" hangingPunct="1"/>
              <a:t>2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 Date and Time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5943600" cy="4570412"/>
          </a:xfrm>
        </p:spPr>
        <p:txBody>
          <a:bodyPr/>
          <a:lstStyle/>
          <a:p>
            <a:pPr eaLnBrk="1" hangingPunct="1"/>
            <a:r>
              <a:rPr lang="en-US" dirty="0" smtClean="0"/>
              <a:t>Date: </a:t>
            </a:r>
            <a:r>
              <a:rPr lang="en-US" dirty="0" smtClean="0"/>
              <a:t>Wednesday, March 16th</a:t>
            </a:r>
            <a:endParaRPr lang="en-US" dirty="0" smtClean="0"/>
          </a:p>
          <a:p>
            <a:pPr eaLnBrk="1" hangingPunct="1"/>
            <a:r>
              <a:rPr lang="en-US" dirty="0" smtClean="0"/>
              <a:t>Time: 4-5:10 pm</a:t>
            </a:r>
          </a:p>
          <a:p>
            <a:pPr eaLnBrk="1" hangingPunct="1"/>
            <a:r>
              <a:rPr lang="en-US" dirty="0" smtClean="0"/>
              <a:t>Place: 138 Class Room</a:t>
            </a:r>
          </a:p>
        </p:txBody>
      </p:sp>
      <p:pic>
        <p:nvPicPr>
          <p:cNvPr id="7175" name="Picture 4" descr="bs0200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628900"/>
            <a:ext cx="2184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Router Internals: Input, Switch Fabric, Output</a:t>
            </a:r>
          </a:p>
          <a:p>
            <a:r>
              <a:rPr lang="en-US" altLang="en-US" smtClean="0"/>
              <a:t>Internet Protocol (IPv4): Header Information, the purpose of the various fields and units of measure as applicable. </a:t>
            </a:r>
          </a:p>
          <a:p>
            <a:pPr lvl="1"/>
            <a:r>
              <a:rPr lang="en-US" altLang="en-US" smtClean="0"/>
              <a:t>Addressing, forwarding, hierarchy</a:t>
            </a:r>
          </a:p>
          <a:p>
            <a:pPr lvl="1"/>
            <a:r>
              <a:rPr lang="en-US" altLang="en-US" smtClean="0"/>
              <a:t>Fragmentation and Reassembly and calculations</a:t>
            </a:r>
          </a:p>
          <a:p>
            <a:pPr lvl="1"/>
            <a:r>
              <a:rPr lang="en-US" altLang="en-US" smtClean="0"/>
              <a:t>Error checking</a:t>
            </a:r>
          </a:p>
          <a:p>
            <a:pPr lvl="1"/>
            <a:r>
              <a:rPr lang="en-US" altLang="en-US" smtClean="0"/>
              <a:t>Options fields mentioned (eg source routing, record route, etc)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B22377-B464-44A4-920C-B0B389F51272}" type="datetime1">
              <a:rPr lang="en-US" altLang="en-US" sz="900" u="none" smtClean="0">
                <a:solidFill>
                  <a:schemeClr val="tx1"/>
                </a:solidFill>
              </a:rPr>
              <a:t>3/6/2016</a:t>
            </a:fld>
            <a:endParaRPr lang="en-US" altLang="en-US" sz="900" u="none">
              <a:solidFill>
                <a:schemeClr val="tx1"/>
              </a:solidFill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 u="none" smtClean="0">
                <a:solidFill>
                  <a:schemeClr val="tx1"/>
                </a:solidFill>
              </a:rPr>
              <a:t>Sacramento State - Ghansah - CSc/CpE 138 - Spring 2016</a:t>
            </a:r>
            <a:endParaRPr lang="en-US" altLang="en-US" sz="900" u="none">
              <a:solidFill>
                <a:schemeClr val="tx1"/>
              </a:solidFill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A8FE15-3F08-4291-AEF9-983D66584C40}" type="slidenum">
              <a:rPr lang="en-US" altLang="en-US" sz="900" u="none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900" u="none" smtClean="0">
              <a:solidFill>
                <a:schemeClr val="tx1"/>
              </a:solidFill>
            </a:endParaRPr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Chapter 4– Network Layer 2: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bg1"/>
                </a:solidFill>
              </a:rPr>
              <a:t>Important to Know</a:t>
            </a:r>
          </a:p>
        </p:txBody>
      </p:sp>
    </p:spTree>
    <p:extLst>
      <p:ext uri="{BB962C8B-B14F-4D97-AF65-F5344CB8AC3E}">
        <p14:creationId xmlns:p14="http://schemas.microsoft.com/office/powerpoint/2010/main" val="20828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 for the Midterm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through homework problems</a:t>
            </a:r>
          </a:p>
          <a:p>
            <a:r>
              <a:rPr lang="en-US" dirty="0" smtClean="0"/>
              <a:t>Go through lecture notes (slides on </a:t>
            </a:r>
            <a:r>
              <a:rPr lang="en-US" smtClean="0"/>
              <a:t>SacCT plus  clarifying comments from class).</a:t>
            </a:r>
            <a:endParaRPr lang="en-US" dirty="0" smtClean="0"/>
          </a:p>
          <a:p>
            <a:r>
              <a:rPr lang="en-US" dirty="0" smtClean="0"/>
              <a:t>Go through study questions assigned</a:t>
            </a:r>
          </a:p>
          <a:p>
            <a:r>
              <a:rPr lang="en-US" dirty="0" smtClean="0"/>
              <a:t>Prepare for the exam as if it is a closed book and closed notes exam even though you are allowed sheet of notes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F5BF1-094F-440E-87D7-8F7CA86B6336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Sacramento State - Ghansah - CSc/CpE 138 -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48E2F2-A2D0-47E5-9D80-F43DA2DFA01A}" type="datetime1">
              <a:rPr lang="en-US" sz="900" u="none" smtClean="0">
                <a:solidFill>
                  <a:schemeClr val="tx1"/>
                </a:solidFill>
              </a:rPr>
              <a:t>3/6/2016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 Spring 2016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5D0A02-E8FA-40C3-AF1E-BBC390DA64C6}" type="slidenum">
              <a:rPr lang="en-US" sz="900" u="none">
                <a:solidFill>
                  <a:schemeClr val="tx1"/>
                </a:solidFill>
              </a:rPr>
              <a:pPr eaLnBrk="1" hangingPunct="1"/>
              <a:t>22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Good Luck on the Exam!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620212-8169-45CE-B7B9-3B33D44FD2C4}" type="datetime1">
              <a:rPr lang="en-US" sz="900" u="none" smtClean="0">
                <a:solidFill>
                  <a:schemeClr val="tx1"/>
                </a:solidFill>
              </a:rPr>
              <a:t>3/6/2016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 Spring 2016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59E123-6AE7-434F-9462-C9337E185C13}" type="slidenum">
              <a:rPr lang="en-US" sz="900" u="none">
                <a:solidFill>
                  <a:schemeClr val="tx1"/>
                </a:solidFill>
              </a:rPr>
              <a:pPr eaLnBrk="1" hangingPunct="1"/>
              <a:t>3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 Specifications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1 </a:t>
            </a:r>
            <a:r>
              <a:rPr lang="en-US" sz="4400" dirty="0" err="1" smtClean="0"/>
              <a:t>hr</a:t>
            </a:r>
            <a:r>
              <a:rPr lang="en-US" sz="4400" dirty="0" smtClean="0"/>
              <a:t> 10min long</a:t>
            </a:r>
          </a:p>
          <a:p>
            <a:pPr eaLnBrk="1" hangingPunct="1"/>
            <a:r>
              <a:rPr lang="en-US" sz="4400" dirty="0" smtClean="0"/>
              <a:t>Closed book/notes</a:t>
            </a:r>
          </a:p>
          <a:p>
            <a:pPr eaLnBrk="1" hangingPunct="1"/>
            <a:r>
              <a:rPr lang="en-US" sz="4400" dirty="0" smtClean="0"/>
              <a:t>Multiple choice </a:t>
            </a:r>
          </a:p>
        </p:txBody>
      </p:sp>
      <p:grpSp>
        <p:nvGrpSpPr>
          <p:cNvPr id="11289604" name="Group 4"/>
          <p:cNvGrpSpPr>
            <a:grpSpLocks/>
          </p:cNvGrpSpPr>
          <p:nvPr/>
        </p:nvGrpSpPr>
        <p:grpSpPr bwMode="auto">
          <a:xfrm>
            <a:off x="3200400" y="4686300"/>
            <a:ext cx="2971800" cy="1116013"/>
            <a:chOff x="1800" y="3113"/>
            <a:chExt cx="1872" cy="703"/>
          </a:xfrm>
        </p:grpSpPr>
        <p:sp>
          <p:nvSpPr>
            <p:cNvPr id="8201" name="Text Box 5"/>
            <p:cNvSpPr txBox="1">
              <a:spLocks noChangeArrowheads="1"/>
            </p:cNvSpPr>
            <p:nvPr/>
          </p:nvSpPr>
          <p:spPr bwMode="auto">
            <a:xfrm>
              <a:off x="2520" y="3113"/>
              <a:ext cx="115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342900" indent="-3429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50000"/>
                </a:spcBef>
                <a:buClrTx/>
              </a:pPr>
              <a:r>
                <a:rPr lang="en-US" sz="4000" b="1" u="none">
                  <a:latin typeface="Comic Sans MS" pitchFamily="66" charset="0"/>
                </a:rPr>
                <a:t>Guess</a:t>
              </a:r>
            </a:p>
          </p:txBody>
        </p:sp>
        <p:sp>
          <p:nvSpPr>
            <p:cNvPr id="1128960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800" y="3312"/>
              <a:ext cx="528" cy="50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>
                <a:defRPr/>
              </a:pPr>
              <a:r>
                <a:rPr lang="en-US" sz="3600" kern="10"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Arial Narrow"/>
                  <a:cs typeface="Arial" pitchFamily="34" charset="0"/>
                </a:rPr>
                <a:t>×</a:t>
              </a:r>
            </a:p>
          </p:txBody>
        </p:sp>
      </p:grpSp>
      <p:pic>
        <p:nvPicPr>
          <p:cNvPr id="8200" name="Picture 7" descr="Exam 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743200"/>
            <a:ext cx="2590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8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71631D-79D6-4908-870C-F5A02793DB42}" type="datetime1">
              <a:rPr lang="en-US" sz="900" u="none" smtClean="0">
                <a:solidFill>
                  <a:schemeClr val="tx1"/>
                </a:solidFill>
              </a:rPr>
              <a:t>3/6/2016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 Spring 2016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3C5125-0791-45CB-9717-B93317732122}" type="slidenum">
              <a:rPr lang="en-US" sz="900" u="none">
                <a:solidFill>
                  <a:schemeClr val="tx1"/>
                </a:solidFill>
              </a:rPr>
              <a:pPr eaLnBrk="1" hangingPunct="1"/>
              <a:t>4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You Need To Bring to Exam 1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5600700" cy="4570412"/>
          </a:xfrm>
        </p:spPr>
        <p:txBody>
          <a:bodyPr/>
          <a:lstStyle/>
          <a:p>
            <a:pPr eaLnBrk="1" hangingPunct="1"/>
            <a:r>
              <a:rPr lang="en-US" dirty="0" smtClean="0"/>
              <a:t>NCS </a:t>
            </a:r>
            <a:r>
              <a:rPr lang="en-US" u="sng" dirty="0" smtClean="0">
                <a:solidFill>
                  <a:schemeClr val="accent2"/>
                </a:solidFill>
              </a:rPr>
              <a:t>Form 4521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big, blue / purple</a:t>
            </a:r>
          </a:p>
          <a:p>
            <a:pPr lvl="1" eaLnBrk="1" hangingPunct="1"/>
            <a:r>
              <a:rPr lang="en-US" dirty="0" smtClean="0"/>
              <a:t>available in the Hornet Bookstore and Union Store</a:t>
            </a:r>
          </a:p>
          <a:p>
            <a:pPr eaLnBrk="1" hangingPunct="1"/>
            <a:r>
              <a:rPr lang="en-US" dirty="0" smtClean="0"/>
              <a:t>Number 2 </a:t>
            </a:r>
            <a:r>
              <a:rPr lang="en-US" u="sng" dirty="0" smtClean="0"/>
              <a:t>Pencil Only</a:t>
            </a:r>
          </a:p>
          <a:p>
            <a:pPr eaLnBrk="1" hangingPunct="1"/>
            <a:r>
              <a:rPr lang="en-US" u="sng" dirty="0"/>
              <a:t>Very Good ERASER</a:t>
            </a:r>
          </a:p>
          <a:p>
            <a:pPr eaLnBrk="1" hangingPunct="1"/>
            <a:endParaRPr lang="en-US" u="sng" dirty="0" smtClean="0"/>
          </a:p>
        </p:txBody>
      </p:sp>
      <p:pic>
        <p:nvPicPr>
          <p:cNvPr id="9223" name="Picture 4" descr="Exam 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743200"/>
            <a:ext cx="2590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DB3FE0-47D2-467A-900D-51C6C0B94587}" type="datetime1">
              <a:rPr lang="en-US" sz="900" u="none" smtClean="0">
                <a:solidFill>
                  <a:schemeClr val="tx1"/>
                </a:solidFill>
              </a:rPr>
              <a:t>3/6/2016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 Spring 2016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8392C4-8405-4212-BD49-646D480942DD}" type="slidenum">
              <a:rPr lang="en-US" sz="900" u="none">
                <a:solidFill>
                  <a:schemeClr val="tx1"/>
                </a:solidFill>
              </a:rPr>
              <a:pPr eaLnBrk="1" hangingPunct="1"/>
              <a:t>5</a:t>
            </a:fld>
            <a:endParaRPr lang="en-US" sz="900" u="none">
              <a:solidFill>
                <a:schemeClr val="tx1"/>
              </a:solidFill>
            </a:endParaRPr>
          </a:p>
        </p:txBody>
      </p:sp>
      <p:pic>
        <p:nvPicPr>
          <p:cNvPr id="10245" name="Picture 2" descr="4521 - hi 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57200"/>
            <a:ext cx="7924800" cy="59436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11293699" name="AutoShape 3"/>
          <p:cNvSpPr>
            <a:spLocks noChangeArrowheads="1"/>
          </p:cNvSpPr>
          <p:nvPr/>
        </p:nvSpPr>
        <p:spPr bwMode="auto">
          <a:xfrm>
            <a:off x="3086100" y="1714500"/>
            <a:ext cx="3352800" cy="838200"/>
          </a:xfrm>
          <a:prstGeom prst="wedgeRoundRectCallout">
            <a:avLst>
              <a:gd name="adj1" fmla="val 38968"/>
              <a:gd name="adj2" fmla="val -119699"/>
              <a:gd name="adj3" fmla="val 16667"/>
            </a:avLst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2436078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b="1" u="none">
                <a:solidFill>
                  <a:schemeClr val="bg1"/>
                </a:solidFill>
                <a:latin typeface="Arial Narrow" pitchFamily="34" charset="0"/>
              </a:rPr>
              <a:t>NCS Pearson 4521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9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36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BE371F-1F04-4178-97EA-001158E7F64E}" type="datetime1">
              <a:rPr lang="en-US" sz="900" u="none" smtClean="0">
                <a:solidFill>
                  <a:schemeClr val="tx1"/>
                </a:solidFill>
              </a:rPr>
              <a:t>3/6/2016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 Spring 2016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D41FCF-813B-48F0-9463-84D67E45C92A}" type="slidenum">
              <a:rPr lang="en-US" sz="900" u="none">
                <a:solidFill>
                  <a:schemeClr val="tx1"/>
                </a:solidFill>
              </a:rPr>
              <a:pPr eaLnBrk="1" hangingPunct="1"/>
              <a:t>6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You Need for the Exam - Reference Sheet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7239000" cy="4570412"/>
          </a:xfrm>
          <a:noFill/>
        </p:spPr>
        <p:txBody>
          <a:bodyPr/>
          <a:lstStyle/>
          <a:p>
            <a:pPr eaLnBrk="1" hangingPunct="1"/>
            <a:r>
              <a:rPr lang="en-US" b="1" dirty="0" smtClean="0"/>
              <a:t>One </a:t>
            </a:r>
            <a:r>
              <a:rPr lang="en-US" dirty="0" smtClean="0"/>
              <a:t>8 ½" x 11"</a:t>
            </a:r>
          </a:p>
          <a:p>
            <a:pPr eaLnBrk="1" hangingPunct="1"/>
            <a:r>
              <a:rPr lang="en-US" u="sng" dirty="0" smtClean="0">
                <a:solidFill>
                  <a:schemeClr val="accent2"/>
                </a:solidFill>
              </a:rPr>
              <a:t>Two </a:t>
            </a:r>
            <a:r>
              <a:rPr lang="en-US" dirty="0" smtClean="0"/>
              <a:t>Sides</a:t>
            </a:r>
            <a:endParaRPr lang="en-US" dirty="0" smtClean="0"/>
          </a:p>
          <a:p>
            <a:pPr eaLnBrk="1" hangingPunct="1"/>
            <a:r>
              <a:rPr lang="en-US" dirty="0" smtClean="0"/>
              <a:t>Hand-written or Typed!</a:t>
            </a:r>
          </a:p>
          <a:p>
            <a:pPr eaLnBrk="1" hangingPunct="1"/>
            <a:r>
              <a:rPr lang="en-US" dirty="0" smtClean="0"/>
              <a:t>No photocopies</a:t>
            </a:r>
          </a:p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You will leave it with the exam</a:t>
            </a:r>
          </a:p>
        </p:txBody>
      </p:sp>
      <p:pic>
        <p:nvPicPr>
          <p:cNvPr id="11271" name="Picture 4" descr="drawing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857500"/>
            <a:ext cx="25908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Midterm1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Review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Midterm1 </a:t>
            </a:r>
            <a:r>
              <a:rPr lang="en-US" dirty="0" smtClean="0"/>
              <a:t>Study Guide</a:t>
            </a:r>
          </a:p>
        </p:txBody>
      </p:sp>
      <p:pic>
        <p:nvPicPr>
          <p:cNvPr id="12292" name="Picture 4" descr="Midte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43100"/>
            <a:ext cx="25003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E947346-F07D-45DF-A642-09DAE24D83EF}" type="datetime1">
              <a:rPr lang="en-US" altLang="en-US" sz="900" smtClean="0"/>
              <a:t>3/6/2016</a:t>
            </a:fld>
            <a:endParaRPr lang="en-US" altLang="en-US" sz="9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2016</a:t>
            </a:r>
            <a:endParaRPr lang="en-US" altLang="en-US" sz="90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3579879-7285-4B7B-8BAB-8D133A32881B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900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1 Intro to Networks: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Layers of Internet, OSI, and functions of the layers</a:t>
            </a:r>
          </a:p>
          <a:p>
            <a:r>
              <a:rPr lang="en-US" altLang="en-US" dirty="0" smtClean="0"/>
              <a:t>Network Edge, Core, Layers and Services</a:t>
            </a:r>
          </a:p>
          <a:p>
            <a:r>
              <a:rPr lang="en-US" altLang="en-US" dirty="0" smtClean="0"/>
              <a:t>Protocols and Service Models</a:t>
            </a:r>
          </a:p>
          <a:p>
            <a:r>
              <a:rPr lang="en-US" altLang="en-US" dirty="0" smtClean="0"/>
              <a:t>Packet and Circuit Switching</a:t>
            </a:r>
          </a:p>
          <a:p>
            <a:r>
              <a:rPr lang="en-US" altLang="en-US" dirty="0" smtClean="0"/>
              <a:t>Throughput, Delay parameters.</a:t>
            </a:r>
          </a:p>
          <a:p>
            <a:r>
              <a:rPr lang="en-US" altLang="en-US" dirty="0" smtClean="0"/>
              <a:t>Intro to Internet Security </a:t>
            </a:r>
          </a:p>
        </p:txBody>
      </p:sp>
      <p:pic>
        <p:nvPicPr>
          <p:cNvPr id="12295" name="Picture 4" descr="Y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3" y="4475163"/>
            <a:ext cx="21717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185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50209ED-8AD1-44B3-BCF5-E69A74647EDD}" type="datetime1">
              <a:rPr lang="en-US" altLang="en-US" sz="900" smtClean="0"/>
              <a:t>3/6/2016</a:t>
            </a:fld>
            <a:endParaRPr lang="en-US" altLang="en-US" sz="90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2016</a:t>
            </a:r>
            <a:endParaRPr lang="en-US" altLang="en-US" sz="90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58A4B7F-7433-4240-B346-520341EF048B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900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1 Intro to Networks 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Don't Worry About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6172200" cy="4570412"/>
          </a:xfrm>
        </p:spPr>
        <p:txBody>
          <a:bodyPr/>
          <a:lstStyle/>
          <a:p>
            <a:pPr eaLnBrk="1" hangingPunct="1"/>
            <a:r>
              <a:rPr lang="en-US" altLang="en-US" smtClean="0"/>
              <a:t>Specific Frequencies of Media</a:t>
            </a:r>
          </a:p>
          <a:p>
            <a:pPr eaLnBrk="1" hangingPunct="1"/>
            <a:r>
              <a:rPr lang="en-US" altLang="en-US" smtClean="0"/>
              <a:t>Specific upstream and downstream data rates of edge networks</a:t>
            </a:r>
          </a:p>
          <a:p>
            <a:pPr eaLnBrk="1" hangingPunct="1"/>
            <a:r>
              <a:rPr lang="en-US" altLang="en-US" smtClean="0"/>
              <a:t>Loss calculations</a:t>
            </a:r>
          </a:p>
        </p:txBody>
      </p:sp>
      <p:pic>
        <p:nvPicPr>
          <p:cNvPr id="13319" name="Picture 4" descr="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29000"/>
            <a:ext cx="1673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821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D5B65D"/>
      </a:dk2>
      <a:lt2>
        <a:srgbClr val="1C1C1C"/>
      </a:lt2>
      <a:accent1>
        <a:srgbClr val="2850A0"/>
      </a:accent1>
      <a:accent2>
        <a:srgbClr val="C00000"/>
      </a:accent2>
      <a:accent3>
        <a:srgbClr val="FFFFFF"/>
      </a:accent3>
      <a:accent4>
        <a:srgbClr val="000000"/>
      </a:accent4>
      <a:accent5>
        <a:srgbClr val="ACB3CD"/>
      </a:accent5>
      <a:accent6>
        <a:srgbClr val="AE0000"/>
      </a:accent6>
      <a:hlink>
        <a:srgbClr val="FF4000"/>
      </a:hlink>
      <a:folHlink>
        <a:srgbClr val="0000A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00563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D2C8A2"/>
        </a:lt1>
        <a:dk2>
          <a:srgbClr val="00563F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D2C8A2"/>
        </a:dk1>
        <a:lt1>
          <a:srgbClr val="F8F8F8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D2C8A2"/>
        </a:dk1>
        <a:lt1>
          <a:srgbClr val="F8F8F8"/>
        </a:lt1>
        <a:dk2>
          <a:srgbClr val="BCAD7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de">
  <a:themeElements>
    <a:clrScheme name="">
      <a:dk1>
        <a:srgbClr val="000000"/>
      </a:dk1>
      <a:lt1>
        <a:srgbClr val="FFFFFF"/>
      </a:lt1>
      <a:dk2>
        <a:srgbClr val="D5B65D"/>
      </a:dk2>
      <a:lt2>
        <a:srgbClr val="808080"/>
      </a:lt2>
      <a:accent1>
        <a:srgbClr val="2850BE"/>
      </a:accent1>
      <a:accent2>
        <a:srgbClr val="C00000"/>
      </a:accent2>
      <a:accent3>
        <a:srgbClr val="FFFFFF"/>
      </a:accent3>
      <a:accent4>
        <a:srgbClr val="000000"/>
      </a:accent4>
      <a:accent5>
        <a:srgbClr val="ACB3DB"/>
      </a:accent5>
      <a:accent6>
        <a:srgbClr val="AE0000"/>
      </a:accent6>
      <a:hlink>
        <a:srgbClr val="004080"/>
      </a:hlink>
      <a:folHlink>
        <a:srgbClr val="008000"/>
      </a:folHlink>
    </a:clrScheme>
    <a:fontScheme name="Code">
      <a:majorFont>
        <a:latin typeface="Arial"/>
        <a:ea typeface=""/>
        <a:cs typeface="Arial"/>
      </a:majorFont>
      <a:minorFont>
        <a:latin typeface="Courier Ne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3">
        <a:dk1>
          <a:srgbClr val="000000"/>
        </a:dk1>
        <a:lt1>
          <a:srgbClr val="FFFFFF"/>
        </a:lt1>
        <a:dk2>
          <a:srgbClr val="FF99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14">
        <a:dk1>
          <a:srgbClr val="000000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15">
        <a:dk1>
          <a:srgbClr val="000000"/>
        </a:dk1>
        <a:lt1>
          <a:srgbClr val="FFFFFF"/>
        </a:lt1>
        <a:dk2>
          <a:srgbClr val="D5B65D"/>
        </a:dk2>
        <a:lt2>
          <a:srgbClr val="1C1C1C"/>
        </a:lt2>
        <a:accent1>
          <a:srgbClr val="2850A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CB3CD"/>
        </a:accent5>
        <a:accent6>
          <a:srgbClr val="AE0000"/>
        </a:accent6>
        <a:hlink>
          <a:srgbClr val="FF4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16">
        <a:dk1>
          <a:srgbClr val="FF33CC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DA2AAE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de - Full">
  <a:themeElements>
    <a:clrScheme name="Code - Full 14">
      <a:dk1>
        <a:srgbClr val="000000"/>
      </a:dk1>
      <a:lt1>
        <a:srgbClr val="FFFFFF"/>
      </a:lt1>
      <a:dk2>
        <a:srgbClr val="D5B65D"/>
      </a:dk2>
      <a:lt2>
        <a:srgbClr val="808080"/>
      </a:lt2>
      <a:accent1>
        <a:srgbClr val="004080"/>
      </a:accent1>
      <a:accent2>
        <a:srgbClr val="C00000"/>
      </a:accent2>
      <a:accent3>
        <a:srgbClr val="FFFFFF"/>
      </a:accent3>
      <a:accent4>
        <a:srgbClr val="000000"/>
      </a:accent4>
      <a:accent5>
        <a:srgbClr val="AAAFC0"/>
      </a:accent5>
      <a:accent6>
        <a:srgbClr val="AE0000"/>
      </a:accent6>
      <a:hlink>
        <a:srgbClr val="004080"/>
      </a:hlink>
      <a:folHlink>
        <a:srgbClr val="008000"/>
      </a:folHlink>
    </a:clrScheme>
    <a:fontScheme name="Code - Full">
      <a:majorFont>
        <a:latin typeface="Arial"/>
        <a:ea typeface=""/>
        <a:cs typeface="Arial"/>
      </a:majorFont>
      <a:minorFont>
        <a:latin typeface="Courier Ne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ode - Fu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3">
        <a:dk1>
          <a:srgbClr val="000000"/>
        </a:dk1>
        <a:lt1>
          <a:srgbClr val="FFFFFF"/>
        </a:lt1>
        <a:dk2>
          <a:srgbClr val="FF99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14">
        <a:dk1>
          <a:srgbClr val="000000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15">
        <a:dk1>
          <a:srgbClr val="000000"/>
        </a:dk1>
        <a:lt1>
          <a:srgbClr val="FFFFFF"/>
        </a:lt1>
        <a:dk2>
          <a:srgbClr val="D5B65D"/>
        </a:dk2>
        <a:lt2>
          <a:srgbClr val="1C1C1C"/>
        </a:lt2>
        <a:accent1>
          <a:srgbClr val="2850A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CB3CD"/>
        </a:accent5>
        <a:accent6>
          <a:srgbClr val="AE0000"/>
        </a:accent6>
        <a:hlink>
          <a:srgbClr val="FF4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16">
        <a:dk1>
          <a:srgbClr val="FF33CC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DA2AAE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Microsoft Office PowerPoint</Application>
  <PresentationFormat>On-screen Show (4:3)</PresentationFormat>
  <Paragraphs>173</Paragraphs>
  <Slides>22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Default Design</vt:lpstr>
      <vt:lpstr>Code</vt:lpstr>
      <vt:lpstr>Code - Full</vt:lpstr>
      <vt:lpstr>Midterm Overview</vt:lpstr>
      <vt:lpstr>Exam Date and Time</vt:lpstr>
      <vt:lpstr>Exam Specifications</vt:lpstr>
      <vt:lpstr>What You Need To Bring to Exam 1</vt:lpstr>
      <vt:lpstr>PowerPoint Presentation</vt:lpstr>
      <vt:lpstr>What You Need for the Exam - Reference Sheet</vt:lpstr>
      <vt:lpstr>Midterm1 Review</vt:lpstr>
      <vt:lpstr>Chapter 1 Intro to Networks: Important to Know</vt:lpstr>
      <vt:lpstr>Chapter 1 Intro to Networks : Don't Worry About</vt:lpstr>
      <vt:lpstr>Chapter 2 – Application Layer: Important to Know</vt:lpstr>
      <vt:lpstr>Chapter 2 – Application Layer: Important to Know</vt:lpstr>
      <vt:lpstr>Chapter 2 – Application Layer:  Don't Worry About</vt:lpstr>
      <vt:lpstr>Chapter 2 – Application Layer:  Don't Worry About</vt:lpstr>
      <vt:lpstr>Chapter 3 – Transport Layer: Important to Know</vt:lpstr>
      <vt:lpstr>Chapter 3 – Transport Layer 2: Important to Know</vt:lpstr>
      <vt:lpstr>Chapter 3 – Transport Layer 3: Important to Know</vt:lpstr>
      <vt:lpstr>Chapter 3 – Transport Layer 4: Important to Know</vt:lpstr>
      <vt:lpstr>Chapter 3 – Transport Layer 5: Don't Worry About</vt:lpstr>
      <vt:lpstr>Chapter 4– Network Layer 1: Important to Know</vt:lpstr>
      <vt:lpstr>Chapter 4– Network Layer 2: Important to Know</vt:lpstr>
      <vt:lpstr>How To Study for the Midterm Exam</vt:lpstr>
      <vt:lpstr>Good Luck on the Exam!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1221</cp:revision>
  <dcterms:created xsi:type="dcterms:W3CDTF">2010-01-26T00:37:14Z</dcterms:created>
  <dcterms:modified xsi:type="dcterms:W3CDTF">2016-03-07T01:44:51Z</dcterms:modified>
</cp:coreProperties>
</file>