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25"/>
  </p:notesMasterIdLst>
  <p:sldIdLst>
    <p:sldId id="1638" r:id="rId4"/>
    <p:sldId id="1639" r:id="rId5"/>
    <p:sldId id="1640" r:id="rId6"/>
    <p:sldId id="1641" r:id="rId7"/>
    <p:sldId id="1642" r:id="rId8"/>
    <p:sldId id="1721" r:id="rId9"/>
    <p:sldId id="1781" r:id="rId10"/>
    <p:sldId id="1795" r:id="rId11"/>
    <p:sldId id="1796" r:id="rId12"/>
    <p:sldId id="1797" r:id="rId13"/>
    <p:sldId id="1798" r:id="rId14"/>
    <p:sldId id="1799" r:id="rId15"/>
    <p:sldId id="1800" r:id="rId16"/>
    <p:sldId id="1806" r:id="rId17"/>
    <p:sldId id="1807" r:id="rId18"/>
    <p:sldId id="1814" r:id="rId19"/>
    <p:sldId id="1808" r:id="rId20"/>
    <p:sldId id="1809" r:id="rId21"/>
    <p:sldId id="1810" r:id="rId22"/>
    <p:sldId id="1794" r:id="rId23"/>
    <p:sldId id="1780" r:id="rId24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11" autoAdjust="0"/>
    <p:restoredTop sz="99473" autoAdjust="0"/>
  </p:normalViewPr>
  <p:slideViewPr>
    <p:cSldViewPr>
      <p:cViewPr varScale="1">
        <p:scale>
          <a:sx n="92" d="100"/>
          <a:sy n="92" d="100"/>
        </p:scale>
        <p:origin x="-5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EFC14-642B-460C-9F51-A8E6B35645A8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EFC671-3BB1-4710-89B5-2A19B54FA1D4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622F7-3136-4679-8376-B50486DE9E3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95986C-6C35-42F9-AE1D-9918559037B5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8C21B4-DEBE-4FF5-A2EF-CC313B161AC5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46146-4BA7-4004-8D35-8983177F68FE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7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6244D-2D3A-4776-8CCF-C557250B3354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A0DF9F-A28F-41F0-ACD4-FF62F923A227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8AF8-B678-4565-B6E7-6154C0B39442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6AE95-630D-4026-9E26-1F3DEBD69057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574F5-54D4-40BA-A64F-7964143FCFC5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7B0CC-A6C1-4CF3-B7C7-E4CE72E0AC04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F846-D74B-43BF-A0AC-23D674B2E29E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25E2-D797-4025-9F9D-605C9DC4B7DE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0D760-48B6-4B8A-9947-417138499E66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D9C29-63D8-4022-A8EC-A70AB9112F7B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3A66C-875B-4780-9316-6666D66F24C2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159C0-0E20-434C-BAB6-543A85FDE111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936DA-D351-4362-AF74-4088164009BB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390D3-9BD0-411B-98F6-7EFCFD6218D1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BFDF6-280F-4BC9-9DF3-DB436FD883CA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B254-8EAF-4F87-8160-591C13FFB9F2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1A38B-1875-4B8A-BDF5-01C50DC33A4B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AF09D-793A-41D6-BA29-7786876F2A2A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E6F9F-AA69-4631-9D4D-61EA3BC30087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D1AB-B04F-4A4E-81E8-7375C102A3DD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82112-374D-44BD-AC69-E6B8B3F5AA06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D5B3-4A1E-4D62-B934-9775FEAB33A8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E82F6-847E-4831-AFD9-2F098142BCD7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82CF-0056-4220-8C8C-90F588F16EA0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7BED8-CE0E-4A5F-A04E-3F6BFCB07F2B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0200-07B9-4B95-A17D-D9956793C1E7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8898D-5B80-46EA-92BD-BC678949E29E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C30AB-D24C-4E26-A491-B4ADE497EBC2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93C8-4387-459C-A8A9-B22B930B8E9A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A3C69-7F3D-469A-B140-B817AD530FE1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60818-D1FD-4A14-9686-1EB83C689B7F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FBBBE-28C1-4C57-961A-D514B83F1A52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9CD7-217B-4649-9B66-FC7520E83EBD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3852-F97F-467C-8DD9-1BFF2F61BF78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A69022-4539-4756-A64C-C1FD8044D89A}" type="datetime1">
              <a:rPr lang="en-US" smtClean="0"/>
              <a:t>3/8/2017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4C198B-6CCF-4A6E-AB36-71C35F561CE3}" type="datetime1">
              <a:rPr lang="en-US" smtClean="0"/>
              <a:t>3/8/2017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5D8DC2-1BF1-4DA0-AC7D-965D9ABFFBFA}" type="datetime1">
              <a:rPr lang="en-US" smtClean="0"/>
              <a:t>3/8/2017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Exam1</a:t>
            </a:r>
            <a:br>
              <a:rPr lang="en-US" dirty="0" smtClean="0"/>
            </a:br>
            <a:r>
              <a:rPr lang="en-US" dirty="0" smtClean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68F539-F0BE-43E7-B4CD-2A9C8DEBEF9C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7C7676-7CF9-40B3-B3EC-D7EB6065643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Principles of Network Applications: Client/Server, P2P models, process communication, transport services (TCP/UDP)</a:t>
            </a:r>
          </a:p>
          <a:p>
            <a:r>
              <a:rPr lang="en-US" altLang="en-US" sz="2800" dirty="0" smtClean="0"/>
              <a:t>Web and HTTP including persistent/non-persistent</a:t>
            </a:r>
          </a:p>
          <a:p>
            <a:r>
              <a:rPr lang="en-US" altLang="en-US" sz="2800" dirty="0" smtClean="0"/>
              <a:t>FTP and SMTP, POP, IMAP</a:t>
            </a:r>
          </a:p>
          <a:p>
            <a:r>
              <a:rPr lang="en-US" altLang="en-US" sz="2800" dirty="0" smtClean="0"/>
              <a:t>DNS: Model, design concepts, RR, Examples</a:t>
            </a:r>
          </a:p>
          <a:p>
            <a:r>
              <a:rPr lang="en-US" altLang="en-US" sz="2800" dirty="0" smtClean="0"/>
              <a:t>DNS Security</a:t>
            </a:r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717C33-C506-492E-ACFC-64DC6331D649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3C0E9-D44C-49D3-9108-74DBBF00A936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DNS Design Concepts: Geographic Distribution, Caching, Replication, Hierarchy, etc.</a:t>
            </a:r>
          </a:p>
          <a:p>
            <a:pPr eaLnBrk="1" hangingPunct="1"/>
            <a:r>
              <a:rPr lang="en-US" altLang="en-US" sz="2800" dirty="0" smtClean="0"/>
              <a:t>DNS RR major types and how they are used</a:t>
            </a:r>
          </a:p>
          <a:p>
            <a:pPr eaLnBrk="1" hangingPunct="1"/>
            <a:r>
              <a:rPr lang="en-US" altLang="en-US" sz="2800" dirty="0" smtClean="0"/>
              <a:t>Content of DNS Message Format</a:t>
            </a:r>
          </a:p>
          <a:p>
            <a:pPr eaLnBrk="1" hangingPunct="1"/>
            <a:r>
              <a:rPr lang="en-US" altLang="en-US" sz="2800" dirty="0" smtClean="0"/>
              <a:t>Client/Server Programming concepts – UDP and TCP Sockets</a:t>
            </a:r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73" y="43434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E6EE63-7542-4958-BCBA-3ABC66197F64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2AF055-849A-43E6-8A30-2AF675333A2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formats of various application protocols, etc... BUT YOU SHOULD KNOW THE FIELDS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2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6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commands issued during protocol exchanges.</a:t>
            </a:r>
          </a:p>
          <a:p>
            <a:endParaRPr lang="en-US" alt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BCE9A19-BA4D-40F4-B83F-064F80573FD4}" type="datetime1">
              <a:rPr lang="en-US" altLang="en-US" sz="900" u="none" smtClean="0">
                <a:solidFill>
                  <a:schemeClr val="tx1"/>
                </a:solidFill>
              </a:rPr>
              <a:t>3/8/2017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949C2A2-19FD-4881-B00D-936EF500F4BF}" type="slidenum">
              <a:rPr lang="en-US" altLang="en-US" sz="900" u="none" smtClean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13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pic>
        <p:nvPicPr>
          <p:cNvPr id="17415" name="Picture 4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D8852C-A8F9-4111-8EDA-488C90CD0A1B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A4F7BE-3550-44F1-80F0-D84E9B46DE6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Chapter 3 – Transport Layer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Transport Services and Functions</a:t>
            </a:r>
          </a:p>
          <a:p>
            <a:r>
              <a:rPr lang="en-US" altLang="en-US" dirty="0" smtClean="0"/>
              <a:t>Multiplexing and </a:t>
            </a:r>
            <a:r>
              <a:rPr lang="en-US" altLang="en-US" dirty="0" err="1" smtClean="0"/>
              <a:t>Demultiplexing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How is this implemented?</a:t>
            </a:r>
          </a:p>
          <a:p>
            <a:r>
              <a:rPr lang="en-US" altLang="en-US" dirty="0" smtClean="0"/>
              <a:t>Reliable and Unreliable communication</a:t>
            </a:r>
          </a:p>
          <a:p>
            <a:pPr lvl="1"/>
            <a:r>
              <a:rPr lang="en-US" altLang="en-US" dirty="0" smtClean="0"/>
              <a:t>Use of checksum, sequence numbers, timers and why?</a:t>
            </a:r>
          </a:p>
          <a:p>
            <a:pPr lvl="1"/>
            <a:r>
              <a:rPr lang="en-US" altLang="en-US" dirty="0" smtClean="0"/>
              <a:t>Explanation using state machine and especially handshake diagrams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14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5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Chapter 3 – Transport Layer 2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UDP Protocol, </a:t>
            </a:r>
          </a:p>
          <a:p>
            <a:r>
              <a:rPr lang="en-US" altLang="en-US" dirty="0" smtClean="0"/>
              <a:t>Internet Checksum Algorithm</a:t>
            </a:r>
          </a:p>
          <a:p>
            <a:r>
              <a:rPr lang="en-US" altLang="en-US" dirty="0" smtClean="0"/>
              <a:t>UDP Checksum </a:t>
            </a:r>
          </a:p>
          <a:p>
            <a:pPr lvl="1"/>
            <a:r>
              <a:rPr lang="en-US" altLang="en-US" dirty="0" smtClean="0"/>
              <a:t>What does it check?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5FF070D-D6B7-4BE8-9181-8BE5117396FB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68A52E-B4E4-4561-A390-42CD4172DCF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/>
          </a:p>
        </p:txBody>
      </p:sp>
      <p:pic>
        <p:nvPicPr>
          <p:cNvPr id="13319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8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Chapter 3 – Transport Layer </a:t>
            </a:r>
            <a:r>
              <a:rPr lang="en-US" alt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Reliable Data Transfer: </a:t>
            </a:r>
            <a:endParaRPr lang="en-US" altLang="en-US" sz="2800" dirty="0"/>
          </a:p>
          <a:p>
            <a:pPr lvl="1"/>
            <a:r>
              <a:rPr lang="en-US" altLang="en-US" dirty="0"/>
              <a:t>Stop and Wait (SW), Go-Back-N (GBN), Selective Repeat/Reject/Retransmission (SR)  protocols.</a:t>
            </a:r>
            <a:endParaRPr lang="en-US" altLang="en-US" sz="2400" dirty="0"/>
          </a:p>
          <a:p>
            <a:pPr lvl="1"/>
            <a:r>
              <a:rPr lang="en-US" altLang="en-US" dirty="0"/>
              <a:t>Note the differences between these protocols including buffer requirements at sender and receiver and how they are implemented in TCP. </a:t>
            </a:r>
            <a:endParaRPr lang="en-US" altLang="en-US" sz="2400" dirty="0"/>
          </a:p>
          <a:p>
            <a:r>
              <a:rPr lang="en-US" altLang="en-US" dirty="0"/>
              <a:t>Sequence Number assignments and how they affect maximum window size.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2100BC-8E46-4CFB-A9DD-2EBD6DF4CE36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Chapter 3 – Transport Layer 4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TCP which fields are used to implement following and how?:</a:t>
            </a:r>
          </a:p>
          <a:p>
            <a:pPr lvl="1"/>
            <a:r>
              <a:rPr lang="en-US" altLang="en-US" dirty="0" smtClean="0"/>
              <a:t>Sequence Numbers: Purpose and how they are used </a:t>
            </a:r>
          </a:p>
          <a:p>
            <a:pPr lvl="1"/>
            <a:r>
              <a:rPr lang="en-US" altLang="en-US" dirty="0" smtClean="0"/>
              <a:t>Error Control: Checksum, what is checked by Checksum, protocols (Go-Back-N,) … 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/>
              <a:t>Flow control (sliding window): </a:t>
            </a:r>
          </a:p>
          <a:p>
            <a:pPr lvl="2"/>
            <a:r>
              <a:rPr lang="en-US" altLang="en-US" dirty="0" smtClean="0"/>
              <a:t>Window Advertisement, </a:t>
            </a:r>
          </a:p>
          <a:p>
            <a:endParaRPr lang="en-US" altLang="en-US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FF1E32C-D68F-4C3C-AE06-33B37055A0EF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000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Chapter 3 – Transport Layer 5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Connection management: Handshake protocols, </a:t>
            </a:r>
          </a:p>
          <a:p>
            <a:pPr lvl="1"/>
            <a:r>
              <a:rPr lang="en-US" altLang="en-US" smtClean="0"/>
              <a:t>Congestion Control: Principles, AIMD, Slow Start, TCP Tahoe, TCP Reno, etc.</a:t>
            </a:r>
          </a:p>
          <a:p>
            <a:r>
              <a:rPr lang="en-US" altLang="en-US" smtClean="0"/>
              <a:t>UDP. Difference with TCP.</a:t>
            </a:r>
          </a:p>
          <a:p>
            <a:r>
              <a:rPr lang="en-US" altLang="en-US" smtClean="0"/>
              <a:t>When to use TCP or UDP and why.</a:t>
            </a:r>
          </a:p>
          <a:p>
            <a:r>
              <a:rPr lang="en-US" altLang="en-US" smtClean="0"/>
              <a:t>TCP Timers. Dynamic timer calculation</a:t>
            </a:r>
          </a:p>
          <a:p>
            <a:endParaRPr lang="en-US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A735887-F6FF-4780-A8A0-C57E1E9E4724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DB5B0-0445-4B0A-AAA4-86CBE0060E7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429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9F4411-8173-46D0-BB7C-86AF55A5AAC2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8F1A3D-5895-4632-A874-52757DCC57F8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Chapter 3 – Transport Layer 6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 for transport protocols but </a:t>
            </a:r>
            <a:r>
              <a:rPr lang="en-US" altLang="en-US" b="1" smtClean="0"/>
              <a:t>should know the fields and functions</a:t>
            </a:r>
          </a:p>
          <a:p>
            <a:pPr eaLnBrk="1" hangingPunct="1"/>
            <a:r>
              <a:rPr lang="en-US" altLang="en-US" smtClean="0"/>
              <a:t>Timer calculation detailed formulas involving standard deviation but must understand components of the basic dynamic timer formula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149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6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ECA8F4-0949-4059-8238-79F18DC946F6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Date: </a:t>
            </a:r>
            <a:r>
              <a:rPr lang="en-US" dirty="0" smtClean="0"/>
              <a:t>Wednesday, March 15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 smtClean="0"/>
          </a:p>
          <a:p>
            <a:pPr eaLnBrk="1" hangingPunct="1"/>
            <a:r>
              <a:rPr lang="en-US" dirty="0" smtClean="0"/>
              <a:t>Time: 4-5:10 pm</a:t>
            </a:r>
          </a:p>
          <a:p>
            <a:pPr eaLnBrk="1" hangingPunct="1"/>
            <a:r>
              <a:rPr lang="en-US" dirty="0" smtClean="0"/>
              <a:t>Place: 138 Class Room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for the 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homework problems</a:t>
            </a:r>
          </a:p>
          <a:p>
            <a:r>
              <a:rPr lang="en-US" dirty="0" smtClean="0"/>
              <a:t>Go through lecture notes (slides on </a:t>
            </a:r>
            <a:r>
              <a:rPr lang="en-US" smtClean="0"/>
              <a:t>SacCT plus  clarifying comments from class).</a:t>
            </a:r>
            <a:endParaRPr lang="en-US" dirty="0" smtClean="0"/>
          </a:p>
          <a:p>
            <a:r>
              <a:rPr lang="en-US" dirty="0" smtClean="0"/>
              <a:t>Go through study questions assigned</a:t>
            </a:r>
          </a:p>
          <a:p>
            <a:r>
              <a:rPr lang="en-US" dirty="0" smtClean="0"/>
              <a:t>Prepare for the exam as if it is a closed book and closed notes exam even though you are allowed sheet of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578A4-299F-49E5-9EAA-4A9523CCCBC6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C994A8-431C-4AFC-81D2-BE896BA0324A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 Luck on the Exam!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FAEBFB-03E4-4502-A23D-9C69FE27384D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1 </a:t>
            </a:r>
            <a:r>
              <a:rPr lang="en-US" sz="4400" dirty="0" err="1" smtClean="0"/>
              <a:t>hr</a:t>
            </a:r>
            <a:r>
              <a:rPr lang="en-US" sz="4400" dirty="0" smtClean="0"/>
              <a:t> 10min long</a:t>
            </a:r>
          </a:p>
          <a:p>
            <a:pPr eaLnBrk="1" hangingPunct="1"/>
            <a:r>
              <a:rPr lang="en-US" sz="4400" dirty="0" smtClean="0"/>
              <a:t>Closed book/notes</a:t>
            </a:r>
          </a:p>
          <a:p>
            <a:pPr eaLnBrk="1" hangingPunct="1"/>
            <a:r>
              <a:rPr lang="en-US" sz="4400" dirty="0" smtClean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9C3977-4730-4753-89D4-78091430E5E1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To Bring to Exam 1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NCS </a:t>
            </a:r>
            <a:r>
              <a:rPr lang="en-US" u="sng" dirty="0" smtClean="0">
                <a:solidFill>
                  <a:schemeClr val="accent2"/>
                </a:solidFill>
              </a:rPr>
              <a:t>Form 4521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big, blue / purple</a:t>
            </a:r>
          </a:p>
          <a:p>
            <a:pPr lvl="1" eaLnBrk="1" hangingPunct="1"/>
            <a:r>
              <a:rPr lang="en-US" dirty="0" smtClean="0"/>
              <a:t>available in the Hornet Bookstore and Union Store</a:t>
            </a:r>
          </a:p>
          <a:p>
            <a:pPr eaLnBrk="1" hangingPunct="1"/>
            <a:r>
              <a:rPr lang="en-US" dirty="0" smtClean="0"/>
              <a:t>Number 2 </a:t>
            </a:r>
            <a:r>
              <a:rPr lang="en-US" u="sng" dirty="0" smtClean="0"/>
              <a:t>Pencil Only</a:t>
            </a:r>
          </a:p>
          <a:p>
            <a:pPr eaLnBrk="1" hangingPunct="1"/>
            <a:r>
              <a:rPr lang="en-US" u="sng" dirty="0"/>
              <a:t>Very Good ERASER</a:t>
            </a:r>
          </a:p>
          <a:p>
            <a:pPr eaLnBrk="1" hangingPunct="1"/>
            <a:endParaRPr lang="en-US" u="sng" dirty="0" smtClean="0"/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1F1EB1-3CF4-47DA-BE12-7A128FE5FA5F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8392C4-8405-4212-BD49-646D480942DD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pic>
        <p:nvPicPr>
          <p:cNvPr id="10245" name="Picture 2" descr="4521 - hi 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7200"/>
            <a:ext cx="7924800" cy="5943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1293699" name="AutoShape 3"/>
          <p:cNvSpPr>
            <a:spLocks noChangeArrowheads="1"/>
          </p:cNvSpPr>
          <p:nvPr/>
        </p:nvSpPr>
        <p:spPr bwMode="auto">
          <a:xfrm>
            <a:off x="3086100" y="1714500"/>
            <a:ext cx="3352800" cy="838200"/>
          </a:xfrm>
          <a:prstGeom prst="wedgeRoundRectCallout">
            <a:avLst>
              <a:gd name="adj1" fmla="val 38968"/>
              <a:gd name="adj2" fmla="val -119699"/>
              <a:gd name="adj3" fmla="val 16667"/>
            </a:avLst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b="1" u="none">
                <a:solidFill>
                  <a:schemeClr val="bg1"/>
                </a:solidFill>
                <a:latin typeface="Arial Narrow" pitchFamily="34" charset="0"/>
              </a:rPr>
              <a:t>NCS Pearson 4521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6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6F1D34-42CE-4B71-8C28-4F6B4786C235}" type="datetime1">
              <a:rPr lang="en-US" sz="900" u="none" smtClean="0">
                <a:solidFill>
                  <a:schemeClr val="tx1"/>
                </a:solidFill>
              </a:rPr>
              <a:t>3/8/2017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2017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for the Exam - Reference Sheet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b="1" dirty="0" smtClean="0"/>
              <a:t>One </a:t>
            </a:r>
            <a:r>
              <a:rPr lang="en-US" dirty="0" smtClean="0"/>
              <a:t>8 ½" x 11"</a:t>
            </a:r>
          </a:p>
          <a:p>
            <a:pPr eaLnBrk="1" hangingPunct="1"/>
            <a:r>
              <a:rPr lang="en-US" u="sng" dirty="0" smtClean="0">
                <a:solidFill>
                  <a:schemeClr val="accent2"/>
                </a:solidFill>
              </a:rPr>
              <a:t>Two </a:t>
            </a:r>
            <a:r>
              <a:rPr lang="en-US" dirty="0" smtClean="0"/>
              <a:t>Sides</a:t>
            </a:r>
          </a:p>
          <a:p>
            <a:pPr eaLnBrk="1" hangingPunct="1"/>
            <a:r>
              <a:rPr lang="en-US" dirty="0" smtClean="0"/>
              <a:t>Hand-written or Typed!</a:t>
            </a:r>
          </a:p>
          <a:p>
            <a:pPr eaLnBrk="1" hangingPunct="1"/>
            <a:r>
              <a:rPr lang="en-US" dirty="0" smtClean="0"/>
              <a:t>No photocopies</a:t>
            </a: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You will leave it with the exam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Exam1</a:t>
            </a:r>
            <a:br>
              <a:rPr lang="en-US" dirty="0" smtClean="0"/>
            </a:br>
            <a:r>
              <a:rPr lang="en-US" dirty="0" smtClean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Exam1 Study Guide</a:t>
            </a:r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A9D0EF-0A5F-4DF8-8F35-8D843E2A2A2F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579879-7285-4B7B-8BAB-8D133A32881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Layers of Internet, OSI, and functions of the layers</a:t>
            </a:r>
          </a:p>
          <a:p>
            <a:r>
              <a:rPr lang="en-US" altLang="en-US" dirty="0" smtClean="0"/>
              <a:t>Network Edge, Core, Layers and Services</a:t>
            </a:r>
          </a:p>
          <a:p>
            <a:r>
              <a:rPr lang="en-US" altLang="en-US" dirty="0" smtClean="0"/>
              <a:t>Protocols and Service Models</a:t>
            </a:r>
          </a:p>
          <a:p>
            <a:r>
              <a:rPr lang="en-US" altLang="en-US" dirty="0" smtClean="0"/>
              <a:t>Packet and Circuit Switching</a:t>
            </a:r>
          </a:p>
          <a:p>
            <a:r>
              <a:rPr lang="en-US" altLang="en-US" dirty="0" smtClean="0"/>
              <a:t>Throughput, Delay parameters.</a:t>
            </a:r>
          </a:p>
          <a:p>
            <a:r>
              <a:rPr lang="en-US" altLang="en-US" dirty="0" smtClean="0"/>
              <a:t>Intro to Internet Security 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475163"/>
            <a:ext cx="21717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85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F6FE0E-4AFD-4693-8BA3-86A4C32B765A}" type="datetime1">
              <a:rPr lang="en-US" altLang="en-US" sz="900" smtClean="0"/>
              <a:t>3/8/2017</a:t>
            </a:fld>
            <a:endParaRPr lang="en-US" altLang="en-US" sz="9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2017</a:t>
            </a:r>
            <a:endParaRPr lang="en-US" altLang="en-US" sz="9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8A4B7F-7433-4240-B346-520341EF048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 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Specific Frequencies of Media</a:t>
            </a:r>
          </a:p>
          <a:p>
            <a:pPr eaLnBrk="1" hangingPunct="1"/>
            <a:r>
              <a:rPr lang="en-US" altLang="en-US" smtClean="0"/>
              <a:t>Specific upstream and downstream data rates of edge networks</a:t>
            </a:r>
          </a:p>
          <a:p>
            <a:pPr eaLnBrk="1" hangingPunct="1"/>
            <a:r>
              <a:rPr lang="en-US" altLang="en-US" smtClean="0"/>
              <a:t>Loss calculations</a:t>
            </a:r>
          </a:p>
        </p:txBody>
      </p:sp>
      <p:pic>
        <p:nvPicPr>
          <p:cNvPr id="13319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2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On-screen Show (4:3)</PresentationFormat>
  <Paragraphs>163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Code</vt:lpstr>
      <vt:lpstr>Code - Full</vt:lpstr>
      <vt:lpstr>Exam1 Overview</vt:lpstr>
      <vt:lpstr>Exam Date and Time</vt:lpstr>
      <vt:lpstr>Exam Specifications</vt:lpstr>
      <vt:lpstr>What You Need To Bring to Exam 1</vt:lpstr>
      <vt:lpstr>PowerPoint Presentation</vt:lpstr>
      <vt:lpstr>What You Need for the Exam - Reference Sheet</vt:lpstr>
      <vt:lpstr>Exam1 Review</vt:lpstr>
      <vt:lpstr>Chapter 1 Intro to Networks: Important to Know</vt:lpstr>
      <vt:lpstr>Chapter 1 Intro to Networks : Don't Worry About</vt:lpstr>
      <vt:lpstr>Chapter 2 – Application Layer: Important to Know</vt:lpstr>
      <vt:lpstr>Chapter 2 – Application Layer: Important to Know</vt:lpstr>
      <vt:lpstr>Chapter 2 – Application Layer:  Don't Worry About</vt:lpstr>
      <vt:lpstr>Chapter 2 – Application Layer:  Don't Worry About</vt:lpstr>
      <vt:lpstr>Chapter 3 – Transport Layer: Important to Know</vt:lpstr>
      <vt:lpstr>Chapter 3 – Transport Layer 2: Important to Know</vt:lpstr>
      <vt:lpstr>Chapter 3 – Transport Layer 3</vt:lpstr>
      <vt:lpstr>Chapter 3 – Transport Layer 4: Important to Know</vt:lpstr>
      <vt:lpstr>Chapter 3 – Transport Layer 5: Important to Know</vt:lpstr>
      <vt:lpstr>Chapter 3 – Transport Layer 6: Don't Worry About</vt:lpstr>
      <vt:lpstr>How To Study for the Midterm Exam</vt:lpstr>
      <vt:lpstr>Good Luck on the Exam!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2017-03-08T20:45:25Z</dcterms:modified>
</cp:coreProperties>
</file>