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sldIdLst>
    <p:sldId id="326" r:id="rId5"/>
    <p:sldId id="336" r:id="rId6"/>
    <p:sldId id="378" r:id="rId7"/>
    <p:sldId id="340" r:id="rId8"/>
    <p:sldId id="382" r:id="rId9"/>
    <p:sldId id="383" r:id="rId10"/>
    <p:sldId id="385" r:id="rId11"/>
    <p:sldId id="373" r:id="rId12"/>
    <p:sldId id="404" r:id="rId13"/>
    <p:sldId id="332" r:id="rId14"/>
    <p:sldId id="405" r:id="rId15"/>
    <p:sldId id="391" r:id="rId16"/>
    <p:sldId id="392" r:id="rId17"/>
    <p:sldId id="3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8A99091-9B7B-4720-BE0A-B4DE7790289B}">
          <p14:sldIdLst>
            <p14:sldId id="326"/>
          </p14:sldIdLst>
        </p14:section>
        <p14:section name="Introduction" id="{E077ED30-D24E-469A-8B1B-A1C26F593C02}">
          <p14:sldIdLst>
            <p14:sldId id="336"/>
            <p14:sldId id="378"/>
            <p14:sldId id="340"/>
            <p14:sldId id="382"/>
            <p14:sldId id="383"/>
            <p14:sldId id="385"/>
            <p14:sldId id="373"/>
            <p14:sldId id="404"/>
            <p14:sldId id="332"/>
          </p14:sldIdLst>
        </p14:section>
        <p14:section name="EXTRAS" id="{00DB9465-B7F1-45E4-86AC-4983D3BB4004}">
          <p14:sldIdLst>
            <p14:sldId id="405"/>
            <p14:sldId id="391"/>
            <p14:sldId id="392"/>
            <p14:sldId id="393"/>
          </p14:sldIdLst>
        </p14:section>
        <p14:section name="Template" id="{9B82AE42-2920-4EF7-AB04-BAB1D2C8661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5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Konidaris, Alexander" initials="KA" lastIdx="12" clrIdx="1">
    <p:extLst>
      <p:ext uri="{19B8F6BF-5375-455C-9EA6-DF929625EA0E}">
        <p15:presenceInfo xmlns:p15="http://schemas.microsoft.com/office/powerpoint/2012/main" userId="S::akonidaris@thorntontomasetti.com::b1d37fe8-c21b-4a26-8069-4adc4322a8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5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CB3CD-0D2B-E943-B4DA-FC5C2A7B941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8BA7F-A420-A542-833C-A334D949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 </a:t>
            </a:r>
          </a:p>
          <a:p>
            <a:r>
              <a:rPr lang="en-US"/>
              <a:t>Learning Objective 2</a:t>
            </a:r>
          </a:p>
          <a:p>
            <a:r>
              <a:rPr lang="en-US"/>
              <a:t>Ability  to  utilize  that  system  to  accept  and  track  changes  through  a  multi-step  update </a:t>
            </a:r>
          </a:p>
          <a:p>
            <a:r>
              <a:rPr lang="en-US"/>
              <a:t>procedure. </a:t>
            </a:r>
          </a:p>
          <a:p>
            <a:r>
              <a:rPr lang="en-US"/>
              <a:t> </a:t>
            </a:r>
          </a:p>
          <a:p>
            <a:r>
              <a:rPr lang="en-US"/>
              <a:t>Learning Objective 3</a:t>
            </a:r>
          </a:p>
          <a:p>
            <a:r>
              <a:rPr lang="en-US"/>
              <a:t>Ability to use Dynamo to pass version and change data to a Revit Master file.</a:t>
            </a:r>
          </a:p>
          <a:p>
            <a:r>
              <a:rPr lang="en-US"/>
              <a:t> </a:t>
            </a:r>
          </a:p>
          <a:p>
            <a:r>
              <a:rPr lang="en-US"/>
              <a:t>Learning Objective 4</a:t>
            </a:r>
          </a:p>
          <a:p>
            <a:r>
              <a:rPr lang="en-US"/>
              <a:t>Ability to use Dynamo to check the status of details in an active project against a change </a:t>
            </a:r>
          </a:p>
          <a:p>
            <a:r>
              <a:rPr lang="en-US"/>
              <a:t>tracking 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8BA7F-A420-A542-833C-A334D9497C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Also introduce speakers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8BA7F-A420-A542-833C-A334D9497C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8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/>
              <a:t>Power BI effectively has 4 views, but most are for developers</a:t>
            </a:r>
          </a:p>
          <a:p>
            <a:pPr algn="l"/>
            <a:endParaRPr lang="en-US" b="1"/>
          </a:p>
          <a:p>
            <a:pPr algn="l"/>
            <a:r>
              <a:rPr lang="en-US" b="1"/>
              <a:t>Power Query Editor</a:t>
            </a:r>
          </a:p>
          <a:p>
            <a:pPr algn="l"/>
            <a:r>
              <a:rPr lang="en-US" b="0" i="1"/>
              <a:t>‘If all end users would benefit from a data transformation, it goes here’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Ingest + transform the underlying data sources before visualization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Add/remove columns, combine tables (merge/join, append)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Parameterize file names and manage credentials for source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Create reusable functions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1">
                <a:solidFill>
                  <a:schemeClr val="tx1">
                    <a:lumMod val="50000"/>
                  </a:schemeClr>
                </a:solidFill>
              </a:rPr>
              <a:t>Report Editor, </a:t>
            </a:r>
            <a:r>
              <a:rPr lang="en-US" b="0">
                <a:solidFill>
                  <a:schemeClr val="tx1">
                    <a:lumMod val="50000"/>
                  </a:schemeClr>
                </a:solidFill>
              </a:rPr>
              <a:t>which has 3 sections. Effectively, this is where the user experience is defined in Power BI. 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1">
                <a:solidFill>
                  <a:schemeClr val="tx1">
                    <a:lumMod val="50000"/>
                  </a:schemeClr>
                </a:solidFill>
              </a:rPr>
              <a:t>‘In addition to perceived usefulness, reports must also be perceived as usable’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en-US" b="0" u="sng">
                <a:solidFill>
                  <a:schemeClr val="tx1">
                    <a:lumMod val="50000"/>
                  </a:schemeClr>
                </a:solidFill>
              </a:rPr>
              <a:t>Data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Define relationships between tables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This affects how filters/slicers operate on data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u="sng">
                <a:solidFill>
                  <a:schemeClr val="tx1">
                    <a:lumMod val="50000"/>
                  </a:schemeClr>
                </a:solidFill>
              </a:rPr>
              <a:t>Data View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See data available to report as tables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Create calculated tables, columns, and measures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en-US" b="0" u="sng">
                <a:solidFill>
                  <a:schemeClr val="tx1">
                    <a:lumMod val="50000"/>
                  </a:schemeClr>
                </a:solidFill>
              </a:rPr>
              <a:t>Report Editor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Create and format interactive visualizations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50000"/>
                  </a:schemeClr>
                </a:solidFill>
              </a:rPr>
              <a:t>Control usability features (slicers, appearance, interactivity) + aesthetics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US" b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8BA7F-A420-A542-833C-A334D9497C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1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8BA7F-A420-A542-833C-A334D9497C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87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8BA7F-A420-A542-833C-A334D9497C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67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/>
              <a:t>Each JSON file is used to create 1 or more tables: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/>
          </a:p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8BA7F-A420-A542-833C-A334D9497C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8BA7F-A420-A542-833C-A334D9497C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1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8BA7F-A420-A542-833C-A334D9497C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2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0E1EE8-DF62-4E49-8252-4AC73FE2F381}"/>
              </a:ext>
            </a:extLst>
          </p:cNvPr>
          <p:cNvSpPr/>
          <p:nvPr userDrawn="1"/>
        </p:nvSpPr>
        <p:spPr>
          <a:xfrm>
            <a:off x="6853238" y="3929791"/>
            <a:ext cx="5338762" cy="29282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2962" y="1963692"/>
            <a:ext cx="4313237" cy="1846994"/>
          </a:xfrm>
        </p:spPr>
        <p:txBody>
          <a:bodyPr anchor="t">
            <a:noAutofit/>
          </a:bodyPr>
          <a:lstStyle>
            <a:lvl1pPr algn="l">
              <a:defRPr sz="4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7A17CBF-ED79-8149-94BA-FB1A68EE03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3238" cy="685799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A100F13-C285-884E-A44C-3332EF05AB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2963" y="1368442"/>
            <a:ext cx="4313237" cy="335734"/>
          </a:xfrm>
        </p:spPr>
        <p:txBody>
          <a:bodyPr>
            <a:normAutofit/>
          </a:bodyPr>
          <a:lstStyle>
            <a:lvl1pPr marL="0" indent="0">
              <a:buNone/>
              <a:defRPr sz="1400" b="1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F629579-5999-614B-8EBC-C3D2B394FB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2963" y="6189794"/>
            <a:ext cx="2568060" cy="211330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9C1D367-65D1-0342-A522-13D9516FAB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92963" y="4155247"/>
            <a:ext cx="4313237" cy="1654746"/>
          </a:xfrm>
        </p:spPr>
        <p:txBody>
          <a:bodyPr anchor="t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8786C147-035C-5740-B7B1-F83031B241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648711"/>
            <a:ext cx="6853238" cy="215444"/>
          </a:xfrm>
        </p:spPr>
        <p:txBody>
          <a:bodyPr wrap="square" lIns="91440" tIns="45720" rIns="91440" bIns="45720" anchor="ctr" anchorCtr="0">
            <a:spAutoFit/>
          </a:bodyPr>
          <a:lstStyle>
            <a:lvl1pPr marL="0" indent="0" algn="r">
              <a:buNone/>
              <a:defRPr sz="8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Image Credit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883828-E879-FC48-8385-0D7ACE7BEEC9}"/>
              </a:ext>
            </a:extLst>
          </p:cNvPr>
          <p:cNvSpPr/>
          <p:nvPr userDrawn="1"/>
        </p:nvSpPr>
        <p:spPr>
          <a:xfrm>
            <a:off x="7192962" y="1746504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56688" y="488674"/>
            <a:ext cx="2449512" cy="63693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800"/>
            </a:lvl1pPr>
            <a:lvl2pPr marL="11113" indent="0">
              <a:spcBef>
                <a:spcPts val="1800"/>
              </a:spcBef>
              <a:spcAft>
                <a:spcPts val="1800"/>
              </a:spcAft>
              <a:buNone/>
              <a:tabLst/>
              <a:defRPr sz="1600" b="1" cap="all" spc="100" baseline="0">
                <a:solidFill>
                  <a:schemeClr val="tx2"/>
                </a:solidFill>
              </a:defRPr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cap="all" spc="100" baseline="0"/>
              <a:t>Subtitle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71B2-621F-D34F-A8A0-D4D1A7E2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8141-F0AC-704D-9680-E75460E7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AD99AEA-0942-F44E-82BD-844F6AA515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20371"/>
            <a:ext cx="5926137" cy="5237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2385D-5C5C-B54F-B0B8-C004F965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5240337" cy="5760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048E8775-CEBA-8B4F-9B33-0875D822D6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538" y="6654866"/>
            <a:ext cx="5181599" cy="203133"/>
          </a:xfrm>
        </p:spPr>
        <p:txBody>
          <a:bodyPr wrap="square" lIns="91440" tIns="45720" rIns="91440" bIns="45720" anchor="ctr" anchorCtr="0">
            <a:spAutoFit/>
          </a:bodyPr>
          <a:lstStyle>
            <a:lvl1pPr marL="0" indent="0" algn="r">
              <a:buNone/>
              <a:defRPr sz="8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Image Credit</a:t>
            </a:r>
          </a:p>
        </p:txBody>
      </p:sp>
    </p:spTree>
    <p:extLst>
      <p:ext uri="{BB962C8B-B14F-4D97-AF65-F5344CB8AC3E}">
        <p14:creationId xmlns:p14="http://schemas.microsoft.com/office/powerpoint/2010/main" val="331187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71B2-621F-D34F-A8A0-D4D1A7E2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8141-F0AC-704D-9680-E75460E7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AD99AEA-0942-F44E-82BD-844F6AA515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600200"/>
            <a:ext cx="9400032" cy="5257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A72C7-EB24-FE4A-A255-EAB3C278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8370887" cy="5760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DCED86F4-30DE-F841-86E9-F8D3B5F821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07302" y="6654867"/>
            <a:ext cx="5181599" cy="203133"/>
          </a:xfrm>
        </p:spPr>
        <p:txBody>
          <a:bodyPr wrap="square" lIns="91440" tIns="45720" rIns="91440" bIns="45720" anchor="ctr" anchorCtr="0">
            <a:spAutoFit/>
          </a:bodyPr>
          <a:lstStyle>
            <a:lvl1pPr marL="0" indent="0" algn="r">
              <a:buNone/>
              <a:defRPr sz="8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Image Credit</a:t>
            </a:r>
          </a:p>
        </p:txBody>
      </p:sp>
    </p:spTree>
    <p:extLst>
      <p:ext uri="{BB962C8B-B14F-4D97-AF65-F5344CB8AC3E}">
        <p14:creationId xmlns:p14="http://schemas.microsoft.com/office/powerpoint/2010/main" val="618720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Featured Content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71B2-621F-D34F-A8A0-D4D1A7E2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6C59-5468-754D-8C91-AB326197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8141-F0AC-704D-9680-E75460E7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8463DB-7B07-6943-80E3-B9A8273C7E2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ACFED5-419A-BB43-A3A8-CD828014FE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625" y="6470853"/>
            <a:ext cx="1371600" cy="1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97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eatured Conten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4305300" cy="3617259"/>
          </a:xfrm>
        </p:spPr>
        <p:txBody>
          <a:bodyPr anchor="t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7391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56968" y="1371601"/>
            <a:ext cx="3769171" cy="1286028"/>
          </a:xfrm>
        </p:spPr>
        <p:txBody>
          <a:bodyPr/>
          <a:lstStyle>
            <a:lvl1pPr marL="7938" indent="0">
              <a:spcBef>
                <a:spcPts val="0"/>
              </a:spcBef>
              <a:spcAft>
                <a:spcPts val="0"/>
              </a:spcAft>
              <a:buNone/>
              <a:tabLst/>
              <a:defRPr sz="1400" b="1" cap="none" spc="0" baseline="0">
                <a:solidFill>
                  <a:schemeClr val="bg1"/>
                </a:solidFill>
              </a:defRPr>
            </a:lvl1pPr>
            <a:lvl2pPr marL="7938" indent="0">
              <a:spcBef>
                <a:spcPts val="0"/>
              </a:spcBef>
              <a:spcAft>
                <a:spcPts val="400"/>
              </a:spcAft>
              <a:buNone/>
              <a:tabLst/>
              <a:defRPr sz="1400">
                <a:solidFill>
                  <a:schemeClr val="accent3"/>
                </a:solidFill>
              </a:defRPr>
            </a:lvl2pPr>
            <a:lvl3pPr marL="7938" indent="0">
              <a:spcBef>
                <a:spcPts val="0"/>
              </a:spcBef>
              <a:buNone/>
              <a:tabLst/>
              <a:defRPr sz="1200">
                <a:solidFill>
                  <a:schemeClr val="bg1"/>
                </a:solidFill>
              </a:defRPr>
            </a:lvl3pPr>
            <a:lvl4pPr marL="7938" indent="0">
              <a:spcBef>
                <a:spcPts val="0"/>
              </a:spcBef>
              <a:buNone/>
              <a:tabLst/>
              <a:defRPr sz="1050">
                <a:solidFill>
                  <a:schemeClr val="bg1"/>
                </a:solidFill>
              </a:defRPr>
            </a:lvl4pPr>
            <a:lvl5pPr marL="7938" indent="0">
              <a:spcBef>
                <a:spcPts val="0"/>
              </a:spcBef>
              <a:buNone/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text, indent for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71B2-621F-D34F-A8A0-D4D1A7E2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6C59-5468-754D-8C91-AB326197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8141-F0AC-704D-9680-E75460E7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8463DB-7B07-6943-80E3-B9A8273C7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1823242-C8E7-C54B-AA34-E62AE48B0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" y="1371601"/>
            <a:ext cx="1262287" cy="127351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D55F8FF8-9F35-5D47-A139-55B72F0ECE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" y="3135145"/>
            <a:ext cx="1262287" cy="127351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3517AFA9-07E1-B846-A503-0B2BBBE131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5800" y="4898689"/>
            <a:ext cx="1262287" cy="127351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343D9C-5BDA-014C-BC01-E120C26152F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156968" y="3128887"/>
            <a:ext cx="3769171" cy="1286028"/>
          </a:xfrm>
        </p:spPr>
        <p:txBody>
          <a:bodyPr/>
          <a:lstStyle>
            <a:lvl1pPr marL="7938" inden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b="1" kern="1200" cap="none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938" indent="0">
              <a:spcBef>
                <a:spcPts val="0"/>
              </a:spcBef>
              <a:spcAft>
                <a:spcPts val="400"/>
              </a:spcAft>
              <a:buNone/>
              <a:tabLst/>
              <a:defRPr lang="en-US" sz="14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938" indent="0">
              <a:spcBef>
                <a:spcPts val="0"/>
              </a:spcBef>
              <a:buNone/>
              <a:tabLst/>
              <a:defRPr sz="1200">
                <a:solidFill>
                  <a:schemeClr val="bg1"/>
                </a:solidFill>
              </a:defRPr>
            </a:lvl3pPr>
            <a:lvl4pPr marL="7938" indent="0">
              <a:spcBef>
                <a:spcPts val="0"/>
              </a:spcBef>
              <a:buNone/>
              <a:tabLst/>
              <a:defRPr sz="1050">
                <a:solidFill>
                  <a:schemeClr val="bg1"/>
                </a:solidFill>
              </a:defRPr>
            </a:lvl4pPr>
            <a:lvl5pPr marL="7938" indent="0">
              <a:spcBef>
                <a:spcPts val="0"/>
              </a:spcBef>
              <a:buNone/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text, indent for styles</a:t>
            </a:r>
          </a:p>
          <a:p>
            <a:pPr marL="7938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None/>
              <a:tabLst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4AB7707-6052-4C49-BD40-D2CEBAC629D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156968" y="4886173"/>
            <a:ext cx="3769171" cy="1286028"/>
          </a:xfrm>
        </p:spPr>
        <p:txBody>
          <a:bodyPr/>
          <a:lstStyle>
            <a:lvl1pPr marL="7938" inden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b="1" kern="1200" cap="none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938" indent="0">
              <a:spcBef>
                <a:spcPts val="0"/>
              </a:spcBef>
              <a:spcAft>
                <a:spcPts val="400"/>
              </a:spcAft>
              <a:buNone/>
              <a:tabLst/>
              <a:defRPr lang="en-US" sz="14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938" indent="0">
              <a:spcBef>
                <a:spcPts val="0"/>
              </a:spcBef>
              <a:buNone/>
              <a:tabLst/>
              <a:defRPr sz="1200">
                <a:solidFill>
                  <a:schemeClr val="bg1"/>
                </a:solidFill>
              </a:defRPr>
            </a:lvl3pPr>
            <a:lvl4pPr marL="7938" indent="0">
              <a:spcBef>
                <a:spcPts val="0"/>
              </a:spcBef>
              <a:buNone/>
              <a:tabLst/>
              <a:defRPr sz="1050">
                <a:solidFill>
                  <a:schemeClr val="bg1"/>
                </a:solidFill>
              </a:defRPr>
            </a:lvl4pPr>
            <a:lvl5pPr marL="7938" indent="0">
              <a:spcBef>
                <a:spcPts val="0"/>
              </a:spcBef>
              <a:buNone/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text, indent for styles</a:t>
            </a:r>
          </a:p>
          <a:p>
            <a:pPr marL="7938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None/>
              <a:tabLst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C5275D8-3879-C943-9B0B-26B241E1F8C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744968" y="1371601"/>
            <a:ext cx="3769171" cy="1286028"/>
          </a:xfrm>
        </p:spPr>
        <p:txBody>
          <a:bodyPr/>
          <a:lstStyle>
            <a:lvl1pPr marL="7938" inden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b="1" kern="1200" cap="none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938" indent="0">
              <a:spcBef>
                <a:spcPts val="0"/>
              </a:spcBef>
              <a:spcAft>
                <a:spcPts val="400"/>
              </a:spcAft>
              <a:buNone/>
              <a:tabLst/>
              <a:defRPr lang="en-US" sz="14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938" indent="0">
              <a:spcBef>
                <a:spcPts val="0"/>
              </a:spcBef>
              <a:buNone/>
              <a:tabLst/>
              <a:defRPr sz="1200">
                <a:solidFill>
                  <a:schemeClr val="bg1"/>
                </a:solidFill>
              </a:defRPr>
            </a:lvl3pPr>
            <a:lvl4pPr marL="7938" indent="0">
              <a:spcBef>
                <a:spcPts val="0"/>
              </a:spcBef>
              <a:buNone/>
              <a:tabLst/>
              <a:defRPr sz="1050">
                <a:solidFill>
                  <a:schemeClr val="bg1"/>
                </a:solidFill>
              </a:defRPr>
            </a:lvl4pPr>
            <a:lvl5pPr marL="7938" indent="0">
              <a:spcBef>
                <a:spcPts val="0"/>
              </a:spcBef>
              <a:buNone/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text, indent for styles</a:t>
            </a:r>
          </a:p>
          <a:p>
            <a:pPr marL="7938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None/>
              <a:tabLst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56F155F0-B2B5-D040-A05A-82983352CD6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73800" y="1371601"/>
            <a:ext cx="1262287" cy="127351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7B5F027E-1794-1D45-A26D-CE1DEC0C491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3800" y="3135145"/>
            <a:ext cx="1262287" cy="127351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E519FF2F-1B6A-0140-9DAE-BE0C9D667D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73800" y="4898689"/>
            <a:ext cx="1262287" cy="127351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97B3498-B620-2B4E-8CEA-F7B7CBACC77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744968" y="3128887"/>
            <a:ext cx="3769171" cy="1286028"/>
          </a:xfrm>
        </p:spPr>
        <p:txBody>
          <a:bodyPr/>
          <a:lstStyle>
            <a:lvl1pPr marL="7938" inden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b="1" kern="1200" cap="none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938" indent="0">
              <a:spcBef>
                <a:spcPts val="0"/>
              </a:spcBef>
              <a:spcAft>
                <a:spcPts val="400"/>
              </a:spcAft>
              <a:buNone/>
              <a:tabLst/>
              <a:defRPr lang="en-US" sz="14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938" indent="0">
              <a:spcBef>
                <a:spcPts val="0"/>
              </a:spcBef>
              <a:buNone/>
              <a:tabLst/>
              <a:defRPr sz="1200">
                <a:solidFill>
                  <a:schemeClr val="bg1"/>
                </a:solidFill>
              </a:defRPr>
            </a:lvl3pPr>
            <a:lvl4pPr marL="7938" indent="0">
              <a:spcBef>
                <a:spcPts val="0"/>
              </a:spcBef>
              <a:buNone/>
              <a:tabLst/>
              <a:defRPr sz="1050">
                <a:solidFill>
                  <a:schemeClr val="bg1"/>
                </a:solidFill>
              </a:defRPr>
            </a:lvl4pPr>
            <a:lvl5pPr marL="7938" indent="0">
              <a:spcBef>
                <a:spcPts val="0"/>
              </a:spcBef>
              <a:buNone/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text, indent for styles</a:t>
            </a:r>
          </a:p>
          <a:p>
            <a:pPr marL="7938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None/>
              <a:tabLst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9BC2924-6E5B-AA4B-B482-EAD15BA2038C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744968" y="4886173"/>
            <a:ext cx="3769171" cy="1286028"/>
          </a:xfrm>
        </p:spPr>
        <p:txBody>
          <a:bodyPr/>
          <a:lstStyle>
            <a:lvl1pPr marL="7938" indent="0">
              <a:spcBef>
                <a:spcPts val="0"/>
              </a:spcBef>
              <a:spcAft>
                <a:spcPts val="0"/>
              </a:spcAft>
              <a:buNone/>
              <a:tabLst/>
              <a:defRPr lang="en-US" sz="1400" b="1" kern="1200" cap="none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938" indent="0">
              <a:spcBef>
                <a:spcPts val="0"/>
              </a:spcBef>
              <a:spcAft>
                <a:spcPts val="400"/>
              </a:spcAft>
              <a:buNone/>
              <a:tabLst/>
              <a:defRPr lang="en-US" sz="14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938" indent="0">
              <a:spcBef>
                <a:spcPts val="0"/>
              </a:spcBef>
              <a:buNone/>
              <a:tabLst/>
              <a:defRPr sz="1200">
                <a:solidFill>
                  <a:schemeClr val="bg1"/>
                </a:solidFill>
              </a:defRPr>
            </a:lvl3pPr>
            <a:lvl4pPr marL="7938" indent="0">
              <a:spcBef>
                <a:spcPts val="0"/>
              </a:spcBef>
              <a:buNone/>
              <a:tabLst/>
              <a:defRPr sz="1050">
                <a:solidFill>
                  <a:schemeClr val="bg1"/>
                </a:solidFill>
              </a:defRPr>
            </a:lvl4pPr>
            <a:lvl5pPr marL="7938" indent="0">
              <a:spcBef>
                <a:spcPts val="0"/>
              </a:spcBef>
              <a:buNone/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text, indent for styles</a:t>
            </a:r>
          </a:p>
          <a:p>
            <a:pPr marL="7938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None/>
              <a:tabLst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9FCB7BC-E60E-7F48-A3EC-C49F1FAE9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625" y="6470853"/>
            <a:ext cx="1371600" cy="1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36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Memb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4FE633-2EBC-8F47-811F-DEC061954DD5}"/>
              </a:ext>
            </a:extLst>
          </p:cNvPr>
          <p:cNvSpPr/>
          <p:nvPr userDrawn="1"/>
        </p:nvSpPr>
        <p:spPr>
          <a:xfrm flipV="1">
            <a:off x="0" y="-2"/>
            <a:ext cx="12192000" cy="1524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73451" y="2058193"/>
            <a:ext cx="3115885" cy="4114007"/>
          </a:xfrm>
          <a:noFill/>
        </p:spPr>
        <p:txBody>
          <a:bodyPr lIns="0" tIns="0" rIns="0">
            <a:noAutofit/>
          </a:bodyPr>
          <a:lstStyle>
            <a:lvl1pPr marL="234950" indent="-228600">
              <a:buClr>
                <a:schemeClr val="accent5"/>
              </a:buClr>
              <a:buFont typeface="Wingdings" pitchFamily="2" charset="2"/>
              <a:buChar char="§"/>
              <a:tabLst/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71B2-621F-D34F-A8A0-D4D1A7E2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8141-F0AC-704D-9680-E75460E7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8463DB-7B07-6943-80E3-B9A8273C7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8519F9-309E-7148-8CE4-7B12E00E6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028700"/>
            <a:ext cx="10820400" cy="49530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04B79A28-1D40-DB4D-9BD1-614E8D180B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" y="2058193"/>
            <a:ext cx="2451100" cy="247289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110A5E-DAC4-0C4D-8D52-8F1F9E7A2BE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DFC84D-23A9-F349-BBEA-08D80B9D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BEA6C2-4B8F-7648-B35A-F120A4F39A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625" y="6470853"/>
            <a:ext cx="1371600" cy="1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21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ject Bleed: 1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C72C06-50CE-B64A-A753-D9C682122E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43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847D6F-87DD-E04D-8C7A-617BE5174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0401" y="4231567"/>
            <a:ext cx="5181599" cy="203133"/>
          </a:xfrm>
        </p:spPr>
        <p:txBody>
          <a:bodyPr wrap="square" lIns="91440" tIns="45720" rIns="91440" bIns="45720" anchor="ctr" anchorCtr="0">
            <a:spAutoFit/>
          </a:bodyPr>
          <a:lstStyle>
            <a:lvl1pPr marL="0" indent="0" algn="r">
              <a:buNone/>
              <a:defRPr sz="8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Image Credit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FAA771B-601B-E445-BC17-C26F4786AA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5159812"/>
            <a:ext cx="10820400" cy="28143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EC41F610-190D-464D-9E91-B369E27C13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5859919"/>
            <a:ext cx="10820400" cy="2814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ext Placeholder 33"/>
          <p:cNvSpPr>
            <a:spLocks noGrp="1"/>
          </p:cNvSpPr>
          <p:nvPr>
            <p:ph type="title"/>
          </p:nvPr>
        </p:nvSpPr>
        <p:spPr>
          <a:xfrm>
            <a:off x="685800" y="4723978"/>
            <a:ext cx="10820400" cy="336434"/>
          </a:xfrm>
        </p:spPr>
        <p:txBody>
          <a:bodyPr anchor="t">
            <a:noAutofit/>
          </a:bodyPr>
          <a:lstStyle>
            <a:lvl1pPr>
              <a:defRPr sz="2800" cap="none" spc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BEC94-ED05-1B4A-91C2-8AC15A34A1CE}"/>
              </a:ext>
            </a:extLst>
          </p:cNvPr>
          <p:cNvSpPr/>
          <p:nvPr userDrawn="1"/>
        </p:nvSpPr>
        <p:spPr>
          <a:xfrm>
            <a:off x="685800" y="5565131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C0989-A802-0C4B-9AEC-880DF106426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9B95-45F6-B147-8EEC-5BEE04FC4D7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68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ject: 1 IMG 1 Line / Full Spe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5863" y="457200"/>
            <a:ext cx="5240337" cy="406058"/>
          </a:xfrm>
        </p:spPr>
        <p:txBody>
          <a:bodyPr anchor="t" anchorCtr="0">
            <a:noAutofit/>
          </a:bodyPr>
          <a:lstStyle>
            <a:lvl1pPr>
              <a:defRPr sz="2800" cap="none" spc="0" baseline="0"/>
            </a:lvl1pPr>
          </a:lstStyle>
          <a:p>
            <a:r>
              <a:rPr lang="en-US"/>
              <a:t>1 Line Name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C72C06-50CE-B64A-A753-D9C682122E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926138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FAA771B-601B-E445-BC17-C26F4786AA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65862" y="905108"/>
            <a:ext cx="5240337" cy="50834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B2FBE-2532-2E41-8FBB-E8F547C11B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65863" y="1594103"/>
            <a:ext cx="5240337" cy="4934423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None/>
              <a:defRPr lang="en-US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tabLst/>
              <a:defRPr/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</a:pPr>
            <a:r>
              <a:rPr lang="en-US"/>
              <a:t>Click to add text, indent spec details 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4DC93-119A-6B49-9534-58D5B821A7F0}"/>
              </a:ext>
            </a:extLst>
          </p:cNvPr>
          <p:cNvSpPr/>
          <p:nvPr userDrawn="1"/>
        </p:nvSpPr>
        <p:spPr>
          <a:xfrm>
            <a:off x="6265863" y="1299088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F55F5-9411-E142-89C3-BC59179B08F5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5E9F7-9412-F645-B515-42C71A3F463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FB0604BF-247B-E242-9D39-1CF590EC53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6310" y="6654867"/>
            <a:ext cx="5159828" cy="203133"/>
          </a:xfrm>
        </p:spPr>
        <p:txBody>
          <a:bodyPr wrap="square" lIns="91440" tIns="45720" rIns="91440" bIns="45720" anchor="ctr" anchorCtr="0">
            <a:spAutoFit/>
          </a:bodyPr>
          <a:lstStyle>
            <a:lvl1pPr marL="0" indent="0" algn="r">
              <a:buNone/>
              <a:defRPr sz="8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Image Credit</a:t>
            </a:r>
          </a:p>
        </p:txBody>
      </p:sp>
    </p:spTree>
    <p:extLst>
      <p:ext uri="{BB962C8B-B14F-4D97-AF65-F5344CB8AC3E}">
        <p14:creationId xmlns:p14="http://schemas.microsoft.com/office/powerpoint/2010/main" val="3106419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oject: 1 IMG 2 Lines / Full Spe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5863" y="457200"/>
            <a:ext cx="5240337" cy="406058"/>
          </a:xfrm>
        </p:spPr>
        <p:txBody>
          <a:bodyPr anchor="t" anchorCtr="0">
            <a:noAutofit/>
          </a:bodyPr>
          <a:lstStyle>
            <a:lvl1pPr>
              <a:defRPr sz="2800" cap="none" spc="0" baseline="0"/>
            </a:lvl1pPr>
          </a:lstStyle>
          <a:p>
            <a:r>
              <a:rPr lang="en-US"/>
              <a:t>2 Line </a:t>
            </a:r>
            <a:br>
              <a:rPr lang="en-US"/>
            </a:br>
            <a:r>
              <a:rPr lang="en-US"/>
              <a:t>Project Name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C72C06-50CE-B64A-A753-D9C682122E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926138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FAA771B-601B-E445-BC17-C26F4786AA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65863" y="1281720"/>
            <a:ext cx="5240337" cy="35800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B2FBE-2532-2E41-8FBB-E8F547C11B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65862" y="1983799"/>
            <a:ext cx="5240337" cy="4564281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None/>
              <a:defRPr lang="en-US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tabLst/>
              <a:defRPr/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</a:pPr>
            <a:r>
              <a:rPr lang="en-US"/>
              <a:t>Click to add text, indent spec details 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4DC93-119A-6B49-9534-58D5B821A7F0}"/>
              </a:ext>
            </a:extLst>
          </p:cNvPr>
          <p:cNvSpPr/>
          <p:nvPr userDrawn="1"/>
        </p:nvSpPr>
        <p:spPr>
          <a:xfrm>
            <a:off x="6265863" y="1682856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F55F5-9411-E142-89C3-BC59179B08F5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5E9F7-9412-F645-B515-42C71A3F463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FB0604BF-247B-E242-9D39-1CF590EC53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6310" y="6654867"/>
            <a:ext cx="5159828" cy="203133"/>
          </a:xfrm>
        </p:spPr>
        <p:txBody>
          <a:bodyPr wrap="square" lIns="91440" tIns="45720" rIns="91440" bIns="45720" anchor="ctr" anchorCtr="0">
            <a:spAutoFit/>
          </a:bodyPr>
          <a:lstStyle>
            <a:lvl1pPr marL="0" indent="0" algn="r">
              <a:buNone/>
              <a:defRPr sz="8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Image Credit</a:t>
            </a:r>
          </a:p>
        </p:txBody>
      </p:sp>
    </p:spTree>
    <p:extLst>
      <p:ext uri="{BB962C8B-B14F-4D97-AF65-F5344CB8AC3E}">
        <p14:creationId xmlns:p14="http://schemas.microsoft.com/office/powerpoint/2010/main" val="1394239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ject: 2 IMGs 3 Lines / Full Spe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5D6BC510-0A74-5F4C-840B-4D3C1A543D6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" y="3425269"/>
            <a:ext cx="5926137" cy="3432731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C72C06-50CE-B64A-A753-D9C682122E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926138" cy="341207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9B3F4FF7-6F0B-AF41-BB25-240541F69BF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6310" y="6640687"/>
            <a:ext cx="5159828" cy="203133"/>
          </a:xfrm>
        </p:spPr>
        <p:txBody>
          <a:bodyPr wrap="square" lIns="91440" tIns="45720" rIns="91440" bIns="45720" anchor="ctr" anchorCtr="0">
            <a:spAutoFit/>
          </a:bodyPr>
          <a:lstStyle>
            <a:lvl1pPr marL="0" indent="0" algn="r">
              <a:buNone/>
              <a:defRPr sz="8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Image Credit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FB0604BF-247B-E242-9D39-1CF590EC53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6310" y="3208945"/>
            <a:ext cx="5159828" cy="203133"/>
          </a:xfrm>
        </p:spPr>
        <p:txBody>
          <a:bodyPr wrap="square" lIns="91440" tIns="45720" rIns="91440" bIns="45720" anchor="ctr" anchorCtr="0">
            <a:spAutoFit/>
          </a:bodyPr>
          <a:lstStyle>
            <a:lvl1pPr marL="0" indent="0" algn="r">
              <a:buNone/>
              <a:defRPr sz="8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Image Credit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693461E-CC2B-CA47-88F5-4715F55485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5863" y="457199"/>
            <a:ext cx="5240337" cy="2537285"/>
          </a:xfrm>
        </p:spPr>
        <p:txBody>
          <a:bodyPr anchor="t" anchorCtr="0">
            <a:noAutofit/>
          </a:bodyPr>
          <a:lstStyle>
            <a:lvl1pPr>
              <a:defRPr sz="2800" cap="none" spc="0" baseline="0"/>
            </a:lvl1pPr>
          </a:lstStyle>
          <a:p>
            <a:r>
              <a:rPr lang="en-US"/>
              <a:t>3 line</a:t>
            </a:r>
            <a:br>
              <a:rPr lang="en-US"/>
            </a:br>
            <a:r>
              <a:rPr lang="en-US"/>
              <a:t>Project</a:t>
            </a:r>
            <a:br>
              <a:rPr lang="en-US"/>
            </a:br>
            <a:r>
              <a:rPr lang="en-US"/>
              <a:t>Name</a:t>
            </a:r>
            <a:br>
              <a:rPr lang="en-US"/>
            </a:b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51C1D6F-DFEA-0D4D-B5BA-C91C9D0E39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65863" y="1658415"/>
            <a:ext cx="5240337" cy="48838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0995DE-F1FD-2148-9041-1AF2051CF8D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65863" y="2376117"/>
            <a:ext cx="5240337" cy="4203509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None/>
              <a:defRPr lang="en-US" sz="1800" b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buNone/>
              <a:tabLst/>
              <a:defRPr/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</a:pPr>
            <a:r>
              <a:rPr lang="en-US"/>
              <a:t>Click to add text, indent spec details 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7EBC7B-E2BC-0D4D-B7EA-E800B422AC47}"/>
              </a:ext>
            </a:extLst>
          </p:cNvPr>
          <p:cNvSpPr/>
          <p:nvPr userDrawn="1"/>
        </p:nvSpPr>
        <p:spPr>
          <a:xfrm>
            <a:off x="6265863" y="2066072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2988F-1030-8241-939E-FDAC97BD0C4D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28836-9CC6-6F4C-94E3-438637C7B2F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5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ALT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965960"/>
            <a:ext cx="4313237" cy="1846994"/>
          </a:xfrm>
        </p:spPr>
        <p:txBody>
          <a:bodyPr anchor="t">
            <a:noAutofit/>
          </a:bodyPr>
          <a:lstStyle>
            <a:lvl1pPr algn="l">
              <a:defRPr sz="4000" b="0" cap="none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7A17CBF-ED79-8149-94BA-FB1A68EE03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8762" y="0"/>
            <a:ext cx="6853238" cy="685799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A100F13-C285-884E-A44C-3332EF05AB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368442"/>
            <a:ext cx="4313237" cy="335734"/>
          </a:xfrm>
        </p:spPr>
        <p:txBody>
          <a:bodyPr>
            <a:normAutofit/>
          </a:bodyPr>
          <a:lstStyle>
            <a:lvl1pPr marL="0" indent="0">
              <a:buNone/>
              <a:defRPr sz="1400" b="1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9C1D367-65D1-0342-A522-13D9516FAB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800" y="4155247"/>
            <a:ext cx="4313237" cy="1654746"/>
          </a:xfrm>
        </p:spPr>
        <p:txBody>
          <a:bodyPr anchor="t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4D8F5286-DDBB-AF41-9F30-41F469DE97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65863" y="6645634"/>
            <a:ext cx="5926137" cy="215444"/>
          </a:xfrm>
        </p:spPr>
        <p:txBody>
          <a:bodyPr wrap="square" lIns="91440" tIns="45720" rIns="91440" bIns="45720" anchor="ctr" anchorCtr="0">
            <a:spAutoFit/>
          </a:bodyPr>
          <a:lstStyle>
            <a:lvl1pPr marL="0" indent="0" algn="r">
              <a:buNone/>
              <a:defRPr sz="8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Image Credit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422FD-0BE7-7D43-9996-1D640731BA36}"/>
              </a:ext>
            </a:extLst>
          </p:cNvPr>
          <p:cNvSpPr/>
          <p:nvPr userDrawn="1"/>
        </p:nvSpPr>
        <p:spPr>
          <a:xfrm>
            <a:off x="685800" y="1746504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CE51D8-DC42-D241-AD12-153DCFB9A9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9" y="6205737"/>
            <a:ext cx="2568060" cy="2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00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AF5144-CC7F-0541-9E1B-33A1FC93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349" y="457200"/>
            <a:ext cx="8959851" cy="3077308"/>
          </a:xfrm>
        </p:spPr>
        <p:txBody>
          <a:bodyPr anchor="b">
            <a:noAutofit/>
          </a:bodyPr>
          <a:lstStyle>
            <a:lvl1pPr>
              <a:defRPr sz="3600" b="1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E3452-9060-3F46-9362-17725C9B4464}"/>
              </a:ext>
            </a:extLst>
          </p:cNvPr>
          <p:cNvSpPr/>
          <p:nvPr userDrawn="1"/>
        </p:nvSpPr>
        <p:spPr>
          <a:xfrm>
            <a:off x="2546350" y="3657600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58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AF5144-CC7F-0541-9E1B-33A1FC93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457200"/>
            <a:ext cx="10820400" cy="571500"/>
          </a:xfrm>
        </p:spPr>
        <p:txBody>
          <a:bodyPr anchor="t">
            <a:noAutofit/>
          </a:bodyPr>
          <a:lstStyle>
            <a:lvl1pPr>
              <a:defRPr sz="3600" b="1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306C8-DB3C-3C4F-8186-F1B0076AA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90700"/>
            <a:ext cx="10820401" cy="4381500"/>
          </a:xfrm>
        </p:spPr>
        <p:txBody>
          <a:bodyPr>
            <a:normAutofit/>
          </a:bodyPr>
          <a:lstStyle>
            <a:lvl1pPr marL="11113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11113" indent="0">
              <a:buNone/>
              <a:tabLst/>
              <a:defRPr sz="2000">
                <a:solidFill>
                  <a:schemeClr val="bg1"/>
                </a:solidFill>
              </a:defRPr>
            </a:lvl2pPr>
            <a:lvl3pPr marL="11113" indent="0">
              <a:buNone/>
              <a:tabLst/>
              <a:defRPr sz="2000">
                <a:solidFill>
                  <a:schemeClr val="bg1"/>
                </a:solidFill>
              </a:defRPr>
            </a:lvl3pPr>
            <a:lvl4pPr marL="11113" indent="0">
              <a:buNone/>
              <a:tabLst/>
              <a:defRPr sz="2000">
                <a:solidFill>
                  <a:schemeClr val="bg1"/>
                </a:solidFill>
              </a:defRPr>
            </a:lvl4pPr>
            <a:lvl5pPr marL="11113" indent="0">
              <a:buNone/>
              <a:tabLst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3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1371600"/>
            <a:ext cx="5240338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863" y="1371600"/>
            <a:ext cx="5240338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94494-F3D9-BE47-8141-9B0A8E5C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525A2-5101-1846-92A4-A7AADB20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2ED15-B721-084E-A54F-E60F18BD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53B24AD-8583-B144-89FE-C161EE60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634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1371600"/>
            <a:ext cx="5240338" cy="469557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1841157"/>
            <a:ext cx="5240338" cy="43310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863" y="1371600"/>
            <a:ext cx="5240338" cy="469557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863" y="1841157"/>
            <a:ext cx="5240338" cy="43310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5A2A4-AE05-BC4D-86DB-C400CDAC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61C1061-969C-BB44-84CD-FD3DB5B7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D3BA1F-C135-4C42-A22A-1F65DAAB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29069DE-315C-F140-B702-8ED7A7FA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1307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9D86C-7BAF-B342-95DD-C6B80D95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3554A-DEF2-9543-89AD-E1D8D160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712B-433C-4743-8D29-E8EF4FF6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460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B00FE-DEE8-DA46-91A6-BDB2C67C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D163E-CF9D-4443-9AFB-89DD267A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3AB6E-77E2-8E40-A958-B5199B09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1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EFCB18-6E9B-9349-9C06-73661536512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B00FE-DEE8-DA46-91A6-BDB2C67C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D163E-CF9D-4443-9AFB-89DD267A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3AB6E-77E2-8E40-A958-B5199B09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60E278-0E61-D541-A035-435647CCB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457200"/>
            <a:ext cx="10820400" cy="576072"/>
          </a:xfrm>
        </p:spPr>
        <p:txBody>
          <a:bodyPr/>
          <a:lstStyle/>
          <a:p>
            <a:r>
              <a:rPr lang="en-US"/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768975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AF5144-CC7F-0541-9E1B-33A1FC93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349" y="-65314"/>
            <a:ext cx="8959851" cy="3077308"/>
          </a:xfrm>
        </p:spPr>
        <p:txBody>
          <a:bodyPr anchor="b">
            <a:noAutofit/>
          </a:bodyPr>
          <a:lstStyle>
            <a:lvl1pPr>
              <a:defRPr sz="3600" b="1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E3452-9060-3F46-9362-17725C9B4464}"/>
              </a:ext>
            </a:extLst>
          </p:cNvPr>
          <p:cNvSpPr/>
          <p:nvPr userDrawn="1"/>
        </p:nvSpPr>
        <p:spPr>
          <a:xfrm>
            <a:off x="2546350" y="3135086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F1E082D7-C4D1-744A-BF43-238CC6C72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62907" y="3632733"/>
            <a:ext cx="4313237" cy="1654746"/>
          </a:xfrm>
        </p:spPr>
        <p:txBody>
          <a:bodyPr anchor="t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1826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AF5144-CC7F-0541-9E1B-33A1FC93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94" y="-65314"/>
            <a:ext cx="5712277" cy="3077308"/>
          </a:xfrm>
        </p:spPr>
        <p:txBody>
          <a:bodyPr anchor="b">
            <a:noAutofit/>
          </a:bodyPr>
          <a:lstStyle>
            <a:lvl1pPr>
              <a:defRPr sz="3600" b="1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E3452-9060-3F46-9362-17725C9B4464}"/>
              </a:ext>
            </a:extLst>
          </p:cNvPr>
          <p:cNvSpPr/>
          <p:nvPr userDrawn="1"/>
        </p:nvSpPr>
        <p:spPr>
          <a:xfrm>
            <a:off x="761095" y="3135086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F1E082D7-C4D1-744A-BF43-238CC6C72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7652" y="3632733"/>
            <a:ext cx="4313237" cy="1654746"/>
          </a:xfrm>
        </p:spPr>
        <p:txBody>
          <a:bodyPr anchor="t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7841A-6BF3-484F-996D-070FABA4F2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0063" y="29485"/>
            <a:ext cx="5341937" cy="677365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6537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ALT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A100F13-C285-884E-A44C-3332EF05AB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1588" y="1368442"/>
            <a:ext cx="4944269" cy="335734"/>
          </a:xfrm>
        </p:spPr>
        <p:txBody>
          <a:bodyPr>
            <a:normAutofit/>
          </a:bodyPr>
          <a:lstStyle>
            <a:lvl1pPr marL="0" indent="0">
              <a:buNone/>
              <a:defRPr sz="1400" b="1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A8417-EE9F-424B-AA64-F8FA1B631888}"/>
              </a:ext>
            </a:extLst>
          </p:cNvPr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650244-9418-1F4B-8602-415582C33C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92963" y="0"/>
            <a:ext cx="4999037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C3DF5B39-F432-B645-8261-CBBD1A6889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92962" y="6648712"/>
            <a:ext cx="4999037" cy="215444"/>
          </a:xfrm>
        </p:spPr>
        <p:txBody>
          <a:bodyPr wrap="square" lIns="91440" tIns="45720" rIns="91440" bIns="45720" anchor="ctr" anchorCtr="0">
            <a:spAutoFit/>
          </a:bodyPr>
          <a:lstStyle>
            <a:lvl1pPr marL="0" indent="0" algn="r">
              <a:buNone/>
              <a:defRPr sz="8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Image Credit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223B63-BACA-BE46-9087-858D5CBDC64A}"/>
              </a:ext>
            </a:extLst>
          </p:cNvPr>
          <p:cNvSpPr/>
          <p:nvPr userDrawn="1"/>
        </p:nvSpPr>
        <p:spPr>
          <a:xfrm>
            <a:off x="1271588" y="1760847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2534F2-1CA2-2940-B48C-22C5BC4AEB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1587" y="6180596"/>
            <a:ext cx="2568060" cy="2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8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ALT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A100F13-C285-884E-A44C-3332EF05AB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1588" y="1368442"/>
            <a:ext cx="4944269" cy="335734"/>
          </a:xfrm>
        </p:spPr>
        <p:txBody>
          <a:bodyPr>
            <a:normAutofit/>
          </a:bodyPr>
          <a:lstStyle>
            <a:lvl1pPr marL="0" indent="0">
              <a:buNone/>
              <a:defRPr sz="1400" b="1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A8417-EE9F-424B-AA64-F8FA1B631888}"/>
              </a:ext>
            </a:extLst>
          </p:cNvPr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223B63-BACA-BE46-9087-858D5CBDC64A}"/>
              </a:ext>
            </a:extLst>
          </p:cNvPr>
          <p:cNvSpPr/>
          <p:nvPr userDrawn="1"/>
        </p:nvSpPr>
        <p:spPr>
          <a:xfrm>
            <a:off x="1271588" y="1760847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6690EB-2636-E743-A099-75A1ED4E7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1588" y="987392"/>
            <a:ext cx="2568060" cy="2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71B2-621F-D34F-A8A0-D4D1A7E2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6C59-5468-754D-8C91-AB326197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8141-F0AC-704D-9680-E75460E7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C74025B-E291-9E42-97AF-0F5A6CFB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985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71B2-621F-D34F-A8A0-D4D1A7E2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6C59-5468-754D-8C91-AB326197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8141-F0AC-704D-9680-E75460E7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C74025B-E291-9E42-97AF-0F5A6CFB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FC16130-2992-0646-BAA0-040B6A2F75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" y="1288026"/>
            <a:ext cx="2498839" cy="238877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4262B76-99F4-8A4C-A559-07AC11AD08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5889" y="3776053"/>
            <a:ext cx="2147870" cy="238877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AACCB439-BFD0-644E-9C13-C8A1B051880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96263" y="1288026"/>
            <a:ext cx="3879358" cy="238877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16AD1B3-6049-CE4D-9B33-94AA8CB2EA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5800" y="3776053"/>
            <a:ext cx="3879358" cy="238877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6E36758-758C-9344-89C6-D1A5A79EC5E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14491" y="3776053"/>
            <a:ext cx="2770284" cy="238877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1574383-9529-ED4D-92DB-96AD5908D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85507" y="3776053"/>
            <a:ext cx="1720693" cy="238877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C12A26FD-8B73-8C4B-A9E4-A5A8F462673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87244" y="1289629"/>
            <a:ext cx="4218955" cy="238877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7135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90700"/>
            <a:ext cx="10820400" cy="438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71B2-621F-D34F-A8A0-D4D1A7E2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6C59-5468-754D-8C91-AB326197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8141-F0AC-704D-9680-E75460E7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8519F9-309E-7148-8CE4-7B12E00E6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182359"/>
            <a:ext cx="10820400" cy="45720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EFAC9C6-DB71-0E4D-AA49-0ED18BDF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838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240338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71B2-621F-D34F-A8A0-D4D1A7E2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6C59-5468-754D-8C91-AB326197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8141-F0AC-704D-9680-E75460E7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B6FEDAD-611F-AD49-81AC-982C8CA3BB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5862" y="1371600"/>
            <a:ext cx="5240337" cy="480059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880BBAB-A6CD-7248-9FD2-BD93C611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D864C215-8324-084C-B43F-96167B012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4600" y="5969066"/>
            <a:ext cx="5181599" cy="203133"/>
          </a:xfrm>
        </p:spPr>
        <p:txBody>
          <a:bodyPr wrap="square" lIns="91440" tIns="45720" rIns="91440" bIns="45720" anchor="ctr" anchorCtr="0">
            <a:spAutoFit/>
          </a:bodyPr>
          <a:lstStyle>
            <a:lvl1pPr marL="0" indent="0" algn="r">
              <a:buNone/>
              <a:defRPr sz="8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Image Credit</a:t>
            </a:r>
          </a:p>
        </p:txBody>
      </p:sp>
    </p:spTree>
    <p:extLst>
      <p:ext uri="{BB962C8B-B14F-4D97-AF65-F5344CB8AC3E}">
        <p14:creationId xmlns:p14="http://schemas.microsoft.com/office/powerpoint/2010/main" val="222621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240338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6C59-5468-754D-8C91-AB326197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B6FEDAD-611F-AD49-81AC-982C8CA3BB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5862" y="0"/>
            <a:ext cx="5926138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6DB0D-AEBF-0345-9ABB-53F960A0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5240338" cy="5760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D50D2D81-892A-7C48-AC57-D115AF6B17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65863" y="6645634"/>
            <a:ext cx="5926137" cy="215444"/>
          </a:xfrm>
        </p:spPr>
        <p:txBody>
          <a:bodyPr wrap="square" lIns="91440" tIns="45720" rIns="91440" bIns="45720" anchor="ctr" anchorCtr="0">
            <a:spAutoFit/>
          </a:bodyPr>
          <a:lstStyle>
            <a:lvl1pPr marL="0" indent="0" algn="r">
              <a:buNone/>
              <a:defRPr sz="8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Image Credit</a:t>
            </a:r>
          </a:p>
        </p:txBody>
      </p:sp>
    </p:spTree>
    <p:extLst>
      <p:ext uri="{BB962C8B-B14F-4D97-AF65-F5344CB8AC3E}">
        <p14:creationId xmlns:p14="http://schemas.microsoft.com/office/powerpoint/2010/main" val="405061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820400" cy="5760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820400" cy="48053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B33AC4-64F8-F74C-86B7-ABEC357A0896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6470662"/>
            <a:ext cx="1371600" cy="11201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66414-39CA-DB45-89BE-C54A417D0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4893" y="6356350"/>
            <a:ext cx="579850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376257-85FF-5047-8681-C48124117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2070" y="6356350"/>
            <a:ext cx="34413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98463DB-7B07-6943-80E3-B9A8273C7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DB712E-34F7-4747-AE5C-D5328510F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20981" y="6356350"/>
            <a:ext cx="184108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7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70" r:id="rId4"/>
    <p:sldLayoutId id="2147483650" r:id="rId5"/>
    <p:sldLayoutId id="2147483675" r:id="rId6"/>
    <p:sldLayoutId id="2147483665" r:id="rId7"/>
    <p:sldLayoutId id="2147483663" r:id="rId8"/>
    <p:sldLayoutId id="2147483664" r:id="rId9"/>
    <p:sldLayoutId id="2147483661" r:id="rId10"/>
    <p:sldLayoutId id="2147483666" r:id="rId11"/>
    <p:sldLayoutId id="2147483662" r:id="rId12"/>
    <p:sldLayoutId id="2147483669" r:id="rId13"/>
    <p:sldLayoutId id="2147483667" r:id="rId14"/>
    <p:sldLayoutId id="2147483668" r:id="rId15"/>
    <p:sldLayoutId id="2147483658" r:id="rId16"/>
    <p:sldLayoutId id="2147483659" r:id="rId17"/>
    <p:sldLayoutId id="2147483672" r:id="rId18"/>
    <p:sldLayoutId id="2147483660" r:id="rId19"/>
    <p:sldLayoutId id="2147483651" r:id="rId20"/>
    <p:sldLayoutId id="2147483671" r:id="rId21"/>
    <p:sldLayoutId id="2147483652" r:id="rId22"/>
    <p:sldLayoutId id="2147483653" r:id="rId23"/>
    <p:sldLayoutId id="2147483654" r:id="rId24"/>
    <p:sldLayoutId id="2147483655" r:id="rId25"/>
    <p:sldLayoutId id="2147483676" r:id="rId26"/>
    <p:sldLayoutId id="2147483673" r:id="rId27"/>
    <p:sldLayoutId id="2147483674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8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8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8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8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pos="801" userDrawn="1">
          <p15:clr>
            <a:srgbClr val="F26B43"/>
          </p15:clr>
        </p15:guide>
        <p15:guide id="6" pos="1017" userDrawn="1">
          <p15:clr>
            <a:srgbClr val="F26B43"/>
          </p15:clr>
        </p15:guide>
        <p15:guide id="7" pos="1387" userDrawn="1">
          <p15:clr>
            <a:srgbClr val="F26B43"/>
          </p15:clr>
        </p15:guide>
        <p15:guide id="8" pos="1604" userDrawn="1">
          <p15:clr>
            <a:srgbClr val="F26B43"/>
          </p15:clr>
        </p15:guide>
        <p15:guide id="9" pos="1976" userDrawn="1">
          <p15:clr>
            <a:srgbClr val="F26B43"/>
          </p15:clr>
        </p15:guide>
        <p15:guide id="10" pos="2188" userDrawn="1">
          <p15:clr>
            <a:srgbClr val="F26B43"/>
          </p15:clr>
        </p15:guide>
        <p15:guide id="11" pos="2560" userDrawn="1">
          <p15:clr>
            <a:srgbClr val="F26B43"/>
          </p15:clr>
        </p15:guide>
        <p15:guide id="12" pos="2774" userDrawn="1">
          <p15:clr>
            <a:srgbClr val="F26B43"/>
          </p15:clr>
        </p15:guide>
        <p15:guide id="13" pos="3144" userDrawn="1">
          <p15:clr>
            <a:srgbClr val="F26B43"/>
          </p15:clr>
        </p15:guide>
        <p15:guide id="14" pos="3361" userDrawn="1">
          <p15:clr>
            <a:srgbClr val="F26B43"/>
          </p15:clr>
        </p15:guide>
        <p15:guide id="15" pos="3733" userDrawn="1">
          <p15:clr>
            <a:srgbClr val="F26B43"/>
          </p15:clr>
        </p15:guide>
        <p15:guide id="16" pos="3947" userDrawn="1">
          <p15:clr>
            <a:srgbClr val="F26B43"/>
          </p15:clr>
        </p15:guide>
        <p15:guide id="17" pos="4317" userDrawn="1">
          <p15:clr>
            <a:srgbClr val="F26B43"/>
          </p15:clr>
        </p15:guide>
        <p15:guide id="18" pos="4531" userDrawn="1">
          <p15:clr>
            <a:srgbClr val="F26B43"/>
          </p15:clr>
        </p15:guide>
        <p15:guide id="19" pos="4907" userDrawn="1">
          <p15:clr>
            <a:srgbClr val="F26B43"/>
          </p15:clr>
        </p15:guide>
        <p15:guide id="20" pos="5118" userDrawn="1">
          <p15:clr>
            <a:srgbClr val="F26B43"/>
          </p15:clr>
        </p15:guide>
        <p15:guide id="21" pos="5493" userDrawn="1">
          <p15:clr>
            <a:srgbClr val="F26B43"/>
          </p15:clr>
        </p15:guide>
        <p15:guide id="22" pos="5705" userDrawn="1">
          <p15:clr>
            <a:srgbClr val="F26B43"/>
          </p15:clr>
        </p15:guide>
        <p15:guide id="23" pos="6074" userDrawn="1">
          <p15:clr>
            <a:srgbClr val="F26B43"/>
          </p15:clr>
        </p15:guide>
        <p15:guide id="24" pos="6291" userDrawn="1">
          <p15:clr>
            <a:srgbClr val="F26B43"/>
          </p15:clr>
        </p15:guide>
        <p15:guide id="25" pos="6661" userDrawn="1">
          <p15:clr>
            <a:srgbClr val="F26B43"/>
          </p15:clr>
        </p15:guide>
        <p15:guide id="26" pos="6872" userDrawn="1">
          <p15:clr>
            <a:srgbClr val="F26B43"/>
          </p15:clr>
        </p15:guide>
        <p15:guide id="27" orient="horz" pos="864" userDrawn="1">
          <p15:clr>
            <a:srgbClr val="F26B43"/>
          </p15:clr>
        </p15:guide>
        <p15:guide id="28" orient="horz" pos="3888" userDrawn="1">
          <p15:clr>
            <a:srgbClr val="F26B43"/>
          </p15:clr>
        </p15:guide>
        <p15:guide id="31" orient="horz" pos="648" userDrawn="1">
          <p15:clr>
            <a:srgbClr val="F26B43"/>
          </p15:clr>
        </p15:guide>
        <p15:guide id="32" orient="horz" pos="288" userDrawn="1">
          <p15:clr>
            <a:srgbClr val="F26B43"/>
          </p15:clr>
        </p15:guide>
        <p15:guide id="33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rntonTomasetti/D2.ConferenceHandouts/tree/main/2022/Digital%20Built%20Week%20Americas%20(Anaheim)/2.5.04%20Actionable%20Revit%20Model%20Health%20Dashboard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1DE1354-594B-404D-8888-201C35D39E6E}"/>
              </a:ext>
            </a:extLst>
          </p:cNvPr>
          <p:cNvSpPr/>
          <p:nvPr/>
        </p:nvSpPr>
        <p:spPr>
          <a:xfrm>
            <a:off x="-1" y="0"/>
            <a:ext cx="6858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43874FC-55AD-904D-ADE7-8929B67FC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2962" y="1963692"/>
            <a:ext cx="4852988" cy="1116392"/>
          </a:xfrm>
        </p:spPr>
        <p:txBody>
          <a:bodyPr/>
          <a:lstStyle/>
          <a:p>
            <a:r>
              <a:rPr lang="en-US" sz="2400" b="1" dirty="0"/>
              <a:t>Creating Actionable </a:t>
            </a:r>
            <a:br>
              <a:rPr lang="en-US" sz="2400" b="1" dirty="0"/>
            </a:br>
            <a:r>
              <a:rPr lang="en-US" sz="2400" b="1" dirty="0"/>
              <a:t>Revit Model Health Dashboards using Dynamo and Power BI</a:t>
            </a:r>
            <a:endParaRPr lang="en-US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D276F-0255-2A4D-AE11-5CF5873A6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June 15, 2022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317CCCD1-F1BA-D14A-937A-407BDC114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92963" y="4155247"/>
            <a:ext cx="4648517" cy="184699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Sean McDonald</a:t>
            </a:r>
            <a:r>
              <a:rPr lang="en-US" dirty="0"/>
              <a:t>, Corporate BIM Manager</a:t>
            </a:r>
          </a:p>
          <a:p>
            <a:r>
              <a:rPr lang="en-US" b="1" dirty="0"/>
              <a:t>Kristopher Dane</a:t>
            </a:r>
            <a:r>
              <a:rPr lang="en-US" dirty="0"/>
              <a:t>, Director of Digital Design</a:t>
            </a:r>
          </a:p>
          <a:p>
            <a:r>
              <a:rPr lang="en-US" b="1" dirty="0"/>
              <a:t>James Feracor</a:t>
            </a:r>
            <a:r>
              <a:rPr lang="en-US" dirty="0"/>
              <a:t>, Digital Design Technologist</a:t>
            </a:r>
          </a:p>
          <a:p>
            <a:endParaRPr lang="en-US" dirty="0"/>
          </a:p>
          <a:p>
            <a:r>
              <a:rPr lang="en-US" dirty="0"/>
              <a:t>Digital Built Week Americas 2022</a:t>
            </a:r>
          </a:p>
          <a:p>
            <a:r>
              <a:rPr lang="en-US" dirty="0"/>
              <a:t>Anaheim, California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7F4A8E-6DC9-4DE3-AB97-BB46E3EED2F2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25"/>
          <a:stretch/>
        </p:blipFill>
        <p:spPr>
          <a:xfrm>
            <a:off x="797639" y="2154631"/>
            <a:ext cx="5456578" cy="425182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56E4546A-9CA5-4A67-A215-22CF5894E6FA}"/>
              </a:ext>
            </a:extLst>
          </p:cNvPr>
          <p:cNvSpPr/>
          <p:nvPr/>
        </p:nvSpPr>
        <p:spPr>
          <a:xfrm>
            <a:off x="2177716" y="232547"/>
            <a:ext cx="4213310" cy="1135896"/>
          </a:xfrm>
          <a:prstGeom prst="wedgeRoundRectCallout">
            <a:avLst>
              <a:gd name="adj1" fmla="val -42152"/>
              <a:gd name="adj2" fmla="val 96917"/>
              <a:gd name="adj3" fmla="val 16667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DE0EAAA-A3AD-49E7-94FF-BC82F12BE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186" y="363163"/>
            <a:ext cx="822960" cy="82296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4BCB61E-4EB8-4E3A-9338-843D96A2C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769" y="369942"/>
            <a:ext cx="822960" cy="82296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CC934DD-2357-4991-AA5C-9B7BC5A1D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351" y="388724"/>
            <a:ext cx="822960" cy="822960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D3AB5A0F-6A89-4F6F-9719-3213DF89582A}"/>
              </a:ext>
            </a:extLst>
          </p:cNvPr>
          <p:cNvSpPr txBox="1">
            <a:spLocks/>
          </p:cNvSpPr>
          <p:nvPr/>
        </p:nvSpPr>
        <p:spPr>
          <a:xfrm>
            <a:off x="7115563" y="409231"/>
            <a:ext cx="4803316" cy="37219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 cap="none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</a:rPr>
              <a:t>THE DEVELOPER CHEAT SHEET</a:t>
            </a:r>
            <a:endParaRPr lang="en-US" sz="4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3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2C07-F6DC-D748-AF3A-81418573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Thank you</a:t>
            </a:r>
          </a:p>
        </p:txBody>
      </p:sp>
      <p:sp>
        <p:nvSpPr>
          <p:cNvPr id="3" name="Text Placeholder 21">
            <a:extLst>
              <a:ext uri="{FF2B5EF4-FFF2-40B4-BE49-F238E27FC236}">
                <a16:creationId xmlns:a16="http://schemas.microsoft.com/office/drawing/2014/main" id="{16E13ECD-5BE8-6642-9E43-CA2E1A0091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6349" y="3574675"/>
            <a:ext cx="4313237" cy="1654746"/>
          </a:xfrm>
        </p:spPr>
        <p:txBody>
          <a:bodyPr anchor="t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Contact info</a:t>
            </a:r>
          </a:p>
          <a:p>
            <a:pPr lvl="0"/>
            <a:r>
              <a:rPr lang="en-US" err="1"/>
              <a:t>ThorntonTomasetti.com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2C07-F6DC-D748-AF3A-81418573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349" y="2266950"/>
            <a:ext cx="8959851" cy="745044"/>
          </a:xfrm>
        </p:spPr>
        <p:txBody>
          <a:bodyPr/>
          <a:lstStyle/>
          <a:p>
            <a:r>
              <a:rPr lang="en-US" sz="40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7172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D6D6-8871-F040-97C9-889D4BD3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33782"/>
            <a:ext cx="5207022" cy="1109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Query</a:t>
            </a:r>
            <a:r>
              <a:rPr lang="en-US"/>
              <a:t>: How many views appear in sheets?</a:t>
            </a:r>
          </a:p>
          <a:p>
            <a:pPr marL="0" indent="0">
              <a:buNone/>
            </a:pPr>
            <a:r>
              <a:rPr lang="en-US" b="1"/>
              <a:t>Solution</a:t>
            </a:r>
            <a:r>
              <a:rPr lang="en-US"/>
              <a:t>: 3 different ways of getting this, but different use cases!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B7BF72-14B9-A94D-B2BE-60488F66F4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Add a new measures and calculated columns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ECD94-17E8-6B4C-84AE-7E6D5C31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Customization #3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2FEC3-F429-DA4F-B71E-4864E3D34162}"/>
              </a:ext>
            </a:extLst>
          </p:cNvPr>
          <p:cNvSpPr/>
          <p:nvPr/>
        </p:nvSpPr>
        <p:spPr>
          <a:xfrm>
            <a:off x="696479" y="1033272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8689-8E0D-7944-87F2-C62531C5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9920F0-6D95-49AF-AFD2-42F96269EE3C}"/>
              </a:ext>
            </a:extLst>
          </p:cNvPr>
          <p:cNvSpPr/>
          <p:nvPr/>
        </p:nvSpPr>
        <p:spPr>
          <a:xfrm>
            <a:off x="696480" y="3213044"/>
            <a:ext cx="5796598" cy="12498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/>
              <a:t>Option 1: ‘Lazy* Solution’</a:t>
            </a:r>
          </a:p>
          <a:p>
            <a:r>
              <a:rPr lang="en-US" sz="1400"/>
              <a:t>1. Use </a:t>
            </a:r>
            <a:r>
              <a:rPr lang="en-US" sz="1400" err="1"/>
              <a:t>Views_master</a:t>
            </a:r>
            <a:r>
              <a:rPr lang="en-US" sz="1400"/>
              <a:t> table</a:t>
            </a:r>
          </a:p>
          <a:p>
            <a:r>
              <a:rPr lang="en-US" sz="1400"/>
              <a:t>2. Count distinct sheet numbers and view names</a:t>
            </a:r>
          </a:p>
          <a:p>
            <a:r>
              <a:rPr lang="en-US" sz="1400"/>
              <a:t>3. Use filter to remove “---” from results. Done!</a:t>
            </a:r>
          </a:p>
          <a:p>
            <a:endParaRPr lang="en-US" sz="11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282D35-8215-4919-BBF4-ADE6D4977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"/>
          <a:stretch/>
        </p:blipFill>
        <p:spPr>
          <a:xfrm>
            <a:off x="7013964" y="1733782"/>
            <a:ext cx="3858517" cy="480513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479F31-2C02-4824-AD8A-84AB66789C70}"/>
              </a:ext>
            </a:extLst>
          </p:cNvPr>
          <p:cNvSpPr/>
          <p:nvPr/>
        </p:nvSpPr>
        <p:spPr>
          <a:xfrm>
            <a:off x="696479" y="4603304"/>
            <a:ext cx="5796599" cy="164649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/>
              <a:t>Why is this ‘lazy’?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For this calc to work, we manually set the filter to remove “---”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What if the user wants to see all the views but also see the number of Views on Sheets? Too bad.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What if we just want a single button to quickly filter to views on a sheet (all of them)? Also, too bad.</a:t>
            </a:r>
            <a:endParaRPr lang="en-US" sz="11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3E7972-2EA1-413B-A5DC-BF6A81616284}"/>
              </a:ext>
            </a:extLst>
          </p:cNvPr>
          <p:cNvSpPr/>
          <p:nvPr/>
        </p:nvSpPr>
        <p:spPr>
          <a:xfrm>
            <a:off x="10637520" y="0"/>
            <a:ext cx="1554480" cy="27432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>
                <a:solidFill>
                  <a:schemeClr val="bg1"/>
                </a:solidFill>
              </a:rPr>
              <a:t>ADVANCED TOPIC</a:t>
            </a:r>
            <a:endParaRPr lang="en-US" sz="11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D6D6-8871-F040-97C9-889D4BD3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33782"/>
            <a:ext cx="5207022" cy="1109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Query</a:t>
            </a:r>
            <a:r>
              <a:rPr lang="en-US"/>
              <a:t>: How many views appear in sheets?</a:t>
            </a:r>
          </a:p>
          <a:p>
            <a:pPr marL="0" indent="0">
              <a:buNone/>
            </a:pPr>
            <a:r>
              <a:rPr lang="en-US" b="1"/>
              <a:t>Solution</a:t>
            </a:r>
            <a:r>
              <a:rPr lang="en-US"/>
              <a:t>: 3 different ways of getting this, but different use cases!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B7BF72-14B9-A94D-B2BE-60488F66F4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Add a new measures and calculated columns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ECD94-17E8-6B4C-84AE-7E6D5C31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Customization #3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2FEC3-F429-DA4F-B71E-4864E3D34162}"/>
              </a:ext>
            </a:extLst>
          </p:cNvPr>
          <p:cNvSpPr/>
          <p:nvPr/>
        </p:nvSpPr>
        <p:spPr>
          <a:xfrm>
            <a:off x="696479" y="1033272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8689-8E0D-7944-87F2-C62531C5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9920F0-6D95-49AF-AFD2-42F96269EE3C}"/>
              </a:ext>
            </a:extLst>
          </p:cNvPr>
          <p:cNvSpPr/>
          <p:nvPr/>
        </p:nvSpPr>
        <p:spPr>
          <a:xfrm>
            <a:off x="567850" y="2968222"/>
            <a:ext cx="5796598" cy="147640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/>
              <a:t>Option 2: Column Calc + Measure</a:t>
            </a:r>
          </a:p>
          <a:p>
            <a:pPr marL="342900" indent="-342900">
              <a:buAutoNum type="arabicPeriod"/>
            </a:pPr>
            <a:r>
              <a:rPr lang="en-US" sz="1400"/>
              <a:t>Create a calculated column in </a:t>
            </a:r>
            <a:r>
              <a:rPr lang="en-US" sz="1400" err="1"/>
              <a:t>View_master</a:t>
            </a:r>
            <a:r>
              <a:rPr lang="en-US" sz="1400"/>
              <a:t> that indicates Yes/No if a view is on a sheet</a:t>
            </a:r>
          </a:p>
          <a:p>
            <a:pPr marL="342900" indent="-342900">
              <a:buAutoNum type="arabicPeriod"/>
            </a:pPr>
            <a:r>
              <a:rPr lang="en-US" sz="1400"/>
              <a:t>Create a measure in </a:t>
            </a:r>
            <a:r>
              <a:rPr lang="en-US" sz="1400" err="1"/>
              <a:t>View_master</a:t>
            </a:r>
            <a:r>
              <a:rPr lang="en-US" sz="1400"/>
              <a:t> that counts rows where [Category] = “Views” and [Sheet Number] is NOT “---”</a:t>
            </a:r>
            <a:br>
              <a:rPr lang="en-US" sz="1400"/>
            </a:br>
            <a:endParaRPr lang="en-US" sz="1400"/>
          </a:p>
          <a:p>
            <a:endParaRPr lang="en-US" sz="1100"/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65031F04-A7DD-4DAC-A18E-67487BFF4908}"/>
              </a:ext>
            </a:extLst>
          </p:cNvPr>
          <p:cNvSpPr/>
          <p:nvPr/>
        </p:nvSpPr>
        <p:spPr>
          <a:xfrm>
            <a:off x="7413071" y="1920706"/>
            <a:ext cx="4002502" cy="1109691"/>
          </a:xfrm>
          <a:prstGeom prst="flowChartInternalStorage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IsViewOnSheet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= IF(</a:t>
            </a:r>
            <a:b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20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Views_master</a:t>
            </a:r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[Sheet Number] &lt;&gt; "---", </a:t>
            </a:r>
            <a:b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  "Yes", "No“</a:t>
            </a:r>
            <a:b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F90BCFF2-923C-45AC-BFC9-046509DE6536}"/>
              </a:ext>
            </a:extLst>
          </p:cNvPr>
          <p:cNvSpPr/>
          <p:nvPr/>
        </p:nvSpPr>
        <p:spPr>
          <a:xfrm>
            <a:off x="7415866" y="4202627"/>
            <a:ext cx="4002502" cy="1595673"/>
          </a:xfrm>
          <a:prstGeom prst="flowChartInternalStorage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num_views_on_sheets</a:t>
            </a:r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= CALCULATE(</a:t>
            </a:r>
          </a:p>
          <a:p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   COUNTROWS(</a:t>
            </a:r>
            <a:r>
              <a:rPr lang="en-US" sz="110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Views_master</a:t>
            </a:r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  FILTER(ALL(</a:t>
            </a:r>
            <a:r>
              <a:rPr lang="en-US" sz="110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Views_master</a:t>
            </a:r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10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Views_master</a:t>
            </a:r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[Category] = "Views" &amp;&amp;</a:t>
            </a:r>
          </a:p>
          <a:p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10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Views_master</a:t>
            </a:r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[Sheet Number] &lt;&gt; "---"</a:t>
            </a:r>
          </a:p>
          <a:p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     )</a:t>
            </a:r>
          </a:p>
          <a:p>
            <a:r>
              <a:rPr lang="en-US" sz="110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  )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D78BFE0-BBE3-4D33-B580-9FE9B72A18E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364448" y="2475552"/>
            <a:ext cx="1048623" cy="9534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E5CAD1-E758-4523-9E1B-DA237CB33FC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364448" y="3983846"/>
            <a:ext cx="1051418" cy="10166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63726EA-3104-46F6-A64A-2324BF3E50D6}"/>
              </a:ext>
            </a:extLst>
          </p:cNvPr>
          <p:cNvSpPr/>
          <p:nvPr/>
        </p:nvSpPr>
        <p:spPr>
          <a:xfrm>
            <a:off x="567850" y="4569373"/>
            <a:ext cx="5796598" cy="14764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/>
              <a:t>Do we need both?</a:t>
            </a:r>
          </a:p>
          <a:p>
            <a:r>
              <a:rPr lang="en-US" sz="1100"/>
              <a:t>Yes, if you want to calculate the total views on sheets REGARDLESS of what filters are selected. </a:t>
            </a:r>
          </a:p>
          <a:p>
            <a:endParaRPr lang="en-US" sz="1100"/>
          </a:p>
          <a:p>
            <a:r>
              <a:rPr lang="en-US" sz="1100"/>
              <a:t>For example, if you filter out Sheet A2, you may want to know the SELECTED number of sheets on views versus the TOTAL number of sheets on views.</a:t>
            </a:r>
            <a:endParaRPr lang="en-US" sz="1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39D58-C535-49F4-AC37-85D0D971C8CD}"/>
              </a:ext>
            </a:extLst>
          </p:cNvPr>
          <p:cNvSpPr/>
          <p:nvPr/>
        </p:nvSpPr>
        <p:spPr>
          <a:xfrm>
            <a:off x="10637520" y="0"/>
            <a:ext cx="1554480" cy="27432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>
                <a:solidFill>
                  <a:schemeClr val="bg1"/>
                </a:solidFill>
              </a:rPr>
              <a:t>ADVANCED TOPIC</a:t>
            </a:r>
            <a:endParaRPr lang="en-US" sz="11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3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D6D6-8871-F040-97C9-889D4BD3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33782"/>
            <a:ext cx="5207022" cy="1109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Query</a:t>
            </a:r>
            <a:r>
              <a:rPr lang="en-US"/>
              <a:t>: How many views appear in sheets?</a:t>
            </a:r>
          </a:p>
          <a:p>
            <a:pPr marL="0" indent="0">
              <a:buNone/>
            </a:pPr>
            <a:r>
              <a:rPr lang="en-US" b="1"/>
              <a:t>Solution</a:t>
            </a:r>
            <a:r>
              <a:rPr lang="en-US"/>
              <a:t>: 3 different ways of getting this, but different use cases!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B7BF72-14B9-A94D-B2BE-60488F66F4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Add a new measures and calculated columns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ECD94-17E8-6B4C-84AE-7E6D5C31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Customization #3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2FEC3-F429-DA4F-B71E-4864E3D34162}"/>
              </a:ext>
            </a:extLst>
          </p:cNvPr>
          <p:cNvSpPr/>
          <p:nvPr/>
        </p:nvSpPr>
        <p:spPr>
          <a:xfrm>
            <a:off x="696479" y="1033272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8689-8E0D-7944-87F2-C62531C5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9920F0-6D95-49AF-AFD2-42F96269EE3C}"/>
              </a:ext>
            </a:extLst>
          </p:cNvPr>
          <p:cNvSpPr/>
          <p:nvPr/>
        </p:nvSpPr>
        <p:spPr>
          <a:xfrm>
            <a:off x="567850" y="2968222"/>
            <a:ext cx="5796598" cy="147640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/>
              <a:t>Option 2: Column Calc + Measure</a:t>
            </a:r>
          </a:p>
          <a:p>
            <a:pPr marL="342900" indent="-342900">
              <a:buAutoNum type="arabicPeriod"/>
            </a:pPr>
            <a:r>
              <a:rPr lang="en-US" sz="1400"/>
              <a:t>Create a calculated column in </a:t>
            </a:r>
            <a:r>
              <a:rPr lang="en-US" sz="1400" err="1"/>
              <a:t>View_master</a:t>
            </a:r>
            <a:r>
              <a:rPr lang="en-US" sz="1400"/>
              <a:t> that indicates Yes/No if a view is on a sheet</a:t>
            </a:r>
          </a:p>
          <a:p>
            <a:pPr marL="342900" indent="-342900">
              <a:buAutoNum type="arabicPeriod"/>
            </a:pPr>
            <a:r>
              <a:rPr lang="en-US" sz="1400"/>
              <a:t>Create a measure in </a:t>
            </a:r>
            <a:r>
              <a:rPr lang="en-US" sz="1400" err="1"/>
              <a:t>View_master</a:t>
            </a:r>
            <a:r>
              <a:rPr lang="en-US" sz="1400"/>
              <a:t> that counts rows where [Category] = “Views” and [Sheet Number] is NOT “---”</a:t>
            </a:r>
            <a:br>
              <a:rPr lang="en-US" sz="1400"/>
            </a:br>
            <a:endParaRPr lang="en-US" sz="1400"/>
          </a:p>
          <a:p>
            <a:endParaRPr lang="en-US" sz="11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F1ABC-4844-4417-9164-4DAEE20C3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"/>
          <a:stretch/>
        </p:blipFill>
        <p:spPr>
          <a:xfrm>
            <a:off x="7250141" y="1205798"/>
            <a:ext cx="4256058" cy="514079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0C1135-2F0D-45A0-8DD6-CD7493637304}"/>
              </a:ext>
            </a:extLst>
          </p:cNvPr>
          <p:cNvSpPr/>
          <p:nvPr/>
        </p:nvSpPr>
        <p:spPr>
          <a:xfrm>
            <a:off x="10334275" y="5367776"/>
            <a:ext cx="1655590" cy="76457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/>
              <a:t>When A2 is filtered out, only 6/11 views on sheets remain</a:t>
            </a:r>
            <a:endParaRPr lang="en-US" sz="80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7AFAD0D-5DDF-49FA-8295-42E1CCEECDA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81442" y="3457318"/>
            <a:ext cx="3356096" cy="46482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7E18BD3-8BFA-4308-8786-315E32E22715}"/>
              </a:ext>
            </a:extLst>
          </p:cNvPr>
          <p:cNvSpPr/>
          <p:nvPr/>
        </p:nvSpPr>
        <p:spPr>
          <a:xfrm>
            <a:off x="8275320" y="5554980"/>
            <a:ext cx="2058954" cy="4572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A761D4-54D2-4981-BD6E-260566FBDBB4}"/>
              </a:ext>
            </a:extLst>
          </p:cNvPr>
          <p:cNvSpPr/>
          <p:nvPr/>
        </p:nvSpPr>
        <p:spPr>
          <a:xfrm>
            <a:off x="8822482" y="511406"/>
            <a:ext cx="3023586" cy="50149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/>
              <a:t>YES/NO Column allows us to select ALL views on sheets (rather than individually)</a:t>
            </a:r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4C679-985C-4403-BD5D-D58C711E76E3}"/>
              </a:ext>
            </a:extLst>
          </p:cNvPr>
          <p:cNvSpPr/>
          <p:nvPr/>
        </p:nvSpPr>
        <p:spPr>
          <a:xfrm>
            <a:off x="8172941" y="1733782"/>
            <a:ext cx="1565419" cy="69699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79AC3A3-359C-4C87-AC7E-508FD708D65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9284524" y="684031"/>
            <a:ext cx="720878" cy="1378624"/>
          </a:xfrm>
          <a:prstGeom prst="bentConnector3">
            <a:avLst>
              <a:gd name="adj1" fmla="val 75369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EB557B-2963-45AA-9D3E-6421A0A1899B}"/>
              </a:ext>
            </a:extLst>
          </p:cNvPr>
          <p:cNvSpPr/>
          <p:nvPr/>
        </p:nvSpPr>
        <p:spPr>
          <a:xfrm>
            <a:off x="567850" y="4569373"/>
            <a:ext cx="5796598" cy="147640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/>
              <a:t>Are there other ways?</a:t>
            </a:r>
          </a:p>
          <a:p>
            <a:r>
              <a:rPr lang="en-US" sz="1200"/>
              <a:t>Yep! Can create a calculated column in </a:t>
            </a:r>
            <a:r>
              <a:rPr lang="en-US" sz="1200" err="1"/>
              <a:t>Sheets_master</a:t>
            </a:r>
            <a:r>
              <a:rPr lang="en-US" sz="1200"/>
              <a:t> to find the total number of views per sheet (rather than </a:t>
            </a:r>
            <a:r>
              <a:rPr lang="en-US" sz="1200" err="1"/>
              <a:t>Views_master</a:t>
            </a:r>
            <a:r>
              <a:rPr lang="en-US" sz="1200"/>
              <a:t>) table, then add these numbers.</a:t>
            </a:r>
          </a:p>
          <a:p>
            <a:endParaRPr lang="en-US" sz="1200"/>
          </a:p>
          <a:p>
            <a:r>
              <a:rPr lang="en-US" sz="1200"/>
              <a:t>Advantageous b/c it gives you the views PER sheet as a filterable column, rather than a dynamic calculation (which cannot be used as a slicer). </a:t>
            </a:r>
            <a:endParaRPr lang="en-US" sz="105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0716-1C5E-4803-991F-DDFFEA30C430}"/>
              </a:ext>
            </a:extLst>
          </p:cNvPr>
          <p:cNvSpPr/>
          <p:nvPr/>
        </p:nvSpPr>
        <p:spPr>
          <a:xfrm>
            <a:off x="10637520" y="0"/>
            <a:ext cx="1554480" cy="27432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>
                <a:solidFill>
                  <a:schemeClr val="bg1"/>
                </a:solidFill>
              </a:rPr>
              <a:t>ADVANCED TOPIC</a:t>
            </a:r>
            <a:endParaRPr lang="en-US" sz="11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159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D6D6-8871-F040-97C9-889D4BD3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90700"/>
            <a:ext cx="5410200" cy="4198271"/>
          </a:xfrm>
        </p:spPr>
        <p:txBody>
          <a:bodyPr/>
          <a:lstStyle/>
          <a:p>
            <a:r>
              <a:rPr lang="en-US" dirty="0"/>
              <a:t>Power BI refresher</a:t>
            </a:r>
          </a:p>
          <a:p>
            <a:pPr lvl="1"/>
            <a:r>
              <a:rPr lang="en-US" dirty="0"/>
              <a:t>Power Query Editors vs Report Editor</a:t>
            </a:r>
          </a:p>
          <a:p>
            <a:pPr lvl="1"/>
            <a:r>
              <a:rPr lang="en-US" dirty="0"/>
              <a:t>Power BI Pro vs Desktop (Free)</a:t>
            </a:r>
          </a:p>
          <a:p>
            <a:r>
              <a:rPr lang="en-US" dirty="0"/>
              <a:t>Queries</a:t>
            </a:r>
          </a:p>
          <a:p>
            <a:r>
              <a:rPr lang="en-US" dirty="0"/>
              <a:t>Table Lineage</a:t>
            </a:r>
          </a:p>
          <a:p>
            <a:r>
              <a:rPr lang="en-US" dirty="0"/>
              <a:t>Data Model</a:t>
            </a:r>
          </a:p>
          <a:p>
            <a:r>
              <a:rPr lang="en-US" dirty="0"/>
              <a:t>Homework</a:t>
            </a:r>
          </a:p>
          <a:p>
            <a:r>
              <a:rPr lang="en-US" dirty="0"/>
              <a:t>GitHub Repo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B7BF72-14B9-A94D-B2BE-60488F66F4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supplemental resource to assist developers with customization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ECD94-17E8-6B4C-84AE-7E6D5C31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Sheet TOC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2FEC3-F429-DA4F-B71E-4864E3D34162}"/>
              </a:ext>
            </a:extLst>
          </p:cNvPr>
          <p:cNvSpPr/>
          <p:nvPr/>
        </p:nvSpPr>
        <p:spPr>
          <a:xfrm>
            <a:off x="696479" y="1033272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8689-8E0D-7944-87F2-C62531C5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B7BF72-14B9-A94D-B2BE-60488F66F4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What the developers sees (PQ) versus what the end user sees (report editor)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ECD94-17E8-6B4C-84AE-7E6D5C31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Power bi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2FEC3-F429-DA4F-B71E-4864E3D34162}"/>
              </a:ext>
            </a:extLst>
          </p:cNvPr>
          <p:cNvSpPr/>
          <p:nvPr/>
        </p:nvSpPr>
        <p:spPr>
          <a:xfrm>
            <a:off x="696479" y="1033272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8689-8E0D-7944-87F2-C62531C5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4DCDC5-2D84-4C51-B753-69001A8FDE88}"/>
              </a:ext>
            </a:extLst>
          </p:cNvPr>
          <p:cNvSpPr/>
          <p:nvPr/>
        </p:nvSpPr>
        <p:spPr>
          <a:xfrm>
            <a:off x="7236307" y="1733782"/>
            <a:ext cx="4556051" cy="10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Report Editor</a:t>
            </a:r>
          </a:p>
          <a:p>
            <a:pPr algn="ctr"/>
            <a:r>
              <a:rPr lang="en-US" sz="1600" i="1">
                <a:solidFill>
                  <a:schemeClr val="bg1"/>
                </a:solidFill>
              </a:rPr>
              <a:t>Define the intended user experience, customize the display of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0EA974-3B44-4DE7-9E05-8E4811BE6473}"/>
              </a:ext>
            </a:extLst>
          </p:cNvPr>
          <p:cNvSpPr/>
          <p:nvPr/>
        </p:nvSpPr>
        <p:spPr>
          <a:xfrm>
            <a:off x="2528187" y="1733782"/>
            <a:ext cx="4556051" cy="10703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Power Query Editor</a:t>
            </a:r>
          </a:p>
          <a:p>
            <a:pPr algn="ctr"/>
            <a:r>
              <a:rPr lang="en-US" sz="1600" i="1">
                <a:solidFill>
                  <a:schemeClr val="bg1"/>
                </a:solidFill>
              </a:rPr>
              <a:t>Transform and optimize the flow of data that all users to consume</a:t>
            </a: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098D22-C70E-48D8-B8B4-54FAF48FE1C1}"/>
              </a:ext>
            </a:extLst>
          </p:cNvPr>
          <p:cNvSpPr/>
          <p:nvPr/>
        </p:nvSpPr>
        <p:spPr>
          <a:xfrm>
            <a:off x="2528186" y="2898382"/>
            <a:ext cx="4556051" cy="666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>
                <a:solidFill>
                  <a:schemeClr val="bg1"/>
                </a:solidFill>
              </a:rPr>
              <a:t>‘Process the data so end users don’t have to’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A86E72-5396-4F56-888C-2E70BAE2A034}"/>
              </a:ext>
            </a:extLst>
          </p:cNvPr>
          <p:cNvSpPr/>
          <p:nvPr/>
        </p:nvSpPr>
        <p:spPr>
          <a:xfrm>
            <a:off x="7236307" y="2898383"/>
            <a:ext cx="4556051" cy="666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1">
                <a:solidFill>
                  <a:schemeClr val="bg2"/>
                </a:solidFill>
              </a:rPr>
              <a:t>‘Make reports useful and usable’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6CA672-DC69-4228-98B7-D06371F876C4}"/>
              </a:ext>
            </a:extLst>
          </p:cNvPr>
          <p:cNvSpPr/>
          <p:nvPr/>
        </p:nvSpPr>
        <p:spPr>
          <a:xfrm>
            <a:off x="7779553" y="4919294"/>
            <a:ext cx="1414315" cy="4836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>
                <a:solidFill>
                  <a:schemeClr val="bg2"/>
                </a:solidFill>
              </a:rPr>
              <a:t>Model 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DE5A90-2C9A-47CA-977D-BBDE6CF1FDAF}"/>
              </a:ext>
            </a:extLst>
          </p:cNvPr>
          <p:cNvSpPr/>
          <p:nvPr/>
        </p:nvSpPr>
        <p:spPr>
          <a:xfrm>
            <a:off x="9192296" y="4919294"/>
            <a:ext cx="2575420" cy="483636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>
                <a:solidFill>
                  <a:schemeClr val="bg1"/>
                </a:solidFill>
              </a:rPr>
              <a:t>Table relationships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588F99-127E-4109-95FF-321A9B586856}"/>
              </a:ext>
            </a:extLst>
          </p:cNvPr>
          <p:cNvSpPr/>
          <p:nvPr/>
        </p:nvSpPr>
        <p:spPr>
          <a:xfrm>
            <a:off x="7777981" y="4345470"/>
            <a:ext cx="1414315" cy="4836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>
                <a:solidFill>
                  <a:schemeClr val="bg2"/>
                </a:solidFill>
              </a:rPr>
              <a:t>Data 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AAACC2-C2D6-4C6B-9FFF-E22C5444B5A2}"/>
              </a:ext>
            </a:extLst>
          </p:cNvPr>
          <p:cNvSpPr/>
          <p:nvPr/>
        </p:nvSpPr>
        <p:spPr>
          <a:xfrm>
            <a:off x="7777982" y="3739183"/>
            <a:ext cx="1414314" cy="4836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>
                <a:solidFill>
                  <a:schemeClr val="bg2"/>
                </a:solidFill>
              </a:rPr>
              <a:t>Report View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8D79AC-C557-4EE3-9262-CA1501089BA9}"/>
              </a:ext>
            </a:extLst>
          </p:cNvPr>
          <p:cNvSpPr/>
          <p:nvPr/>
        </p:nvSpPr>
        <p:spPr>
          <a:xfrm>
            <a:off x="303401" y="2898381"/>
            <a:ext cx="2072715" cy="666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>
                <a:solidFill>
                  <a:schemeClr val="bg1"/>
                </a:solidFill>
              </a:rPr>
              <a:t>Intended purpose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FDDF3D-9225-446A-9041-4E68E716B86C}"/>
              </a:ext>
            </a:extLst>
          </p:cNvPr>
          <p:cNvSpPr/>
          <p:nvPr/>
        </p:nvSpPr>
        <p:spPr>
          <a:xfrm>
            <a:off x="9192296" y="4338238"/>
            <a:ext cx="2575420" cy="483636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>
                <a:solidFill>
                  <a:schemeClr val="bg1"/>
                </a:solidFill>
              </a:rPr>
              <a:t>Available data as a table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DA64DE-F6AA-4AF5-AFE4-8EE84B5FCF53}"/>
              </a:ext>
            </a:extLst>
          </p:cNvPr>
          <p:cNvSpPr/>
          <p:nvPr/>
        </p:nvSpPr>
        <p:spPr>
          <a:xfrm>
            <a:off x="9192296" y="3743330"/>
            <a:ext cx="2575420" cy="483636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>
                <a:solidFill>
                  <a:schemeClr val="bg1"/>
                </a:solidFill>
              </a:rPr>
              <a:t>Create and format visuals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AD2905-E9B1-45A3-AE86-27073483D792}"/>
              </a:ext>
            </a:extLst>
          </p:cNvPr>
          <p:cNvSpPr/>
          <p:nvPr/>
        </p:nvSpPr>
        <p:spPr>
          <a:xfrm>
            <a:off x="303401" y="1733783"/>
            <a:ext cx="2072715" cy="10405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>
                <a:solidFill>
                  <a:schemeClr val="bg1"/>
                </a:solidFill>
              </a:rPr>
              <a:t>Primary Sections </a:t>
            </a:r>
            <a:br>
              <a:rPr lang="en-US" sz="1600" i="1">
                <a:solidFill>
                  <a:schemeClr val="bg1"/>
                </a:solidFill>
              </a:rPr>
            </a:br>
            <a:r>
              <a:rPr lang="en-US" sz="1600" i="1">
                <a:solidFill>
                  <a:schemeClr val="bg1"/>
                </a:solidFill>
              </a:rPr>
              <a:t>in Power BI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D30D96-8DF6-4451-B3C3-1A98CB09244D}"/>
              </a:ext>
            </a:extLst>
          </p:cNvPr>
          <p:cNvSpPr/>
          <p:nvPr/>
        </p:nvSpPr>
        <p:spPr>
          <a:xfrm>
            <a:off x="303401" y="3739183"/>
            <a:ext cx="2072715" cy="16637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>
                <a:solidFill>
                  <a:schemeClr val="bg1"/>
                </a:solidFill>
              </a:rPr>
              <a:t>Subsections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2874D6B-11CD-4372-87EA-134A3716ECD5}"/>
              </a:ext>
            </a:extLst>
          </p:cNvPr>
          <p:cNvSpPr/>
          <p:nvPr/>
        </p:nvSpPr>
        <p:spPr>
          <a:xfrm>
            <a:off x="7084237" y="294216"/>
            <a:ext cx="4333683" cy="641904"/>
          </a:xfrm>
          <a:prstGeom prst="wedgeRoundRectCallout">
            <a:avLst>
              <a:gd name="adj1" fmla="val -33554"/>
              <a:gd name="adj2" fmla="val 90256"/>
              <a:gd name="adj3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/>
              <a:t>Advanced knowledge of Power BI not needed to use template… but it can help you further refine it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408D63-0925-4E7E-9145-C44410843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31"/>
          <a:stretch/>
        </p:blipFill>
        <p:spPr>
          <a:xfrm>
            <a:off x="4267384" y="3905799"/>
            <a:ext cx="935177" cy="12543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4A13310-74F1-4E5B-A656-DA9293CBA0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333"/>
          <a:stretch/>
        </p:blipFill>
        <p:spPr>
          <a:xfrm>
            <a:off x="7218980" y="3743330"/>
            <a:ext cx="490503" cy="165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B7BF72-14B9-A94D-B2BE-60488F66F4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Consider the opportunity costs of your deployment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ECD94-17E8-6B4C-84AE-7E6D5C31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and limitations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2FEC3-F429-DA4F-B71E-4864E3D34162}"/>
              </a:ext>
            </a:extLst>
          </p:cNvPr>
          <p:cNvSpPr/>
          <p:nvPr/>
        </p:nvSpPr>
        <p:spPr>
          <a:xfrm>
            <a:off x="696479" y="1033272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8689-8E0D-7944-87F2-C62531C5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218AB5-2AED-4E32-BA4F-C19192549619}"/>
              </a:ext>
            </a:extLst>
          </p:cNvPr>
          <p:cNvSpPr/>
          <p:nvPr/>
        </p:nvSpPr>
        <p:spPr>
          <a:xfrm>
            <a:off x="7514170" y="1724386"/>
            <a:ext cx="4365922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Limitations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6CE91-ACC3-4AB2-AE96-ADEC13CDE80D}"/>
              </a:ext>
            </a:extLst>
          </p:cNvPr>
          <p:cNvSpPr/>
          <p:nvPr/>
        </p:nvSpPr>
        <p:spPr>
          <a:xfrm>
            <a:off x="2770743" y="1724386"/>
            <a:ext cx="461995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Advantages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0D7AC4-9C24-4BBC-A403-9A876FAEE7E5}"/>
              </a:ext>
            </a:extLst>
          </p:cNvPr>
          <p:cNvSpPr/>
          <p:nvPr/>
        </p:nvSpPr>
        <p:spPr>
          <a:xfrm>
            <a:off x="7514170" y="3557169"/>
            <a:ext cx="4365922" cy="12388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No publishing, collaboration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Does not leverage best features of </a:t>
            </a:r>
            <a:r>
              <a:rPr lang="en-US" sz="1400" err="1"/>
              <a:t>Sharepoint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Sub-optimal workflow for end users, who must refresh data each time (takes time to re-calculate)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D88D46-DE19-4C37-9D9E-0752967B31BD}"/>
              </a:ext>
            </a:extLst>
          </p:cNvPr>
          <p:cNvSpPr/>
          <p:nvPr/>
        </p:nvSpPr>
        <p:spPr>
          <a:xfrm>
            <a:off x="381000" y="3557167"/>
            <a:ext cx="2263909" cy="12388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/>
              <a:t>Power BI Desktop (Free Only)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C43EE7-C6A3-4C53-A0D3-53DF9DBA9C63}"/>
              </a:ext>
            </a:extLst>
          </p:cNvPr>
          <p:cNvSpPr/>
          <p:nvPr/>
        </p:nvSpPr>
        <p:spPr>
          <a:xfrm>
            <a:off x="380999" y="4866435"/>
            <a:ext cx="2263909" cy="10386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/>
              <a:t>Power BI Pro </a:t>
            </a:r>
            <a:br>
              <a:rPr lang="en-US" sz="1600" b="1"/>
            </a:br>
            <a:r>
              <a:rPr lang="en-US" sz="1600" b="1"/>
              <a:t>(or higher) </a:t>
            </a:r>
          </a:p>
        </p:txBody>
      </p:sp>
      <p:sp>
        <p:nvSpPr>
          <p:cNvPr id="20" name="Rectangle: Rounded Corners 12">
            <a:extLst>
              <a:ext uri="{FF2B5EF4-FFF2-40B4-BE49-F238E27FC236}">
                <a16:creationId xmlns:a16="http://schemas.microsoft.com/office/drawing/2014/main" id="{AD03794C-8F6A-40E0-932E-F7C25EDB29D5}"/>
              </a:ext>
            </a:extLst>
          </p:cNvPr>
          <p:cNvSpPr/>
          <p:nvPr/>
        </p:nvSpPr>
        <p:spPr>
          <a:xfrm>
            <a:off x="7514170" y="4866435"/>
            <a:ext cx="4365922" cy="10386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Complex merges cannot be done without Premium level (but there are workarounds!)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JSON files are not centrally managed (no tracking)</a:t>
            </a:r>
          </a:p>
        </p:txBody>
      </p:sp>
      <p:sp>
        <p:nvSpPr>
          <p:cNvPr id="21" name="Rectangle: Rounded Corners 13">
            <a:extLst>
              <a:ext uri="{FF2B5EF4-FFF2-40B4-BE49-F238E27FC236}">
                <a16:creationId xmlns:a16="http://schemas.microsoft.com/office/drawing/2014/main" id="{A7E595F2-BC47-472B-87DB-0B234D1A773F}"/>
              </a:ext>
            </a:extLst>
          </p:cNvPr>
          <p:cNvSpPr/>
          <p:nvPr/>
        </p:nvSpPr>
        <p:spPr>
          <a:xfrm>
            <a:off x="2770743" y="4866435"/>
            <a:ext cx="4619957" cy="10386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Web-based platform, centralized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Dataflows + scheduled refreshes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Collaboration: Publishing, Teams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Row-based security, incremental refresh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FD38FD-1BFB-492A-9B2C-D3E72A065F32}"/>
              </a:ext>
            </a:extLst>
          </p:cNvPr>
          <p:cNvSpPr/>
          <p:nvPr/>
        </p:nvSpPr>
        <p:spPr>
          <a:xfrm>
            <a:off x="380999" y="2247900"/>
            <a:ext cx="2263909" cy="1238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/>
              <a:t>General Points</a:t>
            </a: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75F20FE5-CD7D-4E35-B2CB-17642D64624E}"/>
              </a:ext>
            </a:extLst>
          </p:cNvPr>
          <p:cNvSpPr/>
          <p:nvPr/>
        </p:nvSpPr>
        <p:spPr>
          <a:xfrm>
            <a:off x="7514170" y="2242181"/>
            <a:ext cx="4365922" cy="12388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Cannot fully automate execution of Dynamo yet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Single model snapshot only; no comparison features</a:t>
            </a:r>
          </a:p>
        </p:txBody>
      </p:sp>
      <p:sp>
        <p:nvSpPr>
          <p:cNvPr id="24" name="Rectangle: Rounded Corners 13">
            <a:extLst>
              <a:ext uri="{FF2B5EF4-FFF2-40B4-BE49-F238E27FC236}">
                <a16:creationId xmlns:a16="http://schemas.microsoft.com/office/drawing/2014/main" id="{49341735-C317-4AF9-8A14-6DE2E357C17B}"/>
              </a:ext>
            </a:extLst>
          </p:cNvPr>
          <p:cNvSpPr/>
          <p:nvPr/>
        </p:nvSpPr>
        <p:spPr>
          <a:xfrm>
            <a:off x="2770743" y="2242181"/>
            <a:ext cx="4619957" cy="12388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Scripts are self-service, on demand (as needed)</a:t>
            </a:r>
            <a:br>
              <a:rPr lang="en-US" sz="1400"/>
            </a:br>
            <a:r>
              <a:rPr lang="en-US" sz="1400"/>
              <a:t>Small footprint (just save the JSON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Engaging interactive reports, rapid turn-around</a:t>
            </a:r>
            <a:br>
              <a:rPr lang="en-US" sz="1400"/>
            </a:br>
            <a:r>
              <a:rPr lang="en-US" sz="1400"/>
              <a:t>Ability to add company-specific user guidance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Minimal focus on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</a:t>
            </a:r>
          </a:p>
        </p:txBody>
      </p:sp>
      <p:sp>
        <p:nvSpPr>
          <p:cNvPr id="25" name="Rectangle: Rounded Corners 13">
            <a:extLst>
              <a:ext uri="{FF2B5EF4-FFF2-40B4-BE49-F238E27FC236}">
                <a16:creationId xmlns:a16="http://schemas.microsoft.com/office/drawing/2014/main" id="{E1FA95AE-F1AE-4D9A-B51A-05E9E5A5C974}"/>
              </a:ext>
            </a:extLst>
          </p:cNvPr>
          <p:cNvSpPr/>
          <p:nvPr/>
        </p:nvSpPr>
        <p:spPr>
          <a:xfrm>
            <a:off x="2770743" y="3557169"/>
            <a:ext cx="4619957" cy="12388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Automatic, consistent, repeatable data transforms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Source data is unmodified by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Allow users to export filtered data as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Incremental development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8AE004-BEFD-4FA9-AFDE-398B54E841EA}"/>
              </a:ext>
            </a:extLst>
          </p:cNvPr>
          <p:cNvSpPr/>
          <p:nvPr/>
        </p:nvSpPr>
        <p:spPr>
          <a:xfrm>
            <a:off x="1090428" y="5630785"/>
            <a:ext cx="1554480" cy="27432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>
                <a:solidFill>
                  <a:schemeClr val="bg1"/>
                </a:solidFill>
              </a:rPr>
              <a:t>ADVANCED TOPICS</a:t>
            </a:r>
            <a:endParaRPr lang="en-US" sz="11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9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CD94-17E8-6B4C-84AE-7E6D5C31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2FEC3-F429-DA4F-B71E-4864E3D34162}"/>
              </a:ext>
            </a:extLst>
          </p:cNvPr>
          <p:cNvSpPr/>
          <p:nvPr/>
        </p:nvSpPr>
        <p:spPr>
          <a:xfrm>
            <a:off x="696479" y="1033272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8689-8E0D-7944-87F2-C62531C5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3CD61C-9B03-4915-B907-D6D3DDC04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182359"/>
            <a:ext cx="10820400" cy="457200"/>
          </a:xfrm>
        </p:spPr>
        <p:txBody>
          <a:bodyPr/>
          <a:lstStyle/>
          <a:p>
            <a:r>
              <a:rPr lang="en-US"/>
              <a:t>Query folders are optional, but help you stay organize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EE1F5E-691C-4C92-87D5-4822609FE0F3}"/>
              </a:ext>
            </a:extLst>
          </p:cNvPr>
          <p:cNvSpPr/>
          <p:nvPr/>
        </p:nvSpPr>
        <p:spPr>
          <a:xfrm>
            <a:off x="685800" y="4799154"/>
            <a:ext cx="1823331" cy="269813"/>
          </a:xfrm>
          <a:prstGeom prst="round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/>
                </a:solidFill>
              </a:rPr>
              <a:t>Lookups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C100180-2D63-433E-91F3-BFF5C010EF63}"/>
              </a:ext>
            </a:extLst>
          </p:cNvPr>
          <p:cNvSpPr/>
          <p:nvPr/>
        </p:nvSpPr>
        <p:spPr>
          <a:xfrm>
            <a:off x="685800" y="1733781"/>
            <a:ext cx="1823331" cy="26981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35F8EA-4755-4ACF-AEF0-8F30D4D47744}"/>
              </a:ext>
            </a:extLst>
          </p:cNvPr>
          <p:cNvSpPr/>
          <p:nvPr/>
        </p:nvSpPr>
        <p:spPr>
          <a:xfrm>
            <a:off x="4655982" y="4799154"/>
            <a:ext cx="1823331" cy="269813"/>
          </a:xfrm>
          <a:prstGeom prst="round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/>
                </a:solidFill>
              </a:rPr>
              <a:t>Intermediates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B2A127-A91C-4CEB-B938-4747EE75FE44}"/>
              </a:ext>
            </a:extLst>
          </p:cNvPr>
          <p:cNvSpPr/>
          <p:nvPr/>
        </p:nvSpPr>
        <p:spPr>
          <a:xfrm>
            <a:off x="8281657" y="1743174"/>
            <a:ext cx="1402203" cy="26981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/>
                </a:solidFill>
              </a:rPr>
              <a:t>Parameters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9097197-F6A0-480C-8993-0DC408DDF0E4}"/>
              </a:ext>
            </a:extLst>
          </p:cNvPr>
          <p:cNvSpPr/>
          <p:nvPr/>
        </p:nvSpPr>
        <p:spPr>
          <a:xfrm>
            <a:off x="8281657" y="3322291"/>
            <a:ext cx="1402203" cy="269813"/>
          </a:xfrm>
          <a:prstGeom prst="round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/>
                </a:solidFill>
              </a:rPr>
              <a:t>Query Errors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2A47AE8-C689-4810-858A-3E430834C2C0}"/>
              </a:ext>
            </a:extLst>
          </p:cNvPr>
          <p:cNvSpPr/>
          <p:nvPr/>
        </p:nvSpPr>
        <p:spPr>
          <a:xfrm>
            <a:off x="685800" y="5063669"/>
            <a:ext cx="3546410" cy="35729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/>
                </a:solidFill>
              </a:rPr>
              <a:t>(Optional) for header tables. Can assist with dev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E4B5AFC-B945-4E1B-AB10-DCEFC056E3EE}"/>
              </a:ext>
            </a:extLst>
          </p:cNvPr>
          <p:cNvSpPr/>
          <p:nvPr/>
        </p:nvSpPr>
        <p:spPr>
          <a:xfrm>
            <a:off x="8281657" y="2002462"/>
            <a:ext cx="2956130" cy="88551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/>
                </a:solidFill>
              </a:rPr>
              <a:t>Parameters that allow you to swap while JSON files are loaded into the report  (from previous slides)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E54ADAE-B338-43F2-B68B-43CA85CCDF93}"/>
              </a:ext>
            </a:extLst>
          </p:cNvPr>
          <p:cNvSpPr/>
          <p:nvPr/>
        </p:nvSpPr>
        <p:spPr>
          <a:xfrm>
            <a:off x="4655982" y="5064626"/>
            <a:ext cx="3201903" cy="723712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2"/>
                </a:solidFill>
              </a:rPr>
              <a:t>(Optional) A place to put tables necessary for calculations but not needed for any specific visual. For developers.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F6D43-F11C-466E-B07B-3C514891E5CC}"/>
              </a:ext>
            </a:extLst>
          </p:cNvPr>
          <p:cNvSpPr/>
          <p:nvPr/>
        </p:nvSpPr>
        <p:spPr>
          <a:xfrm>
            <a:off x="685800" y="2002463"/>
            <a:ext cx="4960620" cy="31283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/>
                </a:solidFill>
              </a:rPr>
              <a:t>Primary data tables used to create model + report visuals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4EB3E3-BE8F-4FD7-9458-B7DC2FA4EF4E}"/>
              </a:ext>
            </a:extLst>
          </p:cNvPr>
          <p:cNvSpPr/>
          <p:nvPr/>
        </p:nvSpPr>
        <p:spPr>
          <a:xfrm>
            <a:off x="8292336" y="4801163"/>
            <a:ext cx="1823331" cy="269813"/>
          </a:xfrm>
          <a:prstGeom prst="round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/>
                </a:solidFill>
              </a:rPr>
              <a:t>Incoming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EE0F8BA-CAB6-4DBC-8EEC-43E8E8F8430E}"/>
              </a:ext>
            </a:extLst>
          </p:cNvPr>
          <p:cNvSpPr/>
          <p:nvPr/>
        </p:nvSpPr>
        <p:spPr>
          <a:xfrm>
            <a:off x="8281657" y="5073751"/>
            <a:ext cx="2880413" cy="719336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/>
                </a:solidFill>
              </a:rPr>
              <a:t>(Optional) Folder for new queries while in development or scratch work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0AA24C1-AFFB-4691-BBA1-AEE3EBE147D4}"/>
              </a:ext>
            </a:extLst>
          </p:cNvPr>
          <p:cNvSpPr/>
          <p:nvPr/>
        </p:nvSpPr>
        <p:spPr>
          <a:xfrm>
            <a:off x="8281657" y="3592104"/>
            <a:ext cx="3201903" cy="54188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2"/>
                </a:solidFill>
              </a:rPr>
              <a:t>Summary of errors that may have occurred when loading your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EC867-B85D-404D-9D7D-EA807276A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406" r="28724"/>
          <a:stretch/>
        </p:blipFill>
        <p:spPr>
          <a:xfrm>
            <a:off x="696479" y="5508189"/>
            <a:ext cx="3535731" cy="6925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F9DBA3-B670-4F8B-8C06-95DE655A8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966"/>
          <a:stretch/>
        </p:blipFill>
        <p:spPr>
          <a:xfrm>
            <a:off x="685800" y="2315294"/>
            <a:ext cx="4960620" cy="218193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314274F-78A0-46C9-B412-59EF21BDE360}"/>
              </a:ext>
            </a:extLst>
          </p:cNvPr>
          <p:cNvSpPr/>
          <p:nvPr/>
        </p:nvSpPr>
        <p:spPr>
          <a:xfrm>
            <a:off x="10287000" y="0"/>
            <a:ext cx="19050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POWER QUERY EDITOR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9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CD94-17E8-6B4C-84AE-7E6D5C31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LINEAGE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2FEC3-F429-DA4F-B71E-4864E3D34162}"/>
              </a:ext>
            </a:extLst>
          </p:cNvPr>
          <p:cNvSpPr/>
          <p:nvPr/>
        </p:nvSpPr>
        <p:spPr>
          <a:xfrm>
            <a:off x="696479" y="1033272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8689-8E0D-7944-87F2-C62531C5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3CD61C-9B03-4915-B907-D6D3DDC04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182359"/>
            <a:ext cx="10820400" cy="457200"/>
          </a:xfrm>
        </p:spPr>
        <p:txBody>
          <a:bodyPr/>
          <a:lstStyle/>
          <a:p>
            <a:r>
              <a:rPr lang="en-US" dirty="0"/>
              <a:t>Mapping Table Lineage to JSON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7ACA98-AC57-4373-8881-85C397DA37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114"/>
          <a:stretch/>
        </p:blipFill>
        <p:spPr>
          <a:xfrm>
            <a:off x="696479" y="1788646"/>
            <a:ext cx="2910787" cy="4290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AEF7ED-0FD3-4407-A4A7-93DFE30AD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11"/>
          <a:stretch/>
        </p:blipFill>
        <p:spPr>
          <a:xfrm>
            <a:off x="3607266" y="1788646"/>
            <a:ext cx="4475467" cy="4290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8C7EF5-B6E0-4E87-BFC8-2A9FEFFCB1C6}"/>
              </a:ext>
            </a:extLst>
          </p:cNvPr>
          <p:cNvSpPr txBox="1"/>
          <p:nvPr/>
        </p:nvSpPr>
        <p:spPr>
          <a:xfrm>
            <a:off x="8442960" y="1788646"/>
            <a:ext cx="3398520" cy="39720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b="1" dirty="0"/>
              <a:t>Data Cleaning Steps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Split large tables into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Clean data for formatting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truncate multi-values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consistent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consistent column headers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separate units from quantities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Summarize tables for visuals</a:t>
            </a:r>
          </a:p>
          <a:p>
            <a:endParaRPr lang="en-US" sz="1400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Optional (but helpful)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Generate lists of column headers to assist with development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28997-005C-4FA9-85AD-720628AC6FA4}"/>
              </a:ext>
            </a:extLst>
          </p:cNvPr>
          <p:cNvSpPr/>
          <p:nvPr/>
        </p:nvSpPr>
        <p:spPr>
          <a:xfrm>
            <a:off x="2240280" y="3413760"/>
            <a:ext cx="1120140" cy="6858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7EA8D6-BAE9-487C-8C30-946DB9C5E36E}"/>
              </a:ext>
            </a:extLst>
          </p:cNvPr>
          <p:cNvSpPr/>
          <p:nvPr/>
        </p:nvSpPr>
        <p:spPr>
          <a:xfrm>
            <a:off x="5082539" y="3410447"/>
            <a:ext cx="1188667" cy="6858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64F6A5-4A95-456A-AFFC-9A602D2F1509}"/>
              </a:ext>
            </a:extLst>
          </p:cNvPr>
          <p:cNvSpPr/>
          <p:nvPr/>
        </p:nvSpPr>
        <p:spPr>
          <a:xfrm>
            <a:off x="5135880" y="4455645"/>
            <a:ext cx="1066800" cy="63990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A9699C-1928-46A6-A6D9-63F10A88EF97}"/>
              </a:ext>
            </a:extLst>
          </p:cNvPr>
          <p:cNvSpPr/>
          <p:nvPr/>
        </p:nvSpPr>
        <p:spPr>
          <a:xfrm>
            <a:off x="8329578" y="5131309"/>
            <a:ext cx="3398520" cy="5443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3EB1D-6D79-45D9-BD73-CA0F4917E124}"/>
              </a:ext>
            </a:extLst>
          </p:cNvPr>
          <p:cNvSpPr/>
          <p:nvPr/>
        </p:nvSpPr>
        <p:spPr>
          <a:xfrm>
            <a:off x="8329579" y="2147062"/>
            <a:ext cx="3398520" cy="35229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569CAB-58E8-4C5C-8FBB-AF66F36811E0}"/>
              </a:ext>
            </a:extLst>
          </p:cNvPr>
          <p:cNvSpPr/>
          <p:nvPr/>
        </p:nvSpPr>
        <p:spPr>
          <a:xfrm>
            <a:off x="5082538" y="1923259"/>
            <a:ext cx="1188667" cy="139305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668679-A436-4CAB-8763-D425B30851C0}"/>
              </a:ext>
            </a:extLst>
          </p:cNvPr>
          <p:cNvSpPr/>
          <p:nvPr/>
        </p:nvSpPr>
        <p:spPr>
          <a:xfrm>
            <a:off x="2240281" y="1923258"/>
            <a:ext cx="1120140" cy="139305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F01746-559F-4CD7-BFE1-B6E0B69E76ED}"/>
              </a:ext>
            </a:extLst>
          </p:cNvPr>
          <p:cNvSpPr/>
          <p:nvPr/>
        </p:nvSpPr>
        <p:spPr>
          <a:xfrm>
            <a:off x="6595594" y="1923257"/>
            <a:ext cx="1188667" cy="64581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1330E1-75E2-400A-A7EE-5DB5D856519C}"/>
              </a:ext>
            </a:extLst>
          </p:cNvPr>
          <p:cNvSpPr/>
          <p:nvPr/>
        </p:nvSpPr>
        <p:spPr>
          <a:xfrm>
            <a:off x="6603269" y="2670498"/>
            <a:ext cx="1188667" cy="64581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7A78EF-105C-42CF-B8C3-3E287A13F64E}"/>
              </a:ext>
            </a:extLst>
          </p:cNvPr>
          <p:cNvSpPr/>
          <p:nvPr/>
        </p:nvSpPr>
        <p:spPr>
          <a:xfrm>
            <a:off x="8329578" y="3899661"/>
            <a:ext cx="3398520" cy="35229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0B7F0D-B367-4AD6-8A03-60951C527F7F}"/>
              </a:ext>
            </a:extLst>
          </p:cNvPr>
          <p:cNvSpPr/>
          <p:nvPr/>
        </p:nvSpPr>
        <p:spPr>
          <a:xfrm>
            <a:off x="10287000" y="0"/>
            <a:ext cx="19050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POWER QUERY EDITOR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4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B7BF72-14B9-A94D-B2BE-60488F66F4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For developers who want to expand on the template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ECD94-17E8-6B4C-84AE-7E6D5C31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2FEC3-F429-DA4F-B71E-4864E3D34162}"/>
              </a:ext>
            </a:extLst>
          </p:cNvPr>
          <p:cNvSpPr/>
          <p:nvPr/>
        </p:nvSpPr>
        <p:spPr>
          <a:xfrm>
            <a:off x="696479" y="1033272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8689-8E0D-7944-87F2-C62531C5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BAFB17-13BA-4CA9-8F09-F0F99FCED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87"/>
          <a:stretch/>
        </p:blipFill>
        <p:spPr>
          <a:xfrm>
            <a:off x="497748" y="1788646"/>
            <a:ext cx="6146334" cy="36092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1E014D-A49C-424C-83CD-45EF8D524F3D}"/>
              </a:ext>
            </a:extLst>
          </p:cNvPr>
          <p:cNvSpPr txBox="1"/>
          <p:nvPr/>
        </p:nvSpPr>
        <p:spPr>
          <a:xfrm>
            <a:off x="7122253" y="1788646"/>
            <a:ext cx="4773335" cy="30039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b="1"/>
              <a:t>Data Model as it exists in the Power BI template</a:t>
            </a:r>
          </a:p>
          <a:p>
            <a:endParaRPr lang="en-US" sz="1400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5"/>
                </a:solidFill>
              </a:rPr>
              <a:t>Note that Links and Warnings tables are not connected to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2"/>
                </a:solidFill>
              </a:rPr>
              <a:t>Future development could link elements to views and sheets they belong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New tables based on Elements or Views should be related to their corresponding ‘master’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When creating slicers for views or elements, use the ‘master’ table columns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This </a:t>
            </a:r>
            <a:r>
              <a:rPr lang="en-US" sz="1400">
                <a:solidFill>
                  <a:schemeClr val="tx1"/>
                </a:solidFill>
              </a:rPr>
              <a:t>ensures slicers are synced across pages</a:t>
            </a:r>
          </a:p>
          <a:p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64AE9-7597-42EA-8260-781A70B78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28" t="4131" r="3159" b="71023"/>
          <a:stretch/>
        </p:blipFill>
        <p:spPr>
          <a:xfrm>
            <a:off x="3096937" y="5027832"/>
            <a:ext cx="763398" cy="8967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D0FADA-7C79-44D2-8067-AC54422EC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037" t="43919" r="3050" b="31235"/>
          <a:stretch/>
        </p:blipFill>
        <p:spPr>
          <a:xfrm>
            <a:off x="726260" y="5027832"/>
            <a:ext cx="763398" cy="896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2A67503-D842-4496-BC8F-13DC2E6B715E}"/>
              </a:ext>
            </a:extLst>
          </p:cNvPr>
          <p:cNvSpPr/>
          <p:nvPr/>
        </p:nvSpPr>
        <p:spPr>
          <a:xfrm>
            <a:off x="10287000" y="0"/>
            <a:ext cx="1905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chemeClr val="bg1"/>
                </a:solidFill>
              </a:rPr>
              <a:t>REPORT EDITOR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77975B-7E9A-4837-944F-BC2937C60ACD}"/>
              </a:ext>
            </a:extLst>
          </p:cNvPr>
          <p:cNvSpPr/>
          <p:nvPr/>
        </p:nvSpPr>
        <p:spPr>
          <a:xfrm>
            <a:off x="2852257" y="1708992"/>
            <a:ext cx="1308682" cy="26557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5C0EA9-7FE0-4054-9D3F-B992F9D11FEF}"/>
              </a:ext>
            </a:extLst>
          </p:cNvPr>
          <p:cNvSpPr/>
          <p:nvPr/>
        </p:nvSpPr>
        <p:spPr>
          <a:xfrm>
            <a:off x="563460" y="4975642"/>
            <a:ext cx="3480033" cy="104108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856DD0-D65B-4880-8B68-A8E265F2549B}"/>
              </a:ext>
            </a:extLst>
          </p:cNvPr>
          <p:cNvSpPr/>
          <p:nvPr/>
        </p:nvSpPr>
        <p:spPr>
          <a:xfrm>
            <a:off x="6937696" y="2101533"/>
            <a:ext cx="4861757" cy="63578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052407-497B-45B7-ACCF-593F4C468BE5}"/>
              </a:ext>
            </a:extLst>
          </p:cNvPr>
          <p:cNvSpPr/>
          <p:nvPr/>
        </p:nvSpPr>
        <p:spPr>
          <a:xfrm>
            <a:off x="6937696" y="2835994"/>
            <a:ext cx="4862118" cy="5703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D6D6-8871-F040-97C9-889D4BD3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90700"/>
            <a:ext cx="5247788" cy="4381500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Download file from GitHub Repo (see QR code)</a:t>
            </a:r>
          </a:p>
          <a:p>
            <a:pPr lvl="1">
              <a:spcBef>
                <a:spcPts val="0"/>
              </a:spcBef>
            </a:pPr>
            <a:r>
              <a:rPr lang="en-US"/>
              <a:t>Power BI Template</a:t>
            </a:r>
          </a:p>
          <a:p>
            <a:pPr lvl="1">
              <a:spcBef>
                <a:spcPts val="0"/>
              </a:spcBef>
            </a:pPr>
            <a:r>
              <a:rPr lang="en-US"/>
              <a:t>Dynamo Scripts</a:t>
            </a:r>
          </a:p>
          <a:p>
            <a:pPr lvl="1">
              <a:spcBef>
                <a:spcPts val="0"/>
              </a:spcBef>
            </a:pPr>
            <a:r>
              <a:rPr lang="en-US"/>
              <a:t>Additional Resources for Devs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/>
          </a:p>
          <a:p>
            <a:pPr>
              <a:spcBef>
                <a:spcPts val="0"/>
              </a:spcBef>
            </a:pPr>
            <a:r>
              <a:rPr lang="en-US" b="1">
                <a:hlinkClick r:id="" action="ppaction://noaction"/>
              </a:rPr>
              <a:t>Do the Preparation Checklist</a:t>
            </a:r>
            <a:endParaRPr lang="en-US" b="1"/>
          </a:p>
          <a:p>
            <a:r>
              <a:rPr lang="en-US" b="1"/>
              <a:t>Run Dynamo on a model</a:t>
            </a:r>
          </a:p>
          <a:p>
            <a:pPr lvl="1">
              <a:spcBef>
                <a:spcPts val="0"/>
              </a:spcBef>
            </a:pPr>
            <a:r>
              <a:rPr lang="en-US"/>
              <a:t>Save JSON files in a folder</a:t>
            </a:r>
          </a:p>
          <a:p>
            <a:r>
              <a:rPr lang="en-US" b="1"/>
              <a:t>Configure Template</a:t>
            </a:r>
          </a:p>
          <a:p>
            <a:pPr lvl="1">
              <a:spcBef>
                <a:spcPts val="0"/>
              </a:spcBef>
            </a:pPr>
            <a:r>
              <a:rPr lang="en-US"/>
              <a:t>Update parameters to JSON files + path</a:t>
            </a:r>
          </a:p>
          <a:p>
            <a:r>
              <a:rPr lang="en-US" b="1"/>
              <a:t>Refresh Data!</a:t>
            </a:r>
          </a:p>
          <a:p>
            <a:r>
              <a:rPr lang="en-US" b="1"/>
              <a:t>Optional Next Steps</a:t>
            </a:r>
          </a:p>
          <a:p>
            <a:pPr lvl="1">
              <a:spcBef>
                <a:spcPts val="0"/>
              </a:spcBef>
            </a:pPr>
            <a:r>
              <a:rPr lang="en-US"/>
              <a:t>Customize Template</a:t>
            </a:r>
          </a:p>
          <a:p>
            <a:pPr lvl="1">
              <a:spcBef>
                <a:spcPts val="0"/>
              </a:spcBef>
            </a:pPr>
            <a:r>
              <a:rPr lang="en-US"/>
              <a:t>Develop Roadmap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B7BF72-14B9-A94D-B2BE-60488F66F4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Getting started on your own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ECD94-17E8-6B4C-84AE-7E6D5C31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2FEC3-F429-DA4F-B71E-4864E3D34162}"/>
              </a:ext>
            </a:extLst>
          </p:cNvPr>
          <p:cNvSpPr/>
          <p:nvPr/>
        </p:nvSpPr>
        <p:spPr>
          <a:xfrm>
            <a:off x="696479" y="1033272"/>
            <a:ext cx="41148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8689-8E0D-7944-87F2-C62531C5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E0BB6438-E280-4344-8585-B15D4F294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573" y="136525"/>
            <a:ext cx="4988368" cy="49883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B8219B-3356-4000-B35F-6A3DE46E847F}"/>
              </a:ext>
            </a:extLst>
          </p:cNvPr>
          <p:cNvSpPr txBox="1"/>
          <p:nvPr/>
        </p:nvSpPr>
        <p:spPr>
          <a:xfrm>
            <a:off x="7389628" y="4866616"/>
            <a:ext cx="1945758" cy="6066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>
                <a:solidFill>
                  <a:schemeClr val="tx1"/>
                </a:solidFill>
                <a:hlinkClick r:id="rId3"/>
              </a:rPr>
              <a:t>GitHub Repo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741A9B-01FD-49B8-832F-1AB1A9C93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480" y="5219116"/>
            <a:ext cx="3527922" cy="898220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2FFCD78-53E1-4403-B9E8-AA82B47C84F7}"/>
              </a:ext>
            </a:extLst>
          </p:cNvPr>
          <p:cNvCxnSpPr>
            <a:cxnSpLocks/>
          </p:cNvCxnSpPr>
          <p:nvPr/>
        </p:nvCxnSpPr>
        <p:spPr>
          <a:xfrm flipV="1">
            <a:off x="5933588" y="1686188"/>
            <a:ext cx="1364834" cy="218113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56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BC62B6-7B62-43D0-A866-8CB5C583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90700"/>
            <a:ext cx="6461876" cy="41757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Power BI reports </a:t>
            </a:r>
            <a:r>
              <a:rPr lang="en-US" dirty="0"/>
              <a:t>(where Power BI template is stored)</a:t>
            </a:r>
          </a:p>
          <a:p>
            <a:r>
              <a:rPr lang="en-US" b="1" dirty="0"/>
              <a:t>Power BI Data</a:t>
            </a:r>
          </a:p>
          <a:p>
            <a:pPr lvl="1"/>
            <a:r>
              <a:rPr lang="en-US" dirty="0"/>
              <a:t>Where you should put your JSON files</a:t>
            </a:r>
          </a:p>
          <a:p>
            <a:pPr lvl="1"/>
            <a:r>
              <a:rPr lang="en-US" dirty="0"/>
              <a:t>Includes a sample set to help you start</a:t>
            </a:r>
          </a:p>
          <a:p>
            <a:r>
              <a:rPr lang="en-US" b="1" dirty="0"/>
              <a:t>Sample Models </a:t>
            </a:r>
            <a:r>
              <a:rPr lang="en-US" dirty="0"/>
              <a:t>(Revit model used in demo)</a:t>
            </a:r>
          </a:p>
          <a:p>
            <a:r>
              <a:rPr lang="en-US" b="1" dirty="0"/>
              <a:t>Dynamo Scripts </a:t>
            </a:r>
            <a:r>
              <a:rPr lang="en-US" dirty="0"/>
              <a:t>(Dynamo scripts to be run on Revit models)</a:t>
            </a:r>
          </a:p>
          <a:p>
            <a:r>
              <a:rPr lang="en-US" b="1" dirty="0"/>
              <a:t>Resources</a:t>
            </a:r>
          </a:p>
          <a:p>
            <a:pPr lvl="1"/>
            <a:r>
              <a:rPr lang="en-US" dirty="0"/>
              <a:t>Handouts and notes</a:t>
            </a:r>
          </a:p>
          <a:p>
            <a:pPr lvl="1"/>
            <a:r>
              <a:rPr lang="en-US" dirty="0"/>
              <a:t>This slide deck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6F263-2459-4CAA-A913-067EB873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463DB-7B07-6943-80E3-B9A8273C7E2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8F86B-4606-40AC-B534-7E8C9EC735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65279C-D9A1-4AAB-A258-CE82A92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GitHub Repo?</a:t>
            </a:r>
          </a:p>
        </p:txBody>
      </p:sp>
    </p:spTree>
    <p:extLst>
      <p:ext uri="{BB962C8B-B14F-4D97-AF65-F5344CB8AC3E}">
        <p14:creationId xmlns:p14="http://schemas.microsoft.com/office/powerpoint/2010/main" val="219631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T-R2">
      <a:dk1>
        <a:srgbClr val="636669"/>
      </a:dk1>
      <a:lt1>
        <a:srgbClr val="FFFFFF"/>
      </a:lt1>
      <a:dk2>
        <a:srgbClr val="003E51"/>
      </a:dk2>
      <a:lt2>
        <a:srgbClr val="F8F8F8"/>
      </a:lt2>
      <a:accent1>
        <a:srgbClr val="00303C"/>
      </a:accent1>
      <a:accent2>
        <a:srgbClr val="00A3AD"/>
      </a:accent2>
      <a:accent3>
        <a:srgbClr val="88DBDF"/>
      </a:accent3>
      <a:accent4>
        <a:srgbClr val="636669"/>
      </a:accent4>
      <a:accent5>
        <a:srgbClr val="D3451D"/>
      </a:accent5>
      <a:accent6>
        <a:srgbClr val="8B9064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34F5F7F-1825-4159-9A21-193BAD4F150E}" vid="{B7426E7C-83C3-4918-89C6-B56411B1FB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acc692-f1fd-497c-81e5-2492ad4192d3">
      <Terms xmlns="http://schemas.microsoft.com/office/infopath/2007/PartnerControls"/>
    </lcf76f155ced4ddcb4097134ff3c332f>
    <TaxCatchAll xmlns="ebbf12c6-42c1-467d-908e-137031f6d87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E572744D2CEF4AA5BC4104E77FD107" ma:contentTypeVersion="16" ma:contentTypeDescription="Create a new document." ma:contentTypeScope="" ma:versionID="953050c1ded88f2935e04950e3279245">
  <xsd:schema xmlns:xsd="http://www.w3.org/2001/XMLSchema" xmlns:xs="http://www.w3.org/2001/XMLSchema" xmlns:p="http://schemas.microsoft.com/office/2006/metadata/properties" xmlns:ns2="e3acc692-f1fd-497c-81e5-2492ad4192d3" xmlns:ns3="ebbf12c6-42c1-467d-908e-137031f6d871" targetNamespace="http://schemas.microsoft.com/office/2006/metadata/properties" ma:root="true" ma:fieldsID="43b6ccac127029414569cd988ecc1397" ns2:_="" ns3:_="">
    <xsd:import namespace="e3acc692-f1fd-497c-81e5-2492ad4192d3"/>
    <xsd:import namespace="ebbf12c6-42c1-467d-908e-137031f6d8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acc692-f1fd-497c-81e5-2492ad4192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81ea542-e2a3-4747-9581-6b3f7c246c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bf12c6-42c1-467d-908e-137031f6d87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0adc991-fc2a-44ee-8088-e0018244821f}" ma:internalName="TaxCatchAll" ma:showField="CatchAllData" ma:web="ebbf12c6-42c1-467d-908e-137031f6d8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CD1851-AEBB-434F-A9E5-3E049C8123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2473B9-5075-4764-A4C3-C1137B568D3B}">
  <ds:schemaRefs>
    <ds:schemaRef ds:uri="03884b61-c378-42c5-89b2-b90ba3d2e0b8"/>
    <ds:schemaRef ds:uri="7e1559cb-b00f-4fe1-94be-b4a63dce27bd"/>
    <ds:schemaRef ds:uri="e3acc692-f1fd-497c-81e5-2492ad4192d3"/>
    <ds:schemaRef ds:uri="ebbf12c6-42c1-467d-908e-137031f6d87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E28721-12F8-4536-B524-5F94AF986838}">
  <ds:schemaRefs>
    <ds:schemaRef ds:uri="e3acc692-f1fd-497c-81e5-2492ad4192d3"/>
    <ds:schemaRef ds:uri="ebbf12c6-42c1-467d-908e-137031f6d8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TT Template April-2022</Template>
  <TotalTime>9</TotalTime>
  <Words>1565</Words>
  <Application>Microsoft Office PowerPoint</Application>
  <PresentationFormat>Widescreen</PresentationFormat>
  <Paragraphs>261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Office Theme</vt:lpstr>
      <vt:lpstr>Creating Actionable  Revit Model Health Dashboards using Dynamo and Power BI</vt:lpstr>
      <vt:lpstr>Cheat Sheet TOC</vt:lpstr>
      <vt:lpstr>Anatomy of Power bi </vt:lpstr>
      <vt:lpstr>Advantages and limitations</vt:lpstr>
      <vt:lpstr>QUERIES</vt:lpstr>
      <vt:lpstr>TABLE LINEAGE</vt:lpstr>
      <vt:lpstr>Data MODEL</vt:lpstr>
      <vt:lpstr>homework</vt:lpstr>
      <vt:lpstr>What’s in the GitHub Repo?</vt:lpstr>
      <vt:lpstr>Thank you</vt:lpstr>
      <vt:lpstr>EXAMPLES</vt:lpstr>
      <vt:lpstr>Example Customization #3</vt:lpstr>
      <vt:lpstr>Example Customization #3</vt:lpstr>
      <vt:lpstr>Example Customization #3</vt:lpstr>
    </vt:vector>
  </TitlesOfParts>
  <Company>Thornton Tomasetti,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Notes</dc:title>
  <dc:creator>Dane, Kristopher</dc:creator>
  <cp:lastModifiedBy>Feracor, James</cp:lastModifiedBy>
  <cp:revision>2</cp:revision>
  <dcterms:created xsi:type="dcterms:W3CDTF">2022-05-12T22:02:49Z</dcterms:created>
  <dcterms:modified xsi:type="dcterms:W3CDTF">2022-06-10T17:09:30Z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0x010100BFE572744D2CEF4AA5BC4104E77FD107</vt:lpwstr>
  </property>
  <property fmtid="{D5CDD505-2E9C-101B-9397-08002B2CF9AE}" pid="3" name="MediaServiceImageTags">
    <vt:lpwstr/>
  </property>
</Properties>
</file>