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42" r:id="rId2"/>
  </p:sldMasterIdLst>
  <p:sldIdLst>
    <p:sldId id="256" r:id="rId3"/>
    <p:sldId id="257" r:id="rId4"/>
    <p:sldId id="258" r:id="rId5"/>
    <p:sldId id="259" r:id="rId6"/>
    <p:sldId id="260" r:id="rId7"/>
    <p:sldId id="262" r:id="rId8"/>
    <p:sldId id="261" r:id="rId9"/>
    <p:sldId id="264" r:id="rId10"/>
    <p:sldId id="263"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 clrIdx="0">
    <p:extLst>
      <p:ext uri="{19B8F6BF-5375-455C-9EA6-DF929625EA0E}">
        <p15:presenceInfo xmlns:p15="http://schemas.microsoft.com/office/powerpoint/2012/main" userId="Пользователь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96" y="5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11-10T18:47:30.736"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728145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147274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ru-RU" smtClean="0"/>
              <a:t>Образец заголовка</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87295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a:xfrm>
            <a:off x="1876424" y="5410201"/>
            <a:ext cx="5124886" cy="365125"/>
          </a:xfrm>
        </p:spPr>
        <p:txBody>
          <a:bodyPr/>
          <a:lstStyle/>
          <a:p>
            <a:endParaRPr lang="ru-RU"/>
          </a:p>
        </p:txBody>
      </p:sp>
      <p:sp>
        <p:nvSpPr>
          <p:cNvPr id="6" name="Slide Number Placeholder 5"/>
          <p:cNvSpPr>
            <a:spLocks noGrp="1"/>
          </p:cNvSpPr>
          <p:nvPr>
            <p:ph type="sldNum" sz="quarter" idx="12"/>
          </p:nvPr>
        </p:nvSpPr>
        <p:spPr>
          <a:xfrm>
            <a:off x="9896911" y="5410199"/>
            <a:ext cx="771089" cy="365125"/>
          </a:xfrm>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561687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521460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ru-RU" smtClean="0"/>
              <a:t>Образец заголовка</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3726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134426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1410" y="3073397"/>
            <a:ext cx="4878391"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3073397"/>
            <a:ext cx="4875210" cy="2717801"/>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274EDAAD-3C5A-4042-9BD2-3A3A8B203E90}" type="datetimeFigureOut">
              <a:rPr lang="ru-RU" smtClean="0"/>
              <a:t>18.12.2018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42942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274EDAAD-3C5A-4042-9BD2-3A3A8B203E90}" type="datetimeFigureOut">
              <a:rPr lang="ru-RU" smtClean="0"/>
              <a:t>18.12.2018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249584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EDAAD-3C5A-4042-9BD2-3A3A8B203E90}" type="datetimeFigureOut">
              <a:rPr lang="ru-RU" smtClean="0"/>
              <a:t>18.12.2018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8220021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ru-RU" smtClean="0"/>
              <a:t>Образец заголовка</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63208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66243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3406363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ru-RU" smtClean="0"/>
              <a:t>Вставка рисунка</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2097705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34351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141218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6209027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274EDAAD-3C5A-4042-9BD2-3A3A8B203E90}" type="datetimeFigureOut">
              <a:rPr lang="ru-RU" smtClean="0"/>
              <a:t>18.12.2018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6299294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ru-RU" smtClean="0"/>
              <a:t>Вставка рисунка</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274EDAAD-3C5A-4042-9BD2-3A3A8B203E90}" type="datetimeFigureOut">
              <a:rPr lang="ru-RU" smtClean="0"/>
              <a:t>18.12.2018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6678272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8644236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31750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ru-RU" smtClean="0"/>
              <a:t>Образец заголовка</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274EDAAD-3C5A-4042-9BD2-3A3A8B203E90}" type="datetimeFigureOut">
              <a:rPr lang="ru-RU" smtClean="0"/>
              <a:t>18.12.2018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75822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1350004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845127" y="2507550"/>
            <a:ext cx="5156200"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172200" y="2507550"/>
            <a:ext cx="5181601" cy="368052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6"/>
          <p:cNvSpPr>
            <a:spLocks noGrp="1"/>
          </p:cNvSpPr>
          <p:nvPr>
            <p:ph type="dt" sz="half" idx="10"/>
          </p:nvPr>
        </p:nvSpPr>
        <p:spPr/>
        <p:txBody>
          <a:bodyPr/>
          <a:lstStyle/>
          <a:p>
            <a:fld id="{274EDAAD-3C5A-4042-9BD2-3A3A8B203E90}" type="datetimeFigureOut">
              <a:rPr lang="ru-RU" smtClean="0"/>
              <a:t>18.12.2018</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FA8BCF2-CFC8-4237-8FA0-E4AFED2F1EF5}" type="slidenum">
              <a:rPr lang="ru-RU" smtClean="0"/>
              <a:t>‹#›</a:t>
            </a:fld>
            <a:endParaRPr lang="ru-RU"/>
          </a:p>
        </p:txBody>
      </p:sp>
      <p:sp>
        <p:nvSpPr>
          <p:cNvPr id="10" name="Title 9"/>
          <p:cNvSpPr>
            <a:spLocks noGrp="1"/>
          </p:cNvSpPr>
          <p:nvPr>
            <p:ph type="title"/>
          </p:nvPr>
        </p:nvSpPr>
        <p:spPr/>
        <p:txBody>
          <a:bodyPr/>
          <a:lstStyle/>
          <a:p>
            <a:r>
              <a:rPr lang="ru-RU" smtClean="0"/>
              <a:t>Образец заголовка</a:t>
            </a:r>
            <a:endParaRPr lang="en-US" dirty="0"/>
          </a:p>
        </p:txBody>
      </p:sp>
    </p:spTree>
    <p:extLst>
      <p:ext uri="{BB962C8B-B14F-4D97-AF65-F5344CB8AC3E}">
        <p14:creationId xmlns:p14="http://schemas.microsoft.com/office/powerpoint/2010/main" val="4260709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4EDAAD-3C5A-4042-9BD2-3A3A8B203E90}" type="datetimeFigureOut">
              <a:rPr lang="ru-RU" smtClean="0"/>
              <a:t>18.12.2018</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FA8BCF2-CFC8-4237-8FA0-E4AFED2F1EF5}" type="slidenum">
              <a:rPr lang="ru-RU" smtClean="0"/>
              <a:t>‹#›</a:t>
            </a:fld>
            <a:endParaRPr lang="ru-RU"/>
          </a:p>
        </p:txBody>
      </p:sp>
      <p:sp>
        <p:nvSpPr>
          <p:cNvPr id="6" name="Title 5"/>
          <p:cNvSpPr>
            <a:spLocks noGrp="1"/>
          </p:cNvSpPr>
          <p:nvPr>
            <p:ph type="title"/>
          </p:nvPr>
        </p:nvSpPr>
        <p:spPr/>
        <p:txBody>
          <a:bodyPr/>
          <a:lstStyle/>
          <a:p>
            <a:r>
              <a:rPr lang="ru-RU" smtClean="0"/>
              <a:t>Образец заголовка</a:t>
            </a:r>
            <a:endParaRPr lang="en-US"/>
          </a:p>
        </p:txBody>
      </p:sp>
    </p:spTree>
    <p:extLst>
      <p:ext uri="{BB962C8B-B14F-4D97-AF65-F5344CB8AC3E}">
        <p14:creationId xmlns:p14="http://schemas.microsoft.com/office/powerpoint/2010/main" val="287938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EDAAD-3C5A-4042-9BD2-3A3A8B203E90}" type="datetimeFigureOut">
              <a:rPr lang="ru-RU" smtClean="0"/>
              <a:t>18.12.2018</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38237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ru-RU" smtClean="0"/>
              <a:t>Образец заголовка</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268057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ru-RU" smtClean="0"/>
              <a:t>Образец заголовка</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274EDAAD-3C5A-4042-9BD2-3A3A8B203E90}" type="datetimeFigureOut">
              <a:rPr lang="ru-RU" smtClean="0"/>
              <a:t>18.12.2018</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FA8BCF2-CFC8-4237-8FA0-E4AFED2F1EF5}" type="slidenum">
              <a:rPr lang="ru-RU" smtClean="0"/>
              <a:t>‹#›</a:t>
            </a:fld>
            <a:endParaRPr lang="ru-RU"/>
          </a:p>
        </p:txBody>
      </p:sp>
    </p:spTree>
    <p:extLst>
      <p:ext uri="{BB962C8B-B14F-4D97-AF65-F5344CB8AC3E}">
        <p14:creationId xmlns:p14="http://schemas.microsoft.com/office/powerpoint/2010/main" val="4097478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74EDAAD-3C5A-4042-9BD2-3A3A8B203E90}" type="datetimeFigureOut">
              <a:rPr lang="ru-RU" smtClean="0"/>
              <a:t>18.12.2018</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ru-RU"/>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0FA8BCF2-CFC8-4237-8FA0-E4AFED2F1EF5}" type="slidenum">
              <a:rPr lang="ru-RU" smtClean="0"/>
              <a:t>‹#›</a:t>
            </a:fld>
            <a:endParaRPr lang="ru-RU"/>
          </a:p>
        </p:txBody>
      </p:sp>
    </p:spTree>
    <p:extLst>
      <p:ext uri="{BB962C8B-B14F-4D97-AF65-F5344CB8AC3E}">
        <p14:creationId xmlns:p14="http://schemas.microsoft.com/office/powerpoint/2010/main" val="152321968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4EDAAD-3C5A-4042-9BD2-3A3A8B203E90}" type="datetimeFigureOut">
              <a:rPr lang="ru-RU" smtClean="0"/>
              <a:t>18.12.2018</a:t>
            </a:fld>
            <a:endParaRPr lang="ru-RU"/>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A8BCF2-CFC8-4237-8FA0-E4AFED2F1EF5}" type="slidenum">
              <a:rPr lang="ru-RU" smtClean="0"/>
              <a:t>‹#›</a:t>
            </a:fld>
            <a:endParaRPr lang="ru-RU"/>
          </a:p>
        </p:txBody>
      </p:sp>
    </p:spTree>
    <p:extLst>
      <p:ext uri="{BB962C8B-B14F-4D97-AF65-F5344CB8AC3E}">
        <p14:creationId xmlns:p14="http://schemas.microsoft.com/office/powerpoint/2010/main" val="3898522513"/>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876424" y="1385454"/>
            <a:ext cx="8791575" cy="2355273"/>
          </a:xfrm>
        </p:spPr>
        <p:txBody>
          <a:bodyPr>
            <a:normAutofit/>
          </a:bodyPr>
          <a:lstStyle/>
          <a:p>
            <a:r>
              <a:rPr lang="ro-RO" cap="none" dirty="0" smtClean="0"/>
              <a:t>Funcțiile în Pascal</a:t>
            </a:r>
            <a:br>
              <a:rPr lang="ro-RO" cap="none" dirty="0" smtClean="0"/>
            </a:br>
            <a:r>
              <a:rPr lang="en-US" cap="none" dirty="0" smtClean="0"/>
              <a:t/>
            </a:r>
            <a:br>
              <a:rPr lang="en-US" cap="none" dirty="0" smtClean="0"/>
            </a:br>
            <a:r>
              <a:rPr lang="en-US" sz="2400" cap="none" dirty="0" err="1" smtClean="0"/>
              <a:t>Scopul</a:t>
            </a:r>
            <a:r>
              <a:rPr lang="en-US" sz="2400" cap="none" dirty="0" smtClean="0"/>
              <a:t> </a:t>
            </a:r>
            <a:r>
              <a:rPr lang="en-US" sz="2400" cap="none" dirty="0" err="1" smtClean="0"/>
              <a:t>prezent</a:t>
            </a:r>
            <a:r>
              <a:rPr lang="ro-RO" sz="2400" cap="none" dirty="0" smtClean="0"/>
              <a:t>ării </a:t>
            </a:r>
            <a:r>
              <a:rPr lang="en-US" sz="2400" cap="none" dirty="0" smtClean="0"/>
              <a:t>:</a:t>
            </a:r>
            <a:r>
              <a:rPr lang="ro-RO" sz="2400" cap="none" dirty="0" smtClean="0"/>
              <a:t> </a:t>
            </a:r>
            <a:br>
              <a:rPr lang="ro-RO" sz="2400" cap="none" dirty="0" smtClean="0"/>
            </a:br>
            <a:r>
              <a:rPr lang="ro-RO" sz="2400" cap="none" dirty="0" smtClean="0"/>
              <a:t>Introducere în studiul funcțiilor.Înțelegerea structurii și scopului lor.</a:t>
            </a:r>
            <a:endParaRPr lang="ru-RU" cap="none" dirty="0"/>
          </a:p>
        </p:txBody>
      </p:sp>
      <p:sp>
        <p:nvSpPr>
          <p:cNvPr id="3" name="Подзаголовок 2"/>
          <p:cNvSpPr>
            <a:spLocks noGrp="1"/>
          </p:cNvSpPr>
          <p:nvPr>
            <p:ph type="subTitle" idx="1"/>
          </p:nvPr>
        </p:nvSpPr>
        <p:spPr>
          <a:xfrm>
            <a:off x="7986279" y="5347854"/>
            <a:ext cx="4039467" cy="1281545"/>
          </a:xfrm>
        </p:spPr>
        <p:txBody>
          <a:bodyPr/>
          <a:lstStyle/>
          <a:p>
            <a:r>
              <a:rPr lang="ro-RO" cap="none" dirty="0" smtClean="0"/>
              <a:t>Gorea Marius,</a:t>
            </a:r>
            <a:r>
              <a:rPr lang="en-US" cap="none" dirty="0" smtClean="0"/>
              <a:t> </a:t>
            </a:r>
            <a:r>
              <a:rPr lang="ro-RO" cap="none" dirty="0" smtClean="0"/>
              <a:t>cl.XI-a </a:t>
            </a:r>
            <a:r>
              <a:rPr lang="en-US" cap="none" dirty="0" smtClean="0"/>
              <a:t>“B”</a:t>
            </a:r>
            <a:endParaRPr lang="ru-RU" cap="none" dirty="0"/>
          </a:p>
        </p:txBody>
      </p:sp>
    </p:spTree>
    <p:extLst>
      <p:ext uri="{BB962C8B-B14F-4D97-AF65-F5344CB8AC3E}">
        <p14:creationId xmlns:p14="http://schemas.microsoft.com/office/powerpoint/2010/main" val="4098791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cap="none" dirty="0" err="1" smtClean="0"/>
              <a:t>Cuprins</a:t>
            </a:r>
            <a:endParaRPr lang="ru-RU" cap="none" dirty="0"/>
          </a:p>
        </p:txBody>
      </p:sp>
      <p:sp>
        <p:nvSpPr>
          <p:cNvPr id="3" name="Объект 2"/>
          <p:cNvSpPr>
            <a:spLocks noGrp="1"/>
          </p:cNvSpPr>
          <p:nvPr>
            <p:ph idx="1"/>
          </p:nvPr>
        </p:nvSpPr>
        <p:spPr/>
        <p:txBody>
          <a:bodyPr/>
          <a:lstStyle/>
          <a:p>
            <a:r>
              <a:rPr lang="en-US" dirty="0" smtClean="0"/>
              <a:t>1.Ce </a:t>
            </a:r>
            <a:r>
              <a:rPr lang="en-US" dirty="0" err="1" smtClean="0"/>
              <a:t>sunt</a:t>
            </a:r>
            <a:r>
              <a:rPr lang="en-US" dirty="0" smtClean="0"/>
              <a:t> </a:t>
            </a:r>
            <a:r>
              <a:rPr lang="en-US" dirty="0" err="1" smtClean="0"/>
              <a:t>func</a:t>
            </a:r>
            <a:r>
              <a:rPr lang="ro-RO" dirty="0" smtClean="0"/>
              <a:t>țiile?</a:t>
            </a:r>
            <a:endParaRPr lang="en-US" dirty="0" smtClean="0"/>
          </a:p>
          <a:p>
            <a:r>
              <a:rPr lang="en-US" dirty="0" smtClean="0"/>
              <a:t>2.</a:t>
            </a:r>
            <a:r>
              <a:rPr lang="ro-RO" dirty="0"/>
              <a:t> </a:t>
            </a:r>
            <a:r>
              <a:rPr lang="ro-RO" dirty="0" smtClean="0"/>
              <a:t>Avantajele funcțiilor.</a:t>
            </a:r>
            <a:endParaRPr lang="en-US" dirty="0" smtClean="0"/>
          </a:p>
          <a:p>
            <a:r>
              <a:rPr lang="en-US" dirty="0" smtClean="0"/>
              <a:t>3.</a:t>
            </a:r>
            <a:r>
              <a:rPr lang="ro-RO" dirty="0" smtClean="0"/>
              <a:t>Structura unei funcții.</a:t>
            </a:r>
            <a:endParaRPr lang="en-US" dirty="0" smtClean="0"/>
          </a:p>
          <a:p>
            <a:r>
              <a:rPr lang="en-US" dirty="0" smtClean="0"/>
              <a:t>4.</a:t>
            </a:r>
            <a:r>
              <a:rPr lang="ro-RO" dirty="0" smtClean="0"/>
              <a:t>Variabilele locale și globale.</a:t>
            </a:r>
          </a:p>
          <a:p>
            <a:r>
              <a:rPr lang="ro-RO" dirty="0" smtClean="0"/>
              <a:t>5.Exemplu de program ce include o funcție</a:t>
            </a:r>
            <a:r>
              <a:rPr lang="ro-RO" dirty="0" smtClean="0"/>
              <a:t>.</a:t>
            </a:r>
            <a:endParaRPr lang="en-US" dirty="0" smtClean="0"/>
          </a:p>
          <a:p>
            <a:r>
              <a:rPr lang="en-US" dirty="0" smtClean="0"/>
              <a:t>6.Concluzie</a:t>
            </a:r>
            <a:endParaRPr lang="ro-RO" dirty="0" smtClean="0"/>
          </a:p>
        </p:txBody>
      </p:sp>
    </p:spTree>
    <p:extLst>
      <p:ext uri="{BB962C8B-B14F-4D97-AF65-F5344CB8AC3E}">
        <p14:creationId xmlns:p14="http://schemas.microsoft.com/office/powerpoint/2010/main" val="103793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cap="none" dirty="0" smtClean="0"/>
              <a:t>1.Ce sunt funcțiile?</a:t>
            </a:r>
            <a:endParaRPr lang="ru-RU" cap="none" dirty="0"/>
          </a:p>
        </p:txBody>
      </p:sp>
      <p:sp>
        <p:nvSpPr>
          <p:cNvPr id="3" name="Объект 2"/>
          <p:cNvSpPr>
            <a:spLocks noGrp="1"/>
          </p:cNvSpPr>
          <p:nvPr>
            <p:ph idx="1"/>
          </p:nvPr>
        </p:nvSpPr>
        <p:spPr/>
        <p:txBody>
          <a:bodyPr/>
          <a:lstStyle/>
          <a:p>
            <a:r>
              <a:rPr lang="ro-RO" dirty="0" smtClean="0"/>
              <a:t>Funcțiile sunt un tip de subprogram,secvențe mai mici de cod care pot fi incorporate în programul principal pentru a efectua calcule si a returna rezultate (valori).Pe lângă funcțiile care sunt predefinite in Pascal,funcții adiționale pot fi create.Funcții existente în Pascal sunt sqr,sqrt,sin,etc.</a:t>
            </a:r>
          </a:p>
        </p:txBody>
      </p:sp>
    </p:spTree>
    <p:extLst>
      <p:ext uri="{BB962C8B-B14F-4D97-AF65-F5344CB8AC3E}">
        <p14:creationId xmlns:p14="http://schemas.microsoft.com/office/powerpoint/2010/main" val="153440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cap="none" dirty="0" smtClean="0"/>
              <a:t>2.Avantajele Funcțiilor</a:t>
            </a:r>
            <a:r>
              <a:rPr lang="en-US" cap="none" dirty="0" smtClean="0"/>
              <a:t>.</a:t>
            </a:r>
            <a:endParaRPr lang="ru-RU" cap="none" dirty="0"/>
          </a:p>
        </p:txBody>
      </p:sp>
      <p:sp>
        <p:nvSpPr>
          <p:cNvPr id="3" name="Объект 2"/>
          <p:cNvSpPr>
            <a:spLocks noGrp="1"/>
          </p:cNvSpPr>
          <p:nvPr>
            <p:ph idx="1"/>
          </p:nvPr>
        </p:nvSpPr>
        <p:spPr/>
        <p:txBody>
          <a:bodyPr>
            <a:normAutofit lnSpcReduction="10000"/>
          </a:bodyPr>
          <a:lstStyle/>
          <a:p>
            <a:r>
              <a:rPr lang="ro-RO" dirty="0" smtClean="0"/>
              <a:t>Deși în programele simple,unde doar un număr mic de operațiuni trebuie efectuat,funcțiile sunt de cele mai dese ori nenecesare,in programele voluminoase,unde se opereaza cu multe variabile chiar daca se utilizeaza in esență aceleași calcule și formule,funcțiile pot ajuta la economisirea timpului.Astfel,în loc să se scrie același segment de cod de fiecare dată,se poate creea o funcție care să fie apelată de cate ori va fi nevoie.În felul acesta codul va fi mai clar,mai puțin încurcat,iar timpul utilizat pentru scrierea programului fa fi micșorat.</a:t>
            </a:r>
          </a:p>
        </p:txBody>
      </p:sp>
    </p:spTree>
    <p:extLst>
      <p:ext uri="{BB962C8B-B14F-4D97-AF65-F5344CB8AC3E}">
        <p14:creationId xmlns:p14="http://schemas.microsoft.com/office/powerpoint/2010/main" val="197670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o-RO" cap="none" dirty="0" smtClean="0"/>
              <a:t>3.Structura unei funcții.</a:t>
            </a:r>
            <a:endParaRPr lang="ru-RU" cap="none" dirty="0"/>
          </a:p>
        </p:txBody>
      </p:sp>
      <p:sp>
        <p:nvSpPr>
          <p:cNvPr id="3" name="Объект 2"/>
          <p:cNvSpPr>
            <a:spLocks noGrp="1"/>
          </p:cNvSpPr>
          <p:nvPr>
            <p:ph idx="1"/>
          </p:nvPr>
        </p:nvSpPr>
        <p:spPr/>
        <p:txBody>
          <a:bodyPr/>
          <a:lstStyle/>
          <a:p>
            <a:r>
              <a:rPr lang="ro-RO" dirty="0" smtClean="0"/>
              <a:t>Funcția constă din antet si corpul funcției.</a:t>
            </a:r>
          </a:p>
          <a:p>
            <a:r>
              <a:rPr lang="ro-RO" dirty="0" smtClean="0"/>
              <a:t>Antetul este secvența de cod care conține denumirea funcției,parametrii formali și tipul rezultatului.</a:t>
            </a:r>
          </a:p>
          <a:p>
            <a:r>
              <a:rPr lang="ro-RO" dirty="0" smtClean="0"/>
              <a:t>Corpul funcției conține însuși codul.Cu alte cuvinte instrucțiunile funcței.</a:t>
            </a:r>
          </a:p>
        </p:txBody>
      </p:sp>
      <p:pic>
        <p:nvPicPr>
          <p:cNvPr id="4" name="Объект 3"/>
          <p:cNvPicPr>
            <a:picLocks noChangeAspect="1"/>
          </p:cNvPicPr>
          <p:nvPr/>
        </p:nvPicPr>
        <p:blipFill rotWithShape="1">
          <a:blip r:embed="rId2"/>
          <a:srcRect l="1467" t="23645" r="79792" b="71713"/>
          <a:stretch/>
        </p:blipFill>
        <p:spPr>
          <a:xfrm>
            <a:off x="4843463" y="3300413"/>
            <a:ext cx="4015794" cy="421191"/>
          </a:xfrm>
          <a:prstGeom prst="rect">
            <a:avLst/>
          </a:prstGeom>
        </p:spPr>
      </p:pic>
      <p:pic>
        <p:nvPicPr>
          <p:cNvPr id="5" name="Рисунок 4"/>
          <p:cNvPicPr>
            <a:picLocks noChangeAspect="1"/>
          </p:cNvPicPr>
          <p:nvPr/>
        </p:nvPicPr>
        <p:blipFill rotWithShape="1">
          <a:blip r:embed="rId3"/>
          <a:srcRect l="2088" t="33415" r="60109" b="33088"/>
          <a:stretch/>
        </p:blipFill>
        <p:spPr>
          <a:xfrm>
            <a:off x="1399309" y="4378037"/>
            <a:ext cx="2382982" cy="1413164"/>
          </a:xfrm>
          <a:prstGeom prst="rect">
            <a:avLst/>
          </a:prstGeom>
        </p:spPr>
      </p:pic>
      <p:sp>
        <p:nvSpPr>
          <p:cNvPr id="8" name="TextBox 7"/>
          <p:cNvSpPr txBox="1"/>
          <p:nvPr/>
        </p:nvSpPr>
        <p:spPr>
          <a:xfrm>
            <a:off x="4475017" y="4585855"/>
            <a:ext cx="6996547" cy="1200329"/>
          </a:xfrm>
          <a:prstGeom prst="rect">
            <a:avLst/>
          </a:prstGeom>
          <a:noFill/>
        </p:spPr>
        <p:txBody>
          <a:bodyPr wrap="square" rtlCol="0">
            <a:spAutoFit/>
          </a:bodyPr>
          <a:lstStyle/>
          <a:p>
            <a:r>
              <a:rPr lang="en-US" sz="2400" dirty="0" smtClean="0"/>
              <a:t>F</a:t>
            </a:r>
            <a:r>
              <a:rPr lang="ro-RO" sz="2400" dirty="0" smtClean="0"/>
              <a:t>uncția se apelează prin formula</a:t>
            </a:r>
            <a:r>
              <a:rPr lang="en-US" sz="2400" dirty="0" smtClean="0"/>
              <a:t>:</a:t>
            </a:r>
            <a:r>
              <a:rPr lang="en-US" sz="2400" dirty="0"/>
              <a:t>X:=F(a</a:t>
            </a:r>
            <a:r>
              <a:rPr lang="en-US" sz="2400" dirty="0" smtClean="0"/>
              <a:t>);</a:t>
            </a:r>
          </a:p>
          <a:p>
            <a:r>
              <a:rPr lang="en-US" sz="2400" dirty="0" smtClean="0"/>
              <a:t>X</a:t>
            </a:r>
            <a:r>
              <a:rPr lang="ro-RO" sz="2400" dirty="0"/>
              <a:t> </a:t>
            </a:r>
            <a:r>
              <a:rPr lang="ro-RO" sz="2400" dirty="0" smtClean="0"/>
              <a:t>fiind o variabilă,a parametrul actual iar F denumirea atribuită funcției.</a:t>
            </a:r>
            <a:endParaRPr lang="ru-RU" sz="2400" dirty="0"/>
          </a:p>
        </p:txBody>
      </p:sp>
    </p:spTree>
    <p:extLst>
      <p:ext uri="{BB962C8B-B14F-4D97-AF65-F5344CB8AC3E}">
        <p14:creationId xmlns:p14="http://schemas.microsoft.com/office/powerpoint/2010/main" val="3126598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cap="none" dirty="0" smtClean="0"/>
              <a:t>4.Variabile locale </a:t>
            </a:r>
            <a:r>
              <a:rPr lang="en-US" cap="none" dirty="0" err="1" smtClean="0"/>
              <a:t>si</a:t>
            </a:r>
            <a:r>
              <a:rPr lang="en-US" cap="none" dirty="0" smtClean="0"/>
              <a:t> </a:t>
            </a:r>
            <a:r>
              <a:rPr lang="en-US" cap="none" dirty="0" err="1" smtClean="0"/>
              <a:t>globale</a:t>
            </a:r>
            <a:r>
              <a:rPr lang="en-US" cap="none" dirty="0" smtClean="0"/>
              <a:t>.</a:t>
            </a:r>
            <a:endParaRPr lang="ru-RU" cap="none" dirty="0"/>
          </a:p>
        </p:txBody>
      </p:sp>
      <p:sp>
        <p:nvSpPr>
          <p:cNvPr id="3" name="Объект 2"/>
          <p:cNvSpPr>
            <a:spLocks noGrp="1"/>
          </p:cNvSpPr>
          <p:nvPr>
            <p:ph idx="1"/>
          </p:nvPr>
        </p:nvSpPr>
        <p:spPr/>
        <p:txBody>
          <a:bodyPr/>
          <a:lstStyle/>
          <a:p>
            <a:r>
              <a:rPr lang="ro-RO" dirty="0" smtClean="0"/>
              <a:t>Variabilele locale sunt variabilele care există doar in interiorul funcției în cadrul căreia au fost declarate și nu au legături cu variabilele din exteriorul ei.</a:t>
            </a:r>
          </a:p>
          <a:p>
            <a:r>
              <a:rPr lang="ro-RO" dirty="0" smtClean="0"/>
              <a:t>Variabilele globale sunt variabilele declarate inafara oricărei funcții și care pot fi utilizate in orice parte a programului.</a:t>
            </a:r>
            <a:endParaRPr lang="ru-RU" dirty="0"/>
          </a:p>
        </p:txBody>
      </p:sp>
    </p:spTree>
    <p:extLst>
      <p:ext uri="{BB962C8B-B14F-4D97-AF65-F5344CB8AC3E}">
        <p14:creationId xmlns:p14="http://schemas.microsoft.com/office/powerpoint/2010/main" val="381117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cap="none" dirty="0"/>
              <a:t>5</a:t>
            </a:r>
            <a:r>
              <a:rPr lang="ro-RO" cap="none" dirty="0" smtClean="0"/>
              <a:t>.Exemplu de funcție</a:t>
            </a:r>
            <a:r>
              <a:rPr lang="en-US" cap="none" dirty="0" smtClean="0"/>
              <a:t>.</a:t>
            </a:r>
            <a:endParaRPr lang="ru-RU" cap="none" dirty="0"/>
          </a:p>
        </p:txBody>
      </p:sp>
      <p:pic>
        <p:nvPicPr>
          <p:cNvPr id="4" name="Объект 3"/>
          <p:cNvPicPr>
            <a:picLocks noGrp="1" noChangeAspect="1"/>
          </p:cNvPicPr>
          <p:nvPr>
            <p:ph idx="1"/>
          </p:nvPr>
        </p:nvPicPr>
        <p:blipFill rotWithShape="1">
          <a:blip r:embed="rId2"/>
          <a:srcRect l="1331" t="13058" r="69257" b="40400"/>
          <a:stretch/>
        </p:blipFill>
        <p:spPr>
          <a:xfrm>
            <a:off x="4745180" y="2304907"/>
            <a:ext cx="6302231" cy="4220584"/>
          </a:xfrm>
          <a:prstGeom prst="rect">
            <a:avLst/>
          </a:prstGeom>
        </p:spPr>
      </p:pic>
      <p:sp>
        <p:nvSpPr>
          <p:cNvPr id="5" name="TextBox 4"/>
          <p:cNvSpPr txBox="1"/>
          <p:nvPr/>
        </p:nvSpPr>
        <p:spPr>
          <a:xfrm>
            <a:off x="1141413" y="2304907"/>
            <a:ext cx="3325090" cy="3170099"/>
          </a:xfrm>
          <a:prstGeom prst="rect">
            <a:avLst/>
          </a:prstGeom>
          <a:noFill/>
        </p:spPr>
        <p:txBody>
          <a:bodyPr wrap="square" rtlCol="0">
            <a:spAutoFit/>
          </a:bodyPr>
          <a:lstStyle/>
          <a:p>
            <a:r>
              <a:rPr lang="ro-RO" sz="2000" dirty="0" smtClean="0"/>
              <a:t>Problemă rezolvată prin folosirea unei funcții</a:t>
            </a:r>
            <a:r>
              <a:rPr lang="en-US" sz="2000" dirty="0" smtClean="0"/>
              <a:t>: </a:t>
            </a:r>
          </a:p>
          <a:p>
            <a:endParaRPr lang="en-US" sz="2000" dirty="0"/>
          </a:p>
          <a:p>
            <a:r>
              <a:rPr lang="ro-RO" sz="2000" dirty="0" smtClean="0"/>
              <a:t>Se dă un tablou unidimensional ale cărui elemente se introduc de la tastatură.Să se scrie un program care să calculeze suma elementelor pozitive ale tabloului prin intermediul unei funcții.</a:t>
            </a:r>
            <a:endParaRPr lang="ru-RU" sz="2000" dirty="0"/>
          </a:p>
        </p:txBody>
      </p:sp>
    </p:spTree>
    <p:extLst>
      <p:ext uri="{BB962C8B-B14F-4D97-AF65-F5344CB8AC3E}">
        <p14:creationId xmlns:p14="http://schemas.microsoft.com/office/powerpoint/2010/main" val="3881031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err="1" smtClean="0"/>
              <a:t>Concluzie</a:t>
            </a:r>
            <a:endParaRPr lang="en-US" cap="none" dirty="0"/>
          </a:p>
        </p:txBody>
      </p:sp>
      <p:sp>
        <p:nvSpPr>
          <p:cNvPr id="3" name="Content Placeholder 2"/>
          <p:cNvSpPr>
            <a:spLocks noGrp="1"/>
          </p:cNvSpPr>
          <p:nvPr>
            <p:ph idx="1"/>
          </p:nvPr>
        </p:nvSpPr>
        <p:spPr/>
        <p:txBody>
          <a:bodyPr/>
          <a:lstStyle/>
          <a:p>
            <a:r>
              <a:rPr lang="en-US" dirty="0" err="1" smtClean="0"/>
              <a:t>Functiile</a:t>
            </a:r>
            <a:r>
              <a:rPr lang="en-US" dirty="0" smtClean="0"/>
              <a:t> </a:t>
            </a:r>
            <a:r>
              <a:rPr lang="en-US" dirty="0" err="1" smtClean="0"/>
              <a:t>sunt</a:t>
            </a:r>
            <a:r>
              <a:rPr lang="en-US" dirty="0" smtClean="0"/>
              <a:t> in </a:t>
            </a:r>
            <a:r>
              <a:rPr lang="en-US" dirty="0" err="1" smtClean="0"/>
              <a:t>cadrul</a:t>
            </a:r>
            <a:r>
              <a:rPr lang="en-US" dirty="0" smtClean="0"/>
              <a:t> </a:t>
            </a:r>
            <a:r>
              <a:rPr lang="en-US" dirty="0" err="1" smtClean="0"/>
              <a:t>programelor</a:t>
            </a:r>
            <a:r>
              <a:rPr lang="en-US" dirty="0" smtClean="0"/>
              <a:t> de </a:t>
            </a:r>
            <a:r>
              <a:rPr lang="en-US" dirty="0" err="1" smtClean="0"/>
              <a:t>dimensiuni</a:t>
            </a:r>
            <a:r>
              <a:rPr lang="en-US" dirty="0" smtClean="0"/>
              <a:t> </a:t>
            </a:r>
            <a:r>
              <a:rPr lang="en-US" dirty="0" err="1" smtClean="0"/>
              <a:t>mari</a:t>
            </a:r>
            <a:r>
              <a:rPr lang="en-US" dirty="0" smtClean="0"/>
              <a:t> </a:t>
            </a:r>
            <a:r>
              <a:rPr lang="en-US" dirty="0" err="1" smtClean="0"/>
              <a:t>indispensabile</a:t>
            </a:r>
            <a:r>
              <a:rPr lang="en-US" dirty="0" smtClean="0"/>
              <a:t> </a:t>
            </a:r>
            <a:r>
              <a:rPr lang="en-US" dirty="0" err="1" smtClean="0"/>
              <a:t>economiei</a:t>
            </a:r>
            <a:r>
              <a:rPr lang="en-US" dirty="0" smtClean="0"/>
              <a:t> de </a:t>
            </a:r>
            <a:r>
              <a:rPr lang="en-US" dirty="0" err="1" smtClean="0"/>
              <a:t>timp</a:t>
            </a:r>
            <a:r>
              <a:rPr lang="en-US" dirty="0" smtClean="0"/>
              <a:t> </a:t>
            </a:r>
            <a:r>
              <a:rPr lang="en-US" dirty="0" err="1" smtClean="0"/>
              <a:t>si</a:t>
            </a:r>
            <a:r>
              <a:rPr lang="en-US" dirty="0" smtClean="0"/>
              <a:t> </a:t>
            </a:r>
            <a:r>
              <a:rPr lang="en-US" dirty="0" err="1" smtClean="0"/>
              <a:t>chiar</a:t>
            </a:r>
            <a:r>
              <a:rPr lang="en-US" dirty="0" smtClean="0"/>
              <a:t> </a:t>
            </a:r>
            <a:r>
              <a:rPr lang="en-US" dirty="0" err="1" smtClean="0"/>
              <a:t>si</a:t>
            </a:r>
            <a:r>
              <a:rPr lang="en-US" dirty="0" smtClean="0"/>
              <a:t> de </a:t>
            </a:r>
            <a:r>
              <a:rPr lang="en-US" dirty="0" err="1" smtClean="0"/>
              <a:t>spatiu</a:t>
            </a:r>
            <a:r>
              <a:rPr lang="en-US" dirty="0" smtClean="0"/>
              <a:t> in </a:t>
            </a:r>
            <a:r>
              <a:rPr lang="en-US" dirty="0" err="1" smtClean="0"/>
              <a:t>ceea</a:t>
            </a:r>
            <a:r>
              <a:rPr lang="en-US" dirty="0" smtClean="0"/>
              <a:t> </a:t>
            </a:r>
            <a:r>
              <a:rPr lang="en-US" dirty="0" err="1" smtClean="0"/>
              <a:t>ce</a:t>
            </a:r>
            <a:r>
              <a:rPr lang="en-US" dirty="0" smtClean="0"/>
              <a:t> tine de </a:t>
            </a:r>
            <a:r>
              <a:rPr lang="en-US" dirty="0" err="1" smtClean="0"/>
              <a:t>cod.Acestea</a:t>
            </a:r>
            <a:r>
              <a:rPr lang="en-US" dirty="0" smtClean="0"/>
              <a:t> permit ca </a:t>
            </a:r>
            <a:r>
              <a:rPr lang="en-US" dirty="0" err="1" smtClean="0"/>
              <a:t>suma</a:t>
            </a:r>
            <a:r>
              <a:rPr lang="en-US" dirty="0" smtClean="0"/>
              <a:t> </a:t>
            </a:r>
            <a:r>
              <a:rPr lang="en-US" dirty="0" err="1" smtClean="0"/>
              <a:t>codului</a:t>
            </a:r>
            <a:r>
              <a:rPr lang="en-US" dirty="0" smtClean="0"/>
              <a:t> </a:t>
            </a:r>
            <a:r>
              <a:rPr lang="en-US" dirty="0" err="1" smtClean="0"/>
              <a:t>sa</a:t>
            </a:r>
            <a:r>
              <a:rPr lang="en-US" dirty="0" smtClean="0"/>
              <a:t> fie </a:t>
            </a:r>
            <a:r>
              <a:rPr lang="en-US" dirty="0" err="1" smtClean="0"/>
              <a:t>mai</a:t>
            </a:r>
            <a:r>
              <a:rPr lang="en-US" dirty="0" smtClean="0"/>
              <a:t> </a:t>
            </a:r>
            <a:r>
              <a:rPr lang="en-US" dirty="0" err="1" smtClean="0"/>
              <a:t>usor</a:t>
            </a:r>
            <a:r>
              <a:rPr lang="en-US" dirty="0" smtClean="0"/>
              <a:t> de </a:t>
            </a:r>
            <a:r>
              <a:rPr lang="en-US" dirty="0" err="1" smtClean="0"/>
              <a:t>citit,mai</a:t>
            </a:r>
            <a:r>
              <a:rPr lang="en-US" dirty="0" smtClean="0"/>
              <a:t> </a:t>
            </a:r>
            <a:r>
              <a:rPr lang="en-US" dirty="0" err="1" smtClean="0"/>
              <a:t>structurata</a:t>
            </a:r>
            <a:r>
              <a:rPr lang="en-US" dirty="0" smtClean="0"/>
              <a:t> </a:t>
            </a:r>
            <a:r>
              <a:rPr lang="en-US" dirty="0" err="1" smtClean="0"/>
              <a:t>si</a:t>
            </a:r>
            <a:r>
              <a:rPr lang="en-US" dirty="0" smtClean="0"/>
              <a:t> </a:t>
            </a:r>
            <a:r>
              <a:rPr lang="en-US" dirty="0" err="1" smtClean="0"/>
              <a:t>contribuie</a:t>
            </a:r>
            <a:r>
              <a:rPr lang="en-US" dirty="0" smtClean="0"/>
              <a:t> </a:t>
            </a:r>
            <a:r>
              <a:rPr lang="en-US" dirty="0" err="1" smtClean="0"/>
              <a:t>imens</a:t>
            </a:r>
            <a:r>
              <a:rPr lang="en-US" dirty="0" smtClean="0"/>
              <a:t> la </a:t>
            </a:r>
            <a:r>
              <a:rPr lang="en-US" dirty="0" err="1" smtClean="0"/>
              <a:t>optimizarea</a:t>
            </a:r>
            <a:r>
              <a:rPr lang="en-US" dirty="0" smtClean="0"/>
              <a:t> </a:t>
            </a:r>
            <a:r>
              <a:rPr lang="en-US" dirty="0" err="1" smtClean="0"/>
              <a:t>programelor</a:t>
            </a:r>
            <a:r>
              <a:rPr lang="en-US" dirty="0" smtClean="0"/>
              <a:t> care </a:t>
            </a:r>
            <a:r>
              <a:rPr lang="en-US" dirty="0" err="1" smtClean="0"/>
              <a:t>ar</a:t>
            </a:r>
            <a:r>
              <a:rPr lang="en-US" dirty="0" smtClean="0"/>
              <a:t> </a:t>
            </a:r>
            <a:r>
              <a:rPr lang="en-US" dirty="0" err="1" smtClean="0"/>
              <a:t>functiona</a:t>
            </a:r>
            <a:r>
              <a:rPr lang="en-US" dirty="0" smtClean="0"/>
              <a:t> cu </a:t>
            </a:r>
            <a:r>
              <a:rPr lang="en-US" dirty="0" err="1" smtClean="0"/>
              <a:t>mult</a:t>
            </a:r>
            <a:r>
              <a:rPr lang="en-US" dirty="0" smtClean="0"/>
              <a:t> </a:t>
            </a:r>
            <a:r>
              <a:rPr lang="en-US" dirty="0" err="1" smtClean="0"/>
              <a:t>mai</a:t>
            </a:r>
            <a:r>
              <a:rPr lang="en-US" dirty="0" smtClean="0"/>
              <a:t> </a:t>
            </a:r>
            <a:r>
              <a:rPr lang="en-US" dirty="0" err="1" smtClean="0"/>
              <a:t>greu</a:t>
            </a:r>
            <a:r>
              <a:rPr lang="en-US" dirty="0" smtClean="0"/>
              <a:t> </a:t>
            </a:r>
            <a:r>
              <a:rPr lang="en-US" dirty="0" err="1" smtClean="0"/>
              <a:t>daca</a:t>
            </a:r>
            <a:r>
              <a:rPr lang="en-US" dirty="0" smtClean="0"/>
              <a:t> computer-</a:t>
            </a:r>
            <a:r>
              <a:rPr lang="en-US" dirty="0" err="1" smtClean="0"/>
              <a:t>ul</a:t>
            </a:r>
            <a:r>
              <a:rPr lang="en-US" dirty="0" smtClean="0"/>
              <a:t> </a:t>
            </a:r>
            <a:r>
              <a:rPr lang="en-US" dirty="0" err="1" smtClean="0"/>
              <a:t>ar</a:t>
            </a:r>
            <a:r>
              <a:rPr lang="en-US" dirty="0" smtClean="0"/>
              <a:t> </a:t>
            </a:r>
            <a:r>
              <a:rPr lang="en-US" dirty="0" err="1" smtClean="0"/>
              <a:t>trebui</a:t>
            </a:r>
            <a:r>
              <a:rPr lang="en-US" dirty="0" smtClean="0"/>
              <a:t> </a:t>
            </a:r>
            <a:r>
              <a:rPr lang="en-US" dirty="0" err="1" smtClean="0"/>
              <a:t>sa</a:t>
            </a:r>
            <a:r>
              <a:rPr lang="en-US" dirty="0" smtClean="0"/>
              <a:t> </a:t>
            </a:r>
            <a:r>
              <a:rPr lang="en-US" dirty="0" err="1" smtClean="0"/>
              <a:t>prelucreze</a:t>
            </a:r>
            <a:r>
              <a:rPr lang="en-US" dirty="0" smtClean="0"/>
              <a:t> </a:t>
            </a:r>
            <a:r>
              <a:rPr lang="en-US" dirty="0" err="1" smtClean="0"/>
              <a:t>si</a:t>
            </a:r>
            <a:r>
              <a:rPr lang="en-US" dirty="0" smtClean="0"/>
              <a:t> execute </a:t>
            </a:r>
            <a:r>
              <a:rPr lang="en-US" dirty="0" err="1" smtClean="0"/>
              <a:t>fiecare</a:t>
            </a:r>
            <a:r>
              <a:rPr lang="en-US" dirty="0" smtClean="0"/>
              <a:t> </a:t>
            </a:r>
            <a:r>
              <a:rPr lang="en-US" dirty="0" err="1" smtClean="0"/>
              <a:t>operatie</a:t>
            </a:r>
            <a:r>
              <a:rPr lang="en-US" dirty="0" smtClean="0"/>
              <a:t> </a:t>
            </a:r>
            <a:r>
              <a:rPr lang="en-US" dirty="0" err="1" smtClean="0"/>
              <a:t>aparte,fara</a:t>
            </a:r>
            <a:r>
              <a:rPr lang="en-US" dirty="0" smtClean="0"/>
              <a:t> </a:t>
            </a:r>
            <a:r>
              <a:rPr lang="en-US" dirty="0" err="1" smtClean="0"/>
              <a:t>utilizarea</a:t>
            </a:r>
            <a:r>
              <a:rPr lang="en-US" dirty="0" smtClean="0"/>
              <a:t> </a:t>
            </a:r>
            <a:r>
              <a:rPr lang="en-US" dirty="0" err="1" smtClean="0"/>
              <a:t>functiilor</a:t>
            </a:r>
            <a:r>
              <a:rPr lang="en-US" dirty="0" smtClean="0"/>
              <a:t>.</a:t>
            </a:r>
            <a:endParaRPr lang="en-US" dirty="0"/>
          </a:p>
        </p:txBody>
      </p:sp>
    </p:spTree>
    <p:extLst>
      <p:ext uri="{BB962C8B-B14F-4D97-AF65-F5344CB8AC3E}">
        <p14:creationId xmlns:p14="http://schemas.microsoft.com/office/powerpoint/2010/main" val="398049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205740" y="2461173"/>
            <a:ext cx="4913023" cy="1478570"/>
          </a:xfrm>
        </p:spPr>
        <p:txBody>
          <a:bodyPr/>
          <a:lstStyle/>
          <a:p>
            <a:r>
              <a:rPr lang="ro-RO" cap="none" dirty="0" smtClean="0"/>
              <a:t>Mulțumesc pentru atenție</a:t>
            </a:r>
            <a:endParaRPr lang="ru-RU" cap="none" dirty="0"/>
          </a:p>
        </p:txBody>
      </p:sp>
    </p:spTree>
    <p:extLst>
      <p:ext uri="{BB962C8B-B14F-4D97-AF65-F5344CB8AC3E}">
        <p14:creationId xmlns:p14="http://schemas.microsoft.com/office/powerpoint/2010/main" val="221448209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Контур">
  <a:themeElements>
    <a:clrScheme name="Контур">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Контур">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онтур">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TM02900688[[fn=Аспект]]</Template>
  <TotalTime>122</TotalTime>
  <Words>393</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Calibri Light</vt:lpstr>
      <vt:lpstr>Trebuchet MS</vt:lpstr>
      <vt:lpstr>Tw Cen MT</vt:lpstr>
      <vt:lpstr>Wingdings 2</vt:lpstr>
      <vt:lpstr>HDOfficeLightV0</vt:lpstr>
      <vt:lpstr>Контур</vt:lpstr>
      <vt:lpstr>Funcțiile în Pascal  Scopul prezentării :  Introducere în studiul funcțiilor.Înțelegerea structurii și scopului lor.</vt:lpstr>
      <vt:lpstr>Cuprins</vt:lpstr>
      <vt:lpstr>1.Ce sunt funcțiile?</vt:lpstr>
      <vt:lpstr>2.Avantajele Funcțiilor.</vt:lpstr>
      <vt:lpstr>3.Structura unei funcții.</vt:lpstr>
      <vt:lpstr>4.Variabile locale si globale.</vt:lpstr>
      <vt:lpstr>5.Exemplu de funcție.</vt:lpstr>
      <vt:lpstr>Concluzie</vt:lpstr>
      <vt:lpstr>Mulțumesc pentru atenție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Funcțiile în Pascal</dc:title>
  <dc:creator>Пользователь Windows</dc:creator>
  <cp:lastModifiedBy>users1</cp:lastModifiedBy>
  <cp:revision>23</cp:revision>
  <dcterms:created xsi:type="dcterms:W3CDTF">2018-11-10T15:41:55Z</dcterms:created>
  <dcterms:modified xsi:type="dcterms:W3CDTF">2018-12-18T12:54:31Z</dcterms:modified>
</cp:coreProperties>
</file>