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6" r:id="rId5"/>
    <p:sldId id="265" r:id="rId6"/>
    <p:sldId id="264" r:id="rId7"/>
    <p:sldId id="263" r:id="rId8"/>
    <p:sldId id="267" r:id="rId9"/>
    <p:sldId id="261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0" autoAdjust="0"/>
  </p:normalViewPr>
  <p:slideViewPr>
    <p:cSldViewPr snapToGrid="0">
      <p:cViewPr>
        <p:scale>
          <a:sx n="100" d="100"/>
          <a:sy n="100" d="100"/>
        </p:scale>
        <p:origin x="257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345B-BFD4-459E-9584-B2915B077B5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7F74-A695-4D59-A70D-71792F40C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65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FC34A-DA1E-8716-AE31-334026E1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B1CFB1-69F6-A90F-567F-9260692D3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539BC-00A5-2688-127A-137D4F60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451FBF-C1A8-C637-52D4-49287BF0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32A70A-E886-9BF1-4CE4-70645FB5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2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CC223-B444-F2DA-E356-8E852ECF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DDDEC7-74E7-10CA-9C24-BD26C6DF8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E592D-547D-E88E-724E-C78626DA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31728-B569-3CCE-C61F-42F92616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46AC7-5860-7F1C-640E-88602B41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E706EC-1556-0671-CEC8-4A029005A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056AEE-C9FB-44DA-E532-5CEDA1971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70DC32-CC95-AB02-922A-A944831D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6F9F51-9F25-5193-CC96-18761D5A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005C7-F4D4-E0E9-8BA6-7D47F627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40CE6-B76F-7FD9-B0FF-41A398B2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051E5-3092-D22F-9C63-BE1F6535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00F42-66FB-06B2-51F7-7FD3E564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B9566-6890-765B-2E52-9CE10A3A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95E8A-D0B5-7C21-16E6-28D76B9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1819D-B107-C92D-E2B0-EE217DA9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EE0312-3A54-25D1-7432-30A139CD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D9423-7EFC-E18D-18B0-65B6464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AB6FE-D969-3227-81CD-C217087E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E3AC2-6C40-4F61-9508-010B1B2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1FA96-9F72-1F4A-933B-84EBE79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D0169-D338-907A-4085-41DDA2AB9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39059-FD99-FC75-65C4-0DC15192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6BB02B-0B82-1F65-2E7E-95B0BA66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C3A22B-945F-4F56-BC50-DA6956F7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CE7BA-6105-4554-246C-2D11BAF8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B396-5DDD-0DFB-3C9C-79155D84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379B0-8852-B077-4284-FAE7F18F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A7E01A-727B-A0D1-B9ED-4BA4F909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4F4574-A11B-2BB8-CD6E-64ABE8B5D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07BC40-C3AD-E9FD-F8CA-8456BBCFC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057EE0-FB9A-55BF-DFCE-D13139F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DA75AA-ACE4-268B-4C52-F3CA965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5016D7-D4E4-4E7A-D6CF-ED39B573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6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56C6C-534F-1E9E-EBD4-B7D11019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8F4865-898D-1858-87C9-153EB941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B56D91-705F-7B1B-E2A9-53D75A8D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C7BBFE-C4AF-BB8B-0FC5-AD35615F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7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FBEBE9-526F-8A58-3E19-ACB43D51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20303C-C29E-767E-311C-137D397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CFF15-FD30-3CA8-5CA9-D477CD91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841A9-FB7D-4391-1020-F3FCC6E6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F0DED-FA23-3554-89A8-7CD980ED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35507B-E7AA-DC67-B8D6-CFF424D79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8DDD0F-F7C0-7A87-364A-D2BF5C3D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6C628D-242D-F439-62C4-BDD535B7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C24DE-A2B5-A886-A036-77ACD297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8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93BB6-E3D4-3E91-B199-D7488048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B26B71-BFEB-ED4A-6001-FE46DA62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4216B0-DC26-1992-D6E6-5A968739D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E22F5-98FC-F7AC-BCC1-83A7FF30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51F4EF-01C0-3501-6D54-696BB3E3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8167D6-98FD-67C7-89FC-44560CFF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95AF53-38E3-E620-4744-E67164C3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34E9D-2B90-DB45-C35B-2FCDA325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6A7EF-6119-8A0B-D834-32731AFAF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58BE47-6FF7-42A0-8D68-0D64E89707C1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F2E72-0FD4-309B-459B-3E755F65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29E0D-AB35-673C-8334-EC1FF02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0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09/18/1600429119334_P6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90C7-3D99-0303-2B96-BA545B2D1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4076"/>
            <a:ext cx="12192000" cy="2387600"/>
          </a:xfrm>
        </p:spPr>
        <p:txBody>
          <a:bodyPr/>
          <a:lstStyle/>
          <a:p>
            <a:r>
              <a:rPr lang="fr-FR" b="1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AlgoInvest&amp;Trade</a:t>
            </a:r>
            <a:endParaRPr lang="fr-FR" dirty="0">
              <a:solidFill>
                <a:srgbClr val="0047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Le logo de l’entreprise">
            <a:hlinkClick r:id="rId2"/>
            <a:extLst>
              <a:ext uri="{FF2B5EF4-FFF2-40B4-BE49-F238E27FC236}">
                <a16:creationId xmlns:a16="http://schemas.microsoft.com/office/drawing/2014/main" id="{E0B37B9C-B0E1-7533-03E6-025F9EAB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90" y="818249"/>
            <a:ext cx="332161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6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 liste 1</a:t>
            </a:r>
            <a:endParaRPr lang="fr-FR" dirty="0"/>
          </a:p>
        </p:txBody>
      </p:sp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47422D3C-D197-4BAA-DEE5-E4F4C4E0D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65339"/>
              </p:ext>
            </p:extLst>
          </p:nvPr>
        </p:nvGraphicFramePr>
        <p:xfrm>
          <a:off x="1988820" y="1825625"/>
          <a:ext cx="78866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Robin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13.100591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1/498.76/196.61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22/499.95/198.5425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39,41 %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39,71 %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444.475291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 liste 2</a:t>
            </a:r>
            <a:endParaRPr lang="fr-FR" dirty="0"/>
          </a:p>
        </p:txBody>
      </p:sp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47422D3C-D197-4BAA-DEE5-E4F4C4E0D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68911"/>
              </p:ext>
            </p:extLst>
          </p:nvPr>
        </p:nvGraphicFramePr>
        <p:xfrm>
          <a:off x="2278380" y="1825625"/>
          <a:ext cx="78866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Robin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7.30569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18/489.24/193.78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20/499,9/197,95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39,59 %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dirty="0" err="1"/>
                        <a:t>xxxxxxxx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256.49242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la solution optimisée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6D3103-33FD-BEC7-08A6-AD98F4878A8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1472B-505C-9534-0757-A7D527A9F68C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38E138-9F1B-13EC-9F0A-DA7E02EDCA7C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150E420-FD34-6E4A-81ED-E8C8DBF2C04C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12" name="Image 11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B067A753-9EB9-A38D-A237-7D729529B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751493-549A-7016-2928-F604D04E6F3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A5138EED-18F6-9157-4FFD-B7BA9EEF3418}"/>
              </a:ext>
            </a:extLst>
          </p:cNvPr>
          <p:cNvSpPr txBox="1">
            <a:spLocks/>
          </p:cNvSpPr>
          <p:nvPr/>
        </p:nvSpPr>
        <p:spPr>
          <a:xfrm>
            <a:off x="2285197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B2194-E0D7-5854-3D2F-4E6865925F11}"/>
              </a:ext>
            </a:extLst>
          </p:cNvPr>
          <p:cNvSpPr/>
          <p:nvPr/>
        </p:nvSpPr>
        <p:spPr>
          <a:xfrm>
            <a:off x="2297023" y="2014297"/>
            <a:ext cx="953060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9EAB31-9F07-386A-A213-1266252EA83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50083" y="2256829"/>
            <a:ext cx="614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5DCAF-A4AB-6159-E139-3003ACCB5A19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7079CFA-A323-E0E7-9734-6D815ED96725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C6EFD3F-35A6-5FBE-4B65-AB3C7B32EABC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FAEE29B-EEE6-E5D7-C152-1E611D72CFB5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96C8B9-8A1C-857C-E242-9CA72F1754D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394CCA6-B5BF-25C3-F1AF-95C83F9CCB01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5372C57D-B6B4-372B-A224-F82C95054309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0B4C73-EAA6-9FB4-A981-4F9088A54B3E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B1BF3E-5006-3A07-8792-B8C265B671A7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osange 36">
            <a:extLst>
              <a:ext uri="{FF2B5EF4-FFF2-40B4-BE49-F238E27FC236}">
                <a16:creationId xmlns:a16="http://schemas.microsoft.com/office/drawing/2014/main" id="{FD1FDE09-0507-55CF-92E1-AEB52B369E68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34D320-EB65-D328-2C08-DCFC7AA71228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re 1">
            <a:extLst>
              <a:ext uri="{FF2B5EF4-FFF2-40B4-BE49-F238E27FC236}">
                <a16:creationId xmlns:a16="http://schemas.microsoft.com/office/drawing/2014/main" id="{A8791D36-EF9C-2D29-2C63-0C3EA787A47A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A8E084CF-F69B-B8C2-00F6-959795980E0D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4587BBEF-34B3-434A-0987-0306C39683E4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C3A8D1B-BEBB-F73A-4A86-0691A6710B41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6B2569-0244-E0EB-117D-EE0D904917FF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82D67D7-B0C3-A9DE-BA73-D8BD61951611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0A72BC49-74FB-4164-9C15-F1A9F8B1553E}"/>
              </a:ext>
            </a:extLst>
          </p:cNvPr>
          <p:cNvSpPr txBox="1">
            <a:spLocks/>
          </p:cNvSpPr>
          <p:nvPr/>
        </p:nvSpPr>
        <p:spPr>
          <a:xfrm>
            <a:off x="1447614" y="5980502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66861C2-50FD-42B9-3C11-5CF32836FF66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BAD6818-F68A-5278-5CCD-D1D2DE745E33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2DE3929-5491-B727-FEF7-C52DBA4F0549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F2C0B-040A-EE6B-4173-EAC2F83F92B8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93FE163-2A2E-40ED-27C2-171C7F8B9BFE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42E7BD62-CED3-A5A4-1696-14C7BCBC59B1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AE4956-7A6A-17B4-A953-A5671F878439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DD6E8BAC-18FD-3AEA-07FF-D798525D1CB4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54A4EC6-018A-CE4A-F892-E59BE034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8" y="3861654"/>
            <a:ext cx="245544" cy="245544"/>
          </a:xfrm>
          <a:prstGeom prst="rect">
            <a:avLst/>
          </a:prstGeom>
        </p:spPr>
      </p:pic>
      <p:pic>
        <p:nvPicPr>
          <p:cNvPr id="39" name="Image 3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7A222A-187F-948F-5708-922AE0865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4" y="1599785"/>
            <a:ext cx="245544" cy="245544"/>
          </a:xfrm>
          <a:prstGeom prst="rect">
            <a:avLst/>
          </a:prstGeom>
        </p:spPr>
      </p:pic>
      <p:pic>
        <p:nvPicPr>
          <p:cNvPr id="52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11AFA2-4FDC-ED38-B77D-963CB4B0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43" y="3913626"/>
            <a:ext cx="245544" cy="245544"/>
          </a:xfrm>
          <a:prstGeom prst="rect">
            <a:avLst/>
          </a:prstGeom>
        </p:spPr>
      </p:pic>
      <p:pic>
        <p:nvPicPr>
          <p:cNvPr id="54" name="Image 5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8CBF820-1825-51F0-E288-BCB02FA9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6" y="5053654"/>
            <a:ext cx="245544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03484B5-ACEA-AAE9-0BB4-E4B748832F44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39E064C-5349-0D83-311B-1813D409B642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F4B551B-414A-8D6F-6B35-ADCE6B2A633A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1E89D77-0B6C-8336-7DDB-BC9FE9974174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68BA9BA1-3B7B-FCC1-817B-E80A95C24928}"/>
              </a:ext>
            </a:extLst>
          </p:cNvPr>
          <p:cNvSpPr txBox="1">
            <a:spLocks/>
          </p:cNvSpPr>
          <p:nvPr/>
        </p:nvSpPr>
        <p:spPr>
          <a:xfrm>
            <a:off x="1447614" y="6015540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23AEE71-A9D3-C293-850D-FAD950701C31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C4B5A6-4438-362A-E117-F125926AC100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3B4319B-7209-67EE-F311-7EBED2FB78B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00F9DF5-9861-6F2D-4A07-FD2A479CFD4E}"/>
              </a:ext>
            </a:extLst>
          </p:cNvPr>
          <p:cNvSpPr/>
          <p:nvPr/>
        </p:nvSpPr>
        <p:spPr>
          <a:xfrm>
            <a:off x="2539864" y="2499110"/>
            <a:ext cx="2327139" cy="97389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A0E6DE1-E2FE-52A0-AC46-3D63DA64DE04}"/>
              </a:ext>
            </a:extLst>
          </p:cNvPr>
          <p:cNvSpPr/>
          <p:nvPr/>
        </p:nvSpPr>
        <p:spPr>
          <a:xfrm>
            <a:off x="1473989" y="4892696"/>
            <a:ext cx="2501797" cy="101216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DFBE5B3-6E93-3231-450B-3D66B46513A4}"/>
              </a:ext>
            </a:extLst>
          </p:cNvPr>
          <p:cNvSpPr/>
          <p:nvPr/>
        </p:nvSpPr>
        <p:spPr>
          <a:xfrm>
            <a:off x="1877962" y="3702993"/>
            <a:ext cx="3100716" cy="101216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6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 </a:t>
            </a:r>
            <a:r>
              <a:rPr lang="fr-FR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 actions de + 5 % </a:t>
            </a:r>
            <a:r>
              <a:rPr lang="fr-FR" sz="11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</a:t>
            </a:r>
            <a:endParaRPr lang="fr-FR" sz="11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des possibilités de combinaisons tant qu’une des propositions est en dessous de 500 (1 -&gt; 12)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2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574380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a telle un meilleur résultat que la précédente  ?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2066273" y="5908613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du 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2050472" y="5873719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portefeuille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1B4AF12-8913-6840-6C9F-BFB73F2AED05}"/>
              </a:ext>
            </a:extLst>
          </p:cNvPr>
          <p:cNvCxnSpPr>
            <a:cxnSpLocks/>
          </p:cNvCxnSpPr>
          <p:nvPr/>
        </p:nvCxnSpPr>
        <p:spPr>
          <a:xfrm>
            <a:off x="3286487" y="6068687"/>
            <a:ext cx="366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F5D365-8465-42B8-38C8-800526919629}"/>
              </a:ext>
            </a:extLst>
          </p:cNvPr>
          <p:cNvCxnSpPr>
            <a:cxnSpLocks/>
          </p:cNvCxnSpPr>
          <p:nvPr/>
        </p:nvCxnSpPr>
        <p:spPr>
          <a:xfrm>
            <a:off x="1927700" y="6208999"/>
            <a:ext cx="138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re 1">
            <a:extLst>
              <a:ext uri="{FF2B5EF4-FFF2-40B4-BE49-F238E27FC236}">
                <a16:creationId xmlns:a16="http://schemas.microsoft.com/office/drawing/2014/main" id="{DDECE54C-E0F9-8238-409A-5D403D6C5E06}"/>
              </a:ext>
            </a:extLst>
          </p:cNvPr>
          <p:cNvSpPr txBox="1">
            <a:spLocks/>
          </p:cNvSpPr>
          <p:nvPr/>
        </p:nvSpPr>
        <p:spPr>
          <a:xfrm>
            <a:off x="1497457" y="58319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9" name="Losange 48">
            <a:extLst>
              <a:ext uri="{FF2B5EF4-FFF2-40B4-BE49-F238E27FC236}">
                <a16:creationId xmlns:a16="http://schemas.microsoft.com/office/drawing/2014/main" id="{C2D733CB-0BE5-707C-293C-2D9F1D5BD3CE}"/>
              </a:ext>
            </a:extLst>
          </p:cNvPr>
          <p:cNvSpPr/>
          <p:nvPr/>
        </p:nvSpPr>
        <p:spPr>
          <a:xfrm>
            <a:off x="158786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EB02D61C-931F-FEDB-01B4-024E35FFEFDD}"/>
              </a:ext>
            </a:extLst>
          </p:cNvPr>
          <p:cNvSpPr txBox="1">
            <a:spLocks/>
          </p:cNvSpPr>
          <p:nvPr/>
        </p:nvSpPr>
        <p:spPr>
          <a:xfrm>
            <a:off x="987650" y="4945692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Terminé ?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FF4FDD6-43AC-275B-FAC6-C662699C5033}"/>
              </a:ext>
            </a:extLst>
          </p:cNvPr>
          <p:cNvCxnSpPr>
            <a:cxnSpLocks/>
          </p:cNvCxnSpPr>
          <p:nvPr/>
        </p:nvCxnSpPr>
        <p:spPr>
          <a:xfrm flipH="1">
            <a:off x="2190393" y="5471017"/>
            <a:ext cx="1820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7E978EB2-2F58-988E-608C-3FFE1BCE1799}"/>
              </a:ext>
            </a:extLst>
          </p:cNvPr>
          <p:cNvSpPr/>
          <p:nvPr/>
        </p:nvSpPr>
        <p:spPr>
          <a:xfrm>
            <a:off x="2605399" y="4991121"/>
            <a:ext cx="1074662" cy="702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041612E0-B1E9-288A-4C06-25B28476C352}"/>
              </a:ext>
            </a:extLst>
          </p:cNvPr>
          <p:cNvSpPr txBox="1">
            <a:spLocks/>
          </p:cNvSpPr>
          <p:nvPr/>
        </p:nvSpPr>
        <p:spPr>
          <a:xfrm>
            <a:off x="2215857" y="5081155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Sauvegarde</a:t>
            </a:r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116B9058-DB0F-CE6D-F57D-36833D946AC3}"/>
              </a:ext>
            </a:extLst>
          </p:cNvPr>
          <p:cNvSpPr txBox="1">
            <a:spLocks/>
          </p:cNvSpPr>
          <p:nvPr/>
        </p:nvSpPr>
        <p:spPr>
          <a:xfrm>
            <a:off x="3654077" y="511563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39C9AF1B-2AC8-E0A4-D1C9-A410255B23DF}"/>
              </a:ext>
            </a:extLst>
          </p:cNvPr>
          <p:cNvSpPr txBox="1">
            <a:spLocks/>
          </p:cNvSpPr>
          <p:nvPr/>
        </p:nvSpPr>
        <p:spPr>
          <a:xfrm>
            <a:off x="4780812" y="4524102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6E11ED84-24E0-C89C-3186-54464F832EFA}"/>
              </a:ext>
            </a:extLst>
          </p:cNvPr>
          <p:cNvSpPr txBox="1">
            <a:spLocks/>
          </p:cNvSpPr>
          <p:nvPr/>
        </p:nvSpPr>
        <p:spPr>
          <a:xfrm>
            <a:off x="1513992" y="43121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5DC934B-C281-5CFB-AB16-5A833450BC4D}"/>
              </a:ext>
            </a:extLst>
          </p:cNvPr>
          <p:cNvCxnSpPr>
            <a:cxnSpLocks/>
          </p:cNvCxnSpPr>
          <p:nvPr/>
        </p:nvCxnSpPr>
        <p:spPr>
          <a:xfrm>
            <a:off x="1923486" y="4243596"/>
            <a:ext cx="460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4797665-E63D-92BC-6834-C4AB521132E9}"/>
              </a:ext>
            </a:extLst>
          </p:cNvPr>
          <p:cNvCxnSpPr>
            <a:cxnSpLocks/>
          </p:cNvCxnSpPr>
          <p:nvPr/>
        </p:nvCxnSpPr>
        <p:spPr>
          <a:xfrm>
            <a:off x="1912168" y="4240366"/>
            <a:ext cx="0" cy="8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ACEBE67-F9AC-5CDD-1D86-FCB803A491ED}"/>
              </a:ext>
            </a:extLst>
          </p:cNvPr>
          <p:cNvCxnSpPr>
            <a:cxnSpLocks/>
          </p:cNvCxnSpPr>
          <p:nvPr/>
        </p:nvCxnSpPr>
        <p:spPr>
          <a:xfrm>
            <a:off x="1912168" y="5734289"/>
            <a:ext cx="0" cy="509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84BCE6C9-99DB-D4B4-2D15-CBCC9E9185EE}"/>
              </a:ext>
            </a:extLst>
          </p:cNvPr>
          <p:cNvCxnSpPr>
            <a:cxnSpLocks/>
          </p:cNvCxnSpPr>
          <p:nvPr/>
        </p:nvCxnSpPr>
        <p:spPr>
          <a:xfrm>
            <a:off x="4853488" y="4270846"/>
            <a:ext cx="0" cy="539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3A0D5CC-9349-F502-200C-D807D9AFAC6A}"/>
              </a:ext>
            </a:extLst>
          </p:cNvPr>
          <p:cNvCxnSpPr>
            <a:cxnSpLocks/>
          </p:cNvCxnSpPr>
          <p:nvPr/>
        </p:nvCxnSpPr>
        <p:spPr>
          <a:xfrm flipH="1">
            <a:off x="4659773" y="4279156"/>
            <a:ext cx="19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4A0645E-1053-756C-9335-7B4929D88AAC}"/>
              </a:ext>
            </a:extLst>
          </p:cNvPr>
          <p:cNvCxnSpPr>
            <a:cxnSpLocks/>
          </p:cNvCxnSpPr>
          <p:nvPr/>
        </p:nvCxnSpPr>
        <p:spPr>
          <a:xfrm flipH="1">
            <a:off x="4497888" y="4810760"/>
            <a:ext cx="3556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023ABB0-553A-0AFC-2FB1-AF2FE58D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22" y="3849069"/>
            <a:ext cx="245544" cy="245544"/>
          </a:xfrm>
          <a:prstGeom prst="rect">
            <a:avLst/>
          </a:prstGeom>
        </p:spPr>
      </p:pic>
      <p:pic>
        <p:nvPicPr>
          <p:cNvPr id="77" name="Image 7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D2C2C7-1B08-47ED-4866-076AB82D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24" y="3933826"/>
            <a:ext cx="245544" cy="245544"/>
          </a:xfrm>
          <a:prstGeom prst="rect">
            <a:avLst/>
          </a:prstGeom>
        </p:spPr>
      </p:pic>
      <p:pic>
        <p:nvPicPr>
          <p:cNvPr id="78" name="Image 7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F167CB8-90AF-4A3B-D87E-FA5EFA1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64" y="1616254"/>
            <a:ext cx="245544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2/2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E90F833-1F09-17F6-93F3-F9CC944BAD26}"/>
              </a:ext>
            </a:extLst>
          </p:cNvPr>
          <p:cNvSpPr txBox="1">
            <a:spLocks/>
          </p:cNvSpPr>
          <p:nvPr/>
        </p:nvSpPr>
        <p:spPr>
          <a:xfrm>
            <a:off x="889000" y="209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Optimisation du 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bruteForce</a:t>
            </a:r>
            <a:endParaRPr lang="fr-FR" sz="2800" dirty="0">
              <a:solidFill>
                <a:srgbClr val="0047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Partir sur un algorithme dédié</a:t>
            </a:r>
            <a:endParaRPr lang="fr-FR"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9E32243-05C3-AAAD-6BFB-C45D382F5D10}"/>
              </a:ext>
            </a:extLst>
          </p:cNvPr>
          <p:cNvSpPr/>
          <p:nvPr/>
        </p:nvSpPr>
        <p:spPr>
          <a:xfrm>
            <a:off x="3525520" y="4155440"/>
            <a:ext cx="1859280" cy="1859280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811AA0-5932-1518-6493-7193EF2088CA}"/>
              </a:ext>
            </a:extLst>
          </p:cNvPr>
          <p:cNvSpPr/>
          <p:nvPr/>
        </p:nvSpPr>
        <p:spPr>
          <a:xfrm>
            <a:off x="5974080" y="4155440"/>
            <a:ext cx="1859280" cy="1859280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3A97291-0C60-96C9-47D5-0E479F8D8EE0}"/>
              </a:ext>
            </a:extLst>
          </p:cNvPr>
          <p:cNvSpPr txBox="1">
            <a:spLocks/>
          </p:cNvSpPr>
          <p:nvPr/>
        </p:nvSpPr>
        <p:spPr>
          <a:xfrm>
            <a:off x="3710940" y="4422298"/>
            <a:ext cx="1488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Glouton</a:t>
            </a:r>
            <a:endParaRPr lang="fr-FR" sz="28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5610ACE-555A-AB9B-CCCB-2749A32390C3}"/>
              </a:ext>
            </a:extLst>
          </p:cNvPr>
          <p:cNvSpPr txBox="1">
            <a:spLocks/>
          </p:cNvSpPr>
          <p:nvPr/>
        </p:nvSpPr>
        <p:spPr>
          <a:xfrm>
            <a:off x="5976620" y="4422298"/>
            <a:ext cx="1859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knapSack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9871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napSack</a:t>
            </a: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les plus :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4FE2181-B40B-C479-5B8C-9918767E083D}"/>
              </a:ext>
            </a:extLst>
          </p:cNvPr>
          <p:cNvSpPr txBox="1">
            <a:spLocks/>
          </p:cNvSpPr>
          <p:nvPr/>
        </p:nvSpPr>
        <p:spPr>
          <a:xfrm>
            <a:off x="838200" y="2455545"/>
            <a:ext cx="10515600" cy="158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Adapté à la démarche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Rapidité de traitement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Beaucoup moins impacté par un volume de donnée important.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BDE3797-C90C-0179-6BDA-CA5F1E54684C}"/>
              </a:ext>
            </a:extLst>
          </p:cNvPr>
          <p:cNvSpPr txBox="1">
            <a:spLocks/>
          </p:cNvSpPr>
          <p:nvPr/>
        </p:nvSpPr>
        <p:spPr>
          <a:xfrm>
            <a:off x="838200" y="4264025"/>
            <a:ext cx="1051560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KnapSack</a:t>
            </a:r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les limites :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AC64AE-066F-6BAA-BB35-BF8C264A1FD7}"/>
              </a:ext>
            </a:extLst>
          </p:cNvPr>
          <p:cNvSpPr txBox="1">
            <a:spLocks/>
          </p:cNvSpPr>
          <p:nvPr/>
        </p:nvSpPr>
        <p:spPr>
          <a:xfrm>
            <a:off x="838200" y="4843145"/>
            <a:ext cx="10515600" cy="158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Rigide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Très sensible au tri de la liste de départ…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19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napSack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03BD4-07C6-B59C-1D1D-67DBFA4AC0DE}"/>
              </a:ext>
            </a:extLst>
          </p:cNvPr>
          <p:cNvSpPr/>
          <p:nvPr/>
        </p:nvSpPr>
        <p:spPr>
          <a:xfrm>
            <a:off x="302768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52062-C2D2-B8F2-24C5-E26EDEB33AC9}"/>
              </a:ext>
            </a:extLst>
          </p:cNvPr>
          <p:cNvSpPr/>
          <p:nvPr/>
        </p:nvSpPr>
        <p:spPr>
          <a:xfrm>
            <a:off x="773176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1DBE8-0F4C-0FFC-6C52-F96EC86F3D39}"/>
              </a:ext>
            </a:extLst>
          </p:cNvPr>
          <p:cNvSpPr/>
          <p:nvPr/>
        </p:nvSpPr>
        <p:spPr>
          <a:xfrm>
            <a:off x="1781200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6E4-2A3B-C8CC-B849-1A24FAF1C2AA}"/>
              </a:ext>
            </a:extLst>
          </p:cNvPr>
          <p:cNvSpPr/>
          <p:nvPr/>
        </p:nvSpPr>
        <p:spPr>
          <a:xfrm>
            <a:off x="4276005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7D85E-D893-9084-16B1-2DE2AF1E0FFC}"/>
              </a:ext>
            </a:extLst>
          </p:cNvPr>
          <p:cNvSpPr/>
          <p:nvPr/>
        </p:nvSpPr>
        <p:spPr>
          <a:xfrm>
            <a:off x="6469246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4EE6A-1363-F0CD-6872-388475214DEA}"/>
              </a:ext>
            </a:extLst>
          </p:cNvPr>
          <p:cNvSpPr/>
          <p:nvPr/>
        </p:nvSpPr>
        <p:spPr>
          <a:xfrm>
            <a:off x="9064842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B7B8ACE-481B-5D81-F49B-FB3B32C675D3}"/>
              </a:ext>
            </a:extLst>
          </p:cNvPr>
          <p:cNvSpPr txBox="1">
            <a:spLocks/>
          </p:cNvSpPr>
          <p:nvPr/>
        </p:nvSpPr>
        <p:spPr>
          <a:xfrm>
            <a:off x="3184860" y="332416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30A771B-A1A3-4308-241F-0A2DB9BFAA5E}"/>
              </a:ext>
            </a:extLst>
          </p:cNvPr>
          <p:cNvSpPr txBox="1">
            <a:spLocks/>
          </p:cNvSpPr>
          <p:nvPr/>
        </p:nvSpPr>
        <p:spPr>
          <a:xfrm>
            <a:off x="1868218" y="434600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13F1A90-D640-7CC8-9B38-561B27449D4F}"/>
              </a:ext>
            </a:extLst>
          </p:cNvPr>
          <p:cNvSpPr txBox="1">
            <a:spLocks/>
          </p:cNvSpPr>
          <p:nvPr/>
        </p:nvSpPr>
        <p:spPr>
          <a:xfrm>
            <a:off x="6662032" y="4389764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45BAD78-0E4C-0E51-C2BA-02A03C14883D}"/>
              </a:ext>
            </a:extLst>
          </p:cNvPr>
          <p:cNvSpPr txBox="1">
            <a:spLocks/>
          </p:cNvSpPr>
          <p:nvPr/>
        </p:nvSpPr>
        <p:spPr>
          <a:xfrm>
            <a:off x="4436025" y="4362450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7852F-FFCA-EE6B-70F9-DD302D94BCBD}"/>
              </a:ext>
            </a:extLst>
          </p:cNvPr>
          <p:cNvSpPr/>
          <p:nvPr/>
        </p:nvSpPr>
        <p:spPr>
          <a:xfrm>
            <a:off x="952188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A016DB3-BFE6-A9AA-63F5-6BB2E0DC171A}"/>
              </a:ext>
            </a:extLst>
          </p:cNvPr>
          <p:cNvSpPr txBox="1">
            <a:spLocks/>
          </p:cNvSpPr>
          <p:nvPr/>
        </p:nvSpPr>
        <p:spPr>
          <a:xfrm>
            <a:off x="891228" y="5403738"/>
            <a:ext cx="957062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F2A3F-83EB-EE4F-5C70-C9ABFA0103CF}"/>
              </a:ext>
            </a:extLst>
          </p:cNvPr>
          <p:cNvSpPr/>
          <p:nvPr/>
        </p:nvSpPr>
        <p:spPr>
          <a:xfrm>
            <a:off x="2579965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F8E3BFD-B8E7-0673-1E62-76119180A327}"/>
              </a:ext>
            </a:extLst>
          </p:cNvPr>
          <p:cNvSpPr txBox="1">
            <a:spLocks/>
          </p:cNvSpPr>
          <p:nvPr/>
        </p:nvSpPr>
        <p:spPr>
          <a:xfrm>
            <a:off x="2643465" y="5403737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D5099-A023-1E7D-F611-3AC762079A82}"/>
              </a:ext>
            </a:extLst>
          </p:cNvPr>
          <p:cNvSpPr/>
          <p:nvPr/>
        </p:nvSpPr>
        <p:spPr>
          <a:xfrm>
            <a:off x="3432845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0373A3C-B90B-EA4F-F714-039B58392DA7}"/>
              </a:ext>
            </a:extLst>
          </p:cNvPr>
          <p:cNvSpPr txBox="1">
            <a:spLocks/>
          </p:cNvSpPr>
          <p:nvPr/>
        </p:nvSpPr>
        <p:spPr>
          <a:xfrm>
            <a:off x="3509441" y="5431385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D4407-C443-A521-328A-E033BDAC832C}"/>
              </a:ext>
            </a:extLst>
          </p:cNvPr>
          <p:cNvSpPr/>
          <p:nvPr/>
        </p:nvSpPr>
        <p:spPr>
          <a:xfrm>
            <a:off x="4964579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DA5387BF-A81B-8FA7-3D04-A5163258DC37}"/>
              </a:ext>
            </a:extLst>
          </p:cNvPr>
          <p:cNvSpPr txBox="1">
            <a:spLocks/>
          </p:cNvSpPr>
          <p:nvPr/>
        </p:nvSpPr>
        <p:spPr>
          <a:xfrm>
            <a:off x="5135165" y="539273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25E263-C167-1FA1-5F3F-FAC51F18A1A8}"/>
              </a:ext>
            </a:extLst>
          </p:cNvPr>
          <p:cNvSpPr/>
          <p:nvPr/>
        </p:nvSpPr>
        <p:spPr>
          <a:xfrm>
            <a:off x="5755080" y="519923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CAE123D0-A43E-1898-A453-C791EA13DC11}"/>
              </a:ext>
            </a:extLst>
          </p:cNvPr>
          <p:cNvSpPr txBox="1">
            <a:spLocks/>
          </p:cNvSpPr>
          <p:nvPr/>
        </p:nvSpPr>
        <p:spPr>
          <a:xfrm>
            <a:off x="5818580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6603397C-E4CE-F812-CFF5-01C7E30438CE}"/>
              </a:ext>
            </a:extLst>
          </p:cNvPr>
          <p:cNvSpPr txBox="1">
            <a:spLocks/>
          </p:cNvSpPr>
          <p:nvPr/>
        </p:nvSpPr>
        <p:spPr>
          <a:xfrm>
            <a:off x="6033046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5E590-F928-35A8-083D-77AE021B77FF}"/>
              </a:ext>
            </a:extLst>
          </p:cNvPr>
          <p:cNvSpPr/>
          <p:nvPr/>
        </p:nvSpPr>
        <p:spPr>
          <a:xfrm>
            <a:off x="7346942" y="514524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FA42EDB-1CAC-E57F-6ADA-8B12358417DF}"/>
              </a:ext>
            </a:extLst>
          </p:cNvPr>
          <p:cNvSpPr txBox="1">
            <a:spLocks/>
          </p:cNvSpPr>
          <p:nvPr/>
        </p:nvSpPr>
        <p:spPr>
          <a:xfrm>
            <a:off x="7526332" y="533511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ABF8A-32ED-2FC6-ECE2-CB770C849AE8}"/>
              </a:ext>
            </a:extLst>
          </p:cNvPr>
          <p:cNvSpPr/>
          <p:nvPr/>
        </p:nvSpPr>
        <p:spPr>
          <a:xfrm>
            <a:off x="8167029" y="513954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22783BDB-2E97-92BC-AA14-E4249F047C8F}"/>
              </a:ext>
            </a:extLst>
          </p:cNvPr>
          <p:cNvSpPr txBox="1">
            <a:spLocks/>
          </p:cNvSpPr>
          <p:nvPr/>
        </p:nvSpPr>
        <p:spPr>
          <a:xfrm>
            <a:off x="8344665" y="534846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5D9ED8-8318-63F3-F702-794EA9F5A640}"/>
              </a:ext>
            </a:extLst>
          </p:cNvPr>
          <p:cNvSpPr/>
          <p:nvPr/>
        </p:nvSpPr>
        <p:spPr>
          <a:xfrm>
            <a:off x="9816682" y="515859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B8CB3F3E-153B-1E54-1285-F7DA6D5319F3}"/>
              </a:ext>
            </a:extLst>
          </p:cNvPr>
          <p:cNvSpPr/>
          <p:nvPr/>
        </p:nvSpPr>
        <p:spPr>
          <a:xfrm rot="5400000">
            <a:off x="5579644" y="655067"/>
            <a:ext cx="484071" cy="47558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37">
            <a:extLst>
              <a:ext uri="{FF2B5EF4-FFF2-40B4-BE49-F238E27FC236}">
                <a16:creationId xmlns:a16="http://schemas.microsoft.com/office/drawing/2014/main" id="{1E14134E-1FEA-CAAC-1AA7-D1D87040B401}"/>
              </a:ext>
            </a:extLst>
          </p:cNvPr>
          <p:cNvSpPr/>
          <p:nvPr/>
        </p:nvSpPr>
        <p:spPr>
          <a:xfrm rot="5400000">
            <a:off x="3171396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ccolade ouvrante 38">
            <a:extLst>
              <a:ext uri="{FF2B5EF4-FFF2-40B4-BE49-F238E27FC236}">
                <a16:creationId xmlns:a16="http://schemas.microsoft.com/office/drawing/2014/main" id="{CF26C527-14A0-D5B6-FED5-290FB5F21467}"/>
              </a:ext>
            </a:extLst>
          </p:cNvPr>
          <p:cNvSpPr/>
          <p:nvPr/>
        </p:nvSpPr>
        <p:spPr>
          <a:xfrm rot="5400000">
            <a:off x="7914218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ccolade ouvrante 39">
            <a:extLst>
              <a:ext uri="{FF2B5EF4-FFF2-40B4-BE49-F238E27FC236}">
                <a16:creationId xmlns:a16="http://schemas.microsoft.com/office/drawing/2014/main" id="{C8B0A46A-64CC-C00E-673D-28642CB52C7A}"/>
              </a:ext>
            </a:extLst>
          </p:cNvPr>
          <p:cNvSpPr/>
          <p:nvPr/>
        </p:nvSpPr>
        <p:spPr>
          <a:xfrm rot="5400000">
            <a:off x="1896605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4BC25407-7C1D-E7D4-1A39-489B3FBD819C}"/>
              </a:ext>
            </a:extLst>
          </p:cNvPr>
          <p:cNvSpPr/>
          <p:nvPr/>
        </p:nvSpPr>
        <p:spPr>
          <a:xfrm rot="5400000">
            <a:off x="6639427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CBE1090D-4600-31F7-3188-407C31A443B5}"/>
              </a:ext>
            </a:extLst>
          </p:cNvPr>
          <p:cNvSpPr/>
          <p:nvPr/>
        </p:nvSpPr>
        <p:spPr>
          <a:xfrm rot="5400000">
            <a:off x="4388598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>
            <a:extLst>
              <a:ext uri="{FF2B5EF4-FFF2-40B4-BE49-F238E27FC236}">
                <a16:creationId xmlns:a16="http://schemas.microsoft.com/office/drawing/2014/main" id="{D48E8DA3-0BF5-0EC0-A3E5-E3D1D1A30499}"/>
              </a:ext>
            </a:extLst>
          </p:cNvPr>
          <p:cNvSpPr/>
          <p:nvPr/>
        </p:nvSpPr>
        <p:spPr>
          <a:xfrm rot="5400000">
            <a:off x="9131420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0D3A6-5BE7-D7F0-2427-517F879C733A}"/>
              </a:ext>
            </a:extLst>
          </p:cNvPr>
          <p:cNvSpPr/>
          <p:nvPr/>
        </p:nvSpPr>
        <p:spPr>
          <a:xfrm>
            <a:off x="5445760" y="2103120"/>
            <a:ext cx="7518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8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6179BD-C070-2A5B-B647-2DCA7691A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162804"/>
              </p:ext>
            </p:extLst>
          </p:nvPr>
        </p:nvGraphicFramePr>
        <p:xfrm>
          <a:off x="838200" y="1825625"/>
          <a:ext cx="105155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9975572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Forcebrute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knapSack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Notation Big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nW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6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3.11349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0.06899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0.001998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340.348775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0.040147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0.22897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93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411</Words>
  <Application>Microsoft Office PowerPoint</Application>
  <PresentationFormat>Grand écran</PresentationFormat>
  <Paragraphs>137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Roboto</vt:lpstr>
      <vt:lpstr>Thème Office</vt:lpstr>
      <vt:lpstr>AlgoInvest&amp;Trade</vt:lpstr>
      <vt:lpstr>Sommaire</vt:lpstr>
      <vt:lpstr>Analyse de l’algo de force brute</vt:lpstr>
      <vt:lpstr>Possibilités d’optimisation 1/2</vt:lpstr>
      <vt:lpstr>Possibilités d’optimisation 1/2</vt:lpstr>
      <vt:lpstr>Possibilités d’optimisation 2/2</vt:lpstr>
      <vt:lpstr>Algorithme choisi</vt:lpstr>
      <vt:lpstr>Algorithme choisi</vt:lpstr>
      <vt:lpstr>Comparaison des algorithmes</vt:lpstr>
      <vt:lpstr>Comparaison des algorithmes liste 1</vt:lpstr>
      <vt:lpstr>Comparaison des algorithmes liste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Eric BARILLER</dc:creator>
  <cp:lastModifiedBy>KF25943</cp:lastModifiedBy>
  <cp:revision>22</cp:revision>
  <dcterms:created xsi:type="dcterms:W3CDTF">2024-04-15T06:19:19Z</dcterms:created>
  <dcterms:modified xsi:type="dcterms:W3CDTF">2024-04-20T13:37:44Z</dcterms:modified>
</cp:coreProperties>
</file>