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322" r:id="rId2"/>
    <p:sldId id="289" r:id="rId3"/>
    <p:sldId id="325" r:id="rId4"/>
    <p:sldId id="307" r:id="rId5"/>
    <p:sldId id="306" r:id="rId6"/>
    <p:sldId id="311" r:id="rId7"/>
    <p:sldId id="313" r:id="rId8"/>
    <p:sldId id="318" r:id="rId9"/>
    <p:sldId id="316" r:id="rId10"/>
    <p:sldId id="314" r:id="rId11"/>
    <p:sldId id="317" r:id="rId12"/>
    <p:sldId id="315" r:id="rId13"/>
    <p:sldId id="319" r:id="rId14"/>
    <p:sldId id="320" r:id="rId15"/>
    <p:sldId id="321" r:id="rId16"/>
    <p:sldId id="310" r:id="rId17"/>
    <p:sldId id="308" r:id="rId18"/>
    <p:sldId id="292" r:id="rId19"/>
    <p:sldId id="293" r:id="rId20"/>
    <p:sldId id="294" r:id="rId21"/>
    <p:sldId id="309" r:id="rId22"/>
    <p:sldId id="295" r:id="rId23"/>
    <p:sldId id="296" r:id="rId24"/>
    <p:sldId id="297" r:id="rId25"/>
    <p:sldId id="298" r:id="rId26"/>
    <p:sldId id="291" r:id="rId27"/>
    <p:sldId id="300" r:id="rId28"/>
    <p:sldId id="299" r:id="rId29"/>
    <p:sldId id="331" r:id="rId30"/>
    <p:sldId id="301" r:id="rId31"/>
    <p:sldId id="303" r:id="rId32"/>
    <p:sldId id="305" r:id="rId33"/>
    <p:sldId id="304" r:id="rId34"/>
    <p:sldId id="336" r:id="rId35"/>
    <p:sldId id="337" r:id="rId36"/>
    <p:sldId id="338" r:id="rId37"/>
    <p:sldId id="339" r:id="rId38"/>
    <p:sldId id="341" r:id="rId39"/>
    <p:sldId id="344" r:id="rId40"/>
    <p:sldId id="342" r:id="rId41"/>
    <p:sldId id="345" r:id="rId42"/>
    <p:sldId id="326" r:id="rId43"/>
    <p:sldId id="327"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AD2"/>
    <a:srgbClr val="FBE5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503" autoAdjust="0"/>
  </p:normalViewPr>
  <p:slideViewPr>
    <p:cSldViewPr>
      <p:cViewPr varScale="1">
        <p:scale>
          <a:sx n="153" d="100"/>
          <a:sy n="153" d="100"/>
        </p:scale>
        <p:origin x="1968" y="1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FA2ED6-7211-455F-9FA2-A68C5513D178}" type="datetimeFigureOut">
              <a:rPr lang="en-US" smtClean="0"/>
              <a:t>4/23/2019</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231F4-B374-4B63-AA15-660BC14A2B27}" type="slidenum">
              <a:rPr lang="en-US" smtClean="0"/>
              <a:t>‹#›</a:t>
            </a:fld>
            <a:endParaRPr lang="en-US"/>
          </a:p>
        </p:txBody>
      </p:sp>
    </p:spTree>
    <p:extLst>
      <p:ext uri="{BB962C8B-B14F-4D97-AF65-F5344CB8AC3E}">
        <p14:creationId xmlns:p14="http://schemas.microsoft.com/office/powerpoint/2010/main" val="121953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en-US"/>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a:p>
        </p:txBody>
      </p:sp>
      <p:sp>
        <p:nvSpPr>
          <p:cNvPr id="6" name="Foliennummernplatzhalter 5"/>
          <p:cNvSpPr>
            <a:spLocks noGrp="1"/>
          </p:cNvSpPr>
          <p:nvPr>
            <p:ph type="sldNum" sz="quarter" idx="12"/>
          </p:nvPr>
        </p:nvSpPr>
        <p:spPr/>
        <p:txBody>
          <a:bodyPr/>
          <a:lstStyle/>
          <a:p>
            <a:fld id="{D3A84B36-446C-40B2-BC20-ECC32BF7AA77}" type="slidenum">
              <a:rPr lang="en-US" smtClean="0"/>
              <a:t>‹#›</a:t>
            </a:fld>
            <a:endParaRPr lang="en-US"/>
          </a:p>
        </p:txBody>
      </p:sp>
    </p:spTree>
    <p:extLst>
      <p:ext uri="{BB962C8B-B14F-4D97-AF65-F5344CB8AC3E}">
        <p14:creationId xmlns:p14="http://schemas.microsoft.com/office/powerpoint/2010/main" val="395330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342900" indent="-342900">
              <a:buFont typeface="Wingdings" panose="05000000000000000000" pitchFamily="2" charset="2"/>
              <a:buChar char="n"/>
              <a:defRPr>
                <a:solidFill>
                  <a:schemeClr val="tx1"/>
                </a:solidFill>
              </a:defRPr>
            </a:lvl1pPr>
            <a:lvl2pPr marL="684000">
              <a:defRPr/>
            </a:lvl2pPr>
            <a:lvl3pPr marL="1080000" indent="-284400">
              <a:defRPr/>
            </a:lvl3pPr>
            <a:lvl4pPr marL="1476000" indent="-284400">
              <a:defRPr/>
            </a:lvl4pPr>
            <a:lvl5pPr marL="1872000" indent="-284400">
              <a:defRPr/>
            </a:lvl5p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12"/>
          </p:nvPr>
        </p:nvSpPr>
        <p:spPr>
          <a:xfrm>
            <a:off x="3504600" y="6597352"/>
            <a:ext cx="2134800" cy="147600"/>
          </a:xfrm>
        </p:spPr>
        <p:txBody>
          <a:bodyPr/>
          <a:lstStyle>
            <a:lvl1pPr algn="ctr">
              <a:defRPr/>
            </a:lvl1pPr>
          </a:lstStyle>
          <a:p>
            <a:fld id="{F6630C99-0C10-4F11-B985-BB6A5D994424}" type="slidenum">
              <a:rPr lang="en-US" smtClean="0"/>
              <a:pPr/>
              <a:t>‹#›</a:t>
            </a:fld>
            <a:endParaRPr lang="en-US" dirty="0"/>
          </a:p>
        </p:txBody>
      </p:sp>
      <p:sp>
        <p:nvSpPr>
          <p:cNvPr id="4" name="Titel 3"/>
          <p:cNvSpPr>
            <a:spLocks noGrp="1"/>
          </p:cNvSpPr>
          <p:nvPr>
            <p:ph type="title"/>
          </p:nvPr>
        </p:nvSpPr>
        <p:spPr/>
        <p:txBody>
          <a:bodyPr/>
          <a:lstStyle/>
          <a:p>
            <a:r>
              <a:rPr lang="en-US" noProof="0" dirty="0" err="1" smtClean="0"/>
              <a:t>Titelmasterformat</a:t>
            </a:r>
            <a:r>
              <a:rPr lang="de-DE" dirty="0" smtClean="0"/>
              <a:t> durch Klicken bearbeiten</a:t>
            </a:r>
            <a:endParaRPr lang="en-US" dirty="0"/>
          </a:p>
        </p:txBody>
      </p:sp>
    </p:spTree>
    <p:extLst>
      <p:ext uri="{BB962C8B-B14F-4D97-AF65-F5344CB8AC3E}">
        <p14:creationId xmlns:p14="http://schemas.microsoft.com/office/powerpoint/2010/main" val="1299911437"/>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5" name="Foliennummernplatzhalter 4"/>
          <p:cNvSpPr>
            <a:spLocks noGrp="1"/>
          </p:cNvSpPr>
          <p:nvPr>
            <p:ph type="sldNum" sz="quarter" idx="12"/>
          </p:nvPr>
        </p:nvSpPr>
        <p:spPr/>
        <p:txBody>
          <a:bodyPr/>
          <a:lstStyle/>
          <a:p>
            <a:fld id="{D3A84B36-446C-40B2-BC20-ECC32BF7AA77}" type="slidenum">
              <a:rPr lang="en-US" smtClean="0"/>
              <a:t>‹#›</a:t>
            </a:fld>
            <a:endParaRPr lang="en-US"/>
          </a:p>
        </p:txBody>
      </p:sp>
    </p:spTree>
    <p:extLst>
      <p:ext uri="{BB962C8B-B14F-4D97-AF65-F5344CB8AC3E}">
        <p14:creationId xmlns:p14="http://schemas.microsoft.com/office/powerpoint/2010/main" val="6474660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D3A84B36-446C-40B2-BC20-ECC32BF7AA77}" type="slidenum">
              <a:rPr lang="en-US" smtClean="0"/>
              <a:t>‹#›</a:t>
            </a:fld>
            <a:endParaRPr lang="en-US"/>
          </a:p>
        </p:txBody>
      </p:sp>
    </p:spTree>
    <p:extLst>
      <p:ext uri="{BB962C8B-B14F-4D97-AF65-F5344CB8AC3E}">
        <p14:creationId xmlns:p14="http://schemas.microsoft.com/office/powerpoint/2010/main" val="3949605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23528" y="188640"/>
            <a:ext cx="8496944" cy="634082"/>
          </a:xfrm>
          <a:prstGeom prst="rect">
            <a:avLst/>
          </a:prstGeom>
        </p:spPr>
        <p:txBody>
          <a:bodyPr vert="horz" lIns="91440" tIns="45720" rIns="91440" bIns="45720" rtlCol="0" anchor="ctr">
            <a:normAutofit/>
          </a:body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endParaRPr lang="en-US" noProof="0" dirty="0"/>
          </a:p>
        </p:txBody>
      </p:sp>
      <p:sp>
        <p:nvSpPr>
          <p:cNvPr id="3" name="Textplatzhalter 2"/>
          <p:cNvSpPr>
            <a:spLocks noGrp="1"/>
          </p:cNvSpPr>
          <p:nvPr>
            <p:ph type="body" idx="1"/>
          </p:nvPr>
        </p:nvSpPr>
        <p:spPr>
          <a:xfrm>
            <a:off x="323528" y="909329"/>
            <a:ext cx="8496944" cy="5415864"/>
          </a:xfrm>
          <a:prstGeom prst="rect">
            <a:avLst/>
          </a:prstGeom>
        </p:spPr>
        <p:txBody>
          <a:bodyPr vert="horz" lIns="91440" tIns="45720" rIns="91440" bIns="45720" rtlCol="0">
            <a:normAutofit/>
          </a:body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4"/>
          </p:nvPr>
        </p:nvSpPr>
        <p:spPr>
          <a:xfrm>
            <a:off x="3505200" y="6597352"/>
            <a:ext cx="2133600" cy="149101"/>
          </a:xfrm>
          <a:prstGeom prst="rect">
            <a:avLst/>
          </a:prstGeom>
        </p:spPr>
        <p:txBody>
          <a:bodyPr vert="horz" lIns="91440" tIns="45720" rIns="91440" bIns="45720" rtlCol="0" anchor="ctr"/>
          <a:lstStyle>
            <a:lvl1pPr algn="ctr">
              <a:defRPr sz="1200">
                <a:solidFill>
                  <a:schemeClr val="tx1">
                    <a:tint val="75000"/>
                  </a:schemeClr>
                </a:solidFill>
              </a:defRPr>
            </a:lvl1pPr>
          </a:lstStyle>
          <a:p>
            <a:fld id="{D3A84B36-446C-40B2-BC20-ECC32BF7AA77}" type="slidenum">
              <a:rPr lang="en-US" smtClean="0"/>
              <a:pPr/>
              <a:t>‹#›</a:t>
            </a:fld>
            <a:endParaRPr lang="en-US"/>
          </a:p>
        </p:txBody>
      </p:sp>
    </p:spTree>
    <p:extLst>
      <p:ext uri="{BB962C8B-B14F-4D97-AF65-F5344CB8AC3E}">
        <p14:creationId xmlns:p14="http://schemas.microsoft.com/office/powerpoint/2010/main" val="891770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timing>
    <p:tnLst>
      <p:par>
        <p:cTn id="1" dur="indefinite" restart="never" nodeType="tmRoot"/>
      </p:par>
    </p:tnLst>
  </p:timing>
  <p:hf hdr="0" ft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grpSp>
        <p:nvGrpSpPr>
          <p:cNvPr id="5" name="Gruppieren 4"/>
          <p:cNvGrpSpPr/>
          <p:nvPr/>
        </p:nvGrpSpPr>
        <p:grpSpPr>
          <a:xfrm>
            <a:off x="251520" y="234694"/>
            <a:ext cx="2712509" cy="830997"/>
            <a:chOff x="3210983" y="1268712"/>
            <a:chExt cx="2712509" cy="830997"/>
          </a:xfrm>
        </p:grpSpPr>
        <p:sp>
          <p:nvSpPr>
            <p:cNvPr id="6" name="Rechteck 5"/>
            <p:cNvSpPr/>
            <p:nvPr/>
          </p:nvSpPr>
          <p:spPr>
            <a:xfrm>
              <a:off x="3210983" y="1448736"/>
              <a:ext cx="2702984" cy="650973"/>
            </a:xfrm>
            <a:prstGeom prst="rect">
              <a:avLst/>
            </a:prstGeom>
            <a:solidFill>
              <a:schemeClr val="tx1">
                <a:lumMod val="65000"/>
                <a:lumOff val="35000"/>
              </a:schemeClr>
            </a:solidFill>
            <a:ln w="2540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7" name="Textfeld 6"/>
            <p:cNvSpPr txBox="1"/>
            <p:nvPr/>
          </p:nvSpPr>
          <p:spPr>
            <a:xfrm>
              <a:off x="3220508" y="1268712"/>
              <a:ext cx="2702984" cy="830997"/>
            </a:xfrm>
            <a:prstGeom prst="rect">
              <a:avLst/>
            </a:prstGeom>
            <a:noFill/>
          </p:spPr>
          <p:txBody>
            <a:bodyPr wrap="none" rtlCol="0">
              <a:spAutoFit/>
            </a:bodyPr>
            <a:lstStyle/>
            <a:p>
              <a:r>
                <a:rPr lang="de-DE" sz="4800" dirty="0" smtClean="0">
                  <a:solidFill>
                    <a:schemeClr val="bg1"/>
                  </a:solidFill>
                  <a:latin typeface="Haettenschweiler" pitchFamily="34" charset="0"/>
                </a:rPr>
                <a:t>Search</a:t>
              </a:r>
              <a:r>
                <a:rPr lang="de-DE" sz="4800" dirty="0" smtClean="0">
                  <a:solidFill>
                    <a:schemeClr val="tx2">
                      <a:lumMod val="60000"/>
                      <a:lumOff val="40000"/>
                    </a:schemeClr>
                  </a:solidFill>
                  <a:latin typeface="Haettenschweiler" pitchFamily="34" charset="0"/>
                </a:rPr>
                <a:t>Engine</a:t>
              </a:r>
              <a:endParaRPr lang="de-DE" sz="4800" dirty="0">
                <a:solidFill>
                  <a:schemeClr val="tx2">
                    <a:lumMod val="60000"/>
                    <a:lumOff val="40000"/>
                  </a:schemeClr>
                </a:solidFill>
                <a:latin typeface="Haettenschweiler" pitchFamily="34" charset="0"/>
              </a:endParaRPr>
            </a:p>
          </p:txBody>
        </p:sp>
      </p:grpSp>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475" y="260648"/>
            <a:ext cx="4318000" cy="6350000"/>
          </a:xfrm>
          <a:prstGeom prst="rect">
            <a:avLst/>
          </a:prstGeom>
        </p:spPr>
      </p:pic>
      <p:sp>
        <p:nvSpPr>
          <p:cNvPr id="3" name="Textfeld 2"/>
          <p:cNvSpPr txBox="1"/>
          <p:nvPr/>
        </p:nvSpPr>
        <p:spPr>
          <a:xfrm>
            <a:off x="270195" y="1065691"/>
            <a:ext cx="1526380" cy="830997"/>
          </a:xfrm>
          <a:prstGeom prst="rect">
            <a:avLst/>
          </a:prstGeom>
          <a:noFill/>
        </p:spPr>
        <p:txBody>
          <a:bodyPr wrap="none" rtlCol="0">
            <a:spAutoFit/>
          </a:bodyPr>
          <a:lstStyle/>
          <a:p>
            <a:r>
              <a:rPr lang="en-US" sz="4800" dirty="0" smtClean="0">
                <a:latin typeface="Haettenschweiler" panose="020B0706040902060204" pitchFamily="34" charset="0"/>
              </a:rPr>
              <a:t>Manual</a:t>
            </a:r>
            <a:endParaRPr lang="en-US" sz="4800" dirty="0">
              <a:latin typeface="Haettenschweiler" panose="020B0706040902060204" pitchFamily="34" charset="0"/>
            </a:endParaRPr>
          </a:p>
        </p:txBody>
      </p:sp>
      <p:sp>
        <p:nvSpPr>
          <p:cNvPr id="8" name="Textfeld 7"/>
          <p:cNvSpPr txBox="1"/>
          <p:nvPr/>
        </p:nvSpPr>
        <p:spPr>
          <a:xfrm>
            <a:off x="4552950" y="260648"/>
            <a:ext cx="631904" cy="307777"/>
          </a:xfrm>
          <a:prstGeom prst="rect">
            <a:avLst/>
          </a:prstGeom>
          <a:noFill/>
        </p:spPr>
        <p:txBody>
          <a:bodyPr wrap="none" rtlCol="0">
            <a:spAutoFit/>
          </a:bodyPr>
          <a:lstStyle/>
          <a:p>
            <a:r>
              <a:rPr lang="en-US" sz="1400" smtClean="0">
                <a:solidFill>
                  <a:srgbClr val="358AD2"/>
                </a:solidFill>
                <a:latin typeface="Arial" panose="020B0604020202020204" pitchFamily="34" charset="0"/>
                <a:cs typeface="Arial" panose="020B0604020202020204" pitchFamily="34" charset="0"/>
              </a:rPr>
              <a:t>18.12</a:t>
            </a:r>
            <a:endParaRPr lang="en-US" sz="1400" dirty="0">
              <a:solidFill>
                <a:srgbClr val="358AD2"/>
              </a:solidFill>
              <a:latin typeface="Arial" panose="020B0604020202020204" pitchFamily="34" charset="0"/>
              <a:cs typeface="Arial" panose="020B0604020202020204" pitchFamily="34" charset="0"/>
            </a:endParaRPr>
          </a:p>
        </p:txBody>
      </p:sp>
      <p:sp>
        <p:nvSpPr>
          <p:cNvPr id="9" name="Textfeld 8"/>
          <p:cNvSpPr txBox="1"/>
          <p:nvPr/>
        </p:nvSpPr>
        <p:spPr>
          <a:xfrm>
            <a:off x="275966" y="6242060"/>
            <a:ext cx="3879588" cy="369332"/>
          </a:xfrm>
          <a:prstGeom prst="rect">
            <a:avLst/>
          </a:prstGeom>
          <a:noFill/>
        </p:spPr>
        <p:txBody>
          <a:bodyPr wrap="none" rtlCol="0">
            <a:spAutoFit/>
          </a:bodyPr>
          <a:lstStyle/>
          <a:p>
            <a:r>
              <a:rPr lang="en-US" dirty="0" smtClean="0">
                <a:solidFill>
                  <a:schemeClr val="bg1"/>
                </a:solidFill>
              </a:rPr>
              <a:t>ftp://ftp.zew.de/tools/searchengine.zip</a:t>
            </a:r>
            <a:endParaRPr lang="en-US" dirty="0">
              <a:solidFill>
                <a:schemeClr val="bg1"/>
              </a:solidFill>
            </a:endParaRPr>
          </a:p>
        </p:txBody>
      </p:sp>
    </p:spTree>
    <p:extLst>
      <p:ext uri="{BB962C8B-B14F-4D97-AF65-F5344CB8AC3E}">
        <p14:creationId xmlns:p14="http://schemas.microsoft.com/office/powerpoint/2010/main" val="3101652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ExtendedExport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10</a:t>
            </a:fld>
            <a:endParaRPr lang="en-US"/>
          </a:p>
        </p:txBody>
      </p:sp>
      <p:sp>
        <p:nvSpPr>
          <p:cNvPr id="2" name="Textfeld 1"/>
          <p:cNvSpPr txBox="1"/>
          <p:nvPr/>
        </p:nvSpPr>
        <p:spPr>
          <a:xfrm>
            <a:off x="326649" y="908720"/>
            <a:ext cx="5264848" cy="5693866"/>
          </a:xfrm>
          <a:prstGeom prst="rect">
            <a:avLst/>
          </a:prstGeom>
          <a:noFill/>
        </p:spPr>
        <p:txBody>
          <a:bodyPr wrap="square" rtlCol="0">
            <a:spAutoFit/>
          </a:bodyPr>
          <a:lstStyle/>
          <a:p>
            <a:r>
              <a:rPr lang="en-US" sz="1400" dirty="0" err="1" smtClean="0"/>
              <a:t>ExtendedExport</a:t>
            </a:r>
            <a:endParaRPr lang="en-US" sz="1400" dirty="0" smtClean="0"/>
          </a:p>
          <a:p>
            <a:pPr marL="180000" lvl="1" indent="-180000">
              <a:buClr>
                <a:schemeClr val="tx2"/>
              </a:buClr>
              <a:buFont typeface="Wingdings" panose="05000000000000000000" pitchFamily="2" charset="2"/>
              <a:buChar char="§"/>
            </a:pPr>
            <a:r>
              <a:rPr lang="en-US" sz="1400" dirty="0" smtClean="0"/>
              <a:t>This format is suited for manual checking as the content for the joint search fields of the base table and the search table will get reported in a clear layout</a:t>
            </a:r>
          </a:p>
          <a:p>
            <a:pPr marL="180000" lvl="1" indent="-180000">
              <a:buClr>
                <a:schemeClr val="tx2"/>
              </a:buClr>
              <a:buFont typeface="Wingdings" panose="05000000000000000000" pitchFamily="2" charset="2"/>
              <a:buChar char="§"/>
            </a:pPr>
            <a:r>
              <a:rPr lang="en-US" sz="1400" dirty="0" smtClean="0"/>
              <a:t>The format additionally contains all information also found in the result table</a:t>
            </a:r>
          </a:p>
          <a:p>
            <a:pPr marL="180000" lvl="1" indent="-180000">
              <a:buClr>
                <a:schemeClr val="tx2"/>
              </a:buClr>
              <a:buFont typeface="Wingdings" panose="05000000000000000000" pitchFamily="2" charset="2"/>
              <a:buChar char="§"/>
            </a:pPr>
            <a:r>
              <a:rPr lang="en-US" sz="1400" dirty="0" smtClean="0"/>
              <a:t>The export table will be a tab delimited text file if the extension is “.txt” </a:t>
            </a:r>
          </a:p>
          <a:p>
            <a:pPr marL="180000" lvl="1" indent="-180000">
              <a:buClr>
                <a:schemeClr val="tx2"/>
              </a:buClr>
              <a:buFont typeface="Wingdings" panose="05000000000000000000" pitchFamily="2" charset="2"/>
              <a:buChar char="§"/>
            </a:pPr>
            <a:r>
              <a:rPr lang="en-US" sz="1400" dirty="0" smtClean="0"/>
              <a:t>The options “</a:t>
            </a:r>
            <a:r>
              <a:rPr lang="en-US" sz="1400" dirty="0" err="1" smtClean="0"/>
              <a:t>SearchKey</a:t>
            </a:r>
            <a:r>
              <a:rPr lang="en-US" sz="1400" dirty="0" smtClean="0"/>
              <a:t>”, “</a:t>
            </a:r>
            <a:r>
              <a:rPr lang="en-US" sz="1400" dirty="0" err="1" smtClean="0"/>
              <a:t>BaseKey</a:t>
            </a:r>
            <a:r>
              <a:rPr lang="en-US" sz="1400" dirty="0" smtClean="0"/>
              <a:t>”, the range and run selection are equivalent to the (simple) Export dialog</a:t>
            </a:r>
          </a:p>
          <a:p>
            <a:pPr marL="180000" lvl="1" indent="-180000">
              <a:buClr>
                <a:srgbClr val="00B050"/>
              </a:buClr>
              <a:buFont typeface="Wingdings" panose="05000000000000000000" pitchFamily="2" charset="2"/>
              <a:buChar char="§"/>
            </a:pPr>
            <a:r>
              <a:rPr lang="en-US" sz="1400" dirty="0" smtClean="0"/>
              <a:t>The range selection is a good way to reduce and structure the output without loosing substantial information</a:t>
            </a:r>
          </a:p>
          <a:p>
            <a:pPr marL="180000" lvl="1" indent="-180000">
              <a:buClr>
                <a:schemeClr val="tx2"/>
              </a:buClr>
              <a:buFont typeface="Wingdings" panose="05000000000000000000" pitchFamily="2" charset="2"/>
              <a:buChar char="§"/>
            </a:pPr>
            <a:r>
              <a:rPr lang="en-US" sz="1400" dirty="0" smtClean="0"/>
              <a:t>“</a:t>
            </a:r>
            <a:r>
              <a:rPr lang="en-US" sz="1400" dirty="0" err="1" smtClean="0"/>
              <a:t>SearchGroupKey</a:t>
            </a:r>
            <a:r>
              <a:rPr lang="en-US" sz="1400" dirty="0" smtClean="0"/>
              <a:t>” designates an entity key within the search table, which has the same value for a group of unique keys referencing a specific entity, i.e. different historic variants of a firm name</a:t>
            </a:r>
            <a:endParaRPr lang="en-US" sz="1400" dirty="0"/>
          </a:p>
          <a:p>
            <a:pPr marL="180000" lvl="1" indent="-180000">
              <a:buClr>
                <a:schemeClr val="tx2"/>
              </a:buClr>
              <a:buFont typeface="Wingdings" panose="05000000000000000000" pitchFamily="2" charset="2"/>
              <a:buChar char="§"/>
            </a:pPr>
            <a:r>
              <a:rPr lang="en-US" sz="1400" dirty="0" smtClean="0"/>
              <a:t>“</a:t>
            </a:r>
            <a:r>
              <a:rPr lang="en-US" sz="1400" dirty="0" err="1" smtClean="0"/>
              <a:t>BaseGroupKey</a:t>
            </a:r>
            <a:r>
              <a:rPr lang="en-US" sz="1400" dirty="0"/>
              <a:t>” </a:t>
            </a:r>
            <a:r>
              <a:rPr lang="en-US" sz="1400" dirty="0" smtClean="0"/>
              <a:t>does the same as “</a:t>
            </a:r>
            <a:r>
              <a:rPr lang="en-US" sz="1400" dirty="0" err="1" smtClean="0"/>
              <a:t>SearchGroupKey</a:t>
            </a:r>
            <a:r>
              <a:rPr lang="en-US" sz="1400" dirty="0" smtClean="0"/>
              <a:t>” for the base table</a:t>
            </a:r>
          </a:p>
          <a:p>
            <a:pPr marL="180000" lvl="1" indent="-180000">
              <a:buClr>
                <a:schemeClr val="tx2"/>
              </a:buClr>
              <a:buFont typeface="Wingdings" panose="05000000000000000000" pitchFamily="2" charset="2"/>
              <a:buChar char="§"/>
            </a:pPr>
            <a:r>
              <a:rPr lang="en-US" sz="1400" dirty="0" smtClean="0"/>
              <a:t>Using one or both of these group key tells the </a:t>
            </a:r>
            <a:r>
              <a:rPr lang="en-US" sz="1400" dirty="0" err="1" smtClean="0"/>
              <a:t>SearchEngine</a:t>
            </a:r>
            <a:r>
              <a:rPr lang="en-US" sz="1400" dirty="0" smtClean="0"/>
              <a:t> to aggregate the candidates with a prior on quality on the respective entity key as the actual “key of interest”</a:t>
            </a:r>
          </a:p>
          <a:p>
            <a:pPr marL="180000" lvl="1" indent="-180000">
              <a:buClr>
                <a:schemeClr val="tx2"/>
              </a:buClr>
              <a:buFont typeface="Wingdings" panose="05000000000000000000" pitchFamily="2" charset="2"/>
              <a:buChar char="§"/>
            </a:pPr>
            <a:r>
              <a:rPr lang="en-US" sz="1400" dirty="0" smtClean="0"/>
              <a:t>The “group” field in the export format contains the “</a:t>
            </a:r>
            <a:r>
              <a:rPr lang="en-US" sz="1400" dirty="0" err="1" smtClean="0"/>
              <a:t>SearchGroupKey</a:t>
            </a:r>
            <a:r>
              <a:rPr lang="en-US" sz="1400" dirty="0" smtClean="0"/>
              <a:t>” while the candidates are distributed among the associated “</a:t>
            </a:r>
            <a:r>
              <a:rPr lang="en-US" sz="1400" dirty="0" err="1" smtClean="0"/>
              <a:t>SearchKeys</a:t>
            </a:r>
            <a:r>
              <a:rPr lang="en-US" sz="1400" dirty="0" smtClean="0"/>
              <a:t>” by best fit</a:t>
            </a:r>
          </a:p>
          <a:p>
            <a:pPr marL="180000" lvl="1" indent="-180000">
              <a:buClr>
                <a:srgbClr val="FF0000"/>
              </a:buClr>
              <a:buFont typeface="Wingdings" panose="05000000000000000000" pitchFamily="2" charset="2"/>
              <a:buChar char="§"/>
            </a:pPr>
            <a:r>
              <a:rPr lang="en-US" sz="1400" dirty="0" smtClean="0"/>
              <a:t>The “</a:t>
            </a:r>
            <a:r>
              <a:rPr lang="en-US" sz="1400" dirty="0" err="1" smtClean="0"/>
              <a:t>SearchKey</a:t>
            </a:r>
            <a:r>
              <a:rPr lang="en-US" sz="1400" dirty="0" smtClean="0"/>
              <a:t>” and “</a:t>
            </a:r>
            <a:r>
              <a:rPr lang="en-US" sz="1400" dirty="0" err="1" smtClean="0"/>
              <a:t>BaseKey</a:t>
            </a:r>
            <a:r>
              <a:rPr lang="en-US" sz="1400" dirty="0" smtClean="0"/>
              <a:t>“ still needs to be specified even if the focus is on the entity (group) keys</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9" name="Grafik 8"/>
          <p:cNvPicPr>
            <a:picLocks noChangeAspect="1"/>
          </p:cNvPicPr>
          <p:nvPr/>
        </p:nvPicPr>
        <p:blipFill>
          <a:blip r:embed="rId2"/>
          <a:stretch>
            <a:fillRect/>
          </a:stretch>
        </p:blipFill>
        <p:spPr>
          <a:xfrm>
            <a:off x="5653980" y="908720"/>
            <a:ext cx="3238500" cy="3867150"/>
          </a:xfrm>
          <a:prstGeom prst="rect">
            <a:avLst/>
          </a:prstGeom>
        </p:spPr>
      </p:pic>
      <p:sp>
        <p:nvSpPr>
          <p:cNvPr id="10" name="Textfeld 9"/>
          <p:cNvSpPr txBox="1"/>
          <p:nvPr/>
        </p:nvSpPr>
        <p:spPr>
          <a:xfrm>
            <a:off x="5651031" y="4748008"/>
            <a:ext cx="3168352" cy="1600438"/>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If reliable group keys exits, they help to reduce the output by focusing on the actual keys of interest</a:t>
            </a:r>
          </a:p>
          <a:p>
            <a:pPr marL="180000" lvl="1" indent="-180000">
              <a:buClr>
                <a:srgbClr val="00B050"/>
              </a:buClr>
              <a:buFont typeface="Wingdings" panose="05000000000000000000" pitchFamily="2" charset="2"/>
              <a:buChar char="§"/>
            </a:pPr>
            <a:r>
              <a:rPr lang="en-US" sz="1400" dirty="0" smtClean="0"/>
              <a:t>Range selection greatly reduces the effort of eyeballing especially for high quality groups, which can directly be used for preliminary analysis</a:t>
            </a:r>
            <a:endParaRPr lang="en-US" sz="1400" dirty="0"/>
          </a:p>
        </p:txBody>
      </p:sp>
    </p:spTree>
    <p:extLst>
      <p:ext uri="{BB962C8B-B14F-4D97-AF65-F5344CB8AC3E}">
        <p14:creationId xmlns:p14="http://schemas.microsoft.com/office/powerpoint/2010/main" val="1318154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ExtendedExport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11</a:t>
            </a:fld>
            <a:endParaRPr lang="en-US"/>
          </a:p>
        </p:txBody>
      </p:sp>
      <p:sp>
        <p:nvSpPr>
          <p:cNvPr id="2" name="Textfeld 1"/>
          <p:cNvSpPr txBox="1"/>
          <p:nvPr/>
        </p:nvSpPr>
        <p:spPr>
          <a:xfrm>
            <a:off x="326649" y="908720"/>
            <a:ext cx="5264848" cy="5478423"/>
          </a:xfrm>
          <a:prstGeom prst="rect">
            <a:avLst/>
          </a:prstGeom>
          <a:noFill/>
        </p:spPr>
        <p:txBody>
          <a:bodyPr wrap="square" rtlCol="0">
            <a:spAutoFit/>
          </a:bodyPr>
          <a:lstStyle/>
          <a:p>
            <a:r>
              <a:rPr lang="en-US" sz="1400" dirty="0" err="1" smtClean="0"/>
              <a:t>ExtendedExport</a:t>
            </a:r>
            <a:endParaRPr lang="en-US" sz="1400" dirty="0" smtClean="0"/>
          </a:p>
          <a:p>
            <a:pPr marL="180000" lvl="1" indent="-180000">
              <a:buClr>
                <a:srgbClr val="00B050"/>
              </a:buClr>
              <a:buFont typeface="Wingdings" panose="05000000000000000000" pitchFamily="2" charset="2"/>
              <a:buChar char="§"/>
            </a:pPr>
            <a:r>
              <a:rPr lang="en-US" sz="1400" dirty="0" smtClean="0"/>
              <a:t>Range selection with range exclusivity (“Skip results…”) brings candidates of the same quality level together, which eases the burden on eyeballing by leveling the shortcomings of the candidates</a:t>
            </a:r>
          </a:p>
          <a:p>
            <a:pPr marL="180000" lvl="1" indent="-180000">
              <a:buClr>
                <a:srgbClr val="00B050"/>
              </a:buClr>
              <a:buFont typeface="Wingdings" panose="05000000000000000000" pitchFamily="2" charset="2"/>
              <a:buChar char="§"/>
            </a:pPr>
            <a:r>
              <a:rPr lang="en-US" sz="1400" dirty="0" smtClean="0"/>
              <a:t>The sorting of </a:t>
            </a:r>
            <a:r>
              <a:rPr lang="en-US" sz="1400" dirty="0" err="1" smtClean="0"/>
              <a:t>ExtendedExport</a:t>
            </a:r>
            <a:r>
              <a:rPr lang="en-US" sz="1400" dirty="0" smtClean="0"/>
              <a:t> tables by candidate size (descending) and score (ascending) brings the worst results with the lowest identification potential on top, therefore can the best be found at the bottom</a:t>
            </a:r>
          </a:p>
          <a:p>
            <a:pPr marL="180000" lvl="1" indent="-180000">
              <a:buClr>
                <a:srgbClr val="00B050"/>
              </a:buClr>
              <a:buFont typeface="Wingdings" panose="05000000000000000000" pitchFamily="2" charset="2"/>
              <a:buChar char="§"/>
            </a:pPr>
            <a:r>
              <a:rPr lang="en-US" sz="1400" dirty="0" smtClean="0"/>
              <a:t>Look at the bottom of </a:t>
            </a:r>
            <a:r>
              <a:rPr lang="en-US" sz="1400" dirty="0" err="1" smtClean="0"/>
              <a:t>ExtendedExport</a:t>
            </a:r>
            <a:r>
              <a:rPr lang="en-US" sz="1400" dirty="0" smtClean="0"/>
              <a:t> tables for still valid results even in low quality ranges</a:t>
            </a:r>
          </a:p>
          <a:p>
            <a:pPr marL="180000" lvl="1" indent="-180000">
              <a:buClr>
                <a:srgbClr val="00B050"/>
              </a:buClr>
              <a:buFont typeface="Wingdings" panose="05000000000000000000" pitchFamily="2" charset="2"/>
              <a:buChar char="§"/>
            </a:pPr>
            <a:r>
              <a:rPr lang="en-US" sz="1400" dirty="0" smtClean="0"/>
              <a:t>If completeness is not required, go upwards until the diminishing returns aren’t worth the effort anymore</a:t>
            </a:r>
          </a:p>
          <a:p>
            <a:pPr marL="180000" lvl="1" indent="-180000">
              <a:buClr>
                <a:srgbClr val="00B050"/>
              </a:buClr>
              <a:buFont typeface="Wingdings" panose="05000000000000000000" pitchFamily="2" charset="2"/>
              <a:buChar char="§"/>
            </a:pPr>
            <a:r>
              <a:rPr lang="en-US" sz="1400" dirty="0" smtClean="0"/>
              <a:t>Even though range selection is a promoted option, handling several range exports is too unwieldy for smaller result tables</a:t>
            </a:r>
          </a:p>
          <a:p>
            <a:pPr marL="180000" lvl="1" indent="-180000">
              <a:buClr>
                <a:srgbClr val="00B050"/>
              </a:buClr>
              <a:buFont typeface="Wingdings" panose="05000000000000000000" pitchFamily="2" charset="2"/>
              <a:buChar char="§"/>
            </a:pPr>
            <a:r>
              <a:rPr lang="en-US" sz="1400" dirty="0" smtClean="0"/>
              <a:t>Even though unchecked ranges respectively records can not be used as valid matches, they still can be excluded from potential control groups</a:t>
            </a:r>
          </a:p>
          <a:p>
            <a:pPr marL="180000" lvl="1" indent="-180000">
              <a:buClr>
                <a:srgbClr val="00B050"/>
              </a:buClr>
              <a:buFont typeface="Wingdings" panose="05000000000000000000" pitchFamily="2" charset="2"/>
              <a:buChar char="§"/>
            </a:pPr>
            <a:r>
              <a:rPr lang="en-US" sz="1400" dirty="0" smtClean="0"/>
              <a:t>The “equal” column is reserved for manual marking of valid matches by comparing the top line of every block displaying the search term with the following candidate lines</a:t>
            </a:r>
          </a:p>
          <a:p>
            <a:pPr marL="180000" lvl="1" indent="-180000">
              <a:buClr>
                <a:srgbClr val="00B050"/>
              </a:buClr>
              <a:buFont typeface="Wingdings" panose="05000000000000000000" pitchFamily="2" charset="2"/>
              <a:buChar char="§"/>
            </a:pPr>
            <a:r>
              <a:rPr lang="en-US" sz="1400" dirty="0" smtClean="0"/>
              <a:t>Use the top line of a block to designate the default value for the whole block: 1 = match, 9 = no match</a:t>
            </a:r>
          </a:p>
          <a:p>
            <a:pPr marL="180000" lvl="1" indent="-180000">
              <a:buClr>
                <a:srgbClr val="00B050"/>
              </a:buClr>
              <a:buFont typeface="Wingdings" panose="05000000000000000000" pitchFamily="2" charset="2"/>
              <a:buChar char="§"/>
            </a:pPr>
            <a:r>
              <a:rPr lang="en-US" sz="1400" dirty="0" smtClean="0"/>
              <a:t>Mark all exceptions of the default assessment of a block with the opposing value (default = 9, exception = 1, or other way round)</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9" name="Grafik 8"/>
          <p:cNvPicPr>
            <a:picLocks noChangeAspect="1"/>
          </p:cNvPicPr>
          <p:nvPr/>
        </p:nvPicPr>
        <p:blipFill>
          <a:blip r:embed="rId2"/>
          <a:stretch>
            <a:fillRect/>
          </a:stretch>
        </p:blipFill>
        <p:spPr>
          <a:xfrm>
            <a:off x="5653980" y="908720"/>
            <a:ext cx="3238500" cy="3867150"/>
          </a:xfrm>
          <a:prstGeom prst="rect">
            <a:avLst/>
          </a:prstGeom>
        </p:spPr>
      </p:pic>
      <p:sp>
        <p:nvSpPr>
          <p:cNvPr id="11" name="Textfeld 10"/>
          <p:cNvSpPr txBox="1"/>
          <p:nvPr/>
        </p:nvSpPr>
        <p:spPr>
          <a:xfrm>
            <a:off x="5651031" y="4748008"/>
            <a:ext cx="3168352" cy="1384995"/>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Think about other efficient ways to organize the manual checking like only marking no matches in high quality ranges and only marking matches in low quality ranges or using other codes to </a:t>
            </a:r>
            <a:r>
              <a:rPr lang="en-US" sz="1400" smtClean="0"/>
              <a:t>signal uncertainty</a:t>
            </a:r>
            <a:endParaRPr lang="en-US" sz="1400" dirty="0"/>
          </a:p>
        </p:txBody>
      </p:sp>
    </p:spTree>
    <p:extLst>
      <p:ext uri="{BB962C8B-B14F-4D97-AF65-F5344CB8AC3E}">
        <p14:creationId xmlns:p14="http://schemas.microsoft.com/office/powerpoint/2010/main" val="3782153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SearchEngine</a:t>
            </a:r>
            <a:r>
              <a:rPr lang="en-US" dirty="0" err="1">
                <a:sym typeface="Wingdings 3" panose="05040102010807070707" pitchFamily="18" charset="2"/>
              </a:rPr>
              <a:t></a:t>
            </a:r>
            <a:r>
              <a:rPr lang="en-US" dirty="0" err="1"/>
              <a:t>File</a:t>
            </a:r>
            <a:r>
              <a:rPr lang="en-US" dirty="0" err="1">
                <a:sym typeface="Wingdings 3" panose="05040102010807070707" pitchFamily="18" charset="2"/>
              </a:rPr>
              <a:t></a:t>
            </a:r>
            <a:r>
              <a:rPr lang="en-US" dirty="0" err="1"/>
              <a:t>Export</a:t>
            </a:r>
            <a:r>
              <a:rPr lang="en-US" dirty="0" err="1">
                <a:sym typeface="Wingdings 3" panose="05040102010807070707" pitchFamily="18" charset="2"/>
              </a:rPr>
              <a:t>ExtendedExport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12</a:t>
            </a:fld>
            <a:endParaRPr lang="en-US"/>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7" name="Tabelle 6"/>
          <p:cNvGraphicFramePr>
            <a:graphicFrameLocks noGrp="1"/>
          </p:cNvGraphicFramePr>
          <p:nvPr>
            <p:extLst>
              <p:ext uri="{D42A27DB-BD31-4B8C-83A1-F6EECF244321}">
                <p14:modId xmlns:p14="http://schemas.microsoft.com/office/powerpoint/2010/main" val="708127461"/>
              </p:ext>
            </p:extLst>
          </p:nvPr>
        </p:nvGraphicFramePr>
        <p:xfrm>
          <a:off x="105864" y="822722"/>
          <a:ext cx="8818700" cy="5328000"/>
        </p:xfrm>
        <a:graphic>
          <a:graphicData uri="http://schemas.openxmlformats.org/drawingml/2006/table">
            <a:tbl>
              <a:tblPr/>
              <a:tblGrid>
                <a:gridCol w="430178"/>
                <a:gridCol w="430178"/>
                <a:gridCol w="430178"/>
                <a:gridCol w="430178"/>
                <a:gridCol w="265276"/>
                <a:gridCol w="1800000"/>
                <a:gridCol w="1980000"/>
                <a:gridCol w="720000"/>
                <a:gridCol w="612000"/>
                <a:gridCol w="430178"/>
                <a:gridCol w="430178"/>
                <a:gridCol w="430178"/>
                <a:gridCol w="430178"/>
              </a:tblGrid>
              <a:tr h="144000">
                <a:tc>
                  <a:txBody>
                    <a:bodyPr/>
                    <a:lstStyle/>
                    <a:p>
                      <a:pPr algn="r" fontAlgn="b"/>
                      <a:r>
                        <a:rPr lang="de-DE" sz="700" b="0" i="0" u="none" strike="noStrike" dirty="0" err="1">
                          <a:solidFill>
                            <a:srgbClr val="000000"/>
                          </a:solidFill>
                          <a:effectLst/>
                          <a:latin typeface="Calibri" panose="020F0502020204030204" pitchFamily="34" charset="0"/>
                        </a:rPr>
                        <a:t>group</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err="1">
                          <a:solidFill>
                            <a:srgbClr val="000000"/>
                          </a:solidFill>
                          <a:effectLst/>
                          <a:latin typeface="Calibri" panose="020F0502020204030204" pitchFamily="34" charset="0"/>
                        </a:rPr>
                        <a:t>searched</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found</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identity</a:t>
                      </a:r>
                    </a:p>
                  </a:txBody>
                  <a:tcPr marL="5378" marR="5378" marT="5378" marB="0" anchor="b">
                    <a:lnL>
                      <a:noFill/>
                    </a:lnL>
                    <a:lnR>
                      <a:noFill/>
                    </a:lnR>
                    <a:lnT>
                      <a:noFill/>
                    </a:lnT>
                    <a:lnB>
                      <a:noFill/>
                    </a:lnB>
                  </a:tcPr>
                </a:tc>
                <a:tc>
                  <a:txBody>
                    <a:bodyPr/>
                    <a:lstStyle/>
                    <a:p>
                      <a:pPr algn="ctr" fontAlgn="b"/>
                      <a:r>
                        <a:rPr lang="de-DE" sz="700" b="0" i="0" u="none" strike="noStrike" dirty="0" err="1">
                          <a:solidFill>
                            <a:srgbClr val="000000"/>
                          </a:solidFill>
                          <a:effectLst/>
                          <a:latin typeface="Calibri" panose="020F0502020204030204" pitchFamily="34" charset="0"/>
                        </a:rPr>
                        <a:t>equal</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firm</a:t>
                      </a:r>
                    </a:p>
                  </a:txBody>
                  <a:tcPr marL="5378" marR="5378" marT="5378"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address</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city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Zip</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country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score</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cnt</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run</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12th Floor, Marunouchi Center Building, 6-1, Marun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36165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95.03</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6-6, Marunouchi 1-chome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50034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90.10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Kabushiki</a:t>
                      </a:r>
                      <a:r>
                        <a:rPr lang="de-DE" sz="700" b="0" i="0" u="none" strike="noStrike" dirty="0">
                          <a:solidFill>
                            <a:srgbClr val="000000"/>
                          </a:solidFill>
                          <a:effectLst/>
                          <a:latin typeface="Calibri" panose="020F0502020204030204" pitchFamily="34" charset="0"/>
                        </a:rPr>
                        <a:t> </a:t>
                      </a:r>
                      <a:r>
                        <a:rPr lang="de-DE" sz="700" b="0" i="0" u="none" strike="noStrike" dirty="0" err="1">
                          <a:solidFill>
                            <a:srgbClr val="000000"/>
                          </a:solidFill>
                          <a:effectLst/>
                          <a:latin typeface="Calibri" panose="020F0502020204030204" pitchFamily="34" charset="0"/>
                        </a:rPr>
                        <a:t>Kaisha</a:t>
                      </a:r>
                      <a:r>
                        <a:rPr lang="de-DE" sz="700" b="0" i="0" u="none" strike="noStrike" dirty="0">
                          <a:solidFill>
                            <a:srgbClr val="000000"/>
                          </a:solidFill>
                          <a:effectLst/>
                          <a:latin typeface="Calibri" panose="020F0502020204030204" pitchFamily="34" charset="0"/>
                        </a:rPr>
                        <a:t> Hitachi </a:t>
                      </a:r>
                      <a:r>
                        <a:rPr lang="de-DE" sz="700" b="0" i="0" u="none" strike="noStrike" dirty="0" err="1">
                          <a:solidFill>
                            <a:srgbClr val="000000"/>
                          </a:solidFill>
                          <a:effectLst/>
                          <a:latin typeface="Calibri" panose="020F0502020204030204" pitchFamily="34" charset="0"/>
                        </a:rPr>
                        <a:t>Seisakusho</a:t>
                      </a:r>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6-6, Marunouchi 1-chome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100-8280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43819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 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45426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50255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CONSTRUCTION MACHINERY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6-2, Ohtemachi 2-chome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100-0004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86988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Consumer Electronics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2-1, Otemachi 2-chome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100-0004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56291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Building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1-chome, Kandanishiki-cho,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101-0054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2358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CHEMICAL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Shinjyuku-Mitsui Building,1-1, 2-chome Nishishinju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Shinjuku-ku,Tokyo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163</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36165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45426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14527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99.95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TECHNO ENGINEERING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 Kanda Surugadai 4-chome,Chiyoda-ku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16176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99.75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101-0062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43819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99.75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56291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96.11</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Building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Nishiki-cho 1-chome Kanda,Chiyoda-ku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101-0054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86309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96.04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Industrial Equipment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 Kanda Neribei-cho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101-0022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67698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95.28</a:t>
                      </a: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Plant Technologies,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1-14, Uchikanda 1-chome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101-0047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1450 W. Long Lake Road,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3.89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Staff,1450 W. Long Lake Road,P.O.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3.89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Code:480-410-202,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99.44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 480-400-402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83029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92.64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M/C 480-410-202 5825 Delphi Drive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48098-2815</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 MC 480-414-420 1450 W. Long Lake Roa</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98.07</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 480-414-420,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62207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92.16</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S725 Delphi Drive, M/C 483-400-603</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45307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92.06</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5725 Delphi Drive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85519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92.02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 Michigan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Post Office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99.52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P.O. Box 5052, M/C: 483-400-402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45307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96.54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5725 Delphi Drive,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Troy,Michigan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bl>
          </a:graphicData>
        </a:graphic>
      </p:graphicFrame>
    </p:spTree>
    <p:extLst>
      <p:ext uri="{BB962C8B-B14F-4D97-AF65-F5344CB8AC3E}">
        <p14:creationId xmlns:p14="http://schemas.microsoft.com/office/powerpoint/2010/main" val="1149856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13</a:t>
            </a:fld>
            <a:endParaRPr lang="en-US"/>
          </a:p>
        </p:txBody>
      </p:sp>
      <p:sp>
        <p:nvSpPr>
          <p:cNvPr id="2" name="Textfeld 1"/>
          <p:cNvSpPr txBox="1"/>
          <p:nvPr/>
        </p:nvSpPr>
        <p:spPr>
          <a:xfrm>
            <a:off x="326649" y="908720"/>
            <a:ext cx="4799264" cy="5478423"/>
          </a:xfrm>
          <a:prstGeom prst="rect">
            <a:avLst/>
          </a:prstGeom>
          <a:noFill/>
        </p:spPr>
        <p:txBody>
          <a:bodyPr wrap="square" rtlCol="0">
            <a:spAutoFit/>
          </a:bodyPr>
          <a:lstStyle/>
          <a:p>
            <a:r>
              <a:rPr lang="en-US" sz="1400" dirty="0" err="1" smtClean="0"/>
              <a:t>GroupedExport</a:t>
            </a:r>
            <a:endParaRPr lang="en-US" sz="1400" dirty="0" smtClean="0"/>
          </a:p>
          <a:p>
            <a:pPr marL="180000" lvl="1" indent="-180000">
              <a:buClr>
                <a:schemeClr val="tx2"/>
              </a:buClr>
              <a:buFont typeface="Wingdings" panose="05000000000000000000" pitchFamily="2" charset="2"/>
              <a:buChar char="§"/>
            </a:pPr>
            <a:r>
              <a:rPr lang="en-US" sz="1400" dirty="0" smtClean="0"/>
              <a:t>This format is only available for self-referential searches (disambiguation) and applies (nested) cascaded traversal</a:t>
            </a:r>
          </a:p>
          <a:p>
            <a:pPr marL="180000" lvl="1" indent="-180000">
              <a:buClr>
                <a:schemeClr val="tx2"/>
              </a:buClr>
              <a:buFont typeface="Wingdings" panose="05000000000000000000" pitchFamily="2" charset="2"/>
              <a:buChar char="§"/>
            </a:pPr>
            <a:r>
              <a:rPr lang="en-US" sz="1400" dirty="0" smtClean="0"/>
              <a:t>It shows the clusters defined by the cascades without any search metrics, because cluster membership is not based on hierarchy</a:t>
            </a:r>
          </a:p>
          <a:p>
            <a:pPr marL="180000" lvl="1" indent="-180000">
              <a:buClr>
                <a:schemeClr val="tx2"/>
              </a:buClr>
              <a:buFont typeface="Wingdings" panose="05000000000000000000" pitchFamily="2" charset="2"/>
              <a:buChar char="§"/>
            </a:pPr>
            <a:r>
              <a:rPr lang="en-US" sz="1400" dirty="0"/>
              <a:t>The export table will be a tab delimited text file if the extension is “.txt” </a:t>
            </a:r>
          </a:p>
          <a:p>
            <a:pPr marL="180000" lvl="1" indent="-180000">
              <a:buClr>
                <a:schemeClr val="tx2"/>
              </a:buClr>
              <a:buFont typeface="Wingdings" panose="05000000000000000000" pitchFamily="2" charset="2"/>
              <a:buChar char="§"/>
            </a:pPr>
            <a:r>
              <a:rPr lang="en-US" sz="1400" dirty="0" smtClean="0"/>
              <a:t>The “</a:t>
            </a:r>
            <a:r>
              <a:rPr lang="en-US" sz="1400" dirty="0" err="1" smtClean="0"/>
              <a:t>BaseGroupKey</a:t>
            </a:r>
            <a:r>
              <a:rPr lang="en-US" sz="1400" dirty="0" smtClean="0"/>
              <a:t>” can be a unique key or an entity key, if applicable, implementing variant aggregation → in case of the latter the links will be aggregated to the maximum</a:t>
            </a:r>
          </a:p>
          <a:p>
            <a:pPr marL="180000" lvl="1" indent="-180000">
              <a:buClr>
                <a:srgbClr val="FF0000"/>
              </a:buClr>
              <a:buFont typeface="Wingdings" panose="05000000000000000000" pitchFamily="2" charset="2"/>
              <a:buChar char="§"/>
            </a:pPr>
            <a:r>
              <a:rPr lang="en-US" sz="1400" dirty="0" smtClean="0"/>
              <a:t>For reasons of consistency, range selection is available but only the option “Minimum hit…” should be used, as separation in confidence groups would yield inconsistent results</a:t>
            </a:r>
          </a:p>
          <a:p>
            <a:pPr marL="180000" lvl="1" indent="-180000">
              <a:buClr>
                <a:srgbClr val="00B050"/>
              </a:buClr>
              <a:buFont typeface="Wingdings" panose="05000000000000000000" pitchFamily="2" charset="2"/>
              <a:buChar char="§"/>
            </a:pPr>
            <a:r>
              <a:rPr lang="en-US" sz="1400" dirty="0" smtClean="0"/>
              <a:t>Run selection should only be used to exclude unwanted search runs but not for quality assessment as search metrics get lost during the clustering</a:t>
            </a:r>
          </a:p>
          <a:p>
            <a:pPr marL="180000" lvl="1" indent="-180000">
              <a:buClr>
                <a:schemeClr val="tx2"/>
              </a:buClr>
              <a:buFont typeface="Wingdings" panose="05000000000000000000" pitchFamily="2" charset="2"/>
              <a:buChar char="§"/>
            </a:pPr>
            <a:r>
              <a:rPr lang="en-US" sz="1400" dirty="0" smtClean="0"/>
              <a:t>The option “No singles” reduces the output to clusters with at least two members foregoing single unit clusters</a:t>
            </a:r>
          </a:p>
          <a:p>
            <a:pPr marL="180000" lvl="1" indent="-180000">
              <a:buClr>
                <a:schemeClr val="tx2"/>
              </a:buClr>
              <a:buFont typeface="Wingdings" panose="05000000000000000000" pitchFamily="2" charset="2"/>
              <a:buChar char="§"/>
            </a:pPr>
            <a:r>
              <a:rPr lang="en-US" sz="1400" dirty="0" smtClean="0"/>
              <a:t>The option “No search fields” suppresses the output of the contents of the search fields if scrutinizing of the results is not required</a:t>
            </a:r>
          </a:p>
          <a:p>
            <a:pPr marL="180000" lvl="1" indent="-180000">
              <a:buClr>
                <a:schemeClr val="tx2"/>
              </a:buClr>
              <a:buFont typeface="Wingdings" panose="05000000000000000000" pitchFamily="2" charset="2"/>
              <a:buChar char="§"/>
            </a:pPr>
            <a:r>
              <a:rPr lang="en-US" sz="1400" dirty="0" smtClean="0"/>
              <a:t>Output: the “group” variable in the export designates the cluster id, which is always the smallest “member” id</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7" name="Textfeld 6"/>
          <p:cNvSpPr txBox="1"/>
          <p:nvPr/>
        </p:nvSpPr>
        <p:spPr>
          <a:xfrm>
            <a:off x="4860032" y="5586923"/>
            <a:ext cx="4391721" cy="1384995"/>
          </a:xfrm>
          <a:prstGeom prst="rect">
            <a:avLst/>
          </a:prstGeom>
          <a:noFill/>
        </p:spPr>
        <p:txBody>
          <a:bodyPr wrap="square" rtlCol="0">
            <a:spAutoFit/>
          </a:bodyPr>
          <a:lstStyle/>
          <a:p>
            <a:pPr marL="180000" indent="-180000">
              <a:buClr>
                <a:schemeClr val="tx2"/>
              </a:buClr>
              <a:buFont typeface="Wingdings" panose="05000000000000000000" pitchFamily="2" charset="2"/>
              <a:buChar char="§"/>
            </a:pPr>
            <a:r>
              <a:rPr lang="en-US" sz="1400" dirty="0"/>
              <a:t>Output: the “subgroup” can be used to manually separate clusters by giving each subgroup a different </a:t>
            </a:r>
            <a:r>
              <a:rPr lang="en-US" sz="1400" dirty="0" smtClean="0"/>
              <a:t>identifier. New </a:t>
            </a:r>
            <a:r>
              <a:rPr lang="en-US" sz="1400" dirty="0"/>
              <a:t>cluster ids can be constructed by concatenation, i.e. 67121_1, </a:t>
            </a:r>
            <a:r>
              <a:rPr lang="en-US" sz="1400" dirty="0" smtClean="0"/>
              <a:t>67121_2, or multiplication, i.e. 67121001</a:t>
            </a:r>
            <a:endParaRPr lang="en-US" sz="1400" dirty="0"/>
          </a:p>
          <a:p>
            <a:pPr marL="285750" indent="-285750">
              <a:buClr>
                <a:schemeClr val="tx2"/>
              </a:buClr>
              <a:buFont typeface="Wingdings" panose="05000000000000000000" pitchFamily="2" charset="2"/>
              <a:buChar char="§"/>
            </a:pPr>
            <a:endParaRPr lang="en-US" sz="1400" dirty="0"/>
          </a:p>
        </p:txBody>
      </p:sp>
      <p:pic>
        <p:nvPicPr>
          <p:cNvPr id="5" name="Picture 4"/>
          <p:cNvPicPr>
            <a:picLocks noChangeAspect="1"/>
          </p:cNvPicPr>
          <p:nvPr/>
        </p:nvPicPr>
        <p:blipFill>
          <a:blip r:embed="rId2"/>
          <a:stretch>
            <a:fillRect/>
          </a:stretch>
        </p:blipFill>
        <p:spPr>
          <a:xfrm>
            <a:off x="5125913" y="881573"/>
            <a:ext cx="3838575" cy="4705350"/>
          </a:xfrm>
          <a:prstGeom prst="rect">
            <a:avLst/>
          </a:prstGeom>
        </p:spPr>
      </p:pic>
    </p:spTree>
    <p:extLst>
      <p:ext uri="{BB962C8B-B14F-4D97-AF65-F5344CB8AC3E}">
        <p14:creationId xmlns:p14="http://schemas.microsoft.com/office/powerpoint/2010/main" val="3982808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14</a:t>
            </a:fld>
            <a:endParaRPr lang="en-US"/>
          </a:p>
        </p:txBody>
      </p:sp>
      <p:sp>
        <p:nvSpPr>
          <p:cNvPr id="2" name="Textfeld 1"/>
          <p:cNvSpPr txBox="1"/>
          <p:nvPr/>
        </p:nvSpPr>
        <p:spPr>
          <a:xfrm>
            <a:off x="326649" y="908720"/>
            <a:ext cx="4821415" cy="6124754"/>
          </a:xfrm>
          <a:prstGeom prst="rect">
            <a:avLst/>
          </a:prstGeom>
          <a:noFill/>
        </p:spPr>
        <p:txBody>
          <a:bodyPr wrap="square" rtlCol="0">
            <a:spAutoFit/>
          </a:bodyPr>
          <a:lstStyle/>
          <a:p>
            <a:r>
              <a:rPr lang="en-US" sz="1400" dirty="0" err="1" smtClean="0"/>
              <a:t>NestedCascadedTraversal</a:t>
            </a:r>
            <a:endParaRPr lang="en-US" sz="1400" dirty="0" smtClean="0"/>
          </a:p>
          <a:p>
            <a:pPr marL="180000" lvl="1" indent="-180000">
              <a:buClr>
                <a:schemeClr val="tx2"/>
              </a:buClr>
              <a:buFont typeface="Wingdings" panose="05000000000000000000" pitchFamily="2" charset="2"/>
              <a:buChar char="§"/>
            </a:pPr>
            <a:r>
              <a:rPr lang="en-US" sz="1400" dirty="0" smtClean="0"/>
              <a:t>Syntax: </a:t>
            </a:r>
            <a:r>
              <a:rPr lang="en-US" sz="1400" i="1" dirty="0" smtClean="0"/>
              <a:t>cascade</a:t>
            </a:r>
            <a:r>
              <a:rPr lang="en-US" sz="1400" dirty="0" smtClean="0"/>
              <a:t> [; </a:t>
            </a:r>
            <a:r>
              <a:rPr lang="en-US" sz="1400" i="1" dirty="0" smtClean="0"/>
              <a:t>cascade …</a:t>
            </a:r>
            <a:r>
              <a:rPr lang="en-US" sz="1400" dirty="0" smtClean="0"/>
              <a:t>]</a:t>
            </a:r>
          </a:p>
          <a:p>
            <a:pPr marL="180000" lvl="1" indent="-180000">
              <a:buClr>
                <a:schemeClr val="tx2"/>
              </a:buClr>
              <a:buFont typeface="Wingdings" panose="05000000000000000000" pitchFamily="2" charset="2"/>
              <a:buChar char="§"/>
            </a:pPr>
            <a:r>
              <a:rPr lang="en-US" sz="1400" dirty="0" smtClean="0"/>
              <a:t>Syntax </a:t>
            </a:r>
            <a:r>
              <a:rPr lang="en-US" sz="1400" i="1" dirty="0" smtClean="0"/>
              <a:t>cascade</a:t>
            </a:r>
            <a:r>
              <a:rPr lang="en-US" sz="1400" dirty="0" smtClean="0"/>
              <a:t>: [</a:t>
            </a:r>
            <a:r>
              <a:rPr lang="en-US" sz="1400" i="1" dirty="0" smtClean="0"/>
              <a:t>artefact</a:t>
            </a:r>
            <a:r>
              <a:rPr lang="en-US" sz="1400" dirty="0" smtClean="0"/>
              <a:t>,] </a:t>
            </a:r>
            <a:r>
              <a:rPr lang="en-US" sz="1400" i="1" dirty="0" smtClean="0"/>
              <a:t>rule</a:t>
            </a:r>
            <a:r>
              <a:rPr lang="en-US" sz="1400" dirty="0" smtClean="0"/>
              <a:t> @ </a:t>
            </a:r>
            <a:r>
              <a:rPr lang="en-US" sz="1400" i="1" dirty="0" err="1" smtClean="0"/>
              <a:t>cascade_limit</a:t>
            </a:r>
            <a:r>
              <a:rPr lang="en-US" sz="1400" dirty="0" smtClean="0"/>
              <a:t> [, </a:t>
            </a:r>
            <a:r>
              <a:rPr lang="en-US" sz="1400" i="1" dirty="0" smtClean="0"/>
              <a:t>rule</a:t>
            </a:r>
            <a:r>
              <a:rPr lang="en-US" sz="1400" dirty="0" smtClean="0"/>
              <a:t> </a:t>
            </a:r>
            <a:r>
              <a:rPr lang="en-US" sz="1400" dirty="0"/>
              <a:t>@ </a:t>
            </a:r>
            <a:r>
              <a:rPr lang="en-US" sz="1400" i="1" dirty="0" err="1"/>
              <a:t>cascade_limit</a:t>
            </a:r>
            <a:r>
              <a:rPr lang="en-US" sz="1400" dirty="0"/>
              <a:t> </a:t>
            </a:r>
            <a:r>
              <a:rPr lang="en-US" sz="1400" dirty="0" smtClean="0"/>
              <a:t>…]</a:t>
            </a:r>
          </a:p>
          <a:p>
            <a:pPr marL="180000" lvl="1" indent="-180000">
              <a:buClr>
                <a:schemeClr val="tx2"/>
              </a:buClr>
              <a:buFont typeface="Wingdings" panose="05000000000000000000" pitchFamily="2" charset="2"/>
              <a:buChar char="§"/>
            </a:pPr>
            <a:r>
              <a:rPr lang="en-US" sz="1400" dirty="0" smtClean="0"/>
              <a:t>Syntax </a:t>
            </a:r>
            <a:r>
              <a:rPr lang="en-US" sz="1400" i="1" dirty="0" smtClean="0"/>
              <a:t>rule</a:t>
            </a:r>
            <a:r>
              <a:rPr lang="en-US" sz="1400" dirty="0" smtClean="0"/>
              <a:t>: logical expression using “min”, “s” (score), “p” (score percentile) and rarely “max”</a:t>
            </a:r>
          </a:p>
          <a:p>
            <a:pPr marL="180000" lvl="1" indent="-180000">
              <a:buClr>
                <a:schemeClr val="tx2"/>
              </a:buClr>
              <a:buFont typeface="Wingdings" panose="05000000000000000000" pitchFamily="2" charset="2"/>
              <a:buChar char="§"/>
            </a:pPr>
            <a:r>
              <a:rPr lang="en-US" sz="1400" dirty="0" smtClean="0"/>
              <a:t>Syntax </a:t>
            </a:r>
            <a:r>
              <a:rPr lang="en-US" sz="1400" i="1" dirty="0" smtClean="0"/>
              <a:t>artefact: </a:t>
            </a:r>
            <a:r>
              <a:rPr lang="en-US" sz="1400" dirty="0" smtClean="0"/>
              <a:t>if this number is exceeded, the link is considered an artefact and connections will be trimmed.</a:t>
            </a:r>
          </a:p>
          <a:p>
            <a:pPr marL="180000" lvl="1" indent="-180000">
              <a:buClr>
                <a:schemeClr val="tx2"/>
              </a:buClr>
              <a:buFont typeface="Wingdings" panose="05000000000000000000" pitchFamily="2" charset="2"/>
              <a:buChar char="§"/>
            </a:pPr>
            <a:r>
              <a:rPr lang="en-US" sz="1400" dirty="0"/>
              <a:t>Semicolon separates </a:t>
            </a:r>
            <a:r>
              <a:rPr lang="en-US" sz="1400" dirty="0" smtClean="0"/>
              <a:t>nested cascades</a:t>
            </a:r>
            <a:endParaRPr lang="en-US" sz="1400" i="1" dirty="0" smtClean="0"/>
          </a:p>
          <a:p>
            <a:pPr marL="180000" lvl="1" indent="-180000">
              <a:buClr>
                <a:srgbClr val="00B050"/>
              </a:buClr>
              <a:buFont typeface="Wingdings" panose="05000000000000000000" pitchFamily="2" charset="2"/>
              <a:buChar char="§"/>
            </a:pPr>
            <a:r>
              <a:rPr lang="en-US" sz="1400" dirty="0" smtClean="0"/>
              <a:t>Nesting is advised if heterogeneous data structure in regard of variation per entity is suspected</a:t>
            </a:r>
          </a:p>
          <a:p>
            <a:pPr marL="180000" lvl="1" indent="-180000">
              <a:buClr>
                <a:srgbClr val="00B050"/>
              </a:buClr>
              <a:buFont typeface="Wingdings" panose="05000000000000000000" pitchFamily="2" charset="2"/>
              <a:buChar char="§"/>
            </a:pPr>
            <a:r>
              <a:rPr lang="en-US" sz="1400" dirty="0" smtClean="0"/>
              <a:t>If nesting is applied, the first cascade always should have a cascade limit of zero </a:t>
            </a:r>
            <a:r>
              <a:rPr lang="en-US" sz="1400" i="1" dirty="0" smtClean="0"/>
              <a:t>→ </a:t>
            </a:r>
            <a:r>
              <a:rPr lang="en-US" sz="1400" dirty="0" smtClean="0"/>
              <a:t>direct activation of the rule</a:t>
            </a:r>
          </a:p>
          <a:p>
            <a:pPr marL="180000" lvl="1" indent="-180000">
              <a:buClr>
                <a:srgbClr val="00B050"/>
              </a:buClr>
              <a:buFont typeface="Wingdings" panose="05000000000000000000" pitchFamily="2" charset="2"/>
              <a:buChar char="§"/>
            </a:pPr>
            <a:r>
              <a:rPr lang="en-US" sz="1400" dirty="0" smtClean="0"/>
              <a:t>There is no limit to the nesting of cascades but implementing more than two barely provides any benefits</a:t>
            </a:r>
            <a:endParaRPr lang="en-US" sz="1400" dirty="0"/>
          </a:p>
          <a:p>
            <a:pPr marL="180000" lvl="1" indent="-180000">
              <a:buClr>
                <a:srgbClr val="00B050"/>
              </a:buClr>
              <a:buFont typeface="Wingdings" panose="05000000000000000000" pitchFamily="2" charset="2"/>
              <a:buChar char="§"/>
            </a:pPr>
            <a:r>
              <a:rPr lang="en-US" sz="1400" dirty="0" smtClean="0"/>
              <a:t>Artefact thresholds should only be applied after examination of the basic export (see </a:t>
            </a:r>
            <a:r>
              <a:rPr lang="en-US" sz="1400" dirty="0" err="1" smtClean="0"/>
              <a:t>ExtendedExport</a:t>
            </a:r>
            <a:r>
              <a:rPr lang="en-US" sz="1400" dirty="0" smtClean="0"/>
              <a:t>), which is also helpful to assess limits if using the absolute score “s”</a:t>
            </a:r>
          </a:p>
          <a:p>
            <a:pPr marL="180000" lvl="1" indent="-180000">
              <a:buClr>
                <a:srgbClr val="00B050"/>
              </a:buClr>
              <a:buFont typeface="Wingdings" panose="05000000000000000000" pitchFamily="2" charset="2"/>
              <a:buChar char="§"/>
            </a:pPr>
            <a:r>
              <a:rPr lang="en-US" sz="1400" dirty="0" smtClean="0"/>
              <a:t>For a high identity threshold, the first cascade limit in a cascade constitutes the degree of freedom for intransitivity among the links</a:t>
            </a:r>
            <a:r>
              <a:rPr lang="en-US" sz="1400" i="1" dirty="0"/>
              <a:t> </a:t>
            </a:r>
            <a:r>
              <a:rPr lang="en-US" sz="1400" i="1" dirty="0" smtClean="0"/>
              <a:t>→ </a:t>
            </a:r>
            <a:r>
              <a:rPr lang="en-US" sz="1400" dirty="0" smtClean="0"/>
              <a:t>tradeoff between precision and recall</a:t>
            </a:r>
          </a:p>
          <a:p>
            <a:pPr marL="180000" lvl="1" indent="-180000">
              <a:buClr>
                <a:srgbClr val="00B050"/>
              </a:buClr>
              <a:buFont typeface="Wingdings" panose="05000000000000000000" pitchFamily="2" charset="2"/>
              <a:buChar char="§"/>
            </a:pPr>
            <a:r>
              <a:rPr lang="en-US" sz="1400" dirty="0" smtClean="0"/>
              <a:t>The export format is sorted in descending order by cluster size </a:t>
            </a:r>
            <a:r>
              <a:rPr lang="en-US" sz="1400" i="1" dirty="0" smtClean="0"/>
              <a:t>→ </a:t>
            </a:r>
            <a:r>
              <a:rPr lang="en-US" sz="1400" dirty="0" smtClean="0"/>
              <a:t>easy comparison of several cascade runs into different export files to choose the most appropriate for the task</a:t>
            </a:r>
          </a:p>
          <a:p>
            <a:pPr marL="180000" lvl="1" indent="-180000">
              <a:buClr>
                <a:srgbClr val="FF0000"/>
              </a:buClr>
              <a:buFont typeface="Wingdings" panose="05000000000000000000" pitchFamily="2" charset="2"/>
              <a:buChar char="§"/>
            </a:pPr>
            <a:r>
              <a:rPr lang="en-US" sz="1400" dirty="0"/>
              <a:t>Every rule within a cascade has to be more restrictive than the previous rules, while the limit can be relaxed because of the higher quality of the remaining </a:t>
            </a:r>
            <a:r>
              <a:rPr lang="en-US" sz="1400" dirty="0" smtClean="0"/>
              <a:t>links </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7" name="Textfeld 6"/>
          <p:cNvSpPr txBox="1"/>
          <p:nvPr/>
        </p:nvSpPr>
        <p:spPr>
          <a:xfrm>
            <a:off x="5315272" y="5661248"/>
            <a:ext cx="3505200" cy="523220"/>
          </a:xfrm>
          <a:prstGeom prst="rect">
            <a:avLst/>
          </a:prstGeom>
          <a:noFill/>
        </p:spPr>
        <p:txBody>
          <a:bodyPr wrap="square" rtlCol="0">
            <a:spAutoFit/>
          </a:bodyPr>
          <a:lstStyle/>
          <a:p>
            <a:pPr marL="180000" indent="-180000">
              <a:buClr>
                <a:srgbClr val="00B050"/>
              </a:buClr>
              <a:buFont typeface="Wingdings" panose="05000000000000000000" pitchFamily="2" charset="2"/>
              <a:buChar char="§"/>
            </a:pPr>
            <a:r>
              <a:rPr lang="en-US" sz="1400" dirty="0" smtClean="0"/>
              <a:t>See function Mirror for additional options for self-referential searches</a:t>
            </a:r>
            <a:endParaRPr lang="en-US" sz="1400" dirty="0"/>
          </a:p>
        </p:txBody>
      </p:sp>
      <p:pic>
        <p:nvPicPr>
          <p:cNvPr id="6" name="Picture 5"/>
          <p:cNvPicPr>
            <a:picLocks noChangeAspect="1"/>
          </p:cNvPicPr>
          <p:nvPr/>
        </p:nvPicPr>
        <p:blipFill>
          <a:blip r:embed="rId2"/>
          <a:stretch>
            <a:fillRect/>
          </a:stretch>
        </p:blipFill>
        <p:spPr>
          <a:xfrm>
            <a:off x="5125913" y="882426"/>
            <a:ext cx="3838575" cy="4705350"/>
          </a:xfrm>
          <a:prstGeom prst="rect">
            <a:avLst/>
          </a:prstGeom>
        </p:spPr>
      </p:pic>
    </p:spTree>
    <p:extLst>
      <p:ext uri="{BB962C8B-B14F-4D97-AF65-F5344CB8AC3E}">
        <p14:creationId xmlns:p14="http://schemas.microsoft.com/office/powerpoint/2010/main" val="2118536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15</a:t>
            </a:fld>
            <a:endParaRPr lang="en-US"/>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7" name="Tabelle 6"/>
          <p:cNvGraphicFramePr>
            <a:graphicFrameLocks noGrp="1"/>
          </p:cNvGraphicFramePr>
          <p:nvPr>
            <p:extLst>
              <p:ext uri="{D42A27DB-BD31-4B8C-83A1-F6EECF244321}">
                <p14:modId xmlns:p14="http://schemas.microsoft.com/office/powerpoint/2010/main" val="3015918622"/>
              </p:ext>
            </p:extLst>
          </p:nvPr>
        </p:nvGraphicFramePr>
        <p:xfrm>
          <a:off x="323851" y="980728"/>
          <a:ext cx="8496299" cy="4928805"/>
        </p:xfrm>
        <a:graphic>
          <a:graphicData uri="http://schemas.openxmlformats.org/drawingml/2006/table">
            <a:tbl>
              <a:tblPr/>
              <a:tblGrid>
                <a:gridCol w="302518"/>
                <a:gridCol w="422118"/>
                <a:gridCol w="544063"/>
                <a:gridCol w="2722662"/>
                <a:gridCol w="2101210"/>
                <a:gridCol w="1247593"/>
                <a:gridCol w="583930"/>
                <a:gridCol w="384597"/>
                <a:gridCol w="187608"/>
              </a:tblGrid>
              <a:tr h="140823">
                <a:tc>
                  <a:txBody>
                    <a:bodyPr/>
                    <a:lstStyle/>
                    <a:p>
                      <a:pPr algn="r" fontAlgn="b"/>
                      <a:r>
                        <a:rPr lang="de-DE" sz="800" b="0" i="0" u="none" strike="noStrike" dirty="0" err="1">
                          <a:solidFill>
                            <a:srgbClr val="000000"/>
                          </a:solidFill>
                          <a:effectLst/>
                          <a:latin typeface="Calibri" panose="020F0502020204030204" pitchFamily="34" charset="0"/>
                        </a:rPr>
                        <a:t>group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member</a:t>
                      </a:r>
                    </a:p>
                  </a:txBody>
                  <a:tcPr marL="7041" marR="7041" marT="7041" marB="0" anchor="b">
                    <a:lnL>
                      <a:noFill/>
                    </a:lnL>
                    <a:lnR>
                      <a:noFill/>
                    </a:lnR>
                    <a:lnT>
                      <a:noFill/>
                    </a:lnT>
                    <a:lnB>
                      <a:noFill/>
                    </a:lnB>
                  </a:tcPr>
                </a:tc>
                <a:tc>
                  <a:txBody>
                    <a:bodyPr/>
                    <a:lstStyle/>
                    <a:p>
                      <a:pPr algn="ctr" fontAlgn="b"/>
                      <a:r>
                        <a:rPr lang="de-DE" sz="800" b="0" i="0" u="none" strike="noStrike">
                          <a:solidFill>
                            <a:srgbClr val="000000"/>
                          </a:solidFill>
                          <a:effectLst/>
                          <a:latin typeface="Calibri" panose="020F0502020204030204" pitchFamily="34" charset="0"/>
                        </a:rPr>
                        <a:t>subgroup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name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street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city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zip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country</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cnt</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Inc.</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Inc.</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Federal Systems, Llc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47555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Panavision Inc.A Corporation of the State of Delaware,U.S.A.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 California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91367,U.S.A.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47556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Panavision Inc.A Corporation of the State of Delaware,U.S.A.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 California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 an der Riss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43952</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Liebherr-Components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Memminger Straße 120 Postfach 1663</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Liebherr-Components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 an der 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EIFFEL,Boulevard de la Moselle,BP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 BP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Groupe 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Groupe Novasep SAS</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82 Boulevard de la Moselle Site Eiffel BP50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University Business Center,175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Development Corp.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Development Corp.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175B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University Business Center 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45720</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Kabushiki Kaisha Takeuchi Seisakusho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Ooaza Sakaki,Sakaki-machi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Hanishina-gun,Nagano-ken</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Sakaki Sakaki-machi Hanishina-gun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Nagano</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MFG.Co.,Ltd.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9637, Sakaki, 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Oaza Sakaki 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 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Oaza Sakaki Sakakimachi Hanishina-gun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Industrial Trading &amp; Development Company B.V.</a:t>
                      </a:r>
                    </a:p>
                  </a:txBody>
                  <a:tcPr marL="7041" marR="7041" marT="7041" marB="0" anchor="b">
                    <a:lnL>
                      <a:noFill/>
                    </a:lnL>
                    <a:lnR>
                      <a:noFill/>
                    </a:lnR>
                    <a:lnT>
                      <a:noFill/>
                    </a:lnT>
                    <a:lnB>
                      <a:noFill/>
                    </a:lnB>
                  </a:tcPr>
                </a:tc>
                <a:tc>
                  <a:txBody>
                    <a:bodyPr/>
                    <a:lstStyle/>
                    <a:p>
                      <a:pPr algn="l" fontAlgn="b"/>
                      <a:r>
                        <a:rPr lang="fi-FI" sz="800" b="0" i="0" u="none" strike="noStrike">
                          <a:solidFill>
                            <a:srgbClr val="000000"/>
                          </a:solidFill>
                          <a:effectLst/>
                          <a:latin typeface="Calibri" panose="020F0502020204030204" pitchFamily="34" charset="0"/>
                        </a:rPr>
                        <a:t>Kelvinbaan 16 P.O. Box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NL-3430 AB</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844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INDUSTRIAL TRADING &amp; DEVELOPMENT COMPANY B.V.</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Kelvinbaan 16</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46769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Engineering &amp; Research Centre B.V.</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Kelvinbaan 16</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3439 MT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46770</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SKF BV</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P.O. Box 2350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3430 DT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bl>
          </a:graphicData>
        </a:graphic>
      </p:graphicFrame>
    </p:spTree>
    <p:extLst>
      <p:ext uri="{BB962C8B-B14F-4D97-AF65-F5344CB8AC3E}">
        <p14:creationId xmlns:p14="http://schemas.microsoft.com/office/powerpoint/2010/main" val="4157242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16</a:t>
            </a:fld>
            <a:endParaRPr lang="en-US"/>
          </a:p>
        </p:txBody>
      </p:sp>
      <p:sp>
        <p:nvSpPr>
          <p:cNvPr id="2" name="Textfeld 1"/>
          <p:cNvSpPr txBox="1"/>
          <p:nvPr/>
        </p:nvSpPr>
        <p:spPr>
          <a:xfrm>
            <a:off x="326649" y="908720"/>
            <a:ext cx="3628199" cy="2677656"/>
          </a:xfrm>
          <a:prstGeom prst="rect">
            <a:avLst/>
          </a:prstGeom>
          <a:noFill/>
        </p:spPr>
        <p:txBody>
          <a:bodyPr wrap="square" rtlCol="0">
            <a:spAutoFit/>
          </a:bodyPr>
          <a:lstStyle/>
          <a:p>
            <a:r>
              <a:rPr lang="en-US" sz="1400" dirty="0" err="1" smtClean="0"/>
              <a:t>BaseTable</a:t>
            </a:r>
            <a:endParaRPr lang="en-US" sz="1400" dirty="0" smtClean="0"/>
          </a:p>
          <a:p>
            <a:pPr marL="180000" lvl="1" indent="-180000">
              <a:buClr>
                <a:schemeClr val="tx2"/>
              </a:buClr>
              <a:buFont typeface="Wingdings" panose="05000000000000000000" pitchFamily="2" charset="2"/>
              <a:buChar char="§"/>
            </a:pPr>
            <a:r>
              <a:rPr lang="en-US" sz="1400" dirty="0" smtClean="0"/>
              <a:t>Usually a large (largest) table or the table that encompasses the most noise</a:t>
            </a:r>
          </a:p>
          <a:p>
            <a:pPr marL="180000" lvl="1" indent="-180000">
              <a:buClr>
                <a:srgbClr val="FF0000"/>
              </a:buClr>
              <a:buFont typeface="Wingdings" panose="05000000000000000000" pitchFamily="2" charset="2"/>
              <a:buChar char="§"/>
            </a:pPr>
            <a:r>
              <a:rPr lang="en-US" sz="1400" dirty="0" smtClean="0"/>
              <a:t>Constitutes the heuristic (registry) and should not be exchanged</a:t>
            </a:r>
          </a:p>
          <a:p>
            <a:pPr marL="180000" lvl="1" indent="-180000">
              <a:buClr>
                <a:srgbClr val="00B050"/>
              </a:buClr>
              <a:buFont typeface="Wingdings" panose="05000000000000000000" pitchFamily="2" charset="2"/>
              <a:buChar char="§"/>
            </a:pPr>
            <a:r>
              <a:rPr lang="en-US" sz="1400" dirty="0"/>
              <a:t>Harmonization not required but good </a:t>
            </a:r>
            <a:r>
              <a:rPr lang="en-US" sz="1400" dirty="0" smtClean="0"/>
              <a:t>practice</a:t>
            </a:r>
          </a:p>
          <a:p>
            <a:pPr marL="180000" lvl="1" indent="-180000">
              <a:buClr>
                <a:srgbClr val="00B050"/>
              </a:buClr>
              <a:buFont typeface="Wingdings" panose="05000000000000000000" pitchFamily="2" charset="2"/>
              <a:buChar char="§"/>
            </a:pPr>
            <a:r>
              <a:rPr lang="en-US" sz="1400" dirty="0" smtClean="0"/>
              <a:t>Should be free of duplicate records regarding the search fields</a:t>
            </a:r>
          </a:p>
          <a:p>
            <a:pPr marL="180000" lvl="1" indent="-180000">
              <a:buClr>
                <a:schemeClr val="tx2"/>
              </a:buClr>
              <a:buFont typeface="Wingdings" panose="05000000000000000000" pitchFamily="2" charset="2"/>
              <a:buChar char="§"/>
            </a:pPr>
            <a:r>
              <a:rPr lang="en-US" sz="1400" dirty="0" smtClean="0"/>
              <a:t>Accepts tab-delimited text files (*.txt), which will be transferred to </a:t>
            </a:r>
            <a:r>
              <a:rPr lang="en-US" sz="1400" dirty="0" err="1" smtClean="0"/>
              <a:t>Foxpro</a:t>
            </a:r>
            <a:r>
              <a:rPr lang="en-US" sz="1400" dirty="0" smtClean="0"/>
              <a:t> (*.dbf)</a:t>
            </a:r>
          </a:p>
          <a:p>
            <a:pPr marL="180000" lvl="1" indent="-180000">
              <a:buClr>
                <a:srgbClr val="FF0000"/>
              </a:buClr>
              <a:buFont typeface="Wingdings" panose="05000000000000000000" pitchFamily="2" charset="2"/>
              <a:buChar char="§"/>
            </a:pPr>
            <a:r>
              <a:rPr lang="en-US" sz="1400" dirty="0" smtClean="0"/>
              <a:t>Every record has to have a unique key</a:t>
            </a:r>
          </a:p>
        </p:txBody>
      </p:sp>
      <p:sp>
        <p:nvSpPr>
          <p:cNvPr id="7" name="Textfeld 6"/>
          <p:cNvSpPr txBox="1"/>
          <p:nvPr/>
        </p:nvSpPr>
        <p:spPr>
          <a:xfrm>
            <a:off x="323527" y="3573016"/>
            <a:ext cx="3744417" cy="954107"/>
          </a:xfrm>
          <a:prstGeom prst="rect">
            <a:avLst/>
          </a:prstGeom>
          <a:noFill/>
        </p:spPr>
        <p:txBody>
          <a:bodyPr wrap="square" rtlCol="0">
            <a:spAutoFit/>
          </a:bodyPr>
          <a:lstStyle/>
          <a:p>
            <a:r>
              <a:rPr lang="en-US" sz="1400" dirty="0" err="1" smtClean="0"/>
              <a:t>SearchTable</a:t>
            </a:r>
            <a:endParaRPr lang="en-US" sz="1400" dirty="0" smtClean="0"/>
          </a:p>
          <a:p>
            <a:pPr marL="180000" lvl="1" indent="-180000">
              <a:buClr>
                <a:schemeClr val="tx2"/>
              </a:buClr>
              <a:buFont typeface="Wingdings" panose="05000000000000000000" pitchFamily="2" charset="2"/>
              <a:buChar char="§"/>
            </a:pPr>
            <a:r>
              <a:rPr lang="en-US" sz="1400" dirty="0" smtClean="0"/>
              <a:t>Usually a smaller table (or with less noise)</a:t>
            </a:r>
          </a:p>
          <a:p>
            <a:pPr marL="180000" lvl="1" indent="-180000">
              <a:buClr>
                <a:schemeClr val="tx2"/>
              </a:buClr>
              <a:buFont typeface="Wingdings" panose="05000000000000000000" pitchFamily="2" charset="2"/>
              <a:buChar char="§"/>
            </a:pPr>
            <a:r>
              <a:rPr lang="en-US" sz="1400" dirty="0" smtClean="0"/>
              <a:t>Can be exchanged</a:t>
            </a:r>
          </a:p>
          <a:p>
            <a:pPr marL="180000" lvl="1" indent="-180000">
              <a:buClr>
                <a:schemeClr val="tx2"/>
              </a:buClr>
              <a:buFont typeface="Wingdings" panose="05000000000000000000" pitchFamily="2" charset="2"/>
              <a:buChar char="§"/>
            </a:pPr>
            <a:r>
              <a:rPr lang="en-US" sz="1400" dirty="0" smtClean="0"/>
              <a:t>Besides these points: same as above</a:t>
            </a:r>
          </a:p>
        </p:txBody>
      </p:sp>
      <p:sp>
        <p:nvSpPr>
          <p:cNvPr id="9" name="Textfeld 8"/>
          <p:cNvSpPr txBox="1"/>
          <p:nvPr/>
        </p:nvSpPr>
        <p:spPr>
          <a:xfrm>
            <a:off x="326648" y="4565446"/>
            <a:ext cx="3839507" cy="1815882"/>
          </a:xfrm>
          <a:prstGeom prst="rect">
            <a:avLst/>
          </a:prstGeom>
          <a:noFill/>
        </p:spPr>
        <p:txBody>
          <a:bodyPr wrap="square" rtlCol="0">
            <a:spAutoFit/>
          </a:bodyPr>
          <a:lstStyle/>
          <a:p>
            <a:r>
              <a:rPr lang="en-US" sz="1400" dirty="0" err="1" smtClean="0"/>
              <a:t>ResultTable</a:t>
            </a:r>
            <a:endParaRPr lang="en-US" sz="1400" dirty="0" smtClean="0"/>
          </a:p>
          <a:p>
            <a:pPr marL="180000" lvl="1" indent="-180000">
              <a:buClr>
                <a:schemeClr val="tx2"/>
              </a:buClr>
              <a:buFont typeface="Wingdings" panose="05000000000000000000" pitchFamily="2" charset="2"/>
              <a:buChar char="§"/>
            </a:pPr>
            <a:r>
              <a:rPr lang="en-US" sz="1400" dirty="0" smtClean="0"/>
              <a:t>Container for the candidates</a:t>
            </a:r>
          </a:p>
          <a:p>
            <a:pPr marL="180000" lvl="1" indent="-180000">
              <a:buClr>
                <a:srgbClr val="00B050"/>
              </a:buClr>
              <a:buFont typeface="Wingdings" panose="05000000000000000000" pitchFamily="2" charset="2"/>
              <a:buChar char="§"/>
            </a:pPr>
            <a:r>
              <a:rPr lang="en-US" sz="1400" dirty="0" smtClean="0"/>
              <a:t>Should reside in the same directory as the </a:t>
            </a:r>
            <a:r>
              <a:rPr lang="en-US" sz="1400" dirty="0" err="1" smtClean="0"/>
              <a:t>SearchTable</a:t>
            </a:r>
            <a:r>
              <a:rPr lang="en-US" sz="1400" dirty="0" smtClean="0"/>
              <a:t> because it can only contain candidates of one </a:t>
            </a:r>
            <a:r>
              <a:rPr lang="en-US" sz="1400" dirty="0" err="1" smtClean="0"/>
              <a:t>SearchTable</a:t>
            </a:r>
            <a:endParaRPr lang="en-US" sz="1400" dirty="0" smtClean="0"/>
          </a:p>
          <a:p>
            <a:pPr marL="180000" lvl="1" indent="-180000">
              <a:buClr>
                <a:schemeClr val="tx2"/>
              </a:buClr>
              <a:buFont typeface="Wingdings" panose="05000000000000000000" pitchFamily="2" charset="2"/>
              <a:buChar char="§"/>
            </a:pPr>
            <a:r>
              <a:rPr lang="en-US" sz="1400" dirty="0" smtClean="0"/>
              <a:t>Is always a </a:t>
            </a:r>
            <a:r>
              <a:rPr lang="en-US" sz="1400" dirty="0" err="1" smtClean="0"/>
              <a:t>Foxpro</a:t>
            </a:r>
            <a:r>
              <a:rPr lang="en-US" sz="1400" dirty="0" smtClean="0"/>
              <a:t> table (*.dbf)</a:t>
            </a:r>
          </a:p>
          <a:p>
            <a:pPr marL="180000" lvl="1" indent="-180000">
              <a:buClr>
                <a:srgbClr val="FF0000"/>
              </a:buClr>
              <a:buFont typeface="Wingdings" panose="05000000000000000000" pitchFamily="2" charset="2"/>
              <a:buChar char="§"/>
            </a:pPr>
            <a:r>
              <a:rPr lang="en-US" sz="1400" dirty="0" smtClean="0"/>
              <a:t>For internal purposes only: use export functions to access the search results</a:t>
            </a:r>
          </a:p>
        </p:txBody>
      </p:sp>
      <p:sp>
        <p:nvSpPr>
          <p:cNvPr id="10" name="Textfeld 9"/>
          <p:cNvSpPr txBox="1"/>
          <p:nvPr/>
        </p:nvSpPr>
        <p:spPr>
          <a:xfrm>
            <a:off x="4162314" y="4565446"/>
            <a:ext cx="4730165" cy="2031325"/>
          </a:xfrm>
          <a:prstGeom prst="rect">
            <a:avLst/>
          </a:prstGeom>
          <a:noFill/>
        </p:spPr>
        <p:txBody>
          <a:bodyPr wrap="square" rtlCol="0">
            <a:spAutoFit/>
          </a:bodyPr>
          <a:lstStyle/>
          <a:p>
            <a:r>
              <a:rPr lang="en-US" sz="1400" dirty="0" smtClean="0"/>
              <a:t>Import Options</a:t>
            </a:r>
          </a:p>
          <a:p>
            <a:pPr marL="180000" lvl="1" indent="-180000">
              <a:buClr>
                <a:schemeClr val="tx2"/>
              </a:buClr>
              <a:buFont typeface="Wingdings" panose="05000000000000000000" pitchFamily="2" charset="2"/>
              <a:buChar char="§"/>
            </a:pPr>
            <a:r>
              <a:rPr lang="en-US" sz="1400" dirty="0" smtClean="0"/>
              <a:t>Options for importing tab-delimited text files with header (*.txt)</a:t>
            </a:r>
          </a:p>
          <a:p>
            <a:pPr marL="180000" lvl="1" indent="-180000">
              <a:buClr>
                <a:schemeClr val="tx2"/>
              </a:buClr>
              <a:buFont typeface="Wingdings" panose="05000000000000000000" pitchFamily="2" charset="2"/>
              <a:buChar char="§"/>
            </a:pPr>
            <a:r>
              <a:rPr lang="en-US" sz="1400" dirty="0" smtClean="0"/>
              <a:t>No memo fields: max field size of 254 chars (ticked)</a:t>
            </a:r>
            <a:br>
              <a:rPr lang="en-US" sz="1400" dirty="0" smtClean="0"/>
            </a:br>
            <a:r>
              <a:rPr lang="en-US" sz="1400" dirty="0" smtClean="0"/>
              <a:t>→ Faster execution of all functions but loss of information </a:t>
            </a:r>
          </a:p>
          <a:p>
            <a:pPr marL="180000" lvl="1" indent="-180000">
              <a:buClr>
                <a:schemeClr val="tx2"/>
              </a:buClr>
              <a:buFont typeface="Wingdings" panose="05000000000000000000" pitchFamily="2" charset="2"/>
              <a:buChar char="§"/>
            </a:pPr>
            <a:r>
              <a:rPr lang="en-US" sz="1400" dirty="0" smtClean="0"/>
              <a:t>Decode single </a:t>
            </a:r>
            <a:r>
              <a:rPr lang="en-US" sz="1400" dirty="0" err="1" smtClean="0"/>
              <a:t>unicode</a:t>
            </a:r>
            <a:r>
              <a:rPr lang="en-US" sz="1400" dirty="0" smtClean="0"/>
              <a:t> characters: transformation of 2 byte chars to extended ASCII chars</a:t>
            </a:r>
          </a:p>
          <a:p>
            <a:pPr marL="180000" lvl="1" indent="-180000">
              <a:buClr>
                <a:schemeClr val="tx2"/>
              </a:buClr>
              <a:buFont typeface="Wingdings" panose="05000000000000000000" pitchFamily="2" charset="2"/>
              <a:buChar char="§"/>
            </a:pPr>
            <a:r>
              <a:rPr lang="en-US" sz="1400" dirty="0"/>
              <a:t>Fast parsing: is faster but may lead to truncated </a:t>
            </a:r>
            <a:r>
              <a:rPr lang="en-US" sz="1400" dirty="0" smtClean="0"/>
              <a:t>fields</a:t>
            </a:r>
          </a:p>
          <a:p>
            <a:pPr marL="180000" lvl="1" indent="-180000">
              <a:buClr>
                <a:srgbClr val="FF0000"/>
              </a:buClr>
              <a:buFont typeface="Wingdings" panose="05000000000000000000" pitchFamily="2" charset="2"/>
              <a:buChar char="§"/>
            </a:pPr>
            <a:r>
              <a:rPr lang="en-US" sz="1400" dirty="0" smtClean="0"/>
              <a:t>Completely </a:t>
            </a:r>
            <a:r>
              <a:rPr lang="en-US" sz="1400" dirty="0" err="1" smtClean="0"/>
              <a:t>unicoded</a:t>
            </a:r>
            <a:r>
              <a:rPr lang="en-US" sz="1400" dirty="0" smtClean="0"/>
              <a:t> files are not supported</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8" name="Grafik 7"/>
          <p:cNvPicPr>
            <a:picLocks noChangeAspect="1"/>
          </p:cNvPicPr>
          <p:nvPr/>
        </p:nvPicPr>
        <p:blipFill>
          <a:blip r:embed="rId2"/>
          <a:stretch>
            <a:fillRect/>
          </a:stretch>
        </p:blipFill>
        <p:spPr>
          <a:xfrm>
            <a:off x="4214936" y="908720"/>
            <a:ext cx="4600575" cy="3333750"/>
          </a:xfrm>
          <a:prstGeom prst="rect">
            <a:avLst/>
          </a:prstGeom>
        </p:spPr>
      </p:pic>
    </p:spTree>
    <p:extLst>
      <p:ext uri="{BB962C8B-B14F-4D97-AF65-F5344CB8AC3E}">
        <p14:creationId xmlns:p14="http://schemas.microsoft.com/office/powerpoint/2010/main" val="3793512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17</a:t>
            </a:fld>
            <a:endParaRPr lang="en-US"/>
          </a:p>
        </p:txBody>
      </p:sp>
      <p:sp>
        <p:nvSpPr>
          <p:cNvPr id="2" name="Textfeld 1"/>
          <p:cNvSpPr txBox="1"/>
          <p:nvPr/>
        </p:nvSpPr>
        <p:spPr>
          <a:xfrm>
            <a:off x="326649" y="908720"/>
            <a:ext cx="3628199" cy="2677656"/>
          </a:xfrm>
          <a:prstGeom prst="rect">
            <a:avLst/>
          </a:prstGeom>
          <a:noFill/>
        </p:spPr>
        <p:txBody>
          <a:bodyPr wrap="square" rtlCol="0">
            <a:spAutoFit/>
          </a:bodyPr>
          <a:lstStyle/>
          <a:p>
            <a:r>
              <a:rPr lang="en-US" sz="1400" dirty="0" err="1" smtClean="0"/>
              <a:t>TableCluster</a:t>
            </a:r>
            <a:endParaRPr lang="en-US" sz="1400" dirty="0" smtClean="0"/>
          </a:p>
          <a:p>
            <a:pPr marL="180000" lvl="1" indent="-180000">
              <a:buClr>
                <a:schemeClr val="tx2"/>
              </a:buClr>
              <a:buFont typeface="Wingdings" panose="05000000000000000000" pitchFamily="2" charset="2"/>
              <a:buChar char="§"/>
            </a:pPr>
            <a:r>
              <a:rPr lang="en-US" sz="1400" dirty="0" err="1" smtClean="0"/>
              <a:t>Foxpro</a:t>
            </a:r>
            <a:r>
              <a:rPr lang="en-US" sz="1400" dirty="0" smtClean="0"/>
              <a:t> tables have a maximum size of 2GB</a:t>
            </a:r>
          </a:p>
          <a:p>
            <a:pPr marL="180000" lvl="1" indent="-180000">
              <a:buClr>
                <a:schemeClr val="tx2"/>
              </a:buClr>
              <a:buFont typeface="Wingdings" panose="05000000000000000000" pitchFamily="2" charset="2"/>
              <a:buChar char="§"/>
            </a:pPr>
            <a:r>
              <a:rPr lang="en-US" sz="1400" dirty="0" err="1" smtClean="0"/>
              <a:t>TableCluster</a:t>
            </a:r>
            <a:r>
              <a:rPr lang="en-US" sz="1400" dirty="0" smtClean="0"/>
              <a:t> are </a:t>
            </a:r>
            <a:r>
              <a:rPr lang="en-US" sz="1400" dirty="0" err="1" smtClean="0"/>
              <a:t>Foxpro</a:t>
            </a:r>
            <a:r>
              <a:rPr lang="en-US" sz="1400" dirty="0" smtClean="0"/>
              <a:t> tables with the same name template containing a sequence number, i.e. firms2017_1.dbf, firms2017_2.dbf, firms2017_3.dbf, … </a:t>
            </a:r>
          </a:p>
          <a:p>
            <a:pPr marL="180000" lvl="1" indent="-180000">
              <a:buClr>
                <a:schemeClr val="tx2"/>
              </a:buClr>
              <a:buFont typeface="Wingdings" panose="05000000000000000000" pitchFamily="2" charset="2"/>
              <a:buChar char="§"/>
            </a:pPr>
            <a:r>
              <a:rPr lang="en-US" sz="1400" dirty="0" smtClean="0"/>
              <a:t>A sequence is always the rightmost separated number of a table name, starts always with 1 and has no leading zeros</a:t>
            </a:r>
          </a:p>
          <a:p>
            <a:pPr marL="180000" lvl="1" indent="-180000">
              <a:buClr>
                <a:schemeClr val="tx2"/>
              </a:buClr>
              <a:buFont typeface="Wingdings" panose="05000000000000000000" pitchFamily="2" charset="2"/>
              <a:buChar char="§"/>
            </a:pPr>
            <a:r>
              <a:rPr lang="en-US" sz="1400" dirty="0" smtClean="0"/>
              <a:t>All tables within a cluster have the same structure as  they represent a virtual table that can be much larger than 2GB</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5" name="Grafik 4"/>
          <p:cNvPicPr>
            <a:picLocks noChangeAspect="1"/>
          </p:cNvPicPr>
          <p:nvPr/>
        </p:nvPicPr>
        <p:blipFill>
          <a:blip r:embed="rId2"/>
          <a:stretch>
            <a:fillRect/>
          </a:stretch>
        </p:blipFill>
        <p:spPr>
          <a:xfrm>
            <a:off x="4219897" y="908720"/>
            <a:ext cx="4600575" cy="3333750"/>
          </a:xfrm>
          <a:prstGeom prst="rect">
            <a:avLst/>
          </a:prstGeom>
        </p:spPr>
      </p:pic>
      <p:sp>
        <p:nvSpPr>
          <p:cNvPr id="9" name="Textfeld 8"/>
          <p:cNvSpPr txBox="1"/>
          <p:nvPr/>
        </p:nvSpPr>
        <p:spPr>
          <a:xfrm>
            <a:off x="326649" y="3668182"/>
            <a:ext cx="3628199" cy="2893100"/>
          </a:xfrm>
          <a:prstGeom prst="rect">
            <a:avLst/>
          </a:prstGeom>
          <a:noFill/>
        </p:spPr>
        <p:txBody>
          <a:bodyPr wrap="square" rtlCol="0">
            <a:spAutoFit/>
          </a:bodyPr>
          <a:lstStyle/>
          <a:p>
            <a:r>
              <a:rPr lang="de-DE" sz="1400" dirty="0" smtClean="0"/>
              <a:t>Tab-</a:t>
            </a:r>
            <a:r>
              <a:rPr lang="de-DE" sz="1400" dirty="0" err="1" smtClean="0"/>
              <a:t>delimited</a:t>
            </a:r>
            <a:r>
              <a:rPr lang="de-DE" sz="1400" dirty="0" smtClean="0"/>
              <a:t> </a:t>
            </a:r>
            <a:r>
              <a:rPr lang="de-DE" sz="1400" dirty="0" err="1" smtClean="0"/>
              <a:t>text</a:t>
            </a:r>
            <a:r>
              <a:rPr lang="de-DE" sz="1400" dirty="0" smtClean="0"/>
              <a:t> </a:t>
            </a:r>
            <a:r>
              <a:rPr lang="de-DE" sz="1400" dirty="0" err="1" smtClean="0"/>
              <a:t>files</a:t>
            </a:r>
            <a:r>
              <a:rPr lang="de-DE" sz="1400" dirty="0" smtClean="0"/>
              <a:t> (*.</a:t>
            </a:r>
            <a:r>
              <a:rPr lang="de-DE" sz="1400" dirty="0" err="1" smtClean="0"/>
              <a:t>txt</a:t>
            </a:r>
            <a:r>
              <a:rPr lang="de-DE" sz="1400" dirty="0" smtClean="0"/>
              <a:t>)</a:t>
            </a:r>
            <a:endParaRPr lang="en-US" sz="1400" dirty="0" smtClean="0"/>
          </a:p>
          <a:p>
            <a:pPr marL="180000" lvl="1" indent="-180000">
              <a:buClr>
                <a:schemeClr val="tx2"/>
              </a:buClr>
              <a:buFont typeface="Wingdings" panose="05000000000000000000" pitchFamily="2" charset="2"/>
              <a:buChar char="§"/>
            </a:pPr>
            <a:r>
              <a:rPr lang="en-US" sz="1400" dirty="0" smtClean="0"/>
              <a:t>Imported text files may compile into several cluster tables with a sequence number</a:t>
            </a:r>
          </a:p>
          <a:p>
            <a:pPr marL="180000" lvl="1" indent="-180000">
              <a:buClr>
                <a:schemeClr val="tx2"/>
              </a:buClr>
              <a:buFont typeface="Wingdings" panose="05000000000000000000" pitchFamily="2" charset="2"/>
              <a:buChar char="§"/>
            </a:pPr>
            <a:r>
              <a:rPr lang="en-US" sz="1400" dirty="0" smtClean="0"/>
              <a:t>As long as the imported </a:t>
            </a:r>
            <a:r>
              <a:rPr lang="en-US" sz="1400" dirty="0" err="1" smtClean="0"/>
              <a:t>Foxpro</a:t>
            </a:r>
            <a:r>
              <a:rPr lang="en-US" sz="1400" dirty="0" smtClean="0"/>
              <a:t> tables exists, they will be used instead of a repeated import. If a re-import is required, delete the corresponding </a:t>
            </a:r>
            <a:r>
              <a:rPr lang="en-US" sz="1400" dirty="0" err="1" smtClean="0"/>
              <a:t>Foxpro</a:t>
            </a:r>
            <a:r>
              <a:rPr lang="en-US" sz="1400" dirty="0" smtClean="0"/>
              <a:t> tables manually. </a:t>
            </a:r>
          </a:p>
          <a:p>
            <a:pPr marL="180000" lvl="1" indent="-180000">
              <a:buClr>
                <a:schemeClr val="tx2"/>
              </a:buClr>
              <a:buFont typeface="Wingdings" panose="05000000000000000000" pitchFamily="2" charset="2"/>
              <a:buChar char="§"/>
            </a:pPr>
            <a:r>
              <a:rPr lang="en-US" sz="1400" dirty="0" smtClean="0"/>
              <a:t>Associated with a </a:t>
            </a:r>
            <a:r>
              <a:rPr lang="en-US" sz="1400" dirty="0" err="1" smtClean="0"/>
              <a:t>Foxpro</a:t>
            </a:r>
            <a:r>
              <a:rPr lang="en-US" sz="1400" dirty="0" smtClean="0"/>
              <a:t> table are all similar named files with the extensions: *.dbf, *.cdx, *.</a:t>
            </a:r>
            <a:r>
              <a:rPr lang="en-US" sz="1400" dirty="0" err="1" smtClean="0"/>
              <a:t>fpt</a:t>
            </a:r>
            <a:r>
              <a:rPr lang="en-US" sz="1400" dirty="0" smtClean="0"/>
              <a:t>, *.</a:t>
            </a:r>
            <a:r>
              <a:rPr lang="en-US" sz="1400" dirty="0" err="1" smtClean="0"/>
              <a:t>bak</a:t>
            </a:r>
            <a:r>
              <a:rPr lang="en-US" sz="1400" dirty="0" smtClean="0"/>
              <a:t>, *.</a:t>
            </a:r>
            <a:r>
              <a:rPr lang="en-US" sz="1400" dirty="0" err="1" smtClean="0"/>
              <a:t>fbk</a:t>
            </a:r>
            <a:r>
              <a:rPr lang="en-US" sz="1400" dirty="0" smtClean="0"/>
              <a:t>. The extensions *.</a:t>
            </a:r>
            <a:r>
              <a:rPr lang="en-US" sz="1400" dirty="0" err="1" smtClean="0"/>
              <a:t>bak</a:t>
            </a:r>
            <a:r>
              <a:rPr lang="en-US" sz="1400" dirty="0" smtClean="0"/>
              <a:t> and *.</a:t>
            </a:r>
            <a:r>
              <a:rPr lang="en-US" sz="1400" dirty="0" err="1" smtClean="0"/>
              <a:t>fbk</a:t>
            </a:r>
            <a:r>
              <a:rPr lang="en-US" sz="1400" dirty="0" smtClean="0"/>
              <a:t> are reserved for restoration after structural changes to a table and can be deleted without consequences.</a:t>
            </a:r>
          </a:p>
        </p:txBody>
      </p:sp>
      <p:sp>
        <p:nvSpPr>
          <p:cNvPr id="10" name="Textfeld 9"/>
          <p:cNvSpPr txBox="1"/>
          <p:nvPr/>
        </p:nvSpPr>
        <p:spPr>
          <a:xfrm>
            <a:off x="4219897" y="4361582"/>
            <a:ext cx="4600575" cy="1938992"/>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de-DE" sz="1400" dirty="0" smtClean="0"/>
              <a:t>The </a:t>
            </a:r>
            <a:r>
              <a:rPr lang="de-DE" sz="1400" dirty="0" err="1" smtClean="0"/>
              <a:t>text</a:t>
            </a:r>
            <a:r>
              <a:rPr lang="de-DE" sz="1400" dirty="0" smtClean="0"/>
              <a:t> </a:t>
            </a:r>
            <a:r>
              <a:rPr lang="de-DE" sz="1400" dirty="0" err="1" smtClean="0"/>
              <a:t>file</a:t>
            </a:r>
            <a:r>
              <a:rPr lang="de-DE" sz="1400" dirty="0" smtClean="0"/>
              <a:t> </a:t>
            </a:r>
            <a:r>
              <a:rPr lang="de-DE" sz="1400" dirty="0" err="1" smtClean="0"/>
              <a:t>should</a:t>
            </a:r>
            <a:r>
              <a:rPr lang="de-DE" sz="1400" dirty="0" smtClean="0"/>
              <a:t> </a:t>
            </a:r>
            <a:r>
              <a:rPr lang="de-DE" sz="1400" dirty="0" err="1" smtClean="0"/>
              <a:t>only</a:t>
            </a:r>
            <a:r>
              <a:rPr lang="de-DE" sz="1400" dirty="0" smtClean="0"/>
              <a:t> </a:t>
            </a:r>
            <a:r>
              <a:rPr lang="de-DE" sz="1400" dirty="0" err="1" smtClean="0"/>
              <a:t>contain</a:t>
            </a:r>
            <a:r>
              <a:rPr lang="de-DE" sz="1400" dirty="0" smtClean="0"/>
              <a:t> </a:t>
            </a:r>
            <a:r>
              <a:rPr lang="de-DE" sz="1400" dirty="0" err="1" smtClean="0"/>
              <a:t>fields</a:t>
            </a:r>
            <a:r>
              <a:rPr lang="de-DE" sz="1400" dirty="0" smtClean="0"/>
              <a:t> </a:t>
            </a:r>
            <a:r>
              <a:rPr lang="de-DE" sz="1400" dirty="0" err="1" smtClean="0"/>
              <a:t>required</a:t>
            </a:r>
            <a:r>
              <a:rPr lang="de-DE" sz="1400" dirty="0" smtClean="0"/>
              <a:t> </a:t>
            </a:r>
            <a:r>
              <a:rPr lang="de-DE" sz="1400" dirty="0" err="1" smtClean="0"/>
              <a:t>for</a:t>
            </a:r>
            <a:r>
              <a:rPr lang="de-DE" sz="1400" dirty="0" smtClean="0"/>
              <a:t> </a:t>
            </a:r>
            <a:r>
              <a:rPr lang="de-DE" sz="1400" dirty="0" err="1" smtClean="0"/>
              <a:t>the</a:t>
            </a:r>
            <a:r>
              <a:rPr lang="de-DE" sz="1400" dirty="0" smtClean="0"/>
              <a:t> </a:t>
            </a:r>
            <a:r>
              <a:rPr lang="de-DE" sz="1400" dirty="0" err="1" smtClean="0"/>
              <a:t>search</a:t>
            </a:r>
            <a:r>
              <a:rPr lang="de-DE" sz="1400" dirty="0" smtClean="0"/>
              <a:t>, i.e. </a:t>
            </a:r>
            <a:r>
              <a:rPr lang="de-DE" sz="1400" dirty="0" err="1" smtClean="0"/>
              <a:t>unique</a:t>
            </a:r>
            <a:r>
              <a:rPr lang="de-DE" sz="1400" dirty="0" smtClean="0"/>
              <a:t> </a:t>
            </a:r>
            <a:r>
              <a:rPr lang="de-DE" sz="1400" dirty="0" err="1" smtClean="0"/>
              <a:t>identifyer</a:t>
            </a:r>
            <a:r>
              <a:rPr lang="de-DE" sz="1400" dirty="0" smtClean="0"/>
              <a:t> plus </a:t>
            </a:r>
            <a:r>
              <a:rPr lang="de-DE" sz="1400" dirty="0" err="1" smtClean="0"/>
              <a:t>search</a:t>
            </a:r>
            <a:r>
              <a:rPr lang="de-DE" sz="1400" dirty="0" smtClean="0"/>
              <a:t> </a:t>
            </a:r>
            <a:r>
              <a:rPr lang="de-DE" sz="1400" dirty="0" err="1" smtClean="0"/>
              <a:t>fields</a:t>
            </a:r>
            <a:endParaRPr lang="de-DE" sz="1400" dirty="0" smtClean="0"/>
          </a:p>
          <a:p>
            <a:pPr marL="180000" lvl="1" indent="-180000">
              <a:buClr>
                <a:srgbClr val="00B050"/>
              </a:buClr>
              <a:buFont typeface="Wingdings" panose="05000000000000000000" pitchFamily="2" charset="2"/>
              <a:buChar char="§"/>
            </a:pPr>
            <a:r>
              <a:rPr lang="de-DE" sz="1400" dirty="0" err="1"/>
              <a:t>Make</a:t>
            </a:r>
            <a:r>
              <a:rPr lang="de-DE" sz="1400" dirty="0"/>
              <a:t> </a:t>
            </a:r>
            <a:r>
              <a:rPr lang="de-DE" sz="1400" dirty="0" err="1"/>
              <a:t>sure</a:t>
            </a:r>
            <a:r>
              <a:rPr lang="de-DE" sz="1400" dirty="0"/>
              <a:t> </a:t>
            </a:r>
            <a:r>
              <a:rPr lang="de-DE" sz="1400" dirty="0" err="1"/>
              <a:t>that</a:t>
            </a:r>
            <a:r>
              <a:rPr lang="de-DE" sz="1400" dirty="0"/>
              <a:t> </a:t>
            </a:r>
            <a:r>
              <a:rPr lang="de-DE" sz="1400" dirty="0" err="1"/>
              <a:t>the</a:t>
            </a:r>
            <a:r>
              <a:rPr lang="de-DE" sz="1400" dirty="0"/>
              <a:t> </a:t>
            </a:r>
            <a:r>
              <a:rPr lang="de-DE" sz="1400" dirty="0" err="1"/>
              <a:t>tab-delimited</a:t>
            </a:r>
            <a:r>
              <a:rPr lang="de-DE" sz="1400" dirty="0"/>
              <a:t> </a:t>
            </a:r>
            <a:r>
              <a:rPr lang="de-DE" sz="1400" dirty="0" err="1"/>
              <a:t>text</a:t>
            </a:r>
            <a:r>
              <a:rPr lang="de-DE" sz="1400" dirty="0"/>
              <a:t> </a:t>
            </a:r>
            <a:r>
              <a:rPr lang="de-DE" sz="1400" dirty="0" err="1"/>
              <a:t>files</a:t>
            </a:r>
            <a:r>
              <a:rPr lang="de-DE" sz="1400" dirty="0"/>
              <a:t> do not </a:t>
            </a:r>
            <a:r>
              <a:rPr lang="de-DE" sz="1400" dirty="0" err="1"/>
              <a:t>contain</a:t>
            </a:r>
            <a:r>
              <a:rPr lang="de-DE" sz="1400" dirty="0"/>
              <a:t> </a:t>
            </a:r>
            <a:r>
              <a:rPr lang="de-DE" sz="1400" dirty="0" err="1" smtClean="0"/>
              <a:t>tabulators</a:t>
            </a:r>
            <a:r>
              <a:rPr lang="de-DE" sz="1400" dirty="0"/>
              <a:t> </a:t>
            </a:r>
            <a:r>
              <a:rPr lang="de-DE" sz="1400" dirty="0" err="1" smtClean="0"/>
              <a:t>and</a:t>
            </a:r>
            <a:r>
              <a:rPr lang="de-DE" sz="1400" dirty="0" smtClean="0"/>
              <a:t> </a:t>
            </a:r>
            <a:r>
              <a:rPr lang="de-DE" sz="1400" dirty="0" err="1" smtClean="0"/>
              <a:t>other</a:t>
            </a:r>
            <a:r>
              <a:rPr lang="de-DE" sz="1400" dirty="0" smtClean="0"/>
              <a:t> </a:t>
            </a:r>
            <a:r>
              <a:rPr lang="de-DE" sz="1400" dirty="0" err="1" smtClean="0"/>
              <a:t>control</a:t>
            </a:r>
            <a:r>
              <a:rPr lang="de-DE" sz="1400" dirty="0" smtClean="0"/>
              <a:t> </a:t>
            </a:r>
            <a:r>
              <a:rPr lang="de-DE" sz="1400" dirty="0" err="1" smtClean="0"/>
              <a:t>characters</a:t>
            </a:r>
            <a:r>
              <a:rPr lang="de-DE" sz="1400" dirty="0" smtClean="0"/>
              <a:t> </a:t>
            </a:r>
            <a:r>
              <a:rPr lang="de-DE" sz="1400" dirty="0"/>
              <a:t>in </a:t>
            </a:r>
            <a:r>
              <a:rPr lang="de-DE" sz="1400" dirty="0" err="1"/>
              <a:t>the</a:t>
            </a:r>
            <a:r>
              <a:rPr lang="de-DE" sz="1400" dirty="0"/>
              <a:t> </a:t>
            </a:r>
            <a:r>
              <a:rPr lang="de-DE" sz="1400" dirty="0" err="1"/>
              <a:t>data</a:t>
            </a:r>
            <a:r>
              <a:rPr lang="de-DE" sz="1400" dirty="0"/>
              <a:t> </a:t>
            </a:r>
            <a:r>
              <a:rPr lang="de-DE" sz="1400" dirty="0" err="1" smtClean="0"/>
              <a:t>itself</a:t>
            </a:r>
            <a:r>
              <a:rPr lang="de-DE" sz="1400" dirty="0" smtClean="0"/>
              <a:t>, </a:t>
            </a:r>
            <a:r>
              <a:rPr lang="de-DE" sz="1400" dirty="0" err="1" smtClean="0"/>
              <a:t>for</a:t>
            </a:r>
            <a:r>
              <a:rPr lang="de-DE" sz="1400" dirty="0" smtClean="0"/>
              <a:t> </a:t>
            </a:r>
            <a:r>
              <a:rPr lang="de-DE" sz="1400" dirty="0" err="1" smtClean="0"/>
              <a:t>example</a:t>
            </a:r>
            <a:r>
              <a:rPr lang="de-DE" sz="1400" dirty="0" smtClean="0"/>
              <a:t> </a:t>
            </a:r>
            <a:r>
              <a:rPr lang="de-DE" sz="1400" dirty="0" err="1" smtClean="0"/>
              <a:t>by</a:t>
            </a:r>
            <a:r>
              <a:rPr lang="de-DE" sz="1400" dirty="0" smtClean="0"/>
              <a:t> </a:t>
            </a:r>
            <a:r>
              <a:rPr lang="de-DE" sz="1400" dirty="0" err="1" smtClean="0"/>
              <a:t>applying</a:t>
            </a:r>
            <a:r>
              <a:rPr lang="de-DE" sz="1400" dirty="0" smtClean="0"/>
              <a:t> </a:t>
            </a:r>
            <a:r>
              <a:rPr lang="de-DE" sz="1400" dirty="0" err="1" smtClean="0"/>
              <a:t>the</a:t>
            </a:r>
            <a:r>
              <a:rPr lang="de-DE" sz="1400" dirty="0" smtClean="0"/>
              <a:t> </a:t>
            </a:r>
            <a:r>
              <a:rPr lang="de-DE" sz="1400" dirty="0" err="1" smtClean="0"/>
              <a:t>following</a:t>
            </a:r>
            <a:r>
              <a:rPr lang="de-DE" sz="1400" dirty="0" smtClean="0"/>
              <a:t> STATA </a:t>
            </a:r>
            <a:r>
              <a:rPr lang="de-DE" sz="1400" dirty="0" err="1" smtClean="0"/>
              <a:t>code</a:t>
            </a:r>
            <a:r>
              <a:rPr lang="de-DE" sz="1400" dirty="0" smtClean="0"/>
              <a:t>:</a:t>
            </a:r>
            <a:br>
              <a:rPr lang="de-DE" sz="1400" dirty="0" smtClean="0"/>
            </a:br>
            <a:r>
              <a:rPr lang="en-US" sz="1000" dirty="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(9)," ",.) if index(</a:t>
            </a:r>
            <a:r>
              <a:rPr lang="en-US" sz="1000" dirty="0" err="1"/>
              <a:t>var,char</a:t>
            </a:r>
            <a:r>
              <a:rPr lang="en-US" sz="1000" dirty="0"/>
              <a:t>(9))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(13)," ",.) if index(</a:t>
            </a:r>
            <a:r>
              <a:rPr lang="en-US" sz="1000" dirty="0" err="1"/>
              <a:t>var,char</a:t>
            </a:r>
            <a:r>
              <a:rPr lang="en-US" sz="1000" dirty="0"/>
              <a:t>(13))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(10)," ",.) if index(</a:t>
            </a:r>
            <a:r>
              <a:rPr lang="en-US" sz="1000" dirty="0" err="1"/>
              <a:t>var,char</a:t>
            </a:r>
            <a:r>
              <a:rPr lang="en-US" sz="1000" dirty="0"/>
              <a:t>(10))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index(</a:t>
            </a:r>
            <a:r>
              <a:rPr lang="en-US" sz="1000" dirty="0" err="1"/>
              <a:t>var</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index(</a:t>
            </a:r>
            <a:r>
              <a:rPr lang="en-US" sz="1000" dirty="0" err="1"/>
              <a:t>var</a:t>
            </a:r>
            <a:r>
              <a:rPr lang="en-US" sz="1000" dirty="0"/>
              <a:t>,`"'"') &gt; 0</a:t>
            </a:r>
            <a:endParaRPr lang="en-US" sz="1400" dirty="0" smtClean="0"/>
          </a:p>
        </p:txBody>
      </p:sp>
    </p:spTree>
    <p:extLst>
      <p:ext uri="{BB962C8B-B14F-4D97-AF65-F5344CB8AC3E}">
        <p14:creationId xmlns:p14="http://schemas.microsoft.com/office/powerpoint/2010/main" val="3529525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Join</a:t>
            </a:r>
            <a:r>
              <a:rPr lang="en-US" dirty="0" smtClean="0"/>
              <a:t> </a:t>
            </a:r>
            <a:r>
              <a:rPr lang="en-US" dirty="0" err="1" smtClean="0"/>
              <a:t>SearchFields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18</a:t>
            </a:fld>
            <a:endParaRPr lang="en-US"/>
          </a:p>
        </p:txBody>
      </p:sp>
      <p:sp>
        <p:nvSpPr>
          <p:cNvPr id="11" name="Textfeld 10"/>
          <p:cNvSpPr txBox="1"/>
          <p:nvPr/>
        </p:nvSpPr>
        <p:spPr>
          <a:xfrm>
            <a:off x="326648" y="908720"/>
            <a:ext cx="5325471" cy="2031325"/>
          </a:xfrm>
          <a:prstGeom prst="rect">
            <a:avLst/>
          </a:prstGeom>
          <a:noFill/>
        </p:spPr>
        <p:txBody>
          <a:bodyPr wrap="square" rtlCol="0">
            <a:spAutoFit/>
          </a:bodyPr>
          <a:lstStyle/>
          <a:p>
            <a:r>
              <a:rPr lang="en-US" sz="1400" dirty="0" err="1" smtClean="0"/>
              <a:t>SearchTableFields</a:t>
            </a:r>
            <a:endParaRPr lang="en-US" sz="1400" dirty="0" smtClean="0"/>
          </a:p>
          <a:p>
            <a:pPr marL="180000" lvl="1" indent="-180000">
              <a:buClr>
                <a:schemeClr val="tx2"/>
              </a:buClr>
              <a:buFont typeface="Wingdings" panose="05000000000000000000" pitchFamily="2" charset="2"/>
              <a:buChar char="§"/>
            </a:pPr>
            <a:r>
              <a:rPr lang="en-US" sz="1400" dirty="0" smtClean="0"/>
              <a:t>List of all fields of the search table</a:t>
            </a:r>
          </a:p>
          <a:p>
            <a:pPr marL="180000" lvl="1" indent="-180000">
              <a:buClr>
                <a:srgbClr val="FF0000"/>
              </a:buClr>
              <a:buFont typeface="Wingdings" panose="05000000000000000000" pitchFamily="2" charset="2"/>
              <a:buChar char="§"/>
            </a:pPr>
            <a:r>
              <a:rPr lang="en-US" sz="1400" dirty="0" smtClean="0"/>
              <a:t>The context of the selected field should be fully contained in the context of the correspondingly selected search field, i.e. city in address field including street, zip and city</a:t>
            </a:r>
          </a:p>
          <a:p>
            <a:pPr marL="180000" lvl="1" indent="-180000">
              <a:buClr>
                <a:srgbClr val="FF0000"/>
              </a:buClr>
              <a:buFont typeface="Wingdings" panose="05000000000000000000" pitchFamily="2" charset="2"/>
              <a:buChar char="§"/>
            </a:pPr>
            <a:r>
              <a:rPr lang="en-US" sz="1400" dirty="0" smtClean="0"/>
              <a:t>Lowered identities are the consequence, if the context of a search table field exceeds the context of its search field</a:t>
            </a:r>
          </a:p>
          <a:p>
            <a:pPr marL="180000" lvl="1" indent="-180000">
              <a:buClr>
                <a:srgbClr val="00B050"/>
              </a:buClr>
              <a:buFont typeface="Wingdings" panose="05000000000000000000" pitchFamily="2" charset="2"/>
              <a:buChar char="§"/>
            </a:pPr>
            <a:r>
              <a:rPr lang="en-US" sz="1400" dirty="0" smtClean="0"/>
              <a:t>If necessary, adjust fields of the search table according to the search fields by joining or separating contents</a:t>
            </a:r>
          </a:p>
        </p:txBody>
      </p:sp>
      <p:sp>
        <p:nvSpPr>
          <p:cNvPr id="12" name="Textfeld 11"/>
          <p:cNvSpPr txBox="1"/>
          <p:nvPr/>
        </p:nvSpPr>
        <p:spPr>
          <a:xfrm>
            <a:off x="326649" y="2996952"/>
            <a:ext cx="5325470" cy="954107"/>
          </a:xfrm>
          <a:prstGeom prst="rect">
            <a:avLst/>
          </a:prstGeom>
          <a:noFill/>
        </p:spPr>
        <p:txBody>
          <a:bodyPr wrap="square" rtlCol="0">
            <a:spAutoFit/>
          </a:bodyPr>
          <a:lstStyle/>
          <a:p>
            <a:r>
              <a:rPr lang="en-US" sz="1400" dirty="0" err="1" smtClean="0"/>
              <a:t>SearchFields</a:t>
            </a:r>
            <a:endParaRPr lang="en-US" sz="1400" dirty="0" smtClean="0"/>
          </a:p>
          <a:p>
            <a:pPr marL="180000" lvl="1" indent="-180000">
              <a:buClr>
                <a:schemeClr val="tx2"/>
              </a:buClr>
              <a:buFont typeface="Wingdings" panose="05000000000000000000" pitchFamily="2" charset="2"/>
              <a:buChar char="§"/>
            </a:pPr>
            <a:r>
              <a:rPr lang="en-US" sz="1400" dirty="0" smtClean="0"/>
              <a:t>List of all base table fields used to define a search type</a:t>
            </a:r>
          </a:p>
          <a:p>
            <a:pPr marL="180000" lvl="1" indent="-180000">
              <a:buClr>
                <a:schemeClr val="tx2"/>
              </a:buClr>
              <a:buFont typeface="Wingdings" panose="05000000000000000000" pitchFamily="2" charset="2"/>
              <a:buChar char="§"/>
            </a:pPr>
            <a:r>
              <a:rPr lang="en-US" sz="1400" dirty="0" smtClean="0"/>
              <a:t>A search type is just a specific way to harmonize a search field, therefore only the parent field can be linked but not the type</a:t>
            </a:r>
          </a:p>
        </p:txBody>
      </p:sp>
      <p:sp>
        <p:nvSpPr>
          <p:cNvPr id="9" name="Textfeld 8"/>
          <p:cNvSpPr txBox="1"/>
          <p:nvPr/>
        </p:nvSpPr>
        <p:spPr>
          <a:xfrm>
            <a:off x="326649" y="4010287"/>
            <a:ext cx="5325470" cy="2677656"/>
          </a:xfrm>
          <a:prstGeom prst="rect">
            <a:avLst/>
          </a:prstGeom>
          <a:noFill/>
        </p:spPr>
        <p:txBody>
          <a:bodyPr wrap="square" rtlCol="0">
            <a:spAutoFit/>
          </a:bodyPr>
          <a:lstStyle/>
          <a:p>
            <a:r>
              <a:rPr lang="en-US" sz="1400" dirty="0" err="1" smtClean="0"/>
              <a:t>SearchFieldJoin</a:t>
            </a:r>
            <a:endParaRPr lang="en-US" sz="1400" dirty="0" smtClean="0"/>
          </a:p>
          <a:p>
            <a:pPr marL="180000" lvl="1" indent="-180000">
              <a:buClr>
                <a:schemeClr val="tx2"/>
              </a:buClr>
              <a:buFont typeface="Wingdings" panose="05000000000000000000" pitchFamily="2" charset="2"/>
              <a:buChar char="§"/>
            </a:pPr>
            <a:r>
              <a:rPr lang="en-US" sz="1400" dirty="0" smtClean="0"/>
              <a:t>List of all linked search and base table field links</a:t>
            </a:r>
          </a:p>
          <a:p>
            <a:pPr marL="180000" lvl="1" indent="-180000">
              <a:buClr>
                <a:schemeClr val="tx2"/>
              </a:buClr>
              <a:buFont typeface="Wingdings" panose="05000000000000000000" pitchFamily="2" charset="2"/>
              <a:buChar char="§"/>
            </a:pPr>
            <a:r>
              <a:rPr lang="en-US" sz="1400" dirty="0" smtClean="0"/>
              <a:t>Not every search field needs to be linked, as the search table may not have a matching field for every one, e.g. zip missing</a:t>
            </a:r>
          </a:p>
          <a:p>
            <a:pPr marL="180000" lvl="1" indent="-180000">
              <a:buClr>
                <a:schemeClr val="tx2"/>
              </a:buClr>
              <a:buFont typeface="Wingdings" panose="05000000000000000000" pitchFamily="2" charset="2"/>
              <a:buChar char="§"/>
            </a:pPr>
            <a:r>
              <a:rPr lang="en-US" sz="1400" dirty="0" smtClean="0"/>
              <a:t>“Join” links fields, “Unjoin” removes a link (removed fields are appended to the end of the respective list)</a:t>
            </a:r>
          </a:p>
          <a:p>
            <a:pPr marL="180000" lvl="1" indent="-180000">
              <a:buClr>
                <a:srgbClr val="00B050"/>
              </a:buClr>
              <a:buFont typeface="Wingdings" panose="05000000000000000000" pitchFamily="2" charset="2"/>
              <a:buChar char="§"/>
            </a:pPr>
            <a:r>
              <a:rPr lang="en-US" sz="1400" dirty="0" smtClean="0"/>
              <a:t>The order of the links determines also the field order of some export formats and can be changed accordingly without further consequences</a:t>
            </a:r>
          </a:p>
          <a:p>
            <a:pPr marL="180000" lvl="1" indent="-180000">
              <a:buClr>
                <a:srgbClr val="00B050"/>
              </a:buClr>
              <a:buFont typeface="Wingdings" panose="05000000000000000000" pitchFamily="2" charset="2"/>
              <a:buChar char="§"/>
            </a:pPr>
            <a:r>
              <a:rPr lang="en-US" sz="1400" dirty="0" smtClean="0"/>
              <a:t>Sometimes it is helpful to create an empty search table field for a missing search field (context), just to be able to link it before conducting an export to get at least the base field contents reported</a:t>
            </a:r>
          </a:p>
        </p:txBody>
      </p:sp>
      <p:pic>
        <p:nvPicPr>
          <p:cNvPr id="5" name="Grafik 4"/>
          <p:cNvPicPr>
            <a:picLocks noChangeAspect="1"/>
          </p:cNvPicPr>
          <p:nvPr/>
        </p:nvPicPr>
        <p:blipFill>
          <a:blip r:embed="rId2"/>
          <a:stretch>
            <a:fillRect/>
          </a:stretch>
        </p:blipFill>
        <p:spPr>
          <a:xfrm>
            <a:off x="5772472" y="908720"/>
            <a:ext cx="3048000" cy="3829050"/>
          </a:xfrm>
          <a:prstGeom prst="rect">
            <a:avLst/>
          </a:prstGeom>
        </p:spPr>
      </p:pic>
    </p:spTree>
    <p:extLst>
      <p:ext uri="{BB962C8B-B14F-4D97-AF65-F5344CB8AC3E}">
        <p14:creationId xmlns:p14="http://schemas.microsoft.com/office/powerpoint/2010/main" val="16801150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SearchTypes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19</a:t>
            </a:fld>
            <a:endParaRPr lang="en-US"/>
          </a:p>
        </p:txBody>
      </p:sp>
      <p:sp>
        <p:nvSpPr>
          <p:cNvPr id="11" name="Textfeld 10"/>
          <p:cNvSpPr txBox="1"/>
          <p:nvPr/>
        </p:nvSpPr>
        <p:spPr>
          <a:xfrm>
            <a:off x="326649" y="908720"/>
            <a:ext cx="3453264" cy="2462213"/>
          </a:xfrm>
          <a:prstGeom prst="rect">
            <a:avLst/>
          </a:prstGeom>
          <a:noFill/>
        </p:spPr>
        <p:txBody>
          <a:bodyPr wrap="square" rtlCol="0">
            <a:spAutoFit/>
          </a:bodyPr>
          <a:lstStyle/>
          <a:p>
            <a:r>
              <a:rPr lang="en-US" sz="1400" dirty="0" err="1" smtClean="0"/>
              <a:t>SearchTypes</a:t>
            </a:r>
            <a:endParaRPr lang="en-US" sz="1400" dirty="0" smtClean="0"/>
          </a:p>
          <a:p>
            <a:pPr marL="180000" lvl="1" indent="-180000">
              <a:buClr>
                <a:schemeClr val="tx2"/>
              </a:buClr>
              <a:buFont typeface="Wingdings" panose="05000000000000000000" pitchFamily="2" charset="2"/>
              <a:buChar char="§"/>
            </a:pPr>
            <a:r>
              <a:rPr lang="en-US" sz="1400" dirty="0" smtClean="0"/>
              <a:t>List of all search types with the current setting for the weight (share), offset and  logarithmic smoothing</a:t>
            </a:r>
          </a:p>
          <a:p>
            <a:pPr marL="180000" lvl="1" indent="-180000">
              <a:buClr>
                <a:schemeClr val="tx2"/>
              </a:buClr>
              <a:buFont typeface="Wingdings" panose="05000000000000000000" pitchFamily="2" charset="2"/>
              <a:buChar char="§"/>
            </a:pPr>
            <a:r>
              <a:rPr lang="en-US" sz="1400" dirty="0" smtClean="0"/>
              <a:t>The priority will be redistributed to shares, which are the weights for the search types (chapters of the registry)</a:t>
            </a:r>
          </a:p>
          <a:p>
            <a:pPr marL="180000" lvl="1" indent="-180000">
              <a:buClr>
                <a:schemeClr val="tx2"/>
              </a:buClr>
              <a:buFont typeface="Wingdings" panose="05000000000000000000" pitchFamily="2" charset="2"/>
              <a:buChar char="§"/>
            </a:pPr>
            <a:r>
              <a:rPr lang="en-US" sz="1400" dirty="0" smtClean="0"/>
              <a:t>The offset also accepts negative values</a:t>
            </a:r>
          </a:p>
          <a:p>
            <a:pPr marL="180000" lvl="1" indent="-180000">
              <a:buClr>
                <a:schemeClr val="tx2"/>
              </a:buClr>
              <a:buFont typeface="Wingdings" panose="05000000000000000000" pitchFamily="2" charset="2"/>
              <a:buChar char="§"/>
            </a:pPr>
            <a:r>
              <a:rPr lang="en-US" sz="1400" dirty="0" smtClean="0"/>
              <a:t>Clicking on “no” or “yes” in the “log” column switches log smoothing off/on</a:t>
            </a:r>
          </a:p>
          <a:p>
            <a:pPr marL="180000" lvl="1" indent="-180000">
              <a:buClr>
                <a:srgbClr val="00B050"/>
              </a:buClr>
              <a:buFont typeface="Wingdings" panose="05000000000000000000" pitchFamily="2" charset="2"/>
              <a:buChar char="§"/>
            </a:pPr>
            <a:r>
              <a:rPr lang="en-US" sz="1400" dirty="0" smtClean="0"/>
              <a:t>This is the place for search strategies</a:t>
            </a:r>
          </a:p>
        </p:txBody>
      </p:sp>
      <p:sp>
        <p:nvSpPr>
          <p:cNvPr id="13" name="Textfeld 12"/>
          <p:cNvSpPr txBox="1"/>
          <p:nvPr/>
        </p:nvSpPr>
        <p:spPr>
          <a:xfrm>
            <a:off x="327012" y="3560817"/>
            <a:ext cx="4172980" cy="3108543"/>
          </a:xfrm>
          <a:prstGeom prst="rect">
            <a:avLst/>
          </a:prstGeom>
          <a:noFill/>
        </p:spPr>
        <p:txBody>
          <a:bodyPr wrap="square" rtlCol="0">
            <a:spAutoFit/>
          </a:bodyPr>
          <a:lstStyle/>
          <a:p>
            <a:r>
              <a:rPr lang="en-US" sz="1400" dirty="0" smtClean="0"/>
              <a:t>Search strategies</a:t>
            </a:r>
          </a:p>
          <a:p>
            <a:pPr marL="180000" lvl="1" indent="-180000">
              <a:buClr>
                <a:schemeClr val="tx2"/>
              </a:buClr>
              <a:buFont typeface="Wingdings" panose="05000000000000000000" pitchFamily="2" charset="2"/>
              <a:buChar char="§"/>
            </a:pPr>
            <a:r>
              <a:rPr lang="en-US" sz="1400" dirty="0" smtClean="0"/>
              <a:t>The </a:t>
            </a:r>
            <a:r>
              <a:rPr lang="en-US" sz="1400" dirty="0" err="1" smtClean="0"/>
              <a:t>SearchEngine</a:t>
            </a:r>
            <a:r>
              <a:rPr lang="en-US" sz="1400" dirty="0" smtClean="0"/>
              <a:t> supports incremental search runs with different settings, which will be merged into the result table</a:t>
            </a:r>
          </a:p>
          <a:p>
            <a:pPr marL="180000" lvl="1" indent="-180000">
              <a:buClr>
                <a:srgbClr val="00B050"/>
              </a:buClr>
              <a:buFont typeface="Wingdings" panose="05000000000000000000" pitchFamily="2" charset="2"/>
              <a:buChar char="§"/>
            </a:pPr>
            <a:r>
              <a:rPr lang="en-US" sz="1400" dirty="0"/>
              <a:t>Do not try to find everything with one </a:t>
            </a:r>
            <a:r>
              <a:rPr lang="en-US" sz="1400" dirty="0" smtClean="0"/>
              <a:t>go</a:t>
            </a:r>
          </a:p>
          <a:p>
            <a:pPr marL="180000" lvl="1" indent="-180000">
              <a:buClr>
                <a:srgbClr val="00B050"/>
              </a:buClr>
              <a:buFont typeface="Wingdings" panose="05000000000000000000" pitchFamily="2" charset="2"/>
              <a:buChar char="§"/>
            </a:pPr>
            <a:r>
              <a:rPr lang="en-US" sz="1400" dirty="0" smtClean="0"/>
              <a:t>Concentrate the weights on the identifying search field(s) (priority field), i.e. firm name, and play around with the weights for the remaining fields</a:t>
            </a:r>
          </a:p>
          <a:p>
            <a:pPr marL="180000" lvl="1" indent="-180000">
              <a:buClr>
                <a:srgbClr val="00B050"/>
              </a:buClr>
              <a:buFont typeface="Wingdings" panose="05000000000000000000" pitchFamily="2" charset="2"/>
              <a:buChar char="§"/>
            </a:pPr>
            <a:r>
              <a:rPr lang="en-US" sz="1400" dirty="0" smtClean="0"/>
              <a:t>Take the impact of the threshold for the candidate identities into account: a threshold equal to the weight of the priority field means that a perfect match for this field is good enough, but if the supporting fields also contribute to the result, the constrains for the priority field are relaxed</a:t>
            </a:r>
          </a:p>
        </p:txBody>
      </p:sp>
      <p:sp>
        <p:nvSpPr>
          <p:cNvPr id="14" name="Textfeld 13"/>
          <p:cNvSpPr txBox="1"/>
          <p:nvPr/>
        </p:nvSpPr>
        <p:spPr>
          <a:xfrm>
            <a:off x="4499992" y="3776841"/>
            <a:ext cx="4248472" cy="2677656"/>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first couple of runs should be based on non-destructive preparer by setting the weights of destructive types (gram, </a:t>
            </a:r>
            <a:r>
              <a:rPr lang="en-US" sz="1400" dirty="0" err="1" smtClean="0"/>
              <a:t>soundex</a:t>
            </a:r>
            <a:r>
              <a:rPr lang="en-US" sz="1400" dirty="0" smtClean="0"/>
              <a:t>, …) to zero (see screen capture)</a:t>
            </a:r>
          </a:p>
          <a:p>
            <a:pPr marL="180000" lvl="1" indent="-180000">
              <a:buClr>
                <a:srgbClr val="00B050"/>
              </a:buClr>
              <a:buFont typeface="Wingdings" panose="05000000000000000000" pitchFamily="2" charset="2"/>
              <a:buChar char="§"/>
            </a:pPr>
            <a:r>
              <a:rPr lang="en-US" sz="1400" dirty="0" smtClean="0"/>
              <a:t>Follow the basic runs with destructive runs to catch the misspellings by setting the non-destructive types of the same search field to zero</a:t>
            </a:r>
          </a:p>
          <a:p>
            <a:pPr marL="180000" lvl="1" indent="-180000">
              <a:buClr>
                <a:srgbClr val="00B050"/>
              </a:buClr>
              <a:buFont typeface="Wingdings" panose="05000000000000000000" pitchFamily="2" charset="2"/>
              <a:buChar char="§"/>
            </a:pPr>
            <a:r>
              <a:rPr lang="en-US" sz="1400" dirty="0" smtClean="0"/>
              <a:t>When using grams, conduct one run with and one without logarithmic smoothing</a:t>
            </a:r>
            <a:endParaRPr lang="en-US" sz="1400" dirty="0"/>
          </a:p>
          <a:p>
            <a:pPr marL="180000" lvl="1" indent="-180000">
              <a:buClr>
                <a:schemeClr val="tx2"/>
              </a:buClr>
              <a:buFont typeface="Wingdings" panose="05000000000000000000" pitchFamily="2" charset="2"/>
              <a:buChar char="§"/>
            </a:pPr>
            <a:r>
              <a:rPr lang="en-US" sz="1400" dirty="0" smtClean="0"/>
              <a:t>Every candidate in the result table is designated with a sequential run number, so retracing the impact of different settings in the export files is possible</a:t>
            </a:r>
          </a:p>
        </p:txBody>
      </p:sp>
      <p:pic>
        <p:nvPicPr>
          <p:cNvPr id="2" name="Grafik 1"/>
          <p:cNvPicPr>
            <a:picLocks noChangeAspect="1"/>
          </p:cNvPicPr>
          <p:nvPr/>
        </p:nvPicPr>
        <p:blipFill>
          <a:blip r:embed="rId2"/>
          <a:stretch>
            <a:fillRect/>
          </a:stretch>
        </p:blipFill>
        <p:spPr>
          <a:xfrm>
            <a:off x="3804989" y="908720"/>
            <a:ext cx="4943475" cy="2714625"/>
          </a:xfrm>
          <a:prstGeom prst="rect">
            <a:avLst/>
          </a:prstGeom>
        </p:spPr>
      </p:pic>
    </p:spTree>
    <p:extLst>
      <p:ext uri="{BB962C8B-B14F-4D97-AF65-F5344CB8AC3E}">
        <p14:creationId xmlns:p14="http://schemas.microsoft.com/office/powerpoint/2010/main" val="3116440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lstStyle/>
          <a:p>
            <a:pPr marL="0" indent="0">
              <a:buNone/>
            </a:pPr>
            <a:r>
              <a:rPr lang="en-US" dirty="0" smtClean="0"/>
              <a:t>Installation</a:t>
            </a:r>
          </a:p>
          <a:p>
            <a:pPr>
              <a:buFont typeface="Wingdings" panose="05000000000000000000" pitchFamily="2" charset="2"/>
              <a:buChar char="n"/>
            </a:pPr>
            <a:r>
              <a:rPr lang="en-US" sz="1600" dirty="0" smtClean="0"/>
              <a:t>Just copy the contents of the “SE” sub-directory from the zip container into an empty directory of your choosing. This directory is called </a:t>
            </a:r>
            <a:r>
              <a:rPr lang="en-US" sz="1600" dirty="0" err="1" smtClean="0"/>
              <a:t>SearchEngine</a:t>
            </a:r>
            <a:r>
              <a:rPr lang="en-US" sz="1600" dirty="0" smtClean="0"/>
              <a:t> directory. </a:t>
            </a:r>
          </a:p>
          <a:p>
            <a:pPr>
              <a:buFont typeface="Wingdings" panose="05000000000000000000" pitchFamily="2" charset="2"/>
              <a:buChar char="n"/>
            </a:pPr>
            <a:r>
              <a:rPr lang="en-US" sz="1600" dirty="0" smtClean="0"/>
              <a:t>The directory “preparer” contains special country or content specific preparer. Copy the respective “SearchEngine.xml” file into your </a:t>
            </a:r>
            <a:r>
              <a:rPr lang="en-US" sz="1600" dirty="0" err="1" smtClean="0"/>
              <a:t>SearchEngine</a:t>
            </a:r>
            <a:r>
              <a:rPr lang="en-US" sz="1600" dirty="0" smtClean="0"/>
              <a:t> directory to activate them. Naturally, only one special preparer file can be active per </a:t>
            </a:r>
            <a:r>
              <a:rPr lang="en-US" sz="1600" dirty="0" err="1" smtClean="0"/>
              <a:t>SearchEngine</a:t>
            </a:r>
            <a:r>
              <a:rPr lang="en-US" sz="1600" dirty="0" smtClean="0"/>
              <a:t>.</a:t>
            </a:r>
          </a:p>
          <a:p>
            <a:pPr>
              <a:buClr>
                <a:srgbClr val="00B050"/>
              </a:buClr>
              <a:buFont typeface="Wingdings" panose="05000000000000000000" pitchFamily="2" charset="2"/>
              <a:buChar char="n"/>
            </a:pPr>
            <a:r>
              <a:rPr lang="en-US" sz="1600" dirty="0" smtClean="0"/>
              <a:t>Because the </a:t>
            </a:r>
            <a:r>
              <a:rPr lang="en-US" sz="1600" dirty="0" err="1" smtClean="0"/>
              <a:t>SearchEngine</a:t>
            </a:r>
            <a:r>
              <a:rPr lang="en-US" sz="1600" dirty="0" smtClean="0"/>
              <a:t> itself will create many additional files, it is advised to keep it separate from the base, search and result tables in an exclusive directory (traditionally called “SE”, residing at </a:t>
            </a:r>
            <a:r>
              <a:rPr lang="en-US" sz="1600" smtClean="0"/>
              <a:t>the level </a:t>
            </a:r>
            <a:r>
              <a:rPr lang="en-US" sz="1600" dirty="0" smtClean="0"/>
              <a:t>of the associated base table)</a:t>
            </a:r>
          </a:p>
          <a:p>
            <a:pPr>
              <a:buClr>
                <a:srgbClr val="FF0000"/>
              </a:buClr>
              <a:buFont typeface="Wingdings" panose="05000000000000000000" pitchFamily="2" charset="2"/>
              <a:buChar char="n"/>
            </a:pPr>
            <a:r>
              <a:rPr lang="en-US" sz="1600" dirty="0" smtClean="0"/>
              <a:t>As the base table constitutes the </a:t>
            </a:r>
            <a:r>
              <a:rPr lang="en-US" sz="1600" dirty="0" err="1" smtClean="0"/>
              <a:t>SearchEngine</a:t>
            </a:r>
            <a:r>
              <a:rPr lang="en-US" sz="1600" dirty="0" smtClean="0"/>
              <a:t>, every base table requires a separate </a:t>
            </a:r>
            <a:r>
              <a:rPr lang="en-US" sz="1600" dirty="0" err="1" smtClean="0"/>
              <a:t>SearchEngine</a:t>
            </a:r>
            <a:r>
              <a:rPr lang="en-US" sz="1600" dirty="0" smtClean="0"/>
              <a:t> directory. Different preparer/search type setups for the same base table also require separate directories.</a:t>
            </a:r>
          </a:p>
          <a:p>
            <a:pPr>
              <a:buClr>
                <a:srgbClr val="00B050"/>
              </a:buClr>
              <a:buFont typeface="Wingdings" panose="05000000000000000000" pitchFamily="2" charset="2"/>
              <a:buChar char="n"/>
            </a:pPr>
            <a:r>
              <a:rPr lang="en-US" sz="1600" dirty="0" smtClean="0"/>
              <a:t>Result tables should reside close to the search table they are linked to</a:t>
            </a:r>
          </a:p>
          <a:p>
            <a:pPr marL="0" indent="0">
              <a:buClr>
                <a:srgbClr val="00B050"/>
              </a:buClr>
              <a:buNone/>
            </a:pPr>
            <a:r>
              <a:rPr lang="en-US" dirty="0" smtClean="0"/>
              <a:t>Legend</a:t>
            </a:r>
          </a:p>
          <a:p>
            <a:pPr>
              <a:buFont typeface="Wingdings" panose="05000000000000000000" pitchFamily="2" charset="2"/>
              <a:buChar char="n"/>
            </a:pPr>
            <a:r>
              <a:rPr lang="en-US" sz="2000" dirty="0" smtClean="0">
                <a:solidFill>
                  <a:schemeClr val="tx2"/>
                </a:solidFill>
              </a:rPr>
              <a:t>Basic information</a:t>
            </a:r>
          </a:p>
          <a:p>
            <a:pPr>
              <a:buClr>
                <a:srgbClr val="00B050"/>
              </a:buClr>
              <a:buFont typeface="Wingdings" panose="05000000000000000000" pitchFamily="2" charset="2"/>
              <a:buChar char="n"/>
            </a:pPr>
            <a:r>
              <a:rPr lang="en-US" sz="2000" dirty="0" smtClean="0">
                <a:solidFill>
                  <a:srgbClr val="00B050"/>
                </a:solidFill>
              </a:rPr>
              <a:t>Best practice suggested by the developer</a:t>
            </a:r>
          </a:p>
          <a:p>
            <a:pPr>
              <a:buClr>
                <a:srgbClr val="FF0000"/>
              </a:buClr>
              <a:buFont typeface="Wingdings" panose="05000000000000000000" pitchFamily="2" charset="2"/>
              <a:buChar char="n"/>
            </a:pPr>
            <a:r>
              <a:rPr lang="en-US" sz="2000" dirty="0" smtClean="0">
                <a:solidFill>
                  <a:srgbClr val="FF0000"/>
                </a:solidFill>
              </a:rPr>
              <a:t>Potential source for misconduct</a:t>
            </a:r>
          </a:p>
        </p:txBody>
      </p:sp>
      <p:sp>
        <p:nvSpPr>
          <p:cNvPr id="3" name="Foliennummernplatzhalter 2"/>
          <p:cNvSpPr>
            <a:spLocks noGrp="1"/>
          </p:cNvSpPr>
          <p:nvPr>
            <p:ph type="sldNum" sz="quarter" idx="12"/>
          </p:nvPr>
        </p:nvSpPr>
        <p:spPr/>
        <p:txBody>
          <a:bodyPr/>
          <a:lstStyle/>
          <a:p>
            <a:fld id="{D3A84B36-446C-40B2-BC20-ECC32BF7AA77}" type="slidenum">
              <a:rPr lang="en-US" smtClean="0"/>
              <a:t>2</a:t>
            </a:fld>
            <a:endParaRPr lang="en-US"/>
          </a:p>
        </p:txBody>
      </p:sp>
      <p:sp>
        <p:nvSpPr>
          <p:cNvPr id="4" name="Titel 3"/>
          <p:cNvSpPr>
            <a:spLocks noGrp="1"/>
          </p:cNvSpPr>
          <p:nvPr>
            <p:ph type="title"/>
          </p:nvPr>
        </p:nvSpPr>
        <p:spPr/>
        <p:txBody>
          <a:bodyPr>
            <a:normAutofit/>
          </a:bodyPr>
          <a:lstStyle/>
          <a:p>
            <a:r>
              <a:rPr lang="en-US" dirty="0" err="1" smtClean="0"/>
              <a:t>SearchEngine</a:t>
            </a:r>
            <a:r>
              <a:rPr lang="en-US" dirty="0" smtClean="0"/>
              <a:t> installation and legend</a:t>
            </a:r>
            <a:endParaRPr lang="en-US" dirty="0"/>
          </a:p>
        </p:txBody>
      </p:sp>
    </p:spTree>
    <p:extLst>
      <p:ext uri="{BB962C8B-B14F-4D97-AF65-F5344CB8AC3E}">
        <p14:creationId xmlns:p14="http://schemas.microsoft.com/office/powerpoint/2010/main" val="3164297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Settings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20</a:t>
            </a:fld>
            <a:endParaRPr lang="en-US"/>
          </a:p>
        </p:txBody>
      </p:sp>
      <p:sp>
        <p:nvSpPr>
          <p:cNvPr id="11" name="Textfeld 10"/>
          <p:cNvSpPr txBox="1"/>
          <p:nvPr/>
        </p:nvSpPr>
        <p:spPr>
          <a:xfrm>
            <a:off x="323528" y="908720"/>
            <a:ext cx="4396932" cy="2462213"/>
          </a:xfrm>
          <a:prstGeom prst="rect">
            <a:avLst/>
          </a:prstGeom>
          <a:noFill/>
        </p:spPr>
        <p:txBody>
          <a:bodyPr wrap="square" rtlCol="0">
            <a:spAutoFit/>
          </a:bodyPr>
          <a:lstStyle/>
          <a:p>
            <a:r>
              <a:rPr lang="en-US" sz="1400" dirty="0" smtClean="0"/>
              <a:t>Limit and Cutoff</a:t>
            </a:r>
          </a:p>
          <a:p>
            <a:pPr marL="180000" lvl="1" indent="-180000">
              <a:buClr>
                <a:schemeClr val="tx2"/>
              </a:buClr>
              <a:buFont typeface="Wingdings" panose="05000000000000000000" pitchFamily="2" charset="2"/>
              <a:buChar char="§"/>
            </a:pPr>
            <a:r>
              <a:rPr lang="en-US" sz="1400" dirty="0" smtClean="0"/>
              <a:t>Limit defines the threshold for the candidate identities</a:t>
            </a:r>
          </a:p>
          <a:p>
            <a:pPr marL="180000" lvl="1" indent="-180000">
              <a:buClr>
                <a:schemeClr val="tx2"/>
              </a:buClr>
              <a:buFont typeface="Wingdings" panose="05000000000000000000" pitchFamily="2" charset="2"/>
              <a:buChar char="§"/>
            </a:pPr>
            <a:r>
              <a:rPr lang="en-US" sz="1400" dirty="0" smtClean="0"/>
              <a:t>The cutoff allows to reduce extensive candidate lists by removing candidates in relation to the identity of the candidate at the cutoff position: “lesser equal”, if better candidates exits; “lesser”, if the candidate at cutoff already has the best identity</a:t>
            </a:r>
          </a:p>
          <a:p>
            <a:pPr marL="180000" lvl="1" indent="-180000">
              <a:buClr>
                <a:schemeClr val="tx2"/>
              </a:buClr>
              <a:buFont typeface="Wingdings" panose="05000000000000000000" pitchFamily="2" charset="2"/>
              <a:buChar char="§"/>
            </a:pPr>
            <a:r>
              <a:rPr lang="en-US" sz="1400" dirty="0" smtClean="0"/>
              <a:t>Adjust the cutoff according to the amount of expected duplicates in the base data</a:t>
            </a:r>
          </a:p>
          <a:p>
            <a:pPr marL="180000" lvl="1" indent="-180000">
              <a:buClr>
                <a:srgbClr val="00B050"/>
              </a:buClr>
              <a:buFont typeface="Wingdings" panose="05000000000000000000" pitchFamily="2" charset="2"/>
              <a:buChar char="§"/>
            </a:pPr>
            <a:r>
              <a:rPr lang="en-US" sz="1400" dirty="0" smtClean="0"/>
              <a:t>Think about which weight combinations of search types would make it to the limit</a:t>
            </a:r>
          </a:p>
        </p:txBody>
      </p:sp>
      <p:sp>
        <p:nvSpPr>
          <p:cNvPr id="13" name="Textfeld 12"/>
          <p:cNvSpPr txBox="1"/>
          <p:nvPr/>
        </p:nvSpPr>
        <p:spPr>
          <a:xfrm>
            <a:off x="323890" y="3343632"/>
            <a:ext cx="4396569" cy="2677656"/>
          </a:xfrm>
          <a:prstGeom prst="rect">
            <a:avLst/>
          </a:prstGeom>
          <a:noFill/>
        </p:spPr>
        <p:txBody>
          <a:bodyPr wrap="square" rtlCol="0">
            <a:spAutoFit/>
          </a:bodyPr>
          <a:lstStyle/>
          <a:p>
            <a:r>
              <a:rPr lang="en-US" sz="1400" dirty="0" smtClean="0"/>
              <a:t>Feedback and Activation</a:t>
            </a:r>
          </a:p>
          <a:p>
            <a:pPr marL="180000" lvl="1" indent="-180000">
              <a:buClr>
                <a:schemeClr val="tx2"/>
              </a:buClr>
              <a:buFont typeface="Wingdings" panose="05000000000000000000" pitchFamily="2" charset="2"/>
              <a:buChar char="§"/>
            </a:pPr>
            <a:r>
              <a:rPr lang="en-US" sz="1400" dirty="0" smtClean="0"/>
              <a:t>Feedback regulates how much the candidate identities resemble a </a:t>
            </a:r>
            <a:r>
              <a:rPr lang="en-US" sz="1400" dirty="0" err="1" smtClean="0"/>
              <a:t>Jaccard</a:t>
            </a:r>
            <a:r>
              <a:rPr lang="en-US" sz="1400" dirty="0" smtClean="0"/>
              <a:t> index</a:t>
            </a:r>
          </a:p>
          <a:p>
            <a:pPr marL="180000" lvl="1" indent="-180000">
              <a:buClr>
                <a:schemeClr val="tx2"/>
              </a:buClr>
              <a:buFont typeface="Wingdings" panose="05000000000000000000" pitchFamily="2" charset="2"/>
              <a:buChar char="§"/>
            </a:pPr>
            <a:r>
              <a:rPr lang="en-US" sz="1400" dirty="0" smtClean="0"/>
              <a:t>Only if the number of candidates reaches the activation limit, feedback will be applied</a:t>
            </a:r>
          </a:p>
          <a:p>
            <a:pPr marL="180000" lvl="1" indent="-180000">
              <a:buClr>
                <a:schemeClr val="tx2"/>
              </a:buClr>
              <a:buFont typeface="Wingdings" panose="05000000000000000000" pitchFamily="2" charset="2"/>
              <a:buChar char="§"/>
            </a:pPr>
            <a:r>
              <a:rPr lang="en-US" sz="1400" dirty="0" smtClean="0"/>
              <a:t>If both, cutoff and activation, are greater than zero, the feedback introduces variation into the candidate list to bring the candidates with the least amount of relevant noise on top</a:t>
            </a:r>
          </a:p>
          <a:p>
            <a:pPr marL="180000" lvl="1" indent="-180000">
              <a:buClr>
                <a:schemeClr val="tx2"/>
              </a:buClr>
              <a:buFont typeface="Wingdings" panose="05000000000000000000" pitchFamily="2" charset="2"/>
              <a:buChar char="§"/>
            </a:pPr>
            <a:r>
              <a:rPr lang="en-US" sz="1400" dirty="0" smtClean="0"/>
              <a:t>If both, </a:t>
            </a:r>
            <a:r>
              <a:rPr lang="en-US" sz="1400" dirty="0"/>
              <a:t>cutoff and activation, </a:t>
            </a:r>
            <a:r>
              <a:rPr lang="en-US" sz="1400" dirty="0" smtClean="0"/>
              <a:t>are greater than zero, the feedback is only used for ranking and does not change the final candidate identities</a:t>
            </a:r>
            <a:endParaRPr lang="en-US" sz="1400" dirty="0"/>
          </a:p>
        </p:txBody>
      </p:sp>
      <p:sp>
        <p:nvSpPr>
          <p:cNvPr id="9" name="Textfeld 8"/>
          <p:cNvSpPr txBox="1"/>
          <p:nvPr/>
        </p:nvSpPr>
        <p:spPr>
          <a:xfrm>
            <a:off x="4795589" y="4283646"/>
            <a:ext cx="4024883" cy="2246769"/>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err="1" smtClean="0"/>
              <a:t>Darwinistic</a:t>
            </a:r>
            <a:r>
              <a:rPr lang="en-US" sz="1400" dirty="0" smtClean="0"/>
              <a:t> keeps only the candidates with the highest identities → clean base table required</a:t>
            </a:r>
          </a:p>
          <a:p>
            <a:pPr marL="180000" lvl="1" indent="-180000">
              <a:buClr>
                <a:srgbClr val="FF0000"/>
              </a:buClr>
              <a:buFont typeface="Wingdings" panose="05000000000000000000" pitchFamily="2" charset="2"/>
              <a:buChar char="§"/>
            </a:pPr>
            <a:r>
              <a:rPr lang="en-US" sz="1400" dirty="0" smtClean="0"/>
              <a:t>Ignorant gives words not found in the registry an identification potential of zero instead of the average IP, potentially leading to matching with very weak terms like legal forms</a:t>
            </a:r>
            <a:r>
              <a:rPr lang="en-US" sz="1400" dirty="0"/>
              <a:t> →</a:t>
            </a:r>
            <a:r>
              <a:rPr lang="en-US" sz="1400" dirty="0" smtClean="0"/>
              <a:t> overblown candidate lists</a:t>
            </a:r>
          </a:p>
          <a:p>
            <a:pPr marL="180000" lvl="1" indent="-180000">
              <a:buClr>
                <a:srgbClr val="FF0000"/>
              </a:buClr>
              <a:buFont typeface="Wingdings" panose="05000000000000000000" pitchFamily="2" charset="2"/>
              <a:buChar char="§"/>
            </a:pPr>
            <a:r>
              <a:rPr lang="en-US" sz="1400" dirty="0" smtClean="0"/>
              <a:t>Zealous picks the next best candidates, if none would regularly reach the limit </a:t>
            </a:r>
            <a:r>
              <a:rPr lang="en-US" sz="1400" dirty="0"/>
              <a:t>→ </a:t>
            </a:r>
            <a:r>
              <a:rPr lang="en-US" sz="1400" dirty="0" smtClean="0"/>
              <a:t>unexpected results</a:t>
            </a:r>
            <a:endParaRPr lang="en-US" sz="1400" dirty="0"/>
          </a:p>
        </p:txBody>
      </p:sp>
      <p:sp>
        <p:nvSpPr>
          <p:cNvPr id="10" name="Textfeld 9"/>
          <p:cNvSpPr txBox="1"/>
          <p:nvPr/>
        </p:nvSpPr>
        <p:spPr>
          <a:xfrm>
            <a:off x="320407" y="5993739"/>
            <a:ext cx="4396569" cy="738664"/>
          </a:xfrm>
          <a:prstGeom prst="rect">
            <a:avLst/>
          </a:prstGeom>
          <a:noFill/>
        </p:spPr>
        <p:txBody>
          <a:bodyPr wrap="square" rtlCol="0">
            <a:spAutoFit/>
          </a:bodyPr>
          <a:lstStyle/>
          <a:p>
            <a:r>
              <a:rPr lang="en-US" sz="1400" dirty="0" err="1" smtClean="0"/>
              <a:t>SearchFlags</a:t>
            </a:r>
            <a:endParaRPr lang="en-US" sz="1400" dirty="0" smtClean="0"/>
          </a:p>
          <a:p>
            <a:pPr marL="180000" lvl="1" indent="-180000">
              <a:buClr>
                <a:schemeClr val="tx2"/>
              </a:buClr>
              <a:buFont typeface="Wingdings" panose="05000000000000000000" pitchFamily="2" charset="2"/>
              <a:buChar char="§"/>
            </a:pPr>
            <a:r>
              <a:rPr lang="en-US" sz="1400" dirty="0" smtClean="0"/>
              <a:t>Relative Search redistributes the weights if search fields are missing in a search term</a:t>
            </a:r>
          </a:p>
        </p:txBody>
      </p:sp>
      <p:pic>
        <p:nvPicPr>
          <p:cNvPr id="6" name="Grafik 5"/>
          <p:cNvPicPr>
            <a:picLocks noChangeAspect="1"/>
          </p:cNvPicPr>
          <p:nvPr/>
        </p:nvPicPr>
        <p:blipFill>
          <a:blip r:embed="rId2"/>
          <a:stretch>
            <a:fillRect/>
          </a:stretch>
        </p:blipFill>
        <p:spPr>
          <a:xfrm>
            <a:off x="4934272" y="908720"/>
            <a:ext cx="3886200" cy="3381375"/>
          </a:xfrm>
          <a:prstGeom prst="rect">
            <a:avLst/>
          </a:prstGeom>
        </p:spPr>
      </p:pic>
    </p:spTree>
    <p:extLst>
      <p:ext uri="{BB962C8B-B14F-4D97-AF65-F5344CB8AC3E}">
        <p14:creationId xmlns:p14="http://schemas.microsoft.com/office/powerpoint/2010/main" val="15005447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Preferences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21</a:t>
            </a:fld>
            <a:endParaRPr lang="en-US"/>
          </a:p>
        </p:txBody>
      </p:sp>
      <p:sp>
        <p:nvSpPr>
          <p:cNvPr id="11" name="Textfeld 10"/>
          <p:cNvSpPr txBox="1"/>
          <p:nvPr/>
        </p:nvSpPr>
        <p:spPr>
          <a:xfrm>
            <a:off x="323528" y="908720"/>
            <a:ext cx="4396932" cy="738664"/>
          </a:xfrm>
          <a:prstGeom prst="rect">
            <a:avLst/>
          </a:prstGeom>
          <a:noFill/>
        </p:spPr>
        <p:txBody>
          <a:bodyPr wrap="square" rtlCol="0">
            <a:spAutoFit/>
          </a:bodyPr>
          <a:lstStyle/>
          <a:p>
            <a:r>
              <a:rPr lang="en-US" sz="1400" dirty="0" smtClean="0"/>
              <a:t>Preferences</a:t>
            </a:r>
          </a:p>
          <a:p>
            <a:pPr marL="180000" lvl="1" indent="-180000">
              <a:buClr>
                <a:srgbClr val="00B050"/>
              </a:buClr>
              <a:buFont typeface="Wingdings" panose="05000000000000000000" pitchFamily="2" charset="2"/>
              <a:buChar char="§"/>
            </a:pPr>
            <a:r>
              <a:rPr lang="en-US" sz="1400" dirty="0" smtClean="0"/>
              <a:t>These internal settings should be kept at their default value (depth = 0, LRCPD scope = 12)</a:t>
            </a:r>
          </a:p>
        </p:txBody>
      </p:sp>
      <p:sp>
        <p:nvSpPr>
          <p:cNvPr id="12" name="Textfeld 11"/>
          <p:cNvSpPr txBox="1"/>
          <p:nvPr/>
        </p:nvSpPr>
        <p:spPr>
          <a:xfrm>
            <a:off x="319717" y="1757715"/>
            <a:ext cx="4396932" cy="3108543"/>
          </a:xfrm>
          <a:prstGeom prst="rect">
            <a:avLst/>
          </a:prstGeom>
          <a:noFill/>
        </p:spPr>
        <p:txBody>
          <a:bodyPr wrap="square" rtlCol="0">
            <a:spAutoFit/>
          </a:bodyPr>
          <a:lstStyle/>
          <a:p>
            <a:r>
              <a:rPr lang="en-US" sz="1400" dirty="0" smtClean="0"/>
              <a:t>Depth</a:t>
            </a:r>
          </a:p>
          <a:p>
            <a:pPr marL="180000" lvl="1" indent="-180000">
              <a:buClr>
                <a:schemeClr val="tx2"/>
              </a:buClr>
              <a:buFont typeface="Wingdings" panose="05000000000000000000" pitchFamily="2" charset="2"/>
              <a:buChar char="§"/>
            </a:pPr>
            <a:r>
              <a:rPr lang="en-US" sz="1400" dirty="0" smtClean="0"/>
              <a:t>Depth defines the size of an internal buffer of up to 1048576 entries</a:t>
            </a:r>
          </a:p>
          <a:p>
            <a:pPr marL="180000" lvl="1" indent="-180000">
              <a:buClr>
                <a:schemeClr val="tx2"/>
              </a:buClr>
              <a:buFont typeface="Wingdings" panose="05000000000000000000" pitchFamily="2" charset="2"/>
              <a:buChar char="§"/>
            </a:pPr>
            <a:r>
              <a:rPr lang="en-US" sz="1400" dirty="0" smtClean="0"/>
              <a:t>The default depth of 262144 is selected when no depth</a:t>
            </a:r>
            <a:br>
              <a:rPr lang="en-US" sz="1400" dirty="0" smtClean="0"/>
            </a:br>
            <a:r>
              <a:rPr lang="en-US" sz="1400" dirty="0" smtClean="0"/>
              <a:t>is explicitly specified (depth = 0), which is suitable for most applications</a:t>
            </a:r>
          </a:p>
          <a:p>
            <a:pPr marL="180000" lvl="1" indent="-180000">
              <a:buClr>
                <a:schemeClr val="tx2"/>
              </a:buClr>
              <a:buFont typeface="Wingdings" panose="05000000000000000000" pitchFamily="2" charset="2"/>
              <a:buChar char="§"/>
            </a:pPr>
            <a:r>
              <a:rPr lang="en-US" sz="1400" dirty="0" smtClean="0"/>
              <a:t>If there is no word in a search term with an occurrence lesser equal this number, the </a:t>
            </a:r>
            <a:r>
              <a:rPr lang="en-US" sz="1400" dirty="0" err="1" smtClean="0"/>
              <a:t>SearchEngine</a:t>
            </a:r>
            <a:r>
              <a:rPr lang="en-US" sz="1400" dirty="0" smtClean="0"/>
              <a:t> won’t be able to retrieve candidates</a:t>
            </a:r>
          </a:p>
          <a:p>
            <a:pPr marL="180000" lvl="1" indent="-180000">
              <a:buClr>
                <a:schemeClr val="tx2"/>
              </a:buClr>
              <a:buFont typeface="Wingdings" panose="05000000000000000000" pitchFamily="2" charset="2"/>
              <a:buChar char="§"/>
            </a:pPr>
            <a:r>
              <a:rPr lang="en-US" sz="1400" dirty="0" smtClean="0"/>
              <a:t>Lower numbers speed up the search considerably but may lead to missed candidates</a:t>
            </a:r>
          </a:p>
          <a:p>
            <a:pPr marL="180000" lvl="1" indent="-180000">
              <a:buClr>
                <a:schemeClr val="tx2"/>
              </a:buClr>
              <a:buFont typeface="Wingdings" panose="05000000000000000000" pitchFamily="2" charset="2"/>
              <a:buChar char="§"/>
            </a:pPr>
            <a:r>
              <a:rPr lang="en-US" sz="1400" dirty="0" smtClean="0"/>
              <a:t>Higher numbers slow down the search but may be beneficial if weak search terms are expected, e.g. only one search field with low variation </a:t>
            </a:r>
          </a:p>
        </p:txBody>
      </p:sp>
      <p:sp>
        <p:nvSpPr>
          <p:cNvPr id="14" name="Textfeld 13"/>
          <p:cNvSpPr txBox="1"/>
          <p:nvPr/>
        </p:nvSpPr>
        <p:spPr>
          <a:xfrm>
            <a:off x="4788024" y="2996952"/>
            <a:ext cx="4396932" cy="1815882"/>
          </a:xfrm>
          <a:prstGeom prst="rect">
            <a:avLst/>
          </a:prstGeom>
          <a:noFill/>
        </p:spPr>
        <p:txBody>
          <a:bodyPr wrap="square" rtlCol="0">
            <a:spAutoFit/>
          </a:bodyPr>
          <a:lstStyle/>
          <a:p>
            <a:r>
              <a:rPr lang="en-US" sz="1400" dirty="0" smtClean="0"/>
              <a:t>Least Relative Char Position Delta Scope</a:t>
            </a:r>
          </a:p>
          <a:p>
            <a:pPr marL="180000" lvl="1" indent="-180000">
              <a:buClr>
                <a:schemeClr val="tx2"/>
              </a:buClr>
              <a:buFont typeface="Wingdings" panose="05000000000000000000" pitchFamily="2" charset="2"/>
              <a:buChar char="§"/>
            </a:pPr>
            <a:r>
              <a:rPr lang="en-US" sz="1400" dirty="0" smtClean="0"/>
              <a:t>The LRCPD algorithm overstates the similarity for long strings as the deltas decrease with the string size</a:t>
            </a:r>
          </a:p>
          <a:p>
            <a:pPr marL="180000" lvl="1" indent="-180000">
              <a:buClr>
                <a:schemeClr val="tx2"/>
              </a:buClr>
              <a:buFont typeface="Wingdings" panose="05000000000000000000" pitchFamily="2" charset="2"/>
              <a:buChar char="§"/>
            </a:pPr>
            <a:r>
              <a:rPr lang="en-US" sz="1400" dirty="0" smtClean="0"/>
              <a:t>The LRCPD scope defines the maximum distance the algorithm is looking for a matching character and adjusts the deltas accordingly</a:t>
            </a:r>
          </a:p>
          <a:p>
            <a:pPr marL="180000" lvl="1" indent="-180000">
              <a:buClr>
                <a:schemeClr val="tx2"/>
              </a:buClr>
              <a:buFont typeface="Wingdings" panose="05000000000000000000" pitchFamily="2" charset="2"/>
              <a:buChar char="§"/>
            </a:pPr>
            <a:r>
              <a:rPr lang="en-US" sz="1400" dirty="0" smtClean="0"/>
              <a:t>Larger scopes increase the tolerance of the string comparison algorithm</a:t>
            </a:r>
          </a:p>
        </p:txBody>
      </p:sp>
      <p:pic>
        <p:nvPicPr>
          <p:cNvPr id="5" name="Picture 4"/>
          <p:cNvPicPr>
            <a:picLocks noChangeAspect="1"/>
          </p:cNvPicPr>
          <p:nvPr/>
        </p:nvPicPr>
        <p:blipFill>
          <a:blip r:embed="rId2"/>
          <a:stretch>
            <a:fillRect/>
          </a:stretch>
        </p:blipFill>
        <p:spPr>
          <a:xfrm>
            <a:off x="4886647" y="908720"/>
            <a:ext cx="3933825" cy="1962150"/>
          </a:xfrm>
          <a:prstGeom prst="rect">
            <a:avLst/>
          </a:prstGeom>
        </p:spPr>
      </p:pic>
    </p:spTree>
    <p:extLst>
      <p:ext uri="{BB962C8B-B14F-4D97-AF65-F5344CB8AC3E}">
        <p14:creationId xmlns:p14="http://schemas.microsoft.com/office/powerpoint/2010/main" val="39241818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22</a:t>
            </a:fld>
            <a:endParaRPr lang="en-US"/>
          </a:p>
        </p:txBody>
      </p:sp>
      <p:sp>
        <p:nvSpPr>
          <p:cNvPr id="11" name="Textfeld 10"/>
          <p:cNvSpPr txBox="1"/>
          <p:nvPr/>
        </p:nvSpPr>
        <p:spPr>
          <a:xfrm>
            <a:off x="326649" y="908720"/>
            <a:ext cx="4712398" cy="6124754"/>
          </a:xfrm>
          <a:prstGeom prst="rect">
            <a:avLst/>
          </a:prstGeom>
          <a:noFill/>
        </p:spPr>
        <p:txBody>
          <a:bodyPr wrap="square" rtlCol="0">
            <a:spAutoFit/>
          </a:bodyPr>
          <a:lstStyle/>
          <a:p>
            <a:r>
              <a:rPr lang="en-US" sz="1400" dirty="0" smtClean="0"/>
              <a:t>Search</a:t>
            </a:r>
          </a:p>
          <a:p>
            <a:pPr marL="180000" lvl="1" indent="-180000">
              <a:buClr>
                <a:schemeClr val="tx2"/>
              </a:buClr>
              <a:buFont typeface="Wingdings" panose="05000000000000000000" pitchFamily="2" charset="2"/>
              <a:buChar char="§"/>
            </a:pPr>
            <a:r>
              <a:rPr lang="en-US" sz="1400" dirty="0" smtClean="0"/>
              <a:t>Shows information relevant for the search</a:t>
            </a:r>
          </a:p>
          <a:p>
            <a:pPr marL="180000" lvl="1" indent="-180000">
              <a:buClr>
                <a:schemeClr val="tx2"/>
              </a:buClr>
              <a:buFont typeface="Wingdings" panose="05000000000000000000" pitchFamily="2" charset="2"/>
              <a:buChar char="§"/>
            </a:pPr>
            <a:r>
              <a:rPr lang="en-US" sz="1400" dirty="0" smtClean="0"/>
              <a:t>“Force refine”, “Limit after refine” and “Compare” options will be explained in Search [2]</a:t>
            </a:r>
          </a:p>
          <a:p>
            <a:pPr marL="180000" lvl="1" indent="-180000">
              <a:buClr>
                <a:schemeClr val="tx2"/>
              </a:buClr>
              <a:buFont typeface="Wingdings" panose="05000000000000000000" pitchFamily="2" charset="2"/>
              <a:buChar char="§"/>
            </a:pPr>
            <a:r>
              <a:rPr lang="en-US" sz="1400" dirty="0" smtClean="0"/>
              <a:t>“Replace existing </a:t>
            </a:r>
            <a:r>
              <a:rPr lang="en-US" sz="1400" dirty="0" err="1" smtClean="0"/>
              <a:t>ResultTable</a:t>
            </a:r>
            <a:r>
              <a:rPr lang="en-US" sz="1400" dirty="0" smtClean="0"/>
              <a:t>” erases the existing results and starts a fresh result </a:t>
            </a:r>
            <a:r>
              <a:rPr lang="en-US" sz="1400" dirty="0"/>
              <a:t>table → </a:t>
            </a:r>
            <a:r>
              <a:rPr lang="en-US" sz="1400" dirty="0" smtClean="0"/>
              <a:t>run counter reset to one</a:t>
            </a:r>
          </a:p>
          <a:p>
            <a:pPr marL="180000" lvl="1" indent="-180000">
              <a:buClr>
                <a:schemeClr val="tx2"/>
              </a:buClr>
              <a:buFont typeface="Wingdings" panose="05000000000000000000" pitchFamily="2" charset="2"/>
              <a:buChar char="§"/>
            </a:pPr>
            <a:r>
              <a:rPr lang="en-US" sz="1400" dirty="0" smtClean="0"/>
              <a:t>“Complete with results for unmatched search records” conducts the search only for search table records that have no candidates yet in the result table → filling the gaps</a:t>
            </a:r>
          </a:p>
          <a:p>
            <a:pPr marL="180000" lvl="1" indent="-180000">
              <a:buClr>
                <a:schemeClr val="tx2"/>
              </a:buClr>
              <a:buFont typeface="Wingdings" panose="05000000000000000000" pitchFamily="2" charset="2"/>
              <a:buChar char="§"/>
            </a:pPr>
            <a:r>
              <a:rPr lang="en-US" sz="1400" dirty="0" smtClean="0"/>
              <a:t>“Merge results with existing </a:t>
            </a:r>
            <a:r>
              <a:rPr lang="en-US" sz="1400" dirty="0" err="1" smtClean="0"/>
              <a:t>ResultTable</a:t>
            </a:r>
            <a:r>
              <a:rPr lang="en-US" sz="1400" dirty="0" smtClean="0"/>
              <a:t>” conducts a complete search and creates a union of existing and new </a:t>
            </a:r>
            <a:r>
              <a:rPr lang="en-US" sz="1400" dirty="0"/>
              <a:t>results → </a:t>
            </a:r>
            <a:r>
              <a:rPr lang="en-US" sz="1400" dirty="0" smtClean="0"/>
              <a:t>enriching the results</a:t>
            </a:r>
          </a:p>
          <a:p>
            <a:pPr marL="180000" lvl="1" indent="-180000">
              <a:buClr>
                <a:schemeClr val="tx2"/>
              </a:buClr>
              <a:buFont typeface="Wingdings" panose="05000000000000000000" pitchFamily="2" charset="2"/>
              <a:buChar char="§"/>
            </a:pPr>
            <a:r>
              <a:rPr lang="en-US" sz="1400" dirty="0" smtClean="0"/>
              <a:t>“Continue a canceled search” looks for the candidate with the highest search record number for the current run and continues from there </a:t>
            </a:r>
            <a:r>
              <a:rPr lang="en-US" sz="1400" dirty="0"/>
              <a:t>→ </a:t>
            </a:r>
            <a:r>
              <a:rPr lang="en-US" sz="1400" dirty="0" smtClean="0"/>
              <a:t>after canceling a search midways</a:t>
            </a:r>
          </a:p>
          <a:p>
            <a:pPr marL="180000" lvl="1" indent="-180000">
              <a:buClr>
                <a:schemeClr val="tx2"/>
              </a:buClr>
              <a:buFont typeface="Wingdings" panose="05000000000000000000" pitchFamily="2" charset="2"/>
              <a:buChar char="§"/>
            </a:pPr>
            <a:r>
              <a:rPr lang="en-US" sz="1400" dirty="0" smtClean="0"/>
              <a:t>“Complete by replacing last run” deletes all results of the last run and “fills the gaps”</a:t>
            </a:r>
          </a:p>
          <a:p>
            <a:pPr marL="180000" lvl="1" indent="-180000">
              <a:buClr>
                <a:schemeClr val="tx2"/>
              </a:buClr>
              <a:buFont typeface="Wingdings" panose="05000000000000000000" pitchFamily="2" charset="2"/>
              <a:buChar char="§"/>
            </a:pPr>
            <a:r>
              <a:rPr lang="en-US" sz="1400" dirty="0" smtClean="0"/>
              <a:t>“Merge by replacing last run” deletes all results of the last run and “enriches the results”</a:t>
            </a:r>
          </a:p>
          <a:p>
            <a:pPr marL="180000" lvl="1" indent="-180000">
              <a:buClr>
                <a:schemeClr val="tx2"/>
              </a:buClr>
              <a:buFont typeface="Wingdings" panose="05000000000000000000" pitchFamily="2" charset="2"/>
              <a:buChar char="§"/>
            </a:pPr>
            <a:r>
              <a:rPr lang="en-US" sz="1400" dirty="0" smtClean="0"/>
              <a:t>Every result table has its own run counter which will be incremented with every search using the “Complete…” or “Merge…” option</a:t>
            </a:r>
          </a:p>
          <a:p>
            <a:pPr marL="180000" lvl="1" indent="-180000">
              <a:buClr>
                <a:schemeClr val="tx2"/>
              </a:buClr>
              <a:buFont typeface="Wingdings" panose="05000000000000000000" pitchFamily="2" charset="2"/>
              <a:buChar char="§"/>
            </a:pPr>
            <a:r>
              <a:rPr lang="en-US" sz="1400" dirty="0" smtClean="0"/>
              <a:t>All candidates found during a match are marked with the corresponding run number</a:t>
            </a:r>
          </a:p>
          <a:p>
            <a:pPr marL="180000" lvl="1" indent="-180000">
              <a:buClr>
                <a:srgbClr val="00B050"/>
              </a:buClr>
              <a:buFont typeface="Wingdings" panose="05000000000000000000" pitchFamily="2" charset="2"/>
              <a:buChar char="§"/>
            </a:pPr>
            <a:r>
              <a:rPr lang="en-US" sz="1400" dirty="0"/>
              <a:t>Some functions like </a:t>
            </a:r>
            <a:r>
              <a:rPr lang="en-US" sz="1400" dirty="0" smtClean="0"/>
              <a:t>Export </a:t>
            </a:r>
            <a:r>
              <a:rPr lang="en-US" sz="1400" dirty="0"/>
              <a:t>or </a:t>
            </a:r>
            <a:r>
              <a:rPr lang="en-US" sz="1400" dirty="0" smtClean="0"/>
              <a:t>Research </a:t>
            </a:r>
            <a:r>
              <a:rPr lang="en-US" sz="1400" dirty="0"/>
              <a:t>can be restricted to specific runs using the same syntax as the page selection in word, i.e. 1, 2, 4-7</a:t>
            </a:r>
          </a:p>
          <a:p>
            <a:pPr marL="180000" lvl="1" indent="-180000">
              <a:buClr>
                <a:schemeClr val="tx2"/>
              </a:buClr>
              <a:buFont typeface="Wingdings" panose="05000000000000000000" pitchFamily="2" charset="2"/>
              <a:buChar char="§"/>
            </a:pPr>
            <a:endParaRPr lang="en-US" sz="1400" dirty="0" smtClean="0"/>
          </a:p>
        </p:txBody>
      </p:sp>
      <p:sp>
        <p:nvSpPr>
          <p:cNvPr id="12" name="Textfeld 11"/>
          <p:cNvSpPr txBox="1"/>
          <p:nvPr/>
        </p:nvSpPr>
        <p:spPr>
          <a:xfrm>
            <a:off x="5011613" y="5174176"/>
            <a:ext cx="3736851" cy="954107"/>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Use </a:t>
            </a:r>
            <a:r>
              <a:rPr lang="en-US" sz="1400" dirty="0"/>
              <a:t>[ESC] to prematurely cancel the search to assess the quality of the matches and the search strategy before a long </a:t>
            </a:r>
            <a:r>
              <a:rPr lang="en-US" sz="1400" dirty="0" smtClean="0"/>
              <a:t>run</a:t>
            </a:r>
            <a:r>
              <a:rPr lang="en-US" sz="1400" dirty="0"/>
              <a:t> </a:t>
            </a:r>
            <a:r>
              <a:rPr lang="en-US" sz="1400" dirty="0" smtClean="0"/>
              <a:t>→ continue or replace by using the respective option</a:t>
            </a:r>
            <a:endParaRPr lang="en-US" sz="1400" dirty="0"/>
          </a:p>
        </p:txBody>
      </p:sp>
      <p:pic>
        <p:nvPicPr>
          <p:cNvPr id="2" name="Grafik 1"/>
          <p:cNvPicPr>
            <a:picLocks noChangeAspect="1"/>
          </p:cNvPicPr>
          <p:nvPr/>
        </p:nvPicPr>
        <p:blipFill>
          <a:blip r:embed="rId2"/>
          <a:stretch>
            <a:fillRect/>
          </a:stretch>
        </p:blipFill>
        <p:spPr>
          <a:xfrm>
            <a:off x="5005139" y="904278"/>
            <a:ext cx="3743325" cy="4143375"/>
          </a:xfrm>
          <a:prstGeom prst="rect">
            <a:avLst/>
          </a:prstGeom>
        </p:spPr>
      </p:pic>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Tree>
    <p:extLst>
      <p:ext uri="{BB962C8B-B14F-4D97-AF65-F5344CB8AC3E}">
        <p14:creationId xmlns:p14="http://schemas.microsoft.com/office/powerpoint/2010/main" val="10748800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23</a:t>
            </a:fld>
            <a:endParaRPr lang="en-US"/>
          </a:p>
        </p:txBody>
      </p:sp>
      <p:sp>
        <p:nvSpPr>
          <p:cNvPr id="11" name="Textfeld 10"/>
          <p:cNvSpPr txBox="1"/>
          <p:nvPr/>
        </p:nvSpPr>
        <p:spPr>
          <a:xfrm>
            <a:off x="326649" y="908720"/>
            <a:ext cx="4533383" cy="6124754"/>
          </a:xfrm>
          <a:prstGeom prst="rect">
            <a:avLst/>
          </a:prstGeom>
          <a:noFill/>
        </p:spPr>
        <p:txBody>
          <a:bodyPr wrap="square" rtlCol="0">
            <a:spAutoFit/>
          </a:bodyPr>
          <a:lstStyle/>
          <a:p>
            <a:r>
              <a:rPr lang="en-US" sz="1400" dirty="0" smtClean="0"/>
              <a:t>Refine and Research</a:t>
            </a:r>
          </a:p>
          <a:p>
            <a:pPr marL="180000" lvl="1" indent="-180000">
              <a:buClr>
                <a:schemeClr val="tx2"/>
              </a:buClr>
              <a:buFont typeface="Wingdings" panose="05000000000000000000" pitchFamily="2" charset="2"/>
              <a:buChar char="§"/>
            </a:pPr>
            <a:r>
              <a:rPr lang="en-US" sz="1400" dirty="0" smtClean="0"/>
              <a:t>When destructive preparer are involved (weight &gt; 0) additional options become available</a:t>
            </a:r>
          </a:p>
          <a:p>
            <a:pPr marL="180000" lvl="1" indent="-180000">
              <a:buClr>
                <a:schemeClr val="tx2"/>
              </a:buClr>
              <a:buFont typeface="Wingdings" panose="05000000000000000000" pitchFamily="2" charset="2"/>
              <a:buChar char="§"/>
            </a:pPr>
            <a:r>
              <a:rPr lang="en-US" sz="1400" dirty="0" smtClean="0"/>
              <a:t>Similarity index of a string comparison of “destroyed” search fields replaces the corresponding components of the candidate identity based on the relative identification potential (</a:t>
            </a:r>
            <a:r>
              <a:rPr lang="en-US" sz="1400" dirty="0" err="1" smtClean="0"/>
              <a:t>rIP</a:t>
            </a:r>
            <a:r>
              <a:rPr lang="en-US" sz="1400" dirty="0" smtClean="0"/>
              <a:t>)</a:t>
            </a:r>
          </a:p>
          <a:p>
            <a:pPr marL="180000" lvl="1" indent="-180000">
              <a:buClr>
                <a:schemeClr val="tx2"/>
              </a:buClr>
              <a:buFont typeface="Wingdings" panose="05000000000000000000" pitchFamily="2" charset="2"/>
              <a:buChar char="§"/>
            </a:pPr>
            <a:r>
              <a:rPr lang="en-US" sz="1400" dirty="0" smtClean="0"/>
              <a:t>Because it is not possible to subsequently disentangle the candidate identities, they will be set to zero followed by a “refine” step adding the string comparison component and a “research“ step adding the </a:t>
            </a:r>
            <a:r>
              <a:rPr lang="en-US" sz="1400" dirty="0" err="1" smtClean="0"/>
              <a:t>rIP</a:t>
            </a:r>
            <a:r>
              <a:rPr lang="en-US" sz="1400" dirty="0" smtClean="0"/>
              <a:t> component according to the corresponding search type weights</a:t>
            </a:r>
          </a:p>
          <a:p>
            <a:pPr marL="180000" lvl="1" indent="-180000">
              <a:buClr>
                <a:schemeClr val="tx2"/>
              </a:buClr>
              <a:buFont typeface="Wingdings" panose="05000000000000000000" pitchFamily="2" charset="2"/>
              <a:buChar char="§"/>
            </a:pPr>
            <a:r>
              <a:rPr lang="en-US" sz="1400" dirty="0" smtClean="0"/>
              <a:t>With “Force refine without research” the refine step will be conducted for all fields making the research step obsolete</a:t>
            </a:r>
          </a:p>
          <a:p>
            <a:pPr marL="180000" lvl="1" indent="-180000">
              <a:buClr>
                <a:schemeClr val="tx2"/>
              </a:buClr>
              <a:buFont typeface="Wingdings" panose="05000000000000000000" pitchFamily="2" charset="2"/>
              <a:buChar char="§"/>
            </a:pPr>
            <a:r>
              <a:rPr lang="en-US" sz="1400" dirty="0" smtClean="0"/>
              <a:t>The refine process, like the main heuristic, is not commutative, therefore the direction of the comparison has to be specified</a:t>
            </a:r>
          </a:p>
          <a:p>
            <a:pPr marL="180000" lvl="1" indent="-180000">
              <a:buClr>
                <a:schemeClr val="tx2"/>
              </a:buClr>
              <a:buFont typeface="Wingdings" panose="05000000000000000000" pitchFamily="2" charset="2"/>
              <a:buChar char="§"/>
            </a:pPr>
            <a:r>
              <a:rPr lang="en-US" sz="1400" dirty="0" smtClean="0"/>
              <a:t>“Compare Searched with Found” is the default direction and mimics the general </a:t>
            </a:r>
            <a:r>
              <a:rPr lang="en-US" sz="1400" dirty="0" err="1" smtClean="0"/>
              <a:t>SearchEngine</a:t>
            </a:r>
            <a:r>
              <a:rPr lang="en-US" sz="1400" dirty="0" smtClean="0"/>
              <a:t> behavior</a:t>
            </a:r>
          </a:p>
          <a:p>
            <a:pPr marL="180000" lvl="1" indent="-180000">
              <a:buClr>
                <a:schemeClr val="tx2"/>
              </a:buClr>
              <a:buFont typeface="Wingdings" panose="05000000000000000000" pitchFamily="2" charset="2"/>
              <a:buChar char="§"/>
            </a:pPr>
            <a:r>
              <a:rPr lang="en-US" sz="1400" dirty="0" smtClean="0"/>
              <a:t>“Dynamic compare” compares in both directions and uses the lowest result</a:t>
            </a:r>
            <a:r>
              <a:rPr lang="en-US" sz="1400" dirty="0"/>
              <a:t> </a:t>
            </a:r>
            <a:r>
              <a:rPr lang="en-US" sz="1400" dirty="0" smtClean="0"/>
              <a:t>→ suitable for person names</a:t>
            </a:r>
          </a:p>
          <a:p>
            <a:pPr marL="180000" lvl="1" indent="-180000">
              <a:buClr>
                <a:schemeClr val="tx2"/>
              </a:buClr>
              <a:buFont typeface="Wingdings" panose="05000000000000000000" pitchFamily="2" charset="2"/>
              <a:buChar char="§"/>
            </a:pPr>
            <a:r>
              <a:rPr lang="en-US" sz="1400" dirty="0" smtClean="0"/>
              <a:t>“Compare Found with Search” reverses the </a:t>
            </a:r>
            <a:r>
              <a:rPr lang="en-US" sz="1400" dirty="0"/>
              <a:t>default direction → </a:t>
            </a:r>
            <a:r>
              <a:rPr lang="en-US" sz="1400" dirty="0" smtClean="0"/>
              <a:t>more noise in the base table</a:t>
            </a:r>
            <a:endParaRPr lang="en-US" sz="1400" dirty="0"/>
          </a:p>
          <a:p>
            <a:pPr marL="180000" lvl="1" indent="-180000">
              <a:buClr>
                <a:schemeClr val="tx2"/>
              </a:buClr>
              <a:buFont typeface="Wingdings" panose="05000000000000000000" pitchFamily="2" charset="2"/>
              <a:buChar char="§"/>
            </a:pPr>
            <a:r>
              <a:rPr lang="en-US" sz="1400" dirty="0" smtClean="0"/>
              <a:t>After refine and research a new limit for the candidate identities can be specified to separate the candidate selection from the final evaluation</a:t>
            </a:r>
          </a:p>
        </p:txBody>
      </p:sp>
      <p:sp>
        <p:nvSpPr>
          <p:cNvPr id="12" name="Textfeld 11"/>
          <p:cNvSpPr txBox="1"/>
          <p:nvPr/>
        </p:nvSpPr>
        <p:spPr>
          <a:xfrm>
            <a:off x="5011613" y="5174176"/>
            <a:ext cx="3736851" cy="954107"/>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The relevant information and the search parameters can be saved for further reference</a:t>
            </a:r>
          </a:p>
          <a:p>
            <a:pPr marL="180000" lvl="1" indent="-180000">
              <a:buClr>
                <a:srgbClr val="00B050"/>
              </a:buClr>
              <a:buFont typeface="Wingdings" panose="05000000000000000000" pitchFamily="2" charset="2"/>
              <a:buChar char="§"/>
            </a:pPr>
            <a:r>
              <a:rPr lang="en-US" sz="1400" dirty="0" smtClean="0"/>
              <a:t>In most cases, the default settings regarding refine and research should be fine</a:t>
            </a:r>
            <a:endParaRPr lang="en-US" sz="1400" dirty="0"/>
          </a:p>
        </p:txBody>
      </p:sp>
      <p:pic>
        <p:nvPicPr>
          <p:cNvPr id="2" name="Grafik 1"/>
          <p:cNvPicPr>
            <a:picLocks noChangeAspect="1"/>
          </p:cNvPicPr>
          <p:nvPr/>
        </p:nvPicPr>
        <p:blipFill>
          <a:blip r:embed="rId2"/>
          <a:stretch>
            <a:fillRect/>
          </a:stretch>
        </p:blipFill>
        <p:spPr>
          <a:xfrm>
            <a:off x="5014664" y="908720"/>
            <a:ext cx="3733800" cy="4162425"/>
          </a:xfrm>
          <a:prstGeom prst="rect">
            <a:avLst/>
          </a:prstGeom>
        </p:spPr>
      </p:pic>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2</a:t>
            </a:r>
          </a:p>
        </p:txBody>
      </p:sp>
    </p:spTree>
    <p:extLst>
      <p:ext uri="{BB962C8B-B14F-4D97-AF65-F5344CB8AC3E}">
        <p14:creationId xmlns:p14="http://schemas.microsoft.com/office/powerpoint/2010/main" val="18432769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Research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24</a:t>
            </a:fld>
            <a:endParaRPr lang="en-US"/>
          </a:p>
        </p:txBody>
      </p:sp>
      <p:sp>
        <p:nvSpPr>
          <p:cNvPr id="11" name="Textfeld 10"/>
          <p:cNvSpPr txBox="1"/>
          <p:nvPr/>
        </p:nvSpPr>
        <p:spPr>
          <a:xfrm>
            <a:off x="326650" y="908720"/>
            <a:ext cx="4312348" cy="5262979"/>
          </a:xfrm>
          <a:prstGeom prst="rect">
            <a:avLst/>
          </a:prstGeom>
          <a:noFill/>
        </p:spPr>
        <p:txBody>
          <a:bodyPr wrap="square" rtlCol="0">
            <a:spAutoFit/>
          </a:bodyPr>
          <a:lstStyle/>
          <a:p>
            <a:r>
              <a:rPr lang="en-US" sz="1400" dirty="0" smtClean="0"/>
              <a:t>Research</a:t>
            </a:r>
          </a:p>
          <a:p>
            <a:pPr marL="180000" lvl="1" indent="-180000">
              <a:buClr>
                <a:srgbClr val="00B050"/>
              </a:buClr>
              <a:buFont typeface="Wingdings" panose="05000000000000000000" pitchFamily="2" charset="2"/>
              <a:buChar char="§"/>
            </a:pPr>
            <a:r>
              <a:rPr lang="en-US" sz="1400" dirty="0" smtClean="0"/>
              <a:t>This function can be used to harmonize the candidate identities of several search runs based on one general search parametrization</a:t>
            </a:r>
          </a:p>
          <a:p>
            <a:pPr marL="180000" lvl="1" indent="-180000">
              <a:buClr>
                <a:schemeClr val="tx2"/>
              </a:buClr>
              <a:buFont typeface="Wingdings" panose="05000000000000000000" pitchFamily="2" charset="2"/>
              <a:buChar char="§"/>
            </a:pPr>
            <a:r>
              <a:rPr lang="en-US" sz="1400" dirty="0"/>
              <a:t>Recalculates the candidate identities for selected runs according to the current parameters like weights, offsets, logarithmic smoothing, feedback and the “relative” and “ignorant” </a:t>
            </a:r>
            <a:r>
              <a:rPr lang="en-US" sz="1400" dirty="0" smtClean="0"/>
              <a:t>settings → no new results will be generated</a:t>
            </a:r>
          </a:p>
          <a:p>
            <a:pPr marL="180000" lvl="1" indent="-180000">
              <a:buClr>
                <a:schemeClr val="tx2"/>
              </a:buClr>
              <a:buFont typeface="Wingdings" panose="05000000000000000000" pitchFamily="2" charset="2"/>
              <a:buChar char="§"/>
            </a:pPr>
            <a:r>
              <a:rPr lang="en-US" sz="1400" dirty="0" smtClean="0"/>
              <a:t>Runs can be selected using the same syntax as the page selection before printing, i.e. 1-3,5,7</a:t>
            </a:r>
          </a:p>
          <a:p>
            <a:pPr marL="180000" lvl="1" indent="-180000">
              <a:buClr>
                <a:schemeClr val="tx2"/>
              </a:buClr>
              <a:buFont typeface="Wingdings" panose="05000000000000000000" pitchFamily="2" charset="2"/>
              <a:buChar char="§"/>
            </a:pPr>
            <a:r>
              <a:rPr lang="en-US" sz="1400" dirty="0"/>
              <a:t> “Always update identity”, “Never update identity”, “Maximize identity”, “Minimize identity”, “Increment identity” and “Average identity” define how the new identities interact with the existing identities</a:t>
            </a:r>
          </a:p>
          <a:p>
            <a:pPr marL="180000" lvl="1" indent="-180000">
              <a:buClr>
                <a:schemeClr val="tx2"/>
              </a:buClr>
              <a:buFont typeface="Wingdings" panose="05000000000000000000" pitchFamily="2" charset="2"/>
              <a:buChar char="§"/>
            </a:pPr>
            <a:r>
              <a:rPr lang="en-US" sz="1400" dirty="0"/>
              <a:t>Always update score”, “Never update score”, “Maximize score” and “Minimize score” define how the new scores interact with the existing </a:t>
            </a:r>
            <a:r>
              <a:rPr lang="en-US" sz="1400" dirty="0" smtClean="0"/>
              <a:t>scores</a:t>
            </a:r>
          </a:p>
          <a:p>
            <a:pPr marL="180000" lvl="1" indent="-180000">
              <a:buClr>
                <a:schemeClr val="tx2"/>
              </a:buClr>
              <a:buFont typeface="Wingdings" panose="05000000000000000000" pitchFamily="2" charset="2"/>
              <a:buChar char="§"/>
            </a:pPr>
            <a:r>
              <a:rPr lang="en-US" sz="1400" dirty="0"/>
              <a:t>Identities will be truncated at 100</a:t>
            </a:r>
            <a:r>
              <a:rPr lang="en-US" sz="1400" dirty="0" smtClean="0"/>
              <a:t>%</a:t>
            </a:r>
            <a:endParaRPr lang="en-US" sz="1400" dirty="0"/>
          </a:p>
          <a:p>
            <a:pPr marL="180000" lvl="1" indent="-180000">
              <a:buClr>
                <a:srgbClr val="00B050"/>
              </a:buClr>
              <a:buFont typeface="Wingdings" panose="05000000000000000000" pitchFamily="2" charset="2"/>
              <a:buChar char="§"/>
            </a:pPr>
            <a:r>
              <a:rPr lang="en-US" sz="1400" dirty="0" smtClean="0"/>
              <a:t>To replicate the refine and research steps of a search using destructive preparer, the option “Only active </a:t>
            </a:r>
            <a:r>
              <a:rPr lang="en-US" sz="1400" dirty="0" err="1" smtClean="0"/>
              <a:t>SearchTypes</a:t>
            </a:r>
            <a:r>
              <a:rPr lang="en-US" sz="1400" dirty="0" smtClean="0"/>
              <a:t>…” excludes search types containing destructive </a:t>
            </a:r>
            <a:r>
              <a:rPr lang="en-US" sz="1400" dirty="0"/>
              <a:t>preparer </a:t>
            </a:r>
            <a:r>
              <a:rPr lang="en-US" sz="1400" dirty="0" smtClean="0"/>
              <a:t>→ “Always update identity” </a:t>
            </a:r>
            <a:r>
              <a:rPr lang="en-US" sz="1400" dirty="0"/>
              <a:t>→ </a:t>
            </a:r>
            <a:r>
              <a:rPr lang="en-US" sz="1400" dirty="0" smtClean="0"/>
              <a:t>depreciated (see Search [2])</a:t>
            </a:r>
          </a:p>
        </p:txBody>
      </p:sp>
      <p:pic>
        <p:nvPicPr>
          <p:cNvPr id="5" name="Grafik 4"/>
          <p:cNvPicPr>
            <a:picLocks noChangeAspect="1"/>
          </p:cNvPicPr>
          <p:nvPr/>
        </p:nvPicPr>
        <p:blipFill>
          <a:blip r:embed="rId3"/>
          <a:stretch>
            <a:fillRect/>
          </a:stretch>
        </p:blipFill>
        <p:spPr>
          <a:xfrm>
            <a:off x="4638997" y="908720"/>
            <a:ext cx="4181475" cy="3819525"/>
          </a:xfrm>
          <a:prstGeom prst="rect">
            <a:avLst/>
          </a:prstGeom>
        </p:spPr>
      </p:pic>
    </p:spTree>
    <p:extLst>
      <p:ext uri="{BB962C8B-B14F-4D97-AF65-F5344CB8AC3E}">
        <p14:creationId xmlns:p14="http://schemas.microsoft.com/office/powerpoint/2010/main" val="4235873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Refine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25</a:t>
            </a:fld>
            <a:endParaRPr lang="en-US"/>
          </a:p>
        </p:txBody>
      </p:sp>
      <p:sp>
        <p:nvSpPr>
          <p:cNvPr id="11" name="Textfeld 10"/>
          <p:cNvSpPr txBox="1"/>
          <p:nvPr/>
        </p:nvSpPr>
        <p:spPr>
          <a:xfrm>
            <a:off x="326649" y="908720"/>
            <a:ext cx="4321873" cy="5478423"/>
          </a:xfrm>
          <a:prstGeom prst="rect">
            <a:avLst/>
          </a:prstGeom>
          <a:noFill/>
        </p:spPr>
        <p:txBody>
          <a:bodyPr wrap="square" rtlCol="0">
            <a:spAutoFit/>
          </a:bodyPr>
          <a:lstStyle/>
          <a:p>
            <a:r>
              <a:rPr lang="en-US" sz="1400" dirty="0" smtClean="0"/>
              <a:t>Research</a:t>
            </a:r>
          </a:p>
          <a:p>
            <a:pPr marL="180000" lvl="1" indent="-180000">
              <a:buClr>
                <a:srgbClr val="00B050"/>
              </a:buClr>
              <a:buFont typeface="Wingdings" panose="05000000000000000000" pitchFamily="2" charset="2"/>
              <a:buChar char="§"/>
            </a:pPr>
            <a:r>
              <a:rPr lang="en-US" sz="1400" dirty="0" smtClean="0"/>
              <a:t>This function can be used </a:t>
            </a:r>
            <a:r>
              <a:rPr lang="en-US" sz="1400" dirty="0"/>
              <a:t>to replace the frequency based heuristic </a:t>
            </a:r>
            <a:r>
              <a:rPr lang="en-US" sz="1400" dirty="0" smtClean="0"/>
              <a:t>of the candidate identities with a string comparison based similarity index</a:t>
            </a:r>
          </a:p>
          <a:p>
            <a:pPr marL="180000" lvl="1" indent="-180000">
              <a:buClr>
                <a:schemeClr val="tx2"/>
              </a:buClr>
              <a:buFont typeface="Wingdings" panose="05000000000000000000" pitchFamily="2" charset="2"/>
              <a:buChar char="§"/>
            </a:pPr>
            <a:r>
              <a:rPr lang="en-US" sz="1400" dirty="0"/>
              <a:t>Recalculates the candidate identities for selected runs </a:t>
            </a:r>
            <a:r>
              <a:rPr lang="en-US" sz="1400" dirty="0" smtClean="0"/>
              <a:t>using the LRCPD string comparison method → no new results will be generated</a:t>
            </a:r>
          </a:p>
          <a:p>
            <a:pPr marL="180000" lvl="1" indent="-180000">
              <a:buClr>
                <a:schemeClr val="tx2"/>
              </a:buClr>
              <a:buFont typeface="Wingdings" panose="05000000000000000000" pitchFamily="2" charset="2"/>
              <a:buChar char="§"/>
            </a:pPr>
            <a:r>
              <a:rPr lang="en-US" sz="1400" dirty="0" smtClean="0"/>
              <a:t>Runs can be selected using the same syntax as the page selection before printing, i.e. 1-3,5,7</a:t>
            </a:r>
          </a:p>
          <a:p>
            <a:pPr marL="180000" lvl="1" indent="-180000">
              <a:buClr>
                <a:schemeClr val="tx2"/>
              </a:buClr>
              <a:buFont typeface="Wingdings" panose="05000000000000000000" pitchFamily="2" charset="2"/>
              <a:buChar char="§"/>
            </a:pPr>
            <a:r>
              <a:rPr lang="en-US" sz="1400" dirty="0" smtClean="0"/>
              <a:t>To guarantee a comparison close to the original data all destructive preparer will be deactivated </a:t>
            </a:r>
          </a:p>
          <a:p>
            <a:pPr marL="180000" lvl="1" indent="-180000">
              <a:buClr>
                <a:schemeClr val="tx2"/>
              </a:buClr>
              <a:buFont typeface="Wingdings" panose="05000000000000000000" pitchFamily="2" charset="2"/>
              <a:buChar char="§"/>
            </a:pPr>
            <a:r>
              <a:rPr lang="en-US" sz="1400" dirty="0"/>
              <a:t> “Always update identity”, “Never update identity”, “Maximize identity”, “Minimize identity”, “Increment identity” and “Average identity” define how the new identities interact with the existing identities</a:t>
            </a:r>
          </a:p>
          <a:p>
            <a:pPr marL="180000" lvl="1" indent="-180000">
              <a:buClr>
                <a:schemeClr val="tx2"/>
              </a:buClr>
              <a:buFont typeface="Wingdings" panose="05000000000000000000" pitchFamily="2" charset="2"/>
              <a:buChar char="§"/>
            </a:pPr>
            <a:r>
              <a:rPr lang="en-US" sz="1400" dirty="0" smtClean="0"/>
              <a:t>“Compare Searched with Found”, “Dynamic compare” and </a:t>
            </a:r>
            <a:r>
              <a:rPr lang="en-US" sz="1400" dirty="0"/>
              <a:t>“Compare Searched with Found”</a:t>
            </a:r>
            <a:r>
              <a:rPr lang="en-US" sz="1400" dirty="0" smtClean="0"/>
              <a:t> specifies the direction of the non-commutative comparison</a:t>
            </a:r>
          </a:p>
          <a:p>
            <a:pPr marL="180000" lvl="1" indent="-180000">
              <a:buClr>
                <a:schemeClr val="tx2"/>
              </a:buClr>
              <a:buFont typeface="Wingdings" panose="05000000000000000000" pitchFamily="2" charset="2"/>
              <a:buChar char="§"/>
            </a:pPr>
            <a:r>
              <a:rPr lang="en-US" sz="1400" dirty="0"/>
              <a:t>Identities will be truncated at 100%</a:t>
            </a:r>
          </a:p>
          <a:p>
            <a:pPr marL="180000" lvl="1" indent="-180000">
              <a:buClr>
                <a:srgbClr val="00B050"/>
              </a:buClr>
              <a:buFont typeface="Wingdings" panose="05000000000000000000" pitchFamily="2" charset="2"/>
              <a:buChar char="§"/>
            </a:pPr>
            <a:r>
              <a:rPr lang="en-US" sz="1400" dirty="0" smtClean="0"/>
              <a:t>To replicate the refine and research steps of a search using destructive preparer, the option “Only active </a:t>
            </a:r>
            <a:r>
              <a:rPr lang="en-US" sz="1400" dirty="0" err="1" smtClean="0"/>
              <a:t>SearchFields</a:t>
            </a:r>
            <a:r>
              <a:rPr lang="en-US" sz="1400" dirty="0" smtClean="0"/>
              <a:t>…” excludes search fields containing only non-destructive </a:t>
            </a:r>
            <a:r>
              <a:rPr lang="en-US" sz="1400" dirty="0"/>
              <a:t>preparer </a:t>
            </a:r>
            <a:r>
              <a:rPr lang="en-US" sz="1400" dirty="0" smtClean="0"/>
              <a:t>→ “Increment identity” combine both identity components (see Research) </a:t>
            </a:r>
            <a:r>
              <a:rPr lang="en-US" sz="1400" dirty="0"/>
              <a:t>→ </a:t>
            </a:r>
            <a:r>
              <a:rPr lang="en-US" sz="1400" dirty="0" smtClean="0"/>
              <a:t>depreciated (see Search [2])</a:t>
            </a:r>
          </a:p>
        </p:txBody>
      </p:sp>
      <p:pic>
        <p:nvPicPr>
          <p:cNvPr id="5" name="Grafik 4"/>
          <p:cNvPicPr>
            <a:picLocks noChangeAspect="1"/>
          </p:cNvPicPr>
          <p:nvPr/>
        </p:nvPicPr>
        <p:blipFill>
          <a:blip r:embed="rId2"/>
          <a:stretch>
            <a:fillRect/>
          </a:stretch>
        </p:blipFill>
        <p:spPr>
          <a:xfrm>
            <a:off x="4648522" y="906234"/>
            <a:ext cx="4171950" cy="3810000"/>
          </a:xfrm>
          <a:prstGeom prst="rect">
            <a:avLst/>
          </a:prstGeom>
        </p:spPr>
      </p:pic>
    </p:spTree>
    <p:extLst>
      <p:ext uri="{BB962C8B-B14F-4D97-AF65-F5344CB8AC3E}">
        <p14:creationId xmlns:p14="http://schemas.microsoft.com/office/powerpoint/2010/main" val="26314796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Create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26</a:t>
            </a:fld>
            <a:endParaRPr lang="en-US"/>
          </a:p>
        </p:txBody>
      </p:sp>
      <p:sp>
        <p:nvSpPr>
          <p:cNvPr id="11" name="Textfeld 10"/>
          <p:cNvSpPr txBox="1"/>
          <p:nvPr/>
        </p:nvSpPr>
        <p:spPr>
          <a:xfrm>
            <a:off x="326649" y="908720"/>
            <a:ext cx="2911806" cy="954107"/>
          </a:xfrm>
          <a:prstGeom prst="rect">
            <a:avLst/>
          </a:prstGeom>
          <a:noFill/>
        </p:spPr>
        <p:txBody>
          <a:bodyPr wrap="square" rtlCol="0">
            <a:spAutoFit/>
          </a:bodyPr>
          <a:lstStyle/>
          <a:p>
            <a:r>
              <a:rPr lang="en-US" sz="1400" dirty="0" err="1" smtClean="0"/>
              <a:t>BaseTableFields</a:t>
            </a:r>
            <a:endParaRPr lang="en-US" sz="1400" dirty="0" smtClean="0"/>
          </a:p>
          <a:p>
            <a:pPr marL="180000" lvl="1" indent="-180000">
              <a:buClr>
                <a:schemeClr val="tx2"/>
              </a:buClr>
              <a:buFont typeface="Wingdings" panose="05000000000000000000" pitchFamily="2" charset="2"/>
              <a:buChar char="§"/>
            </a:pPr>
            <a:r>
              <a:rPr lang="en-US" sz="1400" dirty="0" smtClean="0"/>
              <a:t>All field names of the base table, ready to be declared as search field (arrow right)</a:t>
            </a:r>
          </a:p>
        </p:txBody>
      </p:sp>
      <p:sp>
        <p:nvSpPr>
          <p:cNvPr id="12" name="Textfeld 11"/>
          <p:cNvSpPr txBox="1"/>
          <p:nvPr/>
        </p:nvSpPr>
        <p:spPr>
          <a:xfrm>
            <a:off x="326649" y="1970620"/>
            <a:ext cx="2911806" cy="3754874"/>
          </a:xfrm>
          <a:prstGeom prst="rect">
            <a:avLst/>
          </a:prstGeom>
          <a:noFill/>
        </p:spPr>
        <p:txBody>
          <a:bodyPr wrap="square" rtlCol="0">
            <a:spAutoFit/>
          </a:bodyPr>
          <a:lstStyle/>
          <a:p>
            <a:r>
              <a:rPr lang="en-US" sz="1400" dirty="0" err="1" smtClean="0"/>
              <a:t>SearchTypes</a:t>
            </a:r>
            <a:endParaRPr lang="en-US" sz="1400" dirty="0" smtClean="0"/>
          </a:p>
          <a:p>
            <a:pPr marL="180000" lvl="1" indent="-180000">
              <a:buClr>
                <a:schemeClr val="tx2"/>
              </a:buClr>
              <a:buFont typeface="Wingdings" panose="05000000000000000000" pitchFamily="2" charset="2"/>
              <a:buChar char="§"/>
            </a:pPr>
            <a:r>
              <a:rPr lang="en-US" sz="1400" dirty="0" smtClean="0"/>
              <a:t>Combination of a search field and a preparer is called search type</a:t>
            </a:r>
          </a:p>
          <a:p>
            <a:pPr marL="180000" lvl="1" indent="-180000">
              <a:buClr>
                <a:schemeClr val="tx2"/>
              </a:buClr>
              <a:buFont typeface="Wingdings" panose="05000000000000000000" pitchFamily="2" charset="2"/>
              <a:buChar char="§"/>
            </a:pPr>
            <a:r>
              <a:rPr lang="en-US" sz="1400" dirty="0" smtClean="0"/>
              <a:t>A search field can occur more than once with different preparer combination</a:t>
            </a:r>
          </a:p>
          <a:p>
            <a:pPr marL="180000" lvl="1" indent="-180000">
              <a:buClr>
                <a:srgbClr val="00B050"/>
              </a:buClr>
              <a:buFont typeface="Wingdings" panose="05000000000000000000" pitchFamily="2" charset="2"/>
              <a:buChar char="§"/>
            </a:pPr>
            <a:r>
              <a:rPr lang="en-US" sz="1400" dirty="0" smtClean="0"/>
              <a:t>Plan search strategies ahead: you can mix and merge multiple search runs on the same search table into one result table</a:t>
            </a:r>
          </a:p>
          <a:p>
            <a:pPr marL="180000" lvl="1" indent="-180000">
              <a:buClr>
                <a:srgbClr val="00B050"/>
              </a:buClr>
              <a:buFont typeface="Wingdings" panose="05000000000000000000" pitchFamily="2" charset="2"/>
              <a:buChar char="§"/>
            </a:pPr>
            <a:r>
              <a:rPr lang="en-US" sz="1400" dirty="0" smtClean="0"/>
              <a:t>It is advised to link n-gram preparer only to search fields that will get a high weight, because they slow everything down and should therefore be worth it </a:t>
            </a:r>
          </a:p>
          <a:p>
            <a:pPr marL="180000" lvl="1" indent="-180000">
              <a:buClr>
                <a:srgbClr val="FF0000"/>
              </a:buClr>
              <a:buFont typeface="Wingdings" panose="05000000000000000000" pitchFamily="2" charset="2"/>
              <a:buChar char="§"/>
            </a:pPr>
            <a:r>
              <a:rPr lang="en-US" sz="1400" dirty="0" smtClean="0"/>
              <a:t>Not any preparer combination will work, but you will get no warning</a:t>
            </a:r>
          </a:p>
        </p:txBody>
      </p:sp>
      <p:sp>
        <p:nvSpPr>
          <p:cNvPr id="13" name="Textfeld 12"/>
          <p:cNvSpPr txBox="1"/>
          <p:nvPr/>
        </p:nvSpPr>
        <p:spPr>
          <a:xfrm>
            <a:off x="3238455" y="3557849"/>
            <a:ext cx="5581650" cy="2893100"/>
          </a:xfrm>
          <a:prstGeom prst="rect">
            <a:avLst/>
          </a:prstGeom>
          <a:noFill/>
        </p:spPr>
        <p:txBody>
          <a:bodyPr wrap="square" rtlCol="0">
            <a:spAutoFit/>
          </a:bodyPr>
          <a:lstStyle/>
          <a:p>
            <a:r>
              <a:rPr lang="en-US" sz="1400" dirty="0" smtClean="0"/>
              <a:t>Preparer</a:t>
            </a:r>
          </a:p>
          <a:p>
            <a:pPr marL="180000" lvl="1" indent="-180000">
              <a:buClr>
                <a:schemeClr val="tx2"/>
              </a:buClr>
              <a:buFont typeface="Wingdings" panose="05000000000000000000" pitchFamily="2" charset="2"/>
              <a:buChar char="§"/>
            </a:pPr>
            <a:r>
              <a:rPr lang="en-US" sz="1400" dirty="0"/>
              <a:t>Basic harmonization (upper case and so on) always takes </a:t>
            </a:r>
            <a:r>
              <a:rPr lang="en-US" sz="1400" dirty="0" smtClean="0"/>
              <a:t>places</a:t>
            </a:r>
          </a:p>
          <a:p>
            <a:pPr marL="180000" lvl="1" indent="-180000">
              <a:buClr>
                <a:schemeClr val="tx2"/>
              </a:buClr>
              <a:buFont typeface="Wingdings" panose="05000000000000000000" pitchFamily="2" charset="2"/>
              <a:buChar char="§"/>
            </a:pPr>
            <a:r>
              <a:rPr lang="en-US" sz="1400" dirty="0" smtClean="0"/>
              <a:t>Left arrow to link it, right arrow to remove it from search type</a:t>
            </a:r>
            <a:endParaRPr lang="en-US" sz="1400" dirty="0"/>
          </a:p>
          <a:p>
            <a:pPr marL="180000" lvl="1" indent="-180000">
              <a:buClr>
                <a:srgbClr val="00B050"/>
              </a:buClr>
              <a:buFont typeface="Wingdings" panose="05000000000000000000" pitchFamily="2" charset="2"/>
              <a:buChar char="§"/>
            </a:pPr>
            <a:r>
              <a:rPr lang="en-US" sz="1400" dirty="0" smtClean="0"/>
              <a:t>NOABBREV: gather single letters into one word (B A S F → BASF)</a:t>
            </a:r>
          </a:p>
          <a:p>
            <a:pPr marL="180000" lvl="1" indent="-180000">
              <a:buClr>
                <a:srgbClr val="00B050"/>
              </a:buClr>
              <a:buFont typeface="Wingdings" panose="05000000000000000000" pitchFamily="2" charset="2"/>
              <a:buChar char="§"/>
            </a:pPr>
            <a:r>
              <a:rPr lang="en-US" sz="1400" dirty="0" smtClean="0"/>
              <a:t>NOUMLAUT: change normal German umlaut transformation into a simplified one, typical for US data  (Ä→AE</a:t>
            </a:r>
            <a:r>
              <a:rPr lang="en-US" sz="1400" dirty="0"/>
              <a:t> </a:t>
            </a:r>
            <a:r>
              <a:rPr lang="en-US" sz="1400" dirty="0" smtClean="0"/>
              <a:t>→A)</a:t>
            </a:r>
          </a:p>
          <a:p>
            <a:pPr marL="180000" lvl="1" indent="-180000">
              <a:buClr>
                <a:srgbClr val="00B050"/>
              </a:buClr>
              <a:buFont typeface="Wingdings" panose="05000000000000000000" pitchFamily="2" charset="2"/>
              <a:buChar char="§"/>
            </a:pPr>
            <a:r>
              <a:rPr lang="en-US" sz="1400" dirty="0" smtClean="0"/>
              <a:t>SEPNUM: separate numbers from letters (house numbers)</a:t>
            </a:r>
          </a:p>
          <a:p>
            <a:pPr marL="180000" lvl="1" indent="-180000">
              <a:buClr>
                <a:srgbClr val="FF0000"/>
              </a:buClr>
              <a:buFont typeface="Wingdings" panose="05000000000000000000" pitchFamily="2" charset="2"/>
              <a:buChar char="§"/>
            </a:pPr>
            <a:r>
              <a:rPr lang="en-US" sz="1400" dirty="0" err="1" smtClean="0"/>
              <a:t>GRAMn</a:t>
            </a:r>
            <a:r>
              <a:rPr lang="en-US" sz="1400" dirty="0" smtClean="0"/>
              <a:t>: implements the n-gram method (effective but inefficient)</a:t>
            </a:r>
          </a:p>
          <a:p>
            <a:pPr marL="180000" lvl="1" indent="-180000">
              <a:buClr>
                <a:srgbClr val="FF0000"/>
              </a:buClr>
              <a:buFont typeface="Wingdings" panose="05000000000000000000" pitchFamily="2" charset="2"/>
              <a:buChar char="§"/>
            </a:pPr>
            <a:r>
              <a:rPr lang="en-US" sz="1400" dirty="0" smtClean="0"/>
              <a:t>METAPHONE, SOUNDEX, COLOGNE: implements these methods</a:t>
            </a:r>
          </a:p>
          <a:p>
            <a:pPr marL="180000" lvl="1" indent="-180000">
              <a:buClr>
                <a:srgbClr val="00B050"/>
              </a:buClr>
              <a:buFont typeface="Wingdings" panose="05000000000000000000" pitchFamily="2" charset="2"/>
              <a:buChar char="§"/>
            </a:pPr>
            <a:r>
              <a:rPr lang="en-US" sz="1400" dirty="0" err="1" smtClean="0"/>
              <a:t>MAXLENGTHn</a:t>
            </a:r>
            <a:r>
              <a:rPr lang="en-US" sz="1400" dirty="0" smtClean="0"/>
              <a:t>: truncate all words to length n</a:t>
            </a:r>
          </a:p>
          <a:p>
            <a:pPr marL="180000" lvl="1" indent="-180000">
              <a:buClr>
                <a:srgbClr val="00B050"/>
              </a:buClr>
              <a:buFont typeface="Wingdings" panose="05000000000000000000" pitchFamily="2" charset="2"/>
              <a:buChar char="§"/>
            </a:pPr>
            <a:r>
              <a:rPr lang="en-US" sz="1400" dirty="0" err="1" smtClean="0"/>
              <a:t>MAXWORDSn</a:t>
            </a:r>
            <a:r>
              <a:rPr lang="en-US" sz="1400" dirty="0" smtClean="0"/>
              <a:t>: ignore all words after word n, e.g. selecting first name</a:t>
            </a:r>
          </a:p>
          <a:p>
            <a:pPr marL="180000" lvl="1" indent="-180000">
              <a:buClr>
                <a:srgbClr val="00B050"/>
              </a:buClr>
              <a:buFont typeface="Wingdings" panose="05000000000000000000" pitchFamily="2" charset="2"/>
              <a:buChar char="§"/>
            </a:pPr>
            <a:r>
              <a:rPr lang="en-US" sz="1400" dirty="0" err="1" smtClean="0"/>
              <a:t>SKIPWORDSn</a:t>
            </a:r>
            <a:r>
              <a:rPr lang="en-US" sz="1400" dirty="0" smtClean="0"/>
              <a:t>: ignore the leftmost n words, e.g. selecting last name</a:t>
            </a:r>
          </a:p>
          <a:p>
            <a:pPr marL="180000" lvl="1" indent="-180000">
              <a:buClr>
                <a:schemeClr val="tx2"/>
              </a:buClr>
              <a:buFont typeface="Wingdings" panose="05000000000000000000" pitchFamily="2" charset="2"/>
              <a:buChar char="§"/>
            </a:pPr>
            <a:r>
              <a:rPr lang="en-US" sz="1400" dirty="0" smtClean="0"/>
              <a:t>Red bullet points mark destructive preparer, green are non-destructive</a:t>
            </a:r>
          </a:p>
        </p:txBody>
      </p:sp>
      <p:pic>
        <p:nvPicPr>
          <p:cNvPr id="2" name="Grafik 1"/>
          <p:cNvPicPr>
            <a:picLocks noChangeAspect="1"/>
          </p:cNvPicPr>
          <p:nvPr/>
        </p:nvPicPr>
        <p:blipFill>
          <a:blip r:embed="rId2"/>
          <a:stretch>
            <a:fillRect/>
          </a:stretch>
        </p:blipFill>
        <p:spPr>
          <a:xfrm>
            <a:off x="3324363" y="912374"/>
            <a:ext cx="5495925" cy="2676525"/>
          </a:xfrm>
          <a:prstGeom prst="rect">
            <a:avLst/>
          </a:prstGeom>
        </p:spPr>
      </p:pic>
    </p:spTree>
    <p:extLst>
      <p:ext uri="{BB962C8B-B14F-4D97-AF65-F5344CB8AC3E}">
        <p14:creationId xmlns:p14="http://schemas.microsoft.com/office/powerpoint/2010/main" val="30605512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Rec</a:t>
            </a:r>
            <a:r>
              <a:rPr lang="en-US" dirty="0" err="1" smtClean="0"/>
              <a:t>reate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27</a:t>
            </a:fld>
            <a:endParaRPr lang="en-US"/>
          </a:p>
        </p:txBody>
      </p:sp>
      <p:pic>
        <p:nvPicPr>
          <p:cNvPr id="5" name="Grafik 4"/>
          <p:cNvPicPr>
            <a:picLocks noChangeAspect="1"/>
          </p:cNvPicPr>
          <p:nvPr/>
        </p:nvPicPr>
        <p:blipFill>
          <a:blip r:embed="rId2"/>
          <a:stretch>
            <a:fillRect/>
          </a:stretch>
        </p:blipFill>
        <p:spPr>
          <a:xfrm>
            <a:off x="3238455" y="837735"/>
            <a:ext cx="5581650" cy="2705100"/>
          </a:xfrm>
          <a:prstGeom prst="rect">
            <a:avLst/>
          </a:prstGeom>
        </p:spPr>
      </p:pic>
      <p:sp>
        <p:nvSpPr>
          <p:cNvPr id="11" name="Textfeld 10"/>
          <p:cNvSpPr txBox="1"/>
          <p:nvPr/>
        </p:nvSpPr>
        <p:spPr>
          <a:xfrm>
            <a:off x="326649" y="908720"/>
            <a:ext cx="2911806" cy="2031325"/>
          </a:xfrm>
          <a:prstGeom prst="rect">
            <a:avLst/>
          </a:prstGeom>
          <a:noFill/>
        </p:spPr>
        <p:txBody>
          <a:bodyPr wrap="square" rtlCol="0">
            <a:spAutoFit/>
          </a:bodyPr>
          <a:lstStyle/>
          <a:p>
            <a:r>
              <a:rPr lang="en-US" sz="1400" dirty="0" smtClean="0"/>
              <a:t>Recreate</a:t>
            </a:r>
          </a:p>
          <a:p>
            <a:pPr marL="180000" lvl="1" indent="-180000">
              <a:buClr>
                <a:schemeClr val="tx2"/>
              </a:buClr>
              <a:buFont typeface="Wingdings" panose="05000000000000000000" pitchFamily="2" charset="2"/>
              <a:buChar char="§"/>
            </a:pPr>
            <a:r>
              <a:rPr lang="en-US" sz="1400" dirty="0" smtClean="0"/>
              <a:t>Deletes the current registry and all associated tables to replace it with a new registry</a:t>
            </a:r>
          </a:p>
          <a:p>
            <a:pPr marL="180000" lvl="1" indent="-180000">
              <a:buClr>
                <a:schemeClr val="tx2"/>
              </a:buClr>
              <a:buFont typeface="Wingdings" panose="05000000000000000000" pitchFamily="2" charset="2"/>
              <a:buChar char="§"/>
            </a:pPr>
            <a:r>
              <a:rPr lang="en-US" sz="1400" dirty="0" smtClean="0"/>
              <a:t>Shows the current search types on invocation</a:t>
            </a:r>
          </a:p>
          <a:p>
            <a:pPr marL="180000" lvl="1" indent="-180000">
              <a:buClr>
                <a:schemeClr val="tx2"/>
              </a:buClr>
              <a:buFont typeface="Wingdings" panose="05000000000000000000" pitchFamily="2" charset="2"/>
              <a:buChar char="§"/>
            </a:pPr>
            <a:r>
              <a:rPr lang="en-US" sz="1400" dirty="0" smtClean="0"/>
              <a:t>For details see Create function</a:t>
            </a:r>
          </a:p>
          <a:p>
            <a:pPr marL="180000" lvl="1" indent="-180000">
              <a:buClr>
                <a:srgbClr val="00B050"/>
              </a:buClr>
              <a:buFont typeface="Wingdings" panose="05000000000000000000" pitchFamily="2" charset="2"/>
              <a:buChar char="§"/>
            </a:pPr>
            <a:r>
              <a:rPr lang="en-US" sz="1400" dirty="0" smtClean="0"/>
              <a:t>Can be used to revert changes to the registry by the Expand function</a:t>
            </a:r>
          </a:p>
        </p:txBody>
      </p:sp>
    </p:spTree>
    <p:extLst>
      <p:ext uri="{BB962C8B-B14F-4D97-AF65-F5344CB8AC3E}">
        <p14:creationId xmlns:p14="http://schemas.microsoft.com/office/powerpoint/2010/main" val="19632105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Expand</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28</a:t>
            </a:fld>
            <a:endParaRPr lang="en-US"/>
          </a:p>
        </p:txBody>
      </p:sp>
      <p:sp>
        <p:nvSpPr>
          <p:cNvPr id="11" name="Textfeld 10"/>
          <p:cNvSpPr txBox="1"/>
          <p:nvPr/>
        </p:nvSpPr>
        <p:spPr>
          <a:xfrm>
            <a:off x="326649" y="908720"/>
            <a:ext cx="4693348" cy="4401205"/>
          </a:xfrm>
          <a:prstGeom prst="rect">
            <a:avLst/>
          </a:prstGeom>
          <a:noFill/>
        </p:spPr>
        <p:txBody>
          <a:bodyPr wrap="square" rtlCol="0">
            <a:spAutoFit/>
          </a:bodyPr>
          <a:lstStyle/>
          <a:p>
            <a:r>
              <a:rPr lang="en-US" sz="1400" dirty="0" smtClean="0"/>
              <a:t>Expand</a:t>
            </a:r>
          </a:p>
          <a:p>
            <a:pPr marL="180000" lvl="1" indent="-180000">
              <a:buClr>
                <a:schemeClr val="tx2"/>
              </a:buClr>
              <a:buFont typeface="Wingdings" panose="05000000000000000000" pitchFamily="2" charset="2"/>
              <a:buChar char="§"/>
            </a:pPr>
            <a:r>
              <a:rPr lang="en-US" sz="1400" dirty="0" smtClean="0"/>
              <a:t>This function creates a registry of the search table and replaces or expands the occurrences of the base registry</a:t>
            </a:r>
          </a:p>
          <a:p>
            <a:pPr marL="180000" lvl="1" indent="-180000">
              <a:buClr>
                <a:schemeClr val="tx2"/>
              </a:buClr>
              <a:buFont typeface="Wingdings" panose="05000000000000000000" pitchFamily="2" charset="2"/>
              <a:buChar char="§"/>
            </a:pPr>
            <a:r>
              <a:rPr lang="en-US" sz="1400" dirty="0" smtClean="0"/>
              <a:t>“additive” increments the occurrences, otherwise they will be replaced</a:t>
            </a:r>
          </a:p>
          <a:p>
            <a:pPr marL="180000" lvl="1" indent="-180000">
              <a:buClr>
                <a:schemeClr val="tx2"/>
              </a:buClr>
              <a:buFont typeface="Wingdings" panose="05000000000000000000" pitchFamily="2" charset="2"/>
              <a:buChar char="§"/>
            </a:pPr>
            <a:r>
              <a:rPr lang="en-US" sz="1400" dirty="0" smtClean="0"/>
              <a:t>Words not found in the base registry  will be ignored</a:t>
            </a:r>
          </a:p>
          <a:p>
            <a:pPr marL="180000" lvl="1" indent="-180000">
              <a:buClr>
                <a:srgbClr val="FF0000"/>
              </a:buClr>
              <a:buFont typeface="Wingdings" panose="05000000000000000000" pitchFamily="2" charset="2"/>
              <a:buChar char="§"/>
            </a:pPr>
            <a:r>
              <a:rPr lang="en-US" sz="1400" dirty="0" smtClean="0"/>
              <a:t>These are real changes to the registry which can only be reverted by recreating the original registry → see Recreate function</a:t>
            </a:r>
          </a:p>
          <a:p>
            <a:pPr marL="180000" lvl="1" indent="-180000">
              <a:buClr>
                <a:srgbClr val="00B050"/>
              </a:buClr>
              <a:buFont typeface="Wingdings" panose="05000000000000000000" pitchFamily="2" charset="2"/>
              <a:buChar char="§"/>
            </a:pPr>
            <a:r>
              <a:rPr lang="en-US" sz="1400" dirty="0" smtClean="0"/>
              <a:t>Can be used to harmonize the registry in regard of systematic differences like legal forms or usage of </a:t>
            </a:r>
            <a:r>
              <a:rPr lang="en-US" sz="1400" dirty="0" err="1" smtClean="0"/>
              <a:t>appreviations</a:t>
            </a:r>
            <a:r>
              <a:rPr lang="en-US" sz="1400" dirty="0" smtClean="0"/>
              <a:t>, i.e. “University” vs “</a:t>
            </a:r>
            <a:r>
              <a:rPr lang="en-US" sz="1400" dirty="0" err="1" smtClean="0"/>
              <a:t>Univ</a:t>
            </a:r>
            <a:r>
              <a:rPr lang="en-US" sz="1400" dirty="0" smtClean="0"/>
              <a:t>”, which otherwise would distort the heuristic</a:t>
            </a:r>
          </a:p>
          <a:p>
            <a:pPr marL="180000" lvl="1" indent="-180000">
              <a:buClr>
                <a:srgbClr val="FF0000"/>
              </a:buClr>
              <a:buFont typeface="Wingdings" panose="05000000000000000000" pitchFamily="2" charset="2"/>
              <a:buChar char="§"/>
            </a:pPr>
            <a:r>
              <a:rPr lang="en-US" sz="1400" dirty="0" smtClean="0"/>
              <a:t>If the search table has a different focus (i.e. wine producing firms) than the base table (i.e. patent assignees) the search table will loose its focus because the specific words are getting a low identification potential (“</a:t>
            </a:r>
            <a:r>
              <a:rPr lang="en-US" sz="1400" dirty="0"/>
              <a:t>wine” becomes a filler word)</a:t>
            </a:r>
            <a:r>
              <a:rPr lang="en-US" sz="1400" dirty="0" smtClean="0"/>
              <a:t> → candidates outside the focus will be preferred</a:t>
            </a:r>
          </a:p>
          <a:p>
            <a:pPr marL="180000" lvl="1" indent="-180000">
              <a:buClr>
                <a:srgbClr val="FF0000"/>
              </a:buClr>
              <a:buFont typeface="Wingdings" panose="05000000000000000000" pitchFamily="2" charset="2"/>
              <a:buChar char="§"/>
            </a:pPr>
            <a:endParaRPr lang="en-US" sz="1400" dirty="0" smtClean="0"/>
          </a:p>
        </p:txBody>
      </p:sp>
      <p:pic>
        <p:nvPicPr>
          <p:cNvPr id="2" name="Grafik 1"/>
          <p:cNvPicPr>
            <a:picLocks noChangeAspect="1"/>
          </p:cNvPicPr>
          <p:nvPr/>
        </p:nvPicPr>
        <p:blipFill>
          <a:blip r:embed="rId2"/>
          <a:stretch>
            <a:fillRect/>
          </a:stretch>
        </p:blipFill>
        <p:spPr>
          <a:xfrm>
            <a:off x="5019997" y="908720"/>
            <a:ext cx="3800475" cy="2800350"/>
          </a:xfrm>
          <a:prstGeom prst="rect">
            <a:avLst/>
          </a:prstGeom>
        </p:spPr>
      </p:pic>
    </p:spTree>
    <p:extLst>
      <p:ext uri="{BB962C8B-B14F-4D97-AF65-F5344CB8AC3E}">
        <p14:creationId xmlns:p14="http://schemas.microsoft.com/office/powerpoint/2010/main" val="27687699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Mirror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29</a:t>
            </a:fld>
            <a:endParaRPr lang="en-US"/>
          </a:p>
        </p:txBody>
      </p:sp>
      <p:sp>
        <p:nvSpPr>
          <p:cNvPr id="11" name="Textfeld 10"/>
          <p:cNvSpPr txBox="1"/>
          <p:nvPr/>
        </p:nvSpPr>
        <p:spPr>
          <a:xfrm>
            <a:off x="326649" y="908720"/>
            <a:ext cx="4359973" cy="5262979"/>
          </a:xfrm>
          <a:prstGeom prst="rect">
            <a:avLst/>
          </a:prstGeom>
          <a:noFill/>
        </p:spPr>
        <p:txBody>
          <a:bodyPr wrap="square" rtlCol="0">
            <a:spAutoFit/>
          </a:bodyPr>
          <a:lstStyle/>
          <a:p>
            <a:r>
              <a:rPr lang="en-US" sz="1400" dirty="0" smtClean="0"/>
              <a:t>Mirror</a:t>
            </a:r>
          </a:p>
          <a:p>
            <a:pPr marL="180000" lvl="1" indent="-180000">
              <a:buClr>
                <a:schemeClr val="tx2"/>
              </a:buClr>
              <a:buFont typeface="Wingdings" panose="05000000000000000000" pitchFamily="2" charset="2"/>
              <a:buChar char="§"/>
            </a:pPr>
            <a:r>
              <a:rPr lang="en-US" sz="1400" dirty="0" smtClean="0"/>
              <a:t>This function is only available for self-referential searches (disambiguation)</a:t>
            </a:r>
          </a:p>
          <a:p>
            <a:pPr marL="180000" lvl="1" indent="-180000">
              <a:buClr>
                <a:schemeClr val="tx2"/>
              </a:buClr>
              <a:buFont typeface="Wingdings" panose="05000000000000000000" pitchFamily="2" charset="2"/>
              <a:buChar char="§"/>
            </a:pPr>
            <a:r>
              <a:rPr lang="en-US" sz="1400" dirty="0" smtClean="0"/>
              <a:t>It mirrors matches [Searched, Found] that have no reverse case [Found, Searched] because its identity was below </a:t>
            </a:r>
            <a:r>
              <a:rPr lang="en-US" sz="1400" dirty="0"/>
              <a:t>the </a:t>
            </a:r>
            <a:r>
              <a:rPr lang="en-US" sz="1400" dirty="0" smtClean="0"/>
              <a:t>limit </a:t>
            </a:r>
            <a:r>
              <a:rPr lang="en-US" sz="1400" dirty="0"/>
              <a:t>during the search, </a:t>
            </a:r>
            <a:endParaRPr lang="en-US" sz="1400" dirty="0" smtClean="0"/>
          </a:p>
          <a:p>
            <a:pPr marL="180000" lvl="1" indent="-180000">
              <a:buClr>
                <a:schemeClr val="tx2"/>
              </a:buClr>
              <a:buFont typeface="Wingdings" panose="05000000000000000000" pitchFamily="2" charset="2"/>
              <a:buChar char="§"/>
            </a:pPr>
            <a:r>
              <a:rPr lang="en-US" sz="1400" dirty="0" smtClean="0"/>
              <a:t>The generated matches have always an identity and score of zero and get a new run counter, which is reported in the dialog</a:t>
            </a:r>
          </a:p>
          <a:p>
            <a:pPr marL="180000" lvl="1" indent="-180000">
              <a:buClr>
                <a:schemeClr val="tx2"/>
              </a:buClr>
              <a:buFont typeface="Wingdings" panose="05000000000000000000" pitchFamily="2" charset="2"/>
              <a:buChar char="§"/>
            </a:pPr>
            <a:r>
              <a:rPr lang="en-US" sz="1400" dirty="0" smtClean="0"/>
              <a:t>The mirror process can be restricted to </a:t>
            </a:r>
            <a:r>
              <a:rPr lang="en-US" sz="1400" dirty="0"/>
              <a:t>specific runs </a:t>
            </a:r>
            <a:r>
              <a:rPr lang="en-US" sz="1400" dirty="0" smtClean="0"/>
              <a:t>by </a:t>
            </a:r>
            <a:r>
              <a:rPr lang="en-US" sz="1400" dirty="0"/>
              <a:t>using the same syntax as the page selection before printing, i.e. 1-3,5,7</a:t>
            </a:r>
          </a:p>
          <a:p>
            <a:pPr marL="180000" lvl="1" indent="-180000">
              <a:buClr>
                <a:schemeClr val="tx2"/>
              </a:buClr>
              <a:buFont typeface="Wingdings" panose="05000000000000000000" pitchFamily="2" charset="2"/>
              <a:buChar char="§"/>
            </a:pPr>
            <a:r>
              <a:rPr lang="en-US" sz="1400" dirty="0" smtClean="0"/>
              <a:t>The identities of the generated matches can be defined by using the Research and/or Refine function on the specified run</a:t>
            </a:r>
          </a:p>
          <a:p>
            <a:pPr marL="180000" lvl="1" indent="-180000">
              <a:buClr>
                <a:srgbClr val="00B050"/>
              </a:buClr>
              <a:buFont typeface="Wingdings" panose="05000000000000000000" pitchFamily="2" charset="2"/>
              <a:buChar char="§"/>
            </a:pPr>
            <a:r>
              <a:rPr lang="en-US" sz="1400" dirty="0" smtClean="0"/>
              <a:t>Although not a requirement for cascaded traversal (see </a:t>
            </a:r>
            <a:r>
              <a:rPr lang="en-US" sz="1400" dirty="0" err="1" smtClean="0"/>
              <a:t>GroupedExport</a:t>
            </a:r>
            <a:r>
              <a:rPr lang="en-US" sz="1400" dirty="0" smtClean="0"/>
              <a:t>), mirroring allows to assess the similarity below the limit without needlessly inflating the result table with hopeless cases</a:t>
            </a:r>
          </a:p>
          <a:p>
            <a:pPr marL="180000" lvl="1" indent="-180000">
              <a:buClr>
                <a:srgbClr val="00B050"/>
              </a:buClr>
              <a:buFont typeface="Wingdings" panose="05000000000000000000" pitchFamily="2" charset="2"/>
              <a:buChar char="§"/>
            </a:pPr>
            <a:r>
              <a:rPr lang="en-US" sz="1400" dirty="0" smtClean="0"/>
              <a:t>The associated cascade rule is usually at the beginning of a cascade definition with a cascade limit of zero, i.e. min &gt;= 60 @ 0, min &gt;= 90 @ 5, …</a:t>
            </a:r>
          </a:p>
          <a:p>
            <a:pPr marL="180000" lvl="1" indent="-180000">
              <a:buClr>
                <a:srgbClr val="FF0000"/>
              </a:buClr>
              <a:buFont typeface="Wingdings" panose="05000000000000000000" pitchFamily="2" charset="2"/>
              <a:buChar char="§"/>
            </a:pPr>
            <a:r>
              <a:rPr lang="en-US" sz="1400" dirty="0" smtClean="0"/>
              <a:t>By mirroring, very large result tables (close to 2GB or 79 Million records) can exceed system limits</a:t>
            </a:r>
          </a:p>
        </p:txBody>
      </p:sp>
      <p:pic>
        <p:nvPicPr>
          <p:cNvPr id="5" name="Grafik 4"/>
          <p:cNvPicPr>
            <a:picLocks noChangeAspect="1"/>
          </p:cNvPicPr>
          <p:nvPr/>
        </p:nvPicPr>
        <p:blipFill>
          <a:blip r:embed="rId2"/>
          <a:stretch>
            <a:fillRect/>
          </a:stretch>
        </p:blipFill>
        <p:spPr>
          <a:xfrm>
            <a:off x="4686622" y="908720"/>
            <a:ext cx="4133850" cy="2038350"/>
          </a:xfrm>
          <a:prstGeom prst="rect">
            <a:avLst/>
          </a:prstGeom>
        </p:spPr>
      </p:pic>
      <p:sp>
        <p:nvSpPr>
          <p:cNvPr id="7" name="Textfeld 6"/>
          <p:cNvSpPr txBox="1"/>
          <p:nvPr/>
        </p:nvSpPr>
        <p:spPr>
          <a:xfrm>
            <a:off x="4686622" y="3033068"/>
            <a:ext cx="4133850" cy="1384995"/>
          </a:xfrm>
          <a:prstGeom prst="rect">
            <a:avLst/>
          </a:prstGeom>
          <a:noFill/>
        </p:spPr>
        <p:txBody>
          <a:bodyPr wrap="square" rtlCol="0">
            <a:spAutoFit/>
          </a:bodyPr>
          <a:lstStyle/>
          <a:p>
            <a:pPr marL="180000" indent="-180000">
              <a:buClr>
                <a:srgbClr val="00B050"/>
              </a:buClr>
              <a:buFont typeface="Wingdings" panose="05000000000000000000" pitchFamily="2" charset="2"/>
              <a:buChar char="§"/>
            </a:pPr>
            <a:r>
              <a:rPr lang="en-US" sz="1400" dirty="0" smtClean="0"/>
              <a:t>Self-referential searches have the tendency to inflate the result table</a:t>
            </a:r>
            <a:r>
              <a:rPr lang="en-US" sz="1400" dirty="0"/>
              <a:t> </a:t>
            </a:r>
            <a:r>
              <a:rPr lang="en-US" sz="1400" dirty="0" smtClean="0"/>
              <a:t>→ try cutoff/activation (see Search) to reduce the impact of large clusters (1000 similar entries produce 1000*1000 matches) without loosing too much information as the truncated candidate lists are highly interconnected</a:t>
            </a:r>
            <a:endParaRPr lang="en-US" sz="1400" dirty="0"/>
          </a:p>
        </p:txBody>
      </p:sp>
    </p:spTree>
    <p:extLst>
      <p:ext uri="{BB962C8B-B14F-4D97-AF65-F5344CB8AC3E}">
        <p14:creationId xmlns:p14="http://schemas.microsoft.com/office/powerpoint/2010/main" val="4183174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smtClean="0"/>
              <a:t> main window</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a:t>
            </a:fld>
            <a:endParaRPr lang="en-US"/>
          </a:p>
        </p:txBody>
      </p:sp>
      <p:sp>
        <p:nvSpPr>
          <p:cNvPr id="2" name="Textfeld 1"/>
          <p:cNvSpPr txBox="1"/>
          <p:nvPr/>
        </p:nvSpPr>
        <p:spPr>
          <a:xfrm>
            <a:off x="326650" y="908720"/>
            <a:ext cx="2064448" cy="2893100"/>
          </a:xfrm>
          <a:prstGeom prst="rect">
            <a:avLst/>
          </a:prstGeom>
          <a:noFill/>
        </p:spPr>
        <p:txBody>
          <a:bodyPr wrap="square" rtlCol="0">
            <a:spAutoFit/>
          </a:bodyPr>
          <a:lstStyle/>
          <a:p>
            <a:r>
              <a:rPr lang="en-US" sz="1400" dirty="0" smtClean="0"/>
              <a:t>Main window</a:t>
            </a:r>
          </a:p>
          <a:p>
            <a:pPr marL="180000" lvl="1" indent="-180000">
              <a:buClr>
                <a:schemeClr val="tx2"/>
              </a:buClr>
              <a:buFont typeface="Wingdings" panose="05000000000000000000" pitchFamily="2" charset="2"/>
              <a:buChar char="§"/>
            </a:pPr>
            <a:r>
              <a:rPr lang="en-US" sz="1400" dirty="0" smtClean="0"/>
              <a:t>Main window shows the so called structure string representing all settings</a:t>
            </a:r>
          </a:p>
          <a:p>
            <a:pPr marL="180000" lvl="1" indent="-180000">
              <a:buClr>
                <a:schemeClr val="tx2"/>
              </a:buClr>
              <a:buFont typeface="Wingdings" panose="05000000000000000000" pitchFamily="2" charset="2"/>
              <a:buChar char="§"/>
            </a:pPr>
            <a:r>
              <a:rPr lang="en-US" sz="1400" dirty="0" smtClean="0"/>
              <a:t>The structure string is also the save format of the SE</a:t>
            </a:r>
          </a:p>
          <a:p>
            <a:pPr marL="180000" lvl="1" indent="-180000">
              <a:buClr>
                <a:srgbClr val="00B050"/>
              </a:buClr>
              <a:buFont typeface="Wingdings" panose="05000000000000000000" pitchFamily="2" charset="2"/>
              <a:buChar char="§"/>
            </a:pPr>
            <a:r>
              <a:rPr lang="en-US" sz="1400" dirty="0" smtClean="0"/>
              <a:t>The string can be marked and copied to the clipboard, e.g. in case of a support request</a:t>
            </a:r>
          </a:p>
        </p:txBody>
      </p:sp>
      <p:pic>
        <p:nvPicPr>
          <p:cNvPr id="6" name="Picture 5"/>
          <p:cNvPicPr>
            <a:picLocks noChangeAspect="1"/>
          </p:cNvPicPr>
          <p:nvPr/>
        </p:nvPicPr>
        <p:blipFill>
          <a:blip r:embed="rId2"/>
          <a:stretch>
            <a:fillRect/>
          </a:stretch>
        </p:blipFill>
        <p:spPr>
          <a:xfrm>
            <a:off x="2562547" y="823305"/>
            <a:ext cx="6257925" cy="5619750"/>
          </a:xfrm>
          <a:prstGeom prst="rect">
            <a:avLst/>
          </a:prstGeom>
        </p:spPr>
      </p:pic>
    </p:spTree>
    <p:extLst>
      <p:ext uri="{BB962C8B-B14F-4D97-AF65-F5344CB8AC3E}">
        <p14:creationId xmlns:p14="http://schemas.microsoft.com/office/powerpoint/2010/main" val="36146607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QuickSearch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30</a:t>
            </a:fld>
            <a:endParaRPr lang="en-US"/>
          </a:p>
        </p:txBody>
      </p:sp>
      <p:sp>
        <p:nvSpPr>
          <p:cNvPr id="11" name="Textfeld 10"/>
          <p:cNvSpPr txBox="1"/>
          <p:nvPr/>
        </p:nvSpPr>
        <p:spPr>
          <a:xfrm>
            <a:off x="323528" y="908720"/>
            <a:ext cx="3456384" cy="1815882"/>
          </a:xfrm>
          <a:prstGeom prst="rect">
            <a:avLst/>
          </a:prstGeom>
          <a:noFill/>
        </p:spPr>
        <p:txBody>
          <a:bodyPr wrap="square" rtlCol="0">
            <a:spAutoFit/>
          </a:bodyPr>
          <a:lstStyle/>
          <a:p>
            <a:r>
              <a:rPr lang="en-US" sz="1400" dirty="0" err="1" smtClean="0"/>
              <a:t>QuickSearch</a:t>
            </a:r>
            <a:endParaRPr lang="en-US" sz="1400" dirty="0" smtClean="0"/>
          </a:p>
          <a:p>
            <a:pPr marL="180000" lvl="1" indent="-180000">
              <a:buClr>
                <a:schemeClr val="tx2"/>
              </a:buClr>
              <a:buFont typeface="Wingdings" panose="05000000000000000000" pitchFamily="2" charset="2"/>
              <a:buChar char="§"/>
            </a:pPr>
            <a:r>
              <a:rPr lang="en-US" sz="1400" dirty="0" smtClean="0"/>
              <a:t>Entered fields will be searched according to the current settings (no </a:t>
            </a:r>
            <a:r>
              <a:rPr lang="en-US" sz="1400" smtClean="0"/>
              <a:t>refine step)</a:t>
            </a:r>
            <a:endParaRPr lang="en-US" sz="1400" dirty="0" smtClean="0"/>
          </a:p>
          <a:p>
            <a:pPr marL="180000" lvl="1" indent="-180000">
              <a:buClr>
                <a:schemeClr val="tx2"/>
              </a:buClr>
              <a:buFont typeface="Wingdings" panose="05000000000000000000" pitchFamily="2" charset="2"/>
              <a:buChar char="§"/>
            </a:pPr>
            <a:r>
              <a:rPr lang="en-US" sz="1400" dirty="0" smtClean="0"/>
              <a:t>Candidate list can be exported (see </a:t>
            </a:r>
            <a:r>
              <a:rPr lang="en-US" sz="1400" dirty="0" err="1" smtClean="0"/>
              <a:t>ExtendedExport</a:t>
            </a:r>
            <a:r>
              <a:rPr lang="en-US" sz="1400" dirty="0" smtClean="0"/>
              <a:t>)</a:t>
            </a:r>
          </a:p>
          <a:p>
            <a:pPr marL="180000" lvl="1" indent="-180000">
              <a:buClr>
                <a:schemeClr val="tx2"/>
              </a:buClr>
              <a:buFont typeface="Wingdings" panose="05000000000000000000" pitchFamily="2" charset="2"/>
              <a:buChar char="§"/>
            </a:pPr>
            <a:r>
              <a:rPr lang="en-US" sz="1400" dirty="0" smtClean="0"/>
              <a:t>Right-clicking on a candidate opens windows displaying the heuristics for the search term and the active candidate</a:t>
            </a:r>
          </a:p>
        </p:txBody>
      </p:sp>
      <p:sp>
        <p:nvSpPr>
          <p:cNvPr id="12" name="Textfeld 11"/>
          <p:cNvSpPr txBox="1"/>
          <p:nvPr/>
        </p:nvSpPr>
        <p:spPr>
          <a:xfrm>
            <a:off x="6156176" y="4185593"/>
            <a:ext cx="2448272" cy="2031325"/>
          </a:xfrm>
          <a:prstGeom prst="rect">
            <a:avLst/>
          </a:prstGeom>
          <a:noFill/>
        </p:spPr>
        <p:txBody>
          <a:bodyPr wrap="square" rtlCol="0">
            <a:spAutoFit/>
          </a:bodyPr>
          <a:lstStyle/>
          <a:p>
            <a:r>
              <a:rPr lang="en-US" sz="1400" dirty="0" smtClean="0"/>
              <a:t>Heuristic</a:t>
            </a:r>
          </a:p>
          <a:p>
            <a:pPr marL="180000" lvl="1" indent="-180000">
              <a:buClr>
                <a:schemeClr val="tx2"/>
              </a:buClr>
              <a:buFont typeface="Wingdings" panose="05000000000000000000" pitchFamily="2" charset="2"/>
              <a:buChar char="§"/>
            </a:pPr>
            <a:r>
              <a:rPr lang="en-US" sz="1400" dirty="0" smtClean="0"/>
              <a:t>Shows the fields of the selected record and the words of active search types along with the respective heuristic information like occurrence (incl. offset and/or log smoothing), local and global share of the </a:t>
            </a:r>
            <a:r>
              <a:rPr lang="en-US" sz="1400" dirty="0" err="1" smtClean="0"/>
              <a:t>rIP</a:t>
            </a:r>
            <a:endParaRPr lang="en-US" sz="1400" dirty="0" smtClean="0"/>
          </a:p>
        </p:txBody>
      </p:sp>
      <p:pic>
        <p:nvPicPr>
          <p:cNvPr id="5" name="Grafik 4"/>
          <p:cNvPicPr>
            <a:picLocks noChangeAspect="1"/>
          </p:cNvPicPr>
          <p:nvPr/>
        </p:nvPicPr>
        <p:blipFill>
          <a:blip r:embed="rId2"/>
          <a:stretch>
            <a:fillRect/>
          </a:stretch>
        </p:blipFill>
        <p:spPr>
          <a:xfrm>
            <a:off x="179512" y="2911520"/>
            <a:ext cx="5915025" cy="3667125"/>
          </a:xfrm>
          <a:prstGeom prst="rect">
            <a:avLst/>
          </a:prstGeom>
        </p:spPr>
      </p:pic>
      <p:pic>
        <p:nvPicPr>
          <p:cNvPr id="2" name="Grafik 1"/>
          <p:cNvPicPr>
            <a:picLocks noChangeAspect="1"/>
          </p:cNvPicPr>
          <p:nvPr/>
        </p:nvPicPr>
        <p:blipFill>
          <a:blip r:embed="rId3"/>
          <a:stretch>
            <a:fillRect/>
          </a:stretch>
        </p:blipFill>
        <p:spPr>
          <a:xfrm>
            <a:off x="3886522" y="908720"/>
            <a:ext cx="4933950" cy="3181350"/>
          </a:xfrm>
          <a:prstGeom prst="rect">
            <a:avLst/>
          </a:prstGeom>
        </p:spPr>
      </p:pic>
    </p:spTree>
    <p:extLst>
      <p:ext uri="{BB962C8B-B14F-4D97-AF65-F5344CB8AC3E}">
        <p14:creationId xmlns:p14="http://schemas.microsoft.com/office/powerpoint/2010/main" val="10986083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ResultChecker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31</a:t>
            </a:fld>
            <a:endParaRPr lang="en-US"/>
          </a:p>
        </p:txBody>
      </p:sp>
      <p:sp>
        <p:nvSpPr>
          <p:cNvPr id="11" name="Textfeld 10"/>
          <p:cNvSpPr txBox="1"/>
          <p:nvPr/>
        </p:nvSpPr>
        <p:spPr>
          <a:xfrm>
            <a:off x="323528" y="908720"/>
            <a:ext cx="3456384" cy="3754874"/>
          </a:xfrm>
          <a:prstGeom prst="rect">
            <a:avLst/>
          </a:prstGeom>
          <a:noFill/>
        </p:spPr>
        <p:txBody>
          <a:bodyPr wrap="square" rtlCol="0">
            <a:spAutoFit/>
          </a:bodyPr>
          <a:lstStyle/>
          <a:p>
            <a:r>
              <a:rPr lang="en-US" sz="1400" dirty="0" err="1" smtClean="0"/>
              <a:t>ResultChecker</a:t>
            </a:r>
          </a:p>
          <a:p>
            <a:pPr marL="180000" lvl="1" indent="-180000">
              <a:buClr>
                <a:schemeClr val="tx2"/>
              </a:buClr>
              <a:buFont typeface="Wingdings" panose="05000000000000000000" pitchFamily="2" charset="2"/>
              <a:buChar char="§"/>
            </a:pPr>
            <a:r>
              <a:rPr lang="en-US" sz="1400" dirty="0" smtClean="0"/>
              <a:t>Displays the contents of the result table enriched with the contents of the joined search fields of the base (found) and the search (searched) table (separated by “|”)</a:t>
            </a:r>
          </a:p>
          <a:p>
            <a:pPr marL="180000" lvl="1" indent="-180000">
              <a:buClr>
                <a:srgbClr val="00B050"/>
              </a:buClr>
              <a:buFont typeface="Wingdings" panose="05000000000000000000" pitchFamily="2" charset="2"/>
              <a:buChar char="§"/>
            </a:pPr>
            <a:r>
              <a:rPr lang="en-US" sz="1400" dirty="0" smtClean="0"/>
              <a:t>This is the first station to assess the quality of a search </a:t>
            </a:r>
          </a:p>
          <a:p>
            <a:pPr marL="180000" lvl="1" indent="-180000">
              <a:buClr>
                <a:schemeClr val="tx2"/>
              </a:buClr>
              <a:buFont typeface="Wingdings" panose="05000000000000000000" pitchFamily="2" charset="2"/>
              <a:buChar char="§"/>
            </a:pPr>
            <a:r>
              <a:rPr lang="en-US" sz="1400" dirty="0" smtClean="0"/>
              <a:t>Right-clicking on the search term or an found entry opens the respective heuristic window (see </a:t>
            </a:r>
            <a:r>
              <a:rPr lang="en-US" sz="1400" dirty="0" err="1" smtClean="0"/>
              <a:t>QuickSearch</a:t>
            </a:r>
            <a:r>
              <a:rPr lang="en-US" sz="1400" dirty="0" smtClean="0"/>
              <a:t>)</a:t>
            </a:r>
          </a:p>
          <a:p>
            <a:pPr marL="180000" lvl="1" indent="-180000">
              <a:buClr>
                <a:srgbClr val="FF0000"/>
              </a:buClr>
              <a:buFont typeface="Wingdings" panose="05000000000000000000" pitchFamily="2" charset="2"/>
              <a:buChar char="§"/>
            </a:pPr>
            <a:r>
              <a:rPr lang="en-US" sz="1400" dirty="0" smtClean="0"/>
              <a:t>The heuristic is based on the current settings and not on the parametrization of the search run</a:t>
            </a:r>
          </a:p>
          <a:p>
            <a:pPr marL="180000" lvl="1" indent="-180000">
              <a:buClr>
                <a:srgbClr val="FF0000"/>
              </a:buClr>
              <a:buFont typeface="Wingdings" panose="05000000000000000000" pitchFamily="2" charset="2"/>
              <a:buChar char="§"/>
            </a:pPr>
            <a:r>
              <a:rPr lang="en-US" sz="1400" dirty="0" smtClean="0"/>
              <a:t>The </a:t>
            </a:r>
            <a:r>
              <a:rPr lang="en-US" sz="1400" dirty="0" err="1" smtClean="0"/>
              <a:t>ResultChecker</a:t>
            </a:r>
            <a:r>
              <a:rPr lang="en-US" sz="1400" dirty="0" smtClean="0"/>
              <a:t> can also be used for manual checking by marking valid candidates → depreciated by </a:t>
            </a:r>
            <a:r>
              <a:rPr lang="en-US" sz="1400" dirty="0" err="1" smtClean="0"/>
              <a:t>ExtendedExport</a:t>
            </a:r>
            <a:endParaRPr lang="en-US" sz="1400" dirty="0" smtClean="0"/>
          </a:p>
        </p:txBody>
      </p:sp>
      <p:sp>
        <p:nvSpPr>
          <p:cNvPr id="9" name="Textfeld 8"/>
          <p:cNvSpPr txBox="1"/>
          <p:nvPr/>
        </p:nvSpPr>
        <p:spPr>
          <a:xfrm>
            <a:off x="323528" y="4581128"/>
            <a:ext cx="3562994" cy="2031325"/>
          </a:xfrm>
          <a:prstGeom prst="rect">
            <a:avLst/>
          </a:prstGeom>
          <a:noFill/>
        </p:spPr>
        <p:txBody>
          <a:bodyPr wrap="square" rtlCol="0">
            <a:spAutoFit/>
          </a:bodyPr>
          <a:lstStyle/>
          <a:p>
            <a:r>
              <a:rPr lang="en-US" sz="1400" dirty="0" smtClean="0"/>
              <a:t>Searched</a:t>
            </a:r>
          </a:p>
          <a:p>
            <a:pPr marL="180000" lvl="1" indent="-180000">
              <a:buClr>
                <a:schemeClr val="tx2"/>
              </a:buClr>
              <a:buFont typeface="Wingdings" panose="05000000000000000000" pitchFamily="2" charset="2"/>
              <a:buChar char="§"/>
            </a:pPr>
            <a:r>
              <a:rPr lang="en-US" sz="1400" dirty="0" smtClean="0"/>
              <a:t>Shows the record number of the search table and the associated search term</a:t>
            </a:r>
          </a:p>
          <a:p>
            <a:pPr marL="180000" lvl="1" indent="-180000">
              <a:buClr>
                <a:schemeClr val="tx2"/>
              </a:buClr>
              <a:buFont typeface="Wingdings" panose="05000000000000000000" pitchFamily="2" charset="2"/>
              <a:buChar char="§"/>
            </a:pPr>
            <a:r>
              <a:rPr lang="en-US" sz="1400" dirty="0" smtClean="0"/>
              <a:t>“&lt;“ or “&gt;” moves to the next/previous search table record with candidates</a:t>
            </a:r>
          </a:p>
          <a:p>
            <a:pPr marL="180000" lvl="1" indent="-180000">
              <a:buClr>
                <a:schemeClr val="tx2"/>
              </a:buClr>
              <a:buFont typeface="Wingdings" panose="05000000000000000000" pitchFamily="2" charset="2"/>
              <a:buChar char="§"/>
            </a:pPr>
            <a:r>
              <a:rPr lang="en-US" sz="1400" dirty="0" smtClean="0"/>
              <a:t>“&lt;&lt;“ or “&gt;&gt;” moves to the next/previous record with candidates marked as uncertain</a:t>
            </a:r>
          </a:p>
          <a:p>
            <a:pPr marL="180000" lvl="1" indent="-180000">
              <a:buClr>
                <a:schemeClr val="tx2"/>
              </a:buClr>
              <a:buFont typeface="Wingdings" panose="05000000000000000000" pitchFamily="2" charset="2"/>
              <a:buChar char="§"/>
            </a:pPr>
            <a:r>
              <a:rPr lang="en-US" sz="1400" dirty="0" smtClean="0"/>
              <a:t>“&lt;&lt;&lt;“ or “&gt;&gt;&gt;” moves to the next/previous record with unchecked candidates</a:t>
            </a:r>
          </a:p>
        </p:txBody>
      </p:sp>
      <p:sp>
        <p:nvSpPr>
          <p:cNvPr id="10" name="Textfeld 9"/>
          <p:cNvSpPr txBox="1"/>
          <p:nvPr/>
        </p:nvSpPr>
        <p:spPr>
          <a:xfrm>
            <a:off x="3779912" y="4090343"/>
            <a:ext cx="5040560" cy="2462213"/>
          </a:xfrm>
          <a:prstGeom prst="rect">
            <a:avLst/>
          </a:prstGeom>
          <a:noFill/>
        </p:spPr>
        <p:txBody>
          <a:bodyPr wrap="square" rtlCol="0">
            <a:spAutoFit/>
          </a:bodyPr>
          <a:lstStyle/>
          <a:p>
            <a:r>
              <a:rPr lang="en-US" sz="1400" dirty="0" smtClean="0"/>
              <a:t>Found</a:t>
            </a:r>
          </a:p>
          <a:p>
            <a:pPr marL="180000" lvl="1" indent="-180000">
              <a:buClr>
                <a:schemeClr val="tx2"/>
              </a:buClr>
              <a:buFont typeface="Wingdings" panose="05000000000000000000" pitchFamily="2" charset="2"/>
              <a:buChar char="§"/>
            </a:pPr>
            <a:r>
              <a:rPr lang="en-US" sz="1400" dirty="0" smtClean="0"/>
              <a:t>Shows the candidate identity, the run number and content of the search fields in the base table</a:t>
            </a:r>
          </a:p>
          <a:p>
            <a:pPr marL="180000" lvl="1" indent="-180000">
              <a:buClr>
                <a:schemeClr val="tx2"/>
              </a:buClr>
              <a:buFont typeface="Wingdings" panose="05000000000000000000" pitchFamily="2" charset="2"/>
              <a:buChar char="§"/>
            </a:pPr>
            <a:r>
              <a:rPr lang="en-US" sz="1400" dirty="0" smtClean="0"/>
              <a:t>Use simple clicking, SHIFT-clicking or CTRL-clicking to switch candidates between selected (match) and unselected (no match)</a:t>
            </a:r>
          </a:p>
          <a:p>
            <a:pPr marL="180000" lvl="1" indent="-180000">
              <a:buClr>
                <a:schemeClr val="tx2"/>
              </a:buClr>
              <a:buFont typeface="Wingdings" panose="05000000000000000000" pitchFamily="2" charset="2"/>
              <a:buChar char="§"/>
            </a:pPr>
            <a:r>
              <a:rPr lang="en-US" sz="1400" dirty="0" smtClean="0"/>
              <a:t>CTRL-clicking on “avoiding decision” marks the assessment as “uncertain”</a:t>
            </a:r>
          </a:p>
          <a:p>
            <a:pPr marL="180000" lvl="1" indent="-180000">
              <a:buClr>
                <a:schemeClr val="tx2"/>
              </a:buClr>
              <a:buFont typeface="Wingdings" panose="05000000000000000000" pitchFamily="2" charset="2"/>
              <a:buChar char="§"/>
            </a:pPr>
            <a:r>
              <a:rPr lang="en-US" sz="1400" dirty="0" smtClean="0"/>
              <a:t>Clicking on “no hit” removes all selections and declares all candidates as non-matching</a:t>
            </a:r>
          </a:p>
          <a:p>
            <a:pPr marL="180000" lvl="1" indent="-180000">
              <a:buClr>
                <a:srgbClr val="FF0000"/>
              </a:buClr>
              <a:buFont typeface="Wingdings" panose="05000000000000000000" pitchFamily="2" charset="2"/>
              <a:buChar char="§"/>
            </a:pPr>
            <a:r>
              <a:rPr lang="en-US" sz="1400" dirty="0" smtClean="0"/>
              <a:t>The checking functionality is depreciated because it is less efficient than working with </a:t>
            </a:r>
            <a:r>
              <a:rPr lang="en-US" sz="1400" dirty="0" err="1" smtClean="0"/>
              <a:t>ExtendedExport</a:t>
            </a:r>
            <a:r>
              <a:rPr lang="en-US" sz="1400" dirty="0" smtClean="0"/>
              <a:t> files</a:t>
            </a:r>
          </a:p>
        </p:txBody>
      </p:sp>
      <p:pic>
        <p:nvPicPr>
          <p:cNvPr id="7" name="Grafik 6"/>
          <p:cNvPicPr>
            <a:picLocks noChangeAspect="1"/>
          </p:cNvPicPr>
          <p:nvPr/>
        </p:nvPicPr>
        <p:blipFill>
          <a:blip r:embed="rId2"/>
          <a:stretch>
            <a:fillRect/>
          </a:stretch>
        </p:blipFill>
        <p:spPr>
          <a:xfrm>
            <a:off x="3886522" y="908720"/>
            <a:ext cx="4933950" cy="3095625"/>
          </a:xfrm>
          <a:prstGeom prst="rect">
            <a:avLst/>
          </a:prstGeom>
        </p:spPr>
      </p:pic>
    </p:spTree>
    <p:extLst>
      <p:ext uri="{BB962C8B-B14F-4D97-AF65-F5344CB8AC3E}">
        <p14:creationId xmlns:p14="http://schemas.microsoft.com/office/powerpoint/2010/main" val="33908895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Notes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32</a:t>
            </a:fld>
            <a:endParaRPr lang="en-US"/>
          </a:p>
        </p:txBody>
      </p:sp>
      <p:sp>
        <p:nvSpPr>
          <p:cNvPr id="11" name="Textfeld 10"/>
          <p:cNvSpPr txBox="1"/>
          <p:nvPr/>
        </p:nvSpPr>
        <p:spPr>
          <a:xfrm>
            <a:off x="323528" y="908720"/>
            <a:ext cx="4680520" cy="2246769"/>
          </a:xfrm>
          <a:prstGeom prst="rect">
            <a:avLst/>
          </a:prstGeom>
          <a:noFill/>
        </p:spPr>
        <p:txBody>
          <a:bodyPr wrap="square" rtlCol="0">
            <a:spAutoFit/>
          </a:bodyPr>
          <a:lstStyle/>
          <a:p>
            <a:r>
              <a:rPr lang="en-US" sz="1400" dirty="0" smtClean="0"/>
              <a:t>Notes</a:t>
            </a:r>
          </a:p>
          <a:p>
            <a:pPr marL="180000" lvl="1" indent="-180000">
              <a:buClr>
                <a:schemeClr val="tx2"/>
              </a:buClr>
              <a:buFont typeface="Wingdings" panose="05000000000000000000" pitchFamily="2" charset="2"/>
              <a:buChar char="§"/>
            </a:pPr>
            <a:r>
              <a:rPr lang="en-US" sz="1400" dirty="0" smtClean="0"/>
              <a:t>Free text can be appended to the </a:t>
            </a:r>
            <a:r>
              <a:rPr lang="en-US" sz="1400" dirty="0" err="1" smtClean="0"/>
              <a:t>SearchEngine</a:t>
            </a:r>
            <a:r>
              <a:rPr lang="en-US" sz="1400" dirty="0" smtClean="0"/>
              <a:t> structure string following the tag “[info]”</a:t>
            </a:r>
          </a:p>
          <a:p>
            <a:pPr marL="180000" lvl="1" indent="-180000">
              <a:buClr>
                <a:schemeClr val="tx2"/>
              </a:buClr>
              <a:buFont typeface="Wingdings" panose="05000000000000000000" pitchFamily="2" charset="2"/>
              <a:buChar char="§"/>
            </a:pPr>
            <a:r>
              <a:rPr lang="en-US" sz="1400" dirty="0" smtClean="0"/>
              <a:t>The information about a search ends up here if the option “Save search run information” was activated</a:t>
            </a:r>
          </a:p>
          <a:p>
            <a:pPr marL="180000" lvl="1" indent="-180000">
              <a:buClr>
                <a:schemeClr val="tx2"/>
              </a:buClr>
              <a:buFont typeface="Wingdings" panose="05000000000000000000" pitchFamily="2" charset="2"/>
              <a:buChar char="§"/>
            </a:pPr>
            <a:r>
              <a:rPr lang="en-US" sz="1400" dirty="0"/>
              <a:t>Every save slot of the </a:t>
            </a:r>
            <a:r>
              <a:rPr lang="en-US" sz="1400" dirty="0" err="1"/>
              <a:t>SearchEngine</a:t>
            </a:r>
            <a:r>
              <a:rPr lang="en-US" sz="1400" dirty="0"/>
              <a:t> has its own notes </a:t>
            </a:r>
            <a:r>
              <a:rPr lang="en-US" sz="1400" dirty="0" smtClean="0"/>
              <a:t>section</a:t>
            </a:r>
          </a:p>
          <a:p>
            <a:pPr marL="180000" lvl="1" indent="-180000">
              <a:buClr>
                <a:srgbClr val="00B050"/>
              </a:buClr>
              <a:buFont typeface="Wingdings" panose="05000000000000000000" pitchFamily="2" charset="2"/>
              <a:buChar char="§"/>
            </a:pPr>
            <a:r>
              <a:rPr lang="en-US" sz="1400" dirty="0" smtClean="0"/>
              <a:t>Can be used to make notes about the data, search strategies and other stuff related (and unrelated) to the current </a:t>
            </a:r>
            <a:r>
              <a:rPr lang="en-US" sz="1400" dirty="0" err="1" smtClean="0"/>
              <a:t>SearchEngine</a:t>
            </a:r>
            <a:endParaRPr lang="en-US" sz="1400" dirty="0" smtClean="0"/>
          </a:p>
        </p:txBody>
      </p:sp>
      <p:pic>
        <p:nvPicPr>
          <p:cNvPr id="5" name="Grafik 4"/>
          <p:cNvPicPr>
            <a:picLocks noChangeAspect="1"/>
          </p:cNvPicPr>
          <p:nvPr/>
        </p:nvPicPr>
        <p:blipFill>
          <a:blip r:embed="rId2"/>
          <a:stretch>
            <a:fillRect/>
          </a:stretch>
        </p:blipFill>
        <p:spPr>
          <a:xfrm>
            <a:off x="5077147" y="822722"/>
            <a:ext cx="3743325" cy="2724150"/>
          </a:xfrm>
          <a:prstGeom prst="rect">
            <a:avLst/>
          </a:prstGeom>
        </p:spPr>
      </p:pic>
    </p:spTree>
    <p:extLst>
      <p:ext uri="{BB962C8B-B14F-4D97-AF65-F5344CB8AC3E}">
        <p14:creationId xmlns:p14="http://schemas.microsoft.com/office/powerpoint/2010/main" val="9801235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Browser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33</a:t>
            </a:fld>
            <a:endParaRPr lang="en-US"/>
          </a:p>
        </p:txBody>
      </p:sp>
      <p:sp>
        <p:nvSpPr>
          <p:cNvPr id="11" name="Textfeld 10"/>
          <p:cNvSpPr txBox="1"/>
          <p:nvPr/>
        </p:nvSpPr>
        <p:spPr>
          <a:xfrm>
            <a:off x="323528" y="908720"/>
            <a:ext cx="3528392" cy="4185761"/>
          </a:xfrm>
          <a:prstGeom prst="rect">
            <a:avLst/>
          </a:prstGeom>
          <a:noFill/>
        </p:spPr>
        <p:txBody>
          <a:bodyPr wrap="square" rtlCol="0">
            <a:spAutoFit/>
          </a:bodyPr>
          <a:lstStyle/>
          <a:p>
            <a:r>
              <a:rPr lang="en-US" sz="1400" dirty="0" smtClean="0"/>
              <a:t>Browser</a:t>
            </a:r>
          </a:p>
          <a:p>
            <a:pPr marL="180000" lvl="1" indent="-180000">
              <a:buClr>
                <a:schemeClr val="tx2"/>
              </a:buClr>
              <a:buFont typeface="Wingdings" panose="05000000000000000000" pitchFamily="2" charset="2"/>
              <a:buChar char="§"/>
            </a:pPr>
            <a:r>
              <a:rPr lang="en-US" sz="1400" dirty="0" smtClean="0"/>
              <a:t>Opens a browser window to any selected </a:t>
            </a:r>
            <a:r>
              <a:rPr lang="en-US" sz="1400" dirty="0" err="1" smtClean="0"/>
              <a:t>Foxpro</a:t>
            </a:r>
            <a:r>
              <a:rPr lang="en-US" sz="1400" dirty="0" smtClean="0"/>
              <a:t> table (*.dbf)</a:t>
            </a:r>
          </a:p>
          <a:p>
            <a:pPr marL="180000" lvl="1" indent="-180000">
              <a:buClr>
                <a:schemeClr val="tx2"/>
              </a:buClr>
              <a:buFont typeface="Wingdings" panose="05000000000000000000" pitchFamily="2" charset="2"/>
              <a:buChar char="§"/>
            </a:pPr>
            <a:r>
              <a:rPr lang="en-US" sz="1400" dirty="0" smtClean="0"/>
              <a:t>The browser window can be navigated by entering a record number, skipping records or by </a:t>
            </a:r>
            <a:r>
              <a:rPr lang="en-US" sz="1400" dirty="0" err="1" smtClean="0"/>
              <a:t>scolling</a:t>
            </a:r>
            <a:endParaRPr lang="en-US" sz="1400" dirty="0" smtClean="0"/>
          </a:p>
          <a:p>
            <a:pPr marL="180000" lvl="1" indent="-180000">
              <a:buClr>
                <a:srgbClr val="00B050"/>
              </a:buClr>
              <a:buFont typeface="Wingdings" panose="05000000000000000000" pitchFamily="2" charset="2"/>
              <a:buChar char="§"/>
            </a:pPr>
            <a:r>
              <a:rPr lang="en-US" sz="1400" dirty="0" smtClean="0"/>
              <a:t>Can be used to take a peek into the internal </a:t>
            </a:r>
            <a:r>
              <a:rPr lang="en-US" sz="1400" dirty="0" err="1" smtClean="0"/>
              <a:t>SearchEngine</a:t>
            </a:r>
            <a:r>
              <a:rPr lang="en-US" sz="1400" dirty="0" smtClean="0"/>
              <a:t> tables like </a:t>
            </a:r>
            <a:r>
              <a:rPr lang="en-US" sz="1400" dirty="0" err="1" smtClean="0"/>
              <a:t>registry.dbf</a:t>
            </a:r>
            <a:r>
              <a:rPr lang="en-US" sz="1400" dirty="0" smtClean="0"/>
              <a:t> or </a:t>
            </a:r>
            <a:r>
              <a:rPr lang="en-US" sz="1400" dirty="0" err="1" smtClean="0"/>
              <a:t>control.dbf</a:t>
            </a:r>
            <a:endParaRPr lang="en-US" sz="1400" dirty="0" smtClean="0"/>
          </a:p>
          <a:p>
            <a:pPr marL="180000" lvl="1" indent="-180000">
              <a:buClr>
                <a:srgbClr val="00B050"/>
              </a:buClr>
              <a:buFont typeface="Wingdings" panose="05000000000000000000" pitchFamily="2" charset="2"/>
              <a:buChar char="§"/>
            </a:pPr>
            <a:r>
              <a:rPr lang="en-US" sz="1400" dirty="0" smtClean="0"/>
              <a:t>The control table contains the maximum and average occurrences of the search types (search type numbers are omitted, but the order is the same as in the </a:t>
            </a:r>
            <a:r>
              <a:rPr lang="en-US" sz="1400" dirty="0" err="1" smtClean="0"/>
              <a:t>SearchTypes</a:t>
            </a:r>
            <a:r>
              <a:rPr lang="en-US" sz="1400" dirty="0" smtClean="0"/>
              <a:t> dialog) → useful for defining offsets</a:t>
            </a:r>
          </a:p>
          <a:p>
            <a:pPr marL="180000" lvl="1" indent="-180000">
              <a:buClr>
                <a:srgbClr val="00B050"/>
              </a:buClr>
              <a:buFont typeface="Wingdings" panose="05000000000000000000" pitchFamily="2" charset="2"/>
              <a:buChar char="§"/>
            </a:pPr>
            <a:r>
              <a:rPr lang="en-US" sz="1400" dirty="0" smtClean="0"/>
              <a:t>Allows to scrutinize imported search and base tables, originating from tab-delimited text files, for invalid characters or messed up field separation</a:t>
            </a:r>
          </a:p>
        </p:txBody>
      </p:sp>
      <p:pic>
        <p:nvPicPr>
          <p:cNvPr id="12" name="Grafik 11"/>
          <p:cNvPicPr>
            <a:picLocks noChangeAspect="1"/>
          </p:cNvPicPr>
          <p:nvPr/>
        </p:nvPicPr>
        <p:blipFill>
          <a:blip r:embed="rId2"/>
          <a:stretch>
            <a:fillRect/>
          </a:stretch>
        </p:blipFill>
        <p:spPr>
          <a:xfrm>
            <a:off x="3886522" y="908720"/>
            <a:ext cx="4933950" cy="3724275"/>
          </a:xfrm>
          <a:prstGeom prst="rect">
            <a:avLst/>
          </a:prstGeom>
        </p:spPr>
      </p:pic>
    </p:spTree>
    <p:extLst>
      <p:ext uri="{BB962C8B-B14F-4D97-AF65-F5344CB8AC3E}">
        <p14:creationId xmlns:p14="http://schemas.microsoft.com/office/powerpoint/2010/main" val="22347886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idx="1"/>
          </p:nvPr>
        </p:nvSpPr>
        <p:spPr/>
        <p:txBody>
          <a:bodyPr>
            <a:normAutofit fontScale="62500" lnSpcReduction="20000"/>
          </a:bodyPr>
          <a:lstStyle/>
          <a:p>
            <a:r>
              <a:rPr lang="en-US" sz="2600" dirty="0" smtClean="0"/>
              <a:t>All actions performed using the GUI of the </a:t>
            </a:r>
            <a:r>
              <a:rPr lang="en-US" sz="2600" dirty="0" err="1" smtClean="0"/>
              <a:t>SearchEngine</a:t>
            </a:r>
            <a:r>
              <a:rPr lang="en-US" sz="2600" dirty="0" smtClean="0"/>
              <a:t> are logged into the file searchengine.log in the </a:t>
            </a:r>
            <a:r>
              <a:rPr lang="en-US" sz="2600" dirty="0" err="1" smtClean="0"/>
              <a:t>SearchEngine</a:t>
            </a:r>
            <a:r>
              <a:rPr lang="en-US" sz="2600" dirty="0" smtClean="0"/>
              <a:t> directory</a:t>
            </a:r>
          </a:p>
          <a:p>
            <a:pPr>
              <a:spcBef>
                <a:spcPts val="1200"/>
              </a:spcBef>
            </a:pPr>
            <a:r>
              <a:rPr lang="en-US" sz="2600" dirty="0" smtClean="0"/>
              <a:t>The entries are identical to the commands of the </a:t>
            </a:r>
            <a:r>
              <a:rPr lang="en-US" sz="2600" dirty="0" err="1" smtClean="0"/>
              <a:t>SearchEngine</a:t>
            </a:r>
            <a:r>
              <a:rPr lang="en-US" sz="2600" dirty="0" smtClean="0"/>
              <a:t> batch mode to facilitate easy setup of batch scripts</a:t>
            </a:r>
          </a:p>
          <a:p>
            <a:pPr>
              <a:spcBef>
                <a:spcPts val="1200"/>
              </a:spcBef>
            </a:pPr>
            <a:r>
              <a:rPr lang="de-DE" sz="2600" dirty="0" smtClean="0"/>
              <a:t>Command </a:t>
            </a:r>
            <a:r>
              <a:rPr lang="de-DE" sz="2600" dirty="0" err="1" smtClean="0"/>
              <a:t>line</a:t>
            </a:r>
            <a:r>
              <a:rPr lang="de-DE" sz="2600" dirty="0" smtClean="0"/>
              <a:t> </a:t>
            </a:r>
            <a:r>
              <a:rPr lang="de-DE" sz="2600" dirty="0" err="1" smtClean="0"/>
              <a:t>parameter</a:t>
            </a:r>
            <a:r>
              <a:rPr lang="de-DE" sz="2600" dirty="0" smtClean="0"/>
              <a:t> </a:t>
            </a:r>
            <a:r>
              <a:rPr lang="de-DE" sz="2600" dirty="0" err="1" smtClean="0"/>
              <a:t>of</a:t>
            </a:r>
            <a:r>
              <a:rPr lang="de-DE" sz="2600" dirty="0" smtClean="0"/>
              <a:t> SearchEngine.exe:</a:t>
            </a:r>
            <a:br>
              <a:rPr lang="de-DE" sz="2600" dirty="0" smtClean="0"/>
            </a:br>
            <a:r>
              <a:rPr lang="de-DE" sz="2600" dirty="0" smtClean="0">
                <a:cs typeface="Courier New" panose="02070309020205020404" pitchFamily="49" charset="0"/>
              </a:rPr>
              <a:t>&gt; searchengine.exe </a:t>
            </a:r>
            <a:r>
              <a:rPr lang="de-DE" sz="2600" i="1" dirty="0" err="1" smtClean="0">
                <a:cs typeface="Courier New" panose="02070309020205020404" pitchFamily="49" charset="0"/>
              </a:rPr>
              <a:t>batch_file</a:t>
            </a:r>
            <a:r>
              <a:rPr lang="de-DE" sz="2600" dirty="0" smtClean="0">
                <a:cs typeface="Courier New" panose="02070309020205020404" pitchFamily="49" charset="0"/>
              </a:rPr>
              <a:t> [</a:t>
            </a:r>
            <a:r>
              <a:rPr lang="de-DE" sz="2600" i="1" dirty="0" err="1" smtClean="0">
                <a:cs typeface="Courier New" panose="02070309020205020404" pitchFamily="49" charset="0"/>
              </a:rPr>
              <a:t>output_file</a:t>
            </a:r>
            <a:r>
              <a:rPr lang="de-DE" sz="2600" i="1" dirty="0" smtClean="0">
                <a:cs typeface="Courier New" panose="02070309020205020404" pitchFamily="49" charset="0"/>
              </a:rPr>
              <a:t> </a:t>
            </a:r>
            <a:r>
              <a:rPr lang="de-DE" sz="2600" dirty="0" smtClean="0">
                <a:cs typeface="Courier New" panose="02070309020205020404" pitchFamily="49" charset="0"/>
              </a:rPr>
              <a:t>[</a:t>
            </a:r>
            <a:r>
              <a:rPr lang="de-DE" sz="2600" dirty="0" err="1" smtClean="0">
                <a:cs typeface="Courier New" panose="02070309020205020404" pitchFamily="49" charset="0"/>
              </a:rPr>
              <a:t>append</a:t>
            </a:r>
            <a:r>
              <a:rPr lang="de-DE" sz="2600" dirty="0" smtClean="0">
                <a:cs typeface="Courier New" panose="02070309020205020404" pitchFamily="49" charset="0"/>
              </a:rPr>
              <a:t>]]</a:t>
            </a:r>
          </a:p>
          <a:p>
            <a:pPr lvl="1"/>
            <a:r>
              <a:rPr lang="en-US" sz="2600" dirty="0" smtClean="0"/>
              <a:t>Output generated from the script is written into the optional output file</a:t>
            </a:r>
          </a:p>
          <a:p>
            <a:pPr lvl="1"/>
            <a:r>
              <a:rPr lang="en-US" sz="2600" dirty="0" smtClean="0"/>
              <a:t>If option “append“ is specified, the existing output file will be complemented</a:t>
            </a:r>
          </a:p>
          <a:p>
            <a:pPr>
              <a:spcBef>
                <a:spcPts val="1200"/>
              </a:spcBef>
            </a:pPr>
            <a:r>
              <a:rPr lang="de-DE" sz="2600" dirty="0" smtClean="0"/>
              <a:t>Syntax </a:t>
            </a:r>
            <a:r>
              <a:rPr lang="de-DE" sz="2600" dirty="0" err="1" smtClean="0"/>
              <a:t>of</a:t>
            </a:r>
            <a:r>
              <a:rPr lang="de-DE" sz="2600" dirty="0" smtClean="0"/>
              <a:t> </a:t>
            </a:r>
            <a:r>
              <a:rPr lang="de-DE" sz="2600" dirty="0" err="1" smtClean="0"/>
              <a:t>batch</a:t>
            </a:r>
            <a:r>
              <a:rPr lang="de-DE" sz="2600" dirty="0" smtClean="0"/>
              <a:t> </a:t>
            </a:r>
            <a:r>
              <a:rPr lang="de-DE" sz="2600" dirty="0" err="1" smtClean="0"/>
              <a:t>scripts</a:t>
            </a:r>
            <a:r>
              <a:rPr lang="de-DE" sz="2600" dirty="0" smtClean="0"/>
              <a:t>:</a:t>
            </a:r>
            <a:br>
              <a:rPr lang="de-DE" sz="2600" dirty="0" smtClean="0"/>
            </a:br>
            <a:r>
              <a:rPr lang="de-DE" sz="2600" dirty="0" smtClean="0">
                <a:ea typeface="Cambria Math" panose="02040503050406030204" pitchFamily="18" charset="0"/>
                <a:cs typeface="Courier New" panose="02070309020205020404" pitchFamily="49" charset="0"/>
              </a:rPr>
              <a:t>[* </a:t>
            </a:r>
            <a:r>
              <a:rPr lang="de-DE" sz="2600" i="1" dirty="0" err="1" smtClean="0">
                <a:ea typeface="Cambria Math" panose="02040503050406030204" pitchFamily="18" charset="0"/>
                <a:cs typeface="Courier New" panose="02070309020205020404" pitchFamily="49" charset="0"/>
              </a:rPr>
              <a:t>comment</a:t>
            </a:r>
            <a:r>
              <a:rPr lang="de-DE" sz="2600" dirty="0" smtClean="0">
                <a:ea typeface="Cambria Math" panose="02040503050406030204" pitchFamily="18" charset="0"/>
                <a:cs typeface="Courier New" panose="02070309020205020404" pitchFamily="49" charset="0"/>
              </a:rPr>
              <a:t>]</a:t>
            </a:r>
            <a:br>
              <a:rPr lang="de-DE" sz="2600" dirty="0" smtClean="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a:t>
            </a:r>
            <a:r>
              <a:rPr lang="de-DE" sz="2600" dirty="0" err="1" smtClean="0">
                <a:ea typeface="Cambria Math" panose="02040503050406030204" pitchFamily="18" charset="0"/>
                <a:cs typeface="Courier New" panose="02070309020205020404" pitchFamily="49" charset="0"/>
              </a:rPr>
              <a:t>silent|loud</a:t>
            </a:r>
            <a:r>
              <a:rPr lang="de-DE" sz="2600" dirty="0" smtClean="0">
                <a:ea typeface="Cambria Math" panose="02040503050406030204" pitchFamily="18" charset="0"/>
                <a:cs typeface="Courier New" panose="02070309020205020404" pitchFamily="49" charset="0"/>
              </a:rPr>
              <a:t>]</a:t>
            </a:r>
            <a:br>
              <a:rPr lang="de-DE" sz="2600" dirty="0" smtClean="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[catch] [</a:t>
            </a:r>
            <a:r>
              <a:rPr lang="de-DE" sz="2600" dirty="0" err="1" smtClean="0">
                <a:ea typeface="Cambria Math" panose="02040503050406030204" pitchFamily="18" charset="0"/>
                <a:cs typeface="Courier New" panose="02070309020205020404" pitchFamily="49" charset="0"/>
              </a:rPr>
              <a:t>force</a:t>
            </a:r>
            <a:r>
              <a:rPr lang="de-DE" sz="2600" dirty="0" smtClean="0">
                <a:ea typeface="Cambria Math" panose="02040503050406030204" pitchFamily="18" charset="0"/>
                <a:cs typeface="Courier New" panose="02070309020205020404" pitchFamily="49" charset="0"/>
              </a:rPr>
              <a:t>] [</a:t>
            </a:r>
            <a:r>
              <a:rPr lang="de-DE" sz="2600" dirty="0" err="1" smtClean="0">
                <a:ea typeface="Cambria Math" panose="02040503050406030204" pitchFamily="18" charset="0"/>
                <a:cs typeface="Courier New" panose="02070309020205020404" pitchFamily="49" charset="0"/>
              </a:rPr>
              <a:t>silent</a:t>
            </a:r>
            <a:r>
              <a:rPr lang="de-DE" sz="2600" dirty="0" smtClean="0">
                <a:ea typeface="Cambria Math" panose="02040503050406030204" pitchFamily="18" charset="0"/>
                <a:cs typeface="Courier New" panose="02070309020205020404" pitchFamily="49" charset="0"/>
              </a:rPr>
              <a:t>] [</a:t>
            </a:r>
            <a:r>
              <a:rPr lang="de-DE" sz="2600" dirty="0" err="1" smtClean="0">
                <a:ea typeface="Cambria Math" panose="02040503050406030204" pitchFamily="18" charset="0"/>
                <a:cs typeface="Courier New" panose="02070309020205020404" pitchFamily="49" charset="0"/>
              </a:rPr>
              <a:t>loud</a:t>
            </a:r>
            <a:r>
              <a:rPr lang="de-DE" sz="2600" dirty="0" smtClean="0">
                <a:ea typeface="Cambria Math" panose="02040503050406030204" pitchFamily="18" charset="0"/>
                <a:cs typeface="Courier New" panose="02070309020205020404" pitchFamily="49" charset="0"/>
              </a:rPr>
              <a:t>] </a:t>
            </a:r>
            <a:r>
              <a:rPr lang="de-DE" sz="2600" i="1" dirty="0" err="1" smtClean="0">
                <a:ea typeface="Cambria Math" panose="02040503050406030204" pitchFamily="18" charset="0"/>
                <a:cs typeface="Courier New" panose="02070309020205020404" pitchFamily="49" charset="0"/>
              </a:rPr>
              <a:t>command</a:t>
            </a:r>
            <a:r>
              <a:rPr lang="de-DE" sz="2600" i="1" dirty="0">
                <a:ea typeface="Cambria Math" panose="02040503050406030204" pitchFamily="18" charset="0"/>
                <a:cs typeface="Courier New" panose="02070309020205020404" pitchFamily="49" charset="0"/>
              </a:rPr>
              <a:t/>
            </a:r>
            <a:br>
              <a:rPr lang="de-DE" sz="2600" i="1" dirty="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a:t>
            </a:r>
            <a:r>
              <a:rPr lang="de-DE" sz="2600" dirty="0" err="1" smtClean="0">
                <a:ea typeface="Cambria Math" panose="02040503050406030204" pitchFamily="18" charset="0"/>
                <a:cs typeface="Courier New" panose="02070309020205020404" pitchFamily="49" charset="0"/>
              </a:rPr>
              <a:t>exit</a:t>
            </a:r>
            <a:r>
              <a:rPr lang="de-DE" sz="2600" dirty="0" smtClean="0">
                <a:ea typeface="Cambria Math" panose="02040503050406030204" pitchFamily="18" charset="0"/>
                <a:cs typeface="Courier New" panose="02070309020205020404" pitchFamily="49" charset="0"/>
              </a:rPr>
              <a:t>]</a:t>
            </a:r>
          </a:p>
          <a:p>
            <a:pPr>
              <a:spcBef>
                <a:spcPts val="1200"/>
              </a:spcBef>
            </a:pPr>
            <a:r>
              <a:rPr lang="de-DE" sz="2600" dirty="0" smtClean="0">
                <a:cs typeface="Courier New" panose="02070309020205020404" pitchFamily="49" charset="0"/>
              </a:rPr>
              <a:t>Command </a:t>
            </a:r>
            <a:r>
              <a:rPr lang="de-DE" sz="2600" dirty="0" err="1" smtClean="0">
                <a:cs typeface="Courier New" panose="02070309020205020404" pitchFamily="49" charset="0"/>
              </a:rPr>
              <a:t>parameters</a:t>
            </a:r>
            <a:r>
              <a:rPr lang="de-DE" sz="2600" dirty="0" smtClean="0">
                <a:cs typeface="Courier New" panose="02070309020205020404" pitchFamily="49" charset="0"/>
              </a:rPr>
              <a:t> </a:t>
            </a:r>
            <a:r>
              <a:rPr lang="de-DE" sz="2600" dirty="0" err="1" smtClean="0">
                <a:cs typeface="Courier New" panose="02070309020205020404" pitchFamily="49" charset="0"/>
              </a:rPr>
              <a:t>have</a:t>
            </a:r>
            <a:r>
              <a:rPr lang="de-DE" sz="2600" dirty="0" smtClean="0">
                <a:cs typeface="Courier New" panose="02070309020205020404" pitchFamily="49" charset="0"/>
              </a:rPr>
              <a:t> different </a:t>
            </a:r>
            <a:r>
              <a:rPr lang="de-DE" sz="2600" dirty="0" err="1" smtClean="0">
                <a:cs typeface="Courier New" panose="02070309020205020404" pitchFamily="49" charset="0"/>
              </a:rPr>
              <a:t>types</a:t>
            </a:r>
            <a:r>
              <a:rPr lang="de-DE" sz="2600" dirty="0" smtClean="0">
                <a:cs typeface="Courier New" panose="02070309020205020404" pitchFamily="49" charset="0"/>
              </a:rPr>
              <a:t> </a:t>
            </a:r>
            <a:r>
              <a:rPr lang="de-DE" sz="2600" dirty="0" err="1" smtClean="0">
                <a:cs typeface="Courier New" panose="02070309020205020404" pitchFamily="49" charset="0"/>
              </a:rPr>
              <a:t>which</a:t>
            </a:r>
            <a:r>
              <a:rPr lang="de-DE" sz="2600" dirty="0" smtClean="0">
                <a:cs typeface="Courier New" panose="02070309020205020404" pitchFamily="49" charset="0"/>
              </a:rPr>
              <a:t> </a:t>
            </a:r>
            <a:r>
              <a:rPr lang="de-DE" sz="2600" dirty="0" err="1" smtClean="0">
                <a:cs typeface="Courier New" panose="02070309020205020404" pitchFamily="49" charset="0"/>
              </a:rPr>
              <a:t>are</a:t>
            </a:r>
            <a:r>
              <a:rPr lang="de-DE" sz="2600" dirty="0" smtClean="0">
                <a:cs typeface="Courier New" panose="02070309020205020404" pitchFamily="49" charset="0"/>
              </a:rPr>
              <a:t> </a:t>
            </a:r>
            <a:r>
              <a:rPr lang="de-DE" sz="2600" dirty="0" err="1" smtClean="0">
                <a:cs typeface="Courier New" panose="02070309020205020404" pitchFamily="49" charset="0"/>
              </a:rPr>
              <a:t>represented</a:t>
            </a:r>
            <a:r>
              <a:rPr lang="de-DE" sz="2600" dirty="0" smtClean="0">
                <a:cs typeface="Courier New" panose="02070309020205020404" pitchFamily="49" charset="0"/>
              </a:rPr>
              <a:t> </a:t>
            </a:r>
            <a:r>
              <a:rPr lang="de-DE" sz="2600" dirty="0" err="1" smtClean="0">
                <a:cs typeface="Courier New" panose="02070309020205020404" pitchFamily="49" charset="0"/>
              </a:rPr>
              <a:t>by</a:t>
            </a:r>
            <a:r>
              <a:rPr lang="de-DE" sz="2600" dirty="0" smtClean="0">
                <a:cs typeface="Courier New" panose="02070309020205020404" pitchFamily="49" charset="0"/>
              </a:rPr>
              <a:t> </a:t>
            </a:r>
            <a:r>
              <a:rPr lang="de-DE" sz="2600" dirty="0" err="1" smtClean="0">
                <a:cs typeface="Courier New" panose="02070309020205020404" pitchFamily="49" charset="0"/>
              </a:rPr>
              <a:t>the</a:t>
            </a:r>
            <a:r>
              <a:rPr lang="de-DE" sz="2600" dirty="0" smtClean="0">
                <a:cs typeface="Courier New" panose="02070309020205020404" pitchFamily="49" charset="0"/>
              </a:rPr>
              <a:t> </a:t>
            </a:r>
            <a:r>
              <a:rPr lang="de-DE" sz="2600" dirty="0" err="1" smtClean="0">
                <a:cs typeface="Courier New" panose="02070309020205020404" pitchFamily="49" charset="0"/>
              </a:rPr>
              <a:t>first</a:t>
            </a:r>
            <a:r>
              <a:rPr lang="de-DE" sz="2600" dirty="0" smtClean="0">
                <a:cs typeface="Courier New" panose="02070309020205020404" pitchFamily="49" charset="0"/>
              </a:rPr>
              <a:t> </a:t>
            </a:r>
            <a:r>
              <a:rPr lang="de-DE" sz="2600" dirty="0" err="1" smtClean="0">
                <a:cs typeface="Courier New" panose="02070309020205020404" pitchFamily="49" charset="0"/>
              </a:rPr>
              <a:t>uppercase</a:t>
            </a:r>
            <a:r>
              <a:rPr lang="de-DE" sz="2600" dirty="0" smtClean="0">
                <a:cs typeface="Courier New" panose="02070309020205020404" pitchFamily="49" charset="0"/>
              </a:rPr>
              <a:t> </a:t>
            </a:r>
            <a:r>
              <a:rPr lang="de-DE" sz="2600" dirty="0" err="1" smtClean="0">
                <a:cs typeface="Courier New" panose="02070309020205020404" pitchFamily="49" charset="0"/>
              </a:rPr>
              <a:t>letters</a:t>
            </a:r>
            <a:r>
              <a:rPr lang="de-DE" sz="2600" dirty="0" smtClean="0">
                <a:cs typeface="Courier New" panose="02070309020205020404" pitchFamily="49" charset="0"/>
              </a:rPr>
              <a:t> </a:t>
            </a:r>
            <a:r>
              <a:rPr lang="de-DE" sz="2600" dirty="0" err="1" smtClean="0">
                <a:cs typeface="Courier New" panose="02070309020205020404" pitchFamily="49" charset="0"/>
              </a:rPr>
              <a:t>of</a:t>
            </a:r>
            <a:r>
              <a:rPr lang="de-DE" sz="2600" dirty="0" smtClean="0">
                <a:cs typeface="Courier New" panose="02070309020205020404" pitchFamily="49" charset="0"/>
              </a:rPr>
              <a:t> </a:t>
            </a:r>
            <a:r>
              <a:rPr lang="de-DE" sz="2600" dirty="0" err="1" smtClean="0">
                <a:cs typeface="Courier New" panose="02070309020205020404" pitchFamily="49" charset="0"/>
              </a:rPr>
              <a:t>the</a:t>
            </a:r>
            <a:r>
              <a:rPr lang="de-DE" sz="2600" dirty="0" smtClean="0">
                <a:cs typeface="Courier New" panose="02070309020205020404" pitchFamily="49" charset="0"/>
              </a:rPr>
              <a:t> </a:t>
            </a:r>
            <a:r>
              <a:rPr lang="de-DE" sz="2600" dirty="0" err="1" smtClean="0">
                <a:cs typeface="Courier New" panose="02070309020205020404" pitchFamily="49" charset="0"/>
              </a:rPr>
              <a:t>placeholder</a:t>
            </a:r>
            <a:r>
              <a:rPr lang="de-DE" sz="2600" dirty="0" smtClean="0">
                <a:cs typeface="Courier New" panose="02070309020205020404" pitchFamily="49" charset="0"/>
              </a:rPr>
              <a:t>: </a:t>
            </a:r>
            <a:br>
              <a:rPr lang="de-DE" sz="2600" dirty="0" smtClean="0">
                <a:cs typeface="Courier New" panose="02070309020205020404" pitchFamily="49" charset="0"/>
              </a:rPr>
            </a:br>
            <a:r>
              <a:rPr lang="de-DE" sz="2600" dirty="0" smtClean="0">
                <a:cs typeface="Courier New" panose="02070309020205020404" pitchFamily="49" charset="0"/>
              </a:rPr>
              <a:t>I = Integer</a:t>
            </a:r>
            <a:br>
              <a:rPr lang="de-DE" sz="2600" dirty="0" smtClean="0">
                <a:cs typeface="Courier New" panose="02070309020205020404" pitchFamily="49" charset="0"/>
              </a:rPr>
            </a:br>
            <a:r>
              <a:rPr lang="de-DE" sz="2600" dirty="0" smtClean="0">
                <a:cs typeface="Courier New" panose="02070309020205020404" pitchFamily="49" charset="0"/>
              </a:rPr>
              <a:t>N = </a:t>
            </a:r>
            <a:r>
              <a:rPr lang="de-DE" sz="2600" dirty="0" err="1" smtClean="0">
                <a:cs typeface="Courier New" panose="02070309020205020404" pitchFamily="49" charset="0"/>
              </a:rPr>
              <a:t>Numeric</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L = </a:t>
            </a:r>
            <a:r>
              <a:rPr lang="de-DE" sz="2600" dirty="0" err="1" smtClean="0">
                <a:cs typeface="Courier New" panose="02070309020205020404" pitchFamily="49" charset="0"/>
              </a:rPr>
              <a:t>Logic</a:t>
            </a:r>
            <a:r>
              <a:rPr lang="de-DE" sz="2600" dirty="0" smtClean="0">
                <a:cs typeface="Courier New" panose="02070309020205020404" pitchFamily="49" charset="0"/>
              </a:rPr>
              <a:t>: .t. </a:t>
            </a:r>
            <a:r>
              <a:rPr lang="de-DE" sz="2600" dirty="0" err="1" smtClean="0">
                <a:cs typeface="Courier New" panose="02070309020205020404" pitchFamily="49" charset="0"/>
              </a:rPr>
              <a:t>equals</a:t>
            </a:r>
            <a:r>
              <a:rPr lang="de-DE" sz="2600" dirty="0" smtClean="0">
                <a:cs typeface="Courier New" panose="02070309020205020404" pitchFamily="49" charset="0"/>
              </a:rPr>
              <a:t> </a:t>
            </a:r>
            <a:r>
              <a:rPr lang="de-DE" sz="2600" dirty="0" err="1" smtClean="0">
                <a:cs typeface="Courier New" panose="02070309020205020404" pitchFamily="49" charset="0"/>
              </a:rPr>
              <a:t>true</a:t>
            </a:r>
            <a:r>
              <a:rPr lang="de-DE" sz="2600" dirty="0" smtClean="0">
                <a:cs typeface="Courier New" panose="02070309020205020404" pitchFamily="49" charset="0"/>
              </a:rPr>
              <a:t>, .f. </a:t>
            </a:r>
            <a:r>
              <a:rPr lang="de-DE" sz="2600" dirty="0" err="1" smtClean="0">
                <a:cs typeface="Courier New" panose="02070309020205020404" pitchFamily="49" charset="0"/>
              </a:rPr>
              <a:t>equals</a:t>
            </a:r>
            <a:r>
              <a:rPr lang="de-DE" sz="2600" dirty="0" smtClean="0">
                <a:cs typeface="Courier New" panose="02070309020205020404" pitchFamily="49" charset="0"/>
              </a:rPr>
              <a:t> </a:t>
            </a:r>
            <a:r>
              <a:rPr lang="de-DE" sz="2600" dirty="0" err="1" smtClean="0">
                <a:cs typeface="Courier New" panose="02070309020205020404" pitchFamily="49" charset="0"/>
              </a:rPr>
              <a:t>false</a:t>
            </a:r>
            <a:r>
              <a:rPr lang="de-DE" sz="2600" dirty="0">
                <a:cs typeface="Courier New" panose="02070309020205020404" pitchFamily="49" charset="0"/>
              </a:rPr>
              <a:t/>
            </a:r>
            <a:br>
              <a:rPr lang="de-DE" sz="2600" dirty="0">
                <a:cs typeface="Courier New" panose="02070309020205020404" pitchFamily="49" charset="0"/>
              </a:rPr>
            </a:br>
            <a:r>
              <a:rPr lang="de-DE" sz="2600" dirty="0">
                <a:cs typeface="Courier New" panose="02070309020205020404" pitchFamily="49" charset="0"/>
              </a:rPr>
              <a:t>NL = </a:t>
            </a:r>
            <a:r>
              <a:rPr lang="de-DE" sz="2600" dirty="0" err="1">
                <a:cs typeface="Courier New" panose="02070309020205020404" pitchFamily="49" charset="0"/>
              </a:rPr>
              <a:t>Numeric</a:t>
            </a:r>
            <a:r>
              <a:rPr lang="de-DE" sz="2600" dirty="0">
                <a:cs typeface="Courier New" panose="02070309020205020404" pitchFamily="49" charset="0"/>
              </a:rPr>
              <a:t>; </a:t>
            </a:r>
            <a:r>
              <a:rPr lang="de-DE" sz="2600" dirty="0" err="1">
                <a:cs typeface="Courier New" panose="02070309020205020404" pitchFamily="49" charset="0"/>
              </a:rPr>
              <a:t>if</a:t>
            </a:r>
            <a:r>
              <a:rPr lang="de-DE" sz="2600" dirty="0">
                <a:cs typeface="Courier New" panose="02070309020205020404" pitchFamily="49" charset="0"/>
              </a:rPr>
              <a:t> .f. </a:t>
            </a:r>
            <a:r>
              <a:rPr lang="de-DE" sz="2600" dirty="0" err="1">
                <a:cs typeface="Courier New" panose="02070309020205020404" pitchFamily="49" charset="0"/>
              </a:rPr>
              <a:t>or</a:t>
            </a:r>
            <a:r>
              <a:rPr lang="de-DE" sz="2600" dirty="0">
                <a:cs typeface="Courier New" panose="02070309020205020404" pitchFamily="49" charset="0"/>
              </a:rPr>
              <a:t> .t., </a:t>
            </a:r>
            <a:r>
              <a:rPr lang="de-DE" sz="2600" dirty="0" err="1">
                <a:cs typeface="Courier New" panose="02070309020205020404" pitchFamily="49" charset="0"/>
              </a:rPr>
              <a:t>use</a:t>
            </a:r>
            <a:r>
              <a:rPr lang="de-DE" sz="2600" dirty="0">
                <a:cs typeface="Courier New" panose="02070309020205020404" pitchFamily="49" charset="0"/>
              </a:rPr>
              <a:t> </a:t>
            </a:r>
            <a:r>
              <a:rPr lang="de-DE" sz="2600" dirty="0" err="1">
                <a:cs typeface="Courier New" panose="02070309020205020404" pitchFamily="49" charset="0"/>
              </a:rPr>
              <a:t>default</a:t>
            </a:r>
            <a:r>
              <a:rPr lang="de-DE" sz="2600" dirty="0">
                <a:cs typeface="Courier New" panose="02070309020205020404" pitchFamily="49" charset="0"/>
              </a:rPr>
              <a:t> </a:t>
            </a:r>
            <a:r>
              <a:rPr lang="de-DE" sz="2600" dirty="0" err="1">
                <a:cs typeface="Courier New" panose="02070309020205020404" pitchFamily="49" charset="0"/>
              </a:rPr>
              <a:t>value</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S = </a:t>
            </a:r>
            <a:r>
              <a:rPr lang="en-US" sz="2600" dirty="0" smtClean="0">
                <a:cs typeface="Courier New" panose="02070309020205020404" pitchFamily="49" charset="0"/>
              </a:rPr>
              <a:t>String in quotes: </a:t>
            </a:r>
            <a:r>
              <a:rPr lang="en-US" sz="2600" dirty="0" smtClean="0">
                <a:latin typeface="Courier New" panose="02070309020205020404" pitchFamily="49" charset="0"/>
                <a:cs typeface="Courier New" panose="02070309020205020404" pitchFamily="49" charset="0"/>
              </a:rPr>
              <a:t>”…”</a:t>
            </a:r>
            <a:endParaRPr lang="en-US" sz="2600" dirty="0" smtClean="0">
              <a:cs typeface="Courier New" panose="02070309020205020404" pitchFamily="49" charset="0"/>
            </a:endParaRPr>
          </a:p>
          <a:p>
            <a:pPr>
              <a:spcBef>
                <a:spcPts val="1200"/>
              </a:spcBef>
            </a:pPr>
            <a:r>
              <a:rPr lang="en-US" sz="2600" dirty="0" smtClean="0">
                <a:cs typeface="Courier New" panose="02070309020205020404" pitchFamily="49" charset="0"/>
              </a:rPr>
              <a:t>Command parameters can be omitted if designated as optional (rectangular brackets) and will be replaced with .f. respectively </a:t>
            </a:r>
            <a:r>
              <a:rPr lang="en-US" sz="2600" smtClean="0">
                <a:cs typeface="Courier New" panose="02070309020205020404" pitchFamily="49" charset="0"/>
              </a:rPr>
              <a:t>empty string. </a:t>
            </a:r>
            <a:endParaRPr lang="de-DE" dirty="0" smtClean="0">
              <a:cs typeface="Courier New" panose="02070309020205020404" pitchFamily="49" charset="0"/>
            </a:endParaRPr>
          </a:p>
          <a:p>
            <a:pPr marL="0" indent="0">
              <a:buNone/>
            </a:pPr>
            <a:endParaRPr lang="en-US" dirty="0" smtClean="0"/>
          </a:p>
        </p:txBody>
      </p:sp>
      <p:sp>
        <p:nvSpPr>
          <p:cNvPr id="3" name="Foliennummernplatzhalter 2"/>
          <p:cNvSpPr>
            <a:spLocks noGrp="1"/>
          </p:cNvSpPr>
          <p:nvPr>
            <p:ph type="sldNum" sz="quarter" idx="12"/>
          </p:nvPr>
        </p:nvSpPr>
        <p:spPr/>
        <p:txBody>
          <a:bodyPr/>
          <a:lstStyle/>
          <a:p>
            <a:fld id="{D3A84B36-446C-40B2-BC20-ECC32BF7AA77}" type="slidenum">
              <a:rPr lang="en-US" smtClean="0"/>
              <a:t>34</a:t>
            </a:fld>
            <a:endParaRPr lang="en-US"/>
          </a:p>
        </p:txBody>
      </p:sp>
      <p:sp>
        <p:nvSpPr>
          <p:cNvPr id="6" name="Titel 5"/>
          <p:cNvSpPr>
            <a:spLocks noGrp="1"/>
          </p:cNvSpPr>
          <p:nvPr>
            <p:ph type="title"/>
          </p:nvPr>
        </p:nvSpPr>
        <p:spPr/>
        <p:txBody>
          <a:bodyPr/>
          <a:lstStyle/>
          <a:p>
            <a:r>
              <a:rPr lang="de-DE" dirty="0" smtClean="0"/>
              <a:t>Batch </a:t>
            </a:r>
            <a:r>
              <a:rPr lang="de-DE" dirty="0" err="1" smtClean="0"/>
              <a:t>mode</a:t>
            </a:r>
            <a:r>
              <a:rPr lang="de-DE" dirty="0" smtClean="0"/>
              <a:t> </a:t>
            </a:r>
            <a:r>
              <a:rPr lang="de-DE" dirty="0" err="1" smtClean="0"/>
              <a:t>and</a:t>
            </a:r>
            <a:r>
              <a:rPr lang="de-DE" dirty="0" smtClean="0"/>
              <a:t> searchengine.log</a:t>
            </a:r>
            <a:endParaRPr lang="en-US" dirty="0"/>
          </a:p>
        </p:txBody>
      </p:sp>
    </p:spTree>
    <p:extLst>
      <p:ext uri="{BB962C8B-B14F-4D97-AF65-F5344CB8AC3E}">
        <p14:creationId xmlns:p14="http://schemas.microsoft.com/office/powerpoint/2010/main" val="4002891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pPr marL="360000" indent="-360000">
              <a:spcBef>
                <a:spcPts val="600"/>
              </a:spcBef>
              <a:buNone/>
            </a:pPr>
            <a:r>
              <a:rPr lang="en-US" sz="1400" b="1" dirty="0" smtClean="0">
                <a:cs typeface="Courier New" panose="02070309020205020404" pitchFamily="49" charset="0"/>
              </a:rPr>
              <a:t>silent</a:t>
            </a:r>
            <a:r>
              <a:rPr lang="en-US" sz="1400" dirty="0" smtClean="0"/>
              <a:t/>
            </a:r>
            <a:br>
              <a:rPr lang="en-US" sz="1400" dirty="0" smtClean="0"/>
            </a:br>
            <a:r>
              <a:rPr lang="en-US" sz="1400" dirty="0" smtClean="0"/>
              <a:t>activates silent mode suppressing the output of the executed commands. Can be put in front of a command or separately as global setting. Other output is not affected.</a:t>
            </a:r>
          </a:p>
          <a:p>
            <a:pPr marL="360000" indent="-360000">
              <a:spcBef>
                <a:spcPts val="600"/>
              </a:spcBef>
              <a:buNone/>
            </a:pPr>
            <a:r>
              <a:rPr lang="en-US" sz="1400" b="1" dirty="0" smtClean="0">
                <a:cs typeface="Courier New" panose="02070309020205020404" pitchFamily="49" charset="0"/>
              </a:rPr>
              <a:t>loud</a:t>
            </a:r>
            <a:r>
              <a:rPr lang="en-US" sz="1400" dirty="0" smtClean="0"/>
              <a:t/>
            </a:r>
            <a:br>
              <a:rPr lang="en-US" sz="1400" dirty="0" smtClean="0"/>
            </a:br>
            <a:r>
              <a:rPr lang="en-US" sz="1400" dirty="0" smtClean="0"/>
              <a:t>writes the executed commands to output file. Can be put in front of a command or separately as global setting</a:t>
            </a:r>
            <a:r>
              <a:rPr lang="en-US" sz="1400" dirty="0"/>
              <a:t> </a:t>
            </a:r>
            <a:r>
              <a:rPr lang="en-US" sz="1400" dirty="0" smtClean="0"/>
              <a:t>to cancel silent mode.</a:t>
            </a:r>
          </a:p>
          <a:p>
            <a:pPr marL="360000" indent="-360000">
              <a:spcBef>
                <a:spcPts val="600"/>
              </a:spcBef>
              <a:buNone/>
            </a:pPr>
            <a:r>
              <a:rPr lang="en-US" sz="1400" b="1" dirty="0" smtClean="0">
                <a:cs typeface="Courier New" panose="02070309020205020404" pitchFamily="49" charset="0"/>
              </a:rPr>
              <a:t>force</a:t>
            </a:r>
            <a:r>
              <a:rPr lang="en-US" sz="1400" dirty="0" smtClean="0"/>
              <a:t/>
            </a:r>
            <a:br>
              <a:rPr lang="en-US" sz="1400" dirty="0" smtClean="0"/>
            </a:br>
            <a:r>
              <a:rPr lang="en-US" sz="1400" dirty="0" smtClean="0"/>
              <a:t>the following command has the permission to overwrite files or show other reckless behavior for the sake of undisturbed execution.</a:t>
            </a:r>
          </a:p>
          <a:p>
            <a:pPr marL="360000" indent="-360000">
              <a:spcBef>
                <a:spcPts val="600"/>
              </a:spcBef>
              <a:buNone/>
            </a:pPr>
            <a:r>
              <a:rPr lang="en-US" sz="1400" b="1" dirty="0" smtClean="0">
                <a:cs typeface="Courier New" panose="02070309020205020404" pitchFamily="49" charset="0"/>
              </a:rPr>
              <a:t>catch</a:t>
            </a:r>
            <a:r>
              <a:rPr lang="en-US" sz="1400" dirty="0" smtClean="0">
                <a:cs typeface="Courier New" panose="02070309020205020404" pitchFamily="49" charset="0"/>
              </a:rPr>
              <a:t/>
            </a:r>
            <a:br>
              <a:rPr lang="en-US" sz="1400" dirty="0" smtClean="0">
                <a:cs typeface="Courier New" panose="02070309020205020404" pitchFamily="49" charset="0"/>
              </a:rPr>
            </a:br>
            <a:r>
              <a:rPr lang="en-US" sz="1400" dirty="0" smtClean="0"/>
              <a:t>the script does not stop if the following command generated an error. Can be used instead of force to assure the existence of a file or condition without recreating it.</a:t>
            </a:r>
            <a:endParaRPr lang="en-US" sz="2000" dirty="0"/>
          </a:p>
          <a:p>
            <a:pPr marL="360000" indent="-360000">
              <a:spcBef>
                <a:spcPts val="600"/>
              </a:spcBef>
              <a:buNone/>
            </a:pPr>
            <a:r>
              <a:rPr lang="en-US" sz="1400" b="1" dirty="0" smtClean="0">
                <a:cs typeface="Courier New" panose="02070309020205020404" pitchFamily="49" charset="0"/>
              </a:rPr>
              <a:t>exit</a:t>
            </a:r>
            <a:br>
              <a:rPr lang="en-US" sz="1400" b="1" dirty="0" smtClean="0">
                <a:cs typeface="Courier New" panose="02070309020205020404" pitchFamily="49" charset="0"/>
              </a:rPr>
            </a:br>
            <a:r>
              <a:rPr lang="en-US" sz="1400" dirty="0" smtClean="0">
                <a:cs typeface="Courier New" panose="02070309020205020404" pitchFamily="49" charset="0"/>
              </a:rPr>
              <a:t>terminates the execution of the script.</a:t>
            </a: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35</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keywords</a:t>
            </a:r>
            <a:endParaRPr lang="en-US" dirty="0"/>
          </a:p>
        </p:txBody>
      </p:sp>
    </p:spTree>
    <p:extLst>
      <p:ext uri="{BB962C8B-B14F-4D97-AF65-F5344CB8AC3E}">
        <p14:creationId xmlns:p14="http://schemas.microsoft.com/office/powerpoint/2010/main" val="29811715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lnSpcReduction="10000"/>
          </a:bodyPr>
          <a:lstStyle/>
          <a:p>
            <a:pPr marL="360000" indent="-360000">
              <a:spcBef>
                <a:spcPts val="600"/>
              </a:spcBef>
              <a:buNone/>
            </a:pPr>
            <a:r>
              <a:rPr lang="en-US" sz="1400" b="1" dirty="0" smtClean="0">
                <a:ea typeface="Cambria Math" panose="02040503050406030204" pitchFamily="18" charset="0"/>
                <a:cs typeface="Courier New" panose="02070309020205020404" pitchFamily="49" charset="0"/>
              </a:rPr>
              <a:t>activation(</a:t>
            </a:r>
            <a:r>
              <a:rPr lang="en-US" sz="1400" i="1" dirty="0" err="1" smtClean="0">
                <a:ea typeface="Cambria Math" panose="02040503050406030204" pitchFamily="18" charset="0"/>
                <a:cs typeface="Courier New" panose="02070309020205020404" pitchFamily="49" charset="0"/>
              </a:rPr>
              <a:t>Iactivation</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activation limit for feedback to get triggered. Enforces ordering of candidates by least relevant noise. Has no impact on actual results unless </a:t>
            </a:r>
            <a:r>
              <a:rPr lang="en-US" sz="1400" b="1" dirty="0" smtClean="0">
                <a:cs typeface="Courier New" panose="02070309020205020404" pitchFamily="49" charset="0"/>
              </a:rPr>
              <a:t>cutoff</a:t>
            </a:r>
            <a:r>
              <a:rPr lang="en-US" sz="1400" dirty="0" smtClean="0"/>
              <a:t> is zero. [Settings]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create(</a:t>
            </a:r>
            <a:r>
              <a:rPr lang="en-US" sz="1400" i="1" dirty="0" err="1" smtClean="0">
                <a:ea typeface="Cambria Math" panose="02040503050406030204" pitchFamily="18" charset="0"/>
                <a:cs typeface="Courier New" panose="02070309020205020404" pitchFamily="49" charset="0"/>
              </a:rPr>
              <a:t>Ssearchtypes</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creates the </a:t>
            </a:r>
            <a:r>
              <a:rPr lang="en-US" sz="1400" dirty="0" err="1" smtClean="0"/>
              <a:t>SearchEngine</a:t>
            </a:r>
            <a:r>
              <a:rPr lang="en-US" sz="1400" dirty="0" smtClean="0"/>
              <a:t>. The search types are separated by commas. A search type consists of the name of the search field followed the preparer names, separated by blanks. Can be forced to overwrite existing </a:t>
            </a:r>
            <a:r>
              <a:rPr lang="en-US" sz="1400" dirty="0" err="1" smtClean="0"/>
              <a:t>SearchEngine</a:t>
            </a:r>
            <a:r>
              <a:rPr lang="en-US" sz="1400" dirty="0" smtClean="0"/>
              <a:t>. [Create]</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cutoff(</a:t>
            </a:r>
            <a:r>
              <a:rPr lang="en-US" sz="1400" i="1" dirty="0" err="1" smtClean="0">
                <a:ea typeface="Cambria Math" panose="02040503050406030204" pitchFamily="18" charset="0"/>
                <a:cs typeface="Courier New" panose="02070309020205020404" pitchFamily="49" charset="0"/>
              </a:rPr>
              <a:t>Icutoff</a:t>
            </a:r>
            <a:r>
              <a:rPr lang="en-US" sz="1400" b="1" dirty="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the cutoff limit. The </a:t>
            </a:r>
            <a:r>
              <a:rPr lang="en-US" sz="1400" dirty="0" err="1" smtClean="0"/>
              <a:t>SearchEngine</a:t>
            </a:r>
            <a:r>
              <a:rPr lang="en-US" sz="1400" dirty="0" smtClean="0"/>
              <a:t> will try to keep the number of candidates per search term below this value. Works in conjunction with </a:t>
            </a:r>
            <a:r>
              <a:rPr lang="en-US" sz="1400" b="1" dirty="0" smtClean="0">
                <a:cs typeface="Courier New" panose="02070309020205020404" pitchFamily="49" charset="0"/>
              </a:rPr>
              <a:t>activation</a:t>
            </a:r>
            <a:r>
              <a:rPr lang="en-US" sz="1400" dirty="0" smtClean="0">
                <a:cs typeface="Courier New" panose="02070309020205020404" pitchFamily="49" charset="0"/>
              </a:rPr>
              <a:t>. [Settings]</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darwinistic</a:t>
            </a:r>
            <a:r>
              <a:rPr lang="en-US" sz="1400" b="1" dirty="0" smtClean="0">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Ldarwin</a:t>
            </a:r>
            <a:r>
              <a:rPr lang="en-US" sz="1400" b="1" dirty="0">
                <a:ea typeface="Cambria Math" panose="02040503050406030204" pitchFamily="18"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r>
            <a:br>
              <a:rPr lang="en-US" sz="1400" dirty="0" smtClean="0">
                <a:latin typeface="Courier New" panose="02070309020205020404" pitchFamily="49" charset="0"/>
                <a:cs typeface="Courier New" panose="02070309020205020404" pitchFamily="49" charset="0"/>
              </a:rPr>
            </a:br>
            <a:r>
              <a:rPr lang="en-US" sz="1400" dirty="0"/>
              <a:t>defines whether the </a:t>
            </a:r>
            <a:r>
              <a:rPr lang="en-US" sz="1400" dirty="0" err="1" smtClean="0"/>
              <a:t>SearchEngine</a:t>
            </a:r>
            <a:r>
              <a:rPr lang="en-US" sz="1400" dirty="0" smtClean="0"/>
              <a:t> keeps only the best candidates (.</a:t>
            </a:r>
            <a:r>
              <a:rPr lang="en-US" sz="1400" dirty="0"/>
              <a:t>t) or </a:t>
            </a:r>
            <a:r>
              <a:rPr lang="en-US" sz="1400" dirty="0" smtClean="0"/>
              <a:t>transfers all candidates with an identity equal or greater than the limit into the results </a:t>
            </a:r>
            <a:r>
              <a:rPr lang="en-US" sz="1400" dirty="0"/>
              <a:t>(.f. = default). [Settings</a:t>
            </a:r>
            <a:r>
              <a:rPr lang="en-US" sz="1400" dirty="0" smtClean="0"/>
              <a:t>]</a:t>
            </a:r>
          </a:p>
          <a:p>
            <a:pPr marL="360000" indent="-360000">
              <a:spcBef>
                <a:spcPts val="600"/>
              </a:spcBef>
              <a:buNone/>
            </a:pPr>
            <a:r>
              <a:rPr lang="en-US" sz="1400" b="1" dirty="0">
                <a:cs typeface="Courier New" panose="02070309020205020404" pitchFamily="49" charset="0"/>
              </a:rPr>
              <a:t>depth(</a:t>
            </a:r>
            <a:r>
              <a:rPr lang="en-US" sz="1400" i="1" dirty="0" err="1">
                <a:cs typeface="Courier New" panose="02070309020205020404" pitchFamily="49" charset="0"/>
              </a:rPr>
              <a:t>Idepth</a:t>
            </a:r>
            <a:r>
              <a:rPr lang="en-US" sz="1400" b="1" dirty="0">
                <a:cs typeface="Courier New" panose="02070309020205020404" pitchFamily="49" charset="0"/>
              </a:rPr>
              <a:t>)</a:t>
            </a:r>
            <a:r>
              <a:rPr lang="en-US" sz="1400" dirty="0"/>
              <a:t/>
            </a:r>
            <a:br>
              <a:rPr lang="en-US" sz="1400" dirty="0"/>
            </a:br>
            <a:r>
              <a:rPr lang="en-US" sz="1400" dirty="0"/>
              <a:t>sets the search depth, which can be a number between 0 and </a:t>
            </a:r>
            <a:r>
              <a:rPr lang="en-US" sz="1400" dirty="0" smtClean="0"/>
              <a:t>1048576 (0 = default = 262144). </a:t>
            </a:r>
            <a:r>
              <a:rPr lang="en-US" sz="1400" dirty="0"/>
              <a:t>[Preferences]</a:t>
            </a:r>
          </a:p>
          <a:p>
            <a:pPr marL="360000" indent="-360000">
              <a:spcBef>
                <a:spcPts val="600"/>
              </a:spcBef>
              <a:buNone/>
            </a:pPr>
            <a:r>
              <a:rPr lang="en-US" sz="1400" b="1" dirty="0">
                <a:cs typeface="Courier New" panose="02070309020205020404" pitchFamily="49" charset="0"/>
              </a:rPr>
              <a:t>erase()</a:t>
            </a:r>
            <a:r>
              <a:rPr lang="en-US" sz="1400" dirty="0"/>
              <a:t/>
            </a:r>
            <a:br>
              <a:rPr lang="en-US" sz="1400" dirty="0"/>
            </a:br>
            <a:r>
              <a:rPr lang="en-US" sz="1400" dirty="0"/>
              <a:t>erases the internal </a:t>
            </a:r>
            <a:r>
              <a:rPr lang="en-US" sz="1400" dirty="0" err="1"/>
              <a:t>SearchEngine</a:t>
            </a:r>
            <a:r>
              <a:rPr lang="en-US" sz="1400" dirty="0"/>
              <a:t> files. Base, search and result table are not affected.</a:t>
            </a:r>
          </a:p>
          <a:p>
            <a:pPr marL="360000" indent="-360000">
              <a:spcBef>
                <a:spcPts val="600"/>
              </a:spcBef>
              <a:buNone/>
            </a:pPr>
            <a:r>
              <a:rPr lang="en-US" sz="1400" b="1" dirty="0">
                <a:cs typeface="Courier New" panose="02070309020205020404" pitchFamily="49" charset="0"/>
              </a:rPr>
              <a:t>expand(</a:t>
            </a:r>
            <a:r>
              <a:rPr lang="en-US" sz="1400" i="1" dirty="0" err="1">
                <a:cs typeface="Courier New" panose="02070309020205020404" pitchFamily="49" charset="0"/>
              </a:rPr>
              <a:t>Ladditive</a:t>
            </a:r>
            <a:r>
              <a:rPr lang="en-US" sz="1400" b="1" dirty="0">
                <a:cs typeface="Courier New" panose="02070309020205020404" pitchFamily="49" charset="0"/>
              </a:rPr>
              <a:t>)</a:t>
            </a:r>
            <a:r>
              <a:rPr lang="en-US" sz="1400" dirty="0"/>
              <a:t/>
            </a:r>
            <a:br>
              <a:rPr lang="en-US" sz="1400" dirty="0"/>
            </a:br>
            <a:r>
              <a:rPr lang="en-US" sz="1400" dirty="0"/>
              <a:t>expands the </a:t>
            </a:r>
            <a:r>
              <a:rPr lang="en-US" sz="1400" dirty="0" err="1"/>
              <a:t>SearchEngine</a:t>
            </a:r>
            <a:r>
              <a:rPr lang="en-US" sz="1400" dirty="0"/>
              <a:t>. If the parameter is .t., the expansion is additive. If </a:t>
            </a:r>
            <a:r>
              <a:rPr lang="en-US" sz="1400" i="1" dirty="0" err="1">
                <a:cs typeface="Courier New" panose="02070309020205020404" pitchFamily="49" charset="0"/>
              </a:rPr>
              <a:t>Ladditive</a:t>
            </a:r>
            <a:r>
              <a:rPr lang="en-US" sz="1400" dirty="0"/>
              <a:t> is .f., the expansion is substitutive. [Expand]</a:t>
            </a:r>
          </a:p>
          <a:p>
            <a:pPr marL="360000" indent="-360000">
              <a:spcBef>
                <a:spcPts val="600"/>
              </a:spcBef>
              <a:buNone/>
            </a:pPr>
            <a:r>
              <a:rPr lang="en-US" sz="1400" dirty="0"/>
              <a:t> </a:t>
            </a:r>
            <a:r>
              <a:rPr lang="en-US" sz="1400" b="1" dirty="0">
                <a:cs typeface="Courier New" panose="02070309020205020404" pitchFamily="49" charset="0"/>
              </a:rPr>
              <a:t>export(</a:t>
            </a:r>
            <a:r>
              <a:rPr lang="en-US" sz="1400" i="1" dirty="0">
                <a:cs typeface="Courier New" panose="02070309020205020404" pitchFamily="49" charset="0"/>
              </a:rPr>
              <a:t>Stable</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a:cs typeface="Courier New" panose="02070309020205020404" pitchFamily="49" charset="0"/>
              </a:rPr>
              <a:t>Ssearchkey</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Sfoundkey</a:t>
            </a:r>
            <a:r>
              <a:rPr lang="en-US" sz="1400" dirty="0" smtClean="0">
                <a:cs typeface="Courier New" panose="02070309020205020404" pitchFamily="49" charset="0"/>
              </a:rPr>
              <a:t> </a:t>
            </a:r>
            <a:r>
              <a:rPr lang="en-US" sz="1400" dirty="0" smtClean="0">
                <a:solidFill>
                  <a:schemeClr val="bg1">
                    <a:lumMod val="50000"/>
                  </a:schemeClr>
                </a:solidFill>
                <a:cs typeface="Courier New" panose="02070309020205020404" pitchFamily="49" charset="0"/>
              </a:rPr>
              <a:t>[</a:t>
            </a:r>
            <a:r>
              <a:rPr lang="en-US" sz="1400" dirty="0" smtClean="0">
                <a:cs typeface="Courier New" panose="02070309020205020404" pitchFamily="49" charset="0"/>
              </a:rPr>
              <a:t>,</a:t>
            </a:r>
            <a:r>
              <a:rPr lang="en-US" sz="1400" i="1" dirty="0" smtClean="0">
                <a:cs typeface="Courier New" panose="02070309020205020404" pitchFamily="49" charset="0"/>
              </a:rPr>
              <a:t> </a:t>
            </a:r>
            <a:r>
              <a:rPr lang="en-US" sz="1400" i="1" dirty="0" err="1">
                <a:cs typeface="Courier New" panose="02070309020205020404" pitchFamily="49" charset="0"/>
              </a:rPr>
              <a:t>NLlow</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a:cs typeface="Courier New" panose="02070309020205020404" pitchFamily="49" charset="0"/>
              </a:rPr>
              <a:t>NLhigh</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Lexclusive</a:t>
            </a:r>
            <a:r>
              <a:rPr lang="en-US" sz="1400" i="1" dirty="0" smtClean="0">
                <a:cs typeface="Courier New" panose="02070309020205020404" pitchFamily="49" charset="0"/>
              </a:rPr>
              <a:t> </a:t>
            </a:r>
            <a:r>
              <a:rPr lang="en-US" sz="1400" dirty="0" smtClean="0">
                <a:solidFill>
                  <a:schemeClr val="bg1">
                    <a:lumMod val="50000"/>
                  </a:schemeClr>
                </a:solidFill>
                <a:cs typeface="Courier New" panose="02070309020205020404" pitchFamily="49" charset="0"/>
              </a:rPr>
              <a:t>[</a:t>
            </a:r>
            <a:r>
              <a:rPr lang="en-US" sz="1400" dirty="0" smtClean="0">
                <a:cs typeface="Courier New" panose="02070309020205020404" pitchFamily="49" charset="0"/>
              </a:rPr>
              <a:t>,</a:t>
            </a:r>
            <a:r>
              <a:rPr lang="en-US" sz="1400" i="1" dirty="0" smtClean="0">
                <a:cs typeface="Courier New" panose="02070309020205020404" pitchFamily="49" charset="0"/>
              </a:rPr>
              <a:t> </a:t>
            </a:r>
            <a:r>
              <a:rPr lang="en-US" sz="1400" i="1" dirty="0" err="1" smtClean="0">
                <a:cs typeface="Courier New" panose="02070309020205020404" pitchFamily="49" charset="0"/>
              </a:rPr>
              <a:t>Srunfilter</a:t>
            </a:r>
            <a:r>
              <a:rPr lang="en-US" sz="1400" i="1" dirty="0" smtClean="0">
                <a:cs typeface="Courier New" panose="02070309020205020404" pitchFamily="49" charset="0"/>
              </a:rPr>
              <a:t> </a:t>
            </a:r>
            <a:r>
              <a:rPr lang="en-US" sz="1400" dirty="0" smtClean="0">
                <a:solidFill>
                  <a:schemeClr val="bg1">
                    <a:lumMod val="50000"/>
                  </a:schemeClr>
                </a:solidFill>
                <a:cs typeface="Courier New" panose="02070309020205020404" pitchFamily="49" charset="0"/>
              </a:rPr>
              <a:t>[</a:t>
            </a:r>
            <a:r>
              <a:rPr lang="en-US" sz="1400" dirty="0" smtClean="0">
                <a:cs typeface="Courier New" panose="02070309020205020404" pitchFamily="49" charset="0"/>
              </a:rPr>
              <a:t>,</a:t>
            </a:r>
            <a:r>
              <a:rPr lang="en-US" sz="1400" i="1" dirty="0" smtClean="0">
                <a:cs typeface="Courier New" panose="02070309020205020404" pitchFamily="49" charset="0"/>
              </a:rPr>
              <a:t> </a:t>
            </a:r>
            <a:r>
              <a:rPr lang="en-US" sz="1400" i="1" dirty="0" err="1" smtClean="0">
                <a:cs typeface="Courier New" panose="02070309020205020404" pitchFamily="49" charset="0"/>
              </a:rPr>
              <a:t>Ltext</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the </a:t>
            </a:r>
            <a:r>
              <a:rPr lang="en-US" sz="1400" dirty="0" err="1"/>
              <a:t>SearchEngine</a:t>
            </a:r>
            <a:r>
              <a:rPr lang="en-US" sz="1400" dirty="0"/>
              <a:t> using the simple format. If </a:t>
            </a:r>
            <a:r>
              <a:rPr lang="en-US" sz="1400" i="1" dirty="0">
                <a:cs typeface="Courier New" panose="02070309020205020404" pitchFamily="49" charset="0"/>
              </a:rPr>
              <a:t>Stable</a:t>
            </a:r>
            <a:r>
              <a:rPr lang="en-US" sz="1400" dirty="0"/>
              <a:t> has “.txt” as extension, the file format will be tab-delimited. For full export, set </a:t>
            </a:r>
            <a:r>
              <a:rPr lang="en-US" sz="1400" i="1" dirty="0" err="1">
                <a:cs typeface="Courier New" panose="02070309020205020404" pitchFamily="49" charset="0"/>
              </a:rPr>
              <a:t>NLlow</a:t>
            </a:r>
            <a:r>
              <a:rPr lang="en-US" sz="1400" dirty="0"/>
              <a:t> to 0 or .f., </a:t>
            </a:r>
            <a:r>
              <a:rPr lang="en-US" sz="1400" i="1" dirty="0" err="1">
                <a:cs typeface="Courier New" panose="02070309020205020404" pitchFamily="49" charset="0"/>
              </a:rPr>
              <a:t>NLhigh</a:t>
            </a:r>
            <a:r>
              <a:rPr lang="en-US" sz="1400" dirty="0"/>
              <a:t> to 101 or .f. (high bracket is excluded) and </a:t>
            </a:r>
            <a:r>
              <a:rPr lang="en-US" sz="1400" i="1" dirty="0" err="1">
                <a:cs typeface="Courier New" panose="02070309020205020404" pitchFamily="49" charset="0"/>
              </a:rPr>
              <a:t>Srunfilter</a:t>
            </a:r>
            <a:r>
              <a:rPr lang="en-US" sz="1400" dirty="0"/>
              <a:t> to “” (empty string). Can be forced to overwrite existing </a:t>
            </a:r>
            <a:r>
              <a:rPr lang="en-US" sz="1400" i="1" dirty="0">
                <a:cs typeface="Courier New" panose="02070309020205020404" pitchFamily="49" charset="0"/>
              </a:rPr>
              <a:t>Stable</a:t>
            </a:r>
            <a:r>
              <a:rPr lang="en-US" sz="1400" dirty="0"/>
              <a:t>. [Export</a:t>
            </a:r>
            <a:r>
              <a:rPr lang="en-US" sz="1400" dirty="0" smtClean="0"/>
              <a:t>]</a:t>
            </a: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36</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30649987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fontScale="92500" lnSpcReduction="10000"/>
          </a:bodyPr>
          <a:lstStyle/>
          <a:p>
            <a:pPr marL="360000" indent="-360000">
              <a:spcBef>
                <a:spcPts val="600"/>
              </a:spcBef>
              <a:buNone/>
            </a:pPr>
            <a:r>
              <a:rPr lang="en-US" sz="1500" b="1" dirty="0" err="1" smtClean="0">
                <a:ea typeface="Cambria Math" panose="02040503050406030204" pitchFamily="18" charset="0"/>
                <a:cs typeface="Courier New" panose="02070309020205020404" pitchFamily="49" charset="0"/>
              </a:rPr>
              <a:t>exportExtended</a:t>
            </a:r>
            <a:r>
              <a:rPr lang="en-US" sz="1500" b="1" dirty="0" smtClean="0">
                <a:ea typeface="Cambria Math" panose="02040503050406030204" pitchFamily="18" charset="0"/>
                <a:cs typeface="Courier New" panose="02070309020205020404" pitchFamily="49" charset="0"/>
              </a:rPr>
              <a:t>(</a:t>
            </a:r>
            <a:r>
              <a:rPr lang="en-US" sz="1500" i="1" dirty="0" smtClean="0">
                <a:ea typeface="Cambria Math" panose="02040503050406030204" pitchFamily="18" charset="0"/>
                <a:cs typeface="Courier New" panose="02070309020205020404" pitchFamily="49" charset="0"/>
              </a:rPr>
              <a:t>Stable</a:t>
            </a:r>
            <a:r>
              <a:rPr lang="en-US" sz="1500" dirty="0">
                <a:ea typeface="Cambria Math" panose="02040503050406030204" pitchFamily="18" charset="0"/>
                <a:cs typeface="Courier New" panose="02070309020205020404" pitchFamily="49" charset="0"/>
              </a:rPr>
              <a:t>, </a:t>
            </a:r>
            <a:r>
              <a:rPr lang="en-US" sz="1500" i="1" dirty="0" err="1">
                <a:ea typeface="Cambria Math" panose="02040503050406030204" pitchFamily="18" charset="0"/>
                <a:cs typeface="Courier New" panose="02070309020205020404" pitchFamily="49" charset="0"/>
              </a:rPr>
              <a:t>Ssearchkey</a:t>
            </a:r>
            <a:r>
              <a:rPr lang="en-US" sz="1500" dirty="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Sfoundkey</a:t>
            </a:r>
            <a:r>
              <a:rPr lang="en-US" sz="1500" i="1"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Ssearchgroupkey</a:t>
            </a:r>
            <a:r>
              <a:rPr lang="en-US" sz="1500" i="1"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Sfoundgroupkey</a:t>
            </a:r>
            <a:r>
              <a:rPr lang="en-US" sz="1500" i="1"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i="1" dirty="0" err="1">
                <a:ea typeface="Cambria Math" panose="02040503050406030204" pitchFamily="18" charset="0"/>
                <a:cs typeface="Courier New" panose="02070309020205020404" pitchFamily="49" charset="0"/>
              </a:rPr>
              <a:t>NLlow</a:t>
            </a:r>
            <a:r>
              <a:rPr lang="en-US" sz="1500" i="1" dirty="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NLhigh</a:t>
            </a:r>
            <a:r>
              <a:rPr lang="en-US" sz="1500" i="1" dirty="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Lexclusive</a:t>
            </a:r>
            <a:r>
              <a:rPr lang="en-US" sz="1500" i="1"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Srunfilter</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b="1" dirty="0" smtClean="0">
                <a:ea typeface="Cambria Math" panose="02040503050406030204" pitchFamily="18" charset="0"/>
                <a:cs typeface="Courier New" panose="02070309020205020404" pitchFamily="49" charset="0"/>
              </a:rPr>
              <a:t>)</a:t>
            </a:r>
            <a:r>
              <a:rPr lang="en-US" sz="1500" dirty="0">
                <a:cs typeface="Courier New" panose="02070309020205020404" pitchFamily="49" charset="0"/>
              </a:rPr>
              <a:t/>
            </a:r>
            <a:br>
              <a:rPr lang="en-US" sz="1500" dirty="0">
                <a:cs typeface="Courier New" panose="02070309020205020404" pitchFamily="49" charset="0"/>
              </a:rPr>
            </a:br>
            <a:r>
              <a:rPr lang="en-US" sz="1500" dirty="0"/>
              <a:t>exports the </a:t>
            </a:r>
            <a:r>
              <a:rPr lang="en-US" sz="1500" dirty="0" err="1"/>
              <a:t>SearchEngine</a:t>
            </a:r>
            <a:r>
              <a:rPr lang="en-US" sz="1500" dirty="0"/>
              <a:t> using the extended format. If </a:t>
            </a:r>
            <a:r>
              <a:rPr lang="en-US" sz="1500" i="1" dirty="0">
                <a:cs typeface="Courier New" panose="02070309020205020404" pitchFamily="49" charset="0"/>
              </a:rPr>
              <a:t>Stable</a:t>
            </a:r>
            <a:r>
              <a:rPr lang="en-US" sz="1500" dirty="0"/>
              <a:t> has “.txt” as extension, the file format will be tab-delimited. For full export, set </a:t>
            </a:r>
            <a:r>
              <a:rPr lang="en-US" sz="1500" i="1" dirty="0" err="1">
                <a:cs typeface="Courier New" panose="02070309020205020404" pitchFamily="49" charset="0"/>
              </a:rPr>
              <a:t>NLlow</a:t>
            </a:r>
            <a:r>
              <a:rPr lang="en-US" sz="1500" dirty="0"/>
              <a:t> to 0 or .f., </a:t>
            </a:r>
            <a:r>
              <a:rPr lang="en-US" sz="1500" i="1" dirty="0" err="1">
                <a:cs typeface="Courier New" panose="02070309020205020404" pitchFamily="49" charset="0"/>
              </a:rPr>
              <a:t>NLhigh</a:t>
            </a:r>
            <a:r>
              <a:rPr lang="en-US" sz="1500" dirty="0"/>
              <a:t> to 101 or .f. (high bracket is excluded) and </a:t>
            </a:r>
            <a:r>
              <a:rPr lang="en-US" sz="1500" i="1" dirty="0" err="1">
                <a:cs typeface="Courier New" panose="02070309020205020404" pitchFamily="49" charset="0"/>
              </a:rPr>
              <a:t>Srunfilter</a:t>
            </a:r>
            <a:r>
              <a:rPr lang="en-US" sz="1500" dirty="0"/>
              <a:t> to “” (empty string). Can be forced to overwrite existing </a:t>
            </a:r>
            <a:r>
              <a:rPr lang="en-US" sz="1500" dirty="0">
                <a:cs typeface="Courier New" panose="02070309020205020404" pitchFamily="49" charset="0"/>
              </a:rPr>
              <a:t>Stable</a:t>
            </a:r>
            <a:r>
              <a:rPr lang="en-US" sz="1500" dirty="0"/>
              <a:t>. [</a:t>
            </a:r>
            <a:r>
              <a:rPr lang="en-US" sz="1500" dirty="0" err="1"/>
              <a:t>ExtendedExport</a:t>
            </a:r>
            <a:r>
              <a:rPr lang="en-US" sz="1500" dirty="0"/>
              <a:t>]</a:t>
            </a:r>
          </a:p>
          <a:p>
            <a:pPr marL="360000" indent="-360000">
              <a:spcBef>
                <a:spcPts val="600"/>
              </a:spcBef>
              <a:buNone/>
            </a:pPr>
            <a:r>
              <a:rPr lang="en-US" sz="1500" b="1" dirty="0" err="1">
                <a:ea typeface="Cambria Math" panose="02040503050406030204" pitchFamily="18" charset="0"/>
                <a:cs typeface="Courier New" panose="02070309020205020404" pitchFamily="49" charset="0"/>
              </a:rPr>
              <a:t>exportGrouped</a:t>
            </a:r>
            <a:r>
              <a:rPr lang="en-US" sz="1500" b="1" dirty="0">
                <a:ea typeface="Cambria Math" panose="02040503050406030204" pitchFamily="18" charset="0"/>
                <a:cs typeface="Courier New" panose="02070309020205020404" pitchFamily="49" charset="0"/>
              </a:rPr>
              <a:t>(</a:t>
            </a:r>
            <a:r>
              <a:rPr lang="en-US" sz="1500" i="1" dirty="0">
                <a:ea typeface="Cambria Math" panose="02040503050406030204" pitchFamily="18" charset="0"/>
                <a:cs typeface="Courier New" panose="02070309020205020404" pitchFamily="49" charset="0"/>
              </a:rPr>
              <a:t>Stable</a:t>
            </a:r>
            <a:r>
              <a:rPr lang="en-US" sz="1500" dirty="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Sbasekey</a:t>
            </a:r>
            <a:r>
              <a:rPr lang="en-US" sz="1500" i="1"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dirty="0" err="1" smtClean="0">
                <a:ea typeface="Cambria Math" panose="02040503050406030204" pitchFamily="18" charset="0"/>
                <a:cs typeface="Courier New" panose="02070309020205020404" pitchFamily="49" charset="0"/>
              </a:rPr>
              <a:t>Scascade</a:t>
            </a:r>
            <a:r>
              <a:rPr lang="en-US" sz="1500" dirty="0" smtClean="0">
                <a:ea typeface="Cambria Math" panose="02040503050406030204" pitchFamily="18" charset="0"/>
                <a:cs typeface="Courier New" panose="02070309020205020404" pitchFamily="49" charset="0"/>
              </a:rPr>
              <a:t> </a:t>
            </a:r>
            <a:r>
              <a:rPr lang="en-US" sz="1500" dirty="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NLlow</a:t>
            </a:r>
            <a:r>
              <a:rPr lang="en-US" sz="1500" dirty="0">
                <a:ea typeface="Cambria Math" panose="02040503050406030204" pitchFamily="18" charset="0"/>
                <a:cs typeface="Courier New" panose="02070309020205020404" pitchFamily="49" charset="0"/>
              </a:rPr>
              <a:t>, </a:t>
            </a:r>
            <a:r>
              <a:rPr lang="en-US" sz="1500" i="1" dirty="0" err="1">
                <a:ea typeface="Cambria Math" panose="02040503050406030204" pitchFamily="18" charset="0"/>
                <a:cs typeface="Courier New" panose="02070309020205020404" pitchFamily="49" charset="0"/>
              </a:rPr>
              <a:t>NLhigh</a:t>
            </a:r>
            <a:r>
              <a:rPr lang="en-US" sz="1500" dirty="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Lexclusive</a:t>
            </a:r>
            <a:r>
              <a:rPr lang="en-US" sz="1500" i="1"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Srunfilter</a:t>
            </a:r>
            <a:r>
              <a:rPr lang="en-US" sz="1500" dirty="0">
                <a:solidFill>
                  <a:schemeClr val="bg1">
                    <a:lumMod val="50000"/>
                  </a:schemeClr>
                </a:solidFill>
                <a:ea typeface="Cambria Math" panose="02040503050406030204" pitchFamily="18" charset="0"/>
                <a:cs typeface="Courier New" panose="02070309020205020404" pitchFamily="49" charset="0"/>
              </a:rPr>
              <a:t> [</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Lnotext</a:t>
            </a:r>
            <a:r>
              <a:rPr lang="en-US" sz="1500" i="1"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Lnosingles</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b="1" dirty="0" smtClean="0">
                <a:ea typeface="Cambria Math" panose="02040503050406030204" pitchFamily="18" charset="0"/>
                <a:cs typeface="Courier New" panose="02070309020205020404" pitchFamily="49" charset="0"/>
              </a:rPr>
              <a:t>)</a:t>
            </a:r>
            <a:r>
              <a:rPr lang="en-US" sz="1500" dirty="0">
                <a:cs typeface="Courier New" panose="02070309020205020404" pitchFamily="49" charset="0"/>
              </a:rPr>
              <a:t/>
            </a:r>
            <a:br>
              <a:rPr lang="en-US" sz="1500" dirty="0">
                <a:cs typeface="Courier New" panose="02070309020205020404" pitchFamily="49" charset="0"/>
              </a:rPr>
            </a:br>
            <a:r>
              <a:rPr lang="en-US" sz="1500" dirty="0"/>
              <a:t>exports the </a:t>
            </a:r>
            <a:r>
              <a:rPr lang="en-US" sz="1500" dirty="0" err="1"/>
              <a:t>SearchEngine</a:t>
            </a:r>
            <a:r>
              <a:rPr lang="en-US" sz="1500" dirty="0"/>
              <a:t> using the grouped format. If </a:t>
            </a:r>
            <a:r>
              <a:rPr lang="en-US" sz="1500" i="1" dirty="0">
                <a:cs typeface="Courier New" panose="02070309020205020404" pitchFamily="49" charset="0"/>
              </a:rPr>
              <a:t>Stable</a:t>
            </a:r>
            <a:r>
              <a:rPr lang="en-US" sz="1500" dirty="0"/>
              <a:t> has “.txt” as extension, the file format will be tab-delimited. For full export, set </a:t>
            </a:r>
            <a:r>
              <a:rPr lang="en-US" sz="1500" i="1" dirty="0" err="1">
                <a:cs typeface="Courier New" panose="02070309020205020404" pitchFamily="49" charset="0"/>
              </a:rPr>
              <a:t>NLlow</a:t>
            </a:r>
            <a:r>
              <a:rPr lang="en-US" sz="1500" dirty="0"/>
              <a:t> to 0 or .f., </a:t>
            </a:r>
            <a:r>
              <a:rPr lang="en-US" sz="1500" i="1" dirty="0" err="1">
                <a:cs typeface="Courier New" panose="02070309020205020404" pitchFamily="49" charset="0"/>
              </a:rPr>
              <a:t>NLhigh</a:t>
            </a:r>
            <a:r>
              <a:rPr lang="en-US" sz="1500" dirty="0"/>
              <a:t> to 101 or .f. (high bracket is excluded) and </a:t>
            </a:r>
            <a:r>
              <a:rPr lang="en-US" sz="1500" i="1" dirty="0" err="1">
                <a:cs typeface="Courier New" panose="02070309020205020404" pitchFamily="49" charset="0"/>
              </a:rPr>
              <a:t>Srunfilte</a:t>
            </a:r>
            <a:r>
              <a:rPr lang="en-US" sz="1500" i="1" dirty="0" err="1"/>
              <a:t>r</a:t>
            </a:r>
            <a:r>
              <a:rPr lang="en-US" sz="1500" i="1" dirty="0"/>
              <a:t> </a:t>
            </a:r>
            <a:r>
              <a:rPr lang="en-US" sz="1500" dirty="0"/>
              <a:t>to “” (empty string). </a:t>
            </a:r>
            <a:r>
              <a:rPr lang="en-US" sz="1500" dirty="0" smtClean="0"/>
              <a:t>Can </a:t>
            </a:r>
            <a:r>
              <a:rPr lang="en-US" sz="1500" dirty="0"/>
              <a:t>be forced to overwrite existing </a:t>
            </a:r>
            <a:r>
              <a:rPr lang="en-US" sz="1500" i="1" dirty="0">
                <a:cs typeface="Courier New" panose="02070309020205020404" pitchFamily="49" charset="0"/>
              </a:rPr>
              <a:t>Stable</a:t>
            </a:r>
            <a:r>
              <a:rPr lang="en-US" sz="1500" dirty="0"/>
              <a:t>. [</a:t>
            </a:r>
            <a:r>
              <a:rPr lang="en-US" sz="1500" dirty="0" err="1"/>
              <a:t>GroupedExport</a:t>
            </a:r>
            <a:r>
              <a:rPr lang="en-US" sz="1500" dirty="0"/>
              <a:t>]</a:t>
            </a:r>
          </a:p>
          <a:p>
            <a:pPr marL="360000" indent="-360000">
              <a:spcBef>
                <a:spcPts val="600"/>
              </a:spcBef>
              <a:buNone/>
            </a:pPr>
            <a:r>
              <a:rPr lang="en-US" sz="1500" b="1" dirty="0">
                <a:ea typeface="Cambria Math" panose="02040503050406030204" pitchFamily="18" charset="0"/>
                <a:cs typeface="Courier New" panose="02070309020205020404" pitchFamily="49" charset="0"/>
              </a:rPr>
              <a:t>feedback(</a:t>
            </a:r>
            <a:r>
              <a:rPr lang="en-US" sz="1500" i="1" dirty="0" err="1">
                <a:ea typeface="Cambria Math" panose="02040503050406030204" pitchFamily="18" charset="0"/>
                <a:cs typeface="Courier New" panose="02070309020205020404" pitchFamily="49" charset="0"/>
              </a:rPr>
              <a:t>Nfeedback</a:t>
            </a:r>
            <a:r>
              <a:rPr lang="en-US" sz="1500" b="1" dirty="0">
                <a:ea typeface="Cambria Math" panose="02040503050406030204" pitchFamily="18" charset="0"/>
                <a:cs typeface="Courier New" panose="02070309020205020404" pitchFamily="49" charset="0"/>
              </a:rPr>
              <a:t>)</a:t>
            </a:r>
            <a:r>
              <a:rPr lang="en-US" sz="1500" dirty="0"/>
              <a:t/>
            </a:r>
            <a:br>
              <a:rPr lang="en-US" sz="1500" dirty="0"/>
            </a:br>
            <a:r>
              <a:rPr lang="en-US" sz="1500" dirty="0"/>
              <a:t>sets the feedback, which can be a number between 0 and 100. [Settings]</a:t>
            </a:r>
          </a:p>
          <a:p>
            <a:pPr marL="360000" indent="-360000">
              <a:spcBef>
                <a:spcPts val="600"/>
              </a:spcBef>
              <a:buNone/>
            </a:pPr>
            <a:r>
              <a:rPr lang="en-US" sz="1500" b="1" dirty="0">
                <a:ea typeface="Cambria Math" panose="02040503050406030204" pitchFamily="18" charset="0"/>
                <a:cs typeface="Courier New" panose="02070309020205020404" pitchFamily="49" charset="0"/>
              </a:rPr>
              <a:t>ignorant(</a:t>
            </a:r>
            <a:r>
              <a:rPr lang="en-US" sz="1500" i="1" dirty="0" err="1">
                <a:ea typeface="Cambria Math" panose="02040503050406030204" pitchFamily="18" charset="0"/>
                <a:cs typeface="Courier New" panose="02070309020205020404" pitchFamily="49" charset="0"/>
              </a:rPr>
              <a:t>Lignorant</a:t>
            </a:r>
            <a:r>
              <a:rPr lang="en-US" sz="1500" b="1" dirty="0">
                <a:ea typeface="Cambria Math" panose="02040503050406030204" pitchFamily="18" charset="0"/>
                <a:cs typeface="Courier New" panose="02070309020205020404" pitchFamily="49" charset="0"/>
              </a:rPr>
              <a:t>)</a:t>
            </a:r>
            <a:r>
              <a:rPr lang="en-US" sz="1500" dirty="0"/>
              <a:t/>
            </a:r>
            <a:br>
              <a:rPr lang="en-US" sz="1500" dirty="0"/>
            </a:br>
            <a:r>
              <a:rPr lang="en-US" sz="1500" dirty="0" smtClean="0"/>
              <a:t>defines whether the </a:t>
            </a:r>
            <a:r>
              <a:rPr lang="en-US" sz="1500" dirty="0" err="1" smtClean="0"/>
              <a:t>SearchEngine</a:t>
            </a:r>
            <a:r>
              <a:rPr lang="en-US" sz="1500" dirty="0" smtClean="0"/>
              <a:t> is ignoring words </a:t>
            </a:r>
            <a:r>
              <a:rPr lang="en-US" sz="1500" dirty="0"/>
              <a:t>not represented in the Registry </a:t>
            </a:r>
            <a:r>
              <a:rPr lang="en-US" sz="1500" dirty="0" smtClean="0"/>
              <a:t>(.t.) or is giving them </a:t>
            </a:r>
            <a:r>
              <a:rPr lang="en-US" sz="1500" dirty="0"/>
              <a:t>the average identification potential of the corresponding search </a:t>
            </a:r>
            <a:r>
              <a:rPr lang="en-US" sz="1500" dirty="0" smtClean="0"/>
              <a:t>type (.f. = default). </a:t>
            </a:r>
            <a:r>
              <a:rPr lang="en-US" sz="1500" dirty="0"/>
              <a:t>[Settings</a:t>
            </a:r>
            <a:r>
              <a:rPr lang="en-US" sz="1500" dirty="0" smtClean="0"/>
              <a:t>]</a:t>
            </a:r>
          </a:p>
          <a:p>
            <a:pPr marL="360000" indent="-360000">
              <a:spcBef>
                <a:spcPts val="600"/>
              </a:spcBef>
              <a:buNone/>
            </a:pPr>
            <a:r>
              <a:rPr lang="en-US" sz="1500" b="1" dirty="0" err="1" smtClean="0">
                <a:ea typeface="Cambria Math" panose="02040503050406030204" pitchFamily="18" charset="0"/>
                <a:cs typeface="Courier New" panose="02070309020205020404" pitchFamily="49" charset="0"/>
              </a:rPr>
              <a:t>importBase</a:t>
            </a:r>
            <a:r>
              <a:rPr lang="en-US" sz="1500" b="1" dirty="0" smtClean="0">
                <a:ea typeface="Cambria Math" panose="02040503050406030204" pitchFamily="18" charset="0"/>
                <a:cs typeface="Courier New" panose="02070309020205020404" pitchFamily="49" charset="0"/>
              </a:rPr>
              <a:t>(</a:t>
            </a:r>
            <a:r>
              <a:rPr lang="en-US" sz="1500" i="1" dirty="0" err="1" smtClean="0">
                <a:ea typeface="Cambria Math" panose="02040503050406030204" pitchFamily="18" charset="0"/>
                <a:cs typeface="Courier New" panose="02070309020205020404" pitchFamily="49" charset="0"/>
              </a:rPr>
              <a:t>Sfile</a:t>
            </a:r>
            <a:r>
              <a:rPr lang="en-US" sz="1500" i="1"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Ldecode</a:t>
            </a:r>
            <a:r>
              <a:rPr lang="en-US" sz="1500" i="1"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Lnomemos</a:t>
            </a:r>
            <a:r>
              <a:rPr lang="en-US" sz="1500" i="1"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Lfast</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b="1" dirty="0" smtClean="0">
                <a:ea typeface="Cambria Math" panose="02040503050406030204" pitchFamily="18" charset="0"/>
                <a:cs typeface="Courier New" panose="02070309020205020404" pitchFamily="49" charset="0"/>
              </a:rPr>
              <a:t>)</a:t>
            </a:r>
            <a:r>
              <a:rPr lang="en-US" sz="1500" dirty="0">
                <a:cs typeface="Courier New" panose="02070309020205020404" pitchFamily="49" charset="0"/>
              </a:rPr>
              <a:t/>
            </a:r>
            <a:br>
              <a:rPr lang="en-US" sz="1500" dirty="0">
                <a:cs typeface="Courier New" panose="02070309020205020404" pitchFamily="49" charset="0"/>
              </a:rPr>
            </a:br>
            <a:r>
              <a:rPr lang="en-US" sz="1500" dirty="0"/>
              <a:t>imports respectively declares the base table. If the file extension is “.txt”, the file is imported into </a:t>
            </a:r>
            <a:r>
              <a:rPr lang="en-US" sz="1500" dirty="0" err="1"/>
              <a:t>Foxpro</a:t>
            </a:r>
            <a:r>
              <a:rPr lang="en-US" sz="1500" dirty="0"/>
              <a:t> format. If it is already imported, the existing file will be used. Parameters can be omitted from right to left. [File Locations</a:t>
            </a:r>
            <a:r>
              <a:rPr lang="en-US" sz="1500" dirty="0" smtClean="0"/>
              <a:t>]</a:t>
            </a:r>
            <a:endParaRPr lang="en-US" sz="1500" dirty="0"/>
          </a:p>
          <a:p>
            <a:pPr marL="360000" indent="-360000">
              <a:spcBef>
                <a:spcPts val="600"/>
              </a:spcBef>
              <a:buNone/>
            </a:pPr>
            <a:r>
              <a:rPr lang="en-US" sz="1500" b="1" dirty="0" err="1" smtClean="0">
                <a:ea typeface="Cambria Math" panose="02040503050406030204" pitchFamily="18" charset="0"/>
                <a:cs typeface="Courier New" panose="02070309020205020404" pitchFamily="49" charset="0"/>
              </a:rPr>
              <a:t>importSearch</a:t>
            </a:r>
            <a:r>
              <a:rPr lang="en-US" sz="1500" b="1" dirty="0">
                <a:ea typeface="Cambria Math" panose="02040503050406030204" pitchFamily="18" charset="0"/>
                <a:cs typeface="Courier New" panose="02070309020205020404" pitchFamily="49" charset="0"/>
              </a:rPr>
              <a:t>(</a:t>
            </a:r>
            <a:r>
              <a:rPr lang="en-US" sz="1500" i="1" dirty="0" err="1">
                <a:ea typeface="Cambria Math" panose="02040503050406030204" pitchFamily="18" charset="0"/>
                <a:cs typeface="Courier New" panose="02070309020205020404" pitchFamily="49" charset="0"/>
              </a:rPr>
              <a:t>Sfile</a:t>
            </a:r>
            <a:r>
              <a:rPr lang="en-US" sz="1500" i="1" dirty="0">
                <a:ea typeface="Cambria Math" panose="02040503050406030204" pitchFamily="18" charset="0"/>
                <a:cs typeface="Courier New" panose="02070309020205020404" pitchFamily="49" charset="0"/>
              </a:rPr>
              <a:t> </a:t>
            </a:r>
            <a:r>
              <a:rPr lang="en-US" sz="1500" dirty="0">
                <a:solidFill>
                  <a:schemeClr val="bg1">
                    <a:lumMod val="50000"/>
                  </a:schemeClr>
                </a:solidFill>
                <a:ea typeface="Cambria Math" panose="02040503050406030204" pitchFamily="18" charset="0"/>
                <a:cs typeface="Courier New" panose="02070309020205020404" pitchFamily="49" charset="0"/>
              </a:rPr>
              <a:t>[</a:t>
            </a:r>
            <a:r>
              <a:rPr lang="en-US" sz="1500" dirty="0">
                <a:ea typeface="Cambria Math" panose="02040503050406030204" pitchFamily="18" charset="0"/>
                <a:cs typeface="Courier New" panose="02070309020205020404" pitchFamily="49" charset="0"/>
              </a:rPr>
              <a:t>, </a:t>
            </a:r>
            <a:r>
              <a:rPr lang="en-US" sz="1500" i="1" dirty="0" err="1">
                <a:ea typeface="Cambria Math" panose="02040503050406030204" pitchFamily="18" charset="0"/>
                <a:cs typeface="Courier New" panose="02070309020205020404" pitchFamily="49" charset="0"/>
              </a:rPr>
              <a:t>Ldecode</a:t>
            </a:r>
            <a:r>
              <a:rPr lang="en-US" sz="1500" i="1" dirty="0">
                <a:ea typeface="Cambria Math" panose="02040503050406030204" pitchFamily="18" charset="0"/>
                <a:cs typeface="Courier New" panose="02070309020205020404" pitchFamily="49" charset="0"/>
              </a:rPr>
              <a:t> </a:t>
            </a:r>
            <a:r>
              <a:rPr lang="en-US" sz="1500" dirty="0">
                <a:solidFill>
                  <a:schemeClr val="bg1">
                    <a:lumMod val="50000"/>
                  </a:schemeClr>
                </a:solidFill>
                <a:ea typeface="Cambria Math" panose="02040503050406030204" pitchFamily="18" charset="0"/>
                <a:cs typeface="Courier New" panose="02070309020205020404" pitchFamily="49" charset="0"/>
              </a:rPr>
              <a:t>[</a:t>
            </a:r>
            <a:r>
              <a:rPr lang="en-US" sz="1500" dirty="0">
                <a:ea typeface="Cambria Math" panose="02040503050406030204" pitchFamily="18" charset="0"/>
                <a:cs typeface="Courier New" panose="02070309020205020404" pitchFamily="49" charset="0"/>
              </a:rPr>
              <a:t>, </a:t>
            </a:r>
            <a:r>
              <a:rPr lang="en-US" sz="1500" i="1" dirty="0" err="1">
                <a:ea typeface="Cambria Math" panose="02040503050406030204" pitchFamily="18" charset="0"/>
                <a:cs typeface="Courier New" panose="02070309020205020404" pitchFamily="49" charset="0"/>
              </a:rPr>
              <a:t>Lnomemos</a:t>
            </a:r>
            <a:r>
              <a:rPr lang="en-US" sz="1500" i="1" dirty="0">
                <a:ea typeface="Cambria Math" panose="02040503050406030204" pitchFamily="18" charset="0"/>
                <a:cs typeface="Courier New" panose="02070309020205020404" pitchFamily="49" charset="0"/>
              </a:rPr>
              <a:t> </a:t>
            </a:r>
            <a:r>
              <a:rPr lang="en-US" sz="1500" dirty="0">
                <a:solidFill>
                  <a:schemeClr val="bg1">
                    <a:lumMod val="50000"/>
                  </a:schemeClr>
                </a:solidFill>
                <a:ea typeface="Cambria Math" panose="02040503050406030204" pitchFamily="18" charset="0"/>
                <a:cs typeface="Courier New" panose="02070309020205020404" pitchFamily="49" charset="0"/>
              </a:rPr>
              <a:t>[</a:t>
            </a:r>
            <a:r>
              <a:rPr lang="en-US" sz="1500" dirty="0">
                <a:ea typeface="Cambria Math" panose="02040503050406030204" pitchFamily="18" charset="0"/>
                <a:cs typeface="Courier New" panose="02070309020205020404" pitchFamily="49" charset="0"/>
              </a:rPr>
              <a:t>, </a:t>
            </a:r>
            <a:r>
              <a:rPr lang="en-US" sz="1500" i="1" dirty="0" err="1">
                <a:ea typeface="Cambria Math" panose="02040503050406030204" pitchFamily="18" charset="0"/>
                <a:cs typeface="Courier New" panose="02070309020205020404" pitchFamily="49" charset="0"/>
              </a:rPr>
              <a:t>Lfast</a:t>
            </a:r>
            <a:r>
              <a:rPr lang="en-US" sz="1500" dirty="0">
                <a:solidFill>
                  <a:schemeClr val="bg1">
                    <a:lumMod val="50000"/>
                  </a:schemeClr>
                </a:solidFill>
                <a:ea typeface="Cambria Math" panose="02040503050406030204" pitchFamily="18" charset="0"/>
                <a:cs typeface="Courier New" panose="02070309020205020404" pitchFamily="49" charset="0"/>
              </a:rPr>
              <a:t>]]]</a:t>
            </a:r>
            <a:r>
              <a:rPr lang="en-US" sz="1500" b="1" dirty="0">
                <a:ea typeface="Cambria Math" panose="02040503050406030204" pitchFamily="18" charset="0"/>
                <a:cs typeface="Courier New" panose="02070309020205020404" pitchFamily="49" charset="0"/>
              </a:rPr>
              <a:t>)</a:t>
            </a:r>
            <a:r>
              <a:rPr lang="en-US" sz="1500" dirty="0">
                <a:ea typeface="Cambria Math" panose="02040503050406030204" pitchFamily="18" charset="0"/>
                <a:cs typeface="Courier New" panose="02070309020205020404" pitchFamily="49" charset="0"/>
              </a:rPr>
              <a:t/>
            </a:r>
            <a:br>
              <a:rPr lang="en-US" sz="1500" dirty="0">
                <a:ea typeface="Cambria Math" panose="02040503050406030204" pitchFamily="18" charset="0"/>
                <a:cs typeface="Courier New" panose="02070309020205020404" pitchFamily="49" charset="0"/>
              </a:rPr>
            </a:br>
            <a:r>
              <a:rPr lang="en-US" sz="1500" dirty="0"/>
              <a:t>imports respectively declares the search table. If the file extension is “.txt”, the file is imported into </a:t>
            </a:r>
            <a:r>
              <a:rPr lang="en-US" sz="1500" dirty="0" err="1"/>
              <a:t>Foxpro</a:t>
            </a:r>
            <a:r>
              <a:rPr lang="en-US" sz="1500" dirty="0"/>
              <a:t> format. If it is already imported, the existing file will be used. Parameters can be omitted from right to left. [File Locations]</a:t>
            </a:r>
          </a:p>
          <a:p>
            <a:pPr marL="360000" indent="-360000">
              <a:spcBef>
                <a:spcPts val="600"/>
              </a:spcBef>
              <a:buNone/>
            </a:pPr>
            <a:r>
              <a:rPr lang="en-US" sz="1500" b="1" dirty="0">
                <a:ea typeface="Cambria Math" panose="02040503050406030204" pitchFamily="18" charset="0"/>
                <a:cs typeface="Courier New" panose="02070309020205020404" pitchFamily="49" charset="0"/>
              </a:rPr>
              <a:t>info(</a:t>
            </a:r>
            <a:r>
              <a:rPr lang="en-US" sz="1500" i="1" dirty="0" err="1">
                <a:ea typeface="Cambria Math" panose="02040503050406030204" pitchFamily="18" charset="0"/>
                <a:cs typeface="Courier New" panose="02070309020205020404" pitchFamily="49" charset="0"/>
              </a:rPr>
              <a:t>Sinfo</a:t>
            </a:r>
            <a:r>
              <a:rPr lang="en-US" sz="1500" b="1" dirty="0">
                <a:ea typeface="Cambria Math" panose="02040503050406030204" pitchFamily="18" charset="0"/>
                <a:cs typeface="Courier New" panose="02070309020205020404" pitchFamily="49" charset="0"/>
              </a:rPr>
              <a:t>)</a:t>
            </a:r>
            <a:r>
              <a:rPr lang="en-US" sz="1500" dirty="0"/>
              <a:t/>
            </a:r>
            <a:br>
              <a:rPr lang="en-US" sz="1500" dirty="0"/>
            </a:br>
            <a:r>
              <a:rPr lang="en-US" sz="1500" dirty="0"/>
              <a:t>sets the notes in the info section of the </a:t>
            </a:r>
            <a:r>
              <a:rPr lang="en-US" sz="1500" dirty="0" err="1"/>
              <a:t>SearchEngine</a:t>
            </a:r>
            <a:r>
              <a:rPr lang="en-US" sz="1500" dirty="0"/>
              <a:t> structure string. The tag “&lt;</a:t>
            </a:r>
            <a:r>
              <a:rPr lang="en-US" sz="1500" dirty="0" err="1"/>
              <a:t>br</a:t>
            </a:r>
            <a:r>
              <a:rPr lang="en-US" sz="1500" dirty="0"/>
              <a:t>&gt;” will be translated to a line break. [Notes]</a:t>
            </a:r>
          </a:p>
          <a:p>
            <a:pPr marL="360000" indent="-360000">
              <a:spcBef>
                <a:spcPts val="600"/>
              </a:spcBef>
              <a:buNone/>
            </a:pPr>
            <a:endParaRPr lang="en-US" sz="2000" dirty="0" smtClean="0"/>
          </a:p>
          <a:p>
            <a:pPr marL="360000" indent="-360000">
              <a:spcBef>
                <a:spcPts val="600"/>
              </a:spcBef>
              <a:buNone/>
            </a:pP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37</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685349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400" b="1" dirty="0" smtClean="0">
                <a:ea typeface="Cambria Math" panose="02040503050406030204" pitchFamily="18" charset="0"/>
                <a:cs typeface="Courier New" panose="02070309020205020404" pitchFamily="49" charset="0"/>
              </a:rPr>
              <a:t>join(</a:t>
            </a:r>
            <a:r>
              <a:rPr lang="en-US" sz="1400" i="1" dirty="0" err="1" smtClean="0">
                <a:ea typeface="Cambria Math" panose="02040503050406030204" pitchFamily="18" charset="0"/>
                <a:cs typeface="Courier New" panose="02070309020205020404" pitchFamily="49" charset="0"/>
              </a:rPr>
              <a:t>Sfield</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Ssearchfield</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b="1" dirty="0" smtClean="0"/>
              <a:t/>
            </a:r>
            <a:br>
              <a:rPr lang="en-US" sz="1400" b="1" dirty="0" smtClean="0"/>
            </a:br>
            <a:r>
              <a:rPr lang="en-US" sz="1400" dirty="0" smtClean="0"/>
              <a:t>links a field of the search table (</a:t>
            </a:r>
            <a:r>
              <a:rPr lang="en-US" sz="1400" i="1" dirty="0" err="1" smtClean="0">
                <a:cs typeface="Courier New" panose="02070309020205020404" pitchFamily="49" charset="0"/>
              </a:rPr>
              <a:t>Sfield</a:t>
            </a:r>
            <a:r>
              <a:rPr lang="en-US" sz="1400" dirty="0" smtClean="0"/>
              <a:t>) to a search field (</a:t>
            </a:r>
            <a:r>
              <a:rPr lang="en-US" sz="1400" i="1" dirty="0" err="1" smtClean="0">
                <a:cs typeface="Courier New" panose="02070309020205020404" pitchFamily="49" charset="0"/>
              </a:rPr>
              <a:t>Ssearchfield</a:t>
            </a:r>
            <a:r>
              <a:rPr lang="en-US" sz="1400" dirty="0" smtClean="0"/>
              <a:t>). If both have the same name, the search field can be omitted. [Join </a:t>
            </a:r>
            <a:r>
              <a:rPr lang="en-US" sz="1400" dirty="0" err="1" smtClean="0"/>
              <a:t>SearchFields</a:t>
            </a:r>
            <a:r>
              <a:rPr lang="en-US" sz="1400" dirty="0" smtClean="0"/>
              <a:t>]</a:t>
            </a:r>
            <a:endParaRPr lang="en-US" sz="2000" dirty="0"/>
          </a:p>
          <a:p>
            <a:pPr marL="360000" indent="-360000">
              <a:spcBef>
                <a:spcPts val="600"/>
              </a:spcBef>
              <a:buNone/>
            </a:pPr>
            <a:r>
              <a:rPr lang="en-US" sz="1400" b="1" dirty="0">
                <a:cs typeface="Courier New" panose="02070309020205020404" pitchFamily="49" charset="0"/>
              </a:rPr>
              <a:t>limit(</a:t>
            </a:r>
            <a:r>
              <a:rPr lang="en-US" sz="1400" dirty="0" err="1">
                <a:cs typeface="Courier New" panose="02070309020205020404" pitchFamily="49" charset="0"/>
              </a:rPr>
              <a:t>Nlimit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set the threshold for the identity of the candidates. Can be a number between 0 and 100. [Settings]</a:t>
            </a:r>
          </a:p>
          <a:p>
            <a:pPr marL="360000" indent="-360000">
              <a:spcBef>
                <a:spcPts val="600"/>
              </a:spcBef>
              <a:buNone/>
            </a:pPr>
            <a:r>
              <a:rPr lang="en-US" sz="1400" b="1" dirty="0">
                <a:cs typeface="Courier New" panose="02070309020205020404" pitchFamily="49" charset="0"/>
              </a:rPr>
              <a:t>load(</a:t>
            </a:r>
            <a:r>
              <a:rPr lang="en-US" sz="1400" dirty="0">
                <a:solidFill>
                  <a:schemeClr val="bg1">
                    <a:lumMod val="50000"/>
                  </a:schemeClr>
                </a:solidFill>
                <a:cs typeface="Courier New" panose="02070309020205020404" pitchFamily="49" charset="0"/>
              </a:rPr>
              <a:t>[</a:t>
            </a:r>
            <a:r>
              <a:rPr lang="en-US" sz="1400" dirty="0" err="1">
                <a:cs typeface="Courier New" panose="02070309020205020404" pitchFamily="49" charset="0"/>
              </a:rPr>
              <a:t>Sslot</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cs typeface="Courier New" panose="02070309020205020404" pitchFamily="49" charset="0"/>
              </a:rPr>
              <a:t>loads the specified </a:t>
            </a:r>
            <a:r>
              <a:rPr lang="en-US" sz="1400" dirty="0" err="1">
                <a:cs typeface="Courier New" panose="02070309020205020404" pitchFamily="49" charset="0"/>
              </a:rPr>
              <a:t>SearchEngine</a:t>
            </a:r>
            <a:r>
              <a:rPr lang="en-US" sz="1400" dirty="0">
                <a:cs typeface="Courier New" panose="02070309020205020404" pitchFamily="49" charset="0"/>
              </a:rPr>
              <a:t> slot.</a:t>
            </a:r>
            <a:r>
              <a:rPr lang="en-US" sz="1400" dirty="0"/>
              <a:t> If omitted or empty, the current slot will be reloaded. </a:t>
            </a:r>
            <a:r>
              <a:rPr lang="en-US" sz="1400" dirty="0" smtClean="0"/>
              <a:t>[Load]</a:t>
            </a:r>
            <a:endParaRPr lang="en-US" sz="1400" dirty="0"/>
          </a:p>
          <a:p>
            <a:pPr marL="360000" indent="-360000">
              <a:spcBef>
                <a:spcPts val="600"/>
              </a:spcBef>
              <a:buNone/>
            </a:pPr>
            <a:r>
              <a:rPr lang="en-US" sz="1400" b="1" dirty="0">
                <a:cs typeface="Courier New" panose="02070309020205020404" pitchFamily="49" charset="0"/>
              </a:rPr>
              <a:t>message(</a:t>
            </a:r>
            <a:r>
              <a:rPr lang="en-US" sz="1400" dirty="0" err="1">
                <a:cs typeface="Courier New" panose="02070309020205020404" pitchFamily="49" charset="0"/>
              </a:rPr>
              <a:t>Stext</a:t>
            </a:r>
            <a:r>
              <a:rPr lang="en-US" sz="1400" b="1" dirty="0">
                <a:cs typeface="Courier New" panose="02070309020205020404" pitchFamily="49" charset="0"/>
              </a:rPr>
              <a:t>)</a:t>
            </a:r>
            <a:r>
              <a:rPr lang="en-US" sz="1400" dirty="0"/>
              <a:t/>
            </a:r>
            <a:br>
              <a:rPr lang="en-US" sz="1400" dirty="0"/>
            </a:br>
            <a:r>
              <a:rPr lang="en-US" sz="1400" dirty="0"/>
              <a:t>opens a message box showing </a:t>
            </a:r>
            <a:r>
              <a:rPr lang="en-US" sz="1400" i="1" dirty="0" err="1">
                <a:cs typeface="Courier New" panose="02070309020205020404" pitchFamily="49" charset="0"/>
              </a:rPr>
              <a:t>Stext</a:t>
            </a:r>
            <a:r>
              <a:rPr lang="en-US" sz="1400" dirty="0"/>
              <a:t>. Program halts until confirmation</a:t>
            </a:r>
            <a:r>
              <a:rPr lang="en-US" sz="1400" dirty="0" smtClean="0"/>
              <a:t>.</a:t>
            </a:r>
            <a:endParaRPr lang="en-US" sz="1400" dirty="0"/>
          </a:p>
          <a:p>
            <a:pPr marL="360000" indent="-360000">
              <a:spcBef>
                <a:spcPts val="600"/>
              </a:spcBef>
              <a:buNone/>
            </a:pPr>
            <a:r>
              <a:rPr lang="en-US" sz="1400" b="1" dirty="0">
                <a:cs typeface="Courier New" panose="02070309020205020404" pitchFamily="49" charset="0"/>
              </a:rPr>
              <a:t>mirror(</a:t>
            </a:r>
            <a:r>
              <a:rPr lang="en-US" sz="1400" dirty="0">
                <a:solidFill>
                  <a:schemeClr val="bg1">
                    <a:lumMod val="50000"/>
                  </a:schemeClr>
                </a:solidFill>
                <a:cs typeface="Courier New" panose="02070309020205020404" pitchFamily="49" charset="0"/>
              </a:rPr>
              <a:t>[</a:t>
            </a:r>
            <a:r>
              <a:rPr lang="en-US" sz="1400" dirty="0" err="1">
                <a:cs typeface="Courier New" panose="02070309020205020404" pitchFamily="49" charset="0"/>
              </a:rPr>
              <a:t>Srunfilter</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t/>
            </a:r>
            <a:br>
              <a:rPr lang="en-US" sz="1400" dirty="0"/>
            </a:br>
            <a:r>
              <a:rPr lang="en-US" sz="1400" dirty="0"/>
              <a:t>mirrors the matches without a reverse entry to enforce symmetry. Can be restricted by a run filter. Can be forced to always increment run counter, even if no new matches were created. [Mirror]</a:t>
            </a:r>
          </a:p>
          <a:p>
            <a:pPr marL="360000" indent="-360000">
              <a:spcBef>
                <a:spcPts val="600"/>
              </a:spcBef>
              <a:buNone/>
            </a:pPr>
            <a:r>
              <a:rPr lang="en-US" sz="1400" b="1" dirty="0">
                <a:cs typeface="Courier New" panose="02070309020205020404" pitchFamily="49" charset="0"/>
              </a:rPr>
              <a:t>note(</a:t>
            </a:r>
            <a:r>
              <a:rPr lang="en-US" sz="1400" dirty="0" err="1">
                <a:cs typeface="Courier New" panose="02070309020205020404" pitchFamily="49" charset="0"/>
              </a:rPr>
              <a:t>Snote</a:t>
            </a:r>
            <a:r>
              <a:rPr lang="en-US" sz="1400" b="1" dirty="0">
                <a:cs typeface="Courier New" panose="02070309020205020404" pitchFamily="49" charset="0"/>
              </a:rPr>
              <a:t>)</a:t>
            </a:r>
            <a:r>
              <a:rPr lang="en-US" sz="1400" dirty="0"/>
              <a:t/>
            </a:r>
            <a:br>
              <a:rPr lang="en-US" sz="1400" dirty="0"/>
            </a:br>
            <a:r>
              <a:rPr lang="en-US" sz="1400" dirty="0"/>
              <a:t>appends a new line to the notes in the info section of the </a:t>
            </a:r>
            <a:r>
              <a:rPr lang="en-US" sz="1400" dirty="0" err="1"/>
              <a:t>SearchEngine</a:t>
            </a:r>
            <a:r>
              <a:rPr lang="en-US" sz="1400" dirty="0"/>
              <a:t> structure string. The tag “&lt;</a:t>
            </a:r>
            <a:r>
              <a:rPr lang="en-US" sz="1400" dirty="0" err="1"/>
              <a:t>br</a:t>
            </a:r>
            <a:r>
              <a:rPr lang="en-US" sz="1400" dirty="0"/>
              <a:t>&gt;” will be translated to a line break. [Notes</a:t>
            </a:r>
            <a:r>
              <a:rPr lang="en-US" sz="1400" dirty="0" smtClean="0"/>
              <a:t>]</a:t>
            </a:r>
          </a:p>
          <a:p>
            <a:pPr marL="360000" indent="-360000">
              <a:spcBef>
                <a:spcPts val="600"/>
              </a:spcBef>
              <a:buNone/>
            </a:pPr>
            <a:r>
              <a:rPr lang="en-US" sz="1400" b="1" dirty="0"/>
              <a:t>refine(</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Icomparemode</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Srunfilter</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Ldestructiveonly</a:t>
            </a:r>
            <a:r>
              <a:rPr lang="en-US" sz="1400" dirty="0">
                <a:solidFill>
                  <a:schemeClr val="bg1">
                    <a:lumMod val="50000"/>
                  </a:schemeClr>
                </a:solidFill>
              </a:rPr>
              <a:t>]]]]</a:t>
            </a:r>
            <a:r>
              <a:rPr lang="en-US" sz="1400" b="1" dirty="0"/>
              <a:t>)</a:t>
            </a:r>
            <a:br>
              <a:rPr lang="en-US" sz="1400" b="1" dirty="0"/>
            </a:br>
            <a:r>
              <a:rPr lang="en-US" sz="1400" dirty="0"/>
              <a:t>refines the existing matches in the result table. </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dirty="0"/>
              <a:t> </a:t>
            </a:r>
            <a:r>
              <a:rPr lang="en-US" sz="1400" dirty="0" smtClean="0"/>
              <a:t>defines </a:t>
            </a:r>
            <a:r>
              <a:rPr lang="en-US" sz="1400" dirty="0"/>
              <a:t>how the refined identity relates to the existing identity of the respective match: 1 = replace, 2 = maximize, 3 = minimize, 4 = additive, 5 = average. </a:t>
            </a:r>
            <a:r>
              <a:rPr lang="en-US" sz="1400" i="1" dirty="0" err="1"/>
              <a:t>Icomparemode</a:t>
            </a:r>
            <a:r>
              <a:rPr lang="en-US" sz="1400" i="1" dirty="0"/>
              <a:t> </a:t>
            </a:r>
            <a:r>
              <a:rPr lang="en-US" sz="1400" dirty="0"/>
              <a:t>defines the direction on the LRCPD comparison: 1 = searched in found, 2 = dynamic, 3 = found in searched. If </a:t>
            </a:r>
            <a:r>
              <a:rPr lang="en-US" sz="1400" i="1" dirty="0" err="1"/>
              <a:t>Ldestructiveonly</a:t>
            </a:r>
            <a:r>
              <a:rPr lang="en-US" sz="1400" i="1" dirty="0"/>
              <a:t> </a:t>
            </a:r>
            <a:r>
              <a:rPr lang="en-US" sz="1400" dirty="0"/>
              <a:t>is .t., only search types containing destructive preparer are included renouncing the priorities of the other search types. This option should be used in conjunction with </a:t>
            </a:r>
            <a:r>
              <a:rPr lang="en-US" sz="1400" b="1" dirty="0"/>
              <a:t>research </a:t>
            </a:r>
            <a:r>
              <a:rPr lang="en-US" sz="1400" dirty="0"/>
              <a:t>and additive identity mode. [Refine]</a:t>
            </a:r>
          </a:p>
          <a:p>
            <a:pPr marL="360000" indent="-360000">
              <a:spcBef>
                <a:spcPts val="600"/>
              </a:spcBef>
              <a:buNone/>
            </a:pPr>
            <a:endParaRPr lang="en-US" sz="1400" dirty="0"/>
          </a:p>
          <a:p>
            <a:pPr marL="360000" indent="-360000">
              <a:spcBef>
                <a:spcPts val="600"/>
              </a:spcBef>
              <a:buNone/>
            </a:pP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38</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35555346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lnSpcReduction="10000"/>
          </a:bodyPr>
          <a:lstStyle/>
          <a:p>
            <a:pPr marL="360000" indent="-360000">
              <a:spcBef>
                <a:spcPts val="600"/>
              </a:spcBef>
              <a:buNone/>
            </a:pPr>
            <a:r>
              <a:rPr lang="en-US" sz="1400" b="1" dirty="0" smtClean="0"/>
              <a:t>relative(</a:t>
            </a:r>
            <a:r>
              <a:rPr lang="en-US" sz="1400" i="1" dirty="0" err="1" smtClean="0"/>
              <a:t>Lrelative</a:t>
            </a:r>
            <a:r>
              <a:rPr lang="en-US" sz="1400" b="1" dirty="0" smtClean="0"/>
              <a:t>)</a:t>
            </a:r>
            <a:br>
              <a:rPr lang="en-US" sz="1400" b="1" dirty="0" smtClean="0"/>
            </a:br>
            <a:r>
              <a:rPr lang="en-US" sz="1400" dirty="0" smtClean="0"/>
              <a:t>defines whether the </a:t>
            </a:r>
            <a:r>
              <a:rPr lang="en-US" sz="1400" dirty="0" err="1" smtClean="0"/>
              <a:t>SearchEngine</a:t>
            </a:r>
            <a:r>
              <a:rPr lang="en-US" sz="1400" dirty="0" smtClean="0"/>
              <a:t> redistributes the priorities of missing search fields (.t) or leaves them missing reducing the maximum identity by the corresponding priorities (.f. = default). [Settings]</a:t>
            </a:r>
          </a:p>
          <a:p>
            <a:pPr marL="360000" indent="-360000">
              <a:spcBef>
                <a:spcPts val="600"/>
              </a:spcBef>
              <a:buNone/>
            </a:pPr>
            <a:r>
              <a:rPr lang="en-US" sz="1400" b="1" dirty="0" smtClean="0"/>
              <a:t>remove(</a:t>
            </a:r>
            <a:r>
              <a:rPr lang="en-US" sz="1400" i="1" dirty="0" err="1" smtClean="0"/>
              <a:t>Sslot</a:t>
            </a:r>
            <a:r>
              <a:rPr lang="en-US" sz="1400" b="1" dirty="0" smtClean="0"/>
              <a:t>)</a:t>
            </a:r>
            <a:r>
              <a:rPr lang="en-US" sz="1400" b="1" dirty="0"/>
              <a:t/>
            </a:r>
            <a:br>
              <a:rPr lang="en-US" sz="1400" b="1" dirty="0"/>
            </a:br>
            <a:r>
              <a:rPr lang="en-US" sz="1400" dirty="0" smtClean="0"/>
              <a:t>removes the specified save slot. [Save]</a:t>
            </a:r>
            <a:endParaRPr lang="en-US" sz="1400" b="1" dirty="0"/>
          </a:p>
          <a:p>
            <a:pPr marL="360000" indent="-360000">
              <a:spcBef>
                <a:spcPts val="600"/>
              </a:spcBef>
              <a:buNone/>
            </a:pPr>
            <a:r>
              <a:rPr lang="en-US" sz="1400" b="1" dirty="0" smtClean="0"/>
              <a:t>research(</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I</a:t>
            </a:r>
            <a:r>
              <a:rPr lang="en-US" sz="1400" i="1" dirty="0" err="1" smtClean="0"/>
              <a:t>identitymode</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smtClean="0"/>
              <a:t>Iscoremode</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smtClean="0"/>
              <a:t>Srunfilter</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smtClean="0"/>
              <a:t>Lnondestructiveonly</a:t>
            </a:r>
            <a:r>
              <a:rPr lang="en-US" sz="1400" dirty="0">
                <a:solidFill>
                  <a:schemeClr val="bg1">
                    <a:lumMod val="50000"/>
                  </a:schemeClr>
                </a:solidFill>
              </a:rPr>
              <a:t>]]]]</a:t>
            </a:r>
            <a:r>
              <a:rPr lang="en-US" sz="1400" b="1" dirty="0"/>
              <a:t>)</a:t>
            </a:r>
            <a:br>
              <a:rPr lang="en-US" sz="1400" b="1" dirty="0"/>
            </a:br>
            <a:r>
              <a:rPr lang="en-US" sz="1400" dirty="0" smtClean="0"/>
              <a:t>researches </a:t>
            </a:r>
            <a:r>
              <a:rPr lang="en-US" sz="1400" dirty="0"/>
              <a:t>the </a:t>
            </a:r>
            <a:r>
              <a:rPr lang="en-US" sz="1400" dirty="0" smtClean="0"/>
              <a:t>existing matches </a:t>
            </a:r>
            <a:r>
              <a:rPr lang="en-US" sz="1400" dirty="0"/>
              <a:t>in the result table. </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i="1" dirty="0"/>
              <a:t> </a:t>
            </a:r>
            <a:r>
              <a:rPr lang="en-US" sz="1400" dirty="0" smtClean="0"/>
              <a:t>defines </a:t>
            </a:r>
            <a:r>
              <a:rPr lang="en-US" sz="1400" dirty="0"/>
              <a:t>how the </a:t>
            </a:r>
            <a:r>
              <a:rPr lang="en-US" sz="1400" dirty="0" smtClean="0"/>
              <a:t>researched </a:t>
            </a:r>
            <a:r>
              <a:rPr lang="en-US" sz="1400" dirty="0"/>
              <a:t>identity relates to the existing identity of the respective match: 1 = replace, 2 = maximize, 3 = minimize, 4 = additive, 5 = average. </a:t>
            </a:r>
            <a:r>
              <a:rPr lang="en-US" sz="1400" i="1" dirty="0" err="1" smtClean="0"/>
              <a:t>I</a:t>
            </a:r>
            <a:r>
              <a:rPr lang="en-US" sz="1400" i="1" dirty="0" err="1"/>
              <a:t>scoremode</a:t>
            </a:r>
            <a:r>
              <a:rPr lang="en-US" sz="1400" i="1" dirty="0" smtClean="0"/>
              <a:t> </a:t>
            </a:r>
            <a:r>
              <a:rPr lang="en-US" sz="1400" dirty="0" smtClean="0"/>
              <a:t>defines how the researched score relates to the existing score of the respective match: </a:t>
            </a:r>
            <a:r>
              <a:rPr lang="en-US" sz="1400" dirty="0"/>
              <a:t>1 = replace, 2 = maximize, 3 = minimize</a:t>
            </a:r>
            <a:r>
              <a:rPr lang="en-US" sz="1400" dirty="0" smtClean="0"/>
              <a:t>. </a:t>
            </a:r>
            <a:r>
              <a:rPr lang="en-US" sz="1400" dirty="0"/>
              <a:t>If </a:t>
            </a:r>
            <a:r>
              <a:rPr lang="en-US" sz="1400" i="1" dirty="0" err="1" smtClean="0"/>
              <a:t>LnondestructiveOnly</a:t>
            </a:r>
            <a:r>
              <a:rPr lang="en-US" sz="1400" i="1" dirty="0" smtClean="0"/>
              <a:t> </a:t>
            </a:r>
            <a:r>
              <a:rPr lang="en-US" sz="1400" dirty="0"/>
              <a:t>is .t., only search types </a:t>
            </a:r>
            <a:r>
              <a:rPr lang="en-US" sz="1400" dirty="0" smtClean="0"/>
              <a:t>not containing </a:t>
            </a:r>
            <a:r>
              <a:rPr lang="en-US" sz="1400" dirty="0"/>
              <a:t>destructive preparer are included renouncing the priorities of the other search types. This option should be used in conjunction with </a:t>
            </a:r>
            <a:r>
              <a:rPr lang="en-US" sz="1400" b="1" dirty="0" smtClean="0"/>
              <a:t>refine </a:t>
            </a:r>
            <a:r>
              <a:rPr lang="en-US" sz="1400" dirty="0"/>
              <a:t>and additive identity mode</a:t>
            </a:r>
            <a:r>
              <a:rPr lang="en-US" sz="1400" dirty="0" smtClean="0"/>
              <a:t>. [Research]</a:t>
            </a:r>
          </a:p>
          <a:p>
            <a:pPr marL="360000" indent="-360000">
              <a:spcBef>
                <a:spcPts val="600"/>
              </a:spcBef>
              <a:buNone/>
            </a:pPr>
            <a:r>
              <a:rPr lang="en-US" sz="1400" b="1" dirty="0">
                <a:ea typeface="Cambria Math" panose="02040503050406030204" pitchFamily="18" charset="0"/>
                <a:cs typeface="Courier New" panose="02070309020205020404" pitchFamily="49" charset="0"/>
              </a:rPr>
              <a:t>result(</a:t>
            </a:r>
            <a:r>
              <a:rPr lang="en-US" sz="1400" i="1" dirty="0" err="1">
                <a:ea typeface="Cambria Math" panose="02040503050406030204" pitchFamily="18" charset="0"/>
                <a:cs typeface="Courier New" panose="02070309020205020404" pitchFamily="49" charset="0"/>
              </a:rPr>
              <a:t>Sresult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sets the result table. Can be exchanged independently. Will be overwritten without warning, if a search is initiated. Every result table has its own run counter. [File Locations]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run()</a:t>
            </a:r>
            <a:r>
              <a:rPr lang="en-US" sz="1400" b="1" dirty="0">
                <a:ea typeface="Cambria Math" panose="02040503050406030204" pitchFamily="18" charset="0"/>
                <a:cs typeface="Courier New" panose="02070309020205020404" pitchFamily="49" charset="0"/>
              </a:rPr>
              <a:t/>
            </a:r>
            <a:br>
              <a:rPr lang="en-US" sz="1400" b="1" dirty="0">
                <a:ea typeface="Cambria Math" panose="02040503050406030204" pitchFamily="18" charset="0"/>
                <a:cs typeface="Courier New" panose="02070309020205020404" pitchFamily="49" charset="0"/>
              </a:rPr>
            </a:br>
            <a:r>
              <a:rPr lang="en-US" sz="1400" dirty="0" smtClean="0">
                <a:ea typeface="Cambria Math" panose="02040503050406030204" pitchFamily="18" charset="0"/>
                <a:cs typeface="Courier New" panose="02070309020205020404" pitchFamily="49" charset="0"/>
              </a:rPr>
              <a:t>writes the current run count of the active result table to the output file.</a:t>
            </a:r>
            <a:endParaRPr lang="en-US" sz="1400" dirty="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save(</a:t>
            </a:r>
            <a:r>
              <a:rPr lang="en-US" sz="1400" i="1" dirty="0" err="1" smtClean="0">
                <a:ea typeface="Cambria Math" panose="02040503050406030204" pitchFamily="18" charset="0"/>
                <a:cs typeface="Courier New" panose="02070309020205020404" pitchFamily="49" charset="0"/>
              </a:rPr>
              <a:t>Sslot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saves the current </a:t>
            </a:r>
            <a:r>
              <a:rPr lang="en-US" sz="1400" dirty="0" err="1"/>
              <a:t>SearchEngine</a:t>
            </a:r>
            <a:r>
              <a:rPr lang="en-US" sz="1400" dirty="0"/>
              <a:t> structure in the specified save slot. [Save]</a:t>
            </a:r>
          </a:p>
          <a:p>
            <a:pPr marL="360000" indent="-360000">
              <a:spcBef>
                <a:spcPts val="600"/>
              </a:spcBef>
              <a:buNone/>
            </a:pPr>
            <a:r>
              <a:rPr lang="en-US" sz="1400" b="1" dirty="0">
                <a:ea typeface="Cambria Math" panose="02040503050406030204" pitchFamily="18" charset="0"/>
                <a:cs typeface="Courier New" panose="02070309020205020404" pitchFamily="49" charset="0"/>
              </a:rPr>
              <a:t>say(</a:t>
            </a:r>
            <a:r>
              <a:rPr lang="en-US" sz="1400" i="1" dirty="0" err="1">
                <a:ea typeface="Cambria Math" panose="02040503050406030204" pitchFamily="18" charset="0"/>
                <a:cs typeface="Courier New" panose="02070309020205020404" pitchFamily="49" charset="0"/>
              </a:rPr>
              <a:t>Ssomething</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a comment line to the output file.</a:t>
            </a:r>
          </a:p>
          <a:p>
            <a:pPr marL="360000" indent="-360000">
              <a:spcBef>
                <a:spcPts val="600"/>
              </a:spcBef>
              <a:buNone/>
            </a:pPr>
            <a:r>
              <a:rPr lang="en-US" sz="1400" b="1" dirty="0"/>
              <a:t>scope(</a:t>
            </a:r>
            <a:r>
              <a:rPr lang="en-US" sz="1400" i="1" dirty="0" err="1"/>
              <a:t>Iscope</a:t>
            </a:r>
            <a:r>
              <a:rPr lang="en-US" sz="1400" b="1" dirty="0"/>
              <a:t>)</a:t>
            </a:r>
            <a:br>
              <a:rPr lang="en-US" sz="1400" b="1" dirty="0"/>
            </a:br>
            <a:r>
              <a:rPr lang="en-US" sz="1400" dirty="0"/>
              <a:t>defines the width of the LRCPD scope </a:t>
            </a:r>
            <a:r>
              <a:rPr lang="en-US" sz="1400" dirty="0" smtClean="0"/>
              <a:t>(12 = default). </a:t>
            </a:r>
            <a:r>
              <a:rPr lang="en-US" sz="1400" dirty="0"/>
              <a:t>[Preferences</a:t>
            </a:r>
            <a:r>
              <a:rPr lang="en-US" sz="1400" dirty="0" smtClean="0"/>
              <a:t>]</a:t>
            </a:r>
          </a:p>
        </p:txBody>
      </p:sp>
      <p:sp>
        <p:nvSpPr>
          <p:cNvPr id="3" name="Foliennummernplatzhalter 2"/>
          <p:cNvSpPr>
            <a:spLocks noGrp="1"/>
          </p:cNvSpPr>
          <p:nvPr>
            <p:ph type="sldNum" sz="quarter" idx="12"/>
          </p:nvPr>
        </p:nvSpPr>
        <p:spPr/>
        <p:txBody>
          <a:bodyPr/>
          <a:lstStyle/>
          <a:p>
            <a:fld id="{F6630C99-0C10-4F11-B985-BB6A5D994424}" type="slidenum">
              <a:rPr lang="en-US" smtClean="0"/>
              <a:t>39</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2561999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smtClean="0"/>
              <a:t> menu structure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4</a:t>
            </a:fld>
            <a:endParaRPr lang="en-US"/>
          </a:p>
        </p:txBody>
      </p:sp>
      <p:sp>
        <p:nvSpPr>
          <p:cNvPr id="2" name="Textfeld 1"/>
          <p:cNvSpPr txBox="1"/>
          <p:nvPr/>
        </p:nvSpPr>
        <p:spPr>
          <a:xfrm>
            <a:off x="326650" y="893613"/>
            <a:ext cx="2373142" cy="5847755"/>
          </a:xfrm>
          <a:prstGeom prst="rect">
            <a:avLst/>
          </a:prstGeom>
          <a:noFill/>
        </p:spPr>
        <p:txBody>
          <a:bodyPr wrap="square" rtlCol="0">
            <a:spAutoFit/>
          </a:bodyPr>
          <a:lstStyle/>
          <a:p>
            <a:r>
              <a:rPr lang="en-US" sz="1400" dirty="0" smtClean="0"/>
              <a:t>Menu [first steps]</a:t>
            </a:r>
          </a:p>
          <a:p>
            <a:pPr marL="180000" lvl="1" indent="-180000">
              <a:lnSpc>
                <a:spcPts val="1600"/>
              </a:lnSpc>
              <a:buClr>
                <a:schemeClr val="tx2"/>
              </a:buClr>
              <a:buFont typeface="Wingdings" panose="05000000000000000000" pitchFamily="2" charset="2"/>
              <a:buChar char="§"/>
            </a:pPr>
            <a:r>
              <a:rPr lang="en-US" sz="1400" dirty="0" smtClean="0"/>
              <a:t>File</a:t>
            </a:r>
          </a:p>
          <a:p>
            <a:pPr marL="360000" lvl="2" indent="-180000">
              <a:lnSpc>
                <a:spcPts val="1600"/>
              </a:lnSpc>
              <a:buClr>
                <a:schemeClr val="tx2"/>
              </a:buClr>
              <a:buFont typeface="Wingdings" panose="05000000000000000000" pitchFamily="2" charset="2"/>
              <a:buChar char="§"/>
            </a:pPr>
            <a:r>
              <a:rPr lang="en-US" sz="1400" dirty="0" smtClean="0"/>
              <a:t>Save settings [8]</a:t>
            </a:r>
          </a:p>
          <a:p>
            <a:pPr marL="360000" lvl="2" indent="-180000">
              <a:lnSpc>
                <a:spcPts val="1600"/>
              </a:lnSpc>
              <a:buClr>
                <a:schemeClr val="tx2"/>
              </a:buClr>
              <a:buFont typeface="Wingdings" panose="05000000000000000000" pitchFamily="2" charset="2"/>
              <a:buChar char="§"/>
            </a:pPr>
            <a:r>
              <a:rPr lang="en-US" sz="1400" dirty="0" smtClean="0"/>
              <a:t>Load Settings [9]</a:t>
            </a:r>
          </a:p>
          <a:p>
            <a:pPr marL="360000" lvl="2" indent="-180000">
              <a:lnSpc>
                <a:spcPts val="1600"/>
              </a:lnSpc>
              <a:buClr>
                <a:schemeClr val="tx2"/>
              </a:buClr>
              <a:buFont typeface="Wingdings" panose="05000000000000000000" pitchFamily="2" charset="2"/>
              <a:buChar char="§"/>
            </a:pPr>
            <a:r>
              <a:rPr lang="en-US" sz="1400" dirty="0" smtClean="0"/>
              <a:t>Export</a:t>
            </a:r>
          </a:p>
          <a:p>
            <a:pPr marL="540000" lvl="3" indent="-180000">
              <a:lnSpc>
                <a:spcPts val="1600"/>
              </a:lnSpc>
              <a:buClr>
                <a:schemeClr val="tx2"/>
              </a:buClr>
              <a:buFont typeface="Wingdings" panose="05000000000000000000" pitchFamily="2" charset="2"/>
              <a:buChar char="§"/>
            </a:pPr>
            <a:r>
              <a:rPr lang="en-US" sz="1400" dirty="0" smtClean="0"/>
              <a:t>Export [10]</a:t>
            </a:r>
          </a:p>
          <a:p>
            <a:pPr marL="540000" lvl="3" indent="-180000">
              <a:lnSpc>
                <a:spcPts val="1600"/>
              </a:lnSpc>
              <a:buClr>
                <a:schemeClr val="tx2"/>
              </a:buClr>
              <a:buFont typeface="Wingdings" panose="05000000000000000000" pitchFamily="2" charset="2"/>
              <a:buChar char="§"/>
            </a:pPr>
            <a:r>
              <a:rPr lang="en-US" sz="1400" dirty="0" smtClean="0"/>
              <a:t>Extended Export [11]</a:t>
            </a:r>
          </a:p>
          <a:p>
            <a:pPr marL="540000" lvl="3" indent="-180000">
              <a:lnSpc>
                <a:spcPts val="1600"/>
              </a:lnSpc>
              <a:buClr>
                <a:schemeClr val="tx2"/>
              </a:buClr>
              <a:buFont typeface="Wingdings" panose="05000000000000000000" pitchFamily="2" charset="2"/>
              <a:buChar char="§"/>
            </a:pPr>
            <a:r>
              <a:rPr lang="en-US" sz="1400" dirty="0" smtClean="0"/>
              <a:t>Grouped Export [12]</a:t>
            </a:r>
          </a:p>
          <a:p>
            <a:pPr marL="360000" lvl="2" indent="-180000">
              <a:lnSpc>
                <a:spcPts val="1600"/>
              </a:lnSpc>
              <a:buClr>
                <a:schemeClr val="tx2"/>
              </a:buClr>
              <a:buFont typeface="Wingdings" panose="05000000000000000000" pitchFamily="2" charset="2"/>
              <a:buChar char="§"/>
            </a:pPr>
            <a:r>
              <a:rPr lang="en-US" sz="1400" dirty="0" smtClean="0"/>
              <a:t>Exit</a:t>
            </a:r>
            <a:endParaRPr lang="en-US" sz="1400" dirty="0"/>
          </a:p>
          <a:p>
            <a:pPr marL="180000" lvl="1" indent="-180000">
              <a:lnSpc>
                <a:spcPts val="1600"/>
              </a:lnSpc>
              <a:buClr>
                <a:schemeClr val="tx2"/>
              </a:buClr>
              <a:buFont typeface="Wingdings" panose="05000000000000000000" pitchFamily="2" charset="2"/>
              <a:buChar char="§"/>
            </a:pPr>
            <a:r>
              <a:rPr lang="en-US" sz="1400" dirty="0" err="1" smtClean="0"/>
              <a:t>Config</a:t>
            </a:r>
            <a:endParaRPr lang="en-US" sz="1400" dirty="0" smtClean="0"/>
          </a:p>
          <a:p>
            <a:pPr marL="360000" lvl="2" indent="-180000">
              <a:lnSpc>
                <a:spcPts val="1600"/>
              </a:lnSpc>
              <a:buClr>
                <a:schemeClr val="tx2"/>
              </a:buClr>
              <a:buFont typeface="Wingdings" panose="05000000000000000000" pitchFamily="2" charset="2"/>
              <a:buChar char="§"/>
            </a:pPr>
            <a:r>
              <a:rPr lang="en-US" sz="1400" dirty="0" smtClean="0"/>
              <a:t>File Locations [1]</a:t>
            </a:r>
          </a:p>
          <a:p>
            <a:pPr marL="360000" lvl="2" indent="-180000">
              <a:lnSpc>
                <a:spcPts val="1600"/>
              </a:lnSpc>
              <a:buClr>
                <a:schemeClr val="tx2"/>
              </a:buClr>
              <a:buFont typeface="Wingdings" panose="05000000000000000000" pitchFamily="2" charset="2"/>
              <a:buChar char="§"/>
            </a:pPr>
            <a:r>
              <a:rPr lang="en-US" sz="1400" dirty="0" smtClean="0"/>
              <a:t>Join </a:t>
            </a:r>
            <a:r>
              <a:rPr lang="en-US" sz="1400" dirty="0" err="1" smtClean="0"/>
              <a:t>SearchFields</a:t>
            </a:r>
            <a:r>
              <a:rPr lang="en-US" sz="1400" dirty="0" smtClean="0"/>
              <a:t> [3]</a:t>
            </a:r>
          </a:p>
          <a:p>
            <a:pPr marL="360000" lvl="2" indent="-180000">
              <a:lnSpc>
                <a:spcPts val="1600"/>
              </a:lnSpc>
              <a:buClr>
                <a:schemeClr val="tx2"/>
              </a:buClr>
              <a:buFont typeface="Wingdings" panose="05000000000000000000" pitchFamily="2" charset="2"/>
              <a:buChar char="§"/>
            </a:pPr>
            <a:r>
              <a:rPr lang="en-US" sz="1400" dirty="0" err="1" smtClean="0"/>
              <a:t>SearchTypes</a:t>
            </a:r>
            <a:r>
              <a:rPr lang="en-US" sz="1400" dirty="0" smtClean="0"/>
              <a:t> [4]</a:t>
            </a:r>
          </a:p>
          <a:p>
            <a:pPr marL="360000" lvl="2" indent="-180000">
              <a:lnSpc>
                <a:spcPts val="1600"/>
              </a:lnSpc>
              <a:buClr>
                <a:schemeClr val="tx2"/>
              </a:buClr>
              <a:buFont typeface="Wingdings" panose="05000000000000000000" pitchFamily="2" charset="2"/>
              <a:buChar char="§"/>
            </a:pPr>
            <a:r>
              <a:rPr lang="en-US" sz="1400" dirty="0" smtClean="0"/>
              <a:t>Settings [5]</a:t>
            </a:r>
          </a:p>
          <a:p>
            <a:pPr marL="360000" lvl="2" indent="-180000">
              <a:lnSpc>
                <a:spcPts val="1600"/>
              </a:lnSpc>
              <a:buClr>
                <a:schemeClr val="tx2"/>
              </a:buClr>
              <a:buFont typeface="Wingdings" panose="05000000000000000000" pitchFamily="2" charset="2"/>
              <a:buChar char="§"/>
            </a:pPr>
            <a:r>
              <a:rPr lang="en-US" sz="1400" dirty="0" smtClean="0"/>
              <a:t>Preferences</a:t>
            </a:r>
          </a:p>
          <a:p>
            <a:pPr marL="180000" lvl="1" indent="-180000">
              <a:lnSpc>
                <a:spcPts val="1600"/>
              </a:lnSpc>
              <a:buClr>
                <a:schemeClr val="tx2"/>
              </a:buClr>
              <a:buFont typeface="Wingdings" panose="05000000000000000000" pitchFamily="2" charset="2"/>
              <a:buChar char="§"/>
            </a:pPr>
            <a:r>
              <a:rPr lang="en-US" sz="1400" dirty="0" smtClean="0"/>
              <a:t>Action</a:t>
            </a:r>
          </a:p>
          <a:p>
            <a:pPr marL="360000" lvl="2" indent="-180000">
              <a:lnSpc>
                <a:spcPts val="1600"/>
              </a:lnSpc>
              <a:buClr>
                <a:schemeClr val="tx2"/>
              </a:buClr>
              <a:buFont typeface="Wingdings" panose="05000000000000000000" pitchFamily="2" charset="2"/>
              <a:buChar char="§"/>
            </a:pPr>
            <a:r>
              <a:rPr lang="en-US" sz="1400" dirty="0" smtClean="0"/>
              <a:t>Search [6]</a:t>
            </a:r>
          </a:p>
          <a:p>
            <a:pPr marL="360000" lvl="2" indent="-180000">
              <a:lnSpc>
                <a:spcPts val="1600"/>
              </a:lnSpc>
              <a:buClr>
                <a:schemeClr val="tx2"/>
              </a:buClr>
              <a:buFont typeface="Wingdings" panose="05000000000000000000" pitchFamily="2" charset="2"/>
              <a:buChar char="§"/>
            </a:pPr>
            <a:r>
              <a:rPr lang="en-US" sz="1400" dirty="0" smtClean="0"/>
              <a:t>Research</a:t>
            </a:r>
          </a:p>
          <a:p>
            <a:pPr marL="360000" lvl="2" indent="-180000">
              <a:lnSpc>
                <a:spcPts val="1600"/>
              </a:lnSpc>
              <a:buClr>
                <a:schemeClr val="tx2"/>
              </a:buClr>
              <a:buFont typeface="Wingdings" panose="05000000000000000000" pitchFamily="2" charset="2"/>
              <a:buChar char="§"/>
            </a:pPr>
            <a:r>
              <a:rPr lang="en-US" sz="1400" dirty="0" smtClean="0"/>
              <a:t>Refine</a:t>
            </a:r>
          </a:p>
          <a:p>
            <a:pPr marL="360000" lvl="2" indent="-180000">
              <a:lnSpc>
                <a:spcPts val="1600"/>
              </a:lnSpc>
              <a:buClr>
                <a:schemeClr val="tx2"/>
              </a:buClr>
              <a:buFont typeface="Wingdings" panose="05000000000000000000" pitchFamily="2" charset="2"/>
              <a:buChar char="§"/>
            </a:pPr>
            <a:r>
              <a:rPr lang="en-US" sz="1400" dirty="0" smtClean="0"/>
              <a:t>Create [2]</a:t>
            </a:r>
          </a:p>
          <a:p>
            <a:pPr marL="360000" lvl="2" indent="-180000">
              <a:lnSpc>
                <a:spcPts val="1600"/>
              </a:lnSpc>
              <a:buClr>
                <a:schemeClr val="tx2"/>
              </a:buClr>
              <a:buFont typeface="Wingdings" panose="05000000000000000000" pitchFamily="2" charset="2"/>
              <a:buChar char="§"/>
            </a:pPr>
            <a:r>
              <a:rPr lang="en-US" sz="1400" dirty="0" smtClean="0"/>
              <a:t>Recreate</a:t>
            </a:r>
          </a:p>
          <a:p>
            <a:pPr marL="360000" lvl="2" indent="-180000">
              <a:lnSpc>
                <a:spcPts val="1600"/>
              </a:lnSpc>
              <a:buClr>
                <a:schemeClr val="tx2"/>
              </a:buClr>
              <a:buFont typeface="Wingdings" panose="05000000000000000000" pitchFamily="2" charset="2"/>
              <a:buChar char="§"/>
            </a:pPr>
            <a:r>
              <a:rPr lang="en-US" sz="1400" dirty="0" smtClean="0"/>
              <a:t>Expand</a:t>
            </a:r>
          </a:p>
          <a:p>
            <a:pPr marL="360000" lvl="2" indent="-180000">
              <a:lnSpc>
                <a:spcPts val="1600"/>
              </a:lnSpc>
              <a:buClr>
                <a:schemeClr val="tx2"/>
              </a:buClr>
              <a:buFont typeface="Wingdings" panose="05000000000000000000" pitchFamily="2" charset="2"/>
              <a:buChar char="§"/>
            </a:pPr>
            <a:r>
              <a:rPr lang="en-US" sz="1400" dirty="0" smtClean="0"/>
              <a:t>Mirror</a:t>
            </a:r>
          </a:p>
          <a:p>
            <a:pPr marL="180000" lvl="1" indent="-180000">
              <a:lnSpc>
                <a:spcPts val="1600"/>
              </a:lnSpc>
              <a:buClr>
                <a:schemeClr val="tx2"/>
              </a:buClr>
              <a:buFont typeface="Wingdings" panose="05000000000000000000" pitchFamily="2" charset="2"/>
              <a:buChar char="§"/>
            </a:pPr>
            <a:r>
              <a:rPr lang="en-US" sz="1400" dirty="0" smtClean="0"/>
              <a:t>Tools</a:t>
            </a:r>
          </a:p>
          <a:p>
            <a:pPr marL="360000" lvl="2" indent="-180000">
              <a:lnSpc>
                <a:spcPts val="1600"/>
              </a:lnSpc>
              <a:buClr>
                <a:schemeClr val="tx2"/>
              </a:buClr>
              <a:buFont typeface="Wingdings" panose="05000000000000000000" pitchFamily="2" charset="2"/>
              <a:buChar char="§"/>
            </a:pPr>
            <a:r>
              <a:rPr lang="en-US" sz="1400" dirty="0" err="1" smtClean="0"/>
              <a:t>QuickSearch</a:t>
            </a:r>
            <a:endParaRPr lang="en-US" sz="1400" dirty="0" smtClean="0"/>
          </a:p>
          <a:p>
            <a:pPr marL="360000" lvl="2" indent="-180000">
              <a:lnSpc>
                <a:spcPts val="1600"/>
              </a:lnSpc>
              <a:buClr>
                <a:schemeClr val="tx2"/>
              </a:buClr>
              <a:buFont typeface="Wingdings" panose="05000000000000000000" pitchFamily="2" charset="2"/>
              <a:buChar char="§"/>
            </a:pPr>
            <a:r>
              <a:rPr lang="en-US" sz="1400" dirty="0" err="1" smtClean="0"/>
              <a:t>ResultChecker</a:t>
            </a:r>
            <a:r>
              <a:rPr lang="en-US" sz="1400" dirty="0" smtClean="0"/>
              <a:t> [7]</a:t>
            </a:r>
          </a:p>
          <a:p>
            <a:pPr marL="360000" lvl="2" indent="-180000">
              <a:lnSpc>
                <a:spcPts val="1600"/>
              </a:lnSpc>
              <a:buClr>
                <a:schemeClr val="tx2"/>
              </a:buClr>
              <a:buFont typeface="Wingdings" panose="05000000000000000000" pitchFamily="2" charset="2"/>
              <a:buChar char="§"/>
            </a:pPr>
            <a:r>
              <a:rPr lang="en-US" sz="1400" dirty="0" smtClean="0"/>
              <a:t>Notes</a:t>
            </a:r>
          </a:p>
          <a:p>
            <a:pPr marL="360000" lvl="2" indent="-180000">
              <a:lnSpc>
                <a:spcPts val="1600"/>
              </a:lnSpc>
              <a:buClr>
                <a:schemeClr val="tx2"/>
              </a:buClr>
              <a:buFont typeface="Wingdings" panose="05000000000000000000" pitchFamily="2" charset="2"/>
              <a:buChar char="§"/>
            </a:pPr>
            <a:r>
              <a:rPr lang="en-US" sz="1400" dirty="0" smtClean="0"/>
              <a:t>Browser</a:t>
            </a:r>
          </a:p>
        </p:txBody>
      </p:sp>
      <p:pic>
        <p:nvPicPr>
          <p:cNvPr id="6" name="Picture 5"/>
          <p:cNvPicPr>
            <a:picLocks noChangeAspect="1"/>
          </p:cNvPicPr>
          <p:nvPr/>
        </p:nvPicPr>
        <p:blipFill>
          <a:blip r:embed="rId2"/>
          <a:stretch>
            <a:fillRect/>
          </a:stretch>
        </p:blipFill>
        <p:spPr>
          <a:xfrm>
            <a:off x="2562547" y="822722"/>
            <a:ext cx="6257925" cy="5619750"/>
          </a:xfrm>
          <a:prstGeom prst="rect">
            <a:avLst/>
          </a:prstGeom>
        </p:spPr>
      </p:pic>
    </p:spTree>
    <p:extLst>
      <p:ext uri="{BB962C8B-B14F-4D97-AF65-F5344CB8AC3E}">
        <p14:creationId xmlns:p14="http://schemas.microsoft.com/office/powerpoint/2010/main" val="37249483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400" b="1" dirty="0"/>
              <a:t>search(</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t>Iincrement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smtClean="0"/>
              <a:t>Icomparemode</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smtClean="0"/>
              <a:t>Lrefineforce</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smtClean="0"/>
              <a:t>Nrefinelimit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a:t>
            </a:r>
            <a:br>
              <a:rPr lang="en-US" sz="1400" b="1" dirty="0"/>
            </a:br>
            <a:r>
              <a:rPr lang="en-US" sz="1400" dirty="0"/>
              <a:t>executes a search. </a:t>
            </a:r>
            <a:r>
              <a:rPr lang="en-US" sz="1400" i="1" dirty="0" err="1"/>
              <a:t>Iincrement</a:t>
            </a:r>
            <a:r>
              <a:rPr lang="en-US" sz="1400" i="1" dirty="0"/>
              <a:t> </a:t>
            </a:r>
            <a:r>
              <a:rPr lang="en-US" sz="1400" dirty="0" smtClean="0"/>
              <a:t>determines the interaction with the existing results: 0 = replace existing results, 1 = complete for unmatched search records, 2 = merge results, 3 = continue canceled search, ˗1 = like 1, but removes last run, ˗2 = like 2, but removes last run. If destructive preparer are involved, candidates will be automatically refined. By default, only search fields with destructive preparer will be refined. All other fields will be researched. </a:t>
            </a:r>
            <a:r>
              <a:rPr lang="en-US" sz="1400" i="1" dirty="0" err="1" smtClean="0"/>
              <a:t>Icomparemode</a:t>
            </a:r>
            <a:r>
              <a:rPr lang="en-US" sz="1400" i="1" dirty="0" smtClean="0"/>
              <a:t> </a:t>
            </a:r>
            <a:r>
              <a:rPr lang="en-US" sz="1400" dirty="0"/>
              <a:t>defines the direction on the LRCPD comparison: 1 = searched in found, 2 = dynamic, 3 = found in searched</a:t>
            </a:r>
            <a:r>
              <a:rPr lang="en-US" sz="1400" dirty="0" smtClean="0"/>
              <a:t>. If </a:t>
            </a:r>
            <a:r>
              <a:rPr lang="en-US" sz="1400" i="1" dirty="0" err="1" smtClean="0"/>
              <a:t>Lrefineforce</a:t>
            </a:r>
            <a:r>
              <a:rPr lang="en-US" sz="1400" i="1" dirty="0" smtClean="0"/>
              <a:t> </a:t>
            </a:r>
            <a:r>
              <a:rPr lang="en-US" sz="1400" dirty="0" smtClean="0"/>
              <a:t>= </a:t>
            </a:r>
            <a:r>
              <a:rPr lang="en-US" sz="1400" dirty="0"/>
              <a:t>.t</a:t>
            </a:r>
            <a:r>
              <a:rPr lang="en-US" sz="1400" dirty="0" smtClean="0"/>
              <a:t>., all search fields will be refined regardless of the involvement of destructive preparer. If the results will be refined, a separate threshold can be defined with </a:t>
            </a:r>
            <a:r>
              <a:rPr lang="en-US" sz="1400" i="1" dirty="0" err="1" smtClean="0"/>
              <a:t>Nrefinelimit</a:t>
            </a:r>
            <a:r>
              <a:rPr lang="en-US" sz="1400" dirty="0" smtClean="0"/>
              <a:t> [0,100]</a:t>
            </a:r>
            <a:r>
              <a:rPr lang="en-US" sz="1400" i="1" dirty="0" smtClean="0"/>
              <a:t>.</a:t>
            </a:r>
            <a:r>
              <a:rPr lang="en-US" sz="1400" dirty="0" smtClean="0"/>
              <a:t>[Search]</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show()</a:t>
            </a:r>
            <a:r>
              <a:rPr lang="en-US" sz="1400" b="1" dirty="0">
                <a:ea typeface="Cambria Math" panose="02040503050406030204" pitchFamily="18" charset="0"/>
                <a:cs typeface="Courier New" panose="02070309020205020404" pitchFamily="49" charset="0"/>
              </a:rPr>
              <a:t/>
            </a:r>
            <a:br>
              <a:rPr lang="en-US" sz="1400" b="1" dirty="0">
                <a:ea typeface="Cambria Math" panose="02040503050406030204" pitchFamily="18" charset="0"/>
                <a:cs typeface="Courier New" panose="02070309020205020404" pitchFamily="49" charset="0"/>
              </a:rPr>
            </a:br>
            <a:r>
              <a:rPr lang="en-US" sz="1400" dirty="0" smtClean="0">
                <a:ea typeface="Cambria Math" panose="02040503050406030204" pitchFamily="18" charset="0"/>
                <a:cs typeface="Courier New" panose="02070309020205020404" pitchFamily="49" charset="0"/>
              </a:rPr>
              <a:t>writes the </a:t>
            </a:r>
            <a:r>
              <a:rPr lang="en-US" sz="1400" dirty="0" err="1" smtClean="0">
                <a:ea typeface="Cambria Math" panose="02040503050406030204" pitchFamily="18" charset="0"/>
                <a:cs typeface="Courier New" panose="02070309020205020404" pitchFamily="49" charset="0"/>
              </a:rPr>
              <a:t>SearchEngine</a:t>
            </a:r>
            <a:r>
              <a:rPr lang="en-US" sz="1400" dirty="0" smtClean="0">
                <a:ea typeface="Cambria Math" panose="02040503050406030204" pitchFamily="18" charset="0"/>
                <a:cs typeface="Courier New" panose="02070309020205020404" pitchFamily="49" charset="0"/>
              </a:rPr>
              <a:t> structure string to the output file</a:t>
            </a:r>
            <a:r>
              <a:rPr lang="en-US" sz="1400" dirty="0" smtClean="0"/>
              <a:t>.</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slot()</a:t>
            </a:r>
            <a:r>
              <a:rPr lang="en-US" sz="1400" b="1" dirty="0">
                <a:ea typeface="Cambria Math" panose="02040503050406030204" pitchFamily="18" charset="0"/>
                <a:cs typeface="Courier New" panose="02070309020205020404" pitchFamily="49" charset="0"/>
              </a:rPr>
              <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a:t>
            </a:r>
            <a:r>
              <a:rPr lang="en-US" sz="1400" dirty="0" smtClean="0">
                <a:ea typeface="Cambria Math" panose="02040503050406030204" pitchFamily="18" charset="0"/>
                <a:cs typeface="Courier New" panose="02070309020205020404" pitchFamily="49" charset="0"/>
              </a:rPr>
              <a:t>current save slot name to </a:t>
            </a:r>
            <a:r>
              <a:rPr lang="en-US" sz="1400" dirty="0">
                <a:ea typeface="Cambria Math" panose="02040503050406030204" pitchFamily="18" charset="0"/>
                <a:cs typeface="Courier New" panose="02070309020205020404" pitchFamily="49" charset="0"/>
              </a:rPr>
              <a:t>the output file</a:t>
            </a:r>
            <a:r>
              <a:rPr lang="en-US" sz="1400" dirty="0" smtClean="0"/>
              <a:t>.</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time()</a:t>
            </a:r>
            <a:r>
              <a:rPr lang="en-US" sz="1400" b="1" dirty="0">
                <a:ea typeface="Cambria Math" panose="02040503050406030204" pitchFamily="18" charset="0"/>
                <a:cs typeface="Courier New" panose="02070309020205020404" pitchFamily="49" charset="0"/>
              </a:rPr>
              <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a:t>
            </a:r>
            <a:r>
              <a:rPr lang="en-US" sz="1400" dirty="0" smtClean="0">
                <a:ea typeface="Cambria Math" panose="02040503050406030204" pitchFamily="18" charset="0"/>
                <a:cs typeface="Courier New" panose="02070309020205020404" pitchFamily="49" charset="0"/>
              </a:rPr>
              <a:t>date and time to </a:t>
            </a:r>
            <a:r>
              <a:rPr lang="en-US" sz="1400" dirty="0">
                <a:ea typeface="Cambria Math" panose="02040503050406030204" pitchFamily="18" charset="0"/>
                <a:cs typeface="Courier New" panose="02070309020205020404" pitchFamily="49" charset="0"/>
              </a:rPr>
              <a:t>the output file</a:t>
            </a:r>
            <a:r>
              <a:rPr lang="en-US" sz="1400" dirty="0" smtClean="0"/>
              <a:t>.</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types(</a:t>
            </a:r>
            <a:r>
              <a:rPr lang="en-US" sz="1400" i="1" dirty="0" err="1" smtClean="0">
                <a:ea typeface="Cambria Math" panose="02040503050406030204" pitchFamily="18" charset="0"/>
                <a:cs typeface="Courier New" panose="02070309020205020404" pitchFamily="49" charset="0"/>
              </a:rPr>
              <a:t>Ssearchtypes</a:t>
            </a:r>
            <a:r>
              <a:rPr lang="en-US" sz="1400" b="1" dirty="0" smtClean="0">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r>
            <a:br>
              <a:rPr lang="en-US" sz="1400" b="1" dirty="0">
                <a:ea typeface="Cambria Math" panose="02040503050406030204" pitchFamily="18" charset="0"/>
                <a:cs typeface="Courier New" panose="02070309020205020404" pitchFamily="49" charset="0"/>
              </a:rPr>
            </a:br>
            <a:r>
              <a:rPr lang="en-US" sz="1400" dirty="0" smtClean="0">
                <a:ea typeface="Cambria Math" panose="02040503050406030204" pitchFamily="18" charset="0"/>
                <a:cs typeface="Courier New" panose="02070309020205020404" pitchFamily="49" charset="0"/>
              </a:rPr>
              <a:t>determines the search types settings. Search types are separated by commas. A search type definition consists of the search type name, a priority, an optional offset and an optional “log” keyword to enable logarithmic smoothing. It is advised to always specify all search types in order of definition. Unused types have a priority of zero. Example: “firm 0, firm 70 log, street 10 -5000, city 10, state 10”. [</a:t>
            </a:r>
            <a:r>
              <a:rPr lang="en-US" sz="1400" dirty="0" err="1" smtClean="0">
                <a:ea typeface="Cambria Math" panose="02040503050406030204" pitchFamily="18" charset="0"/>
                <a:cs typeface="Courier New" panose="02070309020205020404" pitchFamily="49" charset="0"/>
              </a:rPr>
              <a:t>SearchTypes</a:t>
            </a:r>
            <a:r>
              <a:rPr lang="en-US" sz="1400" dirty="0" smtClean="0">
                <a:ea typeface="Cambria Math" panose="02040503050406030204" pitchFamily="18" charset="0"/>
                <a:cs typeface="Courier New" panose="02070309020205020404" pitchFamily="49" charset="0"/>
              </a:rPr>
              <a:t>]</a:t>
            </a:r>
            <a:endParaRPr lang="en-US" sz="1400" dirty="0"/>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40</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22668477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400" b="1" dirty="0" smtClean="0"/>
              <a:t>unjoin(</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a:t>
            </a:r>
            <a:r>
              <a:rPr lang="en-US" sz="1400" i="1" dirty="0" err="1" smtClean="0"/>
              <a:t>field</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t>)</a:t>
            </a:r>
            <a:r>
              <a:rPr lang="en-US" sz="1400" b="1" dirty="0"/>
              <a:t/>
            </a:r>
            <a:br>
              <a:rPr lang="en-US" sz="1400" b="1" dirty="0"/>
            </a:br>
            <a:r>
              <a:rPr lang="en-US" sz="1400" dirty="0" smtClean="0"/>
              <a:t>removes the link between a field of the search table (</a:t>
            </a:r>
            <a:r>
              <a:rPr lang="en-US" sz="1400" i="1" dirty="0" err="1" smtClean="0">
                <a:ea typeface="Cambria Math" panose="02040503050406030204" pitchFamily="18" charset="0"/>
                <a:cs typeface="Courier New" panose="02070309020205020404" pitchFamily="49" charset="0"/>
              </a:rPr>
              <a:t>S</a:t>
            </a:r>
            <a:r>
              <a:rPr lang="en-US" sz="1400" i="1" dirty="0" err="1" smtClean="0"/>
              <a:t>field</a:t>
            </a:r>
            <a:r>
              <a:rPr lang="en-US" sz="1400" dirty="0" smtClean="0"/>
              <a:t>) and a search field. If </a:t>
            </a:r>
            <a:r>
              <a:rPr lang="en-US" sz="1400" i="1" dirty="0" err="1" smtClean="0"/>
              <a:t>Sfield</a:t>
            </a:r>
            <a:r>
              <a:rPr lang="en-US" sz="1400" dirty="0" smtClean="0"/>
              <a:t> is omitted, all links will be cleared. It is best practice to first unjoin all links before joining them. </a:t>
            </a:r>
            <a:r>
              <a:rPr lang="en-US" sz="1400" dirty="0"/>
              <a:t>[Join </a:t>
            </a:r>
            <a:r>
              <a:rPr lang="en-US" sz="1400" dirty="0" err="1"/>
              <a:t>SearchFields</a:t>
            </a:r>
            <a:r>
              <a:rPr lang="en-US" sz="1400" dirty="0"/>
              <a:t>] </a:t>
            </a:r>
            <a:endParaRPr lang="en-US" sz="1400" dirty="0" smtClean="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version()</a:t>
            </a:r>
            <a:r>
              <a:rPr lang="en-US" sz="1400" b="1" dirty="0">
                <a:ea typeface="Cambria Math" panose="02040503050406030204" pitchFamily="18" charset="0"/>
                <a:cs typeface="Courier New" panose="02070309020205020404" pitchFamily="49" charset="0"/>
              </a:rPr>
              <a:t/>
            </a:r>
            <a:br>
              <a:rPr lang="en-US" sz="1400" b="1" dirty="0">
                <a:ea typeface="Cambria Math" panose="02040503050406030204" pitchFamily="18" charset="0"/>
                <a:cs typeface="Courier New" panose="02070309020205020404" pitchFamily="49" charset="0"/>
              </a:rPr>
            </a:br>
            <a:r>
              <a:rPr lang="en-US" sz="1400" dirty="0" smtClean="0">
                <a:ea typeface="Cambria Math" panose="02040503050406030204" pitchFamily="18" charset="0"/>
                <a:cs typeface="Courier New" panose="02070309020205020404" pitchFamily="49" charset="0"/>
              </a:rPr>
              <a:t>writes the current version to </a:t>
            </a:r>
            <a:r>
              <a:rPr lang="en-US" sz="1400" smtClean="0">
                <a:ea typeface="Cambria Math" panose="02040503050406030204" pitchFamily="18" charset="0"/>
                <a:cs typeface="Courier New" panose="02070309020205020404" pitchFamily="49" charset="0"/>
              </a:rPr>
              <a:t>the output file.</a:t>
            </a:r>
            <a:endParaRPr lang="en-US" sz="1400" dirty="0" smtClean="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wait(</a:t>
            </a:r>
            <a:r>
              <a:rPr lang="en-US" sz="1400" i="1" dirty="0" err="1" smtClean="0">
                <a:ea typeface="Cambria Math" panose="02040503050406030204" pitchFamily="18" charset="0"/>
                <a:cs typeface="Courier New" panose="02070309020205020404" pitchFamily="49" charset="0"/>
              </a:rPr>
              <a:t>Iseconds</a:t>
            </a:r>
            <a:r>
              <a:rPr lang="en-US" sz="1400" b="1" dirty="0" smtClean="0">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r>
            <a:br>
              <a:rPr lang="en-US" sz="1400" b="1" dirty="0">
                <a:ea typeface="Cambria Math" panose="02040503050406030204" pitchFamily="18" charset="0"/>
                <a:cs typeface="Courier New" panose="02070309020205020404" pitchFamily="49" charset="0"/>
              </a:rPr>
            </a:br>
            <a:r>
              <a:rPr lang="en-US" sz="1400" dirty="0" smtClean="0">
                <a:ea typeface="Cambria Math" panose="02040503050406030204" pitchFamily="18" charset="0"/>
                <a:cs typeface="Courier New" panose="02070309020205020404" pitchFamily="49" charset="0"/>
              </a:rPr>
              <a:t>halts execution for </a:t>
            </a:r>
            <a:r>
              <a:rPr lang="en-US" sz="1400" i="1" dirty="0" err="1" smtClean="0">
                <a:ea typeface="Cambria Math" panose="02040503050406030204" pitchFamily="18" charset="0"/>
                <a:cs typeface="Courier New" panose="02070309020205020404" pitchFamily="49" charset="0"/>
              </a:rPr>
              <a:t>Iseconds</a:t>
            </a:r>
            <a:r>
              <a:rPr lang="en-US" sz="1400" i="1" dirty="0" smtClean="0">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seconds or until button press. if </a:t>
            </a:r>
            <a:r>
              <a:rPr lang="en-US" sz="1400" i="1" dirty="0" err="1" smtClean="0">
                <a:ea typeface="Cambria Math" panose="02040503050406030204" pitchFamily="18" charset="0"/>
                <a:cs typeface="Courier New" panose="02070309020205020404" pitchFamily="49" charset="0"/>
              </a:rPr>
              <a:t>Iseconds</a:t>
            </a:r>
            <a:r>
              <a:rPr lang="en-US" sz="1400" dirty="0" smtClean="0">
                <a:ea typeface="Cambria Math" panose="02040503050406030204" pitchFamily="18" charset="0"/>
                <a:cs typeface="Courier New" panose="02070309020205020404" pitchFamily="49" charset="0"/>
              </a:rPr>
              <a:t> is zero, execution will be continued after button press.</a:t>
            </a:r>
            <a:endParaRPr lang="en-US" sz="1400" dirty="0" smtClean="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zealous(</a:t>
            </a:r>
            <a:r>
              <a:rPr lang="en-US" sz="1400" i="1" dirty="0" err="1" smtClean="0">
                <a:ea typeface="Cambria Math" panose="02040503050406030204" pitchFamily="18" charset="0"/>
                <a:cs typeface="Courier New" panose="02070309020205020404" pitchFamily="49" charset="0"/>
              </a:rPr>
              <a:t>Lzealous</a:t>
            </a:r>
            <a:r>
              <a:rPr lang="en-US" sz="1400" b="1" dirty="0" smtClean="0">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r>
            <a:br>
              <a:rPr lang="en-US" sz="1400" b="1" dirty="0">
                <a:ea typeface="Cambria Math" panose="02040503050406030204" pitchFamily="18" charset="0"/>
                <a:cs typeface="Courier New" panose="02070309020205020404" pitchFamily="49" charset="0"/>
              </a:rPr>
            </a:br>
            <a:r>
              <a:rPr lang="en-US" sz="1400" dirty="0"/>
              <a:t>defines whether the </a:t>
            </a:r>
            <a:r>
              <a:rPr lang="en-US" sz="1400" dirty="0" err="1"/>
              <a:t>SearchEngine</a:t>
            </a:r>
            <a:r>
              <a:rPr lang="en-US" sz="1400" dirty="0"/>
              <a:t> is </a:t>
            </a:r>
            <a:r>
              <a:rPr lang="en-US" sz="1400" dirty="0" smtClean="0"/>
              <a:t>dynamically lowering the threshold to guarantee matches (.t.) or is complying to the threshold disposing all candidates below it (.</a:t>
            </a:r>
            <a:r>
              <a:rPr lang="en-US" sz="1400" dirty="0"/>
              <a:t>f. = default). [Settings]</a:t>
            </a:r>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41</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30479583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D3A84B36-446C-40B2-BC20-ECC32BF7AA77}" type="slidenum">
              <a:rPr lang="en-US" smtClean="0"/>
              <a:t>42</a:t>
            </a:fld>
            <a:endParaRPr lang="en-US"/>
          </a:p>
        </p:txBody>
      </p:sp>
      <p:sp>
        <p:nvSpPr>
          <p:cNvPr id="4" name="Titel 3"/>
          <p:cNvSpPr>
            <a:spLocks noGrp="1"/>
          </p:cNvSpPr>
          <p:nvPr>
            <p:ph type="title"/>
          </p:nvPr>
        </p:nvSpPr>
        <p:spPr/>
        <p:txBody>
          <a:bodyPr/>
          <a:lstStyle/>
          <a:p>
            <a:r>
              <a:rPr lang="en-US" dirty="0" err="1" smtClean="0"/>
              <a:t>SearchEngine</a:t>
            </a:r>
            <a:r>
              <a:rPr lang="en-US" dirty="0" smtClean="0"/>
              <a:t> technical notes</a:t>
            </a:r>
            <a:endParaRPr lang="en-US" dirty="0"/>
          </a:p>
        </p:txBody>
      </p:sp>
      <p:sp>
        <p:nvSpPr>
          <p:cNvPr id="6" name="Inhaltsplatzhalter 5"/>
          <p:cNvSpPr txBox="1">
            <a:spLocks noGrp="1"/>
          </p:cNvSpPr>
          <p:nvPr>
            <p:ph idx="1"/>
          </p:nvPr>
        </p:nvSpPr>
        <p:spPr>
          <a:xfrm>
            <a:off x="323528" y="909329"/>
            <a:ext cx="8496944" cy="5780044"/>
          </a:xfrm>
          <a:prstGeom prst="rect">
            <a:avLst/>
          </a:prstGeom>
          <a:noFill/>
        </p:spPr>
        <p:txBody>
          <a:bodyPr wrap="square" rtlCol="0">
            <a:spAutoFit/>
          </a:bodyPr>
          <a:lstStyle/>
          <a:p>
            <a:pPr>
              <a:buFont typeface="Wingdings" panose="05000000000000000000" pitchFamily="2" charset="2"/>
              <a:buChar char="n"/>
            </a:pPr>
            <a:r>
              <a:rPr lang="de-DE" dirty="0" smtClean="0"/>
              <a:t>Development Environment</a:t>
            </a:r>
          </a:p>
          <a:p>
            <a:pPr lvl="1"/>
            <a:r>
              <a:rPr lang="de-DE" dirty="0" smtClean="0"/>
              <a:t>Microsoft Visual Foxpro 9.0 SP2 (32-Bit)</a:t>
            </a:r>
          </a:p>
          <a:p>
            <a:pPr lvl="1"/>
            <a:r>
              <a:rPr lang="de-DE" dirty="0" smtClean="0"/>
              <a:t>Microsoft Visual C++ 6.0 (32-Bit)</a:t>
            </a:r>
          </a:p>
          <a:p>
            <a:pPr>
              <a:buFont typeface="Wingdings" panose="05000000000000000000" pitchFamily="2" charset="2"/>
              <a:buChar char="n"/>
            </a:pPr>
            <a:r>
              <a:rPr lang="en-US" dirty="0" smtClean="0"/>
              <a:t>Minimum Requirements</a:t>
            </a:r>
          </a:p>
          <a:p>
            <a:pPr lvl="1"/>
            <a:r>
              <a:rPr lang="en-US" dirty="0" smtClean="0"/>
              <a:t>Windows</a:t>
            </a:r>
            <a:r>
              <a:rPr lang="en-US" dirty="0"/>
              <a:t>, any Version from XP </a:t>
            </a:r>
            <a:r>
              <a:rPr lang="en-US" dirty="0" smtClean="0"/>
              <a:t>upwards</a:t>
            </a:r>
          </a:p>
          <a:p>
            <a:pPr lvl="1"/>
            <a:r>
              <a:rPr lang="en-US" dirty="0" smtClean="0"/>
              <a:t>1 GB RAM</a:t>
            </a:r>
          </a:p>
          <a:p>
            <a:pPr>
              <a:buClr>
                <a:srgbClr val="FF0000"/>
              </a:buClr>
              <a:buFont typeface="Wingdings" panose="05000000000000000000" pitchFamily="2" charset="2"/>
              <a:buChar char="n"/>
            </a:pPr>
            <a:r>
              <a:rPr lang="en-US" dirty="0" smtClean="0"/>
              <a:t>Limitations</a:t>
            </a:r>
          </a:p>
          <a:p>
            <a:pPr lvl="1">
              <a:buClr>
                <a:srgbClr val="FF0000"/>
              </a:buClr>
            </a:pPr>
            <a:r>
              <a:rPr lang="en-US" dirty="0" smtClean="0"/>
              <a:t>Result table has a maximum size of 2GB </a:t>
            </a:r>
          </a:p>
          <a:p>
            <a:pPr lvl="2">
              <a:buClr>
                <a:srgbClr val="FF0000"/>
              </a:buClr>
            </a:pPr>
            <a:r>
              <a:rPr lang="en-US" dirty="0" smtClean="0"/>
              <a:t>79,536,413 records</a:t>
            </a:r>
          </a:p>
          <a:p>
            <a:pPr lvl="1">
              <a:buClr>
                <a:srgbClr val="FF0000"/>
              </a:buClr>
            </a:pPr>
            <a:r>
              <a:rPr lang="en-US" dirty="0" err="1" smtClean="0"/>
              <a:t>Foxpro</a:t>
            </a:r>
            <a:r>
              <a:rPr lang="en-US" dirty="0" smtClean="0"/>
              <a:t> export tables may not exceed 2GB, but</a:t>
            </a:r>
          </a:p>
          <a:p>
            <a:pPr lvl="1">
              <a:buClr>
                <a:srgbClr val="00B050"/>
              </a:buClr>
              <a:buFont typeface="Calibri" panose="020F0502020204030204" pitchFamily="34" charset="0"/>
              <a:buChar char="…"/>
            </a:pPr>
            <a:r>
              <a:rPr lang="en-US" dirty="0" smtClean="0"/>
              <a:t>Text based export tables have no size limitation</a:t>
            </a:r>
          </a:p>
          <a:p>
            <a:pPr lvl="1">
              <a:buClr>
                <a:srgbClr val="00B050"/>
              </a:buClr>
            </a:pPr>
            <a:r>
              <a:rPr lang="en-US" dirty="0" smtClean="0"/>
              <a:t>Base/Search tables have no size limitation</a:t>
            </a:r>
          </a:p>
          <a:p>
            <a:pPr lvl="2"/>
            <a:r>
              <a:rPr lang="en-US" dirty="0" smtClean="0"/>
              <a:t>internal representation as table clusters of 2GB tables</a:t>
            </a:r>
          </a:p>
        </p:txBody>
      </p:sp>
    </p:spTree>
    <p:extLst>
      <p:ext uri="{BB962C8B-B14F-4D97-AF65-F5344CB8AC3E}">
        <p14:creationId xmlns:p14="http://schemas.microsoft.com/office/powerpoint/2010/main" val="26318269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23528" y="909329"/>
            <a:ext cx="8496944" cy="3239751"/>
          </a:xfrm>
        </p:spPr>
        <p:txBody>
          <a:bodyPr/>
          <a:lstStyle/>
          <a:p>
            <a:pPr>
              <a:buFont typeface="Wingdings" panose="05000000000000000000" pitchFamily="2" charset="2"/>
              <a:buChar char="n"/>
            </a:pPr>
            <a:r>
              <a:rPr lang="en-US" dirty="0" smtClean="0"/>
              <a:t>Microsoft Visual </a:t>
            </a:r>
            <a:r>
              <a:rPr lang="en-US" dirty="0" err="1" smtClean="0"/>
              <a:t>Foxpro</a:t>
            </a:r>
            <a:r>
              <a:rPr lang="en-US" dirty="0" smtClean="0"/>
              <a:t> 9.0 (SP2)</a:t>
            </a:r>
            <a:br>
              <a:rPr lang="en-US" dirty="0" smtClean="0"/>
            </a:br>
            <a:r>
              <a:rPr lang="en-US" dirty="0" smtClean="0"/>
              <a:t>©1988-2006 Microsoft Corporation</a:t>
            </a:r>
          </a:p>
          <a:p>
            <a:pPr>
              <a:buFont typeface="Wingdings" panose="05000000000000000000" pitchFamily="2" charset="2"/>
              <a:buChar char="n"/>
            </a:pPr>
            <a:r>
              <a:rPr lang="en-US" dirty="0" smtClean="0"/>
              <a:t>Microsoft Visual C++ 6.0</a:t>
            </a:r>
            <a:br>
              <a:rPr lang="en-US" dirty="0" smtClean="0"/>
            </a:br>
            <a:r>
              <a:rPr lang="en-US" dirty="0" smtClean="0"/>
              <a:t>©1994-1998 </a:t>
            </a:r>
            <a:r>
              <a:rPr lang="en-US" dirty="0"/>
              <a:t>Microsoft </a:t>
            </a:r>
            <a:r>
              <a:rPr lang="en-US" dirty="0" smtClean="0"/>
              <a:t>Corporation</a:t>
            </a:r>
          </a:p>
          <a:p>
            <a:pPr>
              <a:buFont typeface="Wingdings" panose="05000000000000000000" pitchFamily="2" charset="2"/>
              <a:buChar char="n"/>
            </a:pPr>
            <a:r>
              <a:rPr lang="en-US" smtClean="0"/>
              <a:t>SearchEngine</a:t>
            </a:r>
            <a:r>
              <a:rPr lang="en-US" dirty="0" smtClean="0"/>
              <a:t/>
            </a:r>
            <a:br>
              <a:rPr lang="en-US" dirty="0" smtClean="0"/>
            </a:br>
            <a:r>
              <a:rPr lang="en-US" dirty="0" smtClean="0"/>
              <a:t>©</a:t>
            </a:r>
            <a:r>
              <a:rPr lang="en-US" dirty="0" smtClean="0"/>
              <a:t>1999-2019 </a:t>
            </a:r>
            <a:r>
              <a:rPr lang="en-US" dirty="0" smtClean="0"/>
              <a:t>Thorsten Doherr, ZEW GmbH</a:t>
            </a:r>
          </a:p>
          <a:p>
            <a:pPr marL="0" indent="0">
              <a:buNone/>
            </a:pPr>
            <a:endParaRPr lang="en-US" dirty="0"/>
          </a:p>
          <a:p>
            <a:pPr marL="0" indent="0">
              <a:buNone/>
            </a:pPr>
            <a:endParaRPr lang="en-US" dirty="0" smtClean="0"/>
          </a:p>
          <a:p>
            <a:pPr marL="0" indent="0">
              <a:buNone/>
            </a:pPr>
            <a:endParaRPr lang="en-US" dirty="0"/>
          </a:p>
        </p:txBody>
      </p:sp>
      <p:sp>
        <p:nvSpPr>
          <p:cNvPr id="3" name="Foliennummernplatzhalter 2"/>
          <p:cNvSpPr>
            <a:spLocks noGrp="1"/>
          </p:cNvSpPr>
          <p:nvPr>
            <p:ph type="sldNum" sz="quarter" idx="12"/>
          </p:nvPr>
        </p:nvSpPr>
        <p:spPr/>
        <p:txBody>
          <a:bodyPr/>
          <a:lstStyle/>
          <a:p>
            <a:fld id="{F6630C99-0C10-4F11-B985-BB6A5D994424}" type="slidenum">
              <a:rPr lang="en-US" smtClean="0"/>
              <a:t>43</a:t>
            </a:fld>
            <a:endParaRPr lang="en-US" dirty="0"/>
          </a:p>
        </p:txBody>
      </p:sp>
      <p:sp>
        <p:nvSpPr>
          <p:cNvPr id="4" name="Titel 3"/>
          <p:cNvSpPr>
            <a:spLocks noGrp="1"/>
          </p:cNvSpPr>
          <p:nvPr>
            <p:ph type="title"/>
          </p:nvPr>
        </p:nvSpPr>
        <p:spPr/>
        <p:txBody>
          <a:bodyPr/>
          <a:lstStyle/>
          <a:p>
            <a:r>
              <a:rPr lang="en-US" dirty="0" err="1" smtClean="0"/>
              <a:t>SearchEngine</a:t>
            </a:r>
            <a:r>
              <a:rPr lang="en-US" dirty="0" smtClean="0"/>
              <a:t> legal notes</a:t>
            </a:r>
            <a:endParaRPr lang="en-US" dirty="0"/>
          </a:p>
        </p:txBody>
      </p:sp>
      <p:sp>
        <p:nvSpPr>
          <p:cNvPr id="6" name="Textfeld 5"/>
          <p:cNvSpPr txBox="1"/>
          <p:nvPr/>
        </p:nvSpPr>
        <p:spPr>
          <a:xfrm>
            <a:off x="5170819" y="6005227"/>
            <a:ext cx="3649653" cy="369332"/>
          </a:xfrm>
          <a:prstGeom prst="rect">
            <a:avLst/>
          </a:prstGeom>
          <a:noFill/>
        </p:spPr>
        <p:txBody>
          <a:bodyPr wrap="none" rtlCol="0">
            <a:spAutoFit/>
          </a:bodyPr>
          <a:lstStyle/>
          <a:p>
            <a:r>
              <a:rPr lang="en-US" dirty="0"/>
              <a:t>Send bug reports to: </a:t>
            </a:r>
            <a:r>
              <a:rPr lang="en-US" dirty="0" smtClean="0"/>
              <a:t>doherr@zew.de</a:t>
            </a:r>
            <a:endParaRPr lang="en-US" dirty="0"/>
          </a:p>
        </p:txBody>
      </p:sp>
    </p:spTree>
    <p:extLst>
      <p:ext uri="{BB962C8B-B14F-4D97-AF65-F5344CB8AC3E}">
        <p14:creationId xmlns:p14="http://schemas.microsoft.com/office/powerpoint/2010/main" val="2614711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Save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5</a:t>
            </a:fld>
            <a:endParaRPr lang="en-US"/>
          </a:p>
        </p:txBody>
      </p:sp>
      <p:sp>
        <p:nvSpPr>
          <p:cNvPr id="2" name="Textfeld 1"/>
          <p:cNvSpPr txBox="1"/>
          <p:nvPr/>
        </p:nvSpPr>
        <p:spPr>
          <a:xfrm>
            <a:off x="326649" y="908720"/>
            <a:ext cx="4721923" cy="3539430"/>
          </a:xfrm>
          <a:prstGeom prst="rect">
            <a:avLst/>
          </a:prstGeom>
          <a:noFill/>
        </p:spPr>
        <p:txBody>
          <a:bodyPr wrap="square" rtlCol="0">
            <a:spAutoFit/>
          </a:bodyPr>
          <a:lstStyle/>
          <a:p>
            <a:r>
              <a:rPr lang="en-US" sz="1400" dirty="0" smtClean="0"/>
              <a:t>Save</a:t>
            </a:r>
          </a:p>
          <a:p>
            <a:pPr marL="180000" lvl="1" indent="-180000">
              <a:buClr>
                <a:schemeClr val="tx2"/>
              </a:buClr>
              <a:buFont typeface="Wingdings" panose="05000000000000000000" pitchFamily="2" charset="2"/>
              <a:buChar char="§"/>
            </a:pPr>
            <a:r>
              <a:rPr lang="en-US" sz="1400" dirty="0" smtClean="0"/>
              <a:t>Saves the current </a:t>
            </a:r>
            <a:r>
              <a:rPr lang="en-US" sz="1400" dirty="0" err="1" smtClean="0"/>
              <a:t>SearchEngine</a:t>
            </a:r>
            <a:r>
              <a:rPr lang="en-US" sz="1400" dirty="0" smtClean="0"/>
              <a:t> structure string (all settings) into a named save slot</a:t>
            </a:r>
          </a:p>
          <a:p>
            <a:pPr marL="180000" lvl="1" indent="-180000">
              <a:buClr>
                <a:schemeClr val="tx2"/>
              </a:buClr>
              <a:buFont typeface="Wingdings" panose="05000000000000000000" pitchFamily="2" charset="2"/>
              <a:buChar char="§"/>
            </a:pPr>
            <a:r>
              <a:rPr lang="en-US" sz="1400" dirty="0"/>
              <a:t>On startup the last saved slot will be used to instantiate the </a:t>
            </a:r>
            <a:r>
              <a:rPr lang="en-US" sz="1400" dirty="0" err="1" smtClean="0"/>
              <a:t>SearchEngine</a:t>
            </a:r>
            <a:endParaRPr lang="en-US" sz="1400" dirty="0" smtClean="0"/>
          </a:p>
          <a:p>
            <a:pPr marL="180000" lvl="1" indent="-180000">
              <a:buClr>
                <a:schemeClr val="tx2"/>
              </a:buClr>
              <a:buFont typeface="Wingdings" panose="05000000000000000000" pitchFamily="2" charset="2"/>
              <a:buChar char="§"/>
            </a:pPr>
            <a:r>
              <a:rPr lang="en-US" sz="1400" dirty="0" smtClean="0"/>
              <a:t>The most recently saved slot is always selected by default</a:t>
            </a:r>
            <a:endParaRPr lang="en-US" sz="1400" dirty="0"/>
          </a:p>
          <a:p>
            <a:pPr marL="180000" lvl="1" indent="-180000">
              <a:buClr>
                <a:schemeClr val="tx2"/>
              </a:buClr>
              <a:buFont typeface="Wingdings" panose="05000000000000000000" pitchFamily="2" charset="2"/>
              <a:buChar char="§"/>
            </a:pPr>
            <a:r>
              <a:rPr lang="en-US" sz="1400" dirty="0" smtClean="0"/>
              <a:t>Save slots not required anymore can be selected and then removed</a:t>
            </a:r>
          </a:p>
          <a:p>
            <a:pPr marL="180000" lvl="1" indent="-180000">
              <a:buClr>
                <a:schemeClr val="tx2"/>
              </a:buClr>
              <a:buFont typeface="Wingdings" panose="05000000000000000000" pitchFamily="2" charset="2"/>
              <a:buChar char="§"/>
            </a:pPr>
            <a:r>
              <a:rPr lang="en-US" sz="1400" dirty="0"/>
              <a:t>The “Default” slot can never be removed because the </a:t>
            </a:r>
            <a:r>
              <a:rPr lang="en-US" sz="1400" dirty="0" err="1"/>
              <a:t>SearchEngine</a:t>
            </a:r>
            <a:r>
              <a:rPr lang="en-US" sz="1400" dirty="0"/>
              <a:t> </a:t>
            </a:r>
            <a:r>
              <a:rPr lang="en-US" sz="1400" dirty="0" smtClean="0"/>
              <a:t>references it for the search type </a:t>
            </a:r>
            <a:r>
              <a:rPr lang="en-US" sz="1400" dirty="0"/>
              <a:t>structure </a:t>
            </a:r>
            <a:r>
              <a:rPr lang="en-US" sz="1400" dirty="0" smtClean="0"/>
              <a:t>→ the “create”, “recreate” and “expand” functions always refresh the “Default” slot</a:t>
            </a:r>
          </a:p>
          <a:p>
            <a:pPr marL="180000" lvl="1" indent="-180000">
              <a:buClr>
                <a:srgbClr val="00B050"/>
              </a:buClr>
              <a:buFont typeface="Wingdings" panose="05000000000000000000" pitchFamily="2" charset="2"/>
              <a:buChar char="§"/>
            </a:pPr>
            <a:r>
              <a:rPr lang="en-US" sz="1400" dirty="0" smtClean="0"/>
              <a:t>It is easy to accidentally overwrite a save slot, therefore it is best practice to first create a fresh save slot for every new project before making </a:t>
            </a:r>
            <a:r>
              <a:rPr lang="en-US" sz="1400" dirty="0"/>
              <a:t>changes </a:t>
            </a:r>
            <a:r>
              <a:rPr lang="en-US" sz="1400" dirty="0" smtClean="0"/>
              <a:t>→ the new slot, having the most recent timestamp, is used by default</a:t>
            </a:r>
          </a:p>
        </p:txBody>
      </p:sp>
      <p:pic>
        <p:nvPicPr>
          <p:cNvPr id="11" name="Grafik 10"/>
          <p:cNvPicPr>
            <a:picLocks noChangeAspect="1"/>
          </p:cNvPicPr>
          <p:nvPr/>
        </p:nvPicPr>
        <p:blipFill>
          <a:blip r:embed="rId2"/>
          <a:stretch>
            <a:fillRect/>
          </a:stretch>
        </p:blipFill>
        <p:spPr>
          <a:xfrm>
            <a:off x="5048572" y="908720"/>
            <a:ext cx="3771900" cy="3248025"/>
          </a:xfrm>
          <a:prstGeom prst="rect">
            <a:avLst/>
          </a:prstGeom>
        </p:spPr>
      </p:pic>
    </p:spTree>
    <p:extLst>
      <p:ext uri="{BB962C8B-B14F-4D97-AF65-F5344CB8AC3E}">
        <p14:creationId xmlns:p14="http://schemas.microsoft.com/office/powerpoint/2010/main" val="2258788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Load</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6</a:t>
            </a:fld>
            <a:endParaRPr lang="en-US"/>
          </a:p>
        </p:txBody>
      </p:sp>
      <p:sp>
        <p:nvSpPr>
          <p:cNvPr id="2" name="Textfeld 1"/>
          <p:cNvSpPr txBox="1"/>
          <p:nvPr/>
        </p:nvSpPr>
        <p:spPr>
          <a:xfrm>
            <a:off x="326649" y="908720"/>
            <a:ext cx="4721923" cy="1815882"/>
          </a:xfrm>
          <a:prstGeom prst="rect">
            <a:avLst/>
          </a:prstGeom>
          <a:noFill/>
        </p:spPr>
        <p:txBody>
          <a:bodyPr wrap="square" rtlCol="0">
            <a:spAutoFit/>
          </a:bodyPr>
          <a:lstStyle/>
          <a:p>
            <a:r>
              <a:rPr lang="en-US" sz="1400" dirty="0" smtClean="0"/>
              <a:t>Load</a:t>
            </a:r>
          </a:p>
          <a:p>
            <a:pPr marL="180000" lvl="1" indent="-180000">
              <a:buClr>
                <a:schemeClr val="tx2"/>
              </a:buClr>
              <a:buFont typeface="Wingdings" panose="05000000000000000000" pitchFamily="2" charset="2"/>
              <a:buChar char="§"/>
            </a:pPr>
            <a:r>
              <a:rPr lang="en-US" sz="1400" dirty="0" smtClean="0"/>
              <a:t>Loads the structure string of the selected slot to instantiate a new </a:t>
            </a:r>
            <a:r>
              <a:rPr lang="en-US" sz="1400" dirty="0" err="1" smtClean="0"/>
              <a:t>SearchEngine</a:t>
            </a:r>
            <a:endParaRPr lang="en-US" sz="1400" dirty="0" smtClean="0"/>
          </a:p>
          <a:p>
            <a:pPr marL="180000" lvl="1" indent="-180000">
              <a:buClr>
                <a:schemeClr val="tx2"/>
              </a:buClr>
              <a:buFont typeface="Wingdings" panose="05000000000000000000" pitchFamily="2" charset="2"/>
              <a:buChar char="§"/>
            </a:pPr>
            <a:r>
              <a:rPr lang="en-US" sz="1400" dirty="0" smtClean="0"/>
              <a:t>On startup the most recently saved slot will be used to instantiate the </a:t>
            </a:r>
            <a:r>
              <a:rPr lang="en-US" sz="1400" dirty="0" err="1" smtClean="0"/>
              <a:t>SearchEngine</a:t>
            </a:r>
            <a:endParaRPr lang="en-US" sz="1400" dirty="0" smtClean="0"/>
          </a:p>
          <a:p>
            <a:pPr marL="180000" lvl="1" indent="-180000">
              <a:buClr>
                <a:srgbClr val="00B050"/>
              </a:buClr>
              <a:buFont typeface="Wingdings" panose="05000000000000000000" pitchFamily="2" charset="2"/>
              <a:buChar char="§"/>
            </a:pPr>
            <a:r>
              <a:rPr lang="en-US" sz="1400" dirty="0" smtClean="0"/>
              <a:t>If a new project is similar to an existing one, load the similar project and save it immediately under a new name to save </a:t>
            </a:r>
            <a:r>
              <a:rPr lang="en-US" sz="1400" smtClean="0"/>
              <a:t>time and avoid </a:t>
            </a:r>
            <a:r>
              <a:rPr lang="en-US" sz="1400" dirty="0" smtClean="0"/>
              <a:t>accidental overwriting</a:t>
            </a:r>
          </a:p>
        </p:txBody>
      </p:sp>
      <p:pic>
        <p:nvPicPr>
          <p:cNvPr id="5" name="Grafik 4"/>
          <p:cNvPicPr>
            <a:picLocks noChangeAspect="1"/>
          </p:cNvPicPr>
          <p:nvPr/>
        </p:nvPicPr>
        <p:blipFill>
          <a:blip r:embed="rId2"/>
          <a:stretch>
            <a:fillRect/>
          </a:stretch>
        </p:blipFill>
        <p:spPr>
          <a:xfrm>
            <a:off x="5067622" y="908720"/>
            <a:ext cx="3752850" cy="3238500"/>
          </a:xfrm>
          <a:prstGeom prst="rect">
            <a:avLst/>
          </a:prstGeom>
        </p:spPr>
      </p:pic>
    </p:spTree>
    <p:extLst>
      <p:ext uri="{BB962C8B-B14F-4D97-AF65-F5344CB8AC3E}">
        <p14:creationId xmlns:p14="http://schemas.microsoft.com/office/powerpoint/2010/main" val="182322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7</a:t>
            </a:fld>
            <a:endParaRPr lang="en-US"/>
          </a:p>
        </p:txBody>
      </p:sp>
      <p:sp>
        <p:nvSpPr>
          <p:cNvPr id="2" name="Textfeld 1"/>
          <p:cNvSpPr txBox="1"/>
          <p:nvPr/>
        </p:nvSpPr>
        <p:spPr>
          <a:xfrm>
            <a:off x="326649" y="908720"/>
            <a:ext cx="5264848" cy="5693866"/>
          </a:xfrm>
          <a:prstGeom prst="rect">
            <a:avLst/>
          </a:prstGeom>
          <a:noFill/>
        </p:spPr>
        <p:txBody>
          <a:bodyPr wrap="square" rtlCol="0">
            <a:spAutoFit/>
          </a:bodyPr>
          <a:lstStyle/>
          <a:p>
            <a:r>
              <a:rPr lang="en-US" sz="1400" dirty="0" smtClean="0"/>
              <a:t>Export</a:t>
            </a:r>
          </a:p>
          <a:p>
            <a:pPr marL="180000" lvl="1" indent="-180000">
              <a:buClr>
                <a:schemeClr val="tx2"/>
              </a:buClr>
              <a:buFont typeface="Wingdings" panose="05000000000000000000" pitchFamily="2" charset="2"/>
              <a:buChar char="§"/>
            </a:pPr>
            <a:r>
              <a:rPr lang="en-US" sz="1400" dirty="0" smtClean="0"/>
              <a:t>The basic export format substitutes the record numbers of the result table with primary (unique) keys of the associated base and search table records</a:t>
            </a:r>
          </a:p>
          <a:p>
            <a:pPr marL="180000" lvl="1" indent="-180000">
              <a:buClr>
                <a:schemeClr val="tx2"/>
              </a:buClr>
              <a:buFont typeface="Wingdings" panose="05000000000000000000" pitchFamily="2" charset="2"/>
              <a:buChar char="§"/>
            </a:pPr>
            <a:r>
              <a:rPr lang="en-US" sz="1400" dirty="0" smtClean="0"/>
              <a:t>The format contains all information also found in the result table</a:t>
            </a:r>
          </a:p>
          <a:p>
            <a:pPr marL="180000" lvl="1" indent="-180000">
              <a:buClr>
                <a:schemeClr val="tx2"/>
              </a:buClr>
              <a:buFont typeface="Wingdings" panose="05000000000000000000" pitchFamily="2" charset="2"/>
              <a:buChar char="§"/>
            </a:pPr>
            <a:r>
              <a:rPr lang="en-US" sz="1400" dirty="0" smtClean="0"/>
              <a:t>The export table will be a tab delimited text file if the extension is “.txt” </a:t>
            </a:r>
          </a:p>
          <a:p>
            <a:pPr marL="180000" lvl="1" indent="-180000">
              <a:buClr>
                <a:schemeClr val="tx2"/>
              </a:buClr>
              <a:buFont typeface="Wingdings" panose="05000000000000000000" pitchFamily="2" charset="2"/>
              <a:buChar char="§"/>
            </a:pPr>
            <a:r>
              <a:rPr lang="en-US" sz="1400" dirty="0" smtClean="0"/>
              <a:t>The option “</a:t>
            </a:r>
            <a:r>
              <a:rPr lang="en-US" sz="1400" dirty="0" err="1" smtClean="0"/>
              <a:t>SearchKey</a:t>
            </a:r>
            <a:r>
              <a:rPr lang="en-US" sz="1400" dirty="0" smtClean="0"/>
              <a:t>” specifies the unique key of the search table</a:t>
            </a:r>
          </a:p>
          <a:p>
            <a:pPr marL="180000" lvl="1" indent="-180000">
              <a:buClr>
                <a:schemeClr val="tx2"/>
              </a:buClr>
              <a:buFont typeface="Wingdings" panose="05000000000000000000" pitchFamily="2" charset="2"/>
              <a:buChar char="§"/>
            </a:pPr>
            <a:r>
              <a:rPr lang="en-US" sz="1400" dirty="0" smtClean="0"/>
              <a:t>The option “</a:t>
            </a:r>
            <a:r>
              <a:rPr lang="en-US" sz="1400" dirty="0" err="1" smtClean="0"/>
              <a:t>BaseKey</a:t>
            </a:r>
            <a:r>
              <a:rPr lang="en-US" sz="1400" dirty="0" smtClean="0"/>
              <a:t>” specifies the unique key of the base table</a:t>
            </a:r>
          </a:p>
          <a:p>
            <a:pPr marL="180000" lvl="1" indent="-180000">
              <a:buClr>
                <a:srgbClr val="00B050"/>
              </a:buClr>
              <a:buFont typeface="Wingdings" panose="05000000000000000000" pitchFamily="2" charset="2"/>
              <a:buChar char="§"/>
            </a:pPr>
            <a:r>
              <a:rPr lang="en-US" sz="1400" dirty="0" smtClean="0"/>
              <a:t>If these tables do not have a unique key per se, creating a simple line number field as key is advised, as long as this is done before importing them into the </a:t>
            </a:r>
            <a:r>
              <a:rPr lang="en-US" sz="1400" dirty="0" err="1"/>
              <a:t>SearchEngine</a:t>
            </a:r>
            <a:r>
              <a:rPr lang="en-US" sz="1400" dirty="0"/>
              <a:t> </a:t>
            </a:r>
            <a:r>
              <a:rPr lang="en-US" sz="1400" dirty="0" smtClean="0"/>
              <a:t>→ it is best practice to always have a “tangible” reference in both tables</a:t>
            </a:r>
            <a:r>
              <a:rPr lang="en-US" sz="1400" dirty="0"/>
              <a:t> </a:t>
            </a:r>
            <a:endParaRPr lang="en-US" sz="1400" dirty="0" smtClean="0"/>
          </a:p>
          <a:p>
            <a:pPr marL="180000" lvl="1" indent="-180000">
              <a:buClr>
                <a:schemeClr val="tx2"/>
              </a:buClr>
              <a:buFont typeface="Wingdings" panose="05000000000000000000" pitchFamily="2" charset="2"/>
              <a:buChar char="§"/>
            </a:pPr>
            <a:r>
              <a:rPr lang="en-US" sz="1400" dirty="0" smtClean="0"/>
              <a:t>The range of exported results can be selected by the option “Lowest hit percentage” and “Highest hit percentage” (which will be excluded from the selection) in regard of the candidate identity</a:t>
            </a:r>
          </a:p>
          <a:p>
            <a:pPr marL="180000" lvl="1" indent="-180000">
              <a:buClr>
                <a:schemeClr val="tx2"/>
              </a:buClr>
              <a:buFont typeface="Wingdings" panose="05000000000000000000" pitchFamily="2" charset="2"/>
              <a:buChar char="§"/>
            </a:pPr>
            <a:r>
              <a:rPr lang="en-US" sz="1400" dirty="0" smtClean="0"/>
              <a:t>The option “Skip if results greater equal the maximum exists” excludes candidates within the respective range for search records which already have candidates in a higher range</a:t>
            </a:r>
          </a:p>
          <a:p>
            <a:pPr marL="180000" lvl="1" indent="-180000">
              <a:buClr>
                <a:schemeClr val="tx2"/>
              </a:buClr>
              <a:buFont typeface="Wingdings" panose="05000000000000000000" pitchFamily="2" charset="2"/>
              <a:buChar char="§"/>
            </a:pPr>
            <a:r>
              <a:rPr lang="en-US" sz="1400" dirty="0" smtClean="0"/>
              <a:t>The “Run” option allows for selecting specific search runs following the pages selection syntax for printing, i.e. 1-3, 7, 8 would select run 1, 2, 3, 7, 8</a:t>
            </a:r>
          </a:p>
          <a:p>
            <a:pPr marL="180000" lvl="1" indent="-180000">
              <a:buClr>
                <a:srgbClr val="00B050"/>
              </a:buClr>
              <a:buFont typeface="Wingdings" panose="05000000000000000000" pitchFamily="2" charset="2"/>
              <a:buChar char="§"/>
            </a:pPr>
            <a:r>
              <a:rPr lang="en-US" sz="1400" dirty="0" smtClean="0"/>
              <a:t>Run selection is an efficient way to evaluate search strategies</a:t>
            </a:r>
          </a:p>
          <a:p>
            <a:pPr marL="180000" lvl="1" indent="-180000">
              <a:buClr>
                <a:schemeClr val="tx2"/>
              </a:buClr>
              <a:buFont typeface="Wingdings" panose="05000000000000000000" pitchFamily="2" charset="2"/>
              <a:buChar char="§"/>
            </a:pPr>
            <a:r>
              <a:rPr lang="en-US" sz="1400" dirty="0" smtClean="0"/>
              <a:t>“Include Searched/Found text…” appends the contents of the respective search and base table fields as long text fields with the character “|” as separator → depreciated by </a:t>
            </a:r>
            <a:r>
              <a:rPr lang="en-US" sz="1400" dirty="0" err="1" smtClean="0"/>
              <a:t>ExtendedExport</a:t>
            </a:r>
            <a:endParaRPr lang="en-US" sz="1400" dirty="0" smtClean="0"/>
          </a:p>
        </p:txBody>
      </p:sp>
      <p:sp>
        <p:nvSpPr>
          <p:cNvPr id="7" name="Textfeld 6"/>
          <p:cNvSpPr txBox="1"/>
          <p:nvPr/>
        </p:nvSpPr>
        <p:spPr>
          <a:xfrm>
            <a:off x="5591497" y="4407119"/>
            <a:ext cx="3168352" cy="2246769"/>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a:t>By selecting ranges and skipping lower alternative candidates, the results can be separated into </a:t>
            </a:r>
            <a:r>
              <a:rPr lang="en-US" sz="1400" dirty="0" smtClean="0"/>
              <a:t>confidence </a:t>
            </a:r>
            <a:r>
              <a:rPr lang="en-US" sz="1400" dirty="0"/>
              <a:t>groups, i.e. 101-100, 100-95, 95-90, 90-80 and so </a:t>
            </a:r>
            <a:r>
              <a:rPr lang="en-US" sz="1400" dirty="0" smtClean="0"/>
              <a:t>on, where </a:t>
            </a:r>
            <a:r>
              <a:rPr lang="en-US" sz="1400" dirty="0"/>
              <a:t>every search </a:t>
            </a:r>
            <a:r>
              <a:rPr lang="en-US" sz="1400" dirty="0" smtClean="0"/>
              <a:t>key will only be reported within the group that belongs to its highest ranked candidates</a:t>
            </a:r>
            <a:endParaRPr lang="en-US" sz="1400" dirty="0"/>
          </a:p>
          <a:p>
            <a:pPr marL="180000" lvl="1" indent="-180000">
              <a:buClr>
                <a:srgbClr val="FF0000"/>
              </a:buClr>
              <a:buFont typeface="Wingdings" panose="05000000000000000000" pitchFamily="2" charset="2"/>
              <a:buChar char="§"/>
            </a:pPr>
            <a:r>
              <a:rPr lang="en-US" sz="1400" dirty="0" smtClean="0"/>
              <a:t>The unique keys really have to be unique</a:t>
            </a:r>
            <a:endParaRPr lang="en-US" sz="1400" dirty="0"/>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9" name="Grafik 8"/>
          <p:cNvPicPr>
            <a:picLocks noChangeAspect="1"/>
          </p:cNvPicPr>
          <p:nvPr/>
        </p:nvPicPr>
        <p:blipFill>
          <a:blip r:embed="rId2"/>
          <a:stretch>
            <a:fillRect/>
          </a:stretch>
        </p:blipFill>
        <p:spPr>
          <a:xfrm>
            <a:off x="5663505" y="914581"/>
            <a:ext cx="3228975" cy="3486150"/>
          </a:xfrm>
          <a:prstGeom prst="rect">
            <a:avLst/>
          </a:prstGeom>
        </p:spPr>
      </p:pic>
    </p:spTree>
    <p:extLst>
      <p:ext uri="{BB962C8B-B14F-4D97-AF65-F5344CB8AC3E}">
        <p14:creationId xmlns:p14="http://schemas.microsoft.com/office/powerpoint/2010/main" val="4019490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8</a:t>
            </a:fld>
            <a:endParaRPr lang="en-US"/>
          </a:p>
        </p:txBody>
      </p:sp>
      <p:sp>
        <p:nvSpPr>
          <p:cNvPr id="2" name="Textfeld 1"/>
          <p:cNvSpPr txBox="1"/>
          <p:nvPr/>
        </p:nvSpPr>
        <p:spPr>
          <a:xfrm>
            <a:off x="326649" y="908720"/>
            <a:ext cx="5264848" cy="3108543"/>
          </a:xfrm>
          <a:prstGeom prst="rect">
            <a:avLst/>
          </a:prstGeom>
          <a:noFill/>
        </p:spPr>
        <p:txBody>
          <a:bodyPr wrap="square" rtlCol="0">
            <a:spAutoFit/>
          </a:bodyPr>
          <a:lstStyle/>
          <a:p>
            <a:r>
              <a:rPr lang="en-US" sz="1400" dirty="0" smtClean="0"/>
              <a:t>Export</a:t>
            </a:r>
          </a:p>
          <a:p>
            <a:pPr marL="180000" lvl="1" indent="-180000">
              <a:buClr>
                <a:schemeClr val="tx2"/>
              </a:buClr>
              <a:buFont typeface="Wingdings" panose="05000000000000000000" pitchFamily="2" charset="2"/>
              <a:buChar char="§"/>
            </a:pPr>
            <a:r>
              <a:rPr lang="en-US" sz="1400" dirty="0" smtClean="0"/>
              <a:t>The basic export format is always an internal part of the more involved export methods, providing them with the options which are more useful in their context</a:t>
            </a:r>
          </a:p>
          <a:p>
            <a:pPr marL="180000" lvl="1" indent="-180000">
              <a:buClr>
                <a:schemeClr val="tx2"/>
              </a:buClr>
              <a:buFont typeface="Wingdings" panose="05000000000000000000" pitchFamily="2" charset="2"/>
              <a:buChar char="§"/>
            </a:pPr>
            <a:r>
              <a:rPr lang="en-US" sz="1400" dirty="0" smtClean="0"/>
              <a:t>The identity and score are reported with a higher precision than in the other export formats</a:t>
            </a:r>
          </a:p>
          <a:p>
            <a:pPr marL="180000" lvl="1" indent="-180000">
              <a:buClr>
                <a:schemeClr val="tx2"/>
              </a:buClr>
              <a:buFont typeface="Wingdings" panose="05000000000000000000" pitchFamily="2" charset="2"/>
              <a:buChar char="§"/>
            </a:pPr>
            <a:r>
              <a:rPr lang="en-US" sz="1400" dirty="0" smtClean="0"/>
              <a:t>It is intended to provide a simple, space efficient format for further handling by external tools or methods</a:t>
            </a:r>
          </a:p>
          <a:p>
            <a:pPr marL="180000" lvl="1" indent="-180000">
              <a:buClr>
                <a:schemeClr val="tx2"/>
              </a:buClr>
              <a:buFont typeface="Wingdings" panose="05000000000000000000" pitchFamily="2" charset="2"/>
              <a:buChar char="§"/>
            </a:pPr>
            <a:r>
              <a:rPr lang="en-US" sz="1400" dirty="0" smtClean="0"/>
              <a:t>It can also be used if manual checking (eyeballing) is not intended</a:t>
            </a:r>
          </a:p>
          <a:p>
            <a:pPr marL="180000" lvl="1" indent="-180000">
              <a:buClr>
                <a:srgbClr val="00B050"/>
              </a:buClr>
              <a:buFont typeface="Wingdings" panose="05000000000000000000" pitchFamily="2" charset="2"/>
              <a:buChar char="§"/>
            </a:pPr>
            <a:r>
              <a:rPr lang="en-US" sz="1400" dirty="0" smtClean="0"/>
              <a:t>Including the search fields can be appropriate if subsequent string comparison/manipulation with external programs is intended</a:t>
            </a:r>
          </a:p>
          <a:p>
            <a:pPr marL="180000" lvl="1" indent="-180000">
              <a:buClr>
                <a:srgbClr val="FF0000"/>
              </a:buClr>
              <a:buFont typeface="Wingdings" panose="05000000000000000000" pitchFamily="2" charset="2"/>
              <a:buChar char="§"/>
            </a:pPr>
            <a:r>
              <a:rPr lang="en-US" sz="1400" dirty="0" smtClean="0"/>
              <a:t>Do not use the option “Skip if results greater equal…” if the base table contains unidentified duplicate entries, like variants of a patent assignee without </a:t>
            </a:r>
            <a:r>
              <a:rPr lang="en-US" sz="1400" smtClean="0"/>
              <a:t>a common key</a:t>
            </a:r>
            <a:endParaRPr lang="en-US" sz="1400" dirty="0" smtClean="0"/>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7" name="Grafik 6"/>
          <p:cNvPicPr>
            <a:picLocks noChangeAspect="1"/>
          </p:cNvPicPr>
          <p:nvPr/>
        </p:nvPicPr>
        <p:blipFill>
          <a:blip r:embed="rId2"/>
          <a:stretch>
            <a:fillRect/>
          </a:stretch>
        </p:blipFill>
        <p:spPr>
          <a:xfrm>
            <a:off x="5663505" y="908720"/>
            <a:ext cx="3228975" cy="3486150"/>
          </a:xfrm>
          <a:prstGeom prst="rect">
            <a:avLst/>
          </a:prstGeom>
        </p:spPr>
      </p:pic>
    </p:spTree>
    <p:extLst>
      <p:ext uri="{BB962C8B-B14F-4D97-AF65-F5344CB8AC3E}">
        <p14:creationId xmlns:p14="http://schemas.microsoft.com/office/powerpoint/2010/main" val="1726694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SearchEngine</a:t>
            </a:r>
            <a:r>
              <a:rPr lang="en-US" dirty="0" err="1">
                <a:sym typeface="Wingdings 3" panose="05040102010807070707" pitchFamily="18" charset="2"/>
              </a:rPr>
              <a:t></a:t>
            </a:r>
            <a:r>
              <a:rPr lang="en-US" dirty="0" err="1"/>
              <a:t>File</a:t>
            </a:r>
            <a:r>
              <a:rPr lang="en-US" dirty="0" err="1">
                <a:sym typeface="Wingdings 3" panose="05040102010807070707" pitchFamily="18" charset="2"/>
              </a:rPr>
              <a:t></a:t>
            </a:r>
            <a:r>
              <a:rPr lang="en-US" dirty="0" err="1"/>
              <a:t>Export</a:t>
            </a:r>
            <a:r>
              <a:rPr lang="en-US" dirty="0" err="1">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9</a:t>
            </a:fld>
            <a:endParaRPr lang="en-US"/>
          </a:p>
        </p:txBody>
      </p:sp>
      <p:graphicFrame>
        <p:nvGraphicFramePr>
          <p:cNvPr id="4" name="Tabelle 3"/>
          <p:cNvGraphicFramePr>
            <a:graphicFrameLocks noGrp="1"/>
          </p:cNvGraphicFramePr>
          <p:nvPr>
            <p:extLst>
              <p:ext uri="{D42A27DB-BD31-4B8C-83A1-F6EECF244321}">
                <p14:modId xmlns:p14="http://schemas.microsoft.com/office/powerpoint/2010/main" val="2725485300"/>
              </p:ext>
            </p:extLst>
          </p:nvPr>
        </p:nvGraphicFramePr>
        <p:xfrm>
          <a:off x="3132000" y="989207"/>
          <a:ext cx="2880000" cy="5580000"/>
        </p:xfrm>
        <a:graphic>
          <a:graphicData uri="http://schemas.openxmlformats.org/drawingml/2006/table">
            <a:tbl>
              <a:tblPr/>
              <a:tblGrid>
                <a:gridCol w="432000"/>
                <a:gridCol w="432000"/>
                <a:gridCol w="792000"/>
                <a:gridCol w="252000"/>
                <a:gridCol w="792000"/>
                <a:gridCol w="180000"/>
              </a:tblGrid>
              <a:tr h="180000">
                <a:tc>
                  <a:txBody>
                    <a:bodyPr/>
                    <a:lstStyle/>
                    <a:p>
                      <a:pPr algn="l" fontAlgn="b"/>
                      <a:r>
                        <a:rPr lang="de-DE" sz="700" b="0" i="0" u="none" strike="noStrike" dirty="0" err="1">
                          <a:solidFill>
                            <a:srgbClr val="000000"/>
                          </a:solidFill>
                          <a:effectLst/>
                          <a:latin typeface="Calibri" panose="020F0502020204030204" pitchFamily="34" charset="0"/>
                        </a:rPr>
                        <a:t>searched</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found</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identity</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ctr" fontAlgn="b"/>
                      <a:r>
                        <a:rPr lang="de-DE" sz="700" b="0" i="0" u="none" strike="noStrike" dirty="0" err="1">
                          <a:solidFill>
                            <a:srgbClr val="000000"/>
                          </a:solidFill>
                          <a:effectLst/>
                          <a:latin typeface="Calibri" panose="020F0502020204030204" pitchFamily="34" charset="0"/>
                        </a:rPr>
                        <a:t>equal</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score</a:t>
                      </a:r>
                    </a:p>
                  </a:txBody>
                  <a:tcPr marL="3983" marR="3983" marT="3983" marB="0" anchor="b">
                    <a:lnL>
                      <a:noFill/>
                    </a:lnL>
                    <a:lnR>
                      <a:noFill/>
                    </a:lnR>
                    <a:lnT>
                      <a:noFill/>
                    </a:lnT>
                    <a:lnB>
                      <a:noFill/>
                    </a:lnB>
                  </a:tcPr>
                </a:tc>
                <a:tc>
                  <a:txBody>
                    <a:bodyPr/>
                    <a:lstStyle/>
                    <a:p>
                      <a:pPr algn="r" fontAlgn="b"/>
                      <a:r>
                        <a:rPr lang="de-DE" sz="700" b="0" i="0" u="none" strike="noStrike" dirty="0" err="1">
                          <a:solidFill>
                            <a:srgbClr val="000000"/>
                          </a:solidFill>
                          <a:effectLst/>
                          <a:latin typeface="Calibri" panose="020F0502020204030204" pitchFamily="34" charset="0"/>
                        </a:rPr>
                        <a:t>run</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r>
              <a:tr h="180000">
                <a:tc>
                  <a:txBody>
                    <a:bodyPr/>
                    <a:lstStyle/>
                    <a:p>
                      <a:pPr algn="l" fontAlgn="b"/>
                      <a:r>
                        <a:rPr lang="de-DE" sz="700" b="0" i="0" u="none" strike="noStrike" dirty="0">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99.568468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80415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27269</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27268</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99.90073099999999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99.90073099999999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97.183803</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80415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27269</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27268</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16</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71467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71465</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1920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dirty="0">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bl>
          </a:graphicData>
        </a:graphic>
      </p:graphicFrame>
      <p:sp>
        <p:nvSpPr>
          <p:cNvPr id="5" name="Textfeld 4"/>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spTree>
    <p:extLst>
      <p:ext uri="{BB962C8B-B14F-4D97-AF65-F5344CB8AC3E}">
        <p14:creationId xmlns:p14="http://schemas.microsoft.com/office/powerpoint/2010/main" val="1695999503"/>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cap="rnd">
          <a:solidFill>
            <a:schemeClr val="tx1"/>
          </a:solidFill>
          <a:headEnd type="none"/>
          <a:tailEnd type="none"/>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cap="rnd">
          <a:solidFill>
            <a:schemeClr val="tx1"/>
          </a:solidFill>
          <a:headEnd type="none"/>
          <a:tailEnd type="none" w="lg" len="lg"/>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0</TotalTime>
  <Words>7089</Words>
  <Application>Microsoft Office PowerPoint</Application>
  <PresentationFormat>On-screen Show (4:3)</PresentationFormat>
  <Paragraphs>1293</Paragraphs>
  <Slides>43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Cambria Math</vt:lpstr>
      <vt:lpstr>Courier New</vt:lpstr>
      <vt:lpstr>Haettenschweiler</vt:lpstr>
      <vt:lpstr>Wingdings</vt:lpstr>
      <vt:lpstr>Wingdings 3</vt:lpstr>
      <vt:lpstr>Larissa</vt:lpstr>
      <vt:lpstr>PowerPoint Presentation</vt:lpstr>
      <vt:lpstr>SearchEngine installation and legend</vt:lpstr>
      <vt:lpstr>SearchEngine main window</vt:lpstr>
      <vt:lpstr>SearchEngine menu structure</vt:lpstr>
      <vt:lpstr>SearchEngineFileSave</vt:lpstr>
      <vt:lpstr>SearchEngineFileLoad</vt:lpstr>
      <vt:lpstr>SearchEngineFileExportExport</vt:lpstr>
      <vt:lpstr>SearchEngineFileExportExport</vt:lpstr>
      <vt:lpstr>SearchEngineFileExportExport</vt:lpstr>
      <vt:lpstr>SearchEngineFileExportExtendedExport</vt:lpstr>
      <vt:lpstr>SearchEngineFileExportExtendedExport</vt:lpstr>
      <vt:lpstr>SearchEngineFileExportExtendedExport</vt:lpstr>
      <vt:lpstr>SearchEngineFileExportGroupedExport</vt:lpstr>
      <vt:lpstr>SearchEngineFileExportGroupedExport</vt:lpstr>
      <vt:lpstr>SearchEngineFileExportGroupedExport</vt:lpstr>
      <vt:lpstr>SearchEngineConfigFile Locations</vt:lpstr>
      <vt:lpstr>SearchEngineConfigFile Locations</vt:lpstr>
      <vt:lpstr>SearchEngineConfigJoin SearchFields</vt:lpstr>
      <vt:lpstr>SearchEngineConfigSearchTypes</vt:lpstr>
      <vt:lpstr>SearchEngineConfigSettings</vt:lpstr>
      <vt:lpstr>SearchEngineConfigPreferences</vt:lpstr>
      <vt:lpstr>SearchEngineActionSearch</vt:lpstr>
      <vt:lpstr>SearchEngineActionSearch</vt:lpstr>
      <vt:lpstr>SearchEngineActionResearch</vt:lpstr>
      <vt:lpstr>SearchEngineActionRefine</vt:lpstr>
      <vt:lpstr>SearchEngineActionCreate</vt:lpstr>
      <vt:lpstr>SearchEngineActionRecreate</vt:lpstr>
      <vt:lpstr>SearchEngineActionExpand</vt:lpstr>
      <vt:lpstr>SearchEngineActionMirror</vt:lpstr>
      <vt:lpstr>SearchEngineToolsQuickSearch</vt:lpstr>
      <vt:lpstr>SearchEngineToolsResultChecker</vt:lpstr>
      <vt:lpstr>SearchEngineToolsNotes</vt:lpstr>
      <vt:lpstr>SearchEngineToolsBrowser</vt:lpstr>
      <vt:lpstr>Batch mode and searchengine.log</vt:lpstr>
      <vt:lpstr>SearchEngine keywords</vt:lpstr>
      <vt:lpstr>SearchEngine commands</vt:lpstr>
      <vt:lpstr>SearchEngine commands</vt:lpstr>
      <vt:lpstr>SearchEngine commands</vt:lpstr>
      <vt:lpstr>SearchEngine commands</vt:lpstr>
      <vt:lpstr>SearchEngine commands</vt:lpstr>
      <vt:lpstr>SearchEngine commands</vt:lpstr>
      <vt:lpstr>SearchEngine technical notes</vt:lpstr>
      <vt:lpstr>SearchEngine legal notes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Thorsten Doherr</cp:lastModifiedBy>
  <cp:revision>605</cp:revision>
  <dcterms:created xsi:type="dcterms:W3CDTF">2017-04-10T12:30:56Z</dcterms:created>
  <dcterms:modified xsi:type="dcterms:W3CDTF">2019-04-23T16:20:25Z</dcterms:modified>
</cp:coreProperties>
</file>