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322" r:id="rId2"/>
    <p:sldId id="289" r:id="rId3"/>
    <p:sldId id="325" r:id="rId4"/>
    <p:sldId id="307" r:id="rId5"/>
    <p:sldId id="306" r:id="rId6"/>
    <p:sldId id="311" r:id="rId7"/>
    <p:sldId id="313" r:id="rId8"/>
    <p:sldId id="318" r:id="rId9"/>
    <p:sldId id="316" r:id="rId10"/>
    <p:sldId id="314" r:id="rId11"/>
    <p:sldId id="317" r:id="rId12"/>
    <p:sldId id="315" r:id="rId13"/>
    <p:sldId id="319" r:id="rId14"/>
    <p:sldId id="320" r:id="rId15"/>
    <p:sldId id="321" r:id="rId16"/>
    <p:sldId id="346" r:id="rId17"/>
    <p:sldId id="347" r:id="rId18"/>
    <p:sldId id="348" r:id="rId19"/>
    <p:sldId id="352" r:id="rId20"/>
    <p:sldId id="310" r:id="rId21"/>
    <p:sldId id="308" r:id="rId22"/>
    <p:sldId id="349" r:id="rId23"/>
    <p:sldId id="292" r:id="rId24"/>
    <p:sldId id="293" r:id="rId25"/>
    <p:sldId id="294" r:id="rId26"/>
    <p:sldId id="309"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36" r:id="rId40"/>
    <p:sldId id="337" r:id="rId41"/>
    <p:sldId id="338" r:id="rId42"/>
    <p:sldId id="339" r:id="rId43"/>
    <p:sldId id="341" r:id="rId44"/>
    <p:sldId id="344" r:id="rId45"/>
    <p:sldId id="342" r:id="rId46"/>
    <p:sldId id="345" r:id="rId47"/>
    <p:sldId id="351" r:id="rId48"/>
    <p:sldId id="326" r:id="rId49"/>
    <p:sldId id="32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503" autoAdjust="0"/>
  </p:normalViewPr>
  <p:slideViewPr>
    <p:cSldViewPr>
      <p:cViewPr varScale="1">
        <p:scale>
          <a:sx n="162" d="100"/>
          <a:sy n="162" d="100"/>
        </p:scale>
        <p:origin x="1608"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1/15/2020</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pSp>
        <p:nvGrpSpPr>
          <p:cNvPr id="5" name="Gruppieren 4"/>
          <p:cNvGrpSpPr/>
          <p:nvPr/>
        </p:nvGrpSpPr>
        <p:grpSpPr>
          <a:xfrm>
            <a:off x="251520" y="234694"/>
            <a:ext cx="2712509" cy="830997"/>
            <a:chOff x="3210983" y="1268712"/>
            <a:chExt cx="2712509" cy="830997"/>
          </a:xfrm>
        </p:grpSpPr>
        <p:sp>
          <p:nvSpPr>
            <p:cNvPr id="6" name="Rechteck 5"/>
            <p:cNvSpPr/>
            <p:nvPr/>
          </p:nvSpPr>
          <p:spPr>
            <a:xfrm>
              <a:off x="3210983" y="1448736"/>
              <a:ext cx="2702984" cy="650973"/>
            </a:xfrm>
            <a:prstGeom prst="rect">
              <a:avLst/>
            </a:prstGeom>
            <a:solidFill>
              <a:schemeClr val="tx1">
                <a:lumMod val="65000"/>
                <a:lumOff val="35000"/>
              </a:schemeClr>
            </a:solidFill>
            <a:ln w="254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7" name="Textfeld 6"/>
            <p:cNvSpPr txBox="1"/>
            <p:nvPr/>
          </p:nvSpPr>
          <p:spPr>
            <a:xfrm>
              <a:off x="3220508" y="1268712"/>
              <a:ext cx="2702984" cy="830997"/>
            </a:xfrm>
            <a:prstGeom prst="rect">
              <a:avLst/>
            </a:prstGeom>
            <a:noFill/>
          </p:spPr>
          <p:txBody>
            <a:bodyPr wrap="none" rtlCol="0">
              <a:spAutoFit/>
            </a:bodyPr>
            <a:lstStyle/>
            <a:p>
              <a:r>
                <a:rPr lang="de-DE" sz="4800" dirty="0" smtClean="0">
                  <a:solidFill>
                    <a:schemeClr val="bg1"/>
                  </a:solidFill>
                  <a:latin typeface="Haettenschweiler" pitchFamily="34" charset="0"/>
                </a:rPr>
                <a:t>Search</a:t>
              </a:r>
              <a:r>
                <a:rPr lang="de-DE" sz="4800" dirty="0" smtClean="0">
                  <a:solidFill>
                    <a:schemeClr val="tx2">
                      <a:lumMod val="60000"/>
                      <a:lumOff val="40000"/>
                    </a:schemeClr>
                  </a:solidFill>
                  <a:latin typeface="Haettenschweiler" pitchFamily="34" charset="0"/>
                </a:rPr>
                <a:t>Engine</a:t>
              </a:r>
              <a:endParaRPr lang="de-DE" sz="4800" dirty="0">
                <a:solidFill>
                  <a:schemeClr val="tx2">
                    <a:lumMod val="60000"/>
                    <a:lumOff val="40000"/>
                  </a:schemeClr>
                </a:solidFill>
                <a:latin typeface="Haettenschweiler" pitchFamily="34" charset="0"/>
              </a:endParaRPr>
            </a:p>
          </p:txBody>
        </p:sp>
      </p:gr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260648"/>
            <a:ext cx="4318000" cy="6350000"/>
          </a:xfrm>
          <a:prstGeom prst="rect">
            <a:avLst/>
          </a:prstGeom>
        </p:spPr>
      </p:pic>
      <p:sp>
        <p:nvSpPr>
          <p:cNvPr id="3" name="Textfeld 2"/>
          <p:cNvSpPr txBox="1"/>
          <p:nvPr/>
        </p:nvSpPr>
        <p:spPr>
          <a:xfrm>
            <a:off x="270195" y="1065691"/>
            <a:ext cx="1526380" cy="830997"/>
          </a:xfrm>
          <a:prstGeom prst="rect">
            <a:avLst/>
          </a:prstGeom>
          <a:noFill/>
        </p:spPr>
        <p:txBody>
          <a:bodyPr wrap="none" rtlCol="0">
            <a:spAutoFit/>
          </a:bodyPr>
          <a:lstStyle/>
          <a:p>
            <a:r>
              <a:rPr lang="en-US" sz="4800" dirty="0" smtClean="0">
                <a:latin typeface="Haettenschweiler" panose="020B0706040902060204" pitchFamily="34" charset="0"/>
              </a:rPr>
              <a:t>Manual</a:t>
            </a:r>
            <a:endParaRPr lang="en-US" sz="4800" dirty="0">
              <a:latin typeface="Haettenschweiler" panose="020B0706040902060204" pitchFamily="34" charset="0"/>
            </a:endParaRPr>
          </a:p>
        </p:txBody>
      </p:sp>
      <p:sp>
        <p:nvSpPr>
          <p:cNvPr id="8" name="Textfeld 7"/>
          <p:cNvSpPr txBox="1"/>
          <p:nvPr/>
        </p:nvSpPr>
        <p:spPr>
          <a:xfrm>
            <a:off x="4552950" y="260648"/>
            <a:ext cx="618567" cy="307777"/>
          </a:xfrm>
          <a:prstGeom prst="rect">
            <a:avLst/>
          </a:prstGeom>
          <a:noFill/>
        </p:spPr>
        <p:txBody>
          <a:bodyPr wrap="none" rtlCol="0">
            <a:spAutoFit/>
          </a:bodyPr>
          <a:lstStyle/>
          <a:p>
            <a:r>
              <a:rPr lang="en-US" sz="1400" dirty="0" smtClean="0">
                <a:solidFill>
                  <a:srgbClr val="358AD2"/>
                </a:solidFill>
                <a:latin typeface="Arial" panose="020B0604020202020204" pitchFamily="34" charset="0"/>
                <a:cs typeface="Arial" panose="020B0604020202020204" pitchFamily="34" charset="0"/>
              </a:rPr>
              <a:t>19.11</a:t>
            </a:r>
            <a:endParaRPr lang="en-US" sz="1400" dirty="0">
              <a:solidFill>
                <a:srgbClr val="358AD2"/>
              </a:solidFill>
              <a:latin typeface="Arial" panose="020B0604020202020204" pitchFamily="34" charset="0"/>
              <a:cs typeface="Arial" panose="020B0604020202020204" pitchFamily="34" charset="0"/>
            </a:endParaRPr>
          </a:p>
        </p:txBody>
      </p:sp>
      <p:sp>
        <p:nvSpPr>
          <p:cNvPr id="9" name="Textfeld 8"/>
          <p:cNvSpPr txBox="1"/>
          <p:nvPr/>
        </p:nvSpPr>
        <p:spPr>
          <a:xfrm>
            <a:off x="270195"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spTree>
    <p:extLst>
      <p:ext uri="{BB962C8B-B14F-4D97-AF65-F5344CB8AC3E}">
        <p14:creationId xmlns:p14="http://schemas.microsoft.com/office/powerpoint/2010/main" val="3101652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909310"/>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contained in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a:p>
            <a:pPr marL="180000" lvl="1" indent="-180000">
              <a:buClr>
                <a:srgbClr val="00B050"/>
              </a:buClr>
              <a:buFont typeface="Wingdings" panose="05000000000000000000" pitchFamily="2" charset="2"/>
              <a:buChar char="§"/>
            </a:pPr>
            <a:r>
              <a:rPr lang="en-US" sz="1400" dirty="0" smtClean="0"/>
              <a:t>Range selection greatly reduces the effort of eyeballing especially for high quality groups, which can directly be used for preliminary analysis.</a:t>
            </a:r>
            <a:endParaRPr lang="en-US" sz="1400" dirty="0"/>
          </a:p>
        </p:txBody>
      </p:sp>
      <p:pic>
        <p:nvPicPr>
          <p:cNvPr id="6" name="Picture 5"/>
          <p:cNvPicPr>
            <a:picLocks noChangeAspect="1"/>
          </p:cNvPicPr>
          <p:nvPr/>
        </p:nvPicPr>
        <p:blipFill>
          <a:blip r:embed="rId2"/>
          <a:stretch>
            <a:fillRect/>
          </a:stretch>
        </p:blipFill>
        <p:spPr>
          <a:xfrm>
            <a:off x="5561833" y="914612"/>
            <a:ext cx="3257550" cy="3886200"/>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smtClean="0"/>
              <a:t>Range selection with range exclusivity (“Skip results…”) brings candidates of the same quality level together, which eases the burden on eyeballing by leveling the shortcomings of the candidates.</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range selection is a promoted option, handling several range exports is too unwieldy for smaller result tables.</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9" name="Picture 8"/>
          <p:cNvPicPr>
            <a:picLocks noChangeAspect="1"/>
          </p:cNvPicPr>
          <p:nvPr/>
        </p:nvPicPr>
        <p:blipFill>
          <a:blip r:embed="rId2"/>
          <a:stretch>
            <a:fillRect/>
          </a:stretch>
        </p:blipFill>
        <p:spPr>
          <a:xfrm>
            <a:off x="5561833" y="914612"/>
            <a:ext cx="3257550" cy="3886200"/>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9" name="Picture 8"/>
          <p:cNvPicPr>
            <a:picLocks noChangeAspect="1"/>
          </p:cNvPicPr>
          <p:nvPr/>
        </p:nvPicPr>
        <p:blipFill>
          <a:blip r:embed="rId2"/>
          <a:stretch>
            <a:fillRect/>
          </a:stretch>
        </p:blipFill>
        <p:spPr>
          <a:xfrm>
            <a:off x="5082480" y="908720"/>
            <a:ext cx="3810000" cy="4695825"/>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and rarely “max”</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endParaRPr lang="en-US" sz="1400" i="1" dirty="0" smtClean="0"/>
          </a:p>
          <a:p>
            <a:pPr marL="180000" lvl="1" indent="-180000">
              <a:buClr>
                <a:srgbClr val="00B050"/>
              </a:buClr>
              <a:buFont typeface="Wingdings" panose="05000000000000000000" pitchFamily="2" charset="2"/>
              <a:buChar char="§"/>
            </a:pPr>
            <a:r>
              <a:rPr lang="en-US" sz="1400" dirty="0" smtClean="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smtClean="0"/>
              <a:t>If nesting is applied, the first cascade always should have a cascade limit of zero </a:t>
            </a:r>
            <a:r>
              <a:rPr lang="en-US" sz="1400" i="1" dirty="0" smtClean="0"/>
              <a:t>→ </a:t>
            </a:r>
            <a:r>
              <a:rPr lang="en-US" sz="1400" dirty="0" smtClean="0"/>
              <a:t>direct activation of the rule.</a:t>
            </a:r>
          </a:p>
          <a:p>
            <a:pPr marL="180000" lvl="1" indent="-180000">
              <a:buClr>
                <a:srgbClr val="00B050"/>
              </a:buClr>
              <a:buFont typeface="Wingdings" panose="05000000000000000000" pitchFamily="2" charset="2"/>
              <a:buChar char="§"/>
            </a:pPr>
            <a:r>
              <a:rPr lang="en-US" sz="1400" dirty="0" smtClean="0"/>
              <a:t>There is no limit to the nesting of cascades but implementing more than two barely provides any benefits.</a:t>
            </a:r>
            <a:endParaRPr lang="en-US" sz="1400" dirty="0"/>
          </a:p>
          <a:p>
            <a:pPr marL="180000" lvl="1" indent="-180000">
              <a:buClr>
                <a:srgbClr val="00B050"/>
              </a:buClr>
              <a:buFont typeface="Wingdings" panose="05000000000000000000" pitchFamily="2" charset="2"/>
              <a:buChar char="§"/>
            </a:pPr>
            <a:r>
              <a:rPr lang="en-US" sz="1400" dirty="0" smtClean="0"/>
              <a:t>Artefact thresholds should only be applied after examination of the basic export (see Extended Export), which is also helpful to assess limits when using the absolute score “s”.</a:t>
            </a:r>
          </a:p>
          <a:p>
            <a:pPr marL="180000" lvl="1" indent="-180000">
              <a:buClr>
                <a:srgbClr val="00B050"/>
              </a:buClr>
              <a:buFont typeface="Wingdings" panose="05000000000000000000" pitchFamily="2" charset="2"/>
              <a:buChar char="§"/>
            </a:pPr>
            <a:r>
              <a:rPr lang="en-US" sz="1400" dirty="0" smtClean="0"/>
              <a:t>The first cascade should define reliable clusters by strict rules with a low risk for false positives. The second cascade defines the arbitrary level of tolerated intransitivity.</a:t>
            </a:r>
          </a:p>
          <a:p>
            <a:pPr marL="180000" lvl="1" indent="-180000">
              <a:buClr>
                <a:srgbClr val="00B050"/>
              </a:buClr>
              <a:buFont typeface="Wingdings" panose="05000000000000000000" pitchFamily="2" charset="2"/>
              <a:buChar char="§"/>
            </a:pPr>
            <a:r>
              <a:rPr lang="en-US" sz="1400" dirty="0" smtClean="0"/>
              <a:t>The export format is sorted in descending order by cluster size </a:t>
            </a:r>
            <a:r>
              <a:rPr lang="en-US" sz="1400" i="1" dirty="0" smtClean="0"/>
              <a:t>→ </a:t>
            </a:r>
            <a:r>
              <a:rPr lang="en-US" sz="1400" dirty="0" smtClean="0"/>
              <a:t>easy comparison of several cascade runs into different export files to choose the most appropriate for the task.</a:t>
            </a:r>
          </a:p>
          <a:p>
            <a:pPr marL="180000" lvl="1" indent="-180000">
              <a:buClr>
                <a:srgbClr val="FF0000"/>
              </a:buClr>
              <a:buFont typeface="Wingdings" panose="05000000000000000000" pitchFamily="2" charset="2"/>
              <a:buChar char="§"/>
            </a:pPr>
            <a:r>
              <a:rPr lang="en-US" sz="1400" dirty="0"/>
              <a:t>Every rule within a cascade has to be more restrictive than the previous rules, while the limit can be relaxed because of the higher quality of the remaining </a:t>
            </a:r>
            <a:r>
              <a:rPr lang="en-US" sz="1400" dirty="0" smtClean="0"/>
              <a:t>links.</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7" name="Textfeld 6"/>
          <p:cNvSpPr txBox="1"/>
          <p:nvPr/>
        </p:nvSpPr>
        <p:spPr>
          <a:xfrm>
            <a:off x="5171256" y="5589240"/>
            <a:ext cx="3505200" cy="523220"/>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See function Mirror for additional options for self-referential searches.</a:t>
            </a:r>
            <a:endParaRPr lang="en-US" sz="1400" dirty="0"/>
          </a:p>
        </p:txBody>
      </p:sp>
      <p:pic>
        <p:nvPicPr>
          <p:cNvPr id="5" name="Picture 4"/>
          <p:cNvPicPr>
            <a:picLocks noChangeAspect="1"/>
          </p:cNvPicPr>
          <p:nvPr/>
        </p:nvPicPr>
        <p:blipFill>
          <a:blip r:embed="rId2"/>
          <a:stretch>
            <a:fillRect/>
          </a:stretch>
        </p:blipFill>
        <p:spPr>
          <a:xfrm>
            <a:off x="5082480" y="908720"/>
            <a:ext cx="3810000" cy="4695825"/>
          </a:xfrm>
          <a:prstGeom prst="rect">
            <a:avLst/>
          </a:prstGeom>
        </p:spPr>
      </p:pic>
    </p:spTree>
    <p:extLst>
      <p:ext uri="{BB962C8B-B14F-4D97-AF65-F5344CB8AC3E}">
        <p14:creationId xmlns:p14="http://schemas.microsoft.com/office/powerpoint/2010/main" val="2118536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10" name="Picture 9"/>
          <p:cNvPicPr>
            <a:picLocks noChangeAspect="1"/>
          </p:cNvPicPr>
          <p:nvPr/>
        </p:nvPicPr>
        <p:blipFill>
          <a:blip r:embed="rId2"/>
          <a:stretch>
            <a:fillRect/>
          </a:stretch>
        </p:blipFill>
        <p:spPr>
          <a:xfrm>
            <a:off x="5418906" y="905320"/>
            <a:ext cx="3257550" cy="3505200"/>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exported. If nothing is specified, the default of 5 fields for every search type and every category will be used. </a:t>
                </a:r>
                <a:r>
                  <a:rPr lang="en-US" sz="1400" dirty="0"/>
                  <a:t>A specification of </a:t>
                </a:r>
                <a:r>
                  <a:rPr lang="en-US" sz="1400" dirty="0" smtClean="0"/>
                  <a:t>“1-99 = 7; </a:t>
                </a:r>
                <a:r>
                  <a:rPr lang="en-US" sz="1400" dirty="0"/>
                  <a:t>2 = </a:t>
                </a:r>
                <a:r>
                  <a:rPr lang="en-US" sz="1400" dirty="0" smtClean="0"/>
                  <a:t>0</a:t>
                </a:r>
                <a:r>
                  <a:rPr lang="en-US" sz="1400" dirty="0"/>
                  <a:t>; 3 = 4; 4-6 = </a:t>
                </a:r>
                <a:r>
                  <a:rPr lang="en-US" sz="1400" dirty="0" smtClean="0"/>
                  <a:t>1” would first set 7 fields for all search types, skip search type 2, sets search type 3 to 4 fields and types 4 to 6 to only one occurrence per category. The maximum of a range specification can exceed the actual number of search types to simplify the definition of defaults.</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−1)/</m:t>
                    </m:r>
                    <m:r>
                      <a:rPr lang="en-US" sz="1400" i="1" dirty="0" err="1" smtClean="0">
                        <a:latin typeface="Cambria Math" panose="02040503050406030204" pitchFamily="18" charset="0"/>
                      </a:rPr>
                      <m:t>𝑚𝑎𝑥𝑜𝑐𝑐</m:t>
                    </m:r>
                  </m:oMath>
                </a14:m>
                <a:endParaRPr lang="de-DE" sz="1400" b="0" dirty="0" smtClean="0"/>
              </a:p>
              <a:p>
                <a:pPr marL="180000" lvl="1" indent="-180000">
                  <a:buClr>
                    <a:schemeClr val="tx2"/>
                  </a:buClr>
                  <a:buFont typeface="Wingdings" panose="05000000000000000000" pitchFamily="2" charset="2"/>
                  <a:buChar char="§"/>
                </a:pPr>
                <a:r>
                  <a:rPr lang="en-US" sz="1400" dirty="0" smtClean="0"/>
                  <a:t>By default all values are normalized because harmonization does not guarantee the utilization of the full range [0,1]. The normalization can be skipped with the last option. </a:t>
                </a:r>
                <a:endParaRPr lang="en-US" sz="1400" b="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909310"/>
              </a:xfrm>
              <a:prstGeom prst="rect">
                <a:avLst/>
              </a:prstGeom>
              <a:blipFill rotWithShape="0">
                <a:blip r:embed="rId2"/>
                <a:stretch>
                  <a:fillRect l="-363" t="-206" r="-1090" b="-206"/>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9" name="Picture 8"/>
          <p:cNvPicPr>
            <a:picLocks noChangeAspect="1"/>
          </p:cNvPicPr>
          <p:nvPr/>
        </p:nvPicPr>
        <p:blipFill>
          <a:blip r:embed="rId3"/>
          <a:stretch>
            <a:fillRect/>
          </a:stretch>
        </p:blipFill>
        <p:spPr>
          <a:xfrm>
            <a:off x="5457452" y="899680"/>
            <a:ext cx="3238500" cy="3743325"/>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fields, a run dummy vector (run1, run2…), the identity, the </a:t>
            </a:r>
            <a:r>
              <a:rPr lang="en-US" sz="1400" dirty="0" smtClean="0"/>
              <a:t>score, </a:t>
            </a:r>
            <a:r>
              <a:rPr lang="en-US" sz="1400" dirty="0"/>
              <a:t>the number of candidates for a search term (</a:t>
            </a:r>
            <a:r>
              <a:rPr lang="en-US" sz="1400" dirty="0" err="1"/>
              <a:t>cnt</a:t>
            </a:r>
            <a:r>
              <a:rPr lang="en-US" sz="1400" dirty="0" smtClean="0"/>
              <a:t>), the number of distinct identities (</a:t>
            </a:r>
            <a:r>
              <a:rPr lang="en-US" sz="1400" dirty="0" err="1" smtClean="0"/>
              <a:t>icnt</a:t>
            </a:r>
            <a:r>
              <a:rPr lang="en-US" sz="1400" dirty="0" smtClean="0"/>
              <a:t>) and the relative position within these identities (</a:t>
            </a:r>
            <a:r>
              <a:rPr lang="en-US" sz="1400" dirty="0" err="1" smtClean="0"/>
              <a:t>ipos</a:t>
            </a:r>
            <a:r>
              <a:rPr lang="en-US" sz="1400" dirty="0" smtClean="0"/>
              <a:t>) </a:t>
            </a:r>
            <a:r>
              <a:rPr lang="en-US" sz="1400" dirty="0"/>
              <a:t>are reported. </a:t>
            </a:r>
            <a:endParaRPr lang="en-US" sz="1400" dirty="0" smtClean="0"/>
          </a:p>
          <a:p>
            <a:pPr marL="180000" lvl="1" indent="-180000">
              <a:buClr>
                <a:schemeClr val="tx2"/>
              </a:buClr>
              <a:buFont typeface="Wingdings" panose="05000000000000000000" pitchFamily="2" charset="2"/>
              <a:buChar char="§"/>
            </a:pPr>
            <a:r>
              <a:rPr lang="en-US" sz="1400" dirty="0" smtClean="0"/>
              <a:t>With </a:t>
            </a:r>
            <a:r>
              <a:rPr lang="en-US" sz="1400" dirty="0"/>
              <a:t>the “No normalization” option, the meta data can be exported in raw format to apply external normalization routines. The occurrence fields stay harmonized</a:t>
            </a:r>
            <a:r>
              <a:rPr lang="en-US" sz="1400" dirty="0" smtClean="0"/>
              <a:t>. </a:t>
            </a:r>
          </a:p>
          <a:p>
            <a:pPr marL="180000" lvl="1" indent="-180000">
              <a:buClr>
                <a:schemeClr val="tx2"/>
              </a:buClr>
              <a:buFont typeface="Wingdings" panose="05000000000000000000" pitchFamily="2" charset="2"/>
              <a:buChar char="§"/>
            </a:pPr>
            <a:r>
              <a:rPr lang="en-US" sz="1400" dirty="0"/>
              <a:t>The 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b="0" dirty="0" smtClean="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7" name="Textfeld 6"/>
          <p:cNvSpPr txBox="1"/>
          <p:nvPr/>
        </p:nvSpPr>
        <p:spPr>
          <a:xfrm>
            <a:off x="5346898" y="4742450"/>
            <a:ext cx="3617590" cy="1600438"/>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smtClean="0"/>
              <a:t>Externally </a:t>
            </a:r>
            <a:r>
              <a:rPr lang="en-US" sz="1400" dirty="0" smtClean="0"/>
              <a:t>normalize the score and the occurrence fields (M,F,S) with percentile ranks (not percentiles) distributing the values more evenly between 0 and 1. It improves the performance of Neural Networks but has adverse effects on linear estimators like Logit.</a:t>
            </a:r>
          </a:p>
        </p:txBody>
      </p:sp>
      <p:pic>
        <p:nvPicPr>
          <p:cNvPr id="12" name="Picture 11"/>
          <p:cNvPicPr>
            <a:picLocks noChangeAspect="1"/>
          </p:cNvPicPr>
          <p:nvPr/>
        </p:nvPicPr>
        <p:blipFill>
          <a:blip r:embed="rId2"/>
          <a:stretch>
            <a:fillRect/>
          </a:stretch>
        </p:blipFill>
        <p:spPr>
          <a:xfrm>
            <a:off x="5457452" y="899680"/>
            <a:ext cx="3238500" cy="3743325"/>
          </a:xfrm>
          <a:prstGeom prst="rect">
            <a:avLst/>
          </a:prstGeom>
        </p:spPr>
      </p:pic>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717749" y="8118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895652269"/>
              </p:ext>
            </p:extLst>
          </p:nvPr>
        </p:nvGraphicFramePr>
        <p:xfrm>
          <a:off x="377367" y="909628"/>
          <a:ext cx="8389267" cy="5414982"/>
        </p:xfrm>
        <a:graphic>
          <a:graphicData uri="http://schemas.openxmlformats.org/drawingml/2006/table">
            <a:tbl>
              <a:tblPr/>
              <a:tblGrid>
                <a:gridCol w="478714"/>
                <a:gridCol w="478714"/>
                <a:gridCol w="478714"/>
                <a:gridCol w="478714"/>
                <a:gridCol w="478714"/>
                <a:gridCol w="478714"/>
                <a:gridCol w="478714"/>
                <a:gridCol w="243281"/>
                <a:gridCol w="243281"/>
                <a:gridCol w="243281"/>
                <a:gridCol w="478714"/>
                <a:gridCol w="478714"/>
                <a:gridCol w="478714"/>
                <a:gridCol w="478714"/>
                <a:gridCol w="478714"/>
                <a:gridCol w="478714"/>
                <a:gridCol w="478714"/>
                <a:gridCol w="478714"/>
                <a:gridCol w="478714"/>
              </a:tblGrid>
              <a:tr h="117717">
                <a:tc>
                  <a:txBody>
                    <a:bodyPr/>
                    <a:lstStyle/>
                    <a:p>
                      <a:pPr algn="r" fontAlgn="b"/>
                      <a:r>
                        <a:rPr lang="en-US" sz="700" b="0" i="0" u="none" strike="noStrike" dirty="0">
                          <a:solidFill>
                            <a:srgbClr val="000000"/>
                          </a:solidFill>
                          <a:effectLst/>
                          <a:latin typeface="Calibri" panose="020F0502020204030204" pitchFamily="34" charset="0"/>
                        </a:rPr>
                        <a:t>SEARCHED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FOUND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IDENTITY</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SCORE</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IPOS</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F1_1</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F1_2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0.64238095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0.29223537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0.99230021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0.64812562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0.93783827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0.91929722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0.60450494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0.64435876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0.89384123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0.89341354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0.85714286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0.87941189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0.71428571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0.68109601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0.57142857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0.42857143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0.5605079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0.28571429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0.14285714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29955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0.0705355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0.97536067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0.60354459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65572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0.99116551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0.9794132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0.71579356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0.97654314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0.97629964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0.68206461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7.0301E-05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0.66760029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0.03350184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0.99862214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0.99456962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0.99424542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0.99416437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0.98711298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0.98613926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bl>
          </a:graphicData>
        </a:graphic>
      </p:graphicFrame>
    </p:spTree>
    <p:extLst>
      <p:ext uri="{BB962C8B-B14F-4D97-AF65-F5344CB8AC3E}">
        <p14:creationId xmlns:p14="http://schemas.microsoft.com/office/powerpoint/2010/main" val="474533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[Clone or </a:t>
            </a:r>
            <a:r>
              <a:rPr lang="en-US" sz="1600" dirty="0"/>
              <a:t>download] </a:t>
            </a:r>
            <a:r>
              <a:rPr lang="en-US" sz="1600" dirty="0" smtClean="0"/>
              <a:t>→[Download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n"/>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buFont typeface="Wingdings" panose="05000000000000000000" pitchFamily="2" charset="2"/>
              <a:buChar char="n"/>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buFont typeface="Wingdings" panose="05000000000000000000" pitchFamily="2" charset="2"/>
              <a:buChar char="n"/>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buFont typeface="Wingdings" panose="05000000000000000000" pitchFamily="2" charset="2"/>
              <a:buChar char="n"/>
            </a:pPr>
            <a:r>
              <a:rPr lang="en-US" sz="2000" dirty="0" smtClean="0">
                <a:solidFill>
                  <a:srgbClr val="00B050"/>
                </a:solidFill>
              </a:rPr>
              <a:t>Best practice suggested by the developer</a:t>
            </a:r>
          </a:p>
          <a:p>
            <a:pPr>
              <a:buClr>
                <a:srgbClr val="FF0000"/>
              </a:buClr>
              <a:buFont typeface="Wingdings" panose="05000000000000000000" pitchFamily="2" charset="2"/>
              <a:buChar char="n"/>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2031325"/>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chemeClr val="tx2"/>
              </a:buClr>
              <a:buFont typeface="Wingdings" panose="05000000000000000000" pitchFamily="2" charset="2"/>
              <a:buChar char="§"/>
            </a:pPr>
            <a:r>
              <a:rPr lang="en-US" sz="1400" dirty="0"/>
              <a:t>Fast parsing: is faster but may lead to truncated </a:t>
            </a:r>
            <a:r>
              <a:rPr lang="en-US" sz="1400" dirty="0" smtClean="0"/>
              <a:t>fields.</a:t>
            </a:r>
          </a:p>
          <a:p>
            <a:pPr marL="180000" lvl="1" indent="-180000">
              <a:buClr>
                <a:srgbClr val="FF0000"/>
              </a:buClr>
              <a:buFont typeface="Wingdings" panose="05000000000000000000" pitchFamily="2" charset="2"/>
              <a:buChar char="§"/>
            </a:pPr>
            <a:r>
              <a:rPr lang="en-US" sz="1400" dirty="0" smtClean="0"/>
              <a:t>Unicode 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4214936" y="908720"/>
            <a:ext cx="4600575" cy="3333750"/>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index(</a:t>
            </a:r>
            <a:r>
              <a:rPr lang="en-US" sz="1000" dirty="0" err="1"/>
              <a:t>var,char</a:t>
            </a:r>
            <a:r>
              <a:rPr lang="en-US" sz="1000" dirty="0"/>
              <a:t>(9))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index(</a:t>
            </a:r>
            <a:r>
              <a:rPr lang="en-US" sz="1000" dirty="0" err="1"/>
              <a:t>var,char</a:t>
            </a:r>
            <a:r>
              <a:rPr lang="en-US" sz="1000" dirty="0"/>
              <a:t>(13))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index(</a:t>
            </a:r>
            <a:r>
              <a:rPr lang="en-US" sz="1000" dirty="0" err="1"/>
              <a:t>var,char</a:t>
            </a:r>
            <a:r>
              <a:rPr lang="en-US" sz="1000" dirty="0"/>
              <a:t>(10))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0</a:t>
            </a:r>
            <a:endParaRPr lang="en-US" sz="1400" dirty="0" smtClean="0"/>
          </a:p>
        </p:txBody>
      </p:sp>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index(</a:t>
            </a:r>
            <a:r>
              <a:rPr lang="en-US" sz="1000" dirty="0" err="1"/>
              <a:t>var,char</a:t>
            </a:r>
            <a:r>
              <a:rPr lang="en-US" sz="1000" dirty="0"/>
              <a:t>(9))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index(</a:t>
            </a:r>
            <a:r>
              <a:rPr lang="en-US" sz="1000" dirty="0" err="1"/>
              <a:t>var,char</a:t>
            </a:r>
            <a:r>
              <a:rPr lang="en-US" sz="1000" dirty="0"/>
              <a:t>(13))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index(</a:t>
            </a:r>
            <a:r>
              <a:rPr lang="en-US" sz="1000" dirty="0" err="1"/>
              <a:t>var,char</a:t>
            </a:r>
            <a:r>
              <a:rPr lang="en-US" sz="1000" dirty="0"/>
              <a:t>(10))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0</a:t>
            </a:r>
            <a:endParaRPr lang="en-US" sz="1400" dirty="0" smtClean="0"/>
          </a:p>
        </p:txBody>
      </p:sp>
    </p:spTree>
    <p:extLst>
      <p:ext uri="{BB962C8B-B14F-4D97-AF65-F5344CB8AC3E}">
        <p14:creationId xmlns:p14="http://schemas.microsoft.com/office/powerpoint/2010/main" val="4148743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2" name="Picture 1"/>
          <p:cNvPicPr>
            <a:picLocks noChangeAspect="1"/>
          </p:cNvPicPr>
          <p:nvPr/>
        </p:nvPicPr>
        <p:blipFill>
          <a:blip r:embed="rId2"/>
          <a:stretch>
            <a:fillRect/>
          </a:stretch>
        </p:blipFill>
        <p:spPr>
          <a:xfrm>
            <a:off x="5759896" y="908720"/>
            <a:ext cx="3057525" cy="3819525"/>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2" name="Picture 1"/>
          <p:cNvPicPr>
            <a:picLocks noChangeAspect="1"/>
          </p:cNvPicPr>
          <p:nvPr/>
        </p:nvPicPr>
        <p:blipFill>
          <a:blip r:embed="rId2"/>
          <a:stretch>
            <a:fillRect/>
          </a:stretch>
        </p:blipFill>
        <p:spPr>
          <a:xfrm>
            <a:off x="3156520" y="890508"/>
            <a:ext cx="5695950" cy="2752725"/>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7597" y="4400498"/>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err="1"/>
              <a:t>Darwinistic</a:t>
            </a:r>
            <a:r>
              <a:rPr lang="en-US" sz="1400" dirty="0"/>
              <a:t> keeps only the candidates with the highest identities → clean base table required.</a:t>
            </a:r>
          </a:p>
          <a:p>
            <a:pPr marL="0" lvl="1">
              <a:buClr>
                <a:schemeClr val="tx2"/>
              </a:buClr>
            </a:pPr>
            <a:endParaRPr lang="en-US" sz="1400" dirty="0" smtClean="0"/>
          </a:p>
        </p:txBody>
      </p:sp>
      <p:pic>
        <p:nvPicPr>
          <p:cNvPr id="2" name="Picture 1"/>
          <p:cNvPicPr>
            <a:picLocks noChangeAspect="1"/>
          </p:cNvPicPr>
          <p:nvPr/>
        </p:nvPicPr>
        <p:blipFill>
          <a:blip r:embed="rId2"/>
          <a:stretch>
            <a:fillRect/>
          </a:stretch>
        </p:blipFill>
        <p:spPr>
          <a:xfrm>
            <a:off x="4886647" y="817963"/>
            <a:ext cx="3933825" cy="3429000"/>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1" name="Textfeld 10"/>
          <p:cNvSpPr txBox="1"/>
          <p:nvPr/>
        </p:nvSpPr>
        <p:spPr>
          <a:xfrm>
            <a:off x="323528" y="908720"/>
            <a:ext cx="4396932" cy="523220"/>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Default values: depth = 0, LRCPD scope = 12</a:t>
            </a:r>
          </a:p>
        </p:txBody>
      </p:sp>
      <p:sp>
        <p:nvSpPr>
          <p:cNvPr id="12" name="Textfeld 11"/>
          <p:cNvSpPr txBox="1"/>
          <p:nvPr/>
        </p:nvSpPr>
        <p:spPr>
          <a:xfrm>
            <a:off x="323528" y="1484784"/>
            <a:ext cx="4396932" cy="3108543"/>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1048576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won’t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 Higher numbers slow down the search but may be beneficial if weak search terms are expected, e.g. only one search field with low variation.</a:t>
            </a:r>
          </a:p>
        </p:txBody>
      </p:sp>
      <p:sp>
        <p:nvSpPr>
          <p:cNvPr id="14" name="Textfeld 13"/>
          <p:cNvSpPr txBox="1"/>
          <p:nvPr/>
        </p:nvSpPr>
        <p:spPr>
          <a:xfrm>
            <a:off x="323528" y="4637454"/>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2" name="Picture 1"/>
          <p:cNvPicPr>
            <a:picLocks noChangeAspect="1"/>
          </p:cNvPicPr>
          <p:nvPr/>
        </p:nvPicPr>
        <p:blipFill>
          <a:blip r:embed="rId2"/>
          <a:stretch>
            <a:fillRect/>
          </a:stretch>
        </p:blipFill>
        <p:spPr>
          <a:xfrm>
            <a:off x="4905697" y="908720"/>
            <a:ext cx="3914775" cy="3209925"/>
          </a:xfrm>
          <a:prstGeom prst="rect">
            <a:avLst/>
          </a:prstGeom>
        </p:spPr>
      </p:pic>
      <p:sp>
        <p:nvSpPr>
          <p:cNvPr id="10" name="Textfeld 13"/>
          <p:cNvSpPr txBox="1"/>
          <p:nvPr/>
        </p:nvSpPr>
        <p:spPr>
          <a:xfrm>
            <a:off x="4712648" y="4162772"/>
            <a:ext cx="4179832" cy="1169551"/>
          </a:xfrm>
          <a:prstGeom prst="rect">
            <a:avLst/>
          </a:prstGeom>
          <a:noFill/>
        </p:spPr>
        <p:txBody>
          <a:bodyPr wrap="square" rtlCol="0">
            <a:spAutoFit/>
          </a:bodyPr>
          <a:lstStyle/>
          <a:p>
            <a:r>
              <a:rPr lang="en-US" sz="1400" dirty="0" smtClean="0"/>
              <a:t>Temporary Files Directory</a:t>
            </a:r>
          </a:p>
          <a:p>
            <a:pPr marL="180000" lvl="1" indent="-180000">
              <a:buClr>
                <a:schemeClr val="tx2"/>
              </a:buClr>
              <a:buFont typeface="Wingdings" panose="05000000000000000000" pitchFamily="2" charset="2"/>
              <a:buChar char="§"/>
            </a:pPr>
            <a:r>
              <a:rPr lang="en-US" sz="1400" dirty="0" smtClean="0"/>
              <a:t>The location for the temporary work space can be changed in case of right issues or insufficient space at the default directory. The change will take effect after a restart of the </a:t>
            </a:r>
            <a:r>
              <a:rPr lang="en-US" sz="1400" dirty="0" err="1" smtClean="0"/>
              <a:t>SearchEngine</a:t>
            </a:r>
            <a:r>
              <a:rPr lang="en-US" sz="1400" dirty="0" smtClean="0"/>
              <a:t>.</a:t>
            </a:r>
          </a:p>
        </p:txBody>
      </p:sp>
      <p:sp>
        <p:nvSpPr>
          <p:cNvPr id="13" name="Textfeld 13"/>
          <p:cNvSpPr txBox="1"/>
          <p:nvPr/>
        </p:nvSpPr>
        <p:spPr>
          <a:xfrm>
            <a:off x="4712648" y="5373216"/>
            <a:ext cx="4179832" cy="954107"/>
          </a:xfrm>
          <a:prstGeom prst="rect">
            <a:avLst/>
          </a:prstGeom>
          <a:noFill/>
        </p:spPr>
        <p:txBody>
          <a:bodyPr wrap="square" rtlCol="0">
            <a:spAutoFit/>
          </a:bodyPr>
          <a:lstStyle/>
          <a:p>
            <a:r>
              <a:rPr lang="en-US" sz="1400" dirty="0" smtClean="0"/>
              <a:t>Other Options</a:t>
            </a:r>
          </a:p>
          <a:p>
            <a:pPr marL="180000" lvl="1" indent="-180000">
              <a:buClr>
                <a:schemeClr val="tx2"/>
              </a:buClr>
              <a:buFont typeface="Wingdings" panose="05000000000000000000" pitchFamily="2" charset="2"/>
              <a:buChar char="§"/>
            </a:pPr>
            <a:r>
              <a:rPr lang="en-US" sz="1400" dirty="0" smtClean="0"/>
              <a:t>If the “.txt” option is checked, the </a:t>
            </a:r>
            <a:r>
              <a:rPr lang="en-US" sz="1400" dirty="0" err="1" smtClean="0"/>
              <a:t>SearchEngine</a:t>
            </a:r>
            <a:r>
              <a:rPr lang="en-US" sz="1400" dirty="0" smtClean="0"/>
              <a:t> will consider text files as the default format making imports and exports </a:t>
            </a:r>
            <a:r>
              <a:rPr lang="en-US" sz="1400" smtClean="0"/>
              <a:t>more convenient.</a:t>
            </a:r>
            <a:endParaRPr lang="en-US" sz="1400" dirty="0" smtClean="0"/>
          </a:p>
        </p:txBody>
      </p:sp>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pic>
        <p:nvPicPr>
          <p:cNvPr id="2" name="Grafik 1"/>
          <p:cNvPicPr>
            <a:picLocks noChangeAspect="1"/>
          </p:cNvPicPr>
          <p:nvPr/>
        </p:nvPicPr>
        <p:blipFill>
          <a:blip r:embed="rId2"/>
          <a:stretch>
            <a:fillRect/>
          </a:stretch>
        </p:blipFill>
        <p:spPr>
          <a:xfrm>
            <a:off x="5005139" y="904278"/>
            <a:ext cx="3743325" cy="414337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with Search” 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The relevant information and the search parameters can be saved for further reference. This function is depreciated by the </a:t>
            </a:r>
            <a:r>
              <a:rPr lang="en-US" sz="1400" dirty="0" err="1" smtClean="0"/>
              <a:t>SearchEngine</a:t>
            </a:r>
            <a:r>
              <a:rPr lang="en-US" sz="1400" dirty="0" smtClean="0"/>
              <a:t> logging</a:t>
            </a:r>
            <a:r>
              <a:rPr lang="en-US" sz="1400" dirty="0"/>
              <a:t> </a:t>
            </a:r>
            <a:r>
              <a:rPr lang="en-US" sz="1400" dirty="0" smtClean="0"/>
              <a:t>(searchengine.log).</a:t>
            </a:r>
          </a:p>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pic>
        <p:nvPicPr>
          <p:cNvPr id="2" name="Grafik 1"/>
          <p:cNvPicPr>
            <a:picLocks noChangeAspect="1"/>
          </p:cNvPicPr>
          <p:nvPr/>
        </p:nvPicPr>
        <p:blipFill>
          <a:blip r:embed="rId2"/>
          <a:stretch>
            <a:fillRect/>
          </a:stretch>
        </p:blipFill>
        <p:spPr>
          <a:xfrm>
            <a:off x="5014664" y="908720"/>
            <a:ext cx="3733800" cy="416242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6" name="Picture 5"/>
          <p:cNvPicPr>
            <a:picLocks noChangeAspect="1"/>
          </p:cNvPicPr>
          <p:nvPr/>
        </p:nvPicPr>
        <p:blipFill>
          <a:blip r:embed="rId3"/>
          <a:stretch>
            <a:fillRect/>
          </a:stretch>
        </p:blipFill>
        <p:spPr>
          <a:xfrm>
            <a:off x="4677097" y="908720"/>
            <a:ext cx="4143375" cy="3790950"/>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5" name="Picture 4"/>
          <p:cNvPicPr>
            <a:picLocks noChangeAspect="1"/>
          </p:cNvPicPr>
          <p:nvPr/>
        </p:nvPicPr>
        <p:blipFill>
          <a:blip r:embed="rId2"/>
          <a:stretch>
            <a:fillRect/>
          </a:stretch>
        </p:blipFill>
        <p:spPr>
          <a:xfrm>
            <a:off x="2625030" y="805011"/>
            <a:ext cx="6267450" cy="5648325"/>
          </a:xfrm>
          <a:prstGeom prst="rect">
            <a:avLst/>
          </a:prstGeom>
        </p:spPr>
      </p:pic>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2" name="Picture 1"/>
          <p:cNvPicPr>
            <a:picLocks noChangeAspect="1"/>
          </p:cNvPicPr>
          <p:nvPr/>
        </p:nvPicPr>
        <p:blipFill>
          <a:blip r:embed="rId2"/>
          <a:stretch>
            <a:fillRect/>
          </a:stretch>
        </p:blipFill>
        <p:spPr>
          <a:xfrm>
            <a:off x="4677097" y="908720"/>
            <a:ext cx="4162425" cy="3800475"/>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2" name="Grafik 1"/>
          <p:cNvPicPr>
            <a:picLocks noChangeAspect="1"/>
          </p:cNvPicPr>
          <p:nvPr/>
        </p:nvPicPr>
        <p:blipFill>
          <a:blip r:embed="rId2"/>
          <a:stretch>
            <a:fillRect/>
          </a:stretch>
        </p:blipFill>
        <p:spPr>
          <a:xfrm>
            <a:off x="3324363" y="912374"/>
            <a:ext cx="5495925" cy="2676525"/>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pic>
        <p:nvPicPr>
          <p:cNvPr id="5" name="Grafik 4"/>
          <p:cNvPicPr>
            <a:picLocks noChangeAspect="1"/>
          </p:cNvPicPr>
          <p:nvPr/>
        </p:nvPicPr>
        <p:blipFill>
          <a:blip r:embed="rId2"/>
          <a:stretch>
            <a:fillRect/>
          </a:stretch>
        </p:blipFill>
        <p:spPr>
          <a:xfrm>
            <a:off x="3238455" y="837735"/>
            <a:ext cx="5581650" cy="2705100"/>
          </a:xfrm>
          <a:prstGeom prst="rect">
            <a:avLst/>
          </a:prstGeom>
        </p:spPr>
      </p:pic>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719052"/>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7" name="Picture 6"/>
          <p:cNvPicPr>
            <a:picLocks noChangeAspect="1"/>
          </p:cNvPicPr>
          <p:nvPr/>
        </p:nvPicPr>
        <p:blipFill>
          <a:blip r:embed="rId2"/>
          <a:stretch>
            <a:fillRect/>
          </a:stretch>
        </p:blipFill>
        <p:spPr>
          <a:xfrm>
            <a:off x="5058567" y="893079"/>
            <a:ext cx="3761905" cy="2828571"/>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produce 1000*1000 matches) without loosing too much information as the truncated candidate lists are highly interconnected.</a:t>
            </a:r>
            <a:endParaRPr lang="en-US" sz="1400" dirty="0"/>
          </a:p>
        </p:txBody>
      </p:sp>
      <p:pic>
        <p:nvPicPr>
          <p:cNvPr id="2" name="Picture 1"/>
          <p:cNvPicPr>
            <a:picLocks noChangeAspect="1"/>
          </p:cNvPicPr>
          <p:nvPr/>
        </p:nvPicPr>
        <p:blipFill>
          <a:blip r:embed="rId2"/>
          <a:stretch>
            <a:fillRect/>
          </a:stretch>
        </p:blipFill>
        <p:spPr>
          <a:xfrm>
            <a:off x="4667572" y="910977"/>
            <a:ext cx="4152900" cy="2085975"/>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and/or log smoothing), local and global share of the </a:t>
            </a:r>
            <a:r>
              <a:rPr lang="en-US" sz="1400" dirty="0" err="1" smtClean="0"/>
              <a:t>rIP</a:t>
            </a:r>
            <a:r>
              <a:rPr lang="en-US" sz="1400" dirty="0" smtClean="0"/>
              <a:t>.</a:t>
            </a:r>
          </a:p>
        </p:txBody>
      </p:sp>
      <p:pic>
        <p:nvPicPr>
          <p:cNvPr id="5" name="Grafik 4"/>
          <p:cNvPicPr>
            <a:picLocks noChangeAspect="1"/>
          </p:cNvPicPr>
          <p:nvPr/>
        </p:nvPicPr>
        <p:blipFill>
          <a:blip r:embed="rId2"/>
          <a:stretch>
            <a:fillRect/>
          </a:stretch>
        </p:blipFill>
        <p:spPr>
          <a:xfrm>
            <a:off x="179512" y="2911520"/>
            <a:ext cx="5915025" cy="3667125"/>
          </a:xfrm>
          <a:prstGeom prst="rect">
            <a:avLst/>
          </a:prstGeom>
        </p:spPr>
      </p:pic>
      <p:pic>
        <p:nvPicPr>
          <p:cNvPr id="6" name="Picture 5"/>
          <p:cNvPicPr>
            <a:picLocks noChangeAspect="1"/>
          </p:cNvPicPr>
          <p:nvPr/>
        </p:nvPicPr>
        <p:blipFill>
          <a:blip r:embed="rId3"/>
          <a:stretch>
            <a:fillRect/>
          </a:stretch>
        </p:blipFill>
        <p:spPr>
          <a:xfrm>
            <a:off x="3867472" y="908720"/>
            <a:ext cx="4953000" cy="3171825"/>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2" name="Picture 1"/>
          <p:cNvPicPr>
            <a:picLocks noChangeAspect="1"/>
          </p:cNvPicPr>
          <p:nvPr/>
        </p:nvPicPr>
        <p:blipFill>
          <a:blip r:embed="rId2"/>
          <a:stretch>
            <a:fillRect/>
          </a:stretch>
        </p:blipFill>
        <p:spPr>
          <a:xfrm>
            <a:off x="3857947" y="912168"/>
            <a:ext cx="4962525" cy="3124200"/>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893100"/>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The information about a search ends up here if the option “Save search run information” was activated.</a:t>
            </a:r>
          </a:p>
          <a:p>
            <a:pPr marL="180000" lvl="1" indent="-180000">
              <a:buClr>
                <a:schemeClr val="tx2"/>
              </a:buClr>
              <a:buFont typeface="Wingdings" panose="05000000000000000000" pitchFamily="2" charset="2"/>
              <a:buChar char="§"/>
            </a:pPr>
            <a:r>
              <a:rPr lang="en-US" sz="1400" dirty="0"/>
              <a:t>Every 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5" name="Grafik 4"/>
          <p:cNvPicPr>
            <a:picLocks noChangeAspect="1"/>
          </p:cNvPicPr>
          <p:nvPr/>
        </p:nvPicPr>
        <p:blipFill>
          <a:blip r:embed="rId2"/>
          <a:stretch>
            <a:fillRect/>
          </a:stretch>
        </p:blipFill>
        <p:spPr>
          <a:xfrm>
            <a:off x="5077147" y="822722"/>
            <a:ext cx="3743325" cy="2724150"/>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4185761"/>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The control table contains the maximum and average occurrences of the search types (search type numbers are omitted, but the order is the same as in the </a:t>
            </a:r>
            <a:r>
              <a:rPr lang="en-US" sz="1400" dirty="0" err="1" smtClean="0"/>
              <a:t>SearchTypes</a:t>
            </a:r>
            <a:r>
              <a:rPr lang="en-US" sz="1400" dirty="0" smtClean="0"/>
              <a:t> dialog) → useful for defining offsets.</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12" name="Grafik 11"/>
          <p:cNvPicPr>
            <a:picLocks noChangeAspect="1"/>
          </p:cNvPicPr>
          <p:nvPr/>
        </p:nvPicPr>
        <p:blipFill>
          <a:blip r:embed="rId2"/>
          <a:stretch>
            <a:fillRect/>
          </a:stretch>
        </p:blipFill>
        <p:spPr>
          <a:xfrm>
            <a:off x="3886522" y="908720"/>
            <a:ext cx="4933950" cy="3724275"/>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625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N </a:t>
            </a:r>
            <a:r>
              <a:rPr lang="de-DE" sz="2600" dirty="0">
                <a:cs typeface="Courier New" panose="02070309020205020404" pitchFamily="49" charset="0"/>
              </a:rPr>
              <a:t>=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400289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6" name="Picture 5"/>
          <p:cNvPicPr>
            <a:picLocks noChangeAspect="1"/>
          </p:cNvPicPr>
          <p:nvPr/>
        </p:nvPicPr>
        <p:blipFill>
          <a:blip r:embed="rId2"/>
          <a:stretch>
            <a:fillRect/>
          </a:stretch>
        </p:blipFill>
        <p:spPr>
          <a:xfrm>
            <a:off x="2625030" y="805011"/>
            <a:ext cx="6267450" cy="5648325"/>
          </a:xfrm>
          <a:prstGeom prst="rect">
            <a:avLst/>
          </a:prstGeom>
        </p:spPr>
      </p:pic>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en-US" sz="1400" dirty="0" smtClean="0"/>
              <a:t>1048576 (0 = default = 262144). </a:t>
            </a:r>
            <a:r>
              <a:rPr lang="en-US" sz="1400" dirty="0"/>
              <a:t>[Preferences]</a:t>
            </a:r>
          </a:p>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smtClean="0">
                <a:cs typeface="Courier New" panose="02070309020205020404" pitchFamily="49" charset="0"/>
              </a:rPr>
              <a:t>)</a:t>
            </a:r>
            <a:r>
              <a:rPr lang="en-US" sz="1400" dirty="0"/>
              <a:t/>
            </a:r>
            <a:br>
              <a:rPr lang="en-US" sz="1400" dirty="0"/>
            </a:br>
            <a:r>
              <a:rPr lang="en-US" sz="1400" dirty="0"/>
              <a:t>expands the </a:t>
            </a:r>
            <a:r>
              <a:rPr lang="en-US" sz="1400" dirty="0" err="1" smtClean="0"/>
              <a:t>SearchEngine</a:t>
            </a:r>
            <a:r>
              <a:rPr lang="en-US" sz="1400" dirty="0" smtClean="0"/>
              <a:t> by merging a virtual registry of the search table with the registry adjusting the occurrences. No new entries will be created. The parameter </a:t>
            </a:r>
            <a:r>
              <a:rPr lang="en-US" sz="1400" i="1" dirty="0" err="1" smtClean="0"/>
              <a:t>expandMode</a:t>
            </a:r>
            <a:r>
              <a:rPr lang="en-US" sz="1400" dirty="0" smtClean="0"/>
              <a:t> defines how the occurrences will be merged: 0 = restore original occurrences (default), 1 = replace with search table occurrence, 2 = use the maximum, 3 = use the minimum, 4 = increment by search table occurrence, 5 = use the average of both occurrences. [Expand]</a:t>
            </a:r>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500" b="1" dirty="0" err="1" smtClean="0">
                <a:ea typeface="Cambria Math" panose="02040503050406030204" pitchFamily="18" charset="0"/>
                <a:cs typeface="Courier New" panose="02070309020205020404" pitchFamily="49" charset="0"/>
              </a:rPr>
              <a:t>exportExtended</a:t>
            </a:r>
            <a:r>
              <a:rPr lang="en-US" sz="1500" b="1" dirty="0" smtClean="0">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Stable</a:t>
            </a:r>
            <a:r>
              <a:rPr lang="en-US" sz="1500"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Ssearchkey</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Sfoundkey</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Ssearchgroupkey</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Sfoundgroupkey</a:t>
            </a:r>
            <a:r>
              <a:rPr lang="en-US" sz="1500" dirty="0" smtClean="0">
                <a:solidFill>
                  <a:schemeClr val="bg1">
                    <a:lumMod val="50000"/>
                  </a:schemeClr>
                </a:solidFill>
                <a:ea typeface="Cambria Math" panose="02040503050406030204" pitchFamily="18" charset="0"/>
                <a:cs typeface="Courier New" panose="02070309020205020404" pitchFamily="49" charset="0"/>
              </a:rPr>
              <a:t>]]</a:t>
            </a:r>
            <a:br>
              <a:rPr lang="en-US" sz="1500" dirty="0" smtClean="0">
                <a:solidFill>
                  <a:schemeClr val="bg1">
                    <a:lumMod val="50000"/>
                  </a:schemeClr>
                </a:solidFill>
                <a:ea typeface="Cambria Math" panose="02040503050406030204" pitchFamily="18" charset="0"/>
                <a:cs typeface="Courier New" panose="02070309020205020404" pitchFamily="49" charset="0"/>
              </a:rPr>
            </a:b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Nlow</a:t>
            </a:r>
            <a:r>
              <a:rPr lang="en-US" sz="1500" i="1"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Nhigh</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Lexclusive</a:t>
            </a:r>
            <a:r>
              <a:rPr lang="en-US" sz="1500" dirty="0" smtClean="0">
                <a:solidFill>
                  <a:schemeClr val="bg1">
                    <a:lumMod val="50000"/>
                  </a:schemeClr>
                </a:solidFill>
                <a:ea typeface="Cambria Math" panose="02040503050406030204" pitchFamily="18" charset="0"/>
                <a:cs typeface="Courier New" panose="02070309020205020404" pitchFamily="49" charset="0"/>
              </a:rPr>
              <a:t>]] [</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Srunfilter</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b="1" dirty="0" smtClean="0">
                <a:ea typeface="Cambria Math" panose="02040503050406030204" pitchFamily="18" charset="0"/>
                <a:cs typeface="Courier New" panose="02070309020205020404" pitchFamily="49" charset="0"/>
              </a:rPr>
              <a:t>)</a:t>
            </a:r>
            <a:r>
              <a:rPr lang="en-US" sz="1500" dirty="0">
                <a:cs typeface="Courier New" panose="02070309020205020404" pitchFamily="49" charset="0"/>
              </a:rPr>
              <a:t/>
            </a:r>
            <a:br>
              <a:rPr lang="en-US" sz="1500" dirty="0">
                <a:cs typeface="Courier New" panose="02070309020205020404" pitchFamily="49" charset="0"/>
              </a:rPr>
            </a:br>
            <a:r>
              <a:rPr lang="en-US" sz="1500" dirty="0"/>
              <a:t>exports the </a:t>
            </a:r>
            <a:r>
              <a:rPr lang="en-US" sz="1500" dirty="0" smtClean="0"/>
              <a:t>result table </a:t>
            </a:r>
            <a:r>
              <a:rPr lang="en-US" sz="1500" dirty="0"/>
              <a:t>using the extended format. If </a:t>
            </a:r>
            <a:r>
              <a:rPr lang="en-US" sz="1500" i="1" dirty="0">
                <a:cs typeface="Courier New" panose="02070309020205020404" pitchFamily="49" charset="0"/>
              </a:rPr>
              <a:t>Stable</a:t>
            </a:r>
            <a:r>
              <a:rPr lang="en-US" sz="1500" dirty="0"/>
              <a:t> has “.txt” as extension, the file format will be tab-delimited. </a:t>
            </a:r>
            <a:r>
              <a:rPr lang="en-US" sz="1500" i="1" dirty="0" err="1" smtClean="0"/>
              <a:t>Ssearchkey</a:t>
            </a:r>
            <a:r>
              <a:rPr lang="en-US" sz="1500" dirty="0" smtClean="0"/>
              <a:t> and </a:t>
            </a:r>
            <a:r>
              <a:rPr lang="en-US" sz="1500" i="1" dirty="0" err="1" smtClean="0"/>
              <a:t>Sfoundkey</a:t>
            </a:r>
            <a:r>
              <a:rPr lang="en-US" sz="1500" dirty="0" smtClean="0"/>
              <a:t> have to be specified if </a:t>
            </a:r>
            <a:r>
              <a:rPr lang="en-US" sz="1500" dirty="0" err="1" smtClean="0"/>
              <a:t>groupkeys</a:t>
            </a:r>
            <a:r>
              <a:rPr lang="en-US" sz="1500" dirty="0" smtClean="0"/>
              <a:t> are used. If they are empty, record numbers replace the keys. Can </a:t>
            </a:r>
            <a:r>
              <a:rPr lang="en-US" sz="1500" dirty="0"/>
              <a:t>be forced to overwrite existing </a:t>
            </a:r>
            <a:r>
              <a:rPr lang="en-US" sz="1500" dirty="0">
                <a:cs typeface="Courier New" panose="02070309020205020404" pitchFamily="49" charset="0"/>
              </a:rPr>
              <a:t>Stable</a:t>
            </a:r>
            <a:r>
              <a:rPr lang="en-US" sz="1500" dirty="0"/>
              <a:t>. [</a:t>
            </a:r>
            <a:r>
              <a:rPr lang="en-US" sz="1500" dirty="0" smtClean="0"/>
              <a:t>Extended Export</a:t>
            </a:r>
            <a:r>
              <a:rPr lang="en-US" sz="1500" dirty="0"/>
              <a:t>]</a:t>
            </a:r>
          </a:p>
          <a:p>
            <a:pPr marL="360000" indent="-360000">
              <a:spcBef>
                <a:spcPts val="600"/>
              </a:spcBef>
              <a:buNone/>
            </a:pPr>
            <a:r>
              <a:rPr lang="en-US" sz="1500" b="1" dirty="0" err="1" smtClean="0">
                <a:ea typeface="Cambria Math" panose="02040503050406030204" pitchFamily="18" charset="0"/>
                <a:cs typeface="Courier New" panose="02070309020205020404" pitchFamily="49" charset="0"/>
              </a:rPr>
              <a:t>exportGrouped</a:t>
            </a:r>
            <a:r>
              <a:rPr lang="en-US" sz="1500" b="1" dirty="0" smtClean="0">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Stable</a:t>
            </a:r>
            <a:r>
              <a:rPr lang="en-US" sz="1500"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Scascade</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dirty="0" err="1" smtClean="0">
                <a:ea typeface="Cambria Math" panose="02040503050406030204" pitchFamily="18" charset="0"/>
                <a:cs typeface="Courier New" panose="02070309020205020404" pitchFamily="49" charset="0"/>
              </a:rPr>
              <a:t>Sbasekey</a:t>
            </a:r>
            <a:r>
              <a:rPr lang="en-US" sz="1500" dirty="0">
                <a:solidFill>
                  <a:schemeClr val="bg1">
                    <a:lumMod val="50000"/>
                  </a:schemeClr>
                </a:solidFill>
                <a:ea typeface="Cambria Math" panose="02040503050406030204" pitchFamily="18" charset="0"/>
                <a:cs typeface="Courier New" panose="02070309020205020404" pitchFamily="49" charset="0"/>
              </a:rPr>
              <a:t> ]</a:t>
            </a:r>
            <a:r>
              <a:rPr lang="en-US" sz="1500" dirty="0" smtClean="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Nlow</a:t>
            </a:r>
            <a:r>
              <a:rPr lang="en-US" sz="1500" i="1"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Nhigh</a:t>
            </a:r>
            <a:r>
              <a:rPr lang="en-US" sz="1500" i="1" dirty="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i="1"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Lexclusive</a:t>
            </a:r>
            <a:r>
              <a:rPr lang="en-US" sz="1500" dirty="0">
                <a:solidFill>
                  <a:schemeClr val="bg1">
                    <a:lumMod val="50000"/>
                  </a:schemeClr>
                </a:solidFill>
                <a:ea typeface="Cambria Math" panose="02040503050406030204" pitchFamily="18" charset="0"/>
                <a:cs typeface="Courier New" panose="02070309020205020404" pitchFamily="49" charset="0"/>
              </a:rPr>
              <a:t>]] [</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Srunfilter</a:t>
            </a:r>
            <a:r>
              <a:rPr lang="en-US" sz="1500" dirty="0" smtClean="0">
                <a:solidFill>
                  <a:schemeClr val="bg1">
                    <a:lumMod val="50000"/>
                  </a:schemeClr>
                </a:solidFill>
                <a:ea typeface="Cambria Math" panose="02040503050406030204" pitchFamily="18" charset="0"/>
                <a:cs typeface="Courier New" panose="02070309020205020404" pitchFamily="49" charset="0"/>
              </a:rPr>
              <a:t>]</a:t>
            </a:r>
            <a:br>
              <a:rPr lang="en-US" sz="1500" dirty="0" smtClean="0">
                <a:solidFill>
                  <a:schemeClr val="bg1">
                    <a:lumMod val="50000"/>
                  </a:schemeClr>
                </a:solidFill>
                <a:ea typeface="Cambria Math" panose="02040503050406030204" pitchFamily="18" charset="0"/>
                <a:cs typeface="Courier New" panose="02070309020205020404" pitchFamily="49" charset="0"/>
              </a:rPr>
            </a:b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Lnotext</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dirty="0" err="1" smtClean="0">
                <a:ea typeface="Cambria Math" panose="02040503050406030204" pitchFamily="18" charset="0"/>
                <a:cs typeface="Courier New" panose="02070309020205020404" pitchFamily="49" charset="0"/>
              </a:rPr>
              <a:t>L</a:t>
            </a:r>
            <a:r>
              <a:rPr lang="en-US" sz="1500" i="1" dirty="0" err="1" smtClean="0">
                <a:ea typeface="Cambria Math" panose="02040503050406030204" pitchFamily="18" charset="0"/>
                <a:cs typeface="Courier New" panose="02070309020205020404" pitchFamily="49" charset="0"/>
              </a:rPr>
              <a:t>nosingles</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b="1" dirty="0" smtClean="0">
                <a:ea typeface="Cambria Math" panose="02040503050406030204" pitchFamily="18" charset="0"/>
                <a:cs typeface="Courier New" panose="02070309020205020404" pitchFamily="49" charset="0"/>
              </a:rPr>
              <a:t>)</a:t>
            </a:r>
            <a:r>
              <a:rPr lang="en-US" sz="1500" dirty="0">
                <a:cs typeface="Courier New" panose="02070309020205020404" pitchFamily="49" charset="0"/>
              </a:rPr>
              <a:t/>
            </a:r>
            <a:br>
              <a:rPr lang="en-US" sz="1500" dirty="0">
                <a:cs typeface="Courier New" panose="02070309020205020404" pitchFamily="49" charset="0"/>
              </a:rPr>
            </a:br>
            <a:r>
              <a:rPr lang="en-US" sz="1500" dirty="0"/>
              <a:t>exports the </a:t>
            </a:r>
            <a:r>
              <a:rPr lang="en-US" sz="1500" dirty="0" smtClean="0"/>
              <a:t>result table </a:t>
            </a:r>
            <a:r>
              <a:rPr lang="en-US" sz="1500" dirty="0"/>
              <a:t>using the grouped format. If </a:t>
            </a:r>
            <a:r>
              <a:rPr lang="en-US" sz="1500" i="1" dirty="0">
                <a:cs typeface="Courier New" panose="02070309020205020404" pitchFamily="49" charset="0"/>
              </a:rPr>
              <a:t>Stable</a:t>
            </a:r>
            <a:r>
              <a:rPr lang="en-US" sz="1500" dirty="0"/>
              <a:t> has “.txt” as extension, the file format will be tab-delimited. </a:t>
            </a:r>
            <a:r>
              <a:rPr lang="en-US" sz="1500" dirty="0" smtClean="0"/>
              <a:t>Can </a:t>
            </a:r>
            <a:r>
              <a:rPr lang="en-US" sz="1500" dirty="0"/>
              <a:t>be forced to overwrite existing </a:t>
            </a:r>
            <a:r>
              <a:rPr lang="en-US" sz="1500" i="1" dirty="0">
                <a:cs typeface="Courier New" panose="02070309020205020404" pitchFamily="49" charset="0"/>
              </a:rPr>
              <a:t>Stable</a:t>
            </a:r>
            <a:r>
              <a:rPr lang="en-US" sz="1500" dirty="0"/>
              <a:t>. [</a:t>
            </a:r>
            <a:r>
              <a:rPr lang="en-US" sz="1500" dirty="0" smtClean="0"/>
              <a:t>Grouped Export]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Lraw</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[Meta </a:t>
            </a:r>
            <a:r>
              <a:rPr lang="en-US" sz="1400" dirty="0"/>
              <a:t>Export</a:t>
            </a:r>
            <a:r>
              <a:rPr lang="en-US" sz="1400" dirty="0" smtClean="0"/>
              <a:t>]</a:t>
            </a:r>
          </a:p>
          <a:p>
            <a:pPr marL="360000" indent="-360000">
              <a:spcBef>
                <a:spcPts val="600"/>
              </a:spcBef>
              <a:buNone/>
            </a:pPr>
            <a:r>
              <a:rPr lang="en-US" sz="1400" b="1" dirty="0">
                <a:ea typeface="Cambria Math" panose="02040503050406030204" pitchFamily="18" charset="0"/>
                <a:cs typeface="Courier New" panose="02070309020205020404" pitchFamily="49" charset="0"/>
              </a:rPr>
              <a:t>feedback(</a:t>
            </a:r>
            <a:r>
              <a:rPr lang="en-US" sz="1400" i="1" dirty="0" err="1">
                <a:ea typeface="Cambria Math" panose="02040503050406030204" pitchFamily="18" charset="0"/>
                <a:cs typeface="Courier New" panose="02070309020205020404" pitchFamily="49" charset="0"/>
              </a:rPr>
              <a:t>Nfeedback</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feedback, which can be a number between 0 and 100. [Settings]</a:t>
            </a:r>
          </a:p>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endParaRPr lang="en-US" sz="1400" dirty="0"/>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p>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r>
              <a:rPr lang="en-US" sz="1400" dirty="0" smtClean="0"/>
              <a:t>.</a:t>
            </a:r>
            <a:endParaRPr lang="en-US" sz="1400" dirty="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616016"/>
          </a:xfrm>
        </p:spPr>
        <p:txBody>
          <a:bodyPr>
            <a:normAutofit/>
          </a:bodyPr>
          <a:lstStyle/>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p>
          <a:p>
            <a:pPr marL="360000" indent="-360000">
              <a:spcBef>
                <a:spcPts val="600"/>
              </a:spcBef>
              <a:buNone/>
            </a:pPr>
            <a:r>
              <a:rPr lang="en-US" sz="1400" b="1" dirty="0">
                <a:cs typeface="Courier New" panose="02070309020205020404" pitchFamily="49" charset="0"/>
              </a:rPr>
              <a:t>note(</a:t>
            </a:r>
            <a:r>
              <a:rPr lang="en-US" sz="1400" dirty="0" err="1">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r>
              <a:rPr lang="en-US" sz="1400" b="1" dirty="0" smtClean="0"/>
              <a:t>relative(</a:t>
            </a:r>
            <a:r>
              <a:rPr lang="en-US" sz="1400" i="1" dirty="0" err="1" smtClean="0"/>
              <a:t>Lrelative</a:t>
            </a:r>
            <a:r>
              <a:rPr lang="en-US" sz="1400" b="1" dirty="0" smtClean="0"/>
              <a:t>)</a:t>
            </a:r>
            <a:br>
              <a:rPr lang="en-US" sz="1400" b="1" dirty="0" smtClean="0"/>
            </a:br>
            <a:r>
              <a:rPr lang="en-US" sz="1400" dirty="0" smtClean="0"/>
              <a:t>defines whether the </a:t>
            </a:r>
            <a:r>
              <a:rPr lang="en-US" sz="1400" dirty="0" err="1" smtClean="0"/>
              <a:t>SearchEngine</a:t>
            </a:r>
            <a:r>
              <a:rPr lang="en-US" sz="1400" dirty="0" smtClean="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smtClean="0"/>
              <a:t>)</a:t>
            </a:r>
            <a:r>
              <a:rPr lang="en-US" sz="1400" b="1" dirty="0"/>
              <a:t/>
            </a:r>
            <a:br>
              <a:rPr lang="en-US" sz="1400" b="1" dirty="0"/>
            </a:br>
            <a:r>
              <a:rPr lang="en-US" sz="1400" dirty="0" smtClean="0"/>
              <a:t>removes the specified save slot. [Save]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a:t>research(</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file.</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save(</a:t>
            </a:r>
            <a:r>
              <a:rPr lang="en-US" sz="1400" i="1" dirty="0" err="1" smtClean="0">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p>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a:t>scope(</a:t>
            </a:r>
            <a:r>
              <a:rPr lang="en-US" sz="1400" i="1" dirty="0" err="1"/>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t>search(</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time</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types(</a:t>
            </a:r>
            <a:r>
              <a:rPr lang="en-US" sz="1400" i="1" dirty="0" err="1">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48</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dirty="0" smtClean="0"/>
              <a:t>1 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3528" y="909329"/>
            <a:ext cx="8496944" cy="3239751"/>
          </a:xfrm>
        </p:spPr>
        <p:txBody>
          <a:bodyPr/>
          <a:lstStyle/>
          <a:p>
            <a:pPr>
              <a:buFont typeface="Wingdings" panose="05000000000000000000" pitchFamily="2" charset="2"/>
              <a:buChar char="n"/>
            </a:pPr>
            <a:r>
              <a:rPr lang="en-US" dirty="0" smtClean="0"/>
              <a:t>Microsoft Visual </a:t>
            </a:r>
            <a:r>
              <a:rPr lang="en-US" dirty="0" err="1" smtClean="0"/>
              <a:t>Foxpro</a:t>
            </a:r>
            <a:r>
              <a:rPr lang="en-US" dirty="0" smtClean="0"/>
              <a:t> 9.0 (SP2)</a:t>
            </a:r>
            <a:br>
              <a:rPr lang="en-US" dirty="0" smtClean="0"/>
            </a:br>
            <a:r>
              <a:rPr lang="en-US" dirty="0" smtClean="0"/>
              <a:t>©1988-2006 Microsoft Corporation</a:t>
            </a:r>
          </a:p>
          <a:p>
            <a:pPr>
              <a:buFont typeface="Wingdings" panose="05000000000000000000" pitchFamily="2" charset="2"/>
              <a:buChar char="n"/>
            </a:pPr>
            <a:r>
              <a:rPr lang="en-US" dirty="0" smtClean="0"/>
              <a:t>Microsoft Visual C++ 6.0</a:t>
            </a:r>
            <a:br>
              <a:rPr lang="en-US" dirty="0" smtClean="0"/>
            </a:br>
            <a:r>
              <a:rPr lang="en-US" dirty="0" smtClean="0"/>
              <a:t>©1994-1998 </a:t>
            </a:r>
            <a:r>
              <a:rPr lang="en-US" dirty="0"/>
              <a:t>Microsoft </a:t>
            </a:r>
            <a:r>
              <a:rPr lang="en-US" dirty="0" smtClean="0"/>
              <a:t>Corporation</a:t>
            </a:r>
          </a:p>
          <a:p>
            <a:pPr>
              <a:buFont typeface="Wingdings" panose="05000000000000000000" pitchFamily="2" charset="2"/>
              <a:buChar char="n"/>
            </a:pPr>
            <a:r>
              <a:rPr lang="en-US" dirty="0" err="1" smtClean="0"/>
              <a:t>SearchEngine</a:t>
            </a:r>
            <a:r>
              <a:rPr lang="en-US" dirty="0" smtClean="0"/>
              <a:t/>
            </a:r>
            <a:br>
              <a:rPr lang="en-US" dirty="0" smtClean="0"/>
            </a:br>
            <a:r>
              <a:rPr lang="en-US" dirty="0" smtClean="0"/>
              <a:t>©</a:t>
            </a:r>
            <a:r>
              <a:rPr lang="en-US" dirty="0" smtClean="0"/>
              <a:t>1999-2020 </a:t>
            </a:r>
            <a:r>
              <a:rPr lang="en-US" dirty="0" smtClean="0"/>
              <a:t>Thorsten Doherr, ZEW GmbH</a:t>
            </a:r>
          </a:p>
          <a:p>
            <a:pPr marL="0" indent="0">
              <a:buNone/>
            </a:pPr>
            <a:endParaRPr lang="en-US" dirty="0"/>
          </a:p>
          <a:p>
            <a:pPr marL="0" indent="0">
              <a:buNone/>
            </a:pPr>
            <a:endParaRPr lang="en-US" dirty="0" smtClean="0"/>
          </a:p>
          <a:p>
            <a:pPr marL="0" indent="0">
              <a:buNone/>
            </a:pPr>
            <a:endParaRPr lang="en-US" dirty="0"/>
          </a:p>
        </p:txBody>
      </p:sp>
      <p:sp>
        <p:nvSpPr>
          <p:cNvPr id="3" name="Foliennummernplatzhalter 2"/>
          <p:cNvSpPr>
            <a:spLocks noGrp="1"/>
          </p:cNvSpPr>
          <p:nvPr>
            <p:ph type="sldNum" sz="quarter" idx="12"/>
          </p:nvPr>
        </p:nvSpPr>
        <p:spPr/>
        <p:txBody>
          <a:bodyPr/>
          <a:lstStyle/>
          <a:p>
            <a:fld id="{F6630C99-0C10-4F11-B985-BB6A5D994424}" type="slidenum">
              <a:rPr lang="en-US" smtClean="0"/>
              <a:t>49</a:t>
            </a:fld>
            <a:endParaRPr lang="en-US" dirty="0"/>
          </a:p>
        </p:txBody>
      </p:sp>
      <p:sp>
        <p:nvSpPr>
          <p:cNvPr id="4" name="Titel 3"/>
          <p:cNvSpPr>
            <a:spLocks noGrp="1"/>
          </p:cNvSpPr>
          <p:nvPr>
            <p:ph type="title"/>
          </p:nvPr>
        </p:nvSpPr>
        <p:spPr/>
        <p:txBody>
          <a:bodyPr/>
          <a:lstStyle/>
          <a:p>
            <a:r>
              <a:rPr lang="en-US" dirty="0" err="1" smtClean="0"/>
              <a:t>SearchEngine</a:t>
            </a:r>
            <a:r>
              <a:rPr lang="en-US" dirty="0" smtClean="0"/>
              <a:t> legal notes</a:t>
            </a:r>
            <a:endParaRPr lang="en-US" dirty="0"/>
          </a:p>
        </p:txBody>
      </p:sp>
      <p:sp>
        <p:nvSpPr>
          <p:cNvPr id="6" name="Textfeld 5"/>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2614711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539430"/>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last 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most recently saved slot is always selected by default</a:t>
            </a:r>
            <a:endParaRPr lang="en-US" sz="1400" dirty="0"/>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11" name="Grafik 10"/>
          <p:cNvPicPr>
            <a:picLocks noChangeAspect="1"/>
          </p:cNvPicPr>
          <p:nvPr/>
        </p:nvPicPr>
        <p:blipFill>
          <a:blip r:embed="rId2"/>
          <a:stretch>
            <a:fillRect/>
          </a:stretch>
        </p:blipFill>
        <p:spPr>
          <a:xfrm>
            <a:off x="5048572" y="908720"/>
            <a:ext cx="3771900" cy="3248025"/>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5" name="Grafik 4"/>
          <p:cNvPicPr>
            <a:picLocks noChangeAspect="1"/>
          </p:cNvPicPr>
          <p:nvPr/>
        </p:nvPicPr>
        <p:blipFill>
          <a:blip r:embed="rId2"/>
          <a:stretch>
            <a:fillRect/>
          </a:stretch>
        </p:blipFill>
        <p:spPr>
          <a:xfrm>
            <a:off x="5067622" y="908720"/>
            <a:ext cx="3752850" cy="3238500"/>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(which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6" name="Picture 5"/>
          <p:cNvPicPr>
            <a:picLocks noChangeAspect="1"/>
          </p:cNvPicPr>
          <p:nvPr/>
        </p:nvPicPr>
        <p:blipFill>
          <a:blip r:embed="rId2"/>
          <a:stretch>
            <a:fillRect/>
          </a:stretch>
        </p:blipFill>
        <p:spPr>
          <a:xfrm>
            <a:off x="5498970" y="905034"/>
            <a:ext cx="3267075" cy="3524250"/>
          </a:xfrm>
          <a:prstGeom prst="rect">
            <a:avLst/>
          </a:prstGeom>
        </p:spPr>
      </p:pic>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depreciated (see Extended Export).</a:t>
            </a:r>
            <a:endParaRPr lang="en-US" sz="1400" dirty="0"/>
          </a:p>
        </p:txBody>
      </p:sp>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7" name="Picture 6"/>
          <p:cNvPicPr>
            <a:picLocks noChangeAspect="1"/>
          </p:cNvPicPr>
          <p:nvPr/>
        </p:nvPicPr>
        <p:blipFill>
          <a:blip r:embed="rId2"/>
          <a:stretch>
            <a:fillRect/>
          </a:stretch>
        </p:blipFill>
        <p:spPr>
          <a:xfrm>
            <a:off x="5498970" y="905034"/>
            <a:ext cx="3267075" cy="3524250"/>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9567</Words>
  <Application>Microsoft Office PowerPoint</Application>
  <PresentationFormat>On-screen Show (4:3)</PresentationFormat>
  <Paragraphs>2227</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Cambria Math</vt:lpstr>
      <vt:lpstr>Courier New</vt:lpstr>
      <vt:lpstr>Haettenschweiler</vt:lpstr>
      <vt:lpstr>Wingdings</vt:lpstr>
      <vt:lpstr>Wingdings 3</vt:lpstr>
      <vt:lpstr>Larissa</vt:lpstr>
      <vt:lpstr>PowerPoint Presentation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SearchEngine legal 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Thorsten Doherr</cp:lastModifiedBy>
  <cp:revision>710</cp:revision>
  <dcterms:created xsi:type="dcterms:W3CDTF">2017-04-10T12:30:56Z</dcterms:created>
  <dcterms:modified xsi:type="dcterms:W3CDTF">2020-01-15T17:51:28Z</dcterms:modified>
</cp:coreProperties>
</file>