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0"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51"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11/21/2019</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dirty="0" smtClean="0">
                <a:solidFill>
                  <a:srgbClr val="358AD2"/>
                </a:solidFill>
                <a:latin typeface="Arial" panose="020B0604020202020204" pitchFamily="34" charset="0"/>
                <a:cs typeface="Arial" panose="020B0604020202020204" pitchFamily="34" charset="0"/>
              </a:rPr>
              <a:t>19.00</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a:p>
            <a:pPr marL="180000" lvl="1" indent="-180000">
              <a:buClr>
                <a:srgbClr val="00B050"/>
              </a:buClr>
              <a:buFont typeface="Wingdings" panose="05000000000000000000" pitchFamily="2" charset="2"/>
              <a:buChar char="§"/>
            </a:pPr>
            <a:r>
              <a:rPr lang="en-US" sz="1400" dirty="0" smtClean="0"/>
              <a:t>Range selection greatly reduces the effort of eyeballing especially for high quality groups, which can directly be used for preliminary analysis.</a:t>
            </a:r>
            <a:endParaRPr lang="en-US" sz="1400" dirty="0"/>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smtClean="0"/>
              <a:t>Range selection with range exclusivity (“Skip results…”) brings candidates of the same quality level together, which eases the burden on eyeballing by leveling the shortcomings of the candidates.</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range selection is a promoted option, handling several range exports is too unwieldy for smaller result tables.</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when using the absolute score “s”.</a:t>
            </a:r>
          </a:p>
          <a:p>
            <a:pPr marL="180000" lvl="1" indent="-180000">
              <a:buClr>
                <a:srgbClr val="00B050"/>
              </a:buClr>
              <a:buFont typeface="Wingdings" panose="05000000000000000000" pitchFamily="2" charset="2"/>
              <a:buChar char="§"/>
            </a:pPr>
            <a:r>
              <a:rPr lang="en-US" sz="1400" dirty="0" smtClean="0"/>
              <a:t>The first cascade should define reliable clusters by strict rules with a low risk for false positives. The second cascade defines the arbitrary level of tolerated intransitivity.</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171256" y="5589240"/>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considered for export. If nothing is specified, the default of 5 fields for every search type and every category will be used. </a:t>
                </a:r>
                <a:r>
                  <a:rPr lang="en-US" sz="1400" dirty="0"/>
                  <a:t>A specification of “7; 2 = </a:t>
                </a:r>
                <a:r>
                  <a:rPr lang="en-US" sz="1400" dirty="0" smtClean="0"/>
                  <a:t>0</a:t>
                </a:r>
                <a:r>
                  <a:rPr lang="en-US" sz="1400" dirty="0"/>
                  <a:t>; 3 = 4; 4-6 = </a:t>
                </a:r>
                <a:r>
                  <a:rPr lang="en-US" sz="1400" dirty="0" smtClean="0"/>
                  <a:t>1” would use 7 fields as the default, search type 2 will be skipped, search type 3 uses 4 fields, while types 4 to 6 report only one occurrence per category.</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3"/>
          <a:stretch>
            <a:fillRect/>
          </a:stretch>
        </p:blipFill>
        <p:spPr>
          <a:xfrm>
            <a:off x="5418906" y="908720"/>
            <a:ext cx="3248025" cy="3762375"/>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score and the number of candidates for a search term (</a:t>
            </a:r>
            <a:r>
              <a:rPr lang="en-US" sz="1400" dirty="0" err="1"/>
              <a:t>cnt</a:t>
            </a:r>
            <a:r>
              <a:rPr lang="en-US" sz="1400" dirty="0"/>
              <a:t>) are reported. These fields are normalized by default.</a:t>
            </a:r>
          </a:p>
          <a:p>
            <a:pPr marL="180000" lvl="1" indent="-180000">
              <a:buClr>
                <a:schemeClr val="tx2"/>
              </a:buClr>
              <a:buFont typeface="Wingdings" panose="05000000000000000000" pitchFamily="2" charset="2"/>
              <a:buChar char="§"/>
            </a:pPr>
            <a:r>
              <a:rPr lang="en-US" sz="1400" dirty="0"/>
              <a:t>With the “No normalization” option, the meta data can be exported in raw format to apply external normalization routines. The occurrence fields stay harmonized</a:t>
            </a:r>
            <a:r>
              <a:rPr lang="en-US" sz="1400" dirty="0" smtClean="0"/>
              <a:t>.</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b="0" dirty="0" smtClean="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10" name="Picture 9"/>
          <p:cNvPicPr>
            <a:picLocks noChangeAspect="1"/>
          </p:cNvPicPr>
          <p:nvPr/>
        </p:nvPicPr>
        <p:blipFill>
          <a:blip r:embed="rId2"/>
          <a:stretch>
            <a:fillRect/>
          </a:stretch>
        </p:blipFill>
        <p:spPr>
          <a:xfrm>
            <a:off x="5418906" y="908720"/>
            <a:ext cx="3248025" cy="3762375"/>
          </a:xfrm>
          <a:prstGeom prst="rect">
            <a:avLst/>
          </a:prstGeom>
        </p:spPr>
      </p:pic>
      <p:sp>
        <p:nvSpPr>
          <p:cNvPr id="7" name="Textfeld 6"/>
          <p:cNvSpPr txBox="1"/>
          <p:nvPr/>
        </p:nvSpPr>
        <p:spPr>
          <a:xfrm>
            <a:off x="5346898" y="4742450"/>
            <a:ext cx="3617590"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smtClean="0"/>
              <a:t>Externally </a:t>
            </a:r>
            <a:r>
              <a:rPr lang="en-US" sz="1400" dirty="0" smtClean="0"/>
              <a:t>normalize the score and the occurrence fields (M,F,S) with percentile ranks (not percentiles) distributing the values more evenly between 0 and 1. It improves the performance of Neural Networks but has adverse effects on linear estimators like Logit.</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669337"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067648605"/>
              </p:ext>
            </p:extLst>
          </p:nvPr>
        </p:nvGraphicFramePr>
        <p:xfrm>
          <a:off x="385213" y="909628"/>
          <a:ext cx="8373575" cy="5414982"/>
        </p:xfrm>
        <a:graphic>
          <a:graphicData uri="http://schemas.openxmlformats.org/drawingml/2006/table">
            <a:tbl>
              <a:tblPr/>
              <a:tblGrid>
                <a:gridCol w="417796"/>
                <a:gridCol w="305991"/>
                <a:gridCol w="494294"/>
                <a:gridCol w="494294"/>
                <a:gridCol w="494294"/>
                <a:gridCol w="243224"/>
                <a:gridCol w="243224"/>
                <a:gridCol w="243224"/>
                <a:gridCol w="494294"/>
                <a:gridCol w="494294"/>
                <a:gridCol w="494294"/>
                <a:gridCol w="494294"/>
                <a:gridCol w="494294"/>
                <a:gridCol w="494294"/>
                <a:gridCol w="494294"/>
                <a:gridCol w="494294"/>
                <a:gridCol w="494294"/>
                <a:gridCol w="494294"/>
                <a:gridCol w="494294"/>
              </a:tblGrid>
              <a:tr h="117717">
                <a:tc>
                  <a:txBody>
                    <a:bodyPr/>
                    <a:lstStyle/>
                    <a:p>
                      <a:pPr algn="r" fontAlgn="b"/>
                      <a:r>
                        <a:rPr lang="en-US" sz="700" b="0" i="0" u="none" strike="noStrike" dirty="0" smtClean="0">
                          <a:solidFill>
                            <a:srgbClr val="000000"/>
                          </a:solidFill>
                          <a:effectLst/>
                          <a:latin typeface="Calibri" panose="020F0502020204030204" pitchFamily="34" charset="0"/>
                        </a:rPr>
                        <a:t>SEARCHED</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FOUND</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IDENTITY</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SCORE</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CNT</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M1_4</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M1_5</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M1_6</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M1_7</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F1_4</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0.937838268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0.070535499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0.940427946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0.837088669</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0.000070301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0.998622143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71200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[Clone or </a:t>
            </a:r>
            <a:r>
              <a:rPr lang="en-US" sz="1600" dirty="0"/>
              <a:t>download] </a:t>
            </a:r>
            <a:r>
              <a:rPr lang="en-US" sz="1600" dirty="0" smtClean="0"/>
              <a:t>→[Download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2" name="Picture 1"/>
          <p:cNvPicPr>
            <a:picLocks noChangeAspect="1"/>
          </p:cNvPicPr>
          <p:nvPr/>
        </p:nvPicPr>
        <p:blipFill>
          <a:blip r:embed="rId2"/>
          <a:stretch>
            <a:fillRect/>
          </a:stretch>
        </p:blipFill>
        <p:spPr>
          <a:xfrm>
            <a:off x="5759896" y="908720"/>
            <a:ext cx="3057525" cy="3819525"/>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2" name="Picture 1"/>
          <p:cNvPicPr>
            <a:picLocks noChangeAspect="1"/>
          </p:cNvPicPr>
          <p:nvPr/>
        </p:nvPicPr>
        <p:blipFill>
          <a:blip r:embed="rId2"/>
          <a:stretch>
            <a:fillRect/>
          </a:stretch>
        </p:blipFill>
        <p:spPr>
          <a:xfrm>
            <a:off x="3156520" y="890508"/>
            <a:ext cx="569595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7597" y="4400498"/>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2" name="Picture 1"/>
          <p:cNvPicPr>
            <a:picLocks noChangeAspect="1"/>
          </p:cNvPicPr>
          <p:nvPr/>
        </p:nvPicPr>
        <p:blipFill>
          <a:blip r:embed="rId2"/>
          <a:stretch>
            <a:fillRect/>
          </a:stretch>
        </p:blipFill>
        <p:spPr>
          <a:xfrm>
            <a:off x="4886647" y="817963"/>
            <a:ext cx="3933825" cy="34290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738664"/>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These internal settings should be kept at their default value (depth = 0, LRCPD scope = 12).</a:t>
            </a:r>
          </a:p>
        </p:txBody>
      </p:sp>
      <p:sp>
        <p:nvSpPr>
          <p:cNvPr id="12" name="Textfeld 11"/>
          <p:cNvSpPr txBox="1"/>
          <p:nvPr/>
        </p:nvSpPr>
        <p:spPr>
          <a:xfrm>
            <a:off x="319717" y="1757715"/>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a:t>
            </a:r>
          </a:p>
          <a:p>
            <a:pPr marL="180000" lvl="1" indent="-180000">
              <a:buClr>
                <a:schemeClr val="tx2"/>
              </a:buClr>
              <a:buFont typeface="Wingdings" panose="05000000000000000000" pitchFamily="2" charset="2"/>
              <a:buChar char="§"/>
            </a:pPr>
            <a:r>
              <a:rPr lang="en-US" sz="1400" dirty="0" smtClean="0"/>
              <a:t>Higher numbers slow down the search but may be beneficial if weak search terms are expected, e.g. only one search field with low variation.</a:t>
            </a:r>
          </a:p>
        </p:txBody>
      </p:sp>
      <p:sp>
        <p:nvSpPr>
          <p:cNvPr id="14" name="Textfeld 13"/>
          <p:cNvSpPr txBox="1"/>
          <p:nvPr/>
        </p:nvSpPr>
        <p:spPr>
          <a:xfrm>
            <a:off x="4711572" y="3034228"/>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5" name="Picture 4"/>
          <p:cNvPicPr>
            <a:picLocks noChangeAspect="1"/>
          </p:cNvPicPr>
          <p:nvPr/>
        </p:nvPicPr>
        <p:blipFill>
          <a:blip r:embed="rId2"/>
          <a:stretch>
            <a:fillRect/>
          </a:stretch>
        </p:blipFill>
        <p:spPr>
          <a:xfrm>
            <a:off x="4886647" y="908720"/>
            <a:ext cx="3933825" cy="196215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 This function is depreciated by the </a:t>
            </a:r>
            <a:r>
              <a:rPr lang="en-US" sz="1400" dirty="0" err="1" smtClean="0"/>
              <a:t>SearchEngine</a:t>
            </a:r>
            <a:r>
              <a:rPr lang="en-US" sz="1400" dirty="0" smtClean="0"/>
              <a:t> logging</a:t>
            </a:r>
            <a:r>
              <a:rPr lang="en-US" sz="1400" dirty="0"/>
              <a:t> </a:t>
            </a:r>
            <a:r>
              <a:rPr lang="en-US" sz="1400" dirty="0" smtClean="0"/>
              <a:t>(searchengine.log).</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6" name="Picture 5"/>
          <p:cNvPicPr>
            <a:picLocks noChangeAspect="1"/>
          </p:cNvPicPr>
          <p:nvPr/>
        </p:nvPicPr>
        <p:blipFill>
          <a:blip r:embed="rId3"/>
          <a:stretch>
            <a:fillRect/>
          </a:stretch>
        </p:blipFill>
        <p:spPr>
          <a:xfrm>
            <a:off x="4677097" y="908720"/>
            <a:ext cx="4143375" cy="3790950"/>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2" name="Picture 1"/>
          <p:cNvPicPr>
            <a:picLocks noChangeAspect="1"/>
          </p:cNvPicPr>
          <p:nvPr/>
        </p:nvPicPr>
        <p:blipFill>
          <a:blip r:embed="rId2"/>
          <a:stretch>
            <a:fillRect/>
          </a:stretch>
        </p:blipFill>
        <p:spPr>
          <a:xfrm>
            <a:off x="4677097" y="908720"/>
            <a:ext cx="4162425" cy="3800475"/>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pic>
        <p:nvPicPr>
          <p:cNvPr id="2" name="Picture 1"/>
          <p:cNvPicPr>
            <a:picLocks noChangeAspect="1"/>
          </p:cNvPicPr>
          <p:nvPr/>
        </p:nvPicPr>
        <p:blipFill>
          <a:blip r:embed="rId2"/>
          <a:stretch>
            <a:fillRect/>
          </a:stretch>
        </p:blipFill>
        <p:spPr>
          <a:xfrm>
            <a:off x="4667572" y="910977"/>
            <a:ext cx="4152900" cy="2085975"/>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r>
              <a:rPr lang="en-US" sz="1400" dirty="0" smtClean="0"/>
              <a:t>.</a:t>
            </a:r>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6" name="Picture 5"/>
          <p:cNvPicPr>
            <a:picLocks noChangeAspect="1"/>
          </p:cNvPicPr>
          <p:nvPr/>
        </p:nvPicPr>
        <p:blipFill>
          <a:blip r:embed="rId3"/>
          <a:stretch>
            <a:fillRect/>
          </a:stretch>
        </p:blipFill>
        <p:spPr>
          <a:xfrm>
            <a:off x="3867472" y="908720"/>
            <a:ext cx="4953000" cy="3171825"/>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2" name="Picture 1"/>
          <p:cNvPicPr>
            <a:picLocks noChangeAspect="1"/>
          </p:cNvPicPr>
          <p:nvPr/>
        </p:nvPicPr>
        <p:blipFill>
          <a:blip r:embed="rId2"/>
          <a:stretch>
            <a:fillRect/>
          </a:stretch>
        </p:blipFill>
        <p:spPr>
          <a:xfrm>
            <a:off x="3857947" y="912168"/>
            <a:ext cx="4962525" cy="3124200"/>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893100"/>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N </a:t>
            </a:r>
            <a:r>
              <a:rPr lang="de-DE" sz="2600" dirty="0">
                <a:cs typeface="Courier New" panose="02070309020205020404" pitchFamily="49" charset="0"/>
              </a:rPr>
              <a:t>=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 increment by search table occurrence, 5 = use the average of both occurrences. [Expand]</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exportExtended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Ssearchkey</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Ssearchgroupkey</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Sfoundgroupkey</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Nhigh</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dirty="0" smtClean="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result table </a:t>
            </a:r>
            <a:r>
              <a:rPr lang="en-US" sz="1500" dirty="0"/>
              <a:t>using the extended format. If </a:t>
            </a:r>
            <a:r>
              <a:rPr lang="en-US" sz="1500" i="1" dirty="0">
                <a:cs typeface="Courier New" panose="02070309020205020404" pitchFamily="49" charset="0"/>
              </a:rPr>
              <a:t>Stable</a:t>
            </a:r>
            <a:r>
              <a:rPr lang="en-US" sz="1500" dirty="0"/>
              <a:t> has “.txt” as extension, the file format will be tab-delimited. </a:t>
            </a:r>
            <a:r>
              <a:rPr lang="en-US" sz="1500" i="1" dirty="0" err="1" smtClean="0"/>
              <a:t>Ssearchkey</a:t>
            </a:r>
            <a:r>
              <a:rPr lang="en-US" sz="1500" dirty="0" smtClean="0"/>
              <a:t> and </a:t>
            </a:r>
            <a:r>
              <a:rPr lang="en-US" sz="1500" i="1" dirty="0" err="1" smtClean="0"/>
              <a:t>Sfoundkey</a:t>
            </a:r>
            <a:r>
              <a:rPr lang="en-US" sz="1500" dirty="0" smtClean="0"/>
              <a:t> have to be specified if </a:t>
            </a:r>
            <a:r>
              <a:rPr lang="en-US" sz="1500" dirty="0" err="1" smtClean="0"/>
              <a:t>groupkeys</a:t>
            </a:r>
            <a:r>
              <a:rPr lang="en-US" sz="1500" dirty="0" smtClean="0"/>
              <a:t> are used. If they are empty, record numbers replace the keys. Can </a:t>
            </a:r>
            <a:r>
              <a:rPr lang="en-US" sz="1500" dirty="0"/>
              <a:t>be forced to overwrite existing </a:t>
            </a:r>
            <a:r>
              <a:rPr lang="en-US" sz="1500" dirty="0">
                <a:cs typeface="Courier New" panose="02070309020205020404" pitchFamily="49" charset="0"/>
              </a:rPr>
              <a:t>Stable</a:t>
            </a:r>
            <a:r>
              <a:rPr lang="en-US" sz="1500" dirty="0"/>
              <a:t>. [</a:t>
            </a:r>
            <a:r>
              <a:rPr lang="en-US" sz="1500" dirty="0" smtClean="0"/>
              <a:t>Extended Export</a:t>
            </a:r>
            <a:r>
              <a:rPr lang="en-US" sz="1500" dirty="0"/>
              <a:t>]</a:t>
            </a:r>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exportGrouped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Scascade</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Sbasekey</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Nhigh</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Lexclusive</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Lnotext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L</a:t>
            </a:r>
            <a:r>
              <a:rPr lang="en-US" sz="1500" i="1" dirty="0" err="1" smtClean="0">
                <a:ea typeface="Cambria Math" panose="02040503050406030204" pitchFamily="18" charset="0"/>
                <a:cs typeface="Courier New" panose="02070309020205020404" pitchFamily="49" charset="0"/>
              </a:rPr>
              <a:t>nosingles</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result table </a:t>
            </a:r>
            <a:r>
              <a:rPr lang="en-US" sz="1500" dirty="0"/>
              <a:t>using the grouped format. If </a:t>
            </a:r>
            <a:r>
              <a:rPr lang="en-US" sz="1500" i="1" dirty="0">
                <a:cs typeface="Courier New" panose="02070309020205020404" pitchFamily="49" charset="0"/>
              </a:rPr>
              <a:t>Stable</a:t>
            </a:r>
            <a:r>
              <a:rPr lang="en-US" sz="1500" dirty="0"/>
              <a:t> has “.txt” as extension, the file format will be tab-delimited. </a:t>
            </a:r>
            <a:r>
              <a:rPr lang="en-US" sz="1500" dirty="0" smtClean="0"/>
              <a:t>Can </a:t>
            </a:r>
            <a:r>
              <a:rPr lang="en-US" sz="1500" dirty="0"/>
              <a:t>be forced to overwrite existing </a:t>
            </a:r>
            <a:r>
              <a:rPr lang="en-US" sz="1500" i="1" dirty="0">
                <a:cs typeface="Courier New" panose="02070309020205020404" pitchFamily="49" charset="0"/>
              </a:rPr>
              <a:t>Stable</a:t>
            </a:r>
            <a:r>
              <a:rPr lang="en-US" sz="1500" dirty="0"/>
              <a:t>. [</a:t>
            </a:r>
            <a:r>
              <a:rPr lang="en-US" sz="1500" dirty="0" smtClean="0"/>
              <a:t>Grouped Export]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feedback(</a:t>
            </a:r>
            <a:r>
              <a:rPr lang="en-US" sz="1400" i="1" dirty="0" err="1">
                <a:ea typeface="Cambria Math" panose="02040503050406030204" pitchFamily="18" charset="0"/>
                <a:cs typeface="Courier New" panose="02070309020205020404" pitchFamily="49" charset="0"/>
              </a:rPr>
              <a:t>Nfeedback</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feedback, which can be a number between 0 and 100. [Settings]</a:t>
            </a:r>
          </a:p>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endParaRPr lang="en-US" sz="1400" dirty="0"/>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p>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r>
              <a:rPr lang="en-US" sz="1400" dirty="0" smtClean="0"/>
              <a:t>.</a:t>
            </a:r>
            <a:endParaRPr lang="en-US" sz="1400" dirty="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616016"/>
          </a:xfrm>
        </p:spPr>
        <p:txBody>
          <a:bodyPr>
            <a:normAutofit/>
          </a:bodyPr>
          <a:lstStyle/>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research(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types(</a:t>
            </a:r>
            <a:r>
              <a:rPr lang="en-US" sz="1400" i="1" dirty="0" err="1">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48</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1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smtClean="0"/>
              <a:t>SearchEngine</a:t>
            </a:r>
            <a:r>
              <a:rPr lang="en-US" dirty="0" smtClean="0"/>
              <a:t/>
            </a:r>
            <a:br>
              <a:rPr lang="en-US" dirty="0" smtClean="0"/>
            </a:br>
            <a:r>
              <a:rPr lang="en-US" dirty="0" smtClean="0"/>
              <a:t>©1999-2019 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49</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depreciated (see Extended Export).</a:t>
            </a:r>
            <a:endParaRPr lang="en-US" sz="1400" dirty="0"/>
          </a:p>
        </p:txBody>
      </p:sp>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9478</Words>
  <Application>Microsoft Office PowerPoint</Application>
  <PresentationFormat>On-screen Show (4:3)</PresentationFormat>
  <Paragraphs>2224</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700</cp:revision>
  <dcterms:created xsi:type="dcterms:W3CDTF">2017-04-10T12:30:56Z</dcterms:created>
  <dcterms:modified xsi:type="dcterms:W3CDTF">2019-11-21T16:24:36Z</dcterms:modified>
</cp:coreProperties>
</file>