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322" r:id="rId2"/>
    <p:sldId id="289" r:id="rId3"/>
    <p:sldId id="325" r:id="rId4"/>
    <p:sldId id="307" r:id="rId5"/>
    <p:sldId id="306" r:id="rId6"/>
    <p:sldId id="311" r:id="rId7"/>
    <p:sldId id="313" r:id="rId8"/>
    <p:sldId id="318" r:id="rId9"/>
    <p:sldId id="316" r:id="rId10"/>
    <p:sldId id="314" r:id="rId11"/>
    <p:sldId id="317" r:id="rId12"/>
    <p:sldId id="315" r:id="rId13"/>
    <p:sldId id="319" r:id="rId14"/>
    <p:sldId id="320" r:id="rId15"/>
    <p:sldId id="321" r:id="rId16"/>
    <p:sldId id="346" r:id="rId17"/>
    <p:sldId id="347" r:id="rId18"/>
    <p:sldId id="348" r:id="rId19"/>
    <p:sldId id="350" r:id="rId20"/>
    <p:sldId id="310" r:id="rId21"/>
    <p:sldId id="308" r:id="rId22"/>
    <p:sldId id="349" r:id="rId23"/>
    <p:sldId id="292" r:id="rId24"/>
    <p:sldId id="293" r:id="rId25"/>
    <p:sldId id="294" r:id="rId26"/>
    <p:sldId id="309"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36" r:id="rId40"/>
    <p:sldId id="337" r:id="rId41"/>
    <p:sldId id="338" r:id="rId42"/>
    <p:sldId id="339" r:id="rId43"/>
    <p:sldId id="341" r:id="rId44"/>
    <p:sldId id="344" r:id="rId45"/>
    <p:sldId id="342" r:id="rId46"/>
    <p:sldId id="345" r:id="rId47"/>
    <p:sldId id="326" r:id="rId48"/>
    <p:sldId id="32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3" autoAdjust="0"/>
    <p:restoredTop sz="94503" autoAdjust="0"/>
  </p:normalViewPr>
  <p:slideViewPr>
    <p:cSldViewPr>
      <p:cViewPr varScale="1">
        <p:scale>
          <a:sx n="162" d="100"/>
          <a:sy n="162" d="100"/>
        </p:scale>
        <p:origin x="160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10/17/2019</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pSp>
        <p:nvGrpSpPr>
          <p:cNvPr id="5" name="Gruppieren 4"/>
          <p:cNvGrpSpPr/>
          <p:nvPr/>
        </p:nvGrpSpPr>
        <p:grpSpPr>
          <a:xfrm>
            <a:off x="251520" y="234694"/>
            <a:ext cx="2712509" cy="830997"/>
            <a:chOff x="3210983" y="1268712"/>
            <a:chExt cx="2712509" cy="830997"/>
          </a:xfrm>
        </p:grpSpPr>
        <p:sp>
          <p:nvSpPr>
            <p:cNvPr id="6" name="Rechteck 5"/>
            <p:cNvSpPr/>
            <p:nvPr/>
          </p:nvSpPr>
          <p:spPr>
            <a:xfrm>
              <a:off x="3210983" y="1448736"/>
              <a:ext cx="2702984" cy="650973"/>
            </a:xfrm>
            <a:prstGeom prst="rect">
              <a:avLst/>
            </a:prstGeom>
            <a:solidFill>
              <a:schemeClr val="tx1">
                <a:lumMod val="65000"/>
                <a:lumOff val="35000"/>
              </a:schemeClr>
            </a:solidFill>
            <a:ln w="254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7" name="Textfeld 6"/>
            <p:cNvSpPr txBox="1"/>
            <p:nvPr/>
          </p:nvSpPr>
          <p:spPr>
            <a:xfrm>
              <a:off x="3220508" y="1268712"/>
              <a:ext cx="2702984" cy="830997"/>
            </a:xfrm>
            <a:prstGeom prst="rect">
              <a:avLst/>
            </a:prstGeom>
            <a:noFill/>
          </p:spPr>
          <p:txBody>
            <a:bodyPr wrap="none" rtlCol="0">
              <a:spAutoFit/>
            </a:bodyPr>
            <a:lstStyle/>
            <a:p>
              <a:r>
                <a:rPr lang="de-DE" sz="4800" dirty="0" smtClean="0">
                  <a:solidFill>
                    <a:schemeClr val="bg1"/>
                  </a:solidFill>
                  <a:latin typeface="Haettenschweiler" pitchFamily="34" charset="0"/>
                </a:rPr>
                <a:t>Search</a:t>
              </a:r>
              <a:r>
                <a:rPr lang="de-DE" sz="4800" dirty="0" smtClean="0">
                  <a:solidFill>
                    <a:schemeClr val="tx2">
                      <a:lumMod val="60000"/>
                      <a:lumOff val="40000"/>
                    </a:schemeClr>
                  </a:solidFill>
                  <a:latin typeface="Haettenschweiler" pitchFamily="34" charset="0"/>
                </a:rPr>
                <a:t>Engine</a:t>
              </a:r>
              <a:endParaRPr lang="de-DE" sz="4800" dirty="0">
                <a:solidFill>
                  <a:schemeClr val="tx2">
                    <a:lumMod val="60000"/>
                    <a:lumOff val="40000"/>
                  </a:schemeClr>
                </a:solidFill>
                <a:latin typeface="Haettenschweiler" pitchFamily="34" charset="0"/>
              </a:endParaRPr>
            </a:p>
          </p:txBody>
        </p:sp>
      </p:gr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260648"/>
            <a:ext cx="4318000" cy="6350000"/>
          </a:xfrm>
          <a:prstGeom prst="rect">
            <a:avLst/>
          </a:prstGeom>
        </p:spPr>
      </p:pic>
      <p:sp>
        <p:nvSpPr>
          <p:cNvPr id="3" name="Textfeld 2"/>
          <p:cNvSpPr txBox="1"/>
          <p:nvPr/>
        </p:nvSpPr>
        <p:spPr>
          <a:xfrm>
            <a:off x="270195" y="1065691"/>
            <a:ext cx="1526380" cy="830997"/>
          </a:xfrm>
          <a:prstGeom prst="rect">
            <a:avLst/>
          </a:prstGeom>
          <a:noFill/>
        </p:spPr>
        <p:txBody>
          <a:bodyPr wrap="none" rtlCol="0">
            <a:spAutoFit/>
          </a:bodyPr>
          <a:lstStyle/>
          <a:p>
            <a:r>
              <a:rPr lang="en-US" sz="4800" dirty="0" smtClean="0">
                <a:latin typeface="Haettenschweiler" panose="020B0706040902060204" pitchFamily="34" charset="0"/>
              </a:rPr>
              <a:t>Manual</a:t>
            </a:r>
            <a:endParaRPr lang="en-US" sz="4800" dirty="0">
              <a:latin typeface="Haettenschweiler" panose="020B0706040902060204" pitchFamily="34" charset="0"/>
            </a:endParaRPr>
          </a:p>
        </p:txBody>
      </p:sp>
      <p:sp>
        <p:nvSpPr>
          <p:cNvPr id="8" name="Textfeld 7"/>
          <p:cNvSpPr txBox="1"/>
          <p:nvPr/>
        </p:nvSpPr>
        <p:spPr>
          <a:xfrm>
            <a:off x="4552950" y="260648"/>
            <a:ext cx="631904" cy="307777"/>
          </a:xfrm>
          <a:prstGeom prst="rect">
            <a:avLst/>
          </a:prstGeom>
          <a:noFill/>
        </p:spPr>
        <p:txBody>
          <a:bodyPr wrap="none" rtlCol="0">
            <a:spAutoFit/>
          </a:bodyPr>
          <a:lstStyle/>
          <a:p>
            <a:r>
              <a:rPr lang="en-US" sz="1400" dirty="0" smtClean="0">
                <a:solidFill>
                  <a:srgbClr val="358AD2"/>
                </a:solidFill>
                <a:latin typeface="Arial" panose="020B0604020202020204" pitchFamily="34" charset="0"/>
                <a:cs typeface="Arial" panose="020B0604020202020204" pitchFamily="34" charset="0"/>
              </a:rPr>
              <a:t>19.00</a:t>
            </a:r>
            <a:endParaRPr lang="en-US" sz="1400" dirty="0">
              <a:solidFill>
                <a:srgbClr val="358AD2"/>
              </a:solidFill>
              <a:latin typeface="Arial" panose="020B0604020202020204" pitchFamily="34" charset="0"/>
              <a:cs typeface="Arial" panose="020B0604020202020204" pitchFamily="34" charset="0"/>
            </a:endParaRPr>
          </a:p>
        </p:txBody>
      </p:sp>
      <p:sp>
        <p:nvSpPr>
          <p:cNvPr id="9" name="Textfeld 8"/>
          <p:cNvSpPr txBox="1"/>
          <p:nvPr/>
        </p:nvSpPr>
        <p:spPr>
          <a:xfrm>
            <a:off x="270195"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spTree>
    <p:extLst>
      <p:ext uri="{BB962C8B-B14F-4D97-AF65-F5344CB8AC3E}">
        <p14:creationId xmlns:p14="http://schemas.microsoft.com/office/powerpoint/2010/main" val="3101652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909310"/>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contained in the result table.</a:t>
            </a:r>
          </a:p>
          <a:p>
            <a:pPr marL="180000" lvl="1" indent="-180000">
              <a:buClr>
                <a:schemeClr val="tx2"/>
              </a:buClr>
              <a:buFont typeface="Wingdings" panose="05000000000000000000" pitchFamily="2" charset="2"/>
              <a:buChar char="§"/>
            </a:pPr>
            <a:r>
              <a:rPr lang="en-US" sz="1400" dirty="0" smtClean="0"/>
              <a:t>The export table will be a tab delimited text file if the extension is “.txt” .</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tells 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get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1031" y="4748008"/>
            <a:ext cx="3168352" cy="1600438"/>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a:p>
            <a:pPr marL="180000" lvl="1" indent="-180000">
              <a:buClr>
                <a:srgbClr val="00B050"/>
              </a:buClr>
              <a:buFont typeface="Wingdings" panose="05000000000000000000" pitchFamily="2" charset="2"/>
              <a:buChar char="§"/>
            </a:pPr>
            <a:r>
              <a:rPr lang="en-US" sz="1400" dirty="0" smtClean="0"/>
              <a:t>Range selection greatly reduces the effort of eyeballing especially for high quality groups, which can directly be used for preliminary analysis.</a:t>
            </a:r>
            <a:endParaRPr lang="en-US" sz="1400" dirty="0"/>
          </a:p>
        </p:txBody>
      </p:sp>
      <p:pic>
        <p:nvPicPr>
          <p:cNvPr id="6" name="Picture 5"/>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smtClean="0"/>
              <a:t>Range selection with range exclusivity (“Skip results…”) brings candidates of the same quality level together, which eases the burden on eyeballing by leveling the shortcomings of the candidates.</a:t>
            </a:r>
          </a:p>
          <a:p>
            <a:pPr marL="180000" lvl="1" indent="-180000">
              <a:buClr>
                <a:srgbClr val="00B050"/>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a:t>
            </a:r>
          </a:p>
          <a:p>
            <a:pPr marL="180000" lvl="1" indent="-180000">
              <a:buClr>
                <a:srgbClr val="00B050"/>
              </a:buClr>
              <a:buFont typeface="Wingdings" panose="05000000000000000000" pitchFamily="2" charset="2"/>
              <a:buChar char="§"/>
            </a:pPr>
            <a:r>
              <a:rPr lang="en-US" sz="1400" dirty="0" smtClean="0"/>
              <a:t>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range selection is a promoted option, handling several range exports is too unwieldy for smaller result tables.</a:t>
            </a:r>
          </a:p>
          <a:p>
            <a:pPr marL="180000" lvl="1" indent="-180000">
              <a:buClr>
                <a:srgbClr val="00B050"/>
              </a:buClr>
              <a:buFont typeface="Wingdings" panose="05000000000000000000" pitchFamily="2" charset="2"/>
              <a:buChar char="§"/>
            </a:pPr>
            <a:r>
              <a:rPr lang="en-US" sz="1400" dirty="0" smtClean="0"/>
              <a:t>Even though unchecked ranges respectively records can not be used as valid matches, they still can be excluded from potential control groups.</a:t>
            </a:r>
          </a:p>
          <a:p>
            <a:pPr marL="180000" lvl="1" indent="-180000">
              <a:buClr>
                <a:srgbClr val="00B050"/>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a:t>
            </a:r>
          </a:p>
          <a:p>
            <a:pPr marL="180000" lvl="1" indent="-180000">
              <a:buClr>
                <a:srgbClr val="00B050"/>
              </a:buClr>
              <a:buFont typeface="Wingdings" panose="05000000000000000000" pitchFamily="2" charset="2"/>
              <a:buChar char="§"/>
            </a:pPr>
            <a:r>
              <a:rPr lang="en-US" sz="1400" dirty="0" smtClean="0"/>
              <a:t>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651031" y="474800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9" name="Picture 8"/>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708127461"/>
              </p:ext>
            </p:extLst>
          </p:nvPr>
        </p:nvGraphicFramePr>
        <p:xfrm>
          <a:off x="105864" y="822722"/>
          <a:ext cx="8818700" cy="5328000"/>
        </p:xfrm>
        <a:graphic>
          <a:graphicData uri="http://schemas.openxmlformats.org/drawingml/2006/table">
            <a:tbl>
              <a:tblPr/>
              <a:tblGrid>
                <a:gridCol w="430178"/>
                <a:gridCol w="430178"/>
                <a:gridCol w="430178"/>
                <a:gridCol w="430178"/>
                <a:gridCol w="265276"/>
                <a:gridCol w="1800000"/>
                <a:gridCol w="1980000"/>
                <a:gridCol w="720000"/>
                <a:gridCol w="612000"/>
                <a:gridCol w="430178"/>
                <a:gridCol w="430178"/>
                <a:gridCol w="430178"/>
                <a:gridCol w="430178"/>
              </a:tblGrid>
              <a:tr h="144000">
                <a:tc>
                  <a:txBody>
                    <a:bodyPr/>
                    <a:lstStyle/>
                    <a:p>
                      <a:pPr algn="r" fontAlgn="b"/>
                      <a:r>
                        <a:rPr lang="de-DE" sz="700" b="0" i="0" u="none" strike="noStrike" dirty="0" err="1">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found</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identity</a:t>
                      </a:r>
                    </a:p>
                  </a:txBody>
                  <a:tcPr marL="5378" marR="5378" marT="5378"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firm</a:t>
                      </a: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score</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cnt</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run</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12th Floor, Marunouchi Center Building, 6-1, Marun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shows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The export table will be a tab delimited text file if the extension is “.txt</a:t>
            </a:r>
            <a:r>
              <a:rPr lang="en-US" sz="1400" dirty="0" smtClean="0"/>
              <a:t>”. </a:t>
            </a:r>
            <a:endParaRPr lang="en-US" sz="1400" dirty="0"/>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9" name="Picture 8"/>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6124754"/>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and rarely “max”</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endParaRPr lang="en-US" sz="1400" i="1" dirty="0" smtClean="0"/>
          </a:p>
          <a:p>
            <a:pPr marL="180000" lvl="1" indent="-180000">
              <a:buClr>
                <a:srgbClr val="00B050"/>
              </a:buClr>
              <a:buFont typeface="Wingdings" panose="05000000000000000000" pitchFamily="2" charset="2"/>
              <a:buChar char="§"/>
            </a:pPr>
            <a:r>
              <a:rPr lang="en-US" sz="1400" dirty="0" smtClean="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smtClean="0"/>
              <a:t>If nesting is applied, the first cascade always should have a cascade limit of zero </a:t>
            </a:r>
            <a:r>
              <a:rPr lang="en-US" sz="1400" i="1" dirty="0" smtClean="0"/>
              <a:t>→ </a:t>
            </a:r>
            <a:r>
              <a:rPr lang="en-US" sz="1400" dirty="0" smtClean="0"/>
              <a:t>direct activation of the rule.</a:t>
            </a:r>
          </a:p>
          <a:p>
            <a:pPr marL="180000" lvl="1" indent="-180000">
              <a:buClr>
                <a:srgbClr val="00B050"/>
              </a:buClr>
              <a:buFont typeface="Wingdings" panose="05000000000000000000" pitchFamily="2" charset="2"/>
              <a:buChar char="§"/>
            </a:pPr>
            <a:r>
              <a:rPr lang="en-US" sz="1400" dirty="0" smtClean="0"/>
              <a:t>There is no limit to the nesting of cascades but implementing more than two barely provides any benefits.</a:t>
            </a:r>
            <a:endParaRPr lang="en-US" sz="1400" dirty="0"/>
          </a:p>
          <a:p>
            <a:pPr marL="180000" lvl="1" indent="-180000">
              <a:buClr>
                <a:srgbClr val="00B050"/>
              </a:buClr>
              <a:buFont typeface="Wingdings" panose="05000000000000000000" pitchFamily="2" charset="2"/>
              <a:buChar char="§"/>
            </a:pPr>
            <a:r>
              <a:rPr lang="en-US" sz="1400" dirty="0" smtClean="0"/>
              <a:t>Artefact thresholds should only be applied after examination of the basic export (see Extended Export), which is also helpful to assess limits if using the absolute score “s”.</a:t>
            </a:r>
          </a:p>
          <a:p>
            <a:pPr marL="180000" lvl="1" indent="-180000">
              <a:buClr>
                <a:srgbClr val="00B050"/>
              </a:buClr>
              <a:buFont typeface="Wingdings" panose="05000000000000000000" pitchFamily="2" charset="2"/>
              <a:buChar char="§"/>
            </a:pPr>
            <a:r>
              <a:rPr lang="en-US" sz="1400" dirty="0" smtClean="0"/>
              <a:t>For a high identity threshold, the first cascade limit in a cascade constitutes the degree of freedom for intransitivity among the links</a:t>
            </a:r>
            <a:r>
              <a:rPr lang="en-US" sz="1400" i="1" dirty="0"/>
              <a:t> </a:t>
            </a:r>
            <a:r>
              <a:rPr lang="en-US" sz="1400" i="1" dirty="0" smtClean="0"/>
              <a:t>→ </a:t>
            </a:r>
            <a:r>
              <a:rPr lang="en-US" sz="1400" dirty="0" smtClean="0"/>
              <a:t>tradeoff between precision and recall.</a:t>
            </a:r>
          </a:p>
          <a:p>
            <a:pPr marL="180000" lvl="1" indent="-180000">
              <a:buClr>
                <a:srgbClr val="00B050"/>
              </a:buClr>
              <a:buFont typeface="Wingdings" panose="05000000000000000000" pitchFamily="2" charset="2"/>
              <a:buChar char="§"/>
            </a:pPr>
            <a:r>
              <a:rPr lang="en-US" sz="1400" dirty="0" smtClean="0"/>
              <a:t>The export format is sorted in descending order by cluster size </a:t>
            </a:r>
            <a:r>
              <a:rPr lang="en-US" sz="1400" i="1" dirty="0" smtClean="0"/>
              <a:t>→ </a:t>
            </a:r>
            <a:r>
              <a:rPr lang="en-US" sz="1400" dirty="0" smtClean="0"/>
              <a:t>easy comparison of several cascade runs into different export files to choose the most appropriate for the task.</a:t>
            </a:r>
          </a:p>
          <a:p>
            <a:pPr marL="180000" lvl="1" indent="-180000">
              <a:buClr>
                <a:srgbClr val="FF0000"/>
              </a:buClr>
              <a:buFont typeface="Wingdings" panose="05000000000000000000" pitchFamily="2" charset="2"/>
              <a:buChar char="§"/>
            </a:pPr>
            <a:r>
              <a:rPr lang="en-US" sz="1400" dirty="0"/>
              <a:t>Every rule within a cascade has to be more restrictive than the previous rules, while the limit can be relaxed because of the higher quality of the remaining </a:t>
            </a:r>
            <a:r>
              <a:rPr lang="en-US" sz="1400" dirty="0" smtClean="0"/>
              <a:t>links.</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7" name="Textfeld 6"/>
          <p:cNvSpPr txBox="1"/>
          <p:nvPr/>
        </p:nvSpPr>
        <p:spPr>
          <a:xfrm>
            <a:off x="5315272" y="5661248"/>
            <a:ext cx="3505200" cy="523220"/>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See function Mirror for additional options for self-referential searches.</a:t>
            </a:r>
            <a:endParaRPr lang="en-US" sz="1400" dirty="0"/>
          </a:p>
        </p:txBody>
      </p:sp>
      <p:pic>
        <p:nvPicPr>
          <p:cNvPr id="5" name="Picture 4"/>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211853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3015918622"/>
              </p:ext>
            </p:extLst>
          </p:nvPr>
        </p:nvGraphicFramePr>
        <p:xfrm>
          <a:off x="323851" y="980728"/>
          <a:ext cx="8496299" cy="4928805"/>
        </p:xfrm>
        <a:graphic>
          <a:graphicData uri="http://schemas.openxmlformats.org/drawingml/2006/table">
            <a:tbl>
              <a:tblPr/>
              <a:tblGrid>
                <a:gridCol w="302518"/>
                <a:gridCol w="422118"/>
                <a:gridCol w="544063"/>
                <a:gridCol w="2722662"/>
                <a:gridCol w="2101210"/>
                <a:gridCol w="1247593"/>
                <a:gridCol w="583930"/>
                <a:gridCol w="384597"/>
                <a:gridCol w="187608"/>
              </a:tblGrid>
              <a:tr h="140823">
                <a:tc>
                  <a:txBody>
                    <a:bodyPr/>
                    <a:lstStyle/>
                    <a:p>
                      <a:pPr algn="r" fontAlgn="b"/>
                      <a:r>
                        <a:rPr lang="de-DE" sz="800" b="0" i="0" u="none" strike="noStrike" dirty="0" err="1">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member</a:t>
                      </a:r>
                    </a:p>
                  </a:txBody>
                  <a:tcPr marL="7041" marR="7041" marT="7041" marB="0" anchor="b">
                    <a:lnL>
                      <a:noFill/>
                    </a:lnL>
                    <a:lnR>
                      <a:noFill/>
                    </a:lnR>
                    <a:lnT>
                      <a:noFill/>
                    </a:lnT>
                    <a:lnB>
                      <a:noFill/>
                    </a:lnB>
                  </a:tcPr>
                </a:tc>
                <a:tc>
                  <a:txBody>
                    <a:bodyPr/>
                    <a:lstStyle/>
                    <a:p>
                      <a:pPr algn="ctr" fontAlgn="b"/>
                      <a:r>
                        <a:rPr lang="de-DE" sz="800" b="0" i="0" u="none" strike="noStrike">
                          <a:solidFill>
                            <a:srgbClr val="000000"/>
                          </a:solidFill>
                          <a:effectLst/>
                          <a:latin typeface="Calibri" panose="020F0502020204030204" pitchFamily="34" charset="0"/>
                        </a:rPr>
                        <a:t>subgroup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name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street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zip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country</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cnt</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508104" y="4407119"/>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10" name="Picture 9"/>
          <p:cNvPicPr>
            <a:picLocks noChangeAspect="1"/>
          </p:cNvPicPr>
          <p:nvPr/>
        </p:nvPicPr>
        <p:blipFill>
          <a:blip r:embed="rId2"/>
          <a:stretch>
            <a:fillRect/>
          </a:stretch>
        </p:blipFill>
        <p:spPr>
          <a:xfrm>
            <a:off x="5418906" y="905320"/>
            <a:ext cx="3257550" cy="3505200"/>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66777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normalized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considered for export. If nothing is specified, the default of 5 fields for every search type and every category will be used. </a:t>
                </a:r>
                <a:r>
                  <a:rPr lang="en-US" sz="1400" dirty="0"/>
                  <a:t>A specification of “7; 2 = 10; 3 = 4; 4-6 = </a:t>
                </a:r>
                <a:r>
                  <a:rPr lang="en-US" sz="1400" dirty="0" smtClean="0"/>
                  <a:t>1” would use 7 fields as the default, search type 2 has 10 fields per category, search type 3 uses 4 fields, while types 4 to 6 report only one occurrence per category.</a:t>
                </a:r>
              </a:p>
              <a:p>
                <a:pPr marL="180000" lvl="1" indent="-180000">
                  <a:buClr>
                    <a:schemeClr val="tx2"/>
                  </a:buClr>
                  <a:buFont typeface="Wingdings" panose="05000000000000000000" pitchFamily="2" charset="2"/>
                  <a:buChar char="§"/>
                </a:pPr>
                <a:r>
                  <a:rPr lang="en-US" sz="1400" dirty="0" smtClean="0"/>
                  <a:t>The normalized occurrences have a value range between 0 and 1. A value close to zero means that the word has a high occurrence for this search type, while the low occurrences are represented by values close to 1:</a:t>
                </a:r>
                <a:r>
                  <a:rPr lang="en-US" sz="1400" dirty="0"/>
                  <a:t/>
                </a:r>
                <a:br>
                  <a:rPr lang="en-US" sz="1400" dirty="0"/>
                </a:br>
                <a14:m>
                  <m:oMath xmlns:m="http://schemas.openxmlformats.org/officeDocument/2006/math">
                    <m:r>
                      <a:rPr lang="de-DE" sz="1400" b="0" i="1" smtClean="0">
                        <a:latin typeface="Cambria Math" panose="02040503050406030204" pitchFamily="18" charset="0"/>
                      </a:rPr>
                      <m:t>𝑛𝑜𝑟𝑚𝑜𝑐𝑐</m:t>
                    </m:r>
                    <m:r>
                      <a:rPr lang="de-DE" sz="1400" b="0" i="1" smtClean="0">
                        <a:latin typeface="Cambria Math" panose="02040503050406030204" pitchFamily="18" charset="0"/>
                      </a:rPr>
                      <m:t>=1−</m:t>
                    </m:r>
                    <m:f>
                      <m:fPr>
                        <m:ctrlPr>
                          <a:rPr lang="de-DE" sz="1400" b="0" i="1" smtClean="0">
                            <a:latin typeface="Cambria Math" panose="02040503050406030204" pitchFamily="18" charset="0"/>
                          </a:rPr>
                        </m:ctrlPr>
                      </m:fPr>
                      <m:num>
                        <m:r>
                          <a:rPr lang="de-DE" sz="1400" b="0" i="1" smtClean="0">
                            <a:latin typeface="Cambria Math" panose="02040503050406030204" pitchFamily="18" charset="0"/>
                          </a:rPr>
                          <m:t>𝑜𝑐𝑐𝑢𝑟𝑠</m:t>
                        </m:r>
                        <m:r>
                          <a:rPr lang="de-DE" sz="1400" b="0" i="1" smtClean="0">
                            <a:latin typeface="Cambria Math" panose="02040503050406030204" pitchFamily="18" charset="0"/>
                          </a:rPr>
                          <m:t>−1</m:t>
                        </m:r>
                      </m:num>
                      <m:den>
                        <m:r>
                          <a:rPr lang="de-DE" sz="1400" b="0" i="1" smtClean="0">
                            <a:latin typeface="Cambria Math" panose="02040503050406030204" pitchFamily="18" charset="0"/>
                          </a:rPr>
                          <m:t>𝑚𝑎𝑥𝑜𝑐𝑐𝑢𝑟𝑠</m:t>
                        </m:r>
                      </m:den>
                    </m:f>
                  </m:oMath>
                </a14:m>
                <a:endParaRPr lang="de-DE" sz="1400" b="0" dirty="0" smtClean="0"/>
              </a:p>
              <a:p>
                <a:pPr marL="0" lvl="1">
                  <a:buClr>
                    <a:schemeClr val="tx2"/>
                  </a:buClr>
                </a:pPr>
                <a:endParaRPr lang="en-US" sz="140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667770"/>
              </a:xfrm>
              <a:prstGeom prst="rect">
                <a:avLst/>
              </a:prstGeom>
              <a:blipFill rotWithShape="0">
                <a:blip r:embed="rId5"/>
                <a:stretch>
                  <a:fillRect l="-363" t="-215" r="-1090"/>
                </a:stretch>
              </a:blipFill>
            </p:spPr>
            <p:txBody>
              <a:bodyPr/>
              <a:lstStyle/>
              <a:p>
                <a:r>
                  <a:rPr lang="en-US">
                    <a:noFill/>
                  </a:rPr>
                  <a:t> </a:t>
                </a:r>
              </a:p>
            </p:txBody>
          </p:sp>
        </mc:Fallback>
      </mc:AlternateContent>
      <p:sp>
        <p:nvSpPr>
          <p:cNvPr id="7" name="Textfeld 6"/>
          <p:cNvSpPr txBox="1"/>
          <p:nvPr/>
        </p:nvSpPr>
        <p:spPr>
          <a:xfrm>
            <a:off x="5418906" y="4407119"/>
            <a:ext cx="3473574" cy="203132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normalized occurrences will be evaluated. One is based on a temporary Registry of the search table, while the other uses the occurrence and maximum occurrence of the base Registry. The lower of both normalized values will be used.</a:t>
            </a:r>
          </a:p>
          <a:p>
            <a:pPr marL="180000" lvl="1" indent="-180000">
              <a:buClr>
                <a:schemeClr val="tx2"/>
              </a:buClr>
              <a:buFont typeface="Wingdings" panose="05000000000000000000" pitchFamily="2" charset="2"/>
              <a:buChar char="§"/>
            </a:pPr>
            <a:r>
              <a:rPr lang="en-US" sz="1400" dirty="0" smtClean="0"/>
              <a:t>A low normalized occurrence is an indicator for a low identification potential.</a:t>
            </a:r>
            <a:endParaRPr lang="en-US" sz="1400" dirty="0"/>
          </a:p>
        </p:txBody>
      </p:sp>
      <p:pic>
        <p:nvPicPr>
          <p:cNvPr id="8" name="Picture 7"/>
          <p:cNvPicPr>
            <a:picLocks noChangeAspect="1"/>
          </p:cNvPicPr>
          <p:nvPr/>
        </p:nvPicPr>
        <p:blipFill>
          <a:blip r:embed="rId6"/>
          <a:stretch>
            <a:fillRect/>
          </a:stretch>
        </p:blipFill>
        <p:spPr>
          <a:xfrm>
            <a:off x="5418906" y="822722"/>
            <a:ext cx="3257550" cy="3543300"/>
          </a:xfrm>
          <a:prstGeom prst="rect">
            <a:avLst/>
          </a:prstGeom>
        </p:spPr>
      </p:pic>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4616648"/>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decision tree etc. This model predicts the outcome of the matches for the whole data. The </a:t>
            </a:r>
            <a:r>
              <a:rPr lang="en-US" sz="1400" dirty="0" err="1" smtClean="0"/>
              <a:t>SearchEngine</a:t>
            </a:r>
            <a:r>
              <a:rPr lang="en-US" sz="1400" dirty="0" smtClean="0"/>
              <a:t> is just a way to block the data efficiently, while the final match is done by the ML approach.</a:t>
            </a:r>
          </a:p>
          <a:p>
            <a:pPr marL="180000" lvl="1" indent="-180000">
              <a:buClr>
                <a:schemeClr val="tx2"/>
              </a:buClr>
              <a:buFont typeface="Wingdings" panose="05000000000000000000" pitchFamily="2" charset="2"/>
              <a:buChar char="§"/>
            </a:pPr>
            <a:r>
              <a:rPr lang="en-US" sz="1400" b="0" dirty="0" smtClean="0"/>
              <a:t>The Result Export with the Sampling option can be used to draw a random selection that can be used as a temporary Result table to export the corresponding Meta information and Extended Export file as training data. The Meta information of the sample is equal to the corresponding Meta information of the complete data.</a:t>
            </a:r>
          </a:p>
          <a:p>
            <a:pPr marL="180000" lvl="1" indent="-180000">
              <a:buClr>
                <a:schemeClr val="tx2"/>
              </a:buClr>
              <a:buFont typeface="Wingdings" panose="05000000000000000000" pitchFamily="2" charset="2"/>
              <a:buChar char="§"/>
            </a:pPr>
            <a:r>
              <a:rPr lang="en-US" sz="1400" dirty="0" smtClean="0"/>
              <a:t>Besides the occurrence fields, a run dummy vector (run1, run2…), the identity, the score and the number of candidates for a search term (</a:t>
            </a:r>
            <a:r>
              <a:rPr lang="en-US" sz="1400" dirty="0" err="1" smtClean="0"/>
              <a:t>cnt</a:t>
            </a:r>
            <a:r>
              <a:rPr lang="en-US" sz="1400" dirty="0" smtClean="0"/>
              <a:t>) are reported. These fields are NOT normalized.</a:t>
            </a:r>
          </a:p>
          <a:p>
            <a:pPr marL="180000" lvl="1" indent="-180000">
              <a:buClr>
                <a:schemeClr val="tx2"/>
              </a:buClr>
              <a:buFont typeface="Wingdings" panose="05000000000000000000" pitchFamily="2" charset="2"/>
              <a:buChar char="§"/>
            </a:pPr>
            <a:r>
              <a:rPr lang="en-US" sz="1400" b="0" dirty="0" smtClean="0"/>
              <a:t>Depending on the used ML approach further normalization may be required.</a:t>
            </a:r>
          </a:p>
        </p:txBody>
      </p:sp>
      <p:pic>
        <p:nvPicPr>
          <p:cNvPr id="8" name="Picture 7"/>
          <p:cNvPicPr>
            <a:picLocks noChangeAspect="1"/>
          </p:cNvPicPr>
          <p:nvPr/>
        </p:nvPicPr>
        <p:blipFill>
          <a:blip r:embed="rId2"/>
          <a:stretch>
            <a:fillRect/>
          </a:stretch>
        </p:blipFill>
        <p:spPr>
          <a:xfrm>
            <a:off x="5418906" y="822722"/>
            <a:ext cx="3257550" cy="3543300"/>
          </a:xfrm>
          <a:prstGeom prst="rect">
            <a:avLst/>
          </a:prstGeom>
        </p:spPr>
      </p:pic>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154609130"/>
              </p:ext>
            </p:extLst>
          </p:nvPr>
        </p:nvGraphicFramePr>
        <p:xfrm>
          <a:off x="323528" y="909649"/>
          <a:ext cx="8246778" cy="5414940"/>
        </p:xfrm>
        <a:graphic>
          <a:graphicData uri="http://schemas.openxmlformats.org/drawingml/2006/table">
            <a:tbl>
              <a:tblPr/>
              <a:tblGrid>
                <a:gridCol w="427077"/>
                <a:gridCol w="312789"/>
                <a:gridCol w="505273"/>
                <a:gridCol w="505273"/>
                <a:gridCol w="192485"/>
                <a:gridCol w="248626"/>
                <a:gridCol w="248626"/>
                <a:gridCol w="248626"/>
                <a:gridCol w="505273"/>
                <a:gridCol w="505273"/>
                <a:gridCol w="505273"/>
                <a:gridCol w="505273"/>
                <a:gridCol w="505273"/>
                <a:gridCol w="505273"/>
                <a:gridCol w="505273"/>
                <a:gridCol w="505273"/>
                <a:gridCol w="505273"/>
                <a:gridCol w="505273"/>
                <a:gridCol w="505273"/>
              </a:tblGrid>
              <a:tr h="120332">
                <a:tc>
                  <a:txBody>
                    <a:bodyPr/>
                    <a:lstStyle/>
                    <a:p>
                      <a:pPr algn="r" fontAlgn="b"/>
                      <a:r>
                        <a:rPr lang="en-US" sz="700" b="0" i="0" u="none" strike="noStrike" dirty="0">
                          <a:solidFill>
                            <a:srgbClr val="000000"/>
                          </a:solidFill>
                          <a:effectLst/>
                          <a:latin typeface="Calibri" panose="020F0502020204030204" pitchFamily="34" charset="0"/>
                        </a:rPr>
                        <a:t>SEARCHED</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FOUND</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IDENTITY</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SCORE</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CNT</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F1_1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F1_2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F1_3</a:t>
                      </a:r>
                    </a:p>
                  </a:txBody>
                  <a:tcPr marL="6017" marR="6017" marT="6017"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F1_4</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29076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99.33570117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1.894565981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0.99408332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0.96085265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29077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99.29026937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1.894565981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0.99408332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0.96085265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29080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99.09823593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1.894565981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0.99408332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0.96085265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29079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99.09823593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1.894565981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0.99408332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0.96085265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29083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99.01582776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1.894565981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0.99408332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0.96085265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54240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95.78194118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1.894565981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0.99408332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0.96085265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54239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95.78194118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1.894565981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0.99408332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0.96085265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52230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95.11764235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1.894565981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0.99408332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0.96085265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52232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95.11764235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1.894565981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0.99408332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0.96085265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3118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29108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83.98234689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0.99602853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29121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155.2501875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0.999108445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0.998460042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31917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14.75477414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31918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94.98646493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14.75477414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31920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94.97611545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14.75477414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31921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94.97611545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14.75477414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31919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94.97611545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14.75477414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31922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94.97611545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14.75477414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21001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88.35931058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34.48412706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48540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34.48412706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0.996676933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0.967255633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29156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12.4592978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0.987275085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0.976576431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0.968390339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29157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85.07445585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12.4592978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0.987275085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0.976576431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0.968390339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49261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19.71452123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0.835953963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49260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19.71452123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0.835953963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94231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85.01595502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19.71452123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0.835953963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95308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19.71452123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0.835953963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73483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93.86054661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22.27881047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0.998378992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73485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93.86054661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22.27881047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0.998378992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3127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73484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90.01009915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22.27881047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0.998378992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25.90128598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29218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99.33609959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25.90128598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29219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96.36363636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25.90128598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29226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161.6922743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29234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9.049961188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0.999351597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0.993434917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35467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94.86265657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9.049961188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0.999351597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0.993434917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0.825660561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35466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94.86265657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9.049961188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0.999351597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0.993434917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0.825660561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29246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98.90052356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96.47524888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0.95299076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32.83426697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0.998703193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0.963284163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0.958096936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0.947317231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0.853622953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29248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32.83426697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0.998703193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0.963284163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0.958096936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0.947317231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0.853622953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29252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42.18975849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29251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42.18975849</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29256</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100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15.05308522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0.999432647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0.990841303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29255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95.02705248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15.05308522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0.999432647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0.990841303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29253</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90.43966798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15.05308522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0.999432647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0.961744205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r h="120332">
                <a:tc>
                  <a:txBody>
                    <a:bodyPr/>
                    <a:lstStyle/>
                    <a:p>
                      <a:pPr algn="r" fontAlgn="b"/>
                      <a:r>
                        <a:rPr lang="en-US" sz="700" b="0" i="0" u="none" strike="noStrike">
                          <a:solidFill>
                            <a:srgbClr val="000000"/>
                          </a:solidFill>
                          <a:effectLst/>
                          <a:latin typeface="Calibri" panose="020F0502020204030204" pitchFamily="34" charset="0"/>
                        </a:rPr>
                        <a:t>3137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29254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90.43966798</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15.05308522</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4</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0.999432647</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0.961744205</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6017" marR="6017" marT="6017" marB="0" anchor="b">
                    <a:lnL>
                      <a:noFill/>
                    </a:lnL>
                    <a:lnR>
                      <a:noFill/>
                    </a:lnR>
                    <a:lnT>
                      <a:noFill/>
                    </a:lnT>
                    <a:lnB>
                      <a:noFill/>
                    </a:lnB>
                  </a:tcPr>
                </a:tc>
              </a:tr>
            </a:tbl>
          </a:graphicData>
        </a:graphic>
      </p:graphicFrame>
      <p:sp>
        <p:nvSpPr>
          <p:cNvPr id="6" name="TextBox 5"/>
          <p:cNvSpPr txBox="1"/>
          <p:nvPr/>
        </p:nvSpPr>
        <p:spPr>
          <a:xfrm>
            <a:off x="8537949" y="817795"/>
            <a:ext cx="308098"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712004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a:t>
            </a:r>
            <a:r>
              <a:rPr lang="en-US" sz="1600" dirty="0" smtClean="0"/>
              <a:t>GitHub page </a:t>
            </a:r>
            <a:r>
              <a:rPr lang="en-US" sz="1600" dirty="0" smtClean="0"/>
              <a:t>click on [Clone or </a:t>
            </a:r>
            <a:r>
              <a:rPr lang="en-US" sz="1600" dirty="0"/>
              <a:t>download] </a:t>
            </a:r>
            <a:r>
              <a:rPr lang="en-US" sz="1600" dirty="0" smtClean="0"/>
              <a:t>→[Download ZIP] to get a zip container. The code </a:t>
            </a:r>
            <a:r>
              <a:rPr lang="en-US" sz="1600" smtClean="0"/>
              <a:t>directory contains the source code.</a:t>
            </a:r>
            <a:endParaRPr lang="en-US" sz="1600" dirty="0" smtClean="0"/>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n"/>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r>
              <a:rPr lang="en-US" sz="1600" dirty="0" smtClean="0"/>
              <a:t>).</a:t>
            </a:r>
            <a:endParaRPr lang="en-US" sz="1600" dirty="0" smtClean="0"/>
          </a:p>
          <a:p>
            <a:pPr>
              <a:buClr>
                <a:srgbClr val="FF0000"/>
              </a:buClr>
              <a:buFont typeface="Wingdings" panose="05000000000000000000" pitchFamily="2" charset="2"/>
              <a:buChar char="n"/>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buFont typeface="Wingdings" panose="05000000000000000000" pitchFamily="2" charset="2"/>
              <a:buChar char="n"/>
            </a:pPr>
            <a:r>
              <a:rPr lang="en-US" sz="1600" dirty="0" smtClean="0"/>
              <a:t>Result tables should reside close to the search table they are linked </a:t>
            </a:r>
            <a:r>
              <a:rPr lang="en-US" sz="1600" dirty="0" smtClean="0"/>
              <a:t>to.</a:t>
            </a:r>
            <a:endParaRPr lang="en-US" sz="1600" dirty="0" smtClean="0"/>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buFont typeface="Wingdings" panose="05000000000000000000" pitchFamily="2" charset="2"/>
              <a:buChar char="n"/>
            </a:pPr>
            <a:r>
              <a:rPr lang="en-US" sz="2000" dirty="0" smtClean="0">
                <a:solidFill>
                  <a:srgbClr val="00B050"/>
                </a:solidFill>
              </a:rPr>
              <a:t>Best practice suggested by the developer</a:t>
            </a:r>
          </a:p>
          <a:p>
            <a:pPr>
              <a:buClr>
                <a:srgbClr val="FF0000"/>
              </a:buClr>
              <a:buFont typeface="Wingdings" panose="05000000000000000000" pitchFamily="2" charset="2"/>
              <a:buChar char="n"/>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it can only contain 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2031325"/>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chemeClr val="tx2"/>
              </a:buClr>
              <a:buFont typeface="Wingdings" panose="05000000000000000000" pitchFamily="2" charset="2"/>
              <a:buChar char="§"/>
            </a:pPr>
            <a:r>
              <a:rPr lang="en-US" sz="1400" dirty="0"/>
              <a:t>Fast parsing: is faster but may lead to truncated </a:t>
            </a:r>
            <a:r>
              <a:rPr lang="en-US" sz="1400" dirty="0" smtClean="0"/>
              <a:t>fields.</a:t>
            </a:r>
          </a:p>
          <a:p>
            <a:pPr marL="180000" lvl="1" indent="-180000">
              <a:buClr>
                <a:srgbClr val="FF0000"/>
              </a:buClr>
              <a:buFont typeface="Wingdings" panose="05000000000000000000" pitchFamily="2" charset="2"/>
              <a:buChar char="§"/>
            </a:pPr>
            <a:r>
              <a:rPr lang="en-US" sz="1400" dirty="0" smtClean="0"/>
              <a:t>Unicode 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4214936" y="908720"/>
            <a:ext cx="4600575" cy="3333750"/>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index(</a:t>
            </a:r>
            <a:r>
              <a:rPr lang="en-US" sz="1000" dirty="0" err="1"/>
              <a:t>var,char</a:t>
            </a:r>
            <a:r>
              <a:rPr lang="en-US" sz="1000" dirty="0"/>
              <a:t>(9))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index(</a:t>
            </a:r>
            <a:r>
              <a:rPr lang="en-US" sz="1000" dirty="0" err="1"/>
              <a:t>var,char</a:t>
            </a:r>
            <a:r>
              <a:rPr lang="en-US" sz="1000" dirty="0"/>
              <a:t>(13))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index(</a:t>
            </a:r>
            <a:r>
              <a:rPr lang="en-US" sz="1000" dirty="0" err="1"/>
              <a:t>var,char</a:t>
            </a:r>
            <a:r>
              <a:rPr lang="en-US" sz="1000" dirty="0"/>
              <a:t>(10))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0</a:t>
            </a:r>
            <a:endParaRPr lang="en-US" sz="1400" dirty="0" smtClean="0"/>
          </a:p>
        </p:txBody>
      </p:sp>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index(</a:t>
            </a:r>
            <a:r>
              <a:rPr lang="en-US" sz="1000" dirty="0" err="1"/>
              <a:t>var,char</a:t>
            </a:r>
            <a:r>
              <a:rPr lang="en-US" sz="1000" dirty="0"/>
              <a:t>(9))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index(</a:t>
            </a:r>
            <a:r>
              <a:rPr lang="en-US" sz="1000" dirty="0" err="1"/>
              <a:t>var,char</a:t>
            </a:r>
            <a:r>
              <a:rPr lang="en-US" sz="1000" dirty="0"/>
              <a:t>(13))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index(</a:t>
            </a:r>
            <a:r>
              <a:rPr lang="en-US" sz="1000" dirty="0" err="1"/>
              <a:t>var,char</a:t>
            </a:r>
            <a:r>
              <a:rPr lang="en-US" sz="1000" dirty="0"/>
              <a:t>(10))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0</a:t>
            </a:r>
            <a:endParaRPr lang="en-US" sz="1400" dirty="0" smtClean="0"/>
          </a:p>
        </p:txBody>
      </p:sp>
    </p:spTree>
    <p:extLst>
      <p:ext uri="{BB962C8B-B14F-4D97-AF65-F5344CB8AC3E}">
        <p14:creationId xmlns:p14="http://schemas.microsoft.com/office/powerpoint/2010/main" val="4148743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a:t>
            </a:r>
            <a:r>
              <a:rPr lang="en-US" dirty="0" err="1" smtClean="0"/>
              <a:t>SearchFields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 of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in 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 of all base table fields used to define a search type</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677656"/>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 of all linked search and base table field links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a:t>
            </a:r>
          </a:p>
          <a:p>
            <a:pPr marL="180000" lvl="1" indent="-180000">
              <a:buClr>
                <a:srgbClr val="00B050"/>
              </a:buClr>
              <a:buFont typeface="Wingdings" panose="05000000000000000000" pitchFamily="2" charset="2"/>
              <a:buChar char="§"/>
            </a:pPr>
            <a:r>
              <a:rPr lang="en-US" sz="1400" dirty="0" smtClean="0"/>
              <a:t>Sometimes it is helpful to create an empty search table field for a missing search field (context), just to be able to link it before conducting an export to get at least the base field contents reported</a:t>
            </a:r>
          </a:p>
        </p:txBody>
      </p:sp>
      <p:pic>
        <p:nvPicPr>
          <p:cNvPr id="5" name="Grafik 4"/>
          <p:cNvPicPr>
            <a:picLocks noChangeAspect="1"/>
          </p:cNvPicPr>
          <p:nvPr/>
        </p:nvPicPr>
        <p:blipFill>
          <a:blip r:embed="rId2"/>
          <a:stretch>
            <a:fillRect/>
          </a:stretch>
        </p:blipFill>
        <p:spPr>
          <a:xfrm>
            <a:off x="5772472" y="908720"/>
            <a:ext cx="3048000" cy="3829050"/>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462213"/>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p:txBody>
      </p:sp>
      <p:pic>
        <p:nvPicPr>
          <p:cNvPr id="5" name="Picture 4"/>
          <p:cNvPicPr>
            <a:picLocks noChangeAspect="1"/>
          </p:cNvPicPr>
          <p:nvPr/>
        </p:nvPicPr>
        <p:blipFill>
          <a:blip r:embed="rId2"/>
          <a:stretch>
            <a:fillRect/>
          </a:stretch>
        </p:blipFill>
        <p:spPr>
          <a:xfrm>
            <a:off x="3097410" y="892345"/>
            <a:ext cx="5676900" cy="2752725"/>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2462213"/>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extensive candidate lists by removing candidates in relation to the identity of the candidate at the cutoff position: “lesser equal”, if better candidates exits; “lesser”, if the candidate at cutoff already has the best identity</a:t>
            </a:r>
          </a:p>
          <a:p>
            <a:pPr marL="180000" lvl="1" indent="-180000">
              <a:buClr>
                <a:schemeClr val="tx2"/>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3343632"/>
            <a:ext cx="4396569" cy="2677656"/>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a:t>
            </a:r>
          </a:p>
          <a:p>
            <a:pPr marL="180000" lvl="1" indent="-180000">
              <a:buClr>
                <a:schemeClr val="tx2"/>
              </a:buClr>
              <a:buFont typeface="Wingdings" panose="05000000000000000000" pitchFamily="2" charset="2"/>
              <a:buChar char="§"/>
            </a:pPr>
            <a:r>
              <a:rPr lang="en-US" sz="1400" dirty="0" smtClean="0"/>
              <a:t>If both, </a:t>
            </a:r>
            <a:r>
              <a:rPr lang="en-US" sz="1400" dirty="0"/>
              <a:t>cutoff and activation, </a:t>
            </a:r>
            <a:r>
              <a:rPr lang="en-US" sz="1400" dirty="0" smtClean="0"/>
              <a:t>are greater than zero, the feedback is only used for ranking and does not change the final candidate identities</a:t>
            </a:r>
            <a:endParaRPr lang="en-US" sz="1400" dirty="0"/>
          </a:p>
        </p:txBody>
      </p:sp>
      <p:sp>
        <p:nvSpPr>
          <p:cNvPr id="9" name="Textfeld 8"/>
          <p:cNvSpPr txBox="1"/>
          <p:nvPr/>
        </p:nvSpPr>
        <p:spPr>
          <a:xfrm>
            <a:off x="4795589" y="4283646"/>
            <a:ext cx="4024883" cy="2246769"/>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Darwinistic</a:t>
            </a:r>
            <a:r>
              <a:rPr lang="en-US" sz="1400" dirty="0" smtClean="0"/>
              <a:t> keeps only the candidates with the highest identities → clean base table required</a:t>
            </a:r>
          </a:p>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limit </a:t>
            </a:r>
            <a:r>
              <a:rPr lang="en-US" sz="1400" dirty="0"/>
              <a:t>→ </a:t>
            </a:r>
            <a:r>
              <a:rPr lang="en-US" sz="1400" dirty="0" smtClean="0"/>
              <a:t>unexpected results</a:t>
            </a:r>
            <a:endParaRPr lang="en-US" sz="1400" dirty="0"/>
          </a:p>
        </p:txBody>
      </p:sp>
      <p:sp>
        <p:nvSpPr>
          <p:cNvPr id="10" name="Textfeld 9"/>
          <p:cNvSpPr txBox="1"/>
          <p:nvPr/>
        </p:nvSpPr>
        <p:spPr>
          <a:xfrm>
            <a:off x="320407" y="5993739"/>
            <a:ext cx="4396569" cy="738664"/>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p:txBody>
      </p:sp>
      <p:pic>
        <p:nvPicPr>
          <p:cNvPr id="6" name="Grafik 5"/>
          <p:cNvPicPr>
            <a:picLocks noChangeAspect="1"/>
          </p:cNvPicPr>
          <p:nvPr/>
        </p:nvPicPr>
        <p:blipFill>
          <a:blip r:embed="rId2"/>
          <a:stretch>
            <a:fillRect/>
          </a:stretch>
        </p:blipFill>
        <p:spPr>
          <a:xfrm>
            <a:off x="4934272" y="908720"/>
            <a:ext cx="3886200" cy="3381375"/>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1" name="Textfeld 10"/>
          <p:cNvSpPr txBox="1"/>
          <p:nvPr/>
        </p:nvSpPr>
        <p:spPr>
          <a:xfrm>
            <a:off x="323528" y="908720"/>
            <a:ext cx="4396932" cy="738664"/>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These internal settings should be kept at their default value (depth = 0, LRCPD scope = 12)</a:t>
            </a:r>
          </a:p>
        </p:txBody>
      </p:sp>
      <p:sp>
        <p:nvSpPr>
          <p:cNvPr id="12" name="Textfeld 11"/>
          <p:cNvSpPr txBox="1"/>
          <p:nvPr/>
        </p:nvSpPr>
        <p:spPr>
          <a:xfrm>
            <a:off x="319717" y="1757715"/>
            <a:ext cx="4396932" cy="3108543"/>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1048576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won’t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a:t>
            </a:r>
          </a:p>
          <a:p>
            <a:pPr marL="180000" lvl="1" indent="-180000">
              <a:buClr>
                <a:schemeClr val="tx2"/>
              </a:buClr>
              <a:buFont typeface="Wingdings" panose="05000000000000000000" pitchFamily="2" charset="2"/>
              <a:buChar char="§"/>
            </a:pPr>
            <a:r>
              <a:rPr lang="en-US" sz="1400" dirty="0" smtClean="0"/>
              <a:t>Higher numbers slow down the search but may be beneficial if weak search terms are expected, e.g. only one search field with low variation </a:t>
            </a:r>
          </a:p>
        </p:txBody>
      </p:sp>
      <p:sp>
        <p:nvSpPr>
          <p:cNvPr id="14" name="Textfeld 13"/>
          <p:cNvSpPr txBox="1"/>
          <p:nvPr/>
        </p:nvSpPr>
        <p:spPr>
          <a:xfrm>
            <a:off x="4788024" y="2996952"/>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5" name="Picture 4"/>
          <p:cNvPicPr>
            <a:picLocks noChangeAspect="1"/>
          </p:cNvPicPr>
          <p:nvPr/>
        </p:nvPicPr>
        <p:blipFill>
          <a:blip r:embed="rId2"/>
          <a:stretch>
            <a:fillRect/>
          </a:stretch>
        </p:blipFill>
        <p:spPr>
          <a:xfrm>
            <a:off x="4886647" y="908720"/>
            <a:ext cx="3933825" cy="196215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4-7</a:t>
            </a:r>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pic>
        <p:nvPicPr>
          <p:cNvPr id="2" name="Grafik 1"/>
          <p:cNvPicPr>
            <a:picLocks noChangeAspect="1"/>
          </p:cNvPicPr>
          <p:nvPr/>
        </p:nvPicPr>
        <p:blipFill>
          <a:blip r:embed="rId2"/>
          <a:stretch>
            <a:fillRect/>
          </a:stretch>
        </p:blipFill>
        <p:spPr>
          <a:xfrm>
            <a:off x="5005139" y="904278"/>
            <a:ext cx="3743325" cy="414337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612475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a:t>
            </a:r>
          </a:p>
          <a:p>
            <a:pPr marL="180000" lvl="1" indent="-180000">
              <a:buClr>
                <a:schemeClr val="tx2"/>
              </a:buClr>
              <a:buFont typeface="Wingdings" panose="05000000000000000000" pitchFamily="2" charset="2"/>
              <a:buChar char="§"/>
            </a:pPr>
            <a:r>
              <a:rPr lang="en-US" sz="1400" dirty="0" smtClean="0"/>
              <a:t>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180000" lvl="1" indent="-180000">
              <a:buClr>
                <a:schemeClr val="tx2"/>
              </a:buClr>
              <a:buFont typeface="Wingdings" panose="05000000000000000000" pitchFamily="2" charset="2"/>
              <a:buChar char="§"/>
            </a:pPr>
            <a:r>
              <a:rPr lang="en-US" sz="1400" dirty="0" smtClean="0"/>
              <a:t>“Compare Searched with Found” is the default direction and mimics the general </a:t>
            </a:r>
            <a:r>
              <a:rPr lang="en-US" sz="1400" dirty="0" err="1" smtClean="0"/>
              <a:t>SearchEngine</a:t>
            </a:r>
            <a:r>
              <a:rPr lang="en-US" sz="1400" dirty="0" smtClean="0"/>
              <a:t> behavior</a:t>
            </a:r>
          </a:p>
          <a:p>
            <a:pPr marL="180000" lvl="1" indent="-180000">
              <a:buClr>
                <a:schemeClr val="tx2"/>
              </a:buClr>
              <a:buFont typeface="Wingdings" panose="05000000000000000000" pitchFamily="2" charset="2"/>
              <a:buChar char="§"/>
            </a:pPr>
            <a:r>
              <a:rPr lang="en-US" sz="1400" dirty="0" smtClean="0"/>
              <a:t>“Dynamic compare” compares in both directions and uses the lowest result</a:t>
            </a:r>
            <a:r>
              <a:rPr lang="en-US" sz="1400" dirty="0"/>
              <a:t> </a:t>
            </a:r>
            <a:r>
              <a:rPr lang="en-US" sz="1400" dirty="0" smtClean="0"/>
              <a:t>→ suitable for person names</a:t>
            </a:r>
          </a:p>
          <a:p>
            <a:pPr marL="180000" lvl="1" indent="-180000">
              <a:buClr>
                <a:schemeClr val="tx2"/>
              </a:buClr>
              <a:buFont typeface="Wingdings" panose="05000000000000000000" pitchFamily="2" charset="2"/>
              <a:buChar char="§"/>
            </a:pPr>
            <a:r>
              <a:rPr lang="en-US" sz="1400" dirty="0" smtClean="0"/>
              <a:t>“Compare Found with Search” reverses the </a:t>
            </a:r>
            <a:r>
              <a:rPr lang="en-US" sz="1400" dirty="0"/>
              <a:t>default direction → </a:t>
            </a:r>
            <a:r>
              <a:rPr lang="en-US" sz="1400" dirty="0" smtClean="0"/>
              <a:t>more noise in the base table</a:t>
            </a:r>
            <a:endParaRPr lang="en-US" sz="14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The relevant information and the search parameters can be saved for further reference</a:t>
            </a:r>
          </a:p>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pic>
        <p:nvPicPr>
          <p:cNvPr id="2" name="Grafik 1"/>
          <p:cNvPicPr>
            <a:picLocks noChangeAspect="1"/>
          </p:cNvPicPr>
          <p:nvPr/>
        </p:nvPicPr>
        <p:blipFill>
          <a:blip r:embed="rId2"/>
          <a:stretch>
            <a:fillRect/>
          </a:stretch>
        </p:blipFill>
        <p:spPr>
          <a:xfrm>
            <a:off x="5014664" y="908720"/>
            <a:ext cx="3733800" cy="416242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262979"/>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a:t>
            </a:r>
          </a:p>
          <a:p>
            <a:pPr marL="180000" lvl="1" indent="-180000">
              <a:buClr>
                <a:schemeClr val="tx2"/>
              </a:buClr>
              <a:buFont typeface="Wingdings" panose="05000000000000000000" pitchFamily="2" charset="2"/>
              <a:buChar char="§"/>
            </a:pPr>
            <a:r>
              <a:rPr lang="en-US" sz="1400" dirty="0"/>
              <a:t>Recalculates 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i.e.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identities</a:t>
            </a:r>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the option “Only active </a:t>
            </a:r>
            <a:r>
              <a:rPr lang="en-US" sz="1400" dirty="0" err="1" smtClean="0"/>
              <a:t>SearchTypes</a:t>
            </a:r>
            <a:r>
              <a:rPr lang="en-US" sz="1400" dirty="0" smtClean="0"/>
              <a:t>…” excludes search types containing destructive </a:t>
            </a:r>
            <a:r>
              <a:rPr lang="en-US" sz="1400" dirty="0"/>
              <a:t>preparer </a:t>
            </a:r>
            <a:r>
              <a:rPr lang="en-US" sz="1400" dirty="0" smtClean="0"/>
              <a:t>→ “Always update identity” </a:t>
            </a:r>
            <a:r>
              <a:rPr lang="en-US" sz="1400" dirty="0"/>
              <a:t>→ </a:t>
            </a:r>
            <a:r>
              <a:rPr lang="en-US" sz="1400" dirty="0" smtClean="0"/>
              <a:t>depreciated (see Search [2])</a:t>
            </a:r>
          </a:p>
        </p:txBody>
      </p:sp>
      <p:pic>
        <p:nvPicPr>
          <p:cNvPr id="5" name="Grafik 4"/>
          <p:cNvPicPr>
            <a:picLocks noChangeAspect="1"/>
          </p:cNvPicPr>
          <p:nvPr/>
        </p:nvPicPr>
        <p:blipFill>
          <a:blip r:embed="rId3"/>
          <a:stretch>
            <a:fillRect/>
          </a:stretch>
        </p:blipFill>
        <p:spPr>
          <a:xfrm>
            <a:off x="4638997" y="908720"/>
            <a:ext cx="4181475" cy="3819525"/>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5" name="Picture 4"/>
          <p:cNvPicPr>
            <a:picLocks noChangeAspect="1"/>
          </p:cNvPicPr>
          <p:nvPr/>
        </p:nvPicPr>
        <p:blipFill>
          <a:blip r:embed="rId2"/>
          <a:stretch>
            <a:fillRect/>
          </a:stretch>
        </p:blipFill>
        <p:spPr>
          <a:xfrm>
            <a:off x="2543497" y="822722"/>
            <a:ext cx="6276975" cy="5610225"/>
          </a:xfrm>
          <a:prstGeom prst="rect">
            <a:avLst/>
          </a:prstGeom>
        </p:spPr>
      </p:pic>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a:t>
            </a:r>
          </a:p>
          <a:p>
            <a:pPr marL="180000" lvl="1" indent="-180000">
              <a:buClr>
                <a:schemeClr val="tx2"/>
              </a:buClr>
              <a:buFont typeface="Wingdings" panose="05000000000000000000" pitchFamily="2" charset="2"/>
              <a:buChar char="§"/>
            </a:pPr>
            <a:r>
              <a:rPr lang="en-US" sz="1400" dirty="0"/>
              <a:t>Recalculates 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i.e.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 </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identities</a:t>
            </a:r>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the option “Only active </a:t>
            </a:r>
            <a:r>
              <a:rPr lang="en-US" sz="1400" dirty="0" err="1" smtClean="0"/>
              <a:t>SearchFields</a:t>
            </a:r>
            <a:r>
              <a:rPr lang="en-US" sz="1400" dirty="0" smtClean="0"/>
              <a:t>…” excludes search fields containing only non-destructive </a:t>
            </a:r>
            <a:r>
              <a:rPr lang="en-US" sz="1400" dirty="0"/>
              <a:t>preparer </a:t>
            </a:r>
            <a:r>
              <a:rPr lang="en-US" sz="1400" dirty="0" smtClean="0"/>
              <a:t>→ “Increment identity” combine both identity components (see Research) </a:t>
            </a:r>
            <a:r>
              <a:rPr lang="en-US" sz="1400" dirty="0"/>
              <a:t>→ </a:t>
            </a:r>
            <a:r>
              <a:rPr lang="en-US" sz="1400" dirty="0" smtClean="0"/>
              <a:t>depreciated (see Search [2])</a:t>
            </a:r>
          </a:p>
        </p:txBody>
      </p:sp>
      <p:pic>
        <p:nvPicPr>
          <p:cNvPr id="5" name="Grafik 4"/>
          <p:cNvPicPr>
            <a:picLocks noChangeAspect="1"/>
          </p:cNvPicPr>
          <p:nvPr/>
        </p:nvPicPr>
        <p:blipFill>
          <a:blip r:embed="rId2"/>
          <a:stretch>
            <a:fillRect/>
          </a:stretch>
        </p:blipFill>
        <p:spPr>
          <a:xfrm>
            <a:off x="4648522" y="906234"/>
            <a:ext cx="4171950" cy="3810000"/>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everything down and should therefore be worth it </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places</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2" name="Grafik 1"/>
          <p:cNvPicPr>
            <a:picLocks noChangeAspect="1"/>
          </p:cNvPicPr>
          <p:nvPr/>
        </p:nvPicPr>
        <p:blipFill>
          <a:blip r:embed="rId2"/>
          <a:stretch>
            <a:fillRect/>
          </a:stretch>
        </p:blipFill>
        <p:spPr>
          <a:xfrm>
            <a:off x="3324363" y="912374"/>
            <a:ext cx="5495925" cy="2676525"/>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pic>
        <p:nvPicPr>
          <p:cNvPr id="5" name="Grafik 4"/>
          <p:cNvPicPr>
            <a:picLocks noChangeAspect="1"/>
          </p:cNvPicPr>
          <p:nvPr/>
        </p:nvPicPr>
        <p:blipFill>
          <a:blip r:embed="rId2"/>
          <a:stretch>
            <a:fillRect/>
          </a:stretch>
        </p:blipFill>
        <p:spPr>
          <a:xfrm>
            <a:off x="3238455" y="837735"/>
            <a:ext cx="5581650" cy="2705100"/>
          </a:xfrm>
          <a:prstGeom prst="rect">
            <a:avLst/>
          </a:prstGeom>
        </p:spPr>
      </p:pic>
      <p:sp>
        <p:nvSpPr>
          <p:cNvPr id="11" name="Textfeld 10"/>
          <p:cNvSpPr txBox="1"/>
          <p:nvPr/>
        </p:nvSpPr>
        <p:spPr>
          <a:xfrm>
            <a:off x="326649" y="908720"/>
            <a:ext cx="2911806" cy="203132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 on invocation</a:t>
            </a:r>
          </a:p>
          <a:p>
            <a:pPr marL="180000" lvl="1" indent="-180000">
              <a:buClr>
                <a:schemeClr val="tx2"/>
              </a:buClr>
              <a:buFont typeface="Wingdings" panose="05000000000000000000" pitchFamily="2" charset="2"/>
              <a:buChar char="§"/>
            </a:pPr>
            <a:r>
              <a:rPr lang="en-US" sz="1400" dirty="0" smtClean="0"/>
              <a:t>For details see Create function</a:t>
            </a:r>
          </a:p>
          <a:p>
            <a:pPr marL="180000" lvl="1" indent="-180000">
              <a:buClr>
                <a:srgbClr val="00B050"/>
              </a:buClr>
              <a:buFont typeface="Wingdings" panose="05000000000000000000" pitchFamily="2" charset="2"/>
              <a:buChar char="§"/>
            </a:pPr>
            <a:r>
              <a:rPr lang="en-US" sz="1400" dirty="0" smtClean="0"/>
              <a:t>Can be used to revert changes to the registry by the Expand function</a:t>
            </a:r>
          </a:p>
        </p:txBody>
      </p:sp>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rebuild</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719052"/>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7" name="Picture 6"/>
          <p:cNvPicPr>
            <a:picLocks noChangeAspect="1"/>
          </p:cNvPicPr>
          <p:nvPr/>
        </p:nvPicPr>
        <p:blipFill>
          <a:blip r:embed="rId2"/>
          <a:stretch>
            <a:fillRect/>
          </a:stretch>
        </p:blipFill>
        <p:spPr>
          <a:xfrm>
            <a:off x="5058567" y="893079"/>
            <a:ext cx="3761905" cy="2828571"/>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5262979"/>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a:t>
            </a:r>
          </a:p>
          <a:p>
            <a:pPr marL="180000" lvl="1" indent="-180000">
              <a:buClr>
                <a:schemeClr val="tx2"/>
              </a:buClr>
              <a:buFont typeface="Wingdings" panose="05000000000000000000" pitchFamily="2" charset="2"/>
              <a:buChar char="§"/>
            </a:pPr>
            <a:r>
              <a:rPr lang="en-US" sz="1400" dirty="0" smtClean="0"/>
              <a:t>It mirrors matches [Searched, Found] that have no reverse case [Found, Searched] because its identity was below </a:t>
            </a:r>
            <a:r>
              <a:rPr lang="en-US" sz="1400" dirty="0"/>
              <a:t>the </a:t>
            </a:r>
            <a:r>
              <a:rPr lang="en-US" sz="1400" dirty="0" smtClean="0"/>
              <a:t>limit </a:t>
            </a:r>
            <a:r>
              <a:rPr lang="en-US" sz="1400" dirty="0"/>
              <a:t>during the search, </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i.e. 1-3,5,7</a:t>
            </a:r>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00B050"/>
              </a:buClr>
              <a:buFont typeface="Wingdings" panose="05000000000000000000" pitchFamily="2" charset="2"/>
              <a:buChar char="§"/>
            </a:pPr>
            <a:r>
              <a:rPr lang="en-US" sz="1400" dirty="0" smtClean="0"/>
              <a:t>The associated cascade rule is usually at the beginning of a cascade definition with a cascade limit of zero, i.e. min &gt;= 60 @ 0, min &gt;= 90 @ 5, …</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pic>
        <p:nvPicPr>
          <p:cNvPr id="5" name="Grafik 4"/>
          <p:cNvPicPr>
            <a:picLocks noChangeAspect="1"/>
          </p:cNvPicPr>
          <p:nvPr/>
        </p:nvPicPr>
        <p:blipFill>
          <a:blip r:embed="rId2"/>
          <a:stretch>
            <a:fillRect/>
          </a:stretch>
        </p:blipFill>
        <p:spPr>
          <a:xfrm>
            <a:off x="4686622" y="908720"/>
            <a:ext cx="4133850" cy="2038350"/>
          </a:xfrm>
          <a:prstGeom prst="rect">
            <a:avLst/>
          </a:prstGeom>
        </p:spPr>
      </p:pic>
      <p:sp>
        <p:nvSpPr>
          <p:cNvPr id="7" name="Textfeld 6"/>
          <p:cNvSpPr txBox="1"/>
          <p:nvPr/>
        </p:nvSpPr>
        <p:spPr>
          <a:xfrm>
            <a:off x="4686622" y="3033068"/>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produce 1000*1000 matches) without loosing too much information as the truncated candidate lists are highly interconnected</a:t>
            </a:r>
            <a:endParaRPr lang="en-US" sz="1400" dirty="0"/>
          </a:p>
        </p:txBody>
      </p:sp>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err="1" smtClean="0"/>
              <a:t>QuickSearch</a:t>
            </a:r>
            <a:endParaRPr lang="en-US" sz="1400" dirty="0" smtClean="0"/>
          </a:p>
          <a:p>
            <a:pPr marL="180000" lvl="1" indent="-180000">
              <a:buClr>
                <a:schemeClr val="tx2"/>
              </a:buClr>
              <a:buFont typeface="Wingdings" panose="05000000000000000000" pitchFamily="2" charset="2"/>
              <a:buChar char="§"/>
            </a:pPr>
            <a:r>
              <a:rPr lang="en-US" sz="1400" dirty="0" smtClean="0"/>
              <a:t>Entered fields will be searched according to the current settings (no </a:t>
            </a:r>
            <a:r>
              <a:rPr lang="en-US" sz="1400" smtClean="0"/>
              <a:t>refine step)</a:t>
            </a:r>
            <a:endParaRPr lang="en-US" sz="1400" dirty="0" smtClean="0"/>
          </a:p>
          <a:p>
            <a:pPr marL="180000" lvl="1" indent="-180000">
              <a:buClr>
                <a:schemeClr val="tx2"/>
              </a:buClr>
              <a:buFont typeface="Wingdings" panose="05000000000000000000" pitchFamily="2" charset="2"/>
              <a:buChar char="§"/>
            </a:pPr>
            <a:r>
              <a:rPr lang="en-US" sz="1400" dirty="0" smtClean="0"/>
              <a:t>Candidate list can be exported (see </a:t>
            </a:r>
            <a:r>
              <a:rPr lang="en-US" sz="1400" dirty="0" err="1" smtClean="0"/>
              <a:t>ExtendedExport</a:t>
            </a:r>
            <a:r>
              <a:rPr lang="en-US" sz="1400" dirty="0" smtClean="0"/>
              <a: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and/or log smoothing), local and global share of the </a:t>
            </a:r>
            <a:r>
              <a:rPr lang="en-US" sz="1400" dirty="0" err="1" smtClean="0"/>
              <a:t>rIP</a:t>
            </a:r>
            <a:endParaRPr lang="en-US" sz="1400" dirty="0" smtClean="0"/>
          </a:p>
        </p:txBody>
      </p:sp>
      <p:pic>
        <p:nvPicPr>
          <p:cNvPr id="5" name="Grafik 4"/>
          <p:cNvPicPr>
            <a:picLocks noChangeAspect="1"/>
          </p:cNvPicPr>
          <p:nvPr/>
        </p:nvPicPr>
        <p:blipFill>
          <a:blip r:embed="rId2"/>
          <a:stretch>
            <a:fillRect/>
          </a:stretch>
        </p:blipFill>
        <p:spPr>
          <a:xfrm>
            <a:off x="179512" y="2911520"/>
            <a:ext cx="5915025" cy="3667125"/>
          </a:xfrm>
          <a:prstGeom prst="rect">
            <a:avLst/>
          </a:prstGeom>
        </p:spPr>
      </p:pic>
      <p:pic>
        <p:nvPicPr>
          <p:cNvPr id="2" name="Grafik 1"/>
          <p:cNvPicPr>
            <a:picLocks noChangeAspect="1"/>
          </p:cNvPicPr>
          <p:nvPr/>
        </p:nvPicPr>
        <p:blipFill>
          <a:blip r:embed="rId3"/>
          <a:stretch>
            <a:fillRect/>
          </a:stretch>
        </p:blipFill>
        <p:spPr>
          <a:xfrm>
            <a:off x="3886522" y="908720"/>
            <a:ext cx="4933950" cy="3181350"/>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err="1" smtClean="0"/>
              <a:t>ResultChecker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a:t>
            </a:r>
            <a:r>
              <a:rPr lang="en-US" sz="1400" dirty="0" err="1" smtClean="0"/>
              <a:t>QuickSearch</a:t>
            </a:r>
            <a:r>
              <a:rPr lang="en-US" sz="1400" dirty="0" smtClean="0"/>
              <a:t>)</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a:t>
            </a:r>
            <a:r>
              <a:rPr lang="en-US" sz="1400" dirty="0" err="1" smtClean="0"/>
              <a:t>ResultChecker</a:t>
            </a:r>
            <a:r>
              <a:rPr lang="en-US" sz="1400" dirty="0" smtClean="0"/>
              <a:t> can also be used for manual checking by marking valid candidates → depreciated by </a:t>
            </a:r>
            <a:r>
              <a:rPr lang="en-US" sz="1400" dirty="0" err="1" smtClean="0"/>
              <a:t>ExtendedExport</a:t>
            </a:r>
            <a:endParaRPr lang="en-US" sz="1400" dirty="0" smtClean="0"/>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candidates marked as uncertain</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090343"/>
            <a:ext cx="5040560"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a:t>
            </a:r>
            <a:r>
              <a:rPr lang="en-US" sz="1400" dirty="0" err="1" smtClean="0"/>
              <a:t>ExtendedExport</a:t>
            </a:r>
            <a:r>
              <a:rPr lang="en-US" sz="1400" dirty="0" smtClean="0"/>
              <a:t> files</a:t>
            </a:r>
          </a:p>
        </p:txBody>
      </p:sp>
      <p:pic>
        <p:nvPicPr>
          <p:cNvPr id="7" name="Grafik 6"/>
          <p:cNvPicPr>
            <a:picLocks noChangeAspect="1"/>
          </p:cNvPicPr>
          <p:nvPr/>
        </p:nvPicPr>
        <p:blipFill>
          <a:blip r:embed="rId2"/>
          <a:stretch>
            <a:fillRect/>
          </a:stretch>
        </p:blipFill>
        <p:spPr>
          <a:xfrm>
            <a:off x="3886522" y="908720"/>
            <a:ext cx="4933950" cy="3095625"/>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246769"/>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The information about a search ends up here if the option “Save search run information” was activated</a:t>
            </a:r>
          </a:p>
          <a:p>
            <a:pPr marL="180000" lvl="1" indent="-180000">
              <a:buClr>
                <a:schemeClr val="tx2"/>
              </a:buClr>
              <a:buFont typeface="Wingdings" panose="05000000000000000000" pitchFamily="2" charset="2"/>
              <a:buChar char="§"/>
            </a:pPr>
            <a:r>
              <a:rPr lang="en-US" sz="1400" dirty="0"/>
              <a:t>Every 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endParaRPr lang="en-US" sz="1400" dirty="0" smtClean="0"/>
          </a:p>
        </p:txBody>
      </p:sp>
      <p:pic>
        <p:nvPicPr>
          <p:cNvPr id="5" name="Grafik 4"/>
          <p:cNvPicPr>
            <a:picLocks noChangeAspect="1"/>
          </p:cNvPicPr>
          <p:nvPr/>
        </p:nvPicPr>
        <p:blipFill>
          <a:blip r:embed="rId2"/>
          <a:stretch>
            <a:fillRect/>
          </a:stretch>
        </p:blipFill>
        <p:spPr>
          <a:xfrm>
            <a:off x="5077147" y="822722"/>
            <a:ext cx="3743325" cy="2724150"/>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4185761"/>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a:t>
            </a:r>
            <a:r>
              <a:rPr lang="en-US" sz="1400" dirty="0" err="1" smtClean="0"/>
              <a:t>scolling</a:t>
            </a:r>
            <a:endParaRPr lang="en-US" sz="1400" dirty="0" smtClean="0"/>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endParaRPr lang="en-US" sz="1400" dirty="0" smtClean="0"/>
          </a:p>
          <a:p>
            <a:pPr marL="180000" lvl="1" indent="-180000">
              <a:buClr>
                <a:srgbClr val="00B050"/>
              </a:buClr>
              <a:buFont typeface="Wingdings" panose="05000000000000000000" pitchFamily="2" charset="2"/>
              <a:buChar char="§"/>
            </a:pPr>
            <a:r>
              <a:rPr lang="en-US" sz="1400" dirty="0" smtClean="0"/>
              <a:t>The control table contains the maximum and average occurrences of the search types (search type numbers are omitted, but the order is the same as in the </a:t>
            </a:r>
            <a:r>
              <a:rPr lang="en-US" sz="1400" dirty="0" err="1" smtClean="0"/>
              <a:t>SearchTypes</a:t>
            </a:r>
            <a:r>
              <a:rPr lang="en-US" sz="1400" dirty="0" smtClean="0"/>
              <a:t> dialog) → useful for defining offsets</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12" name="Grafik 11"/>
          <p:cNvPicPr>
            <a:picLocks noChangeAspect="1"/>
          </p:cNvPicPr>
          <p:nvPr/>
        </p:nvPicPr>
        <p:blipFill>
          <a:blip r:embed="rId2"/>
          <a:stretch>
            <a:fillRect/>
          </a:stretch>
        </p:blipFill>
        <p:spPr>
          <a:xfrm>
            <a:off x="3886522" y="908720"/>
            <a:ext cx="4933950" cy="3724275"/>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p:txBody>
          <a:bodyPr>
            <a:normAutofit fontScale="625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a:cs typeface="Courier New" panose="02070309020205020404" pitchFamily="49" charset="0"/>
              </a:rPr>
              <a:t>NL = </a:t>
            </a:r>
            <a:r>
              <a:rPr lang="de-DE" sz="2600" dirty="0" err="1">
                <a:cs typeface="Courier New" panose="02070309020205020404" pitchFamily="49" charset="0"/>
              </a:rPr>
              <a:t>Numeric</a:t>
            </a:r>
            <a:r>
              <a:rPr lang="de-DE" sz="2600" dirty="0">
                <a:cs typeface="Courier New" panose="02070309020205020404" pitchFamily="49" charset="0"/>
              </a:rPr>
              <a:t>; </a:t>
            </a:r>
            <a:r>
              <a:rPr lang="de-DE" sz="2600" dirty="0" err="1">
                <a:cs typeface="Courier New" panose="02070309020205020404" pitchFamily="49" charset="0"/>
              </a:rPr>
              <a:t>if</a:t>
            </a:r>
            <a:r>
              <a:rPr lang="de-DE" sz="2600" dirty="0">
                <a:cs typeface="Courier New" panose="02070309020205020404" pitchFamily="49" charset="0"/>
              </a:rPr>
              <a:t> .f. </a:t>
            </a:r>
            <a:r>
              <a:rPr lang="de-DE" sz="2600" dirty="0" err="1">
                <a:cs typeface="Courier New" panose="02070309020205020404" pitchFamily="49" charset="0"/>
              </a:rPr>
              <a:t>or</a:t>
            </a:r>
            <a:r>
              <a:rPr lang="de-DE" sz="2600" dirty="0">
                <a:cs typeface="Courier New" panose="02070309020205020404" pitchFamily="49" charset="0"/>
              </a:rPr>
              <a:t> .t., </a:t>
            </a:r>
            <a:r>
              <a:rPr lang="de-DE" sz="2600" dirty="0" err="1">
                <a:cs typeface="Courier New" panose="02070309020205020404" pitchFamily="49" charset="0"/>
              </a:rPr>
              <a:t>use</a:t>
            </a:r>
            <a:r>
              <a:rPr lang="de-DE" sz="2600" dirty="0">
                <a:cs typeface="Courier New" panose="02070309020205020404" pitchFamily="49" charset="0"/>
              </a:rPr>
              <a:t> </a:t>
            </a:r>
            <a:r>
              <a:rPr lang="de-DE" sz="2600" dirty="0" err="1">
                <a:cs typeface="Courier New" panose="02070309020205020404" pitchFamily="49" charset="0"/>
              </a:rPr>
              <a:t>default</a:t>
            </a:r>
            <a:r>
              <a:rPr lang="de-DE" sz="2600" dirty="0">
                <a:cs typeface="Courier New" panose="02070309020205020404" pitchFamily="49" charset="0"/>
              </a:rPr>
              <a:t> </a:t>
            </a:r>
            <a:r>
              <a:rPr lang="de-DE" sz="2600" dirty="0" err="1">
                <a:cs typeface="Courier New" panose="02070309020205020404" pitchFamily="49" charset="0"/>
              </a:rPr>
              <a:t>value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.f. respectively </a:t>
            </a:r>
            <a:r>
              <a:rPr lang="en-US" sz="2600" smtClean="0">
                <a:cs typeface="Courier New" panose="02070309020205020404" pitchFamily="49" charset="0"/>
              </a:rPr>
              <a:t>empty string. </a:t>
            </a:r>
            <a:endParaRPr lang="de-DE" dirty="0" smtClean="0">
              <a:cs typeface="Courier New" panose="02070309020205020404" pitchFamily="49" charset="0"/>
            </a:endParaRPr>
          </a:p>
          <a:p>
            <a:pPr marL="0" indent="0">
              <a:buNone/>
            </a:pPr>
            <a:endParaRPr lang="en-US" dirty="0" smtClean="0"/>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400289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8" name="Picture 7"/>
          <p:cNvPicPr>
            <a:picLocks noChangeAspect="1"/>
          </p:cNvPicPr>
          <p:nvPr/>
        </p:nvPicPr>
        <p:blipFill>
          <a:blip r:embed="rId2"/>
          <a:stretch>
            <a:fillRect/>
          </a:stretch>
        </p:blipFill>
        <p:spPr>
          <a:xfrm>
            <a:off x="2543497" y="822722"/>
            <a:ext cx="6276975" cy="5610225"/>
          </a:xfrm>
          <a:prstGeom prst="rect">
            <a:avLst/>
          </a:prstGeom>
        </p:spPr>
      </p:pic>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fontScale="92500" lnSpcReduction="10000"/>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en-US" sz="1400" dirty="0" smtClean="0"/>
              <a:t>1048576 (0 = default = 262144). </a:t>
            </a:r>
            <a:r>
              <a:rPr lang="en-US" sz="1400" dirty="0"/>
              <a:t>[Preferences]</a:t>
            </a:r>
          </a:p>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smtClean="0">
                <a:cs typeface="Courier New" panose="02070309020205020404" pitchFamily="49" charset="0"/>
              </a:rPr>
              <a:t>)</a:t>
            </a:r>
            <a:r>
              <a:rPr lang="en-US" sz="1400" dirty="0"/>
              <a:t/>
            </a:r>
            <a:br>
              <a:rPr lang="en-US" sz="1400" dirty="0"/>
            </a:br>
            <a:r>
              <a:rPr lang="en-US" sz="1400" dirty="0"/>
              <a:t>expands the </a:t>
            </a:r>
            <a:r>
              <a:rPr lang="en-US" sz="1400" dirty="0" err="1" smtClean="0"/>
              <a:t>SearchEngine</a:t>
            </a:r>
            <a:r>
              <a:rPr lang="en-US" sz="1400" dirty="0" smtClean="0"/>
              <a:t> by merging a virtual registry of the search table with the registry adjusting the occurrences. No new entries will be created. The parameter </a:t>
            </a:r>
            <a:r>
              <a:rPr lang="en-US" sz="1400" i="1" dirty="0" err="1" smtClean="0"/>
              <a:t>expandMode</a:t>
            </a:r>
            <a:r>
              <a:rPr lang="en-US" sz="1400" dirty="0" smtClean="0"/>
              <a:t> defines how the occurrences will be merged: 0 = restore original occurrences (default), 1 = replace with search table occurrence, 2 = use the maximum, 3 = use the minimum, 4 </a:t>
            </a:r>
            <a:r>
              <a:rPr lang="en-US" sz="1400" smtClean="0"/>
              <a:t>= increment by </a:t>
            </a:r>
            <a:r>
              <a:rPr lang="en-US" sz="1400" dirty="0" smtClean="0"/>
              <a:t>search table occurrence, 5 = use the average of both occurrences. [Expand</a:t>
            </a:r>
            <a:r>
              <a:rPr lang="en-US" sz="1400" dirty="0"/>
              <a:t>]</a:t>
            </a:r>
          </a:p>
          <a:p>
            <a:pPr marL="360000" indent="-360000">
              <a:spcBef>
                <a:spcPts val="600"/>
              </a:spcBef>
              <a:buNone/>
            </a:pPr>
            <a:r>
              <a:rPr lang="en-US" sz="1400" dirty="0"/>
              <a:t> </a:t>
            </a:r>
            <a:r>
              <a:rPr lang="en-US" sz="1400" b="1" dirty="0">
                <a:cs typeface="Courier New" panose="02070309020205020404" pitchFamily="49" charset="0"/>
              </a:rPr>
              <a:t>export(</a:t>
            </a:r>
            <a:r>
              <a:rPr lang="en-US" sz="1400" i="1" dirty="0">
                <a:cs typeface="Courier New" panose="02070309020205020404" pitchFamily="49" charset="0"/>
              </a:rPr>
              <a:t>Stable</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Ssearchkey</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Sfoundkey</a:t>
            </a:r>
            <a:r>
              <a:rPr lang="en-US" sz="1400" dirty="0" smtClean="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NLhigh</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Lexclusive</a:t>
            </a:r>
            <a:r>
              <a:rPr lang="en-US" sz="1400" i="1" dirty="0" smtClean="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smtClean="0">
                <a:cs typeface="Courier New" panose="02070309020205020404" pitchFamily="49" charset="0"/>
              </a:rPr>
              <a:t>Srunfilter</a:t>
            </a:r>
            <a:r>
              <a:rPr lang="en-US" sz="1400" i="1" dirty="0" smtClean="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smtClean="0">
                <a:cs typeface="Courier New" panose="02070309020205020404" pitchFamily="49" charset="0"/>
              </a:rPr>
              <a:t>Ltext</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err="1"/>
              <a:t>SearchEngine</a:t>
            </a:r>
            <a:r>
              <a:rPr lang="en-US" sz="1400" dirty="0"/>
              <a:t> using the simple format. If </a:t>
            </a:r>
            <a:r>
              <a:rPr lang="en-US" sz="1400" i="1" dirty="0">
                <a:cs typeface="Courier New" panose="02070309020205020404" pitchFamily="49" charset="0"/>
              </a:rPr>
              <a:t>Stable</a:t>
            </a:r>
            <a:r>
              <a:rPr lang="en-US" sz="1400" dirty="0"/>
              <a:t> has “.txt” as extension, the file format will be tab-delimited. For full export, set </a:t>
            </a:r>
            <a:r>
              <a:rPr lang="en-US" sz="1400" i="1" dirty="0" err="1">
                <a:cs typeface="Courier New" panose="02070309020205020404" pitchFamily="49" charset="0"/>
              </a:rPr>
              <a:t>NLlow</a:t>
            </a:r>
            <a:r>
              <a:rPr lang="en-US" sz="1400" dirty="0"/>
              <a:t> to 0 or .f., </a:t>
            </a:r>
            <a:r>
              <a:rPr lang="en-US" sz="1400" i="1" dirty="0" err="1">
                <a:cs typeface="Courier New" panose="02070309020205020404" pitchFamily="49" charset="0"/>
              </a:rPr>
              <a:t>NLhigh</a:t>
            </a:r>
            <a:r>
              <a:rPr lang="en-US" sz="1400" dirty="0"/>
              <a:t> to 101 or .f. (high bracket is excluded) and </a:t>
            </a:r>
            <a:r>
              <a:rPr lang="en-US" sz="1400" i="1" dirty="0" err="1">
                <a:cs typeface="Courier New" panose="02070309020205020404" pitchFamily="49" charset="0"/>
              </a:rPr>
              <a:t>Srunfilter</a:t>
            </a:r>
            <a:r>
              <a:rPr lang="en-US" sz="1400" dirty="0"/>
              <a:t> to “” (empty string). Can be forced to overwrite existing </a:t>
            </a:r>
            <a:r>
              <a:rPr lang="en-US" sz="1400" i="1" dirty="0">
                <a:cs typeface="Courier New" panose="02070309020205020404" pitchFamily="49" charset="0"/>
              </a:rPr>
              <a:t>Stable</a:t>
            </a:r>
            <a:r>
              <a:rPr lang="en-US" sz="1400" dirty="0"/>
              <a:t>. [Export</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fontScale="92500" lnSpcReduction="10000"/>
          </a:bodyPr>
          <a:lstStyle/>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exportExtended</a:t>
            </a:r>
            <a:r>
              <a:rPr lang="en-US" sz="1500" b="1" dirty="0" smtClean="0">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Stable</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Ssearchkey</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Sfoundkey</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Ssearchgroupkey</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Sfoundgroupkey</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NLlow</a:t>
            </a:r>
            <a:r>
              <a:rPr lang="en-US" sz="1500" i="1"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NLhigh</a:t>
            </a:r>
            <a:r>
              <a:rPr lang="en-US" sz="1500" i="1"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Lexclusive</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Srunfilter</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exports the </a:t>
            </a:r>
            <a:r>
              <a:rPr lang="en-US" sz="1500" dirty="0" err="1"/>
              <a:t>SearchEngine</a:t>
            </a:r>
            <a:r>
              <a:rPr lang="en-US" sz="1500" dirty="0"/>
              <a:t> using the extended format. If </a:t>
            </a:r>
            <a:r>
              <a:rPr lang="en-US" sz="1500" i="1" dirty="0">
                <a:cs typeface="Courier New" panose="02070309020205020404" pitchFamily="49" charset="0"/>
              </a:rPr>
              <a:t>Stable</a:t>
            </a:r>
            <a:r>
              <a:rPr lang="en-US" sz="1500" dirty="0"/>
              <a:t> has “.txt” as extension, the file format will be tab-delimited. For full export, set </a:t>
            </a:r>
            <a:r>
              <a:rPr lang="en-US" sz="1500" i="1" dirty="0" err="1">
                <a:cs typeface="Courier New" panose="02070309020205020404" pitchFamily="49" charset="0"/>
              </a:rPr>
              <a:t>NLlow</a:t>
            </a:r>
            <a:r>
              <a:rPr lang="en-US" sz="1500" dirty="0"/>
              <a:t> to 0 or .f., </a:t>
            </a:r>
            <a:r>
              <a:rPr lang="en-US" sz="1500" i="1" dirty="0" err="1">
                <a:cs typeface="Courier New" panose="02070309020205020404" pitchFamily="49" charset="0"/>
              </a:rPr>
              <a:t>NLhigh</a:t>
            </a:r>
            <a:r>
              <a:rPr lang="en-US" sz="1500" dirty="0"/>
              <a:t> to 101 or .f. (high bracket is excluded) and </a:t>
            </a:r>
            <a:r>
              <a:rPr lang="en-US" sz="1500" i="1" dirty="0" err="1">
                <a:cs typeface="Courier New" panose="02070309020205020404" pitchFamily="49" charset="0"/>
              </a:rPr>
              <a:t>Srunfilter</a:t>
            </a:r>
            <a:r>
              <a:rPr lang="en-US" sz="1500" dirty="0"/>
              <a:t> to “” (empty string). Can be forced to overwrite existing </a:t>
            </a:r>
            <a:r>
              <a:rPr lang="en-US" sz="1500" dirty="0">
                <a:cs typeface="Courier New" panose="02070309020205020404" pitchFamily="49" charset="0"/>
              </a:rPr>
              <a:t>Stable</a:t>
            </a:r>
            <a:r>
              <a:rPr lang="en-US" sz="1500" dirty="0"/>
              <a:t>. [</a:t>
            </a:r>
            <a:r>
              <a:rPr lang="en-US" sz="1500" dirty="0" err="1"/>
              <a:t>ExtendedExport</a:t>
            </a:r>
            <a:r>
              <a:rPr lang="en-US" sz="1500" dirty="0"/>
              <a:t>]</a:t>
            </a:r>
          </a:p>
          <a:p>
            <a:pPr marL="360000" indent="-360000">
              <a:spcBef>
                <a:spcPts val="600"/>
              </a:spcBef>
              <a:buNone/>
            </a:pPr>
            <a:r>
              <a:rPr lang="en-US" sz="1500" b="1" dirty="0" err="1">
                <a:ea typeface="Cambria Math" panose="02040503050406030204" pitchFamily="18" charset="0"/>
                <a:cs typeface="Courier New" panose="02070309020205020404" pitchFamily="49" charset="0"/>
              </a:rPr>
              <a:t>exportGrouped</a:t>
            </a:r>
            <a:r>
              <a:rPr lang="en-US" sz="1500" b="1" dirty="0">
                <a:ea typeface="Cambria Math" panose="02040503050406030204" pitchFamily="18" charset="0"/>
                <a:cs typeface="Courier New" panose="02070309020205020404" pitchFamily="49" charset="0"/>
              </a:rPr>
              <a:t>(</a:t>
            </a:r>
            <a:r>
              <a:rPr lang="en-US" sz="1500" i="1" dirty="0">
                <a:ea typeface="Cambria Math" panose="02040503050406030204" pitchFamily="18" charset="0"/>
                <a:cs typeface="Courier New" panose="02070309020205020404" pitchFamily="49" charset="0"/>
              </a:rPr>
              <a:t>Stable</a:t>
            </a:r>
            <a:r>
              <a:rPr lang="en-US" sz="1500" dirty="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i="1" dirty="0" err="1" smtClean="0">
                <a:ea typeface="Cambria Math" panose="02040503050406030204" pitchFamily="18" charset="0"/>
                <a:cs typeface="Courier New" panose="02070309020205020404" pitchFamily="49" charset="0"/>
              </a:rPr>
              <a:t>Scascade</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dirty="0" err="1" smtClean="0">
                <a:ea typeface="Cambria Math" panose="02040503050406030204" pitchFamily="18" charset="0"/>
                <a:cs typeface="Courier New" panose="02070309020205020404" pitchFamily="49" charset="0"/>
              </a:rPr>
              <a:t>Sbasekey</a:t>
            </a:r>
            <a:r>
              <a:rPr lang="en-US" sz="1500" dirty="0" smtClean="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NLlow</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NLhigh</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Lexclusive</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Srunfilter</a:t>
            </a:r>
            <a:r>
              <a:rPr lang="en-US" sz="1500" dirty="0">
                <a:solidFill>
                  <a:schemeClr val="bg1">
                    <a:lumMod val="50000"/>
                  </a:schemeClr>
                </a:solidFill>
                <a:ea typeface="Cambria Math" panose="02040503050406030204" pitchFamily="18" charset="0"/>
                <a:cs typeface="Courier New" panose="02070309020205020404" pitchFamily="49" charset="0"/>
              </a:rPr>
              <a:t> [</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Lnotext</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Lnosingles</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exports the </a:t>
            </a:r>
            <a:r>
              <a:rPr lang="en-US" sz="1500" dirty="0" err="1"/>
              <a:t>SearchEngine</a:t>
            </a:r>
            <a:r>
              <a:rPr lang="en-US" sz="1500" dirty="0"/>
              <a:t> using the grouped format. If </a:t>
            </a:r>
            <a:r>
              <a:rPr lang="en-US" sz="1500" i="1" dirty="0">
                <a:cs typeface="Courier New" panose="02070309020205020404" pitchFamily="49" charset="0"/>
              </a:rPr>
              <a:t>Stable</a:t>
            </a:r>
            <a:r>
              <a:rPr lang="en-US" sz="1500" dirty="0"/>
              <a:t> has “.txt” as extension, the file format will be tab-delimited. For full export, set </a:t>
            </a:r>
            <a:r>
              <a:rPr lang="en-US" sz="1500" i="1" dirty="0" err="1">
                <a:cs typeface="Courier New" panose="02070309020205020404" pitchFamily="49" charset="0"/>
              </a:rPr>
              <a:t>NLlow</a:t>
            </a:r>
            <a:r>
              <a:rPr lang="en-US" sz="1500" dirty="0"/>
              <a:t> to 0 or .f., </a:t>
            </a:r>
            <a:r>
              <a:rPr lang="en-US" sz="1500" i="1" dirty="0" err="1">
                <a:cs typeface="Courier New" panose="02070309020205020404" pitchFamily="49" charset="0"/>
              </a:rPr>
              <a:t>NLhigh</a:t>
            </a:r>
            <a:r>
              <a:rPr lang="en-US" sz="1500" dirty="0"/>
              <a:t> to 101 or .f. (high bracket is excluded) and </a:t>
            </a:r>
            <a:r>
              <a:rPr lang="en-US" sz="1500" i="1" dirty="0" err="1">
                <a:cs typeface="Courier New" panose="02070309020205020404" pitchFamily="49" charset="0"/>
              </a:rPr>
              <a:t>Srunfilte</a:t>
            </a:r>
            <a:r>
              <a:rPr lang="en-US" sz="1500" i="1" dirty="0" err="1"/>
              <a:t>r</a:t>
            </a:r>
            <a:r>
              <a:rPr lang="en-US" sz="1500" i="1" dirty="0"/>
              <a:t> </a:t>
            </a:r>
            <a:r>
              <a:rPr lang="en-US" sz="1500" dirty="0"/>
              <a:t>to “” (empty string). </a:t>
            </a:r>
            <a:r>
              <a:rPr lang="en-US" sz="1500" dirty="0" smtClean="0"/>
              <a:t>Can </a:t>
            </a:r>
            <a:r>
              <a:rPr lang="en-US" sz="1500" dirty="0"/>
              <a:t>be forced to overwrite existing </a:t>
            </a:r>
            <a:r>
              <a:rPr lang="en-US" sz="1500" i="1" dirty="0">
                <a:cs typeface="Courier New" panose="02070309020205020404" pitchFamily="49" charset="0"/>
              </a:rPr>
              <a:t>Stable</a:t>
            </a:r>
            <a:r>
              <a:rPr lang="en-US" sz="1500" dirty="0"/>
              <a:t>. [</a:t>
            </a:r>
            <a:r>
              <a:rPr lang="en-US" sz="1500" dirty="0" err="1"/>
              <a:t>GroupedExport</a:t>
            </a:r>
            <a:r>
              <a:rPr lang="en-US" sz="1500" dirty="0"/>
              <a:t>]</a:t>
            </a:r>
          </a:p>
          <a:p>
            <a:pPr marL="360000" indent="-360000">
              <a:spcBef>
                <a:spcPts val="600"/>
              </a:spcBef>
              <a:buNone/>
            </a:pPr>
            <a:r>
              <a:rPr lang="en-US" sz="1500" b="1" dirty="0">
                <a:ea typeface="Cambria Math" panose="02040503050406030204" pitchFamily="18" charset="0"/>
                <a:cs typeface="Courier New" panose="02070309020205020404" pitchFamily="49" charset="0"/>
              </a:rPr>
              <a:t>feedback(</a:t>
            </a:r>
            <a:r>
              <a:rPr lang="en-US" sz="1500" i="1" dirty="0" err="1">
                <a:ea typeface="Cambria Math" panose="02040503050406030204" pitchFamily="18" charset="0"/>
                <a:cs typeface="Courier New" panose="02070309020205020404" pitchFamily="49" charset="0"/>
              </a:rPr>
              <a:t>Nfeedback</a:t>
            </a:r>
            <a:r>
              <a:rPr lang="en-US" sz="1500" b="1" dirty="0">
                <a:ea typeface="Cambria Math" panose="02040503050406030204" pitchFamily="18" charset="0"/>
                <a:cs typeface="Courier New" panose="02070309020205020404" pitchFamily="49" charset="0"/>
              </a:rPr>
              <a:t>)</a:t>
            </a:r>
            <a:r>
              <a:rPr lang="en-US" sz="1500" dirty="0"/>
              <a:t/>
            </a:r>
            <a:br>
              <a:rPr lang="en-US" sz="1500" dirty="0"/>
            </a:br>
            <a:r>
              <a:rPr lang="en-US" sz="1500" dirty="0"/>
              <a:t>sets the feedback, which can be a number between 0 and 100. [Settings]</a:t>
            </a:r>
          </a:p>
          <a:p>
            <a:pPr marL="360000" indent="-360000">
              <a:spcBef>
                <a:spcPts val="600"/>
              </a:spcBef>
              <a:buNone/>
            </a:pPr>
            <a:r>
              <a:rPr lang="en-US" sz="1500" b="1" dirty="0">
                <a:ea typeface="Cambria Math" panose="02040503050406030204" pitchFamily="18" charset="0"/>
                <a:cs typeface="Courier New" panose="02070309020205020404" pitchFamily="49" charset="0"/>
              </a:rPr>
              <a:t>ignorant(</a:t>
            </a:r>
            <a:r>
              <a:rPr lang="en-US" sz="1500" i="1" dirty="0" err="1">
                <a:ea typeface="Cambria Math" panose="02040503050406030204" pitchFamily="18" charset="0"/>
                <a:cs typeface="Courier New" panose="02070309020205020404" pitchFamily="49" charset="0"/>
              </a:rPr>
              <a:t>Lignorant</a:t>
            </a:r>
            <a:r>
              <a:rPr lang="en-US" sz="1500" b="1" dirty="0">
                <a:ea typeface="Cambria Math" panose="02040503050406030204" pitchFamily="18" charset="0"/>
                <a:cs typeface="Courier New" panose="02070309020205020404" pitchFamily="49" charset="0"/>
              </a:rPr>
              <a:t>)</a:t>
            </a:r>
            <a:r>
              <a:rPr lang="en-US" sz="1500" dirty="0"/>
              <a:t/>
            </a:r>
            <a:br>
              <a:rPr lang="en-US" sz="1500" dirty="0"/>
            </a:br>
            <a:r>
              <a:rPr lang="en-US" sz="1500" dirty="0" smtClean="0"/>
              <a:t>defines whether the </a:t>
            </a:r>
            <a:r>
              <a:rPr lang="en-US" sz="1500" dirty="0" err="1" smtClean="0"/>
              <a:t>SearchEngine</a:t>
            </a:r>
            <a:r>
              <a:rPr lang="en-US" sz="1500" dirty="0" smtClean="0"/>
              <a:t> is ignoring words </a:t>
            </a:r>
            <a:r>
              <a:rPr lang="en-US" sz="1500" dirty="0"/>
              <a:t>not represented in the Registry </a:t>
            </a:r>
            <a:r>
              <a:rPr lang="en-US" sz="1500" dirty="0" smtClean="0"/>
              <a:t>(.t.) or is giving them </a:t>
            </a:r>
            <a:r>
              <a:rPr lang="en-US" sz="1500" dirty="0"/>
              <a:t>the average identification potential of the corresponding search </a:t>
            </a:r>
            <a:r>
              <a:rPr lang="en-US" sz="1500" dirty="0" smtClean="0"/>
              <a:t>type (.f. = default). </a:t>
            </a:r>
            <a:r>
              <a:rPr lang="en-US" sz="1500" dirty="0"/>
              <a:t>[Settings</a:t>
            </a:r>
            <a:r>
              <a:rPr lang="en-US" sz="1500" dirty="0" smtClean="0"/>
              <a:t>]</a:t>
            </a:r>
          </a:p>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importBase</a:t>
            </a:r>
            <a:r>
              <a:rPr lang="en-US" sz="1500" b="1" dirty="0" smtClean="0">
                <a:ea typeface="Cambria Math" panose="02040503050406030204" pitchFamily="18" charset="0"/>
                <a:cs typeface="Courier New" panose="02070309020205020404" pitchFamily="49" charset="0"/>
              </a:rPr>
              <a:t>(</a:t>
            </a:r>
            <a:r>
              <a:rPr lang="en-US" sz="1500" i="1" dirty="0" err="1" smtClean="0">
                <a:ea typeface="Cambria Math" panose="02040503050406030204" pitchFamily="18" charset="0"/>
                <a:cs typeface="Courier New" panose="02070309020205020404" pitchFamily="49" charset="0"/>
              </a:rPr>
              <a:t>Sfile</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Ldecode</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Lnomemos</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Lfast</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imports respectively declares the base table. If the file extension is “.txt”, the file is imported into </a:t>
            </a:r>
            <a:r>
              <a:rPr lang="en-US" sz="1500" dirty="0" err="1"/>
              <a:t>Foxpro</a:t>
            </a:r>
            <a:r>
              <a:rPr lang="en-US" sz="1500" dirty="0"/>
              <a:t> format. If it is already imported, the existing file will be used. Parameters can be omitted from right to left. [File Locations</a:t>
            </a:r>
            <a:r>
              <a:rPr lang="en-US" sz="1500" dirty="0" smtClean="0"/>
              <a:t>]</a:t>
            </a:r>
            <a:endParaRPr lang="en-US" sz="1500" dirty="0"/>
          </a:p>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importSearch</a:t>
            </a:r>
            <a:r>
              <a:rPr lang="en-US" sz="1500" b="1" dirty="0">
                <a:ea typeface="Cambria Math" panose="02040503050406030204" pitchFamily="18" charset="0"/>
                <a:cs typeface="Courier New" panose="02070309020205020404" pitchFamily="49" charset="0"/>
              </a:rPr>
              <a:t>(</a:t>
            </a:r>
            <a:r>
              <a:rPr lang="en-US" sz="1500" i="1" dirty="0" err="1">
                <a:ea typeface="Cambria Math" panose="02040503050406030204" pitchFamily="18" charset="0"/>
                <a:cs typeface="Courier New" panose="02070309020205020404" pitchFamily="49" charset="0"/>
              </a:rPr>
              <a:t>Sfile</a:t>
            </a:r>
            <a:r>
              <a:rPr lang="en-US" sz="1500" i="1" dirty="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Ldecode</a:t>
            </a:r>
            <a:r>
              <a:rPr lang="en-US" sz="1500" i="1" dirty="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Lnomemos</a:t>
            </a:r>
            <a:r>
              <a:rPr lang="en-US" sz="1500" i="1" dirty="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Lfast</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b="1" dirty="0">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r>
            <a:br>
              <a:rPr lang="en-US" sz="1500" dirty="0">
                <a:ea typeface="Cambria Math" panose="02040503050406030204" pitchFamily="18" charset="0"/>
                <a:cs typeface="Courier New" panose="02070309020205020404" pitchFamily="49" charset="0"/>
              </a:rPr>
            </a:br>
            <a:r>
              <a:rPr lang="en-US" sz="1500" dirty="0"/>
              <a:t>imports respectively declares the search table. If the file extension is “.txt”, the file is imported into </a:t>
            </a:r>
            <a:r>
              <a:rPr lang="en-US" sz="1500" dirty="0" err="1"/>
              <a:t>Foxpro</a:t>
            </a:r>
            <a:r>
              <a:rPr lang="en-US" sz="1500" dirty="0"/>
              <a:t> format. If it is already imported, the existing file will be used. Parameters can be omitted from right to left. [File Locations]</a:t>
            </a:r>
          </a:p>
          <a:p>
            <a:pPr marL="360000" indent="-360000">
              <a:spcBef>
                <a:spcPts val="600"/>
              </a:spcBef>
              <a:buNone/>
            </a:pPr>
            <a:r>
              <a:rPr lang="en-US" sz="1500" b="1" dirty="0">
                <a:ea typeface="Cambria Math" panose="02040503050406030204" pitchFamily="18" charset="0"/>
                <a:cs typeface="Courier New" panose="02070309020205020404" pitchFamily="49" charset="0"/>
              </a:rPr>
              <a:t>info(</a:t>
            </a:r>
            <a:r>
              <a:rPr lang="en-US" sz="1500" i="1" dirty="0" err="1">
                <a:ea typeface="Cambria Math" panose="02040503050406030204" pitchFamily="18" charset="0"/>
                <a:cs typeface="Courier New" panose="02070309020205020404" pitchFamily="49" charset="0"/>
              </a:rPr>
              <a:t>Sinfo</a:t>
            </a:r>
            <a:r>
              <a:rPr lang="en-US" sz="1500" b="1" dirty="0">
                <a:ea typeface="Cambria Math" panose="02040503050406030204" pitchFamily="18" charset="0"/>
                <a:cs typeface="Courier New" panose="02070309020205020404" pitchFamily="49" charset="0"/>
              </a:rPr>
              <a:t>)</a:t>
            </a:r>
            <a:r>
              <a:rPr lang="en-US" sz="1500" dirty="0"/>
              <a:t/>
            </a:r>
            <a:br>
              <a:rPr lang="en-US" sz="1500" dirty="0"/>
            </a:br>
            <a:r>
              <a:rPr lang="en-US" sz="1500" dirty="0"/>
              <a:t>sets the notes in the info section of the </a:t>
            </a:r>
            <a:r>
              <a:rPr lang="en-US" sz="1500" dirty="0" err="1"/>
              <a:t>SearchEngine</a:t>
            </a:r>
            <a:r>
              <a:rPr lang="en-US" sz="1500" dirty="0"/>
              <a:t> structure string. The tag “&lt;</a:t>
            </a:r>
            <a:r>
              <a:rPr lang="en-US" sz="1500" dirty="0" err="1"/>
              <a:t>br</a:t>
            </a:r>
            <a:r>
              <a:rPr lang="en-US" sz="1500" dirty="0"/>
              <a:t>&gt;” will be translated to a line break. [Notes]</a:t>
            </a:r>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a:t>
            </a:r>
            <a:r>
              <a:rPr lang="en-US" sz="1400" dirty="0" err="1" smtClean="0"/>
              <a:t>SearchFields</a:t>
            </a:r>
            <a:r>
              <a:rPr lang="en-US" sz="1400" dirty="0" smtClean="0"/>
              <a:t>]</a:t>
            </a:r>
            <a:endParaRPr lang="en-US" sz="2000" dirty="0"/>
          </a:p>
          <a:p>
            <a:pPr marL="360000" indent="-360000">
              <a:spcBef>
                <a:spcPts val="600"/>
              </a:spcBef>
              <a:buNone/>
            </a:pPr>
            <a:r>
              <a:rPr lang="en-US" sz="1400" b="1" dirty="0">
                <a:cs typeface="Courier New" panose="02070309020205020404" pitchFamily="49" charset="0"/>
              </a:rPr>
              <a:t>limit(</a:t>
            </a:r>
            <a:r>
              <a:rPr lang="en-US" sz="1400"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a:t>
            </a:r>
            <a:r>
              <a:rPr lang="en-US" sz="1400" dirty="0" smtClean="0"/>
              <a:t>[Load]</a:t>
            </a:r>
            <a:endParaRPr lang="en-US" sz="1400" dirty="0"/>
          </a:p>
          <a:p>
            <a:pPr marL="360000" indent="-360000">
              <a:spcBef>
                <a:spcPts val="600"/>
              </a:spcBef>
              <a:buNone/>
            </a:pPr>
            <a:r>
              <a:rPr lang="en-US" sz="1400" b="1" dirty="0">
                <a:cs typeface="Courier New" panose="02070309020205020404" pitchFamily="49" charset="0"/>
              </a:rPr>
              <a:t>message(</a:t>
            </a:r>
            <a:r>
              <a:rPr lang="en-US" sz="1400"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r>
              <a:rPr lang="en-US" sz="1400" dirty="0" smtClean="0"/>
              <a:t>.</a:t>
            </a:r>
            <a:endParaRPr lang="en-US" sz="1400" dirty="0"/>
          </a:p>
          <a:p>
            <a:pPr marL="360000" indent="-360000">
              <a:spcBef>
                <a:spcPts val="600"/>
              </a:spcBef>
              <a:buNone/>
            </a:pPr>
            <a:r>
              <a:rPr lang="en-US" sz="1400" b="1" dirty="0">
                <a:cs typeface="Courier New" panose="02070309020205020404" pitchFamily="49" charset="0"/>
              </a:rPr>
              <a:t>mirror(</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p>
          <a:p>
            <a:pPr marL="360000" indent="-360000">
              <a:spcBef>
                <a:spcPts val="600"/>
              </a:spcBef>
              <a:buNone/>
            </a:pPr>
            <a:r>
              <a:rPr lang="en-US" sz="1400" b="1" dirty="0">
                <a:cs typeface="Courier New" panose="02070309020205020404" pitchFamily="49" charset="0"/>
              </a:rPr>
              <a:t>note(</a:t>
            </a:r>
            <a:r>
              <a:rPr lang="en-US" sz="1400" dirty="0" err="1">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r>
              <a:rPr lang="en-US" sz="1400" dirty="0" smtClean="0"/>
              <a:t>]</a:t>
            </a:r>
          </a:p>
          <a:p>
            <a:pPr marL="360000" indent="-360000">
              <a:spcBef>
                <a:spcPts val="600"/>
              </a:spcBef>
              <a:buNone/>
            </a:pPr>
            <a:r>
              <a:rPr lang="en-US" sz="1400" b="1" dirty="0"/>
              <a:t>refine(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a:solidFill>
                  <a:schemeClr val="bg1">
                    <a:lumMod val="50000"/>
                  </a:schemeClr>
                </a:solidFill>
              </a:rPr>
              <a:t>]]]]</a:t>
            </a:r>
            <a:r>
              <a:rPr lang="en-US" sz="1400" b="1" dirty="0"/>
              <a:t>)</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a:t>
            </a:r>
            <a:r>
              <a:rPr lang="en-US" sz="1400" dirty="0" smtClean="0"/>
              <a:t>defines </a:t>
            </a:r>
            <a:r>
              <a:rPr lang="en-US" sz="1400" dirty="0"/>
              <a:t>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endParaRPr lang="en-US" sz="1400" dirty="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smtClean="0"/>
              <a:t>relative(</a:t>
            </a:r>
            <a:r>
              <a:rPr lang="en-US" sz="1400" i="1" dirty="0" err="1" smtClean="0"/>
              <a:t>Lrelative</a:t>
            </a:r>
            <a:r>
              <a:rPr lang="en-US" sz="1400" b="1" dirty="0" smtClean="0"/>
              <a:t>)</a:t>
            </a:r>
            <a:br>
              <a:rPr lang="en-US" sz="1400" b="1" dirty="0" smtClean="0"/>
            </a:br>
            <a:r>
              <a:rPr lang="en-US" sz="1400" dirty="0" smtClean="0"/>
              <a:t>defines whether the </a:t>
            </a:r>
            <a:r>
              <a:rPr lang="en-US" sz="1400" dirty="0" err="1" smtClean="0"/>
              <a:t>SearchEngine</a:t>
            </a:r>
            <a:r>
              <a:rPr lang="en-US" sz="1400" dirty="0" smtClean="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smtClean="0"/>
              <a:t>)</a:t>
            </a:r>
            <a:r>
              <a:rPr lang="en-US" sz="1400" b="1" dirty="0"/>
              <a:t/>
            </a:r>
            <a:br>
              <a:rPr lang="en-US" sz="1400" b="1" dirty="0"/>
            </a:br>
            <a:r>
              <a:rPr lang="en-US" sz="1400" dirty="0" smtClean="0"/>
              <a:t>removes the specified save slot. [Save]</a:t>
            </a:r>
            <a:endParaRPr lang="en-US" sz="1400" b="1" dirty="0"/>
          </a:p>
          <a:p>
            <a:pPr marL="360000" indent="-360000">
              <a:spcBef>
                <a:spcPts val="600"/>
              </a:spcBef>
              <a:buNone/>
            </a:pPr>
            <a:r>
              <a:rPr lang="en-US" sz="1400" b="1" dirty="0" smtClean="0"/>
              <a:t>research(</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Iscoremode</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Lnondestructiveonly</a:t>
            </a:r>
            <a:r>
              <a:rPr lang="en-US" sz="1400" dirty="0">
                <a:solidFill>
                  <a:schemeClr val="bg1">
                    <a:lumMod val="50000"/>
                  </a:schemeClr>
                </a:solidFill>
              </a:rPr>
              <a:t>]]]]</a:t>
            </a:r>
            <a:r>
              <a:rPr lang="en-US" sz="1400" b="1" dirty="0"/>
              <a:t>)</a:t>
            </a:r>
            <a:br>
              <a:rPr lang="en-US" sz="1400" b="1" dirty="0"/>
            </a:br>
            <a:r>
              <a:rPr lang="en-US" sz="1400" dirty="0" smtClean="0"/>
              <a:t>researches </a:t>
            </a:r>
            <a:r>
              <a:rPr lang="en-US" sz="1400" dirty="0"/>
              <a:t>the </a:t>
            </a:r>
            <a:r>
              <a:rPr lang="en-US" sz="1400" dirty="0" smtClean="0"/>
              <a:t>existing matches </a:t>
            </a:r>
            <a:r>
              <a:rPr lang="en-US" sz="1400" dirty="0"/>
              <a:t>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smtClean="0"/>
              <a:t>defines </a:t>
            </a:r>
            <a:r>
              <a:rPr lang="en-US" sz="1400" dirty="0"/>
              <a:t>how the </a:t>
            </a:r>
            <a:r>
              <a:rPr lang="en-US" sz="1400" dirty="0" smtClean="0"/>
              <a:t>researched </a:t>
            </a:r>
            <a:r>
              <a:rPr lang="en-US" sz="1400" dirty="0"/>
              <a:t>identity relates to the existing identity of the respective match: 1 = replace, 2 = maximize, 3 = minimize, 4 = additive, 5 = average. </a:t>
            </a:r>
            <a:r>
              <a:rPr lang="en-US" sz="1400" i="1" dirty="0" err="1" smtClean="0"/>
              <a:t>I</a:t>
            </a:r>
            <a:r>
              <a:rPr lang="en-US" sz="1400" i="1" dirty="0" err="1"/>
              <a:t>scoremode</a:t>
            </a:r>
            <a:r>
              <a:rPr lang="en-US" sz="1400" i="1" dirty="0" smtClean="0"/>
              <a:t> </a:t>
            </a:r>
            <a:r>
              <a:rPr lang="en-US" sz="1400" dirty="0" smtClean="0"/>
              <a:t>defines how the researched score relates to the existing score of the respective match: </a:t>
            </a:r>
            <a:r>
              <a:rPr lang="en-US" sz="1400" dirty="0"/>
              <a:t>1 = replace, 2 = maximize, 3 = minimize</a:t>
            </a:r>
            <a:r>
              <a:rPr lang="en-US" sz="1400" dirty="0" smtClean="0"/>
              <a:t>. </a:t>
            </a:r>
            <a:r>
              <a:rPr lang="en-US" sz="1400" dirty="0"/>
              <a:t>If </a:t>
            </a:r>
            <a:r>
              <a:rPr lang="en-US" sz="1400" i="1" dirty="0" err="1" smtClean="0"/>
              <a:t>LnondestructiveOnly</a:t>
            </a:r>
            <a:r>
              <a:rPr lang="en-US" sz="1400" i="1" dirty="0" smtClean="0"/>
              <a:t> </a:t>
            </a:r>
            <a:r>
              <a:rPr lang="en-US" sz="1400" dirty="0"/>
              <a:t>is .t., only search types </a:t>
            </a:r>
            <a:r>
              <a:rPr lang="en-US" sz="1400" dirty="0" smtClean="0"/>
              <a:t>not containing </a:t>
            </a:r>
            <a:r>
              <a:rPr lang="en-US" sz="1400" dirty="0"/>
              <a:t>destructive preparer are included renouncing the priorities of the other search types. This option should be used in conjunction with </a:t>
            </a:r>
            <a:r>
              <a:rPr lang="en-US" sz="1400" b="1" dirty="0" smtClean="0"/>
              <a:t>refine </a:t>
            </a:r>
            <a:r>
              <a:rPr lang="en-US" sz="1400" dirty="0"/>
              <a:t>and additive identity mode</a:t>
            </a:r>
            <a:r>
              <a:rPr lang="en-US" sz="1400" dirty="0" smtClean="0"/>
              <a:t>. [Research]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result(</a:t>
            </a:r>
            <a:r>
              <a:rPr lang="en-US" sz="1400" i="1" dirty="0" err="1">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run()</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ea typeface="Cambria Math" panose="02040503050406030204" pitchFamily="18" charset="0"/>
                <a:cs typeface="Courier New" panose="02070309020205020404" pitchFamily="49" charset="0"/>
              </a:rPr>
              <a:t>writes the current run count of the active result table to the output file.</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save(</a:t>
            </a:r>
            <a:r>
              <a:rPr lang="en-US" sz="1400" i="1" dirty="0" err="1" smtClean="0">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p>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a:t>scope(</a:t>
            </a:r>
            <a:r>
              <a:rPr lang="en-US" sz="1400" i="1" dirty="0" err="1"/>
              <a:t>Iscope</a:t>
            </a:r>
            <a:r>
              <a:rPr lang="en-US" sz="1400" b="1" dirty="0"/>
              <a:t>)</a:t>
            </a:r>
            <a:br>
              <a:rPr lang="en-US" sz="1400" b="1" dirty="0"/>
            </a:br>
            <a:r>
              <a:rPr lang="en-US" sz="1400" dirty="0"/>
              <a:t>defines the width of the LRCPD scope </a:t>
            </a:r>
            <a:r>
              <a:rPr lang="en-US" sz="1400" dirty="0" smtClean="0"/>
              <a:t>(12 = default). </a:t>
            </a:r>
            <a:r>
              <a:rPr lang="en-US" sz="1400" dirty="0"/>
              <a:t>[Preferences</a:t>
            </a:r>
            <a:r>
              <a:rPr lang="en-US" sz="1400" dirty="0" smtClean="0"/>
              <a:t>]</a:t>
            </a:r>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t>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smtClean="0"/>
              <a:t>Icomparemode</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smtClean="0"/>
              <a:t>Lrefineforce</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smtClean="0"/>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smtClean="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smtClean="0"/>
              <a:t>Icomparemode</a:t>
            </a:r>
            <a:r>
              <a:rPr lang="en-US" sz="1400" i="1" dirty="0" smtClean="0"/>
              <a:t> </a:t>
            </a:r>
            <a:r>
              <a:rPr lang="en-US" sz="1400" dirty="0"/>
              <a:t>defines the direction on the LRCPD comparison: 1 = searched in found, 2 = dynamic, 3 = found in searched</a:t>
            </a:r>
            <a:r>
              <a:rPr lang="en-US" sz="1400" dirty="0" smtClean="0"/>
              <a:t>. If </a:t>
            </a:r>
            <a:r>
              <a:rPr lang="en-US" sz="1400" i="1" dirty="0" err="1" smtClean="0"/>
              <a:t>Lrefineforce</a:t>
            </a:r>
            <a:r>
              <a:rPr lang="en-US" sz="1400" i="1" dirty="0" smtClean="0"/>
              <a:t> </a:t>
            </a:r>
            <a:r>
              <a:rPr lang="en-US" sz="1400" dirty="0" smtClean="0"/>
              <a:t>= </a:t>
            </a:r>
            <a:r>
              <a:rPr lang="en-US" sz="1400" dirty="0"/>
              <a:t>.t</a:t>
            </a:r>
            <a:r>
              <a:rPr lang="en-US" sz="1400" dirty="0" smtClean="0"/>
              <a:t>., all search fields will be refined regardless of the involvement of destructive preparer. If the results will be refined, a separate threshold can be defined with </a:t>
            </a:r>
            <a:r>
              <a:rPr lang="en-US" sz="1400" i="1" dirty="0" err="1" smtClean="0"/>
              <a:t>Nrefinelimit</a:t>
            </a:r>
            <a:r>
              <a:rPr lang="en-US" sz="1400" dirty="0" smtClean="0"/>
              <a:t> [0,100]</a:t>
            </a:r>
            <a:r>
              <a:rPr lang="en-US" sz="1400" i="1" dirty="0" smtClean="0"/>
              <a:t>.</a:t>
            </a:r>
            <a:r>
              <a:rPr lang="en-US" sz="1400" dirty="0" smtClean="0"/>
              <a:t>[Search]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show()</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ea typeface="Cambria Math" panose="02040503050406030204" pitchFamily="18" charset="0"/>
                <a:cs typeface="Courier New" panose="02070309020205020404" pitchFamily="49" charset="0"/>
              </a:rPr>
              <a:t>writes the </a:t>
            </a:r>
            <a:r>
              <a:rPr lang="en-US" sz="1400" dirty="0" err="1" smtClean="0">
                <a:ea typeface="Cambria Math" panose="02040503050406030204" pitchFamily="18" charset="0"/>
                <a:cs typeface="Courier New" panose="02070309020205020404" pitchFamily="49" charset="0"/>
              </a:rPr>
              <a:t>SearchEngine</a:t>
            </a:r>
            <a:r>
              <a:rPr lang="en-US" sz="1400" dirty="0" smtClean="0">
                <a:ea typeface="Cambria Math" panose="02040503050406030204" pitchFamily="18" charset="0"/>
                <a:cs typeface="Courier New" panose="02070309020205020404" pitchFamily="49" charset="0"/>
              </a:rPr>
              <a:t> structure string to the output file</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smtClean="0">
                <a:ea typeface="Cambria Math" panose="02040503050406030204" pitchFamily="18" charset="0"/>
                <a:cs typeface="Courier New" panose="02070309020205020404" pitchFamily="49" charset="0"/>
              </a:rPr>
              <a:t>current save slot name to </a:t>
            </a:r>
            <a:r>
              <a:rPr lang="en-US" sz="1400" dirty="0">
                <a:ea typeface="Cambria Math" panose="02040503050406030204" pitchFamily="18" charset="0"/>
                <a:cs typeface="Courier New" panose="02070309020205020404" pitchFamily="49" charset="0"/>
              </a:rPr>
              <a:t>the output file</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time()</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a:t>
            </a:r>
            <a:r>
              <a:rPr lang="en-US" sz="1400" dirty="0" smtClean="0">
                <a:ea typeface="Cambria Math" panose="02040503050406030204" pitchFamily="18" charset="0"/>
                <a:cs typeface="Courier New" panose="02070309020205020404" pitchFamily="49" charset="0"/>
              </a:rPr>
              <a:t>date and time to </a:t>
            </a:r>
            <a:r>
              <a:rPr lang="en-US" sz="1400" dirty="0">
                <a:ea typeface="Cambria Math" panose="02040503050406030204" pitchFamily="18" charset="0"/>
                <a:cs typeface="Courier New" panose="02070309020205020404" pitchFamily="49" charset="0"/>
              </a:rPr>
              <a:t>the output file</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types(</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smtClean="0">
                <a:ea typeface="Cambria Math" panose="02040503050406030204" pitchFamily="18" charset="0"/>
                <a:cs typeface="Courier New" panose="02070309020205020404" pitchFamily="49" charset="0"/>
              </a:rPr>
              <a:t>softmax</a:t>
            </a:r>
            <a:r>
              <a:rPr lang="en-US" sz="1400" dirty="0" smtClean="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smtClean="0">
                <a:ea typeface="Cambria Math" panose="02040503050406030204" pitchFamily="18" charset="0"/>
                <a:cs typeface="Courier New" panose="02070309020205020404" pitchFamily="49" charset="0"/>
              </a:rPr>
              <a:t>softmax</a:t>
            </a:r>
            <a:r>
              <a:rPr lang="en-US" sz="1400" dirty="0" smtClean="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a:t>
            </a:r>
            <a:r>
              <a:rPr lang="en-US" sz="1400" dirty="0" err="1" smtClean="0">
                <a:ea typeface="Cambria Math" panose="02040503050406030204" pitchFamily="18" charset="0"/>
                <a:cs typeface="Courier New" panose="02070309020205020404" pitchFamily="49" charset="0"/>
              </a:rPr>
              <a:t>SearchTypes</a:t>
            </a:r>
            <a:r>
              <a:rPr lang="en-US" sz="1400" dirty="0" smtClean="0">
                <a:ea typeface="Cambria Math" panose="02040503050406030204" pitchFamily="18" charset="0"/>
                <a:cs typeface="Courier New" panose="02070309020205020404" pitchFamily="49" charset="0"/>
              </a:rPr>
              <a:t>]</a:t>
            </a: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t>unjoin(</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a:t>
            </a:r>
            <a:r>
              <a:rPr lang="en-US" sz="1400" i="1" dirty="0" err="1" smtClean="0"/>
              <a:t>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t>)</a:t>
            </a:r>
            <a:r>
              <a:rPr lang="en-US" sz="1400" b="1" dirty="0"/>
              <a:t/>
            </a:r>
            <a:br>
              <a:rPr lang="en-US" sz="1400" b="1" dirty="0"/>
            </a:br>
            <a:r>
              <a:rPr lang="en-US" sz="1400" dirty="0" smtClean="0"/>
              <a:t>removes the link between a field of the search table (</a:t>
            </a:r>
            <a:r>
              <a:rPr lang="en-US" sz="1400" i="1" dirty="0" err="1" smtClean="0">
                <a:ea typeface="Cambria Math" panose="02040503050406030204" pitchFamily="18" charset="0"/>
                <a:cs typeface="Courier New" panose="02070309020205020404" pitchFamily="49" charset="0"/>
              </a:rPr>
              <a:t>S</a:t>
            </a:r>
            <a:r>
              <a:rPr lang="en-US" sz="1400" i="1" dirty="0" err="1" smtClean="0"/>
              <a:t>field</a:t>
            </a:r>
            <a:r>
              <a:rPr lang="en-US" sz="1400" dirty="0" smtClean="0"/>
              <a:t>) and a search field. If </a:t>
            </a:r>
            <a:r>
              <a:rPr lang="en-US" sz="1400" i="1" dirty="0" err="1" smtClean="0"/>
              <a:t>Sfield</a:t>
            </a:r>
            <a:r>
              <a:rPr lang="en-US" sz="1400" dirty="0" smtClean="0"/>
              <a:t> is omitted, all links will be cleared. It is best practice to first unjoin all links before joining them. </a:t>
            </a:r>
            <a:r>
              <a:rPr lang="en-US" sz="1400" dirty="0"/>
              <a:t>[Join </a:t>
            </a:r>
            <a:r>
              <a:rPr lang="en-US" sz="1400" dirty="0" err="1"/>
              <a:t>SearchFields</a:t>
            </a:r>
            <a:r>
              <a:rPr lang="en-US" sz="1400" dirty="0"/>
              <a:t>] </a:t>
            </a:r>
            <a:endParaRPr lang="en-US" sz="1400" dirty="0" smtClean="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version()</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ea typeface="Cambria Math" panose="02040503050406030204" pitchFamily="18" charset="0"/>
                <a:cs typeface="Courier New" panose="02070309020205020404" pitchFamily="49" charset="0"/>
              </a:rPr>
              <a:t>writes the current version to </a:t>
            </a:r>
            <a:r>
              <a:rPr lang="en-US" sz="1400" smtClean="0">
                <a:ea typeface="Cambria Math" panose="02040503050406030204" pitchFamily="18" charset="0"/>
                <a:cs typeface="Courier New" panose="02070309020205020404" pitchFamily="49" charset="0"/>
              </a:rPr>
              <a:t>the output file.</a:t>
            </a:r>
            <a:endParaRPr lang="en-US" sz="1400" dirty="0" smtClean="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wait(</a:t>
            </a:r>
            <a:r>
              <a:rPr lang="en-US" sz="1400" i="1" dirty="0" err="1" smtClean="0">
                <a:ea typeface="Cambria Math" panose="02040503050406030204" pitchFamily="18" charset="0"/>
                <a:cs typeface="Courier New" panose="02070309020205020404" pitchFamily="49" charset="0"/>
              </a:rPr>
              <a:t>Iseconds</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ea typeface="Cambria Math" panose="02040503050406030204" pitchFamily="18" charset="0"/>
                <a:cs typeface="Courier New" panose="02070309020205020404" pitchFamily="49" charset="0"/>
              </a:rPr>
              <a:t>halts execution for </a:t>
            </a:r>
            <a:r>
              <a:rPr lang="en-US" sz="1400" i="1" dirty="0" err="1" smtClean="0">
                <a:ea typeface="Cambria Math" panose="02040503050406030204" pitchFamily="18" charset="0"/>
                <a:cs typeface="Courier New" panose="02070309020205020404" pitchFamily="49" charset="0"/>
              </a:rPr>
              <a:t>Iseconds</a:t>
            </a:r>
            <a:r>
              <a:rPr lang="en-US" sz="1400" i="1" dirty="0" smtClean="0">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seconds or until button press. if </a:t>
            </a:r>
            <a:r>
              <a:rPr lang="en-US" sz="1400" i="1" dirty="0" err="1" smtClean="0">
                <a:ea typeface="Cambria Math" panose="02040503050406030204" pitchFamily="18" charset="0"/>
                <a:cs typeface="Courier New" panose="02070309020205020404" pitchFamily="49" charset="0"/>
              </a:rPr>
              <a:t>Iseconds</a:t>
            </a:r>
            <a:r>
              <a:rPr lang="en-US" sz="1400" dirty="0" smtClean="0">
                <a:ea typeface="Cambria Math" panose="02040503050406030204" pitchFamily="18" charset="0"/>
                <a:cs typeface="Courier New" panose="02070309020205020404" pitchFamily="49" charset="0"/>
              </a:rPr>
              <a:t> is zero, execution will be continued after button press.</a:t>
            </a:r>
            <a:endParaRPr lang="en-US" sz="1400" dirty="0" smtClean="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a:t>
            </a:r>
            <a:r>
              <a:rPr lang="en-US" sz="1400" dirty="0" smtClean="0"/>
              <a:t>dynamically lowering the threshold to guarantee matches (.t.) or is complying to the threshold disposing all candidates below it (.</a:t>
            </a:r>
            <a:r>
              <a:rPr lang="en-US" sz="1400" dirty="0"/>
              <a:t>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47</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5780044"/>
          </a:xfrm>
          <a:prstGeom prst="rect">
            <a:avLst/>
          </a:prstGeom>
          <a:noFill/>
        </p:spPr>
        <p:txBody>
          <a:bodyPr wrap="square" rtlCol="0">
            <a:spAutoFit/>
          </a:bodyPr>
          <a:lstStyle/>
          <a:p>
            <a:pPr>
              <a:buFont typeface="Wingdings" panose="05000000000000000000" pitchFamily="2" charset="2"/>
              <a:buChar char="n"/>
            </a:pPr>
            <a:r>
              <a:rPr lang="de-DE" dirty="0" smtClean="0"/>
              <a:t>Development Environment</a:t>
            </a:r>
          </a:p>
          <a:p>
            <a:pPr lvl="1"/>
            <a:r>
              <a:rPr lang="de-DE" dirty="0" smtClean="0"/>
              <a:t>Microsoft Visual Foxpro 9.0 SP2 (32-Bit)</a:t>
            </a:r>
          </a:p>
          <a:p>
            <a:pPr lvl="1"/>
            <a:r>
              <a:rPr lang="de-DE" dirty="0" smtClean="0"/>
              <a:t>Microsoft Visual C++ 6.0 (32-Bit)</a:t>
            </a:r>
          </a:p>
          <a:p>
            <a:pPr>
              <a:buFont typeface="Wingdings" panose="05000000000000000000" pitchFamily="2" charset="2"/>
              <a:buChar char="n"/>
            </a:pPr>
            <a:r>
              <a:rPr lang="en-US" dirty="0" smtClean="0"/>
              <a:t>Minimum Requirements</a:t>
            </a:r>
          </a:p>
          <a:p>
            <a:pPr lvl="1"/>
            <a:r>
              <a:rPr lang="en-US" dirty="0" smtClean="0"/>
              <a:t>Windows</a:t>
            </a:r>
            <a:r>
              <a:rPr lang="en-US" dirty="0"/>
              <a:t>, any Version from XP </a:t>
            </a:r>
            <a:r>
              <a:rPr lang="en-US" dirty="0" smtClean="0"/>
              <a:t>upwards</a:t>
            </a:r>
          </a:p>
          <a:p>
            <a:pPr lvl="1"/>
            <a:r>
              <a:rPr lang="en-US" dirty="0" smtClean="0"/>
              <a:t>1 GB RAM</a:t>
            </a:r>
          </a:p>
          <a:p>
            <a:pPr>
              <a:buClr>
                <a:srgbClr val="FF0000"/>
              </a:buClr>
              <a:buFont typeface="Wingdings" panose="05000000000000000000" pitchFamily="2" charset="2"/>
              <a:buChar char="n"/>
            </a:pPr>
            <a:r>
              <a:rPr lang="en-US" dirty="0" smtClean="0"/>
              <a:t>Limitations</a:t>
            </a:r>
          </a:p>
          <a:p>
            <a:pPr lvl="1">
              <a:buClr>
                <a:srgbClr val="FF0000"/>
              </a:buClr>
            </a:pPr>
            <a:r>
              <a:rPr lang="en-US" dirty="0" smtClean="0"/>
              <a:t>Result table has a maximum size of 2GB </a:t>
            </a:r>
          </a:p>
          <a:p>
            <a:pPr lvl="2">
              <a:buClr>
                <a:srgbClr val="FF0000"/>
              </a:buClr>
            </a:pPr>
            <a:r>
              <a:rPr lang="en-US" dirty="0" smtClean="0"/>
              <a:t>79,536,413 records</a:t>
            </a:r>
          </a:p>
          <a:p>
            <a:pPr lvl="1">
              <a:buClr>
                <a:srgbClr val="FF0000"/>
              </a:buClr>
            </a:pPr>
            <a:r>
              <a:rPr lang="en-US" dirty="0" err="1" smtClean="0"/>
              <a:t>Foxpro</a:t>
            </a:r>
            <a:r>
              <a:rPr lang="en-US" dirty="0" smtClean="0"/>
              <a:t> export tables may not exceed 2GB, but</a:t>
            </a:r>
          </a:p>
          <a:p>
            <a:pPr lvl="1">
              <a:buClr>
                <a:srgbClr val="00B050"/>
              </a:buClr>
              <a:buFont typeface="Calibri" panose="020F0502020204030204" pitchFamily="34" charset="0"/>
              <a:buChar char="…"/>
            </a:pPr>
            <a:r>
              <a:rPr lang="en-US" dirty="0" smtClean="0"/>
              <a:t>Text based export tables have no size limitation</a:t>
            </a:r>
          </a:p>
          <a:p>
            <a:pPr lvl="1">
              <a:buClr>
                <a:srgbClr val="00B050"/>
              </a:buClr>
            </a:pPr>
            <a:r>
              <a:rPr lang="en-US" dirty="0" smtClean="0"/>
              <a:t>Base/Search tables have no size limitation</a:t>
            </a:r>
          </a:p>
          <a:p>
            <a:pPr lvl="2"/>
            <a:r>
              <a:rPr lang="en-US"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3528" y="909329"/>
            <a:ext cx="8496944" cy="3239751"/>
          </a:xfrm>
        </p:spPr>
        <p:txBody>
          <a:bodyPr/>
          <a:lstStyle/>
          <a:p>
            <a:pPr>
              <a:buFont typeface="Wingdings" panose="05000000000000000000" pitchFamily="2" charset="2"/>
              <a:buChar char="n"/>
            </a:pPr>
            <a:r>
              <a:rPr lang="en-US" dirty="0" smtClean="0"/>
              <a:t>Microsoft Visual </a:t>
            </a:r>
            <a:r>
              <a:rPr lang="en-US" dirty="0" err="1" smtClean="0"/>
              <a:t>Foxpro</a:t>
            </a:r>
            <a:r>
              <a:rPr lang="en-US" dirty="0" smtClean="0"/>
              <a:t> 9.0 (SP2)</a:t>
            </a:r>
            <a:br>
              <a:rPr lang="en-US" dirty="0" smtClean="0"/>
            </a:br>
            <a:r>
              <a:rPr lang="en-US" dirty="0" smtClean="0"/>
              <a:t>©1988-2006 Microsoft Corporation</a:t>
            </a:r>
          </a:p>
          <a:p>
            <a:pPr>
              <a:buFont typeface="Wingdings" panose="05000000000000000000" pitchFamily="2" charset="2"/>
              <a:buChar char="n"/>
            </a:pPr>
            <a:r>
              <a:rPr lang="en-US" dirty="0" smtClean="0"/>
              <a:t>Microsoft Visual C++ 6.0</a:t>
            </a:r>
            <a:br>
              <a:rPr lang="en-US" dirty="0" smtClean="0"/>
            </a:br>
            <a:r>
              <a:rPr lang="en-US" dirty="0" smtClean="0"/>
              <a:t>©1994-1998 </a:t>
            </a:r>
            <a:r>
              <a:rPr lang="en-US" dirty="0"/>
              <a:t>Microsoft </a:t>
            </a:r>
            <a:r>
              <a:rPr lang="en-US" dirty="0" smtClean="0"/>
              <a:t>Corporation</a:t>
            </a:r>
          </a:p>
          <a:p>
            <a:pPr>
              <a:buFont typeface="Wingdings" panose="05000000000000000000" pitchFamily="2" charset="2"/>
              <a:buChar char="n"/>
            </a:pPr>
            <a:r>
              <a:rPr lang="en-US" smtClean="0"/>
              <a:t>SearchEngine</a:t>
            </a:r>
            <a:r>
              <a:rPr lang="en-US" dirty="0" smtClean="0"/>
              <a:t/>
            </a:r>
            <a:br>
              <a:rPr lang="en-US" dirty="0" smtClean="0"/>
            </a:br>
            <a:r>
              <a:rPr lang="en-US" dirty="0" smtClean="0"/>
              <a:t>©1999-2019 Thorsten Doherr, ZEW GmbH</a:t>
            </a:r>
          </a:p>
          <a:p>
            <a:pPr marL="0" indent="0">
              <a:buNone/>
            </a:pPr>
            <a:endParaRPr lang="en-US" dirty="0"/>
          </a:p>
          <a:p>
            <a:pPr marL="0" indent="0">
              <a:buNone/>
            </a:pPr>
            <a:endParaRPr lang="en-US" dirty="0" smtClean="0"/>
          </a:p>
          <a:p>
            <a:pPr marL="0" indent="0">
              <a:buNone/>
            </a:pPr>
            <a:endParaRPr lang="en-US" dirty="0"/>
          </a:p>
        </p:txBody>
      </p:sp>
      <p:sp>
        <p:nvSpPr>
          <p:cNvPr id="3" name="Foliennummernplatzhalter 2"/>
          <p:cNvSpPr>
            <a:spLocks noGrp="1"/>
          </p:cNvSpPr>
          <p:nvPr>
            <p:ph type="sldNum" sz="quarter" idx="12"/>
          </p:nvPr>
        </p:nvSpPr>
        <p:spPr/>
        <p:txBody>
          <a:bodyPr/>
          <a:lstStyle/>
          <a:p>
            <a:fld id="{F6630C99-0C10-4F11-B985-BB6A5D994424}" type="slidenum">
              <a:rPr lang="en-US" smtClean="0"/>
              <a:t>48</a:t>
            </a:fld>
            <a:endParaRPr lang="en-US" dirty="0"/>
          </a:p>
        </p:txBody>
      </p:sp>
      <p:sp>
        <p:nvSpPr>
          <p:cNvPr id="4" name="Titel 3"/>
          <p:cNvSpPr>
            <a:spLocks noGrp="1"/>
          </p:cNvSpPr>
          <p:nvPr>
            <p:ph type="title"/>
          </p:nvPr>
        </p:nvSpPr>
        <p:spPr/>
        <p:txBody>
          <a:bodyPr/>
          <a:lstStyle/>
          <a:p>
            <a:r>
              <a:rPr lang="en-US" dirty="0" err="1" smtClean="0"/>
              <a:t>SearchEngine</a:t>
            </a:r>
            <a:r>
              <a:rPr lang="en-US" dirty="0" smtClean="0"/>
              <a:t> legal notes</a:t>
            </a:r>
            <a:endParaRPr lang="en-US" dirty="0"/>
          </a:p>
        </p:txBody>
      </p:sp>
      <p:sp>
        <p:nvSpPr>
          <p:cNvPr id="6" name="Textfeld 5"/>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2614711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539430"/>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last 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most recently saved slot is always selected by default</a:t>
            </a:r>
            <a:endParaRPr lang="en-US" sz="1400" dirty="0"/>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11" name="Grafik 10"/>
          <p:cNvPicPr>
            <a:picLocks noChangeAspect="1"/>
          </p:cNvPicPr>
          <p:nvPr/>
        </p:nvPicPr>
        <p:blipFill>
          <a:blip r:embed="rId2"/>
          <a:stretch>
            <a:fillRect/>
          </a:stretch>
        </p:blipFill>
        <p:spPr>
          <a:xfrm>
            <a:off x="5048572" y="908720"/>
            <a:ext cx="3771900" cy="3248025"/>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1815882"/>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a new project is similar to an existing one, load the similar project and save it immediately under a new name to save time and avoid accidental overwriting.</a:t>
            </a:r>
          </a:p>
        </p:txBody>
      </p:sp>
      <p:pic>
        <p:nvPicPr>
          <p:cNvPr id="5" name="Grafik 4"/>
          <p:cNvPicPr>
            <a:picLocks noChangeAspect="1"/>
          </p:cNvPicPr>
          <p:nvPr/>
        </p:nvPicPr>
        <p:blipFill>
          <a:blip r:embed="rId2"/>
          <a:stretch>
            <a:fillRect/>
          </a:stretch>
        </p:blipFill>
        <p:spPr>
          <a:xfrm>
            <a:off x="5067622" y="908720"/>
            <a:ext cx="3752850" cy="3238500"/>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smtClean="0"/>
              <a:t>The export table will be a tab delimited text file if the extension is “.txt”</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keys fields are used, they have to be unique and shouldn’t be a search field, e.g. firm name or person name</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(which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which already have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following the pages selection syntax for printing, i.e. 1-3, 7, 8 would select run 1, 2, 3, 7, 8</a:t>
            </a:r>
          </a:p>
          <a:p>
            <a:pPr marL="180000" lvl="1" indent="-180000">
              <a:buClr>
                <a:srgbClr val="00B050"/>
              </a:buClr>
              <a:buFont typeface="Wingdings" panose="05000000000000000000" pitchFamily="2" charset="2"/>
              <a:buChar char="§"/>
            </a:pPr>
            <a:r>
              <a:rPr lang="en-US" sz="1400" dirty="0" smtClean="0"/>
              <a:t>Run selection is an efficient way to evaluate search strategies</a:t>
            </a:r>
          </a:p>
          <a:p>
            <a:pPr marL="180000" lvl="1" indent="-180000">
              <a:buClr>
                <a:schemeClr val="tx2"/>
              </a:buClr>
              <a:buFont typeface="Wingdings" panose="05000000000000000000" pitchFamily="2" charset="2"/>
              <a:buChar char="§"/>
            </a:pPr>
            <a:r>
              <a:rPr lang="en-US" sz="1400" dirty="0" smtClean="0"/>
              <a:t>“Include Searched/Found text…” appends the contents of the respective search and base table fields as long text fields with the character “|” as separator → depreciated by </a:t>
            </a:r>
            <a:r>
              <a:rPr lang="en-US" sz="1400" dirty="0" err="1" smtClean="0"/>
              <a:t>ExtendedExport</a:t>
            </a:r>
            <a:endParaRPr lang="en-US" sz="1400" dirty="0" smtClean="0"/>
          </a:p>
        </p:txBody>
      </p:sp>
      <p:sp>
        <p:nvSpPr>
          <p:cNvPr id="7" name="Textfeld 6"/>
          <p:cNvSpPr txBox="1"/>
          <p:nvPr/>
        </p:nvSpPr>
        <p:spPr>
          <a:xfrm>
            <a:off x="5591497" y="4407119"/>
            <a:ext cx="3168352" cy="181588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a:t>
            </a:r>
            <a:r>
              <a:rPr lang="en-US" sz="1400" dirty="0" smtClean="0"/>
              <a:t>confidence </a:t>
            </a:r>
            <a:r>
              <a:rPr lang="en-US" sz="1400" dirty="0"/>
              <a:t>groups, i.e. 101-100, 100-95, 95-90, 90-80 and so </a:t>
            </a:r>
            <a:r>
              <a:rPr lang="en-US" sz="1400" dirty="0" smtClean="0"/>
              <a:t>on, where </a:t>
            </a:r>
            <a:r>
              <a:rPr lang="en-US" sz="1400" dirty="0"/>
              <a:t>every search </a:t>
            </a:r>
            <a:r>
              <a:rPr lang="en-US" sz="1400" dirty="0" smtClean="0"/>
              <a:t>key will only be reported within the group that belongs to its highest ranked candidates</a:t>
            </a:r>
            <a:endParaRPr lang="en-US" sz="1400" dirty="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Picture 5"/>
          <p:cNvPicPr>
            <a:picLocks noChangeAspect="1"/>
          </p:cNvPicPr>
          <p:nvPr/>
        </p:nvPicPr>
        <p:blipFill>
          <a:blip r:embed="rId2"/>
          <a:stretch>
            <a:fillRect/>
          </a:stretch>
        </p:blipFill>
        <p:spPr>
          <a:xfrm>
            <a:off x="5498970" y="905034"/>
            <a:ext cx="3267075" cy="3524250"/>
          </a:xfrm>
          <a:prstGeom prst="rect">
            <a:avLst/>
          </a:prstGeom>
        </p:spPr>
      </p:pic>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323987"/>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smtClean="0"/>
              <a:t>The basic export format is always an internal part of the more involved export methods, providing them with the options which are more useful in their context.</a:t>
            </a:r>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It is intended to provide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7" name="Picture 6"/>
          <p:cNvPicPr>
            <a:picLocks noChangeAspect="1"/>
          </p:cNvPicPr>
          <p:nvPr/>
        </p:nvPicPr>
        <p:blipFill>
          <a:blip r:embed="rId2"/>
          <a:stretch>
            <a:fillRect/>
          </a:stretch>
        </p:blipFill>
        <p:spPr>
          <a:xfrm>
            <a:off x="5498970" y="905034"/>
            <a:ext cx="3267075" cy="3524250"/>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9272</Words>
  <Application>Microsoft Office PowerPoint</Application>
  <PresentationFormat>On-screen Show (4:3)</PresentationFormat>
  <Paragraphs>2206</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Cambria Math</vt:lpstr>
      <vt:lpstr>Courier New</vt:lpstr>
      <vt:lpstr>Haettenschweiler</vt:lpstr>
      <vt:lpstr>Wingdings</vt:lpstr>
      <vt:lpstr>Wingdings 3</vt:lpstr>
      <vt:lpstr>Larissa</vt:lpstr>
      <vt:lpstr>PowerPoint Presentation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SearchEngineConfigFile Locations</vt:lpstr>
      <vt:lpstr>SearchEngineConfigJoin SearchFields</vt:lpstr>
      <vt:lpstr>SearchEngineConfigSearchTypes</vt:lpstr>
      <vt:lpstr>SearchEngineConfigSettings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SearchEngineToolsQuickSearch</vt:lpstr>
      <vt:lpstr>SearchEngineToolsResultChecker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technical notes</vt:lpstr>
      <vt:lpstr>SearchEngine legal 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Thorsten Doherr</cp:lastModifiedBy>
  <cp:revision>654</cp:revision>
  <dcterms:created xsi:type="dcterms:W3CDTF">2017-04-10T12:30:56Z</dcterms:created>
  <dcterms:modified xsi:type="dcterms:W3CDTF">2019-10-17T17:13:11Z</dcterms:modified>
</cp:coreProperties>
</file>