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2"/>
  </p:notesMasterIdLst>
  <p:sldIdLst>
    <p:sldId id="353" r:id="rId2"/>
    <p:sldId id="356" r:id="rId3"/>
    <p:sldId id="325" r:id="rId4"/>
    <p:sldId id="307" r:id="rId5"/>
    <p:sldId id="306" r:id="rId6"/>
    <p:sldId id="311" r:id="rId7"/>
    <p:sldId id="313" r:id="rId8"/>
    <p:sldId id="318" r:id="rId9"/>
    <p:sldId id="316" r:id="rId10"/>
    <p:sldId id="314" r:id="rId11"/>
    <p:sldId id="317" r:id="rId12"/>
    <p:sldId id="315" r:id="rId13"/>
    <p:sldId id="319" r:id="rId14"/>
    <p:sldId id="354" r:id="rId15"/>
    <p:sldId id="321" r:id="rId16"/>
    <p:sldId id="346" r:id="rId17"/>
    <p:sldId id="347" r:id="rId18"/>
    <p:sldId id="348" r:id="rId19"/>
    <p:sldId id="352" r:id="rId20"/>
    <p:sldId id="310" r:id="rId21"/>
    <p:sldId id="308" r:id="rId22"/>
    <p:sldId id="292" r:id="rId23"/>
    <p:sldId id="293" r:id="rId24"/>
    <p:sldId id="294" r:id="rId25"/>
    <p:sldId id="309" r:id="rId26"/>
    <p:sldId id="355" r:id="rId27"/>
    <p:sldId id="295" r:id="rId28"/>
    <p:sldId id="296" r:id="rId29"/>
    <p:sldId id="297" r:id="rId30"/>
    <p:sldId id="298" r:id="rId31"/>
    <p:sldId id="291" r:id="rId32"/>
    <p:sldId id="300" r:id="rId33"/>
    <p:sldId id="299" r:id="rId34"/>
    <p:sldId id="331" r:id="rId35"/>
    <p:sldId id="301" r:id="rId36"/>
    <p:sldId id="303" r:id="rId37"/>
    <p:sldId id="305" r:id="rId38"/>
    <p:sldId id="304" r:id="rId39"/>
    <p:sldId id="357" r:id="rId40"/>
    <p:sldId id="337" r:id="rId41"/>
    <p:sldId id="338" r:id="rId42"/>
    <p:sldId id="339" r:id="rId43"/>
    <p:sldId id="341" r:id="rId44"/>
    <p:sldId id="344" r:id="rId45"/>
    <p:sldId id="342" r:id="rId46"/>
    <p:sldId id="345" r:id="rId47"/>
    <p:sldId id="359" r:id="rId48"/>
    <p:sldId id="351" r:id="rId49"/>
    <p:sldId id="326" r:id="rId50"/>
    <p:sldId id="289"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8AD2"/>
    <a:srgbClr val="FBE58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Designformatvorlage 2 - Akz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713" autoAdjust="0"/>
    <p:restoredTop sz="94503" autoAdjust="0"/>
  </p:normalViewPr>
  <p:slideViewPr>
    <p:cSldViewPr>
      <p:cViewPr varScale="1">
        <p:scale>
          <a:sx n="77" d="100"/>
          <a:sy n="77" d="100"/>
        </p:scale>
        <p:origin x="108" y="97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umsplatzhalt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A2ED6-7211-455F-9FA2-A68C5513D178}" type="datetimeFigureOut">
              <a:rPr lang="en-US" smtClean="0"/>
              <a:t>11/19/2020</a:t>
            </a:fld>
            <a:endParaRPr lang="en-US"/>
          </a:p>
        </p:txBody>
      </p:sp>
      <p:sp>
        <p:nvSpPr>
          <p:cNvPr id="4" name="Folienbildplatzhalt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izenplatzhalt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en-US"/>
          </a:p>
        </p:txBody>
      </p:sp>
      <p:sp>
        <p:nvSpPr>
          <p:cNvPr id="6" name="Fußzeilenplatzhalt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Foliennummernplatzhalt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0231F4-B374-4B63-AA15-660BC14A2B27}" type="slidenum">
              <a:rPr lang="en-US" smtClean="0"/>
              <a:t>‹Nr.›</a:t>
            </a:fld>
            <a:endParaRPr lang="en-US"/>
          </a:p>
        </p:txBody>
      </p:sp>
    </p:spTree>
    <p:extLst>
      <p:ext uri="{BB962C8B-B14F-4D97-AF65-F5344CB8AC3E}">
        <p14:creationId xmlns:p14="http://schemas.microsoft.com/office/powerpoint/2010/main" val="12195374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p:cNvSpPr>
            <a:spLocks noGrp="1"/>
          </p:cNvSpPr>
          <p:nvPr>
            <p:ph type="ctrTitle"/>
          </p:nvPr>
        </p:nvSpPr>
        <p:spPr>
          <a:xfrm>
            <a:off x="685800" y="2130425"/>
            <a:ext cx="7772400" cy="1470025"/>
          </a:xfrm>
        </p:spPr>
        <p:txBody>
          <a:bodyPr/>
          <a:lstStyle/>
          <a:p>
            <a:r>
              <a:rPr lang="de-DE" smtClean="0"/>
              <a:t>Titelmasterformat durch Klicken bearbeiten</a:t>
            </a:r>
            <a:endParaRPr lang="en-US"/>
          </a:p>
        </p:txBody>
      </p:sp>
      <p:sp>
        <p:nvSpPr>
          <p:cNvPr id="3" name="Untertitel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smtClean="0"/>
              <a:t>Formatvorlage des Untertitelmasters durch Klicken bearbeiten</a:t>
            </a:r>
            <a:endParaRPr lang="en-US"/>
          </a:p>
        </p:txBody>
      </p:sp>
      <p:sp>
        <p:nvSpPr>
          <p:cNvPr id="6" name="Foliennummernplatzhalter 5"/>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533028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p:nvPr>
        </p:nvSpPr>
        <p:spPr/>
        <p:txBody>
          <a:bodyPr/>
          <a:lstStyle>
            <a:lvl1pPr marL="342900" indent="-342900">
              <a:buFont typeface="Wingdings" panose="05000000000000000000" pitchFamily="2" charset="2"/>
              <a:buChar char="n"/>
              <a:defRPr>
                <a:solidFill>
                  <a:schemeClr val="tx1"/>
                </a:solidFill>
              </a:defRPr>
            </a:lvl1pPr>
            <a:lvl2pPr marL="684000">
              <a:defRPr/>
            </a:lvl2pPr>
            <a:lvl3pPr marL="1080000" indent="-284400">
              <a:defRPr/>
            </a:lvl3pPr>
            <a:lvl4pPr marL="1476000" indent="-284400">
              <a:defRPr/>
            </a:lvl4pPr>
            <a:lvl5pPr marL="1872000" indent="-284400">
              <a:defRPr/>
            </a:lvl5p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12"/>
          </p:nvPr>
        </p:nvSpPr>
        <p:spPr>
          <a:xfrm>
            <a:off x="3504600" y="6597352"/>
            <a:ext cx="2134800" cy="147600"/>
          </a:xfrm>
        </p:spPr>
        <p:txBody>
          <a:bodyPr/>
          <a:lstStyle>
            <a:lvl1pPr algn="ctr">
              <a:defRPr/>
            </a:lvl1pPr>
          </a:lstStyle>
          <a:p>
            <a:fld id="{F6630C99-0C10-4F11-B985-BB6A5D994424}" type="slidenum">
              <a:rPr lang="en-US" smtClean="0"/>
              <a:pPr/>
              <a:t>‹Nr.›</a:t>
            </a:fld>
            <a:endParaRPr lang="en-US" dirty="0"/>
          </a:p>
        </p:txBody>
      </p:sp>
      <p:sp>
        <p:nvSpPr>
          <p:cNvPr id="4" name="Titel 3"/>
          <p:cNvSpPr>
            <a:spLocks noGrp="1"/>
          </p:cNvSpPr>
          <p:nvPr>
            <p:ph type="title"/>
          </p:nvPr>
        </p:nvSpPr>
        <p:spPr/>
        <p:txBody>
          <a:bodyPr/>
          <a:lstStyle/>
          <a:p>
            <a:r>
              <a:rPr lang="en-US" noProof="0" dirty="0" err="1" smtClean="0"/>
              <a:t>Titelmasterformat</a:t>
            </a:r>
            <a:r>
              <a:rPr lang="de-DE" dirty="0" smtClean="0"/>
              <a:t> durch Klicken bearbeiten</a:t>
            </a:r>
            <a:endParaRPr lang="en-US" dirty="0"/>
          </a:p>
        </p:txBody>
      </p:sp>
    </p:spTree>
    <p:extLst>
      <p:ext uri="{BB962C8B-B14F-4D97-AF65-F5344CB8AC3E}">
        <p14:creationId xmlns:p14="http://schemas.microsoft.com/office/powerpoint/2010/main" val="1299911437"/>
      </p:ext>
    </p:extLst>
  </p:cSld>
  <p:clrMapOvr>
    <a:masterClrMapping/>
  </p:clrMapOvr>
  <p:timing>
    <p:tnLst>
      <p:par>
        <p:cTn id="1" dur="indefinite" restart="never" nodeType="tmRoot"/>
      </p:par>
    </p:tnLst>
  </p:timing>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DE" smtClean="0"/>
              <a:t>Titelmasterformat durch Klicken bearbeiten</a:t>
            </a:r>
            <a:endParaRPr lang="en-US"/>
          </a:p>
        </p:txBody>
      </p:sp>
      <p:sp>
        <p:nvSpPr>
          <p:cNvPr id="5" name="Foliennummernplatzhalter 4"/>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64746604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4" name="Foliennummernplatzhalter 3"/>
          <p:cNvSpPr>
            <a:spLocks noGrp="1"/>
          </p:cNvSpPr>
          <p:nvPr>
            <p:ph type="sldNum" sz="quarter" idx="12"/>
          </p:nvPr>
        </p:nvSpPr>
        <p:spPr/>
        <p:txBody>
          <a:bodyPr/>
          <a:lstStyle/>
          <a:p>
            <a:fld id="{D3A84B36-446C-40B2-BC20-ECC32BF7AA77}" type="slidenum">
              <a:rPr lang="en-US" smtClean="0"/>
              <a:t>‹Nr.›</a:t>
            </a:fld>
            <a:endParaRPr lang="en-US"/>
          </a:p>
        </p:txBody>
      </p:sp>
    </p:spTree>
    <p:extLst>
      <p:ext uri="{BB962C8B-B14F-4D97-AF65-F5344CB8AC3E}">
        <p14:creationId xmlns:p14="http://schemas.microsoft.com/office/powerpoint/2010/main" val="39496051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p:cNvSpPr>
            <a:spLocks noGrp="1"/>
          </p:cNvSpPr>
          <p:nvPr>
            <p:ph type="title"/>
          </p:nvPr>
        </p:nvSpPr>
        <p:spPr>
          <a:xfrm>
            <a:off x="323528" y="188640"/>
            <a:ext cx="8496944" cy="634082"/>
          </a:xfrm>
          <a:prstGeom prst="rect">
            <a:avLst/>
          </a:prstGeom>
        </p:spPr>
        <p:txBody>
          <a:bodyPr vert="horz" lIns="91440" tIns="45720" rIns="91440" bIns="45720" rtlCol="0" anchor="ctr">
            <a:normAutofit/>
          </a:bodyPr>
          <a:lstStyle/>
          <a:p>
            <a:r>
              <a:rPr lang="en-US" noProof="0" dirty="0" err="1" smtClean="0"/>
              <a:t>Titelmasterformat</a:t>
            </a:r>
            <a:r>
              <a:rPr lang="en-US" noProof="0" dirty="0" smtClean="0"/>
              <a:t> </a:t>
            </a:r>
            <a:r>
              <a:rPr lang="en-US" noProof="0" dirty="0" err="1" smtClean="0"/>
              <a:t>durch</a:t>
            </a:r>
            <a:r>
              <a:rPr lang="en-US" noProof="0" dirty="0" smtClean="0"/>
              <a:t> </a:t>
            </a:r>
            <a:r>
              <a:rPr lang="en-US" noProof="0" dirty="0" err="1" smtClean="0"/>
              <a:t>Klicken</a:t>
            </a:r>
            <a:endParaRPr lang="en-US" noProof="0" dirty="0"/>
          </a:p>
        </p:txBody>
      </p:sp>
      <p:sp>
        <p:nvSpPr>
          <p:cNvPr id="3" name="Textplatzhalter 2"/>
          <p:cNvSpPr>
            <a:spLocks noGrp="1"/>
          </p:cNvSpPr>
          <p:nvPr>
            <p:ph type="body" idx="1"/>
          </p:nvPr>
        </p:nvSpPr>
        <p:spPr>
          <a:xfrm>
            <a:off x="323528" y="909329"/>
            <a:ext cx="8496944" cy="5415864"/>
          </a:xfrm>
          <a:prstGeom prst="rect">
            <a:avLst/>
          </a:prstGeom>
        </p:spPr>
        <p:txBody>
          <a:bodyPr vert="horz" lIns="91440" tIns="45720" rIns="91440" bIns="45720" rtlCol="0">
            <a:normAutofit/>
          </a:bodyPr>
          <a:lstStyle/>
          <a:p>
            <a:pPr lvl="0"/>
            <a:r>
              <a:rPr lang="en-US" noProof="0" dirty="0" err="1" smtClean="0"/>
              <a:t>Textmasterformat</a:t>
            </a:r>
            <a:r>
              <a:rPr lang="en-US" noProof="0" dirty="0" smtClean="0"/>
              <a:t> </a:t>
            </a:r>
            <a:r>
              <a:rPr lang="en-US" noProof="0" dirty="0" err="1" smtClean="0"/>
              <a:t>bearbeiten</a:t>
            </a:r>
            <a:endParaRPr lang="en-US" noProof="0" dirty="0" smtClean="0"/>
          </a:p>
          <a:p>
            <a:pPr lvl="1"/>
            <a:r>
              <a:rPr lang="en-US" noProof="0" dirty="0" err="1" smtClean="0"/>
              <a:t>Zweite</a:t>
            </a:r>
            <a:r>
              <a:rPr lang="en-US" noProof="0" dirty="0" smtClean="0"/>
              <a:t> </a:t>
            </a:r>
            <a:r>
              <a:rPr lang="en-US" noProof="0" dirty="0" err="1" smtClean="0"/>
              <a:t>Ebene</a:t>
            </a:r>
            <a:endParaRPr lang="en-US" noProof="0" dirty="0" smtClean="0"/>
          </a:p>
          <a:p>
            <a:pPr lvl="2"/>
            <a:r>
              <a:rPr lang="en-US" noProof="0" dirty="0" err="1" smtClean="0"/>
              <a:t>Dritte</a:t>
            </a:r>
            <a:r>
              <a:rPr lang="en-US" noProof="0" dirty="0" smtClean="0"/>
              <a:t> </a:t>
            </a:r>
            <a:r>
              <a:rPr lang="en-US" noProof="0" dirty="0" err="1" smtClean="0"/>
              <a:t>Ebene</a:t>
            </a:r>
            <a:endParaRPr lang="en-US" noProof="0" dirty="0" smtClean="0"/>
          </a:p>
          <a:p>
            <a:pPr lvl="3"/>
            <a:r>
              <a:rPr lang="en-US" noProof="0" dirty="0" err="1" smtClean="0"/>
              <a:t>Vierte</a:t>
            </a:r>
            <a:r>
              <a:rPr lang="en-US" noProof="0" dirty="0" smtClean="0"/>
              <a:t> </a:t>
            </a:r>
            <a:r>
              <a:rPr lang="en-US" noProof="0" dirty="0" err="1" smtClean="0"/>
              <a:t>Ebene</a:t>
            </a:r>
            <a:endParaRPr lang="en-US" noProof="0" dirty="0" smtClean="0"/>
          </a:p>
          <a:p>
            <a:pPr lvl="4"/>
            <a:r>
              <a:rPr lang="en-US" noProof="0" dirty="0" err="1" smtClean="0"/>
              <a:t>Fünfte</a:t>
            </a:r>
            <a:r>
              <a:rPr lang="en-US" noProof="0" dirty="0" smtClean="0"/>
              <a:t> </a:t>
            </a:r>
            <a:r>
              <a:rPr lang="en-US" noProof="0" dirty="0" err="1" smtClean="0"/>
              <a:t>Ebene</a:t>
            </a:r>
            <a:endParaRPr lang="en-US" noProof="0" dirty="0"/>
          </a:p>
        </p:txBody>
      </p:sp>
      <p:sp>
        <p:nvSpPr>
          <p:cNvPr id="6" name="Foliennummernplatzhalter 5"/>
          <p:cNvSpPr>
            <a:spLocks noGrp="1"/>
          </p:cNvSpPr>
          <p:nvPr>
            <p:ph type="sldNum" sz="quarter" idx="4"/>
          </p:nvPr>
        </p:nvSpPr>
        <p:spPr>
          <a:xfrm>
            <a:off x="3505200" y="6597352"/>
            <a:ext cx="2133600" cy="149101"/>
          </a:xfrm>
          <a:prstGeom prst="rect">
            <a:avLst/>
          </a:prstGeom>
        </p:spPr>
        <p:txBody>
          <a:bodyPr vert="horz" lIns="91440" tIns="45720" rIns="91440" bIns="45720" rtlCol="0" anchor="ctr"/>
          <a:lstStyle>
            <a:lvl1pPr algn="ctr">
              <a:defRPr sz="1200">
                <a:solidFill>
                  <a:schemeClr val="tx1">
                    <a:tint val="75000"/>
                  </a:schemeClr>
                </a:solidFill>
              </a:defRPr>
            </a:lvl1pPr>
          </a:lstStyle>
          <a:p>
            <a:fld id="{D3A84B36-446C-40B2-BC20-ECC32BF7AA77}" type="slidenum">
              <a:rPr lang="en-US" smtClean="0"/>
              <a:pPr/>
              <a:t>‹Nr.›</a:t>
            </a:fld>
            <a:endParaRPr lang="en-US"/>
          </a:p>
        </p:txBody>
      </p:sp>
    </p:spTree>
    <p:extLst>
      <p:ext uri="{BB962C8B-B14F-4D97-AF65-F5344CB8AC3E}">
        <p14:creationId xmlns:p14="http://schemas.microsoft.com/office/powerpoint/2010/main" val="8917700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4" r:id="rId3"/>
    <p:sldLayoutId id="2147483655" r:id="rId4"/>
  </p:sldLayoutIdLst>
  <p:timing>
    <p:tnLst>
      <p:par>
        <p:cTn id="1" dur="indefinite" restart="never" nodeType="tmRoot"/>
      </p:par>
    </p:tnLst>
  </p:timing>
  <p:hf hdr="0" ftr="0" dt="0"/>
  <p:txStyles>
    <p:titleStyle>
      <a:lvl1pPr algn="l" defTabSz="914400" rtl="0" eaLnBrk="1" latinLnBrk="0" hangingPunct="1">
        <a:spcBef>
          <a:spcPct val="0"/>
        </a:spcBef>
        <a:buNone/>
        <a:defRPr sz="3200"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1pPr>
      <a:lvl2pPr marL="742950" indent="-28575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4pPr>
      <a:lvl5pPr marL="2057400" indent="-228600" algn="l" defTabSz="914400" rtl="0" eaLnBrk="1" latinLnBrk="0" hangingPunct="1">
        <a:spcBef>
          <a:spcPct val="20000"/>
        </a:spcBef>
        <a:buClr>
          <a:schemeClr val="tx2"/>
        </a:buClr>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9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slideLayout" Target="../slideLayouts/slideLayout3.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3.xml"/><Relationship Id="rId4" Type="http://schemas.openxmlformats.org/officeDocument/2006/relationships/image" Target="../media/image23.png"/></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9" name="Textfeld 8"/>
          <p:cNvSpPr txBox="1"/>
          <p:nvPr/>
        </p:nvSpPr>
        <p:spPr>
          <a:xfrm>
            <a:off x="2651570" y="6302871"/>
            <a:ext cx="3840860" cy="307777"/>
          </a:xfrm>
          <a:prstGeom prst="rect">
            <a:avLst/>
          </a:prstGeom>
          <a:noFill/>
        </p:spPr>
        <p:txBody>
          <a:bodyPr wrap="none" rtlCol="0">
            <a:spAutoFit/>
          </a:bodyPr>
          <a:lstStyle/>
          <a:p>
            <a:r>
              <a:rPr lang="en-US" sz="1400" dirty="0">
                <a:solidFill>
                  <a:schemeClr val="bg1"/>
                </a:solidFill>
              </a:rPr>
              <a:t>https://</a:t>
            </a:r>
            <a:r>
              <a:rPr lang="en-US" sz="1400" dirty="0" smtClean="0">
                <a:solidFill>
                  <a:schemeClr val="bg1"/>
                </a:solidFill>
              </a:rPr>
              <a:t>github.com/ThorstenDoherr/searchengine</a:t>
            </a:r>
            <a:endParaRPr lang="en-US" sz="1400" dirty="0">
              <a:solidFill>
                <a:schemeClr val="bg1"/>
              </a:solidFill>
            </a:endParaRPr>
          </a:p>
        </p:txBody>
      </p:sp>
      <p:pic>
        <p:nvPicPr>
          <p:cNvPr id="10" name="Grafik 9"/>
          <p:cNvPicPr>
            <a:picLocks noChangeAspect="1"/>
          </p:cNvPicPr>
          <p:nvPr/>
        </p:nvPicPr>
        <p:blipFill>
          <a:blip r:embed="rId2"/>
          <a:stretch>
            <a:fillRect/>
          </a:stretch>
        </p:blipFill>
        <p:spPr>
          <a:xfrm>
            <a:off x="1512364" y="190048"/>
            <a:ext cx="6119272" cy="6119272"/>
          </a:xfrm>
          <a:prstGeom prst="rect">
            <a:avLst/>
          </a:prstGeom>
        </p:spPr>
      </p:pic>
      <p:sp>
        <p:nvSpPr>
          <p:cNvPr id="11" name="Textfeld 10"/>
          <p:cNvSpPr txBox="1"/>
          <p:nvPr/>
        </p:nvSpPr>
        <p:spPr>
          <a:xfrm>
            <a:off x="5796136" y="260648"/>
            <a:ext cx="537327" cy="276999"/>
          </a:xfrm>
          <a:prstGeom prst="rect">
            <a:avLst/>
          </a:prstGeom>
          <a:solidFill>
            <a:schemeClr val="tx1"/>
          </a:solidFill>
        </p:spPr>
        <p:txBody>
          <a:bodyPr wrap="none" rtlCol="0">
            <a:spAutoFit/>
          </a:bodyPr>
          <a:lstStyle/>
          <a:p>
            <a:r>
              <a:rPr lang="de-DE" sz="1200" dirty="0" smtClean="0">
                <a:solidFill>
                  <a:schemeClr val="bg1"/>
                </a:solidFill>
              </a:rPr>
              <a:t>20.20</a:t>
            </a:r>
            <a:endParaRPr lang="de-DE" sz="1200" dirty="0">
              <a:solidFill>
                <a:schemeClr val="bg1"/>
              </a:solidFill>
            </a:endParaRPr>
          </a:p>
        </p:txBody>
      </p:sp>
    </p:spTree>
    <p:extLst>
      <p:ext uri="{BB962C8B-B14F-4D97-AF65-F5344CB8AC3E}">
        <p14:creationId xmlns:p14="http://schemas.microsoft.com/office/powerpoint/2010/main" val="251853783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10</a:t>
            </a:fld>
            <a:endParaRPr lang="en-US"/>
          </a:p>
        </p:txBody>
      </p:sp>
      <p:sp>
        <p:nvSpPr>
          <p:cNvPr id="2" name="Textfeld 1"/>
          <p:cNvSpPr txBox="1"/>
          <p:nvPr/>
        </p:nvSpPr>
        <p:spPr>
          <a:xfrm>
            <a:off x="326649" y="908720"/>
            <a:ext cx="5264848" cy="5693866"/>
          </a:xfrm>
          <a:prstGeom prst="rect">
            <a:avLst/>
          </a:prstGeom>
          <a:noFill/>
        </p:spPr>
        <p:txBody>
          <a:bodyPr wrap="square" rtlCol="0">
            <a:spAutoFit/>
          </a:bodyPr>
          <a:lstStyle/>
          <a:p>
            <a:r>
              <a:rPr lang="en-US" sz="1400" dirty="0" smtClean="0"/>
              <a:t>Extended Export</a:t>
            </a:r>
          </a:p>
          <a:p>
            <a:pPr marL="180000" lvl="1" indent="-180000">
              <a:buClr>
                <a:schemeClr val="tx2"/>
              </a:buClr>
              <a:buFont typeface="Wingdings" panose="05000000000000000000" pitchFamily="2" charset="2"/>
              <a:buChar char="§"/>
            </a:pPr>
            <a:r>
              <a:rPr lang="en-US" sz="1400" dirty="0" smtClean="0"/>
              <a:t>This format is suited for manual checking as the content for the linked search fields of the base table and the search table will get reported in a clear layout.</a:t>
            </a:r>
          </a:p>
          <a:p>
            <a:pPr marL="180000" lvl="1" indent="-180000">
              <a:buClr>
                <a:schemeClr val="tx2"/>
              </a:buClr>
              <a:buFont typeface="Wingdings" panose="05000000000000000000" pitchFamily="2" charset="2"/>
              <a:buChar char="§"/>
            </a:pPr>
            <a:r>
              <a:rPr lang="en-US" sz="1400" dirty="0" smtClean="0"/>
              <a:t>The format additionally contains all information provided by the result table.</a:t>
            </a:r>
          </a:p>
          <a:p>
            <a:pPr marL="180000" lvl="1" indent="-180000">
              <a:buClr>
                <a:schemeClr val="tx2"/>
              </a:buClr>
              <a:buFont typeface="Wingdings" panose="05000000000000000000" pitchFamily="2" charset="2"/>
              <a:buChar char="§"/>
            </a:pPr>
            <a:r>
              <a:rPr lang="en-US" sz="1400" dirty="0" smtClean="0"/>
              <a:t>By specifying the extension “.txt”, </a:t>
            </a:r>
            <a:r>
              <a:rPr lang="en-US" sz="1400" dirty="0"/>
              <a:t>t</a:t>
            </a:r>
            <a:r>
              <a:rPr lang="en-US" sz="1400" dirty="0" smtClean="0"/>
              <a:t>he export table will be a tab delimited text file.</a:t>
            </a:r>
          </a:p>
          <a:p>
            <a:pPr marL="180000" lvl="1" indent="-180000">
              <a:buClr>
                <a:schemeClr val="tx2"/>
              </a:buClr>
              <a:buFont typeface="Wingdings" panose="05000000000000000000" pitchFamily="2" charset="2"/>
              <a:buChar char="§"/>
            </a:pPr>
            <a:r>
              <a:rPr lang="en-US" sz="1400" dirty="0" smtClean="0"/>
              <a:t>The options “</a:t>
            </a:r>
            <a:r>
              <a:rPr lang="en-US" sz="1400" dirty="0" err="1" smtClean="0"/>
              <a:t>SearchKey</a:t>
            </a:r>
            <a:r>
              <a:rPr lang="en-US" sz="1400" dirty="0" smtClean="0"/>
              <a:t>”, “</a:t>
            </a:r>
            <a:r>
              <a:rPr lang="en-US" sz="1400" dirty="0" err="1" smtClean="0"/>
              <a:t>BaseKey</a:t>
            </a:r>
            <a:r>
              <a:rPr lang="en-US" sz="1400" dirty="0" smtClean="0"/>
              <a:t>”, the range selection and run filtering are equivalent to the (simple) Export dialog.</a:t>
            </a:r>
          </a:p>
          <a:p>
            <a:pPr marL="180000" lvl="1" indent="-180000">
              <a:buClr>
                <a:srgbClr val="00B050"/>
              </a:buClr>
              <a:buFont typeface="Wingdings" panose="05000000000000000000" pitchFamily="2" charset="2"/>
              <a:buChar char="§"/>
            </a:pPr>
            <a:r>
              <a:rPr lang="en-US" sz="1400" dirty="0" smtClean="0"/>
              <a:t>The range selection is a good way to reduce and structure the output without loosing substantial information.</a:t>
            </a:r>
          </a:p>
          <a:p>
            <a:pPr marL="180000" lvl="1" indent="-180000">
              <a:buClr>
                <a:schemeClr val="tx2"/>
              </a:buClr>
              <a:buFont typeface="Wingdings" panose="05000000000000000000" pitchFamily="2" charset="2"/>
              <a:buChar char="§"/>
            </a:pPr>
            <a:r>
              <a:rPr lang="en-US" sz="1400" dirty="0" smtClean="0"/>
              <a:t>“</a:t>
            </a:r>
            <a:r>
              <a:rPr lang="en-US" sz="1400" dirty="0" err="1" smtClean="0"/>
              <a:t>SearchGroupKey</a:t>
            </a:r>
            <a:r>
              <a:rPr lang="en-US" sz="1400" dirty="0" smtClean="0"/>
              <a:t>” designates an entity key within the search table, which has the same value for a group of records referencing a specific entity, i.e. different historic variants of a firm name.</a:t>
            </a:r>
            <a:endParaRPr lang="en-US" sz="1400" dirty="0"/>
          </a:p>
          <a:p>
            <a:pPr marL="180000" lvl="1" indent="-180000">
              <a:buClr>
                <a:schemeClr val="tx2"/>
              </a:buClr>
              <a:buFont typeface="Wingdings" panose="05000000000000000000" pitchFamily="2" charset="2"/>
              <a:buChar char="§"/>
            </a:pPr>
            <a:r>
              <a:rPr lang="en-US" sz="1400" dirty="0" smtClean="0"/>
              <a:t>“</a:t>
            </a:r>
            <a:r>
              <a:rPr lang="en-US" sz="1400" dirty="0" err="1" smtClean="0"/>
              <a:t>BaseGroupKey</a:t>
            </a:r>
            <a:r>
              <a:rPr lang="en-US" sz="1400" dirty="0"/>
              <a:t>” </a:t>
            </a:r>
            <a:r>
              <a:rPr lang="en-US" sz="1400" dirty="0" smtClean="0"/>
              <a:t>does the same as “</a:t>
            </a:r>
            <a:r>
              <a:rPr lang="en-US" sz="1400" dirty="0" err="1" smtClean="0"/>
              <a:t>SearchGroupKey</a:t>
            </a:r>
            <a:r>
              <a:rPr lang="en-US" sz="1400" dirty="0" smtClean="0"/>
              <a:t>” for the base table.</a:t>
            </a:r>
          </a:p>
          <a:p>
            <a:pPr marL="180000" lvl="1" indent="-180000">
              <a:buClr>
                <a:schemeClr val="tx2"/>
              </a:buClr>
              <a:buFont typeface="Wingdings" panose="05000000000000000000" pitchFamily="2" charset="2"/>
              <a:buChar char="§"/>
            </a:pPr>
            <a:r>
              <a:rPr lang="en-US" sz="1400" dirty="0"/>
              <a:t>Using one or both of these group keys </a:t>
            </a:r>
            <a:r>
              <a:rPr lang="en-US" sz="1400" dirty="0" smtClean="0"/>
              <a:t>instructs </a:t>
            </a:r>
            <a:r>
              <a:rPr lang="en-US" sz="1400" dirty="0"/>
              <a:t>the </a:t>
            </a:r>
            <a:r>
              <a:rPr lang="en-US" sz="1400" dirty="0" err="1"/>
              <a:t>SearchEngine</a:t>
            </a:r>
            <a:r>
              <a:rPr lang="en-US" sz="1400" dirty="0"/>
              <a:t> to aggregate the candidates with a prior on quality on the respective entity key as the actual “key of interest</a:t>
            </a:r>
            <a:r>
              <a:rPr lang="en-US" sz="1400" dirty="0" smtClean="0"/>
              <a:t>”.</a:t>
            </a:r>
          </a:p>
          <a:p>
            <a:pPr marL="180000" lvl="1" indent="-180000">
              <a:buClr>
                <a:schemeClr val="tx2"/>
              </a:buClr>
              <a:buFont typeface="Wingdings" panose="05000000000000000000" pitchFamily="2" charset="2"/>
              <a:buChar char="§"/>
            </a:pPr>
            <a:r>
              <a:rPr lang="en-US" sz="1400" dirty="0" smtClean="0"/>
              <a:t>It is not required to specify unique keys for </a:t>
            </a:r>
            <a:r>
              <a:rPr lang="en-US" sz="1400" dirty="0" err="1" smtClean="0"/>
              <a:t>SearchKey</a:t>
            </a:r>
            <a:r>
              <a:rPr lang="en-US" sz="1400" dirty="0" smtClean="0"/>
              <a:t> and </a:t>
            </a:r>
            <a:r>
              <a:rPr lang="en-US" sz="1400" dirty="0" err="1" smtClean="0"/>
              <a:t>BaseKey</a:t>
            </a:r>
            <a:r>
              <a:rPr lang="en-US" sz="1400" dirty="0" smtClean="0"/>
              <a:t> as the record number is always “unique”, but sometimes it is nice to have them reported instead of record numbers.</a:t>
            </a:r>
          </a:p>
          <a:p>
            <a:pPr marL="180000" lvl="1" indent="-180000">
              <a:buClr>
                <a:schemeClr val="tx2"/>
              </a:buClr>
              <a:buFont typeface="Wingdings" panose="05000000000000000000" pitchFamily="2" charset="2"/>
              <a:buChar char="§"/>
            </a:pPr>
            <a:r>
              <a:rPr lang="en-US" sz="1400" dirty="0" smtClean="0"/>
              <a:t>The “group” field in the export format reports the “</a:t>
            </a:r>
            <a:r>
              <a:rPr lang="en-US" sz="1400" dirty="0" err="1" smtClean="0"/>
              <a:t>SearchGroupKey</a:t>
            </a:r>
            <a:r>
              <a:rPr lang="en-US" sz="1400" dirty="0" smtClean="0"/>
              <a:t>” while the candidates are distributed among the associated “</a:t>
            </a:r>
            <a:r>
              <a:rPr lang="en-US" sz="1400" dirty="0" err="1" smtClean="0"/>
              <a:t>SearchKeys</a:t>
            </a:r>
            <a:r>
              <a:rPr lang="en-US" sz="1400" dirty="0" smtClean="0"/>
              <a:t>” or record numbers by best fit.</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10" name="Textfeld 9"/>
          <p:cNvSpPr txBox="1"/>
          <p:nvPr/>
        </p:nvSpPr>
        <p:spPr>
          <a:xfrm>
            <a:off x="5652120" y="4941168"/>
            <a:ext cx="3168352" cy="1600438"/>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err="1" smtClean="0"/>
              <a:t>GroupKeys</a:t>
            </a:r>
            <a:r>
              <a:rPr lang="en-US" sz="1400" dirty="0" smtClean="0"/>
              <a:t> in rectangular brackets (further down the lists) group only but will not be reported. This is useful in conjunction with Meta Export.</a:t>
            </a:r>
          </a:p>
          <a:p>
            <a:pPr marL="180000" lvl="1" indent="-180000">
              <a:buClr>
                <a:srgbClr val="00B050"/>
              </a:buClr>
              <a:buFont typeface="Wingdings" panose="05000000000000000000" pitchFamily="2" charset="2"/>
              <a:buChar char="§"/>
            </a:pPr>
            <a:r>
              <a:rPr lang="en-US" sz="1400" dirty="0" smtClean="0"/>
              <a:t>If reliable group keys exists, they reduce the output by focusing on the actual keys of interest.</a:t>
            </a:r>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13181543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11</a:t>
            </a:fld>
            <a:endParaRPr lang="en-US"/>
          </a:p>
        </p:txBody>
      </p:sp>
      <p:sp>
        <p:nvSpPr>
          <p:cNvPr id="2" name="Textfeld 1"/>
          <p:cNvSpPr txBox="1"/>
          <p:nvPr/>
        </p:nvSpPr>
        <p:spPr>
          <a:xfrm>
            <a:off x="326649" y="908720"/>
            <a:ext cx="5264848" cy="5478423"/>
          </a:xfrm>
          <a:prstGeom prst="rect">
            <a:avLst/>
          </a:prstGeom>
          <a:noFill/>
        </p:spPr>
        <p:txBody>
          <a:bodyPr wrap="square" rtlCol="0">
            <a:spAutoFit/>
          </a:bodyPr>
          <a:lstStyle/>
          <a:p>
            <a:r>
              <a:rPr lang="en-US" sz="1400" dirty="0" smtClean="0"/>
              <a:t>Extended Export</a:t>
            </a:r>
          </a:p>
          <a:p>
            <a:pPr marL="180000" lvl="1" indent="-180000">
              <a:buClr>
                <a:srgbClr val="00B050"/>
              </a:buClr>
              <a:buFont typeface="Wingdings" panose="05000000000000000000" pitchFamily="2" charset="2"/>
              <a:buChar char="§"/>
            </a:pPr>
            <a:r>
              <a:rPr lang="en-US" sz="1400" dirty="0"/>
              <a:t>Range selection greatly reduces the effort of eyeballing especially for high quality groups, which can directly be used for preliminary </a:t>
            </a:r>
            <a:r>
              <a:rPr lang="en-US" sz="1400" dirty="0" smtClean="0"/>
              <a:t>analysis. Range selection with range exclusivity (“Skip results…”) brings candidates of the same quality level together, which eases the burden on eyeballing by leveling the shortcomings of the candidates</a:t>
            </a:r>
            <a:r>
              <a:rPr lang="en-US" sz="1400" dirty="0"/>
              <a:t> </a:t>
            </a:r>
            <a:r>
              <a:rPr lang="en-US" sz="1400" dirty="0" smtClean="0"/>
              <a:t>within each range.</a:t>
            </a:r>
          </a:p>
          <a:p>
            <a:pPr marL="180000" lvl="1" indent="-180000">
              <a:buClr>
                <a:schemeClr val="tx2"/>
              </a:buClr>
              <a:buFont typeface="Wingdings" panose="05000000000000000000" pitchFamily="2" charset="2"/>
              <a:buChar char="§"/>
            </a:pPr>
            <a:r>
              <a:rPr lang="en-US" sz="1400" dirty="0" smtClean="0"/>
              <a:t>The sorting of </a:t>
            </a:r>
            <a:r>
              <a:rPr lang="en-US" sz="1400" dirty="0" err="1" smtClean="0"/>
              <a:t>ExtendedExport</a:t>
            </a:r>
            <a:r>
              <a:rPr lang="en-US" sz="1400" dirty="0" smtClean="0"/>
              <a:t> tables by candidate size (descending) and score (ascending) brings the worst results with the lowest identification potential on top while the best can be found at the bottom.</a:t>
            </a:r>
          </a:p>
          <a:p>
            <a:pPr marL="180000" lvl="1" indent="-180000">
              <a:buClr>
                <a:srgbClr val="00B050"/>
              </a:buClr>
              <a:buFont typeface="Wingdings" panose="05000000000000000000" pitchFamily="2" charset="2"/>
              <a:buChar char="§"/>
            </a:pPr>
            <a:r>
              <a:rPr lang="en-US" sz="1400" dirty="0" smtClean="0"/>
              <a:t>Look at the bottom of </a:t>
            </a:r>
            <a:r>
              <a:rPr lang="en-US" sz="1400" dirty="0" err="1" smtClean="0"/>
              <a:t>ExtendedExport</a:t>
            </a:r>
            <a:r>
              <a:rPr lang="en-US" sz="1400" dirty="0" smtClean="0"/>
              <a:t> tables for still valid results even in low quality ranges. If completeness is not required, go upwards until the diminishing returns aren’t worth the effort anymore.</a:t>
            </a:r>
          </a:p>
          <a:p>
            <a:pPr marL="180000" lvl="1" indent="-180000">
              <a:buClr>
                <a:srgbClr val="00B050"/>
              </a:buClr>
              <a:buFont typeface="Wingdings" panose="05000000000000000000" pitchFamily="2" charset="2"/>
              <a:buChar char="§"/>
            </a:pPr>
            <a:r>
              <a:rPr lang="en-US" sz="1400" dirty="0" smtClean="0"/>
              <a:t>Even though unchecked ranges respectively records cannot be considered quality matches, they still can be excluded from potential control groups.</a:t>
            </a:r>
          </a:p>
          <a:p>
            <a:pPr marL="180000" lvl="1" indent="-180000">
              <a:buClr>
                <a:schemeClr val="tx2"/>
              </a:buClr>
              <a:buFont typeface="Wingdings" panose="05000000000000000000" pitchFamily="2" charset="2"/>
              <a:buChar char="§"/>
            </a:pPr>
            <a:r>
              <a:rPr lang="en-US" sz="1400" dirty="0" smtClean="0"/>
              <a:t>The “equal” column is reserved for manual marking of valid matches by comparing the top line of every block displaying the search term with the following candidate lines.</a:t>
            </a:r>
          </a:p>
          <a:p>
            <a:pPr marL="180000" lvl="1" indent="-180000">
              <a:buClr>
                <a:srgbClr val="00B050"/>
              </a:buClr>
              <a:buFont typeface="Wingdings" panose="05000000000000000000" pitchFamily="2" charset="2"/>
              <a:buChar char="§"/>
            </a:pPr>
            <a:r>
              <a:rPr lang="en-US" sz="1400" dirty="0" smtClean="0"/>
              <a:t>Use the top line of a block to designate the default value for the whole block: 1 = match, 9 = no match. Mark all exceptions of the default assessment of a block with the opposing value (default = 9, exception = 1, or other way round).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11" name="Textfeld 10"/>
          <p:cNvSpPr txBox="1"/>
          <p:nvPr/>
        </p:nvSpPr>
        <p:spPr>
          <a:xfrm>
            <a:off x="5580112" y="4967758"/>
            <a:ext cx="3168352" cy="1384995"/>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Think about other efficient ways to organize the manual checking like only marking non-matches in high quality ranges and only marking matches in low quality ranges or using other codes to signal uncertainty.</a:t>
            </a:r>
            <a:endParaRPr lang="en-US" sz="1400" dirty="0"/>
          </a:p>
        </p:txBody>
      </p:sp>
      <p:pic>
        <p:nvPicPr>
          <p:cNvPr id="5" name="Grafik 4"/>
          <p:cNvPicPr>
            <a:picLocks noChangeAspect="1"/>
          </p:cNvPicPr>
          <p:nvPr/>
        </p:nvPicPr>
        <p:blipFill>
          <a:blip r:embed="rId2"/>
          <a:stretch>
            <a:fillRect/>
          </a:stretch>
        </p:blipFill>
        <p:spPr>
          <a:xfrm>
            <a:off x="5652120" y="1052736"/>
            <a:ext cx="3162741" cy="3791479"/>
          </a:xfrm>
          <a:prstGeom prst="rect">
            <a:avLst/>
          </a:prstGeom>
        </p:spPr>
      </p:pic>
    </p:spTree>
    <p:extLst>
      <p:ext uri="{BB962C8B-B14F-4D97-AF65-F5344CB8AC3E}">
        <p14:creationId xmlns:p14="http://schemas.microsoft.com/office/powerpoint/2010/main" val="37821531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a:t>
            </a:r>
            <a:r>
              <a:rPr lang="en-US" dirty="0" err="1" smtClean="0">
                <a:sym typeface="Wingdings 3" panose="05040102010807070707" pitchFamily="18" charset="2"/>
              </a:rPr>
              <a:t>Extended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12</a:t>
            </a:fld>
            <a:endParaRPr lang="en-US"/>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81356744"/>
              </p:ext>
            </p:extLst>
          </p:nvPr>
        </p:nvGraphicFramePr>
        <p:xfrm>
          <a:off x="105864" y="822722"/>
          <a:ext cx="8913424" cy="5328000"/>
        </p:xfrm>
        <a:graphic>
          <a:graphicData uri="http://schemas.openxmlformats.org/drawingml/2006/table">
            <a:tbl>
              <a:tblPr/>
              <a:tblGrid>
                <a:gridCol w="430178"/>
                <a:gridCol w="430178"/>
                <a:gridCol w="430178"/>
                <a:gridCol w="430178"/>
                <a:gridCol w="360000"/>
                <a:gridCol w="1800000"/>
                <a:gridCol w="1980000"/>
                <a:gridCol w="720000"/>
                <a:gridCol w="612000"/>
                <a:gridCol w="430178"/>
                <a:gridCol w="430178"/>
                <a:gridCol w="430178"/>
                <a:gridCol w="430178"/>
              </a:tblGrid>
              <a:tr h="144000">
                <a:tc>
                  <a:txBody>
                    <a:bodyPr/>
                    <a:lstStyle/>
                    <a:p>
                      <a:pPr algn="r" fontAlgn="b"/>
                      <a:r>
                        <a:rPr lang="de-DE" sz="700" b="0" i="0" u="none" strike="noStrike" dirty="0" smtClean="0">
                          <a:solidFill>
                            <a:srgbClr val="000000"/>
                          </a:solidFill>
                          <a:effectLst/>
                          <a:latin typeface="Calibri" panose="020F0502020204030204" pitchFamily="34" charset="0"/>
                        </a:rPr>
                        <a:t>GROUP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ctr" fontAlgn="b"/>
                      <a:r>
                        <a:rPr lang="de-DE" sz="700" b="0" i="0" u="none" strike="noStrike" dirty="0" smtClean="0">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FIRM</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ADDRESS</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CITY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ZIP</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smtClean="0">
                          <a:solidFill>
                            <a:srgbClr val="000000"/>
                          </a:solidFill>
                          <a:effectLst/>
                          <a:latin typeface="Calibri" panose="020F0502020204030204" pitchFamily="34" charset="0"/>
                        </a:rPr>
                        <a:t>COUNTRY</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SCORE</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CNT</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r>
                        <a:rPr lang="de-DE" sz="700" b="0" i="0" u="none" strike="noStrike" dirty="0" smtClean="0">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12th Floor, </a:t>
                      </a:r>
                      <a:r>
                        <a:rPr lang="en-US" sz="700" b="0" i="0" u="none" strike="noStrike" dirty="0" err="1">
                          <a:solidFill>
                            <a:srgbClr val="000000"/>
                          </a:solidFill>
                          <a:effectLst/>
                          <a:latin typeface="Calibri" panose="020F0502020204030204" pitchFamily="34" charset="0"/>
                        </a:rPr>
                        <a:t>Marunouchi</a:t>
                      </a:r>
                      <a:r>
                        <a:rPr lang="en-US" sz="700" b="0" i="0" u="none" strike="noStrike" dirty="0">
                          <a:solidFill>
                            <a:srgbClr val="000000"/>
                          </a:solidFill>
                          <a:effectLst/>
                          <a:latin typeface="Calibri" panose="020F0502020204030204" pitchFamily="34" charset="0"/>
                        </a:rPr>
                        <a:t> Center Building, 6-1, </a:t>
                      </a:r>
                      <a:r>
                        <a:rPr lang="en-US" sz="700" b="0" i="0" u="none" strike="noStrike" dirty="0" err="1">
                          <a:solidFill>
                            <a:srgbClr val="000000"/>
                          </a:solidFill>
                          <a:effectLst/>
                          <a:latin typeface="Calibri" panose="020F0502020204030204" pitchFamily="34" charset="0"/>
                        </a:rPr>
                        <a:t>Marun</a:t>
                      </a:r>
                      <a:endParaRPr lang="en-US"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95.03</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50034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90.10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Kabushiki</a:t>
                      </a:r>
                      <a:r>
                        <a:rPr lang="de-DE" sz="700" b="0" i="0" u="none" strike="noStrike" dirty="0">
                          <a:solidFill>
                            <a:srgbClr val="000000"/>
                          </a:solidFill>
                          <a:effectLst/>
                          <a:latin typeface="Calibri" panose="020F0502020204030204" pitchFamily="34" charset="0"/>
                        </a:rPr>
                        <a:t> </a:t>
                      </a:r>
                      <a:r>
                        <a:rPr lang="de-DE" sz="700" b="0" i="0" u="none" strike="noStrike" dirty="0" err="1">
                          <a:solidFill>
                            <a:srgbClr val="000000"/>
                          </a:solidFill>
                          <a:effectLst/>
                          <a:latin typeface="Calibri" panose="020F0502020204030204" pitchFamily="34" charset="0"/>
                        </a:rPr>
                        <a:t>Kaisha</a:t>
                      </a:r>
                      <a:r>
                        <a:rPr lang="de-DE" sz="700" b="0" i="0" u="none" strike="noStrike" dirty="0">
                          <a:solidFill>
                            <a:srgbClr val="000000"/>
                          </a:solidFill>
                          <a:effectLst/>
                          <a:latin typeface="Calibri" panose="020F0502020204030204" pitchFamily="34" charset="0"/>
                        </a:rPr>
                        <a:t> Hitachi </a:t>
                      </a:r>
                      <a:r>
                        <a:rPr lang="de-DE" sz="700" b="0" i="0" u="none" strike="noStrike" dirty="0" err="1">
                          <a:solidFill>
                            <a:srgbClr val="000000"/>
                          </a:solidFill>
                          <a:effectLst/>
                          <a:latin typeface="Calibri" panose="020F0502020204030204" pitchFamily="34" charset="0"/>
                        </a:rPr>
                        <a:t>Seisakusho</a:t>
                      </a:r>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6-6, Marunouchi 1-chome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100-8280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 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50255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CONSTRUCTION MACHINERY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6-2, Ohtemachi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86988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90.08</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Consumer Electronics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2-1, Otemachi 2-chome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100-0004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1-chome, Kandanishiki-cho,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2358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CHEMICAL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Shinjyuku-Mitsui Building,1-1, 2-chome Nishishinju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Shinjuku-ku,Tokyo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6.11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36165</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101-8220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45426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14527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99.95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TECHNO ENGINEERING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Surugadai 4-chome,Chiyoda-ku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16176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101-0062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43819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99.75</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Kanda Surugadai 4-chome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Chiyoda-ku,Tokyo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101-8010</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56291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96.11</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Building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6 Nishiki-cho 1-chome Kanda,Chiyoda-ku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101-0054</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86309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96.04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Hitachi Industrial Equipment Systems Co.,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 Kanda Neribei-cho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101-0022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3861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67698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95.28</a:t>
                      </a: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Hitachi Plant Technologies, Ltd.</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1-14, Uchikanda 1-chome Chiyoda-ku</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Tokyo</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101-0047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JP</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0.57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16</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1450 W. Long Lake Road,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100.00</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Staff,1450 W. Long Lake Road,P.O.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3.89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Code:480-410-202,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99.44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480-400-402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4618</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83029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92.64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M/C 480-410-202 5825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48098-2815</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3.97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 MC 480-414-420 1450 W. Long Lake Roa</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98.07</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Legal Staff, Mail Code: 480-414-420,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62207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92.16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S725 Delphi Drive, M/C 483-400-603</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92.06</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5725 Delphi Drive</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85519</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92.02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 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4.14</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dirty="0">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Post Office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55132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99.52</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a:solidFill>
                            <a:srgbClr val="000000"/>
                          </a:solidFill>
                          <a:effectLst/>
                          <a:latin typeface="Calibri" panose="020F0502020204030204" pitchFamily="34" charset="0"/>
                        </a:rPr>
                        <a:t>P.O. Box 5052, M/C: 483-400-402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MI 48007-5052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r h="144000">
                <a:tc>
                  <a:txBody>
                    <a:bodyPr/>
                    <a:lstStyle/>
                    <a:p>
                      <a:pPr algn="r" fontAlgn="b"/>
                      <a:r>
                        <a:rPr lang="de-DE" sz="700" b="0" i="0" u="none" strike="noStrike">
                          <a:solidFill>
                            <a:srgbClr val="000000"/>
                          </a:solidFill>
                          <a:effectLst/>
                          <a:latin typeface="Calibri" panose="020F0502020204030204" pitchFamily="34" charset="0"/>
                        </a:rPr>
                        <a:t>4617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4620</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45307</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96.54</a:t>
                      </a:r>
                    </a:p>
                  </a:txBody>
                  <a:tcPr marL="5378" marR="5378" marT="5378" marB="0" anchor="b">
                    <a:lnL>
                      <a:noFill/>
                    </a:lnL>
                    <a:lnR>
                      <a:noFill/>
                    </a:lnR>
                    <a:lnT>
                      <a:noFill/>
                    </a:lnT>
                    <a:lnB>
                      <a:noFill/>
                    </a:lnB>
                  </a:tcPr>
                </a:tc>
                <a:tc>
                  <a:txBody>
                    <a:bodyPr/>
                    <a:lstStyle/>
                    <a:p>
                      <a:pPr algn="l" fontAlgn="b"/>
                      <a:endParaRPr lang="de-DE" sz="700" b="0" i="0" u="none" strike="noStrike">
                        <a:solidFill>
                          <a:srgbClr val="000000"/>
                        </a:solidFill>
                        <a:effectLst/>
                        <a:latin typeface="Calibri" panose="020F0502020204030204" pitchFamily="34" charset="0"/>
                      </a:endParaRPr>
                    </a:p>
                  </a:txBody>
                  <a:tcPr marL="5378" marR="5378" marT="5378"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Delphi Technologies Inc.</a:t>
                      </a:r>
                    </a:p>
                  </a:txBody>
                  <a:tcPr marL="5378" marR="5378" marT="5378" marB="0" anchor="b">
                    <a:lnL>
                      <a:noFill/>
                    </a:lnL>
                    <a:lnR>
                      <a:noFill/>
                    </a:lnR>
                    <a:lnT>
                      <a:noFill/>
                    </a:lnT>
                    <a:lnB>
                      <a:noFill/>
                    </a:lnB>
                  </a:tcPr>
                </a:tc>
                <a:tc>
                  <a:txBody>
                    <a:bodyPr/>
                    <a:lstStyle/>
                    <a:p>
                      <a:pPr algn="l" fontAlgn="b"/>
                      <a:r>
                        <a:rPr lang="en-US" sz="700" b="0" i="0" u="none" strike="noStrike" dirty="0">
                          <a:solidFill>
                            <a:srgbClr val="000000"/>
                          </a:solidFill>
                          <a:effectLst/>
                          <a:latin typeface="Calibri" panose="020F0502020204030204" pitchFamily="34" charset="0"/>
                        </a:rPr>
                        <a:t>5725 Delphi Drive, P.O. Box 5052</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Troy,Michigan</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48007</a:t>
                      </a:r>
                    </a:p>
                  </a:txBody>
                  <a:tcPr marL="5378" marR="5378" marT="5378"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US</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3.32</a:t>
                      </a:r>
                    </a:p>
                  </a:txBody>
                  <a:tcPr marL="5378" marR="5378" marT="5378"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11</a:t>
                      </a:r>
                    </a:p>
                  </a:txBody>
                  <a:tcPr marL="5378" marR="5378" marT="5378"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5378" marR="5378" marT="5378" marB="0" anchor="b">
                    <a:lnL>
                      <a:noFill/>
                    </a:lnL>
                    <a:lnR>
                      <a:noFill/>
                    </a:lnR>
                    <a:lnT>
                      <a:noFill/>
                    </a:lnT>
                    <a:lnB>
                      <a:noFill/>
                    </a:lnB>
                  </a:tcPr>
                </a:tc>
              </a:tr>
            </a:tbl>
          </a:graphicData>
        </a:graphic>
      </p:graphicFrame>
    </p:spTree>
    <p:extLst>
      <p:ext uri="{BB962C8B-B14F-4D97-AF65-F5344CB8AC3E}">
        <p14:creationId xmlns:p14="http://schemas.microsoft.com/office/powerpoint/2010/main" val="114985684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13</a:t>
            </a:fld>
            <a:endParaRPr lang="en-US"/>
          </a:p>
        </p:txBody>
      </p:sp>
      <p:sp>
        <p:nvSpPr>
          <p:cNvPr id="2" name="Textfeld 1"/>
          <p:cNvSpPr txBox="1"/>
          <p:nvPr/>
        </p:nvSpPr>
        <p:spPr>
          <a:xfrm>
            <a:off x="326649" y="908720"/>
            <a:ext cx="4799264" cy="5478423"/>
          </a:xfrm>
          <a:prstGeom prst="rect">
            <a:avLst/>
          </a:prstGeom>
          <a:noFill/>
        </p:spPr>
        <p:txBody>
          <a:bodyPr wrap="square" rtlCol="0">
            <a:spAutoFit/>
          </a:bodyPr>
          <a:lstStyle/>
          <a:p>
            <a:r>
              <a:rPr lang="en-US" sz="1400" dirty="0" smtClean="0"/>
              <a:t>Grouped Export</a:t>
            </a:r>
          </a:p>
          <a:p>
            <a:pPr marL="180000" lvl="1" indent="-180000">
              <a:buClr>
                <a:schemeClr val="tx2"/>
              </a:buClr>
              <a:buFont typeface="Wingdings" panose="05000000000000000000" pitchFamily="2" charset="2"/>
              <a:buChar char="§"/>
            </a:pPr>
            <a:r>
              <a:rPr lang="en-US" sz="1400" dirty="0" smtClean="0"/>
              <a:t>This format is only available for self-referential searches (disambiguation) and applies (nested) cascaded traversal.</a:t>
            </a:r>
          </a:p>
          <a:p>
            <a:pPr marL="180000" lvl="1" indent="-180000">
              <a:buClr>
                <a:schemeClr val="tx2"/>
              </a:buClr>
              <a:buFont typeface="Wingdings" panose="05000000000000000000" pitchFamily="2" charset="2"/>
              <a:buChar char="§"/>
            </a:pPr>
            <a:r>
              <a:rPr lang="en-US" sz="1400" dirty="0" smtClean="0"/>
              <a:t>It reports the clusters defined by the cascades without any search metrics, because cluster membership is not based on hierarchy.</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a:t>
            </a:r>
            <a:r>
              <a:rPr lang="en-US" sz="1400" dirty="0" err="1" smtClean="0"/>
              <a:t>BaseGroupKey</a:t>
            </a:r>
            <a:r>
              <a:rPr lang="en-US" sz="1400" dirty="0" smtClean="0"/>
              <a:t>” can be a unique key or an entity key, if applicable, implementing variant aggregation → in case of the latter the links will be aggregated to the maximum.</a:t>
            </a:r>
          </a:p>
          <a:p>
            <a:pPr marL="180000" lvl="1" indent="-180000">
              <a:buClr>
                <a:srgbClr val="FF0000"/>
              </a:buClr>
              <a:buFont typeface="Wingdings" panose="05000000000000000000" pitchFamily="2" charset="2"/>
              <a:buChar char="§"/>
            </a:pPr>
            <a:r>
              <a:rPr lang="en-US" sz="1400" dirty="0" smtClean="0"/>
              <a:t>For reasons of consistency, range selection is available but only the option “Minimum hit…” should be used, as separation in confidence groups would yield inconsistent results.</a:t>
            </a:r>
          </a:p>
          <a:p>
            <a:pPr marL="180000" lvl="1" indent="-180000">
              <a:buClr>
                <a:srgbClr val="00B050"/>
              </a:buClr>
              <a:buFont typeface="Wingdings" panose="05000000000000000000" pitchFamily="2" charset="2"/>
              <a:buChar char="§"/>
            </a:pPr>
            <a:r>
              <a:rPr lang="en-US" sz="1400" dirty="0" smtClean="0"/>
              <a:t>Run selection should only be used to exclude unwanted search runs but not for quality assessment as search metrics get lost during the clustering.</a:t>
            </a:r>
          </a:p>
          <a:p>
            <a:pPr marL="180000" lvl="1" indent="-180000">
              <a:buClr>
                <a:schemeClr val="tx2"/>
              </a:buClr>
              <a:buFont typeface="Wingdings" panose="05000000000000000000" pitchFamily="2" charset="2"/>
              <a:buChar char="§"/>
            </a:pPr>
            <a:r>
              <a:rPr lang="en-US" sz="1400" dirty="0" smtClean="0"/>
              <a:t>The option “No singles” reduces the output to clusters with at least two members foregoing single unit clusters.</a:t>
            </a:r>
          </a:p>
          <a:p>
            <a:pPr marL="180000" lvl="1" indent="-180000">
              <a:buClr>
                <a:schemeClr val="tx2"/>
              </a:buClr>
              <a:buFont typeface="Wingdings" panose="05000000000000000000" pitchFamily="2" charset="2"/>
              <a:buChar char="§"/>
            </a:pPr>
            <a:r>
              <a:rPr lang="en-US" sz="1400" dirty="0" smtClean="0"/>
              <a:t>The option “No search fields” suppresses the output of the contents of the search fields if scrutinizing of the results is not required.</a:t>
            </a:r>
          </a:p>
          <a:p>
            <a:pPr marL="180000" lvl="1" indent="-180000">
              <a:buClr>
                <a:schemeClr val="tx2"/>
              </a:buClr>
              <a:buFont typeface="Wingdings" panose="05000000000000000000" pitchFamily="2" charset="2"/>
              <a:buChar char="§"/>
            </a:pPr>
            <a:r>
              <a:rPr lang="en-US" sz="1400" dirty="0" smtClean="0"/>
              <a:t>Output: the “group” variable in the export designates the cluster id, which is always the smallest “member” id.</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7" name="Textfeld 6"/>
          <p:cNvSpPr txBox="1"/>
          <p:nvPr/>
        </p:nvSpPr>
        <p:spPr>
          <a:xfrm>
            <a:off x="4860032" y="5586923"/>
            <a:ext cx="4391721" cy="1384995"/>
          </a:xfrm>
          <a:prstGeom prst="rect">
            <a:avLst/>
          </a:prstGeom>
          <a:noFill/>
        </p:spPr>
        <p:txBody>
          <a:bodyPr wrap="square" rtlCol="0">
            <a:spAutoFit/>
          </a:bodyPr>
          <a:lstStyle/>
          <a:p>
            <a:pPr marL="180000" indent="-180000">
              <a:buClr>
                <a:schemeClr val="tx2"/>
              </a:buClr>
              <a:buFont typeface="Wingdings" panose="05000000000000000000" pitchFamily="2" charset="2"/>
              <a:buChar char="§"/>
            </a:pPr>
            <a:r>
              <a:rPr lang="en-US" sz="1400" dirty="0"/>
              <a:t>Output: the “subgroup” can be used to manually separate clusters by giving each subgroup a different </a:t>
            </a:r>
            <a:r>
              <a:rPr lang="en-US" sz="1400" dirty="0" smtClean="0"/>
              <a:t>identifier. New </a:t>
            </a:r>
            <a:r>
              <a:rPr lang="en-US" sz="1400" dirty="0"/>
              <a:t>cluster ids can be constructed by concatenation, i.e. 67121_1, </a:t>
            </a:r>
            <a:r>
              <a:rPr lang="en-US" sz="1400" dirty="0" smtClean="0"/>
              <a:t>67121_2, or multiplication, i.e. 67121001.</a:t>
            </a:r>
            <a:endParaRPr lang="en-US" sz="1400" dirty="0"/>
          </a:p>
          <a:p>
            <a:pPr marL="285750" indent="-285750">
              <a:buClr>
                <a:schemeClr val="tx2"/>
              </a:buClr>
              <a:buFont typeface="Wingdings" panose="05000000000000000000" pitchFamily="2" charset="2"/>
              <a:buChar char="§"/>
            </a:pPr>
            <a:endParaRPr lang="en-US" sz="1400" dirty="0"/>
          </a:p>
        </p:txBody>
      </p:sp>
      <p:pic>
        <p:nvPicPr>
          <p:cNvPr id="5" name="Grafik 4"/>
          <p:cNvPicPr>
            <a:picLocks noChangeAspect="1"/>
          </p:cNvPicPr>
          <p:nvPr/>
        </p:nvPicPr>
        <p:blipFill>
          <a:blip r:embed="rId2"/>
          <a:stretch>
            <a:fillRect/>
          </a:stretch>
        </p:blipFill>
        <p:spPr>
          <a:xfrm>
            <a:off x="5148064" y="908720"/>
            <a:ext cx="3734321" cy="4620270"/>
          </a:xfrm>
          <a:prstGeom prst="rect">
            <a:avLst/>
          </a:prstGeom>
        </p:spPr>
      </p:pic>
    </p:spTree>
    <p:extLst>
      <p:ext uri="{BB962C8B-B14F-4D97-AF65-F5344CB8AC3E}">
        <p14:creationId xmlns:p14="http://schemas.microsoft.com/office/powerpoint/2010/main" val="39828080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14</a:t>
            </a:fld>
            <a:endParaRPr lang="en-US"/>
          </a:p>
        </p:txBody>
      </p:sp>
      <p:sp>
        <p:nvSpPr>
          <p:cNvPr id="2" name="Textfeld 1"/>
          <p:cNvSpPr txBox="1"/>
          <p:nvPr/>
        </p:nvSpPr>
        <p:spPr>
          <a:xfrm>
            <a:off x="326649" y="908720"/>
            <a:ext cx="4821415" cy="5909310"/>
          </a:xfrm>
          <a:prstGeom prst="rect">
            <a:avLst/>
          </a:prstGeom>
          <a:noFill/>
        </p:spPr>
        <p:txBody>
          <a:bodyPr wrap="square" rtlCol="0">
            <a:spAutoFit/>
          </a:bodyPr>
          <a:lstStyle/>
          <a:p>
            <a:r>
              <a:rPr lang="en-US" sz="1400" dirty="0" smtClean="0"/>
              <a:t>Nested Cascaded Traversal</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 </a:t>
            </a:r>
            <a:r>
              <a:rPr lang="en-US" sz="1400" i="1" dirty="0" smtClean="0"/>
              <a:t>cascade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cascade</a:t>
            </a:r>
            <a:r>
              <a:rPr lang="en-US" sz="1400" dirty="0" smtClean="0"/>
              <a:t>: [</a:t>
            </a:r>
            <a:r>
              <a:rPr lang="en-US" sz="1400" i="1" dirty="0" smtClean="0"/>
              <a:t>artefact</a:t>
            </a:r>
            <a:r>
              <a:rPr lang="en-US" sz="1400" dirty="0" smtClean="0"/>
              <a:t>,] </a:t>
            </a:r>
            <a:r>
              <a:rPr lang="en-US" sz="1400" i="1" dirty="0" smtClean="0"/>
              <a:t>rule</a:t>
            </a:r>
            <a:r>
              <a:rPr lang="en-US" sz="1400" dirty="0" smtClean="0"/>
              <a:t> @ </a:t>
            </a:r>
            <a:r>
              <a:rPr lang="en-US" sz="1400" i="1" dirty="0" err="1" smtClean="0"/>
              <a:t>cascade_limit</a:t>
            </a:r>
            <a:r>
              <a:rPr lang="en-US" sz="1400" dirty="0" smtClean="0"/>
              <a:t> [, </a:t>
            </a:r>
            <a:r>
              <a:rPr lang="en-US" sz="1400" i="1" dirty="0" smtClean="0"/>
              <a:t>rule</a:t>
            </a:r>
            <a:r>
              <a:rPr lang="en-US" sz="1400" dirty="0" smtClean="0"/>
              <a:t> </a:t>
            </a:r>
            <a:r>
              <a:rPr lang="en-US" sz="1400" dirty="0"/>
              <a:t>@ </a:t>
            </a:r>
            <a:r>
              <a:rPr lang="en-US" sz="1400" i="1" dirty="0" err="1"/>
              <a:t>cascade_limit</a:t>
            </a:r>
            <a:r>
              <a:rPr lang="en-US" sz="1400" dirty="0"/>
              <a:t> </a:t>
            </a:r>
            <a:r>
              <a:rPr lang="en-US" sz="1400" dirty="0" smtClean="0"/>
              <a:t>…]</a:t>
            </a:r>
          </a:p>
          <a:p>
            <a:pPr marL="180000" lvl="1" indent="-180000">
              <a:buClr>
                <a:schemeClr val="tx2"/>
              </a:buClr>
              <a:buFont typeface="Wingdings" panose="05000000000000000000" pitchFamily="2" charset="2"/>
              <a:buChar char="§"/>
            </a:pPr>
            <a:r>
              <a:rPr lang="en-US" sz="1400" dirty="0" smtClean="0"/>
              <a:t>Syntax </a:t>
            </a:r>
            <a:r>
              <a:rPr lang="en-US" sz="1400" i="1" dirty="0" smtClean="0"/>
              <a:t>rule</a:t>
            </a:r>
            <a:r>
              <a:rPr lang="en-US" sz="1400" dirty="0" smtClean="0"/>
              <a:t>: logical expression using “min”, “s” (score), “p” (score percentile) “r” (run) and rarely “max”</a:t>
            </a:r>
          </a:p>
          <a:p>
            <a:pPr marL="180000" lvl="1" indent="-180000">
              <a:buClr>
                <a:srgbClr val="00B050"/>
              </a:buClr>
              <a:buFont typeface="Wingdings" panose="05000000000000000000" pitchFamily="2" charset="2"/>
              <a:buChar char="§"/>
            </a:pPr>
            <a:r>
              <a:rPr lang="en-US" sz="1400" dirty="0" smtClean="0"/>
              <a:t>Due to the fact that search results are not commutative, a linkage between two entities has a maximum (max) and a minimum (min) identity. Given the recommendation of high thresholds the minimum can be zero while the maximum is above the threshold. By mirroring the missing results (see function Mirror) it is possible to obtain an identity for the cases blow the threshold. Use this in conjunction with the score percentile to define more complex rules if necessary. </a:t>
            </a:r>
          </a:p>
          <a:p>
            <a:pPr marL="180000" lvl="1" indent="-180000">
              <a:buClr>
                <a:schemeClr val="tx2"/>
              </a:buClr>
              <a:buFont typeface="Wingdings" panose="05000000000000000000" pitchFamily="2" charset="2"/>
              <a:buChar char="§"/>
            </a:pPr>
            <a:r>
              <a:rPr lang="en-US" sz="1400" dirty="0" smtClean="0"/>
              <a:t>Syntax </a:t>
            </a:r>
            <a:r>
              <a:rPr lang="en-US" sz="1400" i="1" dirty="0" smtClean="0"/>
              <a:t>artefact: </a:t>
            </a:r>
            <a:r>
              <a:rPr lang="en-US" sz="1400" dirty="0" smtClean="0"/>
              <a:t>if this number is exceeded, the link is considered an artefact and connections will be trimmed.</a:t>
            </a:r>
          </a:p>
          <a:p>
            <a:pPr marL="180000" lvl="1" indent="-180000">
              <a:buClr>
                <a:schemeClr val="tx2"/>
              </a:buClr>
              <a:buFont typeface="Wingdings" panose="05000000000000000000" pitchFamily="2" charset="2"/>
              <a:buChar char="§"/>
            </a:pPr>
            <a:r>
              <a:rPr lang="en-US" sz="1400" dirty="0" smtClean="0"/>
              <a:t>A Semicolon </a:t>
            </a:r>
            <a:r>
              <a:rPr lang="en-US" sz="1400" dirty="0"/>
              <a:t>separates </a:t>
            </a:r>
            <a:r>
              <a:rPr lang="en-US" sz="1400" dirty="0" smtClean="0"/>
              <a:t>nested cascades.</a:t>
            </a:r>
          </a:p>
          <a:p>
            <a:pPr marL="180000" lvl="1" indent="-180000">
              <a:buClr>
                <a:srgbClr val="00B050"/>
              </a:buClr>
              <a:buFont typeface="Wingdings" panose="05000000000000000000" pitchFamily="2" charset="2"/>
              <a:buChar char="§"/>
            </a:pPr>
            <a:r>
              <a:rPr lang="en-US" sz="1400" dirty="0"/>
              <a:t>Nesting is advised if heterogeneous data structure in regard of variation per entity is suspected.</a:t>
            </a:r>
          </a:p>
          <a:p>
            <a:pPr marL="180000" lvl="1" indent="-180000">
              <a:buClr>
                <a:srgbClr val="00B050"/>
              </a:buClr>
              <a:buFont typeface="Wingdings" panose="05000000000000000000" pitchFamily="2" charset="2"/>
              <a:buChar char="§"/>
            </a:pPr>
            <a:r>
              <a:rPr lang="en-US" sz="1400" dirty="0"/>
              <a:t>If nesting is applied, the first cascade always should have a cascade limit of zero </a:t>
            </a:r>
            <a:r>
              <a:rPr lang="en-US" sz="1400" i="1" dirty="0"/>
              <a:t>→ </a:t>
            </a:r>
            <a:r>
              <a:rPr lang="en-US" sz="1400" dirty="0"/>
              <a:t>direct activation of the rule.</a:t>
            </a:r>
          </a:p>
          <a:p>
            <a:pPr marL="180000" lvl="1" indent="-180000">
              <a:buClr>
                <a:srgbClr val="00B050"/>
              </a:buClr>
              <a:buFont typeface="Wingdings" panose="05000000000000000000" pitchFamily="2" charset="2"/>
              <a:buChar char="§"/>
            </a:pPr>
            <a:r>
              <a:rPr lang="en-US" sz="1400" dirty="0"/>
              <a:t>There is no limit to the nesting of cascades but implementing more than two barely provides any benefits.</a:t>
            </a:r>
          </a:p>
          <a:p>
            <a:pPr marL="180000" lvl="1" indent="-180000">
              <a:buClr>
                <a:srgbClr val="00B050"/>
              </a:buClr>
              <a:buFont typeface="Wingdings" panose="05000000000000000000" pitchFamily="2" charset="2"/>
              <a:buChar char="§"/>
            </a:pPr>
            <a:r>
              <a:rPr lang="en-US" sz="1400" dirty="0" smtClean="0"/>
              <a:t>The </a:t>
            </a:r>
            <a:r>
              <a:rPr lang="en-US" sz="1400" dirty="0"/>
              <a:t>first cascade should define reliable clusters by strict rules with a low risk for false positives. The second cascade defines the arbitrary level of tolerated intransitivity.</a:t>
            </a:r>
          </a:p>
          <a:p>
            <a:pPr marL="0" lvl="1">
              <a:buClr>
                <a:schemeClr val="tx2"/>
              </a:buClr>
            </a:pPr>
            <a:endParaRPr lang="en-US" sz="1400" i="1" dirty="0" smtClean="0"/>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6" name="Grafik 5"/>
          <p:cNvPicPr>
            <a:picLocks noChangeAspect="1"/>
          </p:cNvPicPr>
          <p:nvPr/>
        </p:nvPicPr>
        <p:blipFill>
          <a:blip r:embed="rId2"/>
          <a:stretch>
            <a:fillRect/>
          </a:stretch>
        </p:blipFill>
        <p:spPr>
          <a:xfrm>
            <a:off x="5148064" y="908720"/>
            <a:ext cx="3734321" cy="4620270"/>
          </a:xfrm>
          <a:prstGeom prst="rect">
            <a:avLst/>
          </a:prstGeom>
        </p:spPr>
      </p:pic>
      <p:sp>
        <p:nvSpPr>
          <p:cNvPr id="5" name="Rechteck 4"/>
          <p:cNvSpPr/>
          <p:nvPr/>
        </p:nvSpPr>
        <p:spPr>
          <a:xfrm>
            <a:off x="5076056" y="5589240"/>
            <a:ext cx="3960440" cy="954107"/>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Artefact thresholds should </a:t>
            </a:r>
            <a:r>
              <a:rPr lang="en-US" sz="1400" dirty="0" smtClean="0"/>
              <a:t>be </a:t>
            </a:r>
            <a:r>
              <a:rPr lang="en-US" sz="1400" dirty="0"/>
              <a:t>applied after examination of the basic export (see Extended Export), which is also helpful to assess limits when using the absolute score “s”.</a:t>
            </a:r>
          </a:p>
        </p:txBody>
      </p:sp>
    </p:spTree>
    <p:extLst>
      <p:ext uri="{BB962C8B-B14F-4D97-AF65-F5344CB8AC3E}">
        <p14:creationId xmlns:p14="http://schemas.microsoft.com/office/powerpoint/2010/main" val="196122697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Grouped</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15</a:t>
            </a:fld>
            <a:endParaRPr lang="en-US"/>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graphicFrame>
        <p:nvGraphicFramePr>
          <p:cNvPr id="7" name="Tabelle 6"/>
          <p:cNvGraphicFramePr>
            <a:graphicFrameLocks noGrp="1"/>
          </p:cNvGraphicFramePr>
          <p:nvPr>
            <p:extLst>
              <p:ext uri="{D42A27DB-BD31-4B8C-83A1-F6EECF244321}">
                <p14:modId xmlns:p14="http://schemas.microsoft.com/office/powerpoint/2010/main" val="1057454504"/>
              </p:ext>
            </p:extLst>
          </p:nvPr>
        </p:nvGraphicFramePr>
        <p:xfrm>
          <a:off x="208612" y="980728"/>
          <a:ext cx="8726776" cy="4928805"/>
        </p:xfrm>
        <a:graphic>
          <a:graphicData uri="http://schemas.openxmlformats.org/drawingml/2006/table">
            <a:tbl>
              <a:tblPr/>
              <a:tblGrid>
                <a:gridCol w="421200"/>
                <a:gridCol w="422118"/>
                <a:gridCol w="544063"/>
                <a:gridCol w="2722662"/>
                <a:gridCol w="2101210"/>
                <a:gridCol w="1247593"/>
                <a:gridCol w="583930"/>
                <a:gridCol w="432000"/>
                <a:gridCol w="252000"/>
              </a:tblGrid>
              <a:tr h="140823">
                <a:tc>
                  <a:txBody>
                    <a:bodyPr/>
                    <a:lstStyle/>
                    <a:p>
                      <a:pPr algn="r" fontAlgn="b"/>
                      <a:r>
                        <a:rPr lang="de-DE" sz="800" b="0" i="0" u="none" strike="noStrike" dirty="0" smtClean="0">
                          <a:solidFill>
                            <a:srgbClr val="000000"/>
                          </a:solidFill>
                          <a:effectLst/>
                          <a:latin typeface="Calibri" panose="020F0502020204030204" pitchFamily="34" charset="0"/>
                        </a:rPr>
                        <a:t>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MEMBER</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ctr" fontAlgn="b"/>
                      <a:r>
                        <a:rPr lang="de-DE" sz="800" b="0" i="0" u="none" strike="noStrike" dirty="0" smtClean="0">
                          <a:solidFill>
                            <a:srgbClr val="000000"/>
                          </a:solidFill>
                          <a:effectLst/>
                          <a:latin typeface="Calibri" panose="020F0502020204030204" pitchFamily="34" charset="0"/>
                        </a:rPr>
                        <a:t>SUBGROUP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NAME</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STREET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CITY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ZIP</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smtClean="0">
                          <a:solidFill>
                            <a:srgbClr val="000000"/>
                          </a:solidFill>
                          <a:effectLst/>
                          <a:latin typeface="Calibri" panose="020F0502020204030204" pitchFamily="34" charset="0"/>
                        </a:rPr>
                        <a:t>COUNTRY</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r>
                        <a:rPr lang="de-DE" sz="800" b="0" i="0" u="none" strike="noStrike" dirty="0" smtClean="0">
                          <a:solidFill>
                            <a:srgbClr val="000000"/>
                          </a:solidFill>
                          <a:effectLst/>
                          <a:latin typeface="Calibri" panose="020F0502020204030204" pitchFamily="34" charset="0"/>
                        </a:rPr>
                        <a:t>CNT</a:t>
                      </a:r>
                      <a:endParaRPr lang="de-DE" sz="800" b="0" i="0" u="none" strike="noStrike" dirty="0">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Panavision</a:t>
                      </a:r>
                      <a:r>
                        <a:rPr lang="de-DE" sz="800" b="0" i="0" u="none" strike="noStrike" dirty="0">
                          <a:solidFill>
                            <a:srgbClr val="000000"/>
                          </a:solidFill>
                          <a:effectLst/>
                          <a:latin typeface="Calibri" panose="020F0502020204030204" pitchFamily="34" charset="0"/>
                        </a:rPr>
                        <a:t>,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Inc.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42124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Panavision Federal Systems, Llc</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dirty="0" err="1">
                          <a:solidFill>
                            <a:srgbClr val="000000"/>
                          </a:solidFill>
                          <a:effectLst/>
                          <a:latin typeface="Calibri" panose="020F0502020204030204" pitchFamily="34" charset="0"/>
                        </a:rPr>
                        <a:t>Woodland</a:t>
                      </a:r>
                      <a:r>
                        <a:rPr lang="de-DE" sz="800" b="0" i="0" u="none" strike="noStrike" dirty="0">
                          <a:solidFill>
                            <a:srgbClr val="000000"/>
                          </a:solidFill>
                          <a:effectLst/>
                          <a:latin typeface="Calibri" panose="020F0502020204030204" pitchFamily="34" charset="0"/>
                        </a:rPr>
                        <a:t> Hills</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CA 91367</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42122</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47556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Panavision Inc.A Corporation of the State of Delaware,U.S.A.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6219 De Soto Avenue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Woodland Hills, California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91367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Riss</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43952</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Liebherr-Werk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Memminger Straße 120 Postfach 1663</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43951</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43955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Liebherr-Components Biberach GmbH</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Hans-Liebherr-Strasse 45</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Biberach an der Riß</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88400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DE</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EIFFEL,Boulevard de la Moselle,BP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 BP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Novasep</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Site EIFFEL Boulevard de la Moselle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45375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45379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Groupe Novasep SAS</a:t>
                      </a:r>
                    </a:p>
                  </a:txBody>
                  <a:tcPr marL="7041" marR="7041" marT="7041" marB="0" anchor="b">
                    <a:lnL>
                      <a:noFill/>
                    </a:lnL>
                    <a:lnR>
                      <a:noFill/>
                    </a:lnR>
                    <a:lnT>
                      <a:noFill/>
                    </a:lnT>
                    <a:lnB>
                      <a:noFill/>
                    </a:lnB>
                  </a:tcPr>
                </a:tc>
                <a:tc>
                  <a:txBody>
                    <a:bodyPr/>
                    <a:lstStyle/>
                    <a:p>
                      <a:pPr algn="l" fontAlgn="b"/>
                      <a:r>
                        <a:rPr lang="fr-FR" sz="800" b="0" i="0" u="none" strike="noStrike">
                          <a:solidFill>
                            <a:srgbClr val="000000"/>
                          </a:solidFill>
                          <a:effectLst/>
                          <a:latin typeface="Calibri" panose="020F0502020204030204" pitchFamily="34" charset="0"/>
                        </a:rPr>
                        <a:t>82 Boulevard de la Moselle Site Eiffel BP50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Pompey</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54340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FR</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Development Corp.</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175B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45719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University Business Center 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45716</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45720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Karl Storz Imaging Inc.</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175 Cremona Drive</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Goleta</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CA 93117</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US</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Kabushiki Kaisha Takeuchi Seisakusho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Ooaza Sakaki,Sakaki-machi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Hanishina-gun,Nagano-ken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45876</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45877</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MFG.Co.,Ltd.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9637,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45878</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Hanishina-gun, 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45875</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45879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Takeuchi Mfg. Co. Ltd.</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9347 Oaza Sakaki Sakakimachi Hanishina-gun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Nagano</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389-0601</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JP</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5</a:t>
                      </a:r>
                    </a:p>
                  </a:txBody>
                  <a:tcPr marL="7041" marR="7041" marT="7041" marB="0" anchor="b">
                    <a:lnL>
                      <a:noFill/>
                    </a:lnL>
                    <a:lnR>
                      <a:noFill/>
                    </a:lnR>
                    <a:lnT>
                      <a:noFill/>
                    </a:lnT>
                    <a:lnB>
                      <a:noFill/>
                    </a:lnB>
                  </a:tcPr>
                </a:tc>
              </a:tr>
              <a:tr h="140823">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r"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fi-FI" sz="800" b="0" i="0" u="none" strike="noStrike">
                          <a:solidFill>
                            <a:srgbClr val="000000"/>
                          </a:solidFill>
                          <a:effectLst/>
                          <a:latin typeface="Calibri" panose="020F0502020204030204" pitchFamily="34" charset="0"/>
                        </a:rPr>
                        <a:t>Kelvinbaan 16 P.O. Box 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NL-3430 AB</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844</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INDUSTRIAL TRADING &amp; DEVELOPMENT COMPANY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46769</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en-US" sz="800" b="0" i="0" u="none" strike="noStrike">
                          <a:solidFill>
                            <a:srgbClr val="000000"/>
                          </a:solidFill>
                          <a:effectLst/>
                          <a:latin typeface="Calibri" panose="020F0502020204030204" pitchFamily="34" charset="0"/>
                        </a:rPr>
                        <a:t>SKF Engineering &amp; Research Centre B.V.</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Kelvinbaan 16</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3439 MT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r h="140823">
                <a:tc>
                  <a:txBody>
                    <a:bodyPr/>
                    <a:lstStyle/>
                    <a:p>
                      <a:pPr algn="r" fontAlgn="b"/>
                      <a:r>
                        <a:rPr lang="de-DE" sz="800" b="0" i="0" u="none" strike="noStrike">
                          <a:solidFill>
                            <a:srgbClr val="000000"/>
                          </a:solidFill>
                          <a:effectLst/>
                          <a:latin typeface="Calibri" panose="020F0502020204030204" pitchFamily="34" charset="0"/>
                        </a:rPr>
                        <a:t>843</a:t>
                      </a:r>
                    </a:p>
                  </a:txBody>
                  <a:tcPr marL="7041" marR="7041" marT="7041" marB="0" anchor="b">
                    <a:lnL>
                      <a:noFill/>
                    </a:lnL>
                    <a:lnR>
                      <a:noFill/>
                    </a:lnR>
                    <a:lnT>
                      <a:noFill/>
                    </a:lnT>
                    <a:lnB>
                      <a:noFill/>
                    </a:lnB>
                  </a:tcPr>
                </a:tc>
                <a:tc>
                  <a:txBody>
                    <a:bodyPr/>
                    <a:lstStyle/>
                    <a:p>
                      <a:pPr algn="r" fontAlgn="b"/>
                      <a:r>
                        <a:rPr lang="de-DE" sz="800" b="0" i="0" u="none" strike="noStrike">
                          <a:solidFill>
                            <a:srgbClr val="000000"/>
                          </a:solidFill>
                          <a:effectLst/>
                          <a:latin typeface="Calibri" panose="020F0502020204030204" pitchFamily="34" charset="0"/>
                        </a:rPr>
                        <a:t>46770</a:t>
                      </a:r>
                    </a:p>
                  </a:txBody>
                  <a:tcPr marL="7041" marR="7041" marT="7041" marB="0" anchor="b">
                    <a:lnL>
                      <a:noFill/>
                    </a:lnL>
                    <a:lnR>
                      <a:noFill/>
                    </a:lnR>
                    <a:lnT>
                      <a:noFill/>
                    </a:lnT>
                    <a:lnB>
                      <a:noFill/>
                    </a:lnB>
                  </a:tcPr>
                </a:tc>
                <a:tc>
                  <a:txBody>
                    <a:bodyPr/>
                    <a:lstStyle/>
                    <a:p>
                      <a:pPr algn="l" fontAlgn="b"/>
                      <a:endParaRPr lang="de-DE" sz="800" b="0" i="0" u="none" strike="noStrike">
                        <a:solidFill>
                          <a:srgbClr val="000000"/>
                        </a:solidFill>
                        <a:effectLst/>
                        <a:latin typeface="Calibri" panose="020F0502020204030204" pitchFamily="34" charset="0"/>
                      </a:endParaRP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SKF BV</a:t>
                      </a:r>
                    </a:p>
                  </a:txBody>
                  <a:tcPr marL="7041" marR="7041" marT="7041" marB="0" anchor="b">
                    <a:lnL>
                      <a:noFill/>
                    </a:lnL>
                    <a:lnR>
                      <a:noFill/>
                    </a:lnR>
                    <a:lnT>
                      <a:noFill/>
                    </a:lnT>
                    <a:lnB>
                      <a:noFill/>
                    </a:lnB>
                  </a:tcPr>
                </a:tc>
                <a:tc>
                  <a:txBody>
                    <a:bodyPr/>
                    <a:lstStyle/>
                    <a:p>
                      <a:pPr algn="l" fontAlgn="b"/>
                      <a:r>
                        <a:rPr lang="de-DE" sz="800" b="0" i="0" u="none" strike="noStrike" dirty="0">
                          <a:solidFill>
                            <a:srgbClr val="000000"/>
                          </a:solidFill>
                          <a:effectLst/>
                          <a:latin typeface="Calibri" panose="020F0502020204030204" pitchFamily="34" charset="0"/>
                        </a:rPr>
                        <a:t>P.O. Box 2350</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Nieuwegein</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3430 DT</a:t>
                      </a:r>
                    </a:p>
                  </a:txBody>
                  <a:tcPr marL="7041" marR="7041" marT="7041" marB="0" anchor="b">
                    <a:lnL>
                      <a:noFill/>
                    </a:lnL>
                    <a:lnR>
                      <a:noFill/>
                    </a:lnR>
                    <a:lnT>
                      <a:noFill/>
                    </a:lnT>
                    <a:lnB>
                      <a:noFill/>
                    </a:lnB>
                  </a:tcPr>
                </a:tc>
                <a:tc>
                  <a:txBody>
                    <a:bodyPr/>
                    <a:lstStyle/>
                    <a:p>
                      <a:pPr algn="l" fontAlgn="b"/>
                      <a:r>
                        <a:rPr lang="de-DE" sz="800" b="0" i="0" u="none" strike="noStrike">
                          <a:solidFill>
                            <a:srgbClr val="000000"/>
                          </a:solidFill>
                          <a:effectLst/>
                          <a:latin typeface="Calibri" panose="020F0502020204030204" pitchFamily="34" charset="0"/>
                        </a:rPr>
                        <a:t>NL</a:t>
                      </a:r>
                    </a:p>
                  </a:txBody>
                  <a:tcPr marL="7041" marR="7041" marT="7041" marB="0" anchor="b">
                    <a:lnL>
                      <a:noFill/>
                    </a:lnL>
                    <a:lnR>
                      <a:noFill/>
                    </a:lnR>
                    <a:lnT>
                      <a:noFill/>
                    </a:lnT>
                    <a:lnB>
                      <a:noFill/>
                    </a:lnB>
                  </a:tcPr>
                </a:tc>
                <a:tc>
                  <a:txBody>
                    <a:bodyPr/>
                    <a:lstStyle/>
                    <a:p>
                      <a:pPr algn="r" fontAlgn="b"/>
                      <a:r>
                        <a:rPr lang="de-DE" sz="800" b="0" i="0" u="none" strike="noStrike" dirty="0">
                          <a:solidFill>
                            <a:srgbClr val="000000"/>
                          </a:solidFill>
                          <a:effectLst/>
                          <a:latin typeface="Calibri" panose="020F0502020204030204" pitchFamily="34" charset="0"/>
                        </a:rPr>
                        <a:t>4</a:t>
                      </a:r>
                    </a:p>
                  </a:txBody>
                  <a:tcPr marL="7041" marR="7041" marT="7041" marB="0" anchor="b">
                    <a:lnL>
                      <a:noFill/>
                    </a:lnL>
                    <a:lnR>
                      <a:noFill/>
                    </a:lnR>
                    <a:lnT>
                      <a:noFill/>
                    </a:lnT>
                    <a:lnB>
                      <a:noFill/>
                    </a:lnB>
                  </a:tcPr>
                </a:tc>
              </a:tr>
            </a:tbl>
          </a:graphicData>
        </a:graphic>
      </p:graphicFrame>
    </p:spTree>
    <p:extLst>
      <p:ext uri="{BB962C8B-B14F-4D97-AF65-F5344CB8AC3E}">
        <p14:creationId xmlns:p14="http://schemas.microsoft.com/office/powerpoint/2010/main" val="41572424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Result</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16</a:t>
            </a:fld>
            <a:endParaRPr lang="en-US"/>
          </a:p>
        </p:txBody>
      </p:sp>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Result Export</a:t>
            </a:r>
          </a:p>
          <a:p>
            <a:pPr marL="180000" lvl="1" indent="-180000">
              <a:buClr>
                <a:schemeClr val="tx2"/>
              </a:buClr>
              <a:buFont typeface="Wingdings" panose="05000000000000000000" pitchFamily="2" charset="2"/>
              <a:buChar char="§"/>
            </a:pPr>
            <a:r>
              <a:rPr lang="en-US" sz="1400" dirty="0" smtClean="0"/>
              <a:t>This function creates a fully functional subset respectively sample of the result table. It can be used to remove unwanted runs, curtail the identities or to draw a random sample for further exports.</a:t>
            </a:r>
            <a:endParaRPr lang="en-US" sz="1400" dirty="0"/>
          </a:p>
          <a:p>
            <a:pPr marL="180000" lvl="1" indent="-180000">
              <a:buClr>
                <a:schemeClr val="tx2"/>
              </a:buClr>
              <a:buFont typeface="Wingdings" panose="05000000000000000000" pitchFamily="2" charset="2"/>
              <a:buChar char="§"/>
            </a:pPr>
            <a:r>
              <a:rPr lang="en-US" sz="1400" dirty="0" smtClean="0"/>
              <a:t>The export format will always be “.dbf”. Text format is not supported.</a:t>
            </a:r>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With “Sampling”, a random sample of the result table can be drawn. The entered number is considered a share if it is smaller than 1, e.g. 0.25. Alternatively, a percentage sign can be used, e.g. 25%. A number greater equal 1 designates the absolute number of cases to be drawn. A case consists of all candidates of a drawn searched entry. </a:t>
            </a:r>
          </a:p>
          <a:p>
            <a:pPr marL="180000" lvl="1" indent="-180000">
              <a:buClr>
                <a:schemeClr val="tx2"/>
              </a:buClr>
              <a:buFont typeface="Wingdings" panose="05000000000000000000" pitchFamily="2" charset="2"/>
              <a:buChar char="§"/>
            </a:pPr>
            <a:r>
              <a:rPr lang="en-US" sz="1400" dirty="0" smtClean="0"/>
              <a:t>Gaps that are caused by filtered runs can be removed by compressing the run order.</a:t>
            </a:r>
          </a:p>
          <a:p>
            <a:pPr marL="180000" lvl="1" indent="-180000">
              <a:buClr>
                <a:schemeClr val="tx2"/>
              </a:buClr>
              <a:buFont typeface="Wingdings" panose="05000000000000000000" pitchFamily="2" charset="2"/>
              <a:buChar char="§"/>
            </a:pPr>
            <a:r>
              <a:rPr lang="en-US" sz="1400" dirty="0" smtClean="0"/>
              <a:t>The exported result table can be manually assigned as the new result table in the “File Locations” dialog or directly by ticking the corresponding option on this dialog.</a:t>
            </a:r>
          </a:p>
          <a:p>
            <a:pPr marL="180000" lvl="1" indent="-180000">
              <a:buClr>
                <a:srgbClr val="00B050"/>
              </a:buClr>
              <a:buFont typeface="Wingdings" panose="05000000000000000000" pitchFamily="2" charset="2"/>
              <a:buChar char="§"/>
            </a:pPr>
            <a:r>
              <a:rPr lang="en-US" sz="1400" dirty="0" smtClean="0"/>
              <a:t>The sampling function is intended to be used in conjunction with “Meta Export”. It provides a training dataset for machine learning approaches to reduce the workload of manual checking. By temporarily replacing the original result table, an extended export file and the corresponding meta file can be created.</a:t>
            </a:r>
          </a:p>
          <a:p>
            <a:pPr marL="180000" lvl="1" indent="-180000">
              <a:buClr>
                <a:schemeClr val="tx2"/>
              </a:buClr>
              <a:buFont typeface="Wingdings" panose="05000000000000000000" pitchFamily="2" charset="2"/>
              <a:buChar char="§"/>
            </a:pPr>
            <a:endParaRPr lang="en-US" sz="1400" dirty="0" smtClean="0"/>
          </a:p>
        </p:txBody>
      </p:sp>
      <p:sp>
        <p:nvSpPr>
          <p:cNvPr id="7" name="Textfeld 6"/>
          <p:cNvSpPr txBox="1"/>
          <p:nvPr/>
        </p:nvSpPr>
        <p:spPr>
          <a:xfrm>
            <a:off x="5436096" y="4534550"/>
            <a:ext cx="3168352" cy="954107"/>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If you have switched the result table with a sample, don’t forget to revert to the original in the “File Location” dialog after the exports.</a:t>
            </a:r>
            <a:endParaRPr lang="en-US" sz="1400" dirty="0"/>
          </a:p>
        </p:txBody>
      </p:sp>
      <p:pic>
        <p:nvPicPr>
          <p:cNvPr id="6" name="Grafik 5"/>
          <p:cNvPicPr>
            <a:picLocks noChangeAspect="1"/>
          </p:cNvPicPr>
          <p:nvPr/>
        </p:nvPicPr>
        <p:blipFill>
          <a:blip r:embed="rId2"/>
          <a:stretch>
            <a:fillRect/>
          </a:stretch>
        </p:blipFill>
        <p:spPr>
          <a:xfrm>
            <a:off x="5508104" y="1052736"/>
            <a:ext cx="3153215" cy="3334215"/>
          </a:xfrm>
          <a:prstGeom prst="rect">
            <a:avLst/>
          </a:prstGeom>
        </p:spPr>
      </p:pic>
    </p:spTree>
    <p:extLst>
      <p:ext uri="{BB962C8B-B14F-4D97-AF65-F5344CB8AC3E}">
        <p14:creationId xmlns:p14="http://schemas.microsoft.com/office/powerpoint/2010/main" val="7040348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17</a:t>
            </a:fld>
            <a:endParaRPr lang="en-US"/>
          </a:p>
        </p:txBody>
      </p:sp>
      <mc:AlternateContent xmlns:mc="http://schemas.openxmlformats.org/markup-compatibility/2006" xmlns:a14="http://schemas.microsoft.com/office/drawing/2010/main">
        <mc:Choice Requires="a14">
          <p:sp>
            <p:nvSpPr>
              <p:cNvPr id="2" name="Textfeld 1"/>
              <p:cNvSpPr txBox="1"/>
              <p:nvPr/>
            </p:nvSpPr>
            <p:spPr>
              <a:xfrm>
                <a:off x="326649" y="908720"/>
                <a:ext cx="5037439" cy="5909310"/>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smtClean="0"/>
                  <a:t>This function exports meta information from the result table consisting of the harmonized occurrences of the matching words of the search term and the candidate (M), words that are exclusive to the search term (S) and surplus words in the found candidates (F). For every search type fields of the M, S and F category are created. The number of fields depends on the Meta specification (see below). </a:t>
                </a:r>
              </a:p>
              <a:p>
                <a:pPr marL="180000" lvl="1" indent="-180000">
                  <a:buClr>
                    <a:schemeClr val="tx2"/>
                  </a:buClr>
                  <a:buFont typeface="Wingdings" panose="05000000000000000000" pitchFamily="2" charset="2"/>
                  <a:buChar char="§"/>
                </a:pPr>
                <a:r>
                  <a:rPr lang="en-US" sz="1400" dirty="0"/>
                  <a:t>The export table will be a tab delimited text file if the extension is “.txt”. </a:t>
                </a:r>
                <a:endParaRPr lang="en-US" sz="1400" dirty="0" smtClean="0"/>
              </a:p>
              <a:p>
                <a:pPr marL="180000" lvl="1" indent="-180000">
                  <a:buClr>
                    <a:schemeClr val="tx2"/>
                  </a:buClr>
                  <a:buFont typeface="Wingdings" panose="05000000000000000000" pitchFamily="2" charset="2"/>
                  <a:buChar char="§"/>
                </a:pPr>
                <a:r>
                  <a:rPr lang="en-US" sz="1400" dirty="0" smtClean="0"/>
                  <a:t>The range selection and run filtering is equivalent to the (simple) Export dialog. The “Skip” option is not supported.</a:t>
                </a:r>
              </a:p>
              <a:p>
                <a:pPr marL="180000" lvl="1" indent="-180000">
                  <a:buClr>
                    <a:schemeClr val="tx2"/>
                  </a:buClr>
                  <a:buFont typeface="Wingdings" panose="05000000000000000000" pitchFamily="2" charset="2"/>
                  <a:buChar char="§"/>
                </a:pPr>
                <a:r>
                  <a:rPr lang="en-US" sz="1400" dirty="0" smtClean="0"/>
                  <a:t>The Meta option specifies how many words of a specific search type will be exported. If nothing is specified, the default of 5 fields for every search type and every category will be used. </a:t>
                </a:r>
                <a:r>
                  <a:rPr lang="en-US" sz="1400" dirty="0"/>
                  <a:t>A specification of </a:t>
                </a:r>
                <a:r>
                  <a:rPr lang="en-US" sz="1400" dirty="0" smtClean="0"/>
                  <a:t>“1-99 = 7; </a:t>
                </a:r>
                <a:r>
                  <a:rPr lang="en-US" sz="1400" dirty="0"/>
                  <a:t>2 = </a:t>
                </a:r>
                <a:r>
                  <a:rPr lang="en-US" sz="1400" dirty="0" smtClean="0"/>
                  <a:t>0</a:t>
                </a:r>
                <a:r>
                  <a:rPr lang="en-US" sz="1400" dirty="0"/>
                  <a:t>; 3 = 4; 4-6 = </a:t>
                </a:r>
                <a:r>
                  <a:rPr lang="en-US" sz="1400" dirty="0" smtClean="0"/>
                  <a:t>1” would first set 7 fields for all search types, skip search type 2, sets search type 3 to 4 fields and types 4 to 6 to only one occurrence per category. The maximum of a range specification can exceed the actual number of search types to simplify the definition of defaults.</a:t>
                </a:r>
              </a:p>
              <a:p>
                <a:pPr marL="180000" lvl="1" indent="-180000">
                  <a:buClr>
                    <a:schemeClr val="tx2"/>
                  </a:buClr>
                  <a:buFont typeface="Wingdings" panose="05000000000000000000" pitchFamily="2" charset="2"/>
                  <a:buChar char="§"/>
                </a:pPr>
                <a:r>
                  <a:rPr lang="en-US" sz="1400" dirty="0" smtClean="0"/>
                  <a:t>The harmonized occurrences have a value range between 0 and 1. A zero means that the word was not used or has the highest occurrence, while a 1 represents a unique word:</a:t>
                </a:r>
                <a:r>
                  <a:rPr lang="de-DE" sz="1400" b="0" i="0" dirty="0" smtClean="0">
                    <a:latin typeface="Cambria Math" panose="02040503050406030204" pitchFamily="18" charset="0"/>
                  </a:rPr>
                  <a:t/>
                </a:r>
                <a:br>
                  <a:rPr lang="de-DE" sz="1400" b="0" i="0" dirty="0" smtClean="0">
                    <a:latin typeface="Cambria Math" panose="02040503050406030204" pitchFamily="18" charset="0"/>
                  </a:rPr>
                </a:br>
                <a14:m>
                  <m:oMath xmlns:m="http://schemas.openxmlformats.org/officeDocument/2006/math">
                    <m:r>
                      <a:rPr lang="de-DE" sz="1400" b="0" i="0" dirty="0" smtClean="0">
                        <a:latin typeface="Cambria Math" panose="02040503050406030204" pitchFamily="18" charset="0"/>
                      </a:rPr>
                      <m:t> </m:t>
                    </m:r>
                    <m:r>
                      <a:rPr lang="en-US" sz="1400" i="1" dirty="0" smtClean="0">
                        <a:latin typeface="Cambria Math" panose="02040503050406030204" pitchFamily="18" charset="0"/>
                      </a:rPr>
                      <m:t>h𝑎𝑟𝑚𝑜𝑐𝑐</m:t>
                    </m:r>
                    <m:r>
                      <a:rPr lang="en-US" sz="1400" i="1" dirty="0" smtClean="0">
                        <a:latin typeface="Cambria Math" panose="02040503050406030204" pitchFamily="18" charset="0"/>
                      </a:rPr>
                      <m:t> = 1−(</m:t>
                    </m:r>
                    <m:r>
                      <a:rPr lang="en-US" sz="1400" i="1" dirty="0" smtClean="0">
                        <a:latin typeface="Cambria Math" panose="02040503050406030204" pitchFamily="18" charset="0"/>
                      </a:rPr>
                      <m:t>𝑜𝑐𝑐𝑢𝑟𝑠</m:t>
                    </m:r>
                    <m:r>
                      <a:rPr lang="en-US" sz="1400" i="1" dirty="0" smtClean="0">
                        <a:latin typeface="Cambria Math" panose="02040503050406030204" pitchFamily="18" charset="0"/>
                      </a:rPr>
                      <m:t>−1)/</m:t>
                    </m:r>
                    <m:r>
                      <a:rPr lang="en-US" sz="1400" i="1" dirty="0" err="1" smtClean="0">
                        <a:latin typeface="Cambria Math" panose="02040503050406030204" pitchFamily="18" charset="0"/>
                      </a:rPr>
                      <m:t>𝑚𝑎𝑥𝑜𝑐𝑐</m:t>
                    </m:r>
                  </m:oMath>
                </a14:m>
                <a:endParaRPr lang="de-DE" sz="1400" b="0" dirty="0" smtClean="0"/>
              </a:p>
              <a:p>
                <a:pPr marL="180000" lvl="1" indent="-180000">
                  <a:buClr>
                    <a:schemeClr val="tx2"/>
                  </a:buClr>
                  <a:buFont typeface="Wingdings" panose="05000000000000000000" pitchFamily="2" charset="2"/>
                  <a:buChar char="§"/>
                </a:pPr>
                <a:r>
                  <a:rPr lang="en-US" sz="1400" dirty="0" smtClean="0"/>
                  <a:t>By default all values are normalized because harmonization does not guarantee the utilization of the full range [0,1]. The normalization can be skipped with the last option. </a:t>
                </a:r>
                <a:endParaRPr lang="en-US" sz="1400" b="0" dirty="0" smtClean="0"/>
              </a:p>
            </p:txBody>
          </p:sp>
        </mc:Choice>
        <mc:Fallback xmlns="">
          <p:sp>
            <p:nvSpPr>
              <p:cNvPr id="2" name="Textfeld 1"/>
              <p:cNvSpPr txBox="1">
                <a:spLocks noRot="1" noChangeAspect="1" noMove="1" noResize="1" noEditPoints="1" noAdjustHandles="1" noChangeArrowheads="1" noChangeShapeType="1" noTextEdit="1"/>
              </p:cNvSpPr>
              <p:nvPr/>
            </p:nvSpPr>
            <p:spPr>
              <a:xfrm>
                <a:off x="326649" y="908720"/>
                <a:ext cx="5037439" cy="5909310"/>
              </a:xfrm>
              <a:prstGeom prst="rect">
                <a:avLst/>
              </a:prstGeom>
              <a:blipFill rotWithShape="0">
                <a:blip r:embed="rId2"/>
                <a:stretch>
                  <a:fillRect l="-363" t="-206" r="-1090" b="-206"/>
                </a:stretch>
              </a:blipFill>
            </p:spPr>
            <p:txBody>
              <a:bodyPr/>
              <a:lstStyle/>
              <a:p>
                <a:r>
                  <a:rPr lang="en-US">
                    <a:noFill/>
                  </a:rPr>
                  <a:t> </a:t>
                </a:r>
              </a:p>
            </p:txBody>
          </p:sp>
        </mc:Fallback>
      </mc:AlternateContent>
      <p:sp>
        <p:nvSpPr>
          <p:cNvPr id="7" name="Textfeld 6"/>
          <p:cNvSpPr txBox="1"/>
          <p:nvPr/>
        </p:nvSpPr>
        <p:spPr>
          <a:xfrm>
            <a:off x="5346898" y="4742450"/>
            <a:ext cx="3617590" cy="1815882"/>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For the F category two harmonized occurrences will be evaluated. One is based on a Registry of the search table, while the other uses the occurrence and maximum occurrence of the base Registry. The lower of both normalized values will be used. Because of the different bases in the F category, all occurrences are harmonized.</a:t>
            </a:r>
          </a:p>
        </p:txBody>
      </p:sp>
      <p:sp>
        <p:nvSpPr>
          <p:cNvPr id="11"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3"/>
          <a:stretch>
            <a:fillRect/>
          </a:stretch>
        </p:blipFill>
        <p:spPr>
          <a:xfrm>
            <a:off x="5508104" y="1052736"/>
            <a:ext cx="3153215" cy="3448531"/>
          </a:xfrm>
          <a:prstGeom prst="rect">
            <a:avLst/>
          </a:prstGeom>
        </p:spPr>
      </p:pic>
    </p:spTree>
    <p:extLst>
      <p:ext uri="{BB962C8B-B14F-4D97-AF65-F5344CB8AC3E}">
        <p14:creationId xmlns:p14="http://schemas.microsoft.com/office/powerpoint/2010/main" val="396687442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18</a:t>
            </a:fld>
            <a:endParaRPr lang="en-US"/>
          </a:p>
        </p:txBody>
      </p:sp>
      <p:sp>
        <p:nvSpPr>
          <p:cNvPr id="2" name="Textfeld 1"/>
          <p:cNvSpPr txBox="1"/>
          <p:nvPr/>
        </p:nvSpPr>
        <p:spPr>
          <a:xfrm>
            <a:off x="326649" y="908720"/>
            <a:ext cx="5037439" cy="5693866"/>
          </a:xfrm>
          <a:prstGeom prst="rect">
            <a:avLst/>
          </a:prstGeom>
          <a:noFill/>
        </p:spPr>
        <p:txBody>
          <a:bodyPr wrap="square" rtlCol="0">
            <a:spAutoFit/>
          </a:bodyPr>
          <a:lstStyle/>
          <a:p>
            <a:r>
              <a:rPr lang="en-US" sz="1400" dirty="0" smtClean="0"/>
              <a:t>Meta Export</a:t>
            </a:r>
          </a:p>
          <a:p>
            <a:pPr marL="180000" lvl="1" indent="-180000">
              <a:buClr>
                <a:schemeClr val="tx2"/>
              </a:buClr>
              <a:buFont typeface="Wingdings" panose="05000000000000000000" pitchFamily="2" charset="2"/>
              <a:buChar char="§"/>
            </a:pPr>
            <a:r>
              <a:rPr lang="en-US" sz="1400" dirty="0"/>
              <a:t>Besides the occurrence fields, a run dummy vector (run1, run2…), the identity, the </a:t>
            </a:r>
            <a:r>
              <a:rPr lang="en-US" sz="1400" dirty="0" smtClean="0"/>
              <a:t>score, </a:t>
            </a:r>
            <a:r>
              <a:rPr lang="en-US" sz="1400" dirty="0"/>
              <a:t>the number of candidates for a search term (</a:t>
            </a:r>
            <a:r>
              <a:rPr lang="en-US" sz="1400" dirty="0" err="1"/>
              <a:t>cnt</a:t>
            </a:r>
            <a:r>
              <a:rPr lang="en-US" sz="1400" dirty="0" smtClean="0"/>
              <a:t>), the number of distinct identities (</a:t>
            </a:r>
            <a:r>
              <a:rPr lang="en-US" sz="1400" dirty="0" err="1" smtClean="0"/>
              <a:t>icnt</a:t>
            </a:r>
            <a:r>
              <a:rPr lang="en-US" sz="1400" dirty="0" smtClean="0"/>
              <a:t>) and the relative position within these identities (</a:t>
            </a:r>
            <a:r>
              <a:rPr lang="en-US" sz="1400" dirty="0" err="1" smtClean="0"/>
              <a:t>ipos</a:t>
            </a:r>
            <a:r>
              <a:rPr lang="en-US" sz="1400" dirty="0" smtClean="0"/>
              <a:t>) </a:t>
            </a:r>
            <a:r>
              <a:rPr lang="en-US" sz="1400" dirty="0"/>
              <a:t>are reported. </a:t>
            </a:r>
            <a:r>
              <a:rPr lang="en-US" sz="1400" dirty="0" smtClean="0"/>
              <a:t>Furthermore, the “R” category specifies the overlap between non-destructive search types. </a:t>
            </a:r>
          </a:p>
          <a:p>
            <a:pPr marL="180000" lvl="1" indent="-180000">
              <a:buClr>
                <a:schemeClr val="tx2"/>
              </a:buClr>
              <a:buFont typeface="Wingdings" panose="05000000000000000000" pitchFamily="2" charset="2"/>
              <a:buChar char="§"/>
            </a:pPr>
            <a:r>
              <a:rPr lang="en-US" sz="1400" dirty="0" smtClean="0"/>
              <a:t>With </a:t>
            </a:r>
            <a:r>
              <a:rPr lang="en-US" sz="1400" dirty="0"/>
              <a:t>the “No normalization” option, the meta data can be exported in raw format to apply external normalization routines. The occurrence fields stay harmonized</a:t>
            </a:r>
            <a:r>
              <a:rPr lang="en-US" sz="1400" dirty="0" smtClean="0"/>
              <a:t>. </a:t>
            </a:r>
          </a:p>
          <a:p>
            <a:pPr marL="180000" lvl="1" indent="-180000">
              <a:buClr>
                <a:schemeClr val="tx2"/>
              </a:buClr>
              <a:buFont typeface="Wingdings" panose="05000000000000000000" pitchFamily="2" charset="2"/>
              <a:buChar char="§"/>
            </a:pPr>
            <a:r>
              <a:rPr lang="en-US" sz="1400" dirty="0"/>
              <a:t>The Registry of the </a:t>
            </a:r>
            <a:r>
              <a:rPr lang="en-US" sz="1400" dirty="0" err="1"/>
              <a:t>SearchTable</a:t>
            </a:r>
            <a:r>
              <a:rPr lang="en-US" sz="1400" dirty="0"/>
              <a:t> required for the “F” category will be created only once per </a:t>
            </a:r>
            <a:r>
              <a:rPr lang="en-US" sz="1400" dirty="0" err="1"/>
              <a:t>SearchTable</a:t>
            </a:r>
            <a:r>
              <a:rPr lang="en-US" sz="1400" dirty="0"/>
              <a:t> to speed up subsequent exports, i.e. in the case of samples (see Result Export). The files are located in the </a:t>
            </a:r>
            <a:r>
              <a:rPr lang="en-US" sz="1400" dirty="0" err="1"/>
              <a:t>SearchTable</a:t>
            </a:r>
            <a:r>
              <a:rPr lang="en-US" sz="1400" dirty="0"/>
              <a:t> directory with the postfixes “*_</a:t>
            </a:r>
            <a:r>
              <a:rPr lang="en-US" sz="1400" dirty="0" err="1"/>
              <a:t>registry.dbf</a:t>
            </a:r>
            <a:r>
              <a:rPr lang="en-US" sz="1400" dirty="0"/>
              <a:t>” and “*_</a:t>
            </a:r>
            <a:r>
              <a:rPr lang="en-US" sz="1400" dirty="0" err="1"/>
              <a:t>registry.cdx</a:t>
            </a:r>
            <a:r>
              <a:rPr lang="en-US" sz="1400" dirty="0"/>
              <a:t>”. </a:t>
            </a:r>
            <a:endParaRPr lang="en-US" sz="1400" b="0" dirty="0" smtClean="0"/>
          </a:p>
          <a:p>
            <a:pPr marL="180000" lvl="1" indent="-180000">
              <a:buClr>
                <a:srgbClr val="00B050"/>
              </a:buClr>
              <a:buFont typeface="Wingdings" panose="05000000000000000000" pitchFamily="2" charset="2"/>
              <a:buChar char="§"/>
            </a:pPr>
            <a:r>
              <a:rPr lang="en-US" sz="1400" b="0" dirty="0" smtClean="0"/>
              <a:t>The </a:t>
            </a:r>
            <a:r>
              <a:rPr lang="en-US" sz="1400" dirty="0" smtClean="0"/>
              <a:t>M</a:t>
            </a:r>
            <a:r>
              <a:rPr lang="en-US" sz="1400" b="0" dirty="0" smtClean="0"/>
              <a:t>eta Export is intended to be used for machine learning (ML) approaches. </a:t>
            </a:r>
            <a:r>
              <a:rPr lang="en-US" sz="1400" dirty="0" smtClean="0"/>
              <a:t>Only a sample of the results needs to be manually scrutinized. The meta information of the sample can be used to train a probabilistic model, i.e. Neural Network, Logit, Random Forest etc. The model predicts the outcome of the matches for the whole data. The </a:t>
            </a:r>
            <a:r>
              <a:rPr lang="en-US" sz="1400" dirty="0" err="1" smtClean="0"/>
              <a:t>SearchEngine</a:t>
            </a:r>
            <a:r>
              <a:rPr lang="en-US" sz="1400" dirty="0" smtClean="0"/>
              <a:t> provides a method to block the data efficiently, while the final match is done by the ML approach.</a:t>
            </a:r>
          </a:p>
          <a:p>
            <a:pPr marL="180000" lvl="1" indent="-180000">
              <a:buClr>
                <a:srgbClr val="00B050"/>
              </a:buClr>
              <a:buFont typeface="Wingdings" panose="05000000000000000000" pitchFamily="2" charset="2"/>
              <a:buChar char="§"/>
            </a:pPr>
            <a:r>
              <a:rPr lang="en-US" sz="1400" dirty="0" smtClean="0"/>
              <a:t>The directory SEML contains sample programs based on the STATA package “brain”: https</a:t>
            </a:r>
            <a:r>
              <a:rPr lang="en-US" sz="1400" dirty="0"/>
              <a:t>://github.com/ThorstenDoherr/brain</a:t>
            </a:r>
            <a:endParaRPr lang="en-US" sz="1400" dirty="0" smtClean="0"/>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5508104" y="1052736"/>
            <a:ext cx="3153215" cy="3448531"/>
          </a:xfrm>
          <a:prstGeom prst="rect">
            <a:avLst/>
          </a:prstGeom>
        </p:spPr>
      </p:pic>
      <p:sp>
        <p:nvSpPr>
          <p:cNvPr id="6" name="Rechteck 5"/>
          <p:cNvSpPr/>
          <p:nvPr/>
        </p:nvSpPr>
        <p:spPr>
          <a:xfrm>
            <a:off x="5364088" y="4581128"/>
            <a:ext cx="3528392" cy="1815882"/>
          </a:xfrm>
          <a:prstGeom prst="rect">
            <a:avLst/>
          </a:prstGeom>
        </p:spPr>
        <p:txBody>
          <a:bodyPr wrap="square">
            <a:spAutoFit/>
          </a:bodyPr>
          <a:lstStyle/>
          <a:p>
            <a:pPr marL="180000" lvl="1" indent="-180000">
              <a:buClr>
                <a:srgbClr val="00B050"/>
              </a:buClr>
              <a:buFont typeface="Wingdings" panose="05000000000000000000" pitchFamily="2" charset="2"/>
              <a:buChar char="§"/>
            </a:pPr>
            <a:r>
              <a:rPr lang="en-US" sz="1400" dirty="0"/>
              <a:t>The Result Export with the Sampling option can be used to draw a random selection as a temporary Result table to export the corresponding Meta information and Extended Export file as training data. The Meta information of the sample is compatible to the corresponding Meta information of the complete data.</a:t>
            </a:r>
          </a:p>
        </p:txBody>
      </p:sp>
    </p:spTree>
    <p:extLst>
      <p:ext uri="{BB962C8B-B14F-4D97-AF65-F5344CB8AC3E}">
        <p14:creationId xmlns:p14="http://schemas.microsoft.com/office/powerpoint/2010/main" val="383153632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Meta</a:t>
            </a:r>
            <a:r>
              <a:rPr lang="en-US" dirty="0" smtClean="0">
                <a:sym typeface="Wingdings 3" panose="05040102010807070707" pitchFamily="18" charset="2"/>
              </a:rPr>
              <a:t> 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19</a:t>
            </a:fld>
            <a:endParaRPr lang="en-US"/>
          </a:p>
        </p:txBody>
      </p:sp>
      <p:sp>
        <p:nvSpPr>
          <p:cNvPr id="9"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
        <p:nvSpPr>
          <p:cNvPr id="6" name="TextBox 5"/>
          <p:cNvSpPr txBox="1"/>
          <p:nvPr/>
        </p:nvSpPr>
        <p:spPr>
          <a:xfrm>
            <a:off x="8717749" y="811896"/>
            <a:ext cx="308098" cy="307777"/>
          </a:xfrm>
          <a:prstGeom prst="rect">
            <a:avLst/>
          </a:prstGeom>
          <a:noFill/>
        </p:spPr>
        <p:txBody>
          <a:bodyPr wrap="none" rtlCol="0">
            <a:spAutoFit/>
          </a:bodyPr>
          <a:lstStyle/>
          <a:p>
            <a:r>
              <a:rPr lang="en-US" sz="1400" dirty="0" smtClean="0"/>
              <a:t>…</a:t>
            </a:r>
            <a:endParaRPr lang="en-US" sz="1400" dirty="0"/>
          </a:p>
        </p:txBody>
      </p:sp>
      <p:graphicFrame>
        <p:nvGraphicFramePr>
          <p:cNvPr id="7" name="Table 6"/>
          <p:cNvGraphicFramePr>
            <a:graphicFrameLocks noGrp="1"/>
          </p:cNvGraphicFramePr>
          <p:nvPr>
            <p:extLst>
              <p:ext uri="{D42A27DB-BD31-4B8C-83A1-F6EECF244321}">
                <p14:modId xmlns:p14="http://schemas.microsoft.com/office/powerpoint/2010/main" val="2895652269"/>
              </p:ext>
            </p:extLst>
          </p:nvPr>
        </p:nvGraphicFramePr>
        <p:xfrm>
          <a:off x="377367" y="909628"/>
          <a:ext cx="8389267" cy="5414982"/>
        </p:xfrm>
        <a:graphic>
          <a:graphicData uri="http://schemas.openxmlformats.org/drawingml/2006/table">
            <a:tbl>
              <a:tblPr/>
              <a:tblGrid>
                <a:gridCol w="478714"/>
                <a:gridCol w="478714"/>
                <a:gridCol w="478714"/>
                <a:gridCol w="478714"/>
                <a:gridCol w="478714"/>
                <a:gridCol w="478714"/>
                <a:gridCol w="478714"/>
                <a:gridCol w="243281"/>
                <a:gridCol w="243281"/>
                <a:gridCol w="243281"/>
                <a:gridCol w="478714"/>
                <a:gridCol w="478714"/>
                <a:gridCol w="478714"/>
                <a:gridCol w="478714"/>
                <a:gridCol w="478714"/>
                <a:gridCol w="478714"/>
                <a:gridCol w="478714"/>
                <a:gridCol w="478714"/>
                <a:gridCol w="478714"/>
              </a:tblGrid>
              <a:tr h="117717">
                <a:tc>
                  <a:txBody>
                    <a:bodyPr/>
                    <a:lstStyle/>
                    <a:p>
                      <a:pPr algn="r" fontAlgn="b"/>
                      <a:r>
                        <a:rPr lang="en-US" sz="700" b="0" i="0" u="none" strike="noStrike" dirty="0">
                          <a:solidFill>
                            <a:srgbClr val="000000"/>
                          </a:solidFill>
                          <a:effectLst/>
                          <a:latin typeface="Calibri" panose="020F0502020204030204" pitchFamily="34" charset="0"/>
                        </a:rPr>
                        <a:t>SEARCHED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FOUND</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IDENTITY</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SCORE</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ICNT</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IPOS</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RUN3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M1_7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F1_1</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F1_2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848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0.64238095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0.01987094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0.52358567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0.29223537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0.99991895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0.99230021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0.64812562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0.03023705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0.93783827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0.91929722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0.55722159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0.60450494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0.02834079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0.99959475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0.86124169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0.64435876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0.05374211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0.79615821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0.89384123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0.89341354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0.85714286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0.87941189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0.71428571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0.68109601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0.57142857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0.42857143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220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0.5605079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0.28571429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0.00880646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0.27272727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0.14285714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0.99756849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0.99148971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0.41449181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29955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0.0705355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0.9998379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0.97536067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39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0.60354459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0.02662092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0.99708219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0.99440752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0.98395202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0.97228076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0.97203534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65572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0.99116551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0.9794132</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0.71631734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0.71579356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0.66666667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0.70862226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0.01277256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0.31818182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0.99805479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0.97912973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0.97654314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3453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0.97629964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0.03239203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0.18181818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0.9996758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0.96806614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0.26762847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278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0.68206461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0.75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7.0301E-05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2462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0.04121571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0.22727273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0.25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0.9990274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0.9900308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0.95720538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0.38490841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0.00008105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280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0.06677876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0.04545455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0.99975685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0.99910845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0.96920084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r h="117717">
                <a:tc>
                  <a:txBody>
                    <a:bodyPr/>
                    <a:lstStyle/>
                    <a:p>
                      <a:pPr algn="r" fontAlgn="b"/>
                      <a:r>
                        <a:rPr lang="en-US" sz="700" b="0" i="0" u="none" strike="noStrike">
                          <a:solidFill>
                            <a:srgbClr val="000000"/>
                          </a:solidFill>
                          <a:effectLst/>
                          <a:latin typeface="Calibri" panose="020F0502020204030204" pitchFamily="34" charset="0"/>
                        </a:rPr>
                        <a:t>45</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1350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0.66760029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0.03350184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0.09090909</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0.33333333</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1</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0.99862214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0.99764954</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0.99456962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0.99424542</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0.99416437</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0.98711298</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0.98613926</a:t>
                      </a:r>
                    </a:p>
                  </a:txBody>
                  <a:tcPr marL="5886" marR="5886" marT="5886" marB="0" anchor="b">
                    <a:lnL>
                      <a:noFill/>
                    </a:lnL>
                    <a:lnR>
                      <a:noFill/>
                    </a:lnR>
                    <a:lnT>
                      <a:noFill/>
                    </a:lnT>
                    <a:lnB>
                      <a:noFill/>
                    </a:lnB>
                  </a:tcPr>
                </a:tc>
                <a:tc>
                  <a:txBody>
                    <a:bodyPr/>
                    <a:lstStyle/>
                    <a:p>
                      <a:pPr algn="r" fontAlgn="b"/>
                      <a:r>
                        <a:rPr lang="en-US" sz="700" b="0" i="0" u="none" strike="noStrike">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c>
                  <a:txBody>
                    <a:bodyPr/>
                    <a:lstStyle/>
                    <a:p>
                      <a:pPr algn="r" fontAlgn="b"/>
                      <a:r>
                        <a:rPr lang="en-US" sz="700" b="0" i="0" u="none" strike="noStrike" dirty="0">
                          <a:solidFill>
                            <a:srgbClr val="000000"/>
                          </a:solidFill>
                          <a:effectLst/>
                          <a:latin typeface="Calibri" panose="020F0502020204030204" pitchFamily="34" charset="0"/>
                        </a:rPr>
                        <a:t>0</a:t>
                      </a:r>
                    </a:p>
                  </a:txBody>
                  <a:tcPr marL="5886" marR="5886" marT="5886" marB="0" anchor="b">
                    <a:lnL>
                      <a:noFill/>
                    </a:lnL>
                    <a:lnR>
                      <a:noFill/>
                    </a:lnR>
                    <a:lnT>
                      <a:noFill/>
                    </a:lnT>
                    <a:lnB>
                      <a:noFill/>
                    </a:lnB>
                  </a:tcPr>
                </a:tc>
              </a:tr>
            </a:tbl>
          </a:graphicData>
        </a:graphic>
      </p:graphicFrame>
    </p:spTree>
    <p:extLst>
      <p:ext uri="{BB962C8B-B14F-4D97-AF65-F5344CB8AC3E}">
        <p14:creationId xmlns:p14="http://schemas.microsoft.com/office/powerpoint/2010/main" val="474533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Inhaltsplatzhalter 4"/>
          <p:cNvSpPr>
            <a:spLocks noGrp="1"/>
          </p:cNvSpPr>
          <p:nvPr>
            <p:ph idx="1"/>
          </p:nvPr>
        </p:nvSpPr>
        <p:spPr/>
        <p:txBody>
          <a:bodyPr>
            <a:normAutofit lnSpcReduction="10000"/>
          </a:bodyPr>
          <a:lstStyle/>
          <a:p>
            <a:pPr marL="0" indent="0">
              <a:buNone/>
            </a:pPr>
            <a:r>
              <a:rPr lang="en-US" dirty="0" smtClean="0"/>
              <a:t>Installation</a:t>
            </a:r>
          </a:p>
          <a:p>
            <a:r>
              <a:rPr lang="en-US" sz="1600" dirty="0" smtClean="0"/>
              <a:t>On the GitHub page click on [Code] →[Download ZIP] to get a zip container. The code directory contains the source code.</a:t>
            </a:r>
          </a:p>
          <a:p>
            <a:r>
              <a:rPr lang="en-US" sz="1600" dirty="0"/>
              <a:t>Just copy the contents of the “SE” sub-directory from the zip container into an empty directory of your choosing. This directory is called </a:t>
            </a:r>
            <a:r>
              <a:rPr lang="en-US" sz="1600" dirty="0" err="1"/>
              <a:t>SearchEngine</a:t>
            </a:r>
            <a:r>
              <a:rPr lang="en-US" sz="1600" dirty="0"/>
              <a:t> directory. </a:t>
            </a:r>
            <a:endParaRPr lang="en-US" sz="1600" dirty="0" smtClean="0"/>
          </a:p>
          <a:p>
            <a:pPr>
              <a:buFont typeface="Wingdings" panose="05000000000000000000" pitchFamily="2" charset="2"/>
              <a:buChar char="n"/>
            </a:pPr>
            <a:r>
              <a:rPr lang="en-US" sz="1600" dirty="0" smtClean="0"/>
              <a:t>The directory “preparer” contains special country or content specific preparer. Copy the respective “SearchEngine.xml” file into your </a:t>
            </a:r>
            <a:r>
              <a:rPr lang="en-US" sz="1600" dirty="0" err="1" smtClean="0"/>
              <a:t>SearchEngine</a:t>
            </a:r>
            <a:r>
              <a:rPr lang="en-US" sz="1600" dirty="0" smtClean="0"/>
              <a:t> directory to activate them. Naturally, only one special preparer file can be active per </a:t>
            </a:r>
            <a:r>
              <a:rPr lang="en-US" sz="1600" dirty="0" err="1" smtClean="0"/>
              <a:t>SearchEngine</a:t>
            </a:r>
            <a:r>
              <a:rPr lang="en-US" sz="1600" dirty="0" smtClean="0"/>
              <a:t>.</a:t>
            </a:r>
          </a:p>
          <a:p>
            <a:pPr>
              <a:buClr>
                <a:srgbClr val="00B050"/>
              </a:buClr>
              <a:buFont typeface="Wingdings" panose="05000000000000000000" pitchFamily="2" charset="2"/>
              <a:buChar char=""/>
            </a:pPr>
            <a:r>
              <a:rPr lang="en-US" sz="1600" dirty="0" smtClean="0"/>
              <a:t>Because the </a:t>
            </a:r>
            <a:r>
              <a:rPr lang="en-US" sz="1600" dirty="0" err="1" smtClean="0"/>
              <a:t>SearchEngine</a:t>
            </a:r>
            <a:r>
              <a:rPr lang="en-US" sz="1600" dirty="0" smtClean="0"/>
              <a:t> itself will create many additional files, it is advised to keep it separate from the base, search and result tables in an exclusive directory (traditionally called “SE”, residing at the level of the associated base table).</a:t>
            </a:r>
          </a:p>
          <a:p>
            <a:pPr>
              <a:buClr>
                <a:srgbClr val="FF0000"/>
              </a:buClr>
            </a:pPr>
            <a:r>
              <a:rPr lang="en-US" sz="1600" dirty="0" smtClean="0"/>
              <a:t>As the base table constitutes the </a:t>
            </a:r>
            <a:r>
              <a:rPr lang="en-US" sz="1600" dirty="0" err="1" smtClean="0"/>
              <a:t>SearchEngine</a:t>
            </a:r>
            <a:r>
              <a:rPr lang="en-US" sz="1600" dirty="0" smtClean="0"/>
              <a:t>, every base table requires a separate </a:t>
            </a:r>
            <a:r>
              <a:rPr lang="en-US" sz="1600" dirty="0" err="1" smtClean="0"/>
              <a:t>SearchEngine</a:t>
            </a:r>
            <a:r>
              <a:rPr lang="en-US" sz="1600" dirty="0" smtClean="0"/>
              <a:t> directory. Different preparer/search type setups for the same base table also require separate directories.</a:t>
            </a:r>
          </a:p>
          <a:p>
            <a:pPr>
              <a:buClr>
                <a:srgbClr val="00B050"/>
              </a:buClr>
            </a:pPr>
            <a:r>
              <a:rPr lang="en-US" sz="1600" dirty="0" smtClean="0"/>
              <a:t>Result tables should reside close to the search table they are linked to.</a:t>
            </a:r>
          </a:p>
          <a:p>
            <a:pPr marL="0" indent="0">
              <a:buClr>
                <a:srgbClr val="00B050"/>
              </a:buClr>
              <a:buNone/>
            </a:pPr>
            <a:r>
              <a:rPr lang="en-US" dirty="0" smtClean="0"/>
              <a:t>Legend</a:t>
            </a:r>
          </a:p>
          <a:p>
            <a:pPr>
              <a:buFont typeface="Wingdings" panose="05000000000000000000" pitchFamily="2" charset="2"/>
              <a:buChar char="n"/>
            </a:pPr>
            <a:r>
              <a:rPr lang="en-US" sz="2000" dirty="0" smtClean="0">
                <a:solidFill>
                  <a:schemeClr val="tx2"/>
                </a:solidFill>
              </a:rPr>
              <a:t>Basic information</a:t>
            </a:r>
          </a:p>
          <a:p>
            <a:pPr>
              <a:buClr>
                <a:srgbClr val="00B050"/>
              </a:buClr>
            </a:pPr>
            <a:r>
              <a:rPr lang="en-US" sz="2000" dirty="0" smtClean="0">
                <a:solidFill>
                  <a:srgbClr val="00B050"/>
                </a:solidFill>
              </a:rPr>
              <a:t>Best practice suggested by the developer</a:t>
            </a:r>
          </a:p>
          <a:p>
            <a:pPr>
              <a:buClr>
                <a:srgbClr val="FF0000"/>
              </a:buClr>
            </a:pPr>
            <a:r>
              <a:rPr lang="en-US" sz="2000" dirty="0" smtClean="0">
                <a:solidFill>
                  <a:srgbClr val="FF0000"/>
                </a:solidFill>
              </a:rPr>
              <a:t>Potential source for misconduct</a:t>
            </a:r>
          </a:p>
        </p:txBody>
      </p:sp>
      <p:sp>
        <p:nvSpPr>
          <p:cNvPr id="3" name="Foliennummernplatzhalter 2"/>
          <p:cNvSpPr>
            <a:spLocks noGrp="1"/>
          </p:cNvSpPr>
          <p:nvPr>
            <p:ph type="sldNum" sz="quarter" idx="12"/>
          </p:nvPr>
        </p:nvSpPr>
        <p:spPr/>
        <p:txBody>
          <a:bodyPr/>
          <a:lstStyle/>
          <a:p>
            <a:fld id="{D3A84B36-446C-40B2-BC20-ECC32BF7AA77}" type="slidenum">
              <a:rPr lang="en-US" smtClean="0"/>
              <a:t>2</a:t>
            </a:fld>
            <a:endParaRPr lang="en-US"/>
          </a:p>
        </p:txBody>
      </p:sp>
      <p:sp>
        <p:nvSpPr>
          <p:cNvPr id="4" name="Titel 3"/>
          <p:cNvSpPr>
            <a:spLocks noGrp="1"/>
          </p:cNvSpPr>
          <p:nvPr>
            <p:ph type="title"/>
          </p:nvPr>
        </p:nvSpPr>
        <p:spPr/>
        <p:txBody>
          <a:bodyPr>
            <a:normAutofit/>
          </a:bodyPr>
          <a:lstStyle/>
          <a:p>
            <a:r>
              <a:rPr lang="en-US" dirty="0" err="1" smtClean="0"/>
              <a:t>SearchEngine</a:t>
            </a:r>
            <a:r>
              <a:rPr lang="en-US" dirty="0" smtClean="0"/>
              <a:t> installation and legend</a:t>
            </a:r>
            <a:endParaRPr lang="en-US" dirty="0"/>
          </a:p>
        </p:txBody>
      </p:sp>
    </p:spTree>
    <p:extLst>
      <p:ext uri="{BB962C8B-B14F-4D97-AF65-F5344CB8AC3E}">
        <p14:creationId xmlns:p14="http://schemas.microsoft.com/office/powerpoint/2010/main" val="136000873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20</a:t>
            </a:fld>
            <a:endParaRPr lang="en-US"/>
          </a:p>
        </p:txBody>
      </p:sp>
      <p:sp>
        <p:nvSpPr>
          <p:cNvPr id="2" name="Textfeld 1"/>
          <p:cNvSpPr txBox="1"/>
          <p:nvPr/>
        </p:nvSpPr>
        <p:spPr>
          <a:xfrm>
            <a:off x="326649" y="908720"/>
            <a:ext cx="3628199" cy="2893100"/>
          </a:xfrm>
          <a:prstGeom prst="rect">
            <a:avLst/>
          </a:prstGeom>
          <a:noFill/>
        </p:spPr>
        <p:txBody>
          <a:bodyPr wrap="square" rtlCol="0">
            <a:spAutoFit/>
          </a:bodyPr>
          <a:lstStyle/>
          <a:p>
            <a:r>
              <a:rPr lang="en-US" sz="1400" dirty="0" err="1" smtClean="0"/>
              <a:t>BaseTable</a:t>
            </a:r>
            <a:endParaRPr lang="en-US" sz="1400" dirty="0" smtClean="0"/>
          </a:p>
          <a:p>
            <a:pPr marL="180000" lvl="1" indent="-180000">
              <a:buClr>
                <a:schemeClr val="tx2"/>
              </a:buClr>
              <a:buFont typeface="Wingdings" panose="05000000000000000000" pitchFamily="2" charset="2"/>
              <a:buChar char="§"/>
            </a:pPr>
            <a:r>
              <a:rPr lang="en-US" sz="1400" dirty="0" smtClean="0"/>
              <a:t>It is usually a large (largest) table or the table that encompasses the most noise.</a:t>
            </a:r>
          </a:p>
          <a:p>
            <a:pPr marL="180000" lvl="1" indent="-180000">
              <a:buClr>
                <a:srgbClr val="FF0000"/>
              </a:buClr>
              <a:buFont typeface="Wingdings" panose="05000000000000000000" pitchFamily="2" charset="2"/>
              <a:buChar char="§"/>
            </a:pPr>
            <a:r>
              <a:rPr lang="en-US" sz="1400" dirty="0" smtClean="0"/>
              <a:t>It constitutes the heuristic (registry) and should not be exchanged.</a:t>
            </a:r>
          </a:p>
          <a:p>
            <a:pPr marL="180000" lvl="1" indent="-180000">
              <a:buClr>
                <a:srgbClr val="00B050"/>
              </a:buClr>
              <a:buFont typeface="Wingdings" panose="05000000000000000000" pitchFamily="2" charset="2"/>
              <a:buChar char="§"/>
            </a:pPr>
            <a:r>
              <a:rPr lang="en-US" sz="1400" dirty="0"/>
              <a:t>Harmonization </a:t>
            </a:r>
            <a:r>
              <a:rPr lang="en-US" sz="1400" dirty="0" smtClean="0"/>
              <a:t>is not </a:t>
            </a:r>
            <a:r>
              <a:rPr lang="en-US" sz="1400" dirty="0"/>
              <a:t>required but good </a:t>
            </a:r>
            <a:r>
              <a:rPr lang="en-US" sz="1400" dirty="0" smtClean="0"/>
              <a:t>practice.</a:t>
            </a:r>
          </a:p>
          <a:p>
            <a:pPr marL="180000" lvl="1" indent="-180000">
              <a:buClr>
                <a:srgbClr val="00B050"/>
              </a:buClr>
              <a:buFont typeface="Wingdings" panose="05000000000000000000" pitchFamily="2" charset="2"/>
              <a:buChar char="§"/>
            </a:pPr>
            <a:r>
              <a:rPr lang="en-US" sz="1400" dirty="0" smtClean="0"/>
              <a:t>Should be free of duplicate records regarding the search fields.</a:t>
            </a:r>
          </a:p>
          <a:p>
            <a:pPr marL="180000" lvl="1" indent="-180000">
              <a:buClr>
                <a:schemeClr val="tx2"/>
              </a:buClr>
              <a:buFont typeface="Wingdings" panose="05000000000000000000" pitchFamily="2" charset="2"/>
              <a:buChar char="§"/>
            </a:pPr>
            <a:r>
              <a:rPr lang="en-US" sz="1400" dirty="0" smtClean="0"/>
              <a:t>Accepts tab-delimited text files (*.txt), which will be transferred to </a:t>
            </a:r>
            <a:r>
              <a:rPr lang="en-US" sz="1400" dirty="0" err="1" smtClean="0"/>
              <a:t>Foxpro</a:t>
            </a:r>
            <a:r>
              <a:rPr lang="en-US" sz="1400" dirty="0" smtClean="0"/>
              <a:t> (*.dbf).</a:t>
            </a:r>
          </a:p>
          <a:p>
            <a:pPr marL="180000" lvl="1" indent="-180000">
              <a:buClr>
                <a:schemeClr val="tx2"/>
              </a:buClr>
              <a:buFont typeface="Wingdings" panose="05000000000000000000" pitchFamily="2" charset="2"/>
              <a:buChar char="§"/>
            </a:pPr>
            <a:r>
              <a:rPr lang="en-US" sz="1400" dirty="0"/>
              <a:t>U</a:t>
            </a:r>
            <a:r>
              <a:rPr lang="en-US" sz="1400" dirty="0" smtClean="0"/>
              <a:t>nique keys are not required if record numbers suffice as reference.</a:t>
            </a:r>
          </a:p>
        </p:txBody>
      </p:sp>
      <p:sp>
        <p:nvSpPr>
          <p:cNvPr id="7" name="Textfeld 6"/>
          <p:cNvSpPr txBox="1"/>
          <p:nvPr/>
        </p:nvSpPr>
        <p:spPr>
          <a:xfrm>
            <a:off x="323527" y="3789040"/>
            <a:ext cx="3744417" cy="954107"/>
          </a:xfrm>
          <a:prstGeom prst="rect">
            <a:avLst/>
          </a:prstGeom>
          <a:noFill/>
        </p:spPr>
        <p:txBody>
          <a:bodyPr wrap="square" rtlCol="0">
            <a:spAutoFit/>
          </a:bodyPr>
          <a:lstStyle/>
          <a:p>
            <a:r>
              <a:rPr lang="en-US" sz="1400" dirty="0" err="1" smtClean="0"/>
              <a:t>SearchTable</a:t>
            </a:r>
            <a:endParaRPr lang="en-US" sz="1400" dirty="0" smtClean="0"/>
          </a:p>
          <a:p>
            <a:pPr marL="180000" lvl="1" indent="-180000">
              <a:buClr>
                <a:schemeClr val="tx2"/>
              </a:buClr>
              <a:buFont typeface="Wingdings" panose="05000000000000000000" pitchFamily="2" charset="2"/>
              <a:buChar char="§"/>
            </a:pPr>
            <a:r>
              <a:rPr lang="en-US" sz="1400" dirty="0" smtClean="0"/>
              <a:t>Usually a smaller table (or with less noise).</a:t>
            </a:r>
          </a:p>
          <a:p>
            <a:pPr marL="180000" lvl="1" indent="-180000">
              <a:buClr>
                <a:schemeClr val="tx2"/>
              </a:buClr>
              <a:buFont typeface="Wingdings" panose="05000000000000000000" pitchFamily="2" charset="2"/>
              <a:buChar char="§"/>
            </a:pPr>
            <a:r>
              <a:rPr lang="en-US" sz="1400" dirty="0" smtClean="0"/>
              <a:t>Can be exchanged.</a:t>
            </a:r>
          </a:p>
          <a:p>
            <a:pPr marL="180000" lvl="1" indent="-180000">
              <a:buClr>
                <a:schemeClr val="tx2"/>
              </a:buClr>
              <a:buFont typeface="Wingdings" panose="05000000000000000000" pitchFamily="2" charset="2"/>
              <a:buChar char="§"/>
            </a:pPr>
            <a:r>
              <a:rPr lang="en-US" sz="1400" dirty="0" smtClean="0"/>
              <a:t>Besides these points: same as above.</a:t>
            </a:r>
          </a:p>
        </p:txBody>
      </p:sp>
      <p:sp>
        <p:nvSpPr>
          <p:cNvPr id="9" name="Textfeld 8"/>
          <p:cNvSpPr txBox="1"/>
          <p:nvPr/>
        </p:nvSpPr>
        <p:spPr>
          <a:xfrm>
            <a:off x="326648" y="4781470"/>
            <a:ext cx="3839507" cy="1815882"/>
          </a:xfrm>
          <a:prstGeom prst="rect">
            <a:avLst/>
          </a:prstGeom>
          <a:noFill/>
        </p:spPr>
        <p:txBody>
          <a:bodyPr wrap="square" rtlCol="0">
            <a:spAutoFit/>
          </a:bodyPr>
          <a:lstStyle/>
          <a:p>
            <a:r>
              <a:rPr lang="en-US" sz="1400" dirty="0" err="1" smtClean="0"/>
              <a:t>ResultTable</a:t>
            </a:r>
            <a:endParaRPr lang="en-US" sz="1400" dirty="0" smtClean="0"/>
          </a:p>
          <a:p>
            <a:pPr marL="180000" lvl="1" indent="-180000">
              <a:buClr>
                <a:schemeClr val="tx2"/>
              </a:buClr>
              <a:buFont typeface="Wingdings" panose="05000000000000000000" pitchFamily="2" charset="2"/>
              <a:buChar char="§"/>
            </a:pPr>
            <a:r>
              <a:rPr lang="en-US" sz="1400" dirty="0" smtClean="0"/>
              <a:t>Container for the candidates.</a:t>
            </a:r>
          </a:p>
          <a:p>
            <a:pPr marL="180000" lvl="1" indent="-180000">
              <a:buClr>
                <a:srgbClr val="00B050"/>
              </a:buClr>
              <a:buFont typeface="Wingdings" panose="05000000000000000000" pitchFamily="2" charset="2"/>
              <a:buChar char="§"/>
            </a:pPr>
            <a:r>
              <a:rPr lang="en-US" sz="1400" dirty="0" smtClean="0"/>
              <a:t>Should reside in the same directory as the </a:t>
            </a:r>
            <a:r>
              <a:rPr lang="en-US" sz="1400" dirty="0" err="1" smtClean="0"/>
              <a:t>SearchTable</a:t>
            </a:r>
            <a:r>
              <a:rPr lang="en-US" sz="1400" dirty="0" smtClean="0"/>
              <a:t> because </a:t>
            </a:r>
            <a:r>
              <a:rPr lang="en-US" sz="1400" smtClean="0"/>
              <a:t>it only contains </a:t>
            </a:r>
            <a:r>
              <a:rPr lang="en-US" sz="1400" dirty="0" smtClean="0"/>
              <a:t>candidates of one </a:t>
            </a:r>
            <a:r>
              <a:rPr lang="en-US" sz="1400" dirty="0" err="1" smtClean="0"/>
              <a:t>SearchTable</a:t>
            </a:r>
            <a:r>
              <a:rPr lang="en-US" sz="1400" dirty="0" smtClean="0"/>
              <a:t>.</a:t>
            </a:r>
          </a:p>
          <a:p>
            <a:pPr marL="180000" lvl="1" indent="-180000">
              <a:buClr>
                <a:schemeClr val="tx2"/>
              </a:buClr>
              <a:buFont typeface="Wingdings" panose="05000000000000000000" pitchFamily="2" charset="2"/>
              <a:buChar char="§"/>
            </a:pPr>
            <a:r>
              <a:rPr lang="en-US" sz="1400" dirty="0" smtClean="0"/>
              <a:t>Is always a </a:t>
            </a:r>
            <a:r>
              <a:rPr lang="en-US" sz="1400" dirty="0" err="1" smtClean="0"/>
              <a:t>Foxpro</a:t>
            </a:r>
            <a:r>
              <a:rPr lang="en-US" sz="1400" dirty="0" smtClean="0"/>
              <a:t> table (*.dbf).</a:t>
            </a:r>
          </a:p>
          <a:p>
            <a:pPr marL="180000" lvl="1" indent="-180000">
              <a:buClr>
                <a:srgbClr val="FF0000"/>
              </a:buClr>
              <a:buFont typeface="Wingdings" panose="05000000000000000000" pitchFamily="2" charset="2"/>
              <a:buChar char="§"/>
            </a:pPr>
            <a:r>
              <a:rPr lang="en-US" sz="1400" dirty="0" smtClean="0"/>
              <a:t>For internal purposes only. Use export functions to access the search results.</a:t>
            </a:r>
          </a:p>
        </p:txBody>
      </p:sp>
      <p:sp>
        <p:nvSpPr>
          <p:cNvPr id="10" name="Textfeld 9"/>
          <p:cNvSpPr txBox="1"/>
          <p:nvPr/>
        </p:nvSpPr>
        <p:spPr>
          <a:xfrm>
            <a:off x="4162314" y="4565446"/>
            <a:ext cx="4730165" cy="2031325"/>
          </a:xfrm>
          <a:prstGeom prst="rect">
            <a:avLst/>
          </a:prstGeom>
          <a:noFill/>
        </p:spPr>
        <p:txBody>
          <a:bodyPr wrap="square" rtlCol="0">
            <a:spAutoFit/>
          </a:bodyPr>
          <a:lstStyle/>
          <a:p>
            <a:r>
              <a:rPr lang="en-US" sz="1400" dirty="0" smtClean="0"/>
              <a:t>Import Options</a:t>
            </a:r>
          </a:p>
          <a:p>
            <a:pPr marL="180000" lvl="1" indent="-180000">
              <a:buClr>
                <a:schemeClr val="tx2"/>
              </a:buClr>
              <a:buFont typeface="Wingdings" panose="05000000000000000000" pitchFamily="2" charset="2"/>
              <a:buChar char="§"/>
            </a:pPr>
            <a:r>
              <a:rPr lang="en-US" sz="1400" dirty="0" smtClean="0"/>
              <a:t>Options for importing tab-delimited text files with header (*.txt).</a:t>
            </a:r>
          </a:p>
          <a:p>
            <a:pPr marL="180000" lvl="1" indent="-180000">
              <a:buClr>
                <a:schemeClr val="tx2"/>
              </a:buClr>
              <a:buFont typeface="Wingdings" panose="05000000000000000000" pitchFamily="2" charset="2"/>
              <a:buChar char="§"/>
            </a:pPr>
            <a:r>
              <a:rPr lang="en-US" sz="1400" dirty="0" smtClean="0"/>
              <a:t>No memo fields: max field size of 254 chars (ticked)</a:t>
            </a:r>
            <a:br>
              <a:rPr lang="en-US" sz="1400" dirty="0" smtClean="0"/>
            </a:br>
            <a:r>
              <a:rPr lang="en-US" sz="1400" dirty="0" smtClean="0"/>
              <a:t>→ Faster execution of all functions but loss of information.</a:t>
            </a:r>
          </a:p>
          <a:p>
            <a:pPr marL="180000" lvl="1" indent="-180000">
              <a:buClr>
                <a:schemeClr val="tx2"/>
              </a:buClr>
              <a:buFont typeface="Wingdings" panose="05000000000000000000" pitchFamily="2" charset="2"/>
              <a:buChar char="§"/>
            </a:pPr>
            <a:r>
              <a:rPr lang="en-US" sz="1400" dirty="0" smtClean="0"/>
              <a:t>Decode single </a:t>
            </a:r>
            <a:r>
              <a:rPr lang="en-US" sz="1400" dirty="0" err="1" smtClean="0"/>
              <a:t>unicode</a:t>
            </a:r>
            <a:r>
              <a:rPr lang="en-US" sz="1400" dirty="0" smtClean="0"/>
              <a:t> characters: transformation of 2 byte chars to extended ASCII chars.</a:t>
            </a:r>
          </a:p>
          <a:p>
            <a:pPr marL="180000" lvl="1" indent="-180000">
              <a:buClr>
                <a:schemeClr val="tx2"/>
              </a:buClr>
              <a:buFont typeface="Wingdings" panose="05000000000000000000" pitchFamily="2" charset="2"/>
              <a:buChar char="§"/>
            </a:pPr>
            <a:r>
              <a:rPr lang="en-US" sz="1400" dirty="0"/>
              <a:t>Fast parsing: is faster but may lead to truncated </a:t>
            </a:r>
            <a:r>
              <a:rPr lang="en-US" sz="1400" dirty="0" smtClean="0"/>
              <a:t>fields.</a:t>
            </a:r>
          </a:p>
          <a:p>
            <a:pPr marL="180000" lvl="1" indent="-180000">
              <a:buClr>
                <a:srgbClr val="FF0000"/>
              </a:buClr>
              <a:buFont typeface="Wingdings" panose="05000000000000000000" pitchFamily="2" charset="2"/>
              <a:buChar char="§"/>
            </a:pPr>
            <a:r>
              <a:rPr lang="en-US" sz="1400" dirty="0" smtClean="0"/>
              <a:t>Unicode files are not supported. UTF-8 is supported.</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5" name="Grafik 4"/>
          <p:cNvPicPr>
            <a:picLocks noChangeAspect="1"/>
          </p:cNvPicPr>
          <p:nvPr/>
        </p:nvPicPr>
        <p:blipFill>
          <a:blip r:embed="rId2"/>
          <a:stretch>
            <a:fillRect/>
          </a:stretch>
        </p:blipFill>
        <p:spPr>
          <a:xfrm>
            <a:off x="4211960" y="1052736"/>
            <a:ext cx="4496427" cy="3248478"/>
          </a:xfrm>
          <a:prstGeom prst="rect">
            <a:avLst/>
          </a:prstGeom>
        </p:spPr>
      </p:pic>
    </p:spTree>
    <p:extLst>
      <p:ext uri="{BB962C8B-B14F-4D97-AF65-F5344CB8AC3E}">
        <p14:creationId xmlns:p14="http://schemas.microsoft.com/office/powerpoint/2010/main" val="379351266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File</a:t>
            </a:r>
            <a:r>
              <a:rPr lang="en-US" dirty="0" smtClean="0"/>
              <a:t> Locations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21</a:t>
            </a:fld>
            <a:endParaRPr lang="en-US"/>
          </a:p>
        </p:txBody>
      </p:sp>
      <p:sp>
        <p:nvSpPr>
          <p:cNvPr id="2" name="Textfeld 1"/>
          <p:cNvSpPr txBox="1"/>
          <p:nvPr/>
        </p:nvSpPr>
        <p:spPr>
          <a:xfrm>
            <a:off x="326649" y="908720"/>
            <a:ext cx="3628199" cy="2677656"/>
          </a:xfrm>
          <a:prstGeom prst="rect">
            <a:avLst/>
          </a:prstGeom>
          <a:noFill/>
        </p:spPr>
        <p:txBody>
          <a:bodyPr wrap="square" rtlCol="0">
            <a:spAutoFit/>
          </a:bodyPr>
          <a:lstStyle/>
          <a:p>
            <a:r>
              <a:rPr lang="en-US" sz="1400" dirty="0" err="1" smtClean="0"/>
              <a:t>TableCluster</a:t>
            </a:r>
            <a:endParaRPr lang="en-US" sz="1400" dirty="0" smtClean="0"/>
          </a:p>
          <a:p>
            <a:pPr marL="180000" lvl="1" indent="-180000">
              <a:buClr>
                <a:schemeClr val="tx2"/>
              </a:buClr>
              <a:buFont typeface="Wingdings" panose="05000000000000000000" pitchFamily="2" charset="2"/>
              <a:buChar char="§"/>
            </a:pPr>
            <a:r>
              <a:rPr lang="en-US" sz="1400" dirty="0" err="1" smtClean="0"/>
              <a:t>Foxpro</a:t>
            </a:r>
            <a:r>
              <a:rPr lang="en-US" sz="1400" dirty="0" smtClean="0"/>
              <a:t> tables have a maximum size of 2GB.</a:t>
            </a:r>
          </a:p>
          <a:p>
            <a:pPr marL="180000" lvl="1" indent="-180000">
              <a:buClr>
                <a:schemeClr val="tx2"/>
              </a:buClr>
              <a:buFont typeface="Wingdings" panose="05000000000000000000" pitchFamily="2" charset="2"/>
              <a:buChar char="§"/>
            </a:pPr>
            <a:r>
              <a:rPr lang="en-US" sz="1400" dirty="0" err="1" smtClean="0"/>
              <a:t>TableCluster</a:t>
            </a:r>
            <a:r>
              <a:rPr lang="en-US" sz="1400" dirty="0" smtClean="0"/>
              <a:t> are </a:t>
            </a:r>
            <a:r>
              <a:rPr lang="en-US" sz="1400" dirty="0" err="1" smtClean="0"/>
              <a:t>Foxpro</a:t>
            </a:r>
            <a:r>
              <a:rPr lang="en-US" sz="1400" dirty="0" smtClean="0"/>
              <a:t> tables with the same name template containing a sequence number, i.e. firms2017_1.dbf, firms2017_2.dbf, firms2017_3.dbf, … </a:t>
            </a:r>
          </a:p>
          <a:p>
            <a:pPr marL="180000" lvl="1" indent="-180000">
              <a:buClr>
                <a:schemeClr val="tx2"/>
              </a:buClr>
              <a:buFont typeface="Wingdings" panose="05000000000000000000" pitchFamily="2" charset="2"/>
              <a:buChar char="§"/>
            </a:pPr>
            <a:r>
              <a:rPr lang="en-US" sz="1400" dirty="0" smtClean="0"/>
              <a:t>A sequence is always the rightmost separated number of a table name, starts always with 1 and has no leading zeros.</a:t>
            </a:r>
          </a:p>
          <a:p>
            <a:pPr marL="180000" lvl="1" indent="-180000">
              <a:buClr>
                <a:schemeClr val="tx2"/>
              </a:buClr>
              <a:buFont typeface="Wingdings" panose="05000000000000000000" pitchFamily="2" charset="2"/>
              <a:buChar char="§"/>
            </a:pPr>
            <a:r>
              <a:rPr lang="en-US" sz="1400" dirty="0" smtClean="0"/>
              <a:t>All tables within a cluster have the same structure as  they represent a virtual table that can be much larger than 2GB.</a:t>
            </a:r>
          </a:p>
        </p:txBody>
      </p:sp>
      <p:sp>
        <p:nvSpPr>
          <p:cNvPr id="6" name="Textfeld 5"/>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
        <p:nvSpPr>
          <p:cNvPr id="9" name="Textfeld 8"/>
          <p:cNvSpPr txBox="1"/>
          <p:nvPr/>
        </p:nvSpPr>
        <p:spPr>
          <a:xfrm>
            <a:off x="326649" y="3668182"/>
            <a:ext cx="3628199" cy="2893100"/>
          </a:xfrm>
          <a:prstGeom prst="rect">
            <a:avLst/>
          </a:prstGeom>
          <a:noFill/>
        </p:spPr>
        <p:txBody>
          <a:bodyPr wrap="square" rtlCol="0">
            <a:spAutoFit/>
          </a:bodyPr>
          <a:lstStyle/>
          <a:p>
            <a:r>
              <a:rPr lang="de-DE" sz="1400" dirty="0" smtClean="0"/>
              <a:t>Tab-</a:t>
            </a:r>
            <a:r>
              <a:rPr lang="de-DE" sz="1400" dirty="0" err="1" smtClean="0"/>
              <a:t>delimited</a:t>
            </a:r>
            <a:r>
              <a:rPr lang="de-DE" sz="1400" dirty="0" smtClean="0"/>
              <a:t> </a:t>
            </a:r>
            <a:r>
              <a:rPr lang="de-DE" sz="1400" dirty="0" err="1" smtClean="0"/>
              <a:t>text</a:t>
            </a:r>
            <a:r>
              <a:rPr lang="de-DE" sz="1400" dirty="0" smtClean="0"/>
              <a:t> </a:t>
            </a:r>
            <a:r>
              <a:rPr lang="de-DE" sz="1400" dirty="0" err="1" smtClean="0"/>
              <a:t>files</a:t>
            </a:r>
            <a:r>
              <a:rPr lang="de-DE" sz="1400" dirty="0" smtClean="0"/>
              <a:t> (*.</a:t>
            </a:r>
            <a:r>
              <a:rPr lang="de-DE" sz="1400" dirty="0" err="1" smtClean="0"/>
              <a:t>txt</a:t>
            </a:r>
            <a:r>
              <a:rPr lang="de-DE" sz="1400" dirty="0" smtClean="0"/>
              <a:t>)</a:t>
            </a:r>
            <a:endParaRPr lang="en-US" sz="1400" dirty="0" smtClean="0"/>
          </a:p>
          <a:p>
            <a:pPr marL="180000" lvl="1" indent="-180000">
              <a:buClr>
                <a:schemeClr val="tx2"/>
              </a:buClr>
              <a:buFont typeface="Wingdings" panose="05000000000000000000" pitchFamily="2" charset="2"/>
              <a:buChar char="§"/>
            </a:pPr>
            <a:r>
              <a:rPr lang="en-US" sz="1400" dirty="0" smtClean="0"/>
              <a:t>Imported text files may compile into several cluster tables with a sequence number.</a:t>
            </a:r>
          </a:p>
          <a:p>
            <a:pPr marL="180000" lvl="1" indent="-180000">
              <a:buClr>
                <a:schemeClr val="tx2"/>
              </a:buClr>
              <a:buFont typeface="Wingdings" panose="05000000000000000000" pitchFamily="2" charset="2"/>
              <a:buChar char="§"/>
            </a:pPr>
            <a:r>
              <a:rPr lang="en-US" sz="1400" dirty="0" smtClean="0"/>
              <a:t>As long as the imported </a:t>
            </a:r>
            <a:r>
              <a:rPr lang="en-US" sz="1400" dirty="0" err="1" smtClean="0"/>
              <a:t>Foxpro</a:t>
            </a:r>
            <a:r>
              <a:rPr lang="en-US" sz="1400" dirty="0" smtClean="0"/>
              <a:t> tables exists, they will be used instead of a repeated import. If a re-import is required, delete the corresponding </a:t>
            </a:r>
            <a:r>
              <a:rPr lang="en-US" sz="1400" dirty="0" err="1" smtClean="0"/>
              <a:t>Foxpro</a:t>
            </a:r>
            <a:r>
              <a:rPr lang="en-US" sz="1400" dirty="0" smtClean="0"/>
              <a:t> tables manually. </a:t>
            </a:r>
          </a:p>
          <a:p>
            <a:pPr marL="180000" lvl="1" indent="-180000">
              <a:buClr>
                <a:schemeClr val="tx2"/>
              </a:buClr>
              <a:buFont typeface="Wingdings" panose="05000000000000000000" pitchFamily="2" charset="2"/>
              <a:buChar char="§"/>
            </a:pPr>
            <a:r>
              <a:rPr lang="en-US" sz="1400" dirty="0" smtClean="0"/>
              <a:t>Associated with a </a:t>
            </a:r>
            <a:r>
              <a:rPr lang="en-US" sz="1400" dirty="0" err="1" smtClean="0"/>
              <a:t>Foxpro</a:t>
            </a:r>
            <a:r>
              <a:rPr lang="en-US" sz="1400" dirty="0" smtClean="0"/>
              <a:t> table are all similar named files with the extensions: *.dbf, *.cdx, *.</a:t>
            </a:r>
            <a:r>
              <a:rPr lang="en-US" sz="1400" dirty="0" err="1" smtClean="0"/>
              <a:t>fpt</a:t>
            </a:r>
            <a:r>
              <a:rPr lang="en-US" sz="1400" dirty="0" smtClean="0"/>
              <a:t>, *.</a:t>
            </a:r>
            <a:r>
              <a:rPr lang="en-US" sz="1400" dirty="0" err="1" smtClean="0"/>
              <a:t>bak</a:t>
            </a:r>
            <a:r>
              <a:rPr lang="en-US" sz="1400" dirty="0" smtClean="0"/>
              <a:t>, *.</a:t>
            </a:r>
            <a:r>
              <a:rPr lang="en-US" sz="1400" dirty="0" err="1" smtClean="0"/>
              <a:t>fbk</a:t>
            </a:r>
            <a:r>
              <a:rPr lang="en-US" sz="1400" dirty="0" smtClean="0"/>
              <a:t>. The extensions *.</a:t>
            </a:r>
            <a:r>
              <a:rPr lang="en-US" sz="1400" dirty="0" err="1" smtClean="0"/>
              <a:t>bak</a:t>
            </a:r>
            <a:r>
              <a:rPr lang="en-US" sz="1400" dirty="0" smtClean="0"/>
              <a:t> and *.</a:t>
            </a:r>
            <a:r>
              <a:rPr lang="en-US" sz="1400" dirty="0" err="1" smtClean="0"/>
              <a:t>fbk</a:t>
            </a:r>
            <a:r>
              <a:rPr lang="en-US" sz="1400" dirty="0" smtClean="0"/>
              <a:t> are reserved for restoration after structural changes to a table and can be deleted without consequences.</a:t>
            </a:r>
          </a:p>
        </p:txBody>
      </p:sp>
      <p:sp>
        <p:nvSpPr>
          <p:cNvPr id="10" name="Textfeld 9"/>
          <p:cNvSpPr txBox="1"/>
          <p:nvPr/>
        </p:nvSpPr>
        <p:spPr>
          <a:xfrm>
            <a:off x="4219897" y="4361582"/>
            <a:ext cx="4600575" cy="1938992"/>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text file should only contain fields required for the search, i.e. unique identifier plus search fields.</a:t>
            </a:r>
          </a:p>
          <a:p>
            <a:pPr marL="180000" lvl="1" indent="-180000">
              <a:buClr>
                <a:srgbClr val="00B050"/>
              </a:buClr>
              <a:buFont typeface="Wingdings" panose="05000000000000000000" pitchFamily="2" charset="2"/>
              <a:buChar char="§"/>
            </a:pPr>
            <a:r>
              <a:rPr lang="en-US" sz="1400" dirty="0" smtClean="0"/>
              <a:t>Make sure that the tab-delimited text files do not contain tabulators and other control characters in the data itself, for example by applying the following STATA code:</a:t>
            </a:r>
            <a:r>
              <a:rPr lang="de-DE" sz="1400" dirty="0" smtClean="0"/>
              <a:t/>
            </a:r>
            <a:br>
              <a:rPr lang="de-DE" sz="1400" dirty="0" smtClean="0"/>
            </a:br>
            <a:r>
              <a:rPr lang="en-US" sz="1000" dirty="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(9)," ",.) if </a:t>
            </a:r>
            <a:r>
              <a:rPr lang="en-US" sz="1000" dirty="0" err="1" smtClean="0"/>
              <a:t>strpos</a:t>
            </a:r>
            <a:r>
              <a:rPr lang="en-US" sz="1000" dirty="0" smtClean="0"/>
              <a:t>(</a:t>
            </a:r>
            <a:r>
              <a:rPr lang="en-US" sz="1000" dirty="0" err="1" smtClean="0"/>
              <a:t>var,char</a:t>
            </a:r>
            <a:r>
              <a:rPr lang="en-US" sz="1000" dirty="0" smtClean="0"/>
              <a:t>(9</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(13)," ",.) if </a:t>
            </a:r>
            <a:r>
              <a:rPr lang="en-US" sz="1000" dirty="0" err="1" smtClean="0"/>
              <a:t>strpos</a:t>
            </a:r>
            <a:r>
              <a:rPr lang="en-US" sz="1000" dirty="0" smtClean="0"/>
              <a:t>(</a:t>
            </a:r>
            <a:r>
              <a:rPr lang="en-US" sz="1000" dirty="0" err="1" smtClean="0"/>
              <a:t>var,char</a:t>
            </a:r>
            <a:r>
              <a:rPr lang="en-US" sz="1000" dirty="0" smtClean="0"/>
              <a:t>(13</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var,char</a:t>
            </a:r>
            <a:r>
              <a:rPr lang="en-US" sz="1000" dirty="0"/>
              <a:t>(10)," ",.) if </a:t>
            </a:r>
            <a:r>
              <a:rPr lang="en-US" sz="1000" dirty="0" err="1" smtClean="0"/>
              <a:t>strpos</a:t>
            </a:r>
            <a:r>
              <a:rPr lang="en-US" sz="1000" dirty="0" smtClean="0"/>
              <a:t>(</a:t>
            </a:r>
            <a:r>
              <a:rPr lang="en-US" sz="1000" dirty="0" err="1" smtClean="0"/>
              <a:t>var,char</a:t>
            </a:r>
            <a:r>
              <a:rPr lang="en-US" sz="1000" dirty="0" smtClean="0"/>
              <a:t>(10</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dirty="0" err="1" smtClean="0"/>
              <a:t>strpos</a:t>
            </a:r>
            <a:r>
              <a:rPr lang="en-US" sz="1000" dirty="0" smtClean="0"/>
              <a:t>(</a:t>
            </a:r>
            <a:r>
              <a:rPr lang="en-US" sz="1000" dirty="0" err="1" smtClean="0"/>
              <a:t>var</a:t>
            </a:r>
            <a:r>
              <a:rPr lang="en-US" sz="1000" dirty="0"/>
              <a:t>,`"""') &gt; </a:t>
            </a:r>
            <a:r>
              <a:rPr lang="en-US" sz="1000" dirty="0" smtClean="0"/>
              <a:t>0</a:t>
            </a:r>
            <a:br>
              <a:rPr lang="en-US" sz="1000" dirty="0" smtClean="0"/>
            </a:br>
            <a:r>
              <a:rPr lang="en-US" sz="1000" dirty="0" smtClean="0"/>
              <a:t>replace </a:t>
            </a:r>
            <a:r>
              <a:rPr lang="en-US" sz="1000" dirty="0" err="1"/>
              <a:t>var</a:t>
            </a:r>
            <a:r>
              <a:rPr lang="en-US" sz="1000" dirty="0"/>
              <a:t> = </a:t>
            </a:r>
            <a:r>
              <a:rPr lang="en-US" sz="1000" dirty="0" err="1"/>
              <a:t>subinstr</a:t>
            </a:r>
            <a:r>
              <a:rPr lang="en-US" sz="1000" dirty="0"/>
              <a:t>(</a:t>
            </a:r>
            <a:r>
              <a:rPr lang="en-US" sz="1000" dirty="0" err="1"/>
              <a:t>var</a:t>
            </a:r>
            <a:r>
              <a:rPr lang="en-US" sz="1000" dirty="0"/>
              <a:t>,`"'"'," ",.) if </a:t>
            </a:r>
            <a:r>
              <a:rPr lang="en-US" sz="1000" smtClean="0"/>
              <a:t>strpos(</a:t>
            </a:r>
            <a:r>
              <a:rPr lang="en-US" sz="1000" dirty="0" err="1" smtClean="0"/>
              <a:t>var</a:t>
            </a:r>
            <a:r>
              <a:rPr lang="en-US" sz="1000" dirty="0"/>
              <a:t>,`"'"') &gt; 0</a:t>
            </a:r>
            <a:endParaRPr lang="en-US" sz="1400" dirty="0" smtClean="0"/>
          </a:p>
        </p:txBody>
      </p:sp>
      <p:pic>
        <p:nvPicPr>
          <p:cNvPr id="7" name="Grafik 6"/>
          <p:cNvPicPr>
            <a:picLocks noChangeAspect="1"/>
          </p:cNvPicPr>
          <p:nvPr/>
        </p:nvPicPr>
        <p:blipFill>
          <a:blip r:embed="rId2"/>
          <a:stretch>
            <a:fillRect/>
          </a:stretch>
        </p:blipFill>
        <p:spPr>
          <a:xfrm>
            <a:off x="4211960" y="1052736"/>
            <a:ext cx="4496427" cy="3248478"/>
          </a:xfrm>
          <a:prstGeom prst="rect">
            <a:avLst/>
          </a:prstGeom>
        </p:spPr>
      </p:pic>
    </p:spTree>
    <p:extLst>
      <p:ext uri="{BB962C8B-B14F-4D97-AF65-F5344CB8AC3E}">
        <p14:creationId xmlns:p14="http://schemas.microsoft.com/office/powerpoint/2010/main" val="352952584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Join</a:t>
            </a:r>
            <a:r>
              <a:rPr lang="en-US" dirty="0" smtClean="0"/>
              <a:t> Search Fields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22</a:t>
            </a:fld>
            <a:endParaRPr lang="en-US"/>
          </a:p>
        </p:txBody>
      </p:sp>
      <p:sp>
        <p:nvSpPr>
          <p:cNvPr id="11" name="Textfeld 10"/>
          <p:cNvSpPr txBox="1"/>
          <p:nvPr/>
        </p:nvSpPr>
        <p:spPr>
          <a:xfrm>
            <a:off x="326648" y="908720"/>
            <a:ext cx="5325471" cy="2031325"/>
          </a:xfrm>
          <a:prstGeom prst="rect">
            <a:avLst/>
          </a:prstGeom>
          <a:noFill/>
        </p:spPr>
        <p:txBody>
          <a:bodyPr wrap="square" rtlCol="0">
            <a:spAutoFit/>
          </a:bodyPr>
          <a:lstStyle/>
          <a:p>
            <a:r>
              <a:rPr lang="en-US" sz="1400" dirty="0" err="1" smtClean="0"/>
              <a:t>SearchTableFields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fields of the search table.</a:t>
            </a:r>
          </a:p>
          <a:p>
            <a:pPr marL="180000" lvl="1" indent="-180000">
              <a:buClr>
                <a:srgbClr val="FF0000"/>
              </a:buClr>
              <a:buFont typeface="Wingdings" panose="05000000000000000000" pitchFamily="2" charset="2"/>
              <a:buChar char="§"/>
            </a:pPr>
            <a:r>
              <a:rPr lang="en-US" sz="1400" dirty="0" smtClean="0"/>
              <a:t>The context of the selected field should be fully contained in the context of the correspondingly selected search field, i.e. city </a:t>
            </a:r>
            <a:r>
              <a:rPr lang="en-US" sz="1400" dirty="0"/>
              <a:t>→ </a:t>
            </a:r>
            <a:r>
              <a:rPr lang="en-US" sz="1400" dirty="0" smtClean="0"/>
              <a:t>address field including street, zip and city.</a:t>
            </a:r>
          </a:p>
          <a:p>
            <a:pPr marL="180000" lvl="1" indent="-180000">
              <a:buClr>
                <a:srgbClr val="FF0000"/>
              </a:buClr>
              <a:buFont typeface="Wingdings" panose="05000000000000000000" pitchFamily="2" charset="2"/>
              <a:buChar char="§"/>
            </a:pPr>
            <a:r>
              <a:rPr lang="en-US" sz="1400" dirty="0" smtClean="0"/>
              <a:t>Lowered identities are the consequence, if the context of a search table field exceeds the context of its search field.</a:t>
            </a:r>
          </a:p>
          <a:p>
            <a:pPr marL="180000" lvl="1" indent="-180000">
              <a:buClr>
                <a:srgbClr val="00B050"/>
              </a:buClr>
              <a:buFont typeface="Wingdings" panose="05000000000000000000" pitchFamily="2" charset="2"/>
              <a:buChar char="§"/>
            </a:pPr>
            <a:r>
              <a:rPr lang="en-US" sz="1400" dirty="0" smtClean="0"/>
              <a:t>If necessary, adjust fields of the search table according to the search fields by joining or separating contents</a:t>
            </a:r>
          </a:p>
        </p:txBody>
      </p:sp>
      <p:sp>
        <p:nvSpPr>
          <p:cNvPr id="12" name="Textfeld 11"/>
          <p:cNvSpPr txBox="1"/>
          <p:nvPr/>
        </p:nvSpPr>
        <p:spPr>
          <a:xfrm>
            <a:off x="326649" y="2996952"/>
            <a:ext cx="5325470" cy="954107"/>
          </a:xfrm>
          <a:prstGeom prst="rect">
            <a:avLst/>
          </a:prstGeom>
          <a:noFill/>
        </p:spPr>
        <p:txBody>
          <a:bodyPr wrap="square" rtlCol="0">
            <a:spAutoFit/>
          </a:bodyPr>
          <a:lstStyle/>
          <a:p>
            <a:r>
              <a:rPr lang="en-US" sz="1400" dirty="0" err="1" smtClean="0"/>
              <a:t>SearchFields</a:t>
            </a:r>
            <a:endParaRPr lang="en-US" sz="1400" dirty="0" smtClean="0"/>
          </a:p>
          <a:p>
            <a:pPr marL="180000" lvl="1" indent="-180000">
              <a:buClr>
                <a:schemeClr val="tx2"/>
              </a:buClr>
              <a:buFont typeface="Wingdings" panose="05000000000000000000" pitchFamily="2" charset="2"/>
              <a:buChar char="§"/>
            </a:pPr>
            <a:r>
              <a:rPr lang="en-US" sz="1400" dirty="0" smtClean="0"/>
              <a:t>Lists all base table fields used to define search types.</a:t>
            </a:r>
          </a:p>
          <a:p>
            <a:pPr marL="180000" lvl="1" indent="-180000">
              <a:buClr>
                <a:schemeClr val="tx2"/>
              </a:buClr>
              <a:buFont typeface="Wingdings" panose="05000000000000000000" pitchFamily="2" charset="2"/>
              <a:buChar char="§"/>
            </a:pPr>
            <a:r>
              <a:rPr lang="en-US" sz="1400" dirty="0" smtClean="0"/>
              <a:t>A search type is just a specific way to harmonize a search field, therefore only the parent field can be linked but not the type.</a:t>
            </a:r>
          </a:p>
        </p:txBody>
      </p:sp>
      <p:sp>
        <p:nvSpPr>
          <p:cNvPr id="9" name="Textfeld 8"/>
          <p:cNvSpPr txBox="1"/>
          <p:nvPr/>
        </p:nvSpPr>
        <p:spPr>
          <a:xfrm>
            <a:off x="326649" y="4010287"/>
            <a:ext cx="5325470" cy="2031325"/>
          </a:xfrm>
          <a:prstGeom prst="rect">
            <a:avLst/>
          </a:prstGeom>
          <a:noFill/>
        </p:spPr>
        <p:txBody>
          <a:bodyPr wrap="square" rtlCol="0">
            <a:spAutoFit/>
          </a:bodyPr>
          <a:lstStyle/>
          <a:p>
            <a:r>
              <a:rPr lang="en-US" sz="1400" dirty="0" err="1" smtClean="0"/>
              <a:t>SearchFieldJoin</a:t>
            </a:r>
            <a:endParaRPr lang="en-US" sz="1400" dirty="0" smtClean="0"/>
          </a:p>
          <a:p>
            <a:pPr marL="180000" lvl="1" indent="-180000">
              <a:buClr>
                <a:schemeClr val="tx2"/>
              </a:buClr>
              <a:buFont typeface="Wingdings" panose="05000000000000000000" pitchFamily="2" charset="2"/>
              <a:buChar char="§"/>
            </a:pPr>
            <a:r>
              <a:rPr lang="en-US" sz="1400" dirty="0" smtClean="0"/>
              <a:t>Lists all linked search and base table fields.</a:t>
            </a:r>
          </a:p>
          <a:p>
            <a:pPr marL="180000" lvl="1" indent="-180000">
              <a:buClr>
                <a:schemeClr val="tx2"/>
              </a:buClr>
              <a:buFont typeface="Wingdings" panose="05000000000000000000" pitchFamily="2" charset="2"/>
              <a:buChar char="§"/>
            </a:pPr>
            <a:r>
              <a:rPr lang="en-US" sz="1400" dirty="0" smtClean="0"/>
              <a:t>Not every search field needs to be linked, as the search table may not have a matching field for every one, e.g. zip missing.</a:t>
            </a:r>
          </a:p>
          <a:p>
            <a:pPr marL="180000" lvl="1" indent="-180000">
              <a:buClr>
                <a:schemeClr val="tx2"/>
              </a:buClr>
              <a:buFont typeface="Wingdings" panose="05000000000000000000" pitchFamily="2" charset="2"/>
              <a:buChar char="§"/>
            </a:pPr>
            <a:r>
              <a:rPr lang="en-US" sz="1400" dirty="0" smtClean="0"/>
              <a:t>“Join” links fields, “Unjoin” removes a link (removed fields are appended to the end of the respective list).</a:t>
            </a:r>
          </a:p>
          <a:p>
            <a:pPr marL="180000" lvl="1" indent="-180000">
              <a:buClr>
                <a:srgbClr val="00B050"/>
              </a:buClr>
              <a:buFont typeface="Wingdings" panose="05000000000000000000" pitchFamily="2" charset="2"/>
              <a:buChar char="§"/>
            </a:pPr>
            <a:r>
              <a:rPr lang="en-US" sz="1400" dirty="0" smtClean="0"/>
              <a:t>The order of the links determines also the field order of some export formats and can be changed accordingly without further consequences for the search process.</a:t>
            </a:r>
          </a:p>
        </p:txBody>
      </p:sp>
      <p:sp>
        <p:nvSpPr>
          <p:cNvPr id="8" name="Textfeld 8"/>
          <p:cNvSpPr txBox="1"/>
          <p:nvPr/>
        </p:nvSpPr>
        <p:spPr>
          <a:xfrm>
            <a:off x="5772472" y="4823768"/>
            <a:ext cx="3120008" cy="1169551"/>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Sometimes it is helpful to create empty search table fields to be able to link them before conducting an export. As a result, at least the base field contents will be reported.</a:t>
            </a:r>
          </a:p>
        </p:txBody>
      </p:sp>
      <p:pic>
        <p:nvPicPr>
          <p:cNvPr id="6" name="Grafik 5"/>
          <p:cNvPicPr>
            <a:picLocks noChangeAspect="1"/>
          </p:cNvPicPr>
          <p:nvPr/>
        </p:nvPicPr>
        <p:blipFill>
          <a:blip r:embed="rId2"/>
          <a:stretch>
            <a:fillRect/>
          </a:stretch>
        </p:blipFill>
        <p:spPr>
          <a:xfrm>
            <a:off x="5724128" y="1052736"/>
            <a:ext cx="2953162" cy="3743847"/>
          </a:xfrm>
          <a:prstGeom prst="rect">
            <a:avLst/>
          </a:prstGeom>
        </p:spPr>
      </p:pic>
    </p:spTree>
    <p:extLst>
      <p:ext uri="{BB962C8B-B14F-4D97-AF65-F5344CB8AC3E}">
        <p14:creationId xmlns:p14="http://schemas.microsoft.com/office/powerpoint/2010/main" val="168011505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Search</a:t>
            </a:r>
            <a:r>
              <a:rPr lang="en-US" dirty="0" smtClean="0"/>
              <a:t> Types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23</a:t>
            </a:fld>
            <a:endParaRPr lang="en-US"/>
          </a:p>
        </p:txBody>
      </p:sp>
      <p:sp>
        <p:nvSpPr>
          <p:cNvPr id="11" name="Textfeld 10"/>
          <p:cNvSpPr txBox="1"/>
          <p:nvPr/>
        </p:nvSpPr>
        <p:spPr>
          <a:xfrm>
            <a:off x="326649" y="908720"/>
            <a:ext cx="2877199" cy="2677656"/>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List of all search types with the current setting for the weight (share), offset, logarithmic and </a:t>
            </a:r>
            <a:r>
              <a:rPr lang="en-US" sz="1400" dirty="0" err="1" smtClean="0"/>
              <a:t>softmax</a:t>
            </a:r>
            <a:r>
              <a:rPr lang="en-US" sz="1400" dirty="0" smtClean="0"/>
              <a:t> smoothing.</a:t>
            </a:r>
          </a:p>
          <a:p>
            <a:pPr marL="180000" lvl="1" indent="-180000">
              <a:buClr>
                <a:schemeClr val="tx2"/>
              </a:buClr>
              <a:buFont typeface="Wingdings" panose="05000000000000000000" pitchFamily="2" charset="2"/>
              <a:buChar char="§"/>
            </a:pPr>
            <a:r>
              <a:rPr lang="en-US" sz="1400" dirty="0" smtClean="0"/>
              <a:t>The priority will be redistributed to shares, which are the weights for the search types (chapters of the registry).</a:t>
            </a:r>
          </a:p>
          <a:p>
            <a:pPr marL="180000" lvl="1" indent="-180000">
              <a:buClr>
                <a:schemeClr val="tx2"/>
              </a:buClr>
              <a:buFont typeface="Wingdings" panose="05000000000000000000" pitchFamily="2" charset="2"/>
              <a:buChar char="§"/>
            </a:pPr>
            <a:r>
              <a:rPr lang="en-US" sz="1400" dirty="0" smtClean="0"/>
              <a:t>The offset accepts negative values.</a:t>
            </a:r>
          </a:p>
          <a:p>
            <a:pPr marL="180000" lvl="1" indent="-180000">
              <a:buClr>
                <a:schemeClr val="tx2"/>
              </a:buClr>
              <a:buFont typeface="Wingdings" panose="05000000000000000000" pitchFamily="2" charset="2"/>
              <a:buChar char="§"/>
            </a:pPr>
            <a:r>
              <a:rPr lang="en-US" sz="1400" dirty="0" smtClean="0"/>
              <a:t>Click in the “log” column switches log smoothing off/on (yes/no).</a:t>
            </a:r>
          </a:p>
        </p:txBody>
      </p:sp>
      <p:sp>
        <p:nvSpPr>
          <p:cNvPr id="13" name="Textfeld 12"/>
          <p:cNvSpPr txBox="1"/>
          <p:nvPr/>
        </p:nvSpPr>
        <p:spPr>
          <a:xfrm>
            <a:off x="327012" y="3560817"/>
            <a:ext cx="4172980" cy="3108543"/>
          </a:xfrm>
          <a:prstGeom prst="rect">
            <a:avLst/>
          </a:prstGeom>
          <a:noFill/>
        </p:spPr>
        <p:txBody>
          <a:bodyPr wrap="square" rtlCol="0">
            <a:spAutoFit/>
          </a:bodyPr>
          <a:lstStyle/>
          <a:p>
            <a:r>
              <a:rPr lang="en-US" sz="1400" dirty="0" smtClean="0"/>
              <a:t>Search strategies</a:t>
            </a:r>
          </a:p>
          <a:p>
            <a:pPr marL="180000" lvl="1" indent="-180000">
              <a:buClr>
                <a:schemeClr val="tx2"/>
              </a:buClr>
              <a:buFont typeface="Wingdings" panose="05000000000000000000" pitchFamily="2" charset="2"/>
              <a:buChar char="§"/>
            </a:pPr>
            <a:r>
              <a:rPr lang="en-US" sz="1400" dirty="0" smtClean="0"/>
              <a:t>The </a:t>
            </a:r>
            <a:r>
              <a:rPr lang="en-US" sz="1400" dirty="0" err="1" smtClean="0"/>
              <a:t>SearchEngine</a:t>
            </a:r>
            <a:r>
              <a:rPr lang="en-US" sz="1400" dirty="0" smtClean="0"/>
              <a:t> supports incremental search runs with different settings, which will be merged into the result table.</a:t>
            </a:r>
          </a:p>
          <a:p>
            <a:pPr marL="180000" lvl="1" indent="-180000">
              <a:buClr>
                <a:srgbClr val="00B050"/>
              </a:buClr>
              <a:buFont typeface="Wingdings" panose="05000000000000000000" pitchFamily="2" charset="2"/>
              <a:buChar char="§"/>
            </a:pPr>
            <a:r>
              <a:rPr lang="en-US" sz="1400" dirty="0"/>
              <a:t>Do not try to find everything with one </a:t>
            </a:r>
            <a:r>
              <a:rPr lang="en-US" sz="1400" dirty="0" smtClean="0"/>
              <a:t>go.</a:t>
            </a:r>
          </a:p>
          <a:p>
            <a:pPr marL="180000" lvl="1" indent="-180000">
              <a:buClr>
                <a:srgbClr val="00B050"/>
              </a:buClr>
              <a:buFont typeface="Wingdings" panose="05000000000000000000" pitchFamily="2" charset="2"/>
              <a:buChar char="§"/>
            </a:pPr>
            <a:r>
              <a:rPr lang="en-US" sz="1400" dirty="0" smtClean="0"/>
              <a:t>Concentrate the weights on the identifying search field(s) (priority field), i.e. firm name, and play around with the weights for the remaining fields.</a:t>
            </a:r>
          </a:p>
          <a:p>
            <a:pPr marL="180000" lvl="1" indent="-180000">
              <a:buClr>
                <a:srgbClr val="00B050"/>
              </a:buClr>
              <a:buFont typeface="Wingdings" panose="05000000000000000000" pitchFamily="2" charset="2"/>
              <a:buChar char="§"/>
            </a:pPr>
            <a:r>
              <a:rPr lang="en-US" sz="1400" dirty="0" smtClean="0"/>
              <a:t>Take the impact of the threshold for the candidate identities into account: a threshold equal to the weight of the priority field means that a perfect match for this field is good enough, but if the supporting fields also contribute to the result, the constrains for the priority field are relaxed.</a:t>
            </a:r>
          </a:p>
        </p:txBody>
      </p:sp>
      <p:sp>
        <p:nvSpPr>
          <p:cNvPr id="14" name="Textfeld 13"/>
          <p:cNvSpPr txBox="1"/>
          <p:nvPr/>
        </p:nvSpPr>
        <p:spPr>
          <a:xfrm>
            <a:off x="4499992" y="3776841"/>
            <a:ext cx="4248472" cy="289310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The first couple of runs should be based on non-destructive preparer by setting the weights of destructive types (gram, </a:t>
            </a:r>
            <a:r>
              <a:rPr lang="en-US" sz="1400" dirty="0" err="1" smtClean="0"/>
              <a:t>soundex</a:t>
            </a:r>
            <a:r>
              <a:rPr lang="en-US" sz="1400" dirty="0" smtClean="0"/>
              <a:t>, …) to zero (see screen capture).</a:t>
            </a:r>
          </a:p>
          <a:p>
            <a:pPr marL="180000" lvl="1" indent="-180000">
              <a:buClr>
                <a:srgbClr val="00B050"/>
              </a:buClr>
              <a:buFont typeface="Wingdings" panose="05000000000000000000" pitchFamily="2" charset="2"/>
              <a:buChar char="§"/>
            </a:pPr>
            <a:r>
              <a:rPr lang="en-US" sz="1400" dirty="0" smtClean="0"/>
              <a:t>Follow the basic runs with destructive runs to catch the misspellings by switching the priorities. </a:t>
            </a:r>
          </a:p>
          <a:p>
            <a:pPr marL="180000" lvl="1" indent="-180000">
              <a:buClr>
                <a:srgbClr val="00B050"/>
              </a:buClr>
              <a:buFont typeface="Wingdings" panose="05000000000000000000" pitchFamily="2" charset="2"/>
              <a:buChar char="§"/>
            </a:pPr>
            <a:r>
              <a:rPr lang="en-US" sz="1400" dirty="0" smtClean="0"/>
              <a:t>When using grams, conduct one run with and one without logarithmic smoothing (or </a:t>
            </a:r>
            <a:r>
              <a:rPr lang="en-US" sz="1400" dirty="0" err="1" smtClean="0"/>
              <a:t>softmax</a:t>
            </a:r>
            <a:r>
              <a:rPr lang="en-US" sz="1400" dirty="0" smtClean="0"/>
              <a:t> &lt; 1).</a:t>
            </a:r>
            <a:endParaRPr lang="en-US" sz="1400" dirty="0"/>
          </a:p>
          <a:p>
            <a:pPr marL="180000" lvl="1" indent="-180000">
              <a:buClr>
                <a:schemeClr val="tx2"/>
              </a:buClr>
              <a:buFont typeface="Wingdings" panose="05000000000000000000" pitchFamily="2" charset="2"/>
              <a:buChar char="§"/>
            </a:pPr>
            <a:r>
              <a:rPr lang="en-US" sz="1400" dirty="0" smtClean="0"/>
              <a:t>Every candidate in the result table is designated with a sequential run number to retrace the impact of different settings in the export files.</a:t>
            </a:r>
          </a:p>
          <a:p>
            <a:pPr marL="180000" lvl="1" indent="-180000">
              <a:buClr>
                <a:schemeClr val="tx2"/>
              </a:buClr>
              <a:buFont typeface="Wingdings" panose="05000000000000000000" pitchFamily="2" charset="2"/>
              <a:buChar char="§"/>
            </a:pPr>
            <a:r>
              <a:rPr lang="en-US" sz="1400" dirty="0" smtClean="0"/>
              <a:t>See Presentation for more information about </a:t>
            </a:r>
            <a:r>
              <a:rPr lang="en-US" sz="1400" dirty="0" err="1" smtClean="0"/>
              <a:t>Softmax</a:t>
            </a:r>
            <a:r>
              <a:rPr lang="en-US" sz="1400" dirty="0" smtClean="0"/>
              <a:t>.</a:t>
            </a:r>
          </a:p>
        </p:txBody>
      </p:sp>
      <p:pic>
        <p:nvPicPr>
          <p:cNvPr id="5" name="Grafik 4"/>
          <p:cNvPicPr>
            <a:picLocks noChangeAspect="1"/>
          </p:cNvPicPr>
          <p:nvPr/>
        </p:nvPicPr>
        <p:blipFill>
          <a:blip r:embed="rId2"/>
          <a:stretch>
            <a:fillRect/>
          </a:stretch>
        </p:blipFill>
        <p:spPr>
          <a:xfrm>
            <a:off x="3203848" y="1052736"/>
            <a:ext cx="5582429" cy="2657846"/>
          </a:xfrm>
          <a:prstGeom prst="rect">
            <a:avLst/>
          </a:prstGeom>
        </p:spPr>
      </p:pic>
    </p:spTree>
    <p:extLst>
      <p:ext uri="{BB962C8B-B14F-4D97-AF65-F5344CB8AC3E}">
        <p14:creationId xmlns:p14="http://schemas.microsoft.com/office/powerpoint/2010/main" val="311644029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Settings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24</a:t>
            </a:fld>
            <a:endParaRPr lang="en-US"/>
          </a:p>
        </p:txBody>
      </p:sp>
      <p:sp>
        <p:nvSpPr>
          <p:cNvPr id="11" name="Textfeld 10"/>
          <p:cNvSpPr txBox="1"/>
          <p:nvPr/>
        </p:nvSpPr>
        <p:spPr>
          <a:xfrm>
            <a:off x="323528" y="908720"/>
            <a:ext cx="4396932" cy="2031325"/>
          </a:xfrm>
          <a:prstGeom prst="rect">
            <a:avLst/>
          </a:prstGeom>
          <a:noFill/>
        </p:spPr>
        <p:txBody>
          <a:bodyPr wrap="square" rtlCol="0">
            <a:spAutoFit/>
          </a:bodyPr>
          <a:lstStyle/>
          <a:p>
            <a:r>
              <a:rPr lang="en-US" sz="1400" dirty="0" smtClean="0"/>
              <a:t>Limit and Cutoff</a:t>
            </a:r>
          </a:p>
          <a:p>
            <a:pPr marL="180000" lvl="1" indent="-180000">
              <a:buClr>
                <a:schemeClr val="tx2"/>
              </a:buClr>
              <a:buFont typeface="Wingdings" panose="05000000000000000000" pitchFamily="2" charset="2"/>
              <a:buChar char="§"/>
            </a:pPr>
            <a:r>
              <a:rPr lang="en-US" sz="1400" dirty="0" smtClean="0"/>
              <a:t>Limit defines the threshold for the candidate identities.</a:t>
            </a:r>
          </a:p>
          <a:p>
            <a:pPr marL="180000" lvl="1" indent="-180000">
              <a:buClr>
                <a:schemeClr val="tx2"/>
              </a:buClr>
              <a:buFont typeface="Wingdings" panose="05000000000000000000" pitchFamily="2" charset="2"/>
              <a:buChar char="§"/>
            </a:pPr>
            <a:r>
              <a:rPr lang="en-US" sz="1400" dirty="0" smtClean="0"/>
              <a:t>The cutoff allows to reduce excessive candidate lists by adjusting the threshold to the identity of the candidate at the cutoff position.</a:t>
            </a:r>
          </a:p>
          <a:p>
            <a:pPr marL="180000" lvl="1" indent="-180000">
              <a:buClr>
                <a:srgbClr val="00B050"/>
              </a:buClr>
              <a:buFont typeface="Wingdings" panose="05000000000000000000" pitchFamily="2" charset="2"/>
              <a:buChar char="§"/>
            </a:pPr>
            <a:r>
              <a:rPr lang="en-US" sz="1400" dirty="0" smtClean="0"/>
              <a:t>Adjust the cutoff according to the amount of expected duplicates in the base data.</a:t>
            </a:r>
          </a:p>
          <a:p>
            <a:pPr marL="180000" lvl="1" indent="-180000">
              <a:buClr>
                <a:srgbClr val="00B050"/>
              </a:buClr>
              <a:buFont typeface="Wingdings" panose="05000000000000000000" pitchFamily="2" charset="2"/>
              <a:buChar char="§"/>
            </a:pPr>
            <a:r>
              <a:rPr lang="en-US" sz="1400" dirty="0" smtClean="0"/>
              <a:t>Think about which weight combinations of search types would make it to the limit.</a:t>
            </a:r>
          </a:p>
        </p:txBody>
      </p:sp>
      <p:sp>
        <p:nvSpPr>
          <p:cNvPr id="13" name="Textfeld 12"/>
          <p:cNvSpPr txBox="1"/>
          <p:nvPr/>
        </p:nvSpPr>
        <p:spPr>
          <a:xfrm>
            <a:off x="323890" y="2911926"/>
            <a:ext cx="4396569" cy="2246769"/>
          </a:xfrm>
          <a:prstGeom prst="rect">
            <a:avLst/>
          </a:prstGeom>
          <a:noFill/>
        </p:spPr>
        <p:txBody>
          <a:bodyPr wrap="square" rtlCol="0">
            <a:spAutoFit/>
          </a:bodyPr>
          <a:lstStyle/>
          <a:p>
            <a:r>
              <a:rPr lang="en-US" sz="1400" dirty="0" smtClean="0"/>
              <a:t>Feedback and Activation</a:t>
            </a:r>
          </a:p>
          <a:p>
            <a:pPr marL="180000" lvl="1" indent="-180000">
              <a:buClr>
                <a:schemeClr val="tx2"/>
              </a:buClr>
              <a:buFont typeface="Wingdings" panose="05000000000000000000" pitchFamily="2" charset="2"/>
              <a:buChar char="§"/>
            </a:pPr>
            <a:r>
              <a:rPr lang="en-US" sz="1400" dirty="0" smtClean="0"/>
              <a:t>Feedback regulates how much the candidate identities resemble a </a:t>
            </a:r>
            <a:r>
              <a:rPr lang="en-US" sz="1400" dirty="0" err="1" smtClean="0"/>
              <a:t>Jaccard</a:t>
            </a:r>
            <a:r>
              <a:rPr lang="en-US" sz="1400" dirty="0" smtClean="0"/>
              <a:t> index.</a:t>
            </a:r>
          </a:p>
          <a:p>
            <a:pPr marL="180000" lvl="1" indent="-180000">
              <a:buClr>
                <a:schemeClr val="tx2"/>
              </a:buClr>
              <a:buFont typeface="Wingdings" panose="05000000000000000000" pitchFamily="2" charset="2"/>
              <a:buChar char="§"/>
            </a:pPr>
            <a:r>
              <a:rPr lang="en-US" sz="1400" dirty="0" smtClean="0"/>
              <a:t>Only if the number of candidates reaches the activation limit, feedback will be applied.</a:t>
            </a:r>
          </a:p>
          <a:p>
            <a:pPr marL="180000" lvl="1" indent="-180000">
              <a:buClr>
                <a:schemeClr val="tx2"/>
              </a:buClr>
              <a:buFont typeface="Wingdings" panose="05000000000000000000" pitchFamily="2" charset="2"/>
              <a:buChar char="§"/>
            </a:pPr>
            <a:r>
              <a:rPr lang="en-US" sz="1400" dirty="0" smtClean="0"/>
              <a:t>If both, cutoff and activation, are greater than zero, the feedback introduces variation into the candidate list to bring the candidates with the least amount of relevant noise on top. This is only used for temporary ranking and does not change the final candidate identities.</a:t>
            </a:r>
            <a:endParaRPr lang="en-US" sz="1400" dirty="0"/>
          </a:p>
        </p:txBody>
      </p:sp>
      <p:sp>
        <p:nvSpPr>
          <p:cNvPr id="9" name="Textfeld 8"/>
          <p:cNvSpPr txBox="1"/>
          <p:nvPr/>
        </p:nvSpPr>
        <p:spPr>
          <a:xfrm>
            <a:off x="4860032" y="4509120"/>
            <a:ext cx="4024883" cy="1815882"/>
          </a:xfrm>
          <a:prstGeom prst="rect">
            <a:avLst/>
          </a:prstGeom>
          <a:noFill/>
        </p:spPr>
        <p:txBody>
          <a:bodyPr wrap="square" rtlCol="0">
            <a:spAutoFit/>
          </a:bodyPr>
          <a:lstStyle/>
          <a:p>
            <a:pPr marL="180000" lvl="1" indent="-180000">
              <a:buClr>
                <a:srgbClr val="FF0000"/>
              </a:buClr>
              <a:buFont typeface="Wingdings" panose="05000000000000000000" pitchFamily="2" charset="2"/>
              <a:buChar char="§"/>
            </a:pPr>
            <a:r>
              <a:rPr lang="en-US" sz="1400" dirty="0" smtClean="0"/>
              <a:t>Ignorant gives words not found in the registry an identification potential of zero instead of the average IP, potentially leading to matching with very weak terms like legal forms</a:t>
            </a:r>
            <a:r>
              <a:rPr lang="en-US" sz="1400" dirty="0"/>
              <a:t> →</a:t>
            </a:r>
            <a:r>
              <a:rPr lang="en-US" sz="1400" dirty="0" smtClean="0"/>
              <a:t> overblown candidate lists.</a:t>
            </a:r>
          </a:p>
          <a:p>
            <a:pPr marL="180000" lvl="1" indent="-180000">
              <a:buClr>
                <a:srgbClr val="FF0000"/>
              </a:buClr>
              <a:buFont typeface="Wingdings" panose="05000000000000000000" pitchFamily="2" charset="2"/>
              <a:buChar char="§"/>
            </a:pPr>
            <a:r>
              <a:rPr lang="en-US" sz="1400" dirty="0" smtClean="0"/>
              <a:t>Zealous picks the next best candidates, if none would regularly reach the threshold </a:t>
            </a:r>
            <a:r>
              <a:rPr lang="en-US" sz="1400" dirty="0"/>
              <a:t>→ </a:t>
            </a:r>
            <a:r>
              <a:rPr lang="en-US" sz="1400" dirty="0" smtClean="0"/>
              <a:t>unexpected results.</a:t>
            </a:r>
            <a:endParaRPr lang="en-US" sz="1400" dirty="0"/>
          </a:p>
        </p:txBody>
      </p:sp>
      <p:sp>
        <p:nvSpPr>
          <p:cNvPr id="10" name="Textfeld 9"/>
          <p:cNvSpPr txBox="1"/>
          <p:nvPr/>
        </p:nvSpPr>
        <p:spPr>
          <a:xfrm>
            <a:off x="320407" y="5120578"/>
            <a:ext cx="4396569" cy="1384995"/>
          </a:xfrm>
          <a:prstGeom prst="rect">
            <a:avLst/>
          </a:prstGeom>
          <a:noFill/>
        </p:spPr>
        <p:txBody>
          <a:bodyPr wrap="square" rtlCol="0">
            <a:spAutoFit/>
          </a:bodyPr>
          <a:lstStyle/>
          <a:p>
            <a:r>
              <a:rPr lang="en-US" sz="1400" dirty="0" err="1" smtClean="0"/>
              <a:t>SearchFlags</a:t>
            </a:r>
            <a:endParaRPr lang="en-US" sz="1400" dirty="0" smtClean="0"/>
          </a:p>
          <a:p>
            <a:pPr marL="180000" lvl="1" indent="-180000">
              <a:buClr>
                <a:schemeClr val="tx2"/>
              </a:buClr>
              <a:buFont typeface="Wingdings" panose="05000000000000000000" pitchFamily="2" charset="2"/>
              <a:buChar char="§"/>
            </a:pPr>
            <a:r>
              <a:rPr lang="en-US" sz="1400" dirty="0" smtClean="0"/>
              <a:t>Relative Search redistributes the weights if search fields are missing in a search term.</a:t>
            </a:r>
          </a:p>
          <a:p>
            <a:pPr marL="180000" lvl="1" indent="-180000">
              <a:buClr>
                <a:schemeClr val="tx2"/>
              </a:buClr>
              <a:buFont typeface="Wingdings" panose="05000000000000000000" pitchFamily="2" charset="2"/>
              <a:buChar char="§"/>
            </a:pPr>
            <a:r>
              <a:rPr lang="en-US" sz="1400" dirty="0" err="1"/>
              <a:t>Darwinistic</a:t>
            </a:r>
            <a:r>
              <a:rPr lang="en-US" sz="1400" dirty="0"/>
              <a:t> keeps only the candidates with the highest identities → clean base table required.</a:t>
            </a:r>
          </a:p>
          <a:p>
            <a:pPr marL="0" lvl="1">
              <a:buClr>
                <a:schemeClr val="tx2"/>
              </a:buClr>
            </a:pPr>
            <a:endParaRPr lang="en-US" sz="1400" dirty="0" smtClean="0"/>
          </a:p>
        </p:txBody>
      </p:sp>
      <p:pic>
        <p:nvPicPr>
          <p:cNvPr id="8" name="Grafik 7"/>
          <p:cNvPicPr>
            <a:picLocks noChangeAspect="1"/>
          </p:cNvPicPr>
          <p:nvPr/>
        </p:nvPicPr>
        <p:blipFill>
          <a:blip r:embed="rId2"/>
          <a:stretch>
            <a:fillRect/>
          </a:stretch>
        </p:blipFill>
        <p:spPr>
          <a:xfrm>
            <a:off x="4860032" y="1017160"/>
            <a:ext cx="3924848" cy="3419952"/>
          </a:xfrm>
          <a:prstGeom prst="rect">
            <a:avLst/>
          </a:prstGeom>
        </p:spPr>
      </p:pic>
    </p:spTree>
    <p:extLst>
      <p:ext uri="{BB962C8B-B14F-4D97-AF65-F5344CB8AC3E}">
        <p14:creationId xmlns:p14="http://schemas.microsoft.com/office/powerpoint/2010/main" val="15005447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25</a:t>
            </a:fld>
            <a:endParaRPr lang="en-US"/>
          </a:p>
        </p:txBody>
      </p:sp>
      <p:sp>
        <p:nvSpPr>
          <p:cNvPr id="11" name="Textfeld 10"/>
          <p:cNvSpPr txBox="1"/>
          <p:nvPr/>
        </p:nvSpPr>
        <p:spPr>
          <a:xfrm>
            <a:off x="323528" y="908720"/>
            <a:ext cx="4396932" cy="523220"/>
          </a:xfrm>
          <a:prstGeom prst="rect">
            <a:avLst/>
          </a:prstGeom>
          <a:noFill/>
        </p:spPr>
        <p:txBody>
          <a:bodyPr wrap="square" rtlCol="0">
            <a:spAutoFit/>
          </a:bodyPr>
          <a:lstStyle/>
          <a:p>
            <a:r>
              <a:rPr lang="en-US" sz="1400" dirty="0" smtClean="0"/>
              <a:t>Preferences</a:t>
            </a:r>
          </a:p>
          <a:p>
            <a:pPr marL="180000" lvl="1" indent="-180000">
              <a:buClr>
                <a:srgbClr val="00B050"/>
              </a:buClr>
              <a:buFont typeface="Wingdings" panose="05000000000000000000" pitchFamily="2" charset="2"/>
              <a:buChar char="§"/>
            </a:pPr>
            <a:r>
              <a:rPr lang="en-US" sz="1400" dirty="0" smtClean="0"/>
              <a:t>Default values: depth = 0, LRCPD scope = 12</a:t>
            </a:r>
          </a:p>
        </p:txBody>
      </p:sp>
      <p:sp>
        <p:nvSpPr>
          <p:cNvPr id="12" name="Textfeld 11"/>
          <p:cNvSpPr txBox="1"/>
          <p:nvPr/>
        </p:nvSpPr>
        <p:spPr>
          <a:xfrm>
            <a:off x="323528" y="1484784"/>
            <a:ext cx="4396932" cy="3170099"/>
          </a:xfrm>
          <a:prstGeom prst="rect">
            <a:avLst/>
          </a:prstGeom>
          <a:noFill/>
        </p:spPr>
        <p:txBody>
          <a:bodyPr wrap="square" rtlCol="0">
            <a:spAutoFit/>
          </a:bodyPr>
          <a:lstStyle/>
          <a:p>
            <a:r>
              <a:rPr lang="en-US" sz="1400" dirty="0" smtClean="0"/>
              <a:t>Depth</a:t>
            </a:r>
          </a:p>
          <a:p>
            <a:pPr marL="180000" lvl="1" indent="-180000">
              <a:buClr>
                <a:schemeClr val="tx2"/>
              </a:buClr>
              <a:buFont typeface="Wingdings" panose="05000000000000000000" pitchFamily="2" charset="2"/>
              <a:buChar char="§"/>
            </a:pPr>
            <a:r>
              <a:rPr lang="en-US" sz="1400" dirty="0" smtClean="0"/>
              <a:t>Depth defines the size of an internal buffer of up to </a:t>
            </a:r>
            <a:r>
              <a:rPr lang="de-DE" sz="1400" dirty="0"/>
              <a:t>8388608</a:t>
            </a:r>
            <a:r>
              <a:rPr lang="en-US" sz="1400" dirty="0" smtClean="0"/>
              <a:t> entries.</a:t>
            </a:r>
          </a:p>
          <a:p>
            <a:pPr marL="180000" lvl="1" indent="-180000">
              <a:buClr>
                <a:schemeClr val="tx2"/>
              </a:buClr>
              <a:buFont typeface="Wingdings" panose="05000000000000000000" pitchFamily="2" charset="2"/>
              <a:buChar char="§"/>
            </a:pPr>
            <a:r>
              <a:rPr lang="en-US" sz="1400" dirty="0" smtClean="0"/>
              <a:t>The default depth of 262144 is selected when no depth</a:t>
            </a:r>
            <a:br>
              <a:rPr lang="en-US" sz="1400" dirty="0" smtClean="0"/>
            </a:br>
            <a:r>
              <a:rPr lang="en-US" sz="1400" dirty="0" smtClean="0"/>
              <a:t>is explicitly specified (depth = 0), which is suitable for most applications.</a:t>
            </a:r>
          </a:p>
          <a:p>
            <a:pPr marL="180000" lvl="1" indent="-180000">
              <a:buClr>
                <a:schemeClr val="tx2"/>
              </a:buClr>
              <a:buFont typeface="Wingdings" panose="05000000000000000000" pitchFamily="2" charset="2"/>
              <a:buChar char="§"/>
            </a:pPr>
            <a:r>
              <a:rPr lang="en-US" sz="1400" dirty="0" smtClean="0"/>
              <a:t>If there is no word in a search term with an occurrence lesser equal this number, the </a:t>
            </a:r>
            <a:r>
              <a:rPr lang="en-US" sz="1400" dirty="0" err="1" smtClean="0"/>
              <a:t>SearchEngine</a:t>
            </a:r>
            <a:r>
              <a:rPr lang="en-US" sz="1400" dirty="0" smtClean="0"/>
              <a:t> will not be able to retrieve candidates.</a:t>
            </a:r>
          </a:p>
          <a:p>
            <a:pPr marL="180000" lvl="1" indent="-180000">
              <a:buClr>
                <a:schemeClr val="tx2"/>
              </a:buClr>
              <a:buFont typeface="Wingdings" panose="05000000000000000000" pitchFamily="2" charset="2"/>
              <a:buChar char="§"/>
            </a:pPr>
            <a:r>
              <a:rPr lang="en-US" sz="1400" dirty="0" smtClean="0"/>
              <a:t>Lower numbers speed up the search considerably but may lead to missed candidates. Higher numbers slow down the search but may be beneficial if weak search terms are expected, e.g. only one search field with low variation.</a:t>
            </a:r>
          </a:p>
        </p:txBody>
      </p:sp>
      <p:sp>
        <p:nvSpPr>
          <p:cNvPr id="14" name="Textfeld 13"/>
          <p:cNvSpPr txBox="1"/>
          <p:nvPr/>
        </p:nvSpPr>
        <p:spPr>
          <a:xfrm>
            <a:off x="323528" y="4637454"/>
            <a:ext cx="4396932" cy="1815882"/>
          </a:xfrm>
          <a:prstGeom prst="rect">
            <a:avLst/>
          </a:prstGeom>
          <a:noFill/>
        </p:spPr>
        <p:txBody>
          <a:bodyPr wrap="square" rtlCol="0">
            <a:spAutoFit/>
          </a:bodyPr>
          <a:lstStyle/>
          <a:p>
            <a:r>
              <a:rPr lang="en-US" sz="1400" dirty="0" smtClean="0"/>
              <a:t>Least Relative Char Position Delta Scope</a:t>
            </a:r>
          </a:p>
          <a:p>
            <a:pPr marL="180000" lvl="1" indent="-180000">
              <a:buClr>
                <a:schemeClr val="tx2"/>
              </a:buClr>
              <a:buFont typeface="Wingdings" panose="05000000000000000000" pitchFamily="2" charset="2"/>
              <a:buChar char="§"/>
            </a:pPr>
            <a:r>
              <a:rPr lang="en-US" sz="1400" dirty="0" smtClean="0"/>
              <a:t>The LRCPD algorithm overstates the similarity for long strings as the deltas decrease with the string size.</a:t>
            </a:r>
          </a:p>
          <a:p>
            <a:pPr marL="180000" lvl="1" indent="-180000">
              <a:buClr>
                <a:schemeClr val="tx2"/>
              </a:buClr>
              <a:buFont typeface="Wingdings" panose="05000000000000000000" pitchFamily="2" charset="2"/>
              <a:buChar char="§"/>
            </a:pPr>
            <a:r>
              <a:rPr lang="en-US" sz="1400" dirty="0" smtClean="0"/>
              <a:t>The LRCPD scope defines the maximum distance the algorithm is looking for a matching character and adjusts the deltas accordingly.</a:t>
            </a:r>
          </a:p>
          <a:p>
            <a:pPr marL="180000" lvl="1" indent="-180000">
              <a:buClr>
                <a:schemeClr val="tx2"/>
              </a:buClr>
              <a:buFont typeface="Wingdings" panose="05000000000000000000" pitchFamily="2" charset="2"/>
              <a:buChar char="§"/>
            </a:pPr>
            <a:r>
              <a:rPr lang="en-US" sz="1400" dirty="0" smtClean="0"/>
              <a:t>Larger scopes increase the tolerance of the string comparison algorithm.</a:t>
            </a:r>
          </a:p>
        </p:txBody>
      </p:sp>
      <p:pic>
        <p:nvPicPr>
          <p:cNvPr id="5" name="Grafik 4"/>
          <p:cNvPicPr>
            <a:picLocks noChangeAspect="1"/>
          </p:cNvPicPr>
          <p:nvPr/>
        </p:nvPicPr>
        <p:blipFill>
          <a:blip r:embed="rId2"/>
          <a:stretch>
            <a:fillRect/>
          </a:stretch>
        </p:blipFill>
        <p:spPr>
          <a:xfrm>
            <a:off x="4860032" y="1015158"/>
            <a:ext cx="3915321" cy="4429743"/>
          </a:xfrm>
          <a:prstGeom prst="rect">
            <a:avLst/>
          </a:prstGeom>
        </p:spPr>
      </p:pic>
    </p:spTree>
    <p:extLst>
      <p:ext uri="{BB962C8B-B14F-4D97-AF65-F5344CB8AC3E}">
        <p14:creationId xmlns:p14="http://schemas.microsoft.com/office/powerpoint/2010/main" val="392418186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Config</a:t>
            </a:r>
            <a:r>
              <a:rPr lang="en-US" dirty="0" err="1" smtClean="0">
                <a:sym typeface="Wingdings 3" panose="05040102010807070707" pitchFamily="18" charset="2"/>
              </a:rPr>
              <a:t></a:t>
            </a:r>
            <a:r>
              <a:rPr lang="en-US" dirty="0" err="1" smtClean="0"/>
              <a:t>Preferences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26</a:t>
            </a:fld>
            <a:endParaRPr lang="en-US"/>
          </a:p>
        </p:txBody>
      </p:sp>
      <p:sp>
        <p:nvSpPr>
          <p:cNvPr id="10" name="Textfeld 13"/>
          <p:cNvSpPr txBox="1"/>
          <p:nvPr/>
        </p:nvSpPr>
        <p:spPr>
          <a:xfrm>
            <a:off x="323528" y="908720"/>
            <a:ext cx="4179832" cy="1169551"/>
          </a:xfrm>
          <a:prstGeom prst="rect">
            <a:avLst/>
          </a:prstGeom>
          <a:noFill/>
        </p:spPr>
        <p:txBody>
          <a:bodyPr wrap="square" rtlCol="0">
            <a:spAutoFit/>
          </a:bodyPr>
          <a:lstStyle/>
          <a:p>
            <a:r>
              <a:rPr lang="en-US" sz="1400" dirty="0" smtClean="0"/>
              <a:t>Temporary Files Directory</a:t>
            </a:r>
          </a:p>
          <a:p>
            <a:pPr marL="180000" lvl="1" indent="-180000">
              <a:buClr>
                <a:schemeClr val="tx2"/>
              </a:buClr>
              <a:buFont typeface="Wingdings" panose="05000000000000000000" pitchFamily="2" charset="2"/>
              <a:buChar char="§"/>
            </a:pPr>
            <a:r>
              <a:rPr lang="en-US" sz="1400" dirty="0" smtClean="0"/>
              <a:t>The location for the temporary work space can be changed in case of right issues or insufficient space at the default directory. The change will take effect after a restart of the </a:t>
            </a:r>
            <a:r>
              <a:rPr lang="en-US" sz="1400" dirty="0" err="1" smtClean="0"/>
              <a:t>SearchEngine</a:t>
            </a:r>
            <a:r>
              <a:rPr lang="en-US" sz="1400" dirty="0" smtClean="0"/>
              <a:t>.</a:t>
            </a:r>
          </a:p>
        </p:txBody>
      </p:sp>
      <p:sp>
        <p:nvSpPr>
          <p:cNvPr id="13" name="Textfeld 13"/>
          <p:cNvSpPr txBox="1"/>
          <p:nvPr/>
        </p:nvSpPr>
        <p:spPr>
          <a:xfrm>
            <a:off x="323528" y="2060848"/>
            <a:ext cx="4179832" cy="954107"/>
          </a:xfrm>
          <a:prstGeom prst="rect">
            <a:avLst/>
          </a:prstGeom>
          <a:noFill/>
        </p:spPr>
        <p:txBody>
          <a:bodyPr wrap="square" rtlCol="0">
            <a:spAutoFit/>
          </a:bodyPr>
          <a:lstStyle/>
          <a:p>
            <a:r>
              <a:rPr lang="en-US" sz="1400" dirty="0" smtClean="0"/>
              <a:t>Environment</a:t>
            </a:r>
          </a:p>
          <a:p>
            <a:pPr marL="180000" lvl="1" indent="-180000">
              <a:buClr>
                <a:schemeClr val="tx2"/>
              </a:buClr>
              <a:buFont typeface="Wingdings" panose="05000000000000000000" pitchFamily="2" charset="2"/>
              <a:buChar char="§"/>
            </a:pPr>
            <a:r>
              <a:rPr lang="en-US" sz="1400" dirty="0" smtClean="0"/>
              <a:t>If the “.txt” option is checked, the </a:t>
            </a:r>
            <a:r>
              <a:rPr lang="en-US" sz="1400" dirty="0" err="1" smtClean="0"/>
              <a:t>SearchEngine</a:t>
            </a:r>
            <a:r>
              <a:rPr lang="en-US" sz="1400" dirty="0" smtClean="0"/>
              <a:t> will consider text files as the default format making imports and exports more convenient.</a:t>
            </a:r>
          </a:p>
        </p:txBody>
      </p:sp>
      <p:sp>
        <p:nvSpPr>
          <p:cNvPr id="16" name="Textfeld 13"/>
          <p:cNvSpPr txBox="1"/>
          <p:nvPr/>
        </p:nvSpPr>
        <p:spPr>
          <a:xfrm>
            <a:off x="323528" y="2996952"/>
            <a:ext cx="4179832" cy="2677656"/>
          </a:xfrm>
          <a:prstGeom prst="rect">
            <a:avLst/>
          </a:prstGeom>
          <a:noFill/>
        </p:spPr>
        <p:txBody>
          <a:bodyPr wrap="square" rtlCol="0">
            <a:spAutoFit/>
          </a:bodyPr>
          <a:lstStyle/>
          <a:p>
            <a:r>
              <a:rPr lang="en-US" sz="1400" dirty="0" smtClean="0"/>
              <a:t>Multiprocessing</a:t>
            </a:r>
          </a:p>
          <a:p>
            <a:pPr marL="180000" lvl="1" indent="-180000">
              <a:buClr>
                <a:schemeClr val="tx2"/>
              </a:buClr>
              <a:buFont typeface="Wingdings" panose="05000000000000000000" pitchFamily="2" charset="2"/>
              <a:buChar char="§"/>
            </a:pPr>
            <a:r>
              <a:rPr lang="en-US" sz="1400" dirty="0" smtClean="0"/>
              <a:t>A positive number determines how many CPUs (cores) will be dedicated to the </a:t>
            </a:r>
            <a:r>
              <a:rPr lang="en-US" sz="1400" dirty="0" err="1" smtClean="0"/>
              <a:t>SearchEngine</a:t>
            </a:r>
            <a:r>
              <a:rPr lang="en-US" sz="1400" dirty="0" smtClean="0"/>
              <a:t> process. A negative number determines how many CPUs stay free for other tasks. The default is zero, which  reserves up to 6 CPUs to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The efficiency of multiprocessing (MP) can be assessed by a benchmark test. MP has diminishing returns to performance caused by the file system.</a:t>
            </a:r>
          </a:p>
          <a:p>
            <a:pPr marL="180000" lvl="1" indent="-180000">
              <a:buClr>
                <a:schemeClr val="tx2"/>
              </a:buClr>
              <a:buFont typeface="Wingdings" panose="05000000000000000000" pitchFamily="2" charset="2"/>
              <a:buChar char="§"/>
            </a:pPr>
            <a:r>
              <a:rPr lang="en-US" sz="1400" dirty="0" smtClean="0"/>
              <a:t>Benchmark timings can be displayed as comments in the log file “searchengine.log” or a log file assigned to a script (see Batch mode).</a:t>
            </a:r>
          </a:p>
        </p:txBody>
      </p:sp>
      <p:sp>
        <p:nvSpPr>
          <p:cNvPr id="2" name="Rechteck 1"/>
          <p:cNvSpPr/>
          <p:nvPr/>
        </p:nvSpPr>
        <p:spPr>
          <a:xfrm>
            <a:off x="323528" y="5589240"/>
            <a:ext cx="8496944" cy="954107"/>
          </a:xfrm>
          <a:prstGeom prst="rect">
            <a:avLst/>
          </a:prstGeom>
        </p:spPr>
        <p:txBody>
          <a:bodyPr wrap="square">
            <a:spAutoFit/>
          </a:bodyPr>
          <a:lstStyle/>
          <a:p>
            <a:pPr marL="180000" lvl="1" indent="-180000">
              <a:buClr>
                <a:schemeClr val="tx2"/>
              </a:buClr>
              <a:buFont typeface="Wingdings" panose="05000000000000000000" pitchFamily="2" charset="2"/>
              <a:buChar char="§"/>
            </a:pPr>
            <a:r>
              <a:rPr lang="en-US" sz="1400" dirty="0"/>
              <a:t>The multiprocessing is based on workers, which </a:t>
            </a:r>
            <a:r>
              <a:rPr lang="en-US" sz="1400" dirty="0" smtClean="0"/>
              <a:t>show </a:t>
            </a:r>
            <a:r>
              <a:rPr lang="en-US" sz="1400" dirty="0"/>
              <a:t>as “parallelfox.exe” in the task manager</a:t>
            </a:r>
            <a:r>
              <a:rPr lang="en-US" sz="1400" dirty="0" smtClean="0"/>
              <a:t>. These will be registered in the Windows registry on startup of the </a:t>
            </a:r>
            <a:r>
              <a:rPr lang="en-US" sz="1400" dirty="0" err="1" smtClean="0"/>
              <a:t>SearchEngine</a:t>
            </a:r>
            <a:r>
              <a:rPr lang="en-US" sz="1400" dirty="0" smtClean="0"/>
              <a:t>. If that is not possible because of missing admin rights, </a:t>
            </a:r>
            <a:r>
              <a:rPr lang="en-US" sz="1400" dirty="0" err="1" smtClean="0"/>
              <a:t>Foxpro</a:t>
            </a:r>
            <a:r>
              <a:rPr lang="en-US" sz="1400" dirty="0" smtClean="0"/>
              <a:t> workers are used which appear in the task bar. This behavior can be manually enforced. The disadvantage of </a:t>
            </a:r>
            <a:r>
              <a:rPr lang="en-US" sz="1400" dirty="0" err="1" smtClean="0"/>
              <a:t>Foxpro</a:t>
            </a:r>
            <a:r>
              <a:rPr lang="en-US" sz="1400" dirty="0" smtClean="0"/>
              <a:t> workers is that they can be accidentally closed.</a:t>
            </a:r>
            <a:endParaRPr lang="en-US" sz="1400" dirty="0"/>
          </a:p>
        </p:txBody>
      </p:sp>
      <p:pic>
        <p:nvPicPr>
          <p:cNvPr id="9" name="Grafik 8"/>
          <p:cNvPicPr>
            <a:picLocks noChangeAspect="1"/>
          </p:cNvPicPr>
          <p:nvPr/>
        </p:nvPicPr>
        <p:blipFill>
          <a:blip r:embed="rId2"/>
          <a:stretch>
            <a:fillRect/>
          </a:stretch>
        </p:blipFill>
        <p:spPr>
          <a:xfrm>
            <a:off x="4860032" y="1015158"/>
            <a:ext cx="3915321" cy="4429743"/>
          </a:xfrm>
          <a:prstGeom prst="rect">
            <a:avLst/>
          </a:prstGeom>
        </p:spPr>
      </p:pic>
    </p:spTree>
    <p:extLst>
      <p:ext uri="{BB962C8B-B14F-4D97-AF65-F5344CB8AC3E}">
        <p14:creationId xmlns:p14="http://schemas.microsoft.com/office/powerpoint/2010/main" val="35737161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27</a:t>
            </a:fld>
            <a:endParaRPr lang="en-US"/>
          </a:p>
        </p:txBody>
      </p:sp>
      <p:sp>
        <p:nvSpPr>
          <p:cNvPr id="11" name="Textfeld 10"/>
          <p:cNvSpPr txBox="1"/>
          <p:nvPr/>
        </p:nvSpPr>
        <p:spPr>
          <a:xfrm>
            <a:off x="326649" y="908720"/>
            <a:ext cx="4712398" cy="6124754"/>
          </a:xfrm>
          <a:prstGeom prst="rect">
            <a:avLst/>
          </a:prstGeom>
          <a:noFill/>
        </p:spPr>
        <p:txBody>
          <a:bodyPr wrap="square" rtlCol="0">
            <a:spAutoFit/>
          </a:bodyPr>
          <a:lstStyle/>
          <a:p>
            <a:r>
              <a:rPr lang="en-US" sz="1400" dirty="0" smtClean="0"/>
              <a:t>Search</a:t>
            </a:r>
          </a:p>
          <a:p>
            <a:pPr marL="180000" lvl="1" indent="-180000">
              <a:buClr>
                <a:schemeClr val="tx2"/>
              </a:buClr>
              <a:buFont typeface="Wingdings" panose="05000000000000000000" pitchFamily="2" charset="2"/>
              <a:buChar char="§"/>
            </a:pPr>
            <a:r>
              <a:rPr lang="en-US" sz="1400" dirty="0" smtClean="0"/>
              <a:t>Shows information relevant for the search.</a:t>
            </a:r>
          </a:p>
          <a:p>
            <a:pPr marL="180000" lvl="1" indent="-180000">
              <a:buClr>
                <a:schemeClr val="tx2"/>
              </a:buClr>
              <a:buFont typeface="Wingdings" panose="05000000000000000000" pitchFamily="2" charset="2"/>
              <a:buChar char="§"/>
            </a:pPr>
            <a:r>
              <a:rPr lang="en-US" sz="1400" dirty="0" smtClean="0"/>
              <a:t>“Force refine”, “Limit after refine” and “Compare” options will be explained in Search [2].</a:t>
            </a:r>
          </a:p>
          <a:p>
            <a:pPr marL="180000" lvl="1" indent="-180000">
              <a:buClr>
                <a:schemeClr val="tx2"/>
              </a:buClr>
              <a:buFont typeface="Wingdings" panose="05000000000000000000" pitchFamily="2" charset="2"/>
              <a:buChar char="§"/>
            </a:pPr>
            <a:r>
              <a:rPr lang="en-US" sz="1400" dirty="0" smtClean="0"/>
              <a:t>“Replace existing </a:t>
            </a:r>
            <a:r>
              <a:rPr lang="en-US" sz="1400" dirty="0" err="1" smtClean="0"/>
              <a:t>ResultTable</a:t>
            </a:r>
            <a:r>
              <a:rPr lang="en-US" sz="1400" dirty="0" smtClean="0"/>
              <a:t>” erases the existing results and starts a fresh result </a:t>
            </a:r>
            <a:r>
              <a:rPr lang="en-US" sz="1400" dirty="0"/>
              <a:t>table → </a:t>
            </a:r>
            <a:r>
              <a:rPr lang="en-US" sz="1400" dirty="0" smtClean="0"/>
              <a:t>run counter reset to one.</a:t>
            </a:r>
          </a:p>
          <a:p>
            <a:pPr marL="180000" lvl="1" indent="-180000">
              <a:buClr>
                <a:schemeClr val="tx2"/>
              </a:buClr>
              <a:buFont typeface="Wingdings" panose="05000000000000000000" pitchFamily="2" charset="2"/>
              <a:buChar char="§"/>
            </a:pPr>
            <a:r>
              <a:rPr lang="en-US" sz="1400" dirty="0" smtClean="0"/>
              <a:t>“Complete with results for unmatched search records” conducts the search only for search table records that have no candidates yet in the result table → filling the gaps.</a:t>
            </a:r>
          </a:p>
          <a:p>
            <a:pPr marL="180000" lvl="1" indent="-180000">
              <a:buClr>
                <a:schemeClr val="tx2"/>
              </a:buClr>
              <a:buFont typeface="Wingdings" panose="05000000000000000000" pitchFamily="2" charset="2"/>
              <a:buChar char="§"/>
            </a:pPr>
            <a:r>
              <a:rPr lang="en-US" sz="1400" dirty="0" smtClean="0"/>
              <a:t>“Merge results with existing </a:t>
            </a:r>
            <a:r>
              <a:rPr lang="en-US" sz="1400" dirty="0" err="1" smtClean="0"/>
              <a:t>ResultTable</a:t>
            </a:r>
            <a:r>
              <a:rPr lang="en-US" sz="1400" dirty="0" smtClean="0"/>
              <a:t>” conducts a complete search and creates a union of existing and new </a:t>
            </a:r>
            <a:r>
              <a:rPr lang="en-US" sz="1400" dirty="0"/>
              <a:t>results → </a:t>
            </a:r>
            <a:r>
              <a:rPr lang="en-US" sz="1400" dirty="0" smtClean="0"/>
              <a:t>enriching the results.</a:t>
            </a:r>
          </a:p>
          <a:p>
            <a:pPr marL="180000" lvl="1" indent="-180000">
              <a:buClr>
                <a:schemeClr val="tx2"/>
              </a:buClr>
              <a:buFont typeface="Wingdings" panose="05000000000000000000" pitchFamily="2" charset="2"/>
              <a:buChar char="§"/>
            </a:pPr>
            <a:r>
              <a:rPr lang="en-US" sz="1400" dirty="0" smtClean="0"/>
              <a:t>“Continue a canceled search” looks for the candidate with the highest search record number for the current run and continues from there </a:t>
            </a:r>
            <a:r>
              <a:rPr lang="en-US" sz="1400" dirty="0"/>
              <a:t>→ </a:t>
            </a:r>
            <a:r>
              <a:rPr lang="en-US" sz="1400" dirty="0" smtClean="0"/>
              <a:t>after canceling a search midways.</a:t>
            </a:r>
          </a:p>
          <a:p>
            <a:pPr marL="180000" lvl="1" indent="-180000">
              <a:buClr>
                <a:schemeClr val="tx2"/>
              </a:buClr>
              <a:buFont typeface="Wingdings" panose="05000000000000000000" pitchFamily="2" charset="2"/>
              <a:buChar char="§"/>
            </a:pPr>
            <a:r>
              <a:rPr lang="en-US" sz="1400" dirty="0" smtClean="0"/>
              <a:t>“Complete by replacing last run” deletes all results of the last run and “fills the gaps”.</a:t>
            </a:r>
          </a:p>
          <a:p>
            <a:pPr marL="180000" lvl="1" indent="-180000">
              <a:buClr>
                <a:schemeClr val="tx2"/>
              </a:buClr>
              <a:buFont typeface="Wingdings" panose="05000000000000000000" pitchFamily="2" charset="2"/>
              <a:buChar char="§"/>
            </a:pPr>
            <a:r>
              <a:rPr lang="en-US" sz="1400" dirty="0" smtClean="0"/>
              <a:t>“Merge by replacing last run” deletes all results of the last run and “enriches the results”.</a:t>
            </a:r>
          </a:p>
          <a:p>
            <a:pPr marL="180000" lvl="1" indent="-180000">
              <a:buClr>
                <a:schemeClr val="tx2"/>
              </a:buClr>
              <a:buFont typeface="Wingdings" panose="05000000000000000000" pitchFamily="2" charset="2"/>
              <a:buChar char="§"/>
            </a:pPr>
            <a:r>
              <a:rPr lang="en-US" sz="1400" dirty="0" smtClean="0"/>
              <a:t>Every result table has its own run counter which will be incremented with every search using the “Complete…” or “Merge…” option</a:t>
            </a:r>
          </a:p>
          <a:p>
            <a:pPr marL="180000" lvl="1" indent="-180000">
              <a:buClr>
                <a:schemeClr val="tx2"/>
              </a:buClr>
              <a:buFont typeface="Wingdings" panose="05000000000000000000" pitchFamily="2" charset="2"/>
              <a:buChar char="§"/>
            </a:pPr>
            <a:r>
              <a:rPr lang="en-US" sz="1400" dirty="0" smtClean="0"/>
              <a:t>All candidates found during a match are marked with the corresponding run number.</a:t>
            </a:r>
          </a:p>
          <a:p>
            <a:pPr marL="180000" lvl="1" indent="-180000">
              <a:buClr>
                <a:srgbClr val="00B050"/>
              </a:buClr>
              <a:buFont typeface="Wingdings" panose="05000000000000000000" pitchFamily="2" charset="2"/>
              <a:buChar char="§"/>
            </a:pPr>
            <a:r>
              <a:rPr lang="en-US" sz="1400" dirty="0"/>
              <a:t>Some functions like </a:t>
            </a:r>
            <a:r>
              <a:rPr lang="en-US" sz="1400" dirty="0" smtClean="0"/>
              <a:t>Export </a:t>
            </a:r>
            <a:r>
              <a:rPr lang="en-US" sz="1400" dirty="0"/>
              <a:t>or </a:t>
            </a:r>
            <a:r>
              <a:rPr lang="en-US" sz="1400" dirty="0" smtClean="0"/>
              <a:t>Research </a:t>
            </a:r>
            <a:r>
              <a:rPr lang="en-US" sz="1400" dirty="0"/>
              <a:t>can be restricted to specific runs using the same syntax as the page selection in word, i.e. 1, 2, </a:t>
            </a:r>
            <a:r>
              <a:rPr lang="en-US" sz="1400" dirty="0" smtClean="0"/>
              <a:t>4-7.</a:t>
            </a:r>
            <a:endParaRPr lang="en-US" sz="1400" dirty="0"/>
          </a:p>
          <a:p>
            <a:pPr marL="180000" lvl="1" indent="-180000">
              <a:buClr>
                <a:schemeClr val="tx2"/>
              </a:buClr>
              <a:buFont typeface="Wingdings" panose="05000000000000000000" pitchFamily="2" charset="2"/>
              <a:buChar char="§"/>
            </a:pPr>
            <a:endParaRPr lang="en-US" sz="1400" dirty="0" smtClean="0"/>
          </a:p>
        </p:txBody>
      </p:sp>
      <p:sp>
        <p:nvSpPr>
          <p:cNvPr id="12" name="Textfeld 11"/>
          <p:cNvSpPr txBox="1"/>
          <p:nvPr/>
        </p:nvSpPr>
        <p:spPr>
          <a:xfrm>
            <a:off x="5011613" y="5174176"/>
            <a:ext cx="3736851" cy="954107"/>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Use </a:t>
            </a:r>
            <a:r>
              <a:rPr lang="en-US" sz="1400" dirty="0"/>
              <a:t>[ESC] to prematurely cancel the search to assess the quality of the matches and the search strategy before a long </a:t>
            </a:r>
            <a:r>
              <a:rPr lang="en-US" sz="1400" dirty="0" smtClean="0"/>
              <a:t>run</a:t>
            </a:r>
            <a:r>
              <a:rPr lang="en-US" sz="1400" dirty="0"/>
              <a:t> </a:t>
            </a:r>
            <a:r>
              <a:rPr lang="en-US" sz="1400" dirty="0" smtClean="0"/>
              <a:t>→ continue or replace by using the respective option.</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pic>
        <p:nvPicPr>
          <p:cNvPr id="8" name="Grafik 7"/>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07488007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28</a:t>
            </a:fld>
            <a:endParaRPr lang="en-US"/>
          </a:p>
        </p:txBody>
      </p:sp>
      <p:sp>
        <p:nvSpPr>
          <p:cNvPr id="11" name="Textfeld 10"/>
          <p:cNvSpPr txBox="1"/>
          <p:nvPr/>
        </p:nvSpPr>
        <p:spPr>
          <a:xfrm>
            <a:off x="326649" y="908720"/>
            <a:ext cx="4533383" cy="5724644"/>
          </a:xfrm>
          <a:prstGeom prst="rect">
            <a:avLst/>
          </a:prstGeom>
          <a:noFill/>
        </p:spPr>
        <p:txBody>
          <a:bodyPr wrap="square" rtlCol="0">
            <a:spAutoFit/>
          </a:bodyPr>
          <a:lstStyle/>
          <a:p>
            <a:r>
              <a:rPr lang="en-US" sz="1400" dirty="0" smtClean="0"/>
              <a:t>Refine and Research</a:t>
            </a:r>
          </a:p>
          <a:p>
            <a:pPr marL="180000" lvl="1" indent="-180000">
              <a:buClr>
                <a:schemeClr val="tx2"/>
              </a:buClr>
              <a:buFont typeface="Wingdings" panose="05000000000000000000" pitchFamily="2" charset="2"/>
              <a:buChar char="§"/>
            </a:pPr>
            <a:r>
              <a:rPr lang="en-US" sz="1400" dirty="0" smtClean="0"/>
              <a:t>When destructive preparer are involved (weight &gt; 0) additional options become available.</a:t>
            </a:r>
          </a:p>
          <a:p>
            <a:pPr marL="180000" lvl="1" indent="-180000">
              <a:buClr>
                <a:schemeClr val="tx2"/>
              </a:buClr>
              <a:buFont typeface="Wingdings" panose="05000000000000000000" pitchFamily="2" charset="2"/>
              <a:buChar char="§"/>
            </a:pPr>
            <a:r>
              <a:rPr lang="en-US" sz="1400" dirty="0" smtClean="0"/>
              <a:t>Similarity index of a string comparison of “destroyed” search fields replaces the corresponding components of the candidate identity based on the relative identification potential (</a:t>
            </a:r>
            <a:r>
              <a:rPr lang="en-US" sz="1400" dirty="0" err="1" smtClean="0"/>
              <a:t>rIP</a:t>
            </a:r>
            <a:r>
              <a:rPr lang="en-US" sz="1400" dirty="0" smtClean="0"/>
              <a:t>). Because it is not possible to subsequently disentangle the candidate identities, they will be set to zero followed by a “refine” step adding the string comparison component and a “research“ step adding the </a:t>
            </a:r>
            <a:r>
              <a:rPr lang="en-US" sz="1400" dirty="0" err="1" smtClean="0"/>
              <a:t>rIP</a:t>
            </a:r>
            <a:r>
              <a:rPr lang="en-US" sz="1400" dirty="0" smtClean="0"/>
              <a:t> component according to the corresponding search type weights.</a:t>
            </a:r>
          </a:p>
          <a:p>
            <a:pPr marL="180000" lvl="1" indent="-180000">
              <a:buClr>
                <a:schemeClr val="tx2"/>
              </a:buClr>
              <a:buFont typeface="Wingdings" panose="05000000000000000000" pitchFamily="2" charset="2"/>
              <a:buChar char="§"/>
            </a:pPr>
            <a:r>
              <a:rPr lang="en-US" sz="1400" dirty="0" smtClean="0"/>
              <a:t>With “Force refine without research” the refine step will be conducted for all fields making the research step obsolete.</a:t>
            </a:r>
          </a:p>
          <a:p>
            <a:pPr marL="180000" lvl="1" indent="-180000">
              <a:buClr>
                <a:schemeClr val="tx2"/>
              </a:buClr>
              <a:buFont typeface="Wingdings" panose="05000000000000000000" pitchFamily="2" charset="2"/>
              <a:buChar char="§"/>
            </a:pPr>
            <a:r>
              <a:rPr lang="en-US" sz="1400" dirty="0" smtClean="0"/>
              <a:t>The refine process, like the main heuristic, is not commutative, therefore the direction of the comparison has to be specified:</a:t>
            </a:r>
          </a:p>
          <a:p>
            <a:pPr marL="637200" lvl="2" indent="-180000">
              <a:buClr>
                <a:schemeClr val="tx2"/>
              </a:buClr>
              <a:buFont typeface="Wingdings" panose="05000000000000000000" pitchFamily="2" charset="2"/>
              <a:buChar char="§"/>
            </a:pPr>
            <a:r>
              <a:rPr lang="en-US" sz="1200" dirty="0" smtClean="0"/>
              <a:t>“Compare Searched with Found” is the default direction and mimics the general </a:t>
            </a:r>
            <a:r>
              <a:rPr lang="en-US" sz="1200" dirty="0" err="1" smtClean="0"/>
              <a:t>SearchEngine</a:t>
            </a:r>
            <a:r>
              <a:rPr lang="en-US" sz="1200" dirty="0" smtClean="0"/>
              <a:t> behavior.</a:t>
            </a:r>
          </a:p>
          <a:p>
            <a:pPr marL="637200" lvl="2" indent="-180000">
              <a:buClr>
                <a:schemeClr val="tx2"/>
              </a:buClr>
              <a:buFont typeface="Wingdings" panose="05000000000000000000" pitchFamily="2" charset="2"/>
              <a:buChar char="§"/>
            </a:pPr>
            <a:r>
              <a:rPr lang="en-US" sz="1200" dirty="0" smtClean="0"/>
              <a:t>“Dynamic compare” compares in both directions and uses the lowest result</a:t>
            </a:r>
            <a:r>
              <a:rPr lang="en-US" sz="1200" dirty="0"/>
              <a:t> </a:t>
            </a:r>
            <a:r>
              <a:rPr lang="en-US" sz="1200" dirty="0" smtClean="0"/>
              <a:t>→ suitable for person names.</a:t>
            </a:r>
          </a:p>
          <a:p>
            <a:pPr marL="637200" lvl="2" indent="-180000">
              <a:buClr>
                <a:schemeClr val="tx2"/>
              </a:buClr>
              <a:buFont typeface="Wingdings" panose="05000000000000000000" pitchFamily="2" charset="2"/>
              <a:buChar char="§"/>
            </a:pPr>
            <a:r>
              <a:rPr lang="en-US" sz="1200" dirty="0" smtClean="0"/>
              <a:t>“Compare Found with Search” reverses the </a:t>
            </a:r>
            <a:r>
              <a:rPr lang="en-US" sz="1200" dirty="0"/>
              <a:t>default direction → </a:t>
            </a:r>
            <a:r>
              <a:rPr lang="en-US" sz="1200" dirty="0" smtClean="0"/>
              <a:t>more noise in the base table.</a:t>
            </a:r>
            <a:endParaRPr lang="en-US" sz="1200" dirty="0"/>
          </a:p>
          <a:p>
            <a:pPr marL="180000" lvl="1" indent="-180000">
              <a:buClr>
                <a:schemeClr val="tx2"/>
              </a:buClr>
              <a:buFont typeface="Wingdings" panose="05000000000000000000" pitchFamily="2" charset="2"/>
              <a:buChar char="§"/>
            </a:pPr>
            <a:r>
              <a:rPr lang="en-US" sz="1400" dirty="0" smtClean="0"/>
              <a:t>After refine and research a new limit for the candidate identities can be specified to separate the candidate selection from the final evaluation.</a:t>
            </a:r>
          </a:p>
        </p:txBody>
      </p:sp>
      <p:sp>
        <p:nvSpPr>
          <p:cNvPr id="12" name="Textfeld 11"/>
          <p:cNvSpPr txBox="1"/>
          <p:nvPr/>
        </p:nvSpPr>
        <p:spPr>
          <a:xfrm>
            <a:off x="5011613" y="5248369"/>
            <a:ext cx="3736851" cy="523220"/>
          </a:xfrm>
          <a:prstGeom prst="rect">
            <a:avLst/>
          </a:prstGeom>
          <a:noFill/>
        </p:spPr>
        <p:txBody>
          <a:bodyPr wrap="square" rtlCol="0">
            <a:spAutoFit/>
          </a:bodyPr>
          <a:lstStyle/>
          <a:p>
            <a:pPr marL="180000" lvl="1" indent="-180000">
              <a:buClr>
                <a:srgbClr val="00B050"/>
              </a:buClr>
              <a:buFont typeface="Wingdings" panose="05000000000000000000" pitchFamily="2" charset="2"/>
              <a:buChar char="§"/>
            </a:pPr>
            <a:r>
              <a:rPr lang="en-US" sz="1400" dirty="0" smtClean="0"/>
              <a:t>In most cases, the default settings regarding refine and research should be fine.</a:t>
            </a:r>
            <a:endParaRPr lang="en-US" sz="1400"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2</a:t>
            </a:r>
          </a:p>
        </p:txBody>
      </p:sp>
      <p:pic>
        <p:nvPicPr>
          <p:cNvPr id="5" name="Grafik 4"/>
          <p:cNvPicPr>
            <a:picLocks noChangeAspect="1"/>
          </p:cNvPicPr>
          <p:nvPr/>
        </p:nvPicPr>
        <p:blipFill>
          <a:blip r:embed="rId2"/>
          <a:stretch>
            <a:fillRect/>
          </a:stretch>
        </p:blipFill>
        <p:spPr>
          <a:xfrm>
            <a:off x="5076056" y="1052736"/>
            <a:ext cx="3686689" cy="4077269"/>
          </a:xfrm>
          <a:prstGeom prst="rect">
            <a:avLst/>
          </a:prstGeom>
        </p:spPr>
      </p:pic>
    </p:spTree>
    <p:extLst>
      <p:ext uri="{BB962C8B-B14F-4D97-AF65-F5344CB8AC3E}">
        <p14:creationId xmlns:p14="http://schemas.microsoft.com/office/powerpoint/2010/main" val="184327696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29</a:t>
            </a:fld>
            <a:endParaRPr lang="en-US"/>
          </a:p>
        </p:txBody>
      </p:sp>
      <p:sp>
        <p:nvSpPr>
          <p:cNvPr id="11" name="Textfeld 10"/>
          <p:cNvSpPr txBox="1"/>
          <p:nvPr/>
        </p:nvSpPr>
        <p:spPr>
          <a:xfrm>
            <a:off x="326650" y="908720"/>
            <a:ext cx="4312348" cy="5478423"/>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to harmonize the candidate identities of several search runs based on one general search parametrization. It recalculates </a:t>
            </a:r>
            <a:r>
              <a:rPr lang="en-US" sz="1400" dirty="0"/>
              <a:t>the candidate identities for selected runs according to the current parameters like weights, offsets, logarithmic smoothing, feedback and the “relative” and “ignorant” </a:t>
            </a:r>
            <a:r>
              <a:rPr lang="en-US" sz="1400" dirty="0" smtClean="0"/>
              <a:t>settings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a:t>Always update score”, “Never update score”, “Maximize score” and “Minimize score” define how the new scores interact with the existing </a:t>
            </a:r>
            <a:r>
              <a:rPr lang="en-US" sz="1400" dirty="0" smtClean="0"/>
              <a:t>scores.</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SearchTypes</a:t>
            </a:r>
            <a:r>
              <a:rPr lang="en-US" sz="1400" dirty="0" smtClean="0"/>
              <a:t>…” to exclude search types containing destructive </a:t>
            </a:r>
            <a:r>
              <a:rPr lang="en-US" sz="1400" dirty="0"/>
              <a:t>preparer </a:t>
            </a:r>
            <a:r>
              <a:rPr lang="en-US" sz="1400" dirty="0" smtClean="0"/>
              <a:t>and “Always update identity”. A subsequent Refine step is required (see Refine).</a:t>
            </a:r>
          </a:p>
        </p:txBody>
      </p:sp>
      <p:pic>
        <p:nvPicPr>
          <p:cNvPr id="2" name="Grafik 1"/>
          <p:cNvPicPr>
            <a:picLocks noChangeAspect="1"/>
          </p:cNvPicPr>
          <p:nvPr/>
        </p:nvPicPr>
        <p:blipFill>
          <a:blip r:embed="rId3"/>
          <a:stretch>
            <a:fillRect/>
          </a:stretch>
        </p:blipFill>
        <p:spPr>
          <a:xfrm>
            <a:off x="4716016" y="1052736"/>
            <a:ext cx="4058216" cy="3696216"/>
          </a:xfrm>
          <a:prstGeom prst="rect">
            <a:avLst/>
          </a:prstGeom>
        </p:spPr>
      </p:pic>
    </p:spTree>
    <p:extLst>
      <p:ext uri="{BB962C8B-B14F-4D97-AF65-F5344CB8AC3E}">
        <p14:creationId xmlns:p14="http://schemas.microsoft.com/office/powerpoint/2010/main" val="42358738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main window</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a:t>
            </a:fld>
            <a:endParaRPr lang="en-US"/>
          </a:p>
        </p:txBody>
      </p:sp>
      <p:sp>
        <p:nvSpPr>
          <p:cNvPr id="2" name="Textfeld 1"/>
          <p:cNvSpPr txBox="1"/>
          <p:nvPr/>
        </p:nvSpPr>
        <p:spPr>
          <a:xfrm>
            <a:off x="326650" y="908720"/>
            <a:ext cx="2064448" cy="2893100"/>
          </a:xfrm>
          <a:prstGeom prst="rect">
            <a:avLst/>
          </a:prstGeom>
          <a:noFill/>
        </p:spPr>
        <p:txBody>
          <a:bodyPr wrap="square" rtlCol="0">
            <a:spAutoFit/>
          </a:bodyPr>
          <a:lstStyle/>
          <a:p>
            <a:r>
              <a:rPr lang="en-US" sz="1400" dirty="0" smtClean="0"/>
              <a:t>Main window</a:t>
            </a:r>
          </a:p>
          <a:p>
            <a:pPr marL="180000" lvl="1" indent="-180000">
              <a:buClr>
                <a:schemeClr val="tx2"/>
              </a:buClr>
              <a:buFont typeface="Wingdings" panose="05000000000000000000" pitchFamily="2" charset="2"/>
              <a:buChar char="§"/>
            </a:pPr>
            <a:r>
              <a:rPr lang="en-US" sz="1400" dirty="0" smtClean="0"/>
              <a:t>Main window shows the so called structure string representing all settings.</a:t>
            </a:r>
          </a:p>
          <a:p>
            <a:pPr marL="180000" lvl="1" indent="-180000">
              <a:buClr>
                <a:schemeClr val="tx2"/>
              </a:buClr>
              <a:buFont typeface="Wingdings" panose="05000000000000000000" pitchFamily="2" charset="2"/>
              <a:buChar char="§"/>
            </a:pPr>
            <a:r>
              <a:rPr lang="en-US" sz="1400" dirty="0" smtClean="0"/>
              <a:t>The structure string is also the save format of the SE.</a:t>
            </a:r>
          </a:p>
          <a:p>
            <a:pPr marL="180000" lvl="1" indent="-180000">
              <a:buClr>
                <a:srgbClr val="00B050"/>
              </a:buClr>
              <a:buFont typeface="Wingdings" panose="05000000000000000000" pitchFamily="2" charset="2"/>
              <a:buChar char="§"/>
            </a:pPr>
            <a:r>
              <a:rPr lang="en-US" sz="1400" dirty="0" smtClean="0"/>
              <a:t>The string can be marked and copied to the clipboard, e.g. in case of a support request.</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spTree>
    <p:extLst>
      <p:ext uri="{BB962C8B-B14F-4D97-AF65-F5344CB8AC3E}">
        <p14:creationId xmlns:p14="http://schemas.microsoft.com/office/powerpoint/2010/main" val="361466074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Refine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30</a:t>
            </a:fld>
            <a:endParaRPr lang="en-US"/>
          </a:p>
        </p:txBody>
      </p:sp>
      <p:sp>
        <p:nvSpPr>
          <p:cNvPr id="11" name="Textfeld 10"/>
          <p:cNvSpPr txBox="1"/>
          <p:nvPr/>
        </p:nvSpPr>
        <p:spPr>
          <a:xfrm>
            <a:off x="326649" y="908720"/>
            <a:ext cx="4321873" cy="5693866"/>
          </a:xfrm>
          <a:prstGeom prst="rect">
            <a:avLst/>
          </a:prstGeom>
          <a:noFill/>
        </p:spPr>
        <p:txBody>
          <a:bodyPr wrap="square" rtlCol="0">
            <a:spAutoFit/>
          </a:bodyPr>
          <a:lstStyle/>
          <a:p>
            <a:r>
              <a:rPr lang="en-US" sz="1400" dirty="0" smtClean="0"/>
              <a:t>Research</a:t>
            </a:r>
          </a:p>
          <a:p>
            <a:pPr marL="180000" lvl="1" indent="-180000">
              <a:buClr>
                <a:srgbClr val="00B050"/>
              </a:buClr>
              <a:buFont typeface="Wingdings" panose="05000000000000000000" pitchFamily="2" charset="2"/>
              <a:buChar char="§"/>
            </a:pPr>
            <a:r>
              <a:rPr lang="en-US" sz="1400" dirty="0" smtClean="0"/>
              <a:t>This function can be used </a:t>
            </a:r>
            <a:r>
              <a:rPr lang="en-US" sz="1400" dirty="0"/>
              <a:t>to replace the frequency based heuristic </a:t>
            </a:r>
            <a:r>
              <a:rPr lang="en-US" sz="1400" dirty="0" smtClean="0"/>
              <a:t>of the candidate identities with a string comparison based similarity index. It recalculates </a:t>
            </a:r>
            <a:r>
              <a:rPr lang="en-US" sz="1400" dirty="0"/>
              <a:t>the candidate identities for selected runs </a:t>
            </a:r>
            <a:r>
              <a:rPr lang="en-US" sz="1400" dirty="0" smtClean="0"/>
              <a:t>using the LRCPD string comparison method → no new results will be generated.</a:t>
            </a:r>
          </a:p>
          <a:p>
            <a:pPr marL="180000" lvl="1" indent="-180000">
              <a:buClr>
                <a:schemeClr val="tx2"/>
              </a:buClr>
              <a:buFont typeface="Wingdings" panose="05000000000000000000" pitchFamily="2" charset="2"/>
              <a:buChar char="§"/>
            </a:pPr>
            <a:r>
              <a:rPr lang="en-US" sz="1400" dirty="0" smtClean="0"/>
              <a:t>Runs can be selected using the same syntax as the page selection before printing, e.g. 1-3,5,7.</a:t>
            </a:r>
          </a:p>
          <a:p>
            <a:pPr marL="180000" lvl="1" indent="-180000">
              <a:buClr>
                <a:schemeClr val="tx2"/>
              </a:buClr>
              <a:buFont typeface="Wingdings" panose="05000000000000000000" pitchFamily="2" charset="2"/>
              <a:buChar char="§"/>
            </a:pPr>
            <a:r>
              <a:rPr lang="en-US" sz="1400" dirty="0" smtClean="0"/>
              <a:t>To guarantee a comparison close to the original data all destructive preparer will be deactivated.</a:t>
            </a:r>
          </a:p>
          <a:p>
            <a:pPr marL="180000" lvl="1" indent="-180000">
              <a:buClr>
                <a:schemeClr val="tx2"/>
              </a:buClr>
              <a:buFont typeface="Wingdings" panose="05000000000000000000" pitchFamily="2" charset="2"/>
              <a:buChar char="§"/>
            </a:pPr>
            <a:r>
              <a:rPr lang="en-US" sz="1400" dirty="0"/>
              <a:t> “Always update identity”, “Never update identity”, “Maximize identity”, “Minimize identity”, “Increment identity” and “Average identity” define how the new identities interact with the existing </a:t>
            </a:r>
            <a:r>
              <a:rPr lang="en-US" sz="1400" dirty="0" smtClean="0"/>
              <a:t>identities.</a:t>
            </a:r>
            <a:endParaRPr lang="en-US" sz="1400" dirty="0"/>
          </a:p>
          <a:p>
            <a:pPr marL="180000" lvl="1" indent="-180000">
              <a:buClr>
                <a:schemeClr val="tx2"/>
              </a:buClr>
              <a:buFont typeface="Wingdings" panose="05000000000000000000" pitchFamily="2" charset="2"/>
              <a:buChar char="§"/>
            </a:pPr>
            <a:r>
              <a:rPr lang="en-US" sz="1400" dirty="0" smtClean="0"/>
              <a:t>“Compare Searched with Found”, “Dynamic compare” and </a:t>
            </a:r>
            <a:r>
              <a:rPr lang="en-US" sz="1400" dirty="0"/>
              <a:t>“Compare Searched with Found”</a:t>
            </a:r>
            <a:r>
              <a:rPr lang="en-US" sz="1400" dirty="0" smtClean="0"/>
              <a:t> specifies the direction of the non-commutative comparison.</a:t>
            </a:r>
          </a:p>
          <a:p>
            <a:pPr marL="180000" lvl="1" indent="-180000">
              <a:buClr>
                <a:schemeClr val="tx2"/>
              </a:buClr>
              <a:buFont typeface="Wingdings" panose="05000000000000000000" pitchFamily="2" charset="2"/>
              <a:buChar char="§"/>
            </a:pPr>
            <a:r>
              <a:rPr lang="en-US" sz="1400" dirty="0"/>
              <a:t>Identities will be truncated at 100</a:t>
            </a:r>
            <a:r>
              <a:rPr lang="en-US" sz="1400" dirty="0" smtClean="0"/>
              <a:t>%.</a:t>
            </a:r>
            <a:endParaRPr lang="en-US" sz="1400" dirty="0"/>
          </a:p>
          <a:p>
            <a:pPr marL="180000" lvl="1" indent="-180000">
              <a:buClr>
                <a:srgbClr val="00B050"/>
              </a:buClr>
              <a:buFont typeface="Wingdings" panose="05000000000000000000" pitchFamily="2" charset="2"/>
              <a:buChar char="§"/>
            </a:pPr>
            <a:r>
              <a:rPr lang="en-US" sz="1400" dirty="0" smtClean="0"/>
              <a:t>To replicate the refine and research steps of a search using destructive preparer choose the option “Only active </a:t>
            </a:r>
            <a:r>
              <a:rPr lang="en-US" sz="1400" dirty="0" err="1" smtClean="0"/>
              <a:t>SearchFields</a:t>
            </a:r>
            <a:r>
              <a:rPr lang="en-US" sz="1400" dirty="0" smtClean="0"/>
              <a:t>…” to exclude search fields containing only non-destructive </a:t>
            </a:r>
            <a:r>
              <a:rPr lang="en-US" sz="1400" dirty="0"/>
              <a:t>preparer </a:t>
            </a:r>
            <a:r>
              <a:rPr lang="en-US" sz="1400" dirty="0" smtClean="0"/>
              <a:t>and “Increment identity” to combine both identity components (see Research).</a:t>
            </a:r>
          </a:p>
        </p:txBody>
      </p:sp>
      <p:pic>
        <p:nvPicPr>
          <p:cNvPr id="5" name="Grafik 4"/>
          <p:cNvPicPr>
            <a:picLocks noChangeAspect="1"/>
          </p:cNvPicPr>
          <p:nvPr/>
        </p:nvPicPr>
        <p:blipFill>
          <a:blip r:embed="rId2"/>
          <a:stretch>
            <a:fillRect/>
          </a:stretch>
        </p:blipFill>
        <p:spPr>
          <a:xfrm>
            <a:off x="4716016" y="1052736"/>
            <a:ext cx="4058216" cy="3677163"/>
          </a:xfrm>
          <a:prstGeom prst="rect">
            <a:avLst/>
          </a:prstGeom>
        </p:spPr>
      </p:pic>
    </p:spTree>
    <p:extLst>
      <p:ext uri="{BB962C8B-B14F-4D97-AF65-F5344CB8AC3E}">
        <p14:creationId xmlns:p14="http://schemas.microsoft.com/office/powerpoint/2010/main" val="263147968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Create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31</a:t>
            </a:fld>
            <a:endParaRPr lang="en-US"/>
          </a:p>
        </p:txBody>
      </p:sp>
      <p:sp>
        <p:nvSpPr>
          <p:cNvPr id="11" name="Textfeld 10"/>
          <p:cNvSpPr txBox="1"/>
          <p:nvPr/>
        </p:nvSpPr>
        <p:spPr>
          <a:xfrm>
            <a:off x="326649" y="908720"/>
            <a:ext cx="2911806" cy="954107"/>
          </a:xfrm>
          <a:prstGeom prst="rect">
            <a:avLst/>
          </a:prstGeom>
          <a:noFill/>
        </p:spPr>
        <p:txBody>
          <a:bodyPr wrap="square" rtlCol="0">
            <a:spAutoFit/>
          </a:bodyPr>
          <a:lstStyle/>
          <a:p>
            <a:r>
              <a:rPr lang="en-US" sz="1400" dirty="0" err="1" smtClean="0"/>
              <a:t>BaseTableFields</a:t>
            </a:r>
            <a:endParaRPr lang="en-US" sz="1400" dirty="0" smtClean="0"/>
          </a:p>
          <a:p>
            <a:pPr marL="180000" lvl="1" indent="-180000">
              <a:buClr>
                <a:schemeClr val="tx2"/>
              </a:buClr>
              <a:buFont typeface="Wingdings" panose="05000000000000000000" pitchFamily="2" charset="2"/>
              <a:buChar char="§"/>
            </a:pPr>
            <a:r>
              <a:rPr lang="en-US" sz="1400" dirty="0" smtClean="0"/>
              <a:t>Lists all field names of the base table, ready to be declared as search field (arrow right).</a:t>
            </a:r>
          </a:p>
        </p:txBody>
      </p:sp>
      <p:sp>
        <p:nvSpPr>
          <p:cNvPr id="12" name="Textfeld 11"/>
          <p:cNvSpPr txBox="1"/>
          <p:nvPr/>
        </p:nvSpPr>
        <p:spPr>
          <a:xfrm>
            <a:off x="326649" y="1970620"/>
            <a:ext cx="2911806" cy="3754874"/>
          </a:xfrm>
          <a:prstGeom prst="rect">
            <a:avLst/>
          </a:prstGeom>
          <a:noFill/>
        </p:spPr>
        <p:txBody>
          <a:bodyPr wrap="square" rtlCol="0">
            <a:spAutoFit/>
          </a:bodyPr>
          <a:lstStyle/>
          <a:p>
            <a:r>
              <a:rPr lang="en-US" sz="1400" dirty="0" err="1" smtClean="0"/>
              <a:t>SearchTypes</a:t>
            </a:r>
            <a:endParaRPr lang="en-US" sz="1400" dirty="0" smtClean="0"/>
          </a:p>
          <a:p>
            <a:pPr marL="180000" lvl="1" indent="-180000">
              <a:buClr>
                <a:schemeClr val="tx2"/>
              </a:buClr>
              <a:buFont typeface="Wingdings" panose="05000000000000000000" pitchFamily="2" charset="2"/>
              <a:buChar char="§"/>
            </a:pPr>
            <a:r>
              <a:rPr lang="en-US" sz="1400" dirty="0" smtClean="0"/>
              <a:t>Combination of a search field and a preparer is called search type.</a:t>
            </a:r>
          </a:p>
          <a:p>
            <a:pPr marL="180000" lvl="1" indent="-180000">
              <a:buClr>
                <a:schemeClr val="tx2"/>
              </a:buClr>
              <a:buFont typeface="Wingdings" panose="05000000000000000000" pitchFamily="2" charset="2"/>
              <a:buChar char="§"/>
            </a:pPr>
            <a:r>
              <a:rPr lang="en-US" sz="1400" dirty="0" smtClean="0"/>
              <a:t>A search field can occur more than once with different preparer combination.</a:t>
            </a:r>
          </a:p>
          <a:p>
            <a:pPr marL="180000" lvl="1" indent="-180000">
              <a:buClr>
                <a:srgbClr val="00B050"/>
              </a:buClr>
              <a:buFont typeface="Wingdings" panose="05000000000000000000" pitchFamily="2" charset="2"/>
              <a:buChar char="§"/>
            </a:pPr>
            <a:r>
              <a:rPr lang="en-US" sz="1400" dirty="0" smtClean="0"/>
              <a:t>Plan search strategies ahead: you can mix and merge multiple search runs on the same search table into one result table.</a:t>
            </a:r>
          </a:p>
          <a:p>
            <a:pPr marL="180000" lvl="1" indent="-180000">
              <a:buClr>
                <a:srgbClr val="00B050"/>
              </a:buClr>
              <a:buFont typeface="Wingdings" panose="05000000000000000000" pitchFamily="2" charset="2"/>
              <a:buChar char="§"/>
            </a:pPr>
            <a:r>
              <a:rPr lang="en-US" sz="1400" dirty="0" smtClean="0"/>
              <a:t>It is advised to link n-gram preparer only to search fields that will get a high weight, because they slow the search down and should therefore be worth it.</a:t>
            </a:r>
          </a:p>
          <a:p>
            <a:pPr marL="180000" lvl="1" indent="-180000">
              <a:buClr>
                <a:srgbClr val="FF0000"/>
              </a:buClr>
              <a:buFont typeface="Wingdings" panose="05000000000000000000" pitchFamily="2" charset="2"/>
              <a:buChar char="§"/>
            </a:pPr>
            <a:r>
              <a:rPr lang="en-US" sz="1400" dirty="0" smtClean="0"/>
              <a:t>Not any preparer combination will work, but you will get no warning.</a:t>
            </a:r>
          </a:p>
        </p:txBody>
      </p:sp>
      <p:sp>
        <p:nvSpPr>
          <p:cNvPr id="13" name="Textfeld 12"/>
          <p:cNvSpPr txBox="1"/>
          <p:nvPr/>
        </p:nvSpPr>
        <p:spPr>
          <a:xfrm>
            <a:off x="3238455" y="3557849"/>
            <a:ext cx="5581650" cy="2893100"/>
          </a:xfrm>
          <a:prstGeom prst="rect">
            <a:avLst/>
          </a:prstGeom>
          <a:noFill/>
        </p:spPr>
        <p:txBody>
          <a:bodyPr wrap="square" rtlCol="0">
            <a:spAutoFit/>
          </a:bodyPr>
          <a:lstStyle/>
          <a:p>
            <a:r>
              <a:rPr lang="en-US" sz="1400" dirty="0" smtClean="0"/>
              <a:t>Preparer</a:t>
            </a:r>
          </a:p>
          <a:p>
            <a:pPr marL="180000" lvl="1" indent="-180000">
              <a:buClr>
                <a:schemeClr val="tx2"/>
              </a:buClr>
              <a:buFont typeface="Wingdings" panose="05000000000000000000" pitchFamily="2" charset="2"/>
              <a:buChar char="§"/>
            </a:pPr>
            <a:r>
              <a:rPr lang="en-US" sz="1400" dirty="0"/>
              <a:t>Basic harmonization (upper case and so on) always takes </a:t>
            </a:r>
            <a:r>
              <a:rPr lang="en-US" sz="1400" dirty="0" smtClean="0"/>
              <a:t>place.</a:t>
            </a:r>
          </a:p>
          <a:p>
            <a:pPr marL="180000" lvl="1" indent="-180000">
              <a:buClr>
                <a:schemeClr val="tx2"/>
              </a:buClr>
              <a:buFont typeface="Wingdings" panose="05000000000000000000" pitchFamily="2" charset="2"/>
              <a:buChar char="§"/>
            </a:pPr>
            <a:r>
              <a:rPr lang="en-US" sz="1400" dirty="0" smtClean="0"/>
              <a:t>Left arrow to link it, right arrow to remove it from search type.</a:t>
            </a:r>
            <a:endParaRPr lang="en-US" sz="1400" dirty="0"/>
          </a:p>
          <a:p>
            <a:pPr marL="180000" lvl="1" indent="-180000">
              <a:buClr>
                <a:srgbClr val="00B050"/>
              </a:buClr>
              <a:buFont typeface="Wingdings" panose="05000000000000000000" pitchFamily="2" charset="2"/>
              <a:buChar char="§"/>
            </a:pPr>
            <a:r>
              <a:rPr lang="en-US" sz="1400" dirty="0" smtClean="0"/>
              <a:t>NOABBREV: gather single letters into one word (B A S F → BASF)</a:t>
            </a:r>
          </a:p>
          <a:p>
            <a:pPr marL="180000" lvl="1" indent="-180000">
              <a:buClr>
                <a:srgbClr val="00B050"/>
              </a:buClr>
              <a:buFont typeface="Wingdings" panose="05000000000000000000" pitchFamily="2" charset="2"/>
              <a:buChar char="§"/>
            </a:pPr>
            <a:r>
              <a:rPr lang="en-US" sz="1400" dirty="0" smtClean="0"/>
              <a:t>NOUMLAUT: change normal German umlaut transformation into a simplified one, typical for US data  (Ä→AE</a:t>
            </a:r>
            <a:r>
              <a:rPr lang="en-US" sz="1400" dirty="0"/>
              <a:t> </a:t>
            </a:r>
            <a:r>
              <a:rPr lang="en-US" sz="1400" dirty="0" smtClean="0"/>
              <a:t>→A).</a:t>
            </a:r>
          </a:p>
          <a:p>
            <a:pPr marL="180000" lvl="1" indent="-180000">
              <a:buClr>
                <a:srgbClr val="00B050"/>
              </a:buClr>
              <a:buFont typeface="Wingdings" panose="05000000000000000000" pitchFamily="2" charset="2"/>
              <a:buChar char="§"/>
            </a:pPr>
            <a:r>
              <a:rPr lang="en-US" sz="1400" dirty="0" smtClean="0"/>
              <a:t>SEPNUM: separate numbers from letters (house numbers).</a:t>
            </a:r>
          </a:p>
          <a:p>
            <a:pPr marL="180000" lvl="1" indent="-180000">
              <a:buClr>
                <a:srgbClr val="FF0000"/>
              </a:buClr>
              <a:buFont typeface="Wingdings" panose="05000000000000000000" pitchFamily="2" charset="2"/>
              <a:buChar char="§"/>
            </a:pPr>
            <a:r>
              <a:rPr lang="en-US" sz="1400" dirty="0" err="1" smtClean="0"/>
              <a:t>GRAMn</a:t>
            </a:r>
            <a:r>
              <a:rPr lang="en-US" sz="1400" dirty="0" smtClean="0"/>
              <a:t>: implements the n-gram method (effective but inefficient).</a:t>
            </a:r>
          </a:p>
          <a:p>
            <a:pPr marL="180000" lvl="1" indent="-180000">
              <a:buClr>
                <a:srgbClr val="FF0000"/>
              </a:buClr>
              <a:buFont typeface="Wingdings" panose="05000000000000000000" pitchFamily="2" charset="2"/>
              <a:buChar char="§"/>
            </a:pPr>
            <a:r>
              <a:rPr lang="en-US" sz="1400" dirty="0" smtClean="0"/>
              <a:t>METAPHONE, SOUNDEX, COLOGNE: implements these methods.</a:t>
            </a:r>
          </a:p>
          <a:p>
            <a:pPr marL="180000" lvl="1" indent="-180000">
              <a:buClr>
                <a:srgbClr val="00B050"/>
              </a:buClr>
              <a:buFont typeface="Wingdings" panose="05000000000000000000" pitchFamily="2" charset="2"/>
              <a:buChar char="§"/>
            </a:pPr>
            <a:r>
              <a:rPr lang="en-US" sz="1400" dirty="0" err="1" smtClean="0"/>
              <a:t>MAXLENGTHn</a:t>
            </a:r>
            <a:r>
              <a:rPr lang="en-US" sz="1400" dirty="0" smtClean="0"/>
              <a:t>: truncate all words to length n.</a:t>
            </a:r>
          </a:p>
          <a:p>
            <a:pPr marL="180000" lvl="1" indent="-180000">
              <a:buClr>
                <a:srgbClr val="00B050"/>
              </a:buClr>
              <a:buFont typeface="Wingdings" panose="05000000000000000000" pitchFamily="2" charset="2"/>
              <a:buChar char="§"/>
            </a:pPr>
            <a:r>
              <a:rPr lang="en-US" sz="1400" dirty="0" err="1" smtClean="0"/>
              <a:t>MAXWORDSn</a:t>
            </a:r>
            <a:r>
              <a:rPr lang="en-US" sz="1400" dirty="0" smtClean="0"/>
              <a:t>: ignore all words after word n, e.g. selecting first name.</a:t>
            </a:r>
          </a:p>
          <a:p>
            <a:pPr marL="180000" lvl="1" indent="-180000">
              <a:buClr>
                <a:srgbClr val="00B050"/>
              </a:buClr>
              <a:buFont typeface="Wingdings" panose="05000000000000000000" pitchFamily="2" charset="2"/>
              <a:buChar char="§"/>
            </a:pPr>
            <a:r>
              <a:rPr lang="en-US" sz="1400" dirty="0" err="1" smtClean="0"/>
              <a:t>SKIPWORDSn</a:t>
            </a:r>
            <a:r>
              <a:rPr lang="en-US" sz="1400" dirty="0" smtClean="0"/>
              <a:t>: ignore the leftmost n words, e.g. selecting last name.</a:t>
            </a:r>
          </a:p>
          <a:p>
            <a:pPr marL="180000" lvl="1" indent="-180000">
              <a:buClr>
                <a:schemeClr val="tx2"/>
              </a:buClr>
              <a:buFont typeface="Wingdings" panose="05000000000000000000" pitchFamily="2" charset="2"/>
              <a:buChar char="§"/>
            </a:pPr>
            <a:r>
              <a:rPr lang="en-US" sz="1400" dirty="0" smtClean="0"/>
              <a:t>Red bullet points mark destructive preparer, green are non-destructive.</a:t>
            </a:r>
          </a:p>
        </p:txBody>
      </p:sp>
      <p:pic>
        <p:nvPicPr>
          <p:cNvPr id="5" name="Grafik 4"/>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306055124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Rec</a:t>
            </a:r>
            <a:r>
              <a:rPr lang="en-US" dirty="0" err="1" smtClean="0"/>
              <a:t>reate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32</a:t>
            </a:fld>
            <a:endParaRPr lang="en-US"/>
          </a:p>
        </p:txBody>
      </p:sp>
      <p:sp>
        <p:nvSpPr>
          <p:cNvPr id="11" name="Textfeld 10"/>
          <p:cNvSpPr txBox="1"/>
          <p:nvPr/>
        </p:nvSpPr>
        <p:spPr>
          <a:xfrm>
            <a:off x="326649" y="908720"/>
            <a:ext cx="2911806" cy="1384995"/>
          </a:xfrm>
          <a:prstGeom prst="rect">
            <a:avLst/>
          </a:prstGeom>
          <a:noFill/>
        </p:spPr>
        <p:txBody>
          <a:bodyPr wrap="square" rtlCol="0">
            <a:spAutoFit/>
          </a:bodyPr>
          <a:lstStyle/>
          <a:p>
            <a:r>
              <a:rPr lang="en-US" sz="1400" dirty="0" smtClean="0"/>
              <a:t>Recreate</a:t>
            </a:r>
          </a:p>
          <a:p>
            <a:pPr marL="180000" lvl="1" indent="-180000">
              <a:buClr>
                <a:schemeClr val="tx2"/>
              </a:buClr>
              <a:buFont typeface="Wingdings" panose="05000000000000000000" pitchFamily="2" charset="2"/>
              <a:buChar char="§"/>
            </a:pPr>
            <a:r>
              <a:rPr lang="en-US" sz="1400" dirty="0" smtClean="0"/>
              <a:t>Deletes the current registry and all associated tables to replace it with a new registry.</a:t>
            </a:r>
          </a:p>
          <a:p>
            <a:pPr marL="180000" lvl="1" indent="-180000">
              <a:buClr>
                <a:schemeClr val="tx2"/>
              </a:buClr>
              <a:buFont typeface="Wingdings" panose="05000000000000000000" pitchFamily="2" charset="2"/>
              <a:buChar char="§"/>
            </a:pPr>
            <a:r>
              <a:rPr lang="en-US" sz="1400" dirty="0" smtClean="0"/>
              <a:t>Shows the current search types.</a:t>
            </a:r>
          </a:p>
          <a:p>
            <a:pPr marL="180000" lvl="1" indent="-180000">
              <a:buClr>
                <a:schemeClr val="tx2"/>
              </a:buClr>
              <a:buFont typeface="Wingdings" panose="05000000000000000000" pitchFamily="2" charset="2"/>
              <a:buChar char="§"/>
            </a:pPr>
            <a:r>
              <a:rPr lang="en-US" sz="1400" dirty="0" smtClean="0"/>
              <a:t>For details see Create function.</a:t>
            </a:r>
          </a:p>
        </p:txBody>
      </p:sp>
      <p:pic>
        <p:nvPicPr>
          <p:cNvPr id="6" name="Grafik 5"/>
          <p:cNvPicPr>
            <a:picLocks noChangeAspect="1"/>
          </p:cNvPicPr>
          <p:nvPr/>
        </p:nvPicPr>
        <p:blipFill>
          <a:blip r:embed="rId2"/>
          <a:stretch>
            <a:fillRect/>
          </a:stretch>
        </p:blipFill>
        <p:spPr>
          <a:xfrm>
            <a:off x="3347864" y="908720"/>
            <a:ext cx="5334744" cy="2619741"/>
          </a:xfrm>
          <a:prstGeom prst="rect">
            <a:avLst/>
          </a:prstGeom>
        </p:spPr>
      </p:pic>
    </p:spTree>
    <p:extLst>
      <p:ext uri="{BB962C8B-B14F-4D97-AF65-F5344CB8AC3E}">
        <p14:creationId xmlns:p14="http://schemas.microsoft.com/office/powerpoint/2010/main" val="196321054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Expand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33</a:t>
            </a:fld>
            <a:endParaRPr lang="en-US"/>
          </a:p>
        </p:txBody>
      </p:sp>
      <p:sp>
        <p:nvSpPr>
          <p:cNvPr id="11" name="Textfeld 10"/>
          <p:cNvSpPr txBox="1"/>
          <p:nvPr/>
        </p:nvSpPr>
        <p:spPr>
          <a:xfrm>
            <a:off x="326649" y="908720"/>
            <a:ext cx="4693348" cy="5693866"/>
          </a:xfrm>
          <a:prstGeom prst="rect">
            <a:avLst/>
          </a:prstGeom>
          <a:noFill/>
        </p:spPr>
        <p:txBody>
          <a:bodyPr wrap="square" rtlCol="0">
            <a:spAutoFit/>
          </a:bodyPr>
          <a:lstStyle/>
          <a:p>
            <a:r>
              <a:rPr lang="en-US" sz="1400" dirty="0" smtClean="0"/>
              <a:t>Expand</a:t>
            </a:r>
          </a:p>
          <a:p>
            <a:pPr marL="180000" lvl="1" indent="-180000">
              <a:buClr>
                <a:schemeClr val="tx2"/>
              </a:buClr>
              <a:buFont typeface="Wingdings" panose="05000000000000000000" pitchFamily="2" charset="2"/>
              <a:buChar char="§"/>
            </a:pPr>
            <a:r>
              <a:rPr lang="en-US" sz="1400" dirty="0" smtClean="0"/>
              <a:t>This </a:t>
            </a:r>
            <a:r>
              <a:rPr lang="en-US" sz="1400" dirty="0"/>
              <a:t>function creates a registry of the search table and merges it with base registry changing its </a:t>
            </a:r>
            <a:r>
              <a:rPr lang="en-US" sz="1400" dirty="0" smtClean="0"/>
              <a:t>occurrences.</a:t>
            </a:r>
          </a:p>
          <a:p>
            <a:pPr marL="180000" lvl="1" indent="-180000">
              <a:buClr>
                <a:schemeClr val="tx2"/>
              </a:buClr>
              <a:buFont typeface="Wingdings" panose="05000000000000000000" pitchFamily="2" charset="2"/>
              <a:buChar char="§"/>
            </a:pPr>
            <a:r>
              <a:rPr lang="en-US" sz="1400" dirty="0" smtClean="0"/>
              <a:t>The following interactions between the occurrences of the base registry and the occurrences of the corresponding entries of the search table are available: replace, minimize, maximize, increment and average.</a:t>
            </a:r>
          </a:p>
          <a:p>
            <a:pPr marL="180000" lvl="1" indent="-180000">
              <a:buClr>
                <a:schemeClr val="tx2"/>
              </a:buClr>
              <a:buFont typeface="Wingdings" panose="05000000000000000000" pitchFamily="2" charset="2"/>
              <a:buChar char="§"/>
            </a:pPr>
            <a:r>
              <a:rPr lang="en-US" sz="1400" dirty="0" smtClean="0"/>
              <a:t>The base registry can be restored to its original form by the rebuild option, which does not require a specified search table.</a:t>
            </a:r>
          </a:p>
          <a:p>
            <a:pPr marL="180000" lvl="1" indent="-180000">
              <a:buClr>
                <a:schemeClr val="tx2"/>
              </a:buClr>
              <a:buFont typeface="Wingdings" panose="05000000000000000000" pitchFamily="2" charset="2"/>
              <a:buChar char="§"/>
            </a:pPr>
            <a:r>
              <a:rPr lang="en-US" sz="1400" dirty="0" smtClean="0"/>
              <a:t>No new registry entries will be created.</a:t>
            </a:r>
          </a:p>
          <a:p>
            <a:pPr marL="180000" lvl="1" indent="-180000">
              <a:buClr>
                <a:srgbClr val="FF0000"/>
              </a:buClr>
              <a:buFont typeface="Wingdings" panose="05000000000000000000" pitchFamily="2" charset="2"/>
              <a:buChar char="§"/>
            </a:pPr>
            <a:r>
              <a:rPr lang="en-US" sz="1400" dirty="0" smtClean="0"/>
              <a:t>All expansions are permanent and affect further searches with different search tables until rebuilt.</a:t>
            </a:r>
          </a:p>
          <a:p>
            <a:pPr marL="180000" lvl="1" indent="-180000">
              <a:buClr>
                <a:srgbClr val="00B050"/>
              </a:buClr>
              <a:buFont typeface="Wingdings" panose="05000000000000000000" pitchFamily="2" charset="2"/>
              <a:buChar char="§"/>
            </a:pPr>
            <a:r>
              <a:rPr lang="en-US" sz="1400" dirty="0" smtClean="0"/>
              <a:t>Can be used to harmonize the registry in regard of systematic differences like legal forms or usage of </a:t>
            </a:r>
            <a:r>
              <a:rPr lang="en-US" sz="1400" dirty="0" err="1" smtClean="0"/>
              <a:t>appreviations</a:t>
            </a:r>
            <a:r>
              <a:rPr lang="en-US" sz="1400" dirty="0" smtClean="0"/>
              <a:t>, i.e. “University” vs “</a:t>
            </a:r>
            <a:r>
              <a:rPr lang="en-US" sz="1400" dirty="0" err="1" smtClean="0"/>
              <a:t>Univ</a:t>
            </a:r>
            <a:r>
              <a:rPr lang="en-US" sz="1400" dirty="0" smtClean="0"/>
              <a:t>”, which otherwise would distort the heuristic (maximize, increment).</a:t>
            </a:r>
          </a:p>
          <a:p>
            <a:pPr marL="180000" lvl="1" indent="-180000">
              <a:buClr>
                <a:srgbClr val="FF0000"/>
              </a:buClr>
              <a:buFont typeface="Wingdings" panose="05000000000000000000" pitchFamily="2" charset="2"/>
              <a:buChar char="§"/>
            </a:pPr>
            <a:r>
              <a:rPr lang="en-US" sz="1400" dirty="0" smtClean="0"/>
              <a:t>If the search table has a different focus (i.e. wine producing firms) than the base table (i.e. patent assignees) the search may loose its focus (all options but minimize) because the specific words are getting a low identification potential (“</a:t>
            </a:r>
            <a:r>
              <a:rPr lang="en-US" sz="1400" dirty="0"/>
              <a:t>wine” becomes a filler word)</a:t>
            </a:r>
            <a:r>
              <a:rPr lang="en-US" sz="1400" dirty="0" smtClean="0"/>
              <a:t> → candidates outside the focus will be preferred.</a:t>
            </a:r>
          </a:p>
          <a:p>
            <a:pPr marL="180000" lvl="1" indent="-180000">
              <a:buClr>
                <a:srgbClr val="00B050"/>
              </a:buClr>
              <a:buFont typeface="Wingdings" panose="05000000000000000000" pitchFamily="2" charset="2"/>
              <a:buChar char="§"/>
            </a:pPr>
            <a:r>
              <a:rPr lang="en-US" sz="1400" dirty="0" smtClean="0"/>
              <a:t>Given the experimental character of expansions, it is advised to examine candidates retrieved after an expansion using the run option of the export function.</a:t>
            </a:r>
          </a:p>
        </p:txBody>
      </p:sp>
      <p:sp>
        <p:nvSpPr>
          <p:cNvPr id="8" name="Textfeld 10"/>
          <p:cNvSpPr txBox="1"/>
          <p:nvPr/>
        </p:nvSpPr>
        <p:spPr>
          <a:xfrm>
            <a:off x="5039281" y="3847107"/>
            <a:ext cx="3925207" cy="2462213"/>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Rebuild – undo all expansions.</a:t>
            </a:r>
          </a:p>
          <a:p>
            <a:pPr marL="180000" lvl="1" indent="-180000">
              <a:buClr>
                <a:schemeClr val="tx2"/>
              </a:buClr>
              <a:buFont typeface="Wingdings" panose="05000000000000000000" pitchFamily="2" charset="2"/>
              <a:buChar char="§"/>
            </a:pPr>
            <a:r>
              <a:rPr lang="en-US" sz="1400" dirty="0" smtClean="0"/>
              <a:t>Replace – imposes the distribution of the search table.</a:t>
            </a:r>
          </a:p>
          <a:p>
            <a:pPr marL="180000" lvl="1" indent="-180000">
              <a:buClr>
                <a:schemeClr val="tx2"/>
              </a:buClr>
              <a:buFont typeface="Wingdings" panose="05000000000000000000" pitchFamily="2" charset="2"/>
              <a:buChar char="§"/>
            </a:pPr>
            <a:r>
              <a:rPr lang="en-US" sz="1400" dirty="0" smtClean="0"/>
              <a:t>Minimize – accentuates the words of the search table with a low occurrence.</a:t>
            </a:r>
          </a:p>
          <a:p>
            <a:pPr marL="180000" lvl="1" indent="-180000">
              <a:buClr>
                <a:schemeClr val="tx2"/>
              </a:buClr>
              <a:buFont typeface="Wingdings" panose="05000000000000000000" pitchFamily="2" charset="2"/>
              <a:buChar char="§"/>
            </a:pPr>
            <a:r>
              <a:rPr lang="en-US" sz="1400" dirty="0" smtClean="0"/>
              <a:t>Maximize – levels systematic differences between search and base table.</a:t>
            </a:r>
          </a:p>
          <a:p>
            <a:pPr marL="180000" lvl="1" indent="-180000">
              <a:buClr>
                <a:schemeClr val="tx2"/>
              </a:buClr>
              <a:buFont typeface="Wingdings" panose="05000000000000000000" pitchFamily="2" charset="2"/>
              <a:buChar char="§"/>
            </a:pPr>
            <a:r>
              <a:rPr lang="en-US" sz="1400" dirty="0" smtClean="0"/>
              <a:t>Increment – levels systematic differences between search and base table.</a:t>
            </a:r>
          </a:p>
          <a:p>
            <a:pPr marL="180000" lvl="1" indent="-180000">
              <a:buClr>
                <a:schemeClr val="tx2"/>
              </a:buClr>
              <a:buFont typeface="Wingdings" panose="05000000000000000000" pitchFamily="2" charset="2"/>
              <a:buChar char="§"/>
            </a:pPr>
            <a:r>
              <a:rPr lang="en-US" sz="1400" dirty="0" smtClean="0"/>
              <a:t>Average – effect depends on the size difference of the search table to the base table.</a:t>
            </a:r>
          </a:p>
        </p:txBody>
      </p:sp>
      <p:pic>
        <p:nvPicPr>
          <p:cNvPr id="2" name="Grafik 1"/>
          <p:cNvPicPr>
            <a:picLocks noChangeAspect="1"/>
          </p:cNvPicPr>
          <p:nvPr/>
        </p:nvPicPr>
        <p:blipFill>
          <a:blip r:embed="rId2"/>
          <a:stretch>
            <a:fillRect/>
          </a:stretch>
        </p:blipFill>
        <p:spPr>
          <a:xfrm>
            <a:off x="5076056" y="1052736"/>
            <a:ext cx="3686689" cy="2734057"/>
          </a:xfrm>
          <a:prstGeom prst="rect">
            <a:avLst/>
          </a:prstGeom>
        </p:spPr>
      </p:pic>
    </p:spTree>
    <p:extLst>
      <p:ext uri="{BB962C8B-B14F-4D97-AF65-F5344CB8AC3E}">
        <p14:creationId xmlns:p14="http://schemas.microsoft.com/office/powerpoint/2010/main" val="2768769983"/>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Action</a:t>
            </a:r>
            <a:r>
              <a:rPr lang="en-US" dirty="0" err="1" smtClean="0">
                <a:sym typeface="Wingdings 3" panose="05040102010807070707" pitchFamily="18" charset="2"/>
              </a:rPr>
              <a:t></a:t>
            </a:r>
            <a:r>
              <a:rPr lang="en-US" dirty="0" err="1" smtClean="0"/>
              <a:t>Mirror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34</a:t>
            </a:fld>
            <a:endParaRPr lang="en-US"/>
          </a:p>
        </p:txBody>
      </p:sp>
      <p:sp>
        <p:nvSpPr>
          <p:cNvPr id="11" name="Textfeld 10"/>
          <p:cNvSpPr txBox="1"/>
          <p:nvPr/>
        </p:nvSpPr>
        <p:spPr>
          <a:xfrm>
            <a:off x="326649" y="908720"/>
            <a:ext cx="4359973" cy="4616648"/>
          </a:xfrm>
          <a:prstGeom prst="rect">
            <a:avLst/>
          </a:prstGeom>
          <a:noFill/>
        </p:spPr>
        <p:txBody>
          <a:bodyPr wrap="square" rtlCol="0">
            <a:spAutoFit/>
          </a:bodyPr>
          <a:lstStyle/>
          <a:p>
            <a:r>
              <a:rPr lang="en-US" sz="1400" dirty="0" smtClean="0"/>
              <a:t>Mirror</a:t>
            </a:r>
          </a:p>
          <a:p>
            <a:pPr marL="180000" lvl="1" indent="-180000">
              <a:buClr>
                <a:schemeClr val="tx2"/>
              </a:buClr>
              <a:buFont typeface="Wingdings" panose="05000000000000000000" pitchFamily="2" charset="2"/>
              <a:buChar char="§"/>
            </a:pPr>
            <a:r>
              <a:rPr lang="en-US" sz="1400" dirty="0" smtClean="0"/>
              <a:t>This function is only available for self-referential searches (disambiguation). It mirrors matches [Searched, Found] that have no reverse case [Found, Searched] because its identity was below </a:t>
            </a:r>
            <a:r>
              <a:rPr lang="en-US" sz="1400" dirty="0"/>
              <a:t>the </a:t>
            </a:r>
            <a:r>
              <a:rPr lang="en-US" sz="1400" dirty="0" smtClean="0"/>
              <a:t>threshold </a:t>
            </a:r>
            <a:r>
              <a:rPr lang="en-US" sz="1400" dirty="0"/>
              <a:t>during the </a:t>
            </a:r>
            <a:r>
              <a:rPr lang="en-US" sz="1400" dirty="0" smtClean="0"/>
              <a:t>search</a:t>
            </a:r>
            <a:r>
              <a:rPr lang="en-US" sz="1400" dirty="0"/>
              <a:t>.</a:t>
            </a:r>
            <a:endParaRPr lang="en-US" sz="1400" dirty="0" smtClean="0"/>
          </a:p>
          <a:p>
            <a:pPr marL="180000" lvl="1" indent="-180000">
              <a:buClr>
                <a:schemeClr val="tx2"/>
              </a:buClr>
              <a:buFont typeface="Wingdings" panose="05000000000000000000" pitchFamily="2" charset="2"/>
              <a:buChar char="§"/>
            </a:pPr>
            <a:r>
              <a:rPr lang="en-US" sz="1400" dirty="0" smtClean="0"/>
              <a:t>The generated matches have always an identity and score of zero and get a new run counter, which is reported in the dialog.</a:t>
            </a:r>
          </a:p>
          <a:p>
            <a:pPr marL="180000" lvl="1" indent="-180000">
              <a:buClr>
                <a:schemeClr val="tx2"/>
              </a:buClr>
              <a:buFont typeface="Wingdings" panose="05000000000000000000" pitchFamily="2" charset="2"/>
              <a:buChar char="§"/>
            </a:pPr>
            <a:r>
              <a:rPr lang="en-US" sz="1400" dirty="0" smtClean="0"/>
              <a:t>The mirror process can be restricted to </a:t>
            </a:r>
            <a:r>
              <a:rPr lang="en-US" sz="1400" dirty="0"/>
              <a:t>specific runs </a:t>
            </a:r>
            <a:r>
              <a:rPr lang="en-US" sz="1400" dirty="0" smtClean="0"/>
              <a:t>by </a:t>
            </a:r>
            <a:r>
              <a:rPr lang="en-US" sz="1400" dirty="0"/>
              <a:t>using the same syntax as the page selection before printing, </a:t>
            </a:r>
            <a:r>
              <a:rPr lang="en-US" sz="1400" dirty="0" smtClean="0"/>
              <a:t>e.g. 1-3,5,7.</a:t>
            </a:r>
            <a:endParaRPr lang="en-US" sz="1400" dirty="0"/>
          </a:p>
          <a:p>
            <a:pPr marL="180000" lvl="1" indent="-180000">
              <a:buClr>
                <a:schemeClr val="tx2"/>
              </a:buClr>
              <a:buFont typeface="Wingdings" panose="05000000000000000000" pitchFamily="2" charset="2"/>
              <a:buChar char="§"/>
            </a:pPr>
            <a:r>
              <a:rPr lang="en-US" sz="1400" dirty="0" smtClean="0"/>
              <a:t>The identities of the generated matches can be defined by using the Research and/or Refine function on the specified run.</a:t>
            </a:r>
          </a:p>
          <a:p>
            <a:pPr marL="180000" lvl="1" indent="-180000">
              <a:buClr>
                <a:srgbClr val="00B050"/>
              </a:buClr>
              <a:buFont typeface="Wingdings" panose="05000000000000000000" pitchFamily="2" charset="2"/>
              <a:buChar char="§"/>
            </a:pPr>
            <a:r>
              <a:rPr lang="en-US" sz="1400" dirty="0" smtClean="0"/>
              <a:t>Although not a requirement for cascaded traversal (see </a:t>
            </a:r>
            <a:r>
              <a:rPr lang="en-US" sz="1400" dirty="0" err="1" smtClean="0"/>
              <a:t>GroupedExport</a:t>
            </a:r>
            <a:r>
              <a:rPr lang="en-US" sz="1400" dirty="0" smtClean="0"/>
              <a:t>), mirroring allows to assess the similarity below the limit without needlessly inflating the result table with hopeless cases.</a:t>
            </a:r>
          </a:p>
          <a:p>
            <a:pPr marL="180000" lvl="1" indent="-180000">
              <a:buClr>
                <a:srgbClr val="FF0000"/>
              </a:buClr>
              <a:buFont typeface="Wingdings" panose="05000000000000000000" pitchFamily="2" charset="2"/>
              <a:buChar char="§"/>
            </a:pPr>
            <a:r>
              <a:rPr lang="en-US" sz="1400" dirty="0" smtClean="0"/>
              <a:t>By mirroring, very large result tables (close to 2GB or 79 Million records) can exceed system limits.</a:t>
            </a:r>
          </a:p>
        </p:txBody>
      </p:sp>
      <p:sp>
        <p:nvSpPr>
          <p:cNvPr id="7" name="Textfeld 6"/>
          <p:cNvSpPr txBox="1"/>
          <p:nvPr/>
        </p:nvSpPr>
        <p:spPr>
          <a:xfrm>
            <a:off x="4686622" y="3044577"/>
            <a:ext cx="4133850" cy="1384995"/>
          </a:xfrm>
          <a:prstGeom prst="rect">
            <a:avLst/>
          </a:prstGeom>
          <a:noFill/>
        </p:spPr>
        <p:txBody>
          <a:bodyPr wrap="square" rtlCol="0">
            <a:spAutoFit/>
          </a:bodyPr>
          <a:lstStyle/>
          <a:p>
            <a:pPr marL="180000" indent="-180000">
              <a:buClr>
                <a:srgbClr val="00B050"/>
              </a:buClr>
              <a:buFont typeface="Wingdings" panose="05000000000000000000" pitchFamily="2" charset="2"/>
              <a:buChar char="§"/>
            </a:pPr>
            <a:r>
              <a:rPr lang="en-US" sz="1400" dirty="0" smtClean="0"/>
              <a:t>Self-referential searches have the tendency to inflate the result table</a:t>
            </a:r>
            <a:r>
              <a:rPr lang="en-US" sz="1400" dirty="0"/>
              <a:t> </a:t>
            </a:r>
            <a:r>
              <a:rPr lang="en-US" sz="1400" dirty="0" smtClean="0"/>
              <a:t>→ try cutoff/activation (see Search) to reduce the impact of large clusters (1000 similar entries generate 1000*1000 matches) without loosing too much information as the truncated candidate lists are highly interconnected.</a:t>
            </a:r>
            <a:endParaRPr lang="en-US" sz="1400" dirty="0"/>
          </a:p>
        </p:txBody>
      </p:sp>
      <p:pic>
        <p:nvPicPr>
          <p:cNvPr id="5" name="Grafik 4"/>
          <p:cNvPicPr>
            <a:picLocks noChangeAspect="1"/>
          </p:cNvPicPr>
          <p:nvPr/>
        </p:nvPicPr>
        <p:blipFill>
          <a:blip r:embed="rId2"/>
          <a:stretch>
            <a:fillRect/>
          </a:stretch>
        </p:blipFill>
        <p:spPr>
          <a:xfrm>
            <a:off x="4716016" y="1052736"/>
            <a:ext cx="4067743" cy="1991003"/>
          </a:xfrm>
          <a:prstGeom prst="rect">
            <a:avLst/>
          </a:prstGeom>
        </p:spPr>
      </p:pic>
    </p:spTree>
    <p:extLst>
      <p:ext uri="{BB962C8B-B14F-4D97-AF65-F5344CB8AC3E}">
        <p14:creationId xmlns:p14="http://schemas.microsoft.com/office/powerpoint/2010/main" val="418317486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Quick</a:t>
            </a:r>
            <a:r>
              <a:rPr lang="en-US" dirty="0" smtClean="0">
                <a:sym typeface="Wingdings 3" panose="05040102010807070707" pitchFamily="18" charset="2"/>
              </a:rPr>
              <a:t> Search</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35</a:t>
            </a:fld>
            <a:endParaRPr lang="en-US"/>
          </a:p>
        </p:txBody>
      </p:sp>
      <p:sp>
        <p:nvSpPr>
          <p:cNvPr id="11" name="Textfeld 10"/>
          <p:cNvSpPr txBox="1"/>
          <p:nvPr/>
        </p:nvSpPr>
        <p:spPr>
          <a:xfrm>
            <a:off x="323528" y="908720"/>
            <a:ext cx="3456384" cy="1815882"/>
          </a:xfrm>
          <a:prstGeom prst="rect">
            <a:avLst/>
          </a:prstGeom>
          <a:noFill/>
        </p:spPr>
        <p:txBody>
          <a:bodyPr wrap="square" rtlCol="0">
            <a:spAutoFit/>
          </a:bodyPr>
          <a:lstStyle/>
          <a:p>
            <a:r>
              <a:rPr lang="en-US" sz="1400" dirty="0" smtClean="0"/>
              <a:t>Quick Search</a:t>
            </a:r>
          </a:p>
          <a:p>
            <a:pPr marL="180000" lvl="1" indent="-180000">
              <a:buClr>
                <a:schemeClr val="tx2"/>
              </a:buClr>
              <a:buFont typeface="Wingdings" panose="05000000000000000000" pitchFamily="2" charset="2"/>
              <a:buChar char="§"/>
            </a:pPr>
            <a:r>
              <a:rPr lang="en-US" sz="1400" dirty="0" smtClean="0"/>
              <a:t>Entered fields will be searched according to the current settings (no refine step).</a:t>
            </a:r>
          </a:p>
          <a:p>
            <a:pPr marL="180000" lvl="1" indent="-180000">
              <a:buClr>
                <a:schemeClr val="tx2"/>
              </a:buClr>
              <a:buFont typeface="Wingdings" panose="05000000000000000000" pitchFamily="2" charset="2"/>
              <a:buChar char="§"/>
            </a:pPr>
            <a:r>
              <a:rPr lang="en-US" sz="1400" dirty="0" smtClean="0"/>
              <a:t>Candidate list can be exported (see Extended Export).</a:t>
            </a:r>
          </a:p>
          <a:p>
            <a:pPr marL="180000" lvl="1" indent="-180000">
              <a:buClr>
                <a:schemeClr val="tx2"/>
              </a:buClr>
              <a:buFont typeface="Wingdings" panose="05000000000000000000" pitchFamily="2" charset="2"/>
              <a:buChar char="§"/>
            </a:pPr>
            <a:r>
              <a:rPr lang="en-US" sz="1400" dirty="0" smtClean="0"/>
              <a:t>Right-clicking on a candidate opens windows displaying the heuristics for the search term and the active candidate.</a:t>
            </a:r>
          </a:p>
        </p:txBody>
      </p:sp>
      <p:sp>
        <p:nvSpPr>
          <p:cNvPr id="12" name="Textfeld 11"/>
          <p:cNvSpPr txBox="1"/>
          <p:nvPr/>
        </p:nvSpPr>
        <p:spPr>
          <a:xfrm>
            <a:off x="6156176" y="4185593"/>
            <a:ext cx="2448272" cy="2031325"/>
          </a:xfrm>
          <a:prstGeom prst="rect">
            <a:avLst/>
          </a:prstGeom>
          <a:noFill/>
        </p:spPr>
        <p:txBody>
          <a:bodyPr wrap="square" rtlCol="0">
            <a:spAutoFit/>
          </a:bodyPr>
          <a:lstStyle/>
          <a:p>
            <a:r>
              <a:rPr lang="en-US" sz="1400" dirty="0" smtClean="0"/>
              <a:t>Heuristic</a:t>
            </a:r>
          </a:p>
          <a:p>
            <a:pPr marL="180000" lvl="1" indent="-180000">
              <a:buClr>
                <a:schemeClr val="tx2"/>
              </a:buClr>
              <a:buFont typeface="Wingdings" panose="05000000000000000000" pitchFamily="2" charset="2"/>
              <a:buChar char="§"/>
            </a:pPr>
            <a:r>
              <a:rPr lang="en-US" sz="1400" dirty="0" smtClean="0"/>
              <a:t>Shows the fields of the selected record and the words of active search types along with the respective heuristic information like occurrence (incl. offset, log, </a:t>
            </a:r>
            <a:r>
              <a:rPr lang="en-US" sz="1400" dirty="0" err="1" smtClean="0"/>
              <a:t>softmax</a:t>
            </a:r>
            <a:r>
              <a:rPr lang="en-US" sz="1400" dirty="0" smtClean="0"/>
              <a:t>), local and global share of the </a:t>
            </a:r>
            <a:r>
              <a:rPr lang="en-US" sz="1400" dirty="0" err="1" smtClean="0"/>
              <a:t>rIP</a:t>
            </a:r>
            <a:r>
              <a:rPr lang="en-US" sz="1400" dirty="0" smtClean="0"/>
              <a:t>.</a:t>
            </a:r>
          </a:p>
        </p:txBody>
      </p:sp>
      <p:pic>
        <p:nvPicPr>
          <p:cNvPr id="10" name="Grafik 9"/>
          <p:cNvPicPr>
            <a:picLocks noChangeAspect="1"/>
          </p:cNvPicPr>
          <p:nvPr/>
        </p:nvPicPr>
        <p:blipFill>
          <a:blip r:embed="rId2"/>
          <a:stretch>
            <a:fillRect/>
          </a:stretch>
        </p:blipFill>
        <p:spPr>
          <a:xfrm>
            <a:off x="179512" y="2852936"/>
            <a:ext cx="5792008" cy="3324689"/>
          </a:xfrm>
          <a:prstGeom prst="rect">
            <a:avLst/>
          </a:prstGeom>
        </p:spPr>
      </p:pic>
      <p:pic>
        <p:nvPicPr>
          <p:cNvPr id="13" name="Grafik 12"/>
          <p:cNvPicPr>
            <a:picLocks noChangeAspect="1"/>
          </p:cNvPicPr>
          <p:nvPr/>
        </p:nvPicPr>
        <p:blipFill>
          <a:blip r:embed="rId3"/>
          <a:stretch>
            <a:fillRect/>
          </a:stretch>
        </p:blipFill>
        <p:spPr>
          <a:xfrm>
            <a:off x="395536" y="3212976"/>
            <a:ext cx="5782482" cy="3334215"/>
          </a:xfrm>
          <a:prstGeom prst="rect">
            <a:avLst/>
          </a:prstGeom>
        </p:spPr>
      </p:pic>
      <p:pic>
        <p:nvPicPr>
          <p:cNvPr id="8" name="Grafik 7"/>
          <p:cNvPicPr>
            <a:picLocks noChangeAspect="1"/>
          </p:cNvPicPr>
          <p:nvPr/>
        </p:nvPicPr>
        <p:blipFill>
          <a:blip r:embed="rId4"/>
          <a:stretch>
            <a:fillRect/>
          </a:stretch>
        </p:blipFill>
        <p:spPr>
          <a:xfrm>
            <a:off x="3923928" y="1052736"/>
            <a:ext cx="4877481" cy="3115110"/>
          </a:xfrm>
          <a:prstGeom prst="rect">
            <a:avLst/>
          </a:prstGeom>
        </p:spPr>
      </p:pic>
    </p:spTree>
    <p:extLst>
      <p:ext uri="{BB962C8B-B14F-4D97-AF65-F5344CB8AC3E}">
        <p14:creationId xmlns:p14="http://schemas.microsoft.com/office/powerpoint/2010/main" val="1098608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Result</a:t>
            </a:r>
            <a:r>
              <a:rPr lang="en-US" dirty="0" smtClean="0">
                <a:sym typeface="Wingdings 3" panose="05040102010807070707" pitchFamily="18" charset="2"/>
              </a:rPr>
              <a:t> Checker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36</a:t>
            </a:fld>
            <a:endParaRPr lang="en-US"/>
          </a:p>
        </p:txBody>
      </p:sp>
      <p:sp>
        <p:nvSpPr>
          <p:cNvPr id="11" name="Textfeld 10"/>
          <p:cNvSpPr txBox="1"/>
          <p:nvPr/>
        </p:nvSpPr>
        <p:spPr>
          <a:xfrm>
            <a:off x="323528" y="908720"/>
            <a:ext cx="3456384" cy="3754874"/>
          </a:xfrm>
          <a:prstGeom prst="rect">
            <a:avLst/>
          </a:prstGeom>
          <a:noFill/>
        </p:spPr>
        <p:txBody>
          <a:bodyPr wrap="square" rtlCol="0">
            <a:spAutoFit/>
          </a:bodyPr>
          <a:lstStyle/>
          <a:p>
            <a:r>
              <a:rPr lang="en-US" sz="1400" dirty="0" smtClean="0"/>
              <a:t>Result Checker</a:t>
            </a:r>
          </a:p>
          <a:p>
            <a:pPr marL="180000" lvl="1" indent="-180000">
              <a:buClr>
                <a:schemeClr val="tx2"/>
              </a:buClr>
              <a:buFont typeface="Wingdings" panose="05000000000000000000" pitchFamily="2" charset="2"/>
              <a:buChar char="§"/>
            </a:pPr>
            <a:r>
              <a:rPr lang="en-US" sz="1400" dirty="0" smtClean="0"/>
              <a:t>Displays the contents of the result table enriched with the contents of the joined search fields of the base (found) and the search (searched) table (separated by “|”).</a:t>
            </a:r>
          </a:p>
          <a:p>
            <a:pPr marL="180000" lvl="1" indent="-180000">
              <a:buClr>
                <a:srgbClr val="00B050"/>
              </a:buClr>
              <a:buFont typeface="Wingdings" panose="05000000000000000000" pitchFamily="2" charset="2"/>
              <a:buChar char="§"/>
            </a:pPr>
            <a:r>
              <a:rPr lang="en-US" sz="1400" dirty="0" smtClean="0"/>
              <a:t>This is the first station to assess the quality of a search .</a:t>
            </a:r>
          </a:p>
          <a:p>
            <a:pPr marL="180000" lvl="1" indent="-180000">
              <a:buClr>
                <a:schemeClr val="tx2"/>
              </a:buClr>
              <a:buFont typeface="Wingdings" panose="05000000000000000000" pitchFamily="2" charset="2"/>
              <a:buChar char="§"/>
            </a:pPr>
            <a:r>
              <a:rPr lang="en-US" sz="1400" dirty="0" smtClean="0"/>
              <a:t>Right-clicking on the search term or an found entry opens the respective heuristic window (see Quick Search).</a:t>
            </a:r>
          </a:p>
          <a:p>
            <a:pPr marL="180000" lvl="1" indent="-180000">
              <a:buClr>
                <a:srgbClr val="FF0000"/>
              </a:buClr>
              <a:buFont typeface="Wingdings" panose="05000000000000000000" pitchFamily="2" charset="2"/>
              <a:buChar char="§"/>
            </a:pPr>
            <a:r>
              <a:rPr lang="en-US" sz="1400" dirty="0" smtClean="0"/>
              <a:t>The heuristic is based on the current settings and not on the parametrization of the search run</a:t>
            </a:r>
          </a:p>
          <a:p>
            <a:pPr marL="180000" lvl="1" indent="-180000">
              <a:buClr>
                <a:srgbClr val="FF0000"/>
              </a:buClr>
              <a:buFont typeface="Wingdings" panose="05000000000000000000" pitchFamily="2" charset="2"/>
              <a:buChar char="§"/>
            </a:pPr>
            <a:r>
              <a:rPr lang="en-US" sz="1400" dirty="0" smtClean="0"/>
              <a:t>The Result Checker can also be used for manual checking by marking valid candidates. This function is depreciated by Extended Export.</a:t>
            </a:r>
          </a:p>
        </p:txBody>
      </p:sp>
      <p:sp>
        <p:nvSpPr>
          <p:cNvPr id="9" name="Textfeld 8"/>
          <p:cNvSpPr txBox="1"/>
          <p:nvPr/>
        </p:nvSpPr>
        <p:spPr>
          <a:xfrm>
            <a:off x="323528" y="4581128"/>
            <a:ext cx="3562994" cy="2031325"/>
          </a:xfrm>
          <a:prstGeom prst="rect">
            <a:avLst/>
          </a:prstGeom>
          <a:noFill/>
        </p:spPr>
        <p:txBody>
          <a:bodyPr wrap="square" rtlCol="0">
            <a:spAutoFit/>
          </a:bodyPr>
          <a:lstStyle/>
          <a:p>
            <a:r>
              <a:rPr lang="en-US" sz="1400" dirty="0" smtClean="0"/>
              <a:t>Searched</a:t>
            </a:r>
          </a:p>
          <a:p>
            <a:pPr marL="180000" lvl="1" indent="-180000">
              <a:buClr>
                <a:schemeClr val="tx2"/>
              </a:buClr>
              <a:buFont typeface="Wingdings" panose="05000000000000000000" pitchFamily="2" charset="2"/>
              <a:buChar char="§"/>
            </a:pPr>
            <a:r>
              <a:rPr lang="en-US" sz="1400" dirty="0" smtClean="0"/>
              <a:t>Shows the record number of the search table and the associated search term.</a:t>
            </a:r>
          </a:p>
          <a:p>
            <a:pPr marL="180000" lvl="1" indent="-180000">
              <a:buClr>
                <a:schemeClr val="tx2"/>
              </a:buClr>
              <a:buFont typeface="Wingdings" panose="05000000000000000000" pitchFamily="2" charset="2"/>
              <a:buChar char="§"/>
            </a:pPr>
            <a:r>
              <a:rPr lang="en-US" sz="1400" dirty="0" smtClean="0"/>
              <a:t>“&lt;“ or “&gt;” moves to the next/previous search table record with candidates.</a:t>
            </a:r>
          </a:p>
          <a:p>
            <a:pPr marL="180000" lvl="1" indent="-180000">
              <a:buClr>
                <a:schemeClr val="tx2"/>
              </a:buClr>
              <a:buFont typeface="Wingdings" panose="05000000000000000000" pitchFamily="2" charset="2"/>
              <a:buChar char="§"/>
            </a:pPr>
            <a:r>
              <a:rPr lang="en-US" sz="1400" dirty="0" smtClean="0"/>
              <a:t>“&lt;&lt;“ or “&gt;&gt;” moves to the next/previous record with uncertain candidates.</a:t>
            </a:r>
          </a:p>
          <a:p>
            <a:pPr marL="180000" lvl="1" indent="-180000">
              <a:buClr>
                <a:schemeClr val="tx2"/>
              </a:buClr>
              <a:buFont typeface="Wingdings" panose="05000000000000000000" pitchFamily="2" charset="2"/>
              <a:buChar char="§"/>
            </a:pPr>
            <a:r>
              <a:rPr lang="en-US" sz="1400" dirty="0" smtClean="0"/>
              <a:t>“&lt;&lt;&lt;“ or “&gt;&gt;&gt;” moves to the next/previous record with unchecked candidates.</a:t>
            </a:r>
          </a:p>
        </p:txBody>
      </p:sp>
      <p:sp>
        <p:nvSpPr>
          <p:cNvPr id="10" name="Textfeld 9"/>
          <p:cNvSpPr txBox="1"/>
          <p:nvPr/>
        </p:nvSpPr>
        <p:spPr>
          <a:xfrm>
            <a:off x="3779912" y="4150240"/>
            <a:ext cx="5184576" cy="2462213"/>
          </a:xfrm>
          <a:prstGeom prst="rect">
            <a:avLst/>
          </a:prstGeom>
          <a:noFill/>
        </p:spPr>
        <p:txBody>
          <a:bodyPr wrap="square" rtlCol="0">
            <a:spAutoFit/>
          </a:bodyPr>
          <a:lstStyle/>
          <a:p>
            <a:r>
              <a:rPr lang="en-US" sz="1400" dirty="0" smtClean="0"/>
              <a:t>Found</a:t>
            </a:r>
          </a:p>
          <a:p>
            <a:pPr marL="180000" lvl="1" indent="-180000">
              <a:buClr>
                <a:schemeClr val="tx2"/>
              </a:buClr>
              <a:buFont typeface="Wingdings" panose="05000000000000000000" pitchFamily="2" charset="2"/>
              <a:buChar char="§"/>
            </a:pPr>
            <a:r>
              <a:rPr lang="en-US" sz="1400" dirty="0" smtClean="0"/>
              <a:t>Shows the candidate identity, the run number and content of the search fields in the base table.</a:t>
            </a:r>
          </a:p>
          <a:p>
            <a:pPr marL="180000" lvl="1" indent="-180000">
              <a:buClr>
                <a:schemeClr val="tx2"/>
              </a:buClr>
              <a:buFont typeface="Wingdings" panose="05000000000000000000" pitchFamily="2" charset="2"/>
              <a:buChar char="§"/>
            </a:pPr>
            <a:r>
              <a:rPr lang="en-US" sz="1400" dirty="0" smtClean="0"/>
              <a:t>Use simple clicking, SHIFT-clicking or CTRL-clicking to switch candidates between selected (match) and unselected (no match).</a:t>
            </a:r>
          </a:p>
          <a:p>
            <a:pPr marL="180000" lvl="1" indent="-180000">
              <a:buClr>
                <a:schemeClr val="tx2"/>
              </a:buClr>
              <a:buFont typeface="Wingdings" panose="05000000000000000000" pitchFamily="2" charset="2"/>
              <a:buChar char="§"/>
            </a:pPr>
            <a:r>
              <a:rPr lang="en-US" sz="1400" dirty="0" smtClean="0"/>
              <a:t>CTRL-clicking on “avoiding decision” marks the assessment as uncertain.</a:t>
            </a:r>
          </a:p>
          <a:p>
            <a:pPr marL="180000" lvl="1" indent="-180000">
              <a:buClr>
                <a:schemeClr val="tx2"/>
              </a:buClr>
              <a:buFont typeface="Wingdings" panose="05000000000000000000" pitchFamily="2" charset="2"/>
              <a:buChar char="§"/>
            </a:pPr>
            <a:r>
              <a:rPr lang="en-US" sz="1400" dirty="0" smtClean="0"/>
              <a:t>Clicking on “no hit” removes all selections and declares all candidates as non-matching.</a:t>
            </a:r>
          </a:p>
          <a:p>
            <a:pPr marL="180000" lvl="1" indent="-180000">
              <a:buClr>
                <a:srgbClr val="FF0000"/>
              </a:buClr>
              <a:buFont typeface="Wingdings" panose="05000000000000000000" pitchFamily="2" charset="2"/>
              <a:buChar char="§"/>
            </a:pPr>
            <a:r>
              <a:rPr lang="en-US" sz="1400" dirty="0" smtClean="0"/>
              <a:t>The checking functionality is depreciated because it is less efficient than working with Extended Export files.</a:t>
            </a:r>
          </a:p>
        </p:txBody>
      </p:sp>
      <p:pic>
        <p:nvPicPr>
          <p:cNvPr id="5" name="Grafik 4"/>
          <p:cNvPicPr>
            <a:picLocks noChangeAspect="1"/>
          </p:cNvPicPr>
          <p:nvPr/>
        </p:nvPicPr>
        <p:blipFill>
          <a:blip r:embed="rId2"/>
          <a:stretch>
            <a:fillRect/>
          </a:stretch>
        </p:blipFill>
        <p:spPr>
          <a:xfrm>
            <a:off x="3923928" y="1052736"/>
            <a:ext cx="4896533" cy="3019846"/>
          </a:xfrm>
          <a:prstGeom prst="rect">
            <a:avLst/>
          </a:prstGeom>
        </p:spPr>
      </p:pic>
    </p:spTree>
    <p:extLst>
      <p:ext uri="{BB962C8B-B14F-4D97-AF65-F5344CB8AC3E}">
        <p14:creationId xmlns:p14="http://schemas.microsoft.com/office/powerpoint/2010/main" val="339088957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Notes</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37</a:t>
            </a:fld>
            <a:endParaRPr lang="en-US"/>
          </a:p>
        </p:txBody>
      </p:sp>
      <p:sp>
        <p:nvSpPr>
          <p:cNvPr id="11" name="Textfeld 10"/>
          <p:cNvSpPr txBox="1"/>
          <p:nvPr/>
        </p:nvSpPr>
        <p:spPr>
          <a:xfrm>
            <a:off x="323528" y="908720"/>
            <a:ext cx="4680520" cy="2462213"/>
          </a:xfrm>
          <a:prstGeom prst="rect">
            <a:avLst/>
          </a:prstGeom>
          <a:noFill/>
        </p:spPr>
        <p:txBody>
          <a:bodyPr wrap="square" rtlCol="0">
            <a:spAutoFit/>
          </a:bodyPr>
          <a:lstStyle/>
          <a:p>
            <a:r>
              <a:rPr lang="en-US" sz="1400" dirty="0" smtClean="0"/>
              <a:t>Notes</a:t>
            </a:r>
          </a:p>
          <a:p>
            <a:pPr marL="180000" lvl="1" indent="-180000">
              <a:buClr>
                <a:schemeClr val="tx2"/>
              </a:buClr>
              <a:buFont typeface="Wingdings" panose="05000000000000000000" pitchFamily="2" charset="2"/>
              <a:buChar char="§"/>
            </a:pPr>
            <a:r>
              <a:rPr lang="en-US" sz="1400" dirty="0" smtClean="0"/>
              <a:t>Free text can be appended to the </a:t>
            </a:r>
            <a:r>
              <a:rPr lang="en-US" sz="1400" dirty="0" err="1" smtClean="0"/>
              <a:t>SearchEngine</a:t>
            </a:r>
            <a:r>
              <a:rPr lang="en-US" sz="1400" dirty="0" smtClean="0"/>
              <a:t> structure string following the tag “[info]”.</a:t>
            </a:r>
          </a:p>
          <a:p>
            <a:pPr marL="180000" lvl="1" indent="-180000">
              <a:buClr>
                <a:schemeClr val="tx2"/>
              </a:buClr>
              <a:buFont typeface="Wingdings" panose="05000000000000000000" pitchFamily="2" charset="2"/>
              <a:buChar char="§"/>
            </a:pPr>
            <a:r>
              <a:rPr lang="en-US" sz="1400" dirty="0" smtClean="0"/>
              <a:t>Every </a:t>
            </a:r>
            <a:r>
              <a:rPr lang="en-US" sz="1400" dirty="0"/>
              <a:t>save slot of the </a:t>
            </a:r>
            <a:r>
              <a:rPr lang="en-US" sz="1400" dirty="0" err="1"/>
              <a:t>SearchEngine</a:t>
            </a:r>
            <a:r>
              <a:rPr lang="en-US" sz="1400" dirty="0"/>
              <a:t> has its own notes </a:t>
            </a:r>
            <a:r>
              <a:rPr lang="en-US" sz="1400" dirty="0" smtClean="0"/>
              <a:t>section.</a:t>
            </a:r>
          </a:p>
          <a:p>
            <a:pPr marL="180000" lvl="1" indent="-180000">
              <a:buClr>
                <a:srgbClr val="00B050"/>
              </a:buClr>
              <a:buFont typeface="Wingdings" panose="05000000000000000000" pitchFamily="2" charset="2"/>
              <a:buChar char="§"/>
            </a:pPr>
            <a:r>
              <a:rPr lang="en-US" sz="1400" dirty="0" smtClean="0"/>
              <a:t>Can be used to make notes about the data, search strategies and other stuff related (and unrelated) to the current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The file “searchengine.log” in the </a:t>
            </a:r>
            <a:r>
              <a:rPr lang="en-US" sz="1400" dirty="0" err="1" smtClean="0"/>
              <a:t>SearchEngine</a:t>
            </a:r>
            <a:r>
              <a:rPr lang="en-US" sz="1400" dirty="0" smtClean="0"/>
              <a:t> directory reports all activities of the </a:t>
            </a:r>
            <a:r>
              <a:rPr lang="en-US" sz="1400" dirty="0" err="1" smtClean="0"/>
              <a:t>SearchEngine</a:t>
            </a:r>
            <a:r>
              <a:rPr lang="en-US" sz="1400" dirty="0" smtClean="0"/>
              <a:t> making the main reason for notes obsolete.</a:t>
            </a:r>
          </a:p>
        </p:txBody>
      </p:sp>
      <p:pic>
        <p:nvPicPr>
          <p:cNvPr id="2" name="Grafik 1"/>
          <p:cNvPicPr>
            <a:picLocks noChangeAspect="1"/>
          </p:cNvPicPr>
          <p:nvPr/>
        </p:nvPicPr>
        <p:blipFill>
          <a:blip r:embed="rId2"/>
          <a:stretch>
            <a:fillRect/>
          </a:stretch>
        </p:blipFill>
        <p:spPr>
          <a:xfrm>
            <a:off x="5148064" y="1052736"/>
            <a:ext cx="3696216" cy="2638793"/>
          </a:xfrm>
          <a:prstGeom prst="rect">
            <a:avLst/>
          </a:prstGeom>
        </p:spPr>
      </p:pic>
    </p:spTree>
    <p:extLst>
      <p:ext uri="{BB962C8B-B14F-4D97-AF65-F5344CB8AC3E}">
        <p14:creationId xmlns:p14="http://schemas.microsoft.com/office/powerpoint/2010/main" val="9801235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Tools</a:t>
            </a:r>
            <a:r>
              <a:rPr lang="en-US" dirty="0" err="1" smtClean="0">
                <a:sym typeface="Wingdings 3" panose="05040102010807070707" pitchFamily="18" charset="2"/>
              </a:rPr>
              <a:t>Browser</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38</a:t>
            </a:fld>
            <a:endParaRPr lang="en-US"/>
          </a:p>
        </p:txBody>
      </p:sp>
      <p:sp>
        <p:nvSpPr>
          <p:cNvPr id="11" name="Textfeld 10"/>
          <p:cNvSpPr txBox="1"/>
          <p:nvPr/>
        </p:nvSpPr>
        <p:spPr>
          <a:xfrm>
            <a:off x="323528" y="908720"/>
            <a:ext cx="3528392" cy="2893100"/>
          </a:xfrm>
          <a:prstGeom prst="rect">
            <a:avLst/>
          </a:prstGeom>
          <a:noFill/>
        </p:spPr>
        <p:txBody>
          <a:bodyPr wrap="square" rtlCol="0">
            <a:spAutoFit/>
          </a:bodyPr>
          <a:lstStyle/>
          <a:p>
            <a:r>
              <a:rPr lang="en-US" sz="1400" dirty="0" smtClean="0"/>
              <a:t>Browser</a:t>
            </a:r>
          </a:p>
          <a:p>
            <a:pPr marL="180000" lvl="1" indent="-180000">
              <a:buClr>
                <a:schemeClr val="tx2"/>
              </a:buClr>
              <a:buFont typeface="Wingdings" panose="05000000000000000000" pitchFamily="2" charset="2"/>
              <a:buChar char="§"/>
            </a:pPr>
            <a:r>
              <a:rPr lang="en-US" sz="1400" dirty="0" smtClean="0"/>
              <a:t>Opens a browser window to any selected </a:t>
            </a:r>
            <a:r>
              <a:rPr lang="en-US" sz="1400" dirty="0" err="1" smtClean="0"/>
              <a:t>Foxpro</a:t>
            </a:r>
            <a:r>
              <a:rPr lang="en-US" sz="1400" dirty="0" smtClean="0"/>
              <a:t> table (*.dbf).</a:t>
            </a:r>
          </a:p>
          <a:p>
            <a:pPr marL="180000" lvl="1" indent="-180000">
              <a:buClr>
                <a:schemeClr val="tx2"/>
              </a:buClr>
              <a:buFont typeface="Wingdings" panose="05000000000000000000" pitchFamily="2" charset="2"/>
              <a:buChar char="§"/>
            </a:pPr>
            <a:r>
              <a:rPr lang="en-US" sz="1400" dirty="0" smtClean="0"/>
              <a:t>The browser window can be navigated by entering a record number, skipping records or by scrolling.</a:t>
            </a:r>
          </a:p>
          <a:p>
            <a:pPr marL="180000" lvl="1" indent="-180000">
              <a:buClr>
                <a:srgbClr val="00B050"/>
              </a:buClr>
              <a:buFont typeface="Wingdings" panose="05000000000000000000" pitchFamily="2" charset="2"/>
              <a:buChar char="§"/>
            </a:pPr>
            <a:r>
              <a:rPr lang="en-US" sz="1400" dirty="0" smtClean="0"/>
              <a:t>Can be used to take a peek into the internal </a:t>
            </a:r>
            <a:r>
              <a:rPr lang="en-US" sz="1400" dirty="0" err="1" smtClean="0"/>
              <a:t>SearchEngine</a:t>
            </a:r>
            <a:r>
              <a:rPr lang="en-US" sz="1400" dirty="0" smtClean="0"/>
              <a:t> tables like </a:t>
            </a:r>
            <a:r>
              <a:rPr lang="en-US" sz="1400" dirty="0" err="1" smtClean="0"/>
              <a:t>registry.dbf</a:t>
            </a:r>
            <a:r>
              <a:rPr lang="en-US" sz="1400" dirty="0" smtClean="0"/>
              <a:t> or </a:t>
            </a:r>
            <a:r>
              <a:rPr lang="en-US" sz="1400" dirty="0" err="1" smtClean="0"/>
              <a:t>control.dbf</a:t>
            </a:r>
            <a:r>
              <a:rPr lang="en-US" sz="1400" dirty="0" smtClean="0"/>
              <a:t>.</a:t>
            </a:r>
          </a:p>
          <a:p>
            <a:pPr marL="180000" lvl="1" indent="-180000">
              <a:buClr>
                <a:srgbClr val="00B050"/>
              </a:buClr>
              <a:buFont typeface="Wingdings" panose="05000000000000000000" pitchFamily="2" charset="2"/>
              <a:buChar char="§"/>
            </a:pPr>
            <a:r>
              <a:rPr lang="en-US" sz="1400" dirty="0" smtClean="0"/>
              <a:t>Allows to scrutinize imported search and base tables, originating from tab-delimited text files, for invalid characters or messed up field separation.</a:t>
            </a:r>
          </a:p>
        </p:txBody>
      </p:sp>
      <p:pic>
        <p:nvPicPr>
          <p:cNvPr id="2" name="Grafik 1"/>
          <p:cNvPicPr>
            <a:picLocks noChangeAspect="1"/>
          </p:cNvPicPr>
          <p:nvPr/>
        </p:nvPicPr>
        <p:blipFill>
          <a:blip r:embed="rId2"/>
          <a:stretch>
            <a:fillRect/>
          </a:stretch>
        </p:blipFill>
        <p:spPr>
          <a:xfrm>
            <a:off x="3923928" y="1052736"/>
            <a:ext cx="4877481" cy="3658111"/>
          </a:xfrm>
          <a:prstGeom prst="rect">
            <a:avLst/>
          </a:prstGeom>
        </p:spPr>
      </p:pic>
    </p:spTree>
    <p:extLst>
      <p:ext uri="{BB962C8B-B14F-4D97-AF65-F5344CB8AC3E}">
        <p14:creationId xmlns:p14="http://schemas.microsoft.com/office/powerpoint/2010/main" val="223478866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Inhaltsplatzhalter 6"/>
          <p:cNvSpPr>
            <a:spLocks noGrp="1"/>
          </p:cNvSpPr>
          <p:nvPr>
            <p:ph idx="1"/>
          </p:nvPr>
        </p:nvSpPr>
        <p:spPr>
          <a:xfrm>
            <a:off x="323528" y="909328"/>
            <a:ext cx="8496944" cy="5688023"/>
          </a:xfrm>
        </p:spPr>
        <p:txBody>
          <a:bodyPr>
            <a:normAutofit fontScale="55000" lnSpcReduction="20000"/>
          </a:bodyPr>
          <a:lstStyle/>
          <a:p>
            <a:r>
              <a:rPr lang="en-US" sz="2600" dirty="0" smtClean="0"/>
              <a:t>All actions performed using the GUI of the </a:t>
            </a:r>
            <a:r>
              <a:rPr lang="en-US" sz="2600" dirty="0" err="1" smtClean="0"/>
              <a:t>SearchEngine</a:t>
            </a:r>
            <a:r>
              <a:rPr lang="en-US" sz="2600" dirty="0" smtClean="0"/>
              <a:t> are logged into the file searchengine.log in the </a:t>
            </a:r>
            <a:r>
              <a:rPr lang="en-US" sz="2600" dirty="0" err="1" smtClean="0"/>
              <a:t>SearchEngine</a:t>
            </a:r>
            <a:r>
              <a:rPr lang="en-US" sz="2600" dirty="0" smtClean="0"/>
              <a:t> directory.</a:t>
            </a:r>
          </a:p>
          <a:p>
            <a:pPr>
              <a:spcBef>
                <a:spcPts val="1200"/>
              </a:spcBef>
            </a:pPr>
            <a:r>
              <a:rPr lang="en-US" sz="2600" dirty="0" smtClean="0"/>
              <a:t>The entries are identical to the commands of the </a:t>
            </a:r>
            <a:r>
              <a:rPr lang="en-US" sz="2600" dirty="0" err="1" smtClean="0"/>
              <a:t>SearchEngine</a:t>
            </a:r>
            <a:r>
              <a:rPr lang="en-US" sz="2600" dirty="0" smtClean="0"/>
              <a:t> batch mode to facilitate easy setup of batch scripts.</a:t>
            </a:r>
          </a:p>
          <a:p>
            <a:pPr>
              <a:spcBef>
                <a:spcPts val="1200"/>
              </a:spcBef>
            </a:pPr>
            <a:r>
              <a:rPr lang="de-DE" sz="2600" dirty="0" smtClean="0"/>
              <a:t>Command </a:t>
            </a:r>
            <a:r>
              <a:rPr lang="de-DE" sz="2600" dirty="0" err="1" smtClean="0"/>
              <a:t>line</a:t>
            </a:r>
            <a:r>
              <a:rPr lang="de-DE" sz="2600" dirty="0" smtClean="0"/>
              <a:t> </a:t>
            </a:r>
            <a:r>
              <a:rPr lang="de-DE" sz="2600" dirty="0" err="1" smtClean="0"/>
              <a:t>parameter</a:t>
            </a:r>
            <a:r>
              <a:rPr lang="de-DE" sz="2600" dirty="0" smtClean="0"/>
              <a:t> </a:t>
            </a:r>
            <a:r>
              <a:rPr lang="de-DE" sz="2600" dirty="0" err="1" smtClean="0"/>
              <a:t>of</a:t>
            </a:r>
            <a:r>
              <a:rPr lang="de-DE" sz="2600" dirty="0" smtClean="0"/>
              <a:t> SearchEngine.exe:</a:t>
            </a:r>
            <a:br>
              <a:rPr lang="de-DE" sz="2600" dirty="0" smtClean="0"/>
            </a:br>
            <a:r>
              <a:rPr lang="de-DE" sz="2600" dirty="0" smtClean="0">
                <a:cs typeface="Courier New" panose="02070309020205020404" pitchFamily="49" charset="0"/>
              </a:rPr>
              <a:t>&gt; searchengine.exe </a:t>
            </a:r>
            <a:r>
              <a:rPr lang="de-DE" sz="2600" i="1" dirty="0" err="1" smtClean="0">
                <a:cs typeface="Courier New" panose="02070309020205020404" pitchFamily="49" charset="0"/>
              </a:rPr>
              <a:t>batch_file</a:t>
            </a:r>
            <a:r>
              <a:rPr lang="de-DE" sz="2600" dirty="0" smtClean="0">
                <a:cs typeface="Courier New" panose="02070309020205020404" pitchFamily="49" charset="0"/>
              </a:rPr>
              <a:t> [</a:t>
            </a:r>
            <a:r>
              <a:rPr lang="de-DE" sz="2600" i="1" dirty="0" err="1" smtClean="0">
                <a:cs typeface="Courier New" panose="02070309020205020404" pitchFamily="49" charset="0"/>
              </a:rPr>
              <a:t>output_file</a:t>
            </a:r>
            <a:r>
              <a:rPr lang="de-DE" sz="2600" i="1" dirty="0" smtClean="0">
                <a:cs typeface="Courier New" panose="02070309020205020404" pitchFamily="49" charset="0"/>
              </a:rPr>
              <a:t> </a:t>
            </a:r>
            <a:r>
              <a:rPr lang="de-DE" sz="2600" dirty="0" smtClean="0">
                <a:cs typeface="Courier New" panose="02070309020205020404" pitchFamily="49" charset="0"/>
              </a:rPr>
              <a:t>[</a:t>
            </a:r>
            <a:r>
              <a:rPr lang="de-DE" sz="2600" dirty="0" err="1" smtClean="0">
                <a:cs typeface="Courier New" panose="02070309020205020404" pitchFamily="49" charset="0"/>
              </a:rPr>
              <a:t>append</a:t>
            </a:r>
            <a:r>
              <a:rPr lang="de-DE" sz="2600" dirty="0" smtClean="0">
                <a:cs typeface="Courier New" panose="02070309020205020404" pitchFamily="49" charset="0"/>
              </a:rPr>
              <a:t>]] [[</a:t>
            </a:r>
            <a:r>
              <a:rPr lang="de-DE" sz="2600" i="1" dirty="0" smtClean="0">
                <a:cs typeface="Courier New" panose="02070309020205020404" pitchFamily="49" charset="0"/>
              </a:rPr>
              <a:t>para1</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r>
              <a:rPr lang="de-DE" sz="2600" i="1" dirty="0" smtClean="0">
                <a:cs typeface="Courier New" panose="02070309020205020404" pitchFamily="49" charset="0"/>
              </a:rPr>
              <a:t>para2</a:t>
            </a:r>
            <a:r>
              <a:rPr lang="de-DE" sz="2600" dirty="0" smtClean="0">
                <a:cs typeface="Courier New" panose="02070309020205020404" pitchFamily="49" charset="0"/>
              </a:rPr>
              <a:t>=</a:t>
            </a:r>
            <a:r>
              <a:rPr lang="de-DE" sz="2600" i="1" dirty="0" err="1" smtClean="0">
                <a:cs typeface="Courier New" panose="02070309020205020404" pitchFamily="49" charset="0"/>
              </a:rPr>
              <a:t>content</a:t>
            </a:r>
            <a:r>
              <a:rPr lang="de-DE" sz="2600" dirty="0" smtClean="0">
                <a:cs typeface="Courier New" panose="02070309020205020404" pitchFamily="49" charset="0"/>
              </a:rPr>
              <a:t>] …]</a:t>
            </a:r>
            <a:endParaRPr lang="de-DE" sz="2600" dirty="0" smtClean="0">
              <a:cs typeface="Courier New" panose="02070309020205020404" pitchFamily="49" charset="0"/>
            </a:endParaRPr>
          </a:p>
          <a:p>
            <a:pPr lvl="1"/>
            <a:r>
              <a:rPr lang="en-US" sz="2600" dirty="0" smtClean="0"/>
              <a:t>Output generated from the script is written into the optional output file.</a:t>
            </a:r>
          </a:p>
          <a:p>
            <a:pPr lvl="1"/>
            <a:r>
              <a:rPr lang="en-US" sz="2600" dirty="0" smtClean="0"/>
              <a:t>If option “append“ is specified, the existing output file will be complemented</a:t>
            </a:r>
            <a:r>
              <a:rPr lang="en-US" sz="2600" dirty="0" smtClean="0"/>
              <a:t>.</a:t>
            </a:r>
          </a:p>
          <a:p>
            <a:pPr lvl="1"/>
            <a:r>
              <a:rPr lang="en-US" sz="2600" dirty="0" smtClean="0"/>
              <a:t>Parameters followed by an equal sign are placeholders. In the script file, placeholder are enclosed by rectangular brackets, e.g. </a:t>
            </a:r>
            <a:r>
              <a:rPr lang="en-US" sz="2600" dirty="0" err="1" smtClean="0"/>
              <a:t>importBase</a:t>
            </a:r>
            <a:r>
              <a:rPr lang="en-US" sz="2600" dirty="0" smtClean="0"/>
              <a:t>(“[</a:t>
            </a:r>
            <a:r>
              <a:rPr lang="en-US" sz="2600" dirty="0" err="1" smtClean="0"/>
              <a:t>basefile</a:t>
            </a:r>
            <a:r>
              <a:rPr lang="en-US" sz="2600" dirty="0" smtClean="0"/>
              <a:t>]”) and will be replaced by the contents of a parameter of the same name</a:t>
            </a:r>
            <a:endParaRPr lang="en-US" sz="2600" dirty="0" smtClean="0"/>
          </a:p>
          <a:p>
            <a:pPr>
              <a:spcBef>
                <a:spcPts val="1200"/>
              </a:spcBef>
            </a:pPr>
            <a:r>
              <a:rPr lang="de-DE" sz="2600" dirty="0" smtClean="0"/>
              <a:t>Syntax </a:t>
            </a:r>
            <a:r>
              <a:rPr lang="de-DE" sz="2600" dirty="0" err="1" smtClean="0"/>
              <a:t>of</a:t>
            </a:r>
            <a:r>
              <a:rPr lang="de-DE" sz="2600" dirty="0" smtClean="0"/>
              <a:t> </a:t>
            </a:r>
            <a:r>
              <a:rPr lang="de-DE" sz="2600" dirty="0" err="1" smtClean="0"/>
              <a:t>batch</a:t>
            </a:r>
            <a:r>
              <a:rPr lang="de-DE" sz="2600" dirty="0" smtClean="0"/>
              <a:t> </a:t>
            </a:r>
            <a:r>
              <a:rPr lang="de-DE" sz="2600" dirty="0" err="1" smtClean="0"/>
              <a:t>scripts</a:t>
            </a:r>
            <a:r>
              <a:rPr lang="de-DE" sz="2600" dirty="0" smtClean="0"/>
              <a:t>:</a:t>
            </a:r>
            <a:br>
              <a:rPr lang="de-DE" sz="2600" dirty="0" smtClean="0"/>
            </a:b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comment</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silent|loud</a:t>
            </a:r>
            <a:r>
              <a:rPr lang="de-DE" sz="2600" dirty="0" smtClean="0">
                <a:ea typeface="Cambria Math" panose="02040503050406030204" pitchFamily="18" charset="0"/>
                <a:cs typeface="Courier New" panose="02070309020205020404" pitchFamily="49" charset="0"/>
              </a:rPr>
              <a:t>]</a:t>
            </a:r>
            <a:br>
              <a:rPr lang="de-DE" sz="2600" dirty="0" smtClean="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[catch] [</a:t>
            </a:r>
            <a:r>
              <a:rPr lang="de-DE" sz="2600" dirty="0" err="1" smtClean="0">
                <a:ea typeface="Cambria Math" panose="02040503050406030204" pitchFamily="18" charset="0"/>
                <a:cs typeface="Courier New" panose="02070309020205020404" pitchFamily="49" charset="0"/>
              </a:rPr>
              <a:t>force</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silent</a:t>
            </a:r>
            <a:r>
              <a:rPr lang="de-DE" sz="2600" dirty="0" smtClean="0">
                <a:ea typeface="Cambria Math" panose="02040503050406030204" pitchFamily="18" charset="0"/>
                <a:cs typeface="Courier New" panose="02070309020205020404" pitchFamily="49" charset="0"/>
              </a:rPr>
              <a:t>] [</a:t>
            </a:r>
            <a:r>
              <a:rPr lang="de-DE" sz="2600" dirty="0" err="1" smtClean="0">
                <a:ea typeface="Cambria Math" panose="02040503050406030204" pitchFamily="18" charset="0"/>
                <a:cs typeface="Courier New" panose="02070309020205020404" pitchFamily="49" charset="0"/>
              </a:rPr>
              <a:t>loud</a:t>
            </a:r>
            <a:r>
              <a:rPr lang="de-DE" sz="2600" dirty="0" smtClean="0">
                <a:ea typeface="Cambria Math" panose="02040503050406030204" pitchFamily="18" charset="0"/>
                <a:cs typeface="Courier New" panose="02070309020205020404" pitchFamily="49" charset="0"/>
              </a:rPr>
              <a:t>] </a:t>
            </a:r>
            <a:r>
              <a:rPr lang="de-DE" sz="2600" i="1" dirty="0" err="1" smtClean="0">
                <a:ea typeface="Cambria Math" panose="02040503050406030204" pitchFamily="18" charset="0"/>
                <a:cs typeface="Courier New" panose="02070309020205020404" pitchFamily="49" charset="0"/>
              </a:rPr>
              <a:t>command</a:t>
            </a:r>
            <a:r>
              <a:rPr lang="de-DE" sz="2600" i="1" dirty="0">
                <a:ea typeface="Cambria Math" panose="02040503050406030204" pitchFamily="18" charset="0"/>
                <a:cs typeface="Courier New" panose="02070309020205020404" pitchFamily="49" charset="0"/>
              </a:rPr>
              <a:t/>
            </a:r>
            <a:br>
              <a:rPr lang="de-DE" sz="2600" i="1" dirty="0">
                <a:ea typeface="Cambria Math" panose="02040503050406030204" pitchFamily="18" charset="0"/>
                <a:cs typeface="Courier New" panose="02070309020205020404" pitchFamily="49" charset="0"/>
              </a:rPr>
            </a:br>
            <a:r>
              <a:rPr lang="de-DE" sz="2600" dirty="0" smtClean="0">
                <a:ea typeface="Cambria Math" panose="02040503050406030204" pitchFamily="18" charset="0"/>
                <a:cs typeface="Courier New" panose="02070309020205020404" pitchFamily="49" charset="0"/>
              </a:rPr>
              <a:t>[</a:t>
            </a:r>
            <a:r>
              <a:rPr lang="de-DE" sz="2600" dirty="0" err="1" smtClean="0">
                <a:ea typeface="Cambria Math" panose="02040503050406030204" pitchFamily="18" charset="0"/>
                <a:cs typeface="Courier New" panose="02070309020205020404" pitchFamily="49" charset="0"/>
              </a:rPr>
              <a:t>exit</a:t>
            </a:r>
            <a:r>
              <a:rPr lang="de-DE" sz="2600" dirty="0" smtClean="0">
                <a:ea typeface="Cambria Math" panose="02040503050406030204" pitchFamily="18" charset="0"/>
                <a:cs typeface="Courier New" panose="02070309020205020404" pitchFamily="49" charset="0"/>
              </a:rPr>
              <a:t>]</a:t>
            </a:r>
          </a:p>
          <a:p>
            <a:pPr>
              <a:spcBef>
                <a:spcPts val="1200"/>
              </a:spcBef>
            </a:pPr>
            <a:r>
              <a:rPr lang="de-DE" sz="2600" dirty="0" smtClean="0">
                <a:cs typeface="Courier New" panose="02070309020205020404" pitchFamily="49" charset="0"/>
              </a:rPr>
              <a:t>Command </a:t>
            </a:r>
            <a:r>
              <a:rPr lang="de-DE" sz="2600" dirty="0" err="1" smtClean="0">
                <a:cs typeface="Courier New" panose="02070309020205020404" pitchFamily="49" charset="0"/>
              </a:rPr>
              <a:t>parameters</a:t>
            </a:r>
            <a:r>
              <a:rPr lang="de-DE" sz="2600" dirty="0" smtClean="0">
                <a:cs typeface="Courier New" panose="02070309020205020404" pitchFamily="49" charset="0"/>
              </a:rPr>
              <a:t> </a:t>
            </a:r>
            <a:r>
              <a:rPr lang="de-DE" sz="2600" dirty="0" err="1" smtClean="0">
                <a:cs typeface="Courier New" panose="02070309020205020404" pitchFamily="49" charset="0"/>
              </a:rPr>
              <a:t>have</a:t>
            </a:r>
            <a:r>
              <a:rPr lang="de-DE" sz="2600" dirty="0" smtClean="0">
                <a:cs typeface="Courier New" panose="02070309020205020404" pitchFamily="49" charset="0"/>
              </a:rPr>
              <a:t> different </a:t>
            </a:r>
            <a:r>
              <a:rPr lang="de-DE" sz="2600" dirty="0" err="1" smtClean="0">
                <a:cs typeface="Courier New" panose="02070309020205020404" pitchFamily="49" charset="0"/>
              </a:rPr>
              <a:t>types</a:t>
            </a:r>
            <a:r>
              <a:rPr lang="de-DE" sz="2600" dirty="0" smtClean="0">
                <a:cs typeface="Courier New" panose="02070309020205020404" pitchFamily="49" charset="0"/>
              </a:rPr>
              <a:t> </a:t>
            </a:r>
            <a:r>
              <a:rPr lang="de-DE" sz="2600" dirty="0" err="1" smtClean="0">
                <a:cs typeface="Courier New" panose="02070309020205020404" pitchFamily="49" charset="0"/>
              </a:rPr>
              <a:t>which</a:t>
            </a:r>
            <a:r>
              <a:rPr lang="de-DE" sz="2600" dirty="0" smtClean="0">
                <a:cs typeface="Courier New" panose="02070309020205020404" pitchFamily="49" charset="0"/>
              </a:rPr>
              <a:t> </a:t>
            </a:r>
            <a:r>
              <a:rPr lang="de-DE" sz="2600" dirty="0" err="1" smtClean="0">
                <a:cs typeface="Courier New" panose="02070309020205020404" pitchFamily="49" charset="0"/>
              </a:rPr>
              <a:t>are</a:t>
            </a:r>
            <a:r>
              <a:rPr lang="de-DE" sz="2600" dirty="0" smtClean="0">
                <a:cs typeface="Courier New" panose="02070309020205020404" pitchFamily="49" charset="0"/>
              </a:rPr>
              <a:t> </a:t>
            </a:r>
            <a:r>
              <a:rPr lang="de-DE" sz="2600" dirty="0" err="1" smtClean="0">
                <a:cs typeface="Courier New" panose="02070309020205020404" pitchFamily="49" charset="0"/>
              </a:rPr>
              <a:t>represented</a:t>
            </a:r>
            <a:r>
              <a:rPr lang="de-DE" sz="2600" dirty="0" smtClean="0">
                <a:cs typeface="Courier New" panose="02070309020205020404" pitchFamily="49" charset="0"/>
              </a:rPr>
              <a:t> </a:t>
            </a:r>
            <a:r>
              <a:rPr lang="de-DE" sz="2600" dirty="0" err="1" smtClean="0">
                <a:cs typeface="Courier New" panose="02070309020205020404" pitchFamily="49" charset="0"/>
              </a:rPr>
              <a:t>by</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first</a:t>
            </a:r>
            <a:r>
              <a:rPr lang="de-DE" sz="2600" dirty="0" smtClean="0">
                <a:cs typeface="Courier New" panose="02070309020205020404" pitchFamily="49" charset="0"/>
              </a:rPr>
              <a:t> </a:t>
            </a:r>
            <a:r>
              <a:rPr lang="de-DE" sz="2600" dirty="0" err="1" smtClean="0">
                <a:cs typeface="Courier New" panose="02070309020205020404" pitchFamily="49" charset="0"/>
              </a:rPr>
              <a:t>uppercase</a:t>
            </a:r>
            <a:r>
              <a:rPr lang="de-DE" sz="2600" dirty="0" smtClean="0">
                <a:cs typeface="Courier New" panose="02070309020205020404" pitchFamily="49" charset="0"/>
              </a:rPr>
              <a:t> </a:t>
            </a:r>
            <a:r>
              <a:rPr lang="de-DE" sz="2600" dirty="0" err="1" smtClean="0">
                <a:cs typeface="Courier New" panose="02070309020205020404" pitchFamily="49" charset="0"/>
              </a:rPr>
              <a:t>letters</a:t>
            </a:r>
            <a:r>
              <a:rPr lang="de-DE" sz="2600" dirty="0" smtClean="0">
                <a:cs typeface="Courier New" panose="02070309020205020404" pitchFamily="49" charset="0"/>
              </a:rPr>
              <a:t> </a:t>
            </a:r>
            <a:r>
              <a:rPr lang="de-DE" sz="2600" dirty="0" err="1" smtClean="0">
                <a:cs typeface="Courier New" panose="02070309020205020404" pitchFamily="49" charset="0"/>
              </a:rPr>
              <a:t>of</a:t>
            </a:r>
            <a:r>
              <a:rPr lang="de-DE" sz="2600" dirty="0" smtClean="0">
                <a:cs typeface="Courier New" panose="02070309020205020404" pitchFamily="49" charset="0"/>
              </a:rPr>
              <a:t> </a:t>
            </a:r>
            <a:r>
              <a:rPr lang="de-DE" sz="2600" dirty="0" err="1" smtClean="0">
                <a:cs typeface="Courier New" panose="02070309020205020404" pitchFamily="49" charset="0"/>
              </a:rPr>
              <a:t>the</a:t>
            </a:r>
            <a:r>
              <a:rPr lang="de-DE" sz="2600" dirty="0" smtClean="0">
                <a:cs typeface="Courier New" panose="02070309020205020404" pitchFamily="49" charset="0"/>
              </a:rPr>
              <a:t> </a:t>
            </a:r>
            <a:r>
              <a:rPr lang="de-DE" sz="2600" dirty="0" err="1" smtClean="0">
                <a:cs typeface="Courier New" panose="02070309020205020404" pitchFamily="49" charset="0"/>
              </a:rPr>
              <a:t>placeholder</a:t>
            </a:r>
            <a:r>
              <a:rPr lang="de-DE" sz="2600" dirty="0" smtClean="0">
                <a:cs typeface="Courier New" panose="02070309020205020404" pitchFamily="49" charset="0"/>
              </a:rPr>
              <a:t>: </a:t>
            </a:r>
            <a:br>
              <a:rPr lang="de-DE" sz="2600" dirty="0" smtClean="0">
                <a:cs typeface="Courier New" panose="02070309020205020404" pitchFamily="49" charset="0"/>
              </a:rPr>
            </a:br>
            <a:r>
              <a:rPr lang="de-DE" sz="2600" dirty="0" smtClean="0">
                <a:cs typeface="Courier New" panose="02070309020205020404" pitchFamily="49" charset="0"/>
              </a:rPr>
              <a:t>I = Integer</a:t>
            </a:r>
            <a:br>
              <a:rPr lang="de-DE" sz="2600" dirty="0" smtClean="0">
                <a:cs typeface="Courier New" panose="02070309020205020404" pitchFamily="49" charset="0"/>
              </a:rPr>
            </a:br>
            <a:r>
              <a:rPr lang="de-DE" sz="2600" dirty="0" smtClean="0">
                <a:cs typeface="Courier New" panose="02070309020205020404" pitchFamily="49" charset="0"/>
              </a:rPr>
              <a:t>N = </a:t>
            </a:r>
            <a:r>
              <a:rPr lang="de-DE" sz="2600" dirty="0" err="1" smtClean="0">
                <a:cs typeface="Courier New" panose="02070309020205020404" pitchFamily="49" charset="0"/>
              </a:rPr>
              <a:t>Numeric</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L = </a:t>
            </a:r>
            <a:r>
              <a:rPr lang="de-DE" sz="2600" dirty="0" err="1" smtClean="0">
                <a:cs typeface="Courier New" panose="02070309020205020404" pitchFamily="49" charset="0"/>
              </a:rPr>
              <a:t>Logic</a:t>
            </a:r>
            <a:r>
              <a:rPr lang="de-DE" sz="2600" dirty="0" smtClean="0">
                <a:cs typeface="Courier New" panose="02070309020205020404" pitchFamily="49" charset="0"/>
              </a:rPr>
              <a:t>: .t.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true</a:t>
            </a:r>
            <a:r>
              <a:rPr lang="de-DE" sz="2600" dirty="0" smtClean="0">
                <a:cs typeface="Courier New" panose="02070309020205020404" pitchFamily="49" charset="0"/>
              </a:rPr>
              <a:t>, .f. </a:t>
            </a:r>
            <a:r>
              <a:rPr lang="de-DE" sz="2600" dirty="0" err="1" smtClean="0">
                <a:cs typeface="Courier New" panose="02070309020205020404" pitchFamily="49" charset="0"/>
              </a:rPr>
              <a:t>equals</a:t>
            </a:r>
            <a:r>
              <a:rPr lang="de-DE" sz="2600" dirty="0" smtClean="0">
                <a:cs typeface="Courier New" panose="02070309020205020404" pitchFamily="49" charset="0"/>
              </a:rPr>
              <a:t> </a:t>
            </a:r>
            <a:r>
              <a:rPr lang="de-DE" sz="2600" dirty="0" err="1" smtClean="0">
                <a:cs typeface="Courier New" panose="02070309020205020404" pitchFamily="49" charset="0"/>
              </a:rPr>
              <a:t>false</a:t>
            </a:r>
            <a:r>
              <a:rPr lang="de-DE" sz="2600" dirty="0">
                <a:cs typeface="Courier New" panose="02070309020205020404" pitchFamily="49" charset="0"/>
              </a:rPr>
              <a:t/>
            </a:r>
            <a:br>
              <a:rPr lang="de-DE" sz="2600" dirty="0">
                <a:cs typeface="Courier New" panose="02070309020205020404" pitchFamily="49" charset="0"/>
              </a:rPr>
            </a:br>
            <a:r>
              <a:rPr lang="de-DE" sz="2600" dirty="0" smtClean="0">
                <a:cs typeface="Courier New" panose="02070309020205020404" pitchFamily="49" charset="0"/>
              </a:rPr>
              <a:t>S = </a:t>
            </a:r>
            <a:r>
              <a:rPr lang="en-US" sz="2600" dirty="0" smtClean="0">
                <a:cs typeface="Courier New" panose="02070309020205020404" pitchFamily="49" charset="0"/>
              </a:rPr>
              <a:t>String in quotes: </a:t>
            </a:r>
            <a:r>
              <a:rPr lang="en-US" sz="2600" dirty="0" smtClean="0">
                <a:latin typeface="Courier New" panose="02070309020205020404" pitchFamily="49" charset="0"/>
                <a:cs typeface="Courier New" panose="02070309020205020404" pitchFamily="49" charset="0"/>
              </a:rPr>
              <a:t>”…”</a:t>
            </a:r>
            <a:endParaRPr lang="en-US" sz="2600" dirty="0" smtClean="0">
              <a:cs typeface="Courier New" panose="02070309020205020404" pitchFamily="49" charset="0"/>
            </a:endParaRPr>
          </a:p>
          <a:p>
            <a:pPr>
              <a:spcBef>
                <a:spcPts val="1200"/>
              </a:spcBef>
            </a:pPr>
            <a:r>
              <a:rPr lang="en-US" sz="2600" dirty="0" smtClean="0">
                <a:cs typeface="Courier New" panose="02070309020205020404" pitchFamily="49" charset="0"/>
              </a:rPr>
              <a:t>Command parameters can be omitted if designated as optional (rectangular brackets) and will be replaced with default values. Commands reported in the searchengine.log always show the abridged version omitting default settings. </a:t>
            </a:r>
            <a:endParaRPr lang="de-DE" dirty="0" smtClean="0">
              <a:cs typeface="Courier New" panose="02070309020205020404" pitchFamily="49" charset="0"/>
            </a:endParaRPr>
          </a:p>
        </p:txBody>
      </p:sp>
      <p:sp>
        <p:nvSpPr>
          <p:cNvPr id="3" name="Foliennummernplatzhalter 2"/>
          <p:cNvSpPr>
            <a:spLocks noGrp="1"/>
          </p:cNvSpPr>
          <p:nvPr>
            <p:ph type="sldNum" sz="quarter" idx="12"/>
          </p:nvPr>
        </p:nvSpPr>
        <p:spPr/>
        <p:txBody>
          <a:bodyPr/>
          <a:lstStyle/>
          <a:p>
            <a:fld id="{D3A84B36-446C-40B2-BC20-ECC32BF7AA77}" type="slidenum">
              <a:rPr lang="en-US" smtClean="0"/>
              <a:t>39</a:t>
            </a:fld>
            <a:endParaRPr lang="en-US"/>
          </a:p>
        </p:txBody>
      </p:sp>
      <p:sp>
        <p:nvSpPr>
          <p:cNvPr id="6" name="Titel 5"/>
          <p:cNvSpPr>
            <a:spLocks noGrp="1"/>
          </p:cNvSpPr>
          <p:nvPr>
            <p:ph type="title"/>
          </p:nvPr>
        </p:nvSpPr>
        <p:spPr/>
        <p:txBody>
          <a:bodyPr/>
          <a:lstStyle/>
          <a:p>
            <a:r>
              <a:rPr lang="de-DE" dirty="0" smtClean="0"/>
              <a:t>Batch </a:t>
            </a:r>
            <a:r>
              <a:rPr lang="de-DE" dirty="0" err="1" smtClean="0"/>
              <a:t>mode</a:t>
            </a:r>
            <a:r>
              <a:rPr lang="de-DE" dirty="0" smtClean="0"/>
              <a:t> </a:t>
            </a:r>
            <a:r>
              <a:rPr lang="de-DE" dirty="0" err="1" smtClean="0"/>
              <a:t>and</a:t>
            </a:r>
            <a:r>
              <a:rPr lang="de-DE" dirty="0" smtClean="0"/>
              <a:t> searchengine.log</a:t>
            </a:r>
            <a:endParaRPr lang="en-US" dirty="0"/>
          </a:p>
        </p:txBody>
      </p:sp>
    </p:spTree>
    <p:extLst>
      <p:ext uri="{BB962C8B-B14F-4D97-AF65-F5344CB8AC3E}">
        <p14:creationId xmlns:p14="http://schemas.microsoft.com/office/powerpoint/2010/main" val="166923740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smtClean="0"/>
              <a:t> menu structure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4</a:t>
            </a:fld>
            <a:endParaRPr lang="en-US"/>
          </a:p>
        </p:txBody>
      </p:sp>
      <p:sp>
        <p:nvSpPr>
          <p:cNvPr id="2" name="Textfeld 1"/>
          <p:cNvSpPr txBox="1"/>
          <p:nvPr/>
        </p:nvSpPr>
        <p:spPr>
          <a:xfrm>
            <a:off x="326650" y="692696"/>
            <a:ext cx="2373142" cy="6294031"/>
          </a:xfrm>
          <a:prstGeom prst="rect">
            <a:avLst/>
          </a:prstGeom>
          <a:noFill/>
        </p:spPr>
        <p:txBody>
          <a:bodyPr wrap="square" rtlCol="0">
            <a:spAutoFit/>
          </a:bodyPr>
          <a:lstStyle/>
          <a:p>
            <a:r>
              <a:rPr lang="en-US" sz="1400" dirty="0" smtClean="0"/>
              <a:t>Menu [suggested order]</a:t>
            </a:r>
          </a:p>
          <a:p>
            <a:pPr marL="180000" lvl="1" indent="-180000">
              <a:lnSpc>
                <a:spcPts val="1600"/>
              </a:lnSpc>
              <a:buClr>
                <a:schemeClr val="tx2"/>
              </a:buClr>
              <a:buFont typeface="Wingdings" panose="05000000000000000000" pitchFamily="2" charset="2"/>
              <a:buChar char="§"/>
            </a:pPr>
            <a:r>
              <a:rPr lang="en-US" sz="1400" dirty="0" smtClean="0"/>
              <a:t>File</a:t>
            </a:r>
          </a:p>
          <a:p>
            <a:pPr marL="360000" lvl="2" indent="-180000">
              <a:lnSpc>
                <a:spcPts val="1600"/>
              </a:lnSpc>
              <a:buClr>
                <a:schemeClr val="tx2"/>
              </a:buClr>
              <a:buFont typeface="Wingdings" panose="05000000000000000000" pitchFamily="2" charset="2"/>
              <a:buChar char="§"/>
            </a:pPr>
            <a:r>
              <a:rPr lang="en-US" sz="1400" dirty="0" smtClean="0"/>
              <a:t>Save settings [8]</a:t>
            </a:r>
          </a:p>
          <a:p>
            <a:pPr marL="360000" lvl="2" indent="-180000">
              <a:lnSpc>
                <a:spcPts val="1600"/>
              </a:lnSpc>
              <a:buClr>
                <a:schemeClr val="tx2"/>
              </a:buClr>
              <a:buFont typeface="Wingdings" panose="05000000000000000000" pitchFamily="2" charset="2"/>
              <a:buChar char="§"/>
            </a:pPr>
            <a:r>
              <a:rPr lang="en-US" sz="1400" dirty="0" smtClean="0"/>
              <a:t>Load Settings [9]</a:t>
            </a:r>
          </a:p>
          <a:p>
            <a:pPr marL="360000" lvl="2" indent="-180000">
              <a:lnSpc>
                <a:spcPts val="1600"/>
              </a:lnSpc>
              <a:buClr>
                <a:schemeClr val="tx2"/>
              </a:buClr>
              <a:buFont typeface="Wingdings" panose="05000000000000000000" pitchFamily="2" charset="2"/>
              <a:buChar char="§"/>
            </a:pPr>
            <a:r>
              <a:rPr lang="en-US" sz="1400" dirty="0" smtClean="0"/>
              <a:t>Export</a:t>
            </a:r>
          </a:p>
          <a:p>
            <a:pPr marL="540000" lvl="3" indent="-180000">
              <a:buClr>
                <a:schemeClr val="tx2"/>
              </a:buClr>
              <a:buFont typeface="Wingdings" panose="05000000000000000000" pitchFamily="2" charset="2"/>
              <a:buChar char="§"/>
            </a:pPr>
            <a:r>
              <a:rPr lang="en-US" sz="1100" dirty="0" smtClean="0"/>
              <a:t>Export [10]</a:t>
            </a:r>
          </a:p>
          <a:p>
            <a:pPr marL="540000" lvl="3" indent="-180000">
              <a:buClr>
                <a:schemeClr val="tx2"/>
              </a:buClr>
              <a:buFont typeface="Wingdings" panose="05000000000000000000" pitchFamily="2" charset="2"/>
              <a:buChar char="§"/>
            </a:pPr>
            <a:r>
              <a:rPr lang="en-US" sz="1100" dirty="0" smtClean="0"/>
              <a:t>Extended Export [11]</a:t>
            </a:r>
          </a:p>
          <a:p>
            <a:pPr marL="540000" lvl="3" indent="-180000">
              <a:buClr>
                <a:schemeClr val="tx2"/>
              </a:buClr>
              <a:buFont typeface="Wingdings" panose="05000000000000000000" pitchFamily="2" charset="2"/>
              <a:buChar char="§"/>
            </a:pPr>
            <a:r>
              <a:rPr lang="en-US" sz="1100" dirty="0" smtClean="0"/>
              <a:t>Grouped Export [12]</a:t>
            </a:r>
          </a:p>
          <a:p>
            <a:pPr marL="540000" lvl="3" indent="-180000">
              <a:buClr>
                <a:schemeClr val="tx2"/>
              </a:buClr>
              <a:buFont typeface="Wingdings" panose="05000000000000000000" pitchFamily="2" charset="2"/>
              <a:buChar char="§"/>
            </a:pPr>
            <a:r>
              <a:rPr lang="en-US" sz="1100" dirty="0" smtClean="0"/>
              <a:t>Result Export</a:t>
            </a:r>
          </a:p>
          <a:p>
            <a:pPr marL="540000" lvl="3" indent="-180000">
              <a:buClr>
                <a:schemeClr val="tx2"/>
              </a:buClr>
              <a:buFont typeface="Wingdings" panose="05000000000000000000" pitchFamily="2" charset="2"/>
              <a:buChar char="§"/>
            </a:pPr>
            <a:r>
              <a:rPr lang="en-US" sz="1100" dirty="0" smtClean="0"/>
              <a:t>Meta Export</a:t>
            </a:r>
          </a:p>
          <a:p>
            <a:pPr marL="360000" lvl="2" indent="-180000">
              <a:lnSpc>
                <a:spcPts val="1600"/>
              </a:lnSpc>
              <a:buClr>
                <a:schemeClr val="tx2"/>
              </a:buClr>
              <a:buFont typeface="Wingdings" panose="05000000000000000000" pitchFamily="2" charset="2"/>
              <a:buChar char="§"/>
            </a:pPr>
            <a:r>
              <a:rPr lang="en-US" sz="1400" dirty="0" smtClean="0"/>
              <a:t>Exit</a:t>
            </a:r>
            <a:endParaRPr lang="en-US" sz="1400" dirty="0"/>
          </a:p>
          <a:p>
            <a:pPr marL="180000" lvl="1" indent="-180000">
              <a:lnSpc>
                <a:spcPts val="1600"/>
              </a:lnSpc>
              <a:buClr>
                <a:schemeClr val="tx2"/>
              </a:buClr>
              <a:buFont typeface="Wingdings" panose="05000000000000000000" pitchFamily="2" charset="2"/>
              <a:buChar char="§"/>
            </a:pPr>
            <a:r>
              <a:rPr lang="en-US" sz="1400" dirty="0" err="1" smtClean="0"/>
              <a:t>Config</a:t>
            </a:r>
            <a:endParaRPr lang="en-US" sz="1400" dirty="0" smtClean="0"/>
          </a:p>
          <a:p>
            <a:pPr marL="360000" lvl="2" indent="-180000">
              <a:lnSpc>
                <a:spcPts val="1600"/>
              </a:lnSpc>
              <a:buClr>
                <a:schemeClr val="tx2"/>
              </a:buClr>
              <a:buFont typeface="Wingdings" panose="05000000000000000000" pitchFamily="2" charset="2"/>
              <a:buChar char="§"/>
            </a:pPr>
            <a:r>
              <a:rPr lang="en-US" sz="1400" dirty="0" smtClean="0"/>
              <a:t>File Locations [1]</a:t>
            </a:r>
          </a:p>
          <a:p>
            <a:pPr marL="360000" lvl="2" indent="-180000">
              <a:lnSpc>
                <a:spcPts val="1600"/>
              </a:lnSpc>
              <a:buClr>
                <a:schemeClr val="tx2"/>
              </a:buClr>
              <a:buFont typeface="Wingdings" panose="05000000000000000000" pitchFamily="2" charset="2"/>
              <a:buChar char="§"/>
            </a:pPr>
            <a:r>
              <a:rPr lang="en-US" sz="1400" dirty="0" smtClean="0"/>
              <a:t>Join </a:t>
            </a:r>
            <a:r>
              <a:rPr lang="en-US" sz="1400" dirty="0" err="1" smtClean="0"/>
              <a:t>SearchFields</a:t>
            </a:r>
            <a:r>
              <a:rPr lang="en-US" sz="1400" dirty="0" smtClean="0"/>
              <a:t> [3]</a:t>
            </a:r>
          </a:p>
          <a:p>
            <a:pPr marL="360000" lvl="2" indent="-180000">
              <a:lnSpc>
                <a:spcPts val="1600"/>
              </a:lnSpc>
              <a:buClr>
                <a:schemeClr val="tx2"/>
              </a:buClr>
              <a:buFont typeface="Wingdings" panose="05000000000000000000" pitchFamily="2" charset="2"/>
              <a:buChar char="§"/>
            </a:pPr>
            <a:r>
              <a:rPr lang="en-US" sz="1400" dirty="0" err="1" smtClean="0"/>
              <a:t>SearchTypes</a:t>
            </a:r>
            <a:r>
              <a:rPr lang="en-US" sz="1400" dirty="0" smtClean="0"/>
              <a:t> [4]</a:t>
            </a:r>
          </a:p>
          <a:p>
            <a:pPr marL="360000" lvl="2" indent="-180000">
              <a:lnSpc>
                <a:spcPts val="1600"/>
              </a:lnSpc>
              <a:buClr>
                <a:schemeClr val="tx2"/>
              </a:buClr>
              <a:buFont typeface="Wingdings" panose="05000000000000000000" pitchFamily="2" charset="2"/>
              <a:buChar char="§"/>
            </a:pPr>
            <a:r>
              <a:rPr lang="en-US" sz="1400" dirty="0" smtClean="0"/>
              <a:t>Settings [5]</a:t>
            </a:r>
          </a:p>
          <a:p>
            <a:pPr marL="360000" lvl="2" indent="-180000">
              <a:lnSpc>
                <a:spcPts val="1600"/>
              </a:lnSpc>
              <a:buClr>
                <a:schemeClr val="tx2"/>
              </a:buClr>
              <a:buFont typeface="Wingdings" panose="05000000000000000000" pitchFamily="2" charset="2"/>
              <a:buChar char="§"/>
            </a:pPr>
            <a:r>
              <a:rPr lang="en-US" sz="1400" dirty="0" smtClean="0"/>
              <a:t>Preferences</a:t>
            </a:r>
          </a:p>
          <a:p>
            <a:pPr marL="180000" lvl="1" indent="-180000">
              <a:lnSpc>
                <a:spcPts val="1600"/>
              </a:lnSpc>
              <a:buClr>
                <a:schemeClr val="tx2"/>
              </a:buClr>
              <a:buFont typeface="Wingdings" panose="05000000000000000000" pitchFamily="2" charset="2"/>
              <a:buChar char="§"/>
            </a:pPr>
            <a:r>
              <a:rPr lang="en-US" sz="1400" dirty="0" smtClean="0"/>
              <a:t>Action</a:t>
            </a:r>
          </a:p>
          <a:p>
            <a:pPr marL="360000" lvl="2" indent="-180000">
              <a:lnSpc>
                <a:spcPts val="1600"/>
              </a:lnSpc>
              <a:buClr>
                <a:schemeClr val="tx2"/>
              </a:buClr>
              <a:buFont typeface="Wingdings" panose="05000000000000000000" pitchFamily="2" charset="2"/>
              <a:buChar char="§"/>
            </a:pPr>
            <a:r>
              <a:rPr lang="en-US" sz="1400" dirty="0" smtClean="0"/>
              <a:t>Search [6]</a:t>
            </a:r>
          </a:p>
          <a:p>
            <a:pPr marL="360000" lvl="2" indent="-180000">
              <a:lnSpc>
                <a:spcPts val="1600"/>
              </a:lnSpc>
              <a:buClr>
                <a:schemeClr val="tx2"/>
              </a:buClr>
              <a:buFont typeface="Wingdings" panose="05000000000000000000" pitchFamily="2" charset="2"/>
              <a:buChar char="§"/>
            </a:pPr>
            <a:r>
              <a:rPr lang="en-US" sz="1400" dirty="0" smtClean="0"/>
              <a:t>Research</a:t>
            </a:r>
          </a:p>
          <a:p>
            <a:pPr marL="360000" lvl="2" indent="-180000">
              <a:lnSpc>
                <a:spcPts val="1600"/>
              </a:lnSpc>
              <a:buClr>
                <a:schemeClr val="tx2"/>
              </a:buClr>
              <a:buFont typeface="Wingdings" panose="05000000000000000000" pitchFamily="2" charset="2"/>
              <a:buChar char="§"/>
            </a:pPr>
            <a:r>
              <a:rPr lang="en-US" sz="1400" dirty="0" smtClean="0"/>
              <a:t>Refine</a:t>
            </a:r>
          </a:p>
          <a:p>
            <a:pPr marL="360000" lvl="2" indent="-180000">
              <a:lnSpc>
                <a:spcPts val="1600"/>
              </a:lnSpc>
              <a:buClr>
                <a:schemeClr val="tx2"/>
              </a:buClr>
              <a:buFont typeface="Wingdings" panose="05000000000000000000" pitchFamily="2" charset="2"/>
              <a:buChar char="§"/>
            </a:pPr>
            <a:r>
              <a:rPr lang="en-US" sz="1400" dirty="0" smtClean="0"/>
              <a:t>Create [2]</a:t>
            </a:r>
          </a:p>
          <a:p>
            <a:pPr marL="360000" lvl="2" indent="-180000">
              <a:lnSpc>
                <a:spcPts val="1600"/>
              </a:lnSpc>
              <a:buClr>
                <a:schemeClr val="tx2"/>
              </a:buClr>
              <a:buFont typeface="Wingdings" panose="05000000000000000000" pitchFamily="2" charset="2"/>
              <a:buChar char="§"/>
            </a:pPr>
            <a:r>
              <a:rPr lang="en-US" sz="1400" dirty="0" smtClean="0"/>
              <a:t>Recreate</a:t>
            </a:r>
          </a:p>
          <a:p>
            <a:pPr marL="360000" lvl="2" indent="-180000">
              <a:lnSpc>
                <a:spcPts val="1600"/>
              </a:lnSpc>
              <a:buClr>
                <a:schemeClr val="tx2"/>
              </a:buClr>
              <a:buFont typeface="Wingdings" panose="05000000000000000000" pitchFamily="2" charset="2"/>
              <a:buChar char="§"/>
            </a:pPr>
            <a:r>
              <a:rPr lang="en-US" sz="1400" dirty="0" smtClean="0"/>
              <a:t>Expand</a:t>
            </a:r>
          </a:p>
          <a:p>
            <a:pPr marL="360000" lvl="2" indent="-180000">
              <a:lnSpc>
                <a:spcPts val="1600"/>
              </a:lnSpc>
              <a:buClr>
                <a:schemeClr val="tx2"/>
              </a:buClr>
              <a:buFont typeface="Wingdings" panose="05000000000000000000" pitchFamily="2" charset="2"/>
              <a:buChar char="§"/>
            </a:pPr>
            <a:r>
              <a:rPr lang="en-US" sz="1400" dirty="0" smtClean="0"/>
              <a:t>Mirror</a:t>
            </a:r>
          </a:p>
          <a:p>
            <a:pPr marL="180000" lvl="1" indent="-180000">
              <a:lnSpc>
                <a:spcPts val="1600"/>
              </a:lnSpc>
              <a:buClr>
                <a:schemeClr val="tx2"/>
              </a:buClr>
              <a:buFont typeface="Wingdings" panose="05000000000000000000" pitchFamily="2" charset="2"/>
              <a:buChar char="§"/>
            </a:pPr>
            <a:r>
              <a:rPr lang="en-US" sz="1400" dirty="0" smtClean="0"/>
              <a:t>Tools</a:t>
            </a:r>
          </a:p>
          <a:p>
            <a:pPr marL="360000" lvl="2" indent="-180000">
              <a:lnSpc>
                <a:spcPts val="1600"/>
              </a:lnSpc>
              <a:buClr>
                <a:schemeClr val="tx2"/>
              </a:buClr>
              <a:buFont typeface="Wingdings" panose="05000000000000000000" pitchFamily="2" charset="2"/>
              <a:buChar char="§"/>
            </a:pPr>
            <a:r>
              <a:rPr lang="en-US" sz="1400" dirty="0" err="1" smtClean="0"/>
              <a:t>QuickSearch</a:t>
            </a:r>
            <a:endParaRPr lang="en-US" sz="1400" dirty="0" smtClean="0"/>
          </a:p>
          <a:p>
            <a:pPr marL="360000" lvl="2" indent="-180000">
              <a:lnSpc>
                <a:spcPts val="1600"/>
              </a:lnSpc>
              <a:buClr>
                <a:schemeClr val="tx2"/>
              </a:buClr>
              <a:buFont typeface="Wingdings" panose="05000000000000000000" pitchFamily="2" charset="2"/>
              <a:buChar char="§"/>
            </a:pPr>
            <a:r>
              <a:rPr lang="en-US" sz="1400" dirty="0" err="1" smtClean="0"/>
              <a:t>ResultChecker</a:t>
            </a:r>
            <a:r>
              <a:rPr lang="en-US" sz="1400" dirty="0" smtClean="0"/>
              <a:t> [7]</a:t>
            </a:r>
          </a:p>
          <a:p>
            <a:pPr marL="360000" lvl="2" indent="-180000">
              <a:lnSpc>
                <a:spcPts val="1600"/>
              </a:lnSpc>
              <a:buClr>
                <a:schemeClr val="tx2"/>
              </a:buClr>
              <a:buFont typeface="Wingdings" panose="05000000000000000000" pitchFamily="2" charset="2"/>
              <a:buChar char="§"/>
            </a:pPr>
            <a:r>
              <a:rPr lang="en-US" sz="1400" dirty="0" smtClean="0"/>
              <a:t>Notes</a:t>
            </a:r>
          </a:p>
          <a:p>
            <a:pPr marL="360000" lvl="2" indent="-180000">
              <a:lnSpc>
                <a:spcPts val="1600"/>
              </a:lnSpc>
              <a:buClr>
                <a:schemeClr val="tx2"/>
              </a:buClr>
              <a:buFont typeface="Wingdings" panose="05000000000000000000" pitchFamily="2" charset="2"/>
              <a:buChar char="§"/>
            </a:pPr>
            <a:r>
              <a:rPr lang="en-US" sz="1400" dirty="0" smtClean="0"/>
              <a:t>Browser</a:t>
            </a:r>
          </a:p>
        </p:txBody>
      </p:sp>
      <p:pic>
        <p:nvPicPr>
          <p:cNvPr id="7" name="Grafik 6"/>
          <p:cNvPicPr>
            <a:picLocks noChangeAspect="1"/>
          </p:cNvPicPr>
          <p:nvPr/>
        </p:nvPicPr>
        <p:blipFill>
          <a:blip r:embed="rId2"/>
          <a:stretch>
            <a:fillRect/>
          </a:stretch>
        </p:blipFill>
        <p:spPr>
          <a:xfrm>
            <a:off x="2555776" y="908720"/>
            <a:ext cx="6230219" cy="5544324"/>
          </a:xfrm>
          <a:prstGeom prst="rect">
            <a:avLst/>
          </a:prstGeom>
        </p:spPr>
      </p:pic>
    </p:spTree>
    <p:extLst>
      <p:ext uri="{BB962C8B-B14F-4D97-AF65-F5344CB8AC3E}">
        <p14:creationId xmlns:p14="http://schemas.microsoft.com/office/powerpoint/2010/main" val="3724948380"/>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lstStyle/>
          <a:p>
            <a:pPr marL="360000" indent="-360000">
              <a:spcBef>
                <a:spcPts val="600"/>
              </a:spcBef>
              <a:buNone/>
            </a:pPr>
            <a:r>
              <a:rPr lang="en-US" sz="1400" b="1" dirty="0" smtClean="0">
                <a:cs typeface="Courier New" panose="02070309020205020404" pitchFamily="49" charset="0"/>
              </a:rPr>
              <a:t>silent</a:t>
            </a:r>
            <a:r>
              <a:rPr lang="en-US" sz="1400" dirty="0" smtClean="0"/>
              <a:t/>
            </a:r>
            <a:br>
              <a:rPr lang="en-US" sz="1400" dirty="0" smtClean="0"/>
            </a:br>
            <a:r>
              <a:rPr lang="en-US" sz="1400" dirty="0" smtClean="0"/>
              <a:t>activates silent mode suppressing the output of the executed commands. Can be put in front of a command or separately as global setting. Other output is not affected.</a:t>
            </a:r>
          </a:p>
          <a:p>
            <a:pPr marL="360000" indent="-360000">
              <a:spcBef>
                <a:spcPts val="600"/>
              </a:spcBef>
              <a:buNone/>
            </a:pPr>
            <a:r>
              <a:rPr lang="en-US" sz="1400" b="1" dirty="0" smtClean="0">
                <a:cs typeface="Courier New" panose="02070309020205020404" pitchFamily="49" charset="0"/>
              </a:rPr>
              <a:t>loud</a:t>
            </a:r>
            <a:r>
              <a:rPr lang="en-US" sz="1400" dirty="0" smtClean="0"/>
              <a:t/>
            </a:r>
            <a:br>
              <a:rPr lang="en-US" sz="1400" dirty="0" smtClean="0"/>
            </a:br>
            <a:r>
              <a:rPr lang="en-US" sz="1400" dirty="0" smtClean="0"/>
              <a:t>writes the executed commands to output file. Can be put in front of a command or separately as global setting</a:t>
            </a:r>
            <a:r>
              <a:rPr lang="en-US" sz="1400" dirty="0"/>
              <a:t> </a:t>
            </a:r>
            <a:r>
              <a:rPr lang="en-US" sz="1400" dirty="0" smtClean="0"/>
              <a:t>to cancel silent mode.</a:t>
            </a:r>
          </a:p>
          <a:p>
            <a:pPr marL="360000" indent="-360000">
              <a:spcBef>
                <a:spcPts val="600"/>
              </a:spcBef>
              <a:buNone/>
            </a:pPr>
            <a:r>
              <a:rPr lang="en-US" sz="1400" b="1" dirty="0" smtClean="0">
                <a:cs typeface="Courier New" panose="02070309020205020404" pitchFamily="49" charset="0"/>
              </a:rPr>
              <a:t>force</a:t>
            </a:r>
            <a:r>
              <a:rPr lang="en-US" sz="1400" dirty="0" smtClean="0"/>
              <a:t/>
            </a:r>
            <a:br>
              <a:rPr lang="en-US" sz="1400" dirty="0" smtClean="0"/>
            </a:br>
            <a:r>
              <a:rPr lang="en-US" sz="1400" dirty="0" smtClean="0"/>
              <a:t>the following command has the permission to overwrite files or show other reckless behavior for the sake of undisturbed execution.</a:t>
            </a:r>
          </a:p>
          <a:p>
            <a:pPr marL="360000" indent="-360000">
              <a:spcBef>
                <a:spcPts val="600"/>
              </a:spcBef>
              <a:buNone/>
            </a:pPr>
            <a:r>
              <a:rPr lang="en-US" sz="1400" b="1" dirty="0" smtClean="0">
                <a:cs typeface="Courier New" panose="02070309020205020404" pitchFamily="49" charset="0"/>
              </a:rPr>
              <a:t>catch</a:t>
            </a:r>
            <a:r>
              <a:rPr lang="en-US" sz="1400" dirty="0" smtClean="0">
                <a:cs typeface="Courier New" panose="02070309020205020404" pitchFamily="49" charset="0"/>
              </a:rPr>
              <a:t/>
            </a:r>
            <a:br>
              <a:rPr lang="en-US" sz="1400" dirty="0" smtClean="0">
                <a:cs typeface="Courier New" panose="02070309020205020404" pitchFamily="49" charset="0"/>
              </a:rPr>
            </a:br>
            <a:r>
              <a:rPr lang="en-US" sz="1400" dirty="0" smtClean="0"/>
              <a:t>the script does not stop if the following command generated an error. Can be used instead of force to assure the existence of a file or condition without recreating it.</a:t>
            </a:r>
            <a:endParaRPr lang="en-US" sz="2000" dirty="0"/>
          </a:p>
          <a:p>
            <a:pPr marL="360000" indent="-360000">
              <a:spcBef>
                <a:spcPts val="600"/>
              </a:spcBef>
              <a:buNone/>
            </a:pPr>
            <a:r>
              <a:rPr lang="en-US" sz="1400" b="1" dirty="0" smtClean="0">
                <a:cs typeface="Courier New" panose="02070309020205020404" pitchFamily="49" charset="0"/>
              </a:rPr>
              <a:t>exit</a:t>
            </a:r>
            <a:br>
              <a:rPr lang="en-US" sz="1400" b="1" dirty="0" smtClean="0">
                <a:cs typeface="Courier New" panose="02070309020205020404" pitchFamily="49" charset="0"/>
              </a:rPr>
            </a:br>
            <a:r>
              <a:rPr lang="en-US" sz="1400" dirty="0" smtClean="0">
                <a:cs typeface="Courier New" panose="02070309020205020404" pitchFamily="49" charset="0"/>
              </a:rPr>
              <a:t>terminates the execution of the script.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40</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keywords</a:t>
            </a:r>
            <a:endParaRPr lang="en-US" dirty="0"/>
          </a:p>
        </p:txBody>
      </p:sp>
    </p:spTree>
    <p:extLst>
      <p:ext uri="{BB962C8B-B14F-4D97-AF65-F5344CB8AC3E}">
        <p14:creationId xmlns:p14="http://schemas.microsoft.com/office/powerpoint/2010/main" val="298117154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activation(</a:t>
            </a:r>
            <a:r>
              <a:rPr lang="en-US" sz="1400" i="1" dirty="0" err="1" smtClean="0">
                <a:ea typeface="Cambria Math" panose="02040503050406030204" pitchFamily="18" charset="0"/>
                <a:cs typeface="Courier New" panose="02070309020205020404" pitchFamily="49" charset="0"/>
              </a:rPr>
              <a:t>Iactivation</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activation limit for feedback to get triggered. Enforces ordering of candidates by least relevant noise. Has no impact on actual results unless </a:t>
            </a:r>
            <a:r>
              <a:rPr lang="en-US" sz="1400" b="1" dirty="0" smtClean="0">
                <a:cs typeface="Courier New" panose="02070309020205020404" pitchFamily="49" charset="0"/>
              </a:rPr>
              <a:t>cutoff</a:t>
            </a:r>
            <a:r>
              <a:rPr lang="en-US" sz="1400" dirty="0" smtClean="0"/>
              <a:t> is zero. [Settings</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benchmark()</a:t>
            </a:r>
            <a:r>
              <a:rPr lang="en-US" sz="1400" dirty="0"/>
              <a:t/>
            </a:r>
            <a:br>
              <a:rPr lang="en-US" sz="1400" dirty="0"/>
            </a:br>
            <a:r>
              <a:rPr lang="en-US" sz="1400" dirty="0" smtClean="0"/>
              <a:t>runs the benchmark based on current MP settings and reports the results. [Preferences]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cancel()</a:t>
            </a:r>
            <a:r>
              <a:rPr lang="en-US" sz="1400" dirty="0"/>
              <a:t/>
            </a:r>
            <a:br>
              <a:rPr lang="en-US" sz="1400" dirty="0"/>
            </a:br>
            <a:r>
              <a:rPr lang="en-US" sz="1400" dirty="0" smtClean="0"/>
              <a:t>stops the current script.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configtmp</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Spath</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defines the default path for temporary files. If </a:t>
            </a:r>
            <a:r>
              <a:rPr lang="en-US" sz="1400" i="1" dirty="0" err="1" smtClean="0"/>
              <a:t>Spath</a:t>
            </a:r>
            <a:r>
              <a:rPr lang="en-US" sz="1400" dirty="0" smtClean="0"/>
              <a:t> is omitted, the default directory will be used. [Preferences]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create(</a:t>
            </a:r>
            <a:r>
              <a:rPr lang="en-US" sz="1400" i="1" dirty="0" err="1" smtClean="0">
                <a:ea typeface="Cambria Math" panose="02040503050406030204" pitchFamily="18" charset="0"/>
                <a:cs typeface="Courier New" panose="02070309020205020404" pitchFamily="49" charset="0"/>
              </a:rPr>
              <a:t>Ssearchtypes</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creates the </a:t>
            </a:r>
            <a:r>
              <a:rPr lang="en-US" sz="1400" dirty="0" err="1" smtClean="0"/>
              <a:t>SearchEngine</a:t>
            </a:r>
            <a:r>
              <a:rPr lang="en-US" sz="1400" dirty="0" smtClean="0"/>
              <a:t>. The search types are separated by commas. A search type consists of the name of the search field followed the preparer names, separated by blanks. Can be forced to overwrite existing </a:t>
            </a:r>
            <a:r>
              <a:rPr lang="en-US" sz="1400" dirty="0" err="1" smtClean="0"/>
              <a:t>SearchEngine</a:t>
            </a:r>
            <a:r>
              <a:rPr lang="en-US" sz="1400" dirty="0" smtClean="0"/>
              <a:t>. [Create]</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cutoff(</a:t>
            </a:r>
            <a:r>
              <a:rPr lang="en-US" sz="1400" i="1" dirty="0" err="1" smtClean="0">
                <a:ea typeface="Cambria Math" panose="02040503050406030204" pitchFamily="18" charset="0"/>
                <a:cs typeface="Courier New" panose="02070309020205020404" pitchFamily="49" charset="0"/>
              </a:rPr>
              <a:t>Icutoff</a:t>
            </a:r>
            <a:r>
              <a:rPr lang="en-US" sz="1400" b="1" dirty="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cutoff limit. The </a:t>
            </a:r>
            <a:r>
              <a:rPr lang="en-US" sz="1400" dirty="0" err="1" smtClean="0"/>
              <a:t>SearchEngine</a:t>
            </a:r>
            <a:r>
              <a:rPr lang="en-US" sz="1400" dirty="0" smtClean="0"/>
              <a:t> will try to keep the number of candidates per search term below this value. Works in conjunction with </a:t>
            </a:r>
            <a:r>
              <a:rPr lang="en-US" sz="1400" b="1" dirty="0" smtClean="0">
                <a:cs typeface="Courier New" panose="02070309020205020404" pitchFamily="49" charset="0"/>
              </a:rPr>
              <a:t>activation</a:t>
            </a:r>
            <a:r>
              <a:rPr lang="en-US" sz="1400" dirty="0" smtClean="0">
                <a:cs typeface="Courier New" panose="02070309020205020404" pitchFamily="49" charset="0"/>
              </a:rPr>
              <a: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darwinistic</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Ldarwin</a:t>
            </a:r>
            <a:r>
              <a:rPr lang="en-US" sz="1400" b="1" dirty="0">
                <a:ea typeface="Cambria Math" panose="02040503050406030204" pitchFamily="18" charset="0"/>
                <a:cs typeface="Courier New" panose="02070309020205020404" pitchFamily="49" charset="0"/>
              </a:rPr>
              <a:t>)</a:t>
            </a:r>
            <a:r>
              <a:rPr lang="en-US" sz="1400" dirty="0" smtClean="0">
                <a:latin typeface="Courier New" panose="02070309020205020404" pitchFamily="49" charset="0"/>
                <a:cs typeface="Courier New" panose="02070309020205020404" pitchFamily="49" charset="0"/>
              </a:rPr>
              <a:t/>
            </a:r>
            <a:br>
              <a:rPr lang="en-US" sz="1400" dirty="0" smtClean="0">
                <a:latin typeface="Courier New" panose="02070309020205020404" pitchFamily="49" charset="0"/>
                <a:cs typeface="Courier New" panose="02070309020205020404" pitchFamily="49" charset="0"/>
              </a:rPr>
            </a:br>
            <a:r>
              <a:rPr lang="en-US" sz="1400" dirty="0"/>
              <a:t>defines whether the </a:t>
            </a:r>
            <a:r>
              <a:rPr lang="en-US" sz="1400" dirty="0" err="1" smtClean="0"/>
              <a:t>SearchEngine</a:t>
            </a:r>
            <a:r>
              <a:rPr lang="en-US" sz="1400" dirty="0" smtClean="0"/>
              <a:t> keeps only the best candidates (.</a:t>
            </a:r>
            <a:r>
              <a:rPr lang="en-US" sz="1400" dirty="0"/>
              <a:t>t) or </a:t>
            </a:r>
            <a:r>
              <a:rPr lang="en-US" sz="1400" dirty="0" smtClean="0"/>
              <a:t>transfers all candidates with an identity equal or greater than the limit into the results </a:t>
            </a:r>
            <a:r>
              <a:rPr lang="en-US" sz="1400" dirty="0"/>
              <a:t>(.f. = default). [Settings</a:t>
            </a:r>
            <a:r>
              <a:rPr lang="en-US" sz="1400" dirty="0" smtClean="0"/>
              <a:t>]</a:t>
            </a:r>
          </a:p>
          <a:p>
            <a:pPr marL="360000" indent="-360000">
              <a:spcBef>
                <a:spcPts val="600"/>
              </a:spcBef>
              <a:buNone/>
            </a:pPr>
            <a:r>
              <a:rPr lang="en-US" sz="1400" b="1" dirty="0">
                <a:cs typeface="Courier New" panose="02070309020205020404" pitchFamily="49" charset="0"/>
              </a:rPr>
              <a:t>depth(</a:t>
            </a:r>
            <a:r>
              <a:rPr lang="en-US" sz="1400" i="1" dirty="0" err="1">
                <a:cs typeface="Courier New" panose="02070309020205020404" pitchFamily="49" charset="0"/>
              </a:rPr>
              <a:t>Idepth</a:t>
            </a:r>
            <a:r>
              <a:rPr lang="en-US" sz="1400" b="1" dirty="0">
                <a:cs typeface="Courier New" panose="02070309020205020404" pitchFamily="49" charset="0"/>
              </a:rPr>
              <a:t>)</a:t>
            </a:r>
            <a:r>
              <a:rPr lang="en-US" sz="1400" dirty="0"/>
              <a:t/>
            </a:r>
            <a:br>
              <a:rPr lang="en-US" sz="1400" dirty="0"/>
            </a:br>
            <a:r>
              <a:rPr lang="en-US" sz="1400" dirty="0"/>
              <a:t>sets the search depth, which can be a number between 0 and </a:t>
            </a:r>
            <a:r>
              <a:rPr lang="de-DE" sz="1400" dirty="0"/>
              <a:t>8388608</a:t>
            </a:r>
            <a:r>
              <a:rPr lang="en-US" sz="1400" dirty="0" smtClean="0"/>
              <a:t> </a:t>
            </a:r>
            <a:r>
              <a:rPr lang="en-US" sz="1400" dirty="0" smtClean="0"/>
              <a:t>(0 = default = 262144). </a:t>
            </a:r>
            <a:r>
              <a:rPr lang="en-US" sz="1400" dirty="0"/>
              <a:t>[Preferences</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41</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Tree>
    <p:extLst>
      <p:ext uri="{BB962C8B-B14F-4D97-AF65-F5344CB8AC3E}">
        <p14:creationId xmlns:p14="http://schemas.microsoft.com/office/powerpoint/2010/main" val="306499874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836712"/>
            <a:ext cx="8496944" cy="5760031"/>
          </a:xfrm>
        </p:spPr>
        <p:txBody>
          <a:bodyPr>
            <a:normAutofit fontScale="92500"/>
          </a:bodyPr>
          <a:lstStyle/>
          <a:p>
            <a:pPr marL="360000" indent="-360000">
              <a:spcBef>
                <a:spcPts val="600"/>
              </a:spcBef>
              <a:buNone/>
            </a:pPr>
            <a:r>
              <a:rPr lang="en-US" sz="1400" b="1" dirty="0">
                <a:cs typeface="Courier New" panose="02070309020205020404" pitchFamily="49" charset="0"/>
              </a:rPr>
              <a:t>erase()</a:t>
            </a:r>
            <a:r>
              <a:rPr lang="en-US" sz="1400" dirty="0"/>
              <a:t/>
            </a:r>
            <a:br>
              <a:rPr lang="en-US" sz="1400" dirty="0"/>
            </a:br>
            <a:r>
              <a:rPr lang="en-US" sz="1400" dirty="0"/>
              <a:t>erases the internal </a:t>
            </a:r>
            <a:r>
              <a:rPr lang="en-US" sz="1400" dirty="0" err="1"/>
              <a:t>SearchEngine</a:t>
            </a:r>
            <a:r>
              <a:rPr lang="en-US" sz="1400" dirty="0"/>
              <a:t> files. Base, search and result table are not affected.</a:t>
            </a:r>
          </a:p>
          <a:p>
            <a:pPr marL="360000" indent="-360000">
              <a:spcBef>
                <a:spcPts val="600"/>
              </a:spcBef>
              <a:buNone/>
            </a:pPr>
            <a:r>
              <a:rPr lang="en-US" sz="1400" b="1" dirty="0" smtClean="0">
                <a:cs typeface="Courier New" panose="02070309020205020404" pitchFamily="49" charset="0"/>
              </a:rPr>
              <a:t>expand(</a:t>
            </a:r>
            <a:r>
              <a:rPr lang="en-US" sz="1400" i="1" dirty="0" err="1" smtClean="0">
                <a:cs typeface="Courier New" panose="02070309020205020404" pitchFamily="49" charset="0"/>
              </a:rPr>
              <a:t>expandMode</a:t>
            </a:r>
            <a:r>
              <a:rPr lang="en-US" sz="1400" b="1" dirty="0">
                <a:cs typeface="Courier New" panose="02070309020205020404" pitchFamily="49" charset="0"/>
              </a:rPr>
              <a:t>)</a:t>
            </a:r>
            <a:r>
              <a:rPr lang="en-US" sz="1400" dirty="0"/>
              <a:t/>
            </a:r>
            <a:br>
              <a:rPr lang="en-US" sz="1400" dirty="0"/>
            </a:br>
            <a:r>
              <a:rPr lang="en-US" sz="1400" dirty="0"/>
              <a:t>expands the </a:t>
            </a:r>
            <a:r>
              <a:rPr lang="en-US" sz="1400" dirty="0" err="1"/>
              <a:t>SearchEngine</a:t>
            </a:r>
            <a:r>
              <a:rPr lang="en-US" sz="1400" dirty="0"/>
              <a:t> by merging a virtual registry of the search table with the registry adjusting the occurrences. No new entries will be created. The parameter </a:t>
            </a:r>
            <a:r>
              <a:rPr lang="en-US" sz="1400" i="1" dirty="0" err="1"/>
              <a:t>expandMode</a:t>
            </a:r>
            <a:r>
              <a:rPr lang="en-US" sz="1400" dirty="0"/>
              <a:t> defines how the occurrences will be merged: 0 = restore original occurrences (default), 1 = replace with search table occurrence, 2 = use the maximum, 3 = use the minimum, 4 = increment by search table occurrence, 5 = use the average of both occurrences. [Expand]</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exportExtended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Ssearchkey</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Sfoundkey</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Ssearchgroupkey</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Sfoundgroupkey</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Nhigh</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Lexclusive</a:t>
            </a:r>
            <a:r>
              <a:rPr lang="en-US" sz="1400" dirty="0" smtClean="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extended format. If </a:t>
            </a:r>
            <a:r>
              <a:rPr lang="en-US" sz="1400" i="1" dirty="0">
                <a:cs typeface="Courier New" panose="02070309020205020404" pitchFamily="49" charset="0"/>
              </a:rPr>
              <a:t>Stable</a:t>
            </a:r>
            <a:r>
              <a:rPr lang="en-US" sz="1400" dirty="0"/>
              <a:t> has “.txt” as extension, the file format will be tab-delimited. </a:t>
            </a:r>
            <a:r>
              <a:rPr lang="en-US" sz="1400" i="1" dirty="0" err="1" smtClean="0"/>
              <a:t>Ssearchkey</a:t>
            </a:r>
            <a:r>
              <a:rPr lang="en-US" sz="1400" dirty="0" smtClean="0"/>
              <a:t> and </a:t>
            </a:r>
            <a:r>
              <a:rPr lang="en-US" sz="1400" i="1" dirty="0" err="1" smtClean="0"/>
              <a:t>Sfoundkey</a:t>
            </a:r>
            <a:r>
              <a:rPr lang="en-US" sz="1400" dirty="0" smtClean="0"/>
              <a:t> have to be specified if </a:t>
            </a:r>
            <a:r>
              <a:rPr lang="en-US" sz="1400" dirty="0" err="1" smtClean="0"/>
              <a:t>groupkeys</a:t>
            </a:r>
            <a:r>
              <a:rPr lang="en-US" sz="1400" dirty="0" smtClean="0"/>
              <a:t> are used. If they are empty, record numbers replace the keys. If a </a:t>
            </a:r>
            <a:r>
              <a:rPr lang="en-US" sz="1400" dirty="0" err="1" smtClean="0"/>
              <a:t>groupkey</a:t>
            </a:r>
            <a:r>
              <a:rPr lang="en-US" sz="1400" dirty="0" smtClean="0"/>
              <a:t> is specified in rectangular brackets ([key]), the key will be used for grouping but will not be reported (useful in conjunction with </a:t>
            </a:r>
            <a:r>
              <a:rPr lang="en-US" sz="1400" dirty="0" err="1" smtClean="0"/>
              <a:t>exportMeta</a:t>
            </a:r>
            <a:r>
              <a:rPr lang="en-US" sz="1400" dirty="0" smtClean="0"/>
              <a:t>).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Extended Export</a:t>
            </a:r>
            <a:r>
              <a:rPr lang="en-US" sz="1400" dirty="0"/>
              <a:t>]</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exportGrouped</a:t>
            </a:r>
            <a:r>
              <a:rPr lang="en-US" sz="1400" b="1" dirty="0" smtClean="0">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Stable</a:t>
            </a:r>
            <a:r>
              <a:rPr lang="en-US" sz="1400"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Scascade</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Sbasekey</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Nlow</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Nhigh</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Lexclusive</a:t>
            </a:r>
            <a:r>
              <a:rPr lang="en-US" sz="1400" dirty="0">
                <a:solidFill>
                  <a:schemeClr val="bg1">
                    <a:lumMod val="50000"/>
                  </a:schemeClr>
                </a:solidFill>
                <a:ea typeface="Cambria Math" panose="02040503050406030204" pitchFamily="18" charset="0"/>
                <a:cs typeface="Courier New" panose="02070309020205020404" pitchFamily="49" charset="0"/>
              </a:rPr>
              <a:t>]] [</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ea typeface="Cambria Math" panose="02040503050406030204" pitchFamily="18" charset="0"/>
                <a:cs typeface="Courier New" panose="02070309020205020404" pitchFamily="49" charset="0"/>
              </a:rPr>
              <a:t>]</a:t>
            </a:r>
            <a:br>
              <a:rPr lang="en-US" sz="1400" dirty="0" smtClean="0">
                <a:solidFill>
                  <a:schemeClr val="bg1">
                    <a:lumMod val="50000"/>
                  </a:schemeClr>
                </a:solidFill>
                <a:ea typeface="Cambria Math" panose="02040503050406030204" pitchFamily="18" charset="0"/>
                <a:cs typeface="Courier New" panose="02070309020205020404" pitchFamily="49" charset="0"/>
              </a:rPr>
            </a:b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Lnotext</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dirty="0" err="1" smtClean="0">
                <a:ea typeface="Cambria Math" panose="02040503050406030204" pitchFamily="18" charset="0"/>
                <a:cs typeface="Courier New" panose="02070309020205020404" pitchFamily="49" charset="0"/>
              </a:rPr>
              <a:t>L</a:t>
            </a:r>
            <a:r>
              <a:rPr lang="en-US" sz="1400" i="1" dirty="0" err="1" smtClean="0">
                <a:ea typeface="Cambria Math" panose="02040503050406030204" pitchFamily="18" charset="0"/>
                <a:cs typeface="Courier New" panose="02070309020205020404" pitchFamily="49" charset="0"/>
              </a:rPr>
              <a:t>nosingles</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the </a:t>
            </a:r>
            <a:r>
              <a:rPr lang="en-US" sz="1400" dirty="0" smtClean="0"/>
              <a:t>result table </a:t>
            </a:r>
            <a:r>
              <a:rPr lang="en-US" sz="1400" dirty="0"/>
              <a:t>using the grouped format. If </a:t>
            </a:r>
            <a:r>
              <a:rPr lang="en-US" sz="1400" i="1" dirty="0">
                <a:cs typeface="Courier New" panose="02070309020205020404" pitchFamily="49" charset="0"/>
              </a:rPr>
              <a:t>Stable</a:t>
            </a:r>
            <a:r>
              <a:rPr lang="en-US" sz="1400" dirty="0"/>
              <a:t> has “.txt” as extension, the file format will be tab-delimited. </a:t>
            </a:r>
            <a:r>
              <a:rPr lang="en-US" sz="1400" dirty="0" smtClean="0"/>
              <a:t>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Grouped Export</a:t>
            </a:r>
            <a:r>
              <a:rPr lang="en-US" sz="1500" dirty="0" smtClean="0"/>
              <a:t>]</a:t>
            </a:r>
          </a:p>
          <a:p>
            <a:pPr marL="360000" indent="-360000">
              <a:spcBef>
                <a:spcPts val="600"/>
              </a:spcBef>
              <a:buNone/>
            </a:pPr>
            <a:r>
              <a:rPr lang="en-US" sz="1400" b="1" dirty="0" err="1">
                <a:cs typeface="Courier New" panose="02070309020205020404" pitchFamily="49" charset="0"/>
              </a:rPr>
              <a:t>exportResult</a:t>
            </a:r>
            <a:r>
              <a:rPr lang="en-US" sz="1400" b="1" dirty="0">
                <a:cs typeface="Courier New" panose="02070309020205020404" pitchFamily="49" charset="0"/>
              </a:rPr>
              <a:t>(</a:t>
            </a:r>
            <a:r>
              <a:rPr lang="en-US" sz="1400" i="1" dirty="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Nshuffle</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Srunfilter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 </a:t>
            </a:r>
            <a:r>
              <a:rPr lang="en-US" sz="1400" dirty="0" err="1">
                <a:cs typeface="Courier New" panose="02070309020205020404" pitchFamily="49" charset="0"/>
              </a:rPr>
              <a:t>Lnewrun</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extracts a filtered copy/sample of the </a:t>
            </a:r>
            <a:r>
              <a:rPr lang="en-US" sz="1400" dirty="0" smtClean="0"/>
              <a:t>result table. </a:t>
            </a:r>
            <a:r>
              <a:rPr lang="en-US" sz="1400" dirty="0"/>
              <a:t>If </a:t>
            </a:r>
            <a:r>
              <a:rPr lang="en-US" sz="1400" i="1" dirty="0" err="1"/>
              <a:t>Nshuffle</a:t>
            </a:r>
            <a:r>
              <a:rPr lang="en-US" sz="1400" dirty="0"/>
              <a:t> is not omitted or zero, a sample is drawn. The size is either a defined as share (</a:t>
            </a:r>
            <a:r>
              <a:rPr lang="en-US" sz="1400" i="1" dirty="0" err="1"/>
              <a:t>Nshuffle</a:t>
            </a:r>
            <a:r>
              <a:rPr lang="en-US" sz="1400" dirty="0"/>
              <a:t> &lt; 1) or absolute number (</a:t>
            </a:r>
            <a:r>
              <a:rPr lang="en-US" sz="1400" i="1" dirty="0" err="1"/>
              <a:t>Nshuffle</a:t>
            </a:r>
            <a:r>
              <a:rPr lang="en-US" sz="1400" dirty="0"/>
              <a:t> ≥ 1) . If </a:t>
            </a:r>
            <a:r>
              <a:rPr lang="en-US" sz="1400" i="1" dirty="0" err="1"/>
              <a:t>Lnewrun</a:t>
            </a:r>
            <a:r>
              <a:rPr lang="en-US" sz="1400" dirty="0"/>
              <a:t> is .t., the run field in the new table will be without gaps. </a:t>
            </a:r>
            <a:r>
              <a:rPr lang="en-US" sz="1400" dirty="0" smtClean="0"/>
              <a:t>Tab-delimited export is not supported. Can </a:t>
            </a:r>
            <a:r>
              <a:rPr lang="en-US" sz="1400" dirty="0"/>
              <a:t>be forced to overwrite existing </a:t>
            </a:r>
            <a:r>
              <a:rPr lang="en-US" sz="1400" i="1" dirty="0">
                <a:cs typeface="Courier New" panose="02070309020205020404" pitchFamily="49" charset="0"/>
              </a:rPr>
              <a:t>Stable</a:t>
            </a:r>
            <a:r>
              <a:rPr lang="en-US" sz="1400" dirty="0"/>
              <a:t>. [Result Export]</a:t>
            </a:r>
          </a:p>
          <a:p>
            <a:pPr marL="360000" indent="-360000">
              <a:spcBef>
                <a:spcPts val="600"/>
              </a:spcBef>
              <a:buNone/>
            </a:pPr>
            <a:r>
              <a:rPr lang="en-US" sz="1400" b="1" dirty="0" err="1" smtClean="0">
                <a:cs typeface="Courier New" panose="02070309020205020404" pitchFamily="49" charset="0"/>
              </a:rPr>
              <a:t>exportMeta</a:t>
            </a:r>
            <a:r>
              <a:rPr lang="en-US" sz="1400" b="1" dirty="0" smtClean="0">
                <a:cs typeface="Courier New" panose="02070309020205020404" pitchFamily="49" charset="0"/>
              </a:rPr>
              <a:t>(</a:t>
            </a:r>
            <a:r>
              <a:rPr lang="en-US" sz="1400" i="1" dirty="0" smtClean="0">
                <a:cs typeface="Courier New" panose="02070309020205020404" pitchFamily="49" charset="0"/>
              </a:rPr>
              <a:t>Stable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Smeta</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a:solidFill>
                  <a:schemeClr val="bg1">
                    <a:lumMod val="50000"/>
                  </a:schemeClr>
                </a:solidFill>
                <a:cs typeface="Courier New" panose="02070309020205020404" pitchFamily="49" charset="0"/>
              </a:rPr>
              <a:t>[</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Lraw</a:t>
            </a:r>
            <a:r>
              <a:rPr lang="en-US" sz="1400" dirty="0" smtClean="0">
                <a:solidFill>
                  <a:schemeClr val="bg1">
                    <a:lumMod val="50000"/>
                  </a:schemeClr>
                </a:solidFill>
                <a:cs typeface="Courier New" panose="02070309020205020404" pitchFamily="49" charset="0"/>
              </a:rPr>
              <a:t>] [</a:t>
            </a:r>
            <a:r>
              <a:rPr lang="en-US" sz="1400" dirty="0" smtClean="0">
                <a:cs typeface="Courier New" panose="02070309020205020404" pitchFamily="49" charset="0"/>
              </a:rPr>
              <a:t>,</a:t>
            </a:r>
            <a:r>
              <a:rPr lang="en-US" sz="1400" i="1" dirty="0" smtClean="0">
                <a:cs typeface="Courier New" panose="02070309020205020404" pitchFamily="49" charset="0"/>
              </a:rPr>
              <a:t> </a:t>
            </a:r>
            <a:r>
              <a:rPr lang="en-US" sz="1400" i="1" dirty="0" err="1">
                <a:cs typeface="Courier New" panose="02070309020205020404" pitchFamily="49" charset="0"/>
              </a:rPr>
              <a:t>Nlow</a:t>
            </a:r>
            <a:r>
              <a:rPr lang="en-US" sz="1400" dirty="0">
                <a:cs typeface="Courier New" panose="02070309020205020404" pitchFamily="49" charset="0"/>
              </a:rPr>
              <a:t>,</a:t>
            </a:r>
            <a:r>
              <a:rPr lang="en-US" sz="1400" i="1" dirty="0">
                <a:cs typeface="Courier New" panose="02070309020205020404" pitchFamily="49" charset="0"/>
              </a:rPr>
              <a:t> </a:t>
            </a:r>
            <a:r>
              <a:rPr lang="en-US" sz="1400" i="1" dirty="0" err="1" smtClean="0">
                <a:cs typeface="Courier New" panose="02070309020205020404" pitchFamily="49" charset="0"/>
              </a:rPr>
              <a:t>Nhigh</a:t>
            </a:r>
            <a:r>
              <a:rPr lang="en-US" sz="1400" dirty="0" smtClean="0">
                <a:solidFill>
                  <a:schemeClr val="bg1">
                    <a:lumMod val="50000"/>
                  </a:schemeClr>
                </a:solidFill>
                <a:cs typeface="Courier New" panose="02070309020205020404" pitchFamily="49" charset="0"/>
              </a:rPr>
              <a:t>]</a:t>
            </a:r>
            <a:r>
              <a:rPr lang="en-US" sz="1400" i="1" dirty="0" smtClean="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Srunfilter</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exports </a:t>
            </a:r>
            <a:r>
              <a:rPr lang="en-US" sz="1400" dirty="0" smtClean="0"/>
              <a:t>meta data of the </a:t>
            </a:r>
            <a:r>
              <a:rPr lang="en-US" sz="1400" dirty="0"/>
              <a:t>result </a:t>
            </a:r>
            <a:r>
              <a:rPr lang="en-US" sz="1400" dirty="0" smtClean="0"/>
              <a:t>table. Can </a:t>
            </a:r>
            <a:r>
              <a:rPr lang="en-US" sz="1400" dirty="0"/>
              <a:t>be forced to overwrite existing </a:t>
            </a:r>
            <a:r>
              <a:rPr lang="en-US" sz="1400" i="1" dirty="0">
                <a:cs typeface="Courier New" panose="02070309020205020404" pitchFamily="49" charset="0"/>
              </a:rPr>
              <a:t>Stable</a:t>
            </a:r>
            <a:r>
              <a:rPr lang="en-US" sz="1400" dirty="0"/>
              <a:t>. </a:t>
            </a:r>
            <a:r>
              <a:rPr lang="en-US" sz="1400" dirty="0" smtClean="0"/>
              <a:t>[Meta </a:t>
            </a:r>
            <a:r>
              <a:rPr lang="en-US" sz="1400" dirty="0"/>
              <a:t>Export</a:t>
            </a:r>
            <a:r>
              <a:rPr lang="en-US" sz="1400" dirty="0" smtClean="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feedback(</a:t>
            </a:r>
            <a:r>
              <a:rPr lang="en-US" sz="1400" i="1" dirty="0" err="1" smtClean="0">
                <a:ea typeface="Cambria Math" panose="02040503050406030204" pitchFamily="18" charset="0"/>
                <a:cs typeface="Courier New" panose="02070309020205020404" pitchFamily="49" charset="0"/>
              </a:rPr>
              <a:t>Nfeedback</a:t>
            </a:r>
            <a:r>
              <a:rPr lang="en-US" sz="1400" b="1" dirty="0" smtClean="0">
                <a:ea typeface="Cambria Math" panose="02040503050406030204" pitchFamily="18" charset="0"/>
                <a:cs typeface="Courier New" panose="02070309020205020404" pitchFamily="49" charset="0"/>
              </a:rPr>
              <a:t>)</a:t>
            </a:r>
            <a:r>
              <a:rPr lang="en-US" sz="1400" dirty="0" smtClean="0"/>
              <a:t/>
            </a:r>
            <a:br>
              <a:rPr lang="en-US" sz="1400" dirty="0" smtClean="0"/>
            </a:br>
            <a:r>
              <a:rPr lang="en-US" sz="1400" dirty="0" smtClean="0"/>
              <a:t>sets the feedback, which can be a number between 0 and 100. [Settings]</a:t>
            </a:r>
          </a:p>
          <a:p>
            <a:pPr marL="360000" indent="-360000">
              <a:spcBef>
                <a:spcPts val="600"/>
              </a:spcBef>
              <a:buNone/>
            </a:pPr>
            <a:endParaRPr lang="en-US" sz="2000" dirty="0" smtClean="0"/>
          </a:p>
          <a:p>
            <a:pPr marL="360000" indent="-360000">
              <a:spcBef>
                <a:spcPts val="600"/>
              </a:spcBef>
              <a:buNone/>
            </a:pP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42</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spTree>
    <p:extLst>
      <p:ext uri="{BB962C8B-B14F-4D97-AF65-F5344CB8AC3E}">
        <p14:creationId xmlns:p14="http://schemas.microsoft.com/office/powerpoint/2010/main" val="6853495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lnSpcReduction="10000"/>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ignorant(</a:t>
            </a:r>
            <a:r>
              <a:rPr lang="en-US" sz="1400" i="1" dirty="0" err="1">
                <a:ea typeface="Cambria Math" panose="02040503050406030204" pitchFamily="18" charset="0"/>
                <a:cs typeface="Courier New" panose="02070309020205020404" pitchFamily="49" charset="0"/>
              </a:rPr>
              <a:t>Lignorant</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defines whether the </a:t>
            </a:r>
            <a:r>
              <a:rPr lang="en-US" sz="1400" dirty="0" err="1"/>
              <a:t>SearchEngine</a:t>
            </a:r>
            <a:r>
              <a:rPr lang="en-US" sz="1400" dirty="0"/>
              <a:t> is ignoring words not represented in the Registry (.t.) or is giving them the average identification potential of the corresponding search type (.f. = default). [Settings]</a:t>
            </a:r>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getpara</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Spara</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dirty="0"/>
              <a:t/>
            </a:r>
            <a:br>
              <a:rPr lang="en-US" sz="1400" dirty="0"/>
            </a:br>
            <a:r>
              <a:rPr lang="en-US" sz="1400" dirty="0" smtClean="0"/>
              <a:t>displays the content of placeholder </a:t>
            </a:r>
            <a:r>
              <a:rPr lang="en-US" sz="1400" i="1" dirty="0" err="1" smtClean="0"/>
              <a:t>Spara</a:t>
            </a:r>
            <a:r>
              <a:rPr lang="en-US" sz="1400" dirty="0" smtClean="0"/>
              <a:t> or of all placeholders, if </a:t>
            </a:r>
            <a:r>
              <a:rPr lang="en-US" sz="1400" i="1" dirty="0" err="1" smtClean="0"/>
              <a:t>Spara</a:t>
            </a:r>
            <a:r>
              <a:rPr lang="en-US" sz="1400" dirty="0" smtClean="0"/>
              <a:t> is omitted or empty (see </a:t>
            </a:r>
            <a:r>
              <a:rPr lang="en-US" sz="1400" b="1" dirty="0" err="1" smtClean="0"/>
              <a:t>getpara</a:t>
            </a:r>
            <a:r>
              <a:rPr lang="en-US" sz="1400" dirty="0" smtClean="0"/>
              <a:t>).</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importBase</a:t>
            </a:r>
            <a:r>
              <a:rPr lang="en-US" sz="1400" b="1" dirty="0" smtClean="0">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Sfile</a:t>
            </a:r>
            <a:r>
              <a:rPr lang="en-US" sz="1400" i="1" dirty="0" smtClean="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imports respectively declares the base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err="1">
                <a:ea typeface="Cambria Math" panose="02040503050406030204" pitchFamily="18" charset="0"/>
                <a:cs typeface="Courier New" panose="02070309020205020404" pitchFamily="49" charset="0"/>
              </a:rPr>
              <a:t>importSearch</a:t>
            </a:r>
            <a:r>
              <a:rPr lang="en-US" sz="1400" b="1" dirty="0">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Sfile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Ldecode</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Lnomemos</a:t>
            </a:r>
            <a:r>
              <a:rPr lang="en-US" sz="1400" i="1" dirty="0">
                <a:ea typeface="Cambria Math" panose="02040503050406030204" pitchFamily="18" charset="0"/>
                <a:cs typeface="Courier New" panose="02070309020205020404" pitchFamily="49" charset="0"/>
              </a:rPr>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t>
            </a:r>
            <a:r>
              <a:rPr lang="en-US" sz="1400" i="1" dirty="0" err="1">
                <a:ea typeface="Cambria Math" panose="02040503050406030204" pitchFamily="18" charset="0"/>
                <a:cs typeface="Courier New" panose="02070309020205020404" pitchFamily="49" charset="0"/>
              </a:rPr>
              <a:t>Lfast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r>
              <a:rPr lang="en-US" sz="1400" dirty="0">
                <a:ea typeface="Cambria Math" panose="02040503050406030204" pitchFamily="18" charset="0"/>
                <a:cs typeface="Courier New" panose="02070309020205020404" pitchFamily="49" charset="0"/>
              </a:rPr>
              <a:t/>
            </a:r>
            <a:br>
              <a:rPr lang="en-US" sz="1400" dirty="0">
                <a:ea typeface="Cambria Math" panose="02040503050406030204" pitchFamily="18" charset="0"/>
                <a:cs typeface="Courier New" panose="02070309020205020404" pitchFamily="49" charset="0"/>
              </a:rPr>
            </a:br>
            <a:r>
              <a:rPr lang="en-US" sz="1400" dirty="0"/>
              <a:t>imports respectively declares the search table. If the file extension is “.txt”, the file is imported into </a:t>
            </a:r>
            <a:r>
              <a:rPr lang="en-US" sz="1400" dirty="0" err="1"/>
              <a:t>Foxpro</a:t>
            </a:r>
            <a:r>
              <a:rPr lang="en-US" sz="1400" dirty="0"/>
              <a:t> format. If it is already imported, the existing file will be used. Parameters can be omitted from right to left. [File Locations]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info(</a:t>
            </a:r>
            <a:r>
              <a:rPr lang="en-US" sz="1400" i="1" dirty="0" err="1" smtClean="0">
                <a:ea typeface="Cambria Math" panose="02040503050406030204" pitchFamily="18" charset="0"/>
                <a:cs typeface="Courier New" panose="02070309020205020404" pitchFamily="49" charset="0"/>
              </a:rPr>
              <a:t>Sinfo</a:t>
            </a:r>
            <a:r>
              <a:rPr lang="en-US" sz="1400" b="1" dirty="0">
                <a:ea typeface="Cambria Math" panose="02040503050406030204" pitchFamily="18" charset="0"/>
                <a:cs typeface="Courier New" panose="02070309020205020404" pitchFamily="49" charset="0"/>
              </a:rPr>
              <a:t>)</a:t>
            </a:r>
            <a:r>
              <a:rPr lang="en-US" sz="1400" dirty="0"/>
              <a:t/>
            </a:r>
            <a:br>
              <a:rPr lang="en-US" sz="1400" dirty="0"/>
            </a:br>
            <a:r>
              <a:rPr lang="en-US" sz="1400" dirty="0"/>
              <a:t>sets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join(</a:t>
            </a:r>
            <a:r>
              <a:rPr lang="en-US" sz="1400" i="1" dirty="0" err="1" smtClean="0">
                <a:ea typeface="Cambria Math" panose="02040503050406030204" pitchFamily="18" charset="0"/>
                <a:cs typeface="Courier New" panose="02070309020205020404" pitchFamily="49" charset="0"/>
              </a:rPr>
              <a:t>Sfield</a:t>
            </a:r>
            <a:r>
              <a:rPr lang="en-US" sz="1400" i="1" dirty="0" smtClean="0">
                <a:ea typeface="Cambria Math" panose="02040503050406030204" pitchFamily="18" charset="0"/>
                <a:cs typeface="Courier New" panose="02070309020205020404" pitchFamily="49" charset="0"/>
              </a:rPr>
              <a:t> </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dirty="0" smtClean="0">
                <a:ea typeface="Cambria Math" panose="02040503050406030204" pitchFamily="18" charset="0"/>
                <a:cs typeface="Courier New" panose="02070309020205020404" pitchFamily="49" charset="0"/>
              </a:rPr>
              <a:t>, </a:t>
            </a:r>
            <a:r>
              <a:rPr lang="en-US" sz="1400" i="1" dirty="0" err="1" smtClean="0">
                <a:ea typeface="Cambria Math" panose="02040503050406030204" pitchFamily="18" charset="0"/>
                <a:cs typeface="Courier New" panose="02070309020205020404" pitchFamily="49" charset="0"/>
              </a:rPr>
              <a:t>Ssearchfield</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smtClean="0"/>
              <a:t/>
            </a:r>
            <a:br>
              <a:rPr lang="en-US" sz="1400" b="1" dirty="0" smtClean="0"/>
            </a:br>
            <a:r>
              <a:rPr lang="en-US" sz="1400" dirty="0" smtClean="0"/>
              <a:t>links a field of the search table (</a:t>
            </a:r>
            <a:r>
              <a:rPr lang="en-US" sz="1400" i="1" dirty="0" err="1" smtClean="0">
                <a:cs typeface="Courier New" panose="02070309020205020404" pitchFamily="49" charset="0"/>
              </a:rPr>
              <a:t>Sfield</a:t>
            </a:r>
            <a:r>
              <a:rPr lang="en-US" sz="1400" dirty="0" smtClean="0"/>
              <a:t>) to a search field (</a:t>
            </a:r>
            <a:r>
              <a:rPr lang="en-US" sz="1400" i="1" dirty="0" err="1" smtClean="0">
                <a:cs typeface="Courier New" panose="02070309020205020404" pitchFamily="49" charset="0"/>
              </a:rPr>
              <a:t>Ssearchfield</a:t>
            </a:r>
            <a:r>
              <a:rPr lang="en-US" sz="1400" dirty="0" smtClean="0"/>
              <a:t>). If both have the same name, the search field can be omitted. [Join Search Fields]</a:t>
            </a:r>
            <a:endParaRPr lang="en-US" sz="2000" dirty="0"/>
          </a:p>
          <a:p>
            <a:pPr marL="360000" indent="-360000">
              <a:spcBef>
                <a:spcPts val="600"/>
              </a:spcBef>
              <a:buNone/>
            </a:pPr>
            <a:r>
              <a:rPr lang="en-US" sz="1400" b="1" dirty="0">
                <a:cs typeface="Courier New" panose="02070309020205020404" pitchFamily="49" charset="0"/>
              </a:rPr>
              <a:t>limit(</a:t>
            </a:r>
            <a:r>
              <a:rPr lang="en-US" sz="1400" i="1" dirty="0" err="1">
                <a:cs typeface="Courier New" panose="02070309020205020404" pitchFamily="49" charset="0"/>
              </a:rPr>
              <a:t>Nlimit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t>set the threshold for the identity of the candidates. Can be a number between 0 and 100. </a:t>
            </a:r>
            <a:r>
              <a:rPr lang="en-US" sz="1400" dirty="0" smtClean="0"/>
              <a:t>Identical to </a:t>
            </a:r>
            <a:r>
              <a:rPr lang="en-US" sz="1400" b="1" dirty="0" smtClean="0"/>
              <a:t>threshold</a:t>
            </a:r>
            <a:r>
              <a:rPr lang="en-US" sz="1400" dirty="0" smtClean="0"/>
              <a:t>. [Settings]</a:t>
            </a:r>
          </a:p>
          <a:p>
            <a:pPr marL="360000" indent="-360000">
              <a:spcBef>
                <a:spcPts val="600"/>
              </a:spcBef>
              <a:buNone/>
            </a:pPr>
            <a:r>
              <a:rPr lang="en-US" sz="1400" b="1" dirty="0">
                <a:cs typeface="Courier New" panose="02070309020205020404" pitchFamily="49" charset="0"/>
              </a:rPr>
              <a:t>load(</a:t>
            </a:r>
            <a:r>
              <a:rPr lang="en-US" sz="1400" dirty="0">
                <a:solidFill>
                  <a:schemeClr val="bg1">
                    <a:lumMod val="50000"/>
                  </a:schemeClr>
                </a:solidFill>
                <a:cs typeface="Courier New" panose="02070309020205020404" pitchFamily="49" charset="0"/>
              </a:rPr>
              <a:t>[</a:t>
            </a:r>
            <a:r>
              <a:rPr lang="en-US" sz="1400" i="1" dirty="0" err="1">
                <a:cs typeface="Courier New" panose="02070309020205020404" pitchFamily="49" charset="0"/>
              </a:rPr>
              <a:t>Sslot</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a:cs typeface="Courier New" panose="02070309020205020404" pitchFamily="49" charset="0"/>
              </a:rPr>
              <a:t>loads the specified </a:t>
            </a:r>
            <a:r>
              <a:rPr lang="en-US" sz="1400" dirty="0" err="1">
                <a:cs typeface="Courier New" panose="02070309020205020404" pitchFamily="49" charset="0"/>
              </a:rPr>
              <a:t>SearchEngine</a:t>
            </a:r>
            <a:r>
              <a:rPr lang="en-US" sz="1400" dirty="0">
                <a:cs typeface="Courier New" panose="02070309020205020404" pitchFamily="49" charset="0"/>
              </a:rPr>
              <a:t> slot.</a:t>
            </a:r>
            <a:r>
              <a:rPr lang="en-US" sz="1400" dirty="0"/>
              <a:t> If omitted or empty, the current slot will be reloaded. [Load</a:t>
            </a:r>
            <a:r>
              <a:rPr lang="en-US" sz="1400" dirty="0" smtClean="0"/>
              <a:t>]</a:t>
            </a:r>
            <a:endParaRPr lang="en-US" sz="1400" dirty="0" smtClean="0"/>
          </a:p>
        </p:txBody>
      </p:sp>
      <p:sp>
        <p:nvSpPr>
          <p:cNvPr id="3" name="Foliennummernplatzhalter 2"/>
          <p:cNvSpPr>
            <a:spLocks noGrp="1"/>
          </p:cNvSpPr>
          <p:nvPr>
            <p:ph type="sldNum" sz="quarter" idx="12"/>
          </p:nvPr>
        </p:nvSpPr>
        <p:spPr/>
        <p:txBody>
          <a:bodyPr/>
          <a:lstStyle/>
          <a:p>
            <a:fld id="{F6630C99-0C10-4F11-B985-BB6A5D994424}" type="slidenum">
              <a:rPr lang="en-US" smtClean="0"/>
              <a:t>43</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3555534696"/>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9"/>
            <a:ext cx="8496944" cy="5471999"/>
          </a:xfrm>
        </p:spPr>
        <p:txBody>
          <a:bodyPr>
            <a:normAutofit/>
          </a:bodyPr>
          <a:lstStyle/>
          <a:p>
            <a:pPr marL="360000" indent="-360000">
              <a:spcBef>
                <a:spcPts val="600"/>
              </a:spcBef>
              <a:buNone/>
            </a:pPr>
            <a:r>
              <a:rPr lang="en-US" sz="1400" b="1" dirty="0">
                <a:cs typeface="Courier New" panose="02070309020205020404" pitchFamily="49" charset="0"/>
              </a:rPr>
              <a:t>message(</a:t>
            </a:r>
            <a:r>
              <a:rPr lang="en-US" sz="1400" i="1" dirty="0" err="1">
                <a:cs typeface="Courier New" panose="02070309020205020404" pitchFamily="49" charset="0"/>
              </a:rPr>
              <a:t>Stext</a:t>
            </a:r>
            <a:r>
              <a:rPr lang="en-US" sz="1400" b="1" dirty="0">
                <a:cs typeface="Courier New" panose="02070309020205020404" pitchFamily="49" charset="0"/>
              </a:rPr>
              <a:t>)</a:t>
            </a:r>
            <a:r>
              <a:rPr lang="en-US" sz="1400" dirty="0"/>
              <a:t/>
            </a:r>
            <a:br>
              <a:rPr lang="en-US" sz="1400" dirty="0"/>
            </a:br>
            <a:r>
              <a:rPr lang="en-US" sz="1400" dirty="0"/>
              <a:t>opens a message box showing </a:t>
            </a:r>
            <a:r>
              <a:rPr lang="en-US" sz="1400" i="1" dirty="0" err="1">
                <a:cs typeface="Courier New" panose="02070309020205020404" pitchFamily="49" charset="0"/>
              </a:rPr>
              <a:t>Stext</a:t>
            </a:r>
            <a:r>
              <a:rPr lang="en-US" sz="1400" dirty="0"/>
              <a:t>. Program halts until confirmation.</a:t>
            </a:r>
          </a:p>
          <a:p>
            <a:pPr marL="360000" indent="-360000">
              <a:spcBef>
                <a:spcPts val="600"/>
              </a:spcBef>
              <a:buNone/>
            </a:pPr>
            <a:r>
              <a:rPr lang="en-US" sz="1400" b="1" dirty="0" smtClean="0">
                <a:cs typeface="Courier New" panose="02070309020205020404" pitchFamily="49" charset="0"/>
              </a:rPr>
              <a:t>mirror</a:t>
            </a:r>
            <a:r>
              <a:rPr lang="en-US" sz="1400" b="1" dirty="0">
                <a:cs typeface="Courier New" panose="02070309020205020404" pitchFamily="49" charset="0"/>
              </a:rPr>
              <a:t>(</a:t>
            </a:r>
            <a:r>
              <a:rPr lang="en-US" sz="1400" dirty="0">
                <a:solidFill>
                  <a:schemeClr val="bg1">
                    <a:lumMod val="50000"/>
                  </a:schemeClr>
                </a:solidFill>
                <a:cs typeface="Courier New" panose="02070309020205020404" pitchFamily="49" charset="0"/>
              </a:rPr>
              <a:t>[</a:t>
            </a:r>
            <a:r>
              <a:rPr lang="en-US" sz="1400" dirty="0" err="1">
                <a:cs typeface="Courier New" panose="02070309020205020404" pitchFamily="49" charset="0"/>
              </a:rPr>
              <a:t>Srunfilter</a:t>
            </a:r>
            <a:r>
              <a:rPr lang="en-US" sz="1400" dirty="0">
                <a:solidFill>
                  <a:schemeClr val="bg1">
                    <a:lumMod val="50000"/>
                  </a:schemeClr>
                </a:solidFill>
                <a:cs typeface="Courier New" panose="02070309020205020404" pitchFamily="49" charset="0"/>
              </a:rPr>
              <a:t>]</a:t>
            </a:r>
            <a:r>
              <a:rPr lang="en-US" sz="1400" b="1" dirty="0">
                <a:cs typeface="Courier New" panose="02070309020205020404" pitchFamily="49" charset="0"/>
              </a:rPr>
              <a:t>)</a:t>
            </a:r>
            <a:r>
              <a:rPr lang="en-US" sz="1400" dirty="0"/>
              <a:t/>
            </a:r>
            <a:br>
              <a:rPr lang="en-US" sz="1400" dirty="0"/>
            </a:br>
            <a:r>
              <a:rPr lang="en-US" sz="1400" dirty="0"/>
              <a:t>mirrors the matches without a reverse entry to enforce symmetry. Can be restricted by a run filter. Can be forced to always increment run counter, even if no new matches were created. [Mirror</a:t>
            </a:r>
            <a:r>
              <a:rPr lang="en-US" sz="1400" dirty="0" smtClean="0"/>
              <a:t>]</a:t>
            </a:r>
          </a:p>
          <a:p>
            <a:pPr marL="360000" indent="-360000">
              <a:spcBef>
                <a:spcPts val="600"/>
              </a:spcBef>
              <a:buNone/>
            </a:pPr>
            <a:r>
              <a:rPr lang="en-US" sz="1400" b="1" dirty="0" err="1" smtClean="0">
                <a:cs typeface="Courier New" panose="02070309020205020404" pitchFamily="49" charset="0"/>
              </a:rPr>
              <a:t>mp</a:t>
            </a:r>
            <a:r>
              <a:rPr lang="en-US" sz="1400" b="1" dirty="0" smtClean="0">
                <a:cs typeface="Courier New" panose="02070309020205020404" pitchFamily="49" charset="0"/>
              </a:rPr>
              <a:t>(</a:t>
            </a:r>
            <a:r>
              <a:rPr lang="en-US" sz="1400" dirty="0" smtClean="0">
                <a:solidFill>
                  <a:schemeClr val="bg1">
                    <a:lumMod val="50000"/>
                  </a:schemeClr>
                </a:solidFill>
                <a:cs typeface="Courier New" panose="02070309020205020404" pitchFamily="49" charset="0"/>
              </a:rPr>
              <a:t>[</a:t>
            </a:r>
            <a:r>
              <a:rPr lang="en-US" sz="1400" dirty="0" err="1" smtClean="0">
                <a:cs typeface="Courier New" panose="02070309020205020404" pitchFamily="49" charset="0"/>
              </a:rPr>
              <a:t>Icpu</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dedicates </a:t>
            </a:r>
            <a:r>
              <a:rPr lang="en-US" sz="1400" i="1" dirty="0" err="1" smtClean="0"/>
              <a:t>Icpu</a:t>
            </a:r>
            <a:r>
              <a:rPr lang="en-US" sz="1400" dirty="0" smtClean="0"/>
              <a:t> number of CPUs to </a:t>
            </a:r>
            <a:r>
              <a:rPr lang="en-US" sz="1400" dirty="0" err="1" smtClean="0"/>
              <a:t>SearchEngine</a:t>
            </a:r>
            <a:r>
              <a:rPr lang="en-US" sz="1400" dirty="0" smtClean="0"/>
              <a:t> actions. Negative numbers determine the CPUs not used by the </a:t>
            </a:r>
            <a:r>
              <a:rPr lang="en-US" sz="1400" dirty="0" err="1" smtClean="0"/>
              <a:t>SearchEngine</a:t>
            </a:r>
            <a:r>
              <a:rPr lang="en-US" sz="1400" dirty="0" smtClean="0"/>
              <a:t>. Omitting </a:t>
            </a:r>
            <a:r>
              <a:rPr lang="en-US" sz="1400" i="1" dirty="0" err="1" smtClean="0"/>
              <a:t>Icpu</a:t>
            </a:r>
            <a:r>
              <a:rPr lang="en-US" sz="1400" dirty="0" smtClean="0"/>
              <a:t> returns the current setting and a zero reserves up to 6 CPUs (initial setting). [Preferences]</a:t>
            </a:r>
            <a:endParaRPr lang="en-US" sz="1400" dirty="0"/>
          </a:p>
          <a:p>
            <a:pPr marL="360000" indent="-360000">
              <a:spcBef>
                <a:spcPts val="600"/>
              </a:spcBef>
              <a:buNone/>
            </a:pPr>
            <a:r>
              <a:rPr lang="en-US" sz="1400" b="1" dirty="0" smtClean="0">
                <a:cs typeface="Courier New" panose="02070309020205020404" pitchFamily="49" charset="0"/>
              </a:rPr>
              <a:t>note(</a:t>
            </a:r>
            <a:r>
              <a:rPr lang="en-US" sz="1400" dirty="0" err="1" smtClean="0">
                <a:cs typeface="Courier New" panose="02070309020205020404" pitchFamily="49" charset="0"/>
              </a:rPr>
              <a:t>Snote</a:t>
            </a:r>
            <a:r>
              <a:rPr lang="en-US" sz="1400" b="1" dirty="0">
                <a:cs typeface="Courier New" panose="02070309020205020404" pitchFamily="49" charset="0"/>
              </a:rPr>
              <a:t>)</a:t>
            </a:r>
            <a:r>
              <a:rPr lang="en-US" sz="1400" dirty="0"/>
              <a:t/>
            </a:r>
            <a:br>
              <a:rPr lang="en-US" sz="1400" dirty="0"/>
            </a:br>
            <a:r>
              <a:rPr lang="en-US" sz="1400" dirty="0"/>
              <a:t>appends a new line to the notes in the info section of the </a:t>
            </a:r>
            <a:r>
              <a:rPr lang="en-US" sz="1400" dirty="0" err="1"/>
              <a:t>SearchEngine</a:t>
            </a:r>
            <a:r>
              <a:rPr lang="en-US" sz="1400" dirty="0"/>
              <a:t> structure string. The tag “&lt;</a:t>
            </a:r>
            <a:r>
              <a:rPr lang="en-US" sz="1400" dirty="0" err="1"/>
              <a:t>br</a:t>
            </a:r>
            <a:r>
              <a:rPr lang="en-US" sz="1400" dirty="0"/>
              <a:t>&gt;” will be translated to a line break. [Notes]</a:t>
            </a:r>
          </a:p>
          <a:p>
            <a:pPr marL="360000" indent="-360000">
              <a:spcBef>
                <a:spcPts val="600"/>
              </a:spcBef>
              <a:buNone/>
            </a:pPr>
            <a:r>
              <a:rPr lang="en-US" sz="1400" b="1" dirty="0" smtClean="0">
                <a:cs typeface="Courier New" panose="02070309020205020404" pitchFamily="49" charset="0"/>
              </a:rPr>
              <a:t>output(</a:t>
            </a:r>
            <a:r>
              <a:rPr lang="en-US" sz="1400" dirty="0" err="1" smtClean="0">
                <a:cs typeface="Courier New" panose="02070309020205020404" pitchFamily="49" charset="0"/>
              </a:rPr>
              <a:t>Slogfile</a:t>
            </a:r>
            <a:r>
              <a:rPr lang="en-US" sz="1400" dirty="0">
                <a:cs typeface="Courier New" panose="02070309020205020404" pitchFamily="49" charset="0"/>
              </a:rPr>
              <a:t> </a:t>
            </a:r>
            <a:r>
              <a:rPr lang="en-US" sz="1400" dirty="0" smtClean="0">
                <a:solidFill>
                  <a:schemeClr val="bg1">
                    <a:lumMod val="50000"/>
                  </a:schemeClr>
                </a:solidFill>
                <a:cs typeface="Courier New" panose="02070309020205020404" pitchFamily="49" charset="0"/>
              </a:rPr>
              <a:t>[</a:t>
            </a:r>
            <a:r>
              <a:rPr lang="en-US" sz="1400" dirty="0" smtClean="0">
                <a:cs typeface="Courier New" panose="02070309020205020404" pitchFamily="49" charset="0"/>
              </a:rPr>
              <a:t>, </a:t>
            </a:r>
            <a:r>
              <a:rPr lang="en-US" sz="1400" dirty="0" err="1" smtClean="0">
                <a:cs typeface="Courier New" panose="02070309020205020404" pitchFamily="49" charset="0"/>
              </a:rPr>
              <a:t>Lappend</a:t>
            </a:r>
            <a:r>
              <a:rPr lang="en-US" sz="1400" dirty="0" smtClean="0">
                <a:solidFill>
                  <a:schemeClr val="bg1">
                    <a:lumMod val="50000"/>
                  </a:schemeClr>
                </a:solidFill>
                <a:cs typeface="Courier New" panose="02070309020205020404" pitchFamily="49" charset="0"/>
              </a:rPr>
              <a:t>]</a:t>
            </a:r>
            <a:r>
              <a:rPr lang="en-US" sz="1400" b="1" dirty="0" smtClean="0">
                <a:cs typeface="Courier New" panose="02070309020205020404" pitchFamily="49" charset="0"/>
              </a:rPr>
              <a:t>)</a:t>
            </a:r>
            <a:r>
              <a:rPr lang="en-US" sz="1400" dirty="0"/>
              <a:t/>
            </a:r>
            <a:br>
              <a:rPr lang="en-US" sz="1400" dirty="0"/>
            </a:br>
            <a:r>
              <a:rPr lang="en-US" sz="1400" dirty="0" smtClean="0"/>
              <a:t>defines a new log file for the </a:t>
            </a:r>
            <a:r>
              <a:rPr lang="en-US" sz="1400" dirty="0" err="1" smtClean="0"/>
              <a:t>SearchEngine</a:t>
            </a:r>
            <a:r>
              <a:rPr lang="en-US" sz="1400" dirty="0" smtClean="0"/>
              <a:t> output. If </a:t>
            </a:r>
            <a:r>
              <a:rPr lang="en-US" sz="1400" i="1" dirty="0" err="1" smtClean="0"/>
              <a:t>Lappend</a:t>
            </a:r>
            <a:r>
              <a:rPr lang="en-US" sz="1400" dirty="0" smtClean="0"/>
              <a:t> is .t., an existing file will be complemented instead of overwritten. This command can be used instead of the </a:t>
            </a:r>
            <a:r>
              <a:rPr lang="en-US" sz="1400" dirty="0" err="1" smtClean="0"/>
              <a:t>SearchEngine</a:t>
            </a:r>
            <a:r>
              <a:rPr lang="en-US" sz="1400" dirty="0" smtClean="0"/>
              <a:t> parameter.</a:t>
            </a:r>
          </a:p>
          <a:p>
            <a:pPr marL="360000" indent="-360000">
              <a:spcBef>
                <a:spcPts val="600"/>
              </a:spcBef>
              <a:buNone/>
            </a:pPr>
            <a:r>
              <a:rPr lang="en-US" sz="1400" b="1" dirty="0" smtClean="0"/>
              <a:t>refine</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I</a:t>
            </a:r>
            <a:r>
              <a:rPr lang="en-US" sz="1400" i="1" dirty="0" err="1" smtClean="0"/>
              <a:t>identitymode</a:t>
            </a:r>
            <a:r>
              <a:rPr lang="en-US" sz="1400" b="1" dirty="0" smtClean="0"/>
              <a:t>, </a:t>
            </a:r>
            <a:r>
              <a:rPr lang="en-US" sz="1400" i="1" dirty="0" err="1" smtClean="0"/>
              <a:t>Icomparemode</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smtClean="0"/>
              <a:t>Srunfilter</a:t>
            </a:r>
            <a:r>
              <a:rPr lang="en-US" sz="1400" dirty="0">
                <a:solidFill>
                  <a:schemeClr val="bg1">
                    <a:lumMod val="50000"/>
                  </a:schemeClr>
                </a:solidFill>
              </a:rPr>
              <a:t>]</a:t>
            </a:r>
            <a:r>
              <a:rPr lang="en-US" sz="1400" i="1" dirty="0" smtClean="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Ldestructiveonly</a:t>
            </a:r>
            <a:r>
              <a:rPr lang="en-US" sz="1400" dirty="0" smtClean="0">
                <a:solidFill>
                  <a:schemeClr val="bg1">
                    <a:lumMod val="50000"/>
                  </a:schemeClr>
                </a:solidFill>
              </a:rPr>
              <a:t>]</a:t>
            </a:r>
            <a:r>
              <a:rPr lang="en-US" sz="1400" b="1" dirty="0" smtClean="0"/>
              <a:t>)</a:t>
            </a:r>
            <a:r>
              <a:rPr lang="en-US" sz="1400" b="1" dirty="0"/>
              <a:t/>
            </a:r>
            <a:br>
              <a:rPr lang="en-US" sz="1400" b="1" dirty="0"/>
            </a:br>
            <a:r>
              <a:rPr lang="en-US" sz="1400" dirty="0"/>
              <a:t>refines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dirty="0"/>
              <a:t> defines how the refined identity relates to the existing identity of the respective match: 1 = replace, 2 = maximize, 3 = minimize, 4 = additive, 5 = average.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Ldestructiveonly</a:t>
            </a:r>
            <a:r>
              <a:rPr lang="en-US" sz="1400" i="1" dirty="0"/>
              <a:t> </a:t>
            </a:r>
            <a:r>
              <a:rPr lang="en-US" sz="1400" dirty="0"/>
              <a:t>is .t., only search types containing destructive preparer are included renouncing the priorities of the other search types. This option should be used in conjunction with </a:t>
            </a:r>
            <a:r>
              <a:rPr lang="en-US" sz="1400" b="1" dirty="0"/>
              <a:t>research </a:t>
            </a:r>
            <a:r>
              <a:rPr lang="en-US" sz="1400" dirty="0"/>
              <a:t>and additive identity mode. [Refine]</a:t>
            </a:r>
          </a:p>
          <a:p>
            <a:pPr marL="360000" indent="-360000">
              <a:spcBef>
                <a:spcPts val="600"/>
              </a:spcBef>
              <a:buNone/>
            </a:pPr>
            <a:endParaRPr lang="en-US" sz="1400" b="1" dirty="0"/>
          </a:p>
        </p:txBody>
      </p:sp>
      <p:sp>
        <p:nvSpPr>
          <p:cNvPr id="3" name="Foliennummernplatzhalter 2"/>
          <p:cNvSpPr>
            <a:spLocks noGrp="1"/>
          </p:cNvSpPr>
          <p:nvPr>
            <p:ph type="sldNum" sz="quarter" idx="12"/>
          </p:nvPr>
        </p:nvSpPr>
        <p:spPr/>
        <p:txBody>
          <a:bodyPr/>
          <a:lstStyle/>
          <a:p>
            <a:fld id="{F6630C99-0C10-4F11-B985-BB6A5D994424}" type="slidenum">
              <a:rPr lang="en-US" smtClean="0"/>
              <a:t>44</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4</a:t>
            </a:r>
            <a:endParaRPr lang="en-US" sz="3200" dirty="0">
              <a:solidFill>
                <a:schemeClr val="tx2"/>
              </a:solidFill>
            </a:endParaRPr>
          </a:p>
        </p:txBody>
      </p:sp>
    </p:spTree>
    <p:extLst>
      <p:ext uri="{BB962C8B-B14F-4D97-AF65-F5344CB8AC3E}">
        <p14:creationId xmlns:p14="http://schemas.microsoft.com/office/powerpoint/2010/main" val="256199979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a:xfrm>
            <a:off x="323528" y="909328"/>
            <a:ext cx="8496944" cy="5471999"/>
          </a:xfrm>
        </p:spPr>
        <p:txBody>
          <a:bodyPr>
            <a:normAutofit/>
          </a:bodyPr>
          <a:lstStyle/>
          <a:p>
            <a:pPr marL="360000" indent="-360000">
              <a:spcBef>
                <a:spcPts val="600"/>
              </a:spcBef>
              <a:buNone/>
            </a:pPr>
            <a:r>
              <a:rPr lang="en-US" sz="1400" b="1" dirty="0"/>
              <a:t>relative(</a:t>
            </a:r>
            <a:r>
              <a:rPr lang="en-US" sz="1400" i="1" dirty="0" err="1"/>
              <a:t>Lrelative</a:t>
            </a:r>
            <a:r>
              <a:rPr lang="en-US" sz="1400" b="1" dirty="0"/>
              <a:t>)</a:t>
            </a:r>
            <a:br>
              <a:rPr lang="en-US" sz="1400" b="1" dirty="0"/>
            </a:br>
            <a:r>
              <a:rPr lang="en-US" sz="1400" dirty="0"/>
              <a:t>defines whether the </a:t>
            </a:r>
            <a:r>
              <a:rPr lang="en-US" sz="1400" dirty="0" err="1"/>
              <a:t>SearchEngine</a:t>
            </a:r>
            <a:r>
              <a:rPr lang="en-US" sz="1400" dirty="0"/>
              <a:t> redistributes the priorities of missing search fields (.t.) or leaves them missing reducing the maximum identity by the corresponding priorities (.f. = default). [Settings]</a:t>
            </a:r>
          </a:p>
          <a:p>
            <a:pPr marL="360000" indent="-360000">
              <a:spcBef>
                <a:spcPts val="600"/>
              </a:spcBef>
              <a:buNone/>
            </a:pPr>
            <a:r>
              <a:rPr lang="en-US" sz="1400" b="1" dirty="0" smtClean="0"/>
              <a:t>remove(</a:t>
            </a:r>
            <a:r>
              <a:rPr lang="en-US" sz="1400" i="1" dirty="0" err="1" smtClean="0"/>
              <a:t>Sslot</a:t>
            </a:r>
            <a:r>
              <a:rPr lang="en-US" sz="1400" b="1" dirty="0"/>
              <a:t>)</a:t>
            </a:r>
            <a:br>
              <a:rPr lang="en-US" sz="1400" b="1" dirty="0"/>
            </a:br>
            <a:r>
              <a:rPr lang="en-US" sz="1400" dirty="0"/>
              <a:t>removes the specified save slot. [Save]</a:t>
            </a:r>
          </a:p>
          <a:p>
            <a:pPr marL="360000" indent="-360000">
              <a:spcBef>
                <a:spcPts val="600"/>
              </a:spcBef>
              <a:buNone/>
            </a:pPr>
            <a:r>
              <a:rPr lang="en-US" sz="1400" b="1" dirty="0" smtClean="0"/>
              <a:t>research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b="1" dirty="0"/>
              <a:t>, </a:t>
            </a:r>
            <a:r>
              <a:rPr lang="en-US" sz="1400" i="1" dirty="0" err="1"/>
              <a:t>Iscoremode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Srunfilter</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 </a:t>
            </a:r>
            <a:r>
              <a:rPr lang="en-US" sz="1400" i="1" dirty="0" err="1"/>
              <a:t>Lnondestructiveonly</a:t>
            </a:r>
            <a:r>
              <a:rPr lang="en-US" sz="1400" dirty="0">
                <a:solidFill>
                  <a:schemeClr val="bg1">
                    <a:lumMod val="50000"/>
                  </a:schemeClr>
                </a:solidFill>
              </a:rPr>
              <a:t>]</a:t>
            </a:r>
            <a:r>
              <a:rPr lang="en-US" sz="1400" b="1" dirty="0"/>
              <a:t>)</a:t>
            </a:r>
            <a:br>
              <a:rPr lang="en-US" sz="1400" b="1" dirty="0"/>
            </a:br>
            <a:r>
              <a:rPr lang="en-US" sz="1400" dirty="0"/>
              <a:t>researches the existing matches in the result table. </a:t>
            </a:r>
            <a:r>
              <a:rPr lang="en-US" sz="1400" i="1" dirty="0" err="1">
                <a:ea typeface="Cambria Math" panose="02040503050406030204" pitchFamily="18" charset="0"/>
                <a:cs typeface="Courier New" panose="02070309020205020404" pitchFamily="49" charset="0"/>
              </a:rPr>
              <a:t>I</a:t>
            </a:r>
            <a:r>
              <a:rPr lang="en-US" sz="1400" i="1" dirty="0" err="1"/>
              <a:t>identitymode</a:t>
            </a:r>
            <a:r>
              <a:rPr lang="en-US" sz="1400" i="1" dirty="0"/>
              <a:t> </a:t>
            </a:r>
            <a:r>
              <a:rPr lang="en-US" sz="1400" dirty="0"/>
              <a:t>defines how the researched identity relates to the existing identity of the respective match: 1 = replace, 2 = maximize, 3 = minimize, 4 = additive, 5 = average. </a:t>
            </a:r>
            <a:r>
              <a:rPr lang="en-US" sz="1400" i="1" dirty="0" err="1"/>
              <a:t>Iscoremode</a:t>
            </a:r>
            <a:r>
              <a:rPr lang="en-US" sz="1400" i="1" dirty="0"/>
              <a:t> </a:t>
            </a:r>
            <a:r>
              <a:rPr lang="en-US" sz="1400" dirty="0"/>
              <a:t>defines how the researched score relates to the existing score of the respective match: 1 = replace, 2 = maximize, 3 = minimize. If </a:t>
            </a:r>
            <a:r>
              <a:rPr lang="en-US" sz="1400" i="1" dirty="0" err="1"/>
              <a:t>LnondestructiveOnly</a:t>
            </a:r>
            <a:r>
              <a:rPr lang="en-US" sz="1400" i="1" dirty="0"/>
              <a:t> </a:t>
            </a:r>
            <a:r>
              <a:rPr lang="en-US" sz="1400" dirty="0"/>
              <a:t>is .t., only search types not containing destructive preparer are included renouncing the priorities of the other search types. This option should be used in conjunction with </a:t>
            </a:r>
            <a:r>
              <a:rPr lang="en-US" sz="1400" b="1" dirty="0"/>
              <a:t>refine </a:t>
            </a:r>
            <a:r>
              <a:rPr lang="en-US" sz="1400" dirty="0"/>
              <a:t>and additive identity mode. [Research]</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result(</a:t>
            </a:r>
            <a:r>
              <a:rPr lang="en-US" sz="1400" i="1" dirty="0" err="1" smtClean="0">
                <a:ea typeface="Cambria Math" panose="02040503050406030204" pitchFamily="18" charset="0"/>
                <a:cs typeface="Courier New" panose="02070309020205020404" pitchFamily="49" charset="0"/>
              </a:rPr>
              <a:t>Sresult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sets the result table. Can be exchanged independently. Will be overwritten without warning, if a search is initiated. Every result table has its own run counter. [File Locations]</a:t>
            </a:r>
          </a:p>
          <a:p>
            <a:pPr marL="360000" indent="-360000">
              <a:spcBef>
                <a:spcPts val="600"/>
              </a:spcBef>
              <a:buNone/>
            </a:pPr>
            <a:r>
              <a:rPr lang="en-US" sz="1400" b="1" dirty="0">
                <a:ea typeface="Cambria Math" panose="02040503050406030204" pitchFamily="18" charset="0"/>
                <a:cs typeface="Courier New" panose="02070309020205020404" pitchFamily="49" charset="0"/>
              </a:rPr>
              <a:t>run()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run count of the active result table to the output file.</a:t>
            </a:r>
            <a:endParaRPr lang="en-US" sz="1400" dirty="0"/>
          </a:p>
          <a:p>
            <a:pPr marL="360000" indent="-360000">
              <a:spcBef>
                <a:spcPts val="600"/>
              </a:spcBef>
              <a:buNone/>
            </a:pPr>
            <a:r>
              <a:rPr lang="en-US" sz="1400" b="1" dirty="0" err="1" smtClean="0">
                <a:ea typeface="Cambria Math" panose="02040503050406030204" pitchFamily="18" charset="0"/>
                <a:cs typeface="Courier New" panose="02070309020205020404" pitchFamily="49" charset="0"/>
              </a:rPr>
              <a:t>safemode</a:t>
            </a:r>
            <a:r>
              <a:rPr lang="en-US" sz="1400" b="1" dirty="0" smtClean="0">
                <a:ea typeface="Cambria Math" panose="02040503050406030204" pitchFamily="18" charset="0"/>
                <a:cs typeface="Courier New" panose="02070309020205020404" pitchFamily="49" charset="0"/>
              </a:rPr>
              <a:t>(</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i="1" dirty="0" err="1" smtClean="0">
                <a:ea typeface="Cambria Math" panose="02040503050406030204" pitchFamily="18" charset="0"/>
                <a:cs typeface="Courier New" panose="02070309020205020404" pitchFamily="49" charset="0"/>
              </a:rPr>
              <a:t>Lsafemode</a:t>
            </a:r>
            <a:r>
              <a:rPr lang="en-US" sz="1400" dirty="0" smtClean="0">
                <a:solidFill>
                  <a:schemeClr val="bg1">
                    <a:lumMod val="50000"/>
                  </a:schemeClr>
                </a:solidFill>
                <a:ea typeface="Cambria Math" panose="02040503050406030204" pitchFamily="18" charset="0"/>
                <a:cs typeface="Courier New" panose="02070309020205020404" pitchFamily="49" charset="0"/>
              </a:rPr>
              <a:t>]</a:t>
            </a:r>
            <a:r>
              <a:rPr lang="en-US" sz="1400" b="1" dirty="0" smtClean="0">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
            </a:r>
            <a:br>
              <a:rPr lang="en-US" sz="1400" b="1" dirty="0">
                <a:ea typeface="Cambria Math" panose="02040503050406030204" pitchFamily="18" charset="0"/>
                <a:cs typeface="Courier New" panose="02070309020205020404" pitchFamily="49" charset="0"/>
              </a:rPr>
            </a:br>
            <a:r>
              <a:rPr lang="en-US" sz="1400" dirty="0" smtClean="0"/>
              <a:t>if </a:t>
            </a:r>
            <a:r>
              <a:rPr lang="en-US" sz="1400" dirty="0" err="1" smtClean="0"/>
              <a:t>Lsafemode</a:t>
            </a:r>
            <a:r>
              <a:rPr lang="en-US" sz="1400" dirty="0" smtClean="0"/>
              <a:t> is .t., the </a:t>
            </a:r>
            <a:r>
              <a:rPr lang="en-US" sz="1400" dirty="0" err="1" smtClean="0"/>
              <a:t>SearchEngine</a:t>
            </a:r>
            <a:r>
              <a:rPr lang="en-US" sz="1400" dirty="0" smtClean="0"/>
              <a:t> will use visible </a:t>
            </a:r>
            <a:r>
              <a:rPr lang="en-US" sz="1400" dirty="0" err="1" smtClean="0"/>
              <a:t>Foxpro</a:t>
            </a:r>
            <a:r>
              <a:rPr lang="en-US" sz="1400" dirty="0" smtClean="0"/>
              <a:t> workers instead of invisible </a:t>
            </a:r>
            <a:r>
              <a:rPr lang="en-US" sz="1400" dirty="0" err="1" smtClean="0"/>
              <a:t>Parallelfox</a:t>
            </a:r>
            <a:r>
              <a:rPr lang="en-US" sz="1400" dirty="0" smtClean="0"/>
              <a:t> workers. Safe mode will be automatically activated, if the </a:t>
            </a:r>
            <a:r>
              <a:rPr lang="en-US" sz="1400" dirty="0" err="1" smtClean="0"/>
              <a:t>SearchEngine</a:t>
            </a:r>
            <a:r>
              <a:rPr lang="en-US" sz="1400" dirty="0" smtClean="0"/>
              <a:t> cannot register the </a:t>
            </a:r>
            <a:r>
              <a:rPr lang="en-US" sz="1400" dirty="0" err="1" smtClean="0"/>
              <a:t>Parallelfox</a:t>
            </a:r>
            <a:r>
              <a:rPr lang="en-US" sz="1400" dirty="0" smtClean="0"/>
              <a:t> workers, which requires administrator rights. [Preferences]</a:t>
            </a:r>
          </a:p>
          <a:p>
            <a:pPr marL="360000" indent="-360000">
              <a:spcBef>
                <a:spcPts val="600"/>
              </a:spcBef>
              <a:buNone/>
            </a:pPr>
            <a:r>
              <a:rPr lang="en-US" sz="1400" b="1" dirty="0">
                <a:ea typeface="Cambria Math" panose="02040503050406030204" pitchFamily="18" charset="0"/>
                <a:cs typeface="Courier New" panose="02070309020205020404" pitchFamily="49" charset="0"/>
              </a:rPr>
              <a:t>save(</a:t>
            </a:r>
            <a:r>
              <a:rPr lang="en-US" sz="1400" i="1" dirty="0" err="1">
                <a:ea typeface="Cambria Math" panose="02040503050406030204" pitchFamily="18" charset="0"/>
                <a:cs typeface="Courier New" panose="02070309020205020404" pitchFamily="49" charset="0"/>
              </a:rPr>
              <a:t>Sslot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saves the current </a:t>
            </a:r>
            <a:r>
              <a:rPr lang="en-US" sz="1400" dirty="0" err="1"/>
              <a:t>SearchEngine</a:t>
            </a:r>
            <a:r>
              <a:rPr lang="en-US" sz="1400" dirty="0"/>
              <a:t> structure in the specified save slot. [Save</a:t>
            </a:r>
            <a:r>
              <a:rPr lang="en-US" sz="1400" dirty="0" smtClean="0"/>
              <a:t>]</a:t>
            </a: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45</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5</a:t>
            </a:r>
            <a:endParaRPr lang="en-US" sz="3200" dirty="0">
              <a:solidFill>
                <a:schemeClr val="tx2"/>
              </a:solidFill>
            </a:endParaRPr>
          </a:p>
        </p:txBody>
      </p:sp>
    </p:spTree>
    <p:extLst>
      <p:ext uri="{BB962C8B-B14F-4D97-AF65-F5344CB8AC3E}">
        <p14:creationId xmlns:p14="http://schemas.microsoft.com/office/powerpoint/2010/main" val="226684774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a:ea typeface="Cambria Math" panose="02040503050406030204" pitchFamily="18" charset="0"/>
                <a:cs typeface="Courier New" panose="02070309020205020404" pitchFamily="49" charset="0"/>
              </a:rPr>
              <a:t>say(</a:t>
            </a:r>
            <a:r>
              <a:rPr lang="en-US" sz="1400" i="1" dirty="0" err="1">
                <a:ea typeface="Cambria Math" panose="02040503050406030204" pitchFamily="18" charset="0"/>
                <a:cs typeface="Courier New" panose="02070309020205020404" pitchFamily="49" charset="0"/>
              </a:rPr>
              <a:t>Ssomething</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a comment line to the output file.</a:t>
            </a:r>
          </a:p>
          <a:p>
            <a:pPr marL="360000" indent="-360000">
              <a:spcBef>
                <a:spcPts val="600"/>
              </a:spcBef>
              <a:buNone/>
            </a:pPr>
            <a:r>
              <a:rPr lang="en-US" sz="1400" b="1" dirty="0" smtClean="0"/>
              <a:t>scope(</a:t>
            </a:r>
            <a:r>
              <a:rPr lang="en-US" sz="1400" i="1" dirty="0" err="1" smtClean="0"/>
              <a:t>Iscope</a:t>
            </a:r>
            <a:r>
              <a:rPr lang="en-US" sz="1400" b="1" dirty="0"/>
              <a:t>)</a:t>
            </a:r>
            <a:br>
              <a:rPr lang="en-US" sz="1400" b="1" dirty="0"/>
            </a:br>
            <a:r>
              <a:rPr lang="en-US" sz="1400" dirty="0"/>
              <a:t>defines the width of the LRCPD scope (12 = default). [Preferences</a:t>
            </a:r>
            <a:r>
              <a:rPr lang="en-US" sz="1400" dirty="0" smtClean="0"/>
              <a:t>]</a:t>
            </a:r>
          </a:p>
          <a:p>
            <a:pPr marL="360000" indent="-360000">
              <a:spcBef>
                <a:spcPts val="600"/>
              </a:spcBef>
              <a:buNone/>
            </a:pPr>
            <a:r>
              <a:rPr lang="en-US" sz="1400" b="1" dirty="0"/>
              <a:t>screen(</a:t>
            </a:r>
            <a:r>
              <a:rPr lang="en-US" sz="1400" i="1" dirty="0" err="1"/>
              <a:t>Sproperty</a:t>
            </a:r>
            <a:r>
              <a:rPr lang="en-US" sz="1400" i="1" dirty="0"/>
              <a:t> </a:t>
            </a:r>
            <a:r>
              <a:rPr lang="en-US" sz="1400" dirty="0">
                <a:solidFill>
                  <a:schemeClr val="bg1">
                    <a:lumMod val="50000"/>
                  </a:schemeClr>
                </a:solidFill>
              </a:rPr>
              <a:t>[</a:t>
            </a:r>
            <a:r>
              <a:rPr lang="en-US" sz="1400" dirty="0"/>
              <a:t>,</a:t>
            </a:r>
            <a:r>
              <a:rPr lang="en-US" sz="1400" i="1" dirty="0"/>
              <a:t> value</a:t>
            </a:r>
            <a:r>
              <a:rPr lang="en-US" sz="1400" dirty="0">
                <a:solidFill>
                  <a:schemeClr val="bg1">
                    <a:lumMod val="50000"/>
                  </a:schemeClr>
                </a:solidFill>
              </a:rPr>
              <a:t>]</a:t>
            </a:r>
            <a:r>
              <a:rPr lang="en-US" sz="1400" b="1" dirty="0"/>
              <a:t>)</a:t>
            </a:r>
            <a:br>
              <a:rPr lang="en-US" sz="1400" b="1" dirty="0"/>
            </a:br>
            <a:r>
              <a:rPr lang="en-US" sz="1400" dirty="0"/>
              <a:t>sets various screen properties determining the look of the execution window:</a:t>
            </a:r>
            <a:br>
              <a:rPr lang="en-US" sz="1400" dirty="0"/>
            </a:br>
            <a:r>
              <a:rPr lang="en-US" sz="1400" dirty="0"/>
              <a:t>screen(“width”, 550) sets the screen with to 550 pixel.</a:t>
            </a:r>
            <a:br>
              <a:rPr lang="en-US" sz="1400" dirty="0"/>
            </a:br>
            <a:r>
              <a:rPr lang="en-US" sz="1400" dirty="0"/>
              <a:t>screen(“height”,400) sets the screen height to 400 pixel.</a:t>
            </a:r>
            <a:br>
              <a:rPr lang="en-US" sz="1400" dirty="0"/>
            </a:br>
            <a:r>
              <a:rPr lang="en-US" sz="1400" dirty="0"/>
              <a:t>screen(“left”,100) sets the screen coordinate of the top left corner to 100 pixel.</a:t>
            </a:r>
            <a:br>
              <a:rPr lang="en-US" sz="1400" dirty="0"/>
            </a:br>
            <a:r>
              <a:rPr lang="en-US" sz="1400" dirty="0"/>
              <a:t>screen(“top”,100) sets the screen coordinate of the top left corner to 100 pixel.</a:t>
            </a:r>
            <a:br>
              <a:rPr lang="en-US" sz="1400" dirty="0"/>
            </a:br>
            <a:r>
              <a:rPr lang="en-US" sz="1400" dirty="0"/>
              <a:t>screen(“hide”) hides the screen.</a:t>
            </a:r>
            <a:br>
              <a:rPr lang="en-US" sz="1400" dirty="0"/>
            </a:br>
            <a:r>
              <a:rPr lang="en-US" sz="1400" dirty="0"/>
              <a:t>screen(“maximize”) maximizes the screen.</a:t>
            </a:r>
            <a:br>
              <a:rPr lang="en-US" sz="1400" dirty="0"/>
            </a:br>
            <a:r>
              <a:rPr lang="en-US" sz="1400" dirty="0"/>
              <a:t>screen(“minimize”) minimizes the screen.</a:t>
            </a:r>
            <a:br>
              <a:rPr lang="en-US" sz="1400" dirty="0"/>
            </a:br>
            <a:r>
              <a:rPr lang="en-US" sz="1400" dirty="0"/>
              <a:t>screen(“normal”) switches the screen from maximized/minimized state into normal state .</a:t>
            </a:r>
            <a:br>
              <a:rPr lang="en-US" sz="1400" dirty="0"/>
            </a:br>
            <a:r>
              <a:rPr lang="en-US" sz="1400" dirty="0"/>
              <a:t>screen(“</a:t>
            </a:r>
            <a:r>
              <a:rPr lang="en-US" sz="1400" dirty="0" err="1"/>
              <a:t>backcolor</a:t>
            </a:r>
            <a:r>
              <a:rPr lang="en-US" sz="1400" dirty="0"/>
              <a:t>”, “0,0,0”) sets the back color of the screen in RGB format.</a:t>
            </a:r>
            <a:br>
              <a:rPr lang="en-US" sz="1400" dirty="0"/>
            </a:br>
            <a:r>
              <a:rPr lang="en-US" sz="1400" dirty="0"/>
              <a:t>screen(“forecolor”, “25,245,75”) sets the fore color of the screen in RGB format.</a:t>
            </a:r>
            <a:br>
              <a:rPr lang="en-US" sz="1400" dirty="0"/>
            </a:br>
            <a:r>
              <a:rPr lang="en-US" sz="1400" dirty="0"/>
              <a:t>screen(“font”, “Courier New”) sets the font.</a:t>
            </a:r>
            <a:br>
              <a:rPr lang="en-US" sz="1400" dirty="0"/>
            </a:br>
            <a:r>
              <a:rPr lang="en-US" sz="1400" dirty="0"/>
              <a:t>screen(“</a:t>
            </a:r>
            <a:r>
              <a:rPr lang="en-US" sz="1400" dirty="0" err="1"/>
              <a:t>fontsize</a:t>
            </a:r>
            <a:r>
              <a:rPr lang="en-US" sz="1400" dirty="0"/>
              <a:t>”, 9) sets the font size in points</a:t>
            </a:r>
            <a:r>
              <a:rPr lang="en-US" sz="1400" dirty="0" smtClean="0"/>
              <a:t>.</a:t>
            </a:r>
          </a:p>
          <a:p>
            <a:pPr marL="360000" indent="-360000">
              <a:spcBef>
                <a:spcPts val="600"/>
              </a:spcBef>
              <a:buNone/>
            </a:pPr>
            <a:r>
              <a:rPr lang="en-US" sz="1400" b="1" dirty="0" err="1"/>
              <a:t>setpara</a:t>
            </a:r>
            <a:r>
              <a:rPr lang="en-US" sz="1400" b="1" dirty="0"/>
              <a:t>(</a:t>
            </a:r>
            <a:r>
              <a:rPr lang="en-US" sz="1400" i="1" dirty="0" err="1"/>
              <a:t>Spara</a:t>
            </a:r>
            <a:r>
              <a:rPr lang="en-US" sz="1400" i="1" dirty="0"/>
              <a:t> </a:t>
            </a:r>
            <a:r>
              <a:rPr lang="en-US" sz="1400" dirty="0">
                <a:solidFill>
                  <a:schemeClr val="bg1">
                    <a:lumMod val="50000"/>
                  </a:schemeClr>
                </a:solidFill>
              </a:rPr>
              <a:t>[, </a:t>
            </a:r>
            <a:r>
              <a:rPr lang="en-US" sz="1400" i="1" dirty="0"/>
              <a:t>value </a:t>
            </a:r>
            <a:r>
              <a:rPr lang="en-US" sz="1400" dirty="0">
                <a:solidFill>
                  <a:schemeClr val="bg1">
                    <a:lumMod val="50000"/>
                  </a:schemeClr>
                </a:solidFill>
              </a:rPr>
              <a:t>[</a:t>
            </a:r>
            <a:r>
              <a:rPr lang="en-US" sz="1400" dirty="0"/>
              <a:t>, </a:t>
            </a:r>
            <a:r>
              <a:rPr lang="en-US" sz="1400" i="1" dirty="0" err="1"/>
              <a:t>Lkeep</a:t>
            </a:r>
            <a:r>
              <a:rPr lang="en-US" sz="1400" dirty="0">
                <a:solidFill>
                  <a:schemeClr val="bg1">
                    <a:lumMod val="50000"/>
                  </a:schemeClr>
                </a:solidFill>
              </a:rPr>
              <a:t>]]</a:t>
            </a:r>
            <a:r>
              <a:rPr lang="en-US" sz="1400" b="1" dirty="0"/>
              <a:t>)</a:t>
            </a:r>
            <a:br>
              <a:rPr lang="en-US" sz="1400" b="1" dirty="0"/>
            </a:br>
            <a:r>
              <a:rPr lang="en-US" sz="1400" dirty="0"/>
              <a:t>sets the value of the placeholder </a:t>
            </a:r>
            <a:r>
              <a:rPr lang="en-US" sz="1400" i="1" dirty="0" err="1"/>
              <a:t>Spara</a:t>
            </a:r>
            <a:r>
              <a:rPr lang="en-US" sz="1400" dirty="0"/>
              <a:t> to the value </a:t>
            </a:r>
            <a:r>
              <a:rPr lang="en-US" sz="1400" i="1" dirty="0" err="1"/>
              <a:t>value</a:t>
            </a:r>
            <a:r>
              <a:rPr lang="en-US" sz="1400" dirty="0"/>
              <a:t> (of any type). If </a:t>
            </a:r>
            <a:r>
              <a:rPr lang="en-US" sz="1400" i="1" dirty="0" err="1"/>
              <a:t>Lkeep</a:t>
            </a:r>
            <a:r>
              <a:rPr lang="en-US" sz="1400" dirty="0"/>
              <a:t> is .t. and the placeholder is already defined as command line parameter or by an earlier </a:t>
            </a:r>
            <a:r>
              <a:rPr lang="en-US" sz="1400" b="1" dirty="0" err="1"/>
              <a:t>setpara</a:t>
            </a:r>
            <a:r>
              <a:rPr lang="en-US" sz="1400" dirty="0"/>
              <a:t> call, the original value will not be changed.</a:t>
            </a:r>
          </a:p>
          <a:p>
            <a:pPr marL="360000" indent="-360000">
              <a:spcBef>
                <a:spcPts val="600"/>
              </a:spcBef>
              <a:buNone/>
            </a:pPr>
            <a:endParaRPr lang="en-US" sz="1400" dirty="0" smtClean="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46</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6</a:t>
            </a:r>
            <a:endParaRPr lang="en-US" sz="3200" dirty="0">
              <a:solidFill>
                <a:schemeClr val="tx2"/>
              </a:solidFill>
            </a:endParaRPr>
          </a:p>
        </p:txBody>
      </p:sp>
    </p:spTree>
    <p:extLst>
      <p:ext uri="{BB962C8B-B14F-4D97-AF65-F5344CB8AC3E}">
        <p14:creationId xmlns:p14="http://schemas.microsoft.com/office/powerpoint/2010/main" val="304795838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Autofit/>
          </a:bodyPr>
          <a:lstStyle/>
          <a:p>
            <a:pPr marL="360000" indent="-360000">
              <a:spcBef>
                <a:spcPts val="600"/>
              </a:spcBef>
              <a:buNone/>
            </a:pPr>
            <a:r>
              <a:rPr lang="en-US" sz="1400" b="1" dirty="0" smtClean="0"/>
              <a:t>search</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t>Iincrement</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Icomparemode</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Lrefineforce</a:t>
            </a:r>
            <a:r>
              <a:rPr lang="en-US" sz="1400" dirty="0">
                <a:solidFill>
                  <a:schemeClr val="bg1">
                    <a:lumMod val="50000"/>
                  </a:schemeClr>
                </a:solidFill>
              </a:rPr>
              <a:t>]</a:t>
            </a:r>
            <a:r>
              <a:rPr lang="en-US" sz="1400" i="1" dirty="0"/>
              <a:t> </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a:t>, </a:t>
            </a:r>
            <a:r>
              <a:rPr lang="en-US" sz="1400" i="1" dirty="0" err="1"/>
              <a:t>Nrefinelimit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executes a search. </a:t>
            </a:r>
            <a:r>
              <a:rPr lang="en-US" sz="1400" i="1" dirty="0" err="1"/>
              <a:t>Iincrement</a:t>
            </a:r>
            <a:r>
              <a:rPr lang="en-US" sz="1400" i="1" dirty="0"/>
              <a:t> </a:t>
            </a:r>
            <a:r>
              <a:rPr lang="en-US" sz="1400" dirty="0"/>
              <a:t>determines the interaction with the existing results: 0 = replace existing results, 1 = complete for unmatched search records, 2 = merge results, 3 = continue canceled search, ˗1 = like 1, but removes last run, ˗2 = like 2, but removes last run. If destructive preparer are involved, candidates will be automatically refined. By default, only search fields with destructive preparer will be refined. All other fields will be researched. </a:t>
            </a:r>
            <a:r>
              <a:rPr lang="en-US" sz="1400" i="1" dirty="0" err="1"/>
              <a:t>Icomparemode</a:t>
            </a:r>
            <a:r>
              <a:rPr lang="en-US" sz="1400" i="1" dirty="0"/>
              <a:t> </a:t>
            </a:r>
            <a:r>
              <a:rPr lang="en-US" sz="1400" dirty="0"/>
              <a:t>defines the direction on the LRCPD comparison: 1 = searched in found, 2 = dynamic, 3 = found in searched. If </a:t>
            </a:r>
            <a:r>
              <a:rPr lang="en-US" sz="1400" i="1" dirty="0" err="1"/>
              <a:t>Lrefineforce</a:t>
            </a:r>
            <a:r>
              <a:rPr lang="en-US" sz="1400" i="1" dirty="0"/>
              <a:t> </a:t>
            </a:r>
            <a:r>
              <a:rPr lang="en-US" sz="1400" dirty="0"/>
              <a:t>= .t., all search fields will be refined regardless of the involvement of destructive preparer. If the results will be refined, a separate threshold can be defined with </a:t>
            </a:r>
            <a:r>
              <a:rPr lang="en-US" sz="1400" i="1" dirty="0" err="1"/>
              <a:t>Nrefinelimit</a:t>
            </a:r>
            <a:r>
              <a:rPr lang="en-US" sz="1400" dirty="0"/>
              <a:t> [0,100]</a:t>
            </a:r>
            <a:r>
              <a:rPr lang="en-US" sz="1400" i="1" dirty="0"/>
              <a:t>.</a:t>
            </a:r>
            <a:r>
              <a:rPr lang="en-US" sz="1400" dirty="0"/>
              <a:t>[Search]</a:t>
            </a:r>
          </a:p>
          <a:p>
            <a:pPr marL="360000" indent="-360000">
              <a:spcBef>
                <a:spcPts val="600"/>
              </a:spcBef>
              <a:buNone/>
            </a:pPr>
            <a:r>
              <a:rPr lang="en-US" sz="1400" b="1" dirty="0">
                <a:ea typeface="Cambria Math" panose="02040503050406030204" pitchFamily="18" charset="0"/>
                <a:cs typeface="Courier New" panose="02070309020205020404" pitchFamily="49" charset="0"/>
              </a:rPr>
              <a:t>show()</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a:t>
            </a:r>
            <a:r>
              <a:rPr lang="en-US" sz="1400" dirty="0" err="1">
                <a:ea typeface="Cambria Math" panose="02040503050406030204" pitchFamily="18" charset="0"/>
                <a:cs typeface="Courier New" panose="02070309020205020404" pitchFamily="49" charset="0"/>
              </a:rPr>
              <a:t>SearchEngine</a:t>
            </a:r>
            <a:r>
              <a:rPr lang="en-US" sz="1400" dirty="0">
                <a:ea typeface="Cambria Math" panose="02040503050406030204" pitchFamily="18" charset="0"/>
                <a:cs typeface="Courier New" panose="02070309020205020404" pitchFamily="49" charset="0"/>
              </a:rPr>
              <a:t> structure string to the output file</a:t>
            </a:r>
            <a:r>
              <a:rPr lang="en-US" sz="1400" dirty="0"/>
              <a:t>.</a:t>
            </a:r>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slot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save slot name to the output file</a:t>
            </a:r>
            <a:r>
              <a:rPr lang="en-US" sz="1400" dirty="0" smtClean="0"/>
              <a:t>.</a:t>
            </a:r>
          </a:p>
          <a:p>
            <a:pPr marL="360000" indent="-360000">
              <a:spcBef>
                <a:spcPts val="600"/>
              </a:spcBef>
              <a:buNone/>
            </a:pPr>
            <a:r>
              <a:rPr lang="en-US" sz="1400" b="1" dirty="0" smtClean="0">
                <a:cs typeface="Courier New" panose="02070309020205020404" pitchFamily="49" charset="0"/>
              </a:rPr>
              <a:t>threshold(</a:t>
            </a:r>
            <a:r>
              <a:rPr lang="en-US" sz="1400" i="1" dirty="0" err="1" smtClean="0">
                <a:cs typeface="Courier New" panose="02070309020205020404" pitchFamily="49" charset="0"/>
              </a:rPr>
              <a:t>Nthreshold</a:t>
            </a:r>
            <a:r>
              <a:rPr lang="en-US" sz="1400" b="1" dirty="0" smtClean="0">
                <a:cs typeface="Courier New" panose="02070309020205020404" pitchFamily="49" charset="0"/>
              </a:rPr>
              <a:t>)</a:t>
            </a:r>
            <a:r>
              <a:rPr lang="en-US" sz="1400" dirty="0">
                <a:cs typeface="Courier New" panose="02070309020205020404" pitchFamily="49" charset="0"/>
              </a:rPr>
              <a:t/>
            </a:r>
            <a:br>
              <a:rPr lang="en-US" sz="1400" dirty="0">
                <a:cs typeface="Courier New" panose="02070309020205020404" pitchFamily="49" charset="0"/>
              </a:rPr>
            </a:br>
            <a:r>
              <a:rPr lang="en-US" sz="1400" dirty="0" smtClean="0"/>
              <a:t>sets </a:t>
            </a:r>
            <a:r>
              <a:rPr lang="en-US" sz="1400" dirty="0"/>
              <a:t>the threshold for the identity of the candidates. Can be a number between 0 and 100. Identical to </a:t>
            </a:r>
            <a:r>
              <a:rPr lang="en-US" sz="1400" b="1" dirty="0" smtClean="0"/>
              <a:t>limit</a:t>
            </a:r>
            <a:r>
              <a:rPr lang="en-US" sz="1400" dirty="0" smtClean="0"/>
              <a:t>. </a:t>
            </a:r>
            <a:r>
              <a:rPr lang="en-US" sz="1400" dirty="0"/>
              <a:t>[Settings</a:t>
            </a:r>
            <a:r>
              <a:rPr lang="en-US" sz="1400" dirty="0" smtClean="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date and time to the output file</a:t>
            </a:r>
            <a:r>
              <a:rPr lang="en-US" sz="1400" dirty="0"/>
              <a:t>.</a:t>
            </a:r>
          </a:p>
          <a:p>
            <a:pPr marL="360000" indent="-360000">
              <a:spcBef>
                <a:spcPts val="600"/>
              </a:spcBef>
              <a:buNone/>
            </a:pPr>
            <a:r>
              <a:rPr lang="en-US" sz="1400" b="1" dirty="0">
                <a:ea typeface="Cambria Math" panose="02040503050406030204" pitchFamily="18" charset="0"/>
                <a:cs typeface="Courier New" panose="02070309020205020404" pitchFamily="49" charset="0"/>
              </a:rPr>
              <a:t>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Ltimer</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if </a:t>
            </a:r>
            <a:r>
              <a:rPr lang="en-US" sz="1400" i="1" dirty="0" err="1">
                <a:ea typeface="Cambria Math" panose="02040503050406030204" pitchFamily="18" charset="0"/>
                <a:cs typeface="Courier New" panose="02070309020205020404" pitchFamily="49" charset="0"/>
              </a:rPr>
              <a:t>Ltimer</a:t>
            </a:r>
            <a:r>
              <a:rPr lang="en-US" sz="1400" dirty="0">
                <a:ea typeface="Cambria Math" panose="02040503050406030204" pitchFamily="18" charset="0"/>
                <a:cs typeface="Courier New" panose="02070309020205020404" pitchFamily="49" charset="0"/>
              </a:rPr>
              <a:t> is .t. or omitted, the run time of every action will be reported in the log file as a comment.</a:t>
            </a:r>
            <a:r>
              <a:rPr lang="en-US" sz="1400" dirty="0"/>
              <a:t> This behavior can be deactivated with </a:t>
            </a:r>
            <a:r>
              <a:rPr lang="en-US" sz="1400" i="1" dirty="0" err="1"/>
              <a:t>Ltimer</a:t>
            </a:r>
            <a:r>
              <a:rPr lang="en-US" sz="1400" dirty="0"/>
              <a:t> = .f.. [Preferences]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47</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7</a:t>
            </a:r>
            <a:endParaRPr lang="en-US" sz="3200" dirty="0">
              <a:solidFill>
                <a:schemeClr val="tx2"/>
              </a:solidFill>
            </a:endParaRPr>
          </a:p>
        </p:txBody>
      </p:sp>
    </p:spTree>
    <p:extLst>
      <p:ext uri="{BB962C8B-B14F-4D97-AF65-F5344CB8AC3E}">
        <p14:creationId xmlns:p14="http://schemas.microsoft.com/office/powerpoint/2010/main" val="41497401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Inhaltsplatzhalter 5"/>
          <p:cNvSpPr>
            <a:spLocks noGrp="1"/>
          </p:cNvSpPr>
          <p:nvPr>
            <p:ph idx="1"/>
          </p:nvPr>
        </p:nvSpPr>
        <p:spPr/>
        <p:txBody>
          <a:bodyPr>
            <a:normAutofit/>
          </a:bodyPr>
          <a:lstStyle/>
          <a:p>
            <a:pPr marL="360000" indent="-360000">
              <a:spcBef>
                <a:spcPts val="600"/>
              </a:spcBef>
              <a:buNone/>
            </a:pPr>
            <a:r>
              <a:rPr lang="en-US" sz="1400" b="1" dirty="0" smtClean="0">
                <a:ea typeface="Cambria Math" panose="02040503050406030204" pitchFamily="18" charset="0"/>
                <a:cs typeface="Courier New" panose="02070309020205020404" pitchFamily="49" charset="0"/>
              </a:rPr>
              <a:t>types(</a:t>
            </a:r>
            <a:r>
              <a:rPr lang="en-US" sz="1400" i="1" dirty="0" err="1" smtClean="0">
                <a:ea typeface="Cambria Math" panose="02040503050406030204" pitchFamily="18" charset="0"/>
                <a:cs typeface="Courier New" panose="02070309020205020404" pitchFamily="49" charset="0"/>
              </a:rPr>
              <a:t>Ssearchtypes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determines the search types settings. Search types are separated by commas. A search type definition consists of the search type name, a priority, an optional offset (preceded with a plus or minus sign) , an optional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parameter (preceded with a hash #) and an optional “log” keyword to enable logarithmic smoothing. It is advised to always specify all search types in order of definition. Unused types have a priority of zero. A </a:t>
            </a:r>
            <a:r>
              <a:rPr lang="en-US" sz="1400" dirty="0" err="1">
                <a:ea typeface="Cambria Math" panose="02040503050406030204" pitchFamily="18" charset="0"/>
                <a:cs typeface="Courier New" panose="02070309020205020404" pitchFamily="49" charset="0"/>
              </a:rPr>
              <a:t>softmax</a:t>
            </a:r>
            <a:r>
              <a:rPr lang="en-US" sz="1400" dirty="0">
                <a:ea typeface="Cambria Math" panose="02040503050406030204" pitchFamily="18" charset="0"/>
                <a:cs typeface="Courier New" panose="02070309020205020404" pitchFamily="49" charset="0"/>
              </a:rPr>
              <a:t> value below 1 smooths while a value above 3 accentuates the search term distribution (max. accentuation = 30). Example: “firm 35 #10, firm 35 log, street 10 -5000, city 10, state 10”. [Search Types]</a:t>
            </a:r>
          </a:p>
          <a:p>
            <a:pPr marL="360000" indent="-360000">
              <a:spcBef>
                <a:spcPts val="600"/>
              </a:spcBef>
              <a:buNone/>
            </a:pPr>
            <a:r>
              <a:rPr lang="en-US" sz="1400" b="1" dirty="0" smtClean="0"/>
              <a:t>unjoin</a:t>
            </a:r>
            <a:r>
              <a:rPr lang="en-US" sz="1400" b="1" dirty="0"/>
              <a:t>(</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solidFill>
                  <a:schemeClr val="bg1">
                    <a:lumMod val="50000"/>
                  </a:schemeClr>
                </a:solidFill>
                <a:ea typeface="Cambria Math" panose="02040503050406030204" pitchFamily="18" charset="0"/>
                <a:cs typeface="Courier New" panose="02070309020205020404" pitchFamily="49" charset="0"/>
              </a:rPr>
              <a:t>]</a:t>
            </a:r>
            <a:r>
              <a:rPr lang="en-US" sz="1400" b="1" dirty="0"/>
              <a:t>)</a:t>
            </a:r>
            <a:br>
              <a:rPr lang="en-US" sz="1400" b="1" dirty="0"/>
            </a:br>
            <a:r>
              <a:rPr lang="en-US" sz="1400" dirty="0"/>
              <a:t>removes the link between a field of the search table (</a:t>
            </a:r>
            <a:r>
              <a:rPr lang="en-US" sz="1400" i="1" dirty="0" err="1">
                <a:ea typeface="Cambria Math" panose="02040503050406030204" pitchFamily="18" charset="0"/>
                <a:cs typeface="Courier New" panose="02070309020205020404" pitchFamily="49" charset="0"/>
              </a:rPr>
              <a:t>S</a:t>
            </a:r>
            <a:r>
              <a:rPr lang="en-US" sz="1400" i="1" dirty="0" err="1"/>
              <a:t>field</a:t>
            </a:r>
            <a:r>
              <a:rPr lang="en-US" sz="1400" dirty="0"/>
              <a:t>) and a search field. If </a:t>
            </a:r>
            <a:r>
              <a:rPr lang="en-US" sz="1400" i="1" dirty="0" err="1"/>
              <a:t>Sfield</a:t>
            </a:r>
            <a:r>
              <a:rPr lang="en-US" sz="1400" dirty="0"/>
              <a:t> is omitted, all links will be cleared. It is best practice to first unjoin all links before joining them. [Join Search Fields] </a:t>
            </a:r>
          </a:p>
          <a:p>
            <a:pPr marL="360000" indent="-360000">
              <a:spcBef>
                <a:spcPts val="600"/>
              </a:spcBef>
              <a:buNone/>
            </a:pPr>
            <a:r>
              <a:rPr lang="en-US" sz="1400" b="1" dirty="0">
                <a:ea typeface="Cambria Math" panose="02040503050406030204" pitchFamily="18" charset="0"/>
                <a:cs typeface="Courier New" panose="02070309020205020404" pitchFamily="49" charset="0"/>
              </a:rPr>
              <a:t>version()</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writes the current version to the output file.</a:t>
            </a:r>
            <a:endParaRPr lang="en-US" sz="1400" dirty="0"/>
          </a:p>
          <a:p>
            <a:pPr marL="360000" indent="-360000">
              <a:spcBef>
                <a:spcPts val="600"/>
              </a:spcBef>
              <a:buNone/>
            </a:pPr>
            <a:r>
              <a:rPr lang="en-US" sz="1400" b="1" dirty="0">
                <a:ea typeface="Cambria Math" panose="02040503050406030204" pitchFamily="18" charset="0"/>
                <a:cs typeface="Courier New" panose="02070309020205020404" pitchFamily="49" charset="0"/>
              </a:rPr>
              <a:t>wait(</a:t>
            </a:r>
            <a:r>
              <a:rPr lang="en-US" sz="1400" i="1" dirty="0" err="1">
                <a:ea typeface="Cambria Math" panose="02040503050406030204" pitchFamily="18" charset="0"/>
                <a:cs typeface="Courier New" panose="02070309020205020404" pitchFamily="49" charset="0"/>
              </a:rPr>
              <a:t>Iseconds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ea typeface="Cambria Math" panose="02040503050406030204" pitchFamily="18" charset="0"/>
                <a:cs typeface="Courier New" panose="02070309020205020404" pitchFamily="49" charset="0"/>
              </a:rPr>
              <a:t>halts execution for </a:t>
            </a:r>
            <a:r>
              <a:rPr lang="en-US" sz="1400" i="1" dirty="0" err="1">
                <a:ea typeface="Cambria Math" panose="02040503050406030204" pitchFamily="18" charset="0"/>
                <a:cs typeface="Courier New" panose="02070309020205020404" pitchFamily="49" charset="0"/>
              </a:rPr>
              <a:t>Iseconds</a:t>
            </a:r>
            <a:r>
              <a:rPr lang="en-US" sz="1400" i="1" dirty="0">
                <a:ea typeface="Cambria Math" panose="02040503050406030204" pitchFamily="18" charset="0"/>
                <a:cs typeface="Courier New" panose="02070309020205020404" pitchFamily="49" charset="0"/>
              </a:rPr>
              <a:t> </a:t>
            </a:r>
            <a:r>
              <a:rPr lang="en-US" sz="1400" dirty="0">
                <a:ea typeface="Cambria Math" panose="02040503050406030204" pitchFamily="18" charset="0"/>
                <a:cs typeface="Courier New" panose="02070309020205020404" pitchFamily="49" charset="0"/>
              </a:rPr>
              <a:t>seconds or until button press. if </a:t>
            </a:r>
            <a:r>
              <a:rPr lang="en-US" sz="1400" i="1" dirty="0" err="1">
                <a:ea typeface="Cambria Math" panose="02040503050406030204" pitchFamily="18" charset="0"/>
                <a:cs typeface="Courier New" panose="02070309020205020404" pitchFamily="49" charset="0"/>
              </a:rPr>
              <a:t>Iseconds</a:t>
            </a:r>
            <a:r>
              <a:rPr lang="en-US" sz="1400" dirty="0">
                <a:ea typeface="Cambria Math" panose="02040503050406030204" pitchFamily="18" charset="0"/>
                <a:cs typeface="Courier New" panose="02070309020205020404" pitchFamily="49" charset="0"/>
              </a:rPr>
              <a:t> is zero, execution will be continued after button press.</a:t>
            </a:r>
            <a:endParaRPr lang="en-US" sz="1400" dirty="0"/>
          </a:p>
          <a:p>
            <a:pPr marL="360000" indent="-360000">
              <a:spcBef>
                <a:spcPts val="600"/>
              </a:spcBef>
              <a:buNone/>
            </a:pPr>
            <a:r>
              <a:rPr lang="en-US" sz="1400" b="1" dirty="0" smtClean="0">
                <a:ea typeface="Cambria Math" panose="02040503050406030204" pitchFamily="18" charset="0"/>
                <a:cs typeface="Courier New" panose="02070309020205020404" pitchFamily="49" charset="0"/>
              </a:rPr>
              <a:t>zealous(</a:t>
            </a:r>
            <a:r>
              <a:rPr lang="en-US" sz="1400" i="1" dirty="0" err="1" smtClean="0">
                <a:ea typeface="Cambria Math" panose="02040503050406030204" pitchFamily="18" charset="0"/>
                <a:cs typeface="Courier New" panose="02070309020205020404" pitchFamily="49" charset="0"/>
              </a:rPr>
              <a:t>Lzealous</a:t>
            </a:r>
            <a:r>
              <a:rPr lang="en-US" sz="1400" b="1" dirty="0">
                <a:ea typeface="Cambria Math" panose="02040503050406030204" pitchFamily="18" charset="0"/>
                <a:cs typeface="Courier New" panose="02070309020205020404" pitchFamily="49" charset="0"/>
              </a:rPr>
              <a:t>)</a:t>
            </a:r>
            <a:br>
              <a:rPr lang="en-US" sz="1400" b="1" dirty="0">
                <a:ea typeface="Cambria Math" panose="02040503050406030204" pitchFamily="18" charset="0"/>
                <a:cs typeface="Courier New" panose="02070309020205020404" pitchFamily="49" charset="0"/>
              </a:rPr>
            </a:br>
            <a:r>
              <a:rPr lang="en-US" sz="1400" dirty="0"/>
              <a:t>defines whether the </a:t>
            </a:r>
            <a:r>
              <a:rPr lang="en-US" sz="1400" dirty="0" err="1"/>
              <a:t>SearchEngine</a:t>
            </a:r>
            <a:r>
              <a:rPr lang="en-US" sz="1400" dirty="0"/>
              <a:t> is dynamically lowering the threshold to guarantee matches (.t.) or is complying to the threshold disposing all candidates below it (.f. = default). [Settings]</a:t>
            </a:r>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a:p>
            <a:pPr marL="360000" indent="-360000">
              <a:spcBef>
                <a:spcPts val="600"/>
              </a:spcBef>
              <a:buNone/>
            </a:pPr>
            <a:endParaRPr lang="en-US" sz="1400" dirty="0"/>
          </a:p>
        </p:txBody>
      </p:sp>
      <p:sp>
        <p:nvSpPr>
          <p:cNvPr id="3" name="Foliennummernplatzhalter 2"/>
          <p:cNvSpPr>
            <a:spLocks noGrp="1"/>
          </p:cNvSpPr>
          <p:nvPr>
            <p:ph type="sldNum" sz="quarter" idx="12"/>
          </p:nvPr>
        </p:nvSpPr>
        <p:spPr/>
        <p:txBody>
          <a:bodyPr/>
          <a:lstStyle/>
          <a:p>
            <a:fld id="{F6630C99-0C10-4F11-B985-BB6A5D994424}" type="slidenum">
              <a:rPr lang="en-US" smtClean="0"/>
              <a:t>48</a:t>
            </a:fld>
            <a:endParaRPr lang="en-US" dirty="0"/>
          </a:p>
        </p:txBody>
      </p:sp>
      <p:sp>
        <p:nvSpPr>
          <p:cNvPr id="5" name="Titel 4"/>
          <p:cNvSpPr>
            <a:spLocks noGrp="1"/>
          </p:cNvSpPr>
          <p:nvPr>
            <p:ph type="title"/>
          </p:nvPr>
        </p:nvSpPr>
        <p:spPr/>
        <p:txBody>
          <a:bodyPr/>
          <a:lstStyle/>
          <a:p>
            <a:r>
              <a:rPr lang="de-DE" dirty="0" err="1" smtClean="0"/>
              <a:t>SearchEngine</a:t>
            </a:r>
            <a:r>
              <a:rPr lang="de-DE" dirty="0" smtClean="0"/>
              <a:t> </a:t>
            </a:r>
            <a:r>
              <a:rPr lang="de-DE" dirty="0" err="1" smtClean="0"/>
              <a:t>commands</a:t>
            </a:r>
            <a:endParaRPr lang="en-US" dirty="0"/>
          </a:p>
        </p:txBody>
      </p:sp>
      <p:sp>
        <p:nvSpPr>
          <p:cNvPr id="7" name="Textfeld 6"/>
          <p:cNvSpPr txBox="1"/>
          <p:nvPr/>
        </p:nvSpPr>
        <p:spPr>
          <a:xfrm>
            <a:off x="8499424" y="224500"/>
            <a:ext cx="393056" cy="584775"/>
          </a:xfrm>
          <a:prstGeom prst="rect">
            <a:avLst/>
          </a:prstGeom>
          <a:noFill/>
        </p:spPr>
        <p:txBody>
          <a:bodyPr wrap="none" rtlCol="0">
            <a:spAutoFit/>
          </a:bodyPr>
          <a:lstStyle/>
          <a:p>
            <a:r>
              <a:rPr lang="en-US" sz="3200" dirty="0">
                <a:solidFill>
                  <a:schemeClr val="tx2"/>
                </a:solidFill>
              </a:rPr>
              <a:t>8</a:t>
            </a:r>
            <a:endParaRPr lang="en-US" sz="3200" dirty="0">
              <a:solidFill>
                <a:schemeClr val="tx2"/>
              </a:solidFill>
            </a:endParaRPr>
          </a:p>
        </p:txBody>
      </p:sp>
    </p:spTree>
    <p:extLst>
      <p:ext uri="{BB962C8B-B14F-4D97-AF65-F5344CB8AC3E}">
        <p14:creationId xmlns:p14="http://schemas.microsoft.com/office/powerpoint/2010/main" val="173832500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49</a:t>
            </a:fld>
            <a:endParaRPr lang="en-US"/>
          </a:p>
        </p:txBody>
      </p:sp>
      <p:sp>
        <p:nvSpPr>
          <p:cNvPr id="4" name="Titel 3"/>
          <p:cNvSpPr>
            <a:spLocks noGrp="1"/>
          </p:cNvSpPr>
          <p:nvPr>
            <p:ph type="title"/>
          </p:nvPr>
        </p:nvSpPr>
        <p:spPr/>
        <p:txBody>
          <a:bodyPr/>
          <a:lstStyle/>
          <a:p>
            <a:r>
              <a:rPr lang="en-US" dirty="0" err="1" smtClean="0"/>
              <a:t>SearchEngine</a:t>
            </a:r>
            <a:r>
              <a:rPr lang="en-US" dirty="0" smtClean="0"/>
              <a:t> technical notes</a:t>
            </a:r>
            <a:endParaRPr lang="en-US" dirty="0"/>
          </a:p>
        </p:txBody>
      </p:sp>
      <p:sp>
        <p:nvSpPr>
          <p:cNvPr id="6" name="Inhaltsplatzhalter 5"/>
          <p:cNvSpPr txBox="1">
            <a:spLocks noGrp="1"/>
          </p:cNvSpPr>
          <p:nvPr>
            <p:ph idx="1"/>
          </p:nvPr>
        </p:nvSpPr>
        <p:spPr>
          <a:xfrm>
            <a:off x="323528" y="909329"/>
            <a:ext cx="8496944" cy="4358116"/>
          </a:xfrm>
          <a:prstGeom prst="rect">
            <a:avLst/>
          </a:prstGeom>
          <a:noFill/>
        </p:spPr>
        <p:txBody>
          <a:bodyPr wrap="square" rtlCol="0">
            <a:spAutoFit/>
          </a:bodyPr>
          <a:lstStyle/>
          <a:p>
            <a:pPr>
              <a:spcBef>
                <a:spcPts val="400"/>
              </a:spcBef>
              <a:buFont typeface="Wingdings" panose="05000000000000000000" pitchFamily="2" charset="2"/>
              <a:buChar char="n"/>
            </a:pPr>
            <a:r>
              <a:rPr lang="de-DE" sz="1800" dirty="0" smtClean="0"/>
              <a:t>Development Environment</a:t>
            </a:r>
          </a:p>
          <a:p>
            <a:pPr lvl="1">
              <a:spcBef>
                <a:spcPts val="400"/>
              </a:spcBef>
            </a:pPr>
            <a:r>
              <a:rPr lang="de-DE" sz="1800" dirty="0" smtClean="0"/>
              <a:t>Microsoft Visual Foxpro 9.0 SP2 (32-Bit)</a:t>
            </a:r>
          </a:p>
          <a:p>
            <a:pPr lvl="1">
              <a:spcBef>
                <a:spcPts val="400"/>
              </a:spcBef>
            </a:pPr>
            <a:r>
              <a:rPr lang="de-DE" sz="1800" dirty="0" smtClean="0"/>
              <a:t>Microsoft Visual C++ 6.0 (32-Bit)</a:t>
            </a:r>
          </a:p>
          <a:p>
            <a:pPr>
              <a:spcBef>
                <a:spcPts val="400"/>
              </a:spcBef>
              <a:buFont typeface="Wingdings" panose="05000000000000000000" pitchFamily="2" charset="2"/>
              <a:buChar char="n"/>
            </a:pPr>
            <a:r>
              <a:rPr lang="en-US" sz="1800" dirty="0" smtClean="0"/>
              <a:t>Minimum Requirements</a:t>
            </a:r>
          </a:p>
          <a:p>
            <a:pPr lvl="1">
              <a:spcBef>
                <a:spcPts val="400"/>
              </a:spcBef>
            </a:pPr>
            <a:r>
              <a:rPr lang="en-US" sz="1800" dirty="0" smtClean="0"/>
              <a:t>Windows</a:t>
            </a:r>
            <a:r>
              <a:rPr lang="en-US" sz="1800" dirty="0"/>
              <a:t>, any Version from XP </a:t>
            </a:r>
            <a:r>
              <a:rPr lang="en-US" sz="1800" dirty="0" smtClean="0"/>
              <a:t>upwards</a:t>
            </a:r>
          </a:p>
          <a:p>
            <a:pPr lvl="1">
              <a:spcBef>
                <a:spcPts val="400"/>
              </a:spcBef>
            </a:pPr>
            <a:r>
              <a:rPr lang="en-US" sz="1800" smtClean="0"/>
              <a:t>2 </a:t>
            </a:r>
            <a:r>
              <a:rPr lang="en-US" sz="1800" dirty="0" smtClean="0"/>
              <a:t>GB RAM</a:t>
            </a:r>
          </a:p>
          <a:p>
            <a:pPr>
              <a:spcBef>
                <a:spcPts val="400"/>
              </a:spcBef>
              <a:buClr>
                <a:srgbClr val="FF0000"/>
              </a:buClr>
              <a:buFont typeface="Wingdings" panose="05000000000000000000" pitchFamily="2" charset="2"/>
              <a:buChar char="n"/>
            </a:pPr>
            <a:r>
              <a:rPr lang="en-US" sz="1800" dirty="0" smtClean="0"/>
              <a:t>Limitations</a:t>
            </a:r>
          </a:p>
          <a:p>
            <a:pPr lvl="1">
              <a:spcBef>
                <a:spcPts val="400"/>
              </a:spcBef>
              <a:buClr>
                <a:srgbClr val="FF0000"/>
              </a:buClr>
            </a:pPr>
            <a:r>
              <a:rPr lang="en-US" sz="1800" dirty="0" smtClean="0"/>
              <a:t>Result table has a maximum size of 2GB </a:t>
            </a:r>
          </a:p>
          <a:p>
            <a:pPr marL="936000" lvl="2" indent="-216000">
              <a:spcBef>
                <a:spcPts val="400"/>
              </a:spcBef>
              <a:buClr>
                <a:srgbClr val="FF0000"/>
              </a:buClr>
            </a:pPr>
            <a:r>
              <a:rPr lang="en-US" sz="1800" dirty="0" smtClean="0"/>
              <a:t>79,536,413 records</a:t>
            </a:r>
          </a:p>
          <a:p>
            <a:pPr lvl="1">
              <a:spcBef>
                <a:spcPts val="400"/>
              </a:spcBef>
              <a:buClr>
                <a:srgbClr val="FF0000"/>
              </a:buClr>
            </a:pPr>
            <a:r>
              <a:rPr lang="en-US" sz="1800" dirty="0" err="1" smtClean="0"/>
              <a:t>Foxpro</a:t>
            </a:r>
            <a:r>
              <a:rPr lang="en-US" sz="1800" dirty="0" smtClean="0"/>
              <a:t> export tables may not exceed 2GB</a:t>
            </a:r>
          </a:p>
          <a:p>
            <a:pPr lvl="1">
              <a:spcBef>
                <a:spcPts val="400"/>
              </a:spcBef>
              <a:buClr>
                <a:srgbClr val="00B050"/>
              </a:buClr>
            </a:pPr>
            <a:r>
              <a:rPr lang="en-US" sz="1800" dirty="0" smtClean="0"/>
              <a:t>Text based export tables have no size limitation</a:t>
            </a:r>
          </a:p>
          <a:p>
            <a:pPr lvl="1">
              <a:spcBef>
                <a:spcPts val="400"/>
              </a:spcBef>
              <a:buClr>
                <a:srgbClr val="00B050"/>
              </a:buClr>
            </a:pPr>
            <a:r>
              <a:rPr lang="en-US" sz="1800" dirty="0" smtClean="0"/>
              <a:t>Base/Search tables have no size limitation</a:t>
            </a:r>
          </a:p>
          <a:p>
            <a:pPr marL="936000" lvl="2" indent="-216000">
              <a:spcBef>
                <a:spcPts val="400"/>
              </a:spcBef>
            </a:pPr>
            <a:r>
              <a:rPr lang="en-US" sz="1800" dirty="0" smtClean="0"/>
              <a:t>internal representation as table clusters of 2GB tables</a:t>
            </a:r>
          </a:p>
        </p:txBody>
      </p:sp>
    </p:spTree>
    <p:extLst>
      <p:ext uri="{BB962C8B-B14F-4D97-AF65-F5344CB8AC3E}">
        <p14:creationId xmlns:p14="http://schemas.microsoft.com/office/powerpoint/2010/main" val="263182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Save</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5</a:t>
            </a:fld>
            <a:endParaRPr lang="en-US"/>
          </a:p>
        </p:txBody>
      </p:sp>
      <p:sp>
        <p:nvSpPr>
          <p:cNvPr id="2" name="Textfeld 1"/>
          <p:cNvSpPr txBox="1"/>
          <p:nvPr/>
        </p:nvSpPr>
        <p:spPr>
          <a:xfrm>
            <a:off x="326649" y="908720"/>
            <a:ext cx="4721923" cy="3323987"/>
          </a:xfrm>
          <a:prstGeom prst="rect">
            <a:avLst/>
          </a:prstGeom>
          <a:noFill/>
        </p:spPr>
        <p:txBody>
          <a:bodyPr wrap="square" rtlCol="0">
            <a:spAutoFit/>
          </a:bodyPr>
          <a:lstStyle/>
          <a:p>
            <a:r>
              <a:rPr lang="en-US" sz="1400" dirty="0" smtClean="0"/>
              <a:t>Save</a:t>
            </a:r>
          </a:p>
          <a:p>
            <a:pPr marL="180000" lvl="1" indent="-180000">
              <a:buClr>
                <a:schemeClr val="tx2"/>
              </a:buClr>
              <a:buFont typeface="Wingdings" panose="05000000000000000000" pitchFamily="2" charset="2"/>
              <a:buChar char="§"/>
            </a:pPr>
            <a:r>
              <a:rPr lang="en-US" sz="1400" dirty="0" smtClean="0"/>
              <a:t>Saves the current </a:t>
            </a:r>
            <a:r>
              <a:rPr lang="en-US" sz="1400" dirty="0" err="1" smtClean="0"/>
              <a:t>SearchEngine</a:t>
            </a:r>
            <a:r>
              <a:rPr lang="en-US" sz="1400" dirty="0" smtClean="0"/>
              <a:t> structure string (all settings) into a named save slot.</a:t>
            </a:r>
          </a:p>
          <a:p>
            <a:pPr marL="180000" lvl="1" indent="-180000">
              <a:buClr>
                <a:schemeClr val="tx2"/>
              </a:buClr>
              <a:buFont typeface="Wingdings" panose="05000000000000000000" pitchFamily="2" charset="2"/>
              <a:buChar char="§"/>
            </a:pPr>
            <a:r>
              <a:rPr lang="en-US" sz="1400" dirty="0"/>
              <a:t>On startup the </a:t>
            </a:r>
            <a:r>
              <a:rPr lang="en-US" sz="1400" dirty="0" smtClean="0"/>
              <a:t>most recently </a:t>
            </a:r>
            <a:r>
              <a:rPr lang="en-US" sz="1400" dirty="0"/>
              <a:t>saved slot will be used to instantiate the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Save slots not required anymore can be selected and then removed.</a:t>
            </a:r>
          </a:p>
          <a:p>
            <a:pPr marL="180000" lvl="1" indent="-180000">
              <a:buClr>
                <a:schemeClr val="tx2"/>
              </a:buClr>
              <a:buFont typeface="Wingdings" panose="05000000000000000000" pitchFamily="2" charset="2"/>
              <a:buChar char="§"/>
            </a:pPr>
            <a:r>
              <a:rPr lang="en-US" sz="1400" dirty="0"/>
              <a:t>The “Default” slot can never be removed because the </a:t>
            </a:r>
            <a:r>
              <a:rPr lang="en-US" sz="1400" dirty="0" err="1"/>
              <a:t>SearchEngine</a:t>
            </a:r>
            <a:r>
              <a:rPr lang="en-US" sz="1400" dirty="0"/>
              <a:t> </a:t>
            </a:r>
            <a:r>
              <a:rPr lang="en-US" sz="1400" dirty="0" smtClean="0"/>
              <a:t>references it for the search type </a:t>
            </a:r>
            <a:r>
              <a:rPr lang="en-US" sz="1400" dirty="0"/>
              <a:t>structure </a:t>
            </a:r>
            <a:r>
              <a:rPr lang="en-US" sz="1400" dirty="0" smtClean="0"/>
              <a:t>→ the “create”, “recreate” and “expand” functions always refresh the “Default” slot.</a:t>
            </a:r>
          </a:p>
          <a:p>
            <a:pPr marL="180000" lvl="1" indent="-180000">
              <a:buClr>
                <a:srgbClr val="00B050"/>
              </a:buClr>
              <a:buFont typeface="Wingdings" panose="05000000000000000000" pitchFamily="2" charset="2"/>
              <a:buChar char="§"/>
            </a:pPr>
            <a:r>
              <a:rPr lang="en-US" sz="1400" dirty="0" smtClean="0"/>
              <a:t>It is easy to accidentally overwrite a save slot, therefore it is best practice to first create a fresh save slot for every new project before making </a:t>
            </a:r>
            <a:r>
              <a:rPr lang="en-US" sz="1400" dirty="0"/>
              <a:t>changes </a:t>
            </a:r>
            <a:r>
              <a:rPr lang="en-US" sz="1400" dirty="0" smtClean="0"/>
              <a:t>→ the new slot, having the most recent timestamp, is used by default.</a:t>
            </a:r>
          </a:p>
        </p:txBody>
      </p:sp>
      <p:pic>
        <p:nvPicPr>
          <p:cNvPr id="5" name="Grafik 4"/>
          <p:cNvPicPr>
            <a:picLocks noChangeAspect="1"/>
          </p:cNvPicPr>
          <p:nvPr/>
        </p:nvPicPr>
        <p:blipFill>
          <a:blip r:embed="rId2"/>
          <a:stretch>
            <a:fillRect/>
          </a:stretch>
        </p:blipFill>
        <p:spPr>
          <a:xfrm>
            <a:off x="5148064" y="1052736"/>
            <a:ext cx="3686689" cy="3162741"/>
          </a:xfrm>
          <a:prstGeom prst="rect">
            <a:avLst/>
          </a:prstGeom>
        </p:spPr>
      </p:pic>
    </p:spTree>
    <p:extLst>
      <p:ext uri="{BB962C8B-B14F-4D97-AF65-F5344CB8AC3E}">
        <p14:creationId xmlns:p14="http://schemas.microsoft.com/office/powerpoint/2010/main" val="2258788234"/>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p:cNvSpPr>
            <a:spLocks noGrp="1"/>
          </p:cNvSpPr>
          <p:nvPr>
            <p:ph type="sldNum" sz="quarter" idx="12"/>
          </p:nvPr>
        </p:nvSpPr>
        <p:spPr/>
        <p:txBody>
          <a:bodyPr/>
          <a:lstStyle/>
          <a:p>
            <a:fld id="{D3A84B36-446C-40B2-BC20-ECC32BF7AA77}" type="slidenum">
              <a:rPr lang="en-US" smtClean="0"/>
              <a:t>50</a:t>
            </a:fld>
            <a:endParaRPr lang="en-US"/>
          </a:p>
        </p:txBody>
      </p:sp>
      <p:sp>
        <p:nvSpPr>
          <p:cNvPr id="4" name="Titel 3"/>
          <p:cNvSpPr>
            <a:spLocks noGrp="1"/>
          </p:cNvSpPr>
          <p:nvPr>
            <p:ph type="title"/>
          </p:nvPr>
        </p:nvSpPr>
        <p:spPr/>
        <p:txBody>
          <a:bodyPr>
            <a:normAutofit/>
          </a:bodyPr>
          <a:lstStyle/>
          <a:p>
            <a:r>
              <a:rPr lang="en-US" dirty="0" smtClean="0"/>
              <a:t>License agreement</a:t>
            </a:r>
            <a:endParaRPr lang="en-US" dirty="0"/>
          </a:p>
        </p:txBody>
      </p:sp>
      <p:grpSp>
        <p:nvGrpSpPr>
          <p:cNvPr id="8" name="Gruppieren 7"/>
          <p:cNvGrpSpPr/>
          <p:nvPr/>
        </p:nvGrpSpPr>
        <p:grpSpPr>
          <a:xfrm>
            <a:off x="1371154" y="1352260"/>
            <a:ext cx="6401693" cy="4153480"/>
            <a:chOff x="1371153" y="1352260"/>
            <a:chExt cx="6401693" cy="4153480"/>
          </a:xfrm>
        </p:grpSpPr>
        <p:pic>
          <p:nvPicPr>
            <p:cNvPr id="6" name="Grafik 5"/>
            <p:cNvPicPr>
              <a:picLocks noChangeAspect="1"/>
            </p:cNvPicPr>
            <p:nvPr/>
          </p:nvPicPr>
          <p:blipFill>
            <a:blip r:embed="rId2"/>
            <a:stretch>
              <a:fillRect/>
            </a:stretch>
          </p:blipFill>
          <p:spPr>
            <a:xfrm>
              <a:off x="1371153" y="1352260"/>
              <a:ext cx="6401693" cy="4153480"/>
            </a:xfrm>
            <a:prstGeom prst="rect">
              <a:avLst/>
            </a:prstGeom>
          </p:spPr>
        </p:pic>
        <p:sp>
          <p:nvSpPr>
            <p:cNvPr id="7" name="Rechteck 6"/>
            <p:cNvSpPr/>
            <p:nvPr/>
          </p:nvSpPr>
          <p:spPr>
            <a:xfrm>
              <a:off x="6516216" y="1412776"/>
              <a:ext cx="504056" cy="288032"/>
            </a:xfrm>
            <a:prstGeom prst="rect">
              <a:avLst/>
            </a:prstGeom>
            <a:solidFill>
              <a:schemeClr val="tx1"/>
            </a:solidFill>
            <a:ln w="25400" cap="rnd">
              <a:solidFill>
                <a:schemeClr val="tx1"/>
              </a:solidFill>
              <a:headEnd type="none"/>
              <a:tailEnd type="non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sp>
        <p:nvSpPr>
          <p:cNvPr id="9" name="Textfeld 8"/>
          <p:cNvSpPr txBox="1"/>
          <p:nvPr/>
        </p:nvSpPr>
        <p:spPr>
          <a:xfrm>
            <a:off x="5170819" y="6005227"/>
            <a:ext cx="3649653" cy="369332"/>
          </a:xfrm>
          <a:prstGeom prst="rect">
            <a:avLst/>
          </a:prstGeom>
          <a:noFill/>
        </p:spPr>
        <p:txBody>
          <a:bodyPr wrap="none" rtlCol="0">
            <a:spAutoFit/>
          </a:bodyPr>
          <a:lstStyle/>
          <a:p>
            <a:r>
              <a:rPr lang="en-US" dirty="0"/>
              <a:t>Send bug reports to: </a:t>
            </a:r>
            <a:r>
              <a:rPr lang="en-US" dirty="0" smtClean="0"/>
              <a:t>doherr@zew.de</a:t>
            </a:r>
            <a:endParaRPr lang="en-US" dirty="0"/>
          </a:p>
        </p:txBody>
      </p:sp>
    </p:spTree>
    <p:extLst>
      <p:ext uri="{BB962C8B-B14F-4D97-AF65-F5344CB8AC3E}">
        <p14:creationId xmlns:p14="http://schemas.microsoft.com/office/powerpoint/2010/main" val="316429730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Load</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6</a:t>
            </a:fld>
            <a:endParaRPr lang="en-US"/>
          </a:p>
        </p:txBody>
      </p:sp>
      <p:sp>
        <p:nvSpPr>
          <p:cNvPr id="2" name="Textfeld 1"/>
          <p:cNvSpPr txBox="1"/>
          <p:nvPr/>
        </p:nvSpPr>
        <p:spPr>
          <a:xfrm>
            <a:off x="326649" y="908720"/>
            <a:ext cx="4721923" cy="2031325"/>
          </a:xfrm>
          <a:prstGeom prst="rect">
            <a:avLst/>
          </a:prstGeom>
          <a:noFill/>
        </p:spPr>
        <p:txBody>
          <a:bodyPr wrap="square" rtlCol="0">
            <a:spAutoFit/>
          </a:bodyPr>
          <a:lstStyle/>
          <a:p>
            <a:r>
              <a:rPr lang="en-US" sz="1400" dirty="0" smtClean="0"/>
              <a:t>Load</a:t>
            </a:r>
          </a:p>
          <a:p>
            <a:pPr marL="180000" lvl="1" indent="-180000">
              <a:buClr>
                <a:schemeClr val="tx2"/>
              </a:buClr>
              <a:buFont typeface="Wingdings" panose="05000000000000000000" pitchFamily="2" charset="2"/>
              <a:buChar char="§"/>
            </a:pPr>
            <a:r>
              <a:rPr lang="en-US" sz="1400" dirty="0" smtClean="0"/>
              <a:t>Loads the structure string of the selected slot to instantiate a new </a:t>
            </a:r>
            <a:r>
              <a:rPr lang="en-US" sz="1400" dirty="0" err="1" smtClean="0"/>
              <a:t>SearchEngine</a:t>
            </a:r>
            <a:r>
              <a:rPr lang="en-US" sz="1400" dirty="0" smtClean="0"/>
              <a:t>.</a:t>
            </a:r>
          </a:p>
          <a:p>
            <a:pPr marL="180000" lvl="1" indent="-180000">
              <a:buClr>
                <a:schemeClr val="tx2"/>
              </a:buClr>
              <a:buFont typeface="Wingdings" panose="05000000000000000000" pitchFamily="2" charset="2"/>
              <a:buChar char="§"/>
            </a:pPr>
            <a:r>
              <a:rPr lang="en-US" sz="1400" dirty="0" smtClean="0"/>
              <a:t>On startup the most recently saved slot will be used to instantiate the </a:t>
            </a:r>
            <a:r>
              <a:rPr lang="en-US" sz="1400" dirty="0" err="1" smtClean="0"/>
              <a:t>SearchEngine</a:t>
            </a:r>
            <a:r>
              <a:rPr lang="en-US" sz="1400" dirty="0" smtClean="0"/>
              <a:t>.</a:t>
            </a:r>
          </a:p>
          <a:p>
            <a:pPr marL="180000" lvl="1" indent="-180000">
              <a:buClr>
                <a:srgbClr val="00B050"/>
              </a:buClr>
              <a:buFont typeface="Wingdings" panose="05000000000000000000" pitchFamily="2" charset="2"/>
              <a:buChar char="§"/>
            </a:pPr>
            <a:r>
              <a:rPr lang="en-US" sz="1400" dirty="0" smtClean="0"/>
              <a:t>If you plan a new search project, which is similar to an existing one, load the similar project and save it immediately under a new name to save time and avoid accidental overwriting.</a:t>
            </a:r>
          </a:p>
        </p:txBody>
      </p:sp>
      <p:pic>
        <p:nvPicPr>
          <p:cNvPr id="7" name="Grafik 6"/>
          <p:cNvPicPr>
            <a:picLocks noChangeAspect="1"/>
          </p:cNvPicPr>
          <p:nvPr/>
        </p:nvPicPr>
        <p:blipFill>
          <a:blip r:embed="rId2"/>
          <a:stretch>
            <a:fillRect/>
          </a:stretch>
        </p:blipFill>
        <p:spPr>
          <a:xfrm>
            <a:off x="5148064" y="1052736"/>
            <a:ext cx="3686689" cy="3200847"/>
          </a:xfrm>
          <a:prstGeom prst="rect">
            <a:avLst/>
          </a:prstGeom>
        </p:spPr>
      </p:pic>
    </p:spTree>
    <p:extLst>
      <p:ext uri="{BB962C8B-B14F-4D97-AF65-F5344CB8AC3E}">
        <p14:creationId xmlns:p14="http://schemas.microsoft.com/office/powerpoint/2010/main" val="18232228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7</a:t>
            </a:fld>
            <a:endParaRPr lang="en-US"/>
          </a:p>
        </p:txBody>
      </p:sp>
      <p:sp>
        <p:nvSpPr>
          <p:cNvPr id="2" name="Textfeld 1"/>
          <p:cNvSpPr txBox="1"/>
          <p:nvPr/>
        </p:nvSpPr>
        <p:spPr>
          <a:xfrm>
            <a:off x="326649" y="908720"/>
            <a:ext cx="5264848" cy="5047536"/>
          </a:xfrm>
          <a:prstGeom prst="rect">
            <a:avLst/>
          </a:prstGeom>
          <a:noFill/>
        </p:spPr>
        <p:txBody>
          <a:bodyPr wrap="square" rtlCol="0">
            <a:spAutoFit/>
          </a:bodyPr>
          <a:lstStyle/>
          <a:p>
            <a:r>
              <a:rPr lang="en-US" sz="1400" dirty="0" smtClean="0"/>
              <a:t>Export</a:t>
            </a:r>
          </a:p>
          <a:p>
            <a:pPr marL="180000" lvl="1" indent="-180000">
              <a:buClr>
                <a:schemeClr val="tx2"/>
              </a:buClr>
              <a:buFont typeface="Wingdings" panose="05000000000000000000" pitchFamily="2" charset="2"/>
              <a:buChar char="§"/>
            </a:pPr>
            <a:r>
              <a:rPr lang="en-US" sz="1400" dirty="0"/>
              <a:t>The format contains all information </a:t>
            </a:r>
            <a:r>
              <a:rPr lang="en-US" sz="1400" dirty="0" smtClean="0"/>
              <a:t>contained </a:t>
            </a:r>
            <a:r>
              <a:rPr lang="en-US" sz="1400" dirty="0"/>
              <a:t>in the result </a:t>
            </a:r>
            <a:r>
              <a:rPr lang="en-US" sz="1400" dirty="0" smtClean="0"/>
              <a:t>table.</a:t>
            </a:r>
            <a:endParaRPr lang="en-US" sz="1400" dirty="0"/>
          </a:p>
          <a:p>
            <a:pPr marL="180000" lvl="1" indent="-180000">
              <a:buClr>
                <a:schemeClr val="tx2"/>
              </a:buClr>
              <a:buFont typeface="Wingdings" panose="05000000000000000000" pitchFamily="2" charset="2"/>
              <a:buChar char="§"/>
            </a:pPr>
            <a:r>
              <a:rPr lang="en-US" sz="1400" dirty="0" smtClean="0"/>
              <a:t>The record numbers of the result table can be replaced by primary (unique) keys of the associated base and search table records.</a:t>
            </a:r>
          </a:p>
          <a:p>
            <a:pPr marL="180000" lvl="1" indent="-180000">
              <a:buClr>
                <a:schemeClr val="tx2"/>
              </a:buClr>
              <a:buFont typeface="Wingdings" panose="05000000000000000000" pitchFamily="2" charset="2"/>
              <a:buChar char="§"/>
            </a:pPr>
            <a:r>
              <a:rPr lang="en-US" sz="1400" dirty="0"/>
              <a:t>By specifying the extension “.txt”, the export table will be a tab delimited text file.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SearchKey</a:t>
            </a:r>
            <a:r>
              <a:rPr lang="en-US" sz="1400" dirty="0" smtClean="0"/>
              <a:t>” specifies the unique key of the search table.</a:t>
            </a:r>
          </a:p>
          <a:p>
            <a:pPr marL="180000" lvl="1" indent="-180000">
              <a:buClr>
                <a:schemeClr val="tx2"/>
              </a:buClr>
              <a:buFont typeface="Wingdings" panose="05000000000000000000" pitchFamily="2" charset="2"/>
              <a:buChar char="§"/>
            </a:pPr>
            <a:r>
              <a:rPr lang="en-US" sz="1400" dirty="0" smtClean="0"/>
              <a:t>The option “</a:t>
            </a:r>
            <a:r>
              <a:rPr lang="en-US" sz="1400" dirty="0" err="1" smtClean="0"/>
              <a:t>BaseKey</a:t>
            </a:r>
            <a:r>
              <a:rPr lang="en-US" sz="1400" dirty="0" smtClean="0"/>
              <a:t>” specifies the unique key of the base table.</a:t>
            </a:r>
          </a:p>
          <a:p>
            <a:pPr marL="180000" lvl="1" indent="-180000">
              <a:buClr>
                <a:schemeClr val="tx2"/>
              </a:buClr>
              <a:buFont typeface="Wingdings" panose="05000000000000000000" pitchFamily="2" charset="2"/>
              <a:buChar char="§"/>
            </a:pPr>
            <a:r>
              <a:rPr lang="en-US" sz="1400" dirty="0" smtClean="0"/>
              <a:t>Choosing RECORD as “</a:t>
            </a:r>
            <a:r>
              <a:rPr lang="en-US" sz="1400" dirty="0" err="1" smtClean="0"/>
              <a:t>BaseKey</a:t>
            </a:r>
            <a:r>
              <a:rPr lang="en-US" sz="1400" dirty="0" smtClean="0"/>
              <a:t>” or “</a:t>
            </a:r>
            <a:r>
              <a:rPr lang="en-US" sz="1400" dirty="0" err="1" smtClean="0"/>
              <a:t>SearchKey</a:t>
            </a:r>
            <a:r>
              <a:rPr lang="en-US" sz="1400" dirty="0" smtClean="0"/>
              <a:t>” references the record number of the corresponding table instead of </a:t>
            </a:r>
            <a:r>
              <a:rPr lang="en-US" sz="1400" dirty="0"/>
              <a:t>key fields </a:t>
            </a:r>
            <a:r>
              <a:rPr lang="en-US" sz="1400" dirty="0" smtClean="0"/>
              <a:t>→ the tables do not need unique keys.</a:t>
            </a:r>
          </a:p>
          <a:p>
            <a:pPr marL="180000" lvl="1" indent="-180000">
              <a:buClr>
                <a:srgbClr val="FF0000"/>
              </a:buClr>
              <a:buFont typeface="Wingdings" panose="05000000000000000000" pitchFamily="2" charset="2"/>
              <a:buChar char="§"/>
            </a:pPr>
            <a:r>
              <a:rPr lang="en-US" sz="1400" dirty="0" smtClean="0"/>
              <a:t>If key fields are used, they have to be unique. If you are using a search field, e.g. firm name or person name, something is wrong.</a:t>
            </a:r>
          </a:p>
          <a:p>
            <a:pPr marL="180000" lvl="1" indent="-180000">
              <a:buClr>
                <a:schemeClr val="tx2"/>
              </a:buClr>
              <a:buFont typeface="Wingdings" panose="05000000000000000000" pitchFamily="2" charset="2"/>
              <a:buChar char="§"/>
            </a:pPr>
            <a:r>
              <a:rPr lang="en-US" sz="1400" dirty="0" smtClean="0"/>
              <a:t>The range of exported results can be selected by the option “Lowest hit percentage” and “Highest hit percentage” (the later will be excluded from the selection) in regard of the candidate identity.</a:t>
            </a:r>
          </a:p>
          <a:p>
            <a:pPr marL="180000" lvl="1" indent="-180000">
              <a:buClr>
                <a:schemeClr val="tx2"/>
              </a:buClr>
              <a:buFont typeface="Wingdings" panose="05000000000000000000" pitchFamily="2" charset="2"/>
              <a:buChar char="§"/>
            </a:pPr>
            <a:r>
              <a:rPr lang="en-US" sz="1400" dirty="0" smtClean="0"/>
              <a:t>The option “Skip if results greater equal the maximum exists” excludes candidates within the respective range for search records having already candidates in a higher range.</a:t>
            </a:r>
          </a:p>
          <a:p>
            <a:pPr marL="180000" lvl="1" indent="-180000">
              <a:buClr>
                <a:schemeClr val="tx2"/>
              </a:buClr>
              <a:buFont typeface="Wingdings" panose="05000000000000000000" pitchFamily="2" charset="2"/>
              <a:buChar char="§"/>
            </a:pPr>
            <a:r>
              <a:rPr lang="en-US" sz="1400" dirty="0" smtClean="0"/>
              <a:t>The “Run” option allows for selecting specific search runs similar to the pages selection syntax for printing, i.e. 1-3, 7, 8 would select run 1, 2, 3, 7, 8.</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1</a:t>
            </a:r>
            <a:endParaRPr lang="en-US" sz="3200" dirty="0">
              <a:solidFill>
                <a:schemeClr val="tx2"/>
              </a:solidFill>
            </a:endParaRPr>
          </a:p>
        </p:txBody>
      </p:sp>
      <p:sp>
        <p:nvSpPr>
          <p:cNvPr id="9" name="Textfeld 9"/>
          <p:cNvSpPr txBox="1"/>
          <p:nvPr/>
        </p:nvSpPr>
        <p:spPr>
          <a:xfrm>
            <a:off x="5580112" y="4537071"/>
            <a:ext cx="3168352" cy="1384995"/>
          </a:xfrm>
          <a:prstGeom prst="rect">
            <a:avLst/>
          </a:prstGeom>
          <a:noFill/>
        </p:spPr>
        <p:txBody>
          <a:bodyPr wrap="square" rtlCol="0">
            <a:spAutoFit/>
          </a:bodyPr>
          <a:lstStyle/>
          <a:p>
            <a:pPr marL="180000" lvl="1" indent="-180000">
              <a:buClr>
                <a:schemeClr val="tx2"/>
              </a:buClr>
              <a:buFont typeface="Wingdings" panose="05000000000000000000" pitchFamily="2" charset="2"/>
              <a:buChar char="§"/>
            </a:pPr>
            <a:r>
              <a:rPr lang="en-US" sz="1400" dirty="0" smtClean="0"/>
              <a:t>“Include </a:t>
            </a:r>
            <a:r>
              <a:rPr lang="en-US" sz="1400" dirty="0"/>
              <a:t>Searched/Found text…” appends the contents of the respective search and base table fields as long text </a:t>
            </a:r>
            <a:r>
              <a:rPr lang="en-US" sz="1400" dirty="0" smtClean="0"/>
              <a:t>fields separated by pipes “|”. This function is deprecated (see Extended Export).</a:t>
            </a:r>
            <a:endParaRPr lang="en-US" sz="1400" dirty="0"/>
          </a:p>
        </p:txBody>
      </p:sp>
      <p:pic>
        <p:nvPicPr>
          <p:cNvPr id="7" name="Grafik 6"/>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40194908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p:cNvSpPr>
            <a:spLocks noGrp="1"/>
          </p:cNvSpPr>
          <p:nvPr>
            <p:ph type="title"/>
          </p:nvPr>
        </p:nvSpPr>
        <p:spPr/>
        <p:txBody>
          <a:bodyPr>
            <a:normAutofit/>
          </a:bodyPr>
          <a:lstStyle/>
          <a:p>
            <a:r>
              <a:rPr lang="en-US" dirty="0" err="1" smtClean="0"/>
              <a:t>SearchEngine</a:t>
            </a:r>
            <a:r>
              <a:rPr lang="en-US" dirty="0" err="1" smtClean="0">
                <a:sym typeface="Wingdings 3" panose="05040102010807070707" pitchFamily="18" charset="2"/>
              </a:rPr>
              <a:t></a:t>
            </a:r>
            <a:r>
              <a:rPr lang="en-US" dirty="0" err="1" smtClean="0"/>
              <a:t>File</a:t>
            </a:r>
            <a:r>
              <a:rPr lang="en-US" dirty="0" err="1" smtClean="0">
                <a:sym typeface="Wingdings 3" panose="05040102010807070707" pitchFamily="18" charset="2"/>
              </a:rPr>
              <a:t></a:t>
            </a:r>
            <a:r>
              <a:rPr lang="en-US" dirty="0" err="1" smtClean="0"/>
              <a:t>Export</a:t>
            </a:r>
            <a:r>
              <a:rPr lang="en-US" dirty="0" err="1" smtClean="0">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8</a:t>
            </a:fld>
            <a:endParaRPr lang="en-US"/>
          </a:p>
        </p:txBody>
      </p:sp>
      <p:sp>
        <p:nvSpPr>
          <p:cNvPr id="2" name="Textfeld 1"/>
          <p:cNvSpPr txBox="1"/>
          <p:nvPr/>
        </p:nvSpPr>
        <p:spPr>
          <a:xfrm>
            <a:off x="326649" y="908720"/>
            <a:ext cx="5264848" cy="3970318"/>
          </a:xfrm>
          <a:prstGeom prst="rect">
            <a:avLst/>
          </a:prstGeom>
          <a:noFill/>
        </p:spPr>
        <p:txBody>
          <a:bodyPr wrap="square" rtlCol="0">
            <a:spAutoFit/>
          </a:bodyPr>
          <a:lstStyle/>
          <a:p>
            <a:r>
              <a:rPr lang="en-US" sz="1400" dirty="0" smtClean="0"/>
              <a:t>Export</a:t>
            </a:r>
          </a:p>
          <a:p>
            <a:pPr marL="180000" lvl="1" indent="-180000">
              <a:buClr>
                <a:srgbClr val="00B050"/>
              </a:buClr>
              <a:buFont typeface="Wingdings" panose="05000000000000000000" pitchFamily="2" charset="2"/>
              <a:buChar char="§"/>
            </a:pPr>
            <a:r>
              <a:rPr lang="en-US" sz="1400" dirty="0"/>
              <a:t>Run selection is an efficient way to evaluate search strategies</a:t>
            </a:r>
          </a:p>
          <a:p>
            <a:pPr marL="180000" lvl="1" indent="-180000">
              <a:buClr>
                <a:srgbClr val="00B050"/>
              </a:buClr>
              <a:buFont typeface="Wingdings" panose="05000000000000000000" pitchFamily="2" charset="2"/>
              <a:buChar char="§"/>
            </a:pPr>
            <a:r>
              <a:rPr lang="en-US" sz="1400" dirty="0"/>
              <a:t>By selecting ranges and skipping lower alternative candidates, the results can be separated into confidence groups, i.e. 101-100, 100-95, 95-90, 90-80 and so on, where every search key will only be reported within the group that belongs to its highest ranked </a:t>
            </a:r>
            <a:r>
              <a:rPr lang="en-US" sz="1400" dirty="0" smtClean="0"/>
              <a:t>candidates.</a:t>
            </a:r>
            <a:endParaRPr lang="en-US" sz="1400" dirty="0"/>
          </a:p>
          <a:p>
            <a:pPr marL="180000" lvl="1" indent="-180000">
              <a:buClr>
                <a:schemeClr val="tx2"/>
              </a:buClr>
              <a:buFont typeface="Wingdings" panose="05000000000000000000" pitchFamily="2" charset="2"/>
              <a:buChar char="§"/>
            </a:pPr>
            <a:r>
              <a:rPr lang="en-US" sz="1400" dirty="0" smtClean="0"/>
              <a:t>The identity and score are reported with a higher precision than in the other export formats.</a:t>
            </a:r>
          </a:p>
          <a:p>
            <a:pPr marL="180000" lvl="1" indent="-180000">
              <a:buClr>
                <a:schemeClr val="tx2"/>
              </a:buClr>
              <a:buFont typeface="Wingdings" panose="05000000000000000000" pitchFamily="2" charset="2"/>
              <a:buChar char="§"/>
            </a:pPr>
            <a:r>
              <a:rPr lang="en-US" sz="1400" dirty="0" smtClean="0"/>
              <a:t>This function provides a simple, space efficient format for further handling by external tools or methods.</a:t>
            </a:r>
          </a:p>
          <a:p>
            <a:pPr marL="180000" lvl="1" indent="-180000">
              <a:buClr>
                <a:schemeClr val="tx2"/>
              </a:buClr>
              <a:buFont typeface="Wingdings" panose="05000000000000000000" pitchFamily="2" charset="2"/>
              <a:buChar char="§"/>
            </a:pPr>
            <a:r>
              <a:rPr lang="en-US" sz="1400" dirty="0" smtClean="0"/>
              <a:t>It is applicable if manual checking (eyeballing) is not intended.</a:t>
            </a:r>
          </a:p>
          <a:p>
            <a:pPr marL="180000" lvl="1" indent="-180000">
              <a:buClr>
                <a:srgbClr val="00B050"/>
              </a:buClr>
              <a:buFont typeface="Wingdings" panose="05000000000000000000" pitchFamily="2" charset="2"/>
              <a:buChar char="§"/>
            </a:pPr>
            <a:r>
              <a:rPr lang="en-US" sz="1400" dirty="0" smtClean="0"/>
              <a:t>Including the search fields can be appropriate if subsequent string comparison/manipulation with external programs is intended.</a:t>
            </a:r>
          </a:p>
          <a:p>
            <a:pPr marL="180000" lvl="1" indent="-180000">
              <a:buClr>
                <a:srgbClr val="FF0000"/>
              </a:buClr>
              <a:buFont typeface="Wingdings" panose="05000000000000000000" pitchFamily="2" charset="2"/>
              <a:buChar char="§"/>
            </a:pPr>
            <a:r>
              <a:rPr lang="en-US" sz="1400" dirty="0" smtClean="0"/>
              <a:t>Do not use the option “Skip if results greater equal…” if the base table contains unidentified duplicate entries, like variants of a patent assignee. This is the case if the base table does not have a proper focus (see </a:t>
            </a:r>
            <a:r>
              <a:rPr lang="en-US" sz="1400" dirty="0" err="1" smtClean="0"/>
              <a:t>SearchEngine</a:t>
            </a:r>
            <a:r>
              <a:rPr lang="en-US" sz="1400" dirty="0" smtClean="0"/>
              <a:t> presentation).</a:t>
            </a:r>
          </a:p>
        </p:txBody>
      </p:sp>
      <p:sp>
        <p:nvSpPr>
          <p:cNvPr id="8" name="Textfeld 7"/>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2</a:t>
            </a:r>
            <a:endParaRPr lang="en-US" sz="3200" dirty="0">
              <a:solidFill>
                <a:schemeClr val="tx2"/>
              </a:solidFill>
            </a:endParaRPr>
          </a:p>
        </p:txBody>
      </p:sp>
      <p:pic>
        <p:nvPicPr>
          <p:cNvPr id="9" name="Grafik 8"/>
          <p:cNvPicPr>
            <a:picLocks noChangeAspect="1"/>
          </p:cNvPicPr>
          <p:nvPr/>
        </p:nvPicPr>
        <p:blipFill>
          <a:blip r:embed="rId2"/>
          <a:stretch>
            <a:fillRect/>
          </a:stretch>
        </p:blipFill>
        <p:spPr>
          <a:xfrm>
            <a:off x="5652120" y="1052736"/>
            <a:ext cx="3153215" cy="3439005"/>
          </a:xfrm>
          <a:prstGeom prst="rect">
            <a:avLst/>
          </a:prstGeom>
        </p:spPr>
      </p:pic>
    </p:spTree>
    <p:extLst>
      <p:ext uri="{BB962C8B-B14F-4D97-AF65-F5344CB8AC3E}">
        <p14:creationId xmlns:p14="http://schemas.microsoft.com/office/powerpoint/2010/main" val="172669445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err="1"/>
              <a:t>SearchEngine</a:t>
            </a:r>
            <a:r>
              <a:rPr lang="en-US" dirty="0" err="1">
                <a:sym typeface="Wingdings 3" panose="05040102010807070707" pitchFamily="18" charset="2"/>
              </a:rPr>
              <a:t></a:t>
            </a:r>
            <a:r>
              <a:rPr lang="en-US" dirty="0" err="1"/>
              <a:t>File</a:t>
            </a:r>
            <a:r>
              <a:rPr lang="en-US" dirty="0" err="1">
                <a:sym typeface="Wingdings 3" panose="05040102010807070707" pitchFamily="18" charset="2"/>
              </a:rPr>
              <a:t></a:t>
            </a:r>
            <a:r>
              <a:rPr lang="en-US" dirty="0" err="1"/>
              <a:t>Export</a:t>
            </a:r>
            <a:r>
              <a:rPr lang="en-US" dirty="0" err="1">
                <a:sym typeface="Wingdings 3" panose="05040102010807070707" pitchFamily="18" charset="2"/>
              </a:rPr>
              <a:t>Export</a:t>
            </a:r>
            <a:endParaRPr lang="en-US" dirty="0"/>
          </a:p>
        </p:txBody>
      </p:sp>
      <p:sp>
        <p:nvSpPr>
          <p:cNvPr id="3" name="Foliennummernplatzhalter 2"/>
          <p:cNvSpPr>
            <a:spLocks noGrp="1"/>
          </p:cNvSpPr>
          <p:nvPr>
            <p:ph type="sldNum" sz="quarter" idx="12"/>
          </p:nvPr>
        </p:nvSpPr>
        <p:spPr/>
        <p:txBody>
          <a:bodyPr/>
          <a:lstStyle/>
          <a:p>
            <a:fld id="{D3A84B36-446C-40B2-BC20-ECC32BF7AA77}" type="slidenum">
              <a:rPr lang="en-US" smtClean="0"/>
              <a:t>9</a:t>
            </a:fld>
            <a:endParaRPr lang="en-US"/>
          </a:p>
        </p:txBody>
      </p:sp>
      <p:graphicFrame>
        <p:nvGraphicFramePr>
          <p:cNvPr id="4" name="Tabelle 3"/>
          <p:cNvGraphicFramePr>
            <a:graphicFrameLocks noGrp="1"/>
          </p:cNvGraphicFramePr>
          <p:nvPr>
            <p:extLst>
              <p:ext uri="{D42A27DB-BD31-4B8C-83A1-F6EECF244321}">
                <p14:modId xmlns:p14="http://schemas.microsoft.com/office/powerpoint/2010/main" val="2725485300"/>
              </p:ext>
            </p:extLst>
          </p:nvPr>
        </p:nvGraphicFramePr>
        <p:xfrm>
          <a:off x="3132000" y="989207"/>
          <a:ext cx="2880000" cy="5580000"/>
        </p:xfrm>
        <a:graphic>
          <a:graphicData uri="http://schemas.openxmlformats.org/drawingml/2006/table">
            <a:tbl>
              <a:tblPr/>
              <a:tblGrid>
                <a:gridCol w="432000"/>
                <a:gridCol w="432000"/>
                <a:gridCol w="792000"/>
                <a:gridCol w="252000"/>
                <a:gridCol w="792000"/>
                <a:gridCol w="180000"/>
              </a:tblGrid>
              <a:tr h="180000">
                <a:tc>
                  <a:txBody>
                    <a:bodyPr/>
                    <a:lstStyle/>
                    <a:p>
                      <a:pPr algn="l" fontAlgn="b"/>
                      <a:r>
                        <a:rPr lang="de-DE" sz="700" b="0" i="0" u="none" strike="noStrike" dirty="0" err="1">
                          <a:solidFill>
                            <a:srgbClr val="000000"/>
                          </a:solidFill>
                          <a:effectLst/>
                          <a:latin typeface="Calibri" panose="020F0502020204030204" pitchFamily="34" charset="0"/>
                        </a:rPr>
                        <a:t>searched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found</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err="1">
                          <a:solidFill>
                            <a:srgbClr val="000000"/>
                          </a:solidFill>
                          <a:effectLst/>
                          <a:latin typeface="Calibri" panose="020F0502020204030204" pitchFamily="34" charset="0"/>
                        </a:rPr>
                        <a:t>identity</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ctr" fontAlgn="b"/>
                      <a:r>
                        <a:rPr lang="de-DE" sz="700" b="0" i="0" u="none" strike="noStrike" dirty="0" err="1">
                          <a:solidFill>
                            <a:srgbClr val="000000"/>
                          </a:solidFill>
                          <a:effectLst/>
                          <a:latin typeface="Calibri" panose="020F0502020204030204" pitchFamily="34" charset="0"/>
                        </a:rPr>
                        <a:t>equal</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score</a:t>
                      </a:r>
                    </a:p>
                  </a:txBody>
                  <a:tcPr marL="3983" marR="3983" marT="3983" marB="0" anchor="b">
                    <a:lnL>
                      <a:noFill/>
                    </a:lnL>
                    <a:lnR>
                      <a:noFill/>
                    </a:lnR>
                    <a:lnT>
                      <a:noFill/>
                    </a:lnT>
                    <a:lnB>
                      <a:noFill/>
                    </a:lnB>
                  </a:tcPr>
                </a:tc>
                <a:tc>
                  <a:txBody>
                    <a:bodyPr/>
                    <a:lstStyle/>
                    <a:p>
                      <a:pPr algn="r" fontAlgn="b"/>
                      <a:r>
                        <a:rPr lang="de-DE" sz="700" b="0" i="0" u="none" strike="noStrike" dirty="0" err="1">
                          <a:solidFill>
                            <a:srgbClr val="000000"/>
                          </a:solidFill>
                          <a:effectLst/>
                          <a:latin typeface="Calibri" panose="020F0502020204030204" pitchFamily="34" charset="0"/>
                        </a:rPr>
                        <a:t>run</a:t>
                      </a:r>
                      <a:endParaRPr lang="de-DE" sz="700" b="0" i="0" u="none" strike="noStrike" dirty="0">
                        <a:solidFill>
                          <a:srgbClr val="000000"/>
                        </a:solidFill>
                        <a:effectLst/>
                        <a:latin typeface="Calibri" panose="020F0502020204030204" pitchFamily="34" charset="0"/>
                      </a:endParaRPr>
                    </a:p>
                  </a:txBody>
                  <a:tcPr marL="3983" marR="3983" marT="3983" marB="0" anchor="b">
                    <a:lnL>
                      <a:noFill/>
                    </a:lnL>
                    <a:lnR>
                      <a:noFill/>
                    </a:lnR>
                    <a:lnT>
                      <a:noFill/>
                    </a:lnT>
                    <a:lnB>
                      <a:noFill/>
                    </a:lnB>
                  </a:tcPr>
                </a:tc>
              </a:tr>
              <a:tr h="180000">
                <a:tc>
                  <a:txBody>
                    <a:bodyPr/>
                    <a:lstStyle/>
                    <a:p>
                      <a:pPr algn="l"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100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89.568468</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5.332523637693407</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99.90073099999999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97.183803</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80415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27269</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27271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27268</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87.28307199999999</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5.506045795888449</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15</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16</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14</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95</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55181</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13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55182</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55180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90</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71467</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71465</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r h="180000">
                <a:tc>
                  <a:txBody>
                    <a:bodyPr/>
                    <a:lstStyle/>
                    <a:p>
                      <a:pPr algn="l" fontAlgn="b"/>
                      <a:r>
                        <a:rPr lang="de-DE" sz="700" b="0" i="0" u="none" strike="noStrike">
                          <a:solidFill>
                            <a:srgbClr val="000000"/>
                          </a:solidFill>
                          <a:effectLst/>
                          <a:latin typeface="Calibri" panose="020F0502020204030204" pitchFamily="34" charset="0"/>
                        </a:rPr>
                        <a:t>3</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1920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88.809524</a:t>
                      </a:r>
                    </a:p>
                  </a:txBody>
                  <a:tcPr marL="3983" marR="3983" marT="3983" marB="0" anchor="b">
                    <a:lnL>
                      <a:noFill/>
                    </a:lnL>
                    <a:lnR>
                      <a:noFill/>
                    </a:lnR>
                    <a:lnT>
                      <a:noFill/>
                    </a:lnT>
                    <a:lnB>
                      <a:noFill/>
                    </a:lnB>
                  </a:tcPr>
                </a:tc>
                <a:tc>
                  <a:txBody>
                    <a:bodyPr/>
                    <a:lstStyle/>
                    <a:p>
                      <a:pPr algn="ctr" fontAlgn="b"/>
                      <a:r>
                        <a:rPr lang="de-DE" sz="700" b="0" i="0" u="none" strike="noStrike" dirty="0">
                          <a:solidFill>
                            <a:srgbClr val="000000"/>
                          </a:solidFill>
                          <a:effectLst/>
                          <a:latin typeface="Calibri" panose="020F0502020204030204" pitchFamily="34" charset="0"/>
                        </a:rPr>
                        <a:t>0</a:t>
                      </a:r>
                    </a:p>
                  </a:txBody>
                  <a:tcPr marL="3983" marR="3983" marT="3983" marB="0" anchor="b">
                    <a:lnL>
                      <a:noFill/>
                    </a:lnL>
                    <a:lnR>
                      <a:noFill/>
                    </a:lnR>
                    <a:lnT>
                      <a:noFill/>
                    </a:lnT>
                    <a:lnB>
                      <a:noFill/>
                    </a:lnB>
                  </a:tcPr>
                </a:tc>
                <a:tc>
                  <a:txBody>
                    <a:bodyPr/>
                    <a:lstStyle/>
                    <a:p>
                      <a:pPr algn="l" fontAlgn="b"/>
                      <a:r>
                        <a:rPr lang="de-DE" sz="700" b="0" i="0" u="none" strike="noStrike" dirty="0">
                          <a:solidFill>
                            <a:srgbClr val="000000"/>
                          </a:solidFill>
                          <a:effectLst/>
                          <a:latin typeface="Calibri" panose="020F0502020204030204" pitchFamily="34" charset="0"/>
                        </a:rPr>
                        <a:t>2.731191135223984</a:t>
                      </a:r>
                    </a:p>
                  </a:txBody>
                  <a:tcPr marL="3983" marR="3983" marT="3983" marB="0" anchor="b">
                    <a:lnL>
                      <a:noFill/>
                    </a:lnL>
                    <a:lnR>
                      <a:noFill/>
                    </a:lnR>
                    <a:lnT>
                      <a:noFill/>
                    </a:lnT>
                    <a:lnB>
                      <a:noFill/>
                    </a:lnB>
                  </a:tcPr>
                </a:tc>
                <a:tc>
                  <a:txBody>
                    <a:bodyPr/>
                    <a:lstStyle/>
                    <a:p>
                      <a:pPr algn="r" fontAlgn="b"/>
                      <a:r>
                        <a:rPr lang="de-DE" sz="700" b="0" i="0" u="none" strike="noStrike" dirty="0">
                          <a:solidFill>
                            <a:srgbClr val="000000"/>
                          </a:solidFill>
                          <a:effectLst/>
                          <a:latin typeface="Calibri" panose="020F0502020204030204" pitchFamily="34" charset="0"/>
                        </a:rPr>
                        <a:t>1</a:t>
                      </a:r>
                    </a:p>
                  </a:txBody>
                  <a:tcPr marL="3983" marR="3983" marT="3983" marB="0" anchor="b">
                    <a:lnL>
                      <a:noFill/>
                    </a:lnL>
                    <a:lnR>
                      <a:noFill/>
                    </a:lnR>
                    <a:lnT>
                      <a:noFill/>
                    </a:lnT>
                    <a:lnB>
                      <a:noFill/>
                    </a:lnB>
                  </a:tcPr>
                </a:tc>
              </a:tr>
            </a:tbl>
          </a:graphicData>
        </a:graphic>
      </p:graphicFrame>
      <p:sp>
        <p:nvSpPr>
          <p:cNvPr id="5" name="Textfeld 4"/>
          <p:cNvSpPr txBox="1"/>
          <p:nvPr/>
        </p:nvSpPr>
        <p:spPr>
          <a:xfrm>
            <a:off x="8499424" y="224500"/>
            <a:ext cx="393056" cy="584775"/>
          </a:xfrm>
          <a:prstGeom prst="rect">
            <a:avLst/>
          </a:prstGeom>
          <a:noFill/>
        </p:spPr>
        <p:txBody>
          <a:bodyPr wrap="none" rtlCol="0">
            <a:spAutoFit/>
          </a:bodyPr>
          <a:lstStyle/>
          <a:p>
            <a:r>
              <a:rPr lang="en-US" sz="3200" dirty="0" smtClean="0">
                <a:solidFill>
                  <a:schemeClr val="tx2"/>
                </a:solidFill>
              </a:rPr>
              <a:t>3</a:t>
            </a:r>
            <a:endParaRPr lang="en-US" sz="3200" dirty="0">
              <a:solidFill>
                <a:schemeClr val="tx2"/>
              </a:solidFill>
            </a:endParaRPr>
          </a:p>
        </p:txBody>
      </p:sp>
    </p:spTree>
    <p:extLst>
      <p:ext uri="{BB962C8B-B14F-4D97-AF65-F5344CB8AC3E}">
        <p14:creationId xmlns:p14="http://schemas.microsoft.com/office/powerpoint/2010/main" val="1695999503"/>
      </p:ext>
    </p:extLst>
  </p:cSld>
  <p:clrMapOvr>
    <a:masterClrMapping/>
  </p:clrMapOvr>
</p:sld>
</file>

<file path=ppt/theme/theme1.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25400" cap="rnd">
          <a:solidFill>
            <a:schemeClr val="tx1"/>
          </a:solidFill>
          <a:headEnd type="none"/>
          <a:tailEnd type="none"/>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cap="rnd">
          <a:solidFill>
            <a:schemeClr val="tx1"/>
          </a:solidFill>
          <a:headEnd type="none"/>
          <a:tailEnd type="none" w="lg" len="lg"/>
        </a:ln>
        <a:effectLst/>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
  <TotalTime>0</TotalTime>
  <Words>9409</Words>
  <Application>Microsoft Office PowerPoint</Application>
  <PresentationFormat>Bildschirmpräsentation (4:3)</PresentationFormat>
  <Paragraphs>2229</Paragraphs>
  <Slides>50</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50</vt:i4>
      </vt:variant>
    </vt:vector>
  </HeadingPairs>
  <TitlesOfParts>
    <vt:vector size="57" baseType="lpstr">
      <vt:lpstr>Arial</vt:lpstr>
      <vt:lpstr>Calibri</vt:lpstr>
      <vt:lpstr>Cambria Math</vt:lpstr>
      <vt:lpstr>Courier New</vt:lpstr>
      <vt:lpstr>Wingdings</vt:lpstr>
      <vt:lpstr>Wingdings 3</vt:lpstr>
      <vt:lpstr>Larissa</vt:lpstr>
      <vt:lpstr>PowerPoint-Präsentation</vt:lpstr>
      <vt:lpstr>SearchEngine installation and legend</vt:lpstr>
      <vt:lpstr>SearchEngine main window</vt:lpstr>
      <vt:lpstr>SearchEngine menu structure</vt:lpstr>
      <vt:lpstr>SearchEngineFileSave</vt:lpstr>
      <vt:lpstr>SearchEngineFileLoad</vt:lpstr>
      <vt:lpstr>SearchEngineFileExportExport</vt:lpstr>
      <vt:lpstr>SearchEngineFileExportExport</vt:lpstr>
      <vt:lpstr>SearchEngineFileExportExport</vt:lpstr>
      <vt:lpstr>SearchEngineFileExportExtended Export</vt:lpstr>
      <vt:lpstr>SearchEngineFileExportExtended Export</vt:lpstr>
      <vt:lpstr>SearchEngineFileExportExtended Export</vt:lpstr>
      <vt:lpstr>SearchEngineFileExportGrouped Export</vt:lpstr>
      <vt:lpstr>SearchEngineFileExportGrouped Export</vt:lpstr>
      <vt:lpstr>SearchEngineFileExportGrouped Export</vt:lpstr>
      <vt:lpstr>SearchEngineFileExportResult Export</vt:lpstr>
      <vt:lpstr>SearchEngineFileExportMeta Export</vt:lpstr>
      <vt:lpstr>SearchEngineFileExportMeta Export</vt:lpstr>
      <vt:lpstr>SearchEngineFileExportMeta Export</vt:lpstr>
      <vt:lpstr>SearchEngineConfigFile Locations</vt:lpstr>
      <vt:lpstr>SearchEngineConfigFile Locations</vt:lpstr>
      <vt:lpstr>SearchEngineConfigJoin Search Fields</vt:lpstr>
      <vt:lpstr>SearchEngineConfigSearch Types</vt:lpstr>
      <vt:lpstr>SearchEngineConfigSettings</vt:lpstr>
      <vt:lpstr>SearchEngineConfigPreferences</vt:lpstr>
      <vt:lpstr>SearchEngineConfigPreferences</vt:lpstr>
      <vt:lpstr>SearchEngineActionSearch</vt:lpstr>
      <vt:lpstr>SearchEngineActionSearch</vt:lpstr>
      <vt:lpstr>SearchEngineActionResearch</vt:lpstr>
      <vt:lpstr>SearchEngineActionRefine</vt:lpstr>
      <vt:lpstr>SearchEngineActionCreate</vt:lpstr>
      <vt:lpstr>SearchEngineActionRecreate</vt:lpstr>
      <vt:lpstr>SearchEngineActionExpand</vt:lpstr>
      <vt:lpstr>SearchEngineActionMirror</vt:lpstr>
      <vt:lpstr>SearchEngineToolsQuick Search</vt:lpstr>
      <vt:lpstr>SearchEngineToolsResult Checker</vt:lpstr>
      <vt:lpstr>SearchEngineToolsNotes</vt:lpstr>
      <vt:lpstr>SearchEngineToolsBrowser</vt:lpstr>
      <vt:lpstr>Batch mode and searchengine.log</vt:lpstr>
      <vt:lpstr>SearchEngine keywords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commands</vt:lpstr>
      <vt:lpstr>SearchEngine technical notes</vt:lpstr>
      <vt:lpstr>License agreement</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User</dc:creator>
  <cp:lastModifiedBy>Doherr, Thorsten</cp:lastModifiedBy>
  <cp:revision>748</cp:revision>
  <dcterms:created xsi:type="dcterms:W3CDTF">2017-04-10T12:30:56Z</dcterms:created>
  <dcterms:modified xsi:type="dcterms:W3CDTF">2020-11-19T16:31:45Z</dcterms:modified>
</cp:coreProperties>
</file>