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2"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51"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14" d="100"/>
          <a:sy n="114"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4/9/2020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dirty="0" smtClean="0">
                <a:solidFill>
                  <a:srgbClr val="358AD2"/>
                </a:solidFill>
                <a:latin typeface="Arial" panose="020B0604020202020204" pitchFamily="34" charset="0"/>
                <a:cs typeface="Arial" panose="020B0604020202020204" pitchFamily="34" charset="0"/>
              </a:rPr>
              <a:t>19.13</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when using the absolute score “s”.</a:t>
            </a:r>
          </a:p>
          <a:p>
            <a:pPr marL="180000" lvl="1" indent="-180000">
              <a:buClr>
                <a:srgbClr val="00B050"/>
              </a:buClr>
              <a:buFont typeface="Wingdings" panose="05000000000000000000" pitchFamily="2" charset="2"/>
              <a:buChar char="§"/>
            </a:pPr>
            <a:r>
              <a:rPr lang="en-US" sz="1400" dirty="0" smtClean="0"/>
              <a:t>The first cascade should define reliable clusters by strict rules with a low risk for false positives. The second cascade defines the arbitrary level of tolerated intransitivity.</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171256" y="5589240"/>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9" name="Picture 8"/>
          <p:cNvPicPr>
            <a:picLocks noChangeAspect="1"/>
          </p:cNvPicPr>
          <p:nvPr/>
        </p:nvPicPr>
        <p:blipFill>
          <a:blip r:embed="rId3"/>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endParaRPr lang="en-US" sz="1400" dirty="0" smtClean="0"/>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b="0" dirty="0" smtClean="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12" name="Picture 11"/>
          <p:cNvPicPr>
            <a:picLocks noChangeAspect="1"/>
          </p:cNvPicPr>
          <p:nvPr/>
        </p:nvPicPr>
        <p:blipFill>
          <a:blip r:embed="rId2"/>
          <a:stretch>
            <a:fillRect/>
          </a:stretch>
        </p:blipFill>
        <p:spPr>
          <a:xfrm>
            <a:off x="5457452" y="899680"/>
            <a:ext cx="3238500" cy="3743325"/>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[Clone or </a:t>
            </a:r>
            <a:r>
              <a:rPr lang="en-US" sz="1600" dirty="0"/>
              <a:t>download] </a:t>
            </a:r>
            <a:r>
              <a:rPr lang="en-US" sz="1600" dirty="0" smtClean="0"/>
              <a:t>→[Download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2" name="Picture 1"/>
          <p:cNvPicPr>
            <a:picLocks noChangeAspect="1"/>
          </p:cNvPicPr>
          <p:nvPr/>
        </p:nvPicPr>
        <p:blipFill>
          <a:blip r:embed="rId2"/>
          <a:stretch>
            <a:fillRect/>
          </a:stretch>
        </p:blipFill>
        <p:spPr>
          <a:xfrm>
            <a:off x="5759896" y="908720"/>
            <a:ext cx="3057525" cy="3819525"/>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2" name="Picture 1"/>
          <p:cNvPicPr>
            <a:picLocks noChangeAspect="1"/>
          </p:cNvPicPr>
          <p:nvPr/>
        </p:nvPicPr>
        <p:blipFill>
          <a:blip r:embed="rId2"/>
          <a:stretch>
            <a:fillRect/>
          </a:stretch>
        </p:blipFill>
        <p:spPr>
          <a:xfrm>
            <a:off x="3156520" y="890508"/>
            <a:ext cx="569595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7597" y="4400498"/>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2" name="Picture 1"/>
          <p:cNvPicPr>
            <a:picLocks noChangeAspect="1"/>
          </p:cNvPicPr>
          <p:nvPr/>
        </p:nvPicPr>
        <p:blipFill>
          <a:blip r:embed="rId2"/>
          <a:stretch>
            <a:fillRect/>
          </a:stretch>
        </p:blipFill>
        <p:spPr>
          <a:xfrm>
            <a:off x="4886647" y="817963"/>
            <a:ext cx="3933825" cy="34290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2" name="Picture 1"/>
          <p:cNvPicPr>
            <a:picLocks noChangeAspect="1"/>
          </p:cNvPicPr>
          <p:nvPr/>
        </p:nvPicPr>
        <p:blipFill>
          <a:blip r:embed="rId2"/>
          <a:stretch>
            <a:fillRect/>
          </a:stretch>
        </p:blipFill>
        <p:spPr>
          <a:xfrm>
            <a:off x="4905697" y="908720"/>
            <a:ext cx="3914775" cy="3209925"/>
          </a:xfrm>
          <a:prstGeom prst="rect">
            <a:avLst/>
          </a:prstGeom>
        </p:spPr>
      </p:pic>
      <p:sp>
        <p:nvSpPr>
          <p:cNvPr id="10" name="Textfeld 13"/>
          <p:cNvSpPr txBox="1"/>
          <p:nvPr/>
        </p:nvSpPr>
        <p:spPr>
          <a:xfrm>
            <a:off x="4712648" y="4162772"/>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4712648" y="5373216"/>
            <a:ext cx="4179832" cy="954107"/>
          </a:xfrm>
          <a:prstGeom prst="rect">
            <a:avLst/>
          </a:prstGeom>
          <a:noFill/>
        </p:spPr>
        <p:txBody>
          <a:bodyPr wrap="square" rtlCol="0">
            <a:spAutoFit/>
          </a:bodyPr>
          <a:lstStyle/>
          <a:p>
            <a:r>
              <a:rPr lang="en-US" sz="1400" dirty="0" smtClean="0"/>
              <a:t>Other Options</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a:t>
            </a:r>
            <a:r>
              <a:rPr lang="en-US" sz="1400" smtClean="0"/>
              <a:t>more convenient.</a:t>
            </a:r>
            <a:endParaRPr lang="en-US" sz="1400" dirty="0" smtClean="0"/>
          </a:p>
        </p:txBody>
      </p:sp>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 This function is depreciated by the </a:t>
            </a:r>
            <a:r>
              <a:rPr lang="en-US" sz="1400" dirty="0" err="1" smtClean="0"/>
              <a:t>SearchEngine</a:t>
            </a:r>
            <a:r>
              <a:rPr lang="en-US" sz="1400" dirty="0" smtClean="0"/>
              <a:t> logging</a:t>
            </a:r>
            <a:r>
              <a:rPr lang="en-US" sz="1400" dirty="0"/>
              <a:t> </a:t>
            </a:r>
            <a:r>
              <a:rPr lang="en-US" sz="1400" dirty="0" smtClean="0"/>
              <a:t>(searchengine.log).</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6" name="Picture 5"/>
          <p:cNvPicPr>
            <a:picLocks noChangeAspect="1"/>
          </p:cNvPicPr>
          <p:nvPr/>
        </p:nvPicPr>
        <p:blipFill>
          <a:blip r:embed="rId3"/>
          <a:stretch>
            <a:fillRect/>
          </a:stretch>
        </p:blipFill>
        <p:spPr>
          <a:xfrm>
            <a:off x="4677097" y="908720"/>
            <a:ext cx="4143375" cy="3790950"/>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2" name="Picture 1"/>
          <p:cNvPicPr>
            <a:picLocks noChangeAspect="1"/>
          </p:cNvPicPr>
          <p:nvPr/>
        </p:nvPicPr>
        <p:blipFill>
          <a:blip r:embed="rId2"/>
          <a:stretch>
            <a:fillRect/>
          </a:stretch>
        </p:blipFill>
        <p:spPr>
          <a:xfrm>
            <a:off x="4677097" y="908720"/>
            <a:ext cx="4162425" cy="3800475"/>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pic>
        <p:nvPicPr>
          <p:cNvPr id="2" name="Picture 1"/>
          <p:cNvPicPr>
            <a:picLocks noChangeAspect="1"/>
          </p:cNvPicPr>
          <p:nvPr/>
        </p:nvPicPr>
        <p:blipFill>
          <a:blip r:embed="rId2"/>
          <a:stretch>
            <a:fillRect/>
          </a:stretch>
        </p:blipFill>
        <p:spPr>
          <a:xfrm>
            <a:off x="4667572" y="910977"/>
            <a:ext cx="4152900" cy="2085975"/>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r>
              <a:rPr lang="en-US" sz="1400" dirty="0" smtClean="0"/>
              <a:t>.</a:t>
            </a:r>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6" name="Picture 5"/>
          <p:cNvPicPr>
            <a:picLocks noChangeAspect="1"/>
          </p:cNvPicPr>
          <p:nvPr/>
        </p:nvPicPr>
        <p:blipFill>
          <a:blip r:embed="rId3"/>
          <a:stretch>
            <a:fillRect/>
          </a:stretch>
        </p:blipFill>
        <p:spPr>
          <a:xfrm>
            <a:off x="3867472" y="908720"/>
            <a:ext cx="4953000" cy="3171825"/>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2" name="Picture 1"/>
          <p:cNvPicPr>
            <a:picLocks noChangeAspect="1"/>
          </p:cNvPicPr>
          <p:nvPr/>
        </p:nvPicPr>
        <p:blipFill>
          <a:blip r:embed="rId2"/>
          <a:stretch>
            <a:fillRect/>
          </a:stretch>
        </p:blipFill>
        <p:spPr>
          <a:xfrm>
            <a:off x="3857947" y="912168"/>
            <a:ext cx="4962525" cy="3124200"/>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893100"/>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N </a:t>
            </a:r>
            <a:r>
              <a:rPr lang="de-DE" sz="2600" dirty="0">
                <a:cs typeface="Courier New" panose="02070309020205020404" pitchFamily="49" charset="0"/>
              </a:rPr>
              <a:t>=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 increment by search table occurrence, 5 = use the average of both occurrences. [Expand]</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endParaRPr lang="en-US" sz="1400" dirty="0" smtClean="0"/>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616016"/>
          </a:xfrm>
        </p:spPr>
        <p:txBody>
          <a:bodyPr>
            <a:normAutofit/>
          </a:bodyPr>
          <a:lstStyle/>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research(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types(</a:t>
            </a:r>
            <a:r>
              <a:rPr lang="en-US" sz="1400" i="1" dirty="0" err="1">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48</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1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dirty="0" err="1" smtClean="0"/>
              <a:t>SearchEngine</a:t>
            </a:r>
            <a:r>
              <a:rPr lang="en-US" dirty="0" smtClean="0"/>
              <a:t/>
            </a:r>
            <a:br>
              <a:rPr lang="en-US" dirty="0" smtClean="0"/>
            </a:br>
            <a:r>
              <a:rPr lang="en-US" dirty="0" smtClean="0"/>
              <a:t>©1999-2020 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49</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depreciated (see Extended Export).</a:t>
            </a:r>
            <a:endParaRPr lang="en-US" sz="1400" dirty="0"/>
          </a:p>
        </p:txBody>
      </p:sp>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9531</Words>
  <Application>Microsoft Office PowerPoint</Application>
  <PresentationFormat>On-screen Show (4:3)</PresentationFormat>
  <Paragraphs>2225</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714</cp:revision>
  <dcterms:created xsi:type="dcterms:W3CDTF">2017-04-10T12:30:56Z</dcterms:created>
  <dcterms:modified xsi:type="dcterms:W3CDTF">2020-04-09T11:33:26Z</dcterms:modified>
</cp:coreProperties>
</file>