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60"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E93F"/>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3" autoAdjust="0"/>
    <p:restoredTop sz="94503" autoAdjust="0"/>
  </p:normalViewPr>
  <p:slideViewPr>
    <p:cSldViewPr>
      <p:cViewPr>
        <p:scale>
          <a:sx n="100" d="100"/>
          <a:sy n="100" d="100"/>
        </p:scale>
        <p:origin x="852" y="3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10/10/2023</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216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432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648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864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1080000" indent="-2160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654346" cy="276999"/>
          </a:xfrm>
          <a:prstGeom prst="rect">
            <a:avLst/>
          </a:prstGeom>
          <a:solidFill>
            <a:schemeClr val="tx1"/>
          </a:solidFill>
        </p:spPr>
        <p:txBody>
          <a:bodyPr wrap="none" rtlCol="0">
            <a:spAutoFit/>
          </a:bodyPr>
          <a:lstStyle/>
          <a:p>
            <a:r>
              <a:rPr lang="de-DE" sz="1200" dirty="0" smtClean="0">
                <a:solidFill>
                  <a:schemeClr val="bg1"/>
                </a:solidFill>
              </a:rPr>
              <a:t>20.23.1</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262979"/>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de-DE" sz="1400" b="0" i="1" dirty="0" smtClean="0">
                        <a:latin typeface="Cambria Math" panose="02040503050406030204" pitchFamily="18" charset="0"/>
                      </a:rPr>
                      <m:t>𝑙𝑛</m:t>
                    </m:r>
                    <m:r>
                      <a:rPr lang="en-US" sz="1400" i="1" dirty="0" smtClean="0">
                        <a:latin typeface="Cambria Math" panose="02040503050406030204" pitchFamily="18" charset="0"/>
                      </a:rPr>
                      <m:t>(</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m:t>
                    </m:r>
                    <m:r>
                      <a:rPr lang="de-DE" sz="1400" b="0" i="1" dirty="0" smtClean="0">
                        <a:latin typeface="Cambria Math" panose="02040503050406030204" pitchFamily="18" charset="0"/>
                      </a:rPr>
                      <m:t>𝑙𝑛</m:t>
                    </m:r>
                    <m:d>
                      <m:dPr>
                        <m:ctrlPr>
                          <a:rPr lang="en-US" sz="1400" i="1" dirty="0" smtClean="0">
                            <a:latin typeface="Cambria Math" panose="02040503050406030204" pitchFamily="18" charset="0"/>
                          </a:rPr>
                        </m:ctrlPr>
                      </m:dPr>
                      <m:e>
                        <m:r>
                          <a:rPr lang="en-US" sz="1400" i="1" dirty="0">
                            <a:latin typeface="Cambria Math" panose="02040503050406030204" pitchFamily="18" charset="0"/>
                          </a:rPr>
                          <m:t>𝑚𝑎𝑥𝑜𝑐𝑐</m:t>
                        </m:r>
                        <m:r>
                          <m:rPr>
                            <m:nor/>
                          </m:rPr>
                          <a:rPr lang="de-DE" sz="1400" dirty="0"/>
                          <m:t> </m:t>
                        </m:r>
                      </m:e>
                    </m:d>
                  </m:oMath>
                </a14:m>
                <a:endParaRPr lang="en-US" sz="140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262979"/>
              </a:xfrm>
              <a:prstGeom prst="rect">
                <a:avLst/>
              </a:prstGeom>
              <a:blipFill rotWithShape="0">
                <a:blip r:embed="rId2"/>
                <a:stretch>
                  <a:fillRect l="-363" t="-232" r="-1090"/>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Grafik 5"/>
          <p:cNvPicPr>
            <a:picLocks noChangeAspect="1"/>
          </p:cNvPicPr>
          <p:nvPr/>
        </p:nvPicPr>
        <p:blipFill>
          <a:blip r:embed="rId3"/>
          <a:stretch>
            <a:fillRect/>
          </a:stretch>
        </p:blipFill>
        <p:spPr>
          <a:xfrm>
            <a:off x="5508104" y="1052736"/>
            <a:ext cx="3153215" cy="365811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a:t>
            </a:r>
            <a:r>
              <a:rPr lang="en-US" sz="1400" dirty="0" smtClean="0"/>
              <a:t>fields and the string comparison, </a:t>
            </a:r>
            <a:r>
              <a:rPr lang="en-US" sz="1400" dirty="0"/>
              <a:t>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Additionally, the </a:t>
            </a:r>
            <a:r>
              <a:rPr lang="en-US" sz="1400" dirty="0"/>
              <a:t>meta format includes LRCPD string comparisons for all search fields for both directions (CFS#, CSF#). This output can be deactivated in case of long text </a:t>
            </a:r>
            <a:r>
              <a:rPr lang="en-US" sz="1400" dirty="0" smtClean="0"/>
              <a:t>fields, which would bog down performance for little gain.</a:t>
            </a:r>
          </a:p>
          <a:p>
            <a:pPr marL="180000" lvl="1" indent="-180000">
              <a:buClr>
                <a:schemeClr val="tx2"/>
              </a:buClr>
              <a:buFont typeface="Wingdings" panose="05000000000000000000" pitchFamily="2" charset="2"/>
              <a:buChar char="§"/>
            </a:pPr>
            <a:r>
              <a:rPr lang="en-US" sz="1400" dirty="0" smtClean="0"/>
              <a:t>The </a:t>
            </a:r>
            <a:r>
              <a:rPr lang="en-US" sz="1400" dirty="0"/>
              <a:t>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pic>
        <p:nvPicPr>
          <p:cNvPr id="7" name="Grafik 6"/>
          <p:cNvPicPr>
            <a:picLocks noChangeAspect="1"/>
          </p:cNvPicPr>
          <p:nvPr/>
        </p:nvPicPr>
        <p:blipFill>
          <a:blip r:embed="rId2"/>
          <a:stretch>
            <a:fillRect/>
          </a:stretch>
        </p:blipFill>
        <p:spPr>
          <a:xfrm>
            <a:off x="5508104" y="908720"/>
            <a:ext cx="3153215" cy="3658111"/>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835902" y="6926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674130013"/>
              </p:ext>
            </p:extLst>
          </p:nvPr>
        </p:nvGraphicFramePr>
        <p:xfrm>
          <a:off x="35496" y="836712"/>
          <a:ext cx="8828774" cy="5544012"/>
        </p:xfrm>
        <a:graphic>
          <a:graphicData uri="http://schemas.openxmlformats.org/drawingml/2006/table">
            <a:tbl>
              <a:tblPr/>
              <a:tblGrid>
                <a:gridCol w="400283"/>
                <a:gridCol w="293165"/>
                <a:gridCol w="473574"/>
                <a:gridCol w="473574"/>
                <a:gridCol w="180409"/>
                <a:gridCol w="202960"/>
                <a:gridCol w="473574"/>
                <a:gridCol w="233029"/>
                <a:gridCol w="233029"/>
                <a:gridCol w="473574"/>
                <a:gridCol w="473574"/>
                <a:gridCol w="473574"/>
                <a:gridCol w="473574"/>
                <a:gridCol w="202960"/>
                <a:gridCol w="202960"/>
                <a:gridCol w="473574"/>
                <a:gridCol w="473574"/>
                <a:gridCol w="202960"/>
                <a:gridCol w="202960"/>
                <a:gridCol w="219874"/>
                <a:gridCol w="225512"/>
                <a:gridCol w="127790"/>
                <a:gridCol w="127790"/>
                <a:gridCol w="127790"/>
                <a:gridCol w="435989"/>
                <a:gridCol w="473574"/>
                <a:gridCol w="473574"/>
              </a:tblGrid>
              <a:tr h="120522">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SEARCHED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FOUND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IDENTITY</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SCORE</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IPOS</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R5</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M1_1</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0.49537037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0.94017094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96.97480863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0.633760684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0.453703704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0.519762731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0.250211327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0.265906933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8.642489469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0.766759858</a:t>
                      </a:r>
                    </a:p>
                  </a:txBody>
                  <a:tcPr marL="5640" marR="5640" marT="5640" marB="0" anchor="b">
                    <a:lnL>
                      <a:noFill/>
                    </a:lnL>
                    <a:lnR>
                      <a:noFill/>
                    </a:lnR>
                    <a:lnT>
                      <a:noFill/>
                    </a:lnT>
                    <a:lnB>
                      <a:noFill/>
                    </a:lnB>
                  </a:tcPr>
                </a:tc>
              </a:tr>
            </a:tbl>
          </a:graphicData>
        </a:graphic>
      </p:graphicFrame>
    </p:spTree>
    <p:extLst>
      <p:ext uri="{BB962C8B-B14F-4D97-AF65-F5344CB8AC3E}">
        <p14:creationId xmlns:p14="http://schemas.microsoft.com/office/powerpoint/2010/main" val="80716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764704"/>
            <a:ext cx="3628199" cy="3323987"/>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a:t>
            </a:r>
            <a:r>
              <a:rPr lang="en-US" sz="1400" dirty="0" smtClean="0"/>
              <a:t>table, a curated table in regard of the search topic </a:t>
            </a:r>
            <a:r>
              <a:rPr lang="en-US" sz="1400" dirty="0" smtClean="0"/>
              <a:t>or the table that encompasses the most </a:t>
            </a:r>
            <a:r>
              <a:rPr lang="en-US" sz="1400" dirty="0" smtClean="0"/>
              <a:t>noise (nobody said this is an easy decision).</a:t>
            </a:r>
            <a:endParaRPr lang="en-US" sz="1400" dirty="0" smtClean="0"/>
          </a:p>
          <a:p>
            <a:pPr marL="180000" lvl="1" indent="-180000">
              <a:buClr>
                <a:srgbClr val="FF0000"/>
              </a:buClr>
              <a:buFont typeface="Wingdings" panose="05000000000000000000" pitchFamily="2" charset="2"/>
              <a:buChar char="§"/>
            </a:pPr>
            <a:r>
              <a:rPr lang="en-US" sz="1400" dirty="0" smtClean="0"/>
              <a:t>It constitutes the heuristic (registry) and should </a:t>
            </a:r>
            <a:r>
              <a:rPr lang="en-US" sz="1400" dirty="0" smtClean="0"/>
              <a:t>only be set initially.</a:t>
            </a:r>
            <a:endParaRPr lang="en-US" sz="1400" dirty="0" smtClean="0"/>
          </a:p>
          <a:p>
            <a:pPr marL="180000" lvl="1" indent="-180000">
              <a:buClr>
                <a:srgbClr val="00B050"/>
              </a:buClr>
              <a:buFont typeface="Wingdings" panose="05000000000000000000" pitchFamily="2" charset="2"/>
              <a:buChar char="§"/>
            </a:pPr>
            <a:r>
              <a:rPr lang="en-US" sz="1400" dirty="0" smtClean="0"/>
              <a:t>Data cleaning and harmonization</a:t>
            </a:r>
            <a:r>
              <a:rPr lang="en-US" sz="1400" dirty="0" smtClean="0"/>
              <a:t>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8" y="4058488"/>
            <a:ext cx="3744417" cy="738664"/>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Can </a:t>
            </a:r>
            <a:r>
              <a:rPr lang="en-US" sz="1400" dirty="0" smtClean="0"/>
              <a:t>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58494" y="4077072"/>
            <a:ext cx="4981686" cy="1815882"/>
          </a:xfrm>
          <a:prstGeom prst="rect">
            <a:avLst/>
          </a:prstGeom>
          <a:noFill/>
        </p:spPr>
        <p:txBody>
          <a:bodyPr wrap="square" rtlCol="0">
            <a:spAutoFit/>
          </a:bodyPr>
          <a:lstStyle/>
          <a:p>
            <a:r>
              <a:rPr lang="en-US" sz="1400" dirty="0" smtClean="0"/>
              <a:t>Import </a:t>
            </a:r>
            <a:r>
              <a:rPr lang="en-US" sz="1400" dirty="0" smtClean="0"/>
              <a:t>Options </a:t>
            </a:r>
            <a:r>
              <a:rPr lang="en-US" sz="1400" dirty="0"/>
              <a:t>for tab-delimited text files with header</a:t>
            </a:r>
            <a:endParaRPr lang="en-US" sz="1400" dirty="0" smtClean="0"/>
          </a:p>
          <a:p>
            <a:pPr marL="180000" lvl="1" indent="-180000">
              <a:buClr>
                <a:schemeClr val="tx2"/>
              </a:buClr>
              <a:buFont typeface="Wingdings" panose="05000000000000000000" pitchFamily="2" charset="2"/>
              <a:buChar char="§"/>
            </a:pPr>
            <a:r>
              <a:rPr lang="en-US" sz="1400" dirty="0" smtClean="0"/>
              <a:t>Truncate text outliers longer than 254 characters</a:t>
            </a:r>
            <a:r>
              <a:rPr lang="en-US" sz="1400" dirty="0"/>
              <a:t/>
            </a:r>
            <a:br>
              <a:rPr lang="en-US" sz="1400" dirty="0"/>
            </a:br>
            <a:r>
              <a:rPr lang="en-US" sz="1400" dirty="0" err="1" smtClean="0"/>
              <a:t>Foxpro</a:t>
            </a:r>
            <a:r>
              <a:rPr lang="en-US" sz="1400" dirty="0" smtClean="0"/>
              <a:t> can handle text field of (almost) any size but beyond 254 characters it will switch to a slower (but space saving) field format called “memo”. Usually firm names and addresses are shorter and only few outliers may define the field length. When outliers are present, this option truncates the field length at least at a length of 254 up to a data loss of 0.1%. </a:t>
            </a:r>
            <a:endParaRPr lang="en-US" sz="1400" dirty="0" smtClean="0"/>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1960" y="1052736"/>
            <a:ext cx="4458322" cy="2838846"/>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a:t>
            </a:r>
            <a:r>
              <a:rPr lang="en-US" sz="1400" dirty="0" err="1" smtClean="0"/>
              <a:t>idx</a:t>
            </a:r>
            <a:r>
              <a:rPr lang="en-US" sz="1400" dirty="0" smtClean="0"/>
              <a:t>. </a:t>
            </a:r>
            <a:r>
              <a:rPr lang="en-US" sz="1400" dirty="0" smtClean="0"/>
              <a:t>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139952" y="4077072"/>
            <a:ext cx="4600575" cy="2369880"/>
          </a:xfrm>
          <a:prstGeom prst="rect">
            <a:avLst/>
          </a:prstGeom>
          <a:noFill/>
        </p:spPr>
        <p:txBody>
          <a:bodyPr wrap="square" rtlCol="0">
            <a:spAutoFit/>
          </a:bodyPr>
          <a:lstStyle/>
          <a:p>
            <a:pPr marL="180000" lvl="1" indent="-180000">
              <a:buClr>
                <a:srgbClr val="002060"/>
              </a:buClr>
              <a:buFont typeface="Wingdings" panose="05000000000000000000" pitchFamily="2" charset="2"/>
              <a:buChar char="§"/>
            </a:pPr>
            <a:r>
              <a:rPr lang="en-US" sz="1400" dirty="0" smtClean="0"/>
              <a:t>Since </a:t>
            </a:r>
            <a:r>
              <a:rPr lang="en-US" sz="1400" dirty="0" err="1" smtClean="0"/>
              <a:t>Foxpro</a:t>
            </a:r>
            <a:r>
              <a:rPr lang="en-US" sz="1400" dirty="0" smtClean="0"/>
              <a:t> operates on extended ASCII all utf-8 characters will be automatically converted. </a:t>
            </a:r>
          </a:p>
          <a:p>
            <a:pPr marL="180000" lvl="1" indent="-180000">
              <a:buClr>
                <a:srgbClr val="00B050"/>
              </a:buClr>
              <a:buFont typeface="Wingdings" panose="05000000000000000000" pitchFamily="2" charset="2"/>
              <a:buChar char="§"/>
            </a:pPr>
            <a:r>
              <a:rPr lang="en-US" sz="1400" dirty="0" smtClean="0"/>
              <a:t>The </a:t>
            </a:r>
            <a:r>
              <a:rPr lang="en-US" sz="1400" dirty="0" smtClean="0"/>
              <a:t>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0</a:t>
            </a:r>
            <a:endParaRPr lang="en-US" sz="1400" dirty="0" smtClean="0"/>
          </a:p>
        </p:txBody>
      </p:sp>
      <p:pic>
        <p:nvPicPr>
          <p:cNvPr id="11" name="Grafik 10"/>
          <p:cNvPicPr>
            <a:picLocks noChangeAspect="1"/>
          </p:cNvPicPr>
          <p:nvPr/>
        </p:nvPicPr>
        <p:blipFill>
          <a:blip r:embed="rId2"/>
          <a:stretch>
            <a:fillRect/>
          </a:stretch>
        </p:blipFill>
        <p:spPr>
          <a:xfrm>
            <a:off x="4211960" y="1052736"/>
            <a:ext cx="4458322" cy="2838846"/>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smtClean="0"/>
              <a:t>Darwinian </a:t>
            </a:r>
            <a:r>
              <a:rPr lang="en-US" sz="1400" dirty="0"/>
              <a:t>keeps only the candidates with the highest identities → clean base table required.</a:t>
            </a:r>
          </a:p>
          <a:p>
            <a:pPr marL="0" lvl="1">
              <a:buClr>
                <a:schemeClr val="tx2"/>
              </a:buClr>
            </a:pPr>
            <a:endParaRPr lang="en-US" sz="1400" dirty="0" smtClean="0"/>
          </a:p>
        </p:txBody>
      </p:sp>
      <p:pic>
        <p:nvPicPr>
          <p:cNvPr id="6" name="Grafik 5"/>
          <p:cNvPicPr>
            <a:picLocks noChangeAspect="1"/>
          </p:cNvPicPr>
          <p:nvPr/>
        </p:nvPicPr>
        <p:blipFill>
          <a:blip r:embed="rId2"/>
          <a:stretch>
            <a:fillRect/>
          </a:stretch>
        </p:blipFill>
        <p:spPr>
          <a:xfrm>
            <a:off x="4860032" y="980728"/>
            <a:ext cx="3896269" cy="34009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a:t>
            </a:r>
            <a:r>
              <a:rPr lang="en-US" sz="1200" smtClean="0"/>
              <a:t>with Searched” </a:t>
            </a:r>
            <a:r>
              <a:rPr lang="en-US" sz="1200" dirty="0" smtClean="0"/>
              <a:t>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11" name="Grafik 10"/>
          <p:cNvPicPr>
            <a:picLocks noChangeAspect="1"/>
          </p:cNvPicPr>
          <p:nvPr/>
        </p:nvPicPr>
        <p:blipFill>
          <a:blip r:embed="rId2"/>
          <a:stretch>
            <a:fillRect/>
          </a:stretch>
        </p:blipFill>
        <p:spPr>
          <a:xfrm>
            <a:off x="2483768" y="908720"/>
            <a:ext cx="6211167" cy="5544324"/>
          </a:xfrm>
          <a:prstGeom prst="rect">
            <a:avLst/>
          </a:prstGeom>
        </p:spPr>
      </p:pic>
      <p:sp>
        <p:nvSpPr>
          <p:cNvPr id="15" name="Textfeld 14"/>
          <p:cNvSpPr txBox="1"/>
          <p:nvPr/>
        </p:nvSpPr>
        <p:spPr>
          <a:xfrm>
            <a:off x="2976934" y="1700808"/>
            <a:ext cx="495896" cy="153888"/>
          </a:xfrm>
          <a:prstGeom prst="rect">
            <a:avLst/>
          </a:prstGeom>
          <a:solidFill>
            <a:schemeClr val="tx1"/>
          </a:solidFill>
        </p:spPr>
        <p:txBody>
          <a:bodyPr wrap="none" lIns="36000" tIns="0" rIns="36000" bIns="0" rtlCol="0">
            <a:spAutoFit/>
          </a:bodyPr>
          <a:lstStyle/>
          <a:p>
            <a:r>
              <a:rPr lang="en-US" sz="1000" dirty="0" smtClean="0">
                <a:solidFill>
                  <a:srgbClr val="11E93F"/>
                </a:solidFill>
                <a:latin typeface="Arial" panose="020B0604020202020204" pitchFamily="34" charset="0"/>
                <a:cs typeface="Arial" panose="020B0604020202020204" pitchFamily="34" charset="0"/>
              </a:rPr>
              <a:t>20.23.1</a:t>
            </a:r>
            <a:endParaRPr lang="en-US" sz="1000" dirty="0">
              <a:solidFill>
                <a:srgbClr val="11E93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10" name="Grafik 9"/>
          <p:cNvPicPr>
            <a:picLocks noChangeAspect="1"/>
          </p:cNvPicPr>
          <p:nvPr/>
        </p:nvPicPr>
        <p:blipFill>
          <a:blip r:embed="rId2"/>
          <a:stretch>
            <a:fillRect/>
          </a:stretch>
        </p:blipFill>
        <p:spPr>
          <a:xfrm>
            <a:off x="2483768" y="908720"/>
            <a:ext cx="6211167" cy="5544324"/>
          </a:xfrm>
          <a:prstGeom prst="rect">
            <a:avLst/>
          </a:prstGeom>
        </p:spPr>
      </p:pic>
      <p:sp>
        <p:nvSpPr>
          <p:cNvPr id="11" name="Textfeld 10"/>
          <p:cNvSpPr txBox="1"/>
          <p:nvPr/>
        </p:nvSpPr>
        <p:spPr>
          <a:xfrm>
            <a:off x="2976934" y="1700808"/>
            <a:ext cx="495896" cy="153888"/>
          </a:xfrm>
          <a:prstGeom prst="rect">
            <a:avLst/>
          </a:prstGeom>
          <a:solidFill>
            <a:schemeClr val="tx1"/>
          </a:solidFill>
        </p:spPr>
        <p:txBody>
          <a:bodyPr wrap="none" lIns="36000" tIns="0" rIns="36000" bIns="0" rtlCol="0">
            <a:spAutoFit/>
          </a:bodyPr>
          <a:lstStyle/>
          <a:p>
            <a:r>
              <a:rPr lang="en-US" sz="1000" dirty="0" smtClean="0">
                <a:solidFill>
                  <a:srgbClr val="11E93F"/>
                </a:solidFill>
                <a:latin typeface="Arial" panose="020B0604020202020204" pitchFamily="34" charset="0"/>
                <a:cs typeface="Arial" panose="020B0604020202020204" pitchFamily="34" charset="0"/>
              </a:rPr>
              <a:t>20.23.1</a:t>
            </a:r>
            <a:endParaRPr lang="en-US" sz="1000" dirty="0">
              <a:solidFill>
                <a:srgbClr val="11E93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darwinian</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Lnocomp</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If </a:t>
            </a:r>
            <a:r>
              <a:rPr lang="en-US" sz="1400" i="1" dirty="0" err="1" smtClean="0"/>
              <a:t>lnocomp</a:t>
            </a:r>
            <a:r>
              <a:rPr lang="en-US" sz="1400" dirty="0" smtClean="0"/>
              <a:t> is .t., LRCPD comparisons are omitted. [Meta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Lnomemos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a:t>
            </a:r>
            <a:r>
              <a:rPr lang="en-US" sz="1400" i="1" dirty="0" err="1" smtClean="0"/>
              <a:t>Lnomemos</a:t>
            </a:r>
            <a:r>
              <a:rPr lang="en-US" sz="1400" dirty="0" smtClean="0"/>
              <a:t> prevents the usage of memo fields and truncates outliers up to a data loss of 0.1%.</a:t>
            </a:r>
            <a:br>
              <a:rPr lang="en-US" sz="1400" dirty="0" smtClean="0"/>
            </a:br>
            <a:r>
              <a:rPr lang="en-US" sz="1400" dirty="0" smtClean="0"/>
              <a:t>[</a:t>
            </a:r>
            <a:r>
              <a:rPr lang="en-US" sz="1400" dirty="0"/>
              <a:t>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Lnomemos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a:t>
            </a:r>
            <a:r>
              <a:rPr lang="en-US" sz="1400" i="1" dirty="0" err="1"/>
              <a:t>Lnomemos</a:t>
            </a:r>
            <a:r>
              <a:rPr lang="en-US" sz="1400" dirty="0"/>
              <a:t> prevents the usage of memo fields and truncates outliers up to a data loss of 0.1%.</a:t>
            </a:r>
            <a:br>
              <a:rPr lang="en-US" sz="1400" dirty="0"/>
            </a:br>
            <a:r>
              <a:rPr lang="en-US" sz="1400" dirty="0"/>
              <a:t> </a:t>
            </a:r>
            <a:r>
              <a:rPr lang="en-US" sz="1400" dirty="0"/>
              <a:t>[File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a:t>
            </a:r>
            <a:r>
              <a:rPr lang="en-US" sz="1400" dirty="0" smtClean="0">
                <a:ea typeface="Cambria Math" panose="02040503050406030204" pitchFamily="18" charset="0"/>
                <a:cs typeface="Courier New" panose="02070309020205020404" pitchFamily="49" charset="0"/>
              </a:rPr>
              <a:t>file, optionally into placeholder </a:t>
            </a:r>
            <a:r>
              <a:rPr lang="en-US" sz="1400" i="1" dirty="0" err="1" smtClean="0">
                <a:ea typeface="Cambria Math" panose="02040503050406030204" pitchFamily="18" charset="0"/>
                <a:cs typeface="Courier New" panose="02070309020205020404" pitchFamily="49" charset="0"/>
              </a:rPr>
              <a:t>Spara</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dirty="0" smtClean="0"/>
              <a:t>2 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9814</Words>
  <Application>Microsoft Office PowerPoint</Application>
  <PresentationFormat>Bildschirmpräsentation (4:3)</PresentationFormat>
  <Paragraphs>2594</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769</cp:revision>
  <dcterms:created xsi:type="dcterms:W3CDTF">2017-04-10T12:30:56Z</dcterms:created>
  <dcterms:modified xsi:type="dcterms:W3CDTF">2023-10-10T13:15:38Z</dcterms:modified>
</cp:coreProperties>
</file>