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sldIdLst>
    <p:sldId id="322" r:id="rId2"/>
    <p:sldId id="289" r:id="rId3"/>
    <p:sldId id="325" r:id="rId4"/>
    <p:sldId id="307" r:id="rId5"/>
    <p:sldId id="306" r:id="rId6"/>
    <p:sldId id="311" r:id="rId7"/>
    <p:sldId id="313" r:id="rId8"/>
    <p:sldId id="318" r:id="rId9"/>
    <p:sldId id="316" r:id="rId10"/>
    <p:sldId id="314" r:id="rId11"/>
    <p:sldId id="317" r:id="rId12"/>
    <p:sldId id="315" r:id="rId13"/>
    <p:sldId id="319" r:id="rId14"/>
    <p:sldId id="320" r:id="rId15"/>
    <p:sldId id="321" r:id="rId16"/>
    <p:sldId id="346" r:id="rId17"/>
    <p:sldId id="347" r:id="rId18"/>
    <p:sldId id="348" r:id="rId19"/>
    <p:sldId id="350" r:id="rId20"/>
    <p:sldId id="310" r:id="rId21"/>
    <p:sldId id="308" r:id="rId22"/>
    <p:sldId id="349" r:id="rId23"/>
    <p:sldId id="292" r:id="rId24"/>
    <p:sldId id="293" r:id="rId25"/>
    <p:sldId id="294" r:id="rId26"/>
    <p:sldId id="309"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36" r:id="rId40"/>
    <p:sldId id="337" r:id="rId41"/>
    <p:sldId id="338" r:id="rId42"/>
    <p:sldId id="339" r:id="rId43"/>
    <p:sldId id="341" r:id="rId44"/>
    <p:sldId id="344" r:id="rId45"/>
    <p:sldId id="342" r:id="rId46"/>
    <p:sldId id="345" r:id="rId47"/>
    <p:sldId id="351" r:id="rId48"/>
    <p:sldId id="326" r:id="rId49"/>
    <p:sldId id="327"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p:scale>
          <a:sx n="100" d="100"/>
          <a:sy n="100" d="100"/>
        </p:scale>
        <p:origin x="3378" y="14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11/7/2019</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65000"/>
            <a:lumOff val="35000"/>
          </a:schemeClr>
        </a:solidFill>
        <a:effectLst/>
      </p:bgPr>
    </p:bg>
    <p:spTree>
      <p:nvGrpSpPr>
        <p:cNvPr id="1" name=""/>
        <p:cNvGrpSpPr/>
        <p:nvPr/>
      </p:nvGrpSpPr>
      <p:grpSpPr>
        <a:xfrm>
          <a:off x="0" y="0"/>
          <a:ext cx="0" cy="0"/>
          <a:chOff x="0" y="0"/>
          <a:chExt cx="0" cy="0"/>
        </a:xfrm>
      </p:grpSpPr>
      <p:grpSp>
        <p:nvGrpSpPr>
          <p:cNvPr id="5" name="Gruppieren 4"/>
          <p:cNvGrpSpPr/>
          <p:nvPr/>
        </p:nvGrpSpPr>
        <p:grpSpPr>
          <a:xfrm>
            <a:off x="251520" y="234694"/>
            <a:ext cx="2712509" cy="830997"/>
            <a:chOff x="3210983" y="1268712"/>
            <a:chExt cx="2712509" cy="830997"/>
          </a:xfrm>
        </p:grpSpPr>
        <p:sp>
          <p:nvSpPr>
            <p:cNvPr id="6" name="Rechteck 5"/>
            <p:cNvSpPr/>
            <p:nvPr/>
          </p:nvSpPr>
          <p:spPr>
            <a:xfrm>
              <a:off x="3210983" y="1448736"/>
              <a:ext cx="2702984" cy="650973"/>
            </a:xfrm>
            <a:prstGeom prst="rect">
              <a:avLst/>
            </a:prstGeom>
            <a:solidFill>
              <a:schemeClr val="tx1">
                <a:lumMod val="65000"/>
                <a:lumOff val="35000"/>
              </a:schemeClr>
            </a:solidFill>
            <a:ln w="25400">
              <a:solidFill>
                <a:schemeClr val="tx1">
                  <a:lumMod val="65000"/>
                  <a:lumOff val="3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DE" dirty="0"/>
            </a:p>
          </p:txBody>
        </p:sp>
        <p:sp>
          <p:nvSpPr>
            <p:cNvPr id="7" name="Textfeld 6"/>
            <p:cNvSpPr txBox="1"/>
            <p:nvPr/>
          </p:nvSpPr>
          <p:spPr>
            <a:xfrm>
              <a:off x="3220508" y="1268712"/>
              <a:ext cx="2702984" cy="830997"/>
            </a:xfrm>
            <a:prstGeom prst="rect">
              <a:avLst/>
            </a:prstGeom>
            <a:noFill/>
          </p:spPr>
          <p:txBody>
            <a:bodyPr wrap="none" rtlCol="0">
              <a:spAutoFit/>
            </a:bodyPr>
            <a:lstStyle/>
            <a:p>
              <a:r>
                <a:rPr lang="de-DE" sz="4800" dirty="0" smtClean="0">
                  <a:solidFill>
                    <a:schemeClr val="bg1"/>
                  </a:solidFill>
                  <a:latin typeface="Haettenschweiler" pitchFamily="34" charset="0"/>
                </a:rPr>
                <a:t>Search</a:t>
              </a:r>
              <a:r>
                <a:rPr lang="de-DE" sz="4800" dirty="0" smtClean="0">
                  <a:solidFill>
                    <a:schemeClr val="tx2">
                      <a:lumMod val="60000"/>
                      <a:lumOff val="40000"/>
                    </a:schemeClr>
                  </a:solidFill>
                  <a:latin typeface="Haettenschweiler" pitchFamily="34" charset="0"/>
                </a:rPr>
                <a:t>Engine</a:t>
              </a:r>
              <a:endParaRPr lang="de-DE" sz="4800" dirty="0">
                <a:solidFill>
                  <a:schemeClr val="tx2">
                    <a:lumMod val="60000"/>
                    <a:lumOff val="40000"/>
                  </a:schemeClr>
                </a:solidFill>
                <a:latin typeface="Haettenschweiler" pitchFamily="34" charset="0"/>
              </a:endParaRPr>
            </a:p>
          </p:txBody>
        </p:sp>
      </p:grpSp>
      <p:pic>
        <p:nvPicPr>
          <p:cNvPr id="2" name="Grafik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60648"/>
            <a:ext cx="4318000" cy="6350000"/>
          </a:xfrm>
          <a:prstGeom prst="rect">
            <a:avLst/>
          </a:prstGeom>
        </p:spPr>
      </p:pic>
      <p:sp>
        <p:nvSpPr>
          <p:cNvPr id="3" name="Textfeld 2"/>
          <p:cNvSpPr txBox="1"/>
          <p:nvPr/>
        </p:nvSpPr>
        <p:spPr>
          <a:xfrm>
            <a:off x="270195" y="1065691"/>
            <a:ext cx="1526380" cy="830997"/>
          </a:xfrm>
          <a:prstGeom prst="rect">
            <a:avLst/>
          </a:prstGeom>
          <a:noFill/>
        </p:spPr>
        <p:txBody>
          <a:bodyPr wrap="none" rtlCol="0">
            <a:spAutoFit/>
          </a:bodyPr>
          <a:lstStyle/>
          <a:p>
            <a:r>
              <a:rPr lang="en-US" sz="4800" dirty="0" smtClean="0">
                <a:latin typeface="Haettenschweiler" panose="020B0706040902060204" pitchFamily="34" charset="0"/>
              </a:rPr>
              <a:t>Manual</a:t>
            </a:r>
            <a:endParaRPr lang="en-US" sz="4800" dirty="0">
              <a:latin typeface="Haettenschweiler" panose="020B0706040902060204" pitchFamily="34" charset="0"/>
            </a:endParaRPr>
          </a:p>
        </p:txBody>
      </p:sp>
      <p:sp>
        <p:nvSpPr>
          <p:cNvPr id="8" name="Textfeld 7"/>
          <p:cNvSpPr txBox="1"/>
          <p:nvPr/>
        </p:nvSpPr>
        <p:spPr>
          <a:xfrm>
            <a:off x="4552950" y="260648"/>
            <a:ext cx="631904" cy="307777"/>
          </a:xfrm>
          <a:prstGeom prst="rect">
            <a:avLst/>
          </a:prstGeom>
          <a:noFill/>
        </p:spPr>
        <p:txBody>
          <a:bodyPr wrap="none" rtlCol="0">
            <a:spAutoFit/>
          </a:bodyPr>
          <a:lstStyle/>
          <a:p>
            <a:r>
              <a:rPr lang="en-US" sz="1400" dirty="0" smtClean="0">
                <a:solidFill>
                  <a:srgbClr val="358AD2"/>
                </a:solidFill>
                <a:latin typeface="Arial" panose="020B0604020202020204" pitchFamily="34" charset="0"/>
                <a:cs typeface="Arial" panose="020B0604020202020204" pitchFamily="34" charset="0"/>
              </a:rPr>
              <a:t>19.00</a:t>
            </a:r>
            <a:endParaRPr lang="en-US" sz="1400" dirty="0">
              <a:solidFill>
                <a:srgbClr val="358AD2"/>
              </a:solidFill>
              <a:latin typeface="Arial" panose="020B0604020202020204" pitchFamily="34" charset="0"/>
              <a:cs typeface="Arial" panose="020B0604020202020204" pitchFamily="34" charset="0"/>
            </a:endParaRPr>
          </a:p>
        </p:txBody>
      </p:sp>
      <p:sp>
        <p:nvSpPr>
          <p:cNvPr id="9" name="Textfeld 8"/>
          <p:cNvSpPr txBox="1"/>
          <p:nvPr/>
        </p:nvSpPr>
        <p:spPr>
          <a:xfrm>
            <a:off x="270195"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spTree>
    <p:extLst>
      <p:ext uri="{BB962C8B-B14F-4D97-AF65-F5344CB8AC3E}">
        <p14:creationId xmlns:p14="http://schemas.microsoft.com/office/powerpoint/2010/main" val="31016528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909310"/>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contained in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a:t>
            </a:r>
            <a:r>
              <a:rPr lang="en-US" sz="1400" dirty="0" smtClean="0"/>
              <a:t>export table will be a tab delimited text </a:t>
            </a:r>
            <a:r>
              <a:rPr lang="en-US" sz="1400" dirty="0" smtClean="0"/>
              <a:t>file.</a:t>
            </a:r>
            <a:endParaRPr lang="en-US" sz="1400" dirty="0" smtClean="0"/>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a:t>
            </a:r>
            <a:r>
              <a:rPr lang="en-US" sz="1400" dirty="0" smtClean="0"/>
              <a:t>have </a:t>
            </a:r>
            <a:r>
              <a:rPr lang="en-US" sz="1400" dirty="0" smtClean="0"/>
              <a:t>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a:p>
            <a:pPr marL="180000" lvl="1" indent="-180000">
              <a:buClr>
                <a:srgbClr val="00B050"/>
              </a:buClr>
              <a:buFont typeface="Wingdings" panose="05000000000000000000" pitchFamily="2" charset="2"/>
              <a:buChar char="§"/>
            </a:pPr>
            <a:r>
              <a:rPr lang="en-US" sz="1400" dirty="0" smtClean="0"/>
              <a:t>Range selection greatly reduces the effort of eyeballing especially for high quality groups, which can directly be used for preliminary analysis.</a:t>
            </a:r>
            <a:endParaRPr lang="en-US" sz="1400" dirty="0"/>
          </a:p>
        </p:txBody>
      </p:sp>
      <p:pic>
        <p:nvPicPr>
          <p:cNvPr id="6" name="Picture 5"/>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smtClean="0"/>
              <a:t>Range selection with range exclusivity (“Skip results…”) brings candidates of the same quality level together, which eases the burden on eyeballing by leveling the shortcomings of the candidates.</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a:t>
            </a:r>
            <a:r>
              <a:rPr lang="en-US" sz="1400" dirty="0" smtClean="0"/>
              <a:t>ranges. If </a:t>
            </a:r>
            <a:r>
              <a:rPr lang="en-US" sz="1400" dirty="0" smtClean="0"/>
              <a:t>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range selection is a promoted option, handling several range exports is too unwieldy for smaller result tables.</a:t>
            </a:r>
          </a:p>
          <a:p>
            <a:pPr marL="180000" lvl="1" indent="-180000">
              <a:buClr>
                <a:srgbClr val="00B050"/>
              </a:buClr>
              <a:buFont typeface="Wingdings" panose="05000000000000000000" pitchFamily="2" charset="2"/>
              <a:buChar char="§"/>
            </a:pPr>
            <a:r>
              <a:rPr lang="en-US" sz="1400" dirty="0" smtClean="0"/>
              <a:t>Even though unchecked ranges respectively records </a:t>
            </a:r>
            <a:r>
              <a:rPr lang="en-US" sz="1400" dirty="0" smtClean="0"/>
              <a:t>cannot </a:t>
            </a:r>
            <a:r>
              <a:rPr lang="en-US" sz="1400" dirty="0" smtClean="0"/>
              <a:t>be </a:t>
            </a:r>
            <a:r>
              <a:rPr lang="en-US" sz="1400" dirty="0" smtClean="0"/>
              <a:t>considered quality </a:t>
            </a:r>
            <a:r>
              <a:rPr lang="en-US" sz="1400" dirty="0" smtClean="0"/>
              <a:t>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a:t>
            </a:r>
            <a:r>
              <a:rPr lang="en-US" sz="1400" dirty="0" smtClean="0"/>
              <a:t>match. Mark </a:t>
            </a:r>
            <a:r>
              <a:rPr lang="en-US" sz="1400" dirty="0" smtClean="0"/>
              <a:t>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9" name="Picture 8"/>
          <p:cNvPicPr>
            <a:picLocks noChangeAspect="1"/>
          </p:cNvPicPr>
          <p:nvPr/>
        </p:nvPicPr>
        <p:blipFill>
          <a:blip r:embed="rId2"/>
          <a:stretch>
            <a:fillRect/>
          </a:stretch>
        </p:blipFill>
        <p:spPr>
          <a:xfrm>
            <a:off x="5561833" y="914612"/>
            <a:ext cx="3257550" cy="3886200"/>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a:t>
            </a:r>
            <a:r>
              <a:rPr lang="en-US" sz="1400" dirty="0" smtClean="0"/>
              <a:t>reports </a:t>
            </a:r>
            <a:r>
              <a:rPr lang="en-US" sz="1400" dirty="0" smtClean="0"/>
              <a:t>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smtClean="0"/>
              <a:t>“</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9" name="Picture 8"/>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and rarely “max”</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endParaRPr lang="en-US" sz="1400" i="1" dirty="0" smtClean="0"/>
          </a:p>
          <a:p>
            <a:pPr marL="180000" lvl="1" indent="-180000">
              <a:buClr>
                <a:srgbClr val="00B050"/>
              </a:buClr>
              <a:buFont typeface="Wingdings" panose="05000000000000000000" pitchFamily="2" charset="2"/>
              <a:buChar char="§"/>
            </a:pPr>
            <a:r>
              <a:rPr lang="en-US" sz="1400" dirty="0" smtClean="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smtClean="0"/>
              <a:t>If nesting is applied, the first cascade always should have a cascade limit of zero </a:t>
            </a:r>
            <a:r>
              <a:rPr lang="en-US" sz="1400" i="1" dirty="0" smtClean="0"/>
              <a:t>→ </a:t>
            </a:r>
            <a:r>
              <a:rPr lang="en-US" sz="1400" dirty="0" smtClean="0"/>
              <a:t>direct activation of the rule.</a:t>
            </a:r>
          </a:p>
          <a:p>
            <a:pPr marL="180000" lvl="1" indent="-180000">
              <a:buClr>
                <a:srgbClr val="00B050"/>
              </a:buClr>
              <a:buFont typeface="Wingdings" panose="05000000000000000000" pitchFamily="2" charset="2"/>
              <a:buChar char="§"/>
            </a:pPr>
            <a:r>
              <a:rPr lang="en-US" sz="1400" dirty="0" smtClean="0"/>
              <a:t>There is no limit to the nesting of cascades but implementing more than two barely provides any benefits.</a:t>
            </a:r>
            <a:endParaRPr lang="en-US" sz="1400" dirty="0"/>
          </a:p>
          <a:p>
            <a:pPr marL="180000" lvl="1" indent="-180000">
              <a:buClr>
                <a:srgbClr val="00B050"/>
              </a:buClr>
              <a:buFont typeface="Wingdings" panose="05000000000000000000" pitchFamily="2" charset="2"/>
              <a:buChar char="§"/>
            </a:pPr>
            <a:r>
              <a:rPr lang="en-US" sz="1400" dirty="0" smtClean="0"/>
              <a:t>Artefact thresholds should only be applied after examination of the basic export (see Extended Export), which is also helpful to assess limits </a:t>
            </a:r>
            <a:r>
              <a:rPr lang="en-US" sz="1400" dirty="0" smtClean="0"/>
              <a:t>when </a:t>
            </a:r>
            <a:r>
              <a:rPr lang="en-US" sz="1400" dirty="0" smtClean="0"/>
              <a:t>using the absolute score “s”.</a:t>
            </a:r>
          </a:p>
          <a:p>
            <a:pPr marL="180000" lvl="1" indent="-180000">
              <a:buClr>
                <a:srgbClr val="00B050"/>
              </a:buClr>
              <a:buFont typeface="Wingdings" panose="05000000000000000000" pitchFamily="2" charset="2"/>
              <a:buChar char="§"/>
            </a:pPr>
            <a:r>
              <a:rPr lang="en-US" sz="1400" dirty="0" smtClean="0"/>
              <a:t>The first cascade should define reliable clusters by strict rules with a low risk for false positives. The second cascade defines the arbitrary level of tolerated intransitivity.</a:t>
            </a:r>
          </a:p>
          <a:p>
            <a:pPr marL="180000" lvl="1" indent="-180000">
              <a:buClr>
                <a:srgbClr val="00B050"/>
              </a:buClr>
              <a:buFont typeface="Wingdings" panose="05000000000000000000" pitchFamily="2" charset="2"/>
              <a:buChar char="§"/>
            </a:pPr>
            <a:r>
              <a:rPr lang="en-US" sz="1400" dirty="0" smtClean="0"/>
              <a:t>The </a:t>
            </a:r>
            <a:r>
              <a:rPr lang="en-US" sz="1400" dirty="0" smtClean="0"/>
              <a:t>export format is sorted in descending order by cluster size </a:t>
            </a:r>
            <a:r>
              <a:rPr lang="en-US" sz="1400" i="1" dirty="0" smtClean="0"/>
              <a:t>→ </a:t>
            </a:r>
            <a:r>
              <a:rPr lang="en-US" sz="1400" dirty="0" smtClean="0"/>
              <a:t>easy comparison of several cascade runs into different export files to choose the most appropriate for the task.</a:t>
            </a:r>
          </a:p>
          <a:p>
            <a:pPr marL="180000" lvl="1" indent="-180000">
              <a:buClr>
                <a:srgbClr val="FF0000"/>
              </a:buClr>
              <a:buFont typeface="Wingdings" panose="05000000000000000000" pitchFamily="2" charset="2"/>
              <a:buChar char="§"/>
            </a:pPr>
            <a:r>
              <a:rPr lang="en-US" sz="1400" dirty="0"/>
              <a:t>Every rule within a cascade has to be more restrictive than the previous rules, while the limit can be relaxed because of the higher quality of the remaining </a:t>
            </a:r>
            <a:r>
              <a:rPr lang="en-US" sz="1400" dirty="0" smtClean="0"/>
              <a:t>links.</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7" name="Textfeld 6"/>
          <p:cNvSpPr txBox="1"/>
          <p:nvPr/>
        </p:nvSpPr>
        <p:spPr>
          <a:xfrm>
            <a:off x="5171256" y="5589240"/>
            <a:ext cx="3505200" cy="523220"/>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See function Mirror for additional options for self-referential searches.</a:t>
            </a:r>
            <a:endParaRPr lang="en-US" sz="1400" dirty="0"/>
          </a:p>
        </p:txBody>
      </p:sp>
      <p:pic>
        <p:nvPicPr>
          <p:cNvPr id="5" name="Picture 4"/>
          <p:cNvPicPr>
            <a:picLocks noChangeAspect="1"/>
          </p:cNvPicPr>
          <p:nvPr/>
        </p:nvPicPr>
        <p:blipFill>
          <a:blip r:embed="rId2"/>
          <a:stretch>
            <a:fillRect/>
          </a:stretch>
        </p:blipFill>
        <p:spPr>
          <a:xfrm>
            <a:off x="5082480" y="908720"/>
            <a:ext cx="3810000" cy="4695825"/>
          </a:xfrm>
          <a:prstGeom prst="rect">
            <a:avLst/>
          </a:prstGeom>
        </p:spPr>
      </p:pic>
    </p:spTree>
    <p:extLst>
      <p:ext uri="{BB962C8B-B14F-4D97-AF65-F5344CB8AC3E}">
        <p14:creationId xmlns:p14="http://schemas.microsoft.com/office/powerpoint/2010/main" val="2118536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10" name="Picture 9"/>
          <p:cNvPicPr>
            <a:picLocks noChangeAspect="1"/>
          </p:cNvPicPr>
          <p:nvPr/>
        </p:nvPicPr>
        <p:blipFill>
          <a:blip r:embed="rId2"/>
          <a:stretch>
            <a:fillRect/>
          </a:stretch>
        </p:blipFill>
        <p:spPr>
          <a:xfrm>
            <a:off x="5418906" y="905320"/>
            <a:ext cx="3257550" cy="3505200"/>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considered for export. If nothing is specified, the default of 5 fields for every search type and every category will be used. </a:t>
                </a:r>
                <a:r>
                  <a:rPr lang="en-US" sz="1400" dirty="0"/>
                  <a:t>A specification of “7; 2 = </a:t>
                </a:r>
                <a:r>
                  <a:rPr lang="en-US" sz="1400" dirty="0" smtClean="0"/>
                  <a:t>0</a:t>
                </a:r>
                <a:r>
                  <a:rPr lang="en-US" sz="1400" dirty="0"/>
                  <a:t>; 3 = 4; 4-6 = </a:t>
                </a:r>
                <a:r>
                  <a:rPr lang="en-US" sz="1400" dirty="0" smtClean="0"/>
                  <a:t>1” would use 7 fields as the default, search type 2 will be skipped, search type 3 uses 4 fields, while types 4 to 6 report only one occurrence per category.</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3"/>
          <a:stretch>
            <a:fillRect/>
          </a:stretch>
        </p:blipFill>
        <p:spPr>
          <a:xfrm>
            <a:off x="5418906" y="908720"/>
            <a:ext cx="3248025" cy="3762375"/>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score and the number of candidates for a search term (</a:t>
            </a:r>
            <a:r>
              <a:rPr lang="en-US" sz="1400" dirty="0" err="1"/>
              <a:t>cnt</a:t>
            </a:r>
            <a:r>
              <a:rPr lang="en-US" sz="1400" dirty="0"/>
              <a:t>) are reported. These fields are normalized by default.</a:t>
            </a:r>
          </a:p>
          <a:p>
            <a:pPr marL="180000" lvl="1" indent="-180000">
              <a:buClr>
                <a:schemeClr val="tx2"/>
              </a:buClr>
              <a:buFont typeface="Wingdings" panose="05000000000000000000" pitchFamily="2" charset="2"/>
              <a:buChar char="§"/>
            </a:pPr>
            <a:r>
              <a:rPr lang="en-US" sz="1400" dirty="0"/>
              <a:t>With the “No normalization” option, the meta data can be exported in raw format to apply external normalization routines. The occurrence fields stay harmonized</a:t>
            </a:r>
            <a:r>
              <a:rPr lang="en-US" sz="1400" dirty="0" smtClean="0"/>
              <a:t>.</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decision tree etc. This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b="0" dirty="0" smtClean="0"/>
              <a:t>The Result Export with the Sampling option can be used to draw a random selection as a temporary Result table to export the corresponding Meta information and Extended Export file as training data. The Meta information of the sample is equal to the corresponding Meta information of the complete data.</a:t>
            </a:r>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10" name="Picture 9"/>
          <p:cNvPicPr>
            <a:picLocks noChangeAspect="1"/>
          </p:cNvPicPr>
          <p:nvPr/>
        </p:nvPicPr>
        <p:blipFill>
          <a:blip r:embed="rId2"/>
          <a:stretch>
            <a:fillRect/>
          </a:stretch>
        </p:blipFill>
        <p:spPr>
          <a:xfrm>
            <a:off x="5418906" y="908720"/>
            <a:ext cx="3248025" cy="3762375"/>
          </a:xfrm>
          <a:prstGeom prst="rect">
            <a:avLst/>
          </a:prstGeom>
        </p:spPr>
      </p:pic>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669337"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5" name="Table 4"/>
          <p:cNvGraphicFramePr>
            <a:graphicFrameLocks noGrp="1"/>
          </p:cNvGraphicFramePr>
          <p:nvPr>
            <p:extLst>
              <p:ext uri="{D42A27DB-BD31-4B8C-83A1-F6EECF244321}">
                <p14:modId xmlns:p14="http://schemas.microsoft.com/office/powerpoint/2010/main" val="2067648605"/>
              </p:ext>
            </p:extLst>
          </p:nvPr>
        </p:nvGraphicFramePr>
        <p:xfrm>
          <a:off x="385213" y="909628"/>
          <a:ext cx="8373575" cy="5414982"/>
        </p:xfrm>
        <a:graphic>
          <a:graphicData uri="http://schemas.openxmlformats.org/drawingml/2006/table">
            <a:tbl>
              <a:tblPr/>
              <a:tblGrid>
                <a:gridCol w="417796"/>
                <a:gridCol w="305991"/>
                <a:gridCol w="494294"/>
                <a:gridCol w="494294"/>
                <a:gridCol w="494294"/>
                <a:gridCol w="243224"/>
                <a:gridCol w="243224"/>
                <a:gridCol w="243224"/>
                <a:gridCol w="494294"/>
                <a:gridCol w="494294"/>
                <a:gridCol w="494294"/>
                <a:gridCol w="494294"/>
                <a:gridCol w="494294"/>
                <a:gridCol w="494294"/>
                <a:gridCol w="494294"/>
                <a:gridCol w="494294"/>
                <a:gridCol w="494294"/>
                <a:gridCol w="494294"/>
                <a:gridCol w="494294"/>
              </a:tblGrid>
              <a:tr h="117717">
                <a:tc>
                  <a:txBody>
                    <a:bodyPr/>
                    <a:lstStyle/>
                    <a:p>
                      <a:pPr algn="r" fontAlgn="b"/>
                      <a:r>
                        <a:rPr lang="en-US" sz="700" b="0" i="0" u="none" strike="noStrike" dirty="0" smtClean="0">
                          <a:solidFill>
                            <a:srgbClr val="000000"/>
                          </a:solidFill>
                          <a:effectLst/>
                          <a:latin typeface="Calibri" panose="020F0502020204030204" pitchFamily="34" charset="0"/>
                        </a:rPr>
                        <a:t>SEARCHED</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FOUND</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IDENTITY</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SCORE</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CNT</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ctr" fontAlgn="b"/>
                      <a:r>
                        <a:rPr lang="en-US" sz="700" b="0" i="0" u="none" strike="noStrike" dirty="0" smtClean="0">
                          <a:solidFill>
                            <a:srgbClr val="000000"/>
                          </a:solidFill>
                          <a:effectLst/>
                          <a:latin typeface="Calibri" panose="020F0502020204030204" pitchFamily="34" charset="0"/>
                        </a:rPr>
                        <a:t>RUN3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M1_4</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M1_5</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M1_6</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M1_7</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F1_1</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F1_2</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F1_3</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c>
                  <a:txBody>
                    <a:bodyPr/>
                    <a:lstStyle/>
                    <a:p>
                      <a:pPr algn="r" fontAlgn="b"/>
                      <a:r>
                        <a:rPr lang="en-US" sz="700" b="0" i="0" u="none" strike="noStrike" dirty="0" smtClean="0">
                          <a:solidFill>
                            <a:srgbClr val="000000"/>
                          </a:solidFill>
                          <a:effectLst/>
                          <a:latin typeface="Calibri" panose="020F0502020204030204" pitchFamily="34" charset="0"/>
                        </a:rPr>
                        <a:t>F1_4</a:t>
                      </a:r>
                      <a:endParaRPr lang="en-US" sz="700" b="0" i="0" u="none" strike="noStrike" dirty="0">
                        <a:solidFill>
                          <a:srgbClr val="000000"/>
                        </a:solidFill>
                        <a:effectLst/>
                        <a:latin typeface="Calibri" panose="020F0502020204030204" pitchFamily="34" charset="0"/>
                      </a:endParaRP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0.999189496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0.937838268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0.272727273</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0.997568488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0.070535499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0.999837899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0.940427946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0.837088669</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0.318181818</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0.181818182</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0.999675798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0.267628465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0.682064607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0.000070301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0.041215706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0.227272727</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0.999027395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0.990030799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0.045454545</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ct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0.998622143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7120042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[Clone or </a:t>
            </a:r>
            <a:r>
              <a:rPr lang="en-US" sz="1600" dirty="0"/>
              <a:t>download] </a:t>
            </a:r>
            <a:r>
              <a:rPr lang="en-US" sz="1600" dirty="0" smtClean="0"/>
              <a:t>→[Download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n"/>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buFont typeface="Wingdings" panose="05000000000000000000" pitchFamily="2" charset="2"/>
              <a:buChar char="n"/>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buFont typeface="Wingdings" panose="05000000000000000000" pitchFamily="2" charset="2"/>
              <a:buChar char="n"/>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buFont typeface="Wingdings" panose="05000000000000000000" pitchFamily="2" charset="2"/>
              <a:buChar char="n"/>
            </a:pPr>
            <a:r>
              <a:rPr lang="en-US" sz="2000" dirty="0" smtClean="0">
                <a:solidFill>
                  <a:srgbClr val="00B050"/>
                </a:solidFill>
              </a:rPr>
              <a:t>Best practice suggested by the developer</a:t>
            </a:r>
          </a:p>
          <a:p>
            <a:pPr>
              <a:buClr>
                <a:srgbClr val="FF0000"/>
              </a:buClr>
              <a:buFont typeface="Wingdings" panose="05000000000000000000" pitchFamily="2" charset="2"/>
              <a:buChar char="n"/>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a:t>
            </a:r>
            <a:r>
              <a:rPr lang="en-US" sz="1400" dirty="0" smtClean="0"/>
              <a:t>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4214936" y="908720"/>
            <a:ext cx="4600575" cy="3333750"/>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9897" y="908720"/>
            <a:ext cx="4600575" cy="3333750"/>
          </a:xfrm>
          <a:prstGeom prst="rect">
            <a:avLst/>
          </a:prstGeom>
        </p:spPr>
      </p:pic>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index(</a:t>
            </a:r>
            <a:r>
              <a:rPr lang="en-US" sz="1000" dirty="0" err="1"/>
              <a:t>var,char</a:t>
            </a:r>
            <a:r>
              <a:rPr lang="en-US" sz="1000" dirty="0"/>
              <a:t>(9))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index(</a:t>
            </a:r>
            <a:r>
              <a:rPr lang="en-US" sz="1000" dirty="0" err="1"/>
              <a:t>var,char</a:t>
            </a:r>
            <a:r>
              <a:rPr lang="en-US" sz="1000" dirty="0"/>
              <a:t>(13))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index(</a:t>
            </a:r>
            <a:r>
              <a:rPr lang="en-US" sz="1000" dirty="0" err="1"/>
              <a:t>var,char</a:t>
            </a:r>
            <a:r>
              <a:rPr lang="en-US" sz="1000" dirty="0"/>
              <a:t>(10))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index(</a:t>
            </a:r>
            <a:r>
              <a:rPr lang="en-US" sz="1000" dirty="0" err="1"/>
              <a:t>var</a:t>
            </a:r>
            <a:r>
              <a:rPr lang="en-US" sz="1000" dirty="0"/>
              <a:t>,`"'"') &gt; 0</a:t>
            </a:r>
            <a:endParaRPr lang="en-US" sz="1400" dirty="0" smtClean="0"/>
          </a:p>
        </p:txBody>
      </p:sp>
    </p:spTree>
    <p:extLst>
      <p:ext uri="{BB962C8B-B14F-4D97-AF65-F5344CB8AC3E}">
        <p14:creationId xmlns:p14="http://schemas.microsoft.com/office/powerpoint/2010/main" val="4148743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a:t>
            </a:r>
            <a:r>
              <a:rPr lang="en-US" dirty="0" smtClean="0"/>
              <a:t>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a:t>
            </a:r>
            <a:r>
              <a:rPr lang="en-US" sz="1400" dirty="0" smtClean="0"/>
              <a:t>fields of the search </a:t>
            </a:r>
            <a:r>
              <a:rPr lang="en-US" sz="1400" dirty="0" smtClean="0"/>
              <a:t>table.</a:t>
            </a:r>
            <a:endParaRPr lang="en-US" sz="1400" dirty="0" smtClean="0"/>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a:t>
            </a:r>
            <a:r>
              <a:rPr lang="en-US" sz="1400" dirty="0" smtClean="0"/>
              <a:t>city.</a:t>
            </a:r>
            <a:endParaRPr lang="en-US" sz="1400" dirty="0" smtClean="0"/>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a:t>
            </a:r>
            <a:r>
              <a:rPr lang="en-US" sz="1400" dirty="0" smtClean="0"/>
              <a:t>field.</a:t>
            </a:r>
            <a:endParaRPr lang="en-US" sz="1400" dirty="0" smtClean="0"/>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a:t>
            </a:r>
            <a:r>
              <a:rPr lang="en-US" sz="1400" dirty="0" smtClean="0"/>
              <a:t>base table fields used to </a:t>
            </a:r>
            <a:r>
              <a:rPr lang="en-US" sz="1400" dirty="0" smtClean="0"/>
              <a:t>define search types.</a:t>
            </a:r>
            <a:endParaRPr lang="en-US" sz="1400" dirty="0" smtClean="0"/>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a:t>
            </a:r>
            <a:r>
              <a:rPr lang="en-US" sz="1400" dirty="0" smtClean="0"/>
              <a:t>type.</a:t>
            </a:r>
            <a:endParaRPr lang="en-US" sz="1400" dirty="0" smtClean="0"/>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a:t>
            </a:r>
            <a:r>
              <a:rPr lang="en-US" sz="1400" dirty="0" smtClean="0"/>
              <a:t>linked search and base table </a:t>
            </a:r>
            <a:r>
              <a:rPr lang="en-US" sz="1400" dirty="0" smtClean="0"/>
              <a:t>fields.</a:t>
            </a:r>
            <a:endParaRPr lang="en-US" sz="1400" dirty="0" smtClean="0"/>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a:t>
            </a:r>
            <a:r>
              <a:rPr lang="en-US" sz="1400" dirty="0" smtClean="0"/>
              <a:t>missing.</a:t>
            </a:r>
            <a:endParaRPr lang="en-US" sz="1400" dirty="0" smtClean="0"/>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r>
              <a:rPr lang="en-US" sz="1400" dirty="0" smtClean="0"/>
              <a:t>).</a:t>
            </a:r>
            <a:endParaRPr lang="en-US" sz="1400" dirty="0" smtClean="0"/>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a:t>
            </a:r>
            <a:r>
              <a:rPr lang="en-US" sz="1400" dirty="0" smtClean="0"/>
              <a:t>consequences for the search process.</a:t>
            </a:r>
            <a:endParaRPr lang="en-US" sz="1400" dirty="0" smtClean="0"/>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a:t>
            </a:r>
            <a:r>
              <a:rPr lang="en-US" sz="1400" dirty="0" smtClean="0"/>
              <a:t>it is helpful to create </a:t>
            </a:r>
            <a:r>
              <a:rPr lang="en-US" sz="1400" dirty="0" smtClean="0"/>
              <a:t>empty </a:t>
            </a:r>
            <a:r>
              <a:rPr lang="en-US" sz="1400" dirty="0" smtClean="0"/>
              <a:t>search table </a:t>
            </a:r>
            <a:r>
              <a:rPr lang="en-US" sz="1400" dirty="0" smtClean="0"/>
              <a:t>fields </a:t>
            </a:r>
            <a:r>
              <a:rPr lang="en-US" sz="1400" dirty="0" smtClean="0"/>
              <a:t>to be able to link </a:t>
            </a:r>
            <a:r>
              <a:rPr lang="en-US" sz="1400" dirty="0" smtClean="0"/>
              <a:t>them </a:t>
            </a:r>
            <a:r>
              <a:rPr lang="en-US" sz="1400" dirty="0" smtClean="0"/>
              <a:t>before conducting an </a:t>
            </a:r>
            <a:r>
              <a:rPr lang="en-US" sz="1400" dirty="0" smtClean="0"/>
              <a:t>export. As a result, at </a:t>
            </a:r>
            <a:r>
              <a:rPr lang="en-US" sz="1400" dirty="0" smtClean="0"/>
              <a:t>least the base field contents </a:t>
            </a:r>
            <a:r>
              <a:rPr lang="en-US" sz="1400" dirty="0" smtClean="0"/>
              <a:t>will be reported.</a:t>
            </a:r>
            <a:endParaRPr lang="en-US" sz="1400" dirty="0" smtClean="0"/>
          </a:p>
        </p:txBody>
      </p:sp>
      <p:pic>
        <p:nvPicPr>
          <p:cNvPr id="2" name="Picture 1"/>
          <p:cNvPicPr>
            <a:picLocks noChangeAspect="1"/>
          </p:cNvPicPr>
          <p:nvPr/>
        </p:nvPicPr>
        <p:blipFill>
          <a:blip r:embed="rId2"/>
          <a:stretch>
            <a:fillRect/>
          </a:stretch>
        </p:blipFill>
        <p:spPr>
          <a:xfrm>
            <a:off x="5759896" y="908720"/>
            <a:ext cx="3057525" cy="3819525"/>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a:t>
            </a:r>
            <a:r>
              <a:rPr lang="en-US" sz="1400" dirty="0" smtClean="0"/>
              <a:t>smoothing.</a:t>
            </a:r>
            <a:endParaRPr lang="en-US" sz="1400" dirty="0" smtClean="0"/>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The offset accepts negative </a:t>
            </a:r>
            <a:r>
              <a:rPr lang="en-US" sz="1400" dirty="0" smtClean="0"/>
              <a:t>values.</a:t>
            </a:r>
            <a:endParaRPr lang="en-US" sz="1400" dirty="0" smtClean="0"/>
          </a:p>
          <a:p>
            <a:pPr marL="180000" lvl="1" indent="-180000">
              <a:buClr>
                <a:schemeClr val="tx2"/>
              </a:buClr>
              <a:buFont typeface="Wingdings" panose="05000000000000000000" pitchFamily="2" charset="2"/>
              <a:buChar char="§"/>
            </a:pPr>
            <a:r>
              <a:rPr lang="en-US" sz="1400" dirty="0" smtClean="0"/>
              <a:t>Click in the “log” column switches log smoothing off/on (yes/no</a:t>
            </a:r>
            <a:r>
              <a:rPr lang="en-US" sz="1400" dirty="0" smtClean="0"/>
              <a:t>).</a:t>
            </a:r>
            <a:endParaRPr lang="en-US" sz="1400" dirty="0" smtClean="0"/>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a:t>
            </a:r>
            <a:r>
              <a:rPr lang="en-US" sz="1400" dirty="0" smtClean="0"/>
              <a:t>table.</a:t>
            </a:r>
            <a:endParaRPr lang="en-US" sz="1400" dirty="0" smtClean="0"/>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endParaRPr lang="en-US" sz="1400" dirty="0" smtClean="0"/>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a:t>
            </a:r>
            <a:r>
              <a:rPr lang="en-US" sz="1400" dirty="0" smtClean="0"/>
              <a:t>fields.</a:t>
            </a:r>
            <a:endParaRPr lang="en-US" sz="1400" dirty="0" smtClean="0"/>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a:t>
            </a:r>
            <a:r>
              <a:rPr lang="en-US" sz="1400" dirty="0" smtClean="0"/>
              <a:t>relaxed.</a:t>
            </a:r>
            <a:endParaRPr lang="en-US" sz="1400" dirty="0" smtClean="0"/>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r>
              <a:rPr lang="en-US" sz="1400" dirty="0" smtClean="0"/>
              <a:t>).</a:t>
            </a:r>
            <a:endParaRPr lang="en-US" sz="1400" dirty="0" smtClean="0"/>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a:t>
            </a:r>
            <a:r>
              <a:rPr lang="en-US" sz="1400" dirty="0" smtClean="0"/>
              <a:t>priorities. </a:t>
            </a:r>
            <a:endParaRPr lang="en-US" sz="1400" dirty="0" smtClean="0"/>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r>
              <a:rPr lang="en-US" sz="1400" dirty="0" smtClean="0"/>
              <a:t>).</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a:t>
            </a:r>
            <a:r>
              <a:rPr lang="en-US" sz="1400" dirty="0" smtClean="0"/>
              <a:t>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endParaRPr lang="en-US" sz="1400" dirty="0" smtClean="0"/>
          </a:p>
        </p:txBody>
      </p:sp>
      <p:pic>
        <p:nvPicPr>
          <p:cNvPr id="2" name="Picture 1"/>
          <p:cNvPicPr>
            <a:picLocks noChangeAspect="1"/>
          </p:cNvPicPr>
          <p:nvPr/>
        </p:nvPicPr>
        <p:blipFill>
          <a:blip r:embed="rId2"/>
          <a:stretch>
            <a:fillRect/>
          </a:stretch>
        </p:blipFill>
        <p:spPr>
          <a:xfrm>
            <a:off x="3156520" y="890508"/>
            <a:ext cx="5695950" cy="2752725"/>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a:t>
            </a:r>
            <a:r>
              <a:rPr lang="en-US" sz="1400" dirty="0" smtClean="0"/>
              <a:t>identities.</a:t>
            </a:r>
            <a:endParaRPr lang="en-US" sz="1400" dirty="0" smtClean="0"/>
          </a:p>
          <a:p>
            <a:pPr marL="180000" lvl="1" indent="-180000">
              <a:buClr>
                <a:schemeClr val="tx2"/>
              </a:buClr>
              <a:buFont typeface="Wingdings" panose="05000000000000000000" pitchFamily="2" charset="2"/>
              <a:buChar char="§"/>
            </a:pPr>
            <a:r>
              <a:rPr lang="en-US" sz="1400" dirty="0" smtClean="0"/>
              <a:t>The cutoff allows to reduce </a:t>
            </a:r>
            <a:r>
              <a:rPr lang="en-US" sz="1400" dirty="0" smtClean="0"/>
              <a:t>excessive </a:t>
            </a:r>
            <a:r>
              <a:rPr lang="en-US" sz="1400" dirty="0" smtClean="0"/>
              <a:t>candidate lists by </a:t>
            </a:r>
            <a:r>
              <a:rPr lang="en-US" sz="1400" dirty="0" smtClean="0"/>
              <a:t>adjusting the threshold to the identity of the candidate at the cutoff position.</a:t>
            </a:r>
            <a:endParaRPr lang="en-US" sz="1400" dirty="0" smtClean="0"/>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a:t>
            </a:r>
            <a:r>
              <a:rPr lang="en-US" sz="1400" dirty="0" smtClean="0"/>
              <a:t>data.</a:t>
            </a:r>
            <a:endParaRPr lang="en-US" sz="1400" dirty="0" smtClean="0"/>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a:t>
            </a:r>
            <a:r>
              <a:rPr lang="en-US" sz="1400" dirty="0" smtClean="0"/>
              <a:t>limit.</a:t>
            </a:r>
            <a:endParaRPr lang="en-US" sz="1400" dirty="0" smtClean="0"/>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a:t>
            </a:r>
            <a:r>
              <a:rPr lang="en-US" sz="1400" dirty="0" smtClean="0"/>
              <a:t>index.</a:t>
            </a:r>
            <a:endParaRPr lang="en-US" sz="1400" dirty="0" smtClean="0"/>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t>
            </a:r>
            <a:r>
              <a:rPr lang="en-US" sz="1400" dirty="0" smtClean="0"/>
              <a:t>applied.</a:t>
            </a:r>
            <a:endParaRPr lang="en-US" sz="1400" dirty="0" smtClean="0"/>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a:t>
            </a:r>
            <a:r>
              <a:rPr lang="en-US" sz="1400" dirty="0" smtClean="0"/>
              <a:t>top. This is only used for temporary ranking and </a:t>
            </a:r>
            <a:r>
              <a:rPr lang="en-US" sz="1400" dirty="0" smtClean="0"/>
              <a:t>does not change the final candidate </a:t>
            </a:r>
            <a:r>
              <a:rPr lang="en-US" sz="1400" dirty="0" smtClean="0"/>
              <a:t>identities.</a:t>
            </a:r>
            <a:endParaRPr lang="en-US" sz="1400" dirty="0"/>
          </a:p>
        </p:txBody>
      </p:sp>
      <p:sp>
        <p:nvSpPr>
          <p:cNvPr id="9" name="Textfeld 8"/>
          <p:cNvSpPr txBox="1"/>
          <p:nvPr/>
        </p:nvSpPr>
        <p:spPr>
          <a:xfrm>
            <a:off x="4867597" y="4400498"/>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a:t>
            </a:r>
            <a:r>
              <a:rPr lang="en-US" sz="1400" dirty="0" smtClean="0"/>
              <a:t>gives words not found in the registry an identification potential of zero instead of the average IP, potentially leading to matching with very weak terms like legal forms</a:t>
            </a:r>
            <a:r>
              <a:rPr lang="en-US" sz="1400" dirty="0"/>
              <a:t> →</a:t>
            </a:r>
            <a:r>
              <a:rPr lang="en-US" sz="1400" dirty="0" smtClean="0"/>
              <a:t> overblown candidate </a:t>
            </a:r>
            <a:r>
              <a:rPr lang="en-US" sz="1400" dirty="0" smtClean="0"/>
              <a:t>lists.</a:t>
            </a:r>
            <a:endParaRPr lang="en-US" sz="1400" dirty="0" smtClean="0"/>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a:t>
            </a:r>
            <a:r>
              <a:rPr lang="en-US" sz="1400" dirty="0" smtClean="0"/>
              <a:t>threshold </a:t>
            </a:r>
            <a:r>
              <a:rPr lang="en-US" sz="1400" dirty="0"/>
              <a:t>→ </a:t>
            </a:r>
            <a:r>
              <a:rPr lang="en-US" sz="1400" dirty="0" smtClean="0"/>
              <a:t>unexpected </a:t>
            </a:r>
            <a:r>
              <a:rPr lang="en-US" sz="1400" dirty="0" smtClean="0"/>
              <a:t>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a:t>
            </a:r>
            <a:r>
              <a:rPr lang="en-US" sz="1400" dirty="0" smtClean="0"/>
              <a:t>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2" name="Picture 1"/>
          <p:cNvPicPr>
            <a:picLocks noChangeAspect="1"/>
          </p:cNvPicPr>
          <p:nvPr/>
        </p:nvPicPr>
        <p:blipFill>
          <a:blip r:embed="rId2"/>
          <a:stretch>
            <a:fillRect/>
          </a:stretch>
        </p:blipFill>
        <p:spPr>
          <a:xfrm>
            <a:off x="4886647" y="817963"/>
            <a:ext cx="3933825" cy="3429000"/>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1" name="Textfeld 10"/>
          <p:cNvSpPr txBox="1"/>
          <p:nvPr/>
        </p:nvSpPr>
        <p:spPr>
          <a:xfrm>
            <a:off x="323528" y="908720"/>
            <a:ext cx="4396932" cy="738664"/>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These internal settings should be kept at their default value (depth = 0, LRCPD scope = 12</a:t>
            </a:r>
            <a:r>
              <a:rPr lang="en-US" sz="1400" dirty="0" smtClean="0"/>
              <a:t>).</a:t>
            </a:r>
            <a:endParaRPr lang="en-US" sz="1400" dirty="0" smtClean="0"/>
          </a:p>
        </p:txBody>
      </p:sp>
      <p:sp>
        <p:nvSpPr>
          <p:cNvPr id="12" name="Textfeld 11"/>
          <p:cNvSpPr txBox="1"/>
          <p:nvPr/>
        </p:nvSpPr>
        <p:spPr>
          <a:xfrm>
            <a:off x="319717" y="1757715"/>
            <a:ext cx="4396932" cy="3108543"/>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1048576 </a:t>
            </a:r>
            <a:r>
              <a:rPr lang="en-US" sz="1400" dirty="0" smtClean="0"/>
              <a:t>entries.</a:t>
            </a:r>
            <a:endParaRPr lang="en-US" sz="1400" dirty="0" smtClean="0"/>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t>
            </a:r>
            <a:r>
              <a:rPr lang="en-US" sz="1400" dirty="0" smtClean="0"/>
              <a:t>applications.</a:t>
            </a:r>
            <a:endParaRPr lang="en-US" sz="1400" dirty="0" smtClean="0"/>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won’t be able to retrieve </a:t>
            </a:r>
            <a:r>
              <a:rPr lang="en-US" sz="1400" dirty="0" smtClean="0"/>
              <a:t>candidates.</a:t>
            </a:r>
            <a:endParaRPr lang="en-US" sz="1400" dirty="0" smtClean="0"/>
          </a:p>
          <a:p>
            <a:pPr marL="180000" lvl="1" indent="-180000">
              <a:buClr>
                <a:schemeClr val="tx2"/>
              </a:buClr>
              <a:buFont typeface="Wingdings" panose="05000000000000000000" pitchFamily="2" charset="2"/>
              <a:buChar char="§"/>
            </a:pPr>
            <a:r>
              <a:rPr lang="en-US" sz="1400" dirty="0" smtClean="0"/>
              <a:t>Lower numbers speed up the search considerably but may lead to missed </a:t>
            </a:r>
            <a:r>
              <a:rPr lang="en-US" sz="1400" dirty="0" smtClean="0"/>
              <a:t>candidates.</a:t>
            </a:r>
            <a:endParaRPr lang="en-US" sz="1400" dirty="0" smtClean="0"/>
          </a:p>
          <a:p>
            <a:pPr marL="180000" lvl="1" indent="-180000">
              <a:buClr>
                <a:schemeClr val="tx2"/>
              </a:buClr>
              <a:buFont typeface="Wingdings" panose="05000000000000000000" pitchFamily="2" charset="2"/>
              <a:buChar char="§"/>
            </a:pPr>
            <a:r>
              <a:rPr lang="en-US" sz="1400" dirty="0" smtClean="0"/>
              <a:t>Higher numbers slow down the search but may be beneficial if weak search terms are expected, e.g. only one search field with low </a:t>
            </a:r>
            <a:r>
              <a:rPr lang="en-US" sz="1400" dirty="0" smtClean="0"/>
              <a:t>variation.</a:t>
            </a:r>
            <a:endParaRPr lang="en-US" sz="1400" dirty="0" smtClean="0"/>
          </a:p>
        </p:txBody>
      </p:sp>
      <p:sp>
        <p:nvSpPr>
          <p:cNvPr id="14" name="Textfeld 13"/>
          <p:cNvSpPr txBox="1"/>
          <p:nvPr/>
        </p:nvSpPr>
        <p:spPr>
          <a:xfrm>
            <a:off x="4711572" y="3034228"/>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a:t>
            </a:r>
            <a:r>
              <a:rPr lang="en-US" sz="1400" dirty="0" smtClean="0"/>
              <a:t>size.</a:t>
            </a:r>
            <a:endParaRPr lang="en-US" sz="1400" dirty="0" smtClean="0"/>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t>
            </a:r>
            <a:r>
              <a:rPr lang="en-US" sz="1400" dirty="0" smtClean="0"/>
              <a:t>accordingly.</a:t>
            </a:r>
            <a:endParaRPr lang="en-US" sz="1400" dirty="0" smtClean="0"/>
          </a:p>
          <a:p>
            <a:pPr marL="180000" lvl="1" indent="-180000">
              <a:buClr>
                <a:schemeClr val="tx2"/>
              </a:buClr>
              <a:buFont typeface="Wingdings" panose="05000000000000000000" pitchFamily="2" charset="2"/>
              <a:buChar char="§"/>
            </a:pPr>
            <a:r>
              <a:rPr lang="en-US" sz="1400" dirty="0" smtClean="0"/>
              <a:t>Larger scopes increase the tolerance of the string comparison </a:t>
            </a:r>
            <a:r>
              <a:rPr lang="en-US" sz="1400" dirty="0" smtClean="0"/>
              <a:t>algorithm.</a:t>
            </a:r>
            <a:endParaRPr lang="en-US" sz="1400" dirty="0" smtClean="0"/>
          </a:p>
        </p:txBody>
      </p:sp>
      <p:pic>
        <p:nvPicPr>
          <p:cNvPr id="5" name="Picture 4"/>
          <p:cNvPicPr>
            <a:picLocks noChangeAspect="1"/>
          </p:cNvPicPr>
          <p:nvPr/>
        </p:nvPicPr>
        <p:blipFill>
          <a:blip r:embed="rId2"/>
          <a:stretch>
            <a:fillRect/>
          </a:stretch>
        </p:blipFill>
        <p:spPr>
          <a:xfrm>
            <a:off x="4886647" y="908720"/>
            <a:ext cx="3933825" cy="1962150"/>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a:t>
            </a:r>
            <a:r>
              <a:rPr lang="en-US" sz="1400" dirty="0" smtClean="0"/>
              <a:t>search.</a:t>
            </a:r>
            <a:endParaRPr lang="en-US" sz="1400" dirty="0" smtClean="0"/>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a:t>
            </a:r>
            <a:r>
              <a:rPr lang="en-US" sz="1400" dirty="0" smtClean="0"/>
              <a:t>one.</a:t>
            </a:r>
            <a:endParaRPr lang="en-US" sz="1400" dirty="0" smtClean="0"/>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a:t>
            </a:r>
            <a:r>
              <a:rPr lang="en-US" sz="1400" dirty="0" smtClean="0"/>
              <a:t>gaps.</a:t>
            </a:r>
            <a:endParaRPr lang="en-US" sz="1400" dirty="0" smtClean="0"/>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a:t>
            </a:r>
            <a:r>
              <a:rPr lang="en-US" sz="1400" dirty="0" smtClean="0"/>
              <a:t>results.</a:t>
            </a:r>
            <a:endParaRPr lang="en-US" sz="1400" dirty="0" smtClean="0"/>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a:t>
            </a:r>
            <a:r>
              <a:rPr lang="en-US" sz="1400" dirty="0" smtClean="0"/>
              <a:t>midways.</a:t>
            </a:r>
            <a:endParaRPr lang="en-US" sz="1400" dirty="0" smtClean="0"/>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Every result table has its own run </a:t>
            </a:r>
            <a:r>
              <a:rPr lang="en-US" sz="1400" dirty="0" smtClean="0"/>
              <a:t>counter </a:t>
            </a:r>
            <a:r>
              <a:rPr lang="en-US" sz="1400" dirty="0" smtClean="0"/>
              <a:t>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a:t>
            </a:r>
            <a:r>
              <a:rPr lang="en-US" sz="1400" dirty="0" smtClean="0"/>
              <a:t>number.</a:t>
            </a:r>
            <a:endParaRPr lang="en-US" sz="1400" dirty="0" smtClean="0"/>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a:t>
            </a:r>
            <a:r>
              <a:rPr lang="en-US" sz="1400" dirty="0" smtClean="0"/>
              <a:t>option.</a:t>
            </a:r>
            <a:endParaRPr lang="en-US" sz="1400" dirty="0"/>
          </a:p>
        </p:txBody>
      </p:sp>
      <p:pic>
        <p:nvPicPr>
          <p:cNvPr id="2" name="Grafik 1"/>
          <p:cNvPicPr>
            <a:picLocks noChangeAspect="1"/>
          </p:cNvPicPr>
          <p:nvPr/>
        </p:nvPicPr>
        <p:blipFill>
          <a:blip r:embed="rId2"/>
          <a:stretch>
            <a:fillRect/>
          </a:stretch>
        </p:blipFill>
        <p:spPr>
          <a:xfrm>
            <a:off x="5005139" y="904278"/>
            <a:ext cx="3743325" cy="414337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t>
            </a:r>
            <a:r>
              <a:rPr lang="en-US" sz="1400" dirty="0" smtClean="0"/>
              <a:t>available.</a:t>
            </a:r>
            <a:endParaRPr lang="en-US" sz="1400" dirty="0" smtClean="0"/>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a:t>
            </a:r>
            <a:r>
              <a:rPr lang="en-US" sz="1400" dirty="0" smtClean="0"/>
              <a:t>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a:t>
            </a:r>
            <a:r>
              <a:rPr lang="en-US" sz="1400" dirty="0" smtClean="0"/>
              <a:t>component according </a:t>
            </a:r>
            <a:r>
              <a:rPr lang="en-US" sz="1400" dirty="0" smtClean="0"/>
              <a:t>to the corresponding search type </a:t>
            </a:r>
            <a:r>
              <a:rPr lang="en-US" sz="1400" dirty="0" smtClean="0"/>
              <a:t>weights.</a:t>
            </a:r>
            <a:endParaRPr lang="en-US" sz="1400" dirty="0" smtClean="0"/>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a:t>
            </a:r>
            <a:r>
              <a:rPr lang="en-US" sz="1400" dirty="0" smtClean="0"/>
              <a:t>obsolete.</a:t>
            </a:r>
            <a:endParaRPr lang="en-US" sz="1400" dirty="0" smtClean="0"/>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a:t>
            </a:r>
            <a:r>
              <a:rPr lang="en-US" sz="1400" dirty="0" smtClean="0"/>
              <a:t>specified:</a:t>
            </a:r>
          </a:p>
          <a:p>
            <a:pPr marL="637200" lvl="2" indent="-180000">
              <a:buClr>
                <a:schemeClr val="tx2"/>
              </a:buClr>
              <a:buFont typeface="Wingdings" panose="05000000000000000000" pitchFamily="2" charset="2"/>
              <a:buChar char="§"/>
            </a:pPr>
            <a:r>
              <a:rPr lang="en-US" sz="1200" dirty="0" smtClean="0"/>
              <a:t>“</a:t>
            </a:r>
            <a:r>
              <a:rPr lang="en-US" sz="1200" dirty="0" smtClean="0"/>
              <a:t>Compare Searched with Found” is the default direction and mimics the general </a:t>
            </a:r>
            <a:r>
              <a:rPr lang="en-US" sz="1200" dirty="0" err="1" smtClean="0"/>
              <a:t>SearchEngine</a:t>
            </a:r>
            <a:r>
              <a:rPr lang="en-US" sz="1200" dirty="0" smtClean="0"/>
              <a:t> </a:t>
            </a:r>
            <a:r>
              <a:rPr lang="en-US" sz="1200" dirty="0" smtClean="0"/>
              <a:t>behavior.</a:t>
            </a:r>
          </a:p>
          <a:p>
            <a:pPr marL="637200" lvl="2" indent="-180000">
              <a:buClr>
                <a:schemeClr val="tx2"/>
              </a:buClr>
              <a:buFont typeface="Wingdings" panose="05000000000000000000" pitchFamily="2" charset="2"/>
              <a:buChar char="§"/>
            </a:pPr>
            <a:r>
              <a:rPr lang="en-US" sz="1200" dirty="0" smtClean="0"/>
              <a:t>“</a:t>
            </a:r>
            <a:r>
              <a:rPr lang="en-US" sz="1200" dirty="0" smtClean="0"/>
              <a:t>Dynamic compare” compares in both directions and uses the lowest result</a:t>
            </a:r>
            <a:r>
              <a:rPr lang="en-US" sz="1200" dirty="0"/>
              <a:t> </a:t>
            </a:r>
            <a:r>
              <a:rPr lang="en-US" sz="1200" dirty="0" smtClean="0"/>
              <a:t>→ suitable for person </a:t>
            </a:r>
            <a:r>
              <a:rPr lang="en-US" sz="1200" dirty="0" smtClean="0"/>
              <a:t>names.</a:t>
            </a:r>
            <a:endParaRPr lang="en-US" sz="1200" dirty="0" smtClean="0"/>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a:t>
            </a:r>
            <a:r>
              <a:rPr lang="en-US" sz="1200" dirty="0" smtClean="0"/>
              <a:t>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a:t>
            </a:r>
            <a:r>
              <a:rPr lang="en-US" sz="1400" dirty="0" smtClean="0"/>
              <a:t>evaluation.</a:t>
            </a:r>
            <a:endParaRPr lang="en-US" sz="1400" dirty="0" smtClean="0"/>
          </a:p>
        </p:txBody>
      </p:sp>
      <p:sp>
        <p:nvSpPr>
          <p:cNvPr id="12" name="Textfeld 11"/>
          <p:cNvSpPr txBox="1"/>
          <p:nvPr/>
        </p:nvSpPr>
        <p:spPr>
          <a:xfrm>
            <a:off x="5011613" y="5248369"/>
            <a:ext cx="3736851"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The relevant information and the search parameters can be saved for further </a:t>
            </a:r>
            <a:r>
              <a:rPr lang="en-US" sz="1400" dirty="0" smtClean="0"/>
              <a:t>reference. This function is depreciated by the </a:t>
            </a:r>
            <a:r>
              <a:rPr lang="en-US" sz="1400" dirty="0" err="1" smtClean="0"/>
              <a:t>SearchEngine</a:t>
            </a:r>
            <a:r>
              <a:rPr lang="en-US" sz="1400" dirty="0" smtClean="0"/>
              <a:t> logging</a:t>
            </a:r>
            <a:r>
              <a:rPr lang="en-US" sz="1400" dirty="0"/>
              <a:t> </a:t>
            </a:r>
            <a:r>
              <a:rPr lang="en-US" sz="1400" dirty="0" smtClean="0"/>
              <a:t>(searchengine.log).</a:t>
            </a:r>
            <a:endParaRPr lang="en-US" sz="1400" dirty="0" smtClean="0"/>
          </a:p>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a:t>
            </a:r>
            <a:r>
              <a:rPr lang="en-US" sz="1400" dirty="0" smtClean="0"/>
              <a:t>fine.</a:t>
            </a:r>
            <a:endParaRPr lang="en-US" sz="1400" dirty="0"/>
          </a:p>
        </p:txBody>
      </p:sp>
      <p:pic>
        <p:nvPicPr>
          <p:cNvPr id="2" name="Grafik 1"/>
          <p:cNvPicPr>
            <a:picLocks noChangeAspect="1"/>
          </p:cNvPicPr>
          <p:nvPr/>
        </p:nvPicPr>
        <p:blipFill>
          <a:blip r:embed="rId2"/>
          <a:stretch>
            <a:fillRect/>
          </a:stretch>
        </p:blipFill>
        <p:spPr>
          <a:xfrm>
            <a:off x="5014664" y="908720"/>
            <a:ext cx="3733800" cy="4162425"/>
          </a:xfrm>
          <a:prstGeom prst="rect">
            <a:avLst/>
          </a:prstGeom>
        </p:spPr>
      </p:pic>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a:t>
            </a:r>
            <a:r>
              <a:rPr lang="en-US" sz="1400" dirty="0" smtClean="0"/>
              <a:t>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a:t>
            </a:r>
            <a:r>
              <a:rPr lang="en-US" sz="1400" dirty="0" smtClean="0"/>
              <a:t>generated.</a:t>
            </a:r>
            <a:endParaRPr lang="en-US" sz="1400" dirty="0" smtClean="0"/>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a:t>
            </a:r>
            <a:r>
              <a:rPr lang="en-US" sz="1400" dirty="0" smtClean="0"/>
              <a:t>e.g.</a:t>
            </a:r>
            <a:r>
              <a:rPr lang="en-US" sz="1400" dirty="0" smtClean="0"/>
              <a:t> 1-3,5,7.</a:t>
            </a:r>
            <a:endParaRPr lang="en-US" sz="1400" dirty="0" smtClean="0"/>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endParaRPr lang="en-US" sz="1400" dirty="0" smtClean="0"/>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a:t>
            </a:r>
            <a:r>
              <a:rPr lang="en-US" sz="1400" dirty="0" smtClean="0"/>
              <a:t>preparer choose </a:t>
            </a:r>
            <a:r>
              <a:rPr lang="en-US" sz="1400" dirty="0" smtClean="0"/>
              <a:t>the option “Only active </a:t>
            </a:r>
            <a:r>
              <a:rPr lang="en-US" sz="1400" dirty="0" err="1" smtClean="0"/>
              <a:t>SearchTypes</a:t>
            </a:r>
            <a:r>
              <a:rPr lang="en-US" sz="1400" dirty="0" smtClean="0"/>
              <a:t>…” </a:t>
            </a:r>
            <a:r>
              <a:rPr lang="en-US" sz="1400" dirty="0" smtClean="0"/>
              <a:t>to exclude </a:t>
            </a:r>
            <a:r>
              <a:rPr lang="en-US" sz="1400" dirty="0" smtClean="0"/>
              <a:t>search types containing destructive </a:t>
            </a:r>
            <a:r>
              <a:rPr lang="en-US" sz="1400" dirty="0"/>
              <a:t>preparer </a:t>
            </a:r>
            <a:r>
              <a:rPr lang="en-US" sz="1400" dirty="0" smtClean="0"/>
              <a:t>and </a:t>
            </a:r>
            <a:r>
              <a:rPr lang="en-US" sz="1400" dirty="0" smtClean="0"/>
              <a:t>“Always update identity</a:t>
            </a:r>
            <a:r>
              <a:rPr lang="en-US" sz="1400" dirty="0" smtClean="0"/>
              <a:t>”. A subsequent Refine step is required (see Refine).</a:t>
            </a:r>
            <a:endParaRPr lang="en-US" sz="1400" dirty="0" smtClean="0"/>
          </a:p>
        </p:txBody>
      </p:sp>
      <p:pic>
        <p:nvPicPr>
          <p:cNvPr id="6" name="Picture 5"/>
          <p:cNvPicPr>
            <a:picLocks noChangeAspect="1"/>
          </p:cNvPicPr>
          <p:nvPr/>
        </p:nvPicPr>
        <p:blipFill>
          <a:blip r:embed="rId3"/>
          <a:stretch>
            <a:fillRect/>
          </a:stretch>
        </p:blipFill>
        <p:spPr>
          <a:xfrm>
            <a:off x="4677097" y="908720"/>
            <a:ext cx="4143375" cy="3790950"/>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5" name="Picture 4"/>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a:t>
            </a:r>
            <a:r>
              <a:rPr lang="en-US" sz="1400" dirty="0" smtClean="0"/>
              <a:t>index. It recalculates </a:t>
            </a:r>
            <a:r>
              <a:rPr lang="en-US" sz="1400" dirty="0"/>
              <a:t>the candidate identities for selected runs </a:t>
            </a:r>
            <a:r>
              <a:rPr lang="en-US" sz="1400" dirty="0" smtClean="0"/>
              <a:t>using the LRCPD string comparison method → no new results will be </a:t>
            </a:r>
            <a:r>
              <a:rPr lang="en-US" sz="1400" dirty="0" smtClean="0"/>
              <a:t>generated.</a:t>
            </a:r>
            <a:endParaRPr lang="en-US" sz="1400" dirty="0" smtClean="0"/>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a:t>
            </a:r>
            <a:r>
              <a:rPr lang="en-US" sz="1400" dirty="0" smtClean="0"/>
              <a:t>printing, e.g. 1-3,5,7.</a:t>
            </a:r>
            <a:endParaRPr lang="en-US" sz="1400" dirty="0" smtClean="0"/>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a:t>
            </a:r>
            <a:r>
              <a:rPr lang="en-US" sz="1400" dirty="0" smtClean="0"/>
              <a:t>deactivated.</a:t>
            </a:r>
            <a:endParaRPr lang="en-US" sz="1400" dirty="0" smtClean="0"/>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a:t>
            </a:r>
            <a:r>
              <a:rPr lang="en-US" sz="1400" dirty="0" smtClean="0"/>
              <a:t>comparison.</a:t>
            </a:r>
            <a:endParaRPr lang="en-US" sz="1400" dirty="0" smtClean="0"/>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a:t>
            </a:r>
            <a:r>
              <a:rPr lang="en-US" sz="1400" dirty="0" smtClean="0"/>
              <a:t>preparer choose the </a:t>
            </a:r>
            <a:r>
              <a:rPr lang="en-US" sz="1400" dirty="0" smtClean="0"/>
              <a:t>option “Only active </a:t>
            </a:r>
            <a:r>
              <a:rPr lang="en-US" sz="1400" dirty="0" err="1" smtClean="0"/>
              <a:t>SearchFields</a:t>
            </a:r>
            <a:r>
              <a:rPr lang="en-US" sz="1400" dirty="0" smtClean="0"/>
              <a:t>…” </a:t>
            </a:r>
            <a:r>
              <a:rPr lang="en-US" sz="1400" dirty="0" smtClean="0"/>
              <a:t>to exclude </a:t>
            </a:r>
            <a:r>
              <a:rPr lang="en-US" sz="1400" dirty="0" smtClean="0"/>
              <a:t>search fields containing only non-destructive </a:t>
            </a:r>
            <a:r>
              <a:rPr lang="en-US" sz="1400" dirty="0"/>
              <a:t>preparer </a:t>
            </a:r>
            <a:r>
              <a:rPr lang="en-US" sz="1400" dirty="0" smtClean="0"/>
              <a:t>and “Increment </a:t>
            </a:r>
            <a:r>
              <a:rPr lang="en-US" sz="1400" dirty="0" smtClean="0"/>
              <a:t>identity” </a:t>
            </a:r>
            <a:r>
              <a:rPr lang="en-US" sz="1400" dirty="0" smtClean="0"/>
              <a:t>to combine </a:t>
            </a:r>
            <a:r>
              <a:rPr lang="en-US" sz="1400" dirty="0" smtClean="0"/>
              <a:t>both identity components (see Research</a:t>
            </a:r>
            <a:r>
              <a:rPr lang="en-US" sz="1400" dirty="0" smtClean="0"/>
              <a:t>).</a:t>
            </a:r>
            <a:endParaRPr lang="en-US" sz="1400" dirty="0" smtClean="0"/>
          </a:p>
        </p:txBody>
      </p:sp>
      <p:pic>
        <p:nvPicPr>
          <p:cNvPr id="2" name="Picture 1"/>
          <p:cNvPicPr>
            <a:picLocks noChangeAspect="1"/>
          </p:cNvPicPr>
          <p:nvPr/>
        </p:nvPicPr>
        <p:blipFill>
          <a:blip r:embed="rId2"/>
          <a:stretch>
            <a:fillRect/>
          </a:stretch>
        </p:blipFill>
        <p:spPr>
          <a:xfrm>
            <a:off x="4677097" y="908720"/>
            <a:ext cx="4162425" cy="3800475"/>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a:t>
            </a:r>
            <a:r>
              <a:rPr lang="en-US" sz="1400" dirty="0" smtClean="0"/>
              <a:t>field names of the base table, ready to be declared as search field (arrow right</a:t>
            </a:r>
            <a:r>
              <a:rPr lang="en-US" sz="1400" dirty="0" smtClean="0"/>
              <a:t>).</a:t>
            </a:r>
            <a:endParaRPr lang="en-US" sz="1400" dirty="0" smtClean="0"/>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a:t>
            </a:r>
            <a:r>
              <a:rPr lang="en-US" sz="1400" dirty="0" smtClean="0"/>
              <a:t>type.</a:t>
            </a:r>
            <a:endParaRPr lang="en-US" sz="1400" dirty="0" smtClean="0"/>
          </a:p>
          <a:p>
            <a:pPr marL="180000" lvl="1" indent="-180000">
              <a:buClr>
                <a:schemeClr val="tx2"/>
              </a:buClr>
              <a:buFont typeface="Wingdings" panose="05000000000000000000" pitchFamily="2" charset="2"/>
              <a:buChar char="§"/>
            </a:pPr>
            <a:r>
              <a:rPr lang="en-US" sz="1400" dirty="0" smtClean="0"/>
              <a:t>A search field can occur more than once with different preparer </a:t>
            </a:r>
            <a:r>
              <a:rPr lang="en-US" sz="1400" dirty="0" smtClean="0"/>
              <a:t>combination.</a:t>
            </a:r>
            <a:endParaRPr lang="en-US" sz="1400" dirty="0" smtClean="0"/>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a:t>
            </a:r>
            <a:r>
              <a:rPr lang="en-US" sz="1400" dirty="0" smtClean="0"/>
              <a:t>table.</a:t>
            </a:r>
            <a:endParaRPr lang="en-US" sz="1400" dirty="0" smtClean="0"/>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a:t>
            </a:r>
            <a:r>
              <a:rPr lang="en-US" sz="1400" dirty="0" smtClean="0"/>
              <a:t>the search down </a:t>
            </a:r>
            <a:r>
              <a:rPr lang="en-US" sz="1400" dirty="0" smtClean="0"/>
              <a:t>and should therefore be worth </a:t>
            </a:r>
            <a:r>
              <a:rPr lang="en-US" sz="1400" dirty="0" smtClean="0"/>
              <a:t>it.</a:t>
            </a:r>
            <a:endParaRPr lang="en-US" sz="1400" dirty="0" smtClean="0"/>
          </a:p>
          <a:p>
            <a:pPr marL="180000" lvl="1" indent="-180000">
              <a:buClr>
                <a:srgbClr val="FF0000"/>
              </a:buClr>
              <a:buFont typeface="Wingdings" panose="05000000000000000000" pitchFamily="2" charset="2"/>
              <a:buChar char="§"/>
            </a:pPr>
            <a:r>
              <a:rPr lang="en-US" sz="1400" dirty="0" smtClean="0"/>
              <a:t>Not any preparer combination will work, but you will get no </a:t>
            </a:r>
            <a:r>
              <a:rPr lang="en-US" sz="1400" dirty="0" smtClean="0"/>
              <a:t>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endParaRPr lang="en-US" sz="1400" dirty="0" smtClean="0"/>
          </a:p>
          <a:p>
            <a:pPr marL="180000" lvl="1" indent="-180000">
              <a:buClr>
                <a:schemeClr val="tx2"/>
              </a:buClr>
              <a:buFont typeface="Wingdings" panose="05000000000000000000" pitchFamily="2" charset="2"/>
              <a:buChar char="§"/>
            </a:pPr>
            <a:r>
              <a:rPr lang="en-US" sz="1400" dirty="0" smtClean="0"/>
              <a:t>Left arrow to link it, right arrow to remove it from search </a:t>
            </a:r>
            <a:r>
              <a:rPr lang="en-US" sz="1400" dirty="0" smtClean="0"/>
              <a:t>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r>
              <a:rPr lang="en-US" sz="1400" dirty="0" smtClean="0"/>
              <a:t>).</a:t>
            </a:r>
            <a:endParaRPr lang="en-US" sz="1400" dirty="0" smtClean="0"/>
          </a:p>
          <a:p>
            <a:pPr marL="180000" lvl="1" indent="-180000">
              <a:buClr>
                <a:srgbClr val="00B050"/>
              </a:buClr>
              <a:buFont typeface="Wingdings" panose="05000000000000000000" pitchFamily="2" charset="2"/>
              <a:buChar char="§"/>
            </a:pPr>
            <a:r>
              <a:rPr lang="en-US" sz="1400" dirty="0" smtClean="0"/>
              <a:t>SEPNUM: separate numbers from letters (house numbers</a:t>
            </a:r>
            <a:r>
              <a:rPr lang="en-US" sz="1400" dirty="0" smtClean="0"/>
              <a:t>).</a:t>
            </a:r>
            <a:endParaRPr lang="en-US" sz="1400" dirty="0" smtClean="0"/>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r>
              <a:rPr lang="en-US" sz="1400" dirty="0" smtClean="0"/>
              <a:t>).</a:t>
            </a:r>
            <a:endParaRPr lang="en-US" sz="1400" dirty="0" smtClean="0"/>
          </a:p>
          <a:p>
            <a:pPr marL="180000" lvl="1" indent="-180000">
              <a:buClr>
                <a:srgbClr val="FF0000"/>
              </a:buClr>
              <a:buFont typeface="Wingdings" panose="05000000000000000000" pitchFamily="2" charset="2"/>
              <a:buChar char="§"/>
            </a:pPr>
            <a:r>
              <a:rPr lang="en-US" sz="1400" dirty="0" smtClean="0"/>
              <a:t>METAPHONE, SOUNDEX, COLOGNE: implements these </a:t>
            </a:r>
            <a:r>
              <a:rPr lang="en-US" sz="1400" dirty="0" smtClean="0"/>
              <a:t>methods.</a:t>
            </a:r>
            <a:endParaRPr lang="en-US" sz="1400" dirty="0" smtClean="0"/>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a:t>
            </a:r>
            <a:r>
              <a:rPr lang="en-US" sz="1400" dirty="0" smtClean="0"/>
              <a:t>n.</a:t>
            </a:r>
            <a:endParaRPr lang="en-US" sz="1400" dirty="0" smtClean="0"/>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a:t>
            </a:r>
            <a:r>
              <a:rPr lang="en-US" sz="1400" dirty="0" smtClean="0"/>
              <a:t>name.</a:t>
            </a:r>
            <a:endParaRPr lang="en-US" sz="1400" dirty="0" smtClean="0"/>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a:t>
            </a:r>
            <a:r>
              <a:rPr lang="en-US" sz="1400" dirty="0" smtClean="0"/>
              <a:t>name.</a:t>
            </a:r>
            <a:endParaRPr lang="en-US" sz="1400" dirty="0" smtClean="0"/>
          </a:p>
          <a:p>
            <a:pPr marL="180000" lvl="1" indent="-180000">
              <a:buClr>
                <a:schemeClr val="tx2"/>
              </a:buClr>
              <a:buFont typeface="Wingdings" panose="05000000000000000000" pitchFamily="2" charset="2"/>
              <a:buChar char="§"/>
            </a:pPr>
            <a:r>
              <a:rPr lang="en-US" sz="1400" dirty="0" smtClean="0"/>
              <a:t>Red bullet points mark destructive preparer, green are </a:t>
            </a:r>
            <a:r>
              <a:rPr lang="en-US" sz="1400" dirty="0" smtClean="0"/>
              <a:t>non-destructive.</a:t>
            </a:r>
          </a:p>
        </p:txBody>
      </p:sp>
      <p:pic>
        <p:nvPicPr>
          <p:cNvPr id="2" name="Grafik 1"/>
          <p:cNvPicPr>
            <a:picLocks noChangeAspect="1"/>
          </p:cNvPicPr>
          <p:nvPr/>
        </p:nvPicPr>
        <p:blipFill>
          <a:blip r:embed="rId2"/>
          <a:stretch>
            <a:fillRect/>
          </a:stretch>
        </p:blipFill>
        <p:spPr>
          <a:xfrm>
            <a:off x="3324363" y="912374"/>
            <a:ext cx="5495925" cy="2676525"/>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pic>
        <p:nvPicPr>
          <p:cNvPr id="5" name="Grafik 4"/>
          <p:cNvPicPr>
            <a:picLocks noChangeAspect="1"/>
          </p:cNvPicPr>
          <p:nvPr/>
        </p:nvPicPr>
        <p:blipFill>
          <a:blip r:embed="rId2"/>
          <a:stretch>
            <a:fillRect/>
          </a:stretch>
        </p:blipFill>
        <p:spPr>
          <a:xfrm>
            <a:off x="3238455" y="837735"/>
            <a:ext cx="5581650" cy="2705100"/>
          </a:xfrm>
          <a:prstGeom prst="rect">
            <a:avLst/>
          </a:prstGeom>
        </p:spPr>
      </p:pic>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a:t>
            </a:r>
            <a:r>
              <a:rPr lang="en-US" sz="1400" dirty="0" smtClean="0"/>
              <a:t>registry.</a:t>
            </a:r>
            <a:endParaRPr lang="en-US" sz="1400" dirty="0" smtClean="0"/>
          </a:p>
          <a:p>
            <a:pPr marL="180000" lvl="1" indent="-180000">
              <a:buClr>
                <a:schemeClr val="tx2"/>
              </a:buClr>
              <a:buFont typeface="Wingdings" panose="05000000000000000000" pitchFamily="2" charset="2"/>
              <a:buChar char="§"/>
            </a:pPr>
            <a:r>
              <a:rPr lang="en-US" sz="1400" dirty="0" smtClean="0"/>
              <a:t>Shows the current search </a:t>
            </a:r>
            <a:r>
              <a:rPr lang="en-US" sz="1400" dirty="0" smtClean="0"/>
              <a:t>types.</a:t>
            </a:r>
            <a:endParaRPr lang="en-US" sz="1400" dirty="0" smtClean="0"/>
          </a:p>
          <a:p>
            <a:pPr marL="180000" lvl="1" indent="-180000">
              <a:buClr>
                <a:schemeClr val="tx2"/>
              </a:buClr>
              <a:buFont typeface="Wingdings" panose="05000000000000000000" pitchFamily="2" charset="2"/>
              <a:buChar char="§"/>
            </a:pPr>
            <a:r>
              <a:rPr lang="en-US" sz="1400" dirty="0" smtClean="0"/>
              <a:t>For details see Create </a:t>
            </a:r>
            <a:r>
              <a:rPr lang="en-US" sz="1400" dirty="0" smtClean="0"/>
              <a:t>function.</a:t>
            </a:r>
            <a:endParaRPr lang="en-US" sz="1400" dirty="0" smtClean="0"/>
          </a:p>
        </p:txBody>
      </p:sp>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endParaRPr lang="en-US" sz="1400" dirty="0" smtClean="0"/>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t>
            </a:r>
            <a:r>
              <a:rPr lang="en-US" sz="1400" dirty="0" smtClean="0"/>
              <a:t>average.</a:t>
            </a:r>
            <a:endParaRPr lang="en-US" sz="1400" dirty="0" smtClean="0"/>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No new registry entries will be </a:t>
            </a:r>
            <a:r>
              <a:rPr lang="en-US" sz="1400" dirty="0" smtClean="0"/>
              <a:t>created.</a:t>
            </a:r>
            <a:endParaRPr lang="en-US" sz="1400" dirty="0" smtClean="0"/>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a:t>
            </a:r>
            <a:r>
              <a:rPr lang="en-US" sz="1400" dirty="0" smtClean="0"/>
              <a:t>rebuilt.</a:t>
            </a:r>
            <a:endParaRPr lang="en-US" sz="1400" dirty="0" smtClean="0"/>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r>
              <a:rPr lang="en-US" sz="1400" dirty="0" smtClean="0"/>
              <a:t>).</a:t>
            </a:r>
            <a:endParaRPr lang="en-US" sz="1400" dirty="0" smtClean="0"/>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a:t>
            </a:r>
            <a:r>
              <a:rPr lang="en-US" sz="1400" dirty="0" smtClean="0"/>
              <a:t>preferred.</a:t>
            </a:r>
            <a:endParaRPr lang="en-US" sz="1400" dirty="0" smtClean="0"/>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a:t>
            </a:r>
            <a:r>
              <a:rPr lang="en-US" sz="1400" dirty="0" smtClean="0"/>
              <a:t>function.</a:t>
            </a:r>
            <a:endParaRPr lang="en-US" sz="1400" dirty="0" smtClean="0"/>
          </a:p>
        </p:txBody>
      </p:sp>
      <p:sp>
        <p:nvSpPr>
          <p:cNvPr id="8" name="Textfeld 10"/>
          <p:cNvSpPr txBox="1"/>
          <p:nvPr/>
        </p:nvSpPr>
        <p:spPr>
          <a:xfrm>
            <a:off x="5039281" y="3719052"/>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a:t>
            </a:r>
            <a:r>
              <a:rPr lang="en-US" sz="1400" dirty="0" smtClean="0"/>
              <a:t>expansions.</a:t>
            </a:r>
            <a:endParaRPr lang="en-US" sz="1400" dirty="0" smtClean="0"/>
          </a:p>
          <a:p>
            <a:pPr marL="180000" lvl="1" indent="-180000">
              <a:buClr>
                <a:schemeClr val="tx2"/>
              </a:buClr>
              <a:buFont typeface="Wingdings" panose="05000000000000000000" pitchFamily="2" charset="2"/>
              <a:buChar char="§"/>
            </a:pPr>
            <a:r>
              <a:rPr lang="en-US" sz="1400" dirty="0" smtClean="0"/>
              <a:t>Replace – imposes the distribution of the search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Minimize – accentuates the words of the search table with a low </a:t>
            </a:r>
            <a:r>
              <a:rPr lang="en-US" sz="1400" dirty="0" smtClean="0"/>
              <a:t>occurrence.</a:t>
            </a:r>
            <a:endParaRPr lang="en-US" sz="1400" dirty="0" smtClean="0"/>
          </a:p>
          <a:p>
            <a:pPr marL="180000" lvl="1" indent="-180000">
              <a:buClr>
                <a:schemeClr val="tx2"/>
              </a:buClr>
              <a:buFont typeface="Wingdings" panose="05000000000000000000" pitchFamily="2" charset="2"/>
              <a:buChar char="§"/>
            </a:pPr>
            <a:r>
              <a:rPr lang="en-US" sz="1400" dirty="0" smtClean="0"/>
              <a:t>Maximize – levels systematic </a:t>
            </a:r>
            <a:r>
              <a:rPr lang="en-US" sz="1400" dirty="0" smtClean="0"/>
              <a:t>differences between </a:t>
            </a:r>
            <a:r>
              <a:rPr lang="en-US" sz="1400" dirty="0" smtClean="0"/>
              <a:t>search and base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Increment – levels systematic differences between search and base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a:t>
            </a:r>
            <a:r>
              <a:rPr lang="en-US" sz="1400" dirty="0" smtClean="0"/>
              <a:t>table.</a:t>
            </a:r>
            <a:endParaRPr lang="en-US" sz="1400" dirty="0" smtClean="0"/>
          </a:p>
        </p:txBody>
      </p:sp>
      <p:pic>
        <p:nvPicPr>
          <p:cNvPr id="7" name="Picture 6"/>
          <p:cNvPicPr>
            <a:picLocks noChangeAspect="1"/>
          </p:cNvPicPr>
          <p:nvPr/>
        </p:nvPicPr>
        <p:blipFill>
          <a:blip r:embed="rId2"/>
          <a:stretch>
            <a:fillRect/>
          </a:stretch>
        </p:blipFill>
        <p:spPr>
          <a:xfrm>
            <a:off x="5058567" y="893079"/>
            <a:ext cx="3761905" cy="2828571"/>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a:t>
            </a:r>
            <a:r>
              <a:rPr lang="en-US" sz="1400" dirty="0" smtClean="0"/>
              <a:t>). It </a:t>
            </a:r>
            <a:r>
              <a:rPr lang="en-US" sz="1400" dirty="0" smtClean="0"/>
              <a:t>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a:t>
            </a:r>
            <a:r>
              <a:rPr lang="en-US" sz="1400" dirty="0" smtClean="0"/>
              <a:t>dialog.</a:t>
            </a:r>
            <a:endParaRPr lang="en-US" sz="1400" dirty="0" smtClean="0"/>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a:t>
            </a:r>
            <a:r>
              <a:rPr lang="en-US" sz="1400" dirty="0" smtClean="0"/>
              <a:t>run.</a:t>
            </a:r>
            <a:endParaRPr lang="en-US" sz="1400" dirty="0" smtClean="0"/>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a:t>
            </a:r>
            <a:r>
              <a:rPr lang="en-US" sz="1400" dirty="0" smtClean="0"/>
              <a:t>cases.</a:t>
            </a:r>
            <a:endParaRPr lang="en-US" sz="1400" dirty="0" smtClean="0"/>
          </a:p>
          <a:p>
            <a:pPr marL="180000" lvl="1" indent="-180000">
              <a:buClr>
                <a:srgbClr val="FF0000"/>
              </a:buClr>
              <a:buFont typeface="Wingdings" panose="05000000000000000000" pitchFamily="2" charset="2"/>
              <a:buChar char="§"/>
            </a:pPr>
            <a:r>
              <a:rPr lang="en-US" sz="1400" dirty="0" smtClean="0"/>
              <a:t>By </a:t>
            </a:r>
            <a:r>
              <a:rPr lang="en-US" sz="1400" dirty="0" smtClean="0"/>
              <a:t>mirroring, very large result tables (close to 2GB or 79 Million records) can exceed system </a:t>
            </a:r>
            <a:r>
              <a:rPr lang="en-US" sz="1400" dirty="0" smtClean="0"/>
              <a:t>limits.</a:t>
            </a:r>
            <a:endParaRPr lang="en-US" sz="1400" dirty="0" smtClean="0"/>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produce 1000*1000 matches) without loosing too much information as the truncated candidate lists are highly </a:t>
            </a:r>
            <a:r>
              <a:rPr lang="en-US" sz="1400" dirty="0" smtClean="0"/>
              <a:t>interconnected.</a:t>
            </a:r>
            <a:endParaRPr lang="en-US" sz="1400" dirty="0"/>
          </a:p>
        </p:txBody>
      </p:sp>
      <p:pic>
        <p:nvPicPr>
          <p:cNvPr id="2" name="Picture 1"/>
          <p:cNvPicPr>
            <a:picLocks noChangeAspect="1"/>
          </p:cNvPicPr>
          <p:nvPr/>
        </p:nvPicPr>
        <p:blipFill>
          <a:blip r:embed="rId2"/>
          <a:stretch>
            <a:fillRect/>
          </a:stretch>
        </p:blipFill>
        <p:spPr>
          <a:xfrm>
            <a:off x="4667572" y="910977"/>
            <a:ext cx="4152900" cy="2085975"/>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endParaRPr lang="en-US" sz="1400" dirty="0" smtClean="0"/>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Candidate list can be exported (see </a:t>
            </a:r>
            <a:r>
              <a:rPr lang="en-US" sz="1400" dirty="0" smtClean="0"/>
              <a:t>Extended Export).</a:t>
            </a:r>
            <a:endParaRPr lang="en-US" sz="1400" dirty="0" smtClean="0"/>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a:t>
            </a:r>
            <a:r>
              <a:rPr lang="en-US" sz="1400" dirty="0" smtClean="0"/>
              <a:t>candidate.</a:t>
            </a:r>
            <a:endParaRPr lang="en-US" sz="1400" dirty="0" smtClean="0"/>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and/or log smoothing), local and global share of the </a:t>
            </a:r>
            <a:r>
              <a:rPr lang="en-US" sz="1400" dirty="0" err="1" smtClean="0"/>
              <a:t>rIP</a:t>
            </a:r>
            <a:r>
              <a:rPr lang="en-US" sz="1400" dirty="0" smtClean="0"/>
              <a:t>.</a:t>
            </a:r>
            <a:endParaRPr lang="en-US" sz="1400" dirty="0" smtClean="0"/>
          </a:p>
        </p:txBody>
      </p:sp>
      <p:pic>
        <p:nvPicPr>
          <p:cNvPr id="5" name="Grafik 4"/>
          <p:cNvPicPr>
            <a:picLocks noChangeAspect="1"/>
          </p:cNvPicPr>
          <p:nvPr/>
        </p:nvPicPr>
        <p:blipFill>
          <a:blip r:embed="rId2"/>
          <a:stretch>
            <a:fillRect/>
          </a:stretch>
        </p:blipFill>
        <p:spPr>
          <a:xfrm>
            <a:off x="179512" y="2911520"/>
            <a:ext cx="5915025" cy="3667125"/>
          </a:xfrm>
          <a:prstGeom prst="rect">
            <a:avLst/>
          </a:prstGeom>
        </p:spPr>
      </p:pic>
      <p:pic>
        <p:nvPicPr>
          <p:cNvPr id="6" name="Picture 5"/>
          <p:cNvPicPr>
            <a:picLocks noChangeAspect="1"/>
          </p:cNvPicPr>
          <p:nvPr/>
        </p:nvPicPr>
        <p:blipFill>
          <a:blip r:embed="rId3"/>
          <a:stretch>
            <a:fillRect/>
          </a:stretch>
        </p:blipFill>
        <p:spPr>
          <a:xfrm>
            <a:off x="3867472" y="908720"/>
            <a:ext cx="4953000" cy="3171825"/>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endParaRPr lang="en-US" sz="1400" dirty="0" smtClean="0"/>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r>
              <a:rPr lang="en-US" sz="1400" dirty="0" smtClean="0"/>
              <a:t>“|”).</a:t>
            </a:r>
            <a:endParaRPr lang="en-US" sz="1400" dirty="0" smtClean="0"/>
          </a:p>
          <a:p>
            <a:pPr marL="180000" lvl="1" indent="-180000">
              <a:buClr>
                <a:srgbClr val="00B050"/>
              </a:buClr>
              <a:buFont typeface="Wingdings" panose="05000000000000000000" pitchFamily="2" charset="2"/>
              <a:buChar char="§"/>
            </a:pPr>
            <a:r>
              <a:rPr lang="en-US" sz="1400" dirty="0" smtClean="0"/>
              <a:t>This is the first station to assess the quality of a search </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a:t>
            </a:r>
            <a:r>
              <a:rPr lang="en-US" sz="1400" dirty="0" smtClean="0"/>
              <a:t>Quick Search).</a:t>
            </a:r>
            <a:endParaRPr lang="en-US" sz="1400" dirty="0" smtClean="0"/>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a:t>
            </a:r>
            <a:r>
              <a:rPr lang="en-US" sz="1400" dirty="0" smtClean="0"/>
              <a:t>Result Checker </a:t>
            </a:r>
            <a:r>
              <a:rPr lang="en-US" sz="1400" dirty="0" smtClean="0"/>
              <a:t>can also be used for manual checking by marking valid </a:t>
            </a:r>
            <a:r>
              <a:rPr lang="en-US" sz="1400" dirty="0" smtClean="0"/>
              <a:t>candidates. </a:t>
            </a:r>
            <a:r>
              <a:rPr lang="en-US" sz="1400" dirty="0" smtClean="0"/>
              <a:t>This function is d</a:t>
            </a:r>
            <a:r>
              <a:rPr lang="en-US" sz="1400" dirty="0" smtClean="0"/>
              <a:t>epreciated </a:t>
            </a:r>
            <a:r>
              <a:rPr lang="en-US" sz="1400" dirty="0" smtClean="0"/>
              <a:t>by </a:t>
            </a:r>
            <a:r>
              <a:rPr lang="en-US" sz="1400" dirty="0" smtClean="0"/>
              <a:t>Extended Export.</a:t>
            </a:r>
            <a:endParaRPr lang="en-US" sz="1400" dirty="0" smtClean="0"/>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a:t>
            </a:r>
            <a:r>
              <a:rPr lang="en-US" sz="1400" dirty="0" smtClean="0"/>
              <a:t>term.</a:t>
            </a:r>
            <a:endParaRPr lang="en-US" sz="1400" dirty="0" smtClean="0"/>
          </a:p>
          <a:p>
            <a:pPr marL="180000" lvl="1" indent="-180000">
              <a:buClr>
                <a:schemeClr val="tx2"/>
              </a:buClr>
              <a:buFont typeface="Wingdings" panose="05000000000000000000" pitchFamily="2" charset="2"/>
              <a:buChar char="§"/>
            </a:pPr>
            <a:r>
              <a:rPr lang="en-US" sz="1400" dirty="0" smtClean="0"/>
              <a:t>“&lt;“ or “&gt;” moves to the next/previous search table record with </a:t>
            </a:r>
            <a:r>
              <a:rPr lang="en-US" sz="1400" dirty="0" smtClean="0"/>
              <a:t>candidates.</a:t>
            </a:r>
            <a:endParaRPr lang="en-US" sz="1400" dirty="0" smtClean="0"/>
          </a:p>
          <a:p>
            <a:pPr marL="180000" lvl="1" indent="-180000">
              <a:buClr>
                <a:schemeClr val="tx2"/>
              </a:buClr>
              <a:buFont typeface="Wingdings" panose="05000000000000000000" pitchFamily="2" charset="2"/>
              <a:buChar char="§"/>
            </a:pPr>
            <a:r>
              <a:rPr lang="en-US" sz="1400" dirty="0" smtClean="0"/>
              <a:t>“&lt;&lt;“ or “&gt;&gt;” moves to the next/previous record with </a:t>
            </a:r>
            <a:r>
              <a:rPr lang="en-US" sz="1400" dirty="0" smtClean="0"/>
              <a:t>uncertain candidates.</a:t>
            </a:r>
            <a:endParaRPr lang="en-US" sz="1400" dirty="0" smtClean="0"/>
          </a:p>
          <a:p>
            <a:pPr marL="180000" lvl="1" indent="-180000">
              <a:buClr>
                <a:schemeClr val="tx2"/>
              </a:buClr>
              <a:buFont typeface="Wingdings" panose="05000000000000000000" pitchFamily="2" charset="2"/>
              <a:buChar char="§"/>
            </a:pPr>
            <a:r>
              <a:rPr lang="en-US" sz="1400" dirty="0" smtClean="0"/>
              <a:t>“&lt;&lt;&lt;“ or “&gt;&gt;&gt;” moves to the next/previous record with unchecked </a:t>
            </a:r>
            <a:r>
              <a:rPr lang="en-US" sz="1400" dirty="0" smtClean="0"/>
              <a:t>candidates.</a:t>
            </a:r>
            <a:endParaRPr lang="en-US" sz="1400" dirty="0" smtClean="0"/>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CTRL-clicking on “avoiding decision” marks the assessment as </a:t>
            </a:r>
            <a:r>
              <a:rPr lang="en-US" sz="1400" dirty="0" smtClean="0"/>
              <a:t>uncertain.</a:t>
            </a:r>
            <a:endParaRPr lang="en-US" sz="1400" dirty="0" smtClean="0"/>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a:t>
            </a:r>
            <a:r>
              <a:rPr lang="en-US" sz="1400" dirty="0" smtClean="0"/>
              <a:t>non-matching.</a:t>
            </a:r>
            <a:endParaRPr lang="en-US" sz="1400" dirty="0" smtClean="0"/>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a:t>
            </a:r>
            <a:r>
              <a:rPr lang="en-US" sz="1400" dirty="0" smtClean="0"/>
              <a:t>Extended Export files.</a:t>
            </a:r>
            <a:endParaRPr lang="en-US" sz="1400" dirty="0" smtClean="0"/>
          </a:p>
        </p:txBody>
      </p:sp>
      <p:pic>
        <p:nvPicPr>
          <p:cNvPr id="2" name="Picture 1"/>
          <p:cNvPicPr>
            <a:picLocks noChangeAspect="1"/>
          </p:cNvPicPr>
          <p:nvPr/>
        </p:nvPicPr>
        <p:blipFill>
          <a:blip r:embed="rId2"/>
          <a:stretch>
            <a:fillRect/>
          </a:stretch>
        </p:blipFill>
        <p:spPr>
          <a:xfrm>
            <a:off x="3857947" y="912168"/>
            <a:ext cx="4962525" cy="3124200"/>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893100"/>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The information about a search ends up here if the option “Save search run information” was </a:t>
            </a:r>
            <a:r>
              <a:rPr lang="en-US" sz="1400" dirty="0" smtClean="0"/>
              <a:t>activated.</a:t>
            </a:r>
            <a:endParaRPr lang="en-US" sz="1400" dirty="0" smtClean="0"/>
          </a:p>
          <a:p>
            <a:pPr marL="180000" lvl="1" indent="-180000">
              <a:buClr>
                <a:schemeClr val="tx2"/>
              </a:buClr>
              <a:buFont typeface="Wingdings" panose="05000000000000000000" pitchFamily="2" charset="2"/>
              <a:buChar char="§"/>
            </a:pPr>
            <a:r>
              <a:rPr lang="en-US" sz="1400" dirty="0"/>
              <a:t>Every save slot of the </a:t>
            </a:r>
            <a:r>
              <a:rPr lang="en-US" sz="1400" dirty="0" err="1"/>
              <a:t>SearchEngine</a:t>
            </a:r>
            <a:r>
              <a:rPr lang="en-US" sz="1400" dirty="0"/>
              <a:t> has its own notes </a:t>
            </a:r>
            <a:r>
              <a:rPr lang="en-US" sz="1400" dirty="0" smtClean="0"/>
              <a:t>section.</a:t>
            </a:r>
            <a:endParaRPr lang="en-US" sz="1400" dirty="0" smtClean="0"/>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endParaRPr lang="en-US" sz="1400" dirty="0" smtClean="0"/>
          </a:p>
        </p:txBody>
      </p:sp>
      <p:pic>
        <p:nvPicPr>
          <p:cNvPr id="5" name="Grafik 4"/>
          <p:cNvPicPr>
            <a:picLocks noChangeAspect="1"/>
          </p:cNvPicPr>
          <p:nvPr/>
        </p:nvPicPr>
        <p:blipFill>
          <a:blip r:embed="rId2"/>
          <a:stretch>
            <a:fillRect/>
          </a:stretch>
        </p:blipFill>
        <p:spPr>
          <a:xfrm>
            <a:off x="5077147" y="822722"/>
            <a:ext cx="3743325" cy="2724150"/>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4185761"/>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r>
              <a:rPr lang="en-US"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a:t>
            </a:r>
            <a:r>
              <a:rPr lang="en-US" sz="1400" dirty="0" smtClean="0"/>
              <a:t>scrolling.</a:t>
            </a:r>
            <a:endParaRPr lang="en-US" sz="1400" dirty="0" smtClean="0"/>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endParaRPr lang="en-US" sz="1400" dirty="0" smtClean="0"/>
          </a:p>
          <a:p>
            <a:pPr marL="180000" lvl="1" indent="-180000">
              <a:buClr>
                <a:srgbClr val="00B050"/>
              </a:buClr>
              <a:buFont typeface="Wingdings" panose="05000000000000000000" pitchFamily="2" charset="2"/>
              <a:buChar char="§"/>
            </a:pPr>
            <a:r>
              <a:rPr lang="en-US" sz="1400" dirty="0" smtClean="0"/>
              <a:t>The control table contains the maximum and average occurrences of the search types (search type numbers are omitted, but the order is the same as in the </a:t>
            </a:r>
            <a:r>
              <a:rPr lang="en-US" sz="1400" dirty="0" err="1" smtClean="0"/>
              <a:t>SearchTypes</a:t>
            </a:r>
            <a:r>
              <a:rPr lang="en-US" sz="1400" dirty="0" smtClean="0"/>
              <a:t> dialog) → useful for defining </a:t>
            </a:r>
            <a:r>
              <a:rPr lang="en-US" sz="1400" dirty="0" smtClean="0"/>
              <a:t>offsets.</a:t>
            </a:r>
            <a:endParaRPr lang="en-US" sz="1400" dirty="0" smtClean="0"/>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a:t>
            </a:r>
            <a:r>
              <a:rPr lang="en-US" sz="1400" dirty="0" smtClean="0"/>
              <a:t>separation.</a:t>
            </a:r>
            <a:endParaRPr lang="en-US" sz="1400" dirty="0" smtClean="0"/>
          </a:p>
        </p:txBody>
      </p:sp>
      <p:pic>
        <p:nvPicPr>
          <p:cNvPr id="12" name="Grafik 11"/>
          <p:cNvPicPr>
            <a:picLocks noChangeAspect="1"/>
          </p:cNvPicPr>
          <p:nvPr/>
        </p:nvPicPr>
        <p:blipFill>
          <a:blip r:embed="rId2"/>
          <a:stretch>
            <a:fillRect/>
          </a:stretch>
        </p:blipFill>
        <p:spPr>
          <a:xfrm>
            <a:off x="3886522" y="908720"/>
            <a:ext cx="4933950" cy="3724275"/>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625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a:t>
            </a:r>
            <a:r>
              <a:rPr lang="en-US" sz="2600" dirty="0" smtClean="0"/>
              <a:t>directory.</a:t>
            </a:r>
            <a:endParaRPr lang="en-US" sz="2600" dirty="0" smtClean="0"/>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a:t>
            </a:r>
            <a:r>
              <a:rPr lang="en-US" sz="2600" dirty="0" smtClean="0"/>
              <a:t>scripts.</a:t>
            </a:r>
            <a:endParaRPr lang="en-US" sz="2600" dirty="0" smtClean="0"/>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a:t>
            </a:r>
          </a:p>
          <a:p>
            <a:pPr lvl="1"/>
            <a:r>
              <a:rPr lang="en-US" sz="2600" dirty="0" smtClean="0"/>
              <a:t>Output generated from the script is written into the optional output </a:t>
            </a:r>
            <a:r>
              <a:rPr lang="en-US" sz="2600" dirty="0" smtClean="0"/>
              <a:t>file.</a:t>
            </a:r>
            <a:endParaRPr lang="en-US" sz="2600" dirty="0" smtClean="0"/>
          </a:p>
          <a:p>
            <a:pPr lvl="1"/>
            <a:r>
              <a:rPr lang="en-US" sz="2600" dirty="0" smtClean="0"/>
              <a:t>If option “append“ is specified, the existing output file will be </a:t>
            </a:r>
            <a:r>
              <a:rPr lang="en-US" sz="2600" dirty="0" smtClean="0"/>
              <a:t>complemented.</a:t>
            </a:r>
            <a:endParaRPr lang="en-US" sz="2600" dirty="0" smtClean="0"/>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N </a:t>
            </a:r>
            <a:r>
              <a:rPr lang="de-DE" sz="2600" dirty="0">
                <a:cs typeface="Courier New" panose="02070309020205020404" pitchFamily="49" charset="0"/>
              </a:rPr>
              <a:t>=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a:t>
            </a:r>
            <a:r>
              <a:rPr lang="de-DE" sz="2600" dirty="0" smtClean="0">
                <a:cs typeface="Courier New" panose="02070309020205020404" pitchFamily="49" charset="0"/>
              </a:rPr>
              <a:t>=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a:t>
            </a:r>
            <a:r>
              <a:rPr lang="en-US" sz="2600" dirty="0" smtClean="0">
                <a:cs typeface="Courier New" panose="02070309020205020404" pitchFamily="49" charset="0"/>
              </a:rPr>
              <a:t>default values. Commands reporte</a:t>
            </a:r>
            <a:r>
              <a:rPr lang="en-US" sz="2600" dirty="0" smtClean="0">
                <a:cs typeface="Courier New" panose="02070309020205020404" pitchFamily="49" charset="0"/>
              </a:rPr>
              <a:t>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4002891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6" name="Picture 5"/>
          <p:cNvPicPr>
            <a:picLocks noChangeAspect="1"/>
          </p:cNvPicPr>
          <p:nvPr/>
        </p:nvPicPr>
        <p:blipFill>
          <a:blip r:embed="rId2"/>
          <a:stretch>
            <a:fillRect/>
          </a:stretch>
        </p:blipFill>
        <p:spPr>
          <a:xfrm>
            <a:off x="2625030" y="805011"/>
            <a:ext cx="6267450" cy="5648325"/>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en-US" sz="1400" dirty="0" smtClean="0"/>
              <a:t>1048576 (0 = default = 262144). </a:t>
            </a:r>
            <a:r>
              <a:rPr lang="en-US" sz="1400" dirty="0"/>
              <a:t>[Preferences]</a:t>
            </a:r>
          </a:p>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smtClean="0">
                <a:cs typeface="Courier New" panose="02070309020205020404" pitchFamily="49" charset="0"/>
              </a:rPr>
              <a:t>)</a:t>
            </a:r>
            <a:r>
              <a:rPr lang="en-US" sz="1400" dirty="0"/>
              <a:t/>
            </a:r>
            <a:br>
              <a:rPr lang="en-US" sz="1400" dirty="0"/>
            </a:br>
            <a:r>
              <a:rPr lang="en-US" sz="1400" dirty="0"/>
              <a:t>expands the </a:t>
            </a:r>
            <a:r>
              <a:rPr lang="en-US" sz="1400" dirty="0" err="1" smtClean="0"/>
              <a:t>SearchEngine</a:t>
            </a:r>
            <a:r>
              <a:rPr lang="en-US" sz="1400" dirty="0" smtClean="0"/>
              <a:t> by merging a virtual registry of the search table with the registry adjusting the occurrences. No new entries will be created. The parameter </a:t>
            </a:r>
            <a:r>
              <a:rPr lang="en-US" sz="1400" i="1" dirty="0" err="1" smtClean="0"/>
              <a:t>expandMode</a:t>
            </a:r>
            <a:r>
              <a:rPr lang="en-US" sz="1400" dirty="0" smtClean="0"/>
              <a:t> defines how the occurrences will be merged: 0 = restore original occurrences (default), 1 = replace with search table occurrence, 2 = use the maximum, 3 = use the minimum, 4 = increment by search table occurrence, 5 = use the average of both occurrences. [Expand</a:t>
            </a:r>
            <a:r>
              <a:rPr lang="en-US" sz="1400" dirty="0" smtClean="0"/>
              <a:t>]</a:t>
            </a:r>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exportExtended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Ssearchkey</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Sfoundkey</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Ssearchgroupkey</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Sfoundgroupkey</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Nhigh</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Lexclusive</a:t>
            </a:r>
            <a:r>
              <a:rPr lang="en-US" sz="1500" dirty="0" smtClean="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a:t>
            </a:r>
            <a:r>
              <a:rPr lang="en-US" sz="1500" dirty="0" smtClean="0"/>
              <a:t>esult table</a:t>
            </a:r>
            <a:r>
              <a:rPr lang="en-US" sz="1500" dirty="0" smtClean="0"/>
              <a:t> </a:t>
            </a:r>
            <a:r>
              <a:rPr lang="en-US" sz="1500" dirty="0"/>
              <a:t>using the extended format. If </a:t>
            </a:r>
            <a:r>
              <a:rPr lang="en-US" sz="1500" i="1" dirty="0">
                <a:cs typeface="Courier New" panose="02070309020205020404" pitchFamily="49" charset="0"/>
              </a:rPr>
              <a:t>Stable</a:t>
            </a:r>
            <a:r>
              <a:rPr lang="en-US" sz="1500" dirty="0"/>
              <a:t> has “.txt” as extension, the file format will be tab-delimited. </a:t>
            </a:r>
            <a:r>
              <a:rPr lang="en-US" sz="1500" i="1" dirty="0" err="1" smtClean="0"/>
              <a:t>Ssearchkey</a:t>
            </a:r>
            <a:r>
              <a:rPr lang="en-US" sz="1500" dirty="0" smtClean="0"/>
              <a:t> and </a:t>
            </a:r>
            <a:r>
              <a:rPr lang="en-US" sz="1500" i="1" dirty="0" err="1" smtClean="0"/>
              <a:t>Sfoundkey</a:t>
            </a:r>
            <a:r>
              <a:rPr lang="en-US" sz="1500" dirty="0" smtClean="0"/>
              <a:t> have to be specified if </a:t>
            </a:r>
            <a:r>
              <a:rPr lang="en-US" sz="1500" dirty="0" err="1" smtClean="0"/>
              <a:t>groupkeys</a:t>
            </a:r>
            <a:r>
              <a:rPr lang="en-US" sz="1500" dirty="0" smtClean="0"/>
              <a:t> are used. If they are empty, record numbers replace the keys. Can </a:t>
            </a:r>
            <a:r>
              <a:rPr lang="en-US" sz="1500" dirty="0"/>
              <a:t>be forced to overwrite existing </a:t>
            </a:r>
            <a:r>
              <a:rPr lang="en-US" sz="1500" dirty="0">
                <a:cs typeface="Courier New" panose="02070309020205020404" pitchFamily="49" charset="0"/>
              </a:rPr>
              <a:t>Stable</a:t>
            </a:r>
            <a:r>
              <a:rPr lang="en-US" sz="1500" dirty="0"/>
              <a:t>. [</a:t>
            </a:r>
            <a:r>
              <a:rPr lang="en-US" sz="1500" dirty="0" smtClean="0"/>
              <a:t>Extended Export</a:t>
            </a:r>
            <a:r>
              <a:rPr lang="en-US" sz="1500" dirty="0"/>
              <a:t>]</a:t>
            </a:r>
          </a:p>
          <a:p>
            <a:pPr marL="360000" indent="-360000">
              <a:spcBef>
                <a:spcPts val="600"/>
              </a:spcBef>
              <a:buNone/>
            </a:pPr>
            <a:r>
              <a:rPr lang="en-US" sz="1500" b="1" dirty="0" err="1" smtClean="0">
                <a:ea typeface="Cambria Math" panose="02040503050406030204" pitchFamily="18" charset="0"/>
                <a:cs typeface="Courier New" panose="02070309020205020404" pitchFamily="49" charset="0"/>
              </a:rPr>
              <a:t>exportGrouped</a:t>
            </a:r>
            <a:r>
              <a:rPr lang="en-US" sz="1500" b="1" dirty="0" smtClean="0">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Stable</a:t>
            </a:r>
            <a:r>
              <a:rPr lang="en-US" sz="1500"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Scascade</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Sbasekey</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Nlow</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Nhigh</a:t>
            </a:r>
            <a:r>
              <a:rPr lang="en-US" sz="1500" i="1" dirty="0">
                <a:ea typeface="Cambria Math" panose="02040503050406030204" pitchFamily="18" charset="0"/>
                <a:cs typeface="Courier New" panose="02070309020205020404" pitchFamily="49" charset="0"/>
              </a:rPr>
              <a:t> </a:t>
            </a:r>
            <a:r>
              <a:rPr lang="en-US" sz="1500" dirty="0">
                <a:solidFill>
                  <a:schemeClr val="bg1">
                    <a:lumMod val="50000"/>
                  </a:schemeClr>
                </a:solidFill>
                <a:ea typeface="Cambria Math" panose="02040503050406030204" pitchFamily="18" charset="0"/>
                <a:cs typeface="Courier New" panose="02070309020205020404" pitchFamily="49" charset="0"/>
              </a:rPr>
              <a:t>[</a:t>
            </a:r>
            <a:r>
              <a:rPr lang="en-US" sz="1500" i="1" dirty="0">
                <a:ea typeface="Cambria Math" panose="02040503050406030204" pitchFamily="18" charset="0"/>
                <a:cs typeface="Courier New" panose="02070309020205020404" pitchFamily="49" charset="0"/>
              </a:rPr>
              <a:t>, </a:t>
            </a:r>
            <a:r>
              <a:rPr lang="en-US" sz="1500" i="1" dirty="0" err="1">
                <a:ea typeface="Cambria Math" panose="02040503050406030204" pitchFamily="18" charset="0"/>
                <a:cs typeface="Courier New" panose="02070309020205020404" pitchFamily="49" charset="0"/>
              </a:rPr>
              <a:t>Lexclusive</a:t>
            </a:r>
            <a:r>
              <a:rPr lang="en-US" sz="1500" dirty="0">
                <a:solidFill>
                  <a:schemeClr val="bg1">
                    <a:lumMod val="50000"/>
                  </a:schemeClr>
                </a:solidFill>
                <a:ea typeface="Cambria Math" panose="02040503050406030204" pitchFamily="18" charset="0"/>
                <a:cs typeface="Courier New" panose="02070309020205020404" pitchFamily="49" charset="0"/>
              </a:rPr>
              <a:t>]] [</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Srunfilter</a:t>
            </a:r>
            <a:r>
              <a:rPr lang="en-US" sz="1500" dirty="0" smtClean="0">
                <a:solidFill>
                  <a:schemeClr val="bg1">
                    <a:lumMod val="50000"/>
                  </a:schemeClr>
                </a:solidFill>
                <a:ea typeface="Cambria Math" panose="02040503050406030204" pitchFamily="18" charset="0"/>
                <a:cs typeface="Courier New" panose="02070309020205020404" pitchFamily="49" charset="0"/>
              </a:rPr>
              <a:t>]</a:t>
            </a:r>
            <a:br>
              <a:rPr lang="en-US" sz="1500" dirty="0" smtClean="0">
                <a:solidFill>
                  <a:schemeClr val="bg1">
                    <a:lumMod val="50000"/>
                  </a:schemeClr>
                </a:solidFill>
                <a:ea typeface="Cambria Math" panose="02040503050406030204" pitchFamily="18" charset="0"/>
                <a:cs typeface="Courier New" panose="02070309020205020404" pitchFamily="49" charset="0"/>
              </a:rPr>
            </a:b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i="1" dirty="0" err="1" smtClean="0">
                <a:ea typeface="Cambria Math" panose="02040503050406030204" pitchFamily="18" charset="0"/>
                <a:cs typeface="Courier New" panose="02070309020205020404" pitchFamily="49" charset="0"/>
              </a:rPr>
              <a:t>Lnotext</a:t>
            </a:r>
            <a:r>
              <a:rPr lang="en-US" sz="1500" i="1" dirty="0" smtClean="0">
                <a:ea typeface="Cambria Math" panose="02040503050406030204" pitchFamily="18" charset="0"/>
                <a:cs typeface="Courier New" panose="02070309020205020404" pitchFamily="49" charset="0"/>
              </a:rPr>
              <a:t> </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dirty="0" smtClean="0">
                <a:ea typeface="Cambria Math" panose="02040503050406030204" pitchFamily="18" charset="0"/>
                <a:cs typeface="Courier New" panose="02070309020205020404" pitchFamily="49" charset="0"/>
              </a:rPr>
              <a:t>, </a:t>
            </a:r>
            <a:r>
              <a:rPr lang="en-US" sz="1500" dirty="0" err="1" smtClean="0">
                <a:ea typeface="Cambria Math" panose="02040503050406030204" pitchFamily="18" charset="0"/>
                <a:cs typeface="Courier New" panose="02070309020205020404" pitchFamily="49" charset="0"/>
              </a:rPr>
              <a:t>L</a:t>
            </a:r>
            <a:r>
              <a:rPr lang="en-US" sz="1500" i="1" dirty="0" err="1" smtClean="0">
                <a:ea typeface="Cambria Math" panose="02040503050406030204" pitchFamily="18" charset="0"/>
                <a:cs typeface="Courier New" panose="02070309020205020404" pitchFamily="49" charset="0"/>
              </a:rPr>
              <a:t>nosingles</a:t>
            </a:r>
            <a:r>
              <a:rPr lang="en-US" sz="1500" dirty="0" smtClean="0">
                <a:solidFill>
                  <a:schemeClr val="bg1">
                    <a:lumMod val="50000"/>
                  </a:schemeClr>
                </a:solidFill>
                <a:ea typeface="Cambria Math" panose="02040503050406030204" pitchFamily="18" charset="0"/>
                <a:cs typeface="Courier New" panose="02070309020205020404" pitchFamily="49" charset="0"/>
              </a:rPr>
              <a:t>]]</a:t>
            </a:r>
            <a:r>
              <a:rPr lang="en-US" sz="1500" b="1" dirty="0" smtClean="0">
                <a:ea typeface="Cambria Math" panose="02040503050406030204" pitchFamily="18" charset="0"/>
                <a:cs typeface="Courier New" panose="02070309020205020404" pitchFamily="49" charset="0"/>
              </a:rPr>
              <a:t>)</a:t>
            </a:r>
            <a:r>
              <a:rPr lang="en-US" sz="1500" dirty="0">
                <a:cs typeface="Courier New" panose="02070309020205020404" pitchFamily="49" charset="0"/>
              </a:rPr>
              <a:t/>
            </a:r>
            <a:br>
              <a:rPr lang="en-US" sz="1500" dirty="0">
                <a:cs typeface="Courier New" panose="02070309020205020404" pitchFamily="49" charset="0"/>
              </a:rPr>
            </a:br>
            <a:r>
              <a:rPr lang="en-US" sz="1500" dirty="0"/>
              <a:t>exports the </a:t>
            </a:r>
            <a:r>
              <a:rPr lang="en-US" sz="1500" dirty="0" smtClean="0"/>
              <a:t>result table </a:t>
            </a:r>
            <a:r>
              <a:rPr lang="en-US" sz="1500" dirty="0"/>
              <a:t>using the grouped format. If </a:t>
            </a:r>
            <a:r>
              <a:rPr lang="en-US" sz="1500" i="1" dirty="0">
                <a:cs typeface="Courier New" panose="02070309020205020404" pitchFamily="49" charset="0"/>
              </a:rPr>
              <a:t>Stable</a:t>
            </a:r>
            <a:r>
              <a:rPr lang="en-US" sz="1500" dirty="0"/>
              <a:t> has “.txt” as extension, the file format will be tab-delimited. </a:t>
            </a:r>
            <a:r>
              <a:rPr lang="en-US" sz="1500" dirty="0" smtClean="0"/>
              <a:t>Can </a:t>
            </a:r>
            <a:r>
              <a:rPr lang="en-US" sz="1500" dirty="0"/>
              <a:t>be forced to overwrite existing </a:t>
            </a:r>
            <a:r>
              <a:rPr lang="en-US" sz="1500" i="1" dirty="0">
                <a:cs typeface="Courier New" panose="02070309020205020404" pitchFamily="49" charset="0"/>
              </a:rPr>
              <a:t>Stable</a:t>
            </a:r>
            <a:r>
              <a:rPr lang="en-US" sz="1500" dirty="0"/>
              <a:t>. [</a:t>
            </a:r>
            <a:r>
              <a:rPr lang="en-US" sz="1500" dirty="0" smtClean="0"/>
              <a:t>Grouped Export]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feedback(</a:t>
            </a:r>
            <a:r>
              <a:rPr lang="en-US" sz="1400" i="1" dirty="0" err="1">
                <a:ea typeface="Cambria Math" panose="02040503050406030204" pitchFamily="18" charset="0"/>
                <a:cs typeface="Courier New" panose="02070309020205020404" pitchFamily="49" charset="0"/>
              </a:rPr>
              <a:t>Nfeedback</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feedback, which can be a number between 0 and 100. [Settings]</a:t>
            </a:r>
          </a:p>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endParaRPr lang="en-US" sz="1400" dirty="0"/>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a:t>
            </a:r>
            <a:r>
              <a:rPr lang="en-US" sz="1400" dirty="0" smtClean="0"/>
              <a:t>Search Fields</a:t>
            </a:r>
            <a:r>
              <a:rPr lang="en-US" sz="1400" dirty="0" smtClean="0"/>
              <a:t>]</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a:t>
            </a:r>
            <a:r>
              <a:rPr lang="en-US" sz="1400" dirty="0" smtClean="0"/>
              <a:t>[Settings]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p>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r>
              <a:rPr lang="en-US" sz="1400" dirty="0" smtClean="0"/>
              <a:t>.</a:t>
            </a:r>
            <a:endParaRPr lang="en-US" sz="1400" dirty="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616016"/>
          </a:xfrm>
        </p:spPr>
        <p:txBody>
          <a:bodyPr>
            <a:normAutofit/>
          </a:bodyPr>
          <a:lstStyle/>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p>
          <a:p>
            <a:pPr marL="360000" indent="-360000">
              <a:spcBef>
                <a:spcPts val="600"/>
              </a:spcBef>
              <a:buNone/>
            </a:pPr>
            <a:r>
              <a:rPr lang="en-US" sz="1400" b="1" dirty="0">
                <a:cs typeface="Courier New" panose="02070309020205020404" pitchFamily="49" charset="0"/>
              </a:rPr>
              <a:t>note(</a:t>
            </a:r>
            <a:r>
              <a:rPr lang="en-US" sz="1400" dirty="0" err="1">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r>
              <a:rPr lang="en-US" sz="1400" b="1" dirty="0" smtClean="0"/>
              <a:t>relative(</a:t>
            </a:r>
            <a:r>
              <a:rPr lang="en-US" sz="1400" i="1" dirty="0" err="1" smtClean="0"/>
              <a:t>Lrelative</a:t>
            </a:r>
            <a:r>
              <a:rPr lang="en-US" sz="1400" b="1" dirty="0" smtClean="0"/>
              <a:t>)</a:t>
            </a:r>
            <a:br>
              <a:rPr lang="en-US" sz="1400" b="1" dirty="0" smtClean="0"/>
            </a:br>
            <a:r>
              <a:rPr lang="en-US" sz="1400" dirty="0" smtClean="0"/>
              <a:t>defines whether the </a:t>
            </a:r>
            <a:r>
              <a:rPr lang="en-US" sz="1400" dirty="0" err="1" smtClean="0"/>
              <a:t>SearchEngine</a:t>
            </a:r>
            <a:r>
              <a:rPr lang="en-US" sz="1400" dirty="0" smtClean="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smtClean="0"/>
              <a:t>)</a:t>
            </a:r>
            <a:r>
              <a:rPr lang="en-US" sz="1400" b="1" dirty="0"/>
              <a:t/>
            </a:r>
            <a:br>
              <a:rPr lang="en-US" sz="1400" b="1" dirty="0"/>
            </a:br>
            <a:r>
              <a:rPr lang="en-US" sz="1400" dirty="0" smtClean="0"/>
              <a:t>removes the specified save slot. [Save</a:t>
            </a:r>
            <a:r>
              <a:rPr lang="en-US" sz="1400" dirty="0" smtClean="0"/>
              <a:t>]</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t>research(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save(</a:t>
            </a:r>
            <a:r>
              <a:rPr lang="en-US" sz="1400" i="1" dirty="0" err="1" smtClean="0">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p>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a:t>scope(</a:t>
            </a:r>
            <a:r>
              <a:rPr lang="en-US" sz="1400" i="1" dirty="0" err="1"/>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t>search(</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time</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types(</a:t>
            </a:r>
            <a:r>
              <a:rPr lang="en-US" sz="1400" i="1" dirty="0" err="1">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48</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dirty="0" smtClean="0"/>
              <a:t>1 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a:t>
            </a:r>
            <a:r>
              <a:rPr lang="en-US" sz="1800" dirty="0" smtClean="0"/>
              <a:t>2GB</a:t>
            </a:r>
          </a:p>
          <a:p>
            <a:pPr lvl="1">
              <a:spcBef>
                <a:spcPts val="400"/>
              </a:spcBef>
              <a:buClr>
                <a:srgbClr val="00B050"/>
              </a:buClr>
            </a:pPr>
            <a:r>
              <a:rPr lang="en-US" sz="1800" dirty="0" smtClean="0"/>
              <a:t>Text </a:t>
            </a:r>
            <a:r>
              <a:rPr lang="en-US" sz="1800" dirty="0" smtClean="0"/>
              <a:t>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23528" y="909329"/>
            <a:ext cx="8496944" cy="3239751"/>
          </a:xfrm>
        </p:spPr>
        <p:txBody>
          <a:bodyPr/>
          <a:lstStyle/>
          <a:p>
            <a:pPr>
              <a:buFont typeface="Wingdings" panose="05000000000000000000" pitchFamily="2" charset="2"/>
              <a:buChar char="n"/>
            </a:pPr>
            <a:r>
              <a:rPr lang="en-US" dirty="0" smtClean="0"/>
              <a:t>Microsoft Visual </a:t>
            </a:r>
            <a:r>
              <a:rPr lang="en-US" dirty="0" err="1" smtClean="0"/>
              <a:t>Foxpro</a:t>
            </a:r>
            <a:r>
              <a:rPr lang="en-US" dirty="0" smtClean="0"/>
              <a:t> 9.0 (SP2)</a:t>
            </a:r>
            <a:br>
              <a:rPr lang="en-US" dirty="0" smtClean="0"/>
            </a:br>
            <a:r>
              <a:rPr lang="en-US" dirty="0" smtClean="0"/>
              <a:t>©1988-2006 Microsoft Corporation</a:t>
            </a:r>
          </a:p>
          <a:p>
            <a:pPr>
              <a:buFont typeface="Wingdings" panose="05000000000000000000" pitchFamily="2" charset="2"/>
              <a:buChar char="n"/>
            </a:pPr>
            <a:r>
              <a:rPr lang="en-US" dirty="0" smtClean="0"/>
              <a:t>Microsoft Visual C++ 6.0</a:t>
            </a:r>
            <a:br>
              <a:rPr lang="en-US" dirty="0" smtClean="0"/>
            </a:br>
            <a:r>
              <a:rPr lang="en-US" dirty="0" smtClean="0"/>
              <a:t>©1994-1998 </a:t>
            </a:r>
            <a:r>
              <a:rPr lang="en-US" dirty="0"/>
              <a:t>Microsoft </a:t>
            </a:r>
            <a:r>
              <a:rPr lang="en-US" dirty="0" smtClean="0"/>
              <a:t>Corporation</a:t>
            </a:r>
          </a:p>
          <a:p>
            <a:pPr>
              <a:buFont typeface="Wingdings" panose="05000000000000000000" pitchFamily="2" charset="2"/>
              <a:buChar char="n"/>
            </a:pPr>
            <a:r>
              <a:rPr lang="en-US" smtClean="0"/>
              <a:t>SearchEngine</a:t>
            </a:r>
            <a:r>
              <a:rPr lang="en-US" dirty="0" smtClean="0"/>
              <a:t/>
            </a:r>
            <a:br>
              <a:rPr lang="en-US" dirty="0" smtClean="0"/>
            </a:br>
            <a:r>
              <a:rPr lang="en-US" dirty="0" smtClean="0"/>
              <a:t>©1999-2019 Thorsten Doherr, ZEW GmbH</a:t>
            </a:r>
          </a:p>
          <a:p>
            <a:pPr marL="0" indent="0">
              <a:buNone/>
            </a:pPr>
            <a:endParaRPr lang="en-US" dirty="0"/>
          </a:p>
          <a:p>
            <a:pPr marL="0" indent="0">
              <a:buNone/>
            </a:pPr>
            <a:endParaRPr lang="en-US" dirty="0" smtClean="0"/>
          </a:p>
          <a:p>
            <a:pPr marL="0" indent="0">
              <a:buNone/>
            </a:pPr>
            <a:endParaRPr lang="en-US" dirty="0"/>
          </a:p>
        </p:txBody>
      </p:sp>
      <p:sp>
        <p:nvSpPr>
          <p:cNvPr id="3" name="Foliennummernplatzhalter 2"/>
          <p:cNvSpPr>
            <a:spLocks noGrp="1"/>
          </p:cNvSpPr>
          <p:nvPr>
            <p:ph type="sldNum" sz="quarter" idx="12"/>
          </p:nvPr>
        </p:nvSpPr>
        <p:spPr/>
        <p:txBody>
          <a:bodyPr/>
          <a:lstStyle/>
          <a:p>
            <a:fld id="{F6630C99-0C10-4F11-B985-BB6A5D994424}" type="slidenum">
              <a:rPr lang="en-US" smtClean="0"/>
              <a:t>49</a:t>
            </a:fld>
            <a:endParaRPr lang="en-US" dirty="0"/>
          </a:p>
        </p:txBody>
      </p:sp>
      <p:sp>
        <p:nvSpPr>
          <p:cNvPr id="4" name="Titel 3"/>
          <p:cNvSpPr>
            <a:spLocks noGrp="1"/>
          </p:cNvSpPr>
          <p:nvPr>
            <p:ph type="title"/>
          </p:nvPr>
        </p:nvSpPr>
        <p:spPr/>
        <p:txBody>
          <a:bodyPr/>
          <a:lstStyle/>
          <a:p>
            <a:r>
              <a:rPr lang="en-US" dirty="0" err="1" smtClean="0"/>
              <a:t>SearchEngine</a:t>
            </a:r>
            <a:r>
              <a:rPr lang="en-US" dirty="0" smtClean="0"/>
              <a:t> legal notes</a:t>
            </a:r>
            <a:endParaRPr lang="en-US" dirty="0"/>
          </a:p>
        </p:txBody>
      </p:sp>
      <p:sp>
        <p:nvSpPr>
          <p:cNvPr id="6" name="Textfeld 5"/>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26147117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539430"/>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last 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most recently saved slot is always selected by default</a:t>
            </a:r>
            <a:endParaRPr lang="en-US" sz="1400" dirty="0"/>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11" name="Grafik 10"/>
          <p:cNvPicPr>
            <a:picLocks noChangeAspect="1"/>
          </p:cNvPicPr>
          <p:nvPr/>
        </p:nvPicPr>
        <p:blipFill>
          <a:blip r:embed="rId2"/>
          <a:stretch>
            <a:fillRect/>
          </a:stretch>
        </p:blipFill>
        <p:spPr>
          <a:xfrm>
            <a:off x="5048572" y="908720"/>
            <a:ext cx="3771900" cy="3248025"/>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a:t>
            </a:r>
            <a:r>
              <a:rPr lang="en-US" sz="1400" dirty="0" smtClean="0"/>
              <a:t>you plan a new search project, which is </a:t>
            </a:r>
            <a:r>
              <a:rPr lang="en-US" sz="1400" dirty="0" smtClean="0"/>
              <a:t>similar to an existing one, load the similar project and save it immediately under a new name to save time and avoid accidental overwriting.</a:t>
            </a:r>
          </a:p>
        </p:txBody>
      </p:sp>
      <p:pic>
        <p:nvPicPr>
          <p:cNvPr id="5" name="Grafik 4"/>
          <p:cNvPicPr>
            <a:picLocks noChangeAspect="1"/>
          </p:cNvPicPr>
          <p:nvPr/>
        </p:nvPicPr>
        <p:blipFill>
          <a:blip r:embed="rId2"/>
          <a:stretch>
            <a:fillRect/>
          </a:stretch>
        </p:blipFill>
        <p:spPr>
          <a:xfrm>
            <a:off x="5067622" y="908720"/>
            <a:ext cx="3752850" cy="3238500"/>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a:t>
            </a:r>
            <a:r>
              <a:rPr lang="en-US" sz="1400" dirty="0" smtClean="0"/>
              <a:t>records.</a:t>
            </a:r>
            <a:endParaRPr lang="en-US" sz="1400" dirty="0" smtClean="0"/>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smtClean="0"/>
              <a:t>option “</a:t>
            </a:r>
            <a:r>
              <a:rPr lang="en-US" sz="1400" dirty="0" err="1" smtClean="0"/>
              <a:t>SearchKey</a:t>
            </a:r>
            <a:r>
              <a:rPr lang="en-US" sz="1400" dirty="0" smtClean="0"/>
              <a:t>” specifies the unique key of the search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a:t>
            </a:r>
            <a:r>
              <a:rPr lang="en-US" sz="1400" dirty="0" smtClean="0"/>
              <a:t>table.</a:t>
            </a:r>
            <a:endParaRPr lang="en-US" sz="1400" dirty="0" smtClean="0"/>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a:t>
            </a:r>
            <a:r>
              <a:rPr lang="en-US" sz="1400" dirty="0" smtClean="0"/>
              <a:t>keys.</a:t>
            </a:r>
            <a:endParaRPr lang="en-US" sz="1400" dirty="0" smtClean="0"/>
          </a:p>
          <a:p>
            <a:pPr marL="180000" lvl="1" indent="-180000">
              <a:buClr>
                <a:srgbClr val="FF0000"/>
              </a:buClr>
              <a:buFont typeface="Wingdings" panose="05000000000000000000" pitchFamily="2" charset="2"/>
              <a:buChar char="§"/>
            </a:pPr>
            <a:r>
              <a:rPr lang="en-US" sz="1400" dirty="0" smtClean="0"/>
              <a:t>If </a:t>
            </a:r>
            <a:r>
              <a:rPr lang="en-US" sz="1400" dirty="0" smtClean="0"/>
              <a:t>key </a:t>
            </a:r>
            <a:r>
              <a:rPr lang="en-US" sz="1400" dirty="0" smtClean="0"/>
              <a:t>fields are used, they have to be </a:t>
            </a:r>
            <a:r>
              <a:rPr lang="en-US" sz="1400" dirty="0" smtClean="0"/>
              <a:t>unique. If you are using a </a:t>
            </a:r>
            <a:r>
              <a:rPr lang="en-US" sz="1400" dirty="0" smtClean="0"/>
              <a:t>search field, e.g. firm name or person </a:t>
            </a:r>
            <a:r>
              <a:rPr lang="en-US" sz="1400" dirty="0" smtClean="0"/>
              <a:t>name, something is wrong.</a:t>
            </a:r>
            <a:endParaRPr lang="en-US" sz="1400" dirty="0" smtClean="0"/>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(which will be excluded from the selection) in regard of the candidate </a:t>
            </a:r>
            <a:r>
              <a:rPr lang="en-US" sz="1400" dirty="0" smtClean="0"/>
              <a:t>identity.</a:t>
            </a:r>
            <a:endParaRPr lang="en-US" sz="1400" dirty="0" smtClean="0"/>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a:t>
            </a:r>
            <a:r>
              <a:rPr lang="en-US" sz="1400" dirty="0" smtClean="0"/>
              <a:t>having already </a:t>
            </a:r>
            <a:r>
              <a:rPr lang="en-US" sz="1400" dirty="0" smtClean="0"/>
              <a:t>candidates in a higher </a:t>
            </a:r>
            <a:r>
              <a:rPr lang="en-US" sz="1400" dirty="0" smtClean="0"/>
              <a:t>range.</a:t>
            </a:r>
            <a:endParaRPr lang="en-US" sz="1400" dirty="0" smtClean="0"/>
          </a:p>
          <a:p>
            <a:pPr marL="180000" lvl="1" indent="-180000">
              <a:buClr>
                <a:schemeClr val="tx2"/>
              </a:buClr>
              <a:buFont typeface="Wingdings" panose="05000000000000000000" pitchFamily="2" charset="2"/>
              <a:buChar char="§"/>
            </a:pPr>
            <a:r>
              <a:rPr lang="en-US" sz="1400" dirty="0" smtClean="0"/>
              <a:t>The “Run” option allows for selecting specific search runs </a:t>
            </a:r>
            <a:r>
              <a:rPr lang="en-US" sz="1400" dirty="0" smtClean="0"/>
              <a:t>similar to </a:t>
            </a:r>
            <a:r>
              <a:rPr lang="en-US" sz="1400" dirty="0" smtClean="0"/>
              <a:t>the pages selection syntax for printing, i.e. 1-3, 7, 8 would select run 1, 2, 3, 7, </a:t>
            </a:r>
            <a:r>
              <a:rPr lang="en-US" sz="1400" dirty="0" smtClean="0"/>
              <a:t>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6" name="Picture 5"/>
          <p:cNvPicPr>
            <a:picLocks noChangeAspect="1"/>
          </p:cNvPicPr>
          <p:nvPr/>
        </p:nvPicPr>
        <p:blipFill>
          <a:blip r:embed="rId2"/>
          <a:stretch>
            <a:fillRect/>
          </a:stretch>
        </p:blipFill>
        <p:spPr>
          <a:xfrm>
            <a:off x="5498970" y="905034"/>
            <a:ext cx="3267075" cy="3524250"/>
          </a:xfrm>
          <a:prstGeom prst="rect">
            <a:avLst/>
          </a:prstGeom>
        </p:spPr>
      </p:pic>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depreciated (see Extended Export).</a:t>
            </a:r>
            <a:endParaRPr lang="en-US" sz="1400" dirty="0"/>
          </a:p>
        </p:txBody>
      </p:sp>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a:t>
            </a:r>
            <a:r>
              <a:rPr lang="en-US" sz="1400" dirty="0" smtClean="0"/>
              <a:t>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t>
            </a:r>
            <a:r>
              <a:rPr lang="en-US" sz="1400" dirty="0" smtClean="0"/>
              <a:t>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a:t>
            </a:r>
            <a:r>
              <a:rPr lang="en-US" sz="1400" dirty="0" smtClean="0"/>
              <a:t>intended.</a:t>
            </a:r>
            <a:endParaRPr lang="en-US" sz="1400" dirty="0" smtClean="0"/>
          </a:p>
          <a:p>
            <a:pPr marL="180000" lvl="1" indent="-180000">
              <a:buClr>
                <a:srgbClr val="00B050"/>
              </a:buClr>
              <a:buFont typeface="Wingdings" panose="05000000000000000000" pitchFamily="2" charset="2"/>
              <a:buChar char="§"/>
            </a:pPr>
            <a:r>
              <a:rPr lang="en-US" sz="1400" dirty="0" smtClean="0"/>
              <a:t>Including the search fields can be </a:t>
            </a:r>
            <a:r>
              <a:rPr lang="en-US" sz="1400" dirty="0" smtClean="0"/>
              <a:t>appropriate </a:t>
            </a:r>
            <a:r>
              <a:rPr lang="en-US" sz="1400" dirty="0" smtClean="0"/>
              <a:t>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r>
              <a:rPr lang="en-US" sz="1400" dirty="0" smtClean="0"/>
              <a: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7" name="Picture 6"/>
          <p:cNvPicPr>
            <a:picLocks noChangeAspect="1"/>
          </p:cNvPicPr>
          <p:nvPr/>
        </p:nvPicPr>
        <p:blipFill>
          <a:blip r:embed="rId2"/>
          <a:stretch>
            <a:fillRect/>
          </a:stretch>
        </p:blipFill>
        <p:spPr>
          <a:xfrm>
            <a:off x="5498970" y="905034"/>
            <a:ext cx="3267075" cy="3524250"/>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9433</Words>
  <Application>Microsoft Office PowerPoint</Application>
  <PresentationFormat>On-screen Show (4:3)</PresentationFormat>
  <Paragraphs>2223</Paragraphs>
  <Slides>49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49</vt:i4>
      </vt:variant>
    </vt:vector>
  </HeadingPairs>
  <TitlesOfParts>
    <vt:vector size="57" baseType="lpstr">
      <vt:lpstr>Arial</vt:lpstr>
      <vt:lpstr>Calibri</vt:lpstr>
      <vt:lpstr>Cambria Math</vt:lpstr>
      <vt:lpstr>Courier New</vt:lpstr>
      <vt:lpstr>Haettenschweiler</vt:lpstr>
      <vt:lpstr>Wingdings</vt:lpstr>
      <vt:lpstr>Wingdings 3</vt:lpstr>
      <vt:lpstr>Larissa</vt:lpstr>
      <vt:lpstr>PowerPoint Presentation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SearchEngine legal notes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Thorsten Doherr</cp:lastModifiedBy>
  <cp:revision>695</cp:revision>
  <dcterms:created xsi:type="dcterms:W3CDTF">2017-04-10T12:30:56Z</dcterms:created>
  <dcterms:modified xsi:type="dcterms:W3CDTF">2019-11-07T17:37:23Z</dcterms:modified>
</cp:coreProperties>
</file>