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5"/>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6" r:id="rId21"/>
    <p:sldId id="265" r:id="rId22"/>
    <p:sldId id="274" r:id="rId23"/>
    <p:sldId id="276" r:id="rId24"/>
    <p:sldId id="288" r:id="rId25"/>
    <p:sldId id="278" r:id="rId26"/>
    <p:sldId id="301" r:id="rId27"/>
    <p:sldId id="273" r:id="rId28"/>
    <p:sldId id="295" r:id="rId29"/>
    <p:sldId id="296" r:id="rId30"/>
    <p:sldId id="297" r:id="rId31"/>
    <p:sldId id="299" r:id="rId32"/>
    <p:sldId id="30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D0C4"/>
    <a:srgbClr val="A6C313"/>
    <a:srgbClr val="AFE3DC"/>
    <a:srgbClr val="BADA15"/>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10/2/2023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292873723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069797"/>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pertaining Threshold </a:t>
            </a:r>
          </a:p>
        </p:txBody>
      </p:sp>
      <p:sp>
        <p:nvSpPr>
          <p:cNvPr id="18" name="Textfeld 17"/>
          <p:cNvSpPr txBox="1"/>
          <p:nvPr/>
        </p:nvSpPr>
        <p:spPr>
          <a:xfrm>
            <a:off x="7610058" y="4479236"/>
            <a:ext cx="4581941" cy="523220"/>
          </a:xfrm>
          <a:prstGeom prst="rect">
            <a:avLst/>
          </a:prstGeom>
          <a:noFill/>
          <a:ln>
            <a:noFill/>
          </a:ln>
        </p:spPr>
        <p:txBody>
          <a:bodyPr wrap="square" rtlCol="0">
            <a:spAutoFit/>
          </a:bodyPr>
          <a:lstStyle/>
          <a:p>
            <a:r>
              <a:rPr lang="en-US" sz="1400" dirty="0" smtClean="0"/>
              <a:t>The interaction of these three settings prevent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24957122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815882"/>
          </a:xfrm>
          <a:prstGeom prst="rect">
            <a:avLst/>
          </a:prstGeom>
          <a:noFill/>
        </p:spPr>
        <p:txBody>
          <a:bodyPr wrap="square" rtlCol="0">
            <a:spAutoFit/>
          </a:bodyPr>
          <a:lstStyle/>
          <a:p>
            <a:r>
              <a:rPr lang="en-US" sz="1400" dirty="0" smtClean="0"/>
              <a:t>Linguistic Preparer destroy information for the sake of recalling misspelled terms at the expense of precision. The genuinely misspelled entries are drowned in a deluge of false positives. Usually, linguistic methods are applied in interactive environments, where results are eye-balled by humans, who can discriminate between real misspellings and mechanical clutter.</a:t>
            </a:r>
          </a:p>
          <a:p>
            <a:r>
              <a:rPr lang="en-US" sz="1400" dirty="0"/>
              <a:t>We have to replicate this visual screening via a flexible string distance function, which is independent of word positioning and commutative</a:t>
            </a:r>
            <a:r>
              <a:rPr lang="en-US" sz="1400" dirty="0" smtClean="0"/>
              <a:t>.</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2698429704"/>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Term field affected by a destructive Prep.</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a:t>Therefore, Search Types using destructive Preparer should be used sensibly and only after search steps based on conventional Preparer 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can complement each other, especially when misspellings involve word separations.</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Components of a Search Strategy</a:t>
            </a:r>
            <a:endParaRPr lang="en-US" dirty="0"/>
          </a:p>
        </p:txBody>
      </p:sp>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Threshold</a:t>
            </a:r>
          </a:p>
          <a:p>
            <a:pPr marL="504000" lvl="1">
              <a:spcBef>
                <a:spcPts val="0"/>
              </a:spcBef>
              <a:buClr>
                <a:srgbClr val="00AAE5"/>
              </a:buClr>
            </a:pPr>
            <a:r>
              <a:rPr lang="en-US" dirty="0">
                <a:solidFill>
                  <a:prstClr val="black"/>
                </a:solidFill>
              </a:rPr>
              <a:t>Interaction with the search type weights constitutes the search strategy</a:t>
            </a:r>
          </a:p>
          <a:p>
            <a:pPr marL="504000" lvl="1">
              <a:spcBef>
                <a:spcPts val="0"/>
              </a:spcBef>
              <a:buClr>
                <a:srgbClr val="00AAE5"/>
              </a:buClr>
            </a:pPr>
            <a:r>
              <a:rPr lang="en-US" dirty="0">
                <a:solidFill>
                  <a:prstClr val="black"/>
                </a:solidFill>
              </a:rPr>
              <a:t>A threshold above the firm name weight enforces partial address similarity</a:t>
            </a:r>
          </a:p>
          <a:p>
            <a:pPr marL="504000" lvl="1">
              <a:spcBef>
                <a:spcPts val="0"/>
              </a:spcBef>
              <a:buClr>
                <a:srgbClr val="00AAE5"/>
              </a:buClr>
            </a:pPr>
            <a:r>
              <a:rPr lang="en-US" dirty="0">
                <a:solidFill>
                  <a:prstClr val="black"/>
                </a:solidFill>
              </a:rPr>
              <a:t>If the threshold is below the firm name weight, similarity in the address increases the leeway</a:t>
            </a:r>
          </a:p>
          <a:p>
            <a:pPr marL="216000" lvl="0">
              <a:spcBef>
                <a:spcPts val="1200"/>
              </a:spcBef>
              <a:buClr>
                <a:srgbClr val="00AAE5"/>
              </a:buClr>
            </a:pPr>
            <a:r>
              <a:rPr lang="en-US" dirty="0">
                <a:solidFill>
                  <a:prstClr val="black"/>
                </a:solidFill>
              </a:rPr>
              <a:t>Redistribution of search type weights</a:t>
            </a:r>
          </a:p>
          <a:p>
            <a:pPr marL="504000" lvl="1">
              <a:spcBef>
                <a:spcPts val="0"/>
              </a:spcBef>
              <a:buClr>
                <a:srgbClr val="00AAE5"/>
              </a:buClr>
            </a:pPr>
            <a:r>
              <a:rPr lang="en-US" dirty="0">
                <a:solidFill>
                  <a:prstClr val="black"/>
                </a:solidFill>
              </a:rPr>
              <a:t>Increasing/decreasing the impact of </a:t>
            </a:r>
            <a:r>
              <a:rPr lang="en-US" dirty="0" smtClean="0">
                <a:solidFill>
                  <a:prstClr val="black"/>
                </a:solidFill>
              </a:rPr>
              <a:t>search types </a:t>
            </a:r>
            <a:r>
              <a:rPr lang="en-US" dirty="0">
                <a:solidFill>
                  <a:prstClr val="black"/>
                </a:solidFill>
              </a:rPr>
              <a:t>on the relative Identity</a:t>
            </a:r>
          </a:p>
          <a:p>
            <a:pPr marL="504000" lvl="1">
              <a:spcBef>
                <a:spcPts val="0"/>
              </a:spcBef>
              <a:buClr>
                <a:srgbClr val="00AAE5"/>
              </a:buClr>
            </a:pPr>
            <a:r>
              <a:rPr lang="en-US" dirty="0">
                <a:solidFill>
                  <a:prstClr val="black"/>
                </a:solidFill>
              </a:rPr>
              <a:t>The more weight on address search types, the higher the leeway for the firm name</a:t>
            </a:r>
          </a:p>
          <a:p>
            <a:pPr marL="504000" lvl="1">
              <a:spcBef>
                <a:spcPts val="0"/>
              </a:spcBef>
              <a:buClr>
                <a:srgbClr val="00AAE5"/>
              </a:buClr>
            </a:pPr>
            <a:r>
              <a:rPr lang="en-US" dirty="0">
                <a:solidFill>
                  <a:prstClr val="black"/>
                </a:solidFill>
              </a:rPr>
              <a:t>A weight of zero deactivates a search </a:t>
            </a:r>
            <a:r>
              <a:rPr lang="en-US" dirty="0" smtClean="0">
                <a:solidFill>
                  <a:prstClr val="black"/>
                </a:solidFill>
              </a:rPr>
              <a:t>type for strategies with dedicated misspelling steps:</a:t>
            </a:r>
          </a:p>
          <a:p>
            <a:pPr marL="720000" lvl="2">
              <a:spcBef>
                <a:spcPts val="0"/>
              </a:spcBef>
              <a:buClr>
                <a:srgbClr val="00AAE5"/>
              </a:buClr>
            </a:pPr>
            <a:r>
              <a:rPr lang="en-US" dirty="0" smtClean="0">
                <a:solidFill>
                  <a:prstClr val="black"/>
                </a:solidFill>
              </a:rPr>
              <a:t>Start with runs not capturing misspellings → associated search type (n-grams) has a weight of zero</a:t>
            </a:r>
          </a:p>
          <a:p>
            <a:pPr marL="720000" lvl="2">
              <a:spcBef>
                <a:spcPts val="0"/>
              </a:spcBef>
              <a:buClr>
                <a:srgbClr val="00AAE5"/>
              </a:buClr>
            </a:pPr>
            <a:r>
              <a:rPr lang="en-US" dirty="0" smtClean="0">
                <a:solidFill>
                  <a:prstClr val="black"/>
                </a:solidFill>
              </a:rPr>
              <a:t>Continue with misspelling runs → switch weight to linguistic preparer, set conventional to zero</a:t>
            </a:r>
          </a:p>
          <a:p>
            <a:pPr marL="216000" lvl="0">
              <a:spcBef>
                <a:spcPts val="1200"/>
              </a:spcBef>
              <a:buClr>
                <a:srgbClr val="00AAE5"/>
              </a:buClr>
            </a:pPr>
            <a:r>
              <a:rPr lang="en-US" dirty="0" smtClean="0">
                <a:solidFill>
                  <a:prstClr val="black"/>
                </a:solidFill>
              </a:rPr>
              <a:t>Capturing Misspellings</a:t>
            </a:r>
          </a:p>
          <a:p>
            <a:pPr marL="504000" lvl="1">
              <a:spcBef>
                <a:spcPts val="0"/>
              </a:spcBef>
              <a:buClr>
                <a:srgbClr val="00AAE5"/>
              </a:buClr>
            </a:pPr>
            <a:r>
              <a:rPr lang="en-US" dirty="0" smtClean="0">
                <a:solidFill>
                  <a:prstClr val="black"/>
                </a:solidFill>
              </a:rPr>
              <a:t>Activating </a:t>
            </a:r>
            <a:r>
              <a:rPr lang="en-US" dirty="0">
                <a:solidFill>
                  <a:prstClr val="black"/>
                </a:solidFill>
              </a:rPr>
              <a:t>linguistic search types (n-grams) by assigning a weight &gt; </a:t>
            </a:r>
            <a:r>
              <a:rPr lang="en-US" dirty="0" smtClean="0">
                <a:solidFill>
                  <a:prstClr val="black"/>
                </a:solidFill>
              </a:rPr>
              <a:t>0 and deactivating the corresponding conventional search type</a:t>
            </a:r>
            <a:endParaRPr lang="en-US" dirty="0">
              <a:solidFill>
                <a:prstClr val="black"/>
              </a:solidFill>
            </a:endParaRPr>
          </a:p>
          <a:p>
            <a:pPr marL="504000" lvl="1">
              <a:spcBef>
                <a:spcPts val="0"/>
              </a:spcBef>
              <a:buClr>
                <a:srgbClr val="00AAE5"/>
              </a:buClr>
            </a:pPr>
            <a:r>
              <a:rPr lang="en-US" dirty="0">
                <a:solidFill>
                  <a:prstClr val="black"/>
                </a:solidFill>
              </a:rPr>
              <a:t>Usually only relevant search fields like the firm name are equipped with linguistic preparer</a:t>
            </a:r>
          </a:p>
          <a:p>
            <a:pPr marL="216000" lvl="0">
              <a:spcBef>
                <a:spcPts val="1200"/>
              </a:spcBef>
              <a:buClr>
                <a:srgbClr val="00AAE5"/>
              </a:buClr>
            </a:pPr>
            <a:r>
              <a:rPr lang="en-US" dirty="0">
                <a:solidFill>
                  <a:prstClr val="black"/>
                </a:solidFill>
              </a:rPr>
              <a:t>Smoothing of the </a:t>
            </a:r>
            <a:r>
              <a:rPr lang="en-US" dirty="0" err="1">
                <a:solidFill>
                  <a:prstClr val="black"/>
                </a:solidFill>
              </a:rPr>
              <a:t>rIP</a:t>
            </a:r>
            <a:r>
              <a:rPr lang="en-US" dirty="0">
                <a:solidFill>
                  <a:prstClr val="black"/>
                </a:solidFill>
              </a:rPr>
              <a:t> distribution</a:t>
            </a:r>
          </a:p>
          <a:p>
            <a:pPr marL="504000" lvl="1">
              <a:spcBef>
                <a:spcPts val="0"/>
              </a:spcBef>
              <a:buClr>
                <a:srgbClr val="00AAE5"/>
              </a:buClr>
            </a:pPr>
            <a:r>
              <a:rPr lang="en-US" dirty="0">
                <a:solidFill>
                  <a:prstClr val="black"/>
                </a:solidFill>
              </a:rPr>
              <a:t>A smoothed distribution requires more words to match → dominant words lose </a:t>
            </a:r>
            <a:r>
              <a:rPr lang="en-US" dirty="0" smtClean="0">
                <a:solidFill>
                  <a:prstClr val="black"/>
                </a:solidFill>
              </a:rPr>
              <a:t>dominance</a:t>
            </a:r>
          </a:p>
          <a:p>
            <a:pPr marL="504000" lvl="1">
              <a:spcBef>
                <a:spcPts val="0"/>
              </a:spcBef>
              <a:buClr>
                <a:srgbClr val="00AAE5"/>
              </a:buClr>
            </a:pPr>
            <a:r>
              <a:rPr lang="en-US" dirty="0" smtClean="0">
                <a:solidFill>
                  <a:prstClr val="black"/>
                </a:solidFill>
              </a:rPr>
              <a:t>Higher precision at the expense of recall</a:t>
            </a:r>
            <a:endParaRPr lang="en-US" dirty="0">
              <a:solidFill>
                <a:prstClr val="black"/>
              </a:solidFill>
            </a:endParaRPr>
          </a:p>
          <a:p>
            <a:pPr marL="504000" lvl="1">
              <a:spcBef>
                <a:spcPts val="0"/>
              </a:spcBef>
              <a:buClr>
                <a:srgbClr val="00AAE5"/>
              </a:buClr>
            </a:pPr>
            <a:r>
              <a:rPr lang="en-US" dirty="0">
                <a:solidFill>
                  <a:prstClr val="black"/>
                </a:solidFill>
              </a:rPr>
              <a:t>N-grams covering misspellings may become dominant preventing matches </a:t>
            </a:r>
            <a:r>
              <a:rPr lang="en-US" dirty="0" smtClean="0">
                <a:solidFill>
                  <a:prstClr val="black"/>
                </a:solidFill>
              </a:rPr>
              <a:t>→ </a:t>
            </a:r>
            <a:r>
              <a:rPr lang="en-US" dirty="0" smtClean="0">
                <a:solidFill>
                  <a:prstClr val="black"/>
                </a:solidFill>
              </a:rPr>
              <a:t>two </a:t>
            </a:r>
            <a:r>
              <a:rPr lang="en-US" dirty="0" smtClean="0">
                <a:solidFill>
                  <a:prstClr val="black"/>
                </a:solidFill>
              </a:rPr>
              <a:t>search runs: one with and one without smoothing</a:t>
            </a:r>
          </a:p>
          <a:p>
            <a:pPr marL="72000">
              <a:spcBef>
                <a:spcPts val="1200"/>
              </a:spcBef>
              <a:buClr>
                <a:srgbClr val="00AAE5"/>
              </a:buClr>
            </a:pPr>
            <a:r>
              <a:rPr lang="en-US" dirty="0" smtClean="0">
                <a:solidFill>
                  <a:prstClr val="black"/>
                </a:solidFill>
              </a:rPr>
              <a:t>Multiple Search Steps</a:t>
            </a:r>
          </a:p>
          <a:p>
            <a:pPr marL="504000" lvl="1">
              <a:spcBef>
                <a:spcPts val="0"/>
              </a:spcBef>
              <a:buClr>
                <a:srgbClr val="00AAE5"/>
              </a:buClr>
            </a:pPr>
            <a:r>
              <a:rPr lang="en-US" dirty="0" smtClean="0">
                <a:solidFill>
                  <a:prstClr val="black"/>
                </a:solidFill>
              </a:rPr>
              <a:t>Incremental: exclude search records with candidates from subsequent search runs → </a:t>
            </a:r>
            <a:r>
              <a:rPr lang="en-US" dirty="0" smtClean="0">
                <a:solidFill>
                  <a:srgbClr val="7CD2C6"/>
                </a:solidFill>
              </a:rPr>
              <a:t>Focused Base Table</a:t>
            </a:r>
          </a:p>
          <a:p>
            <a:pPr marL="504000" lvl="1">
              <a:spcBef>
                <a:spcPts val="0"/>
              </a:spcBef>
              <a:buClr>
                <a:srgbClr val="00AAE5"/>
              </a:buClr>
            </a:pPr>
            <a:r>
              <a:rPr lang="en-US" dirty="0" smtClean="0">
                <a:solidFill>
                  <a:prstClr val="black"/>
                </a:solidFill>
              </a:rPr>
              <a:t>Supplemental: candidates of subsequent runs are merged (union of candidate sets) → </a:t>
            </a:r>
            <a:r>
              <a:rPr lang="en-US" dirty="0" smtClean="0">
                <a:solidFill>
                  <a:srgbClr val="BADA15"/>
                </a:solidFill>
              </a:rPr>
              <a:t>Unfocused Base Table</a:t>
            </a:r>
            <a:endParaRPr lang="en-US" dirty="0">
              <a:solidFill>
                <a:srgbClr val="BADA15"/>
              </a:solidFill>
            </a:endParaRPr>
          </a:p>
          <a:p>
            <a:pPr lvl="0" indent="0">
              <a:spcBef>
                <a:spcPts val="600"/>
              </a:spcBef>
              <a:buClr>
                <a:srgbClr val="00AAE5"/>
              </a:buClr>
              <a:buNone/>
            </a:pPr>
            <a:endParaRPr lang="en-US" dirty="0">
              <a:solidFill>
                <a:prstClr val="black"/>
              </a:solidFill>
            </a:endParaRPr>
          </a:p>
          <a:p>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19</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Only the best candidates are picked</a:t>
            </a:r>
            <a:endParaRPr kumimoji="0" lang="en-US" sz="11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20</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2841431560"/>
              </p:ext>
            </p:extLst>
          </p:nvPr>
        </p:nvGraphicFramePr>
        <p:xfrm>
          <a:off x="2370000" y="321958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a:t>
            </a:r>
            <a:endParaRPr lang="en-US" dirty="0"/>
          </a:p>
        </p:txBody>
      </p:sp>
      <mc:AlternateContent xmlns:mc="http://schemas.openxmlformats.org/markup-compatibility/2006" xmlns:a14="http://schemas.microsoft.com/office/drawing/2010/main">
        <mc:Choice Requires="a14">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Absolute Identification Potential: </a:t>
                </a:r>
                <a14:m>
                  <m:oMath xmlns:m="http://schemas.openxmlformats.org/officeDocument/2006/math">
                    <m:r>
                      <a:rPr lang="de-DE" i="1" dirty="0">
                        <a:solidFill>
                          <a:prstClr val="black"/>
                        </a:solidFill>
                        <a:latin typeface="Cambria Math" panose="02040503050406030204" pitchFamily="18" charset="0"/>
                      </a:rPr>
                      <m:t>𝑎𝐼𝑃</m:t>
                    </m:r>
                    <m:d>
                      <m:dPr>
                        <m:ctrlPr>
                          <a:rPr lang="de-DE" i="1" dirty="0">
                            <a:solidFill>
                              <a:prstClr val="black"/>
                            </a:solidFill>
                            <a:latin typeface="Cambria Math" panose="02040503050406030204" pitchFamily="18" charset="0"/>
                          </a:rPr>
                        </m:ctrlPr>
                      </m:dPr>
                      <m:e>
                        <m:r>
                          <a:rPr lang="de-DE" i="1" dirty="0">
                            <a:solidFill>
                              <a:prstClr val="black"/>
                            </a:solidFill>
                            <a:latin typeface="Cambria Math" panose="02040503050406030204" pitchFamily="18" charset="0"/>
                          </a:rPr>
                          <m:t>𝑤</m:t>
                        </m:r>
                      </m:e>
                    </m:d>
                    <m:r>
                      <a:rPr lang="de-DE"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𝑜𝑐𝑐</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𝑤</m:t>
                    </m:r>
                    <m:r>
                      <a:rPr lang="en-US" i="1" dirty="0" err="1">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𝑚𝑎𝑥𝑜𝑐𝑐</m:t>
                    </m:r>
                    <m:r>
                      <a:rPr lang="en-US" i="1" dirty="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oMath>
                </a14:m>
                <a:r>
                  <a:rPr lang="en-US" i="1" dirty="0">
                    <a:solidFill>
                      <a:prstClr val="black"/>
                    </a:solidFill>
                  </a:rPr>
                  <a:t> </a:t>
                </a:r>
                <a:br>
                  <a:rPr lang="en-US" i="1" dirty="0">
                    <a:solidFill>
                      <a:prstClr val="black"/>
                    </a:solidFill>
                  </a:rPr>
                </a:br>
                <a:r>
                  <a:rPr lang="en-US" dirty="0">
                    <a:solidFill>
                      <a:prstClr val="black"/>
                    </a:solidFill>
                  </a:rPr>
                  <a:t>Report only the </a:t>
                </a:r>
                <a:r>
                  <a:rPr lang="en-US" dirty="0">
                    <a:solidFill>
                      <a:srgbClr val="0078D7"/>
                    </a:solidFill>
                  </a:rPr>
                  <a:t>n</a:t>
                </a:r>
                <a:r>
                  <a:rPr lang="en-US" dirty="0">
                    <a:solidFill>
                      <a:prstClr val="black"/>
                    </a:solidFill>
                  </a:rPr>
                  <a:t> largest </a:t>
                </a:r>
                <a:r>
                  <a:rPr lang="en-US" dirty="0" err="1">
                    <a:solidFill>
                      <a:prstClr val="black"/>
                    </a:solidFill>
                  </a:rPr>
                  <a:t>aIP</a:t>
                </a:r>
                <a:r>
                  <a:rPr lang="en-US" dirty="0">
                    <a:solidFill>
                      <a:prstClr val="black"/>
                    </a:solidFill>
                  </a:rPr>
                  <a:t> in descending order for…</a:t>
                </a:r>
              </a:p>
              <a:p>
                <a:pPr marL="504000" lvl="1">
                  <a:spcBef>
                    <a:spcPts val="0"/>
                  </a:spcBef>
                  <a:buClr>
                    <a:srgbClr val="00AAE5"/>
                  </a:buClr>
                  <a:buFont typeface="Calibri" panose="020F0502020204030204" pitchFamily="34" charset="0"/>
                  <a:buChar char="…"/>
                </a:pPr>
                <a:r>
                  <a:rPr lang="en-US" dirty="0">
                    <a:solidFill>
                      <a:srgbClr val="00B050"/>
                    </a:solidFill>
                  </a:rPr>
                  <a:t>matching words in 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words exclusive to the candidate</a:t>
                </a:r>
              </a:p>
              <a:p>
                <a:pPr marL="504000" lvl="1">
                  <a:spcBef>
                    <a:spcPts val="0"/>
                  </a:spcBef>
                  <a:buClr>
                    <a:srgbClr val="00AAE5"/>
                  </a:buClr>
                  <a:buFont typeface="Calibri" panose="020F0502020204030204" pitchFamily="34" charset="0"/>
                  <a:buChar char="…"/>
                </a:pPr>
                <a:r>
                  <a:rPr lang="en-US" dirty="0">
                    <a:solidFill>
                      <a:srgbClr val="FF0000"/>
                    </a:solidFill>
                  </a:rPr>
                  <a:t>words exclusive to the search term </a:t>
                </a:r>
                <a:r>
                  <a:rPr lang="en-US" dirty="0">
                    <a:solidFill>
                      <a:prstClr val="black"/>
                    </a:solidFill>
                  </a:rPr>
                  <a:t>(requires auxiliary registry of the search table)</a:t>
                </a:r>
              </a:p>
              <a:p>
                <a:pPr marL="216000" lvl="0" indent="0">
                  <a:spcBef>
                    <a:spcPts val="0"/>
                  </a:spcBef>
                  <a:buClr>
                    <a:srgbClr val="00AAE5"/>
                  </a:buClr>
                  <a:buNone/>
                </a:pPr>
                <a:r>
                  <a:rPr lang="en-US" dirty="0">
                    <a:solidFill>
                      <a:prstClr val="black"/>
                    </a:solidFill>
                  </a:rPr>
                  <a:t>for all search types, i.e.:</a:t>
                </a:r>
                <a:br>
                  <a:rPr lang="en-US" dirty="0">
                    <a:solidFill>
                      <a:prstClr val="black"/>
                    </a:solidFill>
                  </a:rPr>
                </a:br>
                <a:r>
                  <a:rPr lang="en-US" dirty="0" smtClean="0">
                    <a:solidFill>
                      <a:prstClr val="black"/>
                    </a:solidFill>
                  </a:rPr>
                  <a:t>name </a:t>
                </a:r>
                <a:r>
                  <a:rPr lang="en-US" dirty="0">
                    <a:solidFill>
                      <a:prstClr val="black"/>
                    </a:solidFill>
                  </a:rPr>
                  <a:t>= </a:t>
                </a:r>
                <a:r>
                  <a:rPr lang="en-US" dirty="0">
                    <a:solidFill>
                      <a:srgbClr val="0078D7"/>
                    </a:solidFill>
                  </a:rPr>
                  <a:t>5</a:t>
                </a:r>
                <a:r>
                  <a:rPr lang="en-US" dirty="0">
                    <a:solidFill>
                      <a:prstClr val="black"/>
                    </a:solidFill>
                  </a:rPr>
                  <a:t>, </a:t>
                </a:r>
                <a:r>
                  <a:rPr lang="en-US" dirty="0" smtClean="0">
                    <a:solidFill>
                      <a:prstClr val="black"/>
                    </a:solidFill>
                  </a:rPr>
                  <a:t>name </a:t>
                </a:r>
                <a:r>
                  <a:rPr lang="en-US" dirty="0">
                    <a:solidFill>
                      <a:prstClr val="black"/>
                    </a:solidFill>
                  </a:rPr>
                  <a:t>GRAM3 = </a:t>
                </a:r>
                <a:r>
                  <a:rPr lang="en-US" dirty="0">
                    <a:solidFill>
                      <a:srgbClr val="0078D7"/>
                    </a:solidFill>
                  </a:rPr>
                  <a:t>15</a:t>
                </a:r>
                <a:r>
                  <a:rPr lang="en-US" dirty="0">
                    <a:solidFill>
                      <a:prstClr val="black"/>
                    </a:solidFill>
                  </a:rPr>
                  <a:t>, </a:t>
                </a:r>
                <a:r>
                  <a:rPr lang="en-US" dirty="0" smtClean="0">
                    <a:solidFill>
                      <a:prstClr val="black"/>
                    </a:solidFill>
                  </a:rPr>
                  <a:t>street </a:t>
                </a:r>
                <a:r>
                  <a:rPr lang="en-US" dirty="0">
                    <a:solidFill>
                      <a:prstClr val="black"/>
                    </a:solidFill>
                  </a:rPr>
                  <a:t>= </a:t>
                </a:r>
                <a:r>
                  <a:rPr lang="en-US" dirty="0">
                    <a:solidFill>
                      <a:srgbClr val="0078D7"/>
                    </a:solidFill>
                  </a:rPr>
                  <a:t>3</a:t>
                </a:r>
                <a:r>
                  <a:rPr lang="en-US" dirty="0">
                    <a:solidFill>
                      <a:prstClr val="black"/>
                    </a:solidFill>
                  </a:rPr>
                  <a:t>, </a:t>
                </a:r>
                <a:r>
                  <a:rPr lang="en-US" dirty="0" smtClean="0">
                    <a:solidFill>
                      <a:prstClr val="black"/>
                    </a:solidFill>
                  </a:rPr>
                  <a:t>zip </a:t>
                </a:r>
                <a:r>
                  <a:rPr lang="en-US" dirty="0">
                    <a:solidFill>
                      <a:prstClr val="black"/>
                    </a:solidFill>
                  </a:rPr>
                  <a:t>= </a:t>
                </a:r>
                <a:r>
                  <a:rPr lang="en-US" dirty="0">
                    <a:solidFill>
                      <a:srgbClr val="0078D7"/>
                    </a:solidFill>
                  </a:rPr>
                  <a:t>1</a:t>
                </a:r>
                <a:r>
                  <a:rPr lang="en-US" dirty="0">
                    <a:solidFill>
                      <a:prstClr val="black"/>
                    </a:solidFill>
                  </a:rPr>
                  <a:t>, </a:t>
                </a:r>
                <a:r>
                  <a:rPr lang="en-US" dirty="0" smtClean="0">
                    <a:solidFill>
                      <a:prstClr val="black"/>
                    </a:solidFill>
                  </a:rPr>
                  <a:t>city </a:t>
                </a:r>
                <a:r>
                  <a:rPr lang="en-US" dirty="0">
                    <a:solidFill>
                      <a:prstClr val="black"/>
                    </a:solidFill>
                  </a:rPr>
                  <a:t>= </a:t>
                </a:r>
                <a:r>
                  <a:rPr lang="en-US" dirty="0">
                    <a:solidFill>
                      <a:srgbClr val="0078D7"/>
                    </a:solidFill>
                  </a:rPr>
                  <a:t>2</a:t>
                </a:r>
              </a:p>
              <a:p>
                <a:pPr marL="216000" lvl="0">
                  <a:spcBef>
                    <a:spcPts val="1200"/>
                  </a:spcBef>
                  <a:buClr>
                    <a:srgbClr val="00AAE5"/>
                  </a:buClr>
                </a:pPr>
                <a:r>
                  <a:rPr lang="en-US" dirty="0">
                    <a:solidFill>
                      <a:prstClr val="black"/>
                    </a:solidFill>
                  </a:rPr>
                  <a:t>Asymmetric string distances based on maximizing word-by-word comparisons between…</a:t>
                </a:r>
              </a:p>
              <a:p>
                <a:pPr marL="504000" lvl="1">
                  <a:spcBef>
                    <a:spcPts val="0"/>
                  </a:spcBef>
                  <a:buClr>
                    <a:srgbClr val="00AAE5"/>
                  </a:buClr>
                  <a:buFont typeface="Calibri" panose="020F0502020204030204" pitchFamily="34" charset="0"/>
                  <a:buChar char="…"/>
                </a:pPr>
                <a:r>
                  <a:rPr lang="en-US" dirty="0">
                    <a:solidFill>
                      <a:prstClr val="black"/>
                    </a:solidFill>
                  </a:rPr>
                  <a:t>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candidate and search term</a:t>
                </a:r>
              </a:p>
              <a:p>
                <a:pPr marL="216000" lvl="1" indent="0">
                  <a:spcBef>
                    <a:spcPts val="0"/>
                  </a:spcBef>
                  <a:buClr>
                    <a:srgbClr val="00AAE5"/>
                  </a:buClr>
                  <a:buNone/>
                </a:pPr>
                <a:r>
                  <a:rPr lang="en-US" dirty="0">
                    <a:solidFill>
                      <a:prstClr val="black"/>
                    </a:solidFill>
                  </a:rPr>
                  <a:t>for all search fields (independent of the positioning of words)</a:t>
                </a:r>
              </a:p>
              <a:p>
                <a:pPr marL="216000" lvl="0">
                  <a:spcBef>
                    <a:spcPts val="1200"/>
                  </a:spcBef>
                  <a:buClr>
                    <a:srgbClr val="00AAE5"/>
                  </a:buClr>
                </a:pPr>
                <a:r>
                  <a:rPr lang="en-US" dirty="0">
                    <a:solidFill>
                      <a:prstClr val="black"/>
                    </a:solidFill>
                  </a:rPr>
                  <a:t>Candidate block related</a:t>
                </a:r>
              </a:p>
              <a:p>
                <a:pPr marL="504000" lvl="1">
                  <a:spcBef>
                    <a:spcPts val="0"/>
                  </a:spcBef>
                  <a:buClr>
                    <a:srgbClr val="00AAE5"/>
                  </a:buClr>
                </a:pPr>
                <a:r>
                  <a:rPr lang="en-US" dirty="0">
                    <a:solidFill>
                      <a:prstClr val="black"/>
                    </a:solidFill>
                  </a:rPr>
                  <a:t>Number of candidates for the same search record</a:t>
                </a:r>
              </a:p>
              <a:p>
                <a:pPr marL="504000" lvl="1">
                  <a:spcBef>
                    <a:spcPts val="0"/>
                  </a:spcBef>
                  <a:buClr>
                    <a:srgbClr val="00AAE5"/>
                  </a:buClr>
                </a:pPr>
                <a:r>
                  <a:rPr lang="en-US" dirty="0">
                    <a:solidFill>
                      <a:prstClr val="black"/>
                    </a:solidFill>
                  </a:rPr>
                  <a:t>Number of distinct identities among those candidates</a:t>
                </a:r>
              </a:p>
              <a:p>
                <a:pPr marL="504000" lvl="1">
                  <a:spcBef>
                    <a:spcPts val="0"/>
                  </a:spcBef>
                  <a:buClr>
                    <a:srgbClr val="00AAE5"/>
                  </a:buClr>
                </a:pPr>
                <a:r>
                  <a:rPr lang="en-US" dirty="0">
                    <a:solidFill>
                      <a:prstClr val="black"/>
                    </a:solidFill>
                  </a:rPr>
                  <a:t>Percentile rank position within candidates</a:t>
                </a:r>
              </a:p>
              <a:p>
                <a:pPr marL="504000" lvl="1">
                  <a:spcBef>
                    <a:spcPts val="0"/>
                  </a:spcBef>
                  <a:buClr>
                    <a:srgbClr val="00AAE5"/>
                  </a:buClr>
                </a:pPr>
                <a:r>
                  <a:rPr lang="en-US" dirty="0">
                    <a:solidFill>
                      <a:prstClr val="black"/>
                    </a:solidFill>
                  </a:rPr>
                  <a:t>Standard deviations of the string distances (calculated externally)</a:t>
                </a:r>
              </a:p>
              <a:p>
                <a:pPr>
                  <a:buClr>
                    <a:srgbClr val="00B050"/>
                  </a:buClr>
                </a:pPr>
                <a:r>
                  <a:rPr lang="en-US" dirty="0" smtClean="0"/>
                  <a:t>Relatively slim parameter set per observation (around 110 variables) </a:t>
                </a:r>
              </a:p>
              <a:p>
                <a:pPr lvl="1">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buClr>
                    <a:srgbClr val="FF0000"/>
                  </a:buClr>
                </a:pPr>
                <a:r>
                  <a:rPr lang="en-US" dirty="0" smtClean="0"/>
                  <a:t>“second hand metal wares” and “scrapyard” are not identified as tantamount</a:t>
                </a:r>
              </a:p>
              <a:p>
                <a:pPr lvl="1">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mc:Choice>
        <mc:Fallback xmlns="">
          <p:sp>
            <p:nvSpPr>
              <p:cNvPr id="4" name="Inhaltsplatzhalter 3"/>
              <p:cNvSpPr>
                <a:spLocks noGrp="1" noRot="1" noChangeAspect="1" noMove="1" noResize="1" noEditPoints="1" noAdjustHandles="1" noChangeArrowheads="1" noChangeShapeType="1" noTextEdit="1"/>
              </p:cNvSpPr>
              <p:nvPr>
                <p:ph idx="1"/>
              </p:nvPr>
            </p:nvSpPr>
            <p:spPr>
              <a:blipFill rotWithShape="0">
                <a:blip r:embed="rId2"/>
                <a:stretch>
                  <a:fillRect l="-205" t="-774" b="-332"/>
                </a:stretch>
              </a:blipFill>
            </p:spPr>
            <p:txBody>
              <a:bodyPr/>
              <a:lstStyle/>
              <a:p>
                <a:r>
                  <a:rPr lang="en-US">
                    <a:noFill/>
                  </a:rPr>
                  <a:t> </a:t>
                </a:r>
              </a:p>
            </p:txBody>
          </p:sp>
        </mc:Fallback>
      </mc:AlternateContent>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23</a:t>
            </a:fld>
            <a:endParaRPr lang="en-US" dirty="0">
              <a:solidFill>
                <a:prstClr val="white">
                  <a:lumMod val="50000"/>
                </a:prstClr>
              </a:solidFill>
            </a:endParaRPr>
          </a:p>
        </p:txBody>
      </p:sp>
    </p:spTree>
    <p:extLst>
      <p:ext uri="{BB962C8B-B14F-4D97-AF65-F5344CB8AC3E}">
        <p14:creationId xmlns:p14="http://schemas.microsoft.com/office/powerpoint/2010/main" val="3108029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24</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25</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26</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27</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branching of 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32</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384995"/>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076575"/>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11215</Words>
  <Application>Microsoft Office PowerPoint</Application>
  <PresentationFormat>Breitbild</PresentationFormat>
  <Paragraphs>4595</Paragraphs>
  <Slides>32</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32</vt:i4>
      </vt:variant>
    </vt:vector>
  </HeadingPairs>
  <TitlesOfParts>
    <vt:vector size="44"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Components of a Search Strategy</vt:lpstr>
      <vt:lpstr>PowerPoint-Präsentation</vt:lpstr>
      <vt:lpstr>Search Strategy: Establishment Panel vs. Company Panel (MUP)</vt:lpstr>
      <vt:lpstr>Training Data</vt:lpstr>
      <vt:lpstr>Meta Vector</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290</cp:revision>
  <dcterms:created xsi:type="dcterms:W3CDTF">2023-08-28T14:05:43Z</dcterms:created>
  <dcterms:modified xsi:type="dcterms:W3CDTF">2023-10-02T09:04:20Z</dcterms:modified>
</cp:coreProperties>
</file>