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53" r:id="rId2"/>
    <p:sldId id="356" r:id="rId3"/>
    <p:sldId id="325" r:id="rId4"/>
    <p:sldId id="307" r:id="rId5"/>
    <p:sldId id="306" r:id="rId6"/>
    <p:sldId id="311" r:id="rId7"/>
    <p:sldId id="313" r:id="rId8"/>
    <p:sldId id="318" r:id="rId9"/>
    <p:sldId id="316" r:id="rId10"/>
    <p:sldId id="314" r:id="rId11"/>
    <p:sldId id="317" r:id="rId12"/>
    <p:sldId id="315" r:id="rId13"/>
    <p:sldId id="319" r:id="rId14"/>
    <p:sldId id="354" r:id="rId15"/>
    <p:sldId id="321" r:id="rId16"/>
    <p:sldId id="346" r:id="rId17"/>
    <p:sldId id="347" r:id="rId18"/>
    <p:sldId id="348" r:id="rId19"/>
    <p:sldId id="360" r:id="rId20"/>
    <p:sldId id="310" r:id="rId21"/>
    <p:sldId id="308" r:id="rId22"/>
    <p:sldId id="292" r:id="rId23"/>
    <p:sldId id="293" r:id="rId24"/>
    <p:sldId id="294" r:id="rId25"/>
    <p:sldId id="309" r:id="rId26"/>
    <p:sldId id="355"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57" r:id="rId40"/>
    <p:sldId id="337" r:id="rId41"/>
    <p:sldId id="338" r:id="rId42"/>
    <p:sldId id="339" r:id="rId43"/>
    <p:sldId id="341" r:id="rId44"/>
    <p:sldId id="344" r:id="rId45"/>
    <p:sldId id="342" r:id="rId46"/>
    <p:sldId id="345" r:id="rId47"/>
    <p:sldId id="359" r:id="rId48"/>
    <p:sldId id="351" r:id="rId49"/>
    <p:sldId id="326" r:id="rId50"/>
    <p:sldId id="28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D037"/>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varScale="1">
        <p:scale>
          <a:sx n="162" d="100"/>
          <a:sy n="162" d="100"/>
        </p:scale>
        <p:origin x="1608" y="15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8/19/2022</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‹Nr.›</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‹Nr.›</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‹Nr.›</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p:cNvSpPr txBox="1"/>
          <p:nvPr/>
        </p:nvSpPr>
        <p:spPr>
          <a:xfrm>
            <a:off x="2651570"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pic>
        <p:nvPicPr>
          <p:cNvPr id="10" name="Grafik 9"/>
          <p:cNvPicPr>
            <a:picLocks noChangeAspect="1"/>
          </p:cNvPicPr>
          <p:nvPr/>
        </p:nvPicPr>
        <p:blipFill>
          <a:blip r:embed="rId2"/>
          <a:stretch>
            <a:fillRect/>
          </a:stretch>
        </p:blipFill>
        <p:spPr>
          <a:xfrm>
            <a:off x="1512364" y="190048"/>
            <a:ext cx="6119272" cy="6119272"/>
          </a:xfrm>
          <a:prstGeom prst="rect">
            <a:avLst/>
          </a:prstGeom>
        </p:spPr>
      </p:pic>
      <p:sp>
        <p:nvSpPr>
          <p:cNvPr id="11" name="Textfeld 10"/>
          <p:cNvSpPr txBox="1"/>
          <p:nvPr/>
        </p:nvSpPr>
        <p:spPr>
          <a:xfrm>
            <a:off x="5796136" y="260648"/>
            <a:ext cx="537327" cy="276999"/>
          </a:xfrm>
          <a:prstGeom prst="rect">
            <a:avLst/>
          </a:prstGeom>
          <a:solidFill>
            <a:schemeClr val="tx1"/>
          </a:solidFill>
        </p:spPr>
        <p:txBody>
          <a:bodyPr wrap="none" rtlCol="0">
            <a:spAutoFit/>
          </a:bodyPr>
          <a:lstStyle/>
          <a:p>
            <a:r>
              <a:rPr lang="de-DE" sz="1200" smtClean="0">
                <a:solidFill>
                  <a:schemeClr val="bg1"/>
                </a:solidFill>
              </a:rPr>
              <a:t>20.22</a:t>
            </a:r>
            <a:endParaRPr lang="de-DE" sz="1200" dirty="0">
              <a:solidFill>
                <a:schemeClr val="bg1"/>
              </a:solidFill>
            </a:endParaRPr>
          </a:p>
        </p:txBody>
      </p:sp>
    </p:spTree>
    <p:extLst>
      <p:ext uri="{BB962C8B-B14F-4D97-AF65-F5344CB8AC3E}">
        <p14:creationId xmlns:p14="http://schemas.microsoft.com/office/powerpoint/2010/main" val="251853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provided by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5" name="Grafik 4"/>
          <p:cNvPicPr>
            <a:picLocks noChangeAspect="1"/>
          </p:cNvPicPr>
          <p:nvPr/>
        </p:nvPicPr>
        <p:blipFill>
          <a:blip r:embed="rId2"/>
          <a:stretch>
            <a:fillRect/>
          </a:stretch>
        </p:blipFill>
        <p:spPr>
          <a:xfrm>
            <a:off x="5148064" y="908720"/>
            <a:ext cx="3734321" cy="4620270"/>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“r” (run) and rarely “max”</a:t>
            </a:r>
          </a:p>
          <a:p>
            <a:pPr marL="180000" lvl="1" indent="-180000">
              <a:buClr>
                <a:srgbClr val="00B050"/>
              </a:buClr>
              <a:buFont typeface="Wingdings" panose="05000000000000000000" pitchFamily="2" charset="2"/>
              <a:buChar char="§"/>
            </a:pPr>
            <a:r>
              <a:rPr lang="en-US" sz="1400" dirty="0" smtClean="0"/>
              <a:t>Due to the fact that search results are not commutative, a linkage between two entities has a maximum (max) and a minimum (min) identity. Given the recommendation of high thresholds the minimum can be zero while the maximum is above the threshold. By mirroring the missing results (see function Mirror) it is possible to obtain an identity for the cases blow the threshold. Use this in conjunction with the score percentile to define more complex rules if necessary. </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p>
          <a:p>
            <a:pPr marL="180000" lvl="1" indent="-180000">
              <a:buClr>
                <a:srgbClr val="00B050"/>
              </a:buClr>
              <a:buFont typeface="Wingdings" panose="05000000000000000000" pitchFamily="2" charset="2"/>
              <a:buChar char="§"/>
            </a:pPr>
            <a:r>
              <a:rPr lang="en-US" sz="1400" dirty="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a:t>If nesting is applied, the first cascade always should have a cascade limit of zero </a:t>
            </a:r>
            <a:r>
              <a:rPr lang="en-US" sz="1400" i="1" dirty="0"/>
              <a:t>→ </a:t>
            </a:r>
            <a:r>
              <a:rPr lang="en-US" sz="1400" dirty="0"/>
              <a:t>direct activation of the rule.</a:t>
            </a:r>
          </a:p>
          <a:p>
            <a:pPr marL="180000" lvl="1" indent="-180000">
              <a:buClr>
                <a:srgbClr val="00B050"/>
              </a:buClr>
              <a:buFont typeface="Wingdings" panose="05000000000000000000" pitchFamily="2" charset="2"/>
              <a:buChar char="§"/>
            </a:pPr>
            <a:r>
              <a:rPr lang="en-US" sz="1400" dirty="0"/>
              <a:t>There is no limit to the nesting of cascades but implementing more than two barely provides any benefits.</a:t>
            </a:r>
          </a:p>
          <a:p>
            <a:pPr marL="180000" lvl="1" indent="-180000">
              <a:buClr>
                <a:srgbClr val="00B050"/>
              </a:buClr>
              <a:buFont typeface="Wingdings" panose="05000000000000000000" pitchFamily="2" charset="2"/>
              <a:buChar char="§"/>
            </a:pPr>
            <a:r>
              <a:rPr lang="en-US" sz="1400" dirty="0" smtClean="0"/>
              <a:t>The </a:t>
            </a:r>
            <a:r>
              <a:rPr lang="en-US" sz="1400" dirty="0"/>
              <a:t>first cascade should define reliable clusters by strict rules with a low risk for false positives. The second cascade defines the arbitrary level of tolerated intransitivity.</a:t>
            </a:r>
          </a:p>
          <a:p>
            <a:pPr marL="0" lvl="1">
              <a:buClr>
                <a:schemeClr val="tx2"/>
              </a:buClr>
            </a:pPr>
            <a:endParaRPr lang="en-US" sz="1400" i="1" dirty="0" smtClean="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6" name="Grafik 5"/>
          <p:cNvPicPr>
            <a:picLocks noChangeAspect="1"/>
          </p:cNvPicPr>
          <p:nvPr/>
        </p:nvPicPr>
        <p:blipFill>
          <a:blip r:embed="rId2"/>
          <a:stretch>
            <a:fillRect/>
          </a:stretch>
        </p:blipFill>
        <p:spPr>
          <a:xfrm>
            <a:off x="5148064" y="908720"/>
            <a:ext cx="3734321" cy="4620270"/>
          </a:xfrm>
          <a:prstGeom prst="rect">
            <a:avLst/>
          </a:prstGeom>
        </p:spPr>
      </p:pic>
      <p:sp>
        <p:nvSpPr>
          <p:cNvPr id="5" name="Rechteck 4"/>
          <p:cNvSpPr/>
          <p:nvPr/>
        </p:nvSpPr>
        <p:spPr>
          <a:xfrm>
            <a:off x="5076056" y="5589240"/>
            <a:ext cx="3960440" cy="954107"/>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Artefact thresholds should </a:t>
            </a:r>
            <a:r>
              <a:rPr lang="en-US" sz="1400" dirty="0" smtClean="0"/>
              <a:t>be </a:t>
            </a:r>
            <a:r>
              <a:rPr lang="en-US" sz="1400" dirty="0"/>
              <a:t>applied after examination of the basic export (see Extended Export), which is also helpful to assess limits when using the absolute score “s”.</a:t>
            </a:r>
          </a:p>
        </p:txBody>
      </p:sp>
    </p:spTree>
    <p:extLst>
      <p:ext uri="{BB962C8B-B14F-4D97-AF65-F5344CB8AC3E}">
        <p14:creationId xmlns:p14="http://schemas.microsoft.com/office/powerpoint/2010/main" val="196122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6" name="Grafik 5"/>
          <p:cNvPicPr>
            <a:picLocks noChangeAspect="1"/>
          </p:cNvPicPr>
          <p:nvPr/>
        </p:nvPicPr>
        <p:blipFill>
          <a:blip r:embed="rId2"/>
          <a:stretch>
            <a:fillRect/>
          </a:stretch>
        </p:blipFill>
        <p:spPr>
          <a:xfrm>
            <a:off x="5508104" y="1052736"/>
            <a:ext cx="3153215" cy="3334215"/>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262979"/>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de-DE" sz="1400" b="0" i="1" dirty="0" smtClean="0">
                        <a:latin typeface="Cambria Math" panose="02040503050406030204" pitchFamily="18" charset="0"/>
                      </a:rPr>
                      <m:t>𝑙𝑛</m:t>
                    </m:r>
                    <m:r>
                      <a:rPr lang="en-US" sz="1400" i="1" dirty="0" smtClean="0">
                        <a:latin typeface="Cambria Math" panose="02040503050406030204" pitchFamily="18" charset="0"/>
                      </a:rPr>
                      <m:t>(</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m:t>
                    </m:r>
                    <m:r>
                      <a:rPr lang="de-DE" sz="1400" b="0" i="1" dirty="0" smtClean="0">
                        <a:latin typeface="Cambria Math" panose="02040503050406030204" pitchFamily="18" charset="0"/>
                      </a:rPr>
                      <m:t>𝑙𝑛</m:t>
                    </m:r>
                    <m:d>
                      <m:dPr>
                        <m:ctrlPr>
                          <a:rPr lang="en-US" sz="1400" i="1" dirty="0" smtClean="0">
                            <a:latin typeface="Cambria Math" panose="02040503050406030204" pitchFamily="18" charset="0"/>
                          </a:rPr>
                        </m:ctrlPr>
                      </m:dPr>
                      <m:e>
                        <m:r>
                          <a:rPr lang="en-US" sz="1400" i="1" dirty="0">
                            <a:latin typeface="Cambria Math" panose="02040503050406030204" pitchFamily="18" charset="0"/>
                          </a:rPr>
                          <m:t>𝑚𝑎𝑥𝑜𝑐𝑐</m:t>
                        </m:r>
                        <m:r>
                          <m:rPr>
                            <m:nor/>
                          </m:rPr>
                          <a:rPr lang="de-DE" sz="1400" dirty="0"/>
                          <m:t> </m:t>
                        </m:r>
                      </m:e>
                    </m:d>
                  </m:oMath>
                </a14:m>
                <a:endParaRPr lang="en-US" sz="140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262979"/>
              </a:xfrm>
              <a:prstGeom prst="rect">
                <a:avLst/>
              </a:prstGeom>
              <a:blipFill rotWithShape="0">
                <a:blip r:embed="rId2"/>
                <a:stretch>
                  <a:fillRect l="-363" t="-232" r="-1090"/>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Grafik 5"/>
          <p:cNvPicPr>
            <a:picLocks noChangeAspect="1"/>
          </p:cNvPicPr>
          <p:nvPr/>
        </p:nvPicPr>
        <p:blipFill>
          <a:blip r:embed="rId3"/>
          <a:stretch>
            <a:fillRect/>
          </a:stretch>
        </p:blipFill>
        <p:spPr>
          <a:xfrm>
            <a:off x="5508104" y="1052736"/>
            <a:ext cx="3153215" cy="3658111"/>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a:t>
            </a:r>
            <a:r>
              <a:rPr lang="en-US" sz="1400" dirty="0" smtClean="0"/>
              <a:t>fields and the string comparison, </a:t>
            </a:r>
            <a:r>
              <a:rPr lang="en-US" sz="1400" dirty="0"/>
              <a:t>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r>
              <a:rPr lang="en-US" sz="1400" dirty="0" smtClean="0"/>
              <a:t>Furthermore, the “R” category specifies the overlap between non-destructive search types. </a:t>
            </a:r>
          </a:p>
          <a:p>
            <a:pPr marL="180000" lvl="1" indent="-180000">
              <a:buClr>
                <a:schemeClr val="tx2"/>
              </a:buClr>
              <a:buFont typeface="Wingdings" panose="05000000000000000000" pitchFamily="2" charset="2"/>
              <a:buChar char="§"/>
            </a:pPr>
            <a:r>
              <a:rPr lang="en-US" sz="1400" dirty="0" smtClean="0"/>
              <a:t>Additionally, the </a:t>
            </a:r>
            <a:r>
              <a:rPr lang="en-US" sz="1400" dirty="0"/>
              <a:t>meta format includes LRCPD string comparisons for all search fields for both directions (CFS#, CSF#). This output can be deactivated in case of long text </a:t>
            </a:r>
            <a:r>
              <a:rPr lang="en-US" sz="1400" dirty="0" smtClean="0"/>
              <a:t>fields, which would bog down performance for little gain.</a:t>
            </a:r>
          </a:p>
          <a:p>
            <a:pPr marL="180000" lvl="1" indent="-180000">
              <a:buClr>
                <a:schemeClr val="tx2"/>
              </a:buClr>
              <a:buFont typeface="Wingdings" panose="05000000000000000000" pitchFamily="2" charset="2"/>
              <a:buChar char="§"/>
            </a:pPr>
            <a:r>
              <a:rPr lang="en-US" sz="1400" dirty="0" smtClean="0"/>
              <a:t>The </a:t>
            </a:r>
            <a:r>
              <a:rPr lang="en-US" sz="1400" dirty="0"/>
              <a:t>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dirty="0" smtClean="0"/>
              <a:t>The directory SEML contains sample programs based on the STATA package “brain”: https</a:t>
            </a:r>
            <a:r>
              <a:rPr lang="en-US" sz="1400" dirty="0"/>
              <a:t>://github.com/ThorstenDoherr/brain</a:t>
            </a:r>
            <a:endParaRPr lang="en-US" sz="1400" dirty="0" smtClean="0"/>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6" name="Rechteck 5"/>
          <p:cNvSpPr/>
          <p:nvPr/>
        </p:nvSpPr>
        <p:spPr>
          <a:xfrm>
            <a:off x="5364088" y="4581128"/>
            <a:ext cx="3528392" cy="1815882"/>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pic>
        <p:nvPicPr>
          <p:cNvPr id="7" name="Grafik 6"/>
          <p:cNvPicPr>
            <a:picLocks noChangeAspect="1"/>
          </p:cNvPicPr>
          <p:nvPr/>
        </p:nvPicPr>
        <p:blipFill>
          <a:blip r:embed="rId2"/>
          <a:stretch>
            <a:fillRect/>
          </a:stretch>
        </p:blipFill>
        <p:spPr>
          <a:xfrm>
            <a:off x="5508104" y="908720"/>
            <a:ext cx="3153215" cy="3658111"/>
          </a:xfrm>
          <a:prstGeom prst="rect">
            <a:avLst/>
          </a:prstGeom>
        </p:spPr>
      </p:pic>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835902" y="6926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674130013"/>
              </p:ext>
            </p:extLst>
          </p:nvPr>
        </p:nvGraphicFramePr>
        <p:xfrm>
          <a:off x="35496" y="836712"/>
          <a:ext cx="8828774" cy="5544012"/>
        </p:xfrm>
        <a:graphic>
          <a:graphicData uri="http://schemas.openxmlformats.org/drawingml/2006/table">
            <a:tbl>
              <a:tblPr/>
              <a:tblGrid>
                <a:gridCol w="400283"/>
                <a:gridCol w="293165"/>
                <a:gridCol w="473574"/>
                <a:gridCol w="473574"/>
                <a:gridCol w="180409"/>
                <a:gridCol w="202960"/>
                <a:gridCol w="473574"/>
                <a:gridCol w="233029"/>
                <a:gridCol w="233029"/>
                <a:gridCol w="473574"/>
                <a:gridCol w="473574"/>
                <a:gridCol w="473574"/>
                <a:gridCol w="473574"/>
                <a:gridCol w="202960"/>
                <a:gridCol w="202960"/>
                <a:gridCol w="473574"/>
                <a:gridCol w="473574"/>
                <a:gridCol w="202960"/>
                <a:gridCol w="202960"/>
                <a:gridCol w="219874"/>
                <a:gridCol w="225512"/>
                <a:gridCol w="127790"/>
                <a:gridCol w="127790"/>
                <a:gridCol w="127790"/>
                <a:gridCol w="435989"/>
                <a:gridCol w="473574"/>
                <a:gridCol w="473574"/>
              </a:tblGrid>
              <a:tr h="120522">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SEARCHED</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FOUND</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IDENTITY</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SCORE</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IPOS</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RUN1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RUN2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CSF5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CFS5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SCNT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RCNT</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R5</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M1_1</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80415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0.49537037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89.5352737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5.737590009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0.94017094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99.90073145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99.90073145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96.97480863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0.248834499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27268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0.633760684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0.944444444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80415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0.259330144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0.262053571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0.453703704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27271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87.07407718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5.924049988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0.606837607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0.897966594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0.306937799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0.444444444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0.18262705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0.203715317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0.63547483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0.666666667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1919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1920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93.33333333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0.519762731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55181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90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0.250211327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0.265906933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71465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0.242332831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1920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1919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88.33333333</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8.062546278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0.376190476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0.703703704</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7</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0.619601713</a:t>
                      </a:r>
                    </a:p>
                  </a:txBody>
                  <a:tcPr marL="5640" marR="5640" marT="5640" marB="0" anchor="b">
                    <a:lnL>
                      <a:noFill/>
                    </a:lnL>
                    <a:lnR>
                      <a:noFill/>
                    </a:lnR>
                    <a:lnT>
                      <a:noFill/>
                    </a:lnT>
                    <a:lnB>
                      <a:noFill/>
                    </a:lnB>
                  </a:tcPr>
                </a:tc>
              </a:tr>
              <a:tr h="120522">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22</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100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8.642489469</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8</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6</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15</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a:solidFill>
                            <a:srgbClr val="000000"/>
                          </a:solidFill>
                          <a:effectLst/>
                          <a:latin typeface="Cambria Math" panose="02040503050406030204" pitchFamily="18" charset="0"/>
                          <a:ea typeface="Cambria Math" panose="02040503050406030204" pitchFamily="18" charset="0"/>
                        </a:rPr>
                        <a:t>0</a:t>
                      </a:r>
                    </a:p>
                  </a:txBody>
                  <a:tcPr marL="5640" marR="5640" marT="5640" marB="0" anchor="b">
                    <a:lnL>
                      <a:noFill/>
                    </a:lnL>
                    <a:lnR>
                      <a:noFill/>
                    </a:lnR>
                    <a:lnT>
                      <a:noFill/>
                    </a:lnT>
                    <a:lnB>
                      <a:noFill/>
                    </a:lnB>
                  </a:tcPr>
                </a:tc>
                <a:tc>
                  <a:txBody>
                    <a:bodyPr/>
                    <a:lstStyle/>
                    <a:p>
                      <a:pPr algn="r" fontAlgn="b"/>
                      <a:r>
                        <a:rPr lang="de-DE" sz="600" b="0" i="0" u="none" strike="noStrike" dirty="0">
                          <a:solidFill>
                            <a:srgbClr val="000000"/>
                          </a:solidFill>
                          <a:effectLst/>
                          <a:latin typeface="Cambria Math" panose="02040503050406030204" pitchFamily="18" charset="0"/>
                          <a:ea typeface="Cambria Math" panose="02040503050406030204" pitchFamily="18" charset="0"/>
                        </a:rPr>
                        <a:t>0.766759858</a:t>
                      </a:r>
                    </a:p>
                  </a:txBody>
                  <a:tcPr marL="5640" marR="5640" marT="5640" marB="0" anchor="b">
                    <a:lnL>
                      <a:noFill/>
                    </a:lnL>
                    <a:lnR>
                      <a:noFill/>
                    </a:lnR>
                    <a:lnT>
                      <a:noFill/>
                    </a:lnT>
                    <a:lnB>
                      <a:noFill/>
                    </a:lnB>
                  </a:tcPr>
                </a:tc>
              </a:tr>
            </a:tbl>
          </a:graphicData>
        </a:graphic>
      </p:graphicFrame>
    </p:spTree>
    <p:extLst>
      <p:ext uri="{BB962C8B-B14F-4D97-AF65-F5344CB8AC3E}">
        <p14:creationId xmlns:p14="http://schemas.microsoft.com/office/powerpoint/2010/main" val="8071699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[Code] →[Download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pPr>
            <a:r>
              <a:rPr lang="en-US" sz="2000" dirty="0" smtClean="0">
                <a:solidFill>
                  <a:srgbClr val="00B050"/>
                </a:solidFill>
              </a:rPr>
              <a:t>Best practice suggested by the developer</a:t>
            </a:r>
          </a:p>
          <a:p>
            <a:pPr>
              <a:buClr>
                <a:srgbClr val="FF0000"/>
              </a:buClr>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136000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1815882"/>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1960" y="1052736"/>
            <a:ext cx="4496427" cy="3038899"/>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smtClean="0"/>
              <a:t>strpos(</a:t>
            </a:r>
            <a:r>
              <a:rPr lang="en-US" sz="1000" dirty="0" err="1" smtClean="0"/>
              <a:t>var</a:t>
            </a:r>
            <a:r>
              <a:rPr lang="en-US" sz="1000" dirty="0"/>
              <a:t>,`"'"') &gt; 0</a:t>
            </a:r>
            <a:endParaRPr lang="en-US" sz="1400" dirty="0" smtClean="0"/>
          </a:p>
        </p:txBody>
      </p:sp>
      <p:pic>
        <p:nvPicPr>
          <p:cNvPr id="8" name="Grafik 7"/>
          <p:cNvPicPr>
            <a:picLocks noChangeAspect="1"/>
          </p:cNvPicPr>
          <p:nvPr/>
        </p:nvPicPr>
        <p:blipFill>
          <a:blip r:embed="rId2"/>
          <a:stretch>
            <a:fillRect/>
          </a:stretch>
        </p:blipFill>
        <p:spPr>
          <a:xfrm>
            <a:off x="4211960" y="1052736"/>
            <a:ext cx="4496427" cy="3038899"/>
          </a:xfrm>
          <a:prstGeom prst="rect">
            <a:avLst/>
          </a:prstGeom>
        </p:spPr>
      </p:pic>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6" name="Grafik 5"/>
          <p:cNvPicPr>
            <a:picLocks noChangeAspect="1"/>
          </p:cNvPicPr>
          <p:nvPr/>
        </p:nvPicPr>
        <p:blipFill>
          <a:blip r:embed="rId2"/>
          <a:stretch>
            <a:fillRect/>
          </a:stretch>
        </p:blipFill>
        <p:spPr>
          <a:xfrm>
            <a:off x="5724128" y="1052736"/>
            <a:ext cx="2953162" cy="3743847"/>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5" name="Grafik 4"/>
          <p:cNvPicPr>
            <a:picLocks noChangeAspect="1"/>
          </p:cNvPicPr>
          <p:nvPr/>
        </p:nvPicPr>
        <p:blipFill>
          <a:blip r:embed="rId2"/>
          <a:stretch>
            <a:fillRect/>
          </a:stretch>
        </p:blipFill>
        <p:spPr>
          <a:xfrm>
            <a:off x="3203848" y="1052736"/>
            <a:ext cx="5582429" cy="2657846"/>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0032" y="4509120"/>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smtClean="0"/>
              <a:t>Darwinian </a:t>
            </a:r>
            <a:r>
              <a:rPr lang="en-US" sz="1400" dirty="0"/>
              <a:t>keeps only the candidates with the highest identities → clean base table required.</a:t>
            </a:r>
          </a:p>
          <a:p>
            <a:pPr marL="0" lvl="1">
              <a:buClr>
                <a:schemeClr val="tx2"/>
              </a:buClr>
            </a:pPr>
            <a:endParaRPr lang="en-US" sz="1400" dirty="0" smtClean="0"/>
          </a:p>
        </p:txBody>
      </p:sp>
      <p:pic>
        <p:nvPicPr>
          <p:cNvPr id="6" name="Grafik 5"/>
          <p:cNvPicPr>
            <a:picLocks noChangeAspect="1"/>
          </p:cNvPicPr>
          <p:nvPr/>
        </p:nvPicPr>
        <p:blipFill>
          <a:blip r:embed="rId2"/>
          <a:stretch>
            <a:fillRect/>
          </a:stretch>
        </p:blipFill>
        <p:spPr>
          <a:xfrm>
            <a:off x="4860032" y="980728"/>
            <a:ext cx="3896269" cy="3400900"/>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70099"/>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a:t>
            </a:r>
            <a:r>
              <a:rPr lang="de-DE" sz="1400" dirty="0"/>
              <a:t>8388608</a:t>
            </a:r>
            <a:r>
              <a:rPr lang="en-US" sz="1400" dirty="0" smtClean="0"/>
              <a:t>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will not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6" name="Grafik 5"/>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0" name="Textfeld 13"/>
          <p:cNvSpPr txBox="1"/>
          <p:nvPr/>
        </p:nvSpPr>
        <p:spPr>
          <a:xfrm>
            <a:off x="323528" y="908720"/>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323528" y="2060848"/>
            <a:ext cx="4179832" cy="954107"/>
          </a:xfrm>
          <a:prstGeom prst="rect">
            <a:avLst/>
          </a:prstGeom>
          <a:noFill/>
        </p:spPr>
        <p:txBody>
          <a:bodyPr wrap="square" rtlCol="0">
            <a:spAutoFit/>
          </a:bodyPr>
          <a:lstStyle/>
          <a:p>
            <a:r>
              <a:rPr lang="en-US" sz="1400" dirty="0" smtClean="0"/>
              <a:t>Environment</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more convenient.</a:t>
            </a:r>
          </a:p>
        </p:txBody>
      </p:sp>
      <p:sp>
        <p:nvSpPr>
          <p:cNvPr id="16" name="Textfeld 13"/>
          <p:cNvSpPr txBox="1"/>
          <p:nvPr/>
        </p:nvSpPr>
        <p:spPr>
          <a:xfrm>
            <a:off x="323528" y="2996952"/>
            <a:ext cx="4179832" cy="2677656"/>
          </a:xfrm>
          <a:prstGeom prst="rect">
            <a:avLst/>
          </a:prstGeom>
          <a:noFill/>
        </p:spPr>
        <p:txBody>
          <a:bodyPr wrap="square" rtlCol="0">
            <a:spAutoFit/>
          </a:bodyPr>
          <a:lstStyle/>
          <a:p>
            <a:r>
              <a:rPr lang="en-US" sz="1400" dirty="0" smtClean="0"/>
              <a:t>Multiprocessing</a:t>
            </a:r>
          </a:p>
          <a:p>
            <a:pPr marL="180000" lvl="1" indent="-180000">
              <a:buClr>
                <a:schemeClr val="tx2"/>
              </a:buClr>
              <a:buFont typeface="Wingdings" panose="05000000000000000000" pitchFamily="2" charset="2"/>
              <a:buChar char="§"/>
            </a:pPr>
            <a:r>
              <a:rPr lang="en-US" sz="1400" dirty="0" smtClean="0"/>
              <a:t>A positive number determines how many CPUs (cores) will be dedicated to the </a:t>
            </a:r>
            <a:r>
              <a:rPr lang="en-US" sz="1400" dirty="0" err="1" smtClean="0"/>
              <a:t>SearchEngine</a:t>
            </a:r>
            <a:r>
              <a:rPr lang="en-US" sz="1400" dirty="0" smtClean="0"/>
              <a:t> process. A negative number determines how many CPUs stay free for other tasks. The default is zero, which  reserves up to 6 CPUs to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efficiency of multiprocessing (MP) can be assessed by a benchmark test. MP has diminishing returns to performance caused by the file system.</a:t>
            </a:r>
          </a:p>
          <a:p>
            <a:pPr marL="180000" lvl="1" indent="-180000">
              <a:buClr>
                <a:schemeClr val="tx2"/>
              </a:buClr>
              <a:buFont typeface="Wingdings" panose="05000000000000000000" pitchFamily="2" charset="2"/>
              <a:buChar char="§"/>
            </a:pPr>
            <a:r>
              <a:rPr lang="en-US" sz="1400" dirty="0" smtClean="0"/>
              <a:t>Benchmark timings can be displayed as comments in the log file “searchengine.log” or a log file assigned to a script (see Batch mode).</a:t>
            </a:r>
          </a:p>
        </p:txBody>
      </p:sp>
      <p:sp>
        <p:nvSpPr>
          <p:cNvPr id="2" name="Rechteck 1"/>
          <p:cNvSpPr/>
          <p:nvPr/>
        </p:nvSpPr>
        <p:spPr>
          <a:xfrm>
            <a:off x="323528" y="5589240"/>
            <a:ext cx="8496944" cy="954107"/>
          </a:xfrm>
          <a:prstGeom prst="rect">
            <a:avLst/>
          </a:prstGeom>
        </p:spPr>
        <p:txBody>
          <a:bodyPr wrap="square">
            <a:spAutoFit/>
          </a:bodyPr>
          <a:lstStyle/>
          <a:p>
            <a:pPr marL="180000" lvl="1" indent="-180000">
              <a:buClr>
                <a:schemeClr val="tx2"/>
              </a:buClr>
              <a:buFont typeface="Wingdings" panose="05000000000000000000" pitchFamily="2" charset="2"/>
              <a:buChar char="§"/>
            </a:pPr>
            <a:r>
              <a:rPr lang="en-US" sz="1400" dirty="0"/>
              <a:t>The multiprocessing is based on workers, which </a:t>
            </a:r>
            <a:r>
              <a:rPr lang="en-US" sz="1400" dirty="0" smtClean="0"/>
              <a:t>show </a:t>
            </a:r>
            <a:r>
              <a:rPr lang="en-US" sz="1400" dirty="0"/>
              <a:t>as “parallelfox.exe” in the task manager</a:t>
            </a:r>
            <a:r>
              <a:rPr lang="en-US" sz="1400" dirty="0" smtClean="0"/>
              <a:t>. These will be registered in the Windows registry on startup of the </a:t>
            </a:r>
            <a:r>
              <a:rPr lang="en-US" sz="1400" dirty="0" err="1" smtClean="0"/>
              <a:t>SearchEngine</a:t>
            </a:r>
            <a:r>
              <a:rPr lang="en-US" sz="1400" dirty="0" smtClean="0"/>
              <a:t>. If that is not possible because of missing admin rights, </a:t>
            </a:r>
            <a:r>
              <a:rPr lang="en-US" sz="1400" dirty="0" err="1" smtClean="0"/>
              <a:t>Foxpro</a:t>
            </a:r>
            <a:r>
              <a:rPr lang="en-US" sz="1400" dirty="0" smtClean="0"/>
              <a:t> workers are used which appear in the task bar. This behavior can be manually enforced. The disadvantage of </a:t>
            </a:r>
            <a:r>
              <a:rPr lang="en-US" sz="1400" dirty="0" err="1" smtClean="0"/>
              <a:t>Foxpro</a:t>
            </a:r>
            <a:r>
              <a:rPr lang="en-US" sz="1400" dirty="0" smtClean="0"/>
              <a:t> workers is that they can be accidentally closed.</a:t>
            </a:r>
            <a:endParaRPr lang="en-US" sz="1400" dirty="0"/>
          </a:p>
        </p:txBody>
      </p:sp>
      <p:pic>
        <p:nvPicPr>
          <p:cNvPr id="11" name="Grafik 10"/>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5737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52322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pic>
        <p:nvPicPr>
          <p:cNvPr id="5" name="Grafik 4"/>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2" name="Grafik 1"/>
          <p:cNvPicPr>
            <a:picLocks noChangeAspect="1"/>
          </p:cNvPicPr>
          <p:nvPr/>
        </p:nvPicPr>
        <p:blipFill>
          <a:blip r:embed="rId3"/>
          <a:stretch>
            <a:fillRect/>
          </a:stretch>
        </p:blipFill>
        <p:spPr>
          <a:xfrm>
            <a:off x="4716016" y="1052736"/>
            <a:ext cx="4058216" cy="3696216"/>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8" name="Gruppieren 7"/>
          <p:cNvGrpSpPr/>
          <p:nvPr/>
        </p:nvGrpSpPr>
        <p:grpSpPr>
          <a:xfrm>
            <a:off x="2987825" y="1665452"/>
            <a:ext cx="576063" cy="230832"/>
            <a:chOff x="2987825" y="1665452"/>
            <a:chExt cx="576063" cy="230832"/>
          </a:xfrm>
        </p:grpSpPr>
        <p:sp>
          <p:nvSpPr>
            <p:cNvPr id="6" name="Rechteck 5"/>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987825"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20.22</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5" name="Grafik 4"/>
          <p:cNvPicPr>
            <a:picLocks noChangeAspect="1"/>
          </p:cNvPicPr>
          <p:nvPr/>
        </p:nvPicPr>
        <p:blipFill>
          <a:blip r:embed="rId2"/>
          <a:stretch>
            <a:fillRect/>
          </a:stretch>
        </p:blipFill>
        <p:spPr>
          <a:xfrm>
            <a:off x="4716016" y="1052736"/>
            <a:ext cx="4058216" cy="3677163"/>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5" name="Grafik 4"/>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pic>
        <p:nvPicPr>
          <p:cNvPr id="6" name="Grafik 5"/>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847107"/>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2" name="Grafik 1"/>
          <p:cNvPicPr>
            <a:picLocks noChangeAspect="1"/>
          </p:cNvPicPr>
          <p:nvPr/>
        </p:nvPicPr>
        <p:blipFill>
          <a:blip r:embed="rId2"/>
          <a:stretch>
            <a:fillRect/>
          </a:stretch>
        </p:blipFill>
        <p:spPr>
          <a:xfrm>
            <a:off x="5076056" y="1052736"/>
            <a:ext cx="3686689" cy="2734057"/>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generate 1000*1000 matches) without loosing too much information as the truncated candidate lists are highly interconnected.</a:t>
            </a:r>
            <a:endParaRPr lang="en-US" sz="1400" dirty="0"/>
          </a:p>
        </p:txBody>
      </p:sp>
      <p:pic>
        <p:nvPicPr>
          <p:cNvPr id="5" name="Grafik 4"/>
          <p:cNvPicPr>
            <a:picLocks noChangeAspect="1"/>
          </p:cNvPicPr>
          <p:nvPr/>
        </p:nvPicPr>
        <p:blipFill>
          <a:blip r:embed="rId2"/>
          <a:stretch>
            <a:fillRect/>
          </a:stretch>
        </p:blipFill>
        <p:spPr>
          <a:xfrm>
            <a:off x="4716016" y="1052736"/>
            <a:ext cx="4067743" cy="1991003"/>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log, </a:t>
            </a:r>
            <a:r>
              <a:rPr lang="en-US" sz="1400" dirty="0" err="1" smtClean="0"/>
              <a:t>softmax</a:t>
            </a:r>
            <a:r>
              <a:rPr lang="en-US" sz="1400" dirty="0" smtClean="0"/>
              <a:t>), local and global share of the </a:t>
            </a:r>
            <a:r>
              <a:rPr lang="en-US" sz="1400" dirty="0" err="1" smtClean="0"/>
              <a:t>rIP</a:t>
            </a:r>
            <a:r>
              <a:rPr lang="en-US" sz="1400" dirty="0" smtClean="0"/>
              <a:t>.</a:t>
            </a:r>
          </a:p>
        </p:txBody>
      </p:sp>
      <p:pic>
        <p:nvPicPr>
          <p:cNvPr id="10" name="Grafik 9"/>
          <p:cNvPicPr>
            <a:picLocks noChangeAspect="1"/>
          </p:cNvPicPr>
          <p:nvPr/>
        </p:nvPicPr>
        <p:blipFill>
          <a:blip r:embed="rId2"/>
          <a:stretch>
            <a:fillRect/>
          </a:stretch>
        </p:blipFill>
        <p:spPr>
          <a:xfrm>
            <a:off x="179512" y="2852936"/>
            <a:ext cx="5792008" cy="3324689"/>
          </a:xfrm>
          <a:prstGeom prst="rect">
            <a:avLst/>
          </a:prstGeom>
        </p:spPr>
      </p:pic>
      <p:pic>
        <p:nvPicPr>
          <p:cNvPr id="13" name="Grafik 12"/>
          <p:cNvPicPr>
            <a:picLocks noChangeAspect="1"/>
          </p:cNvPicPr>
          <p:nvPr/>
        </p:nvPicPr>
        <p:blipFill>
          <a:blip r:embed="rId3"/>
          <a:stretch>
            <a:fillRect/>
          </a:stretch>
        </p:blipFill>
        <p:spPr>
          <a:xfrm>
            <a:off x="395536" y="3212976"/>
            <a:ext cx="5782482" cy="3334215"/>
          </a:xfrm>
          <a:prstGeom prst="rect">
            <a:avLst/>
          </a:prstGeom>
        </p:spPr>
      </p:pic>
      <p:pic>
        <p:nvPicPr>
          <p:cNvPr id="8" name="Grafik 7"/>
          <p:cNvPicPr>
            <a:picLocks noChangeAspect="1"/>
          </p:cNvPicPr>
          <p:nvPr/>
        </p:nvPicPr>
        <p:blipFill>
          <a:blip r:embed="rId4"/>
          <a:stretch>
            <a:fillRect/>
          </a:stretch>
        </p:blipFill>
        <p:spPr>
          <a:xfrm>
            <a:off x="3923928" y="1052736"/>
            <a:ext cx="4877481" cy="311511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5" name="Grafik 4"/>
          <p:cNvPicPr>
            <a:picLocks noChangeAspect="1"/>
          </p:cNvPicPr>
          <p:nvPr/>
        </p:nvPicPr>
        <p:blipFill>
          <a:blip r:embed="rId2"/>
          <a:stretch>
            <a:fillRect/>
          </a:stretch>
        </p:blipFill>
        <p:spPr>
          <a:xfrm>
            <a:off x="3923928" y="1052736"/>
            <a:ext cx="4896533" cy="3019846"/>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462213"/>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Every </a:t>
            </a:r>
            <a:r>
              <a:rPr lang="en-US" sz="1400" dirty="0"/>
              <a:t>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2" name="Grafik 1"/>
          <p:cNvPicPr>
            <a:picLocks noChangeAspect="1"/>
          </p:cNvPicPr>
          <p:nvPr/>
        </p:nvPicPr>
        <p:blipFill>
          <a:blip r:embed="rId2"/>
          <a:stretch>
            <a:fillRect/>
          </a:stretch>
        </p:blipFill>
        <p:spPr>
          <a:xfrm>
            <a:off x="5148064" y="1052736"/>
            <a:ext cx="3696216" cy="2638793"/>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2893100"/>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2" name="Grafik 1"/>
          <p:cNvPicPr>
            <a:picLocks noChangeAspect="1"/>
          </p:cNvPicPr>
          <p:nvPr/>
        </p:nvPicPr>
        <p:blipFill>
          <a:blip r:embed="rId2"/>
          <a:stretch>
            <a:fillRect/>
          </a:stretch>
        </p:blipFill>
        <p:spPr>
          <a:xfrm>
            <a:off x="3923928" y="1052736"/>
            <a:ext cx="4877481" cy="3658111"/>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550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 [[</a:t>
            </a:r>
            <a:r>
              <a:rPr lang="de-DE" sz="2600" i="1" dirty="0" smtClean="0">
                <a:cs typeface="Courier New" panose="02070309020205020404" pitchFamily="49" charset="0"/>
              </a:rPr>
              <a:t>para1</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r>
              <a:rPr lang="de-DE" sz="2600" i="1" dirty="0" smtClean="0">
                <a:cs typeface="Courier New" panose="02070309020205020404" pitchFamily="49" charset="0"/>
              </a:rPr>
              <a:t>para2</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lvl="1"/>
            <a:r>
              <a:rPr lang="en-US" sz="2600" dirty="0" smtClean="0"/>
              <a:t>Parameters followed by an equal sign are placeholders. In the script file, placeholder are enclosed by rectangular brackets, e.g. </a:t>
            </a:r>
            <a:r>
              <a:rPr lang="en-US" sz="2600" dirty="0" err="1" smtClean="0"/>
              <a:t>importBase</a:t>
            </a:r>
            <a:r>
              <a:rPr lang="en-US" sz="2600" dirty="0" smtClean="0"/>
              <a:t>(“[</a:t>
            </a:r>
            <a:r>
              <a:rPr lang="en-US" sz="2600" dirty="0" err="1" smtClean="0"/>
              <a:t>basefile</a:t>
            </a:r>
            <a:r>
              <a:rPr lang="en-US" sz="2600" dirty="0" smtClean="0"/>
              <a:t>]”) and will be replaced by the contents of a parameter of the same name</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166923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6" name="Gruppieren 5"/>
          <p:cNvGrpSpPr/>
          <p:nvPr/>
        </p:nvGrpSpPr>
        <p:grpSpPr>
          <a:xfrm>
            <a:off x="2977551" y="1665452"/>
            <a:ext cx="576063" cy="230832"/>
            <a:chOff x="2977551" y="1665452"/>
            <a:chExt cx="576063" cy="230832"/>
          </a:xfrm>
        </p:grpSpPr>
        <p:sp>
          <p:nvSpPr>
            <p:cNvPr id="8" name="Rechteck 7"/>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2977551"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20.22</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benchmark()</a:t>
            </a:r>
            <a:r>
              <a:rPr lang="en-US" sz="1400" dirty="0"/>
              <a:t/>
            </a:r>
            <a:br>
              <a:rPr lang="en-US" sz="1400" dirty="0"/>
            </a:br>
            <a:r>
              <a:rPr lang="en-US" sz="1400" dirty="0" smtClean="0"/>
              <a:t>runs the benchmark based on current MP settings and reports the results. [Preferences]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cancel()</a:t>
            </a:r>
            <a:r>
              <a:rPr lang="en-US" sz="1400" dirty="0"/>
              <a:t/>
            </a:r>
            <a:br>
              <a:rPr lang="en-US" sz="1400" dirty="0"/>
            </a:br>
            <a:r>
              <a:rPr lang="en-US" sz="1400" dirty="0" smtClean="0"/>
              <a:t>stops the current script.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configtmp</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Spath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defines the default path for temporary files. If </a:t>
            </a:r>
            <a:r>
              <a:rPr lang="en-US" sz="1400" i="1" dirty="0" err="1" smtClean="0"/>
              <a:t>Spath</a:t>
            </a:r>
            <a:r>
              <a:rPr lang="en-US" sz="1400" dirty="0" smtClean="0"/>
              <a:t> is omitted, the default directory will be used. [Preferences]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darwinian</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de-DE" sz="1400" dirty="0"/>
              <a:t>8388608</a:t>
            </a:r>
            <a:r>
              <a:rPr lang="en-US" sz="1400" dirty="0" smtClean="0"/>
              <a:t> (0 = default = 262144). </a:t>
            </a:r>
            <a:r>
              <a:rPr lang="en-US" sz="1400" dirty="0"/>
              <a:t>[Preferences</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836712"/>
            <a:ext cx="8496944" cy="5760031"/>
          </a:xfrm>
        </p:spPr>
        <p:txBody>
          <a:bodyPr>
            <a:normAutofit fontScale="92500"/>
          </a:bodyPr>
          <a:lstStyle/>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a:cs typeface="Courier New" panose="02070309020205020404" pitchFamily="49" charset="0"/>
              </a:rPr>
              <a:t>)</a:t>
            </a:r>
            <a:r>
              <a:rPr lang="en-US" sz="1400" dirty="0"/>
              <a:t/>
            </a:r>
            <a:br>
              <a:rPr lang="en-US" sz="1400" dirty="0"/>
            </a:br>
            <a:r>
              <a:rPr lang="en-US" sz="1400" dirty="0"/>
              <a:t>expands the </a:t>
            </a:r>
            <a:r>
              <a:rPr lang="en-US" sz="1400" dirty="0" err="1"/>
              <a:t>SearchEngine</a:t>
            </a:r>
            <a:r>
              <a:rPr lang="en-US" sz="1400" dirty="0"/>
              <a:t> by merging a virtual registry of the search table with the registry adjusting the occurrences. No new entries will be created. The parameter </a:t>
            </a:r>
            <a:r>
              <a:rPr lang="en-US" sz="1400" i="1" dirty="0" err="1"/>
              <a:t>expandMode</a:t>
            </a:r>
            <a:r>
              <a:rPr lang="en-US" sz="1400" dirty="0"/>
              <a:t> defines how the occurrences will be merged: 0 = restore original occurrences (default), 1 = replace with search table occurrence, 2 = use the maximum, 3 = use the minimum, 4 = increment by search table occurrence, 5 = use the average of both occurrences. [Expand]</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Lnocomp</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If </a:t>
            </a:r>
            <a:r>
              <a:rPr lang="en-US" sz="1400" i="1" dirty="0" err="1" smtClean="0"/>
              <a:t>lnocomp</a:t>
            </a:r>
            <a:r>
              <a:rPr lang="en-US" sz="1400" dirty="0" smtClean="0"/>
              <a:t> is .t., LRCPD comparisons are omitted. [Meta </a:t>
            </a:r>
            <a:r>
              <a:rPr lang="en-US" sz="1400" dirty="0"/>
              <a:t>Export</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feedback(</a:t>
            </a:r>
            <a:r>
              <a:rPr lang="en-US" sz="1400" i="1" dirty="0" err="1" smtClean="0">
                <a:ea typeface="Cambria Math" panose="02040503050406030204" pitchFamily="18" charset="0"/>
                <a:cs typeface="Courier New" panose="02070309020205020404" pitchFamily="49" charset="0"/>
              </a:rPr>
              <a:t>Nfeedback</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feedback, which can be a number between 0 and 100. [Settings]</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getpara</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displays the content of placeholder </a:t>
            </a:r>
            <a:r>
              <a:rPr lang="en-US" sz="1400" i="1" dirty="0" err="1" smtClean="0"/>
              <a:t>Spara</a:t>
            </a:r>
            <a:r>
              <a:rPr lang="en-US" sz="1400" dirty="0" smtClean="0"/>
              <a:t> or of all placeholders, if </a:t>
            </a:r>
            <a:r>
              <a:rPr lang="en-US" sz="1400" i="1" dirty="0" err="1" smtClean="0"/>
              <a:t>Spara</a:t>
            </a:r>
            <a:r>
              <a:rPr lang="en-US" sz="1400" dirty="0" smtClean="0"/>
              <a:t> is omitted or empty (see </a:t>
            </a:r>
            <a:r>
              <a:rPr lang="en-US" sz="1400" b="1" dirty="0" err="1" smtClean="0"/>
              <a:t>getpara</a:t>
            </a:r>
            <a:r>
              <a:rPr lang="en-US" sz="1400" dirty="0" smtClean="0"/>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3</a:t>
            </a:r>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rmAutofit/>
          </a:bodyPr>
          <a:lstStyle/>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r>
              <a:rPr lang="en-US" sz="1400" dirty="0" smtClean="0"/>
              <a:t>]</a:t>
            </a:r>
          </a:p>
          <a:p>
            <a:pPr marL="360000" indent="-360000">
              <a:spcBef>
                <a:spcPts val="600"/>
              </a:spcBef>
              <a:buNone/>
            </a:pPr>
            <a:r>
              <a:rPr lang="en-US" sz="1400" b="1" dirty="0" err="1" smtClean="0">
                <a:cs typeface="Courier New" panose="02070309020205020404" pitchFamily="49" charset="0"/>
              </a:rPr>
              <a:t>mp</a:t>
            </a:r>
            <a:r>
              <a:rPr lang="en-US" sz="1400" b="1" dirty="0" smtClean="0">
                <a:cs typeface="Courier New" panose="02070309020205020404" pitchFamily="49" charset="0"/>
              </a:rPr>
              <a:t>(</a:t>
            </a:r>
            <a:r>
              <a:rPr lang="en-US" sz="1400" dirty="0" smtClean="0">
                <a:solidFill>
                  <a:schemeClr val="bg1">
                    <a:lumMod val="50000"/>
                  </a:schemeClr>
                </a:solidFill>
                <a:cs typeface="Courier New" panose="02070309020205020404" pitchFamily="49" charset="0"/>
              </a:rPr>
              <a:t>[</a:t>
            </a:r>
            <a:r>
              <a:rPr lang="en-US" sz="1400" dirty="0" err="1" smtClean="0">
                <a:cs typeface="Courier New" panose="02070309020205020404" pitchFamily="49" charset="0"/>
              </a:rPr>
              <a:t>Icpu</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dedicates </a:t>
            </a:r>
            <a:r>
              <a:rPr lang="en-US" sz="1400" i="1" dirty="0" err="1" smtClean="0"/>
              <a:t>Icpu</a:t>
            </a:r>
            <a:r>
              <a:rPr lang="en-US" sz="1400" dirty="0" smtClean="0"/>
              <a:t> number of CPUs to </a:t>
            </a:r>
            <a:r>
              <a:rPr lang="en-US" sz="1400" dirty="0" err="1" smtClean="0"/>
              <a:t>SearchEngine</a:t>
            </a:r>
            <a:r>
              <a:rPr lang="en-US" sz="1400" dirty="0" smtClean="0"/>
              <a:t> actions. Negative numbers determine the CPUs not used by the </a:t>
            </a:r>
            <a:r>
              <a:rPr lang="en-US" sz="1400" dirty="0" err="1" smtClean="0"/>
              <a:t>SearchEngine</a:t>
            </a:r>
            <a:r>
              <a:rPr lang="en-US" sz="1400" dirty="0" smtClean="0"/>
              <a:t>. Omitting </a:t>
            </a:r>
            <a:r>
              <a:rPr lang="en-US" sz="1400" i="1" dirty="0" err="1" smtClean="0"/>
              <a:t>Icpu</a:t>
            </a:r>
            <a:r>
              <a:rPr lang="en-US" sz="1400" dirty="0" smtClean="0"/>
              <a:t> returns the current setting and a zero reserves up to 6 CPUs (initial setting). [Preferences]</a:t>
            </a:r>
            <a:endParaRPr lang="en-US" sz="1400" dirty="0"/>
          </a:p>
          <a:p>
            <a:pPr marL="360000" indent="-360000">
              <a:spcBef>
                <a:spcPts val="600"/>
              </a:spcBef>
              <a:buNone/>
            </a:pPr>
            <a:r>
              <a:rPr lang="en-US" sz="1400" b="1" dirty="0" smtClean="0">
                <a:cs typeface="Courier New" panose="02070309020205020404" pitchFamily="49" charset="0"/>
              </a:rPr>
              <a:t>note(</a:t>
            </a:r>
            <a:r>
              <a:rPr lang="en-US" sz="1400" dirty="0" err="1" smtClean="0">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cs typeface="Courier New" panose="02070309020205020404" pitchFamily="49" charset="0"/>
              </a:rPr>
              <a:t>output(</a:t>
            </a:r>
            <a:r>
              <a:rPr lang="en-US" sz="1400" dirty="0" err="1" smtClean="0">
                <a:cs typeface="Courier New" panose="02070309020205020404" pitchFamily="49" charset="0"/>
              </a:rPr>
              <a:t>Slogfile</a:t>
            </a:r>
            <a:r>
              <a:rPr lang="en-US" sz="1400" dirty="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err="1" smtClean="0">
                <a:cs typeface="Courier New" panose="02070309020205020404" pitchFamily="49" charset="0"/>
              </a:rPr>
              <a:t>Lappend</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defines a new log file for the </a:t>
            </a:r>
            <a:r>
              <a:rPr lang="en-US" sz="1400" dirty="0" err="1" smtClean="0"/>
              <a:t>SearchEngine</a:t>
            </a:r>
            <a:r>
              <a:rPr lang="en-US" sz="1400" dirty="0" smtClean="0"/>
              <a:t> output. If </a:t>
            </a:r>
            <a:r>
              <a:rPr lang="en-US" sz="1400" i="1" dirty="0" err="1" smtClean="0"/>
              <a:t>Lappend</a:t>
            </a:r>
            <a:r>
              <a:rPr lang="en-US" sz="1400" dirty="0" smtClean="0"/>
              <a:t> is .t., an existing file will be complemented instead of overwritten. This command can be used instead of the </a:t>
            </a:r>
            <a:r>
              <a:rPr lang="en-US" sz="1400" dirty="0" err="1" smtClean="0"/>
              <a:t>SearchEngine</a:t>
            </a:r>
            <a:r>
              <a:rPr lang="en-US" sz="1400" dirty="0" smtClean="0"/>
              <a:t> parameter.</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4</a:t>
            </a:r>
            <a:endParaRPr lang="en-US" sz="3200" dirty="0">
              <a:solidFill>
                <a:schemeClr val="tx2"/>
              </a:solidFill>
            </a:endParaRPr>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8"/>
            <a:ext cx="8496944" cy="5471999"/>
          </a:xfrm>
        </p:spPr>
        <p:txBody>
          <a:bodyPr>
            <a:normAutofit/>
          </a:bodyPr>
          <a:lstStyle/>
          <a:p>
            <a:pPr marL="360000" indent="-360000">
              <a:spcBef>
                <a:spcPts val="600"/>
              </a:spcBef>
              <a:buNone/>
            </a:pPr>
            <a:r>
              <a:rPr lang="en-US" sz="1400" b="1" dirty="0"/>
              <a:t>relative(</a:t>
            </a:r>
            <a:r>
              <a:rPr lang="en-US" sz="1400" i="1" dirty="0" err="1"/>
              <a:t>Lrelative</a:t>
            </a:r>
            <a:r>
              <a:rPr lang="en-US" sz="1400" b="1" dirty="0"/>
              <a:t>)</a:t>
            </a:r>
            <a:br>
              <a:rPr lang="en-US" sz="1400" b="1" dirty="0"/>
            </a:br>
            <a:r>
              <a:rPr lang="en-US" sz="1400" dirty="0"/>
              <a:t>defines whether the </a:t>
            </a:r>
            <a:r>
              <a:rPr lang="en-US" sz="1400" dirty="0" err="1"/>
              <a:t>SearchEngine</a:t>
            </a:r>
            <a:r>
              <a:rPr lang="en-US" sz="1400" dirty="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a:t>)</a:t>
            </a:r>
            <a:br>
              <a:rPr lang="en-US" sz="1400" b="1" dirty="0"/>
            </a:br>
            <a:r>
              <a:rPr lang="en-US" sz="1400" dirty="0"/>
              <a:t>removes the specified save slot. [Save]</a:t>
            </a:r>
          </a:p>
          <a:p>
            <a:pPr marL="360000" indent="-360000">
              <a:spcBef>
                <a:spcPts val="600"/>
              </a:spcBef>
              <a:buNone/>
            </a:pPr>
            <a:r>
              <a:rPr lang="en-US" sz="1400" b="1" dirty="0" smtClean="0"/>
              <a:t>research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a:t>
            </a:r>
            <a:r>
              <a:rPr lang="en-US" sz="1400" dirty="0" smtClean="0">
                <a:ea typeface="Cambria Math" panose="02040503050406030204" pitchFamily="18" charset="0"/>
                <a:cs typeface="Courier New" panose="02070309020205020404" pitchFamily="49" charset="0"/>
              </a:rPr>
              <a:t>file, optionally into placeholder </a:t>
            </a:r>
            <a:r>
              <a:rPr lang="en-US" sz="1400" i="1" dirty="0" err="1" smtClean="0">
                <a:ea typeface="Cambria Math" panose="02040503050406030204" pitchFamily="18" charset="0"/>
                <a:cs typeface="Courier New" panose="02070309020205020404" pitchFamily="49" charset="0"/>
              </a:rPr>
              <a:t>Spara</a:t>
            </a:r>
            <a:r>
              <a:rPr lang="en-US" sz="1400" dirty="0" smtClean="0">
                <a:ea typeface="Cambria Math" panose="02040503050406030204" pitchFamily="18" charset="0"/>
                <a:cs typeface="Courier New" panose="02070309020205020404" pitchFamily="49" charset="0"/>
              </a:rPr>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safemode</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Lsafemode</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t>if </a:t>
            </a:r>
            <a:r>
              <a:rPr lang="en-US" sz="1400" dirty="0" err="1" smtClean="0"/>
              <a:t>Lsafemode</a:t>
            </a:r>
            <a:r>
              <a:rPr lang="en-US" sz="1400" dirty="0" smtClean="0"/>
              <a:t> is .t., the </a:t>
            </a:r>
            <a:r>
              <a:rPr lang="en-US" sz="1400" dirty="0" err="1" smtClean="0"/>
              <a:t>SearchEngine</a:t>
            </a:r>
            <a:r>
              <a:rPr lang="en-US" sz="1400" dirty="0" smtClean="0"/>
              <a:t> will use visible </a:t>
            </a:r>
            <a:r>
              <a:rPr lang="en-US" sz="1400" dirty="0" err="1" smtClean="0"/>
              <a:t>Foxpro</a:t>
            </a:r>
            <a:r>
              <a:rPr lang="en-US" sz="1400" dirty="0" smtClean="0"/>
              <a:t> workers instead of invisible </a:t>
            </a:r>
            <a:r>
              <a:rPr lang="en-US" sz="1400" dirty="0" err="1" smtClean="0"/>
              <a:t>Parallelfox</a:t>
            </a:r>
            <a:r>
              <a:rPr lang="en-US" sz="1400" dirty="0" smtClean="0"/>
              <a:t> workers. Safe mode will be automatically activated, if the </a:t>
            </a:r>
            <a:r>
              <a:rPr lang="en-US" sz="1400" dirty="0" err="1" smtClean="0"/>
              <a:t>SearchEngine</a:t>
            </a:r>
            <a:r>
              <a:rPr lang="en-US" sz="1400" dirty="0" smtClean="0"/>
              <a:t> cannot register the </a:t>
            </a:r>
            <a:r>
              <a:rPr lang="en-US" sz="1400" dirty="0" err="1" smtClean="0"/>
              <a:t>Parallelfox</a:t>
            </a:r>
            <a:r>
              <a:rPr lang="en-US" sz="1400" dirty="0" smtClean="0"/>
              <a:t> workers, which requires administrator rights. [Preferences]</a:t>
            </a:r>
          </a:p>
          <a:p>
            <a:pPr marL="360000" indent="-360000">
              <a:spcBef>
                <a:spcPts val="600"/>
              </a:spcBef>
              <a:buNone/>
            </a:pPr>
            <a:r>
              <a:rPr lang="en-US" sz="1400" b="1" dirty="0">
                <a:ea typeface="Cambria Math" panose="02040503050406030204" pitchFamily="18" charset="0"/>
                <a:cs typeface="Courier New" panose="02070309020205020404" pitchFamily="49" charset="0"/>
              </a:rPr>
              <a:t>save(</a:t>
            </a:r>
            <a:r>
              <a:rPr lang="en-US" sz="1400" i="1" dirty="0" err="1">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5</a:t>
            </a:r>
            <a:endParaRPr lang="en-US" sz="3200" dirty="0">
              <a:solidFill>
                <a:schemeClr val="tx2"/>
              </a:solidFill>
            </a:endParaRPr>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smtClean="0"/>
              <a:t>scope(</a:t>
            </a:r>
            <a:r>
              <a:rPr lang="en-US" sz="1400" i="1" dirty="0" err="1" smtClean="0"/>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r>
              <a:rPr lang="en-US" sz="1400" b="1" dirty="0"/>
              <a:t>screen(</a:t>
            </a:r>
            <a:r>
              <a:rPr lang="en-US" sz="1400" i="1" dirty="0" err="1"/>
              <a:t>Sproperty</a:t>
            </a:r>
            <a:r>
              <a:rPr lang="en-US" sz="1400" i="1" dirty="0"/>
              <a:t> </a:t>
            </a:r>
            <a:r>
              <a:rPr lang="en-US" sz="1400" dirty="0">
                <a:solidFill>
                  <a:schemeClr val="bg1">
                    <a:lumMod val="50000"/>
                  </a:schemeClr>
                </a:solidFill>
              </a:rPr>
              <a:t>[</a:t>
            </a:r>
            <a:r>
              <a:rPr lang="en-US" sz="1400" dirty="0"/>
              <a:t>,</a:t>
            </a:r>
            <a:r>
              <a:rPr lang="en-US" sz="1400" i="1" dirty="0"/>
              <a:t> value</a:t>
            </a:r>
            <a:r>
              <a:rPr lang="en-US" sz="1400" dirty="0">
                <a:solidFill>
                  <a:schemeClr val="bg1">
                    <a:lumMod val="50000"/>
                  </a:schemeClr>
                </a:solidFill>
              </a:rPr>
              <a:t>]</a:t>
            </a:r>
            <a:r>
              <a:rPr lang="en-US" sz="1400" b="1" dirty="0"/>
              <a:t>)</a:t>
            </a:r>
            <a:br>
              <a:rPr lang="en-US" sz="1400" b="1" dirty="0"/>
            </a:br>
            <a:r>
              <a:rPr lang="en-US" sz="1400" dirty="0"/>
              <a:t>sets various screen properties determining the look of the execution window:</a:t>
            </a:r>
            <a:br>
              <a:rPr lang="en-US" sz="1400" dirty="0"/>
            </a:br>
            <a:r>
              <a:rPr lang="en-US" sz="1400" dirty="0"/>
              <a:t>screen(“width”, 550) sets the screen with to 550 pixel.</a:t>
            </a:r>
            <a:br>
              <a:rPr lang="en-US" sz="1400" dirty="0"/>
            </a:br>
            <a:r>
              <a:rPr lang="en-US" sz="1400" dirty="0"/>
              <a:t>screen(“height”,400) sets the screen height to 400 pixel.</a:t>
            </a:r>
            <a:br>
              <a:rPr lang="en-US" sz="1400" dirty="0"/>
            </a:br>
            <a:r>
              <a:rPr lang="en-US" sz="1400" dirty="0"/>
              <a:t>screen(“left”,100) sets the screen coordinate of the top left corner to 100 pixel.</a:t>
            </a:r>
            <a:br>
              <a:rPr lang="en-US" sz="1400" dirty="0"/>
            </a:br>
            <a:r>
              <a:rPr lang="en-US" sz="1400" dirty="0"/>
              <a:t>screen(“top”,100) sets the screen coordinate of the top left corner to 100 pixel.</a:t>
            </a:r>
            <a:br>
              <a:rPr lang="en-US" sz="1400" dirty="0"/>
            </a:br>
            <a:r>
              <a:rPr lang="en-US" sz="1400" dirty="0"/>
              <a:t>screen(“hide”) hides the screen.</a:t>
            </a:r>
            <a:br>
              <a:rPr lang="en-US" sz="1400" dirty="0"/>
            </a:br>
            <a:r>
              <a:rPr lang="en-US" sz="1400" dirty="0"/>
              <a:t>screen(“maximize”) maximizes the screen.</a:t>
            </a:r>
            <a:br>
              <a:rPr lang="en-US" sz="1400" dirty="0"/>
            </a:br>
            <a:r>
              <a:rPr lang="en-US" sz="1400" dirty="0"/>
              <a:t>screen(“minimize”) minimizes the screen.</a:t>
            </a:r>
            <a:br>
              <a:rPr lang="en-US" sz="1400" dirty="0"/>
            </a:br>
            <a:r>
              <a:rPr lang="en-US" sz="1400" dirty="0"/>
              <a:t>screen(“normal”) switches the screen from maximized/minimized state into normal state .</a:t>
            </a:r>
            <a:br>
              <a:rPr lang="en-US" sz="1400" dirty="0"/>
            </a:br>
            <a:r>
              <a:rPr lang="en-US" sz="1400" dirty="0"/>
              <a:t>screen(“</a:t>
            </a:r>
            <a:r>
              <a:rPr lang="en-US" sz="1400" dirty="0" err="1"/>
              <a:t>backcolor</a:t>
            </a:r>
            <a:r>
              <a:rPr lang="en-US" sz="1400" dirty="0"/>
              <a:t>”, “0,0,0”) sets the back color of the screen in RGB format.</a:t>
            </a:r>
            <a:br>
              <a:rPr lang="en-US" sz="1400" dirty="0"/>
            </a:br>
            <a:r>
              <a:rPr lang="en-US" sz="1400" dirty="0"/>
              <a:t>screen(“forecolor”, “25,245,75”) sets the fore color of the screen in RGB format.</a:t>
            </a:r>
            <a:br>
              <a:rPr lang="en-US" sz="1400" dirty="0"/>
            </a:br>
            <a:r>
              <a:rPr lang="en-US" sz="1400" dirty="0"/>
              <a:t>screen(“font”, “Courier New”) sets the font.</a:t>
            </a:r>
            <a:br>
              <a:rPr lang="en-US" sz="1400" dirty="0"/>
            </a:br>
            <a:r>
              <a:rPr lang="en-US" sz="1400" dirty="0"/>
              <a:t>screen(“</a:t>
            </a:r>
            <a:r>
              <a:rPr lang="en-US" sz="1400" dirty="0" err="1"/>
              <a:t>fontsize</a:t>
            </a:r>
            <a:r>
              <a:rPr lang="en-US" sz="1400" dirty="0"/>
              <a:t>”, 9) sets the font size in points</a:t>
            </a:r>
            <a:r>
              <a:rPr lang="en-US" sz="1400" dirty="0" smtClean="0"/>
              <a:t>.</a:t>
            </a:r>
          </a:p>
          <a:p>
            <a:pPr marL="360000" indent="-360000">
              <a:spcBef>
                <a:spcPts val="600"/>
              </a:spcBef>
              <a:buNone/>
            </a:pPr>
            <a:r>
              <a:rPr lang="en-US" sz="1400" b="1" dirty="0" err="1"/>
              <a:t>setpara</a:t>
            </a:r>
            <a:r>
              <a:rPr lang="en-US" sz="1400" b="1" dirty="0"/>
              <a:t>(</a:t>
            </a:r>
            <a:r>
              <a:rPr lang="en-US" sz="1400" i="1" dirty="0" err="1"/>
              <a:t>Spara</a:t>
            </a:r>
            <a:r>
              <a:rPr lang="en-US" sz="1400" i="1" dirty="0"/>
              <a:t> </a:t>
            </a:r>
            <a:r>
              <a:rPr lang="en-US" sz="1400" dirty="0">
                <a:solidFill>
                  <a:schemeClr val="bg1">
                    <a:lumMod val="50000"/>
                  </a:schemeClr>
                </a:solidFill>
              </a:rPr>
              <a:t>[, </a:t>
            </a:r>
            <a:r>
              <a:rPr lang="en-US" sz="1400" i="1" dirty="0"/>
              <a:t>value </a:t>
            </a:r>
            <a:r>
              <a:rPr lang="en-US" sz="1400" dirty="0">
                <a:solidFill>
                  <a:schemeClr val="bg1">
                    <a:lumMod val="50000"/>
                  </a:schemeClr>
                </a:solidFill>
              </a:rPr>
              <a:t>[</a:t>
            </a:r>
            <a:r>
              <a:rPr lang="en-US" sz="1400" dirty="0"/>
              <a:t>, </a:t>
            </a:r>
            <a:r>
              <a:rPr lang="en-US" sz="1400" i="1" dirty="0" err="1"/>
              <a:t>Lkeep</a:t>
            </a:r>
            <a:r>
              <a:rPr lang="en-US" sz="1400" dirty="0">
                <a:solidFill>
                  <a:schemeClr val="bg1">
                    <a:lumMod val="50000"/>
                  </a:schemeClr>
                </a:solidFill>
              </a:rPr>
              <a:t>]]</a:t>
            </a:r>
            <a:r>
              <a:rPr lang="en-US" sz="1400" b="1" dirty="0"/>
              <a:t>)</a:t>
            </a:r>
            <a:br>
              <a:rPr lang="en-US" sz="1400" b="1" dirty="0"/>
            </a:br>
            <a:r>
              <a:rPr lang="en-US" sz="1400" dirty="0"/>
              <a:t>sets the value of the placeholder </a:t>
            </a:r>
            <a:r>
              <a:rPr lang="en-US" sz="1400" i="1" dirty="0" err="1"/>
              <a:t>Spara</a:t>
            </a:r>
            <a:r>
              <a:rPr lang="en-US" sz="1400" dirty="0"/>
              <a:t> to the value </a:t>
            </a:r>
            <a:r>
              <a:rPr lang="en-US" sz="1400" i="1" dirty="0" err="1"/>
              <a:t>value</a:t>
            </a:r>
            <a:r>
              <a:rPr lang="en-US" sz="1400" dirty="0"/>
              <a:t> (of any type). If </a:t>
            </a:r>
            <a:r>
              <a:rPr lang="en-US" sz="1400" i="1" dirty="0" err="1"/>
              <a:t>Lkeep</a:t>
            </a:r>
            <a:r>
              <a:rPr lang="en-US" sz="1400" dirty="0"/>
              <a:t> is .t. and the placeholder is already defined as command line parameter or by an earlier </a:t>
            </a:r>
            <a:r>
              <a:rPr lang="en-US" sz="1400" b="1" dirty="0" err="1"/>
              <a:t>setpara</a:t>
            </a:r>
            <a:r>
              <a:rPr lang="en-US" sz="1400" dirty="0"/>
              <a:t> call, the original value will not be changed.</a:t>
            </a:r>
          </a:p>
          <a:p>
            <a:pPr marL="360000" indent="-360000">
              <a:spcBef>
                <a:spcPts val="600"/>
              </a:spcBef>
              <a:buNone/>
            </a:pPr>
            <a:endParaRPr lang="en-US" sz="1400" dirty="0" smtClean="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6</a:t>
            </a:r>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t>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Ltimer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if </a:t>
            </a:r>
            <a:r>
              <a:rPr lang="en-US" sz="1400" i="1" dirty="0" err="1">
                <a:ea typeface="Cambria Math" panose="02040503050406030204" pitchFamily="18" charset="0"/>
                <a:cs typeface="Courier New" panose="02070309020205020404" pitchFamily="49" charset="0"/>
              </a:rPr>
              <a:t>Ltimer</a:t>
            </a:r>
            <a:r>
              <a:rPr lang="en-US" sz="1400" dirty="0">
                <a:ea typeface="Cambria Math" panose="02040503050406030204" pitchFamily="18" charset="0"/>
                <a:cs typeface="Courier New" panose="02070309020205020404" pitchFamily="49" charset="0"/>
              </a:rPr>
              <a:t> is .t. or omitted, the run time of every action will be reported in the log file as a comment.</a:t>
            </a:r>
            <a:r>
              <a:rPr lang="en-US" sz="1400" dirty="0"/>
              <a:t> This behavior can be deactivated with </a:t>
            </a:r>
            <a:r>
              <a:rPr lang="en-US" sz="1400" i="1" dirty="0" err="1"/>
              <a:t>Ltimer</a:t>
            </a:r>
            <a:r>
              <a:rPr lang="en-US" sz="1400" dirty="0"/>
              <a:t> = .f.. [Preferences]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7</a:t>
            </a:r>
          </a:p>
        </p:txBody>
      </p:sp>
    </p:spTree>
    <p:extLst>
      <p:ext uri="{BB962C8B-B14F-4D97-AF65-F5344CB8AC3E}">
        <p14:creationId xmlns:p14="http://schemas.microsoft.com/office/powerpoint/2010/main" val="414974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48</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8</a:t>
            </a:r>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49</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smtClean="0"/>
              <a:t>2 </a:t>
            </a:r>
            <a:r>
              <a:rPr lang="en-US" sz="1800" dirty="0" smtClean="0"/>
              <a:t>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323987"/>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a:t>
            </a:r>
            <a:r>
              <a:rPr lang="en-US" sz="1400" dirty="0" smtClean="0"/>
              <a:t>most recently </a:t>
            </a:r>
            <a:r>
              <a:rPr lang="en-US" sz="1400" dirty="0"/>
              <a:t>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5" name="Grafik 4"/>
          <p:cNvPicPr>
            <a:picLocks noChangeAspect="1"/>
          </p:cNvPicPr>
          <p:nvPr/>
        </p:nvPicPr>
        <p:blipFill>
          <a:blip r:embed="rId2"/>
          <a:stretch>
            <a:fillRect/>
          </a:stretch>
        </p:blipFill>
        <p:spPr>
          <a:xfrm>
            <a:off x="5148064" y="1052736"/>
            <a:ext cx="3686689" cy="3162741"/>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50</a:t>
            </a:fld>
            <a:endParaRPr lang="en-US"/>
          </a:p>
        </p:txBody>
      </p:sp>
      <p:sp>
        <p:nvSpPr>
          <p:cNvPr id="4" name="Titel 3"/>
          <p:cNvSpPr>
            <a:spLocks noGrp="1"/>
          </p:cNvSpPr>
          <p:nvPr>
            <p:ph type="title"/>
          </p:nvPr>
        </p:nvSpPr>
        <p:spPr/>
        <p:txBody>
          <a:bodyPr>
            <a:normAutofit/>
          </a:bodyPr>
          <a:lstStyle/>
          <a:p>
            <a:r>
              <a:rPr lang="en-US" dirty="0" smtClean="0"/>
              <a:t>License agreement</a:t>
            </a:r>
            <a:endParaRPr lang="en-US" dirty="0"/>
          </a:p>
        </p:txBody>
      </p:sp>
      <p:grpSp>
        <p:nvGrpSpPr>
          <p:cNvPr id="8" name="Gruppieren 7"/>
          <p:cNvGrpSpPr/>
          <p:nvPr/>
        </p:nvGrpSpPr>
        <p:grpSpPr>
          <a:xfrm>
            <a:off x="1371154" y="1352260"/>
            <a:ext cx="6401693" cy="4153480"/>
            <a:chOff x="1371153" y="1352260"/>
            <a:chExt cx="6401693" cy="4153480"/>
          </a:xfrm>
        </p:grpSpPr>
        <p:pic>
          <p:nvPicPr>
            <p:cNvPr id="6" name="Grafik 5"/>
            <p:cNvPicPr>
              <a:picLocks noChangeAspect="1"/>
            </p:cNvPicPr>
            <p:nvPr/>
          </p:nvPicPr>
          <p:blipFill>
            <a:blip r:embed="rId2"/>
            <a:stretch>
              <a:fillRect/>
            </a:stretch>
          </p:blipFill>
          <p:spPr>
            <a:xfrm>
              <a:off x="1371153" y="1352260"/>
              <a:ext cx="6401693" cy="4153480"/>
            </a:xfrm>
            <a:prstGeom prst="rect">
              <a:avLst/>
            </a:prstGeom>
          </p:spPr>
        </p:pic>
        <p:sp>
          <p:nvSpPr>
            <p:cNvPr id="7" name="Rechteck 6"/>
            <p:cNvSpPr/>
            <p:nvPr/>
          </p:nvSpPr>
          <p:spPr>
            <a:xfrm>
              <a:off x="6516216" y="1412776"/>
              <a:ext cx="504056" cy="288032"/>
            </a:xfrm>
            <a:prstGeom prst="rect">
              <a:avLst/>
            </a:prstGeom>
            <a:solidFill>
              <a:schemeClr val="tx1"/>
            </a:solid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extfeld 8"/>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7" name="Grafik 6"/>
          <p:cNvPicPr>
            <a:picLocks noChangeAspect="1"/>
          </p:cNvPicPr>
          <p:nvPr/>
        </p:nvPicPr>
        <p:blipFill>
          <a:blip r:embed="rId2"/>
          <a:stretch>
            <a:fillRect/>
          </a:stretch>
        </p:blipFill>
        <p:spPr>
          <a:xfrm>
            <a:off x="5148064" y="1052736"/>
            <a:ext cx="3686689" cy="3200847"/>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(the later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deprecated (see Extended Export).</a:t>
            </a:r>
            <a:endParaRPr lang="en-US" sz="1400" dirty="0"/>
          </a:p>
        </p:txBody>
      </p:sp>
      <p:pic>
        <p:nvPicPr>
          <p:cNvPr id="7" name="Grafik 6"/>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9796</Words>
  <Application>Microsoft Office PowerPoint</Application>
  <PresentationFormat>Bildschirmpräsentation (4:3)</PresentationFormat>
  <Paragraphs>2597</Paragraphs>
  <Slides>50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50</vt:i4>
      </vt:variant>
    </vt:vector>
  </HeadingPairs>
  <TitlesOfParts>
    <vt:vector size="57" baseType="lpstr">
      <vt:lpstr>Arial</vt:lpstr>
      <vt:lpstr>Calibri</vt:lpstr>
      <vt:lpstr>Cambria Math</vt:lpstr>
      <vt:lpstr>Courier New</vt:lpstr>
      <vt:lpstr>Wingdings</vt:lpstr>
      <vt:lpstr>Wingdings 3</vt:lpstr>
      <vt:lpstr>Larissa</vt:lpstr>
      <vt:lpstr>PowerPoint-Präsentation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License agreement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Doherr, Thorsten</cp:lastModifiedBy>
  <cp:revision>761</cp:revision>
  <dcterms:created xsi:type="dcterms:W3CDTF">2017-04-10T12:30:56Z</dcterms:created>
  <dcterms:modified xsi:type="dcterms:W3CDTF">2022-08-19T13:50:28Z</dcterms:modified>
</cp:coreProperties>
</file>