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6"/>
  </p:notesMasterIdLst>
  <p:handoutMasterIdLst>
    <p:handoutMasterId r:id="rId47"/>
  </p:handoutMasterIdLst>
  <p:sldIdLst>
    <p:sldId id="306" r:id="rId2"/>
    <p:sldId id="342" r:id="rId3"/>
    <p:sldId id="366" r:id="rId4"/>
    <p:sldId id="344" r:id="rId5"/>
    <p:sldId id="348" r:id="rId6"/>
    <p:sldId id="364" r:id="rId7"/>
    <p:sldId id="347" r:id="rId8"/>
    <p:sldId id="365" r:id="rId9"/>
    <p:sldId id="367" r:id="rId10"/>
    <p:sldId id="350" r:id="rId11"/>
    <p:sldId id="368" r:id="rId12"/>
    <p:sldId id="351" r:id="rId13"/>
    <p:sldId id="352" r:id="rId14"/>
    <p:sldId id="353" r:id="rId15"/>
    <p:sldId id="369" r:id="rId16"/>
    <p:sldId id="370" r:id="rId17"/>
    <p:sldId id="355" r:id="rId18"/>
    <p:sldId id="371" r:id="rId19"/>
    <p:sldId id="392" r:id="rId20"/>
    <p:sldId id="393" r:id="rId21"/>
    <p:sldId id="394" r:id="rId22"/>
    <p:sldId id="372" r:id="rId23"/>
    <p:sldId id="373" r:id="rId24"/>
    <p:sldId id="396" r:id="rId25"/>
    <p:sldId id="399" r:id="rId26"/>
    <p:sldId id="354" r:id="rId27"/>
    <p:sldId id="374" r:id="rId28"/>
    <p:sldId id="375" r:id="rId29"/>
    <p:sldId id="376" r:id="rId30"/>
    <p:sldId id="380" r:id="rId31"/>
    <p:sldId id="356" r:id="rId32"/>
    <p:sldId id="363" r:id="rId33"/>
    <p:sldId id="381" r:id="rId34"/>
    <p:sldId id="382" r:id="rId35"/>
    <p:sldId id="383" r:id="rId36"/>
    <p:sldId id="384" r:id="rId37"/>
    <p:sldId id="385" r:id="rId38"/>
    <p:sldId id="387" r:id="rId39"/>
    <p:sldId id="388" r:id="rId40"/>
    <p:sldId id="389" r:id="rId41"/>
    <p:sldId id="390" r:id="rId42"/>
    <p:sldId id="391" r:id="rId43"/>
    <p:sldId id="395" r:id="rId44"/>
    <p:sldId id="362" r:id="rId45"/>
  </p:sldIdLst>
  <p:sldSz cx="9144000" cy="6858000" type="screen4x3"/>
  <p:notesSz cx="6797675" cy="9926638"/>
  <p:embeddedFontLst>
    <p:embeddedFont>
      <p:font typeface="Angsana New" panose="02020603050405020304" pitchFamily="18" charset="-34"/>
      <p:regular r:id="rId48"/>
      <p:bold r:id="rId49"/>
      <p:italic r:id="rId50"/>
      <p:boldItalic r:id="rId51"/>
    </p:embeddedFont>
    <p:embeddedFont>
      <p:font typeface="Harrington" panose="04040505050A02020702" pitchFamily="82" charset="0"/>
      <p:regular r:id="rId52"/>
    </p:embeddedFont>
    <p:embeddedFont>
      <p:font typeface="Magneto" panose="04030805050802020D02" pitchFamily="82" charset="0"/>
      <p:bold r:id="rId53"/>
    </p:embeddedFont>
    <p:embeddedFont>
      <p:font typeface="Cambria Math" panose="02040503050406030204" pitchFamily="18" charset="0"/>
      <p:regular r:id="rId54"/>
    </p:embeddedFont>
    <p:embeddedFont>
      <p:font typeface="ＭＳ Ｐゴシック" panose="020B0600070205080204" pitchFamily="34" charset="-128"/>
      <p:regular r:id="rId55"/>
    </p:embeddedFont>
    <p:embeddedFont>
      <p:font typeface="Calibri" panose="020F0502020204030204" pitchFamily="34" charset="0"/>
      <p:regular r:id="rId56"/>
      <p:bold r:id="rId57"/>
      <p:italic r:id="rId58"/>
      <p:boldItalic r:id="rId59"/>
    </p:embeddedFont>
    <p:embeddedFont>
      <p:font typeface="Old English Text MT" panose="03040902040508030806" pitchFamily="66" charset="0"/>
      <p:regular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101010"/>
    <a:srgbClr val="212121"/>
    <a:srgbClr val="414141"/>
    <a:srgbClr val="606060"/>
    <a:srgbClr val="808080"/>
    <a:srgbClr val="A0A0A0"/>
    <a:srgbClr val="C0C0C0"/>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5543" autoAdjust="0"/>
  </p:normalViewPr>
  <p:slideViewPr>
    <p:cSldViewPr>
      <p:cViewPr varScale="1">
        <p:scale>
          <a:sx n="155" d="100"/>
          <a:sy n="155" d="100"/>
        </p:scale>
        <p:origin x="990" y="144"/>
      </p:cViewPr>
      <p:guideLst>
        <p:guide orient="horz" pos="2160"/>
        <p:guide pos="2880"/>
      </p:guideLst>
    </p:cSldViewPr>
  </p:slideViewPr>
  <p:outlineViewPr>
    <p:cViewPr>
      <p:scale>
        <a:sx n="33" d="100"/>
        <a:sy n="33" d="100"/>
      </p:scale>
      <p:origin x="0" y="-6810"/>
    </p:cViewPr>
  </p:outlineViewPr>
  <p:notesTextViewPr>
    <p:cViewPr>
      <p:scale>
        <a:sx n="1" d="1"/>
        <a:sy n="1" d="1"/>
      </p:scale>
      <p:origin x="0" y="0"/>
    </p:cViewPr>
  </p:notesTextViewPr>
  <p:sorterViewPr>
    <p:cViewPr>
      <p:scale>
        <a:sx n="100" d="100"/>
        <a:sy n="100" d="100"/>
      </p:scale>
      <p:origin x="0" y="0"/>
    </p:cViewPr>
  </p:sorterViewPr>
  <p:notesViewPr>
    <p:cSldViewPr>
      <p:cViewPr>
        <p:scale>
          <a:sx n="106" d="100"/>
          <a:sy n="106" d="100"/>
        </p:scale>
        <p:origin x="1686" y="-7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1149E28-9F02-479A-868B-E1EB5DA5393D}" type="datetimeFigureOut">
              <a:rPr lang="en-US" smtClean="0"/>
              <a:t>11/14/2019</a:t>
            </a:fld>
            <a:endParaRPr lang="en-US"/>
          </a:p>
        </p:txBody>
      </p:sp>
      <p:sp>
        <p:nvSpPr>
          <p:cNvPr id="4" name="Fußzeilenplatzhalt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0F1721A5-DCD4-4724-9366-BC4A2FCEE748}" type="slidenum">
              <a:rPr lang="en-US" smtClean="0"/>
              <a:t>‹#›</a:t>
            </a:fld>
            <a:endParaRPr lang="en-US"/>
          </a:p>
        </p:txBody>
      </p:sp>
    </p:spTree>
    <p:extLst>
      <p:ext uri="{BB962C8B-B14F-4D97-AF65-F5344CB8AC3E}">
        <p14:creationId xmlns:p14="http://schemas.microsoft.com/office/powerpoint/2010/main" val="3229634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8FA2ED6-7211-455F-9FA2-A68C5513D178}" type="datetimeFigureOut">
              <a:rPr lang="en-US" smtClean="0"/>
              <a:t>11/14/2019</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7</a:t>
            </a:fld>
            <a:endParaRPr lang="en-US"/>
          </a:p>
        </p:txBody>
      </p:sp>
    </p:spTree>
    <p:extLst>
      <p:ext uri="{BB962C8B-B14F-4D97-AF65-F5344CB8AC3E}">
        <p14:creationId xmlns:p14="http://schemas.microsoft.com/office/powerpoint/2010/main" val="360680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8</a:t>
            </a:fld>
            <a:endParaRPr lang="en-US"/>
          </a:p>
        </p:txBody>
      </p:sp>
    </p:spTree>
    <p:extLst>
      <p:ext uri="{BB962C8B-B14F-4D97-AF65-F5344CB8AC3E}">
        <p14:creationId xmlns:p14="http://schemas.microsoft.com/office/powerpoint/2010/main" val="2802186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25</a:t>
            </a:fld>
            <a:endParaRPr lang="en-US"/>
          </a:p>
        </p:txBody>
      </p:sp>
    </p:spTree>
    <p:extLst>
      <p:ext uri="{BB962C8B-B14F-4D97-AF65-F5344CB8AC3E}">
        <p14:creationId xmlns:p14="http://schemas.microsoft.com/office/powerpoint/2010/main" val="68585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288000" indent="-288000">
              <a:spcBef>
                <a:spcPts val="1200"/>
              </a:spcBef>
              <a:spcAft>
                <a:spcPts val="0"/>
              </a:spcAft>
              <a:buFont typeface="Wingdings" panose="05000000000000000000" pitchFamily="2" charset="2"/>
              <a:buChar char="n"/>
              <a:defRPr>
                <a:solidFill>
                  <a:schemeClr val="tx1"/>
                </a:solidFill>
              </a:defRPr>
            </a:lvl1pPr>
            <a:lvl2pPr marL="576000" indent="-216000">
              <a:spcBef>
                <a:spcPts val="600"/>
              </a:spcBef>
              <a:spcAft>
                <a:spcPts val="0"/>
              </a:spcAft>
              <a:defRPr/>
            </a:lvl2pPr>
            <a:lvl3pPr marL="864000" indent="-216000">
              <a:spcBef>
                <a:spcPts val="600"/>
              </a:spcBef>
              <a:spcAft>
                <a:spcPts val="0"/>
              </a:spcAft>
              <a:defRPr/>
            </a:lvl3pPr>
            <a:lvl4pPr marL="1152000" indent="-216000">
              <a:spcBef>
                <a:spcPts val="600"/>
              </a:spcBef>
              <a:spcAft>
                <a:spcPts val="0"/>
              </a:spcAft>
              <a:defRPr/>
            </a:lvl4pPr>
            <a:lvl5pPr marL="1440000" indent="-216000">
              <a:spcBef>
                <a:spcPts val="600"/>
              </a:spcBef>
              <a:spcAft>
                <a:spcPts val="0"/>
              </a:spcAft>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p:txBody>
          <a:bodyPr/>
          <a:lstStyle/>
          <a:p>
            <a:fld id="{F6630C99-0C10-4F11-B985-BB6A5D994424}" type="slidenum">
              <a:rPr lang="en-US" smtClean="0"/>
              <a:t>‹#›</a:t>
            </a:fld>
            <a:endParaRPr lang="en-US" dirty="0"/>
          </a:p>
        </p:txBody>
      </p:sp>
      <p:sp>
        <p:nvSpPr>
          <p:cNvPr id="4" name="Titel 3"/>
          <p:cNvSpPr>
            <a:spLocks noGrp="1"/>
          </p:cNvSpPr>
          <p:nvPr>
            <p:ph type="title"/>
          </p:nvPr>
        </p:nvSpPr>
        <p:spPr/>
        <p:txBody>
          <a:bodyPr/>
          <a:lstStyle/>
          <a:p>
            <a:r>
              <a:rPr lang="en-US" noProof="0" dirty="0" err="1" smtClean="0"/>
              <a:t>Titelmasterformat</a:t>
            </a:r>
            <a:r>
              <a:rPr lang="en-US"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cial 1">
    <p:spTree>
      <p:nvGrpSpPr>
        <p:cNvPr id="1" name=""/>
        <p:cNvGrpSpPr/>
        <p:nvPr/>
      </p:nvGrpSpPr>
      <p:grpSpPr>
        <a:xfrm>
          <a:off x="0" y="0"/>
          <a:ext cx="0" cy="0"/>
          <a:chOff x="0" y="0"/>
          <a:chExt cx="0" cy="0"/>
        </a:xfrm>
      </p:grpSpPr>
      <p:sp>
        <p:nvSpPr>
          <p:cNvPr id="3" name="Inhaltsplatzhalter 2"/>
          <p:cNvSpPr>
            <a:spLocks noGrp="1"/>
          </p:cNvSpPr>
          <p:nvPr>
            <p:ph idx="1"/>
          </p:nvPr>
        </p:nvSpPr>
        <p:spPr>
          <a:xfrm>
            <a:off x="323528" y="910800"/>
            <a:ext cx="8496944" cy="5414400"/>
          </a:xfrm>
        </p:spPr>
        <p:txBody>
          <a:bodyPr>
            <a:normAutofit/>
          </a:bodyPr>
          <a:lstStyle>
            <a:lvl1pPr marL="0" indent="0">
              <a:spcBef>
                <a:spcPts val="288"/>
              </a:spcBef>
              <a:spcAft>
                <a:spcPts val="0"/>
              </a:spcAft>
              <a:buFontTx/>
              <a:buNone/>
              <a:defRPr sz="1200" b="1">
                <a:solidFill>
                  <a:schemeClr val="tx1"/>
                </a:solidFill>
                <a:latin typeface="Courier New" panose="02070309020205020404" pitchFamily="49" charset="0"/>
                <a:cs typeface="Courier New" panose="02070309020205020404" pitchFamily="49" charset="0"/>
              </a:defRPr>
            </a:lvl1pPr>
            <a:lvl2pPr marL="720000">
              <a:spcBef>
                <a:spcPts val="600"/>
              </a:spcBef>
              <a:spcAft>
                <a:spcPts val="0"/>
              </a:spcAft>
              <a:defRPr/>
            </a:lvl2pPr>
            <a:lvl3pPr marL="1080000" indent="-270000">
              <a:spcBef>
                <a:spcPts val="600"/>
              </a:spcBef>
              <a:spcAft>
                <a:spcPts val="0"/>
              </a:spcAft>
              <a:defRPr/>
            </a:lvl3pPr>
            <a:lvl4pPr marL="1440000" indent="-270000">
              <a:spcBef>
                <a:spcPts val="600"/>
              </a:spcBef>
              <a:spcAft>
                <a:spcPts val="0"/>
              </a:spcAft>
              <a:defRPr/>
            </a:lvl4pPr>
            <a:lvl5pPr marL="1800000" indent="-270000">
              <a:spcBef>
                <a:spcPts val="600"/>
              </a:spcBef>
              <a:spcAft>
                <a:spcPts val="0"/>
              </a:spcAft>
              <a:defRPr/>
            </a:lvl5pPr>
          </a:lstStyle>
          <a:p>
            <a:pPr lvl="0"/>
            <a:endParaRPr lang="en-US" noProof="0" dirty="0"/>
          </a:p>
        </p:txBody>
      </p:sp>
      <p:sp>
        <p:nvSpPr>
          <p:cNvPr id="6" name="Foliennummernplatzhalter 5"/>
          <p:cNvSpPr>
            <a:spLocks noGrp="1"/>
          </p:cNvSpPr>
          <p:nvPr>
            <p:ph type="sldNum" sz="quarter" idx="12"/>
          </p:nvPr>
        </p:nvSpPr>
        <p:spPr/>
        <p:txBody>
          <a:bodyPr/>
          <a:lstStyle/>
          <a:p>
            <a:fld id="{F6630C99-0C10-4F11-B985-BB6A5D994424}" type="slidenum">
              <a:rPr lang="en-US" smtClean="0"/>
              <a:t>‹#›</a:t>
            </a:fld>
            <a:endParaRPr lang="en-US" dirty="0"/>
          </a:p>
        </p:txBody>
      </p:sp>
      <p:sp>
        <p:nvSpPr>
          <p:cNvPr id="4" name="Titel 3"/>
          <p:cNvSpPr>
            <a:spLocks noGrp="1"/>
          </p:cNvSpPr>
          <p:nvPr>
            <p:ph type="title"/>
          </p:nvPr>
        </p:nvSpPr>
        <p:spPr/>
        <p:txBody>
          <a:bodyPr/>
          <a:lstStyle/>
          <a:p>
            <a:r>
              <a:rPr lang="en-US" noProof="0" dirty="0" err="1" smtClean="0"/>
              <a:t>Titelmasterformat</a:t>
            </a:r>
            <a:r>
              <a:rPr lang="en-US"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406255640"/>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Foliennummernplatzhalter 4"/>
          <p:cNvSpPr>
            <a:spLocks noGrp="1"/>
          </p:cNvSpPr>
          <p:nvPr>
            <p:ph type="sldNum" sz="quarter" idx="12"/>
          </p:nvPr>
        </p:nvSpPr>
        <p:spPr/>
        <p:txBody>
          <a:bodyPr/>
          <a:lstStyle>
            <a:lvl1pPr>
              <a:defRPr>
                <a:solidFill>
                  <a:schemeClr val="bg1">
                    <a:lumMod val="50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p>
            <a:fld id="{6D17D676-DEB1-4A99-B4F2-2D824D150DC6}" type="slidenum">
              <a:rPr lang="en-US" smtClean="0"/>
              <a:pPr/>
              <a:t>‹#›</a:t>
            </a:fld>
            <a:endParaRPr lang="en-US" dirty="0"/>
          </a:p>
        </p:txBody>
      </p:sp>
      <p:sp>
        <p:nvSpPr>
          <p:cNvPr id="5" name="Inhaltsplatzhalter 2"/>
          <p:cNvSpPr>
            <a:spLocks noGrp="1"/>
          </p:cNvSpPr>
          <p:nvPr>
            <p:ph idx="1"/>
          </p:nvPr>
        </p:nvSpPr>
        <p:spPr>
          <a:xfrm>
            <a:off x="318782" y="1235502"/>
            <a:ext cx="8496944" cy="5145826"/>
          </a:xfrm>
        </p:spPr>
        <p:txBody>
          <a:bodyPr/>
          <a:lstStyle>
            <a:lvl1pPr marL="288000" indent="-288000">
              <a:buFont typeface="Wingdings" panose="05000000000000000000" pitchFamily="2" charset="2"/>
              <a:buChar char="n"/>
              <a:defRPr>
                <a:solidFill>
                  <a:schemeClr val="tx1"/>
                </a:solidFill>
              </a:defRPr>
            </a:lvl1pPr>
            <a:lvl2pPr marL="576000" indent="-216000">
              <a:defRPr/>
            </a:lvl2pPr>
            <a:lvl3pPr marL="864000" indent="-216000">
              <a:defRPr/>
            </a:lvl3pPr>
            <a:lvl4pPr marL="1152000" indent="-216000">
              <a:defRPr/>
            </a:lvl4pPr>
            <a:lvl5pPr marL="1440000" indent="-2160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Inhaltsplatzhalter 2"/>
          <p:cNvSpPr>
            <a:spLocks noGrp="1"/>
          </p:cNvSpPr>
          <p:nvPr>
            <p:ph idx="11"/>
          </p:nvPr>
        </p:nvSpPr>
        <p:spPr>
          <a:xfrm>
            <a:off x="322420" y="712071"/>
            <a:ext cx="8493306" cy="432048"/>
          </a:xfrm>
        </p:spPr>
        <p:txBody>
          <a:bodyPr/>
          <a:lstStyle>
            <a:lvl1pPr marL="0" indent="0">
              <a:buFont typeface="Wingdings" panose="05000000000000000000" pitchFamily="2" charset="2"/>
              <a:buNone/>
              <a:defRPr>
                <a:solidFill>
                  <a:srgbClr val="00AAE5"/>
                </a:solidFill>
              </a:defRPr>
            </a:lvl1pPr>
            <a:lvl2pPr marL="720000">
              <a:defRPr/>
            </a:lvl2pPr>
            <a:lvl3pPr marL="1080000" indent="-270000">
              <a:defRPr/>
            </a:lvl3pPr>
            <a:lvl4pPr marL="1440000" indent="-270000">
              <a:defRPr/>
            </a:lvl4pPr>
            <a:lvl5pPr marL="1800000" indent="-2700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57955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D17D676-DEB1-4A99-B4F2-2D824D150DC6}" type="slidenum">
              <a:rPr lang="en-US" smtClean="0"/>
              <a:pPr/>
              <a:t>‹#›</a:t>
            </a:fld>
            <a:endParaRPr lang="en-US" dirty="0"/>
          </a:p>
        </p:txBody>
      </p:sp>
    </p:spTree>
    <p:extLst>
      <p:ext uri="{BB962C8B-B14F-4D97-AF65-F5344CB8AC3E}">
        <p14:creationId xmlns:p14="http://schemas.microsoft.com/office/powerpoint/2010/main" val="47049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96" y="156730"/>
            <a:ext cx="8784976" cy="463958"/>
          </a:xfrm>
          <a:prstGeom prst="rect">
            <a:avLst/>
          </a:prstGeom>
        </p:spPr>
        <p:txBody>
          <a:bodyPr vert="horz" lIns="91440" tIns="45720" rIns="91440" bIns="45720" rtlCol="0" anchor="ctr">
            <a:no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692696"/>
            <a:ext cx="8496944" cy="5632497"/>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21760"/>
            <a:ext cx="2133600" cy="147600"/>
          </a:xfrm>
          <a:prstGeom prst="rect">
            <a:avLst/>
          </a:prstGeom>
        </p:spPr>
        <p:txBody>
          <a:bodyPr vert="horz" lIns="91440" tIns="45720" rIns="91440" bIns="45720" rtlCol="0" anchor="ctr"/>
          <a:lstStyle>
            <a:lvl1pPr algn="ctr">
              <a:defRPr sz="1200">
                <a:solidFill>
                  <a:schemeClr val="bg1">
                    <a:lumMod val="50000"/>
                  </a:schemeClr>
                </a:solidFill>
              </a:defRPr>
            </a:lvl1pPr>
          </a:lstStyle>
          <a:p>
            <a:fld id="{6D17D676-DEB1-4A99-B4F2-2D824D150DC6}" type="slidenum">
              <a:rPr lang="en-US" smtClean="0"/>
              <a:pPr/>
              <a:t>‹#›</a:t>
            </a:fld>
            <a:endParaRPr lang="en-US" dirty="0"/>
          </a:p>
        </p:txBody>
      </p:sp>
      <p:pic>
        <p:nvPicPr>
          <p:cNvPr id="5" name="Bild 5" descr="standard_quadrate.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239" y="6452764"/>
            <a:ext cx="1244600" cy="254000"/>
          </a:xfrm>
          <a:prstGeom prst="rect">
            <a:avLst/>
          </a:prstGeom>
        </p:spPr>
      </p:pic>
      <p:pic>
        <p:nvPicPr>
          <p:cNvPr id="7" name="Bild 4" descr="Leibniz__Logo_DE_Blau-Schwarz_100mm.jp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60432" y="6321725"/>
            <a:ext cx="629320" cy="499299"/>
          </a:xfrm>
          <a:prstGeom prst="rect">
            <a:avLst/>
          </a:prstGeom>
        </p:spPr>
      </p:pic>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50" r:id="rId1"/>
    <p:sldLayoutId id="2147483679" r:id="rId2"/>
    <p:sldLayoutId id="2147483654" r:id="rId3"/>
    <p:sldLayoutId id="2147483655" r:id="rId4"/>
    <p:sldLayoutId id="2147483660" r:id="rId5"/>
    <p:sldLayoutId id="2147483678" r:id="rId6"/>
  </p:sldLayoutIdLst>
  <p:timing>
    <p:tnLst>
      <p:par>
        <p:cTn id="1" dur="indefinite" restart="never" nodeType="tmRoot"/>
      </p:par>
    </p:tnLst>
  </p:timing>
  <p:hf hdr="0" ftr="0" dt="0"/>
  <p:txStyles>
    <p:titleStyle>
      <a:lvl1pPr algn="l" defTabSz="914400" rtl="0" eaLnBrk="1" latinLnBrk="0" hangingPunct="1">
        <a:spcBef>
          <a:spcPct val="0"/>
        </a:spcBef>
        <a:buNone/>
        <a:defRPr sz="2400" kern="1200">
          <a:solidFill>
            <a:srgbClr val="00AAE5"/>
          </a:solidFill>
          <a:latin typeface="+mn-lt"/>
          <a:ea typeface="+mj-ea"/>
          <a:cs typeface="+mj-cs"/>
        </a:defRPr>
      </a:lvl1pPr>
    </p:titleStyle>
    <p:bodyStyle>
      <a:lvl1pPr marL="288000" indent="-288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576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864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152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440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3.xml"/><Relationship Id="rId5" Type="http://schemas.openxmlformats.org/officeDocument/2006/relationships/image" Target="../media/image160.png"/><Relationship Id="rId4" Type="http://schemas.openxmlformats.org/officeDocument/2006/relationships/image" Target="../media/image150.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1196752"/>
            <a:chOff x="395536" y="2914734"/>
            <a:chExt cx="8352928" cy="576000"/>
          </a:xfrm>
        </p:grpSpPr>
        <p:sp>
          <p:nvSpPr>
            <p:cNvPr id="7"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8"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2"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 a universal linkage tool</a:t>
            </a:r>
            <a:endParaRPr lang="en-US" sz="2800" dirty="0">
              <a:solidFill>
                <a:schemeClr val="bg1"/>
              </a:solidFill>
            </a:endParaRPr>
          </a:p>
        </p:txBody>
      </p:sp>
      <p:sp>
        <p:nvSpPr>
          <p:cNvPr id="5" name="TextBox 4"/>
          <p:cNvSpPr txBox="1"/>
          <p:nvPr/>
        </p:nvSpPr>
        <p:spPr>
          <a:xfrm>
            <a:off x="35496" y="1196752"/>
            <a:ext cx="9108504" cy="369332"/>
          </a:xfrm>
          <a:prstGeom prst="rect">
            <a:avLst/>
          </a:prstGeom>
          <a:noFill/>
        </p:spPr>
        <p:txBody>
          <a:bodyPr wrap="square" rtlCol="0">
            <a:spAutoFit/>
          </a:bodyPr>
          <a:lstStyle/>
          <a:p>
            <a:r>
              <a:rPr lang="en-US" dirty="0" smtClean="0">
                <a:solidFill>
                  <a:schemeClr val="bg1">
                    <a:lumMod val="50000"/>
                  </a:schemeClr>
                </a:solidFill>
              </a:rPr>
              <a:t>Thorsten Doherr</a:t>
            </a:r>
          </a:p>
        </p:txBody>
      </p:sp>
      <p:sp>
        <p:nvSpPr>
          <p:cNvPr id="9" name="TextBox 8"/>
          <p:cNvSpPr txBox="1"/>
          <p:nvPr/>
        </p:nvSpPr>
        <p:spPr>
          <a:xfrm>
            <a:off x="1353234" y="3198168"/>
            <a:ext cx="6437532" cy="461665"/>
          </a:xfrm>
          <a:prstGeom prst="rect">
            <a:avLst/>
          </a:prstGeom>
          <a:noFill/>
        </p:spPr>
        <p:txBody>
          <a:bodyPr wrap="none" rtlCol="0">
            <a:spAutoFit/>
          </a:bodyPr>
          <a:lstStyle/>
          <a:p>
            <a:r>
              <a:rPr lang="en-US" sz="2400" dirty="0">
                <a:solidFill>
                  <a:srgbClr val="00AAE5"/>
                </a:solidFill>
              </a:rPr>
              <a:t>https://github.com/ThorstenDoherr/searchengine</a:t>
            </a:r>
            <a:endParaRPr lang="en-US" sz="2400" dirty="0">
              <a:solidFill>
                <a:srgbClr val="00AAE5"/>
              </a:solidFill>
            </a:endParaRPr>
          </a:p>
        </p:txBody>
      </p:sp>
    </p:spTree>
    <p:extLst>
      <p:ext uri="{BB962C8B-B14F-4D97-AF65-F5344CB8AC3E}">
        <p14:creationId xmlns:p14="http://schemas.microsoft.com/office/powerpoint/2010/main" val="3344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a:t>
            </a:r>
            <a:r>
              <a:rPr lang="en-US" dirty="0" err="1" smtClean="0"/>
              <a:t>SearchEngine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10</a:t>
            </a:fld>
            <a:endParaRPr lang="en-US"/>
          </a:p>
        </p:txBody>
      </p:sp>
      <p:sp>
        <p:nvSpPr>
          <p:cNvPr id="4" name="Freihandform 115"/>
          <p:cNvSpPr/>
          <p:nvPr/>
        </p:nvSpPr>
        <p:spPr>
          <a:xfrm rot="319612">
            <a:off x="244611"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a:solidFill>
              <a:schemeClr val="tx2">
                <a:lumMod val="20000"/>
                <a:lumOff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ihandform 116"/>
          <p:cNvSpPr/>
          <p:nvPr/>
        </p:nvSpPr>
        <p:spPr>
          <a:xfrm>
            <a:off x="4078839"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117"/>
          <p:cNvSpPr/>
          <p:nvPr/>
        </p:nvSpPr>
        <p:spPr>
          <a:xfrm>
            <a:off x="4078840"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118"/>
          <p:cNvSpPr/>
          <p:nvPr/>
        </p:nvSpPr>
        <p:spPr>
          <a:xfrm>
            <a:off x="4089114"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119"/>
          <p:cNvSpPr/>
          <p:nvPr/>
        </p:nvSpPr>
        <p:spPr>
          <a:xfrm>
            <a:off x="4078840"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r Verbinder 84"/>
          <p:cNvCxnSpPr/>
          <p:nvPr/>
        </p:nvCxnSpPr>
        <p:spPr>
          <a:xfrm>
            <a:off x="5651531" y="2562137"/>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Gerader Verbinder 17"/>
          <p:cNvCxnSpPr/>
          <p:nvPr/>
        </p:nvCxnSpPr>
        <p:spPr>
          <a:xfrm>
            <a:off x="993676" y="2796222"/>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feld 18"/>
          <p:cNvSpPr txBox="1"/>
          <p:nvPr/>
        </p:nvSpPr>
        <p:spPr>
          <a:xfrm>
            <a:off x="947147" y="2463974"/>
            <a:ext cx="716863" cy="369332"/>
          </a:xfrm>
          <a:prstGeom prst="rect">
            <a:avLst/>
          </a:prstGeom>
          <a:noFill/>
        </p:spPr>
        <p:txBody>
          <a:bodyPr wrap="none" rtlCol="0">
            <a:spAutoFit/>
          </a:bodyPr>
          <a:lstStyle/>
          <a:p>
            <a:r>
              <a:rPr lang="en-US" dirty="0"/>
              <a:t>n</a:t>
            </a:r>
            <a:r>
              <a:rPr lang="en-US" dirty="0" smtClean="0"/>
              <a:t>ame</a:t>
            </a:r>
            <a:endParaRPr lang="en-US" dirty="0"/>
          </a:p>
        </p:txBody>
      </p:sp>
      <p:sp>
        <p:nvSpPr>
          <p:cNvPr id="12" name="Textfeld 20"/>
          <p:cNvSpPr txBox="1"/>
          <p:nvPr/>
        </p:nvSpPr>
        <p:spPr>
          <a:xfrm>
            <a:off x="2968644" y="2454887"/>
            <a:ext cx="516488" cy="369332"/>
          </a:xfrm>
          <a:prstGeom prst="rect">
            <a:avLst/>
          </a:prstGeom>
          <a:noFill/>
        </p:spPr>
        <p:txBody>
          <a:bodyPr wrap="none" rtlCol="0">
            <a:spAutoFit/>
          </a:bodyPr>
          <a:lstStyle/>
          <a:p>
            <a:r>
              <a:rPr lang="en-US" dirty="0"/>
              <a:t>c</a:t>
            </a:r>
            <a:r>
              <a:rPr lang="en-US" dirty="0" smtClean="0"/>
              <a:t>ity</a:t>
            </a:r>
            <a:endParaRPr lang="en-US" dirty="0"/>
          </a:p>
        </p:txBody>
      </p:sp>
      <p:sp>
        <p:nvSpPr>
          <p:cNvPr id="13" name="Textfeld 21"/>
          <p:cNvSpPr txBox="1"/>
          <p:nvPr/>
        </p:nvSpPr>
        <p:spPr>
          <a:xfrm>
            <a:off x="2981128" y="3752578"/>
            <a:ext cx="1082348" cy="369332"/>
          </a:xfrm>
          <a:prstGeom prst="rect">
            <a:avLst/>
          </a:prstGeom>
          <a:noFill/>
        </p:spPr>
        <p:txBody>
          <a:bodyPr wrap="none" rtlCol="0">
            <a:spAutoFit/>
          </a:bodyPr>
          <a:lstStyle/>
          <a:p>
            <a:r>
              <a:rPr lang="en-US" dirty="0" err="1" smtClean="0"/>
              <a:t>München</a:t>
            </a:r>
            <a:endParaRPr lang="en-US" dirty="0"/>
          </a:p>
        </p:txBody>
      </p:sp>
      <p:sp>
        <p:nvSpPr>
          <p:cNvPr id="14" name="Textfeld 23"/>
          <p:cNvSpPr txBox="1"/>
          <p:nvPr/>
        </p:nvSpPr>
        <p:spPr>
          <a:xfrm>
            <a:off x="981262" y="3761830"/>
            <a:ext cx="2119811" cy="369332"/>
          </a:xfrm>
          <a:prstGeom prst="rect">
            <a:avLst/>
          </a:prstGeom>
          <a:noFill/>
        </p:spPr>
        <p:txBody>
          <a:bodyPr wrap="none" rtlCol="0">
            <a:spAutoFit/>
          </a:bodyPr>
          <a:lstStyle/>
          <a:p>
            <a:r>
              <a:rPr lang="en-US" dirty="0" smtClean="0"/>
              <a:t>BMW </a:t>
            </a:r>
            <a:r>
              <a:rPr lang="en-US" dirty="0" err="1" smtClean="0"/>
              <a:t>Technik</a:t>
            </a:r>
            <a:r>
              <a:rPr lang="en-US" dirty="0" smtClean="0"/>
              <a:t> GmbH</a:t>
            </a:r>
            <a:endParaRPr lang="en-US" dirty="0"/>
          </a:p>
        </p:txBody>
      </p:sp>
      <p:cxnSp>
        <p:nvCxnSpPr>
          <p:cNvPr id="15" name="Gerader Verbinder 31"/>
          <p:cNvCxnSpPr/>
          <p:nvPr/>
        </p:nvCxnSpPr>
        <p:spPr>
          <a:xfrm flipH="1">
            <a:off x="3025674" y="2526598"/>
            <a:ext cx="1305" cy="243160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feld 44"/>
          <p:cNvSpPr txBox="1"/>
          <p:nvPr/>
        </p:nvSpPr>
        <p:spPr>
          <a:xfrm>
            <a:off x="688308" y="2733211"/>
            <a:ext cx="301686" cy="369332"/>
          </a:xfrm>
          <a:prstGeom prst="rect">
            <a:avLst/>
          </a:prstGeom>
          <a:noFill/>
        </p:spPr>
        <p:txBody>
          <a:bodyPr wrap="none" rtlCol="0">
            <a:spAutoFit/>
          </a:bodyPr>
          <a:lstStyle/>
          <a:p>
            <a:r>
              <a:rPr lang="en-US" dirty="0" smtClean="0">
                <a:solidFill>
                  <a:schemeClr val="bg1">
                    <a:lumMod val="50000"/>
                  </a:schemeClr>
                </a:solidFill>
              </a:rPr>
              <a:t>1</a:t>
            </a:r>
            <a:endParaRPr lang="en-US" dirty="0">
              <a:solidFill>
                <a:schemeClr val="bg1">
                  <a:lumMod val="50000"/>
                </a:schemeClr>
              </a:solidFill>
            </a:endParaRPr>
          </a:p>
        </p:txBody>
      </p:sp>
      <p:sp>
        <p:nvSpPr>
          <p:cNvPr id="17" name="Textfeld 45"/>
          <p:cNvSpPr txBox="1"/>
          <p:nvPr/>
        </p:nvSpPr>
        <p:spPr>
          <a:xfrm>
            <a:off x="54169" y="3147023"/>
            <a:ext cx="935825" cy="369332"/>
          </a:xfrm>
          <a:prstGeom prst="rect">
            <a:avLst/>
          </a:prstGeom>
          <a:noFill/>
        </p:spPr>
        <p:txBody>
          <a:bodyPr wrap="square" rtlCol="0">
            <a:spAutoFit/>
          </a:bodyPr>
          <a:lstStyle/>
          <a:p>
            <a:pPr algn="r"/>
            <a:r>
              <a:rPr lang="en-US" dirty="0" smtClean="0">
                <a:solidFill>
                  <a:schemeClr val="bg1">
                    <a:lumMod val="50000"/>
                  </a:schemeClr>
                </a:solidFill>
              </a:rPr>
              <a:t>10185</a:t>
            </a:r>
            <a:endParaRPr lang="en-US" dirty="0">
              <a:solidFill>
                <a:schemeClr val="bg1">
                  <a:lumMod val="50000"/>
                </a:schemeClr>
              </a:solidFill>
            </a:endParaRPr>
          </a:p>
        </p:txBody>
      </p:sp>
      <p:sp>
        <p:nvSpPr>
          <p:cNvPr id="18" name="Textfeld 46"/>
          <p:cNvSpPr txBox="1"/>
          <p:nvPr/>
        </p:nvSpPr>
        <p:spPr>
          <a:xfrm>
            <a:off x="54169" y="3429900"/>
            <a:ext cx="935825" cy="369332"/>
          </a:xfrm>
          <a:prstGeom prst="rect">
            <a:avLst/>
          </a:prstGeom>
          <a:noFill/>
        </p:spPr>
        <p:txBody>
          <a:bodyPr wrap="square" rtlCol="0">
            <a:spAutoFit/>
          </a:bodyPr>
          <a:lstStyle/>
          <a:p>
            <a:pPr algn="r"/>
            <a:r>
              <a:rPr lang="en-US" dirty="0" smtClean="0">
                <a:solidFill>
                  <a:schemeClr val="bg1">
                    <a:lumMod val="50000"/>
                  </a:schemeClr>
                </a:solidFill>
              </a:rPr>
              <a:t>10186</a:t>
            </a:r>
            <a:endParaRPr lang="en-US" dirty="0">
              <a:solidFill>
                <a:schemeClr val="bg1">
                  <a:lumMod val="50000"/>
                </a:schemeClr>
              </a:solidFill>
            </a:endParaRPr>
          </a:p>
        </p:txBody>
      </p:sp>
      <p:sp>
        <p:nvSpPr>
          <p:cNvPr id="19" name="Textfeld 47"/>
          <p:cNvSpPr txBox="1"/>
          <p:nvPr/>
        </p:nvSpPr>
        <p:spPr>
          <a:xfrm>
            <a:off x="54169" y="4013512"/>
            <a:ext cx="935825" cy="369332"/>
          </a:xfrm>
          <a:prstGeom prst="rect">
            <a:avLst/>
          </a:prstGeom>
          <a:noFill/>
        </p:spPr>
        <p:txBody>
          <a:bodyPr wrap="square" rtlCol="0">
            <a:spAutoFit/>
          </a:bodyPr>
          <a:lstStyle/>
          <a:p>
            <a:pPr algn="r"/>
            <a:r>
              <a:rPr lang="en-US" dirty="0" smtClean="0">
                <a:solidFill>
                  <a:schemeClr val="bg1">
                    <a:lumMod val="50000"/>
                  </a:schemeClr>
                </a:solidFill>
              </a:rPr>
              <a:t>10188</a:t>
            </a:r>
            <a:endParaRPr lang="en-US" dirty="0">
              <a:solidFill>
                <a:schemeClr val="bg1">
                  <a:lumMod val="50000"/>
                </a:schemeClr>
              </a:solidFill>
            </a:endParaRPr>
          </a:p>
        </p:txBody>
      </p:sp>
      <p:sp>
        <p:nvSpPr>
          <p:cNvPr id="20" name="Textfeld 48"/>
          <p:cNvSpPr txBox="1"/>
          <p:nvPr/>
        </p:nvSpPr>
        <p:spPr>
          <a:xfrm>
            <a:off x="54169" y="3726853"/>
            <a:ext cx="935825" cy="369332"/>
          </a:xfrm>
          <a:prstGeom prst="rect">
            <a:avLst/>
          </a:prstGeom>
          <a:noFill/>
        </p:spPr>
        <p:txBody>
          <a:bodyPr wrap="square" rtlCol="0">
            <a:spAutoFit/>
          </a:bodyPr>
          <a:lstStyle/>
          <a:p>
            <a:pPr algn="r"/>
            <a:r>
              <a:rPr lang="en-US" dirty="0" smtClean="0">
                <a:solidFill>
                  <a:schemeClr val="bg1">
                    <a:lumMod val="50000"/>
                  </a:schemeClr>
                </a:solidFill>
              </a:rPr>
              <a:t>10187</a:t>
            </a:r>
            <a:endParaRPr lang="en-US" dirty="0">
              <a:solidFill>
                <a:schemeClr val="bg1">
                  <a:lumMod val="50000"/>
                </a:schemeClr>
              </a:solidFill>
            </a:endParaRPr>
          </a:p>
        </p:txBody>
      </p:sp>
      <p:sp>
        <p:nvSpPr>
          <p:cNvPr id="21" name="Textfeld 49"/>
          <p:cNvSpPr txBox="1"/>
          <p:nvPr/>
        </p:nvSpPr>
        <p:spPr>
          <a:xfrm>
            <a:off x="54169" y="4307110"/>
            <a:ext cx="935825" cy="369332"/>
          </a:xfrm>
          <a:prstGeom prst="rect">
            <a:avLst/>
          </a:prstGeom>
          <a:noFill/>
        </p:spPr>
        <p:txBody>
          <a:bodyPr wrap="square" rtlCol="0">
            <a:spAutoFit/>
          </a:bodyPr>
          <a:lstStyle/>
          <a:p>
            <a:pPr algn="r"/>
            <a:r>
              <a:rPr lang="en-US" dirty="0" smtClean="0">
                <a:solidFill>
                  <a:schemeClr val="bg1">
                    <a:lumMod val="50000"/>
                  </a:schemeClr>
                </a:solidFill>
              </a:rPr>
              <a:t>10189</a:t>
            </a:r>
            <a:endParaRPr lang="en-US" dirty="0">
              <a:solidFill>
                <a:schemeClr val="bg1">
                  <a:lumMod val="50000"/>
                </a:schemeClr>
              </a:solidFill>
            </a:endParaRPr>
          </a:p>
        </p:txBody>
      </p:sp>
      <p:sp>
        <p:nvSpPr>
          <p:cNvPr id="22" name="Textfeld 50"/>
          <p:cNvSpPr txBox="1"/>
          <p:nvPr/>
        </p:nvSpPr>
        <p:spPr>
          <a:xfrm>
            <a:off x="54169" y="4594568"/>
            <a:ext cx="935825" cy="369332"/>
          </a:xfrm>
          <a:prstGeom prst="rect">
            <a:avLst/>
          </a:prstGeom>
          <a:noFill/>
        </p:spPr>
        <p:txBody>
          <a:bodyPr wrap="square" rtlCol="0">
            <a:spAutoFit/>
          </a:bodyPr>
          <a:lstStyle/>
          <a:p>
            <a:pPr algn="r"/>
            <a:r>
              <a:rPr lang="en-US" dirty="0" smtClean="0">
                <a:solidFill>
                  <a:schemeClr val="bg1">
                    <a:lumMod val="50000"/>
                  </a:schemeClr>
                </a:solidFill>
              </a:rPr>
              <a:t>10190</a:t>
            </a:r>
            <a:endParaRPr lang="en-US" dirty="0">
              <a:solidFill>
                <a:schemeClr val="bg1">
                  <a:lumMod val="50000"/>
                </a:schemeClr>
              </a:solidFill>
            </a:endParaRPr>
          </a:p>
        </p:txBody>
      </p:sp>
      <p:sp>
        <p:nvSpPr>
          <p:cNvPr id="23" name="Textfeld 52"/>
          <p:cNvSpPr txBox="1"/>
          <p:nvPr/>
        </p:nvSpPr>
        <p:spPr>
          <a:xfrm>
            <a:off x="646630" y="4770089"/>
            <a:ext cx="343364" cy="369332"/>
          </a:xfrm>
          <a:prstGeom prst="rect">
            <a:avLst/>
          </a:prstGeom>
          <a:noFill/>
        </p:spPr>
        <p:txBody>
          <a:bodyPr wrap="none" rtlCol="0">
            <a:spAutoFit/>
          </a:bodyPr>
          <a:lstStyle/>
          <a:p>
            <a:r>
              <a:rPr lang="en-US" dirty="0" smtClean="0">
                <a:solidFill>
                  <a:schemeClr val="bg1">
                    <a:lumMod val="50000"/>
                  </a:schemeClr>
                </a:solidFill>
              </a:rPr>
              <a:t>…</a:t>
            </a:r>
            <a:endParaRPr lang="en-US" dirty="0">
              <a:solidFill>
                <a:schemeClr val="bg1">
                  <a:lumMod val="50000"/>
                </a:schemeClr>
              </a:solidFill>
            </a:endParaRPr>
          </a:p>
        </p:txBody>
      </p:sp>
      <p:sp>
        <p:nvSpPr>
          <p:cNvPr id="24" name="Textfeld 53"/>
          <p:cNvSpPr txBox="1"/>
          <p:nvPr/>
        </p:nvSpPr>
        <p:spPr>
          <a:xfrm>
            <a:off x="646630" y="2894115"/>
            <a:ext cx="343364" cy="369332"/>
          </a:xfrm>
          <a:prstGeom prst="rect">
            <a:avLst/>
          </a:prstGeom>
          <a:noFill/>
        </p:spPr>
        <p:txBody>
          <a:bodyPr wrap="none" rtlCol="0">
            <a:spAutoFit/>
          </a:bodyPr>
          <a:lstStyle/>
          <a:p>
            <a:r>
              <a:rPr lang="en-US" dirty="0" smtClean="0">
                <a:solidFill>
                  <a:schemeClr val="bg1">
                    <a:lumMod val="65000"/>
                  </a:schemeClr>
                </a:solidFill>
              </a:rPr>
              <a:t>…</a:t>
            </a:r>
            <a:endParaRPr lang="en-US" dirty="0">
              <a:solidFill>
                <a:schemeClr val="bg1">
                  <a:lumMod val="65000"/>
                </a:schemeClr>
              </a:solidFill>
            </a:endParaRPr>
          </a:p>
        </p:txBody>
      </p:sp>
      <p:sp>
        <p:nvSpPr>
          <p:cNvPr id="25" name="Textfeld 55"/>
          <p:cNvSpPr txBox="1"/>
          <p:nvPr/>
        </p:nvSpPr>
        <p:spPr>
          <a:xfrm>
            <a:off x="201588" y="2458910"/>
            <a:ext cx="793743" cy="369332"/>
          </a:xfrm>
          <a:prstGeom prst="rect">
            <a:avLst/>
          </a:prstGeom>
          <a:noFill/>
        </p:spPr>
        <p:txBody>
          <a:bodyPr wrap="none" rtlCol="0">
            <a:spAutoFit/>
          </a:bodyPr>
          <a:lstStyle/>
          <a:p>
            <a:r>
              <a:rPr lang="en-US" dirty="0" smtClean="0">
                <a:solidFill>
                  <a:schemeClr val="bg1">
                    <a:lumMod val="50000"/>
                  </a:schemeClr>
                </a:solidFill>
              </a:rPr>
              <a:t>record</a:t>
            </a:r>
            <a:endParaRPr lang="en-US" dirty="0">
              <a:solidFill>
                <a:schemeClr val="bg1">
                  <a:lumMod val="50000"/>
                </a:schemeClr>
              </a:solidFill>
            </a:endParaRPr>
          </a:p>
        </p:txBody>
      </p:sp>
      <p:sp>
        <p:nvSpPr>
          <p:cNvPr id="26" name="Textfeld 98"/>
          <p:cNvSpPr txBox="1"/>
          <p:nvPr/>
        </p:nvSpPr>
        <p:spPr>
          <a:xfrm>
            <a:off x="5616748" y="2218377"/>
            <a:ext cx="603050" cy="369332"/>
          </a:xfrm>
          <a:prstGeom prst="rect">
            <a:avLst/>
          </a:prstGeom>
          <a:noFill/>
        </p:spPr>
        <p:txBody>
          <a:bodyPr wrap="none" rtlCol="0">
            <a:spAutoFit/>
          </a:bodyPr>
          <a:lstStyle/>
          <a:p>
            <a:r>
              <a:rPr lang="en-US" dirty="0" smtClean="0"/>
              <a:t>type</a:t>
            </a:r>
            <a:endParaRPr lang="en-US" dirty="0"/>
          </a:p>
        </p:txBody>
      </p:sp>
      <p:sp>
        <p:nvSpPr>
          <p:cNvPr id="27" name="Textfeld 99"/>
          <p:cNvSpPr txBox="1"/>
          <p:nvPr/>
        </p:nvSpPr>
        <p:spPr>
          <a:xfrm>
            <a:off x="6138862" y="2214478"/>
            <a:ext cx="682238" cy="369332"/>
          </a:xfrm>
          <a:prstGeom prst="rect">
            <a:avLst/>
          </a:prstGeom>
          <a:noFill/>
        </p:spPr>
        <p:txBody>
          <a:bodyPr wrap="none" rtlCol="0">
            <a:spAutoFit/>
          </a:bodyPr>
          <a:lstStyle/>
          <a:p>
            <a:r>
              <a:rPr lang="en-US" dirty="0" smtClean="0"/>
              <a:t>entry</a:t>
            </a:r>
            <a:endParaRPr lang="en-US" dirty="0"/>
          </a:p>
        </p:txBody>
      </p:sp>
      <p:sp>
        <p:nvSpPr>
          <p:cNvPr id="28" name="Textfeld 100"/>
          <p:cNvSpPr txBox="1"/>
          <p:nvPr/>
        </p:nvSpPr>
        <p:spPr>
          <a:xfrm>
            <a:off x="7906986" y="2218377"/>
            <a:ext cx="789832" cy="369332"/>
          </a:xfrm>
          <a:prstGeom prst="rect">
            <a:avLst/>
          </a:prstGeom>
          <a:noFill/>
        </p:spPr>
        <p:txBody>
          <a:bodyPr wrap="none" rtlCol="0">
            <a:spAutoFit/>
          </a:bodyPr>
          <a:lstStyle/>
          <a:p>
            <a:r>
              <a:rPr lang="en-US" dirty="0" smtClean="0"/>
              <a:t>occurs</a:t>
            </a:r>
            <a:endParaRPr lang="en-US" dirty="0"/>
          </a:p>
        </p:txBody>
      </p:sp>
      <p:cxnSp>
        <p:nvCxnSpPr>
          <p:cNvPr id="29" name="Gerader Verbinder 102"/>
          <p:cNvCxnSpPr/>
          <p:nvPr/>
        </p:nvCxnSpPr>
        <p:spPr>
          <a:xfrm>
            <a:off x="6148374" y="2258717"/>
            <a:ext cx="3825" cy="37626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Gerader Verbinder 103"/>
          <p:cNvCxnSpPr/>
          <p:nvPr/>
        </p:nvCxnSpPr>
        <p:spPr>
          <a:xfrm>
            <a:off x="7906986" y="2267266"/>
            <a:ext cx="5432" cy="388835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feld 107"/>
          <p:cNvSpPr txBox="1"/>
          <p:nvPr/>
        </p:nvSpPr>
        <p:spPr>
          <a:xfrm>
            <a:off x="6149507" y="3341176"/>
            <a:ext cx="1001108" cy="369332"/>
          </a:xfrm>
          <a:prstGeom prst="rect">
            <a:avLst/>
          </a:prstGeom>
          <a:noFill/>
        </p:spPr>
        <p:txBody>
          <a:bodyPr wrap="none" rtlCol="0">
            <a:spAutoFit/>
          </a:bodyPr>
          <a:lstStyle/>
          <a:p>
            <a:r>
              <a:rPr lang="en-US" dirty="0" smtClean="0"/>
              <a:t>TECHNIK</a:t>
            </a:r>
            <a:endParaRPr lang="en-US" dirty="0"/>
          </a:p>
        </p:txBody>
      </p:sp>
      <p:sp>
        <p:nvSpPr>
          <p:cNvPr id="32" name="Textfeld 108"/>
          <p:cNvSpPr txBox="1"/>
          <p:nvPr/>
        </p:nvSpPr>
        <p:spPr>
          <a:xfrm>
            <a:off x="6138862" y="2749288"/>
            <a:ext cx="797013" cy="369332"/>
          </a:xfrm>
          <a:prstGeom prst="rect">
            <a:avLst/>
          </a:prstGeom>
          <a:noFill/>
        </p:spPr>
        <p:txBody>
          <a:bodyPr wrap="none" rtlCol="0">
            <a:spAutoFit/>
          </a:bodyPr>
          <a:lstStyle/>
          <a:p>
            <a:r>
              <a:rPr lang="en-US" dirty="0" smtClean="0"/>
              <a:t>GMBH</a:t>
            </a:r>
            <a:endParaRPr lang="en-US" dirty="0"/>
          </a:p>
        </p:txBody>
      </p:sp>
      <p:sp>
        <p:nvSpPr>
          <p:cNvPr id="33" name="Textfeld 109"/>
          <p:cNvSpPr txBox="1"/>
          <p:nvPr/>
        </p:nvSpPr>
        <p:spPr>
          <a:xfrm>
            <a:off x="6149507" y="4420501"/>
            <a:ext cx="1319592" cy="369332"/>
          </a:xfrm>
          <a:prstGeom prst="rect">
            <a:avLst/>
          </a:prstGeom>
          <a:noFill/>
        </p:spPr>
        <p:txBody>
          <a:bodyPr wrap="none" rtlCol="0">
            <a:spAutoFit/>
          </a:bodyPr>
          <a:lstStyle/>
          <a:p>
            <a:r>
              <a:rPr lang="en-US" dirty="0" smtClean="0"/>
              <a:t>MUENCHEN</a:t>
            </a:r>
            <a:endParaRPr lang="en-US" dirty="0"/>
          </a:p>
        </p:txBody>
      </p:sp>
      <p:sp>
        <p:nvSpPr>
          <p:cNvPr id="34" name="Textfeld 110"/>
          <p:cNvSpPr txBox="1"/>
          <p:nvPr/>
        </p:nvSpPr>
        <p:spPr>
          <a:xfrm>
            <a:off x="4842565" y="2222276"/>
            <a:ext cx="793743" cy="369332"/>
          </a:xfrm>
          <a:prstGeom prst="rect">
            <a:avLst/>
          </a:prstGeom>
          <a:noFill/>
        </p:spPr>
        <p:txBody>
          <a:bodyPr wrap="none" rtlCol="0">
            <a:spAutoFit/>
          </a:bodyPr>
          <a:lstStyle/>
          <a:p>
            <a:r>
              <a:rPr lang="en-US" dirty="0" smtClean="0">
                <a:solidFill>
                  <a:schemeClr val="bg1">
                    <a:lumMod val="50000"/>
                  </a:schemeClr>
                </a:solidFill>
              </a:rPr>
              <a:t>record</a:t>
            </a:r>
            <a:endParaRPr lang="en-US" dirty="0">
              <a:solidFill>
                <a:schemeClr val="bg1">
                  <a:lumMod val="50000"/>
                </a:schemeClr>
              </a:solidFill>
            </a:endParaRPr>
          </a:p>
        </p:txBody>
      </p:sp>
      <p:sp>
        <p:nvSpPr>
          <p:cNvPr id="35" name="Textfeld 120"/>
          <p:cNvSpPr txBox="1"/>
          <p:nvPr/>
        </p:nvSpPr>
        <p:spPr>
          <a:xfrm>
            <a:off x="8002358" y="2742543"/>
            <a:ext cx="652743" cy="369332"/>
          </a:xfrm>
          <a:prstGeom prst="rect">
            <a:avLst/>
          </a:prstGeom>
          <a:solidFill>
            <a:schemeClr val="bg1"/>
          </a:solidFill>
        </p:spPr>
        <p:txBody>
          <a:bodyPr wrap="none" rtlCol="0">
            <a:spAutoFit/>
          </a:bodyPr>
          <a:lstStyle/>
          <a:p>
            <a:r>
              <a:rPr lang="en-US" dirty="0" smtClean="0"/>
              <a:t>9765</a:t>
            </a:r>
            <a:endParaRPr lang="en-US" dirty="0"/>
          </a:p>
        </p:txBody>
      </p:sp>
      <p:sp>
        <p:nvSpPr>
          <p:cNvPr id="36" name="Textfeld 123"/>
          <p:cNvSpPr txBox="1"/>
          <p:nvPr/>
        </p:nvSpPr>
        <p:spPr>
          <a:xfrm>
            <a:off x="8118249" y="3341176"/>
            <a:ext cx="535724" cy="369332"/>
          </a:xfrm>
          <a:prstGeom prst="rect">
            <a:avLst/>
          </a:prstGeom>
          <a:noFill/>
        </p:spPr>
        <p:txBody>
          <a:bodyPr wrap="none" rtlCol="0">
            <a:spAutoFit/>
          </a:bodyPr>
          <a:lstStyle/>
          <a:p>
            <a:r>
              <a:rPr lang="en-US" dirty="0" smtClean="0"/>
              <a:t>123</a:t>
            </a:r>
            <a:endParaRPr lang="en-US" dirty="0"/>
          </a:p>
        </p:txBody>
      </p:sp>
      <p:sp>
        <p:nvSpPr>
          <p:cNvPr id="37" name="Textfeld 128"/>
          <p:cNvSpPr txBox="1"/>
          <p:nvPr/>
        </p:nvSpPr>
        <p:spPr>
          <a:xfrm>
            <a:off x="7999081" y="4402175"/>
            <a:ext cx="652743" cy="369332"/>
          </a:xfrm>
          <a:prstGeom prst="rect">
            <a:avLst/>
          </a:prstGeom>
          <a:solidFill>
            <a:schemeClr val="bg1"/>
          </a:solidFill>
        </p:spPr>
        <p:txBody>
          <a:bodyPr wrap="none" rtlCol="0">
            <a:spAutoFit/>
          </a:bodyPr>
          <a:lstStyle/>
          <a:p>
            <a:r>
              <a:rPr lang="en-US" dirty="0" smtClean="0"/>
              <a:t>1200</a:t>
            </a:r>
            <a:endParaRPr lang="en-US" dirty="0"/>
          </a:p>
        </p:txBody>
      </p:sp>
      <p:grpSp>
        <p:nvGrpSpPr>
          <p:cNvPr id="38" name="Gruppieren 140"/>
          <p:cNvGrpSpPr/>
          <p:nvPr/>
        </p:nvGrpSpPr>
        <p:grpSpPr>
          <a:xfrm>
            <a:off x="8116949" y="3332073"/>
            <a:ext cx="991555" cy="372844"/>
            <a:chOff x="8116949" y="3548675"/>
            <a:chExt cx="991555" cy="372844"/>
          </a:xfrm>
        </p:grpSpPr>
        <p:sp>
          <p:nvSpPr>
            <p:cNvPr id="39" name="Textfeld 124"/>
            <p:cNvSpPr txBox="1"/>
            <p:nvPr/>
          </p:nvSpPr>
          <p:spPr>
            <a:xfrm>
              <a:off x="8116949" y="3548675"/>
              <a:ext cx="535724" cy="369332"/>
            </a:xfrm>
            <a:prstGeom prst="rect">
              <a:avLst/>
            </a:prstGeom>
            <a:solidFill>
              <a:schemeClr val="bg1"/>
            </a:solidFill>
          </p:spPr>
          <p:txBody>
            <a:bodyPr wrap="none" rtlCol="0">
              <a:spAutoFit/>
            </a:bodyPr>
            <a:lstStyle/>
            <a:p>
              <a:r>
                <a:rPr lang="en-US" dirty="0" smtClean="0"/>
                <a:t>124</a:t>
              </a:r>
              <a:endParaRPr lang="en-US" dirty="0"/>
            </a:p>
          </p:txBody>
        </p:sp>
        <p:sp>
          <p:nvSpPr>
            <p:cNvPr id="40" name="Textfeld 131"/>
            <p:cNvSpPr txBox="1"/>
            <p:nvPr/>
          </p:nvSpPr>
          <p:spPr>
            <a:xfrm>
              <a:off x="8691402" y="3552187"/>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grpSp>
      <p:grpSp>
        <p:nvGrpSpPr>
          <p:cNvPr id="41" name="Gruppieren 141"/>
          <p:cNvGrpSpPr/>
          <p:nvPr/>
        </p:nvGrpSpPr>
        <p:grpSpPr>
          <a:xfrm>
            <a:off x="8004398" y="2727737"/>
            <a:ext cx="1104106" cy="369370"/>
            <a:chOff x="8004398" y="2944339"/>
            <a:chExt cx="1104106" cy="369370"/>
          </a:xfrm>
        </p:grpSpPr>
        <p:sp>
          <p:nvSpPr>
            <p:cNvPr id="42" name="Textfeld 121"/>
            <p:cNvSpPr txBox="1"/>
            <p:nvPr/>
          </p:nvSpPr>
          <p:spPr>
            <a:xfrm>
              <a:off x="8004398" y="2944377"/>
              <a:ext cx="649575" cy="369332"/>
            </a:xfrm>
            <a:prstGeom prst="rect">
              <a:avLst/>
            </a:prstGeom>
            <a:solidFill>
              <a:schemeClr val="bg1"/>
            </a:solidFill>
          </p:spPr>
          <p:txBody>
            <a:bodyPr wrap="square" rtlCol="0">
              <a:spAutoFit/>
            </a:bodyPr>
            <a:lstStyle/>
            <a:p>
              <a:r>
                <a:rPr lang="en-US" dirty="0" smtClean="0"/>
                <a:t>9766</a:t>
              </a:r>
              <a:endParaRPr lang="en-US" dirty="0"/>
            </a:p>
          </p:txBody>
        </p:sp>
        <p:sp>
          <p:nvSpPr>
            <p:cNvPr id="43" name="Textfeld 132"/>
            <p:cNvSpPr txBox="1"/>
            <p:nvPr/>
          </p:nvSpPr>
          <p:spPr>
            <a:xfrm>
              <a:off x="8691402" y="2944339"/>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grpSp>
      <p:grpSp>
        <p:nvGrpSpPr>
          <p:cNvPr id="44" name="Gruppieren 142"/>
          <p:cNvGrpSpPr/>
          <p:nvPr/>
        </p:nvGrpSpPr>
        <p:grpSpPr>
          <a:xfrm>
            <a:off x="7999126" y="4401193"/>
            <a:ext cx="1109378" cy="370042"/>
            <a:chOff x="7999126" y="4617795"/>
            <a:chExt cx="1109378" cy="370042"/>
          </a:xfrm>
        </p:grpSpPr>
        <p:sp>
          <p:nvSpPr>
            <p:cNvPr id="45" name="Textfeld 130"/>
            <p:cNvSpPr txBox="1"/>
            <p:nvPr/>
          </p:nvSpPr>
          <p:spPr>
            <a:xfrm>
              <a:off x="8691402" y="4618505"/>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46" name="Textfeld 133"/>
            <p:cNvSpPr txBox="1"/>
            <p:nvPr/>
          </p:nvSpPr>
          <p:spPr>
            <a:xfrm>
              <a:off x="7999126" y="4617795"/>
              <a:ext cx="652743" cy="369332"/>
            </a:xfrm>
            <a:prstGeom prst="rect">
              <a:avLst/>
            </a:prstGeom>
            <a:solidFill>
              <a:schemeClr val="bg1"/>
            </a:solidFill>
          </p:spPr>
          <p:txBody>
            <a:bodyPr wrap="none" rtlCol="0">
              <a:spAutoFit/>
            </a:bodyPr>
            <a:lstStyle/>
            <a:p>
              <a:r>
                <a:rPr lang="en-US" dirty="0" smtClean="0"/>
                <a:t>1201</a:t>
              </a:r>
              <a:endParaRPr lang="en-US" dirty="0"/>
            </a:p>
          </p:txBody>
        </p:sp>
      </p:grpSp>
      <p:sp>
        <p:nvSpPr>
          <p:cNvPr id="47" name="Textfeld 135"/>
          <p:cNvSpPr txBox="1"/>
          <p:nvPr/>
        </p:nvSpPr>
        <p:spPr>
          <a:xfrm>
            <a:off x="5763790" y="2748530"/>
            <a:ext cx="301686" cy="369332"/>
          </a:xfrm>
          <a:prstGeom prst="rect">
            <a:avLst/>
          </a:prstGeom>
          <a:noFill/>
        </p:spPr>
        <p:txBody>
          <a:bodyPr wrap="none" rtlCol="0">
            <a:spAutoFit/>
          </a:bodyPr>
          <a:lstStyle/>
          <a:p>
            <a:r>
              <a:rPr lang="en-US" dirty="0" smtClean="0"/>
              <a:t>1</a:t>
            </a:r>
            <a:endParaRPr lang="en-US" dirty="0"/>
          </a:p>
        </p:txBody>
      </p:sp>
      <p:sp>
        <p:nvSpPr>
          <p:cNvPr id="48" name="Textfeld 136"/>
          <p:cNvSpPr txBox="1"/>
          <p:nvPr/>
        </p:nvSpPr>
        <p:spPr>
          <a:xfrm>
            <a:off x="5766819" y="3332163"/>
            <a:ext cx="301686" cy="369332"/>
          </a:xfrm>
          <a:prstGeom prst="rect">
            <a:avLst/>
          </a:prstGeom>
          <a:noFill/>
        </p:spPr>
        <p:txBody>
          <a:bodyPr wrap="none" rtlCol="0">
            <a:spAutoFit/>
          </a:bodyPr>
          <a:lstStyle/>
          <a:p>
            <a:r>
              <a:rPr lang="en-US" dirty="0" smtClean="0"/>
              <a:t>1</a:t>
            </a:r>
            <a:endParaRPr lang="en-US" dirty="0"/>
          </a:p>
        </p:txBody>
      </p:sp>
      <p:sp>
        <p:nvSpPr>
          <p:cNvPr id="49" name="Textfeld 137"/>
          <p:cNvSpPr txBox="1"/>
          <p:nvPr/>
        </p:nvSpPr>
        <p:spPr>
          <a:xfrm>
            <a:off x="5768468" y="4419972"/>
            <a:ext cx="301686" cy="369332"/>
          </a:xfrm>
          <a:prstGeom prst="rect">
            <a:avLst/>
          </a:prstGeom>
          <a:noFill/>
        </p:spPr>
        <p:txBody>
          <a:bodyPr wrap="none" rtlCol="0">
            <a:spAutoFit/>
          </a:bodyPr>
          <a:lstStyle/>
          <a:p>
            <a:r>
              <a:rPr lang="en-US" dirty="0" smtClean="0"/>
              <a:t>2</a:t>
            </a:r>
            <a:endParaRPr lang="en-US" dirty="0"/>
          </a:p>
        </p:txBody>
      </p:sp>
      <p:grpSp>
        <p:nvGrpSpPr>
          <p:cNvPr id="50" name="Gruppieren 139"/>
          <p:cNvGrpSpPr/>
          <p:nvPr/>
        </p:nvGrpSpPr>
        <p:grpSpPr>
          <a:xfrm>
            <a:off x="5761850" y="5610192"/>
            <a:ext cx="3346654" cy="374213"/>
            <a:chOff x="5761850" y="5826794"/>
            <a:chExt cx="3346654" cy="374213"/>
          </a:xfrm>
        </p:grpSpPr>
        <p:sp>
          <p:nvSpPr>
            <p:cNvPr id="51" name="Textfeld 106"/>
            <p:cNvSpPr txBox="1"/>
            <p:nvPr/>
          </p:nvSpPr>
          <p:spPr>
            <a:xfrm>
              <a:off x="6123591" y="5826794"/>
              <a:ext cx="712054" cy="369332"/>
            </a:xfrm>
            <a:prstGeom prst="rect">
              <a:avLst/>
            </a:prstGeom>
            <a:noFill/>
          </p:spPr>
          <p:txBody>
            <a:bodyPr wrap="none" rtlCol="0">
              <a:spAutoFit/>
            </a:bodyPr>
            <a:lstStyle/>
            <a:p>
              <a:r>
                <a:rPr lang="en-US" dirty="0" smtClean="0"/>
                <a:t>BMW</a:t>
              </a:r>
              <a:endParaRPr lang="en-US" dirty="0"/>
            </a:p>
          </p:txBody>
        </p:sp>
        <p:sp>
          <p:nvSpPr>
            <p:cNvPr id="52" name="Textfeld 125"/>
            <p:cNvSpPr txBox="1"/>
            <p:nvPr/>
          </p:nvSpPr>
          <p:spPr>
            <a:xfrm>
              <a:off x="8349696" y="5831675"/>
              <a:ext cx="301686" cy="369332"/>
            </a:xfrm>
            <a:prstGeom prst="rect">
              <a:avLst/>
            </a:prstGeom>
            <a:solidFill>
              <a:schemeClr val="bg1"/>
            </a:solidFill>
          </p:spPr>
          <p:txBody>
            <a:bodyPr wrap="none" rtlCol="0">
              <a:spAutoFit/>
            </a:bodyPr>
            <a:lstStyle/>
            <a:p>
              <a:r>
                <a:rPr lang="en-US" dirty="0" smtClean="0"/>
                <a:t>1</a:t>
              </a:r>
              <a:endParaRPr lang="en-US" dirty="0"/>
            </a:p>
          </p:txBody>
        </p:sp>
        <p:sp>
          <p:nvSpPr>
            <p:cNvPr id="53" name="Textfeld 129"/>
            <p:cNvSpPr txBox="1"/>
            <p:nvPr/>
          </p:nvSpPr>
          <p:spPr>
            <a:xfrm>
              <a:off x="8691402" y="5828844"/>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54" name="Textfeld 138"/>
            <p:cNvSpPr txBox="1"/>
            <p:nvPr/>
          </p:nvSpPr>
          <p:spPr>
            <a:xfrm>
              <a:off x="5761850" y="5828844"/>
              <a:ext cx="301686" cy="369332"/>
            </a:xfrm>
            <a:prstGeom prst="rect">
              <a:avLst/>
            </a:prstGeom>
            <a:noFill/>
          </p:spPr>
          <p:txBody>
            <a:bodyPr wrap="none" rtlCol="0">
              <a:spAutoFit/>
            </a:bodyPr>
            <a:lstStyle/>
            <a:p>
              <a:r>
                <a:rPr lang="en-US" dirty="0" smtClean="0"/>
                <a:t>1</a:t>
              </a:r>
              <a:endParaRPr lang="en-US" dirty="0"/>
            </a:p>
          </p:txBody>
        </p:sp>
      </p:grpSp>
      <p:sp>
        <p:nvSpPr>
          <p:cNvPr id="55" name="Textfeld 143"/>
          <p:cNvSpPr txBox="1"/>
          <p:nvPr/>
        </p:nvSpPr>
        <p:spPr>
          <a:xfrm>
            <a:off x="5333729" y="2727737"/>
            <a:ext cx="301686" cy="369332"/>
          </a:xfrm>
          <a:prstGeom prst="rect">
            <a:avLst/>
          </a:prstGeom>
          <a:noFill/>
        </p:spPr>
        <p:txBody>
          <a:bodyPr wrap="none" rtlCol="0">
            <a:spAutoFit/>
          </a:bodyPr>
          <a:lstStyle/>
          <a:p>
            <a:r>
              <a:rPr lang="en-US" dirty="0" smtClean="0">
                <a:solidFill>
                  <a:schemeClr val="bg1">
                    <a:lumMod val="50000"/>
                  </a:schemeClr>
                </a:solidFill>
              </a:rPr>
              <a:t>5</a:t>
            </a:r>
            <a:endParaRPr lang="en-US" dirty="0">
              <a:solidFill>
                <a:schemeClr val="bg1">
                  <a:lumMod val="50000"/>
                </a:schemeClr>
              </a:solidFill>
            </a:endParaRPr>
          </a:p>
        </p:txBody>
      </p:sp>
      <p:sp>
        <p:nvSpPr>
          <p:cNvPr id="56" name="Textfeld 144"/>
          <p:cNvSpPr txBox="1"/>
          <p:nvPr/>
        </p:nvSpPr>
        <p:spPr>
          <a:xfrm>
            <a:off x="5216711" y="3331689"/>
            <a:ext cx="418704" cy="369332"/>
          </a:xfrm>
          <a:prstGeom prst="rect">
            <a:avLst/>
          </a:prstGeom>
          <a:noFill/>
        </p:spPr>
        <p:txBody>
          <a:bodyPr wrap="none" rtlCol="0">
            <a:spAutoFit/>
          </a:bodyPr>
          <a:lstStyle/>
          <a:p>
            <a:r>
              <a:rPr lang="en-US" dirty="0" smtClean="0">
                <a:solidFill>
                  <a:schemeClr val="bg1">
                    <a:lumMod val="50000"/>
                  </a:schemeClr>
                </a:solidFill>
              </a:rPr>
              <a:t>93</a:t>
            </a:r>
            <a:endParaRPr lang="en-US" dirty="0">
              <a:solidFill>
                <a:schemeClr val="bg1">
                  <a:lumMod val="50000"/>
                </a:schemeClr>
              </a:solidFill>
            </a:endParaRPr>
          </a:p>
        </p:txBody>
      </p:sp>
      <p:sp>
        <p:nvSpPr>
          <p:cNvPr id="57" name="Textfeld 145"/>
          <p:cNvSpPr txBox="1"/>
          <p:nvPr/>
        </p:nvSpPr>
        <p:spPr>
          <a:xfrm>
            <a:off x="5099691" y="4402681"/>
            <a:ext cx="535724" cy="369332"/>
          </a:xfrm>
          <a:prstGeom prst="rect">
            <a:avLst/>
          </a:prstGeom>
          <a:noFill/>
        </p:spPr>
        <p:txBody>
          <a:bodyPr wrap="none" rtlCol="0">
            <a:spAutoFit/>
          </a:bodyPr>
          <a:lstStyle/>
          <a:p>
            <a:r>
              <a:rPr lang="en-US" dirty="0" smtClean="0">
                <a:solidFill>
                  <a:schemeClr val="bg1">
                    <a:lumMod val="50000"/>
                  </a:schemeClr>
                </a:solidFill>
              </a:rPr>
              <a:t>718</a:t>
            </a:r>
            <a:endParaRPr lang="en-US" dirty="0">
              <a:solidFill>
                <a:schemeClr val="bg1">
                  <a:lumMod val="50000"/>
                </a:schemeClr>
              </a:solidFill>
            </a:endParaRPr>
          </a:p>
        </p:txBody>
      </p:sp>
      <p:sp>
        <p:nvSpPr>
          <p:cNvPr id="58" name="Textfeld 148"/>
          <p:cNvSpPr txBox="1"/>
          <p:nvPr/>
        </p:nvSpPr>
        <p:spPr>
          <a:xfrm>
            <a:off x="4391255" y="2719427"/>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59" name="Textfeld 149"/>
          <p:cNvSpPr txBox="1"/>
          <p:nvPr/>
        </p:nvSpPr>
        <p:spPr>
          <a:xfrm>
            <a:off x="4266514" y="3322929"/>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60" name="Textfeld 150"/>
          <p:cNvSpPr txBox="1"/>
          <p:nvPr/>
        </p:nvSpPr>
        <p:spPr>
          <a:xfrm>
            <a:off x="4187403" y="4407099"/>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61" name="Textfeld 151"/>
          <p:cNvSpPr txBox="1"/>
          <p:nvPr/>
        </p:nvSpPr>
        <p:spPr>
          <a:xfrm>
            <a:off x="3909474" y="5602823"/>
            <a:ext cx="1725941" cy="646331"/>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r>
              <a:rPr lang="en-US" dirty="0">
                <a:solidFill>
                  <a:schemeClr val="bg1">
                    <a:lumMod val="50000"/>
                  </a:schemeClr>
                </a:solidFill>
              </a:rPr>
              <a:t>5784</a:t>
            </a:r>
            <a:br>
              <a:rPr lang="en-US" dirty="0">
                <a:solidFill>
                  <a:schemeClr val="bg1">
                    <a:lumMod val="50000"/>
                  </a:schemeClr>
                </a:solidFill>
              </a:rPr>
            </a:br>
            <a:r>
              <a:rPr lang="en-US" dirty="0">
                <a:solidFill>
                  <a:schemeClr val="bg1">
                    <a:lumMod val="50000"/>
                  </a:schemeClr>
                </a:solidFill>
              </a:rPr>
              <a:t>record </a:t>
            </a:r>
            <a:r>
              <a:rPr lang="en-US" dirty="0" smtClean="0">
                <a:solidFill>
                  <a:schemeClr val="bg1">
                    <a:lumMod val="50000"/>
                  </a:schemeClr>
                </a:solidFill>
              </a:rPr>
              <a:t>linkage</a:t>
            </a:r>
            <a:endParaRPr lang="en-US" dirty="0">
              <a:solidFill>
                <a:schemeClr val="bg1">
                  <a:lumMod val="50000"/>
                </a:schemeClr>
              </a:solidFill>
            </a:endParaRPr>
          </a:p>
        </p:txBody>
      </p:sp>
      <p:sp>
        <p:nvSpPr>
          <p:cNvPr id="62" name="Freihandform 157"/>
          <p:cNvSpPr/>
          <p:nvPr/>
        </p:nvSpPr>
        <p:spPr>
          <a:xfrm>
            <a:off x="4050056"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163"/>
          <p:cNvSpPr/>
          <p:nvPr/>
        </p:nvSpPr>
        <p:spPr>
          <a:xfrm>
            <a:off x="4125443"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165"/>
          <p:cNvSpPr/>
          <p:nvPr/>
        </p:nvSpPr>
        <p:spPr>
          <a:xfrm>
            <a:off x="4142534"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166"/>
          <p:cNvSpPr/>
          <p:nvPr/>
        </p:nvSpPr>
        <p:spPr>
          <a:xfrm>
            <a:off x="4053305"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feld 167"/>
          <p:cNvSpPr txBox="1"/>
          <p:nvPr/>
        </p:nvSpPr>
        <p:spPr>
          <a:xfrm>
            <a:off x="1938774" y="2135150"/>
            <a:ext cx="1150058" cy="369332"/>
          </a:xfrm>
          <a:prstGeom prst="rect">
            <a:avLst/>
          </a:prstGeom>
          <a:noFill/>
        </p:spPr>
        <p:txBody>
          <a:bodyPr wrap="none" rtlCol="0">
            <a:spAutoFit/>
          </a:bodyPr>
          <a:lstStyle/>
          <a:p>
            <a:r>
              <a:rPr lang="en-US" dirty="0"/>
              <a:t>b</a:t>
            </a:r>
            <a:r>
              <a:rPr lang="en-US" dirty="0" smtClean="0"/>
              <a:t>ase table</a:t>
            </a:r>
            <a:endParaRPr lang="en-US" dirty="0"/>
          </a:p>
        </p:txBody>
      </p:sp>
      <p:sp>
        <p:nvSpPr>
          <p:cNvPr id="67" name="Textfeld 168"/>
          <p:cNvSpPr txBox="1"/>
          <p:nvPr/>
        </p:nvSpPr>
        <p:spPr>
          <a:xfrm>
            <a:off x="6719931" y="1878327"/>
            <a:ext cx="888769" cy="369332"/>
          </a:xfrm>
          <a:prstGeom prst="rect">
            <a:avLst/>
          </a:prstGeom>
          <a:noFill/>
        </p:spPr>
        <p:txBody>
          <a:bodyPr wrap="none" rtlCol="0">
            <a:spAutoFit/>
          </a:bodyPr>
          <a:lstStyle/>
          <a:p>
            <a:r>
              <a:rPr lang="en-US" dirty="0" smtClean="0"/>
              <a:t>registry</a:t>
            </a:r>
            <a:endParaRPr lang="en-US" dirty="0"/>
          </a:p>
        </p:txBody>
      </p:sp>
      <p:grpSp>
        <p:nvGrpSpPr>
          <p:cNvPr id="68" name="Gruppieren 173"/>
          <p:cNvGrpSpPr/>
          <p:nvPr/>
        </p:nvGrpSpPr>
        <p:grpSpPr>
          <a:xfrm>
            <a:off x="2339752" y="620688"/>
            <a:ext cx="1657397" cy="581196"/>
            <a:chOff x="2339752" y="837290"/>
            <a:chExt cx="1657397" cy="581196"/>
          </a:xfrm>
        </p:grpSpPr>
        <p:grpSp>
          <p:nvGrpSpPr>
            <p:cNvPr id="69" name="Gruppieren 74"/>
            <p:cNvGrpSpPr/>
            <p:nvPr/>
          </p:nvGrpSpPr>
          <p:grpSpPr>
            <a:xfrm>
              <a:off x="2339752" y="914430"/>
              <a:ext cx="1657397" cy="504056"/>
              <a:chOff x="4639694" y="2264178"/>
              <a:chExt cx="1657397" cy="504056"/>
            </a:xfrm>
          </p:grpSpPr>
          <p:sp>
            <p:nvSpPr>
              <p:cNvPr id="71" name="Rechteck 69"/>
              <p:cNvSpPr/>
              <p:nvPr/>
            </p:nvSpPr>
            <p:spPr>
              <a:xfrm>
                <a:off x="4639694"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Rechteck 70"/>
              <p:cNvSpPr/>
              <p:nvPr/>
            </p:nvSpPr>
            <p:spPr>
              <a:xfrm>
                <a:off x="5348828"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Rechteck 72"/>
              <p:cNvSpPr/>
              <p:nvPr/>
            </p:nvSpPr>
            <p:spPr>
              <a:xfrm>
                <a:off x="6076754"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hteck 68"/>
              <p:cNvSpPr/>
              <p:nvPr/>
            </p:nvSpPr>
            <p:spPr>
              <a:xfrm>
                <a:off x="4860032" y="2264178"/>
                <a:ext cx="495672"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Rechteck 71"/>
              <p:cNvSpPr/>
              <p:nvPr/>
            </p:nvSpPr>
            <p:spPr>
              <a:xfrm>
                <a:off x="5576534" y="2264178"/>
                <a:ext cx="495672"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0" name="Textfeld 172"/>
            <p:cNvSpPr txBox="1"/>
            <p:nvPr/>
          </p:nvSpPr>
          <p:spPr>
            <a:xfrm>
              <a:off x="2656961" y="837290"/>
              <a:ext cx="1004186" cy="369332"/>
            </a:xfrm>
            <a:prstGeom prst="rect">
              <a:avLst/>
            </a:prstGeom>
            <a:noFill/>
          </p:spPr>
          <p:txBody>
            <a:bodyPr wrap="none" rtlCol="0">
              <a:spAutoFit/>
            </a:bodyPr>
            <a:lstStyle/>
            <a:p>
              <a:r>
                <a:rPr lang="en-US" dirty="0" smtClean="0">
                  <a:solidFill>
                    <a:schemeClr val="bg1"/>
                  </a:solidFill>
                </a:rPr>
                <a:t>preparer</a:t>
              </a:r>
              <a:endParaRPr lang="en-US" dirty="0">
                <a:solidFill>
                  <a:schemeClr val="bg1"/>
                </a:solidFill>
              </a:endParaRPr>
            </a:p>
          </p:txBody>
        </p:sp>
      </p:grpSp>
      <p:grpSp>
        <p:nvGrpSpPr>
          <p:cNvPr id="76" name="Gruppieren 175"/>
          <p:cNvGrpSpPr/>
          <p:nvPr/>
        </p:nvGrpSpPr>
        <p:grpSpPr>
          <a:xfrm>
            <a:off x="2344066" y="1430602"/>
            <a:ext cx="1637134" cy="528600"/>
            <a:chOff x="2344066" y="1647204"/>
            <a:chExt cx="1637134" cy="528600"/>
          </a:xfrm>
        </p:grpSpPr>
        <p:grpSp>
          <p:nvGrpSpPr>
            <p:cNvPr id="77" name="Gruppieren 73"/>
            <p:cNvGrpSpPr/>
            <p:nvPr/>
          </p:nvGrpSpPr>
          <p:grpSpPr>
            <a:xfrm>
              <a:off x="2344066" y="1647204"/>
              <a:ext cx="1637134" cy="504056"/>
              <a:chOff x="4644008" y="2996952"/>
              <a:chExt cx="1637134" cy="504056"/>
            </a:xfrm>
          </p:grpSpPr>
          <p:sp>
            <p:nvSpPr>
              <p:cNvPr id="79" name="Rechteck 64"/>
              <p:cNvSpPr/>
              <p:nvPr/>
            </p:nvSpPr>
            <p:spPr>
              <a:xfrm>
                <a:off x="4862469" y="3210589"/>
                <a:ext cx="495672" cy="2904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Rechteck 66"/>
              <p:cNvSpPr/>
              <p:nvPr/>
            </p:nvSpPr>
            <p:spPr>
              <a:xfrm>
                <a:off x="5569446" y="3210589"/>
                <a:ext cx="495672" cy="2904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Rechteck 67"/>
              <p:cNvSpPr/>
              <p:nvPr/>
            </p:nvSpPr>
            <p:spPr>
              <a:xfrm>
                <a:off x="6065118"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hteck 65"/>
              <p:cNvSpPr/>
              <p:nvPr/>
            </p:nvSpPr>
            <p:spPr>
              <a:xfrm>
                <a:off x="5360510"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hteck 63"/>
              <p:cNvSpPr/>
              <p:nvPr/>
            </p:nvSpPr>
            <p:spPr>
              <a:xfrm>
                <a:off x="4644008"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8" name="Textfeld 174"/>
            <p:cNvSpPr txBox="1"/>
            <p:nvPr/>
          </p:nvSpPr>
          <p:spPr>
            <a:xfrm>
              <a:off x="2688769" y="1806472"/>
              <a:ext cx="959622" cy="369332"/>
            </a:xfrm>
            <a:prstGeom prst="rect">
              <a:avLst/>
            </a:prstGeom>
            <a:noFill/>
          </p:spPr>
          <p:txBody>
            <a:bodyPr wrap="none" rtlCol="0">
              <a:spAutoFit/>
            </a:bodyPr>
            <a:lstStyle/>
            <a:p>
              <a:r>
                <a:rPr lang="en-US" dirty="0" smtClean="0">
                  <a:solidFill>
                    <a:schemeClr val="bg1"/>
                  </a:solidFill>
                </a:rPr>
                <a:t>gateway</a:t>
              </a:r>
              <a:endParaRPr lang="en-US" dirty="0">
                <a:solidFill>
                  <a:schemeClr val="bg1"/>
                </a:solidFill>
              </a:endParaRPr>
            </a:p>
          </p:txBody>
        </p:sp>
      </p:grpSp>
      <p:cxnSp>
        <p:nvCxnSpPr>
          <p:cNvPr id="84" name="Gerader Verbinder 101"/>
          <p:cNvCxnSpPr/>
          <p:nvPr/>
        </p:nvCxnSpPr>
        <p:spPr>
          <a:xfrm flipH="1">
            <a:off x="5653727" y="2267266"/>
            <a:ext cx="1436" cy="3834417"/>
          </a:xfrm>
          <a:prstGeom prst="line">
            <a:avLst/>
          </a:prstGeom>
          <a:ln cap="sq">
            <a:solidFill>
              <a:schemeClr val="tx1"/>
            </a:solidFill>
            <a:round/>
          </a:ln>
          <a:effectLst/>
        </p:spPr>
        <p:style>
          <a:lnRef idx="2">
            <a:schemeClr val="accent1"/>
          </a:lnRef>
          <a:fillRef idx="0">
            <a:schemeClr val="accent1"/>
          </a:fillRef>
          <a:effectRef idx="1">
            <a:schemeClr val="accent1"/>
          </a:effectRef>
          <a:fontRef idx="minor">
            <a:schemeClr val="tx1"/>
          </a:fontRef>
        </p:style>
      </p:cxnSp>
      <p:cxnSp>
        <p:nvCxnSpPr>
          <p:cNvPr id="85" name="Gerader Verbinder 104"/>
          <p:cNvCxnSpPr/>
          <p:nvPr/>
        </p:nvCxnSpPr>
        <p:spPr>
          <a:xfrm>
            <a:off x="8674849" y="2245504"/>
            <a:ext cx="6236" cy="38301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Gerader Verbinder 105"/>
          <p:cNvCxnSpPr/>
          <p:nvPr/>
        </p:nvCxnSpPr>
        <p:spPr>
          <a:xfrm flipV="1">
            <a:off x="5651531" y="2258364"/>
            <a:ext cx="3023923" cy="8902"/>
          </a:xfrm>
          <a:prstGeom prst="line">
            <a:avLst/>
          </a:prstGeom>
          <a:ln>
            <a:solidFill>
              <a:schemeClr val="tx1"/>
            </a:solidFill>
            <a:round/>
          </a:ln>
          <a:effectLst/>
        </p:spPr>
        <p:style>
          <a:lnRef idx="2">
            <a:schemeClr val="accent1"/>
          </a:lnRef>
          <a:fillRef idx="0">
            <a:schemeClr val="accent1"/>
          </a:fillRef>
          <a:effectRef idx="1">
            <a:schemeClr val="accent1"/>
          </a:effectRef>
          <a:fontRef idx="minor">
            <a:schemeClr val="tx1"/>
          </a:fontRef>
        </p:style>
      </p:cxnSp>
      <p:sp>
        <p:nvSpPr>
          <p:cNvPr id="87" name="Freihandform 11"/>
          <p:cNvSpPr/>
          <p:nvPr/>
        </p:nvSpPr>
        <p:spPr>
          <a:xfrm>
            <a:off x="5663133"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Gerader Verbinder 112"/>
          <p:cNvCxnSpPr/>
          <p:nvPr/>
        </p:nvCxnSpPr>
        <p:spPr>
          <a:xfrm>
            <a:off x="993676" y="2526598"/>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Gerader Verbinder 113"/>
          <p:cNvCxnSpPr/>
          <p:nvPr/>
        </p:nvCxnSpPr>
        <p:spPr>
          <a:xfrm flipH="1">
            <a:off x="3993777" y="2526598"/>
            <a:ext cx="14654" cy="2467535"/>
          </a:xfrm>
          <a:prstGeom prst="line">
            <a:avLst/>
          </a:prstGeom>
          <a:ln cap="sq">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Gerader Verbinder 114"/>
          <p:cNvCxnSpPr>
            <a:endCxn id="23" idx="3"/>
          </p:cNvCxnSpPr>
          <p:nvPr/>
        </p:nvCxnSpPr>
        <p:spPr>
          <a:xfrm flipH="1">
            <a:off x="989994" y="2530330"/>
            <a:ext cx="13980" cy="2424425"/>
          </a:xfrm>
          <a:prstGeom prst="line">
            <a:avLst/>
          </a:prstGeom>
          <a:ln cap="sq">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Freihandform 25"/>
          <p:cNvSpPr/>
          <p:nvPr/>
        </p:nvSpPr>
        <p:spPr>
          <a:xfrm>
            <a:off x="991271"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0911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68"/>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6"/>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0.00018 0.03982 L 3.05556E-6 2.22222E-6 " pathEditMode="relative" rAng="0" ptsTypes="AA">
                                          <p:cBhvr>
                                            <p:cTn id="15" dur="500" fill="hold"/>
                                            <p:tgtEl>
                                              <p:spTgt spid="68"/>
                                            </p:tgtEl>
                                            <p:attrNameLst>
                                              <p:attrName>ppt_x</p:attrName>
                                              <p:attrName>ppt_y</p:attrName>
                                            </p:attrNameLst>
                                          </p:cBhvr>
                                          <p:rCtr x="-17" y="-1944"/>
                                        </p:animMotion>
                                      </p:childTnLst>
                                    </p:cTn>
                                  </p:par>
                                  <p:par>
                                    <p:cTn id="16" presetID="42" presetClass="path" presetSubtype="0" accel="50000" decel="50000" fill="hold" nodeType="withEffect">
                                      <p:stCondLst>
                                        <p:cond delay="0"/>
                                      </p:stCondLst>
                                      <p:childTnLst>
                                        <p:animMotion origin="layout" path="M 0.00018 -0.03009 L -4.16667E-6 -3.7037E-6 " pathEditMode="relative" rAng="0" ptsTypes="AA">
                                          <p:cBhvr>
                                            <p:cTn id="17" dur="500" fill="hold"/>
                                            <p:tgtEl>
                                              <p:spTgt spid="76"/>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Horizontal)">
                                          <p:cBhvr>
                                            <p:cTn id="31" dur="500"/>
                                            <p:tgtEl>
                                              <p:spTgt spid="65"/>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1"/>
                                            </p:tgtEl>
                                          </p:cBhvr>
                                        </p:animEffect>
                                        <p:animScale>
                                          <p:cBhvr>
                                            <p:cTn id="37" dur="250" autoRev="1" fill="hold"/>
                                            <p:tgtEl>
                                              <p:spTgt spid="61"/>
                                            </p:tgtEl>
                                          </p:cBhvr>
                                          <p:by x="105000" y="105000"/>
                                        </p:animScale>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38"/>
                                            </p:tgtEl>
                                          </p:cBhvr>
                                        </p:animEffect>
                                        <p:animScale>
                                          <p:cBhvr>
                                            <p:cTn id="47" dur="250" autoRev="1" fill="hold"/>
                                            <p:tgtEl>
                                              <p:spTgt spid="38"/>
                                            </p:tgtEl>
                                          </p:cBhvr>
                                          <p:by x="105000" y="105000"/>
                                        </p:animScale>
                                      </p:childTnLst>
                                    </p:cTn>
                                  </p:par>
                                </p:childTnLst>
                              </p:cTn>
                            </p:par>
                            <p:par>
                              <p:cTn id="48" fill="hold">
                                <p:stCondLst>
                                  <p:cond delay="5500"/>
                                </p:stCondLst>
                                <p:childTnLst>
                                  <p:par>
                                    <p:cTn id="49" presetID="16" presetClass="entr" presetSubtype="37"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outVertical)">
                                          <p:cBhvr>
                                            <p:cTn id="51" dur="500"/>
                                            <p:tgtEl>
                                              <p:spTgt spid="64"/>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26" presetClass="emph" presetSubtype="0" fill="hold" grpId="1" nodeType="withEffect">
                                      <p:stCondLst>
                                        <p:cond delay="0"/>
                                      </p:stCondLst>
                                      <p:childTnLst>
                                        <p:animEffect transition="out" filter="fade">
                                          <p:cBhvr>
                                            <p:cTn id="56" dur="500" tmFilter="0, 0; .2, .5; .8, .5; 1, 0"/>
                                            <p:tgtEl>
                                              <p:spTgt spid="59"/>
                                            </p:tgtEl>
                                          </p:cBhvr>
                                        </p:animEffect>
                                        <p:animScale>
                                          <p:cBhvr>
                                            <p:cTn id="57" dur="250" autoRev="1" fill="hold"/>
                                            <p:tgtEl>
                                              <p:spTgt spid="59"/>
                                            </p:tgtEl>
                                          </p:cBhvr>
                                          <p:by x="105000" y="105000"/>
                                        </p:animScale>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1000"/>
                                            <p:tgtEl>
                                              <p:spTgt spid="5"/>
                                            </p:tgtEl>
                                          </p:cBhvr>
                                        </p:animEffect>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26" presetClass="emph" presetSubtype="0" fill="hold" nodeType="withEffect">
                                      <p:stCondLst>
                                        <p:cond delay="0"/>
                                      </p:stCondLst>
                                      <p:childTnLst>
                                        <p:animEffect transition="out" filter="fade">
                                          <p:cBhvr>
                                            <p:cTn id="66" dur="500" tmFilter="0, 0; .2, .5; .8, .5; 1, 0"/>
                                            <p:tgtEl>
                                              <p:spTgt spid="41"/>
                                            </p:tgtEl>
                                          </p:cBhvr>
                                        </p:animEffect>
                                        <p:animScale>
                                          <p:cBhvr>
                                            <p:cTn id="67" dur="250" autoRev="1" fill="hold"/>
                                            <p:tgtEl>
                                              <p:spTgt spid="41"/>
                                            </p:tgtEl>
                                          </p:cBhvr>
                                          <p:by x="105000" y="105000"/>
                                        </p:animScale>
                                      </p:childTnLst>
                                    </p:cTn>
                                  </p:par>
                                </p:childTnLst>
                              </p:cTn>
                            </p:par>
                            <p:par>
                              <p:cTn id="68" fill="hold">
                                <p:stCondLst>
                                  <p:cond delay="8000"/>
                                </p:stCondLst>
                                <p:childTnLst>
                                  <p:par>
                                    <p:cTn id="69" presetID="16" presetClass="entr" presetSubtype="37" fill="hold" grpId="0"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barn(outVertical)">
                                          <p:cBhvr>
                                            <p:cTn id="71" dur="500"/>
                                            <p:tgtEl>
                                              <p:spTgt spid="62"/>
                                            </p:tgtEl>
                                          </p:cBhvr>
                                        </p:animEffect>
                                      </p:childTnLst>
                                    </p:cTn>
                                  </p:par>
                                </p:childTnLst>
                              </p:cTn>
                            </p:par>
                            <p:par>
                              <p:cTn id="72" fill="hold">
                                <p:stCondLst>
                                  <p:cond delay="8500"/>
                                </p:stCondLst>
                                <p:childTnLst>
                                  <p:par>
                                    <p:cTn id="73" presetID="1"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58"/>
                                            </p:tgtEl>
                                          </p:cBhvr>
                                        </p:animEffect>
                                        <p:animScale>
                                          <p:cBhvr>
                                            <p:cTn id="77" dur="250" autoRev="1" fill="hold"/>
                                            <p:tgtEl>
                                              <p:spTgt spid="58"/>
                                            </p:tgtEl>
                                          </p:cBhvr>
                                          <p:by x="105000" y="105000"/>
                                        </p:animScale>
                                      </p:childTnLst>
                                    </p:cTn>
                                  </p:par>
                                </p:childTnLst>
                              </p:cTn>
                            </p:par>
                            <p:par>
                              <p:cTn id="78" fill="hold">
                                <p:stCondLst>
                                  <p:cond delay="9000"/>
                                </p:stCondLst>
                                <p:childTnLst>
                                  <p:par>
                                    <p:cTn id="79" presetID="22" presetClass="entr" presetSubtype="1"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up)">
                                          <p:cBhvr>
                                            <p:cTn id="81" dur="1000"/>
                                            <p:tgtEl>
                                              <p:spTgt spid="7"/>
                                            </p:tgtEl>
                                          </p:cBhvr>
                                        </p:animEffect>
                                      </p:childTnLst>
                                    </p:cTn>
                                  </p:par>
                                </p:childTnLst>
                              </p:cTn>
                            </p:par>
                            <p:par>
                              <p:cTn id="82" fill="hold">
                                <p:stCondLst>
                                  <p:cond delay="10000"/>
                                </p:stCondLst>
                                <p:childTnLst>
                                  <p:par>
                                    <p:cTn id="83" presetID="1"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4"/>
                                            </p:tgtEl>
                                          </p:cBhvr>
                                        </p:animEffect>
                                        <p:animScale>
                                          <p:cBhvr>
                                            <p:cTn id="87" dur="250" autoRev="1" fill="hold"/>
                                            <p:tgtEl>
                                              <p:spTgt spid="44"/>
                                            </p:tgtEl>
                                          </p:cBhvr>
                                          <p:by x="105000" y="105000"/>
                                        </p:animScale>
                                      </p:childTnLst>
                                    </p:cTn>
                                  </p:par>
                                </p:childTnLst>
                              </p:cTn>
                            </p:par>
                            <p:par>
                              <p:cTn id="88" fill="hold">
                                <p:stCondLst>
                                  <p:cond delay="10500"/>
                                </p:stCondLst>
                                <p:childTnLst>
                                  <p:par>
                                    <p:cTn id="89" presetID="16" presetClass="entr" presetSubtype="37"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outVertical)">
                                          <p:cBhvr>
                                            <p:cTn id="91" dur="500"/>
                                            <p:tgtEl>
                                              <p:spTgt spid="63"/>
                                            </p:tgtEl>
                                          </p:cBhvr>
                                        </p:animEffect>
                                      </p:childTnLst>
                                    </p:cTn>
                                  </p:par>
                                </p:childTnLst>
                              </p:cTn>
                            </p:par>
                            <p:par>
                              <p:cTn id="92" fill="hold">
                                <p:stCondLst>
                                  <p:cond delay="110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par>
                              <p:cTn id="95" fill="hold">
                                <p:stCondLst>
                                  <p:cond delay="11000"/>
                                </p:stCondLst>
                                <p:childTnLst>
                                  <p:par>
                                    <p:cTn id="96" presetID="26" presetClass="emph" presetSubtype="0" fill="hold" grpId="1" nodeType="after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8" grpId="0"/>
          <p:bldP spid="58" grpId="1"/>
          <p:bldP spid="59" grpId="0"/>
          <p:bldP spid="59" grpId="1"/>
          <p:bldP spid="60" grpId="0"/>
          <p:bldP spid="60" grpId="1"/>
          <p:bldP spid="61" grpId="0"/>
          <p:bldP spid="61" grpId="1"/>
          <p:bldP spid="62" grpId="0" animBg="1"/>
          <p:bldP spid="63" grpId="0" animBg="1"/>
          <p:bldP spid="64" grpId="0" animBg="1"/>
          <p:bldP spid="6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68"/>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6"/>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0.00018 0.03982 L 3.05556E-6 2.22222E-6 " pathEditMode="relative" rAng="0" ptsTypes="AA">
                                          <p:cBhvr>
                                            <p:cTn id="15" dur="500" fill="hold"/>
                                            <p:tgtEl>
                                              <p:spTgt spid="68"/>
                                            </p:tgtEl>
                                            <p:attrNameLst>
                                              <p:attrName>ppt_x</p:attrName>
                                              <p:attrName>ppt_y</p:attrName>
                                            </p:attrNameLst>
                                          </p:cBhvr>
                                          <p:rCtr x="-17" y="-1944"/>
                                        </p:animMotion>
                                      </p:childTnLst>
                                    </p:cTn>
                                  </p:par>
                                  <p:par>
                                    <p:cTn id="16" presetID="42" presetClass="path" presetSubtype="0" accel="50000" decel="50000" fill="hold" nodeType="withEffect">
                                      <p:stCondLst>
                                        <p:cond delay="0"/>
                                      </p:stCondLst>
                                      <p:childTnLst>
                                        <p:animMotion origin="layout" path="M 0.00018 -0.03009 L -4.16667E-6 -3.7037E-6 " pathEditMode="relative" rAng="0" ptsTypes="AA">
                                          <p:cBhvr>
                                            <p:cTn id="17" dur="500" fill="hold"/>
                                            <p:tgtEl>
                                              <p:spTgt spid="76"/>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Horizontal)">
                                          <p:cBhvr>
                                            <p:cTn id="31" dur="500"/>
                                            <p:tgtEl>
                                              <p:spTgt spid="65"/>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1"/>
                                            </p:tgtEl>
                                          </p:cBhvr>
                                        </p:animEffect>
                                        <p:animScale>
                                          <p:cBhvr>
                                            <p:cTn id="37" dur="250" autoRev="1" fill="hold"/>
                                            <p:tgtEl>
                                              <p:spTgt spid="61"/>
                                            </p:tgtEl>
                                          </p:cBhvr>
                                          <p:by x="105000" y="105000"/>
                                        </p:animScale>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38"/>
                                            </p:tgtEl>
                                          </p:cBhvr>
                                        </p:animEffect>
                                        <p:animScale>
                                          <p:cBhvr>
                                            <p:cTn id="47" dur="250" autoRev="1" fill="hold"/>
                                            <p:tgtEl>
                                              <p:spTgt spid="38"/>
                                            </p:tgtEl>
                                          </p:cBhvr>
                                          <p:by x="105000" y="105000"/>
                                        </p:animScale>
                                      </p:childTnLst>
                                    </p:cTn>
                                  </p:par>
                                </p:childTnLst>
                              </p:cTn>
                            </p:par>
                            <p:par>
                              <p:cTn id="48" fill="hold">
                                <p:stCondLst>
                                  <p:cond delay="5500"/>
                                </p:stCondLst>
                                <p:childTnLst>
                                  <p:par>
                                    <p:cTn id="49" presetID="16" presetClass="entr" presetSubtype="37"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outVertical)">
                                          <p:cBhvr>
                                            <p:cTn id="51" dur="500"/>
                                            <p:tgtEl>
                                              <p:spTgt spid="64"/>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26" presetClass="emph" presetSubtype="0" fill="hold" grpId="1" nodeType="withEffect">
                                      <p:stCondLst>
                                        <p:cond delay="0"/>
                                      </p:stCondLst>
                                      <p:childTnLst>
                                        <p:animEffect transition="out" filter="fade">
                                          <p:cBhvr>
                                            <p:cTn id="56" dur="500" tmFilter="0, 0; .2, .5; .8, .5; 1, 0"/>
                                            <p:tgtEl>
                                              <p:spTgt spid="59"/>
                                            </p:tgtEl>
                                          </p:cBhvr>
                                        </p:animEffect>
                                        <p:animScale>
                                          <p:cBhvr>
                                            <p:cTn id="57" dur="250" autoRev="1" fill="hold"/>
                                            <p:tgtEl>
                                              <p:spTgt spid="59"/>
                                            </p:tgtEl>
                                          </p:cBhvr>
                                          <p:by x="105000" y="105000"/>
                                        </p:animScale>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1000"/>
                                            <p:tgtEl>
                                              <p:spTgt spid="5"/>
                                            </p:tgtEl>
                                          </p:cBhvr>
                                        </p:animEffect>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26" presetClass="emph" presetSubtype="0" fill="hold" nodeType="withEffect">
                                      <p:stCondLst>
                                        <p:cond delay="0"/>
                                      </p:stCondLst>
                                      <p:childTnLst>
                                        <p:animEffect transition="out" filter="fade">
                                          <p:cBhvr>
                                            <p:cTn id="66" dur="500" tmFilter="0, 0; .2, .5; .8, .5; 1, 0"/>
                                            <p:tgtEl>
                                              <p:spTgt spid="41"/>
                                            </p:tgtEl>
                                          </p:cBhvr>
                                        </p:animEffect>
                                        <p:animScale>
                                          <p:cBhvr>
                                            <p:cTn id="67" dur="250" autoRev="1" fill="hold"/>
                                            <p:tgtEl>
                                              <p:spTgt spid="41"/>
                                            </p:tgtEl>
                                          </p:cBhvr>
                                          <p:by x="105000" y="105000"/>
                                        </p:animScale>
                                      </p:childTnLst>
                                    </p:cTn>
                                  </p:par>
                                </p:childTnLst>
                              </p:cTn>
                            </p:par>
                            <p:par>
                              <p:cTn id="68" fill="hold">
                                <p:stCondLst>
                                  <p:cond delay="8000"/>
                                </p:stCondLst>
                                <p:childTnLst>
                                  <p:par>
                                    <p:cTn id="69" presetID="16" presetClass="entr" presetSubtype="37" fill="hold" grpId="0"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barn(outVertical)">
                                          <p:cBhvr>
                                            <p:cTn id="71" dur="500"/>
                                            <p:tgtEl>
                                              <p:spTgt spid="62"/>
                                            </p:tgtEl>
                                          </p:cBhvr>
                                        </p:animEffect>
                                      </p:childTnLst>
                                    </p:cTn>
                                  </p:par>
                                </p:childTnLst>
                              </p:cTn>
                            </p:par>
                            <p:par>
                              <p:cTn id="72" fill="hold">
                                <p:stCondLst>
                                  <p:cond delay="8500"/>
                                </p:stCondLst>
                                <p:childTnLst>
                                  <p:par>
                                    <p:cTn id="73" presetID="1"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58"/>
                                            </p:tgtEl>
                                          </p:cBhvr>
                                        </p:animEffect>
                                        <p:animScale>
                                          <p:cBhvr>
                                            <p:cTn id="77" dur="250" autoRev="1" fill="hold"/>
                                            <p:tgtEl>
                                              <p:spTgt spid="58"/>
                                            </p:tgtEl>
                                          </p:cBhvr>
                                          <p:by x="105000" y="105000"/>
                                        </p:animScale>
                                      </p:childTnLst>
                                    </p:cTn>
                                  </p:par>
                                </p:childTnLst>
                              </p:cTn>
                            </p:par>
                            <p:par>
                              <p:cTn id="78" fill="hold">
                                <p:stCondLst>
                                  <p:cond delay="9000"/>
                                </p:stCondLst>
                                <p:childTnLst>
                                  <p:par>
                                    <p:cTn id="79" presetID="22" presetClass="entr" presetSubtype="1"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up)">
                                          <p:cBhvr>
                                            <p:cTn id="81" dur="1000"/>
                                            <p:tgtEl>
                                              <p:spTgt spid="7"/>
                                            </p:tgtEl>
                                          </p:cBhvr>
                                        </p:animEffect>
                                      </p:childTnLst>
                                    </p:cTn>
                                  </p:par>
                                </p:childTnLst>
                              </p:cTn>
                            </p:par>
                            <p:par>
                              <p:cTn id="82" fill="hold">
                                <p:stCondLst>
                                  <p:cond delay="10000"/>
                                </p:stCondLst>
                                <p:childTnLst>
                                  <p:par>
                                    <p:cTn id="83" presetID="1"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4"/>
                                            </p:tgtEl>
                                          </p:cBhvr>
                                        </p:animEffect>
                                        <p:animScale>
                                          <p:cBhvr>
                                            <p:cTn id="87" dur="250" autoRev="1" fill="hold"/>
                                            <p:tgtEl>
                                              <p:spTgt spid="44"/>
                                            </p:tgtEl>
                                          </p:cBhvr>
                                          <p:by x="105000" y="105000"/>
                                        </p:animScale>
                                      </p:childTnLst>
                                    </p:cTn>
                                  </p:par>
                                </p:childTnLst>
                              </p:cTn>
                            </p:par>
                            <p:par>
                              <p:cTn id="88" fill="hold">
                                <p:stCondLst>
                                  <p:cond delay="10500"/>
                                </p:stCondLst>
                                <p:childTnLst>
                                  <p:par>
                                    <p:cTn id="89" presetID="16" presetClass="entr" presetSubtype="37"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outVertical)">
                                          <p:cBhvr>
                                            <p:cTn id="91" dur="500"/>
                                            <p:tgtEl>
                                              <p:spTgt spid="63"/>
                                            </p:tgtEl>
                                          </p:cBhvr>
                                        </p:animEffect>
                                      </p:childTnLst>
                                    </p:cTn>
                                  </p:par>
                                </p:childTnLst>
                              </p:cTn>
                            </p:par>
                            <p:par>
                              <p:cTn id="92" fill="hold">
                                <p:stCondLst>
                                  <p:cond delay="110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par>
                              <p:cTn id="95" fill="hold">
                                <p:stCondLst>
                                  <p:cond delay="11000"/>
                                </p:stCondLst>
                                <p:childTnLst>
                                  <p:par>
                                    <p:cTn id="96" presetID="26" presetClass="emph" presetSubtype="0" fill="hold" grpId="1" nodeType="after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8" grpId="0"/>
          <p:bldP spid="58" grpId="1"/>
          <p:bldP spid="59" grpId="0"/>
          <p:bldP spid="59" grpId="1"/>
          <p:bldP spid="60" grpId="0"/>
          <p:bldP spid="60" grpId="1"/>
          <p:bldP spid="61" grpId="0"/>
          <p:bldP spid="61" grpId="1"/>
          <p:bldP spid="62" grpId="0" animBg="1"/>
          <p:bldP spid="63" grpId="0" animBg="1"/>
          <p:bldP spid="64" grpId="0" animBg="1"/>
          <p:bldP spid="65"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Preparer gateway</a:t>
            </a:r>
          </a:p>
          <a:p>
            <a:pPr lvl="1"/>
            <a:r>
              <a:rPr lang="en-US" dirty="0" smtClean="0">
                <a:sym typeface="Wingdings"/>
              </a:rPr>
              <a:t>Obligatory base line harmonization: character transformation</a:t>
            </a:r>
          </a:p>
          <a:p>
            <a:pPr lvl="1"/>
            <a:r>
              <a:rPr lang="en-US" dirty="0" smtClean="0">
                <a:sym typeface="Wingdings"/>
              </a:rPr>
              <a:t>Optional harmonization by so called </a:t>
            </a:r>
            <a:r>
              <a:rPr lang="en-US" dirty="0" smtClean="0">
                <a:solidFill>
                  <a:srgbClr val="00AAE5"/>
                </a:solidFill>
                <a:sym typeface="Wingdings"/>
              </a:rPr>
              <a:t>preparer</a:t>
            </a:r>
            <a:r>
              <a:rPr lang="en-US" dirty="0" smtClean="0">
                <a:sym typeface="Wingdings"/>
              </a:rPr>
              <a:t>: semantic and destructive transformation</a:t>
            </a:r>
            <a:endParaRPr lang="en-US" dirty="0" smtClean="0">
              <a:solidFill>
                <a:srgbClr val="00AAE5"/>
              </a:solidFill>
              <a:sym typeface="Wingdings"/>
            </a:endParaRPr>
          </a:p>
          <a:p>
            <a:pPr lvl="1"/>
            <a:r>
              <a:rPr lang="en-US" dirty="0" smtClean="0">
                <a:sym typeface="Wingdings"/>
              </a:rPr>
              <a:t>Tokenizing</a:t>
            </a:r>
            <a:endParaRPr lang="en-US" dirty="0">
              <a:sym typeface="Wingdings"/>
            </a:endParaRPr>
          </a:p>
          <a:p>
            <a:r>
              <a:rPr lang="en-US" dirty="0" smtClean="0"/>
              <a:t>Registry</a:t>
            </a:r>
            <a:endParaRPr lang="en-US" dirty="0"/>
          </a:p>
          <a:p>
            <a:pPr lvl="1"/>
            <a:r>
              <a:rPr lang="en-US" dirty="0" smtClean="0"/>
              <a:t>Counts words of the </a:t>
            </a:r>
            <a:r>
              <a:rPr lang="en-US" dirty="0" smtClean="0">
                <a:solidFill>
                  <a:srgbClr val="00AAE5"/>
                </a:solidFill>
              </a:rPr>
              <a:t>base table</a:t>
            </a:r>
          </a:p>
          <a:p>
            <a:pPr lvl="1"/>
            <a:r>
              <a:rPr lang="en-US" dirty="0" smtClean="0">
                <a:solidFill>
                  <a:srgbClr val="00AAE5"/>
                </a:solidFill>
              </a:rPr>
              <a:t>Base table </a:t>
            </a:r>
            <a:r>
              <a:rPr lang="en-US" dirty="0" smtClean="0"/>
              <a:t>is the largest table or the most noisy one providing the </a:t>
            </a:r>
            <a:r>
              <a:rPr lang="en-US" dirty="0" smtClean="0">
                <a:solidFill>
                  <a:srgbClr val="00AAE5"/>
                </a:solidFill>
              </a:rPr>
              <a:t>candidates</a:t>
            </a:r>
            <a:r>
              <a:rPr lang="en-US" dirty="0" smtClean="0"/>
              <a:t> of a search</a:t>
            </a:r>
          </a:p>
          <a:p>
            <a:pPr lvl="1"/>
            <a:r>
              <a:rPr lang="en-US" dirty="0" smtClean="0">
                <a:solidFill>
                  <a:srgbClr val="00AAE5"/>
                </a:solidFill>
              </a:rPr>
              <a:t>Search tables </a:t>
            </a:r>
            <a:r>
              <a:rPr lang="en-US" dirty="0" smtClean="0"/>
              <a:t>are all other tables, usually smaller ones or with less noise because </a:t>
            </a:r>
            <a:r>
              <a:rPr lang="en-US" dirty="0"/>
              <a:t>noise dilutes the </a:t>
            </a:r>
            <a:r>
              <a:rPr lang="en-US" dirty="0" smtClean="0"/>
              <a:t>context causing more harm in a search term than in the </a:t>
            </a:r>
            <a:r>
              <a:rPr lang="en-US" dirty="0" smtClean="0">
                <a:solidFill>
                  <a:srgbClr val="00AAE5"/>
                </a:solidFill>
              </a:rPr>
              <a:t>candidates</a:t>
            </a:r>
          </a:p>
          <a:p>
            <a:pPr lvl="1"/>
            <a:r>
              <a:rPr lang="en-US" dirty="0" smtClean="0"/>
              <a:t>Relevant </a:t>
            </a:r>
            <a:r>
              <a:rPr lang="en-US" dirty="0">
                <a:solidFill>
                  <a:srgbClr val="00AAE5"/>
                </a:solidFill>
              </a:rPr>
              <a:t>search fields</a:t>
            </a:r>
            <a:r>
              <a:rPr lang="en-US" dirty="0"/>
              <a:t> in the base table are represented by chapters in the registry, called </a:t>
            </a:r>
            <a:r>
              <a:rPr lang="en-US" dirty="0">
                <a:solidFill>
                  <a:srgbClr val="00AAE5"/>
                </a:solidFill>
              </a:rPr>
              <a:t>search </a:t>
            </a:r>
            <a:r>
              <a:rPr lang="en-US" dirty="0" smtClean="0">
                <a:solidFill>
                  <a:srgbClr val="00AAE5"/>
                </a:solidFill>
              </a:rPr>
              <a:t>types. </a:t>
            </a:r>
            <a:r>
              <a:rPr lang="en-US" dirty="0" smtClean="0"/>
              <a:t>Different combinations of </a:t>
            </a:r>
            <a:r>
              <a:rPr lang="en-US" dirty="0" smtClean="0">
                <a:solidFill>
                  <a:srgbClr val="00AAE5"/>
                </a:solidFill>
              </a:rPr>
              <a:t>search fields</a:t>
            </a:r>
            <a:r>
              <a:rPr lang="en-US" dirty="0" smtClean="0"/>
              <a:t> and </a:t>
            </a:r>
            <a:r>
              <a:rPr lang="en-US" dirty="0" smtClean="0">
                <a:solidFill>
                  <a:srgbClr val="00AAE5"/>
                </a:solidFill>
              </a:rPr>
              <a:t>preparer</a:t>
            </a:r>
            <a:r>
              <a:rPr lang="en-US" dirty="0" smtClean="0"/>
              <a:t> create new search types.</a:t>
            </a:r>
          </a:p>
          <a:p>
            <a:pPr lvl="1"/>
            <a:r>
              <a:rPr lang="en-US" dirty="0" smtClean="0"/>
              <a:t>Generates summary statistics per search type like maximum and average occurrence. The latter is used to impute unknown words.</a:t>
            </a:r>
          </a:p>
          <a:p>
            <a:pPr marL="324000"/>
            <a:r>
              <a:rPr lang="en-US" dirty="0" smtClean="0"/>
              <a:t>Record linkage</a:t>
            </a:r>
          </a:p>
          <a:p>
            <a:pPr lvl="1"/>
            <a:r>
              <a:rPr lang="en-US" dirty="0" smtClean="0"/>
              <a:t>Fast access to all registry entries belonging to a given base table record</a:t>
            </a:r>
          </a:p>
          <a:p>
            <a:pPr lvl="1"/>
            <a:r>
              <a:rPr lang="en-US" dirty="0" smtClean="0"/>
              <a:t>Fast access to all base table records sharing a specific registry entry</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11</a:t>
            </a:fld>
            <a:endParaRPr lang="en-US"/>
          </a:p>
        </p:txBody>
      </p:sp>
      <p:sp>
        <p:nvSpPr>
          <p:cNvPr id="4" name="Title 3"/>
          <p:cNvSpPr>
            <a:spLocks noGrp="1"/>
          </p:cNvSpPr>
          <p:nvPr>
            <p:ph type="title"/>
          </p:nvPr>
        </p:nvSpPr>
        <p:spPr/>
        <p:txBody>
          <a:bodyPr/>
          <a:lstStyle/>
          <a:p>
            <a:r>
              <a:rPr lang="en-US" dirty="0" err="1" smtClean="0"/>
              <a:t>SearchEngine</a:t>
            </a:r>
            <a:r>
              <a:rPr lang="en-US" dirty="0" smtClean="0"/>
              <a:t> components</a:t>
            </a:r>
            <a:endParaRPr lang="en-US" dirty="0"/>
          </a:p>
        </p:txBody>
      </p:sp>
    </p:spTree>
    <p:extLst>
      <p:ext uri="{BB962C8B-B14F-4D97-AF65-F5344CB8AC3E}">
        <p14:creationId xmlns:p14="http://schemas.microsoft.com/office/powerpoint/2010/main" val="24811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h</a:t>
            </a:r>
            <a:r>
              <a:rPr lang="en-US" dirty="0" smtClean="0"/>
              <a:t>euristic</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12</a:t>
            </a:fld>
            <a:endParaRPr lang="en-US"/>
          </a:p>
        </p:txBody>
      </p:sp>
      <mc:AlternateContent xmlns:mc="http://schemas.openxmlformats.org/markup-compatibility/2006" xmlns:a14="http://schemas.microsoft.com/office/drawing/2010/main">
        <mc:Choice Requires="a14">
          <p:graphicFrame>
            <p:nvGraphicFramePr>
              <p:cNvPr id="4" name="Tabelle 11"/>
              <p:cNvGraphicFramePr>
                <a:graphicFrameLocks noGrp="1"/>
              </p:cNvGraphicFramePr>
              <p:nvPr>
                <p:extLst>
                  <p:ext uri="{D42A27DB-BD31-4B8C-83A1-F6EECF244321}">
                    <p14:modId xmlns:p14="http://schemas.microsoft.com/office/powerpoint/2010/main" val="3051638850"/>
                  </p:ext>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4" name="Tabelle 11"/>
              <p:cNvGraphicFramePr>
                <a:graphicFrameLocks noGrp="1"/>
              </p:cNvGraphicFramePr>
              <p:nvPr>
                <p:extLst>
                  <p:ext uri="{D42A27DB-BD31-4B8C-83A1-F6EECF244321}">
                    <p14:modId xmlns:p14="http://schemas.microsoft.com/office/powerpoint/2010/main" val="3051638850"/>
                  </p:ext>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e 9"/>
              <p:cNvGraphicFramePr>
                <a:graphicFrameLocks noGrp="1"/>
              </p:cNvGraphicFramePr>
              <p:nvPr>
                <p:extLst>
                  <p:ext uri="{D42A27DB-BD31-4B8C-83A1-F6EECF244321}">
                    <p14:modId xmlns:p14="http://schemas.microsoft.com/office/powerpoint/2010/main" val="1485141245"/>
                  </p:ext>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5" name="Tabelle 9"/>
              <p:cNvGraphicFramePr>
                <a:graphicFrameLocks noGrp="1"/>
              </p:cNvGraphicFramePr>
              <p:nvPr>
                <p:extLst>
                  <p:ext uri="{D42A27DB-BD31-4B8C-83A1-F6EECF244321}">
                    <p14:modId xmlns:p14="http://schemas.microsoft.com/office/powerpoint/2010/main" val="1485141245"/>
                  </p:ext>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1"/>
              <p:cNvGraphicFramePr>
                <a:graphicFrameLocks noGrp="1"/>
              </p:cNvGraphicFramePr>
              <p:nvPr>
                <p:extLst>
                  <p:ext uri="{D42A27DB-BD31-4B8C-83A1-F6EECF244321}">
                    <p14:modId xmlns:p14="http://schemas.microsoft.com/office/powerpoint/2010/main" val="3427836326"/>
                  </p:ext>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1"/>
              <p:cNvGraphicFramePr>
                <a:graphicFrameLocks noGrp="1"/>
              </p:cNvGraphicFramePr>
              <p:nvPr>
                <p:extLst>
                  <p:ext uri="{D42A27DB-BD31-4B8C-83A1-F6EECF244321}">
                    <p14:modId xmlns:p14="http://schemas.microsoft.com/office/powerpoint/2010/main" val="3427836326"/>
                  </p:ext>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7" name="Tabelle 10"/>
          <p:cNvGraphicFramePr>
            <a:graphicFrameLocks noGrp="1"/>
          </p:cNvGraphicFramePr>
          <p:nvPr>
            <p:extLst>
              <p:ext uri="{D42A27DB-BD31-4B8C-83A1-F6EECF244321}">
                <p14:modId xmlns:p14="http://schemas.microsoft.com/office/powerpoint/2010/main" val="4062393493"/>
              </p:ext>
            </p:extLst>
          </p:nvPr>
        </p:nvGraphicFramePr>
        <p:xfrm>
          <a:off x="323528" y="620688"/>
          <a:ext cx="7020040" cy="670560"/>
        </p:xfrm>
        <a:graphic>
          <a:graphicData uri="http://schemas.openxmlformats.org/drawingml/2006/table">
            <a:tbl>
              <a:tblPr firstRow="1" bandRow="1">
                <a:tableStyleId>{5940675A-B579-460E-94D1-54222C63F5DA}</a:tableStyleId>
              </a:tblPr>
              <a:tblGrid>
                <a:gridCol w="2844000"/>
                <a:gridCol w="360000"/>
                <a:gridCol w="1476000"/>
                <a:gridCol w="360040"/>
                <a:gridCol w="468000"/>
                <a:gridCol w="360000"/>
                <a:gridCol w="792000"/>
                <a:gridCol w="360000"/>
              </a:tblGrid>
              <a:tr h="324000">
                <a:tc>
                  <a:txBody>
                    <a:bodyPr/>
                    <a:lstStyle/>
                    <a:p>
                      <a:r>
                        <a:rPr lang="en-US" dirty="0" smtClean="0"/>
                        <a:t>name</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1</a:t>
                      </a:r>
                      <a:endParaRPr lang="en-US"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street</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2</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3</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gridSpan="2">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bl>
          </a:graphicData>
        </a:graphic>
      </p:graphicFrame>
      <p:sp>
        <p:nvSpPr>
          <p:cNvPr id="8"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elle 5"/>
          <p:cNvGraphicFramePr>
            <a:graphicFrameLocks noGrp="1"/>
          </p:cNvGraphicFramePr>
          <p:nvPr>
            <p:extLst>
              <p:ext uri="{D42A27DB-BD31-4B8C-83A1-F6EECF244321}">
                <p14:modId xmlns:p14="http://schemas.microsoft.com/office/powerpoint/2010/main" val="2907528259"/>
              </p:ext>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176743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14:bounceEnd="50000">
                                          <p:cBhvr additive="base">
                                            <p:cTn id="1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50000">
                                          <p:cBhvr additive="base">
                                            <p:cTn id="19" dur="10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0-#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13</a:t>
            </a:fld>
            <a:endParaRPr lang="en-US"/>
          </a:p>
        </p:txBody>
      </p:sp>
      <p:graphicFrame>
        <p:nvGraphicFramePr>
          <p:cNvPr id="4" name="Tabelle 28"/>
          <p:cNvGraphicFramePr>
            <a:graphicFrameLocks noGrp="1"/>
          </p:cNvGraphicFramePr>
          <p:nvPr>
            <p:extLst>
              <p:ext uri="{D42A27DB-BD31-4B8C-83A1-F6EECF244321}">
                <p14:modId xmlns:p14="http://schemas.microsoft.com/office/powerpoint/2010/main" val="3676395880"/>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b="1" dirty="0" smtClean="0">
                          <a:latin typeface="Courier New" panose="02070309020205020404" pitchFamily="49" charset="0"/>
                          <a:ea typeface="Cambria Math" panose="02040503050406030204" pitchFamily="18" charset="0"/>
                          <a:cs typeface="Courier New" panose="02070309020205020404" pitchFamily="49" charset="0"/>
                        </a:rPr>
                        <a:t>BMW FORSCHUNG UND TECHNIK GMBH</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b="1" dirty="0" smtClean="0">
                          <a:latin typeface="Courier New" panose="02070309020205020404" pitchFamily="49" charset="0"/>
                          <a:ea typeface="Cambria Math" panose="02040503050406030204" pitchFamily="18" charset="0"/>
                          <a:cs typeface="Courier New" panose="02070309020205020404" pitchFamily="49" charset="0"/>
                        </a:rPr>
                        <a:t>BMW FORSCHUNG </a:t>
                      </a:r>
                      <a:r>
                        <a:rPr lang="de-DE"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U</a:t>
                      </a:r>
                      <a:r>
                        <a:rPr lang="de-DE" sz="1400" b="1" dirty="0" smtClean="0">
                          <a:latin typeface="Courier New" panose="02070309020205020404" pitchFamily="49" charset="0"/>
                          <a:ea typeface="Cambria Math" panose="02040503050406030204" pitchFamily="18" charset="0"/>
                          <a:cs typeface="Courier New" panose="02070309020205020404" pitchFamily="49" charset="0"/>
                        </a:rPr>
                        <a:t> TECHNIK GMBH</a:t>
                      </a:r>
                      <a:endParaRPr lang="en-US" sz="1400" b="1" dirty="0" smtClean="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TECHNIK</a:t>
                      </a:r>
                      <a:r>
                        <a:rPr lang="en-US" sz="1400" b="1" baseline="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 UND </a:t>
                      </a:r>
                      <a:r>
                        <a:rPr lang="en-US" sz="1400" b="1" baseline="0"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SERVICE </a:t>
                      </a:r>
                      <a:r>
                        <a:rPr lang="en-US" sz="1400" b="1" baseline="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GMBH</a:t>
                      </a:r>
                      <a:endPar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BMW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BMW</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DACHAUER</a:t>
                      </a:r>
                      <a:r>
                        <a:rPr lang="en-US" sz="1400" b="1" dirty="0" smtClean="0">
                          <a:latin typeface="Courier New" panose="02070309020205020404" pitchFamily="49" charset="0"/>
                          <a:ea typeface="Cambria Math" panose="02040503050406030204" pitchFamily="18" charset="0"/>
                          <a:cs typeface="Courier New" panose="02070309020205020404" pitchFamily="49" charset="0"/>
                        </a:rPr>
                        <a:t> STRASSE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AlternateContent xmlns:mc="http://schemas.openxmlformats.org/markup-compatibility/2006" xmlns:a14="http://schemas.microsoft.com/office/drawing/2010/main">
        <mc:Choice Requires="a14">
          <p:graphicFrame>
            <p:nvGraphicFramePr>
              <p:cNvPr id="5" name="Tabelle 25"/>
              <p:cNvGraphicFramePr>
                <a:graphicFrameLocks noGrp="1"/>
              </p:cNvGraphicFramePr>
              <p:nvPr>
                <p:extLst>
                  <p:ext uri="{D42A27DB-BD31-4B8C-83A1-F6EECF244321}">
                    <p14:modId xmlns:p14="http://schemas.microsoft.com/office/powerpoint/2010/main" val="1887485812"/>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265144"/>
                    <a:gridCol w="378249"/>
                    <a:gridCol w="907798"/>
                    <a:gridCol w="907798"/>
                    <a:gridCol w="122762"/>
                    <a:gridCol w="378249"/>
                    <a:gridCol w="378249"/>
                    <a:gridCol w="369340"/>
                    <a:gridCol w="573410"/>
                    <a:gridCol w="396000"/>
                    <a:gridCol w="828000"/>
                  </a:tblGrid>
                  <a:tr h="324000">
                    <a:tc gridSpan="5">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FORSCHUNG</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UND</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TECHNIK</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GMBH</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b="1" dirty="0" smtClean="0">
                              <a:latin typeface="Courier New" panose="02070309020205020404" pitchFamily="49" charset="0"/>
                              <a:cs typeface="Courier New" panose="02070309020205020404" pitchFamily="49" charset="0"/>
                            </a:rPr>
                            <a:t>HANAUER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46</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5" name="Tabelle 25"/>
              <p:cNvGraphicFramePr>
                <a:graphicFrameLocks noGrp="1"/>
              </p:cNvGraphicFramePr>
              <p:nvPr>
                <p:extLst>
                  <p:ext uri="{D42A27DB-BD31-4B8C-83A1-F6EECF244321}">
                    <p14:modId xmlns:p14="http://schemas.microsoft.com/office/powerpoint/2010/main" val="1887485812"/>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265144"/>
                    <a:gridCol w="378249"/>
                    <a:gridCol w="907798"/>
                    <a:gridCol w="907798"/>
                    <a:gridCol w="122762"/>
                    <a:gridCol w="378249"/>
                    <a:gridCol w="378249"/>
                    <a:gridCol w="369340"/>
                    <a:gridCol w="573410"/>
                    <a:gridCol w="396000"/>
                    <a:gridCol w="828000"/>
                  </a:tblGrid>
                  <a:tr h="365760">
                    <a:tc gridSpan="5">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endParaRPr lang="en-US"/>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FORSCHUNG</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UND</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TECHNIK</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GMBH</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b="1" dirty="0" smtClean="0">
                              <a:latin typeface="Courier New" panose="02070309020205020404" pitchFamily="49" charset="0"/>
                              <a:cs typeface="Courier New" panose="02070309020205020404" pitchFamily="49" charset="0"/>
                            </a:rPr>
                            <a:t>HANAUER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46</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grpSp>
        <p:nvGrpSpPr>
          <p:cNvPr id="6" name="Gruppieren 7"/>
          <p:cNvGrpSpPr/>
          <p:nvPr/>
        </p:nvGrpSpPr>
        <p:grpSpPr>
          <a:xfrm>
            <a:off x="238559" y="3752853"/>
            <a:ext cx="8590878" cy="369332"/>
            <a:chOff x="238559" y="3717032"/>
            <a:chExt cx="8590878" cy="369332"/>
          </a:xfrm>
        </p:grpSpPr>
        <p:cxnSp>
          <p:nvCxnSpPr>
            <p:cNvPr id="7"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1"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5496" y="-243408"/>
            <a:ext cx="9072000" cy="1296145"/>
          </a:xfrm>
          <a:solidFill>
            <a:schemeClr val="bg1"/>
          </a:solidFill>
        </p:spPr>
        <p:txBody>
          <a:bodyPr/>
          <a:lstStyle/>
          <a:p>
            <a:r>
              <a:rPr lang="en-US" dirty="0" smtClean="0"/>
              <a:t>Relative Identity</a:t>
            </a:r>
            <a:endParaRPr lang="en-US" dirty="0"/>
          </a:p>
        </p:txBody>
      </p:sp>
    </p:spTree>
    <p:extLst>
      <p:ext uri="{BB962C8B-B14F-4D97-AF65-F5344CB8AC3E}">
        <p14:creationId xmlns:p14="http://schemas.microsoft.com/office/powerpoint/2010/main" val="12292070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255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14</a:t>
            </a:fld>
            <a:endParaRPr lang="en-US"/>
          </a:p>
        </p:txBody>
      </p:sp>
      <p:graphicFrame>
        <p:nvGraphicFramePr>
          <p:cNvPr id="4" name="Tabelle 6"/>
          <p:cNvGraphicFramePr>
            <a:graphicFrameLocks noGrp="1"/>
          </p:cNvGraphicFramePr>
          <p:nvPr>
            <p:extLst>
              <p:ext uri="{D42A27DB-BD31-4B8C-83A1-F6EECF244321}">
                <p14:modId xmlns:p14="http://schemas.microsoft.com/office/powerpoint/2010/main" val="1699592955"/>
              </p:ext>
            </p:extLst>
          </p:nvPr>
        </p:nvGraphicFramePr>
        <p:xfrm>
          <a:off x="251520" y="2132416"/>
          <a:ext cx="8514199" cy="609600"/>
        </p:xfrm>
        <a:graphic>
          <a:graphicData uri="http://schemas.openxmlformats.org/drawingml/2006/table">
            <a:tbl>
              <a:tblPr firstRow="1" bandRow="1">
                <a:tableStyleId>{5940675A-B579-460E-94D1-54222C63F5DA}</a:tableStyleId>
              </a:tblPr>
              <a:tblGrid>
                <a:gridCol w="3508883"/>
                <a:gridCol w="2485781"/>
                <a:gridCol w="719535"/>
                <a:gridCol w="972000"/>
                <a:gridCol w="82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 name="Gruppieren 7"/>
          <p:cNvGrpSpPr/>
          <p:nvPr/>
        </p:nvGrpSpPr>
        <p:grpSpPr>
          <a:xfrm>
            <a:off x="251719" y="2843208"/>
            <a:ext cx="8514000" cy="369332"/>
            <a:chOff x="238559" y="3717032"/>
            <a:chExt cx="8590878" cy="369332"/>
          </a:xfrm>
        </p:grpSpPr>
        <p:cxnSp>
          <p:nvCxnSpPr>
            <p:cNvPr id="6"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7"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graphicFrame>
            <p:nvGraphicFramePr>
              <p:cNvPr id="8" name="Tabelle 25"/>
              <p:cNvGraphicFramePr>
                <a:graphicFrameLocks noGrp="1"/>
              </p:cNvGraphicFramePr>
              <p:nvPr>
                <p:extLst>
                  <p:ext uri="{D42A27DB-BD31-4B8C-83A1-F6EECF244321}">
                    <p14:modId xmlns:p14="http://schemas.microsoft.com/office/powerpoint/2010/main" val="1221864097"/>
                  </p:ext>
                </p:extLst>
              </p:nvPr>
            </p:nvGraphicFramePr>
            <p:xfrm>
              <a:off x="251520" y="1052736"/>
              <a:ext cx="8514199" cy="986727"/>
            </p:xfrm>
            <a:graphic>
              <a:graphicData uri="http://schemas.openxmlformats.org/drawingml/2006/table">
                <a:tbl>
                  <a:tblPr firstRow="1" bandRow="1">
                    <a:tableStyleId>{5940675A-B579-460E-94D1-54222C63F5DA}</a:tableStyleId>
                  </a:tblPr>
                  <a:tblGrid>
                    <a:gridCol w="540000"/>
                    <a:gridCol w="1584176"/>
                    <a:gridCol w="1024707"/>
                    <a:gridCol w="360000"/>
                    <a:gridCol w="1045316"/>
                    <a:gridCol w="1062000"/>
                    <a:gridCol w="378465"/>
                    <a:gridCol w="359535"/>
                    <a:gridCol w="360000"/>
                    <a:gridCol w="612000"/>
                    <a:gridCol w="360000"/>
                    <a:gridCol w="828000"/>
                  </a:tblGrid>
                  <a:tr h="324000">
                    <a:tc gridSpan="3">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2">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MAENNERCHOR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latin typeface="Courier New" panose="02070309020205020404" pitchFamily="49" charset="0"/>
                              <a:cs typeface="Courier New" panose="02070309020205020404" pitchFamily="49" charset="0"/>
                            </a:rPr>
                            <a:t>EV</a:t>
                          </a:r>
                          <a:endParaRPr lang="en-US" b="1" i="0"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DACHAUER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t>371</a:t>
                          </a:r>
                          <a:endParaRPr lang="en-US" sz="1400" b="1" i="0"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8" name="Tabelle 25"/>
              <p:cNvGraphicFramePr>
                <a:graphicFrameLocks noGrp="1"/>
              </p:cNvGraphicFramePr>
              <p:nvPr>
                <p:extLst>
                  <p:ext uri="{D42A27DB-BD31-4B8C-83A1-F6EECF244321}">
                    <p14:modId xmlns:p14="http://schemas.microsoft.com/office/powerpoint/2010/main" val="1221864097"/>
                  </p:ext>
                </p:extLst>
              </p:nvPr>
            </p:nvGraphicFramePr>
            <p:xfrm>
              <a:off x="251520" y="1052736"/>
              <a:ext cx="8514199" cy="986727"/>
            </p:xfrm>
            <a:graphic>
              <a:graphicData uri="http://schemas.openxmlformats.org/drawingml/2006/table">
                <a:tbl>
                  <a:tblPr firstRow="1" bandRow="1">
                    <a:tableStyleId>{5940675A-B579-460E-94D1-54222C63F5DA}</a:tableStyleId>
                  </a:tblPr>
                  <a:tblGrid>
                    <a:gridCol w="540000"/>
                    <a:gridCol w="1584176"/>
                    <a:gridCol w="1024707"/>
                    <a:gridCol w="360000"/>
                    <a:gridCol w="1045316"/>
                    <a:gridCol w="1062000"/>
                    <a:gridCol w="378465"/>
                    <a:gridCol w="359535"/>
                    <a:gridCol w="360000"/>
                    <a:gridCol w="612000"/>
                    <a:gridCol w="360000"/>
                    <a:gridCol w="828000"/>
                  </a:tblGrid>
                  <a:tr h="365760">
                    <a:tc gridSpan="3">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2">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endParaRPr lang="en-US"/>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MAENNERCHOR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latin typeface="Courier New" panose="02070309020205020404" pitchFamily="49" charset="0"/>
                              <a:cs typeface="Courier New" panose="02070309020205020404" pitchFamily="49" charset="0"/>
                            </a:rPr>
                            <a:t>EV</a:t>
                          </a:r>
                          <a:endParaRPr lang="en-US" b="1" i="0"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DACHAUER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t>371</a:t>
                          </a:r>
                          <a:endParaRPr lang="en-US" sz="1400" b="1" i="0"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
        <p:nvSpPr>
          <p:cNvPr id="9" name="Rechteck 8"/>
          <p:cNvSpPr/>
          <p:nvPr/>
        </p:nvSpPr>
        <p:spPr>
          <a:xfrm>
            <a:off x="8718353" y="813344"/>
            <a:ext cx="102119"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Gerade Verbindung 4"/>
          <p:cNvCxnSpPr/>
          <p:nvPr/>
        </p:nvCxnSpPr>
        <p:spPr>
          <a:xfrm flipV="1">
            <a:off x="251520" y="1052735"/>
            <a:ext cx="7668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itle 1"/>
              <p:cNvSpPr txBox="1">
                <a:spLocks/>
              </p:cNvSpPr>
              <p:nvPr/>
            </p:nvSpPr>
            <p:spPr>
              <a:xfrm>
                <a:off x="35496" y="-243408"/>
                <a:ext cx="9072000" cy="1296144"/>
              </a:xfrm>
              <a:prstGeom prst="rect">
                <a:avLst/>
              </a:prstGeom>
              <a:solidFill>
                <a:schemeClr val="bg1"/>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smtClean="0"/>
                  <a:t>Not commutative </a:t>
                </a:r>
                <a14:m>
                  <m:oMath xmlns:m="http://schemas.openxmlformats.org/officeDocument/2006/math">
                    <m:d>
                      <m:dPr>
                        <m:ctrlPr>
                          <a:rPr lang="en-US" i="1" smtClean="0">
                            <a:latin typeface="Cambria Math" panose="02040503050406030204" pitchFamily="18" charset="0"/>
                          </a:rPr>
                        </m:ctrlPr>
                      </m:dPr>
                      <m:e>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e>
                    </m:d>
                  </m:oMath>
                </a14:m>
                <a:endParaRPr lang="en-US" dirty="0"/>
              </a:p>
            </p:txBody>
          </p:sp>
        </mc:Choice>
        <mc:Fallback xmlns="">
          <p:sp>
            <p:nvSpPr>
              <p:cNvPr id="11"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25057813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255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relative identification potential </a:t>
            </a:r>
            <a:r>
              <a:rPr lang="en-US" i="1" dirty="0" err="1" smtClean="0">
                <a:latin typeface="Cambria Math" panose="02040503050406030204" pitchFamily="18" charset="0"/>
                <a:ea typeface="Cambria Math" panose="02040503050406030204" pitchFamily="18" charset="0"/>
              </a:rPr>
              <a:t>rIP</a:t>
            </a:r>
            <a:endParaRPr lang="en-US" i="1" dirty="0">
              <a:latin typeface="Cambria Math" panose="02040503050406030204" pitchFamily="18" charset="0"/>
              <a:ea typeface="Cambria Math" panose="02040503050406030204" pitchFamily="18" charset="0"/>
            </a:endParaRPr>
          </a:p>
        </p:txBody>
      </p:sp>
      <p:sp>
        <p:nvSpPr>
          <p:cNvPr id="3" name="Slide Number Placeholder 2"/>
          <p:cNvSpPr>
            <a:spLocks noGrp="1"/>
          </p:cNvSpPr>
          <p:nvPr>
            <p:ph type="sldNum" sz="quarter" idx="12"/>
          </p:nvPr>
        </p:nvSpPr>
        <p:spPr/>
        <p:txBody>
          <a:bodyPr/>
          <a:lstStyle/>
          <a:p>
            <a:fld id="{D3A84B36-446C-40B2-BC20-ECC32BF7AA77}" type="slidenum">
              <a:rPr lang="en-US" smtClean="0"/>
              <a:pPr/>
              <a:t>15</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1485469" y="1196752"/>
                <a:ext cx="3010150" cy="49988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𝑤</m:t>
                          </m:r>
                        </m:e>
                      </m:d>
                      <m:r>
                        <a:rPr lang="de-DE" sz="2000" b="0" i="1" smtClean="0">
                          <a:latin typeface="Cambria Math"/>
                        </a:rPr>
                        <m:t>= </m:t>
                      </m:r>
                      <m:sSup>
                        <m:sSupPr>
                          <m:ctrlPr>
                            <a:rPr lang="en-US" sz="2000" i="1">
                              <a:latin typeface="Cambria Math" panose="02040503050406030204" pitchFamily="18" charset="0"/>
                            </a:rPr>
                          </m:ctrlPr>
                        </m:sSupPr>
                        <m:e>
                          <m:r>
                            <a:rPr lang="en-US" sz="2000" i="1">
                              <a:latin typeface="Cambria Math"/>
                            </a:rPr>
                            <m:t>𝑜𝑐𝑐</m:t>
                          </m:r>
                          <m:d>
                            <m:dPr>
                              <m:ctrlPr>
                                <a:rPr lang="en-US" sz="2000" i="1">
                                  <a:latin typeface="Cambria Math" panose="02040503050406030204" pitchFamily="18" charset="0"/>
                                </a:rPr>
                              </m:ctrlPr>
                            </m:dPr>
                            <m:e>
                              <m:r>
                                <a:rPr lang="de-DE" sz="2000" b="0" i="1" smtClean="0">
                                  <a:latin typeface="Cambria Math"/>
                                </a:rPr>
                                <m:t>𝑤</m:t>
                              </m:r>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e>
                          </m:d>
                        </m:e>
                        <m:sup>
                          <m:r>
                            <a:rPr lang="en-US" sz="2000" i="1">
                              <a:latin typeface="Cambria Math"/>
                            </a:rPr>
                            <m:t>−1</m:t>
                          </m:r>
                        </m:sup>
                      </m:sSup>
                    </m:oMath>
                  </m:oMathPara>
                </a14:m>
                <a:endParaRPr lang="en-US" sz="2000" dirty="0"/>
              </a:p>
            </p:txBody>
          </p:sp>
        </mc:Choice>
        <mc:Fallback xmlns="">
          <p:sp>
            <p:nvSpPr>
              <p:cNvPr id="4" name="Textfeld 3"/>
              <p:cNvSpPr txBox="1">
                <a:spLocks noRot="1" noChangeAspect="1" noMove="1" noResize="1" noEditPoints="1" noAdjustHandles="1" noChangeArrowheads="1" noChangeShapeType="1" noTextEdit="1"/>
              </p:cNvSpPr>
              <p:nvPr/>
            </p:nvSpPr>
            <p:spPr>
              <a:xfrm>
                <a:off x="1485469" y="1196752"/>
                <a:ext cx="3010150" cy="49988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1363162" y="2204864"/>
                <a:ext cx="6417677" cy="112152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𝑟𝐼𝑃</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de-DE" sz="2000" b="0" i="1" smtClean="0">
                          <a:latin typeface="Cambria Math"/>
                        </a:rPr>
                        <m:t>𝑤𝑒𝑖𝑔h𝑡</m:t>
                      </m:r>
                      <m:r>
                        <a:rPr lang="de-DE" sz="2000" b="0" i="1" smtClean="0">
                          <a:latin typeface="Cambria Math"/>
                        </a:rPr>
                        <m:t>(</m:t>
                      </m:r>
                      <m:r>
                        <a:rPr lang="de-DE" sz="2000" b="0" i="1" smtClean="0">
                          <a:latin typeface="Cambria Math"/>
                        </a:rPr>
                        <m:t>𝑠𝑡</m:t>
                      </m:r>
                      <m:r>
                        <a:rPr lang="de-DE" sz="2000" b="0" i="1" smtClean="0">
                          <a:latin typeface="Cambria Math"/>
                        </a:rPr>
                        <m:t>(</m:t>
                      </m:r>
                      <m:r>
                        <a:rPr lang="de-DE" sz="2000" b="0" i="1" smtClean="0">
                          <a:latin typeface="Cambria Math"/>
                        </a:rPr>
                        <m:t>𝑤</m:t>
                      </m:r>
                      <m:r>
                        <a:rPr lang="de-DE" sz="2000" b="0" i="1" smtClean="0">
                          <a:latin typeface="Cambria Math"/>
                        </a:rPr>
                        <m:t>))</m:t>
                      </m:r>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de-DE" sz="2000" b="0" i="1" smtClean="0">
                                  <a:latin typeface="Cambria Math"/>
                                </a:rPr>
                                <m:t>𝐼𝑃</m:t>
                              </m:r>
                              <m:r>
                                <a:rPr lang="de-DE" sz="2000" b="0" i="1" smtClean="0">
                                  <a:latin typeface="Cambria Math"/>
                                </a:rPr>
                                <m:t>(</m:t>
                              </m:r>
                              <m:r>
                                <a:rPr lang="de-DE" sz="2000" b="0" i="1" smtClean="0">
                                  <a:latin typeface="Cambria Math"/>
                                </a:rPr>
                                <m:t>𝑤</m:t>
                              </m:r>
                              <m:r>
                                <a:rPr lang="de-DE" sz="2000" b="0" i="1" smtClean="0">
                                  <a:latin typeface="Cambria Math"/>
                                </a:rPr>
                                <m:t>)</m:t>
                              </m:r>
                            </m:num>
                            <m:den>
                              <m:nary>
                                <m:naryPr>
                                  <m:chr m:val="∑"/>
                                  <m:limLoc m:val="undOvr"/>
                                  <m:supHide m:val="on"/>
                                  <m:ctrlPr>
                                    <a:rPr lang="en-US" sz="2000" i="1">
                                      <a:latin typeface="Cambria Math" panose="02040503050406030204" pitchFamily="18" charset="0"/>
                                    </a:rPr>
                                  </m:ctrlPr>
                                </m:naryPr>
                                <m:sub>
                                  <m:r>
                                    <m:rPr>
                                      <m:brk/>
                                    </m:rPr>
                                    <a:rPr lang="de-DE" sz="2000" b="0" i="1" smtClean="0">
                                      <a:latin typeface="Cambria Math"/>
                                    </a:rPr>
                                    <m:t>𝑣</m:t>
                                  </m:r>
                                  <m:r>
                                    <a:rPr lang="en-US" sz="2000" i="1">
                                      <a:latin typeface="Cambria Math"/>
                                    </a:rPr>
                                    <m:t>∈</m:t>
                                  </m:r>
                                  <m:r>
                                    <a:rPr lang="en-US" sz="2000" i="1">
                                      <a:latin typeface="Cambria Math"/>
                                    </a:rPr>
                                    <m:t>𝑆</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i="1">
                                              <a:latin typeface="Cambria Math"/>
                                            </a:rPr>
                                            <m:t>𝐼𝑃</m:t>
                                          </m:r>
                                          <m:d>
                                            <m:dPr>
                                              <m:ctrlPr>
                                                <a:rPr lang="de-DE" sz="2000" i="1">
                                                  <a:latin typeface="Cambria Math" panose="02040503050406030204" pitchFamily="18" charset="0"/>
                                                </a:rPr>
                                              </m:ctrlPr>
                                            </m:dPr>
                                            <m:e>
                                              <m:r>
                                                <a:rPr lang="de-DE" sz="2000" b="0" i="1" smtClean="0">
                                                  <a:latin typeface="Cambria Math"/>
                                                </a:rPr>
                                                <m:t>𝑣</m:t>
                                              </m:r>
                                            </m:e>
                                          </m:d>
                                          <m:r>
                                            <a:rPr lang="de-DE" sz="2000" i="1">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i="1">
                                              <a:latin typeface="Cambria Math"/>
                                            </a:rPr>
                                            <m:t>       </m:t>
                                          </m:r>
                                          <m:r>
                                            <a:rPr lang="de-DE" sz="2000" b="0" i="1" smtClean="0">
                                              <a:latin typeface="Cambria Math"/>
                                            </a:rPr>
                                            <m:t> </m:t>
                                          </m:r>
                                          <m:r>
                                            <a:rPr lang="de-DE" sz="2000" i="1">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den>
                          </m:f>
                        </m:e>
                      </m:d>
                    </m:oMath>
                  </m:oMathPara>
                </a14:m>
                <a:endParaRPr lang="en-US" sz="2000" dirty="0"/>
              </a:p>
            </p:txBody>
          </p:sp>
        </mc:Choice>
        <mc:Fallback xmlns="">
          <p:sp>
            <p:nvSpPr>
              <p:cNvPr id="5" name="Rechteck 4"/>
              <p:cNvSpPr>
                <a:spLocks noRot="1" noChangeAspect="1" noMove="1" noResize="1" noEditPoints="1" noAdjustHandles="1" noChangeArrowheads="1" noChangeShapeType="1" noTextEdit="1"/>
              </p:cNvSpPr>
              <p:nvPr/>
            </p:nvSpPr>
            <p:spPr>
              <a:xfrm>
                <a:off x="1363162" y="2204864"/>
                <a:ext cx="6417677" cy="112152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p:cNvSpPr txBox="1"/>
              <p:nvPr/>
            </p:nvSpPr>
            <p:spPr>
              <a:xfrm>
                <a:off x="323528" y="4831992"/>
                <a:ext cx="8554387" cy="1477328"/>
              </a:xfrm>
              <a:prstGeom prst="rect">
                <a:avLst/>
              </a:prstGeom>
              <a:noFill/>
            </p:spPr>
            <p:txBody>
              <a:bodyPr wrap="square" rtlCol="0">
                <a:spAutoFit/>
              </a:bodyPr>
              <a:lstStyle/>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𝑆</m:t>
                    </m:r>
                  </m:oMath>
                </a14:m>
                <a:r>
                  <a:rPr lang="en-US" dirty="0" smtClean="0">
                    <a:solidFill>
                      <a:srgbClr val="7F7F7F"/>
                    </a:solidFill>
                    <a:ea typeface="Cambria Math" panose="02040503050406030204" pitchFamily="18" charset="0"/>
                    <a:cs typeface="Arial" panose="020B0604020202020204" pitchFamily="34" charset="0"/>
                  </a:rPr>
                  <a:t> is the search term (set of searched words)</a:t>
                </a: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ea typeface="Cambria Math" panose="02040503050406030204" pitchFamily="18" charset="0"/>
                    <a:cs typeface="Arial" panose="020B0604020202020204" pitchFamily="34" charset="0"/>
                  </a:rPr>
                  <a:t> is a word of the search term</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b="0" i="1" smtClean="0">
                        <a:solidFill>
                          <a:srgbClr val="7F7F7F"/>
                        </a:solidFill>
                        <a:latin typeface="Cambria Math"/>
                        <a:ea typeface="Cambria Math"/>
                        <a:cs typeface="Arial" panose="020B0604020202020204" pitchFamily="34" charset="0"/>
                      </a:rPr>
                      <m:t>𝑤</m:t>
                    </m:r>
                    <m:r>
                      <a:rPr lang="en-US" i="1" smtClean="0">
                        <a:solidFill>
                          <a:srgbClr val="7F7F7F"/>
                        </a:solidFill>
                        <a:latin typeface="Cambria Math"/>
                        <a:ea typeface="Cambria Math"/>
                        <a:cs typeface="Arial" panose="020B0604020202020204" pitchFamily="34" charset="0"/>
                      </a:rPr>
                      <m:t>∈</m:t>
                    </m:r>
                    <m:r>
                      <a:rPr lang="de-DE" b="0" i="1" smtClean="0">
                        <a:solidFill>
                          <a:srgbClr val="7F7F7F"/>
                        </a:solidFill>
                        <a:latin typeface="Cambria Math"/>
                        <a:ea typeface="Cambria Math"/>
                        <a:cs typeface="Arial" panose="020B0604020202020204" pitchFamily="34" charset="0"/>
                      </a:rPr>
                      <m:t>𝑆</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a:solidFill>
                          <a:srgbClr val="7F7F7F"/>
                        </a:solidFill>
                        <a:latin typeface="Cambria Math"/>
                      </a:rPr>
                      <m:t>𝑠𝑡</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𝑜𝑐𝑐</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𝑤</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𝑡</m:t>
                    </m:r>
                    <m:r>
                      <a:rPr lang="de-DE" b="0" i="1" smtClean="0">
                        <a:solidFill>
                          <a:srgbClr val="7F7F7F"/>
                        </a:solidFill>
                        <a:latin typeface="Cambria Math"/>
                        <a:ea typeface="Cambria Math" panose="02040503050406030204" pitchFamily="18" charset="0"/>
                        <a:cs typeface="Arial" panose="020B0604020202020204" pitchFamily="34" charset="0"/>
                      </a:rPr>
                      <m:t>)</m:t>
                    </m:r>
                  </m:oMath>
                </a14:m>
                <a:r>
                  <a:rPr lang="en-US" dirty="0" smtClean="0">
                    <a:solidFill>
                      <a:srgbClr val="7F7F7F"/>
                    </a:solidFill>
                    <a:ea typeface="Cambria Math" panose="02040503050406030204" pitchFamily="18" charset="0"/>
                    <a:cs typeface="Arial" panose="020B0604020202020204" pitchFamily="34" charset="0"/>
                  </a:rPr>
                  <a:t> 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𝑤𝑒𝑖𝑔h𝑡</m:t>
                    </m:r>
                    <m:r>
                      <a:rPr lang="de-DE" i="1">
                        <a:solidFill>
                          <a:srgbClr val="7F7F7F"/>
                        </a:solidFill>
                        <a:latin typeface="Cambria Math"/>
                      </a:rPr>
                      <m:t>(</m:t>
                    </m:r>
                    <m:r>
                      <a:rPr lang="de-DE" b="0" i="1" smtClean="0">
                        <a:solidFill>
                          <a:srgbClr val="7F7F7F"/>
                        </a:solidFill>
                        <a:latin typeface="Cambria Math"/>
                      </a:rPr>
                      <m:t>𝑡</m:t>
                    </m:r>
                    <m:r>
                      <a:rPr lang="de-DE" i="1">
                        <a:solidFill>
                          <a:srgbClr val="7F7F7F"/>
                        </a:solidFill>
                        <a:latin typeface="Cambria Math"/>
                      </a:rPr>
                      <m:t>)</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returns the weight of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Textfeld 5"/>
              <p:cNvSpPr txBox="1">
                <a:spLocks noRot="1" noChangeAspect="1" noMove="1" noResize="1" noEditPoints="1" noAdjustHandles="1" noChangeArrowheads="1" noChangeShapeType="1" noTextEdit="1"/>
              </p:cNvSpPr>
              <p:nvPr/>
            </p:nvSpPr>
            <p:spPr>
              <a:xfrm>
                <a:off x="323528" y="4831992"/>
                <a:ext cx="8554387" cy="1477328"/>
              </a:xfrm>
              <a:prstGeom prst="rect">
                <a:avLst/>
              </a:prstGeom>
              <a:blipFill rotWithShape="0">
                <a:blip r:embed="rId4"/>
                <a:stretch>
                  <a:fillRect l="-214" t="-2479" b="-5372"/>
                </a:stretch>
              </a:blipFill>
            </p:spPr>
            <p:txBody>
              <a:bodyPr/>
              <a:lstStyle/>
              <a:p>
                <a:r>
                  <a:rPr lang="en-US">
                    <a:noFill/>
                  </a:rPr>
                  <a:t> </a:t>
                </a:r>
              </a:p>
            </p:txBody>
          </p:sp>
        </mc:Fallback>
      </mc:AlternateContent>
    </p:spTree>
    <p:extLst>
      <p:ext uri="{BB962C8B-B14F-4D97-AF65-F5344CB8AC3E}">
        <p14:creationId xmlns:p14="http://schemas.microsoft.com/office/powerpoint/2010/main" val="3989480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absolute identification potential score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16</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2724667" y="2395031"/>
                <a:ext cx="3694666" cy="88287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𝑠𝑐𝑜𝑟𝑒</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𝑆</m:t>
                          </m:r>
                        </m:e>
                      </m:d>
                      <m:r>
                        <a:rPr lang="de-DE" sz="2000" b="0" i="1" smtClean="0">
                          <a:latin typeface="Cambria Math"/>
                        </a:rPr>
                        <m:t>=</m:t>
                      </m:r>
                      <m:nary>
                        <m:naryPr>
                          <m:chr m:val="∑"/>
                          <m:supHide m:val="on"/>
                          <m:ctrlPr>
                            <a:rPr lang="de-DE" sz="2000" b="0" i="1" smtClean="0">
                              <a:latin typeface="Cambria Math" panose="02040503050406030204" pitchFamily="18" charset="0"/>
                            </a:rPr>
                          </m:ctrlPr>
                        </m:naryPr>
                        <m:sub>
                          <m:r>
                            <m:rPr>
                              <m:brk m:alnAt="7"/>
                            </m:rPr>
                            <a:rPr lang="de-DE" sz="2000" b="0" i="1" smtClean="0">
                              <a:latin typeface="Cambria Math" panose="02040503050406030204" pitchFamily="18" charset="0"/>
                            </a:rPr>
                            <m:t>𝑤</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𝑆</m:t>
                          </m:r>
                        </m:sub>
                        <m:sup/>
                        <m:e>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𝑤𝑒𝑖𝑔h𝑡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𝑠𝑡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e>
                              </m:d>
                            </m:num>
                            <m:den>
                              <m:r>
                                <a:rPr lang="de-DE" sz="2000" b="0" i="1" smtClean="0">
                                  <a:latin typeface="Cambria Math" panose="02040503050406030204" pitchFamily="18" charset="0"/>
                                </a:rPr>
                                <m:t>𝑜𝑐𝑐</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r>
                                    <a:rPr lang="de-DE" sz="2000" b="0" i="1" smtClean="0">
                                      <a:latin typeface="Cambria Math" panose="02040503050406030204" pitchFamily="18" charset="0"/>
                                    </a:rPr>
                                    <m:t>,</m:t>
                                  </m:r>
                                  <m:r>
                                    <a:rPr lang="de-DE" sz="2000" b="0" i="1" smtClean="0">
                                      <a:latin typeface="Cambria Math" panose="02040503050406030204" pitchFamily="18" charset="0"/>
                                    </a:rPr>
                                    <m:t>𝑠𝑡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e>
                              </m:d>
                            </m:den>
                          </m:f>
                        </m:e>
                      </m:nary>
                    </m:oMath>
                  </m:oMathPara>
                </a14:m>
                <a:endParaRPr lang="en-US" sz="2000" dirty="0"/>
              </a:p>
            </p:txBody>
          </p:sp>
        </mc:Choice>
        <mc:Fallback xmlns="">
          <p:sp>
            <p:nvSpPr>
              <p:cNvPr id="4" name="Textfeld 3"/>
              <p:cNvSpPr txBox="1">
                <a:spLocks noRot="1" noChangeAspect="1" noMove="1" noResize="1" noEditPoints="1" noAdjustHandles="1" noChangeArrowheads="1" noChangeShapeType="1" noTextEdit="1"/>
              </p:cNvSpPr>
              <p:nvPr/>
            </p:nvSpPr>
            <p:spPr>
              <a:xfrm>
                <a:off x="2724667" y="2395031"/>
                <a:ext cx="3694666" cy="8828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5"/>
              <p:cNvSpPr txBox="1"/>
              <p:nvPr/>
            </p:nvSpPr>
            <p:spPr>
              <a:xfrm>
                <a:off x="323528" y="4831992"/>
                <a:ext cx="8554387" cy="1477328"/>
              </a:xfrm>
              <a:prstGeom prst="rect">
                <a:avLst/>
              </a:prstGeom>
              <a:noFill/>
            </p:spPr>
            <p:txBody>
              <a:bodyPr wrap="square" rtlCol="0">
                <a:spAutoFit/>
              </a:bodyPr>
              <a:lstStyle/>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𝑆</m:t>
                    </m:r>
                  </m:oMath>
                </a14:m>
                <a:r>
                  <a:rPr lang="en-US" dirty="0" smtClean="0">
                    <a:solidFill>
                      <a:srgbClr val="7F7F7F"/>
                    </a:solidFill>
                    <a:ea typeface="Cambria Math" panose="02040503050406030204" pitchFamily="18" charset="0"/>
                    <a:cs typeface="Arial" panose="020B0604020202020204" pitchFamily="34" charset="0"/>
                  </a:rPr>
                  <a:t> is the search term (set of searched words)</a:t>
                </a: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ea typeface="Cambria Math" panose="02040503050406030204" pitchFamily="18" charset="0"/>
                    <a:cs typeface="Arial" panose="020B0604020202020204" pitchFamily="34" charset="0"/>
                  </a:rPr>
                  <a:t> is a word of the search term</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b="0" i="1" smtClean="0">
                        <a:solidFill>
                          <a:srgbClr val="7F7F7F"/>
                        </a:solidFill>
                        <a:latin typeface="Cambria Math"/>
                        <a:ea typeface="Cambria Math"/>
                        <a:cs typeface="Arial" panose="020B0604020202020204" pitchFamily="34" charset="0"/>
                      </a:rPr>
                      <m:t>𝑤</m:t>
                    </m:r>
                    <m:r>
                      <a:rPr lang="en-US" i="1" smtClean="0">
                        <a:solidFill>
                          <a:srgbClr val="7F7F7F"/>
                        </a:solidFill>
                        <a:latin typeface="Cambria Math"/>
                        <a:ea typeface="Cambria Math"/>
                        <a:cs typeface="Arial" panose="020B0604020202020204" pitchFamily="34" charset="0"/>
                      </a:rPr>
                      <m:t>∈</m:t>
                    </m:r>
                    <m:r>
                      <a:rPr lang="de-DE" b="0" i="1" smtClean="0">
                        <a:solidFill>
                          <a:srgbClr val="7F7F7F"/>
                        </a:solidFill>
                        <a:latin typeface="Cambria Math"/>
                        <a:ea typeface="Cambria Math"/>
                        <a:cs typeface="Arial" panose="020B0604020202020204" pitchFamily="34" charset="0"/>
                      </a:rPr>
                      <m:t>𝑆</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a:solidFill>
                          <a:srgbClr val="7F7F7F"/>
                        </a:solidFill>
                        <a:latin typeface="Cambria Math"/>
                      </a:rPr>
                      <m:t>𝑠𝑡</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𝑜𝑐𝑐</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𝑤</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𝑡</m:t>
                    </m:r>
                    <m:r>
                      <a:rPr lang="de-DE" b="0" i="1" smtClean="0">
                        <a:solidFill>
                          <a:srgbClr val="7F7F7F"/>
                        </a:solidFill>
                        <a:latin typeface="Cambria Math"/>
                        <a:ea typeface="Cambria Math" panose="02040503050406030204" pitchFamily="18" charset="0"/>
                        <a:cs typeface="Arial" panose="020B0604020202020204" pitchFamily="34" charset="0"/>
                      </a:rPr>
                      <m:t>)</m:t>
                    </m:r>
                  </m:oMath>
                </a14:m>
                <a:r>
                  <a:rPr lang="en-US" dirty="0" smtClean="0">
                    <a:solidFill>
                      <a:srgbClr val="7F7F7F"/>
                    </a:solidFill>
                    <a:ea typeface="Cambria Math" panose="02040503050406030204" pitchFamily="18" charset="0"/>
                    <a:cs typeface="Arial" panose="020B0604020202020204" pitchFamily="34" charset="0"/>
                  </a:rPr>
                  <a:t> 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𝑤𝑒𝑖𝑔h𝑡</m:t>
                    </m:r>
                    <m:r>
                      <a:rPr lang="de-DE" i="1">
                        <a:solidFill>
                          <a:srgbClr val="7F7F7F"/>
                        </a:solidFill>
                        <a:latin typeface="Cambria Math"/>
                      </a:rPr>
                      <m:t>(</m:t>
                    </m:r>
                    <m:r>
                      <a:rPr lang="de-DE" b="0" i="1" smtClean="0">
                        <a:solidFill>
                          <a:srgbClr val="7F7F7F"/>
                        </a:solidFill>
                        <a:latin typeface="Cambria Math"/>
                      </a:rPr>
                      <m:t>𝑡</m:t>
                    </m:r>
                    <m:r>
                      <a:rPr lang="de-DE" i="1">
                        <a:solidFill>
                          <a:srgbClr val="7F7F7F"/>
                        </a:solidFill>
                        <a:latin typeface="Cambria Math"/>
                      </a:rPr>
                      <m:t>)</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returns the weight of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Textfeld 5"/>
              <p:cNvSpPr txBox="1">
                <a:spLocks noRot="1" noChangeAspect="1" noMove="1" noResize="1" noEditPoints="1" noAdjustHandles="1" noChangeArrowheads="1" noChangeShapeType="1" noTextEdit="1"/>
              </p:cNvSpPr>
              <p:nvPr/>
            </p:nvSpPr>
            <p:spPr>
              <a:xfrm>
                <a:off x="323528" y="4831992"/>
                <a:ext cx="8554387" cy="1477328"/>
              </a:xfrm>
              <a:prstGeom prst="rect">
                <a:avLst/>
              </a:prstGeom>
              <a:blipFill rotWithShape="0">
                <a:blip r:embed="rId3"/>
                <a:stretch>
                  <a:fillRect l="-214" t="-2479" b="-5372"/>
                </a:stretch>
              </a:blipFill>
            </p:spPr>
            <p:txBody>
              <a:bodyPr/>
              <a:lstStyle/>
              <a:p>
                <a:r>
                  <a:rPr lang="en-US">
                    <a:noFill/>
                  </a:rPr>
                  <a:t> </a:t>
                </a:r>
              </a:p>
            </p:txBody>
          </p:sp>
        </mc:Fallback>
      </mc:AlternateContent>
      <p:sp>
        <p:nvSpPr>
          <p:cNvPr id="6" name="Content Placeholder 5"/>
          <p:cNvSpPr txBox="1">
            <a:spLocks/>
          </p:cNvSpPr>
          <p:nvPr/>
        </p:nvSpPr>
        <p:spPr>
          <a:xfrm>
            <a:off x="322420" y="712070"/>
            <a:ext cx="8493306" cy="628697"/>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AAE5"/>
                </a:solidFill>
              </a:rPr>
              <a:t>An arbitrary measure of the absolute identification potential of a search term to rank candidates by the score of their search term</a:t>
            </a:r>
          </a:p>
        </p:txBody>
      </p:sp>
    </p:spTree>
    <p:extLst>
      <p:ext uri="{BB962C8B-B14F-4D97-AF65-F5344CB8AC3E}">
        <p14:creationId xmlns:p14="http://schemas.microsoft.com/office/powerpoint/2010/main" val="19814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20000"/>
              </a:bodyPr>
              <a:lstStyle/>
              <a:p>
                <a:r>
                  <a:rPr lang="en-US" dirty="0" smtClean="0"/>
                  <a:t>Assessment of the data to determine search direction (search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base)</a:t>
                </a:r>
              </a:p>
              <a:p>
                <a:pPr lvl="1"/>
                <a:r>
                  <a:rPr lang="en-US" dirty="0" smtClean="0">
                    <a:solidFill>
                      <a:srgbClr val="00AAE5"/>
                    </a:solidFill>
                  </a:rPr>
                  <a:t>Base table</a:t>
                </a:r>
                <a:r>
                  <a:rPr lang="en-US" dirty="0" smtClean="0"/>
                  <a:t>: larger and/or noisier, e.g. firm name sporadically contains departments</a:t>
                </a:r>
                <a:br>
                  <a:rPr lang="en-US" dirty="0" smtClean="0"/>
                </a:br>
                <a:r>
                  <a:rPr lang="en-US" dirty="0" smtClean="0"/>
                  <a:t>Defines the heuristic</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surplus words do not affect results</a:t>
                </a:r>
              </a:p>
              <a:p>
                <a:pPr lvl="1"/>
                <a:r>
                  <a:rPr lang="en-US" dirty="0" smtClean="0">
                    <a:solidFill>
                      <a:srgbClr val="00AAE5"/>
                    </a:solidFill>
                  </a:rPr>
                  <a:t>Search table</a:t>
                </a:r>
                <a:r>
                  <a:rPr lang="en-US" dirty="0" smtClean="0"/>
                  <a:t>: smaller and/or cleaner, e.g. firm focused data supplier, less noise</a:t>
                </a:r>
                <a:br>
                  <a:rPr lang="en-US" dirty="0" smtClean="0"/>
                </a:br>
                <a:r>
                  <a:rPr lang="en-US" dirty="0" smtClean="0"/>
                  <a:t>Provides the search terms</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surplus words affect the results</a:t>
                </a:r>
              </a:p>
              <a:p>
                <a:pPr lvl="1"/>
                <a:r>
                  <a:rPr lang="en-US" dirty="0" smtClean="0"/>
                  <a:t>Using </a:t>
                </a:r>
                <a:r>
                  <a:rPr lang="en-US" dirty="0" smtClean="0">
                    <a:solidFill>
                      <a:srgbClr val="00AAE5"/>
                    </a:solidFill>
                  </a:rPr>
                  <a:t>focused</a:t>
                </a:r>
                <a:r>
                  <a:rPr lang="en-US" dirty="0" smtClean="0"/>
                  <a:t> data as base table returns cleaner results with less false positives</a:t>
                </a:r>
              </a:p>
              <a:p>
                <a:pPr lvl="2"/>
                <a:r>
                  <a:rPr lang="en-US" dirty="0" smtClean="0"/>
                  <a:t>Patent applicants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focused firm data: use only the best candidate</a:t>
                </a:r>
              </a:p>
              <a:p>
                <a:pPr lvl="2"/>
                <a:r>
                  <a:rPr lang="en-US" dirty="0" smtClean="0"/>
                  <a:t>Focused </a:t>
                </a:r>
                <a:r>
                  <a:rPr lang="en-US" dirty="0"/>
                  <a:t>firm </a:t>
                </a:r>
                <a:r>
                  <a:rPr lang="en-US" dirty="0" smtClean="0"/>
                  <a:t>data </a:t>
                </a:r>
                <a14:m>
                  <m:oMath xmlns:m="http://schemas.openxmlformats.org/officeDocument/2006/math">
                    <m:r>
                      <a:rPr lang="de-DE" i="1">
                        <a:latin typeface="Cambria Math" panose="02040503050406030204" pitchFamily="18" charset="0"/>
                        <a:ea typeface="Cambria Math" panose="02040503050406030204" pitchFamily="18" charset="0"/>
                      </a:rPr>
                      <m:t>→ </m:t>
                    </m:r>
                  </m:oMath>
                </a14:m>
                <a:r>
                  <a:rPr lang="en-US" dirty="0" smtClean="0"/>
                  <a:t>patent applicants: take all candidates to catch all variants</a:t>
                </a:r>
              </a:p>
              <a:p>
                <a:r>
                  <a:rPr lang="en-US" dirty="0" smtClean="0"/>
                  <a:t>Adjustment of data and contexts</a:t>
                </a:r>
              </a:p>
              <a:p>
                <a:pPr lvl="1"/>
                <a:r>
                  <a:rPr lang="en-US" dirty="0" smtClean="0"/>
                  <a:t>If possible: separation of contexts, e.g. address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street, zip, city</a:t>
                </a:r>
                <a:br>
                  <a:rPr lang="en-US" dirty="0" smtClean="0"/>
                </a:br>
                <a:r>
                  <a:rPr lang="en-US" dirty="0" smtClean="0"/>
                  <a:t>More fields</a:t>
                </a:r>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more options for weight distribution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higher precision</a:t>
                </a:r>
              </a:p>
              <a:p>
                <a:pPr lvl="1"/>
                <a:r>
                  <a:rPr lang="en-US" dirty="0" smtClean="0"/>
                  <a:t>If not: combination of fields to establish parity between search and base table structure</a:t>
                </a:r>
                <a:br>
                  <a:rPr lang="en-US" dirty="0" smtClean="0"/>
                </a:br>
                <a:r>
                  <a:rPr lang="en-US" dirty="0" smtClean="0"/>
                  <a:t>Context overlaps lead to lower precision (more false positives)</a:t>
                </a:r>
              </a:p>
              <a:p>
                <a:pPr lvl="1"/>
                <a:r>
                  <a:rPr lang="en-US" dirty="0" smtClean="0"/>
                  <a:t>Individual adjustments, e.g. transformation of Chinese Unicode characters into their hexadecimal representation </a:t>
                </a:r>
                <a:r>
                  <a:rPr lang="de-DE" dirty="0" smtClean="0"/>
                  <a:t>(</a:t>
                </a:r>
                <a:r>
                  <a:rPr lang="ja-JP" altLang="en-US" b="1" dirty="0" smtClean="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a:t>
                </a:r>
                <a:r>
                  <a:rPr lang="en-US" dirty="0" smtClean="0"/>
                  <a:t>[2F9A]</a:t>
                </a:r>
                <a:r>
                  <a:rPr lang="de-DE" dirty="0" smtClean="0"/>
                  <a:t>)</a:t>
                </a:r>
              </a:p>
              <a:p>
                <a:r>
                  <a:rPr lang="en-US" dirty="0" smtClean="0"/>
                  <a:t>Aggregation by </a:t>
                </a:r>
                <a:r>
                  <a:rPr lang="en-US" dirty="0" smtClean="0">
                    <a:solidFill>
                      <a:srgbClr val="00AAE5"/>
                    </a:solidFill>
                  </a:rPr>
                  <a:t>relevant</a:t>
                </a:r>
                <a:r>
                  <a:rPr lang="en-US" dirty="0" smtClean="0"/>
                  <a:t> fields, e.g. firm name, street, city, zip</a:t>
                </a:r>
              </a:p>
              <a:p>
                <a:pPr lvl="1"/>
                <a:r>
                  <a:rPr lang="en-US" dirty="0" smtClean="0"/>
                  <a:t>Elimination of identical entries: every record is unique in terms of search fields</a:t>
                </a:r>
              </a:p>
              <a:p>
                <a:pPr lvl="1"/>
                <a:r>
                  <a:rPr lang="en-US" dirty="0" smtClean="0"/>
                  <a:t>Linkage of aggregated data to original data, e.g. in Stata:</a:t>
                </a:r>
                <a:br>
                  <a:rPr lang="en-US" dirty="0" smtClean="0"/>
                </a:br>
                <a:r>
                  <a:rPr lang="en-US" sz="1400" dirty="0" err="1" smtClean="0">
                    <a:latin typeface="Courier New" panose="02070309020205020404" pitchFamily="49" charset="0"/>
                    <a:cs typeface="Courier New" panose="02070309020205020404" pitchFamily="49" charset="0"/>
                  </a:rPr>
                  <a:t>egen</a:t>
                </a:r>
                <a:r>
                  <a:rPr lang="en-US" sz="1400" dirty="0" smtClean="0">
                    <a:latin typeface="Courier New" panose="02070309020205020404" pitchFamily="49" charset="0"/>
                    <a:cs typeface="Courier New" panose="02070309020205020404" pitchFamily="49" charset="0"/>
                  </a:rPr>
                  <a:t> long </a:t>
                </a:r>
                <a:r>
                  <a:rPr lang="en-US" sz="1400" dirty="0" err="1" smtClean="0">
                    <a:latin typeface="Courier New" panose="02070309020205020404" pitchFamily="49" charset="0"/>
                    <a:cs typeface="Courier New" panose="02070309020205020404" pitchFamily="49" charset="0"/>
                  </a:rPr>
                  <a:t>unikey</a:t>
                </a:r>
                <a:r>
                  <a:rPr lang="en-US" sz="1400" dirty="0" smtClean="0">
                    <a:latin typeface="Courier New" panose="02070309020205020404" pitchFamily="49" charset="0"/>
                    <a:cs typeface="Courier New" panose="02070309020205020404" pitchFamily="49" charset="0"/>
                  </a:rPr>
                  <a:t> = group(name street city zip), missing</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save original</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duplicates drop </a:t>
                </a:r>
                <a:r>
                  <a:rPr lang="en-US" sz="1400" dirty="0" err="1" smtClean="0">
                    <a:latin typeface="Courier New" panose="02070309020205020404" pitchFamily="49" charset="0"/>
                    <a:cs typeface="Courier New" panose="02070309020205020404" pitchFamily="49" charset="0"/>
                  </a:rPr>
                  <a:t>unikey</a:t>
                </a:r>
                <a:r>
                  <a:rPr lang="en-US" sz="1400" dirty="0" smtClean="0">
                    <a:latin typeface="Courier New" panose="02070309020205020404" pitchFamily="49" charset="0"/>
                    <a:cs typeface="Courier New" panose="02070309020205020404" pitchFamily="49" charset="0"/>
                  </a:rPr>
                  <a:t>, force</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save </a:t>
                </a:r>
                <a:r>
                  <a:rPr lang="en-US" sz="1400" dirty="0" err="1" smtClean="0">
                    <a:latin typeface="Courier New" panose="02070309020205020404" pitchFamily="49" charset="0"/>
                    <a:cs typeface="Courier New" panose="02070309020205020404" pitchFamily="49" charset="0"/>
                  </a:rPr>
                  <a:t>search_or_base</a:t>
                </a:r>
                <a:endParaRPr lang="en-US" sz="1400" dirty="0">
                  <a:latin typeface="Courier New" panose="02070309020205020404" pitchFamily="49" charset="0"/>
                  <a:cs typeface="Courier New" panose="02070309020205020404" pitchFamily="49"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87" t="-119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17</a:t>
            </a:fld>
            <a:endParaRPr lang="en-US"/>
          </a:p>
        </p:txBody>
      </p:sp>
      <p:sp>
        <p:nvSpPr>
          <p:cNvPr id="4" name="Title 3"/>
          <p:cNvSpPr>
            <a:spLocks noGrp="1"/>
          </p:cNvSpPr>
          <p:nvPr>
            <p:ph type="title"/>
          </p:nvPr>
        </p:nvSpPr>
        <p:spPr/>
        <p:txBody>
          <a:bodyPr/>
          <a:lstStyle/>
          <a:p>
            <a:r>
              <a:rPr lang="en-US" dirty="0" smtClean="0"/>
              <a:t>General data preparation</a:t>
            </a:r>
            <a:endParaRPr lang="en-US" dirty="0"/>
          </a:p>
        </p:txBody>
      </p:sp>
    </p:spTree>
    <p:extLst>
      <p:ext uri="{BB962C8B-B14F-4D97-AF65-F5344CB8AC3E}">
        <p14:creationId xmlns:p14="http://schemas.microsoft.com/office/powerpoint/2010/main" val="2669941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err="1"/>
              <a:t>Missspellings</a:t>
            </a:r>
            <a:endParaRPr lang="en-US" dirty="0"/>
          </a:p>
          <a:p>
            <a:pPr marL="450000" lvl="1" indent="0">
              <a:buNone/>
            </a:pPr>
            <a:r>
              <a:rPr lang="en-US" dirty="0"/>
              <a:t>These aberrations have a large impact on the heuristic because they usually are rare enough to become dominant. We discuss methods to tame them</a:t>
            </a:r>
            <a:r>
              <a:rPr lang="en-US" dirty="0" smtClean="0"/>
              <a:t>.</a:t>
            </a:r>
          </a:p>
          <a:p>
            <a:r>
              <a:rPr lang="en-US" dirty="0" smtClean="0"/>
              <a:t>Smoothing/Accentuating</a:t>
            </a:r>
            <a:endParaRPr lang="en-US" dirty="0"/>
          </a:p>
          <a:p>
            <a:pPr marL="450000" lvl="1" indent="0">
              <a:buNone/>
            </a:pPr>
            <a:r>
              <a:rPr lang="en-US" dirty="0" smtClean="0"/>
              <a:t>Smoothing </a:t>
            </a:r>
            <a:r>
              <a:rPr lang="en-US" dirty="0"/>
              <a:t>flattens the weight distribution per search type to provide a more balanced search behavior</a:t>
            </a:r>
            <a:r>
              <a:rPr lang="en-US" dirty="0" smtClean="0"/>
              <a:t>. Accentuating does the opposite.</a:t>
            </a:r>
            <a:endParaRPr lang="en-US" dirty="0"/>
          </a:p>
          <a:p>
            <a:r>
              <a:rPr lang="en-US" dirty="0" smtClean="0"/>
              <a:t>Feedback</a:t>
            </a:r>
            <a:endParaRPr lang="en-US" dirty="0"/>
          </a:p>
          <a:p>
            <a:pPr marL="450000" lvl="1" indent="0">
              <a:buNone/>
            </a:pPr>
            <a:r>
              <a:rPr lang="en-US" dirty="0"/>
              <a:t>The basic heuristic ignores surplus words </a:t>
            </a:r>
            <a:r>
              <a:rPr lang="en-US" dirty="0" smtClean="0"/>
              <a:t>not </a:t>
            </a:r>
            <a:r>
              <a:rPr lang="en-US" dirty="0"/>
              <a:t>corresponding with the search </a:t>
            </a:r>
            <a:r>
              <a:rPr lang="en-US" dirty="0" smtClean="0"/>
              <a:t>term </a:t>
            </a:r>
            <a:r>
              <a:rPr lang="en-US" dirty="0"/>
              <a:t>in the </a:t>
            </a:r>
            <a:r>
              <a:rPr lang="en-US" dirty="0" smtClean="0"/>
              <a:t>candidates. </a:t>
            </a:r>
            <a:r>
              <a:rPr lang="en-US" dirty="0"/>
              <a:t>Feedback introduces gradual commutativity</a:t>
            </a:r>
            <a:r>
              <a:rPr lang="en-US" dirty="0" smtClean="0"/>
              <a:t>.</a:t>
            </a:r>
            <a:endParaRPr lang="en-US" dirty="0"/>
          </a:p>
          <a:p>
            <a:r>
              <a:rPr lang="en-US" dirty="0" smtClean="0"/>
              <a:t>Cutoff and activation</a:t>
            </a:r>
            <a:endParaRPr lang="en-US" dirty="0"/>
          </a:p>
          <a:p>
            <a:pPr marL="450000" lvl="1" indent="0">
              <a:buNone/>
            </a:pPr>
            <a:r>
              <a:rPr lang="en-US" dirty="0"/>
              <a:t>Retrieving a copious amount of candidates is an indicator for a weak search term prone to false positives. Cutoff and activation is a simple method to handle these hopeless cases</a:t>
            </a:r>
            <a:r>
              <a:rPr lang="en-US" dirty="0" smtClean="0"/>
              <a:t>.</a:t>
            </a:r>
          </a:p>
          <a:p>
            <a:r>
              <a:rPr lang="en-US" dirty="0" smtClean="0"/>
              <a:t>Historical data and variants</a:t>
            </a:r>
            <a:endParaRPr lang="en-US" dirty="0"/>
          </a:p>
          <a:p>
            <a:pPr marL="450000" lvl="1" indent="0">
              <a:buNone/>
            </a:pPr>
            <a:r>
              <a:rPr lang="en-US" dirty="0" smtClean="0"/>
              <a:t>Variants or identifiable historical versions of an entity in the data improve the success rate but also increase redundancy, which can be suppressed on the entity level.</a:t>
            </a:r>
            <a:endParaRPr lang="en-US" dirty="0"/>
          </a:p>
          <a:p>
            <a:r>
              <a:rPr lang="en-US" dirty="0" smtClean="0"/>
              <a:t>Incremental search strategies</a:t>
            </a:r>
          </a:p>
          <a:p>
            <a:pPr marL="450000" lvl="1" indent="0">
              <a:buNone/>
            </a:pPr>
            <a:r>
              <a:rPr lang="en-US" dirty="0" smtClean="0"/>
              <a:t>The “one search fits all” does not exists. Multiple search strategies have to be applied to a search task to collect all candidates without swamping the result table with false positives.</a:t>
            </a:r>
          </a:p>
          <a:p>
            <a:r>
              <a:rPr lang="en-US" dirty="0" smtClean="0"/>
              <a:t>Disambiguation</a:t>
            </a:r>
          </a:p>
          <a:p>
            <a:pPr marL="450000" lvl="1" indent="0">
              <a:buNone/>
            </a:pPr>
            <a:r>
              <a:rPr lang="en-US" dirty="0" smtClean="0"/>
              <a:t>When search and base table are the same.</a:t>
            </a:r>
          </a:p>
        </p:txBody>
      </p:sp>
      <p:sp>
        <p:nvSpPr>
          <p:cNvPr id="3" name="Slide Number Placeholder 2"/>
          <p:cNvSpPr>
            <a:spLocks noGrp="1"/>
          </p:cNvSpPr>
          <p:nvPr>
            <p:ph type="sldNum" sz="quarter" idx="12"/>
          </p:nvPr>
        </p:nvSpPr>
        <p:spPr/>
        <p:txBody>
          <a:bodyPr/>
          <a:lstStyle/>
          <a:p>
            <a:fld id="{D3A84B36-446C-40B2-BC20-ECC32BF7AA77}" type="slidenum">
              <a:rPr lang="en-US" smtClean="0"/>
              <a:pPr/>
              <a:t>18</a:t>
            </a:fld>
            <a:endParaRPr lang="en-US"/>
          </a:p>
        </p:txBody>
      </p:sp>
      <p:sp>
        <p:nvSpPr>
          <p:cNvPr id="4" name="Title 3"/>
          <p:cNvSpPr>
            <a:spLocks noGrp="1"/>
          </p:cNvSpPr>
          <p:nvPr>
            <p:ph type="title"/>
          </p:nvPr>
        </p:nvSpPr>
        <p:spPr/>
        <p:txBody>
          <a:bodyPr/>
          <a:lstStyle/>
          <a:p>
            <a:r>
              <a:rPr lang="en-US" dirty="0" smtClean="0"/>
              <a:t>Additional features</a:t>
            </a:r>
            <a:endParaRPr lang="en-US" dirty="0"/>
          </a:p>
        </p:txBody>
      </p:sp>
      <p:sp>
        <p:nvSpPr>
          <p:cNvPr id="7" name="Freeform 6"/>
          <p:cNvSpPr/>
          <p:nvPr/>
        </p:nvSpPr>
        <p:spPr>
          <a:xfrm>
            <a:off x="1138436" y="723740"/>
            <a:ext cx="19386" cy="285750"/>
          </a:xfrm>
          <a:custGeom>
            <a:avLst/>
            <a:gdLst>
              <a:gd name="connsiteX0" fmla="*/ 19386 w 19386"/>
              <a:gd name="connsiteY0" fmla="*/ 0 h 285750"/>
              <a:gd name="connsiteX1" fmla="*/ 11766 w 19386"/>
              <a:gd name="connsiteY1" fmla="*/ 205740 h 285750"/>
              <a:gd name="connsiteX2" fmla="*/ 7956 w 19386"/>
              <a:gd name="connsiteY2" fmla="*/ 236220 h 285750"/>
              <a:gd name="connsiteX3" fmla="*/ 336 w 19386"/>
              <a:gd name="connsiteY3" fmla="*/ 262890 h 285750"/>
              <a:gd name="connsiteX4" fmla="*/ 336 w 19386"/>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6" h="285750">
                <a:moveTo>
                  <a:pt x="19386" y="0"/>
                </a:moveTo>
                <a:cubicBezTo>
                  <a:pt x="16846" y="68580"/>
                  <a:pt x="15083" y="137193"/>
                  <a:pt x="11766" y="205740"/>
                </a:cubicBezTo>
                <a:cubicBezTo>
                  <a:pt x="11271" y="215967"/>
                  <a:pt x="9788" y="226146"/>
                  <a:pt x="7956" y="236220"/>
                </a:cubicBezTo>
                <a:cubicBezTo>
                  <a:pt x="4346" y="256076"/>
                  <a:pt x="2701" y="239244"/>
                  <a:pt x="336" y="262890"/>
                </a:cubicBezTo>
                <a:cubicBezTo>
                  <a:pt x="-422" y="270472"/>
                  <a:pt x="336" y="278130"/>
                  <a:pt x="336" y="285750"/>
                </a:cubicBezTo>
              </a:path>
            </a:pathLst>
          </a:custGeom>
          <a:noFill/>
          <a:ln w="25400" cap="rnd">
            <a:solidFill>
              <a:srgbClr val="FF0000"/>
            </a:solidFill>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043522" y="948530"/>
            <a:ext cx="281940" cy="19050"/>
          </a:xfrm>
          <a:custGeom>
            <a:avLst/>
            <a:gdLst>
              <a:gd name="connsiteX0" fmla="*/ 0 w 281940"/>
              <a:gd name="connsiteY0" fmla="*/ 19050 h 19050"/>
              <a:gd name="connsiteX1" fmla="*/ 281940 w 281940"/>
              <a:gd name="connsiteY1" fmla="*/ 0 h 19050"/>
            </a:gdLst>
            <a:ahLst/>
            <a:cxnLst>
              <a:cxn ang="0">
                <a:pos x="connsiteX0" y="connsiteY0"/>
              </a:cxn>
              <a:cxn ang="0">
                <a:pos x="connsiteX1" y="connsiteY1"/>
              </a:cxn>
            </a:cxnLst>
            <a:rect l="l" t="t" r="r" b="b"/>
            <a:pathLst>
              <a:path w="281940" h="19050">
                <a:moveTo>
                  <a:pt x="0" y="19050"/>
                </a:moveTo>
                <a:lnTo>
                  <a:pt x="281940" y="0"/>
                </a:lnTo>
              </a:path>
            </a:pathLst>
          </a:custGeom>
          <a:noFill/>
          <a:ln w="25400" cap="rnd">
            <a:solidFill>
              <a:srgbClr val="FF0000"/>
            </a:solidFill>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80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Search types based on </a:t>
                </a:r>
                <a:r>
                  <a:rPr lang="en-US" dirty="0" smtClean="0">
                    <a:solidFill>
                      <a:srgbClr val="FF0000"/>
                    </a:solidFill>
                  </a:rPr>
                  <a:t>destructive</a:t>
                </a:r>
                <a:r>
                  <a:rPr lang="en-US" dirty="0" smtClean="0"/>
                  <a:t> </a:t>
                </a:r>
                <a:r>
                  <a:rPr lang="en-US" dirty="0" smtClean="0">
                    <a:solidFill>
                      <a:srgbClr val="00AAE5"/>
                    </a:solidFill>
                  </a:rPr>
                  <a:t>preparer</a:t>
                </a:r>
              </a:p>
              <a:p>
                <a:pPr lvl="1"/>
                <a:r>
                  <a:rPr lang="en-US" dirty="0"/>
                  <a:t>Soundex(“CZARNITZKI”) = “C26532”</a:t>
                </a:r>
              </a:p>
              <a:p>
                <a:pPr lvl="1"/>
                <a:r>
                  <a:rPr lang="en-US" dirty="0" err="1"/>
                  <a:t>Metaphone</a:t>
                </a:r>
                <a:r>
                  <a:rPr lang="en-US" dirty="0"/>
                  <a:t>(“CZARNITZKI”) = “KSRNTSK”</a:t>
                </a:r>
              </a:p>
              <a:p>
                <a:pPr lvl="1"/>
                <a:r>
                  <a:rPr lang="en-US" dirty="0"/>
                  <a:t>Gram(4, “CZARNITZKI”) = “CZAR ZARN ARNI RNIT NITZ TZKI”</a:t>
                </a:r>
              </a:p>
              <a:p>
                <a:pPr lvl="1"/>
                <a:r>
                  <a:rPr lang="en-US" dirty="0"/>
                  <a:t>Gram(3, “CZARNITZKI”) = “CZA ZAR ARI RNI NIT TZK ZKI”</a:t>
                </a:r>
              </a:p>
              <a:p>
                <a:pPr>
                  <a:buClr>
                    <a:srgbClr val="FF0000"/>
                  </a:buClr>
                </a:pPr>
                <a:r>
                  <a:rPr lang="en-US" dirty="0" smtClean="0"/>
                  <a:t>Destroying information for the sake of higher robustness to misspellings leads to a strong tendency for </a:t>
                </a:r>
                <a:r>
                  <a:rPr lang="en-US" dirty="0" smtClean="0">
                    <a:solidFill>
                      <a:srgbClr val="FF0000"/>
                    </a:solidFill>
                  </a:rPr>
                  <a:t>false positives</a:t>
                </a:r>
              </a:p>
              <a:p>
                <a:r>
                  <a:rPr lang="en-US" dirty="0" smtClean="0"/>
                  <a:t>Subsequent evaluation of candidates</a:t>
                </a:r>
              </a:p>
              <a:p>
                <a:pPr lvl="1"/>
                <a:r>
                  <a:rPr lang="en-US" dirty="0" smtClean="0"/>
                  <a:t>Based on </a:t>
                </a:r>
                <a:r>
                  <a:rPr lang="en-US" dirty="0"/>
                  <a:t>original content </a:t>
                </a:r>
                <a:r>
                  <a:rPr lang="en-US" dirty="0" smtClean="0"/>
                  <a:t>(before application of destructive preparer)</a:t>
                </a:r>
                <a:br>
                  <a:rPr lang="en-US" dirty="0" smtClean="0"/>
                </a:br>
                <a:r>
                  <a:rPr lang="en-US" dirty="0" smtClean="0">
                    <a:solidFill>
                      <a:srgbClr val="00AAE5"/>
                    </a:solidFill>
                    <a:sym typeface="Wingdings" panose="05000000000000000000" pitchFamily="2" charset="2"/>
                  </a:rPr>
                  <a:t></a:t>
                </a:r>
                <a:r>
                  <a:rPr lang="en-US" dirty="0" smtClean="0">
                    <a:sym typeface="Wingdings" panose="05000000000000000000" pitchFamily="2" charset="2"/>
                  </a:rPr>
                  <a:t> </a:t>
                </a:r>
                <a:r>
                  <a:rPr lang="en-US" dirty="0" smtClean="0"/>
                  <a:t>restoration </a:t>
                </a:r>
                <a:r>
                  <a:rPr lang="en-US" dirty="0"/>
                  <a:t>of destroyed </a:t>
                </a:r>
                <a:r>
                  <a:rPr lang="en-US" dirty="0" smtClean="0"/>
                  <a:t>information</a:t>
                </a:r>
              </a:p>
              <a:p>
                <a:pPr lvl="1"/>
                <a:r>
                  <a:rPr lang="en-US" dirty="0"/>
                  <a:t>S</a:t>
                </a:r>
                <a:r>
                  <a:rPr lang="en-US" dirty="0" smtClean="0"/>
                  <a:t>tring distance function compares search fields with candidate fields word </a:t>
                </a:r>
                <a:r>
                  <a:rPr lang="en-US" dirty="0"/>
                  <a:t>by word </a:t>
                </a:r>
                <a:r>
                  <a:rPr lang="en-US" dirty="0" smtClean="0"/>
                  <a:t>looking for the respective best fit</a:t>
                </a:r>
                <a:br>
                  <a:rPr lang="en-US" dirty="0" smtClean="0"/>
                </a:br>
                <a:r>
                  <a:rPr lang="en-US" dirty="0" smtClean="0">
                    <a:solidFill>
                      <a:srgbClr val="00AAE5"/>
                    </a:solidFill>
                    <a:sym typeface="Wingdings" panose="05000000000000000000" pitchFamily="2" charset="2"/>
                  </a:rPr>
                  <a:t></a:t>
                </a:r>
                <a:r>
                  <a:rPr lang="en-US" dirty="0" smtClean="0">
                    <a:sym typeface="Wingdings" panose="05000000000000000000" pitchFamily="2" charset="2"/>
                  </a:rPr>
                  <a:t> </a:t>
                </a:r>
                <a:r>
                  <a:rPr lang="en-US" dirty="0">
                    <a:sym typeface="Wingdings"/>
                  </a:rPr>
                  <a:t>independent from word </a:t>
                </a:r>
                <a:r>
                  <a:rPr lang="en-US" dirty="0" smtClean="0">
                    <a:sym typeface="Wingdings"/>
                  </a:rPr>
                  <a:t>order (like the basic heuristic)</a:t>
                </a:r>
                <a:endParaRPr lang="en-US" dirty="0">
                  <a:sym typeface="Wingdings"/>
                </a:endParaRPr>
              </a:p>
              <a:p>
                <a:pPr lvl="1"/>
                <a:r>
                  <a:rPr lang="en-US" dirty="0" smtClean="0"/>
                  <a:t>Returns a percentage as a measurement of the similarity</a:t>
                </a:r>
                <a:br>
                  <a:rPr lang="en-US" dirty="0" smtClean="0"/>
                </a:br>
                <a:r>
                  <a:rPr lang="en-US" dirty="0">
                    <a:solidFill>
                      <a:srgbClr val="00AAE5"/>
                    </a:solidFill>
                    <a:sym typeface="Wingdings" panose="05000000000000000000" pitchFamily="2" charset="2"/>
                  </a:rPr>
                  <a:t> </a:t>
                </a:r>
                <a:r>
                  <a:rPr lang="en-US" dirty="0" smtClean="0">
                    <a:sym typeface="Wingdings" panose="05000000000000000000" pitchFamily="2" charset="2"/>
                  </a:rPr>
                  <a:t>simple integration by </a:t>
                </a:r>
                <a:r>
                  <a:rPr lang="en-US" dirty="0" smtClean="0"/>
                  <a:t>replacing the </a:t>
                </a:r>
                <a14:m>
                  <m:oMath xmlns:m="http://schemas.openxmlformats.org/officeDocument/2006/math">
                    <m:r>
                      <a:rPr lang="en-US" i="1" dirty="0" smtClean="0">
                        <a:latin typeface="Cambria Math" panose="02040503050406030204" pitchFamily="18" charset="0"/>
                      </a:rPr>
                      <m:t>𝑟𝐼𝑃</m:t>
                    </m:r>
                  </m:oMath>
                </a14:m>
                <a:r>
                  <a:rPr lang="en-US" dirty="0" smtClean="0"/>
                  <a:t> of the respective search type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19</a:t>
            </a:fld>
            <a:endParaRPr lang="en-US" dirty="0"/>
          </a:p>
        </p:txBody>
      </p:sp>
      <p:sp>
        <p:nvSpPr>
          <p:cNvPr id="6" name="Title 5"/>
          <p:cNvSpPr>
            <a:spLocks noGrp="1"/>
          </p:cNvSpPr>
          <p:nvPr>
            <p:ph type="title"/>
          </p:nvPr>
        </p:nvSpPr>
        <p:spPr/>
        <p:txBody>
          <a:bodyPr/>
          <a:lstStyle/>
          <a:p>
            <a:r>
              <a:rPr lang="en-US" dirty="0" smtClean="0"/>
              <a:t>Misspellings</a:t>
            </a:r>
            <a:endParaRPr lang="en-US" dirty="0"/>
          </a:p>
        </p:txBody>
      </p:sp>
    </p:spTree>
    <p:extLst>
      <p:ext uri="{BB962C8B-B14F-4D97-AF65-F5344CB8AC3E}">
        <p14:creationId xmlns:p14="http://schemas.microsoft.com/office/powerpoint/2010/main" val="1559274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solidFill>
                  <a:srgbClr val="00AAE5"/>
                </a:solidFill>
              </a:rPr>
              <a:t>Patent</a:t>
            </a:r>
            <a:r>
              <a:rPr lang="en-US" dirty="0" smtClean="0"/>
              <a:t> portfolio on firm level</a:t>
            </a:r>
          </a:p>
          <a:p>
            <a:pPr lvl="1"/>
            <a:r>
              <a:rPr lang="en-US" dirty="0" smtClean="0"/>
              <a:t>Technological orientation, change over time (e.g. adaption “Industry 4.0”)</a:t>
            </a:r>
          </a:p>
          <a:p>
            <a:pPr lvl="1"/>
            <a:r>
              <a:rPr lang="en-US" dirty="0" smtClean="0"/>
              <a:t>Citation networks among firms</a:t>
            </a:r>
          </a:p>
          <a:p>
            <a:pPr lvl="1"/>
            <a:r>
              <a:rPr lang="en-US" dirty="0" smtClean="0"/>
              <a:t>Proxy for innovation</a:t>
            </a:r>
          </a:p>
          <a:p>
            <a:pPr lvl="1"/>
            <a:r>
              <a:rPr lang="en-US" dirty="0" smtClean="0"/>
              <a:t>…</a:t>
            </a:r>
          </a:p>
          <a:p>
            <a:r>
              <a:rPr lang="en-US" dirty="0" smtClean="0">
                <a:solidFill>
                  <a:srgbClr val="00AAE5"/>
                </a:solidFill>
              </a:rPr>
              <a:t>Publication</a:t>
            </a:r>
            <a:r>
              <a:rPr lang="en-US" dirty="0" smtClean="0"/>
              <a:t> portfolio on firm level</a:t>
            </a:r>
          </a:p>
          <a:p>
            <a:pPr lvl="1"/>
            <a:r>
              <a:rPr lang="en-US" dirty="0" smtClean="0"/>
              <a:t>Substitution of patents (strategical publications)</a:t>
            </a:r>
          </a:p>
          <a:p>
            <a:pPr lvl="1"/>
            <a:r>
              <a:rPr lang="en-US" dirty="0" smtClean="0"/>
              <a:t>Cooperation with research institutions or universities</a:t>
            </a:r>
          </a:p>
          <a:p>
            <a:pPr lvl="1"/>
            <a:r>
              <a:rPr lang="en-US" dirty="0" smtClean="0"/>
              <a:t>…</a:t>
            </a:r>
          </a:p>
          <a:p>
            <a:r>
              <a:rPr lang="en-US" dirty="0" smtClean="0">
                <a:solidFill>
                  <a:srgbClr val="00AAE5"/>
                </a:solidFill>
              </a:rPr>
              <a:t>Subsidy</a:t>
            </a:r>
            <a:r>
              <a:rPr lang="en-US" dirty="0" smtClean="0"/>
              <a:t> data on firm level</a:t>
            </a:r>
          </a:p>
          <a:p>
            <a:pPr lvl="1"/>
            <a:r>
              <a:rPr lang="en-US" dirty="0" smtClean="0"/>
              <a:t>Evaluation of subsidy programs regarding firm parameters, patents, publications, cooperation, …</a:t>
            </a:r>
          </a:p>
          <a:p>
            <a:r>
              <a:rPr lang="en-US" dirty="0" smtClean="0">
                <a:solidFill>
                  <a:srgbClr val="00AAE5"/>
                </a:solidFill>
              </a:rPr>
              <a:t>Person</a:t>
            </a:r>
            <a:r>
              <a:rPr lang="en-US" dirty="0" smtClean="0"/>
              <a:t> data on firm level</a:t>
            </a:r>
          </a:p>
          <a:p>
            <a:pPr lvl="1"/>
            <a:r>
              <a:rPr lang="en-US" dirty="0" smtClean="0"/>
              <a:t>Relating performance of startups with the educational background of the founder teams</a:t>
            </a:r>
          </a:p>
          <a:p>
            <a:pPr lvl="1"/>
            <a:r>
              <a:rPr lang="en-US" dirty="0" smtClean="0"/>
              <a:t>Impact of inventor mobility among firms</a:t>
            </a:r>
          </a:p>
          <a:p>
            <a:pPr lvl="1"/>
            <a:r>
              <a:rPr lang="en-US" dirty="0" smtClean="0"/>
              <a:t>…</a:t>
            </a:r>
          </a:p>
          <a:p>
            <a:r>
              <a:rPr lang="en-US" dirty="0" smtClean="0"/>
              <a:t>…</a:t>
            </a:r>
          </a:p>
        </p:txBody>
      </p:sp>
      <p:sp>
        <p:nvSpPr>
          <p:cNvPr id="3" name="Slide Number Placeholder 2"/>
          <p:cNvSpPr>
            <a:spLocks noGrp="1"/>
          </p:cNvSpPr>
          <p:nvPr>
            <p:ph type="sldNum" sz="quarter" idx="12"/>
          </p:nvPr>
        </p:nvSpPr>
        <p:spPr/>
        <p:txBody>
          <a:bodyPr/>
          <a:lstStyle/>
          <a:p>
            <a:fld id="{D3A84B36-446C-40B2-BC20-ECC32BF7AA77}" type="slidenum">
              <a:rPr lang="en-US" smtClean="0"/>
              <a:pPr/>
              <a:t>2</a:t>
            </a:fld>
            <a:endParaRPr lang="en-US"/>
          </a:p>
        </p:txBody>
      </p:sp>
      <p:sp>
        <p:nvSpPr>
          <p:cNvPr id="2" name="Title 1"/>
          <p:cNvSpPr>
            <a:spLocks noGrp="1"/>
          </p:cNvSpPr>
          <p:nvPr>
            <p:ph type="title"/>
          </p:nvPr>
        </p:nvSpPr>
        <p:spPr/>
        <p:txBody>
          <a:bodyPr/>
          <a:lstStyle/>
          <a:p>
            <a:r>
              <a:rPr lang="en-US" dirty="0" smtClean="0"/>
              <a:t>Main application: firm data linkage</a:t>
            </a:r>
            <a:endParaRPr lang="en-US" dirty="0"/>
          </a:p>
        </p:txBody>
      </p:sp>
    </p:spTree>
    <p:extLst>
      <p:ext uri="{BB962C8B-B14F-4D97-AF65-F5344CB8AC3E}">
        <p14:creationId xmlns:p14="http://schemas.microsoft.com/office/powerpoint/2010/main" val="571999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Least Relative Char Position </a:t>
            </a:r>
            <a:r>
              <a:rPr lang="en-US" dirty="0" smtClean="0"/>
              <a:t>Delta </a:t>
            </a:r>
            <a:r>
              <a:rPr lang="en-US" dirty="0"/>
              <a:t>(LRCPD)</a:t>
            </a:r>
          </a:p>
        </p:txBody>
      </p:sp>
      <p:sp>
        <p:nvSpPr>
          <p:cNvPr id="3" name="Slide Number Placeholder 2"/>
          <p:cNvSpPr>
            <a:spLocks noGrp="1"/>
          </p:cNvSpPr>
          <p:nvPr>
            <p:ph type="sldNum" sz="quarter" idx="12"/>
          </p:nvPr>
        </p:nvSpPr>
        <p:spPr/>
        <p:txBody>
          <a:bodyPr/>
          <a:lstStyle/>
          <a:p>
            <a:fld id="{F6630C99-0C10-4F11-B985-BB6A5D994424}" type="slidenum">
              <a:rPr lang="en-US" smtClean="0"/>
              <a:t>20</a:t>
            </a:fld>
            <a:endParaRPr lang="en-US" dirty="0"/>
          </a:p>
        </p:txBody>
      </p:sp>
      <p:sp>
        <p:nvSpPr>
          <p:cNvPr id="6" name="Foliennummernplatzhalter 2"/>
          <p:cNvSpPr txBox="1">
            <a:spLocks/>
          </p:cNvSpPr>
          <p:nvPr/>
        </p:nvSpPr>
        <p:spPr>
          <a:xfrm>
            <a:off x="3505200" y="6593768"/>
            <a:ext cx="2133600" cy="1476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630C99-0C10-4F11-B985-BB6A5D994424}" type="slidenum">
              <a:rPr lang="en-US" smtClean="0"/>
              <a:pPr/>
              <a:t>20</a:t>
            </a:fld>
            <a:endParaRPr lang="en-US" dirty="0"/>
          </a:p>
        </p:txBody>
      </p:sp>
      <mc:AlternateContent xmlns:mc="http://schemas.openxmlformats.org/markup-compatibility/2006" xmlns:a14="http://schemas.microsoft.com/office/drawing/2010/main">
        <mc:Choice Requires="a14">
          <p:graphicFrame>
            <p:nvGraphicFramePr>
              <p:cNvPr id="7" name="Tabelle 5"/>
              <p:cNvGraphicFramePr>
                <a:graphicFrameLocks noGrp="1"/>
              </p:cNvGraphicFramePr>
              <p:nvPr>
                <p:extLst/>
              </p:nvPr>
            </p:nvGraphicFramePr>
            <p:xfrm>
              <a:off x="1416592" y="1268760"/>
              <a:ext cx="60960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r h="370840">
                    <a:tc>
                      <a:txBody>
                        <a:bodyPr/>
                        <a:lstStyle/>
                        <a:p>
                          <a:pPr algn="ctr"/>
                          <a:r>
                            <a:rPr lang="en-US" sz="3200" dirty="0" smtClean="0">
                              <a:solidFill>
                                <a:schemeClr val="bg1"/>
                              </a:solidFill>
                            </a:rPr>
                            <a:t>C</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A</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R</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N</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T</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K</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r>
                </a:tbl>
              </a:graphicData>
            </a:graphic>
          </p:graphicFrame>
        </mc:Choice>
        <mc:Fallback xmlns="">
          <p:graphicFrame>
            <p:nvGraphicFramePr>
              <p:cNvPr id="7" name="Tabelle 5"/>
              <p:cNvGraphicFramePr>
                <a:graphicFrameLocks noGrp="1"/>
              </p:cNvGraphicFramePr>
              <p:nvPr>
                <p:extLst>
                  <p:ext uri="{D42A27DB-BD31-4B8C-83A1-F6EECF244321}">
                    <p14:modId xmlns:p14="http://schemas.microsoft.com/office/powerpoint/2010/main" val="187159039"/>
                  </p:ext>
                </p:extLst>
              </p:nvPr>
            </p:nvGraphicFramePr>
            <p:xfrm>
              <a:off x="1416592" y="1268760"/>
              <a:ext cx="60960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2"/>
                          <a:stretch>
                            <a:fillRect l="-101000" t="-1639" r="-805000" b="-209836"/>
                          </a:stretch>
                        </a:blipFill>
                      </a:tcPr>
                    </a:tc>
                    <a:tc>
                      <a:txBody>
                        <a:bodyPr/>
                        <a:lstStyle/>
                        <a:p>
                          <a:endParaRPr lang="en-US"/>
                        </a:p>
                      </a:txBody>
                      <a:tcPr anchor="ctr" anchorCtr="1">
                        <a:blipFill rotWithShape="0">
                          <a:blip r:embed="rId2"/>
                          <a:stretch>
                            <a:fillRect l="-201000" t="-1639" r="-705000" b="-209836"/>
                          </a:stretch>
                        </a:blipFill>
                      </a:tcPr>
                    </a:tc>
                    <a:tc>
                      <a:txBody>
                        <a:bodyPr/>
                        <a:lstStyle/>
                        <a:p>
                          <a:endParaRPr lang="en-US"/>
                        </a:p>
                      </a:txBody>
                      <a:tcPr anchor="ctr" anchorCtr="1">
                        <a:blipFill rotWithShape="0">
                          <a:blip r:embed="rId2"/>
                          <a:stretch>
                            <a:fillRect l="-301000" t="-1639" r="-605000" b="-209836"/>
                          </a:stretch>
                        </a:blipFill>
                      </a:tcPr>
                    </a:tc>
                    <a:tc>
                      <a:txBody>
                        <a:bodyPr/>
                        <a:lstStyle/>
                        <a:p>
                          <a:endParaRPr lang="en-US"/>
                        </a:p>
                      </a:txBody>
                      <a:tcPr anchor="ctr" anchorCtr="1">
                        <a:blipFill rotWithShape="0">
                          <a:blip r:embed="rId2"/>
                          <a:stretch>
                            <a:fillRect l="-397030" t="-1639" r="-499010" b="-209836"/>
                          </a:stretch>
                        </a:blipFill>
                      </a:tcPr>
                    </a:tc>
                    <a:tc>
                      <a:txBody>
                        <a:bodyPr/>
                        <a:lstStyle/>
                        <a:p>
                          <a:endParaRPr lang="en-US"/>
                        </a:p>
                      </a:txBody>
                      <a:tcPr anchor="ctr" anchorCtr="1">
                        <a:blipFill rotWithShape="0">
                          <a:blip r:embed="rId2"/>
                          <a:stretch>
                            <a:fillRect l="-502000" t="-1639" r="-404000" b="-209836"/>
                          </a:stretch>
                        </a:blipFill>
                      </a:tcPr>
                    </a:tc>
                    <a:tc>
                      <a:txBody>
                        <a:bodyPr/>
                        <a:lstStyle/>
                        <a:p>
                          <a:endParaRPr lang="en-US"/>
                        </a:p>
                      </a:txBody>
                      <a:tcPr anchor="ctr" anchorCtr="1">
                        <a:blipFill rotWithShape="0">
                          <a:blip r:embed="rId2"/>
                          <a:stretch>
                            <a:fillRect l="-602000" t="-1639" r="-304000" b="-209836"/>
                          </a:stretch>
                        </a:blipFill>
                      </a:tcPr>
                    </a:tc>
                    <a:tc>
                      <a:txBody>
                        <a:bodyPr/>
                        <a:lstStyle/>
                        <a:p>
                          <a:endParaRPr lang="en-US"/>
                        </a:p>
                      </a:txBody>
                      <a:tcPr anchor="ctr" anchorCtr="1">
                        <a:blipFill rotWithShape="0">
                          <a:blip r:embed="rId2"/>
                          <a:stretch>
                            <a:fillRect l="-702000" t="-1639" r="-204000" b="-209836"/>
                          </a:stretch>
                        </a:blipFill>
                      </a:tcPr>
                    </a:tc>
                    <a:tc>
                      <a:txBody>
                        <a:bodyPr/>
                        <a:lstStyle/>
                        <a:p>
                          <a:endParaRPr lang="en-US"/>
                        </a:p>
                      </a:txBody>
                      <a:tcPr anchor="ctr" anchorCtr="1">
                        <a:blipFill rotWithShape="0">
                          <a:blip r:embed="rId2"/>
                          <a:stretch>
                            <a:fillRect l="-802000" t="-1639" r="-104000" b="-209836"/>
                          </a:stretch>
                        </a:blip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r h="579120">
                    <a:tc>
                      <a:txBody>
                        <a:bodyPr/>
                        <a:lstStyle/>
                        <a:p>
                          <a:pPr algn="ctr"/>
                          <a:r>
                            <a:rPr lang="en-US" sz="3200" dirty="0" smtClean="0">
                              <a:solidFill>
                                <a:schemeClr val="bg1"/>
                              </a:solidFill>
                            </a:rPr>
                            <a:t>C</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A</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R</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N</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T</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K</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r>
                </a:tbl>
              </a:graphicData>
            </a:graphic>
          </p:graphicFrame>
        </mc:Fallback>
      </mc:AlternateContent>
      <p:graphicFrame>
        <p:nvGraphicFramePr>
          <p:cNvPr id="8" name="Tabelle 6"/>
          <p:cNvGraphicFramePr>
            <a:graphicFrameLocks noGrp="1"/>
          </p:cNvGraphicFramePr>
          <p:nvPr>
            <p:extLst/>
          </p:nvPr>
        </p:nvGraphicFramePr>
        <p:xfrm>
          <a:off x="1745403" y="3884930"/>
          <a:ext cx="54864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tblGrid>
              <a:tr h="370840">
                <a:tc>
                  <a:txBody>
                    <a:bodyPr/>
                    <a:lstStyle/>
                    <a:p>
                      <a:pPr algn="ctr"/>
                      <a:r>
                        <a:rPr lang="en-US" sz="3200" b="0" dirty="0" smtClean="0"/>
                        <a:t>C</a:t>
                      </a:r>
                      <a:endParaRPr lang="en-US" sz="3200" b="0" dirty="0"/>
                    </a:p>
                  </a:txBody>
                  <a:tcPr>
                    <a:solidFill>
                      <a:schemeClr val="tx2"/>
                    </a:solidFill>
                  </a:tcPr>
                </a:tc>
                <a:tc>
                  <a:txBody>
                    <a:bodyPr/>
                    <a:lstStyle/>
                    <a:p>
                      <a:pPr algn="ctr"/>
                      <a:r>
                        <a:rPr lang="en-US" sz="3200" b="0" dirty="0" smtClean="0"/>
                        <a:t>H </a:t>
                      </a:r>
                      <a:endParaRPr lang="en-US" sz="3200" b="0" dirty="0"/>
                    </a:p>
                  </a:txBody>
                  <a:tcPr>
                    <a:solidFill>
                      <a:schemeClr val="tx2"/>
                    </a:solidFill>
                  </a:tcPr>
                </a:tc>
                <a:tc>
                  <a:txBody>
                    <a:bodyPr/>
                    <a:lstStyle/>
                    <a:p>
                      <a:pPr algn="ctr"/>
                      <a:r>
                        <a:rPr lang="en-US" sz="3200" b="0" dirty="0" smtClean="0"/>
                        <a:t>A </a:t>
                      </a:r>
                      <a:endParaRPr lang="en-US" sz="3200" b="0" dirty="0"/>
                    </a:p>
                  </a:txBody>
                  <a:tcPr>
                    <a:solidFill>
                      <a:schemeClr val="tx2"/>
                    </a:solidFill>
                  </a:tcPr>
                </a:tc>
                <a:tc>
                  <a:txBody>
                    <a:bodyPr/>
                    <a:lstStyle/>
                    <a:p>
                      <a:pPr algn="ctr"/>
                      <a:r>
                        <a:rPr lang="en-US" sz="3200" b="0" dirty="0" smtClean="0"/>
                        <a:t>R</a:t>
                      </a:r>
                      <a:endParaRPr lang="en-US" sz="3200" b="0" dirty="0"/>
                    </a:p>
                  </a:txBody>
                  <a:tcPr>
                    <a:solidFill>
                      <a:schemeClr val="tx2"/>
                    </a:solidFill>
                  </a:tcPr>
                </a:tc>
                <a:tc>
                  <a:txBody>
                    <a:bodyPr/>
                    <a:lstStyle/>
                    <a:p>
                      <a:pPr algn="ctr"/>
                      <a:r>
                        <a:rPr lang="en-US" sz="3200" b="0" dirty="0" smtClean="0"/>
                        <a:t>N</a:t>
                      </a:r>
                      <a:endParaRPr lang="en-US" sz="3200" b="0" dirty="0"/>
                    </a:p>
                  </a:txBody>
                  <a:tcPr>
                    <a:solidFill>
                      <a:schemeClr val="tx2"/>
                    </a:solidFill>
                  </a:tcPr>
                </a:tc>
                <a:tc>
                  <a:txBody>
                    <a:bodyPr/>
                    <a:lstStyle/>
                    <a:p>
                      <a:pPr algn="ctr"/>
                      <a:r>
                        <a:rPr lang="en-US" sz="3200" b="0" dirty="0" smtClean="0"/>
                        <a:t>I</a:t>
                      </a:r>
                      <a:endParaRPr lang="en-US" sz="3200" b="0" dirty="0"/>
                    </a:p>
                  </a:txBody>
                  <a:tcPr>
                    <a:solidFill>
                      <a:schemeClr val="tx2"/>
                    </a:solidFill>
                  </a:tcPr>
                </a:tc>
                <a:tc>
                  <a:txBody>
                    <a:bodyPr/>
                    <a:lstStyle/>
                    <a:p>
                      <a:pPr algn="ctr"/>
                      <a:r>
                        <a:rPr lang="en-US" sz="3200" b="0" dirty="0" smtClean="0"/>
                        <a:t>Z</a:t>
                      </a:r>
                      <a:endParaRPr lang="en-US" sz="3200" b="0" dirty="0"/>
                    </a:p>
                  </a:txBody>
                  <a:tcPr>
                    <a:solidFill>
                      <a:schemeClr val="tx2"/>
                    </a:solidFill>
                  </a:tcPr>
                </a:tc>
                <a:tc>
                  <a:txBody>
                    <a:bodyPr/>
                    <a:lstStyle/>
                    <a:p>
                      <a:pPr algn="ctr"/>
                      <a:r>
                        <a:rPr lang="en-US" sz="3200" b="0" dirty="0" smtClean="0"/>
                        <a:t>K</a:t>
                      </a:r>
                      <a:endParaRPr lang="en-US" sz="3200" b="0" dirty="0"/>
                    </a:p>
                  </a:txBody>
                  <a:tcPr>
                    <a:solidFill>
                      <a:schemeClr val="tx2"/>
                    </a:solidFill>
                  </a:tcPr>
                </a:tc>
                <a:tc>
                  <a:txBody>
                    <a:bodyPr/>
                    <a:lstStyle/>
                    <a:p>
                      <a:pPr algn="ctr"/>
                      <a:r>
                        <a:rPr lang="en-US" sz="3200" b="0" dirty="0" smtClean="0"/>
                        <a:t>I</a:t>
                      </a:r>
                      <a:endParaRPr lang="en-US" sz="3200" b="0" dirty="0"/>
                    </a:p>
                  </a:txBody>
                  <a:tcPr>
                    <a:solidFill>
                      <a:schemeClr val="tx2"/>
                    </a:solidFill>
                  </a:tcPr>
                </a:tc>
              </a:tr>
              <a:tr h="370840">
                <a:tc>
                  <a:txBody>
                    <a:body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AlternateContent xmlns:mc="http://schemas.openxmlformats.org/markup-compatibility/2006" xmlns:a14="http://schemas.microsoft.com/office/drawing/2010/main">
        <mc:Choice Requires="a14">
          <p:graphicFrame>
            <p:nvGraphicFramePr>
              <p:cNvPr id="9" name="Tabelle 7"/>
              <p:cNvGraphicFramePr>
                <a:graphicFrameLocks noGrp="1"/>
              </p:cNvGraphicFramePr>
              <p:nvPr>
                <p:extLst/>
              </p:nvPr>
            </p:nvGraphicFramePr>
            <p:xfrm>
              <a:off x="960215" y="2865259"/>
              <a:ext cx="6892690" cy="370840"/>
            </p:xfrm>
            <a:graphic>
              <a:graphicData uri="http://schemas.openxmlformats.org/drawingml/2006/table">
                <a:tbl>
                  <a:tblPr firstRow="1" bandRow="1">
                    <a:tableStyleId>{5C22544A-7EE6-4342-B048-85BDC9FD1C3A}</a:tableStyleId>
                  </a:tblPr>
                  <a:tblGrid>
                    <a:gridCol w="689269"/>
                    <a:gridCol w="689269"/>
                    <a:gridCol w="689269"/>
                    <a:gridCol w="689269"/>
                    <a:gridCol w="689269"/>
                    <a:gridCol w="689269"/>
                    <a:gridCol w="689269"/>
                    <a:gridCol w="689269"/>
                    <a:gridCol w="689269"/>
                    <a:gridCol w="689269"/>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Choice>
        <mc:Fallback xmlns="">
          <p:graphicFrame>
            <p:nvGraphicFramePr>
              <p:cNvPr id="9" name="Tabelle 7"/>
              <p:cNvGraphicFramePr>
                <a:graphicFrameLocks noGrp="1"/>
              </p:cNvGraphicFramePr>
              <p:nvPr>
                <p:extLst>
                  <p:ext uri="{D42A27DB-BD31-4B8C-83A1-F6EECF244321}">
                    <p14:modId xmlns:p14="http://schemas.microsoft.com/office/powerpoint/2010/main" val="521380284"/>
                  </p:ext>
                </p:extLst>
              </p:nvPr>
            </p:nvGraphicFramePr>
            <p:xfrm>
              <a:off x="960215" y="2865259"/>
              <a:ext cx="6892690" cy="370840"/>
            </p:xfrm>
            <a:graphic>
              <a:graphicData uri="http://schemas.openxmlformats.org/drawingml/2006/table">
                <a:tbl>
                  <a:tblPr firstRow="1" bandRow="1">
                    <a:tableStyleId>{5C22544A-7EE6-4342-B048-85BDC9FD1C3A}</a:tableStyleId>
                  </a:tblPr>
                  <a:tblGrid>
                    <a:gridCol w="689269"/>
                    <a:gridCol w="689269"/>
                    <a:gridCol w="689269"/>
                    <a:gridCol w="689269"/>
                    <a:gridCol w="689269"/>
                    <a:gridCol w="689269"/>
                    <a:gridCol w="689269"/>
                    <a:gridCol w="689269"/>
                    <a:gridCol w="689269"/>
                    <a:gridCol w="689269"/>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3"/>
                          <a:stretch>
                            <a:fillRect l="-100885" t="-3279" r="-805310" b="-8197"/>
                          </a:stretch>
                        </a:blipFill>
                      </a:tcPr>
                    </a:tc>
                    <a:tc>
                      <a:txBody>
                        <a:bodyPr/>
                        <a:lstStyle/>
                        <a:p>
                          <a:endParaRPr lang="en-US"/>
                        </a:p>
                      </a:txBody>
                      <a:tcPr anchor="ctr" anchorCtr="1">
                        <a:blipFill rotWithShape="0">
                          <a:blip r:embed="rId3"/>
                          <a:stretch>
                            <a:fillRect l="-199123" t="-3279" r="-698246" b="-8197"/>
                          </a:stretch>
                        </a:blipFill>
                      </a:tcPr>
                    </a:tc>
                    <a:tc>
                      <a:txBody>
                        <a:bodyPr/>
                        <a:lstStyle/>
                        <a:p>
                          <a:endParaRPr lang="en-US"/>
                        </a:p>
                      </a:txBody>
                      <a:tcPr anchor="ctr" anchorCtr="1">
                        <a:blipFill rotWithShape="0">
                          <a:blip r:embed="rId3"/>
                          <a:stretch>
                            <a:fillRect l="-301770" t="-3279" r="-604425" b="-8197"/>
                          </a:stretch>
                        </a:blipFill>
                      </a:tcPr>
                    </a:tc>
                    <a:tc>
                      <a:txBody>
                        <a:bodyPr/>
                        <a:lstStyle/>
                        <a:p>
                          <a:endParaRPr lang="en-US"/>
                        </a:p>
                      </a:txBody>
                      <a:tcPr anchor="ctr" anchorCtr="1">
                        <a:blipFill rotWithShape="0">
                          <a:blip r:embed="rId3"/>
                          <a:stretch>
                            <a:fillRect l="-401770" t="-3279" r="-504425" b="-8197"/>
                          </a:stretch>
                        </a:blipFill>
                      </a:tcPr>
                    </a:tc>
                    <a:tc>
                      <a:txBody>
                        <a:bodyPr/>
                        <a:lstStyle/>
                        <a:p>
                          <a:endParaRPr lang="en-US"/>
                        </a:p>
                      </a:txBody>
                      <a:tcPr anchor="ctr" anchorCtr="1">
                        <a:blipFill rotWithShape="0">
                          <a:blip r:embed="rId3"/>
                          <a:stretch>
                            <a:fillRect l="-501770" t="-3279" r="-404425" b="-8197"/>
                          </a:stretch>
                        </a:blip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3"/>
                          <a:stretch>
                            <a:fillRect l="-695614" t="-3279" r="-201754" b="-8197"/>
                          </a:stretch>
                        </a:blipFill>
                      </a:tcPr>
                    </a:tc>
                    <a:tc>
                      <a:txBody>
                        <a:bodyPr/>
                        <a:lstStyle/>
                        <a:p>
                          <a:endParaRPr lang="en-US"/>
                        </a:p>
                      </a:txBody>
                      <a:tcPr anchor="ctr" anchorCtr="1">
                        <a:blipFill rotWithShape="0">
                          <a:blip r:embed="rId3"/>
                          <a:stretch>
                            <a:fillRect l="-802655" t="-3279" r="-103540" b="-8197"/>
                          </a:stretch>
                        </a:blipFill>
                      </a:tcPr>
                    </a:tc>
                    <a:tc>
                      <a:txBody>
                        <a:body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Fallback>
      </mc:AlternateContent>
      <p:cxnSp>
        <p:nvCxnSpPr>
          <p:cNvPr id="10" name="Gewinkelte Verbindung 8"/>
          <p:cNvCxnSpPr/>
          <p:nvPr/>
        </p:nvCxnSpPr>
        <p:spPr>
          <a:xfrm rot="16200000" flipH="1">
            <a:off x="1277120" y="3264351"/>
            <a:ext cx="662330" cy="576062"/>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Gerade Verbindung 9"/>
          <p:cNvCxnSpPr/>
          <p:nvPr/>
        </p:nvCxnSpPr>
        <p:spPr>
          <a:xfrm>
            <a:off x="2040331" y="3213573"/>
            <a:ext cx="0" cy="463598"/>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2" name="Gerade Verbindung 10"/>
          <p:cNvCxnSpPr/>
          <p:nvPr/>
        </p:nvCxnSpPr>
        <p:spPr>
          <a:xfrm>
            <a:off x="2040331" y="3664904"/>
            <a:ext cx="36004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1"/>
          <p:cNvCxnSpPr/>
          <p:nvPr/>
        </p:nvCxnSpPr>
        <p:spPr>
          <a:xfrm>
            <a:off x="5640731" y="3653141"/>
            <a:ext cx="0" cy="232944"/>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Gewinkelte Verbindung 12"/>
          <p:cNvCxnSpPr/>
          <p:nvPr/>
        </p:nvCxnSpPr>
        <p:spPr>
          <a:xfrm rot="16200000" flipH="1">
            <a:off x="2642758" y="3259218"/>
            <a:ext cx="667355" cy="576064"/>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Gewinkelte Verbindung 13"/>
          <p:cNvCxnSpPr/>
          <p:nvPr/>
        </p:nvCxnSpPr>
        <p:spPr>
          <a:xfrm rot="16200000" flipH="1">
            <a:off x="3280221" y="3267790"/>
            <a:ext cx="669393" cy="556884"/>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Gewinkelte Verbindung 14"/>
          <p:cNvCxnSpPr/>
          <p:nvPr/>
        </p:nvCxnSpPr>
        <p:spPr>
          <a:xfrm rot="16200000" flipH="1">
            <a:off x="3937883" y="3330207"/>
            <a:ext cx="669393" cy="432048"/>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Gewinkelte Verbindung 15"/>
          <p:cNvCxnSpPr/>
          <p:nvPr/>
        </p:nvCxnSpPr>
        <p:spPr>
          <a:xfrm rot="16200000" flipH="1">
            <a:off x="4567953" y="3384215"/>
            <a:ext cx="669394" cy="324035"/>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8" name="Gruppieren 16"/>
          <p:cNvGrpSpPr/>
          <p:nvPr/>
        </p:nvGrpSpPr>
        <p:grpSpPr>
          <a:xfrm>
            <a:off x="5289939" y="3213047"/>
            <a:ext cx="288032" cy="354601"/>
            <a:chOff x="5292080" y="3841239"/>
            <a:chExt cx="288032" cy="354601"/>
          </a:xfrm>
        </p:grpSpPr>
        <p:cxnSp>
          <p:nvCxnSpPr>
            <p:cNvPr id="19" name="Gerade Verbindung 17"/>
            <p:cNvCxnSpPr/>
            <p:nvPr/>
          </p:nvCxnSpPr>
          <p:spPr>
            <a:xfrm>
              <a:off x="5436096" y="3841239"/>
              <a:ext cx="0" cy="232325"/>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8"/>
            <p:cNvCxnSpPr/>
            <p:nvPr/>
          </p:nvCxnSpPr>
          <p:spPr>
            <a:xfrm>
              <a:off x="5292080" y="4083483"/>
              <a:ext cx="28803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1" name="Gerade Verbindung 19"/>
            <p:cNvCxnSpPr/>
            <p:nvPr/>
          </p:nvCxnSpPr>
          <p:spPr>
            <a:xfrm>
              <a:off x="5355758" y="4139489"/>
              <a:ext cx="160676"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Gerade Verbindung 20"/>
            <p:cNvCxnSpPr/>
            <p:nvPr/>
          </p:nvCxnSpPr>
          <p:spPr>
            <a:xfrm>
              <a:off x="5404774" y="4195840"/>
              <a:ext cx="62645"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cxnSp>
        <p:nvCxnSpPr>
          <p:cNvPr id="23" name="Gewinkelte Verbindung 21"/>
          <p:cNvCxnSpPr/>
          <p:nvPr/>
        </p:nvCxnSpPr>
        <p:spPr>
          <a:xfrm rot="5400000">
            <a:off x="5628763" y="3367522"/>
            <a:ext cx="672010" cy="360039"/>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Gewinkelte Verbindung 22"/>
          <p:cNvCxnSpPr/>
          <p:nvPr/>
        </p:nvCxnSpPr>
        <p:spPr>
          <a:xfrm rot="5400000">
            <a:off x="6206136" y="3294203"/>
            <a:ext cx="669393" cy="504055"/>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Gewinkelte Verbindung 23"/>
          <p:cNvCxnSpPr/>
          <p:nvPr/>
        </p:nvCxnSpPr>
        <p:spPr>
          <a:xfrm rot="5400000">
            <a:off x="6890037" y="3258373"/>
            <a:ext cx="669394" cy="575717"/>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4"/>
              <p:cNvSpPr txBox="1"/>
              <p:nvPr/>
            </p:nvSpPr>
            <p:spPr>
              <a:xfrm>
                <a:off x="349516" y="2764095"/>
                <a:ext cx="3600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a:ea typeface="Cambria Math"/>
                        </a:rPr>
                        <m:t>∆</m:t>
                      </m:r>
                    </m:oMath>
                  </m:oMathPara>
                </a14:m>
                <a:endParaRPr lang="en-US" sz="2800" dirty="0"/>
              </a:p>
            </p:txBody>
          </p:sp>
        </mc:Choice>
        <mc:Fallback xmlns="">
          <p:sp>
            <p:nvSpPr>
              <p:cNvPr id="26" name="Textfeld 24"/>
              <p:cNvSpPr txBox="1">
                <a:spLocks noRot="1" noChangeAspect="1" noMove="1" noResize="1" noEditPoints="1" noAdjustHandles="1" noChangeArrowheads="1" noChangeShapeType="1" noTextEdit="1"/>
              </p:cNvSpPr>
              <p:nvPr/>
            </p:nvSpPr>
            <p:spPr>
              <a:xfrm>
                <a:off x="349516"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27" name="Textfeld 25"/>
          <p:cNvSpPr txBox="1"/>
          <p:nvPr/>
        </p:nvSpPr>
        <p:spPr>
          <a:xfrm>
            <a:off x="1495241" y="2874935"/>
            <a:ext cx="319318" cy="369332"/>
          </a:xfrm>
          <a:prstGeom prst="rect">
            <a:avLst/>
          </a:prstGeom>
          <a:noFill/>
        </p:spPr>
        <p:txBody>
          <a:bodyPr wrap="none" rtlCol="0">
            <a:spAutoFit/>
          </a:bodyPr>
          <a:lstStyle/>
          <a:p>
            <a:r>
              <a:rPr lang="en-US" dirty="0" smtClean="0"/>
              <a:t>+</a:t>
            </a:r>
            <a:endParaRPr lang="en-US" dirty="0"/>
          </a:p>
        </p:txBody>
      </p:sp>
      <p:sp>
        <p:nvSpPr>
          <p:cNvPr id="28" name="Textfeld 26"/>
          <p:cNvSpPr txBox="1"/>
          <p:nvPr/>
        </p:nvSpPr>
        <p:spPr>
          <a:xfrm>
            <a:off x="2183339" y="2865259"/>
            <a:ext cx="319318" cy="369332"/>
          </a:xfrm>
          <a:prstGeom prst="rect">
            <a:avLst/>
          </a:prstGeom>
          <a:noFill/>
        </p:spPr>
        <p:txBody>
          <a:bodyPr wrap="none" rtlCol="0">
            <a:spAutoFit/>
          </a:bodyPr>
          <a:lstStyle/>
          <a:p>
            <a:r>
              <a:rPr lang="en-US" dirty="0" smtClean="0"/>
              <a:t>+</a:t>
            </a:r>
            <a:endParaRPr lang="en-US" dirty="0"/>
          </a:p>
        </p:txBody>
      </p:sp>
      <p:sp>
        <p:nvSpPr>
          <p:cNvPr id="29" name="Textfeld 27"/>
          <p:cNvSpPr txBox="1"/>
          <p:nvPr/>
        </p:nvSpPr>
        <p:spPr>
          <a:xfrm>
            <a:off x="2865062" y="2869909"/>
            <a:ext cx="319318" cy="369332"/>
          </a:xfrm>
          <a:prstGeom prst="rect">
            <a:avLst/>
          </a:prstGeom>
          <a:noFill/>
        </p:spPr>
        <p:txBody>
          <a:bodyPr wrap="none" rtlCol="0">
            <a:spAutoFit/>
          </a:bodyPr>
          <a:lstStyle/>
          <a:p>
            <a:r>
              <a:rPr lang="en-US" dirty="0" smtClean="0"/>
              <a:t>+</a:t>
            </a:r>
            <a:endParaRPr lang="en-US" dirty="0"/>
          </a:p>
        </p:txBody>
      </p:sp>
      <p:sp>
        <p:nvSpPr>
          <p:cNvPr id="30" name="Textfeld 28"/>
          <p:cNvSpPr txBox="1"/>
          <p:nvPr/>
        </p:nvSpPr>
        <p:spPr>
          <a:xfrm>
            <a:off x="3556308" y="2869909"/>
            <a:ext cx="319318" cy="369332"/>
          </a:xfrm>
          <a:prstGeom prst="rect">
            <a:avLst/>
          </a:prstGeom>
          <a:noFill/>
        </p:spPr>
        <p:txBody>
          <a:bodyPr wrap="none" rtlCol="0">
            <a:spAutoFit/>
          </a:bodyPr>
          <a:lstStyle/>
          <a:p>
            <a:r>
              <a:rPr lang="en-US" dirty="0" smtClean="0"/>
              <a:t>+</a:t>
            </a:r>
            <a:endParaRPr lang="en-US" dirty="0"/>
          </a:p>
        </p:txBody>
      </p:sp>
      <p:sp>
        <p:nvSpPr>
          <p:cNvPr id="31" name="Textfeld 29"/>
          <p:cNvSpPr txBox="1"/>
          <p:nvPr/>
        </p:nvSpPr>
        <p:spPr>
          <a:xfrm>
            <a:off x="4249079" y="2865259"/>
            <a:ext cx="319318" cy="369332"/>
          </a:xfrm>
          <a:prstGeom prst="rect">
            <a:avLst/>
          </a:prstGeom>
          <a:noFill/>
        </p:spPr>
        <p:txBody>
          <a:bodyPr wrap="none" rtlCol="0">
            <a:spAutoFit/>
          </a:bodyPr>
          <a:lstStyle/>
          <a:p>
            <a:r>
              <a:rPr lang="en-US" dirty="0" smtClean="0"/>
              <a:t>+</a:t>
            </a:r>
            <a:endParaRPr lang="en-US" dirty="0"/>
          </a:p>
        </p:txBody>
      </p:sp>
      <p:sp>
        <p:nvSpPr>
          <p:cNvPr id="32" name="Textfeld 30"/>
          <p:cNvSpPr txBox="1"/>
          <p:nvPr/>
        </p:nvSpPr>
        <p:spPr>
          <a:xfrm>
            <a:off x="4938563" y="2863806"/>
            <a:ext cx="291698" cy="370785"/>
          </a:xfrm>
          <a:prstGeom prst="rect">
            <a:avLst/>
          </a:prstGeom>
          <a:noFill/>
        </p:spPr>
        <p:txBody>
          <a:bodyPr wrap="square" rtlCol="0">
            <a:spAutoFit/>
          </a:bodyPr>
          <a:lstStyle/>
          <a:p>
            <a:r>
              <a:rPr lang="en-US" dirty="0" smtClean="0"/>
              <a:t>+</a:t>
            </a:r>
            <a:endParaRPr lang="en-US" dirty="0"/>
          </a:p>
        </p:txBody>
      </p:sp>
      <p:sp>
        <p:nvSpPr>
          <p:cNvPr id="33" name="Textfeld 31"/>
          <p:cNvSpPr txBox="1"/>
          <p:nvPr/>
        </p:nvSpPr>
        <p:spPr>
          <a:xfrm>
            <a:off x="5631214" y="2869182"/>
            <a:ext cx="291698" cy="370785"/>
          </a:xfrm>
          <a:prstGeom prst="rect">
            <a:avLst/>
          </a:prstGeom>
          <a:noFill/>
        </p:spPr>
        <p:txBody>
          <a:bodyPr wrap="square" rtlCol="0">
            <a:spAutoFit/>
          </a:bodyPr>
          <a:lstStyle/>
          <a:p>
            <a:r>
              <a:rPr lang="en-US" dirty="0" smtClean="0"/>
              <a:t>+</a:t>
            </a:r>
            <a:endParaRPr lang="en-US" dirty="0"/>
          </a:p>
        </p:txBody>
      </p:sp>
      <p:sp>
        <p:nvSpPr>
          <p:cNvPr id="34" name="Textfeld 32"/>
          <p:cNvSpPr txBox="1"/>
          <p:nvPr/>
        </p:nvSpPr>
        <p:spPr>
          <a:xfrm>
            <a:off x="6317160" y="2863805"/>
            <a:ext cx="291698" cy="370785"/>
          </a:xfrm>
          <a:prstGeom prst="rect">
            <a:avLst/>
          </a:prstGeom>
          <a:noFill/>
        </p:spPr>
        <p:txBody>
          <a:bodyPr wrap="square" rtlCol="0">
            <a:spAutoFit/>
          </a:bodyPr>
          <a:lstStyle/>
          <a:p>
            <a:r>
              <a:rPr lang="en-US" dirty="0" smtClean="0"/>
              <a:t>+</a:t>
            </a:r>
            <a:endParaRPr lang="en-US" dirty="0"/>
          </a:p>
        </p:txBody>
      </p:sp>
      <p:sp>
        <p:nvSpPr>
          <p:cNvPr id="35" name="Textfeld 33"/>
          <p:cNvSpPr txBox="1"/>
          <p:nvPr/>
        </p:nvSpPr>
        <p:spPr>
          <a:xfrm>
            <a:off x="7006225" y="2869182"/>
            <a:ext cx="291698" cy="370785"/>
          </a:xfrm>
          <a:prstGeom prst="rect">
            <a:avLst/>
          </a:prstGeom>
          <a:noFill/>
        </p:spPr>
        <p:txBody>
          <a:bodyPr wrap="square" rtlCol="0">
            <a:spAutoFit/>
          </a:bodyPr>
          <a:lstStyle/>
          <a:p>
            <a:r>
              <a:rPr lang="en-US" dirty="0" smtClean="0"/>
              <a:t>+</a:t>
            </a:r>
            <a:endParaRPr lang="en-US" dirty="0"/>
          </a:p>
        </p:txBody>
      </p:sp>
      <p:sp>
        <p:nvSpPr>
          <p:cNvPr id="36" name="Textfeld 34"/>
          <p:cNvSpPr txBox="1"/>
          <p:nvPr/>
        </p:nvSpPr>
        <p:spPr>
          <a:xfrm>
            <a:off x="651587" y="2873304"/>
            <a:ext cx="319318" cy="369332"/>
          </a:xfrm>
          <a:prstGeom prst="rect">
            <a:avLst/>
          </a:prstGeom>
          <a:noFill/>
        </p:spPr>
        <p:txBody>
          <a:bodyPr wrap="none" rtlCol="0">
            <a:spAutoFit/>
          </a:bodyPr>
          <a:lstStyle/>
          <a:p>
            <a:r>
              <a:rPr lang="en-US" dirty="0" smtClean="0"/>
              <a:t>=</a:t>
            </a:r>
            <a:endParaRPr lang="en-US" dirty="0"/>
          </a:p>
        </p:txBody>
      </p:sp>
      <p:sp>
        <p:nvSpPr>
          <p:cNvPr id="37" name="Textfeld 35"/>
          <p:cNvSpPr txBox="1"/>
          <p:nvPr/>
        </p:nvSpPr>
        <p:spPr>
          <a:xfrm>
            <a:off x="7855906" y="2873304"/>
            <a:ext cx="319318" cy="369332"/>
          </a:xfrm>
          <a:prstGeom prst="rect">
            <a:avLst/>
          </a:prstGeom>
          <a:noFill/>
        </p:spPr>
        <p:txBody>
          <a:bodyPr wrap="none" rtlCol="0">
            <a:spAutoFit/>
          </a:bodyPr>
          <a:lstStyle/>
          <a:p>
            <a:r>
              <a:rPr lang="en-US" dirty="0" smtClean="0"/>
              <a:t>=</a:t>
            </a:r>
            <a:endParaRPr lang="en-US" dirty="0"/>
          </a:p>
        </p:txBody>
      </p:sp>
      <p:sp>
        <p:nvSpPr>
          <p:cNvPr id="38" name="Rechteck 36"/>
          <p:cNvSpPr/>
          <p:nvPr/>
        </p:nvSpPr>
        <p:spPr>
          <a:xfrm>
            <a:off x="8066867" y="2865259"/>
            <a:ext cx="681597" cy="338554"/>
          </a:xfrm>
          <a:prstGeom prst="rect">
            <a:avLst/>
          </a:prstGeom>
        </p:spPr>
        <p:txBody>
          <a:bodyPr wrap="none">
            <a:spAutoFit/>
          </a:bodyPr>
          <a:lstStyle/>
          <a:p>
            <a:r>
              <a:rPr lang="de-DE" sz="1600" dirty="0" smtClean="0">
                <a:latin typeface="Cambria Math" pitchFamily="18" charset="0"/>
                <a:ea typeface="Cambria Math" pitchFamily="18" charset="0"/>
              </a:rPr>
              <a:t>1.875</a:t>
            </a:r>
            <a:endParaRPr lang="en-US" sz="1600" dirty="0"/>
          </a:p>
        </p:txBody>
      </p:sp>
      <p:cxnSp>
        <p:nvCxnSpPr>
          <p:cNvPr id="39" name="Gewinkelte Verbindung 37"/>
          <p:cNvCxnSpPr/>
          <p:nvPr/>
        </p:nvCxnSpPr>
        <p:spPr>
          <a:xfrm rot="5400000">
            <a:off x="1190164" y="2348807"/>
            <a:ext cx="656221" cy="39604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0" name="Gewinkelte Verbindung 38"/>
          <p:cNvCxnSpPr/>
          <p:nvPr/>
        </p:nvCxnSpPr>
        <p:spPr>
          <a:xfrm rot="5400000">
            <a:off x="1856239" y="2402812"/>
            <a:ext cx="656218" cy="288033"/>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1" name="Gewinkelte Verbindung 39"/>
          <p:cNvCxnSpPr/>
          <p:nvPr/>
        </p:nvCxnSpPr>
        <p:spPr>
          <a:xfrm rot="5400000">
            <a:off x="2473873" y="2433250"/>
            <a:ext cx="645085" cy="216024"/>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2" name="Gewinkelte Verbindung 40"/>
          <p:cNvCxnSpPr/>
          <p:nvPr/>
        </p:nvCxnSpPr>
        <p:spPr>
          <a:xfrm rot="5400000">
            <a:off x="3109665" y="2445530"/>
            <a:ext cx="650462" cy="196842"/>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Gewinkelte Verbindung 41"/>
          <p:cNvCxnSpPr/>
          <p:nvPr/>
        </p:nvCxnSpPr>
        <p:spPr>
          <a:xfrm rot="5400000">
            <a:off x="3764450" y="2510825"/>
            <a:ext cx="656218" cy="72008"/>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 name="Gewinkelte Verbindung 42"/>
          <p:cNvCxnSpPr/>
          <p:nvPr/>
        </p:nvCxnSpPr>
        <p:spPr>
          <a:xfrm rot="5400000">
            <a:off x="4436090" y="2523261"/>
            <a:ext cx="645088" cy="3600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5" name="Gewinkelte Verbindung 43"/>
          <p:cNvCxnSpPr/>
          <p:nvPr/>
        </p:nvCxnSpPr>
        <p:spPr>
          <a:xfrm rot="16200000" flipH="1">
            <a:off x="5083298" y="2519442"/>
            <a:ext cx="650463" cy="4901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 name="Gewinkelte Verbindung 44"/>
          <p:cNvCxnSpPr/>
          <p:nvPr/>
        </p:nvCxnSpPr>
        <p:spPr>
          <a:xfrm rot="16200000" flipH="1">
            <a:off x="5747549" y="2471942"/>
            <a:ext cx="650461" cy="14401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 name="Gewinkelte Verbindung 45"/>
          <p:cNvCxnSpPr/>
          <p:nvPr/>
        </p:nvCxnSpPr>
        <p:spPr>
          <a:xfrm rot="16200000" flipH="1">
            <a:off x="6375628" y="2451949"/>
            <a:ext cx="650460" cy="184001"/>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8" name="Gewinkelte Verbindung 46"/>
          <p:cNvCxnSpPr/>
          <p:nvPr/>
        </p:nvCxnSpPr>
        <p:spPr>
          <a:xfrm rot="16200000" flipH="1">
            <a:off x="7040639" y="2402987"/>
            <a:ext cx="656220" cy="28768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Rechteck 47"/>
              <p:cNvSpPr/>
              <p:nvPr/>
            </p:nvSpPr>
            <p:spPr>
              <a:xfrm>
                <a:off x="763379" y="5218921"/>
                <a:ext cx="7617243"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𝑙𝑟𝑐𝑝𝑑</m:t>
                      </m:r>
                      <m:d>
                        <m:dPr>
                          <m:ctrlPr>
                            <a:rPr lang="en-US" i="1">
                              <a:latin typeface="Cambria Math" panose="02040503050406030204" pitchFamily="18" charset="0"/>
                            </a:rPr>
                          </m:ctrlPr>
                        </m:dPr>
                        <m:e>
                          <m:r>
                            <a:rPr lang="en-US" i="1">
                              <a:latin typeface="Cambria Math"/>
                            </a:rPr>
                            <m:t>𝑤𝑜𝑟𝑑</m:t>
                          </m:r>
                          <m:r>
                            <a:rPr lang="en-US" i="1">
                              <a:latin typeface="Cambria Math"/>
                            </a:rPr>
                            <m:t>1,</m:t>
                          </m:r>
                          <m:r>
                            <a:rPr lang="en-US" i="1">
                              <a:latin typeface="Cambria Math"/>
                            </a:rPr>
                            <m:t>𝑤𝑜𝑟𝑑</m:t>
                          </m:r>
                          <m:r>
                            <a:rPr lang="en-US" i="1">
                              <a:latin typeface="Cambria Math"/>
                            </a:rPr>
                            <m:t>2</m:t>
                          </m:r>
                        </m:e>
                      </m:d>
                      <m:r>
                        <a:rPr lang="en-US" i="1">
                          <a:latin typeface="Cambria Math"/>
                        </a:rPr>
                        <m:t>=1−</m:t>
                      </m:r>
                      <m:f>
                        <m:fPr>
                          <m:ctrlPr>
                            <a:rPr lang="en-US" i="1">
                              <a:latin typeface="Cambria Math" panose="02040503050406030204" pitchFamily="18" charset="0"/>
                            </a:rPr>
                          </m:ctrlPr>
                        </m:fPr>
                        <m:num>
                          <m:r>
                            <a:rPr lang="en-US" i="1">
                              <a:latin typeface="Cambria Math"/>
                            </a:rPr>
                            <m:t>∆(</m:t>
                          </m:r>
                          <m:r>
                            <a:rPr lang="en-US" i="1">
                              <a:latin typeface="Cambria Math"/>
                            </a:rPr>
                            <m:t>𝑤𝑜𝑟𝑑</m:t>
                          </m:r>
                          <m:r>
                            <a:rPr lang="en-US" i="1">
                              <a:latin typeface="Cambria Math"/>
                            </a:rPr>
                            <m:t>1,</m:t>
                          </m:r>
                          <m:r>
                            <a:rPr lang="en-US" i="1">
                              <a:latin typeface="Cambria Math"/>
                            </a:rPr>
                            <m:t>𝑤𝑜𝑟𝑑</m:t>
                          </m:r>
                          <m:r>
                            <a:rPr lang="en-US" i="1">
                              <a:latin typeface="Cambria Math"/>
                            </a:rPr>
                            <m:t>2)</m:t>
                          </m:r>
                        </m:num>
                        <m:den>
                          <m:r>
                            <a:rPr lang="en-US" i="1">
                              <a:latin typeface="Cambria Math"/>
                            </a:rPr>
                            <m:t>𝑙𝑒𝑛</m:t>
                          </m:r>
                          <m:r>
                            <a:rPr lang="en-US" i="1">
                              <a:latin typeface="Cambria Math"/>
                            </a:rPr>
                            <m:t>(</m:t>
                          </m:r>
                          <m:r>
                            <a:rPr lang="en-US" i="1">
                              <a:latin typeface="Cambria Math"/>
                            </a:rPr>
                            <m:t>𝑤𝑜𝑟𝑑</m:t>
                          </m:r>
                          <m:r>
                            <a:rPr lang="en-US" i="1">
                              <a:latin typeface="Cambria Math"/>
                            </a:rPr>
                            <m:t>1)</m:t>
                          </m:r>
                        </m:den>
                      </m:f>
                      <m:r>
                        <a:rPr lang="en-US" i="1">
                          <a:latin typeface="Cambria Math"/>
                        </a:rPr>
                        <m:t>=1−</m:t>
                      </m:r>
                      <m:f>
                        <m:fPr>
                          <m:ctrlPr>
                            <a:rPr lang="en-US" i="1">
                              <a:latin typeface="Cambria Math" panose="02040503050406030204" pitchFamily="18" charset="0"/>
                            </a:rPr>
                          </m:ctrlPr>
                        </m:fPr>
                        <m:num>
                          <m:r>
                            <a:rPr lang="en-US" i="1">
                              <a:latin typeface="Cambria Math"/>
                            </a:rPr>
                            <m:t>1.875</m:t>
                          </m:r>
                        </m:num>
                        <m:den>
                          <m:r>
                            <a:rPr lang="en-US" i="1">
                              <a:latin typeface="Cambria Math"/>
                            </a:rPr>
                            <m:t>10</m:t>
                          </m:r>
                        </m:den>
                      </m:f>
                      <m:r>
                        <a:rPr lang="en-US" i="1">
                          <a:latin typeface="Cambria Math"/>
                        </a:rPr>
                        <m:t>=0.8125</m:t>
                      </m:r>
                    </m:oMath>
                  </m:oMathPara>
                </a14:m>
                <a:endParaRPr lang="en-US" dirty="0"/>
              </a:p>
            </p:txBody>
          </p:sp>
        </mc:Choice>
        <mc:Fallback xmlns="">
          <p:sp>
            <p:nvSpPr>
              <p:cNvPr id="49" name="Rechteck 47"/>
              <p:cNvSpPr>
                <a:spLocks noRot="1" noChangeAspect="1" noMove="1" noResize="1" noEditPoints="1" noAdjustHandles="1" noChangeArrowheads="1" noChangeShapeType="1" noTextEdit="1"/>
              </p:cNvSpPr>
              <p:nvPr/>
            </p:nvSpPr>
            <p:spPr>
              <a:xfrm>
                <a:off x="763379" y="5218921"/>
                <a:ext cx="7617243" cy="66909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7181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Phonetic methods</a:t>
            </a:r>
          </a:p>
          <a:p>
            <a:pPr lvl="1">
              <a:buClr>
                <a:srgbClr val="00B050"/>
              </a:buClr>
            </a:pPr>
            <a:r>
              <a:rPr lang="en-US" dirty="0"/>
              <a:t>Efficient in terms of computational resources</a:t>
            </a:r>
          </a:p>
          <a:p>
            <a:pPr lvl="1">
              <a:buClr>
                <a:srgbClr val="00B050"/>
              </a:buClr>
            </a:pPr>
            <a:r>
              <a:rPr lang="en-US" dirty="0"/>
              <a:t>High similarity of words sharing the same code</a:t>
            </a:r>
          </a:p>
          <a:p>
            <a:pPr lvl="1">
              <a:buClr>
                <a:srgbClr val="00B050"/>
              </a:buClr>
            </a:pPr>
            <a:r>
              <a:rPr lang="en-US" dirty="0"/>
              <a:t>Encoding reflects particularities of the source language</a:t>
            </a:r>
          </a:p>
          <a:p>
            <a:pPr lvl="2"/>
            <a:r>
              <a:rPr lang="en-US" dirty="0"/>
              <a:t>English: </a:t>
            </a:r>
            <a:r>
              <a:rPr lang="en-US" dirty="0" err="1"/>
              <a:t>metaphone</a:t>
            </a:r>
            <a:r>
              <a:rPr lang="en-US" dirty="0"/>
              <a:t>, </a:t>
            </a:r>
            <a:r>
              <a:rPr lang="en-US" dirty="0" err="1"/>
              <a:t>soundex</a:t>
            </a:r>
            <a:endParaRPr lang="en-US" dirty="0"/>
          </a:p>
          <a:p>
            <a:pPr lvl="2"/>
            <a:r>
              <a:rPr lang="en-US" dirty="0"/>
              <a:t>German: cologne (</a:t>
            </a:r>
            <a:r>
              <a:rPr lang="en-US" dirty="0" err="1"/>
              <a:t>Kölner</a:t>
            </a:r>
            <a:r>
              <a:rPr lang="en-US" dirty="0"/>
              <a:t> </a:t>
            </a:r>
            <a:r>
              <a:rPr lang="en-US" dirty="0" err="1"/>
              <a:t>Phonetik</a:t>
            </a:r>
            <a:r>
              <a:rPr lang="en-US" dirty="0"/>
              <a:t>)</a:t>
            </a:r>
          </a:p>
          <a:p>
            <a:pPr lvl="1">
              <a:buClr>
                <a:srgbClr val="FF0000"/>
              </a:buClr>
            </a:pPr>
            <a:r>
              <a:rPr lang="en-US" dirty="0"/>
              <a:t>Not suited for international data sources</a:t>
            </a:r>
          </a:p>
          <a:p>
            <a:pPr lvl="1">
              <a:buClr>
                <a:srgbClr val="FF0000"/>
              </a:buClr>
            </a:pPr>
            <a:r>
              <a:rPr lang="en-US" dirty="0"/>
              <a:t>Sensitive to separation or concatenation of words</a:t>
            </a:r>
          </a:p>
          <a:p>
            <a:r>
              <a:rPr lang="en-US" dirty="0"/>
              <a:t>Fragmentation </a:t>
            </a:r>
            <a:r>
              <a:rPr lang="en-US" dirty="0" smtClean="0"/>
              <a:t>into </a:t>
            </a:r>
            <a:r>
              <a:rPr lang="en-US" dirty="0"/>
              <a:t>n-grams</a:t>
            </a:r>
          </a:p>
          <a:p>
            <a:pPr lvl="1">
              <a:buClr>
                <a:srgbClr val="FF0000"/>
              </a:buClr>
            </a:pPr>
            <a:r>
              <a:rPr lang="en-US" dirty="0"/>
              <a:t>High strain on computational resources</a:t>
            </a:r>
          </a:p>
          <a:p>
            <a:pPr lvl="1">
              <a:buClr>
                <a:srgbClr val="FF0000"/>
              </a:buClr>
            </a:pPr>
            <a:r>
              <a:rPr lang="en-US" dirty="0"/>
              <a:t>Retrieved candidates can be anagrams of the search term</a:t>
            </a:r>
          </a:p>
          <a:p>
            <a:pPr lvl="1">
              <a:buClr>
                <a:srgbClr val="00B050"/>
              </a:buClr>
            </a:pPr>
            <a:r>
              <a:rPr lang="en-US" dirty="0"/>
              <a:t>Robust to truncation or concatenation of words</a:t>
            </a:r>
          </a:p>
          <a:p>
            <a:pPr lvl="1">
              <a:buClr>
                <a:srgbClr val="00B050"/>
              </a:buClr>
            </a:pPr>
            <a:r>
              <a:rPr lang="en-US" dirty="0"/>
              <a:t>Language independent</a:t>
            </a:r>
          </a:p>
          <a:p>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21</a:t>
            </a:fld>
            <a:endParaRPr lang="en-US"/>
          </a:p>
        </p:txBody>
      </p:sp>
      <p:sp>
        <p:nvSpPr>
          <p:cNvPr id="2" name="Title 1"/>
          <p:cNvSpPr>
            <a:spLocks noGrp="1"/>
          </p:cNvSpPr>
          <p:nvPr>
            <p:ph type="title"/>
          </p:nvPr>
        </p:nvSpPr>
        <p:spPr/>
        <p:txBody>
          <a:bodyPr/>
          <a:lstStyle/>
          <a:p>
            <a:r>
              <a:rPr lang="en-US" dirty="0" smtClean="0"/>
              <a:t>Phonetics vs</a:t>
            </a:r>
            <a:r>
              <a:rPr lang="en-US" dirty="0"/>
              <a:t>. fragmentation</a:t>
            </a:r>
          </a:p>
        </p:txBody>
      </p:sp>
    </p:spTree>
    <p:extLst>
      <p:ext uri="{BB962C8B-B14F-4D97-AF65-F5344CB8AC3E}">
        <p14:creationId xmlns:p14="http://schemas.microsoft.com/office/powerpoint/2010/main" val="1227851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Smoothing/Accentuating</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22</a:t>
            </a:fld>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Applicable per </a:t>
            </a:r>
            <a:r>
              <a:rPr lang="en-US" dirty="0" smtClean="0">
                <a:solidFill>
                  <a:srgbClr val="00AAE5"/>
                </a:solidFill>
              </a:rPr>
              <a:t>search type</a:t>
            </a:r>
          </a:p>
          <a:p>
            <a:r>
              <a:rPr lang="en-US" dirty="0" smtClean="0"/>
              <a:t>Smoothing</a:t>
            </a:r>
          </a:p>
          <a:p>
            <a:pPr lvl="1"/>
            <a:r>
              <a:rPr lang="en-US" dirty="0" smtClean="0"/>
              <a:t>Enforcing a more conservative search behavior requiring a larger share of words to match</a:t>
            </a:r>
            <a:endParaRPr lang="en-US" dirty="0"/>
          </a:p>
          <a:p>
            <a:pPr lvl="1"/>
            <a:r>
              <a:rPr lang="en-US" dirty="0" smtClean="0"/>
              <a:t>When the basic heuristic is inappropriate</a:t>
            </a:r>
            <a:endParaRPr lang="en-US" dirty="0"/>
          </a:p>
          <a:p>
            <a:pPr lvl="2"/>
            <a:r>
              <a:rPr lang="en-US" dirty="0"/>
              <a:t>Example: </a:t>
            </a:r>
            <a:r>
              <a:rPr lang="en-US" dirty="0">
                <a:solidFill>
                  <a:srgbClr val="00AAE5"/>
                </a:solidFill>
              </a:rPr>
              <a:t>house numbers in street addresses</a:t>
            </a:r>
            <a:r>
              <a:rPr lang="en-US" dirty="0"/>
              <a:t/>
            </a:r>
            <a:br>
              <a:rPr lang="en-US" dirty="0"/>
            </a:br>
            <a:r>
              <a:rPr lang="en-US" dirty="0"/>
              <a:t>High numbers have always a higher </a:t>
            </a:r>
            <a:r>
              <a:rPr lang="en-US" i="1" dirty="0">
                <a:latin typeface="Cambria Math" panose="02040503050406030204" pitchFamily="18" charset="0"/>
                <a:ea typeface="Cambria Math" panose="02040503050406030204" pitchFamily="18" charset="0"/>
              </a:rPr>
              <a:t>IP</a:t>
            </a:r>
            <a:r>
              <a:rPr lang="en-US" dirty="0"/>
              <a:t>  than low numbers because every street has a number 1, but only few have the number </a:t>
            </a:r>
            <a:r>
              <a:rPr lang="en-US" dirty="0" smtClean="0"/>
              <a:t>999</a:t>
            </a:r>
          </a:p>
          <a:p>
            <a:pPr lvl="2"/>
            <a:r>
              <a:rPr lang="en-US" dirty="0" smtClean="0"/>
              <a:t>Example: </a:t>
            </a:r>
            <a:r>
              <a:rPr lang="en-US" dirty="0" smtClean="0">
                <a:solidFill>
                  <a:srgbClr val="00AAE5"/>
                </a:solidFill>
              </a:rPr>
              <a:t>person names</a:t>
            </a:r>
            <a:r>
              <a:rPr lang="en-US" dirty="0" smtClean="0"/>
              <a:t/>
            </a:r>
            <a:br>
              <a:rPr lang="en-US" dirty="0" smtClean="0"/>
            </a:br>
            <a:r>
              <a:rPr lang="en-US" dirty="0" smtClean="0"/>
              <a:t>First names usually have less variation than last names, but still can not be considered filler words</a:t>
            </a:r>
          </a:p>
          <a:p>
            <a:pPr lvl="2"/>
            <a:r>
              <a:rPr lang="en-US" dirty="0" smtClean="0"/>
              <a:t>Search types based on </a:t>
            </a:r>
            <a:r>
              <a:rPr lang="en-US" dirty="0" smtClean="0">
                <a:solidFill>
                  <a:srgbClr val="00AAE5"/>
                </a:solidFill>
              </a:rPr>
              <a:t>n-grams</a:t>
            </a:r>
            <a:r>
              <a:rPr lang="en-US" dirty="0" smtClean="0"/>
              <a:t> can still be vulnerable if a misspelling causes exotic grams</a:t>
            </a:r>
          </a:p>
          <a:p>
            <a:r>
              <a:rPr lang="en-US" dirty="0" smtClean="0"/>
              <a:t>Accentuating</a:t>
            </a:r>
          </a:p>
          <a:p>
            <a:pPr lvl="1"/>
            <a:r>
              <a:rPr lang="en-US" dirty="0" smtClean="0"/>
              <a:t>Strengthens dominant words to counter noise in search terms (caution: may backfire)</a:t>
            </a:r>
          </a:p>
          <a:p>
            <a:r>
              <a:rPr lang="en-US" dirty="0" smtClean="0"/>
              <a:t>Methods</a:t>
            </a:r>
          </a:p>
          <a:p>
            <a:pPr lvl="1"/>
            <a:r>
              <a:rPr lang="en-US" dirty="0" smtClean="0"/>
              <a:t>Offset</a:t>
            </a:r>
          </a:p>
          <a:p>
            <a:pPr lvl="1"/>
            <a:r>
              <a:rPr lang="en-US" dirty="0" smtClean="0"/>
              <a:t>Logarithmic inverse word frequency ratio</a:t>
            </a:r>
          </a:p>
          <a:p>
            <a:pPr lvl="1"/>
            <a:r>
              <a:rPr lang="en-US" dirty="0" err="1" smtClean="0"/>
              <a:t>Softmax</a:t>
            </a:r>
            <a:endParaRPr lang="en-US" dirty="0"/>
          </a:p>
          <a:p>
            <a:pPr lvl="1"/>
            <a:endParaRPr lang="en-US" dirty="0"/>
          </a:p>
        </p:txBody>
      </p:sp>
      <p:sp>
        <p:nvSpPr>
          <p:cNvPr id="9" name="Content Placeholder 8"/>
          <p:cNvSpPr>
            <a:spLocks noGrp="1"/>
          </p:cNvSpPr>
          <p:nvPr>
            <p:ph idx="11"/>
          </p:nvPr>
        </p:nvSpPr>
        <p:spPr/>
        <p:txBody>
          <a:bodyPr>
            <a:normAutofit/>
          </a:bodyPr>
          <a:lstStyle/>
          <a:p>
            <a:r>
              <a:rPr lang="en-US" dirty="0">
                <a:solidFill>
                  <a:srgbClr val="00AAE5"/>
                </a:solidFill>
              </a:rPr>
              <a:t>Shift from nuanced weights to uniformly </a:t>
            </a:r>
            <a:r>
              <a:rPr lang="en-US" dirty="0" smtClean="0">
                <a:solidFill>
                  <a:srgbClr val="00AAE5"/>
                </a:solidFill>
              </a:rPr>
              <a:t>or distinctively weighted words</a:t>
            </a:r>
          </a:p>
          <a:p>
            <a:endParaRPr lang="en-US" dirty="0">
              <a:solidFill>
                <a:srgbClr val="00AAE5"/>
              </a:solidFill>
            </a:endParaRPr>
          </a:p>
        </p:txBody>
      </p:sp>
    </p:spTree>
    <p:extLst>
      <p:ext uri="{BB962C8B-B14F-4D97-AF65-F5344CB8AC3E}">
        <p14:creationId xmlns:p14="http://schemas.microsoft.com/office/powerpoint/2010/main" val="2450194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Smoothing methods</a:t>
            </a:r>
            <a:endParaRPr lang="en-US" dirty="0"/>
          </a:p>
        </p:txBody>
      </p:sp>
      <p:sp>
        <p:nvSpPr>
          <p:cNvPr id="3" name="Slide Number Placeholder 2"/>
          <p:cNvSpPr>
            <a:spLocks noGrp="1"/>
          </p:cNvSpPr>
          <p:nvPr>
            <p:ph type="sldNum" sz="quarter" idx="12"/>
          </p:nvPr>
        </p:nvSpPr>
        <p:spPr/>
        <p:txBody>
          <a:bodyPr/>
          <a:lstStyle/>
          <a:p>
            <a:fld id="{6D17D676-DEB1-4A99-B4F2-2D824D150DC6}" type="slidenum">
              <a:rPr lang="en-US" smtClean="0"/>
              <a:pPr/>
              <a:t>23</a:t>
            </a:fld>
            <a:endParaRPr lang="en-US" dirty="0"/>
          </a:p>
        </p:txBody>
      </p:sp>
      <mc:AlternateContent xmlns:mc="http://schemas.openxmlformats.org/markup-compatibility/2006" xmlns:a14="http://schemas.microsoft.com/office/drawing/2010/main">
        <mc:Choice Requires="a14">
          <p:sp>
            <p:nvSpPr>
              <p:cNvPr id="7" name="Textfeld 13"/>
              <p:cNvSpPr txBox="1"/>
              <p:nvPr/>
            </p:nvSpPr>
            <p:spPr>
              <a:xfrm>
                <a:off x="323528" y="5073341"/>
                <a:ext cx="8554387" cy="1235979"/>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rPr>
                      <m:t>𝑜𝑐𝑐</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r>
                          <a:rPr lang="de-DE" i="1">
                            <a:solidFill>
                              <a:srgbClr val="7F7F7F"/>
                            </a:solidFill>
                            <a:latin typeface="Cambria Math"/>
                          </a:rPr>
                          <m:t>,</m:t>
                        </m:r>
                        <m:r>
                          <a:rPr lang="de-DE" b="0" i="1" smtClean="0">
                            <a:solidFill>
                              <a:srgbClr val="7F7F7F"/>
                            </a:solidFill>
                            <a:latin typeface="Cambria Math"/>
                          </a:rPr>
                          <m:t>𝑡</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𝑜𝑓𝑓</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𝑡</m:t>
                        </m:r>
                      </m:e>
                    </m:d>
                  </m:oMath>
                </a14:m>
                <a:r>
                  <a:rPr lang="en-US" dirty="0" smtClean="0">
                    <a:solidFill>
                      <a:srgbClr val="7F7F7F"/>
                    </a:solidFill>
                    <a:ea typeface="Cambria Math" panose="02040503050406030204" pitchFamily="18" charset="0"/>
                    <a:cs typeface="Arial" panose="020B0604020202020204" pitchFamily="34" charset="0"/>
                  </a:rPr>
                  <a:t> returns the offset for search type </a:t>
                </a:r>
                <a14:m>
                  <m:oMath xmlns:m="http://schemas.openxmlformats.org/officeDocument/2006/math">
                    <m:r>
                      <a:rPr lang="de-DE" i="1">
                        <a:solidFill>
                          <a:srgbClr val="7F7F7F"/>
                        </a:solidFill>
                        <a:latin typeface="Cambria Math"/>
                      </a:rPr>
                      <m:t>𝑡</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rPr>
                      <m:t>𝑚𝑎𝑥𝑜𝑐𝑐</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𝑡</m:t>
                        </m:r>
                      </m:e>
                    </m:d>
                    <m:r>
                      <a:rPr lang="de-DE" b="0" i="1" smtClean="0">
                        <a:solidFill>
                          <a:srgbClr val="7F7F7F"/>
                        </a:solidFill>
                        <a:latin typeface="Cambria Math"/>
                      </a:rPr>
                      <m:t> </m:t>
                    </m:r>
                  </m:oMath>
                </a14:m>
                <a:r>
                  <a:rPr lang="en-US" dirty="0" smtClean="0">
                    <a:solidFill>
                      <a:srgbClr val="7F7F7F"/>
                    </a:solidFill>
                    <a:ea typeface="Cambria Math" panose="02040503050406030204" pitchFamily="18" charset="0"/>
                    <a:cs typeface="Arial" panose="020B0604020202020204" pitchFamily="34" charset="0"/>
                  </a:rPr>
                  <a:t>returns the maximum occurrence for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7" name="Textfeld 13"/>
              <p:cNvSpPr txBox="1">
                <a:spLocks noRot="1" noChangeAspect="1" noMove="1" noResize="1" noEditPoints="1" noAdjustHandles="1" noChangeArrowheads="1" noChangeShapeType="1" noTextEdit="1"/>
              </p:cNvSpPr>
              <p:nvPr/>
            </p:nvSpPr>
            <p:spPr>
              <a:xfrm>
                <a:off x="323528" y="5073341"/>
                <a:ext cx="8554387" cy="1235979"/>
              </a:xfrm>
              <a:prstGeom prst="rect">
                <a:avLst/>
              </a:prstGeom>
              <a:blipFill rotWithShape="0">
                <a:blip r:embed="rId2"/>
                <a:stretch>
                  <a:fillRect l="-214" t="-2463" b="-3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8"/>
              <p:cNvSpPr/>
              <p:nvPr/>
            </p:nvSpPr>
            <p:spPr>
              <a:xfrm>
                <a:off x="1133872" y="1268760"/>
                <a:ext cx="5598368" cy="49988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b="0" i="1" smtClean="0">
                          <a:latin typeface="Cambria Math"/>
                        </a:rPr>
                        <m:t>=⁡</m:t>
                      </m:r>
                      <m:sSup>
                        <m:sSupPr>
                          <m:ctrlPr>
                            <a:rPr lang="de-DE" sz="2000" b="0" i="1" smtClean="0">
                              <a:latin typeface="Cambria Math" panose="02040503050406030204" pitchFamily="18" charset="0"/>
                            </a:rPr>
                          </m:ctrlPr>
                        </m:sSupPr>
                        <m:e>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𝑜𝑐𝑐</m:t>
                              </m:r>
                              <m:d>
                                <m:dPr>
                                  <m:ctrlPr>
                                    <a:rPr lang="de-DE" sz="2000" b="0" i="1" smtClean="0">
                                      <a:latin typeface="Cambria Math" panose="02040503050406030204" pitchFamily="18" charset="0"/>
                                    </a:rPr>
                                  </m:ctrlPr>
                                </m:dPr>
                                <m:e>
                                  <m:r>
                                    <a:rPr lang="de-DE" sz="2000" b="0" i="1" smtClean="0">
                                      <a:latin typeface="Cambria Math"/>
                                    </a:rPr>
                                    <m:t>𝑤</m:t>
                                  </m:r>
                                  <m:r>
                                    <a:rPr lang="de-DE" sz="2000" b="0" i="1" smtClean="0">
                                      <a:latin typeface="Cambria Math"/>
                                    </a:rPr>
                                    <m:t>,</m:t>
                                  </m:r>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m:t>
                              </m:r>
                              <m:r>
                                <a:rPr lang="de-DE" sz="2000" b="0" i="1" smtClean="0">
                                  <a:latin typeface="Cambria Math"/>
                                </a:rPr>
                                <m:t>𝑜𝑓𝑓</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,1</m:t>
                              </m:r>
                            </m:e>
                          </m:d>
                        </m:e>
                        <m:sup>
                          <m:r>
                            <a:rPr lang="de-DE" sz="2000" b="0" i="1" smtClean="0">
                              <a:latin typeface="Cambria Math"/>
                            </a:rPr>
                            <m:t>−1</m:t>
                          </m:r>
                        </m:sup>
                      </m:sSup>
                    </m:oMath>
                  </m:oMathPara>
                </a14:m>
                <a:endParaRPr lang="en-US" sz="2000" dirty="0"/>
              </a:p>
            </p:txBody>
          </p:sp>
        </mc:Choice>
        <mc:Fallback xmlns="">
          <p:sp>
            <p:nvSpPr>
              <p:cNvPr id="8" name="Rechteck 8"/>
              <p:cNvSpPr>
                <a:spLocks noRot="1" noChangeAspect="1" noMove="1" noResize="1" noEditPoints="1" noAdjustHandles="1" noChangeArrowheads="1" noChangeShapeType="1" noTextEdit="1"/>
              </p:cNvSpPr>
              <p:nvPr/>
            </p:nvSpPr>
            <p:spPr>
              <a:xfrm>
                <a:off x="1133872" y="1268760"/>
                <a:ext cx="5598368" cy="49988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hteck 7"/>
              <p:cNvSpPr/>
              <p:nvPr/>
            </p:nvSpPr>
            <p:spPr>
              <a:xfrm>
                <a:off x="1133872" y="3893763"/>
                <a:ext cx="7326560" cy="831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i="1">
                          <a:latin typeface="Cambria Math"/>
                        </a:rPr>
                        <m:t>=</m:t>
                      </m:r>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𝑙𝑛</m:t>
                          </m:r>
                          <m:d>
                            <m:dPr>
                              <m:ctrlPr>
                                <a:rPr lang="de-DE" sz="2000" b="0" i="1" smtClean="0">
                                  <a:latin typeface="Cambria Math" panose="02040503050406030204" pitchFamily="18" charset="0"/>
                                </a:rPr>
                              </m:ctrlPr>
                            </m:dPr>
                            <m:e>
                              <m:f>
                                <m:fPr>
                                  <m:ctrlPr>
                                    <a:rPr lang="de-DE" sz="2000" b="0" i="1" smtClean="0">
                                      <a:latin typeface="Cambria Math" panose="02040503050406030204" pitchFamily="18" charset="0"/>
                                    </a:rPr>
                                  </m:ctrlPr>
                                </m:fPr>
                                <m:num>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𝑚𝑎𝑥𝑜𝑐𝑐</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m:t>
                                      </m:r>
                                      <m:r>
                                        <a:rPr lang="de-DE" sz="2000" b="0" i="1" smtClean="0">
                                          <a:latin typeface="Cambria Math"/>
                                        </a:rPr>
                                        <m:t>𝑜𝑓𝑓</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,1</m:t>
                                      </m:r>
                                    </m:e>
                                  </m:d>
                                </m:num>
                                <m:den>
                                  <m:r>
                                    <a:rPr lang="de-DE" sz="2000" i="1">
                                      <a:latin typeface="Cambria Math"/>
                                    </a:rPr>
                                    <m:t>𝑚𝑎𝑥</m:t>
                                  </m:r>
                                  <m:d>
                                    <m:dPr>
                                      <m:ctrlPr>
                                        <a:rPr lang="de-DE" sz="2000" i="1">
                                          <a:latin typeface="Cambria Math" panose="02040503050406030204" pitchFamily="18" charset="0"/>
                                        </a:rPr>
                                      </m:ctrlPr>
                                    </m:dPr>
                                    <m:e>
                                      <m:r>
                                        <a:rPr lang="de-DE" sz="2000" i="1">
                                          <a:latin typeface="Cambria Math"/>
                                        </a:rPr>
                                        <m:t>𝑜𝑐𝑐</m:t>
                                      </m:r>
                                      <m:d>
                                        <m:dPr>
                                          <m:ctrlPr>
                                            <a:rPr lang="de-DE" sz="2000" i="1">
                                              <a:latin typeface="Cambria Math" panose="02040503050406030204" pitchFamily="18" charset="0"/>
                                            </a:rPr>
                                          </m:ctrlPr>
                                        </m:dPr>
                                        <m:e>
                                          <m:r>
                                            <a:rPr lang="de-DE" sz="2000" i="1">
                                              <a:latin typeface="Cambria Math"/>
                                            </a:rPr>
                                            <m:t>𝑤</m:t>
                                          </m:r>
                                          <m:r>
                                            <a:rPr lang="de-DE" sz="2000" i="1">
                                              <a:latin typeface="Cambria Math"/>
                                            </a:rPr>
                                            <m:t>,</m:t>
                                          </m:r>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r>
                                        <a:rPr lang="de-DE" sz="2000" i="1">
                                          <a:latin typeface="Cambria Math"/>
                                        </a:rPr>
                                        <m:t>+</m:t>
                                      </m:r>
                                      <m:r>
                                        <a:rPr lang="de-DE" sz="2000" i="1">
                                          <a:latin typeface="Cambria Math"/>
                                        </a:rPr>
                                        <m:t>𝑜𝑓𝑓</m:t>
                                      </m:r>
                                      <m:d>
                                        <m:dPr>
                                          <m:ctrlPr>
                                            <a:rPr lang="de-DE" sz="2000" i="1">
                                              <a:latin typeface="Cambria Math" panose="02040503050406030204" pitchFamily="18" charset="0"/>
                                            </a:rPr>
                                          </m:ctrlPr>
                                        </m:dPr>
                                        <m:e>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r>
                                        <a:rPr lang="de-DE" sz="2000" i="1">
                                          <a:latin typeface="Cambria Math"/>
                                        </a:rPr>
                                        <m:t>,1</m:t>
                                      </m:r>
                                    </m:e>
                                  </m:d>
                                </m:den>
                              </m:f>
                            </m:e>
                          </m:d>
                          <m:r>
                            <a:rPr lang="de-DE" sz="2000" b="0" i="1" smtClean="0">
                              <a:latin typeface="Cambria Math"/>
                            </a:rPr>
                            <m:t>,1</m:t>
                          </m:r>
                        </m:e>
                      </m:d>
                    </m:oMath>
                  </m:oMathPara>
                </a14:m>
                <a:endParaRPr lang="en-US" sz="2000" dirty="0"/>
              </a:p>
            </p:txBody>
          </p:sp>
        </mc:Choice>
        <mc:Fallback xmlns="">
          <p:sp>
            <p:nvSpPr>
              <p:cNvPr id="9" name="Rechteck 7"/>
              <p:cNvSpPr>
                <a:spLocks noRot="1" noChangeAspect="1" noMove="1" noResize="1" noEditPoints="1" noAdjustHandles="1" noChangeArrowheads="1" noChangeShapeType="1" noTextEdit="1"/>
              </p:cNvSpPr>
              <p:nvPr/>
            </p:nvSpPr>
            <p:spPr>
              <a:xfrm>
                <a:off x="1133872" y="3893763"/>
                <a:ext cx="7326560" cy="8313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hteck 7"/>
              <p:cNvSpPr/>
              <p:nvPr/>
            </p:nvSpPr>
            <p:spPr>
              <a:xfrm>
                <a:off x="1133872" y="2420888"/>
                <a:ext cx="7326560" cy="831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i="1">
                          <a:latin typeface="Cambria Math"/>
                        </a:rPr>
                        <m:t>=</m:t>
                      </m:r>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𝑙𝑛</m:t>
                          </m:r>
                          <m:d>
                            <m:dPr>
                              <m:ctrlPr>
                                <a:rPr lang="de-DE" sz="2000" b="0" i="1" smtClean="0">
                                  <a:latin typeface="Cambria Math" panose="02040503050406030204" pitchFamily="18" charset="0"/>
                                </a:rPr>
                              </m:ctrlPr>
                            </m:dPr>
                            <m:e>
                              <m:f>
                                <m:fPr>
                                  <m:ctrlPr>
                                    <a:rPr lang="de-DE" sz="2000" b="0" i="1" smtClean="0">
                                      <a:latin typeface="Cambria Math" panose="02040503050406030204" pitchFamily="18" charset="0"/>
                                    </a:rPr>
                                  </m:ctrlPr>
                                </m:fPr>
                                <m:num>
                                  <m:r>
                                    <a:rPr lang="de-DE" sz="2000" i="1">
                                      <a:latin typeface="Cambria Math"/>
                                    </a:rPr>
                                    <m:t>𝑚𝑎𝑥𝑜𝑐𝑐</m:t>
                                  </m:r>
                                  <m:d>
                                    <m:dPr>
                                      <m:ctrlPr>
                                        <a:rPr lang="de-DE" sz="2000" i="1">
                                          <a:latin typeface="Cambria Math" panose="02040503050406030204" pitchFamily="18" charset="0"/>
                                        </a:rPr>
                                      </m:ctrlPr>
                                    </m:dPr>
                                    <m:e>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num>
                                <m:den>
                                  <m:r>
                                    <a:rPr lang="de-DE" sz="2000" i="1">
                                      <a:latin typeface="Cambria Math"/>
                                    </a:rPr>
                                    <m:t>𝑜𝑐𝑐</m:t>
                                  </m:r>
                                  <m:d>
                                    <m:dPr>
                                      <m:ctrlPr>
                                        <a:rPr lang="de-DE" sz="2000" i="1">
                                          <a:latin typeface="Cambria Math" panose="02040503050406030204" pitchFamily="18" charset="0"/>
                                        </a:rPr>
                                      </m:ctrlPr>
                                    </m:dPr>
                                    <m:e>
                                      <m:r>
                                        <a:rPr lang="de-DE" sz="2000" i="1">
                                          <a:latin typeface="Cambria Math"/>
                                        </a:rPr>
                                        <m:t>𝑤</m:t>
                                      </m:r>
                                      <m:r>
                                        <a:rPr lang="de-DE" sz="2000" i="1">
                                          <a:latin typeface="Cambria Math"/>
                                        </a:rPr>
                                        <m:t>,</m:t>
                                      </m:r>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den>
                              </m:f>
                            </m:e>
                          </m:d>
                          <m:r>
                            <a:rPr lang="de-DE" sz="2000" b="0" i="1" smtClean="0">
                              <a:latin typeface="Cambria Math"/>
                            </a:rPr>
                            <m:t>,1</m:t>
                          </m:r>
                        </m:e>
                      </m:d>
                    </m:oMath>
                  </m:oMathPara>
                </a14:m>
                <a:endParaRPr lang="en-US" sz="2000" dirty="0"/>
              </a:p>
            </p:txBody>
          </p:sp>
        </mc:Choice>
        <mc:Fallback xmlns="">
          <p:sp>
            <p:nvSpPr>
              <p:cNvPr id="10" name="Rechteck 7"/>
              <p:cNvSpPr>
                <a:spLocks noRot="1" noChangeAspect="1" noMove="1" noResize="1" noEditPoints="1" noAdjustHandles="1" noChangeArrowheads="1" noChangeShapeType="1" noTextEdit="1"/>
              </p:cNvSpPr>
              <p:nvPr/>
            </p:nvSpPr>
            <p:spPr>
              <a:xfrm>
                <a:off x="1133872" y="2420888"/>
                <a:ext cx="7326560" cy="831381"/>
              </a:xfrm>
              <a:prstGeom prst="rect">
                <a:avLst/>
              </a:prstGeom>
              <a:blipFill rotWithShape="0">
                <a:blip r:embed="rId5"/>
                <a:stretch>
                  <a:fillRect/>
                </a:stretch>
              </a:blipFill>
            </p:spPr>
            <p:txBody>
              <a:bodyPr/>
              <a:lstStyle/>
              <a:p>
                <a:r>
                  <a:rPr lang="en-US">
                    <a:noFill/>
                  </a:rPr>
                  <a:t> </a:t>
                </a:r>
              </a:p>
            </p:txBody>
          </p:sp>
        </mc:Fallback>
      </mc:AlternateContent>
      <p:sp>
        <p:nvSpPr>
          <p:cNvPr id="12" name="TextBox 11"/>
          <p:cNvSpPr txBox="1"/>
          <p:nvPr/>
        </p:nvSpPr>
        <p:spPr>
          <a:xfrm>
            <a:off x="567886" y="2027191"/>
            <a:ext cx="4032835" cy="369332"/>
          </a:xfrm>
          <a:prstGeom prst="rect">
            <a:avLst/>
          </a:prstGeom>
          <a:noFill/>
        </p:spPr>
        <p:txBody>
          <a:bodyPr wrap="none" rtlCol="0">
            <a:spAutoFit/>
          </a:bodyPr>
          <a:lstStyle/>
          <a:p>
            <a:r>
              <a:rPr lang="en-US" dirty="0" smtClean="0">
                <a:solidFill>
                  <a:srgbClr val="00AAE5"/>
                </a:solidFill>
              </a:rPr>
              <a:t>Logarithmic </a:t>
            </a:r>
            <a:r>
              <a:rPr lang="en-US" dirty="0">
                <a:solidFill>
                  <a:srgbClr val="00AAE5"/>
                </a:solidFill>
              </a:rPr>
              <a:t>inverse word frequency ratio</a:t>
            </a:r>
            <a:endParaRPr lang="en-US" dirty="0" smtClean="0">
              <a:solidFill>
                <a:srgbClr val="00AAE5"/>
              </a:solidFill>
            </a:endParaRPr>
          </a:p>
        </p:txBody>
      </p:sp>
      <p:sp>
        <p:nvSpPr>
          <p:cNvPr id="13" name="TextBox 12"/>
          <p:cNvSpPr txBox="1"/>
          <p:nvPr/>
        </p:nvSpPr>
        <p:spPr>
          <a:xfrm>
            <a:off x="563364" y="876247"/>
            <a:ext cx="753668" cy="369332"/>
          </a:xfrm>
          <a:prstGeom prst="rect">
            <a:avLst/>
          </a:prstGeom>
          <a:noFill/>
        </p:spPr>
        <p:txBody>
          <a:bodyPr wrap="none" rtlCol="0">
            <a:spAutoFit/>
          </a:bodyPr>
          <a:lstStyle/>
          <a:p>
            <a:r>
              <a:rPr lang="en-US" dirty="0" smtClean="0">
                <a:solidFill>
                  <a:srgbClr val="00AAE5"/>
                </a:solidFill>
              </a:rPr>
              <a:t>Offset</a:t>
            </a:r>
          </a:p>
        </p:txBody>
      </p:sp>
      <p:sp>
        <p:nvSpPr>
          <p:cNvPr id="14" name="TextBox 13"/>
          <p:cNvSpPr txBox="1"/>
          <p:nvPr/>
        </p:nvSpPr>
        <p:spPr>
          <a:xfrm>
            <a:off x="563364" y="3492473"/>
            <a:ext cx="1148071" cy="369332"/>
          </a:xfrm>
          <a:prstGeom prst="rect">
            <a:avLst/>
          </a:prstGeom>
          <a:noFill/>
        </p:spPr>
        <p:txBody>
          <a:bodyPr wrap="none" rtlCol="0">
            <a:spAutoFit/>
          </a:bodyPr>
          <a:lstStyle/>
          <a:p>
            <a:r>
              <a:rPr lang="en-US" dirty="0" smtClean="0">
                <a:solidFill>
                  <a:srgbClr val="00AAE5"/>
                </a:solidFill>
              </a:rPr>
              <a:t>Combined</a:t>
            </a:r>
          </a:p>
        </p:txBody>
      </p:sp>
    </p:spTree>
    <p:extLst>
      <p:ext uri="{BB962C8B-B14F-4D97-AF65-F5344CB8AC3E}">
        <p14:creationId xmlns:p14="http://schemas.microsoft.com/office/powerpoint/2010/main" val="3896395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Softmax</a:t>
            </a:r>
            <a:endParaRPr lang="en-US" dirty="0"/>
          </a:p>
        </p:txBody>
      </p:sp>
      <p:sp>
        <p:nvSpPr>
          <p:cNvPr id="3" name="Slide Number Placeholder 2"/>
          <p:cNvSpPr>
            <a:spLocks noGrp="1"/>
          </p:cNvSpPr>
          <p:nvPr>
            <p:ph type="sldNum" sz="quarter" idx="12"/>
          </p:nvPr>
        </p:nvSpPr>
        <p:spPr/>
        <p:txBody>
          <a:bodyPr/>
          <a:lstStyle/>
          <a:p>
            <a:fld id="{6D17D676-DEB1-4A99-B4F2-2D824D150DC6}" type="slidenum">
              <a:rPr lang="en-US" smtClean="0"/>
              <a:pPr/>
              <a:t>24</a:t>
            </a:fld>
            <a:endParaRPr lang="en-US" dirty="0"/>
          </a:p>
        </p:txBody>
      </p:sp>
      <mc:AlternateContent xmlns:mc="http://schemas.openxmlformats.org/markup-compatibility/2006" xmlns:a14="http://schemas.microsoft.com/office/drawing/2010/main">
        <mc:Choice Requires="a14">
          <p:sp>
            <p:nvSpPr>
              <p:cNvPr id="7" name="Textfeld 13"/>
              <p:cNvSpPr txBox="1"/>
              <p:nvPr/>
            </p:nvSpPr>
            <p:spPr>
              <a:xfrm>
                <a:off x="323528" y="3717032"/>
                <a:ext cx="8554387" cy="2585323"/>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rPr>
                      <m:t>𝐼𝑃</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a:solidFill>
                      <a:srgbClr val="7F7F7F"/>
                    </a:solidFill>
                    <a:ea typeface="Cambria Math" panose="02040503050406030204" pitchFamily="18" charset="0"/>
                    <a:cs typeface="Arial" panose="020B0604020202020204" pitchFamily="34" charset="0"/>
                  </a:rPr>
                  <a:t>resolves to the absolute identification potential of word </a:t>
                </a:r>
                <a14:m>
                  <m:oMath xmlns:m="http://schemas.openxmlformats.org/officeDocument/2006/math">
                    <m:r>
                      <a:rPr lang="de-DE" i="1">
                        <a:solidFill>
                          <a:srgbClr val="7F7F7F"/>
                        </a:solidFill>
                        <a:latin typeface="Cambria Math"/>
                      </a:rPr>
                      <m:t>𝑤</m:t>
                    </m:r>
                  </m:oMath>
                </a14:m>
                <a:endParaRPr lang="de-DE" dirty="0">
                  <a:solidFill>
                    <a:srgbClr val="7F7F7F"/>
                  </a:solidFill>
                </a:endParaRPr>
              </a:p>
              <a:p>
                <a:pPr>
                  <a:buClr>
                    <a:schemeClr val="tx2"/>
                  </a:buClr>
                </a:pPr>
                <a14:m>
                  <m:oMath xmlns:m="http://schemas.openxmlformats.org/officeDocument/2006/math">
                    <m:sSub>
                      <m:sSubPr>
                        <m:ctrlPr>
                          <a:rPr lang="en-US" i="1" smtClean="0">
                            <a:solidFill>
                              <a:srgbClr val="7F7F7F"/>
                            </a:solidFill>
                            <a:latin typeface="Cambria Math" panose="02040503050406030204" pitchFamily="18" charset="0"/>
                          </a:rPr>
                        </m:ctrlPr>
                      </m:sSubPr>
                      <m:e>
                        <m:r>
                          <a:rPr lang="de-DE" b="0" i="1" smtClean="0">
                            <a:solidFill>
                              <a:srgbClr val="7F7F7F"/>
                            </a:solidFill>
                            <a:latin typeface="Cambria Math" panose="02040503050406030204" pitchFamily="18" charset="0"/>
                          </a:rPr>
                          <m:t>𝑆</m:t>
                        </m:r>
                      </m:e>
                      <m:sub>
                        <m:r>
                          <a:rPr lang="de-DE" b="0" i="1" smtClean="0">
                            <a:solidFill>
                              <a:srgbClr val="7F7F7F"/>
                            </a:solidFill>
                            <a:latin typeface="Cambria Math" panose="02040503050406030204" pitchFamily="18" charset="0"/>
                          </a:rPr>
                          <m:t>𝑡</m:t>
                        </m:r>
                      </m:sub>
                    </m:sSub>
                  </m:oMath>
                </a14:m>
                <a:r>
                  <a:rPr lang="en-US" dirty="0" smtClean="0">
                    <a:solidFill>
                      <a:srgbClr val="7F7F7F"/>
                    </a:solidFill>
                  </a:rPr>
                  <a:t>is the set of all words in the search term belonging to search type </a:t>
                </a:r>
                <a14:m>
                  <m:oMath xmlns:m="http://schemas.openxmlformats.org/officeDocument/2006/math">
                    <m:r>
                      <a:rPr lang="en-US" i="1" dirty="0" smtClean="0">
                        <a:solidFill>
                          <a:srgbClr val="7F7F7F"/>
                        </a:solidFill>
                        <a:latin typeface="Cambria Math" panose="02040503050406030204" pitchFamily="18" charset="0"/>
                      </a:rPr>
                      <m:t>𝑡</m:t>
                    </m:r>
                  </m:oMath>
                </a14:m>
                <a:r>
                  <a:rPr lang="en-US" dirty="0" smtClean="0">
                    <a:solidFill>
                      <a:srgbClr val="7F7F7F"/>
                    </a:solidFill>
                  </a:rPr>
                  <a:t> </a:t>
                </a:r>
              </a:p>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𝑠</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𝑚</m:t>
                    </m:r>
                    <m:d>
                      <m:dPr>
                        <m:ctrlP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ctrlPr>
                      </m:dPr>
                      <m:e>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𝑡</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returns the </a:t>
                </a:r>
                <a14:m>
                  <m:oMath xmlns:m="http://schemas.openxmlformats.org/officeDocument/2006/math">
                    <m:r>
                      <a:rPr lang="en-US" i="1" dirty="0" smtClean="0">
                        <a:solidFill>
                          <a:srgbClr val="00AAE5"/>
                        </a:solidFill>
                        <a:latin typeface="Cambria Math" panose="02040503050406030204" pitchFamily="18" charset="0"/>
                        <a:ea typeface="Cambria Math" panose="02040503050406030204" pitchFamily="18" charset="0"/>
                        <a:cs typeface="Arial" panose="020B0604020202020204" pitchFamily="34" charset="0"/>
                      </a:rPr>
                      <m:t>𝑠𝑜𝑓𝑡𝑚𝑎𝑥</m:t>
                    </m:r>
                  </m:oMath>
                </a14:m>
                <a:r>
                  <a:rPr lang="en-US" dirty="0" smtClean="0">
                    <a:solidFill>
                      <a:srgbClr val="7F7F7F"/>
                    </a:solidFill>
                    <a:ea typeface="Cambria Math" panose="02040503050406030204" pitchFamily="18" charset="0"/>
                    <a:cs typeface="Arial" panose="020B0604020202020204" pitchFamily="34" charset="0"/>
                  </a:rPr>
                  <a:t> parameter for search type </a:t>
                </a:r>
                <a14:m>
                  <m:oMath xmlns:m="http://schemas.openxmlformats.org/officeDocument/2006/math">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𝑡</m:t>
                    </m:r>
                  </m:oMath>
                </a14:m>
                <a:r>
                  <a:rPr lang="en-US" dirty="0" smtClean="0">
                    <a:solidFill>
                      <a:srgbClr val="7F7F7F"/>
                    </a:solidFill>
                    <a:ea typeface="Cambria Math" panose="02040503050406030204" pitchFamily="18" charset="0"/>
                    <a:cs typeface="Arial" panose="020B0604020202020204" pitchFamily="34" charset="0"/>
                  </a:rPr>
                  <a:t>:</a:t>
                </a:r>
              </a:p>
              <a:p>
                <a:pPr lvl="1">
                  <a:buClr>
                    <a:schemeClr val="tx2"/>
                  </a:buClr>
                </a:pPr>
                <a14:m>
                  <m:oMath xmlns:m="http://schemas.openxmlformats.org/officeDocument/2006/math">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0</m:t>
                    </m:r>
                  </m:oMath>
                </a14:m>
                <a:r>
                  <a:rPr lang="en-US" dirty="0" smtClean="0">
                    <a:solidFill>
                      <a:srgbClr val="7F7F7F"/>
                    </a:solidFill>
                    <a:ea typeface="Cambria Math" panose="02040503050406030204" pitchFamily="18" charset="0"/>
                    <a:cs typeface="Arial" panose="020B0604020202020204" pitchFamily="34" charset="0"/>
                  </a:rPr>
                  <a:t> : no </a:t>
                </a:r>
                <a:r>
                  <a:rPr lang="en-US" dirty="0" err="1" smtClean="0">
                    <a:solidFill>
                      <a:srgbClr val="7F7F7F"/>
                    </a:solidFill>
                    <a:ea typeface="Cambria Math" panose="02040503050406030204" pitchFamily="18" charset="0"/>
                    <a:cs typeface="Arial" panose="020B0604020202020204" pitchFamily="34" charset="0"/>
                  </a:rPr>
                  <a:t>softmax</a:t>
                </a:r>
                <a:endParaRPr lang="en-US" dirty="0" smtClean="0">
                  <a:solidFill>
                    <a:srgbClr val="7F7F7F"/>
                  </a:solidFill>
                  <a:ea typeface="Cambria Math" panose="02040503050406030204" pitchFamily="18" charset="0"/>
                  <a:cs typeface="Arial" panose="020B0604020202020204" pitchFamily="34" charset="0"/>
                </a:endParaRPr>
              </a:p>
              <a:p>
                <a:pPr lvl="1">
                  <a:buClr>
                    <a:schemeClr val="tx2"/>
                  </a:buClr>
                </a:pPr>
                <a14:m>
                  <m:oMath xmlns:m="http://schemas.openxmlformats.org/officeDocument/2006/math">
                    <m: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0 &lt;</m:t>
                    </m:r>
                    <m:r>
                      <a:rPr lang="de-DE"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𝑠</m:t>
                    </m:r>
                    <m:r>
                      <a:rPr lang="en-US" i="1" dirty="0" err="1">
                        <a:solidFill>
                          <a:srgbClr val="7F7F7F"/>
                        </a:solidFill>
                        <a:latin typeface="Cambria Math" panose="02040503050406030204" pitchFamily="18" charset="0"/>
                        <a:ea typeface="Cambria Math" panose="02040503050406030204" pitchFamily="18" charset="0"/>
                        <a:cs typeface="Arial" panose="020B0604020202020204" pitchFamily="34" charset="0"/>
                      </a:rPr>
                      <m:t>𝑜𝑓𝑡𝑚𝑎𝑥</m:t>
                    </m:r>
                    <m: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 </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1</m:t>
                    </m:r>
                    <m: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solidFill>
                      <a:srgbClr val="7F7F7F"/>
                    </a:solidFill>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smoothing</a:t>
                </a:r>
                <a:endParaRPr lang="en-US" dirty="0">
                  <a:solidFill>
                    <a:srgbClr val="7F7F7F"/>
                  </a:solidFill>
                  <a:ea typeface="Cambria Math" panose="02040503050406030204" pitchFamily="18" charset="0"/>
                  <a:cs typeface="Arial" panose="020B0604020202020204" pitchFamily="34" charset="0"/>
                </a:endParaRPr>
              </a:p>
              <a:p>
                <a:pPr lvl="1">
                  <a:buClr>
                    <a:schemeClr val="tx2"/>
                  </a:buClr>
                </a:pPr>
                <a14:m>
                  <m:oMath xmlns:m="http://schemas.openxmlformats.org/officeDocument/2006/math">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1</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&lt;</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𝑠</m:t>
                    </m:r>
                    <m:r>
                      <a:rPr lang="en-US" i="1" dirty="0" err="1"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𝑜𝑓𝑡𝑚𝑎𝑥</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3 </m:t>
                    </m:r>
                  </m:oMath>
                </a14:m>
                <a:r>
                  <a:rPr lang="en-US" dirty="0" smtClean="0">
                    <a:solidFill>
                      <a:srgbClr val="7F7F7F"/>
                    </a:solidFill>
                    <a:ea typeface="Cambria Math" panose="02040503050406030204" pitchFamily="18" charset="0"/>
                    <a:cs typeface="Arial" panose="020B0604020202020204" pitchFamily="34" charset="0"/>
                  </a:rPr>
                  <a:t>: weak smoothing/accentuating</a:t>
                </a:r>
              </a:p>
              <a:p>
                <a:pPr lvl="1">
                  <a:buClr>
                    <a:schemeClr val="tx2"/>
                  </a:buClr>
                </a:pPr>
                <a14:m>
                  <m:oMath xmlns:m="http://schemas.openxmlformats.org/officeDocument/2006/math">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3</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&lt; </m:t>
                    </m:r>
                    <m:r>
                      <a:rPr lang="en-US" i="1" dirty="0" err="1"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𝑠𝑜𝑓𝑡𝑚𝑎𝑥</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3</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0</m:t>
                    </m:r>
                  </m:oMath>
                </a14:m>
                <a:r>
                  <a:rPr lang="en-US" dirty="0" smtClean="0">
                    <a:solidFill>
                      <a:srgbClr val="7F7F7F"/>
                    </a:solidFill>
                    <a:ea typeface="Cambria Math" panose="02040503050406030204" pitchFamily="18" charset="0"/>
                    <a:cs typeface="Arial" panose="020B0604020202020204" pitchFamily="34" charset="0"/>
                  </a:rPr>
                  <a:t> : accentuating</a:t>
                </a:r>
              </a:p>
              <a:p>
                <a:pPr lvl="1">
                  <a:buClr>
                    <a:schemeClr val="tx2"/>
                  </a:buClr>
                </a:pPr>
                <a:r>
                  <a:rPr lang="en-US" dirty="0" smtClean="0">
                    <a:solidFill>
                      <a:srgbClr val="7F7F7F"/>
                    </a:solidFill>
                    <a:ea typeface="Cambria Math" panose="02040503050406030204" pitchFamily="18" charset="0"/>
                    <a:cs typeface="Arial" panose="020B0604020202020204" pitchFamily="34" charset="0"/>
                  </a:rPr>
                  <a:t>Typical values: 0.1, 0.5, 3, 5, 9, 12, 20</a:t>
                </a:r>
              </a:p>
            </p:txBody>
          </p:sp>
        </mc:Choice>
        <mc:Fallback xmlns="">
          <p:sp>
            <p:nvSpPr>
              <p:cNvPr id="7" name="Textfeld 13"/>
              <p:cNvSpPr txBox="1">
                <a:spLocks noRot="1" noChangeAspect="1" noMove="1" noResize="1" noEditPoints="1" noAdjustHandles="1" noChangeArrowheads="1" noChangeShapeType="1" noTextEdit="1"/>
              </p:cNvSpPr>
              <p:nvPr/>
            </p:nvSpPr>
            <p:spPr>
              <a:xfrm>
                <a:off x="323528" y="3717032"/>
                <a:ext cx="8554387" cy="2585323"/>
              </a:xfrm>
              <a:prstGeom prst="rect">
                <a:avLst/>
              </a:prstGeom>
              <a:blipFill rotWithShape="0">
                <a:blip r:embed="rId2"/>
                <a:stretch>
                  <a:fillRect t="-1415"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8"/>
              <p:cNvSpPr/>
              <p:nvPr/>
            </p:nvSpPr>
            <p:spPr>
              <a:xfrm>
                <a:off x="1133872" y="1268760"/>
                <a:ext cx="5814392" cy="42646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𝑠</m:t>
                      </m:r>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b="0" i="1" smtClean="0">
                          <a:latin typeface="Cambria Math"/>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r>
                            <a:rPr lang="de-DE" sz="2000" b="0" i="1" smtClean="0">
                              <a:latin typeface="Cambria Math" panose="02040503050406030204" pitchFamily="18" charset="0"/>
                            </a:rPr>
                            <m:t>𝐼𝑃</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r>
                            <a:rPr lang="de-DE" sz="2000" b="0" i="1" smtClean="0">
                              <a:latin typeface="Cambria Math" panose="02040503050406030204" pitchFamily="18" charset="0"/>
                            </a:rPr>
                            <m:t>𝑆</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sup>
                      </m:sSup>
                    </m:oMath>
                  </m:oMathPara>
                </a14:m>
                <a:endParaRPr lang="en-US" sz="2000" dirty="0"/>
              </a:p>
            </p:txBody>
          </p:sp>
        </mc:Choice>
        <mc:Fallback xmlns="">
          <p:sp>
            <p:nvSpPr>
              <p:cNvPr id="8" name="Rechteck 8"/>
              <p:cNvSpPr>
                <a:spLocks noRot="1" noChangeAspect="1" noMove="1" noResize="1" noEditPoints="1" noAdjustHandles="1" noChangeArrowheads="1" noChangeShapeType="1" noTextEdit="1"/>
              </p:cNvSpPr>
              <p:nvPr/>
            </p:nvSpPr>
            <p:spPr>
              <a:xfrm>
                <a:off x="1133872" y="1268760"/>
                <a:ext cx="5814392" cy="42646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33872" y="1916832"/>
                <a:ext cx="3430233" cy="7511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solidFill>
                            <a:srgbClr val="000000"/>
                          </a:solidFill>
                          <a:latin typeface="Cambria Math" panose="02040503050406030204" pitchFamily="18" charset="0"/>
                        </a:rPr>
                        <m:t>𝑆</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𝑤</m:t>
                          </m:r>
                        </m:e>
                      </m:d>
                      <m:r>
                        <a:rPr lang="de-DE" sz="2000" b="0" i="1" smtClean="0">
                          <a:solidFill>
                            <a:srgbClr val="000000"/>
                          </a:solidFill>
                          <a:latin typeface="Cambria Math" panose="02040503050406030204" pitchFamily="18" charset="0"/>
                        </a:rPr>
                        <m:t>=</m:t>
                      </m:r>
                      <m:f>
                        <m:fPr>
                          <m:ctrlPr>
                            <a:rPr lang="de-DE" sz="2000" b="0" i="1" smtClean="0">
                              <a:solidFill>
                                <a:srgbClr val="000000"/>
                              </a:solidFill>
                              <a:latin typeface="Cambria Math" panose="02040503050406030204" pitchFamily="18" charset="0"/>
                            </a:rPr>
                          </m:ctrlPr>
                        </m:fPr>
                        <m:num>
                          <m:r>
                            <a:rPr lang="de-DE" sz="2000" b="0" i="1" smtClean="0">
                              <a:solidFill>
                                <a:srgbClr val="000000"/>
                              </a:solidFill>
                              <a:latin typeface="Cambria Math" panose="02040503050406030204" pitchFamily="18" charset="0"/>
                            </a:rPr>
                            <m:t>𝑠𝑚</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𝑠𝑡</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𝑤</m:t>
                                  </m:r>
                                </m:e>
                              </m:d>
                            </m:e>
                          </m:d>
                        </m:num>
                        <m:den>
                          <m:r>
                            <m:rPr>
                              <m:sty m:val="p"/>
                            </m:rPr>
                            <a:rPr lang="de-DE" sz="2000">
                              <a:solidFill>
                                <a:srgbClr val="000000"/>
                              </a:solidFill>
                              <a:latin typeface="Cambria Math" panose="02040503050406030204" pitchFamily="18" charset="0"/>
                            </a:rPr>
                            <m:t>m</m:t>
                          </m:r>
                          <m:r>
                            <m:rPr>
                              <m:sty m:val="p"/>
                            </m:rPr>
                            <a:rPr lang="de-DE" sz="2000" b="0" i="0" smtClean="0">
                              <a:solidFill>
                                <a:srgbClr val="000000"/>
                              </a:solidFill>
                              <a:latin typeface="Cambria Math" panose="02040503050406030204" pitchFamily="18" charset="0"/>
                            </a:rPr>
                            <m:t>ax</m:t>
                          </m:r>
                          <m:d>
                            <m:dPr>
                              <m:ctrlPr>
                                <a:rPr lang="de-DE" sz="2000" i="1">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𝐼𝑃</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𝑣</m:t>
                                  </m:r>
                                </m:e>
                              </m:d>
                              <m:r>
                                <a:rPr lang="de-DE" sz="2000" b="0" i="1" smtClean="0">
                                  <a:solidFill>
                                    <a:srgbClr val="000000"/>
                                  </a:solidFill>
                                  <a:latin typeface="Cambria Math" panose="02040503050406030204" pitchFamily="18" charset="0"/>
                                </a:rPr>
                                <m:t>|</m:t>
                              </m:r>
                              <m:r>
                                <a:rPr lang="de-DE" sz="2000" b="0" i="1" smtClean="0">
                                  <a:solidFill>
                                    <a:srgbClr val="000000"/>
                                  </a:solidFill>
                                  <a:latin typeface="Cambria Math" panose="02040503050406030204" pitchFamily="18" charset="0"/>
                                </a:rPr>
                                <m:t>𝑣</m:t>
                              </m:r>
                              <m:r>
                                <a:rPr lang="de-DE" sz="2000" i="1">
                                  <a:solidFill>
                                    <a:srgbClr val="000000"/>
                                  </a:solidFill>
                                  <a:latin typeface="Cambria Math" panose="02040503050406030204" pitchFamily="18" charset="0"/>
                                  <a:ea typeface="Cambria Math" panose="02040503050406030204" pitchFamily="18" charset="0"/>
                                </a:rPr>
                                <m:t>∈</m:t>
                              </m:r>
                              <m:sSub>
                                <m:sSubPr>
                                  <m:ctrlPr>
                                    <a:rPr lang="de-DE" sz="2000" i="1" smtClean="0">
                                      <a:solidFill>
                                        <a:srgbClr val="000000"/>
                                      </a:solidFill>
                                      <a:latin typeface="Cambria Math" panose="02040503050406030204" pitchFamily="18" charset="0"/>
                                      <a:ea typeface="Cambria Math" panose="02040503050406030204" pitchFamily="18" charset="0"/>
                                    </a:rPr>
                                  </m:ctrlPr>
                                </m:sSubPr>
                                <m:e>
                                  <m:r>
                                    <a:rPr lang="de-DE" sz="2000" b="0" i="1" smtClean="0">
                                      <a:solidFill>
                                        <a:srgbClr val="000000"/>
                                      </a:solidFill>
                                      <a:latin typeface="Cambria Math" panose="02040503050406030204" pitchFamily="18" charset="0"/>
                                      <a:ea typeface="Cambria Math" panose="02040503050406030204" pitchFamily="18" charset="0"/>
                                    </a:rPr>
                                    <m:t>𝑆</m:t>
                                  </m:r>
                                </m:e>
                                <m:sub>
                                  <m:r>
                                    <a:rPr lang="de-DE" sz="2000" b="0" i="1" smtClean="0">
                                      <a:solidFill>
                                        <a:srgbClr val="000000"/>
                                      </a:solidFill>
                                      <a:latin typeface="Cambria Math" panose="02040503050406030204" pitchFamily="18" charset="0"/>
                                      <a:ea typeface="Cambria Math" panose="02040503050406030204" pitchFamily="18" charset="0"/>
                                    </a:rPr>
                                    <m:t>𝑠𝑡</m:t>
                                  </m:r>
                                  <m:r>
                                    <a:rPr lang="de-DE" sz="2000" b="0" i="1" smtClean="0">
                                      <a:solidFill>
                                        <a:srgbClr val="000000"/>
                                      </a:solidFill>
                                      <a:latin typeface="Cambria Math" panose="02040503050406030204" pitchFamily="18" charset="0"/>
                                      <a:ea typeface="Cambria Math" panose="02040503050406030204" pitchFamily="18" charset="0"/>
                                    </a:rPr>
                                    <m:t>(</m:t>
                                  </m:r>
                                  <m:r>
                                    <a:rPr lang="de-DE" sz="2000" b="0" i="1" smtClean="0">
                                      <a:solidFill>
                                        <a:srgbClr val="000000"/>
                                      </a:solidFill>
                                      <a:latin typeface="Cambria Math" panose="02040503050406030204" pitchFamily="18" charset="0"/>
                                      <a:ea typeface="Cambria Math" panose="02040503050406030204" pitchFamily="18" charset="0"/>
                                    </a:rPr>
                                    <m:t>𝑤</m:t>
                                  </m:r>
                                  <m:r>
                                    <a:rPr lang="de-DE" sz="2000" b="0" i="1" smtClean="0">
                                      <a:solidFill>
                                        <a:srgbClr val="000000"/>
                                      </a:solidFill>
                                      <a:latin typeface="Cambria Math" panose="02040503050406030204" pitchFamily="18" charset="0"/>
                                      <a:ea typeface="Cambria Math" panose="02040503050406030204" pitchFamily="18" charset="0"/>
                                    </a:rPr>
                                    <m:t>)</m:t>
                                  </m:r>
                                </m:sub>
                              </m:sSub>
                            </m:e>
                          </m:d>
                        </m:den>
                      </m:f>
                    </m:oMath>
                  </m:oMathPara>
                </a14:m>
                <a:endParaRPr lang="en-US" sz="2000" dirty="0" smtClean="0">
                  <a:solidFill>
                    <a:srgbClr val="000000"/>
                  </a:solidFill>
                  <a:latin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33872" y="1916832"/>
                <a:ext cx="3430233" cy="75110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5"/>
              <p:cNvSpPr txBox="1">
                <a:spLocks/>
              </p:cNvSpPr>
              <p:nvPr/>
            </p:nvSpPr>
            <p:spPr>
              <a:xfrm>
                <a:off x="322420" y="712071"/>
                <a:ext cx="8493306" cy="432048"/>
              </a:xfrm>
              <a:prstGeom prst="rect">
                <a:avLst/>
              </a:prstGeom>
            </p:spPr>
            <p:txBody>
              <a:bodyPr/>
              <a:lstStyle>
                <a:lvl1pPr marL="288000" indent="-288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576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864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152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440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AAE5"/>
                    </a:solidFill>
                  </a:rPr>
                  <a:t>Smooths or accentuates the distribution according to parameter </a:t>
                </a:r>
                <a14:m>
                  <m:oMath xmlns:m="http://schemas.openxmlformats.org/officeDocument/2006/math">
                    <m:r>
                      <a:rPr lang="en-US" i="1" dirty="0" smtClean="0">
                        <a:solidFill>
                          <a:srgbClr val="00AAE5"/>
                        </a:solidFill>
                        <a:latin typeface="Cambria Math" panose="02040503050406030204" pitchFamily="18" charset="0"/>
                      </a:rPr>
                      <m:t>𝑠𝑜𝑓𝑡𝑚𝑎𝑥</m:t>
                    </m:r>
                  </m:oMath>
                </a14:m>
                <a:r>
                  <a:rPr lang="en-US" dirty="0" smtClean="0">
                    <a:solidFill>
                      <a:srgbClr val="00AAE5"/>
                    </a:solidFill>
                  </a:rPr>
                  <a:t> </a:t>
                </a:r>
                <a:endParaRPr lang="en-US" dirty="0">
                  <a:solidFill>
                    <a:srgbClr val="00AAE5"/>
                  </a:solidFill>
                </a:endParaRPr>
              </a:p>
            </p:txBody>
          </p:sp>
        </mc:Choice>
        <mc:Fallback xmlns="">
          <p:sp>
            <p:nvSpPr>
              <p:cNvPr id="15" name="Content Placeholder 5"/>
              <p:cNvSpPr txBox="1">
                <a:spLocks noRot="1" noChangeAspect="1" noMove="1" noResize="1" noEditPoints="1" noAdjustHandles="1" noChangeArrowheads="1" noChangeShapeType="1" noTextEdit="1"/>
              </p:cNvSpPr>
              <p:nvPr/>
            </p:nvSpPr>
            <p:spPr>
              <a:xfrm>
                <a:off x="322420" y="712071"/>
                <a:ext cx="8493306" cy="432048"/>
              </a:xfrm>
              <a:prstGeom prst="rect">
                <a:avLst/>
              </a:prstGeom>
              <a:blipFill rotWithShape="0">
                <a:blip r:embed="rId5"/>
                <a:stretch>
                  <a:fillRect l="-646" t="-8451" b="-7042"/>
                </a:stretch>
              </a:blipFill>
            </p:spPr>
            <p:txBody>
              <a:bodyPr/>
              <a:lstStyle/>
              <a:p>
                <a:r>
                  <a:rPr lang="en-US">
                    <a:noFill/>
                  </a:rPr>
                  <a:t> </a:t>
                </a:r>
              </a:p>
            </p:txBody>
          </p:sp>
        </mc:Fallback>
      </mc:AlternateContent>
    </p:spTree>
    <p:extLst>
      <p:ext uri="{BB962C8B-B14F-4D97-AF65-F5344CB8AC3E}">
        <p14:creationId xmlns:p14="http://schemas.microsoft.com/office/powerpoint/2010/main" val="900663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 y="547200"/>
            <a:ext cx="7803855" cy="5852892"/>
          </a:xfrm>
          <a:prstGeom prst="rect">
            <a:avLst/>
          </a:prstGeom>
        </p:spPr>
      </p:pic>
      <p:sp>
        <p:nvSpPr>
          <p:cNvPr id="2" name="Title 1"/>
          <p:cNvSpPr>
            <a:spLocks noGrp="1"/>
          </p:cNvSpPr>
          <p:nvPr>
            <p:ph type="title"/>
          </p:nvPr>
        </p:nvSpPr>
        <p:spPr/>
        <p:txBody>
          <a:bodyPr/>
          <a:lstStyle/>
          <a:p>
            <a:r>
              <a:rPr lang="en-US" dirty="0" err="1" smtClean="0"/>
              <a:t>Softmax</a:t>
            </a:r>
            <a:r>
              <a:rPr lang="en-US" dirty="0" smtClean="0"/>
              <a:t> effect</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25</a:t>
            </a:fld>
            <a:endParaRPr lang="en-US"/>
          </a:p>
        </p:txBody>
      </p:sp>
      <p:cxnSp>
        <p:nvCxnSpPr>
          <p:cNvPr id="10" name="Straight Connector 9"/>
          <p:cNvCxnSpPr/>
          <p:nvPr/>
        </p:nvCxnSpPr>
        <p:spPr>
          <a:xfrm>
            <a:off x="8267468" y="881336"/>
            <a:ext cx="0" cy="5976664"/>
          </a:xfrm>
          <a:prstGeom prst="line">
            <a:avLst/>
          </a:prstGeom>
          <a:ln w="25400" cap="rnd">
            <a:solidFill>
              <a:schemeClr val="bg1"/>
            </a:solidFill>
            <a:prstDash val="solid"/>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21869" y="6407950"/>
            <a:ext cx="7992888" cy="0"/>
          </a:xfrm>
          <a:prstGeom prst="line">
            <a:avLst/>
          </a:prstGeom>
          <a:ln w="25400" cap="rnd">
            <a:solidFill>
              <a:schemeClr val="bg1"/>
            </a:solidFill>
            <a:prstDash val="solid"/>
            <a:miter lim="800000"/>
            <a:tailEnd type="non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872903" y="956418"/>
            <a:ext cx="312906" cy="230832"/>
          </a:xfrm>
          <a:prstGeom prst="rect">
            <a:avLst/>
          </a:prstGeom>
          <a:noFill/>
        </p:spPr>
        <p:txBody>
          <a:bodyPr wrap="none" rtlCol="0">
            <a:spAutoFit/>
          </a:bodyPr>
          <a:lstStyle/>
          <a:p>
            <a:r>
              <a:rPr lang="en-US" sz="900" dirty="0" smtClean="0">
                <a:solidFill>
                  <a:srgbClr val="101010"/>
                </a:solidFill>
                <a:latin typeface="Cambria Math" panose="02040503050406030204" pitchFamily="18" charset="0"/>
                <a:ea typeface="Cambria Math" panose="02040503050406030204" pitchFamily="18" charset="0"/>
              </a:rPr>
              <a:t>30</a:t>
            </a:r>
          </a:p>
        </p:txBody>
      </p:sp>
      <p:sp>
        <p:nvSpPr>
          <p:cNvPr id="25" name="TextBox 24"/>
          <p:cNvSpPr txBox="1"/>
          <p:nvPr/>
        </p:nvSpPr>
        <p:spPr>
          <a:xfrm>
            <a:off x="7872903" y="1342190"/>
            <a:ext cx="312906" cy="230832"/>
          </a:xfrm>
          <a:prstGeom prst="rect">
            <a:avLst/>
          </a:prstGeom>
          <a:noFill/>
        </p:spPr>
        <p:txBody>
          <a:bodyPr wrap="none" rtlCol="0">
            <a:spAutoFit/>
          </a:bodyPr>
          <a:lstStyle/>
          <a:p>
            <a:r>
              <a:rPr lang="en-US" sz="900" dirty="0" smtClean="0">
                <a:solidFill>
                  <a:srgbClr val="212121"/>
                </a:solidFill>
                <a:latin typeface="Cambria Math" panose="02040503050406030204" pitchFamily="18" charset="0"/>
                <a:ea typeface="Cambria Math" panose="02040503050406030204" pitchFamily="18" charset="0"/>
              </a:rPr>
              <a:t>20</a:t>
            </a:r>
          </a:p>
        </p:txBody>
      </p:sp>
      <p:sp>
        <p:nvSpPr>
          <p:cNvPr id="26" name="TextBox 25"/>
          <p:cNvSpPr txBox="1"/>
          <p:nvPr/>
        </p:nvSpPr>
        <p:spPr>
          <a:xfrm>
            <a:off x="7872903" y="2310544"/>
            <a:ext cx="312906" cy="230832"/>
          </a:xfrm>
          <a:prstGeom prst="rect">
            <a:avLst/>
          </a:prstGeom>
          <a:noFill/>
        </p:spPr>
        <p:txBody>
          <a:bodyPr wrap="none" rtlCol="0">
            <a:spAutoFit/>
          </a:bodyPr>
          <a:lstStyle/>
          <a:p>
            <a:r>
              <a:rPr lang="en-US" sz="900" dirty="0" smtClean="0">
                <a:solidFill>
                  <a:srgbClr val="414141"/>
                </a:solidFill>
                <a:latin typeface="Cambria Math" panose="02040503050406030204" pitchFamily="18" charset="0"/>
                <a:ea typeface="Cambria Math" panose="02040503050406030204" pitchFamily="18" charset="0"/>
              </a:rPr>
              <a:t>10</a:t>
            </a:r>
          </a:p>
        </p:txBody>
      </p:sp>
      <p:sp>
        <p:nvSpPr>
          <p:cNvPr id="27" name="TextBox 26"/>
          <p:cNvSpPr txBox="1"/>
          <p:nvPr/>
        </p:nvSpPr>
        <p:spPr>
          <a:xfrm>
            <a:off x="7872903" y="3239286"/>
            <a:ext cx="248786" cy="230832"/>
          </a:xfrm>
          <a:prstGeom prst="rect">
            <a:avLst/>
          </a:prstGeom>
          <a:noFill/>
        </p:spPr>
        <p:txBody>
          <a:bodyPr wrap="none" rtlCol="0">
            <a:spAutoFit/>
          </a:bodyPr>
          <a:lstStyle/>
          <a:p>
            <a:r>
              <a:rPr lang="en-US" sz="900" dirty="0" smtClean="0">
                <a:solidFill>
                  <a:srgbClr val="606060"/>
                </a:solidFill>
                <a:latin typeface="Cambria Math" panose="02040503050406030204" pitchFamily="18" charset="0"/>
                <a:ea typeface="Cambria Math" panose="02040503050406030204" pitchFamily="18" charset="0"/>
              </a:rPr>
              <a:t>5</a:t>
            </a:r>
          </a:p>
        </p:txBody>
      </p:sp>
      <p:sp>
        <p:nvSpPr>
          <p:cNvPr id="28" name="TextBox 27"/>
          <p:cNvSpPr txBox="1"/>
          <p:nvPr/>
        </p:nvSpPr>
        <p:spPr>
          <a:xfrm>
            <a:off x="7872903" y="3754252"/>
            <a:ext cx="248786" cy="230832"/>
          </a:xfrm>
          <a:prstGeom prst="rect">
            <a:avLst/>
          </a:prstGeom>
          <a:noFill/>
        </p:spPr>
        <p:txBody>
          <a:bodyPr wrap="none" rtlCol="0">
            <a:spAutoFit/>
          </a:bodyPr>
          <a:lstStyle/>
          <a:p>
            <a:r>
              <a:rPr lang="en-US" sz="900" dirty="0">
                <a:solidFill>
                  <a:srgbClr val="808080"/>
                </a:solidFill>
                <a:latin typeface="Cambria Math" panose="02040503050406030204" pitchFamily="18" charset="0"/>
                <a:ea typeface="Cambria Math" panose="02040503050406030204" pitchFamily="18" charset="0"/>
              </a:rPr>
              <a:t>3</a:t>
            </a:r>
            <a:endParaRPr lang="en-US" sz="900" dirty="0" smtClean="0">
              <a:solidFill>
                <a:srgbClr val="808080"/>
              </a:solidFill>
              <a:latin typeface="Cambria Math" panose="02040503050406030204" pitchFamily="18" charset="0"/>
              <a:ea typeface="Cambria Math" panose="02040503050406030204" pitchFamily="18" charset="0"/>
            </a:endParaRPr>
          </a:p>
        </p:txBody>
      </p:sp>
      <p:sp>
        <p:nvSpPr>
          <p:cNvPr id="29" name="TextBox 28"/>
          <p:cNvSpPr txBox="1"/>
          <p:nvPr/>
        </p:nvSpPr>
        <p:spPr>
          <a:xfrm>
            <a:off x="7872903" y="4050078"/>
            <a:ext cx="248786" cy="230832"/>
          </a:xfrm>
          <a:prstGeom prst="rect">
            <a:avLst/>
          </a:prstGeom>
          <a:noFill/>
        </p:spPr>
        <p:txBody>
          <a:bodyPr wrap="none" rtlCol="0">
            <a:spAutoFit/>
          </a:bodyPr>
          <a:lstStyle/>
          <a:p>
            <a:r>
              <a:rPr lang="en-US" sz="900" dirty="0" smtClean="0">
                <a:solidFill>
                  <a:srgbClr val="A0A0A0"/>
                </a:solidFill>
                <a:latin typeface="Cambria Math" panose="02040503050406030204" pitchFamily="18" charset="0"/>
                <a:ea typeface="Cambria Math" panose="02040503050406030204" pitchFamily="18" charset="0"/>
              </a:rPr>
              <a:t>2</a:t>
            </a:r>
          </a:p>
        </p:txBody>
      </p:sp>
      <p:sp>
        <p:nvSpPr>
          <p:cNvPr id="30" name="TextBox 29"/>
          <p:cNvSpPr txBox="1"/>
          <p:nvPr/>
        </p:nvSpPr>
        <p:spPr>
          <a:xfrm>
            <a:off x="7872903" y="4377034"/>
            <a:ext cx="248786" cy="230832"/>
          </a:xfrm>
          <a:prstGeom prst="rect">
            <a:avLst/>
          </a:prstGeom>
          <a:noFill/>
        </p:spPr>
        <p:txBody>
          <a:bodyPr wrap="none" rtlCol="0">
            <a:spAutoFit/>
          </a:bodyPr>
          <a:lstStyle/>
          <a:p>
            <a:r>
              <a:rPr lang="en-US" sz="900" dirty="0" smtClean="0">
                <a:solidFill>
                  <a:srgbClr val="C0C0C0"/>
                </a:solidFill>
                <a:latin typeface="Cambria Math" panose="02040503050406030204" pitchFamily="18" charset="0"/>
                <a:ea typeface="Cambria Math" panose="02040503050406030204" pitchFamily="18" charset="0"/>
              </a:rPr>
              <a:t>1</a:t>
            </a:r>
          </a:p>
        </p:txBody>
      </p:sp>
      <p:sp>
        <p:nvSpPr>
          <p:cNvPr id="31" name="TextBox 30"/>
          <p:cNvSpPr txBox="1"/>
          <p:nvPr/>
        </p:nvSpPr>
        <p:spPr>
          <a:xfrm>
            <a:off x="7872903" y="4600516"/>
            <a:ext cx="336952" cy="230832"/>
          </a:xfrm>
          <a:prstGeom prst="rect">
            <a:avLst/>
          </a:prstGeom>
          <a:noFill/>
        </p:spPr>
        <p:txBody>
          <a:bodyPr wrap="none" rtlCol="0">
            <a:spAutoFit/>
          </a:bodyPr>
          <a:lstStyle/>
          <a:p>
            <a:r>
              <a:rPr lang="en-US" sz="900" dirty="0" smtClean="0">
                <a:solidFill>
                  <a:srgbClr val="D0D0D0"/>
                </a:solidFill>
                <a:latin typeface="Cambria Math" panose="02040503050406030204" pitchFamily="18" charset="0"/>
                <a:ea typeface="Cambria Math" panose="02040503050406030204" pitchFamily="18" charset="0"/>
              </a:rPr>
              <a:t>0.5</a:t>
            </a:r>
          </a:p>
        </p:txBody>
      </p:sp>
      <p:sp>
        <p:nvSpPr>
          <p:cNvPr id="32" name="TextBox 31"/>
          <p:cNvSpPr txBox="1"/>
          <p:nvPr/>
        </p:nvSpPr>
        <p:spPr>
          <a:xfrm>
            <a:off x="7872903" y="4714876"/>
            <a:ext cx="336952" cy="230832"/>
          </a:xfrm>
          <a:prstGeom prst="rect">
            <a:avLst/>
          </a:prstGeom>
          <a:noFill/>
        </p:spPr>
        <p:txBody>
          <a:bodyPr wrap="none" rtlCol="0">
            <a:spAutoFit/>
          </a:bodyPr>
          <a:lstStyle/>
          <a:p>
            <a:r>
              <a:rPr lang="en-US" sz="900" dirty="0" smtClean="0">
                <a:solidFill>
                  <a:srgbClr val="E0E0E0"/>
                </a:solidFill>
                <a:latin typeface="Cambria Math" panose="02040503050406030204" pitchFamily="18" charset="0"/>
                <a:ea typeface="Cambria Math" panose="02040503050406030204" pitchFamily="18" charset="0"/>
              </a:rPr>
              <a:t>0.1</a:t>
            </a:r>
          </a:p>
        </p:txBody>
      </p:sp>
      <p:cxnSp>
        <p:nvCxnSpPr>
          <p:cNvPr id="34" name="Straight Connector 33"/>
          <p:cNvCxnSpPr/>
          <p:nvPr/>
        </p:nvCxnSpPr>
        <p:spPr>
          <a:xfrm>
            <a:off x="8244408" y="476672"/>
            <a:ext cx="0" cy="5931278"/>
          </a:xfrm>
          <a:prstGeom prst="line">
            <a:avLst/>
          </a:prstGeom>
          <a:ln w="63500" cap="rnd">
            <a:solidFill>
              <a:schemeClr val="bg1"/>
            </a:solidFill>
            <a:prstDash val="solid"/>
            <a:miter lim="800000"/>
            <a:tailEnd type="non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872903" y="4228638"/>
            <a:ext cx="875561" cy="230832"/>
          </a:xfrm>
          <a:prstGeom prst="rect">
            <a:avLst/>
          </a:prstGeom>
          <a:noFill/>
        </p:spPr>
        <p:txBody>
          <a:bodyPr wrap="none" rtlCol="0">
            <a:spAutoFit/>
          </a:bodyPr>
          <a:lstStyle/>
          <a:p>
            <a:r>
              <a:rPr lang="en-US" sz="900" dirty="0" smtClean="0">
                <a:solidFill>
                  <a:srgbClr val="FF0000"/>
                </a:solidFill>
                <a:latin typeface="Calibri" panose="020F0502020204030204" pitchFamily="34" charset="0"/>
              </a:rPr>
              <a:t>0 = no </a:t>
            </a:r>
            <a:r>
              <a:rPr lang="en-US" sz="900" dirty="0" err="1" smtClean="0">
                <a:solidFill>
                  <a:srgbClr val="FF0000"/>
                </a:solidFill>
                <a:latin typeface="Calibri" panose="020F0502020204030204" pitchFamily="34" charset="0"/>
              </a:rPr>
              <a:t>softmax</a:t>
            </a:r>
            <a:endParaRPr lang="en-US" sz="900" dirty="0" smtClean="0">
              <a:solidFill>
                <a:srgbClr val="FF0000"/>
              </a:solidFill>
              <a:latin typeface="Calibri" panose="020F0502020204030204" pitchFamily="34" charset="0"/>
            </a:endParaRPr>
          </a:p>
        </p:txBody>
      </p:sp>
      <p:sp>
        <p:nvSpPr>
          <p:cNvPr id="36" name="TextBox 35"/>
          <p:cNvSpPr txBox="1"/>
          <p:nvPr/>
        </p:nvSpPr>
        <p:spPr>
          <a:xfrm>
            <a:off x="7874178" y="4496234"/>
            <a:ext cx="272832" cy="230832"/>
          </a:xfrm>
          <a:prstGeom prst="rect">
            <a:avLst/>
          </a:prstGeom>
          <a:noFill/>
        </p:spPr>
        <p:txBody>
          <a:bodyPr wrap="none" rtlCol="0">
            <a:spAutoFit/>
          </a:bodyPr>
          <a:lstStyle/>
          <a:p>
            <a:r>
              <a:rPr lang="en-US" sz="900" dirty="0" smtClean="0">
                <a:solidFill>
                  <a:srgbClr val="008000"/>
                </a:solidFill>
                <a:latin typeface="Calibri" panose="020F0502020204030204" pitchFamily="34" charset="0"/>
              </a:rPr>
              <a:t>ln</a:t>
            </a:r>
          </a:p>
        </p:txBody>
      </p:sp>
    </p:spTree>
    <p:extLst>
      <p:ext uri="{BB962C8B-B14F-4D97-AF65-F5344CB8AC3E}">
        <p14:creationId xmlns:p14="http://schemas.microsoft.com/office/powerpoint/2010/main" val="889554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Paul </a:t>
            </a:r>
            <a:r>
              <a:rPr lang="en-US" dirty="0" err="1" smtClean="0"/>
              <a:t>Jaccard</a:t>
            </a:r>
            <a:r>
              <a:rPr lang="en-US" dirty="0" smtClean="0"/>
              <a:t>, </a:t>
            </a:r>
            <a:r>
              <a:rPr lang="en-US" sz="1800" dirty="0"/>
              <a:t>1868-1944, professor of botany and plant physiology, ETH Zurich</a:t>
            </a:r>
          </a:p>
        </p:txBody>
      </p:sp>
      <p:sp>
        <p:nvSpPr>
          <p:cNvPr id="3" name="Slide Number Placeholder 2"/>
          <p:cNvSpPr>
            <a:spLocks noGrp="1"/>
          </p:cNvSpPr>
          <p:nvPr>
            <p:ph type="sldNum" sz="quarter" idx="12"/>
          </p:nvPr>
        </p:nvSpPr>
        <p:spPr/>
        <p:txBody>
          <a:bodyPr/>
          <a:lstStyle/>
          <a:p>
            <a:fld id="{D3A84B36-446C-40B2-BC20-ECC32BF7AA77}" type="slidenum">
              <a:rPr lang="en-US" smtClean="0"/>
              <a:pPr/>
              <a:t>26</a:t>
            </a:fld>
            <a:endParaRPr lang="en-US"/>
          </a:p>
        </p:txBody>
      </p:sp>
      <mc:AlternateContent xmlns:mc="http://schemas.openxmlformats.org/markup-compatibility/2006" xmlns:a14="http://schemas.microsoft.com/office/drawing/2010/main">
        <mc:Choice Requires="a14">
          <p:sp>
            <p:nvSpPr>
              <p:cNvPr id="4" name="Textfeld 85"/>
              <p:cNvSpPr txBox="1"/>
              <p:nvPr/>
            </p:nvSpPr>
            <p:spPr>
              <a:xfrm>
                <a:off x="3194120" y="1620798"/>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4" name="Textfeld 85"/>
              <p:cNvSpPr txBox="1">
                <a:spLocks noRot="1" noChangeAspect="1" noMove="1" noResize="1" noEditPoints="1" noAdjustHandles="1" noChangeArrowheads="1" noChangeShapeType="1" noTextEdit="1"/>
              </p:cNvSpPr>
              <p:nvPr/>
            </p:nvSpPr>
            <p:spPr>
              <a:xfrm>
                <a:off x="3194120" y="1620798"/>
                <a:ext cx="2675797" cy="872098"/>
              </a:xfrm>
              <a:prstGeom prst="rect">
                <a:avLst/>
              </a:prstGeom>
              <a:blipFill rotWithShape="0">
                <a:blip r:embed="rId2"/>
                <a:stretch>
                  <a:fillRect/>
                </a:stretch>
              </a:blipFill>
            </p:spPr>
            <p:txBody>
              <a:bodyPr/>
              <a:lstStyle/>
              <a:p>
                <a:r>
                  <a:rPr lang="en-US">
                    <a:noFill/>
                  </a:rPr>
                  <a:t> </a:t>
                </a:r>
              </a:p>
            </p:txBody>
          </p:sp>
        </mc:Fallback>
      </mc:AlternateContent>
      <p:sp>
        <p:nvSpPr>
          <p:cNvPr id="5"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ihandform 6"/>
          <p:cNvSpPr/>
          <p:nvPr/>
        </p:nvSpPr>
        <p:spPr>
          <a:xfrm>
            <a:off x="1466649"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6"/>
          <p:cNvSpPr/>
          <p:nvPr/>
        </p:nvSpPr>
        <p:spPr>
          <a:xfrm flipH="1">
            <a:off x="155852"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Gerade Verbindung 17"/>
          <p:cNvCxnSpPr/>
          <p:nvPr/>
        </p:nvCxnSpPr>
        <p:spPr>
          <a:xfrm flipV="1">
            <a:off x="7622902" y="2922865"/>
            <a:ext cx="0" cy="3240432"/>
          </a:xfrm>
          <a:prstGeom prst="line">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Freihandform 18"/>
          <p:cNvSpPr/>
          <p:nvPr/>
        </p:nvSpPr>
        <p:spPr>
          <a:xfrm>
            <a:off x="7622902"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ihandform 19"/>
          <p:cNvSpPr/>
          <p:nvPr/>
        </p:nvSpPr>
        <p:spPr>
          <a:xfrm flipH="1">
            <a:off x="6311613"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7" name="Gerade Verbindung 37"/>
          <p:cNvCxnSpPr/>
          <p:nvPr/>
        </p:nvCxnSpPr>
        <p:spPr>
          <a:xfrm flipV="1">
            <a:off x="2099784" y="4172895"/>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Freihandform 40"/>
          <p:cNvSpPr>
            <a:spLocks noChangeAspect="1"/>
          </p:cNvSpPr>
          <p:nvPr/>
        </p:nvSpPr>
        <p:spPr>
          <a:xfrm rot="20263449">
            <a:off x="3529369" y="375422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ihandform 41"/>
          <p:cNvSpPr>
            <a:spLocks noChangeAspect="1"/>
          </p:cNvSpPr>
          <p:nvPr/>
        </p:nvSpPr>
        <p:spPr>
          <a:xfrm rot="20263449">
            <a:off x="3915788" y="376200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Ellipse 42"/>
          <p:cNvSpPr>
            <a:spLocks noChangeAspect="1"/>
          </p:cNvSpPr>
          <p:nvPr/>
        </p:nvSpPr>
        <p:spPr>
          <a:xfrm>
            <a:off x="5263228" y="3694143"/>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ihandform 43"/>
          <p:cNvSpPr>
            <a:spLocks noChangeAspect="1"/>
          </p:cNvSpPr>
          <p:nvPr/>
        </p:nvSpPr>
        <p:spPr>
          <a:xfrm rot="8145585">
            <a:off x="4495870" y="3687813"/>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4"/>
          <p:cNvSpPr>
            <a:spLocks noChangeAspect="1"/>
          </p:cNvSpPr>
          <p:nvPr/>
        </p:nvSpPr>
        <p:spPr>
          <a:xfrm rot="18870071">
            <a:off x="4703866" y="3820302"/>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Textfeld 45"/>
          <p:cNvSpPr txBox="1"/>
          <p:nvPr/>
        </p:nvSpPr>
        <p:spPr>
          <a:xfrm>
            <a:off x="3686578" y="3495713"/>
            <a:ext cx="344524" cy="707886"/>
          </a:xfrm>
          <a:prstGeom prst="rect">
            <a:avLst/>
          </a:prstGeom>
          <a:noFill/>
        </p:spPr>
        <p:txBody>
          <a:bodyPr wrap="square" rtlCol="0">
            <a:spAutoFit/>
          </a:bodyPr>
          <a:lstStyle/>
          <a:p>
            <a:r>
              <a:rPr lang="en-US" sz="4000" dirty="0"/>
              <a:t>,</a:t>
            </a:r>
          </a:p>
        </p:txBody>
      </p:sp>
      <p:sp>
        <p:nvSpPr>
          <p:cNvPr id="44" name="Textfeld 46"/>
          <p:cNvSpPr txBox="1"/>
          <p:nvPr/>
        </p:nvSpPr>
        <p:spPr>
          <a:xfrm>
            <a:off x="4188009" y="3495713"/>
            <a:ext cx="344524" cy="707886"/>
          </a:xfrm>
          <a:prstGeom prst="rect">
            <a:avLst/>
          </a:prstGeom>
          <a:noFill/>
        </p:spPr>
        <p:txBody>
          <a:bodyPr wrap="square" rtlCol="0">
            <a:spAutoFit/>
          </a:bodyPr>
          <a:lstStyle/>
          <a:p>
            <a:r>
              <a:rPr lang="en-US" sz="4000" dirty="0"/>
              <a:t>,</a:t>
            </a:r>
          </a:p>
        </p:txBody>
      </p:sp>
      <p:sp>
        <p:nvSpPr>
          <p:cNvPr id="45" name="Textfeld 47"/>
          <p:cNvSpPr txBox="1"/>
          <p:nvPr/>
        </p:nvSpPr>
        <p:spPr>
          <a:xfrm>
            <a:off x="4909642" y="3495713"/>
            <a:ext cx="344524" cy="707886"/>
          </a:xfrm>
          <a:prstGeom prst="rect">
            <a:avLst/>
          </a:prstGeom>
          <a:noFill/>
        </p:spPr>
        <p:txBody>
          <a:bodyPr wrap="square" rtlCol="0">
            <a:spAutoFit/>
          </a:bodyPr>
          <a:lstStyle/>
          <a:p>
            <a:r>
              <a:rPr lang="en-US" sz="4000" dirty="0"/>
              <a:t>,</a:t>
            </a:r>
          </a:p>
        </p:txBody>
      </p:sp>
      <p:sp>
        <p:nvSpPr>
          <p:cNvPr id="46" name="Textfeld 48"/>
          <p:cNvSpPr txBox="1"/>
          <p:nvPr/>
        </p:nvSpPr>
        <p:spPr>
          <a:xfrm>
            <a:off x="2979302" y="3465652"/>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7" name="Textfeld 49"/>
          <p:cNvSpPr txBox="1"/>
          <p:nvPr/>
        </p:nvSpPr>
        <p:spPr>
          <a:xfrm>
            <a:off x="5619357" y="3465008"/>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8" name="Textfeld 71"/>
          <p:cNvSpPr txBox="1"/>
          <p:nvPr/>
        </p:nvSpPr>
        <p:spPr>
          <a:xfrm>
            <a:off x="5935795" y="4078157"/>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87"/>
          <p:cNvSpPr txBox="1"/>
          <p:nvPr/>
        </p:nvSpPr>
        <p:spPr>
          <a:xfrm>
            <a:off x="4365854" y="2988241"/>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0" name="Gruppieren 89"/>
          <p:cNvGrpSpPr/>
          <p:nvPr/>
        </p:nvGrpSpPr>
        <p:grpSpPr>
          <a:xfrm>
            <a:off x="2627784" y="4078157"/>
            <a:ext cx="3290015" cy="1375778"/>
            <a:chOff x="2627784" y="4222173"/>
            <a:chExt cx="3290015" cy="1375778"/>
          </a:xfrm>
        </p:grpSpPr>
        <p:grpSp>
          <p:nvGrpSpPr>
            <p:cNvPr id="51" name="Gruppieren 76"/>
            <p:cNvGrpSpPr/>
            <p:nvPr/>
          </p:nvGrpSpPr>
          <p:grpSpPr>
            <a:xfrm>
              <a:off x="2627784" y="4222173"/>
              <a:ext cx="3290015" cy="856511"/>
              <a:chOff x="2200093" y="4210743"/>
              <a:chExt cx="3290015" cy="856511"/>
            </a:xfrm>
          </p:grpSpPr>
          <p:sp>
            <p:nvSpPr>
              <p:cNvPr id="53"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reihandform 53"/>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0"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1"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2"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3"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4"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5"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6"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2"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8" name="Gruppieren 92"/>
          <p:cNvGrpSpPr/>
          <p:nvPr/>
        </p:nvGrpSpPr>
        <p:grpSpPr>
          <a:xfrm>
            <a:off x="5161280" y="4213468"/>
            <a:ext cx="1324456" cy="1245847"/>
            <a:chOff x="5161280" y="4357484"/>
            <a:chExt cx="1324456" cy="1245847"/>
          </a:xfrm>
        </p:grpSpPr>
        <p:grpSp>
          <p:nvGrpSpPr>
            <p:cNvPr id="69" name="Gruppieren 84"/>
            <p:cNvGrpSpPr/>
            <p:nvPr/>
          </p:nvGrpSpPr>
          <p:grpSpPr>
            <a:xfrm>
              <a:off x="5364088" y="4357484"/>
              <a:ext cx="1121648" cy="713334"/>
              <a:chOff x="5364088" y="5349550"/>
              <a:chExt cx="1121648" cy="713334"/>
            </a:xfrm>
          </p:grpSpPr>
          <p:cxnSp>
            <p:nvCxnSpPr>
              <p:cNvPr id="72" name="Gerade Verbindung 77"/>
              <p:cNvCxnSpPr/>
              <p:nvPr/>
            </p:nvCxnSpPr>
            <p:spPr>
              <a:xfrm flipV="1">
                <a:off x="5634296" y="5414812"/>
                <a:ext cx="0" cy="595810"/>
              </a:xfrm>
              <a:prstGeom prst="line">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4"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6"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grpSp>
        <p:sp>
          <p:nvSpPr>
            <p:cNvPr id="70"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1" name="Textfeld 91"/>
            <p:cNvSpPr txBox="1"/>
            <p:nvPr/>
          </p:nvSpPr>
          <p:spPr>
            <a:xfrm>
              <a:off x="5161280" y="5013175"/>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sp>
        <p:nvSpPr>
          <p:cNvPr id="78"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nvGrpSpPr>
          <p:cNvPr id="79" name="Gruppieren 96"/>
          <p:cNvGrpSpPr/>
          <p:nvPr/>
        </p:nvGrpSpPr>
        <p:grpSpPr>
          <a:xfrm>
            <a:off x="6803784" y="836712"/>
            <a:ext cx="1590370" cy="584775"/>
            <a:chOff x="6774545" y="1196752"/>
            <a:chExt cx="1590370" cy="584775"/>
          </a:xfrm>
        </p:grpSpPr>
        <p:sp>
          <p:nvSpPr>
            <p:cNvPr id="80"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1"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mc:AlternateContent xmlns:mc="http://schemas.openxmlformats.org/markup-compatibility/2006" xmlns:a14="http://schemas.microsoft.com/office/drawing/2010/main">
        <mc:Choice Requires="a14">
          <p:sp>
            <p:nvSpPr>
              <p:cNvPr id="82" name="Rechteck 1"/>
              <p:cNvSpPr/>
              <p:nvPr/>
            </p:nvSpPr>
            <p:spPr>
              <a:xfrm>
                <a:off x="4738425" y="2060666"/>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2" name="Rechteck 1"/>
              <p:cNvSpPr>
                <a:spLocks noRot="1" noChangeAspect="1" noMove="1" noResize="1" noEditPoints="1" noAdjustHandles="1" noChangeArrowheads="1" noChangeShapeType="1" noTextEdit="1"/>
              </p:cNvSpPr>
              <p:nvPr/>
            </p:nvSpPr>
            <p:spPr>
              <a:xfrm>
                <a:off x="4738425" y="2060666"/>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feld 3"/>
              <p:cNvSpPr txBox="1"/>
              <p:nvPr/>
            </p:nvSpPr>
            <p:spPr>
              <a:xfrm>
                <a:off x="5110442" y="2046559"/>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3" name="Textfeld 3"/>
              <p:cNvSpPr txBox="1">
                <a:spLocks noRot="1" noChangeAspect="1" noMove="1" noResize="1" noEditPoints="1" noAdjustHandles="1" noChangeArrowheads="1" noChangeShapeType="1" noTextEdit="1"/>
              </p:cNvSpPr>
              <p:nvPr/>
            </p:nvSpPr>
            <p:spPr>
              <a:xfrm>
                <a:off x="5110442" y="2046559"/>
                <a:ext cx="470000" cy="461665"/>
              </a:xfrm>
              <a:prstGeom prst="rect">
                <a:avLst/>
              </a:prstGeom>
              <a:blipFill rotWithShape="0">
                <a:blip r:embed="rId4"/>
                <a:stretch>
                  <a:fillRect l="-2597" r="-3896"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hteck 38"/>
              <p:cNvSpPr/>
              <p:nvPr/>
            </p:nvSpPr>
            <p:spPr>
              <a:xfrm>
                <a:off x="4909479" y="2060848"/>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4" name="Rechteck 38"/>
              <p:cNvSpPr>
                <a:spLocks noRot="1" noChangeAspect="1" noMove="1" noResize="1" noEditPoints="1" noAdjustHandles="1" noChangeArrowheads="1" noChangeShapeType="1" noTextEdit="1"/>
              </p:cNvSpPr>
              <p:nvPr/>
            </p:nvSpPr>
            <p:spPr>
              <a:xfrm>
                <a:off x="4909479" y="2060848"/>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9"/>
              <p:cNvSpPr/>
              <p:nvPr/>
            </p:nvSpPr>
            <p:spPr>
              <a:xfrm>
                <a:off x="3228187" y="1848968"/>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5" name="Rechteck 39"/>
              <p:cNvSpPr>
                <a:spLocks noRot="1" noChangeAspect="1" noMove="1" noResize="1" noEditPoints="1" noAdjustHandles="1" noChangeArrowheads="1" noChangeShapeType="1" noTextEdit="1"/>
              </p:cNvSpPr>
              <p:nvPr/>
            </p:nvSpPr>
            <p:spPr>
              <a:xfrm>
                <a:off x="3228187" y="1848968"/>
                <a:ext cx="376642" cy="461665"/>
              </a:xfrm>
              <a:prstGeom prst="rect">
                <a:avLst/>
              </a:prstGeom>
              <a:blipFill rotWithShape="0">
                <a:blip r:embed="rId6"/>
                <a:stretch>
                  <a:fillRect l="-1639" r="-1639"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50"/>
              <p:cNvSpPr/>
              <p:nvPr/>
            </p:nvSpPr>
            <p:spPr>
              <a:xfrm>
                <a:off x="3227719" y="1848301"/>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6" name="Rechteck 50"/>
              <p:cNvSpPr>
                <a:spLocks noRot="1" noChangeAspect="1" noMove="1" noResize="1" noEditPoints="1" noAdjustHandles="1" noChangeArrowheads="1" noChangeShapeType="1" noTextEdit="1"/>
              </p:cNvSpPr>
              <p:nvPr/>
            </p:nvSpPr>
            <p:spPr>
              <a:xfrm>
                <a:off x="3227719" y="1848301"/>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7" name="TextBox 86"/>
          <p:cNvSpPr txBox="1"/>
          <p:nvPr/>
        </p:nvSpPr>
        <p:spPr>
          <a:xfrm>
            <a:off x="5225353" y="5323720"/>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604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8 -2.22222E-6 L -0.06268 -2.22222E-6 " pathEditMode="relative" rAng="0" ptsTypes="AA">
                                      <p:cBhvr>
                                        <p:cTn id="6" dur="2000" fill="hold"/>
                                        <p:tgtEl>
                                          <p:spTgt spid="50"/>
                                        </p:tgtEl>
                                        <p:attrNameLst>
                                          <p:attrName>ppt_x</p:attrName>
                                          <p:attrName>ppt_y</p:attrName>
                                        </p:attrNameLst>
                                      </p:cBhvr>
                                      <p:rCtr x="-3125" y="0"/>
                                    </p:animMotion>
                                  </p:childTnLst>
                                </p:cTn>
                              </p:par>
                              <p:par>
                                <p:cTn id="7" presetID="63" presetClass="path" presetSubtype="0" accel="50000" decel="50000" fill="hold" grpId="0" nodeType="withEffect">
                                  <p:stCondLst>
                                    <p:cond delay="0"/>
                                  </p:stCondLst>
                                  <p:childTnLst>
                                    <p:animMotion origin="layout" path="M -3.05556E-6 -1.11111E-6 L 0.05695 -0.00023 " pathEditMode="relative" rAng="0" ptsTypes="AA">
                                      <p:cBhvr>
                                        <p:cTn id="8" dur="2000" fill="hold"/>
                                        <p:tgtEl>
                                          <p:spTgt spid="48"/>
                                        </p:tgtEl>
                                        <p:attrNameLst>
                                          <p:attrName>ppt_x</p:attrName>
                                          <p:attrName>ppt_y</p:attrName>
                                        </p:attrNameLst>
                                      </p:cBhvr>
                                      <p:rCtr x="2847" y="-23"/>
                                    </p:animMotion>
                                  </p:childTnLst>
                                </p:cTn>
                              </p:par>
                              <p:par>
                                <p:cTn id="9" presetID="63" presetClass="path" presetSubtype="0" accel="50000" decel="50000" fill="hold" grpId="0" nodeType="withEffect">
                                  <p:stCondLst>
                                    <p:cond delay="0"/>
                                  </p:stCondLst>
                                  <p:childTnLst>
                                    <p:animMotion origin="layout" path="M 1.38889E-6 4.44444E-6 L 0.03055 -0.0007 " pathEditMode="relative" rAng="0" ptsTypes="AA">
                                      <p:cBhvr>
                                        <p:cTn id="10" dur="2000" fill="hold"/>
                                        <p:tgtEl>
                                          <p:spTgt spid="83"/>
                                        </p:tgtEl>
                                        <p:attrNameLst>
                                          <p:attrName>ppt_x</p:attrName>
                                          <p:attrName>ppt_y</p:attrName>
                                        </p:attrNameLst>
                                      </p:cBhvr>
                                      <p:rCtr x="1528" y="-46"/>
                                    </p:animMotion>
                                  </p:childTnLst>
                                </p:cTn>
                              </p:par>
                              <p:par>
                                <p:cTn id="11" presetID="35" presetClass="path" presetSubtype="0" accel="50000" decel="50000" fill="hold" grpId="0" nodeType="withEffect">
                                  <p:stCondLst>
                                    <p:cond delay="0"/>
                                  </p:stCondLst>
                                  <p:childTnLst>
                                    <p:animMotion origin="layout" path="M 5E-6 1.11111E-6 L -0.02987 0.00046 " pathEditMode="relative" rAng="0" ptsTypes="AA">
                                      <p:cBhvr>
                                        <p:cTn id="12" dur="2000" fill="hold"/>
                                        <p:tgtEl>
                                          <p:spTgt spid="82"/>
                                        </p:tgtEl>
                                        <p:attrNameLst>
                                          <p:attrName>ppt_x</p:attrName>
                                          <p:attrName>ppt_y</p:attrName>
                                        </p:attrNameLst>
                                      </p:cBhvr>
                                      <p:rCtr x="-1493"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82" grpId="0"/>
      <p:bldP spid="83" grpId="0"/>
      <p:bldP spid="84" grpId="0"/>
      <p:bldP spid="85" grpId="0"/>
      <p:bldP spid="86" grpId="0"/>
      <p:bldP spid="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Feedback </a:t>
                </a:r>
                <a14:m>
                  <m:oMath xmlns:m="http://schemas.openxmlformats.org/officeDocument/2006/math">
                    <m:r>
                      <a:rPr lang="de-DE" b="0" i="1" smtClean="0">
                        <a:latin typeface="Cambria Math" panose="02040503050406030204" pitchFamily="18" charset="0"/>
                      </a:rPr>
                      <m:t>𝑓</m:t>
                    </m:r>
                  </m:oMath>
                </a14:m>
                <a:r>
                  <a:rPr lang="en-US" dirty="0" smtClean="0"/>
                  <a:t> as a slide control</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110" t="-10526" b="-2894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27</a:t>
            </a:fld>
            <a:endParaRPr lang="en-US"/>
          </a:p>
        </p:txBody>
      </p:sp>
      <mc:AlternateContent xmlns:mc="http://schemas.openxmlformats.org/markup-compatibility/2006" xmlns:a14="http://schemas.microsoft.com/office/drawing/2010/main">
        <mc:Choice Requires="a14">
          <p:sp>
            <p:nvSpPr>
              <p:cNvPr id="4" name="Rechteck 3"/>
              <p:cNvSpPr/>
              <p:nvPr/>
            </p:nvSpPr>
            <p:spPr>
              <a:xfrm>
                <a:off x="2003435" y="1340768"/>
                <a:ext cx="5137130" cy="150964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a:rPr>
                        <m:t>𝐽𝑎𝑐𝑐𝑎𝑟𝑑</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 </m:t>
                      </m:r>
                      <m:f>
                        <m:fPr>
                          <m:ctrlPr>
                            <a:rPr lang="en-US" sz="2000" i="1">
                              <a:latin typeface="Cambria Math" panose="02040503050406030204" pitchFamily="18" charset="0"/>
                            </a:rPr>
                          </m:ctrlPr>
                        </m:fPr>
                        <m:num>
                          <m:nary>
                            <m:naryPr>
                              <m:chr m:val="∑"/>
                              <m:limLoc m:val="undOvr"/>
                              <m:supHide m:val="on"/>
                              <m:ctrlPr>
                                <a:rPr lang="en-US" sz="2000" i="1">
                                  <a:latin typeface="Cambria Math" panose="02040503050406030204" pitchFamily="18" charset="0"/>
                                </a:rPr>
                              </m:ctrlPr>
                            </m:naryPr>
                            <m:sub>
                              <m:r>
                                <a:rPr lang="de-DE" sz="2000" b="0" i="1" smtClean="0">
                                  <a:latin typeface="Cambria Math"/>
                                </a:rPr>
                                <m:t>𝑣</m:t>
                              </m:r>
                              <m:r>
                                <a:rPr lang="en-US" sz="2000" i="1">
                                  <a:latin typeface="Cambria Math"/>
                                </a:rPr>
                                <m:t>∈</m:t>
                              </m:r>
                              <m:r>
                                <a:rPr lang="de-DE" sz="2000" b="0" i="1" smtClean="0">
                                  <a:latin typeface="Cambria Math"/>
                                </a:rPr>
                                <m:t>𝑆</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𝑣</m:t>
                                          </m:r>
                                        </m:e>
                                      </m:d>
                                      <m:r>
                                        <a:rPr lang="de-DE" sz="2000" b="0" i="1" smtClean="0">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smtClean="0">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b="0" i="1" smtClean="0">
                                          <a:latin typeface="Cambria Math"/>
                                        </a:rPr>
                                        <m:t>        | </m:t>
                                      </m:r>
                                      <m:r>
                                        <a:rPr lang="en-US" sz="2000" i="1" smtClean="0">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num>
                        <m:den>
                          <m:nary>
                            <m:naryPr>
                              <m:chr m:val="∑"/>
                              <m:limLoc m:val="undOvr"/>
                              <m:supHide m:val="on"/>
                              <m:ctrlPr>
                                <a:rPr lang="en-US" sz="2000" i="1">
                                  <a:latin typeface="Cambria Math" panose="02040503050406030204" pitchFamily="18" charset="0"/>
                                </a:rPr>
                              </m:ctrlPr>
                            </m:naryPr>
                            <m:sub>
                              <m:r>
                                <m:rPr>
                                  <m:brk/>
                                </m:rPr>
                                <a:rPr lang="de-DE" sz="2000" b="0" i="1" smtClean="0">
                                  <a:latin typeface="Cambria Math"/>
                                </a:rPr>
                                <m:t>𝑣</m:t>
                              </m:r>
                              <m:r>
                                <a:rPr lang="en-US" sz="2000" i="1">
                                  <a:latin typeface="Cambria Math"/>
                                </a:rPr>
                                <m:t>∈</m:t>
                              </m:r>
                              <m:r>
                                <a:rPr lang="en-US" sz="2000" i="1">
                                  <a:latin typeface="Cambria Math"/>
                                </a:rPr>
                                <m:t>𝑆</m:t>
                              </m:r>
                              <m:r>
                                <a:rPr lang="en-US" sz="2000" i="1">
                                  <a:latin typeface="Cambria Math"/>
                                </a:rPr>
                                <m:t>∪</m:t>
                              </m:r>
                              <m:r>
                                <a:rPr lang="en-US" sz="2000" i="1">
                                  <a:latin typeface="Cambria Math"/>
                                </a:rPr>
                                <m:t>𝐹</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𝑣</m:t>
                                          </m:r>
                                        </m:e>
                                      </m:d>
                                      <m:r>
                                        <a:rPr lang="de-DE" sz="2000" b="0" i="1" smtClean="0">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b="0" i="1" smtClean="0">
                                          <a:latin typeface="Cambria Math"/>
                                        </a:rPr>
                                        <m:t>        |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den>
                      </m:f>
                    </m:oMath>
                  </m:oMathPara>
                </a14:m>
                <a:endParaRPr lang="en-US" sz="2000" dirty="0"/>
              </a:p>
            </p:txBody>
          </p:sp>
        </mc:Choice>
        <mc:Fallback xmlns="">
          <p:sp>
            <p:nvSpPr>
              <p:cNvPr id="4" name="Rechteck 3"/>
              <p:cNvSpPr>
                <a:spLocks noRot="1" noChangeAspect="1" noMove="1" noResize="1" noEditPoints="1" noAdjustHandles="1" noChangeArrowheads="1" noChangeShapeType="1" noTextEdit="1"/>
              </p:cNvSpPr>
              <p:nvPr/>
            </p:nvSpPr>
            <p:spPr>
              <a:xfrm>
                <a:off x="2003435" y="1340768"/>
                <a:ext cx="5137130" cy="150964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5"/>
              <p:cNvSpPr/>
              <p:nvPr/>
            </p:nvSpPr>
            <p:spPr>
              <a:xfrm>
                <a:off x="2269424" y="3198170"/>
                <a:ext cx="5207738" cy="4468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𝑟𝐼𝑃</m:t>
                      </m:r>
                      <m:d>
                        <m:dPr>
                          <m:ctrlPr>
                            <a:rPr lang="en-US" sz="2000" i="1">
                              <a:latin typeface="Cambria Math" panose="02040503050406030204" pitchFamily="18" charset="0"/>
                            </a:rPr>
                          </m:ctrlPr>
                        </m:dPr>
                        <m:e>
                          <m:r>
                            <a:rPr lang="de-DE" sz="2000" b="0" i="1" smtClean="0">
                              <a:latin typeface="Cambria Math"/>
                            </a:rPr>
                            <m:t>𝑤</m:t>
                          </m:r>
                          <m:r>
                            <a:rPr lang="de-DE" sz="2000" b="0" i="1" smtClean="0">
                              <a:latin typeface="Cambria Math"/>
                            </a:rPr>
                            <m:t>,</m:t>
                          </m:r>
                          <m:r>
                            <a:rPr lang="de-DE" sz="2000" b="0" i="1" smtClean="0">
                              <a:latin typeface="Cambria Math"/>
                            </a:rPr>
                            <m:t>𝑓</m:t>
                          </m:r>
                        </m:e>
                      </m:d>
                      <m:r>
                        <a:rPr lang="de-DE" sz="2000" b="0" i="1" smtClean="0">
                          <a:latin typeface="Cambria Math"/>
                        </a:rPr>
                        <m:t>=</m:t>
                      </m:r>
                      <m:r>
                        <a:rPr lang="de-DE" sz="2000" b="0" i="1" smtClean="0">
                          <a:latin typeface="Cambria Math"/>
                        </a:rPr>
                        <m:t>𝑟𝐼𝑃</m:t>
                      </m:r>
                      <m:d>
                        <m:dPr>
                          <m:ctrlPr>
                            <a:rPr lang="de-DE" sz="2000" b="0" i="1" smtClean="0">
                              <a:latin typeface="Cambria Math" panose="02040503050406030204" pitchFamily="18" charset="0"/>
                            </a:rPr>
                          </m:ctrlPr>
                        </m:dPr>
                        <m:e>
                          <m:r>
                            <a:rPr lang="de-DE" sz="2000" b="0" i="1" smtClean="0">
                              <a:latin typeface="Cambria Math"/>
                            </a:rPr>
                            <m:t>𝑤</m:t>
                          </m:r>
                        </m:e>
                      </m:d>
                      <m:d>
                        <m:dPr>
                          <m:ctrlPr>
                            <a:rPr lang="de-DE" sz="2000" b="0" i="1" smtClean="0">
                              <a:latin typeface="Cambria Math" panose="02040503050406030204" pitchFamily="18" charset="0"/>
                            </a:rPr>
                          </m:ctrlPr>
                        </m:dPr>
                        <m:e>
                          <m:d>
                            <m:dPr>
                              <m:ctrlPr>
                                <a:rPr lang="de-DE" sz="2000" b="0" i="1" smtClean="0">
                                  <a:latin typeface="Cambria Math" panose="02040503050406030204" pitchFamily="18" charset="0"/>
                                </a:rPr>
                              </m:ctrlPr>
                            </m:dPr>
                            <m:e>
                              <m:r>
                                <a:rPr lang="de-DE" sz="2000" b="0" i="1" smtClean="0">
                                  <a:latin typeface="Cambria Math"/>
                                </a:rPr>
                                <m:t>1−</m:t>
                              </m:r>
                              <m:r>
                                <a:rPr lang="de-DE" sz="2000" b="0" i="1" smtClean="0">
                                  <a:latin typeface="Cambria Math"/>
                                </a:rPr>
                                <m:t>𝑓</m:t>
                              </m:r>
                            </m:e>
                          </m:d>
                          <m:r>
                            <a:rPr lang="de-DE" sz="2000" b="0" i="1" smtClean="0">
                              <a:latin typeface="Cambria Math"/>
                            </a:rPr>
                            <m:t>+</m:t>
                          </m:r>
                          <m:r>
                            <a:rPr lang="de-DE" sz="2000" b="0" i="1" smtClean="0">
                              <a:latin typeface="Cambria Math"/>
                            </a:rPr>
                            <m:t>𝐽𝑎𝑐𝑐𝑎𝑟𝑑</m:t>
                          </m:r>
                          <m:d>
                            <m:dPr>
                              <m:ctrlPr>
                                <a:rPr lang="de-DE" sz="2000" b="0" i="1" smtClean="0">
                                  <a:latin typeface="Cambria Math" panose="02040503050406030204" pitchFamily="18" charset="0"/>
                                </a:rPr>
                              </m:ctrlPr>
                            </m:dPr>
                            <m:e>
                              <m:r>
                                <a:rPr lang="de-DE" sz="2000" b="0" i="1" smtClean="0">
                                  <a:latin typeface="Cambria Math"/>
                                </a:rPr>
                                <m:t>𝑤</m:t>
                              </m:r>
                            </m:e>
                          </m:d>
                          <m:r>
                            <a:rPr lang="de-DE" sz="2000" b="0" i="1" smtClean="0">
                              <a:latin typeface="Cambria Math"/>
                            </a:rPr>
                            <m:t>𝑓</m:t>
                          </m:r>
                        </m:e>
                      </m:d>
                    </m:oMath>
                  </m:oMathPara>
                </a14:m>
                <a:endParaRPr lang="en-US" sz="2000" dirty="0"/>
              </a:p>
            </p:txBody>
          </p:sp>
        </mc:Choice>
        <mc:Fallback xmlns="">
          <p:sp>
            <p:nvSpPr>
              <p:cNvPr id="5" name="Rechteck 5"/>
              <p:cNvSpPr>
                <a:spLocks noRot="1" noChangeAspect="1" noMove="1" noResize="1" noEditPoints="1" noAdjustHandles="1" noChangeArrowheads="1" noChangeShapeType="1" noTextEdit="1"/>
              </p:cNvSpPr>
              <p:nvPr/>
            </p:nvSpPr>
            <p:spPr>
              <a:xfrm>
                <a:off x="2269424" y="3198170"/>
                <a:ext cx="5207738" cy="446854"/>
              </a:xfrm>
              <a:prstGeom prst="rect">
                <a:avLst/>
              </a:prstGeom>
              <a:blipFill rotWithShape="0">
                <a:blip r:embed="rId4"/>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6"/>
              <p:cNvSpPr txBox="1"/>
              <p:nvPr/>
            </p:nvSpPr>
            <p:spPr>
              <a:xfrm>
                <a:off x="333053" y="4014589"/>
                <a:ext cx="8554387" cy="2308324"/>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ea typeface="Cambria Math" panose="02040503050406030204" pitchFamily="18" charset="0"/>
                        <a:cs typeface="Arial" panose="020B0604020202020204" pitchFamily="34" charset="0"/>
                      </a:rPr>
                      <m:t>𝑆</m:t>
                    </m:r>
                    <m:r>
                      <a:rPr lang="de-DE" b="0" i="0" smtClean="0">
                        <a:solidFill>
                          <a:srgbClr val="7F7F7F"/>
                        </a:solidFill>
                        <a:latin typeface="Cambria Math"/>
                        <a:ea typeface="Cambria Math" panose="02040503050406030204" pitchFamily="18" charset="0"/>
                        <a:cs typeface="Arial" panose="020B0604020202020204" pitchFamily="34" charset="0"/>
                      </a:rPr>
                      <m:t> </m:t>
                    </m:r>
                  </m:oMath>
                </a14:m>
                <a:r>
                  <a:rPr lang="en-US" dirty="0">
                    <a:solidFill>
                      <a:srgbClr val="7F7F7F"/>
                    </a:solidFill>
                    <a:ea typeface="Cambria Math" panose="02040503050406030204" pitchFamily="18" charset="0"/>
                    <a:cs typeface="Arial" panose="020B0604020202020204" pitchFamily="34" charset="0"/>
                  </a:rPr>
                  <a:t>is the search term (set of searched words)</a:t>
                </a:r>
              </a:p>
              <a:p>
                <a:pPr>
                  <a:buClr>
                    <a:schemeClr val="tx2"/>
                  </a:buClr>
                </a:pPr>
                <a14:m>
                  <m:oMath xmlns:m="http://schemas.openxmlformats.org/officeDocument/2006/math">
                    <m:r>
                      <a:rPr lang="en-US" i="1">
                        <a:solidFill>
                          <a:srgbClr val="7F7F7F"/>
                        </a:solidFill>
                        <a:latin typeface="Cambria Math"/>
                      </a:rPr>
                      <m:t>𝐹</m:t>
                    </m:r>
                    <m:r>
                      <a:rPr lang="de-DE" b="0" i="1" smtClean="0">
                        <a:solidFill>
                          <a:srgbClr val="7F7F7F"/>
                        </a:solidFill>
                        <a:latin typeface="Cambria Math"/>
                      </a:rPr>
                      <m:t> </m:t>
                    </m:r>
                  </m:oMath>
                </a14:m>
                <a:r>
                  <a:rPr lang="de-DE" dirty="0" err="1" smtClean="0">
                    <a:solidFill>
                      <a:srgbClr val="7F7F7F"/>
                    </a:solidFill>
                  </a:rPr>
                  <a:t>i</a:t>
                </a:r>
                <a:r>
                  <a:rPr lang="en-US" dirty="0" smtClean="0">
                    <a:solidFill>
                      <a:srgbClr val="7F7F7F"/>
                    </a:solidFill>
                  </a:rPr>
                  <a:t>s the candidate term (set of found words)</a:t>
                </a:r>
              </a:p>
              <a:p>
                <a:pPr>
                  <a:buClr>
                    <a:schemeClr val="tx2"/>
                  </a:buClr>
                </a:pPr>
                <a14:m>
                  <m:oMath xmlns:m="http://schemas.openxmlformats.org/officeDocument/2006/math">
                    <m:r>
                      <a:rPr lang="de-DE" i="1">
                        <a:solidFill>
                          <a:srgbClr val="7F7F7F"/>
                        </a:solidFill>
                        <a:latin typeface="Cambria Math"/>
                      </a:rPr>
                      <m:t>𝑓</m:t>
                    </m:r>
                  </m:oMath>
                </a14:m>
                <a:r>
                  <a:rPr lang="de-DE" dirty="0" smtClean="0">
                    <a:solidFill>
                      <a:srgbClr val="7F7F7F"/>
                    </a:solidFill>
                  </a:rPr>
                  <a:t> </a:t>
                </a:r>
                <a:r>
                  <a:rPr lang="en-US" dirty="0" smtClean="0">
                    <a:solidFill>
                      <a:srgbClr val="7F7F7F"/>
                    </a:solidFill>
                  </a:rPr>
                  <a:t>is the feedback factor: </a:t>
                </a:r>
                <a14:m>
                  <m:oMath xmlns:m="http://schemas.openxmlformats.org/officeDocument/2006/math">
                    <m:r>
                      <a:rPr lang="en-US" b="0" i="1" smtClean="0">
                        <a:solidFill>
                          <a:srgbClr val="7F7F7F"/>
                        </a:solidFill>
                        <a:latin typeface="Cambria Math"/>
                      </a:rPr>
                      <m:t>𝑓</m:t>
                    </m:r>
                    <m:r>
                      <a:rPr lang="en-US" b="0" i="1" smtClean="0">
                        <a:solidFill>
                          <a:srgbClr val="7F7F7F"/>
                        </a:solidFill>
                        <a:latin typeface="Cambria Math"/>
                        <a:ea typeface="Cambria Math"/>
                      </a:rPr>
                      <m:t>∈</m:t>
                    </m:r>
                    <m:d>
                      <m:dPr>
                        <m:begChr m:val="["/>
                        <m:endChr m:val="]"/>
                        <m:ctrlPr>
                          <a:rPr lang="en-US" b="0" i="1" smtClean="0">
                            <a:solidFill>
                              <a:srgbClr val="7F7F7F"/>
                            </a:solidFill>
                            <a:latin typeface="Cambria Math" panose="02040503050406030204" pitchFamily="18" charset="0"/>
                            <a:ea typeface="Cambria Math"/>
                          </a:rPr>
                        </m:ctrlPr>
                      </m:dPr>
                      <m:e>
                        <m:r>
                          <a:rPr lang="en-US" b="0" i="1" smtClean="0">
                            <a:solidFill>
                              <a:srgbClr val="7F7F7F"/>
                            </a:solidFill>
                            <a:latin typeface="Cambria Math"/>
                            <a:ea typeface="Cambria Math"/>
                          </a:rPr>
                          <m:t>0,1</m:t>
                        </m:r>
                      </m:e>
                    </m:d>
                  </m:oMath>
                </a14:m>
                <a:endParaRPr lang="en-US" i="1" dirty="0" smtClean="0">
                  <a:solidFill>
                    <a:srgbClr val="7F7F7F"/>
                  </a:solidFill>
                  <a:latin typeface="Cambria Math"/>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a:solidFill>
                      <a:srgbClr val="7F7F7F"/>
                    </a:solidFill>
                    <a:ea typeface="Cambria Math" panose="02040503050406030204" pitchFamily="18" charset="0"/>
                    <a:cs typeface="Arial" panose="020B0604020202020204" pitchFamily="34" charset="0"/>
                  </a:rPr>
                  <a:t> is a word of the search term</a:t>
                </a:r>
                <a:r>
                  <a:rPr lang="en-US" dirty="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i="1">
                        <a:solidFill>
                          <a:srgbClr val="7F7F7F"/>
                        </a:solidFill>
                        <a:latin typeface="Cambria Math"/>
                        <a:ea typeface="Cambria Math"/>
                        <a:cs typeface="Arial" panose="020B0604020202020204" pitchFamily="34" charset="0"/>
                      </a:rPr>
                      <m:t>𝑤</m:t>
                    </m:r>
                    <m:r>
                      <a:rPr lang="en-US" i="1">
                        <a:solidFill>
                          <a:srgbClr val="7F7F7F"/>
                        </a:solidFill>
                        <a:latin typeface="Cambria Math"/>
                        <a:ea typeface="Cambria Math"/>
                        <a:cs typeface="Arial" panose="020B0604020202020204" pitchFamily="34" charset="0"/>
                      </a:rPr>
                      <m:t>∈</m:t>
                    </m:r>
                    <m:r>
                      <a:rPr lang="de-DE" i="1">
                        <a:solidFill>
                          <a:srgbClr val="7F7F7F"/>
                        </a:solidFill>
                        <a:latin typeface="Cambria Math"/>
                        <a:ea typeface="Cambria Math"/>
                        <a:cs typeface="Arial" panose="020B0604020202020204" pitchFamily="34" charset="0"/>
                      </a:rPr>
                      <m:t>𝑆</m:t>
                    </m:r>
                  </m:oMath>
                </a14:m>
                <a:endParaRPr lang="de-DE" dirty="0" smtClean="0">
                  <a:solidFill>
                    <a:srgbClr val="7F7F7F"/>
                  </a:solidFill>
                  <a:latin typeface="Cambria Math"/>
                </a:endParaRPr>
              </a:p>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rPr>
                      <m:t>𝐼𝑃</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resolves to the absolute identification potential of word </a:t>
                </a:r>
                <a14:m>
                  <m:oMath xmlns:m="http://schemas.openxmlformats.org/officeDocument/2006/math">
                    <m:r>
                      <a:rPr lang="de-DE" i="1">
                        <a:solidFill>
                          <a:srgbClr val="7F7F7F"/>
                        </a:solidFill>
                        <a:latin typeface="Cambria Math"/>
                      </a:rPr>
                      <m:t>𝑤</m:t>
                    </m:r>
                  </m:oMath>
                </a14:m>
                <a:endParaRPr lang="de-DE" dirty="0" smtClean="0">
                  <a:solidFill>
                    <a:srgbClr val="7F7F7F"/>
                  </a:solidFill>
                </a:endParaRPr>
              </a:p>
              <a:p>
                <a:pPr>
                  <a:buClr>
                    <a:schemeClr val="tx2"/>
                  </a:buClr>
                </a:pPr>
                <a14:m>
                  <m:oMath xmlns:m="http://schemas.openxmlformats.org/officeDocument/2006/math">
                    <m:r>
                      <a:rPr lang="de-DE" b="0" i="1" smtClean="0">
                        <a:solidFill>
                          <a:srgbClr val="7F7F7F"/>
                        </a:solidFill>
                        <a:latin typeface="Cambria Math"/>
                      </a:rPr>
                      <m:t>𝐽𝑎𝑐𝑐𝑎𝑟𝑑</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a:t>
                </a:r>
                <a:r>
                  <a:rPr lang="en-US" dirty="0" err="1" smtClean="0">
                    <a:solidFill>
                      <a:srgbClr val="7F7F7F"/>
                    </a:solidFill>
                    <a:ea typeface="Cambria Math" panose="02040503050406030204" pitchFamily="18" charset="0"/>
                    <a:cs typeface="Arial" panose="020B0604020202020204" pitchFamily="34" charset="0"/>
                  </a:rPr>
                  <a:t>Jaccard</a:t>
                </a:r>
                <a:r>
                  <a:rPr lang="en-US" dirty="0" smtClean="0">
                    <a:solidFill>
                      <a:srgbClr val="7F7F7F"/>
                    </a:solidFill>
                    <a:ea typeface="Cambria Math" panose="02040503050406030204" pitchFamily="18" charset="0"/>
                    <a:cs typeface="Arial" panose="020B0604020202020204" pitchFamily="34" charset="0"/>
                  </a:rPr>
                  <a:t> coefficient of word </a:t>
                </a:r>
                <a14:m>
                  <m:oMath xmlns:m="http://schemas.openxmlformats.org/officeDocument/2006/math">
                    <m:r>
                      <a:rPr lang="de-DE" i="1">
                        <a:solidFill>
                          <a:srgbClr val="7F7F7F"/>
                        </a:solidFill>
                        <a:latin typeface="Cambria Math"/>
                      </a:rPr>
                      <m:t>𝑤</m:t>
                    </m:r>
                  </m:oMath>
                </a14:m>
                <a:endParaRPr lang="de-DE" i="1" dirty="0" smtClean="0">
                  <a:solidFill>
                    <a:srgbClr val="7F7F7F"/>
                  </a:solidFill>
                  <a:latin typeface="Cambria Math"/>
                </a:endParaRPr>
              </a:p>
              <a:p>
                <a:pPr>
                  <a:buClr>
                    <a:schemeClr val="tx2"/>
                  </a:buClr>
                </a:pPr>
                <a14:m>
                  <m:oMath xmlns:m="http://schemas.openxmlformats.org/officeDocument/2006/math">
                    <m:r>
                      <a:rPr lang="de-DE" i="1">
                        <a:solidFill>
                          <a:srgbClr val="7F7F7F"/>
                        </a:solidFill>
                        <a:latin typeface="Cambria Math"/>
                      </a:rPr>
                      <m:t>𝑟𝐼𝑃</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r>
                          <a:rPr lang="de-DE" i="1">
                            <a:solidFill>
                              <a:srgbClr val="7F7F7F"/>
                            </a:solidFill>
                            <a:latin typeface="Cambria Math"/>
                          </a:rPr>
                          <m:t>,</m:t>
                        </m:r>
                        <m:r>
                          <a:rPr lang="de-DE" i="1">
                            <a:solidFill>
                              <a:srgbClr val="7F7F7F"/>
                            </a:solidFill>
                            <a:latin typeface="Cambria Math"/>
                          </a:rPr>
                          <m:t>𝑓</m:t>
                        </m:r>
                      </m:e>
                    </m:d>
                    <m:r>
                      <a:rPr lang="de-DE" i="1">
                        <a:solidFill>
                          <a:srgbClr val="7F7F7F"/>
                        </a:solidFill>
                        <a:latin typeface="Cambria Math"/>
                      </a:rPr>
                      <m:t> </m:t>
                    </m:r>
                  </m:oMath>
                </a14:m>
                <a:r>
                  <a:rPr lang="en-US" dirty="0" smtClean="0">
                    <a:solidFill>
                      <a:srgbClr val="7F7F7F"/>
                    </a:solidFill>
                    <a:ea typeface="Cambria Math" panose="02040503050406030204" pitchFamily="18" charset="0"/>
                    <a:cs typeface="Arial" panose="020B0604020202020204" pitchFamily="34" charset="0"/>
                  </a:rPr>
                  <a:t>returns the relative identification potential for word </a:t>
                </a:r>
                <a14:m>
                  <m:oMath xmlns:m="http://schemas.openxmlformats.org/officeDocument/2006/math">
                    <m:r>
                      <a:rPr lang="de-DE" i="1">
                        <a:solidFill>
                          <a:srgbClr val="7F7F7F"/>
                        </a:solidFill>
                        <a:latin typeface="Cambria Math"/>
                      </a:rPr>
                      <m:t>𝑤</m:t>
                    </m:r>
                  </m:oMath>
                </a14:m>
                <a:r>
                  <a:rPr lang="en-US" dirty="0" smtClean="0">
                    <a:solidFill>
                      <a:srgbClr val="7F7F7F"/>
                    </a:solidFill>
                    <a:ea typeface="Cambria Math" panose="02040503050406030204" pitchFamily="18" charset="0"/>
                    <a:cs typeface="Arial" panose="020B0604020202020204" pitchFamily="34" charset="0"/>
                  </a:rPr>
                  <a:t> with feedback </a:t>
                </a:r>
                <a14:m>
                  <m:oMath xmlns:m="http://schemas.openxmlformats.org/officeDocument/2006/math">
                    <m:r>
                      <a:rPr lang="de-DE" i="1">
                        <a:solidFill>
                          <a:srgbClr val="7F7F7F"/>
                        </a:solidFill>
                        <a:latin typeface="Cambria Math"/>
                      </a:rPr>
                      <m:t>𝑓</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Textfeld 6"/>
              <p:cNvSpPr txBox="1">
                <a:spLocks noRot="1" noChangeAspect="1" noMove="1" noResize="1" noEditPoints="1" noAdjustHandles="1" noChangeArrowheads="1" noChangeShapeType="1" noTextEdit="1"/>
              </p:cNvSpPr>
              <p:nvPr/>
            </p:nvSpPr>
            <p:spPr>
              <a:xfrm>
                <a:off x="333053" y="4014589"/>
                <a:ext cx="8554387" cy="2308324"/>
              </a:xfrm>
              <a:prstGeom prst="rect">
                <a:avLst/>
              </a:prstGeom>
              <a:blipFill rotWithShape="0">
                <a:blip r:embed="rId5"/>
                <a:stretch>
                  <a:fillRect l="-214"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255665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Feedback</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28</a:t>
            </a:fld>
            <a:endParaRPr lang="en-US"/>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General setting</a:t>
                </a:r>
              </a:p>
              <a:p>
                <a:r>
                  <a:rPr lang="en-US" dirty="0" smtClean="0"/>
                  <a:t>Ranking of candidates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≤0.1)</m:t>
                    </m:r>
                  </m:oMath>
                </a14:m>
                <a:endParaRPr lang="de-DE" b="0" dirty="0" smtClean="0"/>
              </a:p>
              <a:p>
                <a:pPr lvl="1"/>
                <a:r>
                  <a:rPr lang="de-DE" b="0" dirty="0" smtClean="0"/>
                  <a:t>Sorts</a:t>
                </a:r>
                <a:r>
                  <a:rPr lang="en-US" dirty="0" smtClean="0"/>
                  <a:t> the candidates by relevancy of additional noise without compromising the threshold</a:t>
                </a:r>
              </a:p>
              <a:p>
                <a:r>
                  <a:rPr lang="en-US" dirty="0" smtClean="0"/>
                  <a:t>Enforcing commutativity and transitivity </a:t>
                </a:r>
                <a:r>
                  <a:rPr lang="en-US" dirty="0"/>
                  <a:t>(</a:t>
                </a:r>
                <a14:m>
                  <m:oMath xmlns:m="http://schemas.openxmlformats.org/officeDocument/2006/math">
                    <m:r>
                      <a:rPr lang="de-DE" i="1">
                        <a:latin typeface="Cambria Math" panose="02040503050406030204" pitchFamily="18" charset="0"/>
                      </a:rPr>
                      <m:t>𝑓</m:t>
                    </m:r>
                    <m:r>
                      <a:rPr lang="de-DE" b="0" i="1" smtClean="0">
                        <a:latin typeface="Cambria Math" panose="02040503050406030204" pitchFamily="18" charset="0"/>
                      </a:rPr>
                      <m:t>=</m:t>
                    </m:r>
                    <m:r>
                      <a:rPr lang="de-DE" i="1">
                        <a:latin typeface="Cambria Math" panose="02040503050406030204" pitchFamily="18" charset="0"/>
                      </a:rPr>
                      <m:t>1)</m:t>
                    </m:r>
                  </m:oMath>
                </a14:m>
                <a:endParaRPr lang="de-DE" dirty="0" smtClean="0"/>
              </a:p>
              <a:p>
                <a:pPr lvl="1"/>
                <a:r>
                  <a:rPr lang="en-US" dirty="0" smtClean="0"/>
                  <a:t>Transformation into an weighted </a:t>
                </a:r>
                <a:r>
                  <a:rPr lang="en-US" dirty="0" err="1" smtClean="0"/>
                  <a:t>Jaccard</a:t>
                </a:r>
                <a:r>
                  <a:rPr lang="en-US" dirty="0" smtClean="0"/>
                  <a:t> index</a:t>
                </a:r>
              </a:p>
              <a:p>
                <a:pPr lvl="1"/>
                <a:r>
                  <a:rPr lang="en-US" dirty="0" smtClean="0"/>
                  <a:t>In combination with offset smoothing (</a:t>
                </a:r>
                <a14:m>
                  <m:oMath xmlns:m="http://schemas.openxmlformats.org/officeDocument/2006/math">
                    <m:r>
                      <a:rPr lang="de-DE" b="0" i="1" smtClean="0">
                        <a:latin typeface="Cambria Math" panose="02040503050406030204" pitchFamily="18" charset="0"/>
                      </a:rPr>
                      <m:t>𝑜𝑓𝑓</m:t>
                    </m:r>
                    <m:d>
                      <m:dPr>
                        <m:ctrlPr>
                          <a:rPr lang="de-DE" i="1">
                            <a:latin typeface="Cambria Math" panose="02040503050406030204" pitchFamily="18" charset="0"/>
                          </a:rPr>
                        </m:ctrlPr>
                      </m:dPr>
                      <m:e>
                        <m:r>
                          <a:rPr lang="de-DE" i="1">
                            <a:latin typeface="Cambria Math"/>
                          </a:rPr>
                          <m:t>𝑡</m:t>
                        </m:r>
                      </m:e>
                    </m:d>
                    <m:r>
                      <a:rPr lang="de-DE" i="1">
                        <a:latin typeface="Cambria Math"/>
                        <a:ea typeface="Cambria Math"/>
                      </a:rPr>
                      <m:t>≤−</m:t>
                    </m:r>
                    <m:r>
                      <a:rPr lang="de-DE" i="1">
                        <a:latin typeface="Cambria Math"/>
                        <a:ea typeface="Cambria Math"/>
                      </a:rPr>
                      <m:t>𝑚𝑎𝑥𝑜𝑐𝑐</m:t>
                    </m:r>
                    <m:r>
                      <a:rPr lang="de-DE" i="1">
                        <a:latin typeface="Cambria Math"/>
                        <a:ea typeface="Cambria Math"/>
                      </a:rPr>
                      <m:t>(</m:t>
                    </m:r>
                    <m:r>
                      <a:rPr lang="de-DE" i="1">
                        <a:latin typeface="Cambria Math"/>
                        <a:ea typeface="Cambria Math"/>
                      </a:rPr>
                      <m:t>𝑡</m:t>
                    </m:r>
                    <m:r>
                      <a:rPr lang="de-DE" i="1">
                        <a:latin typeface="Cambria Math"/>
                        <a:ea typeface="Cambria Math"/>
                      </a:rPr>
                      <m:t>)</m:t>
                    </m:r>
                  </m:oMath>
                </a14:m>
                <a:r>
                  <a:rPr lang="en-US" dirty="0" smtClean="0"/>
                  <a:t>) all words of type </a:t>
                </a:r>
                <a14:m>
                  <m:oMath xmlns:m="http://schemas.openxmlformats.org/officeDocument/2006/math">
                    <m:r>
                      <a:rPr lang="de-DE" b="0" i="1" smtClean="0">
                        <a:latin typeface="Cambria Math" panose="02040503050406030204" pitchFamily="18" charset="0"/>
                      </a:rPr>
                      <m:t>𝑡</m:t>
                    </m:r>
                  </m:oMath>
                </a14:m>
                <a:r>
                  <a:rPr lang="en-US" dirty="0" smtClean="0"/>
                  <a:t> get a weight of 1 </a:t>
                </a:r>
                <a:r>
                  <a:rPr lang="en-US" dirty="0" smtClean="0">
                    <a:sym typeface="Wingdings" panose="05000000000000000000" pitchFamily="2" charset="2"/>
                  </a:rPr>
                  <a:t> pure </a:t>
                </a:r>
                <a:r>
                  <a:rPr lang="en-US" dirty="0" err="1" smtClean="0">
                    <a:sym typeface="Wingdings" panose="05000000000000000000" pitchFamily="2" charset="2"/>
                  </a:rPr>
                  <a:t>Jaccard</a:t>
                </a:r>
                <a:r>
                  <a:rPr lang="en-US" dirty="0" smtClean="0">
                    <a:sym typeface="Wingdings" panose="05000000000000000000" pitchFamily="2" charset="2"/>
                  </a:rPr>
                  <a:t> index</a:t>
                </a:r>
              </a:p>
              <a:p>
                <a:r>
                  <a:rPr lang="en-US" dirty="0" err="1" smtClean="0">
                    <a:solidFill>
                      <a:srgbClr val="00AAE5"/>
                    </a:solidFill>
                    <a:sym typeface="Wingdings" panose="05000000000000000000" pitchFamily="2" charset="2"/>
                  </a:rPr>
                  <a:t>Softmax</a:t>
                </a:r>
                <a:r>
                  <a:rPr lang="en-US" dirty="0" smtClean="0">
                    <a:sym typeface="Wingdings" panose="05000000000000000000" pitchFamily="2" charset="2"/>
                  </a:rPr>
                  <a:t> smoothing/accentuating will be ignored for surplus words as its inclusion would require a recalculation of all </a:t>
                </a:r>
                <a:r>
                  <a:rPr lang="en-US" dirty="0" err="1" smtClean="0">
                    <a:sym typeface="Wingdings" panose="05000000000000000000" pitchFamily="2" charset="2"/>
                  </a:rPr>
                  <a:t>rIP</a:t>
                </a:r>
                <a:r>
                  <a:rPr lang="en-US" dirty="0" smtClean="0">
                    <a:sym typeface="Wingdings" panose="05000000000000000000" pitchFamily="2" charset="2"/>
                  </a:rPr>
                  <a:t> not only the surplus ones.</a:t>
                </a:r>
                <a:endParaRPr lang="en-US" dirty="0" smtClean="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8" name="Content Placeholder 7"/>
          <p:cNvSpPr>
            <a:spLocks noGrp="1"/>
          </p:cNvSpPr>
          <p:nvPr>
            <p:ph idx="11"/>
          </p:nvPr>
        </p:nvSpPr>
        <p:spPr/>
        <p:txBody>
          <a:bodyPr/>
          <a:lstStyle/>
          <a:p>
            <a:r>
              <a:rPr lang="en-US" dirty="0" smtClean="0">
                <a:solidFill>
                  <a:srgbClr val="00AAE5"/>
                </a:solidFill>
              </a:rPr>
              <a:t>Usually, feedback is applied subsequently on candidates retrieved by the basic heuristic</a:t>
            </a:r>
            <a:endParaRPr lang="en-US" dirty="0">
              <a:solidFill>
                <a:srgbClr val="00AAE5"/>
              </a:solidFill>
            </a:endParaRPr>
          </a:p>
        </p:txBody>
      </p:sp>
    </p:spTree>
    <p:extLst>
      <p:ext uri="{BB962C8B-B14F-4D97-AF65-F5344CB8AC3E}">
        <p14:creationId xmlns:p14="http://schemas.microsoft.com/office/powerpoint/2010/main" val="1349127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Cutoff and activation</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29</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General setting</a:t>
                </a:r>
              </a:p>
              <a:p>
                <a:r>
                  <a:rPr lang="en-US" dirty="0" smtClean="0"/>
                  <a:t>If the number of candidates for a given search term exceeds the </a:t>
                </a:r>
                <a:r>
                  <a:rPr lang="en-US" dirty="0" smtClean="0">
                    <a:solidFill>
                      <a:srgbClr val="00AAE5"/>
                    </a:solidFill>
                  </a:rPr>
                  <a:t>cutoff</a:t>
                </a:r>
                <a:r>
                  <a:rPr lang="en-US" dirty="0" smtClean="0"/>
                  <a:t>…</a:t>
                </a:r>
              </a:p>
              <a:p>
                <a:pPr lvl="1"/>
                <a:r>
                  <a:rPr lang="en-US" dirty="0" smtClean="0"/>
                  <a:t>sort candidates in descending order by identity (</a:t>
                </a:r>
                <a14:m>
                  <m:oMath xmlns:m="http://schemas.openxmlformats.org/officeDocument/2006/math">
                    <m:nary>
                      <m:naryPr>
                        <m:chr m:val="∑"/>
                        <m:subHide m:val="on"/>
                        <m:supHide m:val="on"/>
                        <m:ctrlPr>
                          <a:rPr lang="en-US" i="1">
                            <a:latin typeface="Cambria Math" panose="02040503050406030204" pitchFamily="18" charset="0"/>
                          </a:rPr>
                        </m:ctrlPr>
                      </m:naryPr>
                      <m:sub/>
                      <m:sup/>
                      <m:e>
                        <m:r>
                          <a:rPr lang="de-DE" i="1">
                            <a:latin typeface="Cambria Math"/>
                          </a:rPr>
                          <m:t>𝑟𝐼</m:t>
                        </m:r>
                        <m:r>
                          <a:rPr lang="de-DE" i="1">
                            <a:latin typeface="Cambria Math" panose="02040503050406030204" pitchFamily="18" charset="0"/>
                          </a:rPr>
                          <m:t>𝑃</m:t>
                        </m:r>
                      </m:e>
                    </m:nary>
                  </m:oMath>
                </a14:m>
                <a:r>
                  <a:rPr lang="en-US" dirty="0" smtClean="0"/>
                  <a:t>)</a:t>
                </a:r>
              </a:p>
              <a:p>
                <a:pPr lvl="1"/>
                <a:r>
                  <a:rPr lang="en-US" dirty="0" smtClean="0"/>
                  <a:t>register the identity at the </a:t>
                </a:r>
                <a:r>
                  <a:rPr lang="en-US" dirty="0" err="1" smtClean="0"/>
                  <a:t>cutoff</a:t>
                </a:r>
                <a:r>
                  <a:rPr lang="en-US" baseline="30000" dirty="0" err="1" smtClean="0"/>
                  <a:t>th</a:t>
                </a:r>
                <a:r>
                  <a:rPr lang="en-US" dirty="0" smtClean="0"/>
                  <a:t> position</a:t>
                </a:r>
              </a:p>
              <a:p>
                <a:pPr lvl="1"/>
                <a:r>
                  <a:rPr lang="en-US" dirty="0" smtClean="0"/>
                  <a:t>remove all candidates with a lower identity</a:t>
                </a:r>
              </a:p>
              <a:p>
                <a:r>
                  <a:rPr lang="en-US" dirty="0" smtClean="0"/>
                  <a:t>Cutoff is an arbitrary threshold based on experience with the data that can still lead to huge candidate lists if there is no variance among them</a:t>
                </a:r>
              </a:p>
              <a:p>
                <a:r>
                  <a:rPr lang="en-US" dirty="0" smtClean="0"/>
                  <a:t>Additionally, temporary feedback can be applied to induce variance.</a:t>
                </a:r>
                <a:br>
                  <a:rPr lang="en-US" dirty="0" smtClean="0"/>
                </a:br>
                <a:r>
                  <a:rPr lang="en-US" dirty="0" smtClean="0"/>
                  <a:t>If the number of candidates exceeds the </a:t>
                </a:r>
                <a:r>
                  <a:rPr lang="en-US" dirty="0" smtClean="0">
                    <a:solidFill>
                      <a:srgbClr val="00AAE5"/>
                    </a:solidFill>
                  </a:rPr>
                  <a:t>activation </a:t>
                </a:r>
                <a:r>
                  <a:rPr lang="en-US" dirty="0" smtClean="0"/>
                  <a:t>limit…</a:t>
                </a:r>
              </a:p>
              <a:p>
                <a:pPr lvl="1"/>
                <a:r>
                  <a:rPr lang="en-US" dirty="0" smtClean="0"/>
                  <a:t>apply feedback onto the candidates</a:t>
                </a:r>
              </a:p>
              <a:p>
                <a:pPr lvl="1"/>
                <a:r>
                  <a:rPr lang="en-US" dirty="0" smtClean="0"/>
                  <a:t>apply </a:t>
                </a:r>
                <a:r>
                  <a:rPr lang="en-US" dirty="0" smtClean="0">
                    <a:solidFill>
                      <a:srgbClr val="00AAE5"/>
                    </a:solidFill>
                  </a:rPr>
                  <a:t>cutoff</a:t>
                </a:r>
                <a:r>
                  <a:rPr lang="en-US" dirty="0" smtClean="0"/>
                  <a:t> procedure</a:t>
                </a:r>
              </a:p>
              <a:p>
                <a:pPr lvl="1"/>
                <a:r>
                  <a:rPr lang="en-US" dirty="0" smtClean="0"/>
                  <a:t>remove feedback to prevent inconsistent identities</a:t>
                </a:r>
                <a:r>
                  <a:rPr lang="de-DE" dirty="0" smtClean="0"/>
                  <a:t> in </a:t>
                </a:r>
                <a:r>
                  <a:rPr lang="en-US" dirty="0" smtClean="0"/>
                  <a:t>the result table</a:t>
                </a:r>
              </a:p>
              <a:p>
                <a:pPr lvl="1"/>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smtClean="0">
                <a:solidFill>
                  <a:srgbClr val="00AAE5"/>
                </a:solidFill>
              </a:rPr>
              <a:t>A high number of candidates for a search </a:t>
            </a:r>
            <a:r>
              <a:rPr lang="en-US" dirty="0" smtClean="0"/>
              <a:t>term is an indicator for </a:t>
            </a:r>
            <a:r>
              <a:rPr lang="en-US" dirty="0" smtClean="0">
                <a:solidFill>
                  <a:srgbClr val="00AAE5"/>
                </a:solidFill>
              </a:rPr>
              <a:t>redundancy</a:t>
            </a:r>
            <a:endParaRPr lang="en-US" dirty="0">
              <a:solidFill>
                <a:srgbClr val="00AAE5"/>
              </a:solidFill>
            </a:endParaRPr>
          </a:p>
        </p:txBody>
      </p:sp>
    </p:spTree>
    <p:extLst>
      <p:ext uri="{BB962C8B-B14F-4D97-AF65-F5344CB8AC3E}">
        <p14:creationId xmlns:p14="http://schemas.microsoft.com/office/powerpoint/2010/main" val="119159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Disambiguation: identifying similar entries within a database</a:t>
            </a:r>
          </a:p>
          <a:p>
            <a:pPr lvl="1"/>
            <a:r>
              <a:rPr lang="en-US" dirty="0" smtClean="0"/>
              <a:t>Removing duplicate firm entries</a:t>
            </a:r>
            <a:endParaRPr lang="en-US" dirty="0"/>
          </a:p>
          <a:p>
            <a:pPr lvl="1"/>
            <a:r>
              <a:rPr lang="en-US" dirty="0" smtClean="0"/>
              <a:t>Clustering of applicants in patent data</a:t>
            </a:r>
          </a:p>
          <a:p>
            <a:pPr lvl="1"/>
            <a:r>
              <a:rPr lang="en-US" dirty="0" smtClean="0"/>
              <a:t>Clustering of titles or abstracts</a:t>
            </a:r>
          </a:p>
          <a:p>
            <a:pPr lvl="1"/>
            <a:r>
              <a:rPr lang="en-US" dirty="0" smtClean="0"/>
              <a:t>Inventor name disambiguation</a:t>
            </a:r>
          </a:p>
          <a:p>
            <a:pPr lvl="1"/>
            <a:r>
              <a:rPr lang="en-US" dirty="0" smtClean="0"/>
              <a:t>…</a:t>
            </a:r>
          </a:p>
          <a:p>
            <a:r>
              <a:rPr lang="en-US" dirty="0" smtClean="0"/>
              <a:t>Removing overlap</a:t>
            </a:r>
          </a:p>
          <a:p>
            <a:pPr lvl="1"/>
            <a:r>
              <a:rPr lang="en-US" dirty="0" smtClean="0"/>
              <a:t>Cleaning a control group from treated entries, e.g. subsidized firms</a:t>
            </a:r>
          </a:p>
          <a:p>
            <a:pPr lvl="1"/>
            <a:r>
              <a:rPr lang="en-US" dirty="0" smtClean="0"/>
              <a:t>Removing duplicates in a sample extension for the next wave of a panel survey</a:t>
            </a:r>
          </a:p>
          <a:p>
            <a:pPr lvl="1"/>
            <a:r>
              <a:rPr lang="en-US" dirty="0" smtClean="0"/>
              <a:t>…</a:t>
            </a:r>
          </a:p>
          <a:p>
            <a:pPr lvl="1"/>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3</a:t>
            </a:fld>
            <a:endParaRPr lang="en-US"/>
          </a:p>
        </p:txBody>
      </p:sp>
      <p:sp>
        <p:nvSpPr>
          <p:cNvPr id="4" name="Title 3"/>
          <p:cNvSpPr>
            <a:spLocks noGrp="1"/>
          </p:cNvSpPr>
          <p:nvPr>
            <p:ph type="title"/>
          </p:nvPr>
        </p:nvSpPr>
        <p:spPr/>
        <p:txBody>
          <a:bodyPr/>
          <a:lstStyle/>
          <a:p>
            <a:r>
              <a:rPr lang="en-US" dirty="0" smtClean="0"/>
              <a:t>Other applications</a:t>
            </a:r>
            <a:endParaRPr lang="en-US" dirty="0"/>
          </a:p>
        </p:txBody>
      </p:sp>
    </p:spTree>
    <p:extLst>
      <p:ext uri="{BB962C8B-B14F-4D97-AF65-F5344CB8AC3E}">
        <p14:creationId xmlns:p14="http://schemas.microsoft.com/office/powerpoint/2010/main" val="39809516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lstStyle/>
              <a:p>
                <a:r>
                  <a:rPr lang="en-US" dirty="0" smtClean="0"/>
                  <a:t>Export option</a:t>
                </a:r>
              </a:p>
              <a:p>
                <a:r>
                  <a:rPr lang="en-US" dirty="0" smtClean="0"/>
                  <a:t>Sources of variants</a:t>
                </a:r>
              </a:p>
              <a:p>
                <a:pPr lvl="1"/>
                <a:r>
                  <a:rPr lang="en-US" dirty="0" smtClean="0"/>
                  <a:t>Some data sources contain by definition historical information, e.g. patent data</a:t>
                </a:r>
              </a:p>
              <a:p>
                <a:pPr lvl="1"/>
                <a:r>
                  <a:rPr lang="en-US" dirty="0" smtClean="0"/>
                  <a:t>Databases with dedicated firm focus may provide historical information of name or address changes</a:t>
                </a:r>
              </a:p>
              <a:p>
                <a:pPr lvl="1"/>
                <a:r>
                  <a:rPr lang="en-US" dirty="0" smtClean="0"/>
                  <a:t>Sometimes it is possible to create additional artificial variants for the same firm by…</a:t>
                </a:r>
              </a:p>
              <a:p>
                <a:pPr lvl="2"/>
                <a:r>
                  <a:rPr lang="en-US" dirty="0" smtClean="0"/>
                  <a:t>adding a department name</a:t>
                </a:r>
              </a:p>
              <a:p>
                <a:pPr lvl="2"/>
                <a:r>
                  <a:rPr lang="en-US" dirty="0" smtClean="0"/>
                  <a:t>separating expression in brackets assuming abbreviations of the firm name</a:t>
                </a:r>
              </a:p>
              <a:p>
                <a:pPr lvl="2"/>
                <a:r>
                  <a:rPr lang="en-US" dirty="0" smtClean="0"/>
                  <a:t>suppressing numbers, joining words separated by hyphens (bio-</a:t>
                </a:r>
                <a:r>
                  <a:rPr lang="en-US" dirty="0" err="1" smtClean="0"/>
                  <a:t>tec</a:t>
                </a:r>
                <a:r>
                  <a:rPr lang="en-US" dirty="0" smtClean="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a:t>
                </a:r>
                <a:r>
                  <a:rPr lang="en-US" dirty="0" err="1" smtClean="0"/>
                  <a:t>biotec</a:t>
                </a:r>
                <a:r>
                  <a:rPr lang="en-US" dirty="0" smtClean="0"/>
                  <a:t>), …</a:t>
                </a:r>
              </a:p>
              <a:p>
                <a:r>
                  <a:rPr lang="en-US" dirty="0" smtClean="0"/>
                  <a:t>Differentiation between </a:t>
                </a:r>
                <a:r>
                  <a:rPr lang="en-US" dirty="0" smtClean="0">
                    <a:solidFill>
                      <a:srgbClr val="00AAE5"/>
                    </a:solidFill>
                  </a:rPr>
                  <a:t>unique key</a:t>
                </a:r>
                <a:r>
                  <a:rPr lang="en-US" dirty="0" smtClean="0"/>
                  <a:t> and </a:t>
                </a:r>
                <a:r>
                  <a:rPr lang="en-US" dirty="0" smtClean="0">
                    <a:solidFill>
                      <a:srgbClr val="00AAE5"/>
                    </a:solidFill>
                  </a:rPr>
                  <a:t>group key</a:t>
                </a:r>
                <a:r>
                  <a:rPr lang="en-US" dirty="0" smtClean="0"/>
                  <a:t> separately for search and base table</a:t>
                </a:r>
              </a:p>
              <a:p>
                <a:pPr lvl="1"/>
                <a:r>
                  <a:rPr lang="en-US" dirty="0" smtClean="0"/>
                  <a:t>Unique key </a:t>
                </a:r>
                <a:r>
                  <a:rPr lang="en-US" dirty="0" smtClean="0"/>
                  <a:t>unambiguously</a:t>
                </a:r>
                <a:r>
                  <a:rPr lang="en-US" dirty="0" smtClean="0"/>
                  <a:t> </a:t>
                </a:r>
                <a:r>
                  <a:rPr lang="en-US" dirty="0" smtClean="0"/>
                  <a:t>identifies a record (can be a simple record number)</a:t>
                </a:r>
              </a:p>
              <a:p>
                <a:pPr lvl="1"/>
                <a:r>
                  <a:rPr lang="en-US" dirty="0" smtClean="0"/>
                  <a:t>Group </a:t>
                </a:r>
                <a:r>
                  <a:rPr lang="en-US" dirty="0" smtClean="0"/>
                  <a:t>key identifies an entity, e.g. </a:t>
                </a:r>
                <a:r>
                  <a:rPr lang="en-US" dirty="0" smtClean="0"/>
                  <a:t>a firm represented by </a:t>
                </a:r>
                <a:r>
                  <a:rPr lang="en-US" dirty="0" smtClean="0"/>
                  <a:t>multiple unique </a:t>
                </a:r>
                <a:r>
                  <a:rPr lang="en-US" dirty="0" smtClean="0"/>
                  <a:t>keys of variants</a:t>
                </a:r>
                <a:endParaRPr lang="en-US" dirty="0" smtClean="0"/>
              </a:p>
              <a:p>
                <a:r>
                  <a:rPr lang="en-US" dirty="0" smtClean="0"/>
                  <a:t>Export of the best matches between entities of the base and search table among the retrieved candidates</a:t>
                </a:r>
                <a:br>
                  <a:rPr lang="en-US" dirty="0" smtClean="0"/>
                </a:br>
                <a:r>
                  <a:rPr lang="en-US" dirty="0" smtClean="0">
                    <a:solidFill>
                      <a:srgbClr val="00AAE5"/>
                    </a:solidFill>
                    <a:sym typeface="Wingdings" panose="05000000000000000000" pitchFamily="2" charset="2"/>
                  </a:rPr>
                  <a:t> </a:t>
                </a:r>
                <a:r>
                  <a:rPr lang="en-US" dirty="0" smtClean="0"/>
                  <a:t>suppressing redundancy without loosing information</a:t>
                </a:r>
              </a:p>
              <a:p>
                <a:endParaRPr lang="en-US" dirty="0" smtClean="0"/>
              </a:p>
              <a:p>
                <a:pPr lvl="1"/>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6630C99-0C10-4F11-B985-BB6A5D994424}" type="slidenum">
              <a:rPr lang="en-US" smtClean="0"/>
              <a:t>30</a:t>
            </a:fld>
            <a:endParaRPr lang="en-US" dirty="0"/>
          </a:p>
        </p:txBody>
      </p:sp>
      <p:sp>
        <p:nvSpPr>
          <p:cNvPr id="5" name="Title 4"/>
          <p:cNvSpPr>
            <a:spLocks noGrp="1"/>
          </p:cNvSpPr>
          <p:nvPr>
            <p:ph type="title"/>
          </p:nvPr>
        </p:nvSpPr>
        <p:spPr/>
        <p:txBody>
          <a:bodyPr/>
          <a:lstStyle/>
          <a:p>
            <a:r>
              <a:rPr lang="en-US" dirty="0" smtClean="0"/>
              <a:t>Historical data and variants</a:t>
            </a:r>
            <a:endParaRPr lang="en-US" dirty="0"/>
          </a:p>
        </p:txBody>
      </p:sp>
    </p:spTree>
    <p:extLst>
      <p:ext uri="{BB962C8B-B14F-4D97-AF65-F5344CB8AC3E}">
        <p14:creationId xmlns:p14="http://schemas.microsoft.com/office/powerpoint/2010/main" val="1411371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Incremental search strategies</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31</a:t>
            </a:fld>
            <a:endParaRPr lang="en-US"/>
          </a:p>
        </p:txBody>
      </p:sp>
      <p:sp>
        <p:nvSpPr>
          <p:cNvPr id="2" name="Content Placeholder 1"/>
          <p:cNvSpPr>
            <a:spLocks noGrp="1"/>
          </p:cNvSpPr>
          <p:nvPr>
            <p:ph idx="1"/>
          </p:nvPr>
        </p:nvSpPr>
        <p:spPr>
          <a:xfrm>
            <a:off x="318782" y="1235502"/>
            <a:ext cx="8496944" cy="5073818"/>
          </a:xfrm>
        </p:spPr>
        <p:txBody>
          <a:bodyPr>
            <a:normAutofit lnSpcReduction="10000"/>
          </a:bodyPr>
          <a:lstStyle/>
          <a:p>
            <a:r>
              <a:rPr lang="en-US" dirty="0"/>
              <a:t>Search types with a weight of zero will be ignored</a:t>
            </a:r>
          </a:p>
          <a:p>
            <a:r>
              <a:rPr lang="en-US" dirty="0"/>
              <a:t>Concentrate the weights on search types linked to context defining search fields, like names, distributing the rest on the auxiliary types, like addresses (i.e. 70% name, 30% address</a:t>
            </a:r>
            <a:r>
              <a:rPr lang="en-US" dirty="0" smtClean="0"/>
              <a:t>)</a:t>
            </a:r>
          </a:p>
          <a:p>
            <a:r>
              <a:rPr lang="en-US" dirty="0" smtClean="0"/>
              <a:t>First </a:t>
            </a:r>
            <a:r>
              <a:rPr lang="en-US" dirty="0"/>
              <a:t>search steps should be without destructive preparer, playing with different weight distributions for the auxiliary types</a:t>
            </a:r>
          </a:p>
          <a:p>
            <a:pPr>
              <a:buFont typeface="Calibri" panose="020F0502020204030204" pitchFamily="34" charset="0"/>
              <a:buChar char="…"/>
            </a:pPr>
            <a:r>
              <a:rPr lang="en-US" dirty="0"/>
              <a:t>followed by dedicated runs to hunt misspellings, setting the weights for corresponding non-destructive types to </a:t>
            </a:r>
            <a:r>
              <a:rPr lang="en-US" dirty="0" smtClean="0"/>
              <a:t>zero, e.g. 0% for basic name search type, 70% for name with gram-3 preparer</a:t>
            </a:r>
          </a:p>
          <a:p>
            <a:r>
              <a:rPr lang="en-US" dirty="0" smtClean="0"/>
              <a:t>Destructive preparer should only be applied to main fields not to auxiliary fields to save resources (time)</a:t>
            </a:r>
            <a:endParaRPr lang="en-US" dirty="0"/>
          </a:p>
          <a:p>
            <a:r>
              <a:rPr lang="en-US" dirty="0"/>
              <a:t>Always have two runs to hunt misspellings: one with </a:t>
            </a:r>
            <a:r>
              <a:rPr lang="en-US" dirty="0" smtClean="0"/>
              <a:t>log smoothing </a:t>
            </a:r>
            <a:r>
              <a:rPr lang="en-US" dirty="0"/>
              <a:t>for the destructive types and one without to account for the disruptive nature of these artefacts</a:t>
            </a:r>
          </a:p>
          <a:p>
            <a:r>
              <a:rPr lang="en-US" dirty="0"/>
              <a:t>Think about which weight combinations of search types will make it over the </a:t>
            </a:r>
            <a:r>
              <a:rPr lang="en-US" dirty="0" smtClean="0"/>
              <a:t>threshold</a:t>
            </a:r>
            <a:endParaRPr lang="en-US" dirty="0"/>
          </a:p>
        </p:txBody>
      </p:sp>
      <p:sp>
        <p:nvSpPr>
          <p:cNvPr id="6" name="Content Placeholder 5"/>
          <p:cNvSpPr>
            <a:spLocks noGrp="1"/>
          </p:cNvSpPr>
          <p:nvPr>
            <p:ph idx="11"/>
          </p:nvPr>
        </p:nvSpPr>
        <p:spPr/>
        <p:txBody>
          <a:bodyPr/>
          <a:lstStyle/>
          <a:p>
            <a:r>
              <a:rPr lang="en-US" dirty="0"/>
              <a:t>Develop search strategies based on multiple search runs</a:t>
            </a:r>
          </a:p>
          <a:p>
            <a:endParaRPr lang="en-US" dirty="0"/>
          </a:p>
        </p:txBody>
      </p:sp>
    </p:spTree>
    <p:extLst>
      <p:ext uri="{BB962C8B-B14F-4D97-AF65-F5344CB8AC3E}">
        <p14:creationId xmlns:p14="http://schemas.microsoft.com/office/powerpoint/2010/main" val="1591517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758360" y="2852952"/>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9"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0"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2" name="Group 11"/>
          <p:cNvGrpSpPr/>
          <p:nvPr/>
        </p:nvGrpSpPr>
        <p:grpSpPr>
          <a:xfrm>
            <a:off x="758360" y="267501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3"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4"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42" name="Group 41"/>
          <p:cNvGrpSpPr/>
          <p:nvPr/>
        </p:nvGrpSpPr>
        <p:grpSpPr>
          <a:xfrm>
            <a:off x="791662" y="1296942"/>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43"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44"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36" name="Group 35"/>
          <p:cNvGrpSpPr/>
          <p:nvPr/>
        </p:nvGrpSpPr>
        <p:grpSpPr>
          <a:xfrm>
            <a:off x="758360" y="4191156"/>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37"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38"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6" name="Group 25"/>
          <p:cNvGrpSpPr/>
          <p:nvPr/>
        </p:nvGrpSpPr>
        <p:grpSpPr>
          <a:xfrm>
            <a:off x="797799" y="84894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27"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8"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1" name="Group 20"/>
          <p:cNvGrpSpPr/>
          <p:nvPr/>
        </p:nvGrpSpPr>
        <p:grpSpPr>
          <a:xfrm>
            <a:off x="758360" y="5553256"/>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2"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3"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5" name="Group 14"/>
          <p:cNvGrpSpPr/>
          <p:nvPr/>
        </p:nvGrpSpPr>
        <p:grpSpPr>
          <a:xfrm>
            <a:off x="758360" y="3585290"/>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6"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7"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6" name="Table 5"/>
          <p:cNvGraphicFramePr>
            <a:graphicFrameLocks noGrp="1"/>
          </p:cNvGraphicFramePr>
          <p:nvPr>
            <p:extLst>
              <p:ext uri="{D42A27DB-BD31-4B8C-83A1-F6EECF244321}">
                <p14:modId xmlns:p14="http://schemas.microsoft.com/office/powerpoint/2010/main" val="215056832"/>
              </p:ext>
            </p:extLst>
          </p:nvPr>
        </p:nvGraphicFramePr>
        <p:xfrm>
          <a:off x="689137" y="692157"/>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US" dirty="0" smtClean="0"/>
              <a:t>Disambiguation: search table = </a:t>
            </a:r>
            <a:r>
              <a:rPr lang="en-US" smtClean="0"/>
              <a:t>base table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32</a:t>
            </a:fld>
            <a:endParaRPr lang="en-US"/>
          </a:p>
        </p:txBody>
      </p:sp>
      <p:sp>
        <p:nvSpPr>
          <p:cNvPr id="34" name="Freeform 33"/>
          <p:cNvSpPr/>
          <p:nvPr/>
        </p:nvSpPr>
        <p:spPr>
          <a:xfrm>
            <a:off x="175423" y="2921169"/>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15785" y="938948"/>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266147" y="4329918"/>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83962" y="1405354"/>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182253" y="2645101"/>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49" name="TextBox 48"/>
          <p:cNvSpPr txBox="1"/>
          <p:nvPr/>
        </p:nvSpPr>
        <p:spPr>
          <a:xfrm>
            <a:off x="715929" y="81433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50" name="TextBox 49"/>
          <p:cNvSpPr txBox="1"/>
          <p:nvPr/>
        </p:nvSpPr>
        <p:spPr>
          <a:xfrm>
            <a:off x="1239728" y="3558509"/>
            <a:ext cx="473206"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71132</a:t>
            </a:r>
            <a:endParaRPr lang="en-US" sz="900" dirty="0">
              <a:solidFill>
                <a:schemeClr val="bg1"/>
              </a:solidFill>
              <a:latin typeface="Calibri" panose="020F0502020204030204" pitchFamily="34" charset="0"/>
            </a:endParaRPr>
          </a:p>
        </p:txBody>
      </p:sp>
      <p:sp>
        <p:nvSpPr>
          <p:cNvPr id="52" name="TextBox 51"/>
          <p:cNvSpPr txBox="1"/>
          <p:nvPr/>
        </p:nvSpPr>
        <p:spPr>
          <a:xfrm>
            <a:off x="770254" y="1272879"/>
            <a:ext cx="473206"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71132</a:t>
            </a:r>
            <a:endParaRPr lang="en-US" sz="900" dirty="0">
              <a:solidFill>
                <a:schemeClr val="bg1"/>
              </a:solidFill>
              <a:latin typeface="Calibri" panose="020F0502020204030204" pitchFamily="34" charset="0"/>
            </a:endParaRPr>
          </a:p>
        </p:txBody>
      </p:sp>
      <p:sp>
        <p:nvSpPr>
          <p:cNvPr id="53" name="TextBox 52"/>
          <p:cNvSpPr txBox="1"/>
          <p:nvPr/>
        </p:nvSpPr>
        <p:spPr>
          <a:xfrm>
            <a:off x="1182019" y="2798414"/>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p>
        </p:txBody>
      </p:sp>
      <p:sp>
        <p:nvSpPr>
          <p:cNvPr id="54" name="TextBox 53"/>
          <p:cNvSpPr txBox="1"/>
          <p:nvPr/>
        </p:nvSpPr>
        <p:spPr>
          <a:xfrm>
            <a:off x="713492" y="4167178"/>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endParaRPr lang="en-US" sz="900" dirty="0">
              <a:solidFill>
                <a:schemeClr val="bg1"/>
              </a:solidFill>
              <a:latin typeface="Calibri" panose="020F0502020204030204" pitchFamily="34" charset="0"/>
            </a:endParaRPr>
          </a:p>
        </p:txBody>
      </p:sp>
      <p:sp>
        <p:nvSpPr>
          <p:cNvPr id="55" name="TextBox 54"/>
          <p:cNvSpPr txBox="1"/>
          <p:nvPr/>
        </p:nvSpPr>
        <p:spPr>
          <a:xfrm>
            <a:off x="1182018" y="5536955"/>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endParaRPr lang="en-US" sz="9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7441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500"/>
                                        <p:tgtEl>
                                          <p:spTgt spid="49"/>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up)">
                                      <p:cBhvr>
                                        <p:cTn id="56" dur="500"/>
                                        <p:tgtEl>
                                          <p:spTgt spid="3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0" grpId="0" animBg="1"/>
      <p:bldP spid="41" grpId="0" animBg="1"/>
      <p:bldP spid="48" grpId="0"/>
      <p:bldP spid="49" grpId="0"/>
      <p:bldP spid="50" grpId="0"/>
      <p:bldP spid="52" grpId="0"/>
      <p:bldP spid="53" grpId="0"/>
      <p:bldP spid="54"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smtClean="0"/>
                  <a:t>Export option</a:t>
                </a:r>
              </a:p>
              <a:p>
                <a:r>
                  <a:rPr lang="en-US" dirty="0" smtClean="0"/>
                  <a:t>Self referential search : base table = search table</a:t>
                </a:r>
              </a:p>
              <a:p>
                <a:r>
                  <a:rPr lang="en-US" dirty="0" smtClean="0">
                    <a:solidFill>
                      <a:srgbClr val="00AAE5"/>
                    </a:solidFill>
                  </a:rPr>
                  <a:t>High threshold</a:t>
                </a:r>
                <a:r>
                  <a:rPr lang="en-US" dirty="0"/>
                  <a:t>, e.g. 90%</a:t>
                </a:r>
              </a:p>
              <a:p>
                <a:r>
                  <a:rPr lang="en-US" dirty="0"/>
                  <a:t>Not commutative, </a:t>
                </a:r>
                <a:r>
                  <a:rPr lang="en-US" dirty="0" smtClean="0"/>
                  <a:t>e.g. </a:t>
                </a:r>
                <a:r>
                  <a:rPr lang="en-US" dirty="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a:sym typeface="Wingdings"/>
                  </a:rPr>
                  <a:t>B above but </a:t>
                </a:r>
                <a:r>
                  <a:rPr lang="en-US" dirty="0" smtClean="0">
                    <a:sym typeface="Wingdings"/>
                  </a:rPr>
                  <a:t>A</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en-US" dirty="0" smtClean="0">
                    <a:sym typeface="Wingdings"/>
                  </a:rPr>
                  <a:t>B </a:t>
                </a:r>
                <a:r>
                  <a:rPr lang="en-US" dirty="0">
                    <a:sym typeface="Wingdings"/>
                  </a:rPr>
                  <a:t>below threshold</a:t>
                </a:r>
                <a:endParaRPr lang="en-US" dirty="0"/>
              </a:p>
              <a:p>
                <a:pPr lvl="1"/>
                <a:r>
                  <a:rPr lang="en-US" dirty="0"/>
                  <a:t>Transformation to undirected </a:t>
                </a:r>
                <a:r>
                  <a:rPr lang="en-US" dirty="0" smtClean="0"/>
                  <a:t>edges </a:t>
                </a:r>
                <a:r>
                  <a:rPr lang="en-US" dirty="0"/>
                  <a:t>A</a:t>
                </a:r>
                <a14:m>
                  <m:oMath xmlns:m="http://schemas.openxmlformats.org/officeDocument/2006/math">
                    <m:r>
                      <a:rPr lang="en-US" i="1" dirty="0" smtClean="0">
                        <a:latin typeface="Cambria Math" panose="02040503050406030204" pitchFamily="18" charset="0"/>
                      </a:rPr>
                      <m:t>↔</m:t>
                    </m:r>
                  </m:oMath>
                </a14:m>
                <a:r>
                  <a:rPr lang="en-US" dirty="0"/>
                  <a:t>B with following </a:t>
                </a:r>
                <a:r>
                  <a:rPr lang="en-US" dirty="0">
                    <a:solidFill>
                      <a:srgbClr val="00AAE5"/>
                    </a:solidFill>
                  </a:rPr>
                  <a:t>quality </a:t>
                </a:r>
                <a:r>
                  <a:rPr lang="en-US" dirty="0" smtClean="0">
                    <a:solidFill>
                      <a:srgbClr val="00AAE5"/>
                    </a:solidFill>
                  </a:rPr>
                  <a:t>attributes</a:t>
                </a:r>
                <a:r>
                  <a:rPr lang="en-US" dirty="0" smtClean="0"/>
                  <a:t>:</a:t>
                </a:r>
              </a:p>
              <a:p>
                <a:pPr lvl="2"/>
                <a:r>
                  <a:rPr lang="en-US" dirty="0" smtClean="0"/>
                  <a:t>Minimum and maximum </a:t>
                </a:r>
                <a:r>
                  <a:rPr lang="en-US" dirty="0" smtClean="0">
                    <a:solidFill>
                      <a:srgbClr val="00AAE5"/>
                    </a:solidFill>
                  </a:rPr>
                  <a:t>identity</a:t>
                </a:r>
                <a:r>
                  <a:rPr lang="en-US" dirty="0" smtClean="0"/>
                  <a:t>: </a:t>
                </a:r>
                <a:r>
                  <a:rPr lang="en-US" dirty="0" smtClean="0">
                    <a:solidFill>
                      <a:srgbClr val="00AAE5"/>
                    </a:solidFill>
                  </a:rPr>
                  <a:t>min</a:t>
                </a:r>
                <a:r>
                  <a:rPr lang="en-US" dirty="0" smtClean="0"/>
                  <a:t>, </a:t>
                </a:r>
                <a:r>
                  <a:rPr lang="en-US" dirty="0" smtClean="0">
                    <a:solidFill>
                      <a:srgbClr val="00AAE5"/>
                    </a:solidFill>
                  </a:rPr>
                  <a:t>max</a:t>
                </a:r>
                <a:r>
                  <a:rPr lang="en-US" dirty="0" smtClean="0"/>
                  <a:t/>
                </a:r>
                <a:br>
                  <a:rPr lang="en-US" dirty="0" smtClean="0"/>
                </a:br>
                <a:r>
                  <a:rPr lang="en-US" dirty="0" smtClean="0"/>
                  <a:t>min is 0 if reverse linkage does not exists (below threshold)</a:t>
                </a:r>
              </a:p>
              <a:p>
                <a:pPr lvl="2"/>
                <a:r>
                  <a:rPr lang="en-US" dirty="0" smtClean="0"/>
                  <a:t>Minimum </a:t>
                </a:r>
                <a:r>
                  <a:rPr lang="en-US" dirty="0" smtClean="0">
                    <a:solidFill>
                      <a:srgbClr val="00AAE5"/>
                    </a:solidFill>
                  </a:rPr>
                  <a:t>score</a:t>
                </a:r>
                <a:r>
                  <a:rPr lang="en-US" dirty="0" smtClean="0"/>
                  <a:t> and percentile thereof: </a:t>
                </a:r>
                <a:r>
                  <a:rPr lang="en-US" dirty="0" smtClean="0">
                    <a:solidFill>
                      <a:srgbClr val="00AAE5"/>
                    </a:solidFill>
                  </a:rPr>
                  <a:t>s</a:t>
                </a:r>
                <a:r>
                  <a:rPr lang="en-US" dirty="0" smtClean="0"/>
                  <a:t>, </a:t>
                </a:r>
                <a:r>
                  <a:rPr lang="en-US" dirty="0" smtClean="0">
                    <a:solidFill>
                      <a:srgbClr val="00AAE5"/>
                    </a:solidFill>
                  </a:rPr>
                  <a:t>p</a:t>
                </a:r>
                <a:br>
                  <a:rPr lang="en-US" dirty="0" smtClean="0">
                    <a:solidFill>
                      <a:srgbClr val="00AAE5"/>
                    </a:solidFill>
                  </a:rPr>
                </a:br>
                <a:r>
                  <a:rPr lang="en-US" dirty="0" smtClean="0"/>
                  <a:t>missing reverse linkage is not considered</a:t>
                </a:r>
                <a:endParaRPr lang="en-US" dirty="0"/>
              </a:p>
              <a:p>
                <a:r>
                  <a:rPr lang="en-US" dirty="0" smtClean="0">
                    <a:solidFill>
                      <a:srgbClr val="00AAE5"/>
                    </a:solidFill>
                  </a:rPr>
                  <a:t>Mirroring </a:t>
                </a:r>
                <a:r>
                  <a:rPr lang="en-US" dirty="0" smtClean="0"/>
                  <a:t>enforces identities </a:t>
                </a:r>
                <a:r>
                  <a:rPr lang="en-US" dirty="0"/>
                  <a:t>and scores for non-existent </a:t>
                </a:r>
                <a:r>
                  <a:rPr lang="en-US" dirty="0" smtClean="0"/>
                  <a:t>reverse links (</a:t>
                </a:r>
                <a:r>
                  <a:rPr lang="en-US" dirty="0">
                    <a:sym typeface="Wingdings"/>
                  </a:rPr>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a:rPr>
                  <a:t>B)</a:t>
                </a:r>
                <a:endParaRPr lang="en-US" dirty="0" smtClean="0"/>
              </a:p>
              <a:p>
                <a:pPr lvl="1"/>
                <a:r>
                  <a:rPr lang="en-US" dirty="0">
                    <a:sym typeface="Wingdings"/>
                  </a:rPr>
                  <a:t>Mirroring </a:t>
                </a:r>
                <a:r>
                  <a:rPr lang="en-US" dirty="0" smtClean="0">
                    <a:sym typeface="Wingdings"/>
                  </a:rPr>
                  <a:t>does </a:t>
                </a:r>
                <a:r>
                  <a:rPr lang="en-US" dirty="0">
                    <a:sym typeface="Wingdings"/>
                  </a:rPr>
                  <a:t>not </a:t>
                </a:r>
                <a:r>
                  <a:rPr lang="en-US" dirty="0" smtClean="0">
                    <a:sym typeface="Wingdings"/>
                  </a:rPr>
                  <a:t>cause additional transitivity because no new edges are created</a:t>
                </a:r>
              </a:p>
              <a:p>
                <a:pPr lvl="1"/>
                <a:r>
                  <a:rPr lang="en-US" dirty="0" smtClean="0">
                    <a:sym typeface="Wingdings"/>
                  </a:rPr>
                  <a:t>Reveals what is below the threshold to complete the </a:t>
                </a:r>
                <a:r>
                  <a:rPr lang="en-US" dirty="0" smtClean="0">
                    <a:solidFill>
                      <a:srgbClr val="00AAE5"/>
                    </a:solidFill>
                    <a:sym typeface="Wingdings"/>
                  </a:rPr>
                  <a:t>min</a:t>
                </a:r>
                <a:r>
                  <a:rPr lang="en-US" dirty="0" smtClean="0">
                    <a:sym typeface="Wingdings"/>
                  </a:rPr>
                  <a:t> attribute of an edge which would otherwise be zero</a:t>
                </a:r>
              </a:p>
              <a:p>
                <a:pPr lvl="1"/>
                <a:r>
                  <a:rPr lang="en-US" dirty="0" smtClean="0">
                    <a:sym typeface="Wingdings"/>
                  </a:rPr>
                  <a:t>Typically, the identity of mirrored links are based on smoothing to distribute the identification over all words:</a:t>
                </a:r>
                <a:br>
                  <a:rPr lang="en-US" dirty="0" smtClean="0">
                    <a:sym typeface="Wingdings"/>
                  </a:rPr>
                </a:br>
                <a:r>
                  <a:rPr lang="en-US" dirty="0" smtClean="0">
                    <a:sym typeface="Wingdings"/>
                  </a:rPr>
                  <a:t>Even if the defining word is missing, there can be still a high similarity pertaining the other words. The defining word may be an artifact.</a:t>
                </a:r>
              </a:p>
              <a:p>
                <a:pPr lvl="1"/>
                <a:r>
                  <a:rPr lang="en-US" dirty="0" smtClean="0">
                    <a:sym typeface="Wingdings"/>
                  </a:rPr>
                  <a:t>Optional</a:t>
                </a: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30" t="-108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33</a:t>
            </a:fld>
            <a:endParaRPr lang="en-US"/>
          </a:p>
        </p:txBody>
      </p:sp>
      <p:sp>
        <p:nvSpPr>
          <p:cNvPr id="2" name="Title 1"/>
          <p:cNvSpPr>
            <a:spLocks noGrp="1"/>
          </p:cNvSpPr>
          <p:nvPr>
            <p:ph type="title"/>
          </p:nvPr>
        </p:nvSpPr>
        <p:spPr/>
        <p:txBody>
          <a:bodyPr/>
          <a:lstStyle/>
          <a:p>
            <a:r>
              <a:rPr lang="en-US" dirty="0" smtClean="0"/>
              <a:t>Disambiguation</a:t>
            </a:r>
            <a:endParaRPr lang="en-US" dirty="0"/>
          </a:p>
        </p:txBody>
      </p:sp>
    </p:spTree>
    <p:extLst>
      <p:ext uri="{BB962C8B-B14F-4D97-AF65-F5344CB8AC3E}">
        <p14:creationId xmlns:p14="http://schemas.microsoft.com/office/powerpoint/2010/main" val="1690115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Graph before transformation</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34</a:t>
            </a:fld>
            <a:endParaRPr lang="en-US" dirty="0"/>
          </a:p>
        </p:txBody>
      </p:sp>
      <p:sp>
        <p:nvSpPr>
          <p:cNvPr id="63" name="Content Placeholder 5"/>
          <p:cNvSpPr txBox="1">
            <a:spLocks/>
          </p:cNvSpPr>
          <p:nvPr/>
        </p:nvSpPr>
        <p:spPr>
          <a:xfrm>
            <a:off x="322420" y="712071"/>
            <a:ext cx="8493306" cy="432048"/>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AAE5"/>
                </a:solidFill>
              </a:rPr>
              <a:t>Blue lines are mirrored (reverse identity below threshold of 90%)</a:t>
            </a:r>
          </a:p>
          <a:p>
            <a:endParaRPr lang="en-US" dirty="0"/>
          </a:p>
        </p:txBody>
      </p:sp>
      <p:cxnSp>
        <p:nvCxnSpPr>
          <p:cNvPr id="64" name="Gerade Verbindung mit Pfeil 60"/>
          <p:cNvCxnSpPr/>
          <p:nvPr/>
        </p:nvCxnSpPr>
        <p:spPr>
          <a:xfrm flipH="1">
            <a:off x="5830987" y="2008378"/>
            <a:ext cx="1325142" cy="2726"/>
          </a:xfrm>
          <a:prstGeom prst="straightConnector1">
            <a:avLst/>
          </a:prstGeom>
          <a:ln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5" name="Gerade Verbindung 19"/>
          <p:cNvCxnSpPr/>
          <p:nvPr/>
        </p:nvCxnSpPr>
        <p:spPr>
          <a:xfrm>
            <a:off x="5237976"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Gerade Verbindung 11"/>
          <p:cNvCxnSpPr/>
          <p:nvPr/>
        </p:nvCxnSpPr>
        <p:spPr>
          <a:xfrm flipV="1">
            <a:off x="4026174"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7" name="Gerade Verbindung 10"/>
          <p:cNvCxnSpPr/>
          <p:nvPr/>
        </p:nvCxnSpPr>
        <p:spPr>
          <a:xfrm>
            <a:off x="1761695" y="3590930"/>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68" name="Ellipse 9"/>
          <p:cNvSpPr/>
          <p:nvPr/>
        </p:nvSpPr>
        <p:spPr>
          <a:xfrm>
            <a:off x="4810837"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69" name="Ellipse 4"/>
          <p:cNvSpPr/>
          <p:nvPr/>
        </p:nvSpPr>
        <p:spPr>
          <a:xfrm>
            <a:off x="739147"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0" name="Ellipse 5"/>
          <p:cNvSpPr/>
          <p:nvPr/>
        </p:nvSpPr>
        <p:spPr>
          <a:xfrm>
            <a:off x="3091550"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1" name="Ellipse 8"/>
          <p:cNvSpPr/>
          <p:nvPr/>
        </p:nvSpPr>
        <p:spPr>
          <a:xfrm>
            <a:off x="4810837"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2" name="Gerade Verbindung 10"/>
          <p:cNvCxnSpPr/>
          <p:nvPr/>
        </p:nvCxnSpPr>
        <p:spPr>
          <a:xfrm>
            <a:off x="1761695"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Gerade Verbindung 11"/>
          <p:cNvCxnSpPr/>
          <p:nvPr/>
        </p:nvCxnSpPr>
        <p:spPr>
          <a:xfrm flipV="1">
            <a:off x="3838145" y="2155325"/>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Gerade Verbindung 12"/>
          <p:cNvCxnSpPr/>
          <p:nvPr/>
        </p:nvCxnSpPr>
        <p:spPr>
          <a:xfrm>
            <a:off x="4053711"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5" name="Ellipse 13"/>
          <p:cNvSpPr/>
          <p:nvPr/>
        </p:nvSpPr>
        <p:spPr>
          <a:xfrm>
            <a:off x="7146938"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9"/>
          <p:cNvCxnSpPr/>
          <p:nvPr/>
        </p:nvCxnSpPr>
        <p:spPr>
          <a:xfrm>
            <a:off x="5462676" y="2399089"/>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77" name="Textfeld 29"/>
          <p:cNvSpPr txBox="1"/>
          <p:nvPr/>
        </p:nvSpPr>
        <p:spPr>
          <a:xfrm>
            <a:off x="4998846" y="1503439"/>
            <a:ext cx="700833" cy="707886"/>
          </a:xfrm>
          <a:prstGeom prst="rect">
            <a:avLst/>
          </a:prstGeom>
          <a:noFill/>
        </p:spPr>
        <p:txBody>
          <a:bodyPr wrap="none" rtlCol="0">
            <a:spAutoFit/>
          </a:bodyPr>
          <a:lstStyle/>
          <a:p>
            <a:r>
              <a:rPr lang="de-DE" sz="4000" dirty="0" smtClean="0"/>
              <a:t>A</a:t>
            </a:r>
            <a:r>
              <a:rPr lang="de-DE" sz="2000" dirty="0" smtClean="0"/>
              <a:t>B</a:t>
            </a:r>
            <a:r>
              <a:rPr lang="de-DE" sz="1000" dirty="0" smtClean="0"/>
              <a:t>Y</a:t>
            </a:r>
            <a:endParaRPr lang="en-US" sz="1000" dirty="0"/>
          </a:p>
        </p:txBody>
      </p:sp>
      <p:sp>
        <p:nvSpPr>
          <p:cNvPr id="78" name="Textfeld 35"/>
          <p:cNvSpPr txBox="1"/>
          <p:nvPr/>
        </p:nvSpPr>
        <p:spPr>
          <a:xfrm>
            <a:off x="7326664" y="4544955"/>
            <a:ext cx="689612" cy="769441"/>
          </a:xfrm>
          <a:prstGeom prst="rect">
            <a:avLst/>
          </a:prstGeom>
          <a:noFill/>
        </p:spPr>
        <p:txBody>
          <a:bodyPr wrap="none" rtlCol="0">
            <a:spAutoFit/>
          </a:bodyPr>
          <a:lstStyle/>
          <a:p>
            <a:r>
              <a:rPr lang="de-DE" sz="4400" dirty="0" smtClean="0"/>
              <a:t>B</a:t>
            </a:r>
            <a:r>
              <a:rPr lang="de-DE" sz="2400" dirty="0" smtClean="0"/>
              <a:t>Y</a:t>
            </a:r>
            <a:r>
              <a:rPr lang="de-DE" sz="800" dirty="0"/>
              <a:t>Z</a:t>
            </a:r>
            <a:endParaRPr lang="en-US" sz="800" dirty="0"/>
          </a:p>
        </p:txBody>
      </p:sp>
      <p:sp>
        <p:nvSpPr>
          <p:cNvPr id="79" name="Textfeld 36"/>
          <p:cNvSpPr txBox="1"/>
          <p:nvPr/>
        </p:nvSpPr>
        <p:spPr>
          <a:xfrm>
            <a:off x="5009522" y="4492160"/>
            <a:ext cx="696024" cy="830997"/>
          </a:xfrm>
          <a:prstGeom prst="rect">
            <a:avLst/>
          </a:prstGeom>
          <a:noFill/>
        </p:spPr>
        <p:txBody>
          <a:bodyPr wrap="none" rtlCol="0">
            <a:spAutoFit/>
          </a:bodyPr>
          <a:lstStyle/>
          <a:p>
            <a:r>
              <a:rPr lang="de-DE" sz="4800" dirty="0" smtClean="0"/>
              <a:t>A</a:t>
            </a:r>
            <a:r>
              <a:rPr lang="de-DE" sz="1200" dirty="0" smtClean="0"/>
              <a:t>XY</a:t>
            </a:r>
            <a:endParaRPr lang="en-US" sz="1200" dirty="0"/>
          </a:p>
        </p:txBody>
      </p:sp>
      <p:sp>
        <p:nvSpPr>
          <p:cNvPr id="80" name="Textfeld 37"/>
          <p:cNvSpPr txBox="1"/>
          <p:nvPr/>
        </p:nvSpPr>
        <p:spPr>
          <a:xfrm>
            <a:off x="3273055" y="3044132"/>
            <a:ext cx="702436" cy="769441"/>
          </a:xfrm>
          <a:prstGeom prst="rect">
            <a:avLst/>
          </a:prstGeom>
          <a:noFill/>
        </p:spPr>
        <p:txBody>
          <a:bodyPr wrap="none" rtlCol="0">
            <a:spAutoFit/>
          </a:bodyPr>
          <a:lstStyle/>
          <a:p>
            <a:r>
              <a:rPr lang="de-DE" sz="4400" dirty="0" smtClean="0"/>
              <a:t>A</a:t>
            </a:r>
            <a:r>
              <a:rPr lang="de-DE" sz="1100" dirty="0" smtClean="0"/>
              <a:t>XY</a:t>
            </a:r>
            <a:r>
              <a:rPr lang="de-DE" sz="800" dirty="0" smtClean="0"/>
              <a:t>Z</a:t>
            </a:r>
            <a:endParaRPr lang="en-US" sz="800" dirty="0"/>
          </a:p>
        </p:txBody>
      </p:sp>
      <p:sp>
        <p:nvSpPr>
          <p:cNvPr id="81" name="Textfeld 38"/>
          <p:cNvSpPr txBox="1"/>
          <p:nvPr/>
        </p:nvSpPr>
        <p:spPr>
          <a:xfrm>
            <a:off x="955171" y="3002723"/>
            <a:ext cx="647934" cy="830997"/>
          </a:xfrm>
          <a:prstGeom prst="rect">
            <a:avLst/>
          </a:prstGeom>
          <a:noFill/>
        </p:spPr>
        <p:txBody>
          <a:bodyPr wrap="none" rtlCol="0">
            <a:spAutoFit/>
          </a:bodyPr>
          <a:lstStyle/>
          <a:p>
            <a:r>
              <a:rPr lang="de-DE" sz="4800" dirty="0" smtClean="0"/>
              <a:t>X</a:t>
            </a:r>
            <a:r>
              <a:rPr lang="de-DE" sz="2400" dirty="0" smtClean="0"/>
              <a:t>Z</a:t>
            </a:r>
            <a:endParaRPr lang="en-US" sz="2400" dirty="0"/>
          </a:p>
        </p:txBody>
      </p:sp>
      <p:cxnSp>
        <p:nvCxnSpPr>
          <p:cNvPr id="82" name="Gerade Verbindung mit Pfeil 31"/>
          <p:cNvCxnSpPr/>
          <p:nvPr/>
        </p:nvCxnSpPr>
        <p:spPr>
          <a:xfrm flipH="1">
            <a:off x="5821797" y="1783745"/>
            <a:ext cx="1325142" cy="2726"/>
          </a:xfrm>
          <a:prstGeom prst="straightConnector1">
            <a:avLst/>
          </a:prstGeom>
          <a:ln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3" name="Textfeld 32"/>
          <p:cNvSpPr txBox="1"/>
          <p:nvPr/>
        </p:nvSpPr>
        <p:spPr>
          <a:xfrm>
            <a:off x="6192810" y="1484784"/>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4" name="Textfeld 44"/>
          <p:cNvSpPr txBox="1"/>
          <p:nvPr/>
        </p:nvSpPr>
        <p:spPr>
          <a:xfrm>
            <a:off x="5472704" y="3270871"/>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5" name="Gerade Verbindung 12"/>
          <p:cNvCxnSpPr/>
          <p:nvPr/>
        </p:nvCxnSpPr>
        <p:spPr>
          <a:xfrm>
            <a:off x="3886524"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6" name="Textfeld 46"/>
          <p:cNvSpPr txBox="1"/>
          <p:nvPr/>
        </p:nvSpPr>
        <p:spPr>
          <a:xfrm rot="2257505">
            <a:off x="4341387" y="3891393"/>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7" name="Textfeld 47"/>
          <p:cNvSpPr txBox="1"/>
          <p:nvPr/>
        </p:nvSpPr>
        <p:spPr>
          <a:xfrm rot="2257505">
            <a:off x="4003585" y="4235245"/>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88" name="Textfeld 48"/>
          <p:cNvSpPr txBox="1"/>
          <p:nvPr/>
        </p:nvSpPr>
        <p:spPr>
          <a:xfrm rot="19222782">
            <a:off x="3911481" y="2344192"/>
            <a:ext cx="595035" cy="338554"/>
          </a:xfrm>
          <a:prstGeom prst="rect">
            <a:avLst/>
          </a:prstGeom>
          <a:noFill/>
        </p:spPr>
        <p:txBody>
          <a:bodyPr wrap="square" rtlCol="0">
            <a:spAutoFit/>
          </a:bodyPr>
          <a:lstStyle/>
          <a:p>
            <a:r>
              <a:rPr lang="de-DE" sz="1600" dirty="0" smtClean="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89" name="Textfeld 49"/>
          <p:cNvSpPr txBox="1"/>
          <p:nvPr/>
        </p:nvSpPr>
        <p:spPr>
          <a:xfrm>
            <a:off x="2104337" y="3043078"/>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0" name="Textfeld 68"/>
          <p:cNvSpPr txBox="1"/>
          <p:nvPr/>
        </p:nvSpPr>
        <p:spPr>
          <a:xfrm>
            <a:off x="6249716" y="1985271"/>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1" name="Textfeld 69"/>
          <p:cNvSpPr txBox="1"/>
          <p:nvPr/>
        </p:nvSpPr>
        <p:spPr>
          <a:xfrm>
            <a:off x="4677726" y="3259574"/>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2" name="Textfeld 70"/>
          <p:cNvSpPr txBox="1"/>
          <p:nvPr/>
        </p:nvSpPr>
        <p:spPr>
          <a:xfrm rot="19222782">
            <a:off x="4333498" y="2687036"/>
            <a:ext cx="595035" cy="338554"/>
          </a:xfrm>
          <a:prstGeom prst="rect">
            <a:avLst/>
          </a:prstGeom>
          <a:noFill/>
        </p:spPr>
        <p:txBody>
          <a:bodyPr wrap="squar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3" name="Textfeld 71"/>
          <p:cNvSpPr txBox="1"/>
          <p:nvPr/>
        </p:nvSpPr>
        <p:spPr>
          <a:xfrm>
            <a:off x="2176486" y="3554449"/>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4" name="Ellipse 39"/>
          <p:cNvSpPr/>
          <p:nvPr/>
        </p:nvSpPr>
        <p:spPr>
          <a:xfrm>
            <a:off x="7146938"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5" name="Textfeld 40"/>
          <p:cNvSpPr txBox="1"/>
          <p:nvPr/>
        </p:nvSpPr>
        <p:spPr>
          <a:xfrm>
            <a:off x="7345900" y="1441883"/>
            <a:ext cx="670376" cy="830997"/>
          </a:xfrm>
          <a:prstGeom prst="rect">
            <a:avLst/>
          </a:prstGeom>
          <a:noFill/>
        </p:spPr>
        <p:txBody>
          <a:bodyPr wrap="none" rtlCol="0">
            <a:spAutoFit/>
          </a:bodyPr>
          <a:lstStyle/>
          <a:p>
            <a:r>
              <a:rPr lang="de-DE" sz="4800" dirty="0" smtClean="0"/>
              <a:t>B</a:t>
            </a:r>
            <a:r>
              <a:rPr lang="de-DE" sz="2400" dirty="0" smtClean="0"/>
              <a:t>Y</a:t>
            </a:r>
            <a:endParaRPr lang="en-US" sz="2400" dirty="0"/>
          </a:p>
        </p:txBody>
      </p:sp>
      <p:cxnSp>
        <p:nvCxnSpPr>
          <p:cNvPr id="96" name="Gerade Verbindung 19"/>
          <p:cNvCxnSpPr/>
          <p:nvPr/>
        </p:nvCxnSpPr>
        <p:spPr>
          <a:xfrm>
            <a:off x="7498845" y="2394554"/>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97" name="Textfeld 42"/>
          <p:cNvSpPr txBox="1"/>
          <p:nvPr/>
        </p:nvSpPr>
        <p:spPr>
          <a:xfrm>
            <a:off x="6928319" y="3259549"/>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98" name="Gerade Verbindung 19"/>
          <p:cNvCxnSpPr/>
          <p:nvPr/>
        </p:nvCxnSpPr>
        <p:spPr>
          <a:xfrm>
            <a:off x="7815604" y="2400828"/>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9" name="Textfeld 51"/>
          <p:cNvSpPr txBox="1"/>
          <p:nvPr/>
        </p:nvSpPr>
        <p:spPr>
          <a:xfrm>
            <a:off x="7796362" y="3270871"/>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0" name="Ellipse 55"/>
          <p:cNvSpPr/>
          <p:nvPr/>
        </p:nvSpPr>
        <p:spPr>
          <a:xfrm>
            <a:off x="2578819"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1" name="Textfeld 56"/>
          <p:cNvSpPr txBox="1"/>
          <p:nvPr/>
        </p:nvSpPr>
        <p:spPr>
          <a:xfrm>
            <a:off x="2760324" y="5209949"/>
            <a:ext cx="712054" cy="769441"/>
          </a:xfrm>
          <a:prstGeom prst="rect">
            <a:avLst/>
          </a:prstGeom>
          <a:noFill/>
        </p:spPr>
        <p:txBody>
          <a:bodyPr wrap="none" rtlCol="0">
            <a:spAutoFit/>
          </a:bodyPr>
          <a:lstStyle/>
          <a:p>
            <a:r>
              <a:rPr lang="de-DE" sz="4400" dirty="0" smtClean="0"/>
              <a:t>A</a:t>
            </a:r>
            <a:r>
              <a:rPr lang="de-DE" sz="1100" dirty="0" smtClean="0"/>
              <a:t>XY</a:t>
            </a:r>
            <a:r>
              <a:rPr lang="de-DE" sz="800" dirty="0" smtClean="0"/>
              <a:t>V</a:t>
            </a:r>
            <a:endParaRPr lang="en-US" sz="800" dirty="0"/>
          </a:p>
        </p:txBody>
      </p:sp>
      <p:cxnSp>
        <p:nvCxnSpPr>
          <p:cNvPr id="102" name="Gerader Verbinder 14"/>
          <p:cNvCxnSpPr/>
          <p:nvPr/>
        </p:nvCxnSpPr>
        <p:spPr>
          <a:xfrm flipH="1">
            <a:off x="2978418" y="3893003"/>
            <a:ext cx="375831" cy="1235690"/>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3" name="Gerader Verbinder 57"/>
          <p:cNvCxnSpPr/>
          <p:nvPr/>
        </p:nvCxnSpPr>
        <p:spPr>
          <a:xfrm flipH="1">
            <a:off x="3280036" y="3974259"/>
            <a:ext cx="339684" cy="1182933"/>
          </a:xfrm>
          <a:prstGeom prst="line">
            <a:avLst/>
          </a:prstGeom>
          <a:ln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4" name="Gerader Verbinder 21"/>
          <p:cNvCxnSpPr>
            <a:endCxn id="71" idx="2"/>
          </p:cNvCxnSpPr>
          <p:nvPr/>
        </p:nvCxnSpPr>
        <p:spPr>
          <a:xfrm flipV="1">
            <a:off x="3559426" y="4946897"/>
            <a:ext cx="1251411" cy="439544"/>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5" name="Gerader Verbinder 30"/>
          <p:cNvCxnSpPr>
            <a:endCxn id="100" idx="6"/>
          </p:cNvCxnSpPr>
          <p:nvPr/>
        </p:nvCxnSpPr>
        <p:spPr>
          <a:xfrm flipH="1">
            <a:off x="3604281" y="5209949"/>
            <a:ext cx="1258754" cy="417071"/>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06" name="Textfeld 66"/>
          <p:cNvSpPr txBox="1"/>
          <p:nvPr/>
        </p:nvSpPr>
        <p:spPr>
          <a:xfrm rot="20499292">
            <a:off x="3804365" y="4836897"/>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07" name="Textfeld 72"/>
          <p:cNvSpPr txBox="1"/>
          <p:nvPr/>
        </p:nvSpPr>
        <p:spPr>
          <a:xfrm rot="20499292">
            <a:off x="3943371" y="5393748"/>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8" name="Textfeld 73"/>
          <p:cNvSpPr txBox="1"/>
          <p:nvPr/>
        </p:nvSpPr>
        <p:spPr>
          <a:xfrm rot="17230867">
            <a:off x="2690225" y="4220019"/>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9" name="Textfeld 75"/>
          <p:cNvSpPr txBox="1"/>
          <p:nvPr/>
        </p:nvSpPr>
        <p:spPr>
          <a:xfrm rot="17163432">
            <a:off x="3312564" y="4435594"/>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0" name="Gerader Verbinder 65"/>
          <p:cNvCxnSpPr/>
          <p:nvPr/>
        </p:nvCxnSpPr>
        <p:spPr>
          <a:xfrm flipH="1" flipV="1">
            <a:off x="247373"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1" name="Gerader Verbinder 83"/>
          <p:cNvCxnSpPr/>
          <p:nvPr/>
        </p:nvCxnSpPr>
        <p:spPr>
          <a:xfrm flipH="1" flipV="1">
            <a:off x="246399"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2" name="Gerader Verbinder 85"/>
          <p:cNvCxnSpPr>
            <a:stCxn id="69" idx="2"/>
          </p:cNvCxnSpPr>
          <p:nvPr/>
        </p:nvCxnSpPr>
        <p:spPr>
          <a:xfrm flipH="1">
            <a:off x="157944"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3" name="Gerader Verbinder 87"/>
          <p:cNvCxnSpPr>
            <a:stCxn id="69" idx="3"/>
          </p:cNvCxnSpPr>
          <p:nvPr/>
        </p:nvCxnSpPr>
        <p:spPr>
          <a:xfrm flipH="1">
            <a:off x="179512" y="3813573"/>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4" name="Gerader Verbinder 89"/>
          <p:cNvCxnSpPr/>
          <p:nvPr/>
        </p:nvCxnSpPr>
        <p:spPr>
          <a:xfrm flipH="1">
            <a:off x="674450" y="3945504"/>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5" name="Rechteck 93"/>
          <p:cNvSpPr/>
          <p:nvPr/>
        </p:nvSpPr>
        <p:spPr>
          <a:xfrm rot="3083365">
            <a:off x="63583" y="2133322"/>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hteck 94"/>
          <p:cNvSpPr/>
          <p:nvPr/>
        </p:nvSpPr>
        <p:spPr>
          <a:xfrm rot="1981952">
            <a:off x="81739" y="2720164"/>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hteck 95"/>
          <p:cNvSpPr/>
          <p:nvPr/>
        </p:nvSpPr>
        <p:spPr>
          <a:xfrm>
            <a:off x="57602"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hteck 96"/>
          <p:cNvSpPr/>
          <p:nvPr/>
        </p:nvSpPr>
        <p:spPr>
          <a:xfrm rot="19123042">
            <a:off x="104627"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hteck 97"/>
          <p:cNvSpPr/>
          <p:nvPr/>
        </p:nvSpPr>
        <p:spPr>
          <a:xfrm rot="17986155">
            <a:off x="402401"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Gerader Verbinder 99"/>
          <p:cNvCxnSpPr>
            <a:stCxn id="75" idx="6"/>
          </p:cNvCxnSpPr>
          <p:nvPr/>
        </p:nvCxnSpPr>
        <p:spPr>
          <a:xfrm>
            <a:off x="8172400" y="1911103"/>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1" name="Gerader Verbinder 105"/>
          <p:cNvCxnSpPr/>
          <p:nvPr/>
        </p:nvCxnSpPr>
        <p:spPr>
          <a:xfrm flipV="1">
            <a:off x="8172400" y="4363585"/>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2" name="Gerader Verbinder 109"/>
          <p:cNvCxnSpPr/>
          <p:nvPr/>
        </p:nvCxnSpPr>
        <p:spPr>
          <a:xfrm>
            <a:off x="8094233" y="2193274"/>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3" name="Gerader Verbinder 111"/>
          <p:cNvCxnSpPr/>
          <p:nvPr/>
        </p:nvCxnSpPr>
        <p:spPr>
          <a:xfrm flipV="1">
            <a:off x="8105735"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4" name="Rechteck 112"/>
          <p:cNvSpPr/>
          <p:nvPr/>
        </p:nvSpPr>
        <p:spPr>
          <a:xfrm rot="13241328">
            <a:off x="8362930"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hteck 114"/>
          <p:cNvSpPr/>
          <p:nvPr/>
        </p:nvSpPr>
        <p:spPr>
          <a:xfrm rot="8821144">
            <a:off x="8370431"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5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par>
                                <p:cTn id="8" presetID="22" presetClass="entr" presetSubtype="1"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up)">
                                      <p:cBhvr>
                                        <p:cTn id="10" dur="500"/>
                                        <p:tgtEl>
                                          <p:spTgt spid="65"/>
                                        </p:tgtEl>
                                      </p:cBhvr>
                                    </p:animEffect>
                                  </p:childTnLst>
                                </p:cTn>
                              </p:par>
                              <p:par>
                                <p:cTn id="11" presetID="22" presetClass="entr" presetSubtype="2"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ipe(right)">
                                      <p:cBhvr>
                                        <p:cTn id="13" dur="500"/>
                                        <p:tgtEl>
                                          <p:spTgt spid="66"/>
                                        </p:tgtEl>
                                      </p:cBhvr>
                                    </p:animEffect>
                                  </p:childTnLst>
                                </p:cTn>
                              </p:par>
                              <p:par>
                                <p:cTn id="14" presetID="22" presetClass="entr" presetSubtype="2"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right)">
                                      <p:cBhvr>
                                        <p:cTn id="16" dur="500"/>
                                        <p:tgtEl>
                                          <p:spTgt spid="6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up)">
                                      <p:cBhvr>
                                        <p:cTn id="20" dur="500"/>
                                        <p:tgtEl>
                                          <p:spTgt spid="9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right)">
                                      <p:cBhvr>
                                        <p:cTn id="23" dur="500"/>
                                        <p:tgtEl>
                                          <p:spTgt spid="9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wipe(left)">
                                      <p:cBhvr>
                                        <p:cTn id="26" dur="500"/>
                                        <p:tgtEl>
                                          <p:spTgt spid="9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up)">
                                      <p:cBhvr>
                                        <p:cTn id="29" dur="500"/>
                                        <p:tgtEl>
                                          <p:spTgt spid="9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0" grpId="0"/>
      <p:bldP spid="91" grpId="0"/>
      <p:bldP spid="92" grpId="0"/>
      <p:bldP spid="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Traversal</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35</a:t>
            </a:fld>
            <a:endParaRPr lang="en-US" dirty="0"/>
          </a:p>
        </p:txBody>
      </p:sp>
      <p:cxnSp>
        <p:nvCxnSpPr>
          <p:cNvPr id="5" name="Gerade Verbindung 10"/>
          <p:cNvCxnSpPr/>
          <p:nvPr/>
        </p:nvCxnSpPr>
        <p:spPr>
          <a:xfrm>
            <a:off x="1764609"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Gerade Verbindung 11"/>
          <p:cNvCxnSpPr/>
          <p:nvPr/>
        </p:nvCxnSpPr>
        <p:spPr>
          <a:xfrm flipV="1">
            <a:off x="3966837"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Gerade Verbindung 12"/>
          <p:cNvCxnSpPr/>
          <p:nvPr/>
        </p:nvCxnSpPr>
        <p:spPr>
          <a:xfrm>
            <a:off x="3966837"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Gerade Verbindung 14"/>
          <p:cNvCxnSpPr/>
          <p:nvPr/>
        </p:nvCxnSpPr>
        <p:spPr>
          <a:xfrm>
            <a:off x="5836300"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Gerade Verbindung 19"/>
          <p:cNvCxnSpPr/>
          <p:nvPr/>
        </p:nvCxnSpPr>
        <p:spPr>
          <a:xfrm>
            <a:off x="5323569"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feld 39"/>
              <p:cNvSpPr txBox="1"/>
              <p:nvPr/>
            </p:nvSpPr>
            <p:spPr>
              <a:xfrm rot="2309454">
                <a:off x="4023426"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0" name="Textfeld 39"/>
              <p:cNvSpPr txBox="1">
                <a:spLocks noRot="1" noChangeAspect="1" noMove="1" noResize="1" noEditPoints="1" noAdjustHandles="1" noChangeArrowheads="1" noChangeShapeType="1" noTextEdit="1"/>
              </p:cNvSpPr>
              <p:nvPr/>
            </p:nvSpPr>
            <p:spPr>
              <a:xfrm rot="2309454">
                <a:off x="4023426"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40"/>
              <p:cNvSpPr txBox="1"/>
              <p:nvPr/>
            </p:nvSpPr>
            <p:spPr>
              <a:xfrm>
                <a:off x="5887688"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4</m:t>
                                </m:r>
                                <m:r>
                                  <a:rPr lang="de-DE" sz="1400" b="0" i="1" smtClean="0">
                                    <a:solidFill>
                                      <a:srgbClr val="00AAE5"/>
                                    </a:solidFill>
                                    <a:latin typeface="Cambria Math" panose="02040503050406030204" pitchFamily="18" charset="0"/>
                                  </a:rPr>
                                  <m:t>3%</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60</m:t>
                                </m:r>
                              </m:e>
                              <m:e>
                                <m:r>
                                  <a:rPr lang="de-DE" sz="1400" b="0" i="1" smtClean="0">
                                    <a:latin typeface="Cambria Math" panose="02040503050406030204" pitchFamily="18" charset="0"/>
                                  </a:rPr>
                                  <m:t>37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1" name="Textfeld 40"/>
              <p:cNvSpPr txBox="1">
                <a:spLocks noRot="1" noChangeAspect="1" noMove="1" noResize="1" noEditPoints="1" noAdjustHandles="1" noChangeArrowheads="1" noChangeShapeType="1" noTextEdit="1"/>
              </p:cNvSpPr>
              <p:nvPr/>
            </p:nvSpPr>
            <p:spPr>
              <a:xfrm>
                <a:off x="5887688"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41"/>
              <p:cNvSpPr txBox="1"/>
              <p:nvPr/>
            </p:nvSpPr>
            <p:spPr>
              <a:xfrm rot="19234398">
                <a:off x="3712713"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7</m:t>
                                </m:r>
                                <m:r>
                                  <a:rPr lang="de-DE" sz="1400" b="0" i="1" smtClean="0">
                                    <a:solidFill>
                                      <a:srgbClr val="00AAE5"/>
                                    </a:solidFill>
                                    <a:latin typeface="Cambria Math" panose="02040503050406030204" pitchFamily="18" charset="0"/>
                                  </a:rPr>
                                  <m:t>1%</m:t>
                                </m:r>
                              </m:e>
                              <m:e>
                                <m:r>
                                  <a:rPr lang="de-DE" sz="1400" b="0" i="1" smtClean="0">
                                    <a:latin typeface="Cambria Math" panose="02040503050406030204" pitchFamily="18" charset="0"/>
                                  </a:rPr>
                                  <m:t>94%</m:t>
                                </m:r>
                              </m:e>
                            </m:mr>
                            <m:mr>
                              <m:e>
                                <m:r>
                                  <a:rPr lang="de-DE" sz="1400" b="0" i="1" smtClean="0">
                                    <a:latin typeface="Cambria Math" panose="02040503050406030204" pitchFamily="18" charset="0"/>
                                  </a:rPr>
                                  <m:t>140</m:t>
                                </m:r>
                              </m:e>
                              <m:e>
                                <m:r>
                                  <a:rPr lang="de-DE" sz="1400" b="0" i="1" smtClean="0">
                                    <a:latin typeface="Cambria Math" panose="02040503050406030204" pitchFamily="18" charset="0"/>
                                  </a:rPr>
                                  <m:t>89</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2" name="Textfeld 41"/>
              <p:cNvSpPr txBox="1">
                <a:spLocks noRot="1" noChangeAspect="1" noMove="1" noResize="1" noEditPoints="1" noAdjustHandles="1" noChangeArrowheads="1" noChangeShapeType="1" noTextEdit="1"/>
              </p:cNvSpPr>
              <p:nvPr/>
            </p:nvSpPr>
            <p:spPr>
              <a:xfrm rot="19234398">
                <a:off x="3712713"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42"/>
              <p:cNvSpPr txBox="1"/>
              <p:nvPr/>
            </p:nvSpPr>
            <p:spPr>
              <a:xfrm rot="5400000">
                <a:off x="5005168"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7</m:t>
                                </m:r>
                                <m:r>
                                  <a:rPr lang="de-DE" sz="1400" b="0" i="1" smtClean="0">
                                    <a:solidFill>
                                      <a:srgbClr val="00AAE5"/>
                                    </a:solidFill>
                                    <a:latin typeface="Cambria Math" panose="02040503050406030204" pitchFamily="18" charset="0"/>
                                  </a:rPr>
                                  <m:t>1%</m:t>
                                </m:r>
                              </m:e>
                              <m:e>
                                <m:r>
                                  <a:rPr lang="de-DE" sz="1400" b="0" i="1" smtClean="0">
                                    <a:latin typeface="Cambria Math" panose="02040503050406030204" pitchFamily="18" charset="0"/>
                                  </a:rPr>
                                  <m:t>95%</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3" name="Textfeld 42"/>
              <p:cNvSpPr txBox="1">
                <a:spLocks noRot="1" noChangeAspect="1" noMove="1" noResize="1" noEditPoints="1" noAdjustHandles="1" noChangeArrowheads="1" noChangeShapeType="1" noTextEdit="1"/>
              </p:cNvSpPr>
              <p:nvPr/>
            </p:nvSpPr>
            <p:spPr>
              <a:xfrm rot="5400000">
                <a:off x="5005168" y="3218263"/>
                <a:ext cx="1171154" cy="399918"/>
              </a:xfrm>
              <a:prstGeom prst="rect">
                <a:avLst/>
              </a:prstGeom>
              <a:blipFill rotWithShape="0">
                <a:blip r:embed="rId5"/>
                <a:stretch>
                  <a:fillRect l="-18182" r="-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43"/>
              <p:cNvSpPr txBox="1"/>
              <p:nvPr/>
            </p:nvSpPr>
            <p:spPr>
              <a:xfrm>
                <a:off x="906677" y="5012489"/>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a:rPr lang="de-DE" sz="1600" b="0" i="1" smtClean="0">
                                    <a:solidFill>
                                      <a:schemeClr val="tx1"/>
                                    </a:solidFill>
                                    <a:latin typeface="Cambria Math" panose="02040503050406030204" pitchFamily="18" charset="0"/>
                                  </a:rPr>
                                  <m:t>𝑚𝑖𝑛</m:t>
                                </m:r>
                              </m:e>
                              <m:e>
                                <m:r>
                                  <a:rPr lang="de-DE" sz="1600" b="0" i="1" smtClean="0">
                                    <a:latin typeface="Cambria Math" panose="02040503050406030204" pitchFamily="18" charset="0"/>
                                  </a:rPr>
                                  <m:t>𝑚𝑎𝑥</m:t>
                                </m:r>
                              </m:e>
                            </m:mr>
                            <m:mr>
                              <m:e>
                                <m:r>
                                  <a:rPr lang="de-DE" sz="1600" b="0" i="1" smtClean="0">
                                    <a:latin typeface="Cambria Math" panose="02040503050406030204" pitchFamily="18" charset="0"/>
                                  </a:rPr>
                                  <m:t>𝑠</m:t>
                                </m:r>
                              </m:e>
                              <m:e>
                                <m:r>
                                  <a:rPr lang="de-DE" sz="1600" b="0" i="1" smtClean="0">
                                    <a:latin typeface="Cambria Math" panose="02040503050406030204" pitchFamily="18" charset="0"/>
                                  </a:rPr>
                                  <m:t>𝑝</m:t>
                                </m:r>
                              </m:e>
                            </m:mr>
                          </m:m>
                        </m:e>
                      </m:d>
                    </m:oMath>
                  </m:oMathPara>
                </a14:m>
                <a:endParaRPr lang="en-US" sz="1600" dirty="0"/>
              </a:p>
            </p:txBody>
          </p:sp>
        </mc:Choice>
        <mc:Fallback xmlns="">
          <p:sp>
            <p:nvSpPr>
              <p:cNvPr id="14" name="Textfeld 43"/>
              <p:cNvSpPr txBox="1">
                <a:spLocks noRot="1" noChangeAspect="1" noMove="1" noResize="1" noEditPoints="1" noAdjustHandles="1" noChangeArrowheads="1" noChangeShapeType="1" noTextEdit="1"/>
              </p:cNvSpPr>
              <p:nvPr/>
            </p:nvSpPr>
            <p:spPr>
              <a:xfrm>
                <a:off x="906677" y="5012489"/>
                <a:ext cx="1165575" cy="448777"/>
              </a:xfrm>
              <a:prstGeom prst="rect">
                <a:avLst/>
              </a:prstGeom>
              <a:blipFill rotWithShape="0">
                <a:blip r:embed="rId6"/>
                <a:stretch>
                  <a:fillRect t="-2703"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44"/>
              <p:cNvSpPr txBox="1"/>
              <p:nvPr/>
            </p:nvSpPr>
            <p:spPr>
              <a:xfrm>
                <a:off x="1855763"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2</m:t>
                                </m:r>
                                <m:r>
                                  <a:rPr lang="de-DE" sz="1400" b="0" i="1" smtClean="0">
                                    <a:solidFill>
                                      <a:srgbClr val="00AAE5"/>
                                    </a:solidFill>
                                    <a:latin typeface="Cambria Math" panose="02040503050406030204" pitchFamily="18" charset="0"/>
                                  </a:rPr>
                                  <m:t>3%</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30</m:t>
                                </m:r>
                              </m:e>
                              <m:e>
                                <m:r>
                                  <a:rPr lang="de-DE" sz="1400" b="0" i="1" smtClean="0">
                                    <a:latin typeface="Cambria Math" panose="02040503050406030204" pitchFamily="18" charset="0"/>
                                  </a:rPr>
                                  <m:t>13</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5" name="Textfeld 44"/>
              <p:cNvSpPr txBox="1">
                <a:spLocks noRot="1" noChangeAspect="1" noMove="1" noResize="1" noEditPoints="1" noAdjustHandles="1" noChangeArrowheads="1" noChangeShapeType="1" noTextEdit="1"/>
              </p:cNvSpPr>
              <p:nvPr/>
            </p:nvSpPr>
            <p:spPr>
              <a:xfrm>
                <a:off x="1855763"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6" name="Ellipse 45"/>
          <p:cNvSpPr/>
          <p:nvPr/>
        </p:nvSpPr>
        <p:spPr>
          <a:xfrm>
            <a:off x="4810837"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7" name="Ellipse 46"/>
          <p:cNvSpPr/>
          <p:nvPr/>
        </p:nvSpPr>
        <p:spPr>
          <a:xfrm>
            <a:off x="739147"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8" name="Ellipse 47"/>
          <p:cNvSpPr/>
          <p:nvPr/>
        </p:nvSpPr>
        <p:spPr>
          <a:xfrm>
            <a:off x="3091550"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9" name="Ellipse 48"/>
          <p:cNvSpPr/>
          <p:nvPr/>
        </p:nvSpPr>
        <p:spPr>
          <a:xfrm>
            <a:off x="4810837"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0" name="Ellipse 49"/>
          <p:cNvSpPr/>
          <p:nvPr/>
        </p:nvSpPr>
        <p:spPr>
          <a:xfrm>
            <a:off x="7146938"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1" name="Textfeld 50"/>
          <p:cNvSpPr txBox="1"/>
          <p:nvPr/>
        </p:nvSpPr>
        <p:spPr>
          <a:xfrm>
            <a:off x="4998846" y="1503439"/>
            <a:ext cx="700833" cy="707886"/>
          </a:xfrm>
          <a:prstGeom prst="rect">
            <a:avLst/>
          </a:prstGeom>
          <a:noFill/>
        </p:spPr>
        <p:txBody>
          <a:bodyPr wrap="none" rtlCol="0">
            <a:spAutoFit/>
          </a:bodyPr>
          <a:lstStyle/>
          <a:p>
            <a:r>
              <a:rPr lang="de-DE" sz="4000" dirty="0" smtClean="0"/>
              <a:t>A</a:t>
            </a:r>
            <a:r>
              <a:rPr lang="de-DE" sz="2000" dirty="0" smtClean="0"/>
              <a:t>B</a:t>
            </a:r>
            <a:r>
              <a:rPr lang="de-DE" sz="1000" dirty="0" smtClean="0"/>
              <a:t>Y</a:t>
            </a:r>
            <a:endParaRPr lang="en-US" sz="1000" dirty="0"/>
          </a:p>
        </p:txBody>
      </p:sp>
      <p:sp>
        <p:nvSpPr>
          <p:cNvPr id="22" name="Textfeld 51"/>
          <p:cNvSpPr txBox="1"/>
          <p:nvPr/>
        </p:nvSpPr>
        <p:spPr>
          <a:xfrm>
            <a:off x="7324481" y="1456082"/>
            <a:ext cx="670376" cy="830997"/>
          </a:xfrm>
          <a:prstGeom prst="rect">
            <a:avLst/>
          </a:prstGeom>
          <a:noFill/>
        </p:spPr>
        <p:txBody>
          <a:bodyPr wrap="none" rtlCol="0">
            <a:spAutoFit/>
          </a:bodyPr>
          <a:lstStyle/>
          <a:p>
            <a:r>
              <a:rPr lang="de-DE" sz="4800" dirty="0" smtClean="0"/>
              <a:t>B</a:t>
            </a:r>
            <a:r>
              <a:rPr lang="de-DE" sz="2400" dirty="0" smtClean="0"/>
              <a:t>Y</a:t>
            </a:r>
            <a:endParaRPr lang="en-US" sz="2400" dirty="0"/>
          </a:p>
        </p:txBody>
      </p:sp>
      <p:sp>
        <p:nvSpPr>
          <p:cNvPr id="23" name="Textfeld 52"/>
          <p:cNvSpPr txBox="1"/>
          <p:nvPr/>
        </p:nvSpPr>
        <p:spPr>
          <a:xfrm>
            <a:off x="5009522" y="4492160"/>
            <a:ext cx="696024" cy="830997"/>
          </a:xfrm>
          <a:prstGeom prst="rect">
            <a:avLst/>
          </a:prstGeom>
          <a:noFill/>
        </p:spPr>
        <p:txBody>
          <a:bodyPr wrap="none" rtlCol="0">
            <a:spAutoFit/>
          </a:bodyPr>
          <a:lstStyle/>
          <a:p>
            <a:r>
              <a:rPr lang="de-DE" sz="4800" dirty="0" smtClean="0"/>
              <a:t>A</a:t>
            </a:r>
            <a:r>
              <a:rPr lang="de-DE" sz="1200" dirty="0" smtClean="0"/>
              <a:t>XY</a:t>
            </a:r>
            <a:endParaRPr lang="en-US" sz="1200" dirty="0"/>
          </a:p>
        </p:txBody>
      </p:sp>
      <p:sp>
        <p:nvSpPr>
          <p:cNvPr id="24" name="Textfeld 53"/>
          <p:cNvSpPr txBox="1"/>
          <p:nvPr/>
        </p:nvSpPr>
        <p:spPr>
          <a:xfrm>
            <a:off x="3273055" y="3044132"/>
            <a:ext cx="702436" cy="769441"/>
          </a:xfrm>
          <a:prstGeom prst="rect">
            <a:avLst/>
          </a:prstGeom>
          <a:noFill/>
        </p:spPr>
        <p:txBody>
          <a:bodyPr wrap="none" rtlCol="0">
            <a:spAutoFit/>
          </a:bodyPr>
          <a:lstStyle/>
          <a:p>
            <a:r>
              <a:rPr lang="de-DE" sz="4400" dirty="0" smtClean="0"/>
              <a:t>A</a:t>
            </a:r>
            <a:r>
              <a:rPr lang="de-DE" sz="1100" dirty="0" smtClean="0"/>
              <a:t>XY</a:t>
            </a:r>
            <a:r>
              <a:rPr lang="de-DE" sz="800" dirty="0" smtClean="0"/>
              <a:t>Z</a:t>
            </a:r>
            <a:endParaRPr lang="en-US" sz="800" dirty="0"/>
          </a:p>
        </p:txBody>
      </p:sp>
      <p:sp>
        <p:nvSpPr>
          <p:cNvPr id="25" name="Textfeld 54"/>
          <p:cNvSpPr txBox="1"/>
          <p:nvPr/>
        </p:nvSpPr>
        <p:spPr>
          <a:xfrm>
            <a:off x="955171" y="3002723"/>
            <a:ext cx="647934" cy="830997"/>
          </a:xfrm>
          <a:prstGeom prst="rect">
            <a:avLst/>
          </a:prstGeom>
          <a:noFill/>
        </p:spPr>
        <p:txBody>
          <a:bodyPr wrap="none" rtlCol="0">
            <a:spAutoFit/>
          </a:bodyPr>
          <a:lstStyle/>
          <a:p>
            <a:r>
              <a:rPr lang="de-DE" sz="4800" dirty="0" smtClean="0"/>
              <a:t>X</a:t>
            </a:r>
            <a:r>
              <a:rPr lang="de-DE" sz="2400" dirty="0" smtClean="0"/>
              <a:t>Z</a:t>
            </a:r>
            <a:endParaRPr lang="en-US" sz="2400" dirty="0"/>
          </a:p>
        </p:txBody>
      </p:sp>
      <p:sp>
        <p:nvSpPr>
          <p:cNvPr id="26" name="Textfeld 26"/>
          <p:cNvSpPr txBox="1"/>
          <p:nvPr/>
        </p:nvSpPr>
        <p:spPr>
          <a:xfrm>
            <a:off x="7326664" y="4544955"/>
            <a:ext cx="689612" cy="769441"/>
          </a:xfrm>
          <a:prstGeom prst="rect">
            <a:avLst/>
          </a:prstGeom>
          <a:noFill/>
        </p:spPr>
        <p:txBody>
          <a:bodyPr wrap="none" rtlCol="0">
            <a:spAutoFit/>
          </a:bodyPr>
          <a:lstStyle/>
          <a:p>
            <a:r>
              <a:rPr lang="de-DE" sz="4400" dirty="0" smtClean="0"/>
              <a:t>B</a:t>
            </a:r>
            <a:r>
              <a:rPr lang="de-DE" sz="2400" dirty="0" smtClean="0"/>
              <a:t>Y</a:t>
            </a:r>
            <a:r>
              <a:rPr lang="de-DE" sz="800" dirty="0"/>
              <a:t>Z</a:t>
            </a:r>
            <a:endParaRPr lang="en-US" sz="800" dirty="0"/>
          </a:p>
        </p:txBody>
      </p:sp>
      <p:sp>
        <p:nvSpPr>
          <p:cNvPr id="27" name="Ellipse 27"/>
          <p:cNvSpPr/>
          <p:nvPr/>
        </p:nvSpPr>
        <p:spPr>
          <a:xfrm>
            <a:off x="7146938"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8" name="Ellipse 28"/>
          <p:cNvSpPr/>
          <p:nvPr/>
        </p:nvSpPr>
        <p:spPr>
          <a:xfrm>
            <a:off x="2578819"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9" name="Textfeld 29"/>
          <p:cNvSpPr txBox="1"/>
          <p:nvPr/>
        </p:nvSpPr>
        <p:spPr>
          <a:xfrm>
            <a:off x="2760324" y="5209949"/>
            <a:ext cx="712054" cy="769441"/>
          </a:xfrm>
          <a:prstGeom prst="rect">
            <a:avLst/>
          </a:prstGeom>
          <a:noFill/>
        </p:spPr>
        <p:txBody>
          <a:bodyPr wrap="none" rtlCol="0">
            <a:spAutoFit/>
          </a:bodyPr>
          <a:lstStyle/>
          <a:p>
            <a:r>
              <a:rPr lang="de-DE" sz="4400" dirty="0" smtClean="0"/>
              <a:t>A</a:t>
            </a:r>
            <a:r>
              <a:rPr lang="de-DE" sz="1100" dirty="0" smtClean="0"/>
              <a:t>XY</a:t>
            </a:r>
            <a:r>
              <a:rPr lang="de-DE" sz="800" dirty="0" smtClean="0"/>
              <a:t>V</a:t>
            </a:r>
            <a:endParaRPr lang="en-US" sz="800" dirty="0"/>
          </a:p>
        </p:txBody>
      </p:sp>
      <p:cxnSp>
        <p:nvCxnSpPr>
          <p:cNvPr id="30" name="Gerader Verbinder 4"/>
          <p:cNvCxnSpPr/>
          <p:nvPr/>
        </p:nvCxnSpPr>
        <p:spPr>
          <a:xfrm flipV="1">
            <a:off x="3160562" y="3959530"/>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r Verbinder 6"/>
          <p:cNvCxnSpPr/>
          <p:nvPr/>
        </p:nvCxnSpPr>
        <p:spPr>
          <a:xfrm flipV="1">
            <a:off x="3558958" y="5071150"/>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4"/>
              <p:cNvSpPr txBox="1"/>
              <p:nvPr/>
            </p:nvSpPr>
            <p:spPr>
              <a:xfrm rot="20550978">
                <a:off x="3665424"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2" name="Textfeld 34"/>
              <p:cNvSpPr txBox="1">
                <a:spLocks noRot="1" noChangeAspect="1" noMove="1" noResize="1" noEditPoints="1" noAdjustHandles="1" noChangeArrowheads="1" noChangeShapeType="1" noTextEdit="1"/>
              </p:cNvSpPr>
              <p:nvPr/>
            </p:nvSpPr>
            <p:spPr>
              <a:xfrm rot="20550978">
                <a:off x="3665424"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feld 35"/>
              <p:cNvSpPr txBox="1"/>
              <p:nvPr/>
            </p:nvSpPr>
            <p:spPr>
              <a:xfrm rot="17242359">
                <a:off x="2492835"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130</m:t>
                                </m:r>
                              </m:e>
                              <m:e>
                                <m:r>
                                  <a:rPr lang="de-DE" sz="1400" b="0" i="1" smtClean="0">
                                    <a:latin typeface="Cambria Math" panose="02040503050406030204" pitchFamily="18" charset="0"/>
                                  </a:rPr>
                                  <m:t>88</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3" name="Textfeld 35"/>
              <p:cNvSpPr txBox="1">
                <a:spLocks noRot="1" noChangeAspect="1" noMove="1" noResize="1" noEditPoints="1" noAdjustHandles="1" noChangeArrowheads="1" noChangeShapeType="1" noTextEdit="1"/>
              </p:cNvSpPr>
              <p:nvPr/>
            </p:nvSpPr>
            <p:spPr>
              <a:xfrm rot="17242359">
                <a:off x="2492835" y="4283705"/>
                <a:ext cx="1217652" cy="395558"/>
              </a:xfrm>
              <a:prstGeom prst="rect">
                <a:avLst/>
              </a:prstGeom>
              <a:blipFill rotWithShape="0">
                <a:blip r:embed="rId9"/>
                <a:stretch>
                  <a:fillRect r="-8197"/>
                </a:stretch>
              </a:blipFill>
            </p:spPr>
            <p:txBody>
              <a:bodyPr/>
              <a:lstStyle/>
              <a:p>
                <a:r>
                  <a:rPr lang="en-US">
                    <a:noFill/>
                  </a:rPr>
                  <a:t> </a:t>
                </a:r>
              </a:p>
            </p:txBody>
          </p:sp>
        </mc:Fallback>
      </mc:AlternateContent>
      <p:cxnSp>
        <p:nvCxnSpPr>
          <p:cNvPr id="34" name="Gerade Verbindung 19"/>
          <p:cNvCxnSpPr/>
          <p:nvPr/>
        </p:nvCxnSpPr>
        <p:spPr>
          <a:xfrm>
            <a:off x="7647204"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7"/>
              <p:cNvSpPr txBox="1"/>
              <p:nvPr/>
            </p:nvSpPr>
            <p:spPr>
              <a:xfrm rot="5400000">
                <a:off x="7328803"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latin typeface="Cambria Math" panose="02040503050406030204" pitchFamily="18" charset="0"/>
                                  </a:rPr>
                                  <m:t>9</m:t>
                                </m:r>
                                <m:r>
                                  <a:rPr lang="de-DE" sz="1400" b="0" i="1" smtClean="0">
                                    <a:latin typeface="Cambria Math" panose="02040503050406030204" pitchFamily="18" charset="0"/>
                                  </a:rPr>
                                  <m:t>5%</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64</m:t>
                                </m:r>
                              </m:e>
                              <m:e>
                                <m:r>
                                  <a:rPr lang="de-DE" sz="1400" b="0" i="1" smtClean="0">
                                    <a:latin typeface="Cambria Math" panose="02040503050406030204" pitchFamily="18" charset="0"/>
                                  </a:rPr>
                                  <m:t>38</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5" name="Textfeld 37"/>
              <p:cNvSpPr txBox="1">
                <a:spLocks noRot="1" noChangeAspect="1" noMove="1" noResize="1" noEditPoints="1" noAdjustHandles="1" noChangeArrowheads="1" noChangeShapeType="1" noTextEdit="1"/>
              </p:cNvSpPr>
              <p:nvPr/>
            </p:nvSpPr>
            <p:spPr>
              <a:xfrm rot="5400000">
                <a:off x="7328803"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36" name="Gerader Verbinder 57"/>
          <p:cNvCxnSpPr/>
          <p:nvPr/>
        </p:nvCxnSpPr>
        <p:spPr>
          <a:xfrm>
            <a:off x="8097965" y="2197006"/>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37" name="Gerader Verbinder 58"/>
          <p:cNvCxnSpPr/>
          <p:nvPr/>
        </p:nvCxnSpPr>
        <p:spPr>
          <a:xfrm flipV="1">
            <a:off x="8142809"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38" name="Rechteck 59"/>
          <p:cNvSpPr/>
          <p:nvPr/>
        </p:nvSpPr>
        <p:spPr>
          <a:xfrm rot="13241328">
            <a:off x="8282931"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60"/>
          <p:cNvSpPr/>
          <p:nvPr/>
        </p:nvSpPr>
        <p:spPr>
          <a:xfrm rot="8821144">
            <a:off x="8370431"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Gerader Verbinder 61"/>
          <p:cNvCxnSpPr/>
          <p:nvPr/>
        </p:nvCxnSpPr>
        <p:spPr>
          <a:xfrm flipH="1" flipV="1">
            <a:off x="253197"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1" name="Gerader Verbinder 62"/>
          <p:cNvCxnSpPr/>
          <p:nvPr/>
        </p:nvCxnSpPr>
        <p:spPr>
          <a:xfrm flipH="1" flipV="1">
            <a:off x="185981" y="2732921"/>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Gerader Verbinder 63"/>
          <p:cNvCxnSpPr/>
          <p:nvPr/>
        </p:nvCxnSpPr>
        <p:spPr>
          <a:xfrm flipH="1">
            <a:off x="140582"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Gerader Verbinder 64"/>
          <p:cNvCxnSpPr/>
          <p:nvPr/>
        </p:nvCxnSpPr>
        <p:spPr>
          <a:xfrm flipH="1">
            <a:off x="162150" y="3822199"/>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4" name="Gerader Verbinder 65"/>
          <p:cNvCxnSpPr/>
          <p:nvPr/>
        </p:nvCxnSpPr>
        <p:spPr>
          <a:xfrm flipH="1">
            <a:off x="639946" y="3958999"/>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45" name="Rechteck 66"/>
          <p:cNvSpPr/>
          <p:nvPr/>
        </p:nvSpPr>
        <p:spPr>
          <a:xfrm rot="3083365">
            <a:off x="63583" y="2133322"/>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hteck 67"/>
          <p:cNvSpPr/>
          <p:nvPr/>
        </p:nvSpPr>
        <p:spPr>
          <a:xfrm rot="1981952">
            <a:off x="57453" y="2985184"/>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hteck 68"/>
          <p:cNvSpPr/>
          <p:nvPr/>
        </p:nvSpPr>
        <p:spPr>
          <a:xfrm>
            <a:off x="35496"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hteck 69"/>
          <p:cNvSpPr/>
          <p:nvPr/>
        </p:nvSpPr>
        <p:spPr>
          <a:xfrm rot="19123042">
            <a:off x="59147"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hteck 70"/>
          <p:cNvSpPr/>
          <p:nvPr/>
        </p:nvSpPr>
        <p:spPr>
          <a:xfrm rot="17986155">
            <a:off x="402401"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5"/>
          <p:cNvSpPr txBox="1">
            <a:spLocks/>
          </p:cNvSpPr>
          <p:nvPr/>
        </p:nvSpPr>
        <p:spPr>
          <a:xfrm>
            <a:off x="322420" y="712071"/>
            <a:ext cx="8493306" cy="432048"/>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AAE5"/>
                </a:solidFill>
              </a:rPr>
              <a:t>Find all reachable nodes from a given starting node to define a cluster</a:t>
            </a:r>
          </a:p>
          <a:p>
            <a:endParaRPr lang="en-US" dirty="0"/>
          </a:p>
        </p:txBody>
      </p:sp>
      <p:sp>
        <p:nvSpPr>
          <p:cNvPr id="54" name="Rechteck 67"/>
          <p:cNvSpPr/>
          <p:nvPr/>
        </p:nvSpPr>
        <p:spPr>
          <a:xfrm rot="1981952">
            <a:off x="60141" y="2661602"/>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hteck 68"/>
          <p:cNvSpPr/>
          <p:nvPr/>
        </p:nvSpPr>
        <p:spPr>
          <a:xfrm>
            <a:off x="38184"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hteck 69"/>
          <p:cNvSpPr/>
          <p:nvPr/>
        </p:nvSpPr>
        <p:spPr>
          <a:xfrm rot="19123042">
            <a:off x="61835"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0278" y="1380326"/>
            <a:ext cx="2686077" cy="738664"/>
          </a:xfrm>
          <a:prstGeom prst="rect">
            <a:avLst/>
          </a:prstGeom>
          <a:noFill/>
        </p:spPr>
        <p:txBody>
          <a:bodyPr wrap="square" rtlCol="0">
            <a:spAutoFit/>
          </a:bodyPr>
          <a:lstStyle/>
          <a:p>
            <a:r>
              <a:rPr lang="en-US" sz="1400" dirty="0" smtClean="0">
                <a:solidFill>
                  <a:srgbClr val="00AAE5"/>
                </a:solidFill>
                <a:latin typeface="Calibri" panose="020F0502020204030204" pitchFamily="34" charset="0"/>
              </a:rPr>
              <a:t>Intransitive transitions</a:t>
            </a:r>
            <a:r>
              <a:rPr lang="en-US" sz="1400" dirty="0" smtClean="0">
                <a:solidFill>
                  <a:srgbClr val="000000"/>
                </a:solidFill>
                <a:latin typeface="Calibri" panose="020F0502020204030204" pitchFamily="34" charset="0"/>
              </a:rPr>
              <a:t> have a </a:t>
            </a:r>
            <a:r>
              <a:rPr lang="en-US" sz="1400" dirty="0" smtClean="0">
                <a:solidFill>
                  <a:srgbClr val="00AAE5"/>
                </a:solidFill>
                <a:latin typeface="Calibri" panose="020F0502020204030204" pitchFamily="34" charset="0"/>
              </a:rPr>
              <a:t>min</a:t>
            </a:r>
            <a:r>
              <a:rPr lang="en-US" sz="1400" dirty="0" smtClean="0">
                <a:solidFill>
                  <a:srgbClr val="000000"/>
                </a:solidFill>
                <a:latin typeface="Calibri" panose="020F0502020204030204" pitchFamily="34" charset="0"/>
              </a:rPr>
              <a:t> below the threshold, either </a:t>
            </a:r>
            <a:r>
              <a:rPr lang="en-US" sz="1400" dirty="0" smtClean="0">
                <a:solidFill>
                  <a:srgbClr val="00AAE5"/>
                </a:solidFill>
                <a:latin typeface="Calibri" panose="020F0502020204030204" pitchFamily="34" charset="0"/>
              </a:rPr>
              <a:t>zero</a:t>
            </a:r>
            <a:r>
              <a:rPr lang="en-US" sz="1400" dirty="0" smtClean="0">
                <a:solidFill>
                  <a:srgbClr val="000000"/>
                </a:solidFill>
                <a:latin typeface="Calibri" panose="020F0502020204030204" pitchFamily="34" charset="0"/>
              </a:rPr>
              <a:t> or </a:t>
            </a:r>
            <a:r>
              <a:rPr lang="en-US" sz="1400" dirty="0" smtClean="0">
                <a:solidFill>
                  <a:srgbClr val="00AAE5"/>
                </a:solidFill>
                <a:latin typeface="Calibri" panose="020F0502020204030204" pitchFamily="34" charset="0"/>
              </a:rPr>
              <a:t>mirrored</a:t>
            </a:r>
          </a:p>
        </p:txBody>
      </p:sp>
      <p:sp>
        <p:nvSpPr>
          <p:cNvPr id="51" name="TextBox 50"/>
          <p:cNvSpPr txBox="1"/>
          <p:nvPr/>
        </p:nvSpPr>
        <p:spPr>
          <a:xfrm>
            <a:off x="858317" y="5494059"/>
            <a:ext cx="1253420" cy="276999"/>
          </a:xfrm>
          <a:prstGeom prst="rect">
            <a:avLst/>
          </a:prstGeom>
          <a:noFill/>
        </p:spPr>
        <p:txBody>
          <a:bodyPr wrap="none" rtlCol="0">
            <a:spAutoFit/>
          </a:bodyPr>
          <a:lstStyle/>
          <a:p>
            <a:r>
              <a:rPr lang="en-US" sz="1200" dirty="0" smtClean="0">
                <a:solidFill>
                  <a:srgbClr val="000000"/>
                </a:solidFill>
                <a:latin typeface="Calibri" panose="020F0502020204030204" pitchFamily="34" charset="0"/>
              </a:rPr>
              <a:t>quality attributes</a:t>
            </a:r>
          </a:p>
        </p:txBody>
      </p:sp>
    </p:spTree>
    <p:extLst>
      <p:ext uri="{BB962C8B-B14F-4D97-AF65-F5344CB8AC3E}">
        <p14:creationId xmlns:p14="http://schemas.microsoft.com/office/powerpoint/2010/main" val="2701823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unusual size</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36</a:t>
            </a:fld>
            <a:endParaRPr lang="en-US" dirty="0"/>
          </a:p>
        </p:txBody>
      </p:sp>
      <p:grpSp>
        <p:nvGrpSpPr>
          <p:cNvPr id="4" name="Gruppieren 257"/>
          <p:cNvGrpSpPr/>
          <p:nvPr/>
        </p:nvGrpSpPr>
        <p:grpSpPr>
          <a:xfrm>
            <a:off x="3834000" y="1706400"/>
            <a:ext cx="4337978" cy="2713675"/>
            <a:chOff x="3834063" y="1705423"/>
            <a:chExt cx="4337978" cy="2713675"/>
          </a:xfrm>
        </p:grpSpPr>
        <p:grpSp>
          <p:nvGrpSpPr>
            <p:cNvPr id="5" name="Gruppieren 258"/>
            <p:cNvGrpSpPr/>
            <p:nvPr/>
          </p:nvGrpSpPr>
          <p:grpSpPr>
            <a:xfrm>
              <a:off x="5428711" y="1705423"/>
              <a:ext cx="2743330" cy="2713675"/>
              <a:chOff x="5428711" y="1705423"/>
              <a:chExt cx="2743330" cy="2713675"/>
            </a:xfrm>
          </p:grpSpPr>
          <p:cxnSp>
            <p:nvCxnSpPr>
              <p:cNvPr id="8" name="Gerade Verbindung 261"/>
              <p:cNvCxnSpPr/>
              <p:nvPr/>
            </p:nvCxnSpPr>
            <p:spPr>
              <a:xfrm rot="5400000" flipH="1">
                <a:off x="7781184" y="1768596"/>
                <a:ext cx="454030" cy="32768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 name="Gerade Verbindung 262"/>
              <p:cNvCxnSpPr/>
              <p:nvPr/>
            </p:nvCxnSpPr>
            <p:spPr>
              <a:xfrm rot="5400000">
                <a:off x="7601869" y="2204230"/>
                <a:ext cx="439037" cy="64521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Gerade Verbindung 263"/>
              <p:cNvCxnSpPr/>
              <p:nvPr/>
            </p:nvCxnSpPr>
            <p:spPr>
              <a:xfrm rot="5400000" flipH="1">
                <a:off x="5818667" y="2241405"/>
                <a:ext cx="921086" cy="95182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Gerade Verbindung 264"/>
              <p:cNvCxnSpPr/>
              <p:nvPr/>
            </p:nvCxnSpPr>
            <p:spPr>
              <a:xfrm rot="5400000" flipH="1" flipV="1">
                <a:off x="6229058" y="1587499"/>
                <a:ext cx="189542" cy="99963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Gerade Verbindung 265"/>
              <p:cNvCxnSpPr/>
              <p:nvPr/>
            </p:nvCxnSpPr>
            <p:spPr>
              <a:xfrm rot="5400000" flipH="1">
                <a:off x="5262338" y="3961858"/>
                <a:ext cx="623613" cy="29086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Gerade Verbindung 266"/>
              <p:cNvCxnSpPr/>
              <p:nvPr/>
            </p:nvCxnSpPr>
            <p:spPr>
              <a:xfrm rot="5400000" flipH="1">
                <a:off x="5713484" y="3510712"/>
                <a:ext cx="101264" cy="46828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Gerade Verbindung 267"/>
              <p:cNvCxnSpPr/>
              <p:nvPr/>
            </p:nvCxnSpPr>
            <p:spPr>
              <a:xfrm rot="5400000" flipV="1">
                <a:off x="6836740" y="2195041"/>
                <a:ext cx="660761" cy="39446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6" name="Gerade Verbindung 259"/>
            <p:cNvCxnSpPr/>
            <p:nvPr/>
          </p:nvCxnSpPr>
          <p:spPr>
            <a:xfrm>
              <a:off x="3834063" y="2598821"/>
              <a:ext cx="1114926" cy="42912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 name="Gerade Verbindung 260"/>
            <p:cNvCxnSpPr/>
            <p:nvPr/>
          </p:nvCxnSpPr>
          <p:spPr>
            <a:xfrm flipV="1">
              <a:off x="4022558" y="3096126"/>
              <a:ext cx="934453" cy="260685"/>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5" name="Gruppieren 242"/>
          <p:cNvGrpSpPr/>
          <p:nvPr/>
        </p:nvGrpSpPr>
        <p:grpSpPr>
          <a:xfrm>
            <a:off x="1422000" y="1378800"/>
            <a:ext cx="1945411" cy="2416630"/>
            <a:chOff x="1420791" y="1382379"/>
            <a:chExt cx="1945411" cy="2416630"/>
          </a:xfrm>
        </p:grpSpPr>
        <p:cxnSp>
          <p:nvCxnSpPr>
            <p:cNvPr id="16" name="Gerade Verbindung 243"/>
            <p:cNvCxnSpPr/>
            <p:nvPr/>
          </p:nvCxnSpPr>
          <p:spPr>
            <a:xfrm flipH="1" flipV="1">
              <a:off x="1420791" y="2096396"/>
              <a:ext cx="913335" cy="48237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Gerade Verbindung 244"/>
            <p:cNvCxnSpPr/>
            <p:nvPr/>
          </p:nvCxnSpPr>
          <p:spPr>
            <a:xfrm>
              <a:off x="1808703" y="2010401"/>
              <a:ext cx="525423" cy="57237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Gerade Verbindung 245"/>
            <p:cNvCxnSpPr/>
            <p:nvPr/>
          </p:nvCxnSpPr>
          <p:spPr>
            <a:xfrm flipH="1">
              <a:off x="2330116" y="2577626"/>
              <a:ext cx="663753" cy="114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Gerade Verbindung 246"/>
            <p:cNvCxnSpPr/>
            <p:nvPr/>
          </p:nvCxnSpPr>
          <p:spPr>
            <a:xfrm flipV="1">
              <a:off x="1587640" y="2578768"/>
              <a:ext cx="746486" cy="1079567"/>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Gerade Verbindung 247"/>
            <p:cNvCxnSpPr/>
            <p:nvPr/>
          </p:nvCxnSpPr>
          <p:spPr>
            <a:xfrm flipH="1" flipV="1">
              <a:off x="2326105" y="2574758"/>
              <a:ext cx="1040097" cy="72685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Gerade Verbindung 248"/>
            <p:cNvCxnSpPr/>
            <p:nvPr/>
          </p:nvCxnSpPr>
          <p:spPr>
            <a:xfrm flipH="1">
              <a:off x="2338137" y="1382379"/>
              <a:ext cx="641200" cy="119638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Gerade Verbindung 249"/>
            <p:cNvCxnSpPr/>
            <p:nvPr/>
          </p:nvCxnSpPr>
          <p:spPr>
            <a:xfrm flipH="1">
              <a:off x="2334126" y="1965183"/>
              <a:ext cx="866279" cy="60556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3" name="Gerade Verbindung 250"/>
            <p:cNvCxnSpPr/>
            <p:nvPr/>
          </p:nvCxnSpPr>
          <p:spPr>
            <a:xfrm flipH="1" flipV="1">
              <a:off x="2330116" y="2570747"/>
              <a:ext cx="382942" cy="94188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Gerade Verbindung 251"/>
            <p:cNvCxnSpPr/>
            <p:nvPr/>
          </p:nvCxnSpPr>
          <p:spPr>
            <a:xfrm>
              <a:off x="2140299" y="1749144"/>
              <a:ext cx="197838" cy="82962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5" name="Gerade Verbindung 252"/>
            <p:cNvCxnSpPr/>
            <p:nvPr/>
          </p:nvCxnSpPr>
          <p:spPr>
            <a:xfrm flipV="1">
              <a:off x="2069960" y="2578768"/>
              <a:ext cx="260156" cy="1220241"/>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6" name="Gerade Verbindung 253"/>
            <p:cNvCxnSpPr/>
            <p:nvPr/>
          </p:nvCxnSpPr>
          <p:spPr>
            <a:xfrm flipH="1" flipV="1">
              <a:off x="1432713" y="2578084"/>
              <a:ext cx="901413" cy="4695"/>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7" name="Gerade Verbindung 254"/>
            <p:cNvCxnSpPr/>
            <p:nvPr/>
          </p:nvCxnSpPr>
          <p:spPr>
            <a:xfrm flipH="1">
              <a:off x="1597689" y="2578768"/>
              <a:ext cx="740448" cy="56709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8" name="Gerade Verbindung 255"/>
            <p:cNvCxnSpPr/>
            <p:nvPr/>
          </p:nvCxnSpPr>
          <p:spPr>
            <a:xfrm flipH="1" flipV="1">
              <a:off x="2334126" y="2574759"/>
              <a:ext cx="810186" cy="28061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29" name="Gruppieren 223"/>
          <p:cNvGrpSpPr/>
          <p:nvPr/>
        </p:nvGrpSpPr>
        <p:grpSpPr>
          <a:xfrm>
            <a:off x="1420791" y="1377093"/>
            <a:ext cx="1945411" cy="2416630"/>
            <a:chOff x="1420791" y="1382379"/>
            <a:chExt cx="1945411" cy="2416630"/>
          </a:xfrm>
        </p:grpSpPr>
        <p:cxnSp>
          <p:nvCxnSpPr>
            <p:cNvPr id="30" name="Gerade Verbindung 21"/>
            <p:cNvCxnSpPr>
              <a:endCxn id="49" idx="7"/>
            </p:cNvCxnSpPr>
            <p:nvPr/>
          </p:nvCxnSpPr>
          <p:spPr>
            <a:xfrm flipH="1" flipV="1">
              <a:off x="1420791" y="2096396"/>
              <a:ext cx="913335" cy="48237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22"/>
            <p:cNvCxnSpPr/>
            <p:nvPr/>
          </p:nvCxnSpPr>
          <p:spPr>
            <a:xfrm>
              <a:off x="1808703" y="2010401"/>
              <a:ext cx="525423" cy="5723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25"/>
            <p:cNvCxnSpPr>
              <a:stCxn id="55" idx="4"/>
            </p:cNvCxnSpPr>
            <p:nvPr/>
          </p:nvCxnSpPr>
          <p:spPr>
            <a:xfrm flipH="1">
              <a:off x="2330116" y="2577626"/>
              <a:ext cx="663753" cy="11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28"/>
            <p:cNvCxnSpPr/>
            <p:nvPr/>
          </p:nvCxnSpPr>
          <p:spPr>
            <a:xfrm flipV="1">
              <a:off x="1587640" y="2578768"/>
              <a:ext cx="746486" cy="10795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26"/>
            <p:cNvCxnSpPr/>
            <p:nvPr/>
          </p:nvCxnSpPr>
          <p:spPr>
            <a:xfrm flipH="1" flipV="1">
              <a:off x="2326105" y="2574758"/>
              <a:ext cx="1040097" cy="7268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23"/>
            <p:cNvCxnSpPr/>
            <p:nvPr/>
          </p:nvCxnSpPr>
          <p:spPr>
            <a:xfrm flipH="1">
              <a:off x="2338137" y="1382379"/>
              <a:ext cx="641200" cy="11963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24"/>
            <p:cNvCxnSpPr/>
            <p:nvPr/>
          </p:nvCxnSpPr>
          <p:spPr>
            <a:xfrm flipH="1">
              <a:off x="2334126" y="1965183"/>
              <a:ext cx="866279" cy="6055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27"/>
            <p:cNvCxnSpPr/>
            <p:nvPr/>
          </p:nvCxnSpPr>
          <p:spPr>
            <a:xfrm flipH="1" flipV="1">
              <a:off x="2330116" y="2570747"/>
              <a:ext cx="382942" cy="9418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Gerade Verbindung 46"/>
            <p:cNvCxnSpPr/>
            <p:nvPr/>
          </p:nvCxnSpPr>
          <p:spPr>
            <a:xfrm>
              <a:off x="2140299" y="1749144"/>
              <a:ext cx="197838" cy="8296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Gerade Verbindung 52"/>
            <p:cNvCxnSpPr/>
            <p:nvPr/>
          </p:nvCxnSpPr>
          <p:spPr>
            <a:xfrm flipV="1">
              <a:off x="2069960" y="2578768"/>
              <a:ext cx="260156" cy="12202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54"/>
            <p:cNvCxnSpPr/>
            <p:nvPr/>
          </p:nvCxnSpPr>
          <p:spPr>
            <a:xfrm flipH="1" flipV="1">
              <a:off x="1432713" y="2578084"/>
              <a:ext cx="901413" cy="469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Gerade Verbindung 56"/>
            <p:cNvCxnSpPr/>
            <p:nvPr/>
          </p:nvCxnSpPr>
          <p:spPr>
            <a:xfrm flipH="1">
              <a:off x="1597689" y="2578768"/>
              <a:ext cx="740448" cy="5670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Gerade Verbindung 58"/>
            <p:cNvCxnSpPr/>
            <p:nvPr/>
          </p:nvCxnSpPr>
          <p:spPr>
            <a:xfrm flipH="1" flipV="1">
              <a:off x="2334126" y="2574759"/>
              <a:ext cx="810186" cy="2806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3" name="Ellipse 5"/>
          <p:cNvSpPr/>
          <p:nvPr/>
        </p:nvSpPr>
        <p:spPr>
          <a:xfrm rot="4980000">
            <a:off x="1658866" y="181993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4" name="Ellipse 6"/>
          <p:cNvSpPr/>
          <p:nvPr/>
        </p:nvSpPr>
        <p:spPr>
          <a:xfrm rot="4980000">
            <a:off x="848758" y="283572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5" name="Ellipse 7"/>
          <p:cNvSpPr/>
          <p:nvPr/>
        </p:nvSpPr>
        <p:spPr>
          <a:xfrm rot="4980000">
            <a:off x="848607" y="383572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6" name="Ellipse 8"/>
          <p:cNvSpPr/>
          <p:nvPr/>
        </p:nvSpPr>
        <p:spPr>
          <a:xfrm rot="4980000">
            <a:off x="3189070" y="412125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7" name="Ellipse 9"/>
          <p:cNvSpPr/>
          <p:nvPr/>
        </p:nvSpPr>
        <p:spPr>
          <a:xfrm rot="4980000">
            <a:off x="3189071" y="180498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8" name="Ellipse 10"/>
          <p:cNvSpPr/>
          <p:nvPr/>
        </p:nvSpPr>
        <p:spPr>
          <a:xfrm rot="4980000">
            <a:off x="1249407" y="136339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9" name="Ellipse 11"/>
          <p:cNvSpPr/>
          <p:nvPr/>
        </p:nvSpPr>
        <p:spPr>
          <a:xfrm rot="4980000">
            <a:off x="1239730" y="193278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0" name="Ellipse 12"/>
          <p:cNvSpPr/>
          <p:nvPr/>
        </p:nvSpPr>
        <p:spPr>
          <a:xfrm rot="4980000">
            <a:off x="3567171" y="122373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1" name="Ellipse 13"/>
          <p:cNvSpPr/>
          <p:nvPr/>
        </p:nvSpPr>
        <p:spPr>
          <a:xfrm rot="4980000">
            <a:off x="2932379" y="119028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2" name="Ellipse 14"/>
          <p:cNvSpPr/>
          <p:nvPr/>
        </p:nvSpPr>
        <p:spPr>
          <a:xfrm rot="4980000">
            <a:off x="3792871" y="167405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3" name="Ellipse 15"/>
          <p:cNvSpPr/>
          <p:nvPr/>
        </p:nvSpPr>
        <p:spPr>
          <a:xfrm rot="4980000">
            <a:off x="3821304" y="328744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4" name="Ellipse 16"/>
          <p:cNvSpPr/>
          <p:nvPr/>
        </p:nvSpPr>
        <p:spPr>
          <a:xfrm rot="4980000">
            <a:off x="2676501" y="350156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5" name="Ellipse 17"/>
          <p:cNvSpPr/>
          <p:nvPr/>
        </p:nvSpPr>
        <p:spPr>
          <a:xfrm rot="4980000">
            <a:off x="2993114" y="246402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6" name="Ellipse 18"/>
          <p:cNvSpPr/>
          <p:nvPr/>
        </p:nvSpPr>
        <p:spPr>
          <a:xfrm rot="4980000">
            <a:off x="404301" y="335409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7" name="Ellipse 19"/>
          <p:cNvSpPr/>
          <p:nvPr/>
        </p:nvSpPr>
        <p:spPr>
          <a:xfrm rot="4980000">
            <a:off x="1424661" y="364817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8" name="Ellipse 20"/>
          <p:cNvSpPr/>
          <p:nvPr/>
        </p:nvSpPr>
        <p:spPr>
          <a:xfrm rot="4980000">
            <a:off x="3362313" y="322573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59" name="Gerade Verbindung 30"/>
          <p:cNvCxnSpPr>
            <a:stCxn id="44" idx="5"/>
          </p:cNvCxnSpPr>
          <p:nvPr/>
        </p:nvCxnSpPr>
        <p:spPr>
          <a:xfrm flipH="1">
            <a:off x="577780" y="3016784"/>
            <a:ext cx="309897" cy="3601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Gerade Verbindung 31"/>
          <p:cNvCxnSpPr/>
          <p:nvPr/>
        </p:nvCxnSpPr>
        <p:spPr>
          <a:xfrm>
            <a:off x="562708" y="3542774"/>
            <a:ext cx="306474" cy="31652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Gerade Verbindung 32"/>
          <p:cNvCxnSpPr/>
          <p:nvPr/>
        </p:nvCxnSpPr>
        <p:spPr>
          <a:xfrm flipV="1">
            <a:off x="1050053" y="3788959"/>
            <a:ext cx="391885" cy="13565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Gerade Verbindung 33"/>
          <p:cNvCxnSpPr/>
          <p:nvPr/>
        </p:nvCxnSpPr>
        <p:spPr>
          <a:xfrm>
            <a:off x="1004835" y="3020260"/>
            <a:ext cx="462224" cy="6280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Gerade Verbindung 34"/>
          <p:cNvCxnSpPr/>
          <p:nvPr/>
        </p:nvCxnSpPr>
        <p:spPr>
          <a:xfrm>
            <a:off x="607925" y="3472436"/>
            <a:ext cx="818941" cy="2411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Gerade Verbindung 35"/>
          <p:cNvCxnSpPr/>
          <p:nvPr/>
        </p:nvCxnSpPr>
        <p:spPr>
          <a:xfrm flipH="1" flipV="1">
            <a:off x="2833635" y="3678427"/>
            <a:ext cx="381838" cy="4722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Gerade Verbindung 36"/>
          <p:cNvCxnSpPr/>
          <p:nvPr/>
        </p:nvCxnSpPr>
        <p:spPr>
          <a:xfrm flipV="1">
            <a:off x="3320980" y="3432243"/>
            <a:ext cx="115556" cy="6832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Gerade Verbindung 37"/>
          <p:cNvCxnSpPr/>
          <p:nvPr/>
        </p:nvCxnSpPr>
        <p:spPr>
          <a:xfrm flipH="1" flipV="1">
            <a:off x="3562141" y="3351856"/>
            <a:ext cx="256233" cy="351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Gerade Verbindung 38"/>
          <p:cNvCxnSpPr/>
          <p:nvPr/>
        </p:nvCxnSpPr>
        <p:spPr>
          <a:xfrm flipH="1">
            <a:off x="3381270" y="1789337"/>
            <a:ext cx="411983" cy="954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Gerade Verbindung 39"/>
          <p:cNvCxnSpPr/>
          <p:nvPr/>
        </p:nvCxnSpPr>
        <p:spPr>
          <a:xfrm flipH="1">
            <a:off x="3342354" y="1417548"/>
            <a:ext cx="270028" cy="3908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Gerade Verbindung 40"/>
          <p:cNvCxnSpPr/>
          <p:nvPr/>
        </p:nvCxnSpPr>
        <p:spPr>
          <a:xfrm>
            <a:off x="3084844" y="1392427"/>
            <a:ext cx="165798" cy="4119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Gerade Verbindung 41"/>
          <p:cNvCxnSpPr/>
          <p:nvPr/>
        </p:nvCxnSpPr>
        <p:spPr>
          <a:xfrm flipH="1" flipV="1">
            <a:off x="3140110" y="1286919"/>
            <a:ext cx="417006" cy="200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Gerade Verbindung 42"/>
          <p:cNvCxnSpPr/>
          <p:nvPr/>
        </p:nvCxnSpPr>
        <p:spPr>
          <a:xfrm flipH="1" flipV="1">
            <a:off x="1336431" y="1563249"/>
            <a:ext cx="1" cy="3617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Gerade Verbindung 43"/>
          <p:cNvCxnSpPr/>
          <p:nvPr/>
        </p:nvCxnSpPr>
        <p:spPr>
          <a:xfrm flipH="1" flipV="1">
            <a:off x="1431891" y="1538128"/>
            <a:ext cx="256232" cy="306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Gerade Verbindung 44"/>
          <p:cNvCxnSpPr/>
          <p:nvPr/>
        </p:nvCxnSpPr>
        <p:spPr>
          <a:xfrm flipH="1">
            <a:off x="1441939" y="1935038"/>
            <a:ext cx="216039" cy="703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4" name="Ellipse 45"/>
          <p:cNvSpPr/>
          <p:nvPr/>
        </p:nvSpPr>
        <p:spPr>
          <a:xfrm rot="4980000">
            <a:off x="2036967" y="154971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75" name="Gerade Verbindung 47"/>
          <p:cNvCxnSpPr/>
          <p:nvPr/>
        </p:nvCxnSpPr>
        <p:spPr>
          <a:xfrm flipH="1">
            <a:off x="1843873" y="1708950"/>
            <a:ext cx="195942" cy="1406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Gerade Verbindung 48"/>
          <p:cNvCxnSpPr/>
          <p:nvPr/>
        </p:nvCxnSpPr>
        <p:spPr>
          <a:xfrm flipH="1" flipV="1">
            <a:off x="1457011" y="1487887"/>
            <a:ext cx="582804" cy="1406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7" name="Ellipse 49"/>
          <p:cNvSpPr/>
          <p:nvPr/>
        </p:nvSpPr>
        <p:spPr>
          <a:xfrm rot="4980000">
            <a:off x="3630268" y="247636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78" name="Gerade Verbindung 50"/>
          <p:cNvCxnSpPr/>
          <p:nvPr/>
        </p:nvCxnSpPr>
        <p:spPr>
          <a:xfrm flipH="1" flipV="1">
            <a:off x="3195376" y="2558036"/>
            <a:ext cx="437103" cy="1004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9" name="Ellipse 51"/>
          <p:cNvSpPr/>
          <p:nvPr/>
        </p:nvSpPr>
        <p:spPr>
          <a:xfrm rot="4980000">
            <a:off x="1953819" y="380054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0" name="Ellipse 53"/>
          <p:cNvSpPr/>
          <p:nvPr/>
        </p:nvSpPr>
        <p:spPr>
          <a:xfrm rot="4980000">
            <a:off x="1247534" y="246682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1" name="Ellipse 55"/>
          <p:cNvSpPr/>
          <p:nvPr/>
        </p:nvSpPr>
        <p:spPr>
          <a:xfrm rot="4980000">
            <a:off x="1424660" y="310749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2" name="Ellipse 57"/>
          <p:cNvSpPr/>
          <p:nvPr/>
        </p:nvSpPr>
        <p:spPr>
          <a:xfrm rot="4980000">
            <a:off x="3149378" y="278335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83" name="Gerade Verbindung 29"/>
          <p:cNvCxnSpPr>
            <a:endCxn id="84" idx="0"/>
          </p:cNvCxnSpPr>
          <p:nvPr/>
        </p:nvCxnSpPr>
        <p:spPr>
          <a:xfrm flipV="1">
            <a:off x="2315868" y="2563347"/>
            <a:ext cx="122346" cy="654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Ellipse 4"/>
          <p:cNvSpPr/>
          <p:nvPr/>
        </p:nvSpPr>
        <p:spPr>
          <a:xfrm rot="4980000">
            <a:off x="2236442" y="2474424"/>
            <a:ext cx="202527" cy="202527"/>
          </a:xfrm>
          <a:prstGeom prst="ellipse">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85" name="Gerade Verbindung 119"/>
          <p:cNvCxnSpPr>
            <a:endCxn id="99" idx="3"/>
          </p:cNvCxnSpPr>
          <p:nvPr/>
        </p:nvCxnSpPr>
        <p:spPr>
          <a:xfrm rot="5400000" flipV="1">
            <a:off x="7290087" y="1083434"/>
            <a:ext cx="558454" cy="3395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Gerade Verbindung 120"/>
          <p:cNvCxnSpPr/>
          <p:nvPr/>
        </p:nvCxnSpPr>
        <p:spPr>
          <a:xfrm rot="5400000">
            <a:off x="6686990" y="1260774"/>
            <a:ext cx="879557" cy="3365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Gerade Verbindung 121"/>
          <p:cNvCxnSpPr>
            <a:endCxn id="101" idx="0"/>
          </p:cNvCxnSpPr>
          <p:nvPr/>
        </p:nvCxnSpPr>
        <p:spPr>
          <a:xfrm rot="5400000">
            <a:off x="7223113" y="1453918"/>
            <a:ext cx="273986" cy="675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Gerade Verbindung 124"/>
          <p:cNvCxnSpPr>
            <a:stCxn id="103" idx="0"/>
            <a:endCxn id="107" idx="3"/>
          </p:cNvCxnSpPr>
          <p:nvPr/>
        </p:nvCxnSpPr>
        <p:spPr>
          <a:xfrm rot="5400000" flipV="1">
            <a:off x="7746954" y="2589014"/>
            <a:ext cx="351378" cy="8169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Gerade Verbindung 125"/>
          <p:cNvCxnSpPr>
            <a:stCxn id="103" idx="5"/>
            <a:endCxn id="105" idx="1"/>
          </p:cNvCxnSpPr>
          <p:nvPr/>
        </p:nvCxnSpPr>
        <p:spPr>
          <a:xfrm rot="5400000">
            <a:off x="6948300" y="2811543"/>
            <a:ext cx="339041" cy="4433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Gerade Verbindung 126"/>
          <p:cNvCxnSpPr>
            <a:stCxn id="105" idx="7"/>
          </p:cNvCxnSpPr>
          <p:nvPr/>
        </p:nvCxnSpPr>
        <p:spPr>
          <a:xfrm rot="5400000" flipV="1">
            <a:off x="6638760" y="3576288"/>
            <a:ext cx="977794" cy="5127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Gerade Verbindung 127"/>
          <p:cNvCxnSpPr>
            <a:endCxn id="106" idx="1"/>
          </p:cNvCxnSpPr>
          <p:nvPr/>
        </p:nvCxnSpPr>
        <p:spPr>
          <a:xfrm flipH="1">
            <a:off x="7490240" y="3337880"/>
            <a:ext cx="864051" cy="100569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Gerade Verbindung 128"/>
          <p:cNvCxnSpPr>
            <a:stCxn id="107" idx="4"/>
          </p:cNvCxnSpPr>
          <p:nvPr/>
        </p:nvCxnSpPr>
        <p:spPr>
          <a:xfrm rot="5400000">
            <a:off x="7602015" y="2556414"/>
            <a:ext cx="11075" cy="13877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Gerade Verbindung 131"/>
          <p:cNvCxnSpPr>
            <a:endCxn id="100" idx="7"/>
          </p:cNvCxnSpPr>
          <p:nvPr/>
        </p:nvCxnSpPr>
        <p:spPr>
          <a:xfrm rot="5400000" flipH="1">
            <a:off x="6315745" y="1354788"/>
            <a:ext cx="506962" cy="5818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Gerade Verbindung 132"/>
          <p:cNvCxnSpPr>
            <a:stCxn id="105" idx="5"/>
            <a:endCxn id="102" idx="1"/>
          </p:cNvCxnSpPr>
          <p:nvPr/>
        </p:nvCxnSpPr>
        <p:spPr>
          <a:xfrm rot="5400000">
            <a:off x="6248196" y="3241822"/>
            <a:ext cx="404989" cy="5591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Gerade Verbindung 133"/>
          <p:cNvCxnSpPr>
            <a:stCxn id="106" idx="4"/>
          </p:cNvCxnSpPr>
          <p:nvPr/>
        </p:nvCxnSpPr>
        <p:spPr>
          <a:xfrm rot="5400000">
            <a:off x="6538792" y="3729202"/>
            <a:ext cx="92605" cy="14645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Gerade Verbindung 135"/>
          <p:cNvCxnSpPr/>
          <p:nvPr/>
        </p:nvCxnSpPr>
        <p:spPr>
          <a:xfrm flipV="1">
            <a:off x="5133975" y="3052764"/>
            <a:ext cx="528638" cy="95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Gerade Verbindung 137"/>
          <p:cNvCxnSpPr/>
          <p:nvPr/>
        </p:nvCxnSpPr>
        <p:spPr>
          <a:xfrm rot="5400000">
            <a:off x="5641184" y="4026471"/>
            <a:ext cx="539354" cy="262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8" name="Ellipse 139"/>
          <p:cNvSpPr/>
          <p:nvPr/>
        </p:nvSpPr>
        <p:spPr>
          <a:xfrm rot="5400000">
            <a:off x="7238066" y="788235"/>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99" name="Ellipse 140"/>
          <p:cNvSpPr/>
          <p:nvPr/>
        </p:nvSpPr>
        <p:spPr>
          <a:xfrm rot="6220576">
            <a:off x="7690449" y="151765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0" name="Ellipse 141"/>
          <p:cNvSpPr/>
          <p:nvPr/>
        </p:nvSpPr>
        <p:spPr>
          <a:xfrm rot="5400000">
            <a:off x="6105414" y="121938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1" name="Ellipse 142"/>
          <p:cNvSpPr/>
          <p:nvPr/>
        </p:nvSpPr>
        <p:spPr>
          <a:xfrm rot="3989900">
            <a:off x="6828242" y="186776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2" name="Ellipse 143"/>
          <p:cNvSpPr/>
          <p:nvPr/>
        </p:nvSpPr>
        <p:spPr>
          <a:xfrm rot="5400000">
            <a:off x="5998258" y="369422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3" name="Ellipse 144"/>
          <p:cNvSpPr/>
          <p:nvPr/>
        </p:nvSpPr>
        <p:spPr>
          <a:xfrm rot="6000000">
            <a:off x="7317868" y="2708503"/>
            <a:ext cx="202527" cy="19304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4" name="Ellipse 145"/>
          <p:cNvSpPr/>
          <p:nvPr/>
        </p:nvSpPr>
        <p:spPr>
          <a:xfrm rot="4980000">
            <a:off x="5622238" y="209316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5" name="Ellipse 146"/>
          <p:cNvSpPr/>
          <p:nvPr/>
        </p:nvSpPr>
        <p:spPr>
          <a:xfrm rot="6000000">
            <a:off x="6711942" y="31595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6" name="Ellipse 147"/>
          <p:cNvSpPr/>
          <p:nvPr/>
        </p:nvSpPr>
        <p:spPr>
          <a:xfrm rot="5400000">
            <a:off x="7317372" y="431391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7" name="Ellipse 148"/>
          <p:cNvSpPr/>
          <p:nvPr/>
        </p:nvSpPr>
        <p:spPr>
          <a:xfrm rot="5400000">
            <a:off x="8301441" y="314350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8" name="Ellipse 149"/>
          <p:cNvSpPr/>
          <p:nvPr/>
        </p:nvSpPr>
        <p:spPr>
          <a:xfrm rot="5400000">
            <a:off x="8128573" y="21432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9" name="Ellipse 150"/>
          <p:cNvSpPr/>
          <p:nvPr/>
        </p:nvSpPr>
        <p:spPr>
          <a:xfrm rot="5400000">
            <a:off x="5327447" y="359295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0" name="Ellipse 151"/>
          <p:cNvSpPr/>
          <p:nvPr/>
        </p:nvSpPr>
        <p:spPr>
          <a:xfrm rot="4440000">
            <a:off x="5646227" y="441517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1" name="Ellipse 152"/>
          <p:cNvSpPr/>
          <p:nvPr/>
        </p:nvSpPr>
        <p:spPr>
          <a:xfrm rot="10629841">
            <a:off x="4942245" y="29657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2" name="Ellipse 153"/>
          <p:cNvSpPr/>
          <p:nvPr/>
        </p:nvSpPr>
        <p:spPr>
          <a:xfrm rot="6000000">
            <a:off x="6577687" y="379673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3" name="Ellipse 154"/>
          <p:cNvSpPr/>
          <p:nvPr/>
        </p:nvSpPr>
        <p:spPr>
          <a:xfrm rot="6000000">
            <a:off x="7381793" y="354776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4" name="Ellipse 155"/>
          <p:cNvSpPr/>
          <p:nvPr/>
        </p:nvSpPr>
        <p:spPr>
          <a:xfrm rot="6000000">
            <a:off x="5662852" y="295413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115" name="Gerade Verbindung 156"/>
          <p:cNvCxnSpPr/>
          <p:nvPr/>
        </p:nvCxnSpPr>
        <p:spPr>
          <a:xfrm flipH="1" flipV="1">
            <a:off x="6205538" y="3805241"/>
            <a:ext cx="376237" cy="7143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Gerade Verbindung 157"/>
          <p:cNvCxnSpPr/>
          <p:nvPr/>
        </p:nvCxnSpPr>
        <p:spPr>
          <a:xfrm>
            <a:off x="6770788" y="3958876"/>
            <a:ext cx="568225" cy="39404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Gerade Verbindung 158"/>
          <p:cNvCxnSpPr/>
          <p:nvPr/>
        </p:nvCxnSpPr>
        <p:spPr>
          <a:xfrm flipH="1">
            <a:off x="7434263" y="3752850"/>
            <a:ext cx="38101"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Gerade Verbindung 159"/>
          <p:cNvCxnSpPr/>
          <p:nvPr/>
        </p:nvCxnSpPr>
        <p:spPr>
          <a:xfrm flipH="1">
            <a:off x="7591426" y="3290888"/>
            <a:ext cx="719137" cy="3333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Gerade Verbindung 160"/>
          <p:cNvCxnSpPr/>
          <p:nvPr/>
        </p:nvCxnSpPr>
        <p:spPr>
          <a:xfrm flipH="1">
            <a:off x="5472114" y="3152775"/>
            <a:ext cx="242886" cy="44291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Gerade Verbindung 161"/>
          <p:cNvCxnSpPr/>
          <p:nvPr/>
        </p:nvCxnSpPr>
        <p:spPr>
          <a:xfrm>
            <a:off x="5724525" y="2290763"/>
            <a:ext cx="47625" cy="647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1" name="Gruppieren 256"/>
          <p:cNvGrpSpPr/>
          <p:nvPr/>
        </p:nvGrpSpPr>
        <p:grpSpPr>
          <a:xfrm>
            <a:off x="3834063" y="1705423"/>
            <a:ext cx="4337978" cy="2713675"/>
            <a:chOff x="3834063" y="1705423"/>
            <a:chExt cx="4337978" cy="2713675"/>
          </a:xfrm>
        </p:grpSpPr>
        <p:grpSp>
          <p:nvGrpSpPr>
            <p:cNvPr id="122" name="Gruppieren 241"/>
            <p:cNvGrpSpPr/>
            <p:nvPr/>
          </p:nvGrpSpPr>
          <p:grpSpPr>
            <a:xfrm>
              <a:off x="5428711" y="1705423"/>
              <a:ext cx="2743330" cy="2713675"/>
              <a:chOff x="5428711" y="1705423"/>
              <a:chExt cx="2743330" cy="2713675"/>
            </a:xfrm>
          </p:grpSpPr>
          <p:cxnSp>
            <p:nvCxnSpPr>
              <p:cNvPr id="125" name="Gerade Verbindung 122"/>
              <p:cNvCxnSpPr>
                <a:endCxn id="99" idx="7"/>
              </p:cNvCxnSpPr>
              <p:nvPr/>
            </p:nvCxnSpPr>
            <p:spPr>
              <a:xfrm rot="5400000" flipH="1">
                <a:off x="7781184" y="1768596"/>
                <a:ext cx="454030" cy="3276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Gerade Verbindung 123"/>
              <p:cNvCxnSpPr>
                <a:endCxn id="103" idx="1"/>
              </p:cNvCxnSpPr>
              <p:nvPr/>
            </p:nvCxnSpPr>
            <p:spPr>
              <a:xfrm rot="5400000">
                <a:off x="7601869" y="2204230"/>
                <a:ext cx="439037" cy="6452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Gerade Verbindung 129"/>
              <p:cNvCxnSpPr>
                <a:stCxn id="105" idx="3"/>
                <a:endCxn id="104" idx="7"/>
              </p:cNvCxnSpPr>
              <p:nvPr/>
            </p:nvCxnSpPr>
            <p:spPr>
              <a:xfrm rot="5400000" flipH="1">
                <a:off x="5818667" y="2241405"/>
                <a:ext cx="921086" cy="9518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Gerade Verbindung 130"/>
              <p:cNvCxnSpPr>
                <a:stCxn id="104" idx="0"/>
              </p:cNvCxnSpPr>
              <p:nvPr/>
            </p:nvCxnSpPr>
            <p:spPr>
              <a:xfrm rot="5400000" flipH="1" flipV="1">
                <a:off x="6229058" y="1587499"/>
                <a:ext cx="189542" cy="9996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Gerade Verbindung 134"/>
              <p:cNvCxnSpPr>
                <a:stCxn id="110" idx="2"/>
                <a:endCxn id="109" idx="6"/>
              </p:cNvCxnSpPr>
              <p:nvPr/>
            </p:nvCxnSpPr>
            <p:spPr>
              <a:xfrm rot="5400000" flipH="1">
                <a:off x="5262338" y="3961858"/>
                <a:ext cx="623613" cy="2908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Gerade Verbindung 136"/>
              <p:cNvCxnSpPr>
                <a:stCxn id="102" idx="4"/>
                <a:endCxn id="109" idx="0"/>
              </p:cNvCxnSpPr>
              <p:nvPr/>
            </p:nvCxnSpPr>
            <p:spPr>
              <a:xfrm rot="5400000" flipH="1">
                <a:off x="5713484" y="3510712"/>
                <a:ext cx="101264" cy="4682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Gerade Verbindung 138"/>
              <p:cNvCxnSpPr>
                <a:stCxn id="101" idx="6"/>
                <a:endCxn id="103" idx="3"/>
              </p:cNvCxnSpPr>
              <p:nvPr/>
            </p:nvCxnSpPr>
            <p:spPr>
              <a:xfrm rot="5400000" flipV="1">
                <a:off x="6836740" y="2195041"/>
                <a:ext cx="660761" cy="394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3" name="Gerade Verbindung 229"/>
            <p:cNvCxnSpPr/>
            <p:nvPr/>
          </p:nvCxnSpPr>
          <p:spPr>
            <a:xfrm>
              <a:off x="3834063" y="2598821"/>
              <a:ext cx="1114926" cy="4291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Gerade Verbindung 231"/>
            <p:cNvCxnSpPr/>
            <p:nvPr/>
          </p:nvCxnSpPr>
          <p:spPr>
            <a:xfrm flipV="1">
              <a:off x="4022558" y="3096126"/>
              <a:ext cx="934453" cy="26068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4" name="TextBox 133"/>
          <p:cNvSpPr txBox="1"/>
          <p:nvPr/>
        </p:nvSpPr>
        <p:spPr>
          <a:xfrm>
            <a:off x="432878" y="4149080"/>
            <a:ext cx="4067113" cy="2123658"/>
          </a:xfrm>
          <a:prstGeom prst="rect">
            <a:avLst/>
          </a:prstGeom>
          <a:noFill/>
        </p:spPr>
        <p:txBody>
          <a:bodyPr wrap="square" rtlCol="0">
            <a:spAutoFit/>
          </a:bodyPr>
          <a:lstStyle/>
          <a:p>
            <a:r>
              <a:rPr lang="en-US" sz="1700" dirty="0" smtClean="0">
                <a:solidFill>
                  <a:srgbClr val="000000"/>
                </a:solidFill>
                <a:latin typeface="Calibri" panose="020F0502020204030204" pitchFamily="34" charset="0"/>
              </a:rPr>
              <a:t>Black holes</a:t>
            </a:r>
          </a:p>
          <a:p>
            <a:pPr marL="360000" indent="-360000">
              <a:spcBef>
                <a:spcPts val="1200"/>
              </a:spcBef>
              <a:buClr>
                <a:srgbClr val="00AAE5"/>
              </a:buClr>
              <a:buFont typeface="Wingdings" panose="05000000000000000000" pitchFamily="2" charset="2"/>
              <a:buChar char="n"/>
            </a:pPr>
            <a:r>
              <a:rPr lang="en-US" sz="1700" dirty="0" smtClean="0">
                <a:solidFill>
                  <a:srgbClr val="000000"/>
                </a:solidFill>
                <a:latin typeface="Calibri" panose="020F0502020204030204" pitchFamily="34" charset="0"/>
              </a:rPr>
              <a:t>Data artefacts lead to suspiciously large number of connections</a:t>
            </a:r>
          </a:p>
          <a:p>
            <a:pPr marL="360000" indent="-360000">
              <a:spcBef>
                <a:spcPts val="1200"/>
              </a:spcBef>
              <a:buClr>
                <a:srgbClr val="00AAE5"/>
              </a:buClr>
              <a:buFont typeface="Wingdings" panose="05000000000000000000" pitchFamily="2" charset="2"/>
              <a:buChar char="à"/>
            </a:pPr>
            <a:r>
              <a:rPr lang="en-US" sz="1700" dirty="0" smtClean="0">
                <a:solidFill>
                  <a:srgbClr val="00AAE5"/>
                </a:solidFill>
                <a:latin typeface="Calibri" panose="020F0502020204030204" pitchFamily="34" charset="0"/>
              </a:rPr>
              <a:t>Cutoff</a:t>
            </a:r>
            <a:r>
              <a:rPr lang="en-US" sz="1700" dirty="0" smtClean="0">
                <a:solidFill>
                  <a:srgbClr val="000000"/>
                </a:solidFill>
                <a:latin typeface="Calibri" panose="020F0502020204030204" pitchFamily="34" charset="0"/>
              </a:rPr>
              <a:t> and </a:t>
            </a:r>
            <a:r>
              <a:rPr lang="en-US" sz="1700" dirty="0" smtClean="0">
                <a:solidFill>
                  <a:srgbClr val="00AAE5"/>
                </a:solidFill>
                <a:latin typeface="Calibri" panose="020F0502020204030204" pitchFamily="34" charset="0"/>
              </a:rPr>
              <a:t>activation</a:t>
            </a:r>
            <a:r>
              <a:rPr lang="en-US" sz="1700" dirty="0" smtClean="0">
                <a:solidFill>
                  <a:srgbClr val="000000"/>
                </a:solidFill>
                <a:latin typeface="Calibri" panose="020F0502020204030204" pitchFamily="34" charset="0"/>
              </a:rPr>
              <a:t> reduce impact</a:t>
            </a:r>
          </a:p>
          <a:p>
            <a:pPr marL="360000" indent="-360000">
              <a:spcBef>
                <a:spcPts val="1200"/>
              </a:spcBef>
              <a:buClr>
                <a:srgbClr val="00AAE5"/>
              </a:buClr>
              <a:buFont typeface="Wingdings" panose="05000000000000000000" pitchFamily="2" charset="2"/>
              <a:buChar char="à"/>
            </a:pPr>
            <a:r>
              <a:rPr lang="en-US" sz="1700" dirty="0" smtClean="0">
                <a:solidFill>
                  <a:srgbClr val="00AAE5"/>
                </a:solidFill>
                <a:latin typeface="Calibri" panose="020F0502020204030204" pitchFamily="34" charset="0"/>
              </a:rPr>
              <a:t>Artefact threshold</a:t>
            </a:r>
            <a:r>
              <a:rPr lang="en-US" sz="1700" dirty="0" smtClean="0">
                <a:latin typeface="Calibri" panose="020F0502020204030204" pitchFamily="34" charset="0"/>
              </a:rPr>
              <a:t> as part of </a:t>
            </a:r>
            <a:r>
              <a:rPr lang="en-US" sz="1700" dirty="0" smtClean="0">
                <a:solidFill>
                  <a:srgbClr val="00AAE5"/>
                </a:solidFill>
                <a:latin typeface="Calibri" panose="020F0502020204030204" pitchFamily="34" charset="0"/>
              </a:rPr>
              <a:t>cascaded traversal</a:t>
            </a:r>
            <a:r>
              <a:rPr lang="en-US" sz="1700" dirty="0" smtClean="0">
                <a:latin typeface="Calibri" panose="020F0502020204030204" pitchFamily="34" charset="0"/>
              </a:rPr>
              <a:t> curtails all connections</a:t>
            </a:r>
          </a:p>
        </p:txBody>
      </p:sp>
      <p:sp>
        <p:nvSpPr>
          <p:cNvPr id="135" name="TextBox 134"/>
          <p:cNvSpPr txBox="1"/>
          <p:nvPr/>
        </p:nvSpPr>
        <p:spPr>
          <a:xfrm>
            <a:off x="4790029" y="4718754"/>
            <a:ext cx="4067113" cy="1446550"/>
          </a:xfrm>
          <a:prstGeom prst="rect">
            <a:avLst/>
          </a:prstGeom>
          <a:noFill/>
        </p:spPr>
        <p:txBody>
          <a:bodyPr wrap="square" rtlCol="0">
            <a:spAutoFit/>
          </a:bodyPr>
          <a:lstStyle/>
          <a:p>
            <a:r>
              <a:rPr lang="en-US" sz="1700" dirty="0" smtClean="0">
                <a:solidFill>
                  <a:srgbClr val="000000"/>
                </a:solidFill>
                <a:latin typeface="Calibri" panose="020F0502020204030204" pitchFamily="34" charset="0"/>
              </a:rPr>
              <a:t>Thickets</a:t>
            </a:r>
          </a:p>
          <a:p>
            <a:pPr marL="360000" indent="-360000">
              <a:spcBef>
                <a:spcPts val="1200"/>
              </a:spcBef>
              <a:buClr>
                <a:srgbClr val="00AAE5"/>
              </a:buClr>
              <a:buFont typeface="Wingdings" panose="05000000000000000000" pitchFamily="2" charset="2"/>
              <a:buChar char="n"/>
            </a:pPr>
            <a:r>
              <a:rPr lang="en-US" sz="1700" dirty="0" smtClean="0">
                <a:solidFill>
                  <a:srgbClr val="000000"/>
                </a:solidFill>
                <a:latin typeface="Calibri" panose="020F0502020204030204" pitchFamily="34" charset="0"/>
              </a:rPr>
              <a:t>Only detectable during traversal</a:t>
            </a:r>
          </a:p>
          <a:p>
            <a:pPr marL="360000" indent="-360000">
              <a:spcBef>
                <a:spcPts val="1200"/>
              </a:spcBef>
              <a:buClr>
                <a:srgbClr val="00AAE5"/>
              </a:buClr>
              <a:buFont typeface="Wingdings" panose="05000000000000000000" pitchFamily="2" charset="2"/>
              <a:buChar char="à"/>
            </a:pPr>
            <a:r>
              <a:rPr lang="en-US" sz="1700" dirty="0" smtClean="0">
                <a:solidFill>
                  <a:srgbClr val="000000"/>
                </a:solidFill>
                <a:latin typeface="Calibri" panose="020F0502020204030204" pitchFamily="34" charset="0"/>
              </a:rPr>
              <a:t>Thinning out the thicket by cutting weak connections: </a:t>
            </a:r>
            <a:r>
              <a:rPr lang="en-US" sz="1700" dirty="0" smtClean="0">
                <a:solidFill>
                  <a:srgbClr val="00AAE5"/>
                </a:solidFill>
                <a:latin typeface="Calibri" panose="020F0502020204030204" pitchFamily="34" charset="0"/>
              </a:rPr>
              <a:t>cascaded traversal</a:t>
            </a:r>
          </a:p>
        </p:txBody>
      </p:sp>
    </p:spTree>
    <p:extLst>
      <p:ext uri="{BB962C8B-B14F-4D97-AF65-F5344CB8AC3E}">
        <p14:creationId xmlns:p14="http://schemas.microsoft.com/office/powerpoint/2010/main" val="131651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16" fill="hold" nodeType="clickEffect">
                                  <p:stCondLst>
                                    <p:cond delay="0"/>
                                  </p:stCondLst>
                                  <p:childTnLst>
                                    <p:animEffect transition="out" filter="circle(in)">
                                      <p:cBhvr>
                                        <p:cTn id="6" dur="2000"/>
                                        <p:tgtEl>
                                          <p:spTgt spid="29"/>
                                        </p:tgtEl>
                                      </p:cBhvr>
                                    </p:animEffect>
                                    <p:set>
                                      <p:cBhvr>
                                        <p:cTn id="7" dur="1" fill="hold">
                                          <p:stCondLst>
                                            <p:cond delay="1999"/>
                                          </p:stCondLst>
                                        </p:cTn>
                                        <p:tgtEl>
                                          <p:spTgt spid="29"/>
                                        </p:tgtEl>
                                        <p:attrNameLst>
                                          <p:attrName>style.visibility</p:attrName>
                                        </p:attrNameLst>
                                      </p:cBhvr>
                                      <p:to>
                                        <p:strVal val="hidden"/>
                                      </p:to>
                                    </p:set>
                                  </p:childTnLst>
                                </p:cTn>
                              </p:par>
                              <p:par>
                                <p:cTn id="8" presetID="6" presetClass="exit" presetSubtype="16" fill="hold" nodeType="withEffect">
                                  <p:stCondLst>
                                    <p:cond delay="0"/>
                                  </p:stCondLst>
                                  <p:childTnLst>
                                    <p:animEffect transition="out" filter="circle(in)">
                                      <p:cBhvr>
                                        <p:cTn id="9" dur="2000"/>
                                        <p:tgtEl>
                                          <p:spTgt spid="121"/>
                                        </p:tgtEl>
                                      </p:cBhvr>
                                    </p:animEffect>
                                    <p:set>
                                      <p:cBhvr>
                                        <p:cTn id="10" dur="1" fill="hold">
                                          <p:stCondLst>
                                            <p:cond delay="19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smtClean="0"/>
                  <a:t>Define a set of rules with increasingly </a:t>
                </a:r>
                <a:r>
                  <a:rPr lang="en-US" dirty="0"/>
                  <a:t>restrictive conditions for the validity of a connection. Any rule has to </a:t>
                </a:r>
                <a:r>
                  <a:rPr lang="en-US" dirty="0" smtClean="0"/>
                  <a:t>be </a:t>
                </a:r>
                <a:r>
                  <a:rPr lang="en-US" dirty="0"/>
                  <a:t>more restrictive than the previous rule.</a:t>
                </a:r>
              </a:p>
              <a:p>
                <a:r>
                  <a:rPr lang="en-US" dirty="0"/>
                  <a:t>Attach a </a:t>
                </a:r>
                <a:r>
                  <a:rPr lang="en-US" dirty="0">
                    <a:solidFill>
                      <a:srgbClr val="00AAE5"/>
                    </a:solidFill>
                  </a:rPr>
                  <a:t>cluster </a:t>
                </a:r>
                <a:r>
                  <a:rPr lang="en-US" dirty="0" smtClean="0">
                    <a:solidFill>
                      <a:srgbClr val="00AAE5"/>
                    </a:solidFill>
                  </a:rPr>
                  <a:t>threshold</a:t>
                </a:r>
                <a:r>
                  <a:rPr lang="en-US" dirty="0" smtClean="0"/>
                  <a:t> </a:t>
                </a:r>
                <a:r>
                  <a:rPr lang="en-US" dirty="0"/>
                  <a:t>to every rule, </a:t>
                </a:r>
                <a:r>
                  <a:rPr lang="en-US" dirty="0" smtClean="0"/>
                  <a:t>e.g.:</a:t>
                </a:r>
                <a:r>
                  <a:rPr lang="en-US" dirty="0"/>
                  <a:t/>
                </a:r>
                <a:br>
                  <a:rPr lang="en-US" dirty="0"/>
                </a:br>
                <a14:m>
                  <m:oMath xmlns:m="http://schemas.openxmlformats.org/officeDocument/2006/math">
                    <m:r>
                      <a:rPr lang="de-DE" b="0" i="1" smtClean="0">
                        <a:solidFill>
                          <a:srgbClr val="969696"/>
                        </a:solidFill>
                        <a:latin typeface="Cambria Math" panose="02040503050406030204" pitchFamily="18" charset="0"/>
                      </a:rPr>
                      <m:t>𝑢𝑛𝑟𝑒𝑠𝑡𝑟𝑖𝑐𝑡𝑒𝑑</m:t>
                    </m:r>
                    <m:r>
                      <a:rPr lang="de-DE" b="0" i="0" smtClean="0">
                        <a:solidFill>
                          <a:srgbClr val="969696"/>
                        </a:solidFill>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≥90 </m:t>
                    </m:r>
                  </m:oMath>
                </a14:m>
                <a:r>
                  <a:rPr lang="en-US" dirty="0" smtClean="0">
                    <a:solidFill>
                      <a:srgbClr val="00AAE5"/>
                    </a:solidFill>
                    <a:latin typeface="Cambria Math" panose="02040503050406030204" pitchFamily="18" charset="0"/>
                    <a:ea typeface="Cambria Math" panose="02040503050406030204" pitchFamily="18" charset="0"/>
                  </a:rPr>
                  <a:t>@ 5</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min</m:t>
                    </m:r>
                    <m:r>
                      <a:rPr lang="de-DE" b="0" i="0" smtClean="0">
                        <a:latin typeface="Cambria Math" panose="02040503050406030204" pitchFamily="18" charset="0"/>
                        <a:ea typeface="Cambria Math" panose="02040503050406030204" pitchFamily="18" charset="0"/>
                      </a:rPr>
                      <m:t>≥95</m:t>
                    </m:r>
                  </m:oMath>
                </a14:m>
                <a:r>
                  <a:rPr lang="en-US" dirty="0" smtClean="0">
                    <a:latin typeface="Cambria Math" panose="02040503050406030204" pitchFamily="18" charset="0"/>
                    <a:ea typeface="Cambria Math" panose="02040503050406030204" pitchFamily="18" charset="0"/>
                  </a:rPr>
                  <a:t> </a:t>
                </a:r>
                <a:r>
                  <a:rPr lang="en-US" dirty="0" smtClean="0">
                    <a:solidFill>
                      <a:srgbClr val="00AAE5"/>
                    </a:solidFill>
                    <a:latin typeface="Cambria Math" panose="02040503050406030204" pitchFamily="18" charset="0"/>
                    <a:ea typeface="Cambria Math" panose="02040503050406030204" pitchFamily="18" charset="0"/>
                  </a:rPr>
                  <a:t>@ 11</a:t>
                </a:r>
                <a:br>
                  <a:rPr lang="en-US" dirty="0" smtClean="0">
                    <a:solidFill>
                      <a:srgbClr val="00AAE5"/>
                    </a:solidFill>
                    <a:latin typeface="Cambria Math" panose="02040503050406030204" pitchFamily="18" charset="0"/>
                    <a:ea typeface="Cambria Math" panose="02040503050406030204" pitchFamily="18" charset="0"/>
                  </a:rPr>
                </a:br>
                <a14:m>
                  <m:oMath xmlns:m="http://schemas.openxmlformats.org/officeDocument/2006/math">
                    <m:r>
                      <a:rPr lang="de-DE" b="0" i="1" smtClean="0">
                        <a:solidFill>
                          <a:srgbClr val="989898"/>
                        </a:solidFill>
                        <a:latin typeface="Cambria Math" panose="02040503050406030204" pitchFamily="18" charset="0"/>
                        <a:ea typeface="Cambria Math" panose="02040503050406030204" pitchFamily="18" charset="0"/>
                      </a:rPr>
                      <m:t>𝑢𝑛𝑟𝑒𝑠𝑡𝑟𝑖𝑐𝑡𝑒𝑑</m:t>
                    </m:r>
                    <m:r>
                      <a:rPr lang="de-DE" b="0" i="1"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p</m:t>
                    </m:r>
                    <m:r>
                      <a:rPr lang="de-DE" b="0" i="0" smtClean="0">
                        <a:solidFill>
                          <a:schemeClr val="tx1"/>
                        </a:solidFill>
                        <a:latin typeface="Cambria Math" panose="02040503050406030204" pitchFamily="18" charset="0"/>
                        <a:ea typeface="Cambria Math" panose="02040503050406030204" pitchFamily="18" charset="0"/>
                      </a:rPr>
                      <m:t>≥75 </m:t>
                    </m:r>
                    <m:r>
                      <m:rPr>
                        <m:sty m:val="p"/>
                      </m:rPr>
                      <a:rPr lang="de-DE" b="0" i="0" smtClean="0">
                        <a:solidFill>
                          <a:schemeClr val="tx1"/>
                        </a:solidFill>
                        <a:latin typeface="Cambria Math" panose="02040503050406030204" pitchFamily="18" charset="0"/>
                        <a:ea typeface="Cambria Math" panose="02040503050406030204" pitchFamily="18" charset="0"/>
                      </a:rPr>
                      <m:t>and</m:t>
                    </m:r>
                    <m:r>
                      <a:rPr lang="de-DE" b="0" i="0"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min</m:t>
                    </m:r>
                    <m:r>
                      <a:rPr lang="de-DE" b="0" i="0" smtClean="0">
                        <a:solidFill>
                          <a:schemeClr val="tx1"/>
                        </a:solidFill>
                        <a:latin typeface="Cambria Math" panose="02040503050406030204" pitchFamily="18" charset="0"/>
                        <a:ea typeface="Cambria Math" panose="02040503050406030204" pitchFamily="18" charset="0"/>
                      </a:rPr>
                      <m:t>≥60 </m:t>
                    </m:r>
                    <m:r>
                      <m:rPr>
                        <m:sty m:val="p"/>
                      </m:rPr>
                      <a:rPr lang="de-DE" b="0" i="0" smtClean="0">
                        <a:solidFill>
                          <a:schemeClr val="tx1"/>
                        </a:solidFill>
                        <a:latin typeface="Cambria Math" panose="02040503050406030204" pitchFamily="18" charset="0"/>
                        <a:ea typeface="Cambria Math" panose="02040503050406030204" pitchFamily="18" charset="0"/>
                      </a:rPr>
                      <m:t>or</m:t>
                    </m:r>
                    <m:r>
                      <a:rPr lang="de-DE" b="0" i="0"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min</m:t>
                    </m:r>
                    <m:r>
                      <a:rPr lang="de-DE" b="0" i="0" smtClean="0">
                        <a:solidFill>
                          <a:schemeClr val="tx1"/>
                        </a:solidFill>
                        <a:latin typeface="Cambria Math" panose="02040503050406030204" pitchFamily="18" charset="0"/>
                        <a:ea typeface="Cambria Math" panose="02040503050406030204" pitchFamily="18" charset="0"/>
                      </a:rPr>
                      <m:t>≥85</m:t>
                    </m:r>
                  </m:oMath>
                </a14:m>
                <a:r>
                  <a:rPr lang="en-US" dirty="0" smtClean="0">
                    <a:solidFill>
                      <a:srgbClr val="00AAE5"/>
                    </a:solidFill>
                    <a:latin typeface="Cambria Math" panose="02040503050406030204" pitchFamily="18" charset="0"/>
                    <a:ea typeface="Cambria Math" panose="02040503050406030204" pitchFamily="18" charset="0"/>
                  </a:rPr>
                  <a:t> @ 6</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min</m:t>
                    </m:r>
                    <m:r>
                      <a:rPr lang="de-DE" b="0" i="0" smtClean="0">
                        <a:latin typeface="Cambria Math" panose="02040503050406030204" pitchFamily="18" charset="0"/>
                        <a:ea typeface="Cambria Math" panose="02040503050406030204" pitchFamily="18" charset="0"/>
                      </a:rPr>
                      <m:t>≥90</m:t>
                    </m:r>
                  </m:oMath>
                </a14:m>
                <a:r>
                  <a:rPr lang="en-US" dirty="0" smtClean="0">
                    <a:solidFill>
                      <a:srgbClr val="00AAE5"/>
                    </a:solidFill>
                    <a:latin typeface="Cambria Math" panose="02040503050406030204" pitchFamily="18" charset="0"/>
                    <a:ea typeface="Cambria Math" panose="02040503050406030204" pitchFamily="18" charset="0"/>
                  </a:rPr>
                  <a:t> @ 11</a:t>
                </a:r>
              </a:p>
              <a:p>
                <a:r>
                  <a:rPr lang="en-US" dirty="0" smtClean="0"/>
                  <a:t>The </a:t>
                </a:r>
                <a:r>
                  <a:rPr lang="en-US" dirty="0"/>
                  <a:t>rules will be exclusively activated in order of definition. The active rule will be replaced if the cluster </a:t>
                </a:r>
                <a:r>
                  <a:rPr lang="en-US" dirty="0" smtClean="0"/>
                  <a:t>threshold </a:t>
                </a:r>
                <a:r>
                  <a:rPr lang="en-US" dirty="0"/>
                  <a:t>of the following rule is reached.</a:t>
                </a:r>
              </a:p>
              <a:p>
                <a:r>
                  <a:rPr lang="en-US" dirty="0"/>
                  <a:t>Every time a new rule is activated, the traversal of the network starts again at the given start node with the new rule in place.</a:t>
                </a:r>
              </a:p>
              <a:p>
                <a:r>
                  <a:rPr lang="en-US" dirty="0"/>
                  <a:t>A valid start node is any node that does not already belongs to a cluster created by another start node.</a:t>
                </a:r>
              </a:p>
              <a:p>
                <a:r>
                  <a:rPr lang="en-US" dirty="0"/>
                  <a:t>Any rule creates a new virtual network that is a thinned out version of the network defined by the previous rule. As the propagation of this thinning out process is independent from the start node, there is no overlapping of the resulting clusters</a:t>
                </a:r>
                <a:r>
                  <a:rPr lang="en-US" dirty="0" smtClean="0"/>
                  <a:t>.</a:t>
                </a:r>
              </a:p>
              <a:p>
                <a:r>
                  <a:rPr lang="en-US" dirty="0" smtClean="0">
                    <a:solidFill>
                      <a:srgbClr val="00AAE5"/>
                    </a:solidFill>
                  </a:rPr>
                  <a:t>Artefact threshold</a:t>
                </a:r>
                <a:r>
                  <a:rPr lang="en-US" dirty="0" smtClean="0"/>
                  <a:t> is defined by a single number before the first rule of a cascade, e.g.:</a:t>
                </a:r>
                <a14:m>
                  <m:oMath xmlns:m="http://schemas.openxmlformats.org/officeDocument/2006/math">
                    <m:r>
                      <a:rPr lang="de-DE" b="0" i="0" smtClean="0">
                        <a:solidFill>
                          <a:srgbClr val="00AAE5"/>
                        </a:solidFill>
                        <a:latin typeface="Cambria Math" panose="02040503050406030204" pitchFamily="18" charset="0"/>
                      </a:rPr>
                      <m:t> </m:t>
                    </m:r>
                    <m:r>
                      <a:rPr lang="de-DE" b="0" i="1" smtClean="0">
                        <a:solidFill>
                          <a:srgbClr val="00AAE5"/>
                        </a:solidFill>
                        <a:latin typeface="Cambria Math" panose="02040503050406030204" pitchFamily="18" charset="0"/>
                      </a:rPr>
                      <m:t>200</m:t>
                    </m:r>
                    <m:r>
                      <a:rPr lang="de-DE" b="0" i="1"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1" smtClean="0">
                            <a:latin typeface="Cambria Math" panose="02040503050406030204" pitchFamily="18" charset="0"/>
                          </a:rPr>
                          <m:t>≥90 @ 5,…</m:t>
                        </m:r>
                      </m:e>
                    </m:func>
                  </m:oMath>
                </a14:m>
                <a:r>
                  <a:rPr lang="en-US" dirty="0" smtClean="0"/>
                  <a:t> </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37</a:t>
            </a:fld>
            <a:endParaRPr lang="en-US" dirty="0"/>
          </a:p>
        </p:txBody>
      </p:sp>
      <p:sp>
        <p:nvSpPr>
          <p:cNvPr id="2" name="Title 1"/>
          <p:cNvSpPr>
            <a:spLocks noGrp="1"/>
          </p:cNvSpPr>
          <p:nvPr>
            <p:ph type="title"/>
          </p:nvPr>
        </p:nvSpPr>
        <p:spPr/>
        <p:txBody>
          <a:bodyPr/>
          <a:lstStyle/>
          <a:p>
            <a:r>
              <a:rPr lang="en-US" dirty="0" smtClean="0"/>
              <a:t>Cascaded traversal</a:t>
            </a:r>
            <a:endParaRPr lang="en-US" dirty="0"/>
          </a:p>
        </p:txBody>
      </p:sp>
    </p:spTree>
    <p:extLst>
      <p:ext uri="{BB962C8B-B14F-4D97-AF65-F5344CB8AC3E}">
        <p14:creationId xmlns:p14="http://schemas.microsoft.com/office/powerpoint/2010/main" val="2119445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Weak edges</a:t>
                </a:r>
              </a:p>
              <a:p>
                <a:pPr lvl="1"/>
                <a:r>
                  <a:rPr lang="en-US" dirty="0" smtClean="0"/>
                  <a:t>Given </a:t>
                </a:r>
                <a:r>
                  <a:rPr lang="en-US" dirty="0"/>
                  <a:t>a high </a:t>
                </a:r>
                <a:r>
                  <a:rPr lang="en-US" dirty="0" smtClean="0"/>
                  <a:t>threshold, </a:t>
                </a:r>
                <a:r>
                  <a:rPr lang="en-US" dirty="0"/>
                  <a:t>the </a:t>
                </a:r>
                <a:r>
                  <a:rPr lang="en-US" dirty="0">
                    <a:solidFill>
                      <a:srgbClr val="00AAE5"/>
                    </a:solidFill>
                  </a:rPr>
                  <a:t>maximum</a:t>
                </a:r>
                <a:r>
                  <a:rPr lang="en-US" dirty="0"/>
                  <a:t> of an edge carries no additional information besides the link </a:t>
                </a:r>
                <a:r>
                  <a:rPr lang="en-US" dirty="0" smtClean="0"/>
                  <a:t>itself. A missing or low minimum is an indicator for a weak edge.</a:t>
                </a:r>
              </a:p>
              <a:p>
                <a:r>
                  <a:rPr lang="en-US" dirty="0" smtClean="0"/>
                  <a:t>Strong edges</a:t>
                </a:r>
              </a:p>
              <a:p>
                <a:pPr lvl="1"/>
                <a:r>
                  <a:rPr lang="en-US" dirty="0" smtClean="0"/>
                  <a:t>Given a high threshold, </a:t>
                </a:r>
                <a:r>
                  <a:rPr lang="en-US" dirty="0"/>
                  <a:t>a</a:t>
                </a:r>
                <a:r>
                  <a:rPr lang="en-US" dirty="0" smtClean="0"/>
                  <a:t> </a:t>
                </a:r>
                <a:r>
                  <a:rPr lang="en-US" dirty="0">
                    <a:solidFill>
                      <a:srgbClr val="00AAE5"/>
                    </a:solidFill>
                  </a:rPr>
                  <a:t>minimum</a:t>
                </a:r>
                <a:r>
                  <a:rPr lang="en-US" dirty="0"/>
                  <a:t> of </a:t>
                </a:r>
                <a:r>
                  <a:rPr lang="en-US" dirty="0" smtClean="0"/>
                  <a:t>above </a:t>
                </a:r>
                <a:r>
                  <a:rPr lang="en-US" dirty="0"/>
                  <a:t>the </a:t>
                </a:r>
                <a:r>
                  <a:rPr lang="en-US" dirty="0" smtClean="0"/>
                  <a:t>threshold </a:t>
                </a:r>
                <a:r>
                  <a:rPr lang="en-US" dirty="0"/>
                  <a:t>constitutes </a:t>
                </a:r>
                <a:r>
                  <a:rPr lang="en-US" dirty="0" smtClean="0"/>
                  <a:t>a strong edge based on an almost </a:t>
                </a:r>
                <a:r>
                  <a:rPr lang="en-US" dirty="0"/>
                  <a:t>commutative </a:t>
                </a:r>
                <a:r>
                  <a:rPr lang="en-US" dirty="0" smtClean="0"/>
                  <a:t>relation as part of a </a:t>
                </a:r>
                <a:r>
                  <a:rPr lang="en-US" dirty="0" smtClean="0">
                    <a:solidFill>
                      <a:srgbClr val="00AAE5"/>
                    </a:solidFill>
                  </a:rPr>
                  <a:t>transitive cluster</a:t>
                </a:r>
                <a:r>
                  <a:rPr lang="en-US" dirty="0" smtClean="0"/>
                  <a:t>, e.g. only  irrelevant variations like different legal forms between firm A and B</a:t>
                </a:r>
              </a:p>
              <a:p>
                <a:pPr lvl="1"/>
                <a:r>
                  <a:rPr lang="en-US" dirty="0" smtClean="0"/>
                  <a:t>A mirrored </a:t>
                </a:r>
                <a:r>
                  <a:rPr lang="en-US" dirty="0" smtClean="0">
                    <a:solidFill>
                      <a:srgbClr val="00AAE5"/>
                    </a:solidFill>
                  </a:rPr>
                  <a:t>minimum</a:t>
                </a:r>
                <a:r>
                  <a:rPr lang="en-US" dirty="0" smtClean="0"/>
                  <a:t> below but close to the threshold in conjunction with a relatively high </a:t>
                </a:r>
                <a:r>
                  <a:rPr lang="en-US" dirty="0" smtClean="0">
                    <a:solidFill>
                      <a:srgbClr val="00AAE5"/>
                    </a:solidFill>
                  </a:rPr>
                  <a:t>score percentile</a:t>
                </a:r>
                <a:r>
                  <a:rPr lang="en-US" dirty="0" smtClean="0"/>
                  <a:t> represents a strong edge, e.g. well identified </a:t>
                </a:r>
                <a:r>
                  <a:rPr lang="en-US" dirty="0"/>
                  <a:t>firm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joint venture with global corporation</a:t>
                </a:r>
              </a:p>
              <a:p>
                <a:pPr lvl="1"/>
                <a:r>
                  <a:rPr lang="en-US" dirty="0" smtClean="0"/>
                  <a:t>Even without mirroring, a high </a:t>
                </a:r>
                <a:r>
                  <a:rPr lang="en-US" dirty="0" smtClean="0">
                    <a:solidFill>
                      <a:srgbClr val="00AAE5"/>
                    </a:solidFill>
                  </a:rPr>
                  <a:t>score percentile</a:t>
                </a:r>
                <a:r>
                  <a:rPr lang="en-US" dirty="0" smtClean="0"/>
                  <a:t> of an edge, which is based on the minimum of both involved scores, is a good indicator for at least some mutual important components, e.g. well identified firm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firm + exotic subsidiary information</a:t>
                </a:r>
              </a:p>
              <a:p>
                <a:pPr>
                  <a:buFont typeface="Wingdings" panose="05000000000000000000" pitchFamily="2" charset="2"/>
                  <a:buChar char="à"/>
                </a:pPr>
                <a:r>
                  <a:rPr lang="en-US" dirty="0" smtClean="0"/>
                  <a:t>Given a high threshold, most rules are based on the minimum </a:t>
                </a:r>
                <a:r>
                  <a:rPr lang="en-US" dirty="0" smtClean="0">
                    <a:solidFill>
                      <a:srgbClr val="00AAE5"/>
                    </a:solidFill>
                  </a:rPr>
                  <a:t>min</a:t>
                </a:r>
                <a:r>
                  <a:rPr lang="en-US" dirty="0" smtClean="0"/>
                  <a:t> and the score percentile </a:t>
                </a:r>
                <a:r>
                  <a:rPr lang="en-US" dirty="0" smtClean="0">
                    <a:solidFill>
                      <a:srgbClr val="00AAE5"/>
                    </a:solidFill>
                  </a:rPr>
                  <a:t>p</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649" r="-64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38</a:t>
            </a:fld>
            <a:endParaRPr lang="en-US"/>
          </a:p>
        </p:txBody>
      </p:sp>
      <p:sp>
        <p:nvSpPr>
          <p:cNvPr id="2" name="Title 1"/>
          <p:cNvSpPr>
            <a:spLocks noGrp="1"/>
          </p:cNvSpPr>
          <p:nvPr>
            <p:ph type="title"/>
          </p:nvPr>
        </p:nvSpPr>
        <p:spPr/>
        <p:txBody>
          <a:bodyPr/>
          <a:lstStyle/>
          <a:p>
            <a:r>
              <a:rPr lang="en-US" dirty="0" smtClean="0"/>
              <a:t>Edge types</a:t>
            </a:r>
            <a:endParaRPr lang="en-US" dirty="0"/>
          </a:p>
        </p:txBody>
      </p:sp>
    </p:spTree>
    <p:extLst>
      <p:ext uri="{BB962C8B-B14F-4D97-AF65-F5344CB8AC3E}">
        <p14:creationId xmlns:p14="http://schemas.microsoft.com/office/powerpoint/2010/main" val="3486433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cascade</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39</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t>Unrestricted</a:t>
                </a:r>
              </a:p>
              <a:p>
                <a:pPr lvl="1"/>
                <a:r>
                  <a:rPr lang="en-US" dirty="0" smtClean="0"/>
                  <a:t>In the unrestricted zone everything can happen: unmonitored intransitive transitions</a:t>
                </a:r>
              </a:p>
              <a:p>
                <a:pPr lvl="1"/>
                <a:r>
                  <a:rPr lang="en-US" dirty="0" smtClean="0"/>
                  <a:t>How many variants of an entity are still plausible?</a:t>
                </a:r>
                <a:br>
                  <a:rPr lang="en-US" dirty="0" smtClean="0"/>
                </a:br>
                <a:r>
                  <a:rPr lang="en-US" dirty="0" smtClean="0"/>
                  <a:t>Answer: 4 </a:t>
                </a:r>
                <a:r>
                  <a:rPr lang="en-US" dirty="0" smtClean="0">
                    <a:sym typeface="Wingdings" panose="05000000000000000000" pitchFamily="2" charset="2"/>
                  </a:rPr>
                  <a:t> </a:t>
                </a:r>
                <a14:m>
                  <m:oMath xmlns:m="http://schemas.openxmlformats.org/officeDocument/2006/math">
                    <m:r>
                      <a:rPr lang="de-DE" b="0" i="1" smtClean="0">
                        <a:solidFill>
                          <a:srgbClr val="7F7F7F"/>
                        </a:solidFill>
                        <a:latin typeface="Cambria Math" panose="02040503050406030204" pitchFamily="18" charset="0"/>
                        <a:sym typeface="Wingdings" panose="05000000000000000000" pitchFamily="2" charset="2"/>
                      </a:rPr>
                      <m:t>𝑢𝑛𝑟𝑒𝑠𝑡𝑟𝑖𝑐𝑡𝑒𝑑</m:t>
                    </m:r>
                    <m:r>
                      <a:rPr lang="de-DE" b="0" i="0" smtClean="0">
                        <a:solidFill>
                          <a:srgbClr val="7F7F7F"/>
                        </a:solidFill>
                        <a:latin typeface="Cambria Math" panose="02040503050406030204" pitchFamily="18" charset="0"/>
                        <a:sym typeface="Wingdings" panose="05000000000000000000" pitchFamily="2" charset="2"/>
                      </a:rPr>
                      <m:t>,</m:t>
                    </m:r>
                    <m:func>
                      <m:funcPr>
                        <m:ctrlPr>
                          <a:rPr lang="de-DE" b="0" i="1" smtClean="0">
                            <a:latin typeface="Cambria Math" panose="02040503050406030204" pitchFamily="18" charset="0"/>
                            <a:sym typeface="Wingdings" panose="05000000000000000000" pitchFamily="2" charset="2"/>
                          </a:rPr>
                        </m:ctrlPr>
                      </m:funcPr>
                      <m:fName>
                        <m:r>
                          <m:rPr>
                            <m:sty m:val="p"/>
                          </m:rPr>
                          <a:rPr lang="de-DE" b="0" i="0" smtClean="0">
                            <a:latin typeface="Cambria Math" panose="02040503050406030204" pitchFamily="18" charset="0"/>
                            <a:sym typeface="Wingdings" panose="05000000000000000000" pitchFamily="2" charset="2"/>
                          </a:rPr>
                          <m:t>min</m:t>
                        </m:r>
                      </m:fName>
                      <m:e>
                        <m:r>
                          <a:rPr lang="de-DE" b="0" i="0" smtClean="0">
                            <a:latin typeface="Cambria Math" panose="02040503050406030204" pitchFamily="18" charset="0"/>
                            <a:sym typeface="Wingdings" panose="05000000000000000000" pitchFamily="2" charset="2"/>
                          </a:rPr>
                          <m:t>≥90 @ 5</m:t>
                        </m:r>
                      </m:e>
                    </m:func>
                  </m:oMath>
                </a14:m>
                <a:endParaRPr lang="en-US" dirty="0" smtClean="0"/>
              </a:p>
              <a:p>
                <a:pPr lvl="1"/>
                <a:r>
                  <a:rPr lang="en-US" dirty="0" smtClean="0"/>
                  <a:t>First rule: </a:t>
                </a:r>
                <a14:m>
                  <m:oMath xmlns:m="http://schemas.openxmlformats.org/officeDocument/2006/math">
                    <m:func>
                      <m:funcPr>
                        <m:ctrlPr>
                          <a:rPr lang="de-DE" i="1">
                            <a:latin typeface="Cambria Math" panose="02040503050406030204" pitchFamily="18" charset="0"/>
                            <a:sym typeface="Wingdings" panose="05000000000000000000" pitchFamily="2" charset="2"/>
                          </a:rPr>
                        </m:ctrlPr>
                      </m:funcPr>
                      <m:fName>
                        <m:r>
                          <m:rPr>
                            <m:sty m:val="p"/>
                          </m:rPr>
                          <a:rPr lang="de-DE">
                            <a:latin typeface="Cambria Math" panose="02040503050406030204" pitchFamily="18" charset="0"/>
                            <a:sym typeface="Wingdings" panose="05000000000000000000" pitchFamily="2" charset="2"/>
                          </a:rPr>
                          <m:t>min</m:t>
                        </m:r>
                      </m:fName>
                      <m:e>
                        <m:r>
                          <a:rPr lang="de-DE" i="1">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𝑡h𝑟𝑒𝑠h𝑜𝑙𝑑</m:t>
                        </m:r>
                        <m:r>
                          <a:rPr lang="de-DE" i="1">
                            <a:latin typeface="Cambria Math" panose="02040503050406030204" pitchFamily="18" charset="0"/>
                            <a:sym typeface="Wingdings" panose="05000000000000000000" pitchFamily="2" charset="2"/>
                          </a:rPr>
                          <m:t> @ </m:t>
                        </m:r>
                        <m:r>
                          <a:rPr lang="de-DE" b="0" i="1" smtClean="0">
                            <a:latin typeface="Cambria Math" panose="02040503050406030204" pitchFamily="18" charset="0"/>
                            <a:sym typeface="Wingdings" panose="05000000000000000000" pitchFamily="2" charset="2"/>
                          </a:rPr>
                          <m:t>𝑝𝑙𝑎𝑢𝑠𝑖𝑏𝑙𝑒</m:t>
                        </m:r>
                        <m:r>
                          <a:rPr lang="de-DE" b="0" i="1" smtClean="0">
                            <a:latin typeface="Cambria Math" panose="02040503050406030204" pitchFamily="18" charset="0"/>
                            <a:sym typeface="Wingdings" panose="05000000000000000000" pitchFamily="2" charset="2"/>
                          </a:rPr>
                          <m:t>+1</m:t>
                        </m:r>
                      </m:e>
                    </m:func>
                  </m:oMath>
                </a14:m>
                <a:endParaRPr lang="en-US" dirty="0" smtClean="0"/>
              </a:p>
              <a:p>
                <a:pPr lvl="1"/>
                <a:r>
                  <a:rPr lang="en-US" dirty="0" smtClean="0"/>
                  <a:t>Subsequent </a:t>
                </a:r>
                <a:r>
                  <a:rPr lang="en-US" dirty="0"/>
                  <a:t>rules allow for higher activation limits according to the increased quality of the remaining links → </a:t>
                </a:r>
                <a:r>
                  <a:rPr lang="en-US" dirty="0" smtClean="0"/>
                  <a:t>transitivity is already enforced</a:t>
                </a:r>
              </a:p>
              <a:p>
                <a:r>
                  <a:rPr lang="en-US" dirty="0" smtClean="0"/>
                  <a:t>Restricting the unrestricted</a:t>
                </a:r>
              </a:p>
              <a:p>
                <a:pPr lvl="1"/>
                <a:r>
                  <a:rPr lang="en-US" dirty="0" smtClean="0"/>
                  <a:t>Imposing rules on the unrestricted zone below the threshold: controlled intransitive transitions</a:t>
                </a:r>
              </a:p>
              <a:p>
                <a:pPr lvl="1"/>
                <a:r>
                  <a:rPr lang="en-US" dirty="0" smtClean="0"/>
                  <a:t>With mirroring: rules can incorporate min (below threshold) and score percentile, e.g.:</a:t>
                </a:r>
                <a:br>
                  <a:rPr lang="en-US" dirty="0" smtClean="0"/>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≥80 </m:t>
                    </m:r>
                    <m:r>
                      <m:rPr>
                        <m:sty m:val="p"/>
                      </m:rPr>
                      <a:rPr lang="de-DE" b="0" i="0" smtClean="0">
                        <a:latin typeface="Cambria Math" panose="02040503050406030204" pitchFamily="18" charset="0"/>
                      </a:rPr>
                      <m:t>or</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≥75 </m:t>
                        </m:r>
                        <m:r>
                          <a:rPr lang="de-DE" b="0" i="0" smtClean="0">
                            <a:solidFill>
                              <a:srgbClr val="00AAE5"/>
                            </a:solidFill>
                            <a:latin typeface="Cambria Math" panose="02040503050406030204" pitchFamily="18" charset="0"/>
                          </a:rPr>
                          <m:t>@ 0</m:t>
                        </m:r>
                        <m:r>
                          <a:rPr lang="de-DE" b="0" i="0" smtClean="0">
                            <a:latin typeface="Cambria Math" panose="02040503050406030204" pitchFamily="18" charset="0"/>
                          </a:rPr>
                          <m:t>,</m:t>
                        </m:r>
                        <m:r>
                          <m:rPr>
                            <m:sty m:val="p"/>
                          </m:rPr>
                          <a:rPr lang="de-DE" b="0" i="0" smtClean="0">
                            <a:latin typeface="Cambria Math" panose="02040503050406030204" pitchFamily="18" charset="0"/>
                          </a:rPr>
                          <m:t>min</m:t>
                        </m:r>
                        <m:r>
                          <a:rPr lang="de-DE" b="0" i="0" smtClean="0">
                            <a:latin typeface="Cambria Math" panose="02040503050406030204" pitchFamily="18" charset="0"/>
                          </a:rPr>
                          <m:t>≥90 @ 5</m:t>
                        </m:r>
                      </m:e>
                    </m:func>
                  </m:oMath>
                </a14:m>
                <a:r>
                  <a:rPr lang="de-DE" b="0" i="0" dirty="0" smtClean="0">
                    <a:latin typeface="Cambria Math" panose="02040503050406030204" pitchFamily="18" charset="0"/>
                  </a:rPr>
                  <a:t> </a:t>
                </a:r>
                <a:br>
                  <a:rPr lang="de-DE" b="0" i="0" dirty="0" smtClean="0">
                    <a:latin typeface="Cambria Math" panose="02040503050406030204" pitchFamily="18" charset="0"/>
                  </a:rPr>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≥70 </m:t>
                    </m:r>
                    <m:r>
                      <m:rPr>
                        <m:sty m:val="p"/>
                      </m:rPr>
                      <a:rPr lang="de-DE" b="0" i="0" smtClean="0">
                        <a:latin typeface="Cambria Math" panose="02040503050406030204" pitchFamily="18" charset="0"/>
                      </a:rPr>
                      <m:t>and</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≥60 </m:t>
                        </m:r>
                      </m:e>
                    </m:func>
                    <m:r>
                      <m:rPr>
                        <m:sty m:val="p"/>
                      </m:rPr>
                      <a:rPr lang="de-DE" b="0" i="0" smtClean="0">
                        <a:latin typeface="Cambria Math" panose="02040503050406030204" pitchFamily="18" charset="0"/>
                      </a:rPr>
                      <m:t>or</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≥80 </m:t>
                        </m:r>
                        <m:r>
                          <a:rPr lang="de-DE" b="0" i="0" smtClean="0">
                            <a:solidFill>
                              <a:srgbClr val="00AAE5"/>
                            </a:solidFill>
                            <a:latin typeface="Cambria Math" panose="02040503050406030204" pitchFamily="18" charset="0"/>
                          </a:rPr>
                          <m:t>@ 0</m:t>
                        </m:r>
                        <m:r>
                          <a:rPr lang="de-DE" b="0" i="0"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≥90 @ 5</m:t>
                            </m:r>
                          </m:e>
                        </m:func>
                      </m:e>
                    </m:func>
                  </m:oMath>
                </a14:m>
                <a:r>
                  <a:rPr lang="en-US" dirty="0" smtClean="0"/>
                  <a:t>	</a:t>
                </a:r>
              </a:p>
              <a:p>
                <a:pPr lvl="1"/>
                <a:r>
                  <a:rPr lang="en-US" dirty="0" smtClean="0"/>
                  <a:t>Without mirroring: rules are only based on score percentile, e.g.:</a:t>
                </a:r>
                <a:br>
                  <a:rPr lang="en-US" dirty="0" smtClean="0"/>
                </a:br>
                <a14:m>
                  <m:oMath xmlns:m="http://schemas.openxmlformats.org/officeDocument/2006/math">
                    <m:r>
                      <m:rPr>
                        <m:sty m:val="p"/>
                      </m:rPr>
                      <a:rPr lang="en-US" i="0" dirty="0">
                        <a:latin typeface="Cambria Math" panose="02040503050406030204" pitchFamily="18" charset="0"/>
                      </a:rPr>
                      <m:t>p</m:t>
                    </m:r>
                    <m:r>
                      <a:rPr lang="de-DE" i="0" dirty="0">
                        <a:latin typeface="Cambria Math" panose="02040503050406030204" pitchFamily="18" charset="0"/>
                      </a:rPr>
                      <m:t>≥</m:t>
                    </m:r>
                    <m:r>
                      <a:rPr lang="de-DE" b="0" i="0" dirty="0" smtClean="0">
                        <a:latin typeface="Cambria Math" panose="02040503050406030204" pitchFamily="18" charset="0"/>
                      </a:rPr>
                      <m:t>90</m:t>
                    </m:r>
                    <m:r>
                      <a:rPr lang="en-US" i="0" dirty="0" smtClean="0">
                        <a:latin typeface="Cambria Math" panose="02040503050406030204" pitchFamily="18" charset="0"/>
                      </a:rPr>
                      <m:t> </m:t>
                    </m:r>
                    <m:r>
                      <a:rPr lang="de-DE" i="0" dirty="0" smtClean="0">
                        <a:solidFill>
                          <a:srgbClr val="00AAE5"/>
                        </a:solidFill>
                        <a:latin typeface="Cambria Math" panose="02040503050406030204" pitchFamily="18" charset="0"/>
                      </a:rPr>
                      <m:t>@ 0</m:t>
                    </m:r>
                    <m:r>
                      <a:rPr lang="de-DE" i="0" dirty="0">
                        <a:latin typeface="Cambria Math" panose="02040503050406030204" pitchFamily="18" charset="0"/>
                      </a:rPr>
                      <m:t>,</m:t>
                    </m:r>
                    <m:r>
                      <m:rPr>
                        <m:sty m:val="p"/>
                      </m:rPr>
                      <a:rPr lang="de-DE" i="0" dirty="0">
                        <a:latin typeface="Cambria Math" panose="02040503050406030204" pitchFamily="18" charset="0"/>
                      </a:rPr>
                      <m:t>min</m:t>
                    </m:r>
                    <m:r>
                      <a:rPr lang="de-DE" i="0" dirty="0">
                        <a:latin typeface="Cambria Math" panose="02040503050406030204" pitchFamily="18" charset="0"/>
                      </a:rPr>
                      <m:t>≥90 @ 5</m:t>
                    </m:r>
                  </m:oMath>
                </a14:m>
                <a:r>
                  <a:rPr lang="de-DE" dirty="0" smtClean="0"/>
                  <a:t>	</a:t>
                </a:r>
              </a:p>
              <a:p>
                <a:r>
                  <a:rPr lang="en-US" dirty="0" smtClean="0"/>
                  <a:t>All rules include an implicit: </a:t>
                </a:r>
                <a14:m>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max</m:t>
                    </m:r>
                    <m:r>
                      <a:rPr lang="de-DE" b="0" i="1" smtClean="0">
                        <a:latin typeface="Cambria Math" panose="02040503050406030204" pitchFamily="18" charset="0"/>
                      </a:rPr>
                      <m:t>≥</m:t>
                    </m:r>
                    <m:r>
                      <a:rPr lang="de-DE" b="0" i="1" smtClean="0">
                        <a:latin typeface="Cambria Math" panose="02040503050406030204" pitchFamily="18" charset="0"/>
                      </a:rPr>
                      <m:t>𝑡h𝑟𝑒𝑠h𝑜𝑙𝑑</m:t>
                    </m:r>
                    <m:r>
                      <a:rPr lang="de-DE" b="0" i="1" smtClean="0">
                        <a:latin typeface="Cambria Math" panose="02040503050406030204" pitchFamily="18" charset="0"/>
                      </a:rPr>
                      <m:t>…</m:t>
                    </m:r>
                  </m:oMath>
                </a14:m>
                <a:endParaRPr lang="en-US" dirty="0" smtClean="0"/>
              </a:p>
              <a:p>
                <a:pPr marL="450000" lvl="1" indent="0">
                  <a:buNone/>
                </a:pPr>
                <a:endParaRPr lang="en-US" dirty="0" smtClean="0"/>
              </a:p>
              <a:p>
                <a:pPr lvl="1"/>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t>Assessment of the variation of an entity in the data </a:t>
            </a:r>
          </a:p>
        </p:txBody>
      </p:sp>
    </p:spTree>
    <p:extLst>
      <p:ext uri="{BB962C8B-B14F-4D97-AF65-F5344CB8AC3E}">
        <p14:creationId xmlns:p14="http://schemas.microsoft.com/office/powerpoint/2010/main" val="1062367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4149080"/>
            <a:ext cx="9144000" cy="1800200"/>
            <a:chOff x="395536" y="2914734"/>
            <a:chExt cx="8352928" cy="576000"/>
          </a:xfrm>
          <a:gradFill>
            <a:gsLst>
              <a:gs pos="100000">
                <a:schemeClr val="bg1"/>
              </a:gs>
              <a:gs pos="0">
                <a:srgbClr val="00AAE5"/>
              </a:gs>
              <a:gs pos="50000">
                <a:srgbClr val="53C6ED">
                  <a:alpha val="50000"/>
                </a:srgbClr>
              </a:gs>
              <a:gs pos="25000">
                <a:srgbClr val="00AAE5">
                  <a:alpha val="75000"/>
                </a:srgbClr>
              </a:gs>
            </a:gsLst>
            <a:lin ang="0" scaled="1"/>
          </a:gradFill>
        </p:grpSpPr>
        <p:sp>
          <p:nvSpPr>
            <p:cNvPr id="6" name="Rectangle 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sp>
        <p:nvSpPr>
          <p:cNvPr id="4" name="Content Placeholder 3"/>
          <p:cNvSpPr>
            <a:spLocks noGrp="1"/>
          </p:cNvSpPr>
          <p:nvPr>
            <p:ph idx="1"/>
          </p:nvPr>
        </p:nvSpPr>
        <p:spPr/>
        <p:txBody>
          <a:bodyPr>
            <a:normAutofit/>
          </a:bodyPr>
          <a:lstStyle/>
          <a:p>
            <a:r>
              <a:rPr lang="en-US" dirty="0" smtClean="0"/>
              <a:t>Provider with dedicated firm focus</a:t>
            </a:r>
          </a:p>
          <a:p>
            <a:pPr lvl="1"/>
            <a:r>
              <a:rPr lang="en-US" dirty="0" smtClean="0"/>
              <a:t>„Clean“ data is business model or statutorily necessary</a:t>
            </a:r>
          </a:p>
          <a:p>
            <a:pPr lvl="1"/>
            <a:r>
              <a:rPr lang="en-US" dirty="0" smtClean="0"/>
              <a:t>Proprietary provider IDs but also statutory numbers, i.e. VAT-ID</a:t>
            </a:r>
          </a:p>
          <a:p>
            <a:pPr lvl="1"/>
            <a:r>
              <a:rPr lang="en-US" dirty="0" smtClean="0"/>
              <a:t>Active avoidance of ambiguous entries by manual and/or automatic examination</a:t>
            </a:r>
          </a:p>
          <a:p>
            <a:r>
              <a:rPr lang="en-US" dirty="0" smtClean="0"/>
              <a:t>Provider without dedicated firm focus</a:t>
            </a:r>
          </a:p>
          <a:p>
            <a:pPr lvl="1"/>
            <a:r>
              <a:rPr lang="en-US" dirty="0" smtClean="0"/>
              <a:t>Administer other contents (e.g. patents, publications, subsidies) degrading firms to mere appendages</a:t>
            </a:r>
          </a:p>
          <a:p>
            <a:pPr lvl="1"/>
            <a:r>
              <a:rPr lang="en-US" dirty="0" smtClean="0"/>
              <a:t>Firms don’t have separate IDs. They are an attachment to the main context key usually identifying a document.</a:t>
            </a:r>
          </a:p>
          <a:p>
            <a:pPr lvl="1"/>
            <a:r>
              <a:rPr lang="en-US" dirty="0" smtClean="0"/>
              <a:t>The authentic reproduction of the document is the focus which entails the diligent transfer of misspellings and inconsistent wording (and introduction of new ones)</a:t>
            </a:r>
          </a:p>
          <a:p>
            <a:pPr>
              <a:buClr>
                <a:schemeClr val="bg1"/>
              </a:buClr>
            </a:pPr>
            <a:r>
              <a:rPr lang="en-US" dirty="0" smtClean="0"/>
              <a:t>Linkage: firm name and available address</a:t>
            </a:r>
          </a:p>
          <a:p>
            <a:pPr lvl="1">
              <a:buClr>
                <a:schemeClr val="bg1"/>
              </a:buClr>
            </a:pPr>
            <a:r>
              <a:rPr lang="en-US" dirty="0" smtClean="0"/>
              <a:t>Different wording: abbreviations, word positioning, redundancy</a:t>
            </a:r>
          </a:p>
          <a:p>
            <a:pPr lvl="1">
              <a:buClr>
                <a:schemeClr val="bg1"/>
              </a:buClr>
            </a:pPr>
            <a:r>
              <a:rPr lang="en-US" dirty="0" smtClean="0"/>
              <a:t>Different context: firms vs. departments vs. branches</a:t>
            </a:r>
          </a:p>
          <a:p>
            <a:pPr lvl="1">
              <a:buClr>
                <a:schemeClr val="bg1"/>
              </a:buClr>
            </a:pPr>
            <a:r>
              <a:rPr lang="en-US" dirty="0" smtClean="0"/>
              <a:t>Incompatible fields: one sweeping address field vs. distinct fields for street, zip, city</a:t>
            </a:r>
          </a:p>
          <a:p>
            <a:pPr lvl="1">
              <a:buClr>
                <a:schemeClr val="bg1"/>
              </a:buClr>
            </a:pPr>
            <a:r>
              <a:rPr lang="en-US" dirty="0" smtClean="0"/>
              <a:t>Misspellings</a:t>
            </a:r>
            <a:endParaRPr lang="de-DE" dirty="0" smtClean="0"/>
          </a:p>
        </p:txBody>
      </p:sp>
      <p:sp>
        <p:nvSpPr>
          <p:cNvPr id="3" name="Slide Number Placeholder 2"/>
          <p:cNvSpPr>
            <a:spLocks noGrp="1"/>
          </p:cNvSpPr>
          <p:nvPr>
            <p:ph type="sldNum" sz="quarter" idx="12"/>
          </p:nvPr>
        </p:nvSpPr>
        <p:spPr/>
        <p:txBody>
          <a:bodyPr/>
          <a:lstStyle/>
          <a:p>
            <a:fld id="{D3A84B36-446C-40B2-BC20-ECC32BF7AA77}" type="slidenum">
              <a:rPr lang="en-US" smtClean="0"/>
              <a:pPr/>
              <a:t>4</a:t>
            </a:fld>
            <a:endParaRPr lang="en-US"/>
          </a:p>
        </p:txBody>
      </p:sp>
      <p:sp>
        <p:nvSpPr>
          <p:cNvPr id="2" name="Title 1"/>
          <p:cNvSpPr>
            <a:spLocks noGrp="1"/>
          </p:cNvSpPr>
          <p:nvPr>
            <p:ph type="title"/>
          </p:nvPr>
        </p:nvSpPr>
        <p:spPr/>
        <p:txBody>
          <a:bodyPr/>
          <a:lstStyle/>
          <a:p>
            <a:r>
              <a:rPr lang="en-US" dirty="0" smtClean="0"/>
              <a:t>The problem: no mutual firm-ID</a:t>
            </a:r>
            <a:endParaRPr lang="en-US" dirty="0"/>
          </a:p>
        </p:txBody>
      </p:sp>
    </p:spTree>
    <p:extLst>
      <p:ext uri="{BB962C8B-B14F-4D97-AF65-F5344CB8AC3E}">
        <p14:creationId xmlns:p14="http://schemas.microsoft.com/office/powerpoint/2010/main" val="325205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25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wipe(left)">
                                      <p:cBhvr>
                                        <p:cTn id="10" dur="500"/>
                                        <p:tgtEl>
                                          <p:spTgt spid="4">
                                            <p:txEl>
                                              <p:pRg st="8" end="8"/>
                                            </p:txEl>
                                          </p:spTgt>
                                        </p:tgtEl>
                                      </p:cBhvr>
                                    </p:animEffect>
                                  </p:childTnLst>
                                </p:cTn>
                              </p:par>
                              <p:par>
                                <p:cTn id="11" presetID="22" presetClass="entr" presetSubtype="8" fill="hold" nodeType="withEffect">
                                  <p:stCondLst>
                                    <p:cond delay="25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wipe(left)">
                                      <p:cBhvr>
                                        <p:cTn id="13" dur="500"/>
                                        <p:tgtEl>
                                          <p:spTgt spid="4">
                                            <p:txEl>
                                              <p:pRg st="9" end="9"/>
                                            </p:txEl>
                                          </p:spTgt>
                                        </p:tgtEl>
                                      </p:cBhvr>
                                    </p:animEffect>
                                  </p:childTnLst>
                                </p:cTn>
                              </p:par>
                              <p:par>
                                <p:cTn id="14" presetID="22" presetClass="entr" presetSubtype="8" fill="hold" nodeType="withEffect">
                                  <p:stCondLst>
                                    <p:cond delay="250"/>
                                  </p:stCondLst>
                                  <p:childTnLst>
                                    <p:set>
                                      <p:cBhvr>
                                        <p:cTn id="15" dur="1" fill="hold">
                                          <p:stCondLst>
                                            <p:cond delay="0"/>
                                          </p:stCondLst>
                                        </p:cTn>
                                        <p:tgtEl>
                                          <p:spTgt spid="4">
                                            <p:txEl>
                                              <p:pRg st="10" end="10"/>
                                            </p:txEl>
                                          </p:spTgt>
                                        </p:tgtEl>
                                        <p:attrNameLst>
                                          <p:attrName>style.visibility</p:attrName>
                                        </p:attrNameLst>
                                      </p:cBhvr>
                                      <p:to>
                                        <p:strVal val="visible"/>
                                      </p:to>
                                    </p:set>
                                    <p:animEffect transition="in" filter="wipe(left)">
                                      <p:cBhvr>
                                        <p:cTn id="16" dur="500"/>
                                        <p:tgtEl>
                                          <p:spTgt spid="4">
                                            <p:txEl>
                                              <p:pRg st="10" end="10"/>
                                            </p:txEl>
                                          </p:spTgt>
                                        </p:tgtEl>
                                      </p:cBhvr>
                                    </p:animEffect>
                                  </p:childTnLst>
                                </p:cTn>
                              </p:par>
                              <p:par>
                                <p:cTn id="17" presetID="22" presetClass="entr" presetSubtype="8" fill="hold" nodeType="withEffect">
                                  <p:stCondLst>
                                    <p:cond delay="25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wipe(left)">
                                      <p:cBhvr>
                                        <p:cTn id="19" dur="500"/>
                                        <p:tgtEl>
                                          <p:spTgt spid="4">
                                            <p:txEl>
                                              <p:pRg st="11" end="11"/>
                                            </p:txEl>
                                          </p:spTgt>
                                        </p:tgtEl>
                                      </p:cBhvr>
                                    </p:animEffect>
                                  </p:childTnLst>
                                </p:cTn>
                              </p:par>
                              <p:par>
                                <p:cTn id="20" presetID="22" presetClass="entr" presetSubtype="8" fill="hold" nodeType="withEffect">
                                  <p:stCondLst>
                                    <p:cond delay="25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wipe(left)">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cascaded traversal</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40</a:t>
            </a:fld>
            <a:endParaRPr lang="en-US" dirty="0"/>
          </a:p>
        </p:txBody>
      </p:sp>
      <p:sp>
        <p:nvSpPr>
          <p:cNvPr id="5" name="Content Placeholder 4"/>
          <p:cNvSpPr>
            <a:spLocks noGrp="1"/>
          </p:cNvSpPr>
          <p:nvPr>
            <p:ph idx="11"/>
          </p:nvPr>
        </p:nvSpPr>
        <p:spPr/>
        <p:txBody>
          <a:bodyPr/>
          <a:lstStyle/>
          <a:p>
            <a:r>
              <a:rPr lang="en-US" dirty="0"/>
              <a:t>Heterogeneous structure in the data leads to conflicting interests</a:t>
            </a:r>
          </a:p>
          <a:p>
            <a:endParaRPr lang="en-US" dirty="0"/>
          </a:p>
        </p:txBody>
      </p:sp>
      <mc:AlternateContent xmlns:mc="http://schemas.openxmlformats.org/markup-compatibility/2006" xmlns:a14="http://schemas.microsoft.com/office/drawing/2010/main">
        <mc:Choice Requires="a14">
          <p:sp>
            <p:nvSpPr>
              <p:cNvPr id="7" name="Content Placeholder 3"/>
              <p:cNvSpPr>
                <a:spLocks noGrp="1"/>
              </p:cNvSpPr>
              <p:nvPr>
                <p:ph idx="1"/>
              </p:nvPr>
            </p:nvSpPr>
            <p:spPr>
              <a:xfrm>
                <a:off x="318782" y="1235502"/>
                <a:ext cx="8496944" cy="5145826"/>
              </a:xfrm>
            </p:spPr>
            <p:txBody>
              <a:bodyPr>
                <a:normAutofit lnSpcReduction="10000"/>
              </a:bodyPr>
              <a:lstStyle/>
              <a:p>
                <a:r>
                  <a:rPr lang="en-US" dirty="0" smtClean="0"/>
                  <a:t>Short entries are less prone to variation than their long and more complex counterparts:</a:t>
                </a:r>
                <a:br>
                  <a:rPr lang="en-US" dirty="0" smtClean="0"/>
                </a:br>
                <a:r>
                  <a:rPr lang="en-US" dirty="0" smtClean="0">
                    <a:latin typeface="Old English Text MT" panose="03040902040508030806" pitchFamily="66" charset="0"/>
                  </a:rPr>
                  <a:t>Secretary of </a:t>
                </a:r>
                <a:r>
                  <a:rPr lang="en-US" dirty="0">
                    <a:latin typeface="Old English Text MT" panose="03040902040508030806" pitchFamily="66" charset="0"/>
                  </a:rPr>
                  <a:t>State for Trade and </a:t>
                </a:r>
                <a:r>
                  <a:rPr lang="en-US" dirty="0" smtClean="0">
                    <a:latin typeface="Old English Text MT" panose="03040902040508030806" pitchFamily="66" charset="0"/>
                  </a:rPr>
                  <a:t>Industry in </a:t>
                </a:r>
                <a:r>
                  <a:rPr lang="en-US" dirty="0">
                    <a:latin typeface="Old English Text MT" panose="03040902040508030806" pitchFamily="66" charset="0"/>
                  </a:rPr>
                  <a:t>Her Britannic Majesty's </a:t>
                </a:r>
                <a:r>
                  <a:rPr lang="en-US" dirty="0" smtClean="0">
                    <a:latin typeface="Old English Text MT" panose="03040902040508030806" pitchFamily="66" charset="0"/>
                  </a:rPr>
                  <a:t>Gov. of </a:t>
                </a:r>
                <a:r>
                  <a:rPr lang="en-US" dirty="0">
                    <a:latin typeface="Old English Text MT" panose="03040902040508030806" pitchFamily="66" charset="0"/>
                  </a:rPr>
                  <a:t>the U.K. of Great </a:t>
                </a:r>
                <a:r>
                  <a:rPr lang="en-US" dirty="0" smtClean="0">
                    <a:latin typeface="Old English Text MT" panose="03040902040508030806" pitchFamily="66" charset="0"/>
                  </a:rPr>
                  <a:t>Britain</a:t>
                </a:r>
                <a:r>
                  <a:rPr lang="en-US" dirty="0"/>
                  <a:t/>
                </a:r>
                <a:br>
                  <a:rPr lang="en-US" dirty="0"/>
                </a:br>
                <a:r>
                  <a:rPr lang="en-US" dirty="0" smtClean="0">
                    <a:latin typeface="Magneto" panose="04030805050802020D02" pitchFamily="82" charset="0"/>
                  </a:rPr>
                  <a:t>Mayer GmbH</a:t>
                </a:r>
              </a:p>
              <a:p>
                <a:pPr lvl="1"/>
                <a:r>
                  <a:rPr lang="en-US" dirty="0">
                    <a:latin typeface="Old English Text MT" panose="03040902040508030806" pitchFamily="66" charset="0"/>
                  </a:rPr>
                  <a:t>Long</a:t>
                </a:r>
                <a:r>
                  <a:rPr lang="en-US" dirty="0"/>
                  <a:t> entries would require larger cascade </a:t>
                </a:r>
                <a:r>
                  <a:rPr lang="en-US" dirty="0" smtClean="0"/>
                  <a:t>thresholds due to higher variation</a:t>
                </a:r>
              </a:p>
              <a:p>
                <a:pPr lvl="1">
                  <a:buFont typeface="Calibri" panose="020F0502020204030204" pitchFamily="34" charset="0"/>
                  <a:buChar char="…"/>
                </a:pPr>
                <a:r>
                  <a:rPr lang="en-US" dirty="0"/>
                  <a:t>exceeding the optimal size for </a:t>
                </a:r>
                <a:r>
                  <a:rPr lang="en-US" dirty="0">
                    <a:latin typeface="Magneto" panose="04030805050802020D02" pitchFamily="82" charset="0"/>
                  </a:rPr>
                  <a:t>shorter</a:t>
                </a:r>
                <a:r>
                  <a:rPr lang="en-US" dirty="0"/>
                  <a:t> entries</a:t>
                </a:r>
              </a:p>
              <a:p>
                <a:pPr>
                  <a:buFont typeface="Wingdings" panose="05000000000000000000" pitchFamily="2" charset="2"/>
                  <a:buChar char="à"/>
                </a:pPr>
                <a:r>
                  <a:rPr lang="en-US" dirty="0"/>
                  <a:t>Two nested cascade runs</a:t>
                </a:r>
              </a:p>
              <a:p>
                <a:pPr lvl="1" indent="-288000">
                  <a:buFont typeface="+mj-lt"/>
                  <a:buAutoNum type="arabicPeriod"/>
                </a:pPr>
                <a:r>
                  <a:rPr lang="en-US" dirty="0"/>
                  <a:t>Run with </a:t>
                </a:r>
                <a:r>
                  <a:rPr lang="en-US" dirty="0" smtClean="0"/>
                  <a:t>a transitivity enforcing rules at </a:t>
                </a:r>
                <a:r>
                  <a:rPr lang="en-US" dirty="0"/>
                  <a:t>cluster threshold </a:t>
                </a:r>
                <a:r>
                  <a:rPr lang="en-US" dirty="0" smtClean="0"/>
                  <a:t>zero.</a:t>
                </a:r>
                <a:br>
                  <a:rPr lang="en-US" dirty="0" smtClean="0"/>
                </a:br>
                <a:r>
                  <a:rPr lang="en-US" dirty="0" smtClean="0"/>
                  <a:t>Pre-clustering </a:t>
                </a:r>
                <a:r>
                  <a:rPr lang="en-US" dirty="0"/>
                  <a:t>of very </a:t>
                </a:r>
                <a:r>
                  <a:rPr lang="en-US" dirty="0" smtClean="0"/>
                  <a:t>similar, almost transitive </a:t>
                </a:r>
                <a:r>
                  <a:rPr lang="en-US" dirty="0"/>
                  <a:t>entries harmonizes </a:t>
                </a:r>
                <a:r>
                  <a:rPr lang="en-US" dirty="0" smtClean="0"/>
                  <a:t>variation.</a:t>
                </a:r>
                <a:br>
                  <a:rPr lang="en-US" dirty="0" smtClean="0"/>
                </a:br>
                <a:r>
                  <a:rPr lang="en-US" dirty="0" smtClean="0"/>
                  <a:t>The rule defines the new maximum of the involved quality attributes.</a:t>
                </a:r>
                <a:endParaRPr lang="en-US" dirty="0"/>
              </a:p>
              <a:p>
                <a:pPr lvl="1" indent="-288000">
                  <a:buFont typeface="+mj-lt"/>
                  <a:buAutoNum type="arabicPeriod"/>
                </a:pPr>
                <a:r>
                  <a:rPr lang="en-US" dirty="0"/>
                  <a:t>Run with cluster thresholds attuned to a more homogenous </a:t>
                </a:r>
                <a:r>
                  <a:rPr lang="en-US" dirty="0" smtClean="0"/>
                  <a:t>network.</a:t>
                </a:r>
                <a:br>
                  <a:rPr lang="en-US" dirty="0" smtClean="0"/>
                </a:br>
                <a:r>
                  <a:rPr lang="en-US" dirty="0" smtClean="0"/>
                  <a:t>How </a:t>
                </a:r>
                <a:r>
                  <a:rPr lang="en-US" dirty="0"/>
                  <a:t>many </a:t>
                </a:r>
                <a:r>
                  <a:rPr lang="en-US" dirty="0">
                    <a:solidFill>
                      <a:srgbClr val="00AAE5"/>
                    </a:solidFill>
                  </a:rPr>
                  <a:t>major changes</a:t>
                </a:r>
                <a:r>
                  <a:rPr lang="en-US" dirty="0"/>
                  <a:t> are still plausible</a:t>
                </a:r>
                <a:r>
                  <a:rPr lang="en-US" dirty="0" smtClean="0"/>
                  <a:t>?</a:t>
                </a:r>
                <a:br>
                  <a:rPr lang="en-US" dirty="0" smtClean="0"/>
                </a:br>
                <a:r>
                  <a:rPr lang="en-US" dirty="0" smtClean="0"/>
                  <a:t>How many </a:t>
                </a:r>
                <a:r>
                  <a:rPr lang="en-US" dirty="0" smtClean="0">
                    <a:solidFill>
                      <a:srgbClr val="00AAE5"/>
                    </a:solidFill>
                  </a:rPr>
                  <a:t>intransitive transitions</a:t>
                </a:r>
                <a:r>
                  <a:rPr lang="en-US" dirty="0" smtClean="0"/>
                  <a:t> am I willing to accept?</a:t>
                </a:r>
                <a:endParaRPr lang="en-US" dirty="0"/>
              </a:p>
              <a:p>
                <a:pPr lvl="1"/>
                <a:r>
                  <a:rPr lang="en-US" dirty="0" smtClean="0"/>
                  <a:t>Examples:</a:t>
                </a:r>
                <a:br>
                  <a:rPr lang="en-US" dirty="0" smtClean="0"/>
                </a:br>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≥97 @ 0</m:t>
                    </m:r>
                    <m:r>
                      <a:rPr lang="en-US" b="0" i="0" dirty="0" smtClean="0">
                        <a:solidFill>
                          <a:srgbClr val="00AAE5"/>
                        </a:solidFill>
                        <a:latin typeface="Cambria Math" panose="02040503050406030204" pitchFamily="18" charset="0"/>
                      </a:rPr>
                      <m:t>;</m:t>
                    </m:r>
                    <m:r>
                      <m:rPr>
                        <m:sty m:val="p"/>
                      </m:rPr>
                      <a:rPr lang="en-US" i="1" dirty="0" smtClean="0">
                        <a:latin typeface="Cambria Math" panose="02040503050406030204" pitchFamily="18" charset="0"/>
                      </a:rPr>
                      <m:t>min</m:t>
                    </m:r>
                    <m:r>
                      <a:rPr lang="en-US" i="1" dirty="0" smtClean="0">
                        <a:latin typeface="Cambria Math" panose="02040503050406030204" pitchFamily="18" charset="0"/>
                      </a:rPr>
                      <m:t>≥90 @ 4, </m:t>
                    </m:r>
                    <m:r>
                      <m:rPr>
                        <m:sty m:val="p"/>
                      </m:rPr>
                      <a:rPr lang="de-DE" b="0" i="0" dirty="0" smtClean="0">
                        <a:latin typeface="Cambria Math" panose="02040503050406030204" pitchFamily="18" charset="0"/>
                      </a:rPr>
                      <m:t>min</m:t>
                    </m:r>
                    <m:r>
                      <a:rPr lang="de-DE" b="0" i="0" dirty="0" smtClean="0">
                        <a:latin typeface="Cambria Math" panose="02040503050406030204" pitchFamily="18" charset="0"/>
                      </a:rPr>
                      <m:t>≥95 @ 7</m:t>
                    </m:r>
                  </m:oMath>
                </a14:m>
                <a:r>
                  <a:rPr lang="de-DE" dirty="0" smtClean="0">
                    <a:latin typeface="Cambria Math" panose="02040503050406030204" pitchFamily="18" charset="0"/>
                  </a:rPr>
                  <a:t>	</a:t>
                </a:r>
                <a:br>
                  <a:rPr lang="de-DE" dirty="0" smtClean="0">
                    <a:latin typeface="Cambria Math" panose="02040503050406030204" pitchFamily="18" charset="0"/>
                  </a:rPr>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≥75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≥80 </m:t>
                    </m:r>
                    <m:r>
                      <m:rPr>
                        <m:sty m:val="p"/>
                      </m:rPr>
                      <a:rPr lang="de-DE" b="0" i="0" smtClean="0">
                        <a:latin typeface="Cambria Math" panose="02040503050406030204" pitchFamily="18" charset="0"/>
                      </a:rPr>
                      <m:t>or</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≥97 @ 0, </m:t>
                    </m:r>
                    <m:r>
                      <m:rPr>
                        <m:sty m:val="p"/>
                      </m:rPr>
                      <a:rPr lang="de-DE" b="0" i="0" smtClean="0">
                        <a:latin typeface="Cambria Math" panose="02040503050406030204" pitchFamily="18" charset="0"/>
                      </a:rPr>
                      <m:t>min</m:t>
                    </m:r>
                    <m:r>
                      <a:rPr lang="de-DE" b="0" i="0" smtClean="0">
                        <a:latin typeface="Cambria Math" panose="02040503050406030204" pitchFamily="18" charset="0"/>
                      </a:rPr>
                      <m:t>≥97 @ 201</m:t>
                    </m:r>
                  </m:oMath>
                </a14:m>
                <a:r>
                  <a:rPr lang="de-DE" dirty="0" smtClean="0">
                    <a:solidFill>
                      <a:srgbClr val="00AAE5"/>
                    </a:solidFill>
                    <a:latin typeface="Cambria Math" panose="02040503050406030204" pitchFamily="18" charset="0"/>
                  </a:rPr>
                  <a:t>;</a:t>
                </a:r>
                <a:r>
                  <a:rPr lang="de-DE" dirty="0" smtClean="0">
                    <a:latin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rPr>
                      <m:t>min</m:t>
                    </m:r>
                    <m:r>
                      <a:rPr lang="de-DE" b="0" i="0" smtClean="0">
                        <a:latin typeface="Cambria Math" panose="02040503050406030204" pitchFamily="18" charset="0"/>
                      </a:rPr>
                      <m:t>≥90 @ 4, </m:t>
                    </m:r>
                    <m:r>
                      <m:rPr>
                        <m:sty m:val="p"/>
                      </m:rPr>
                      <a:rPr lang="de-DE" b="0" i="0" smtClean="0">
                        <a:latin typeface="Cambria Math" panose="02040503050406030204" pitchFamily="18" charset="0"/>
                      </a:rPr>
                      <m:t>min</m:t>
                    </m:r>
                    <m:r>
                      <a:rPr lang="de-DE" b="0" i="0" smtClean="0">
                        <a:latin typeface="Cambria Math" panose="02040503050406030204" pitchFamily="18" charset="0"/>
                      </a:rPr>
                      <m:t>≥95 @ 7</m:t>
                    </m:r>
                  </m:oMath>
                </a14:m>
                <a:r>
                  <a:rPr lang="de-DE" dirty="0" smtClean="0">
                    <a:latin typeface="Cambria Math" panose="02040503050406030204" pitchFamily="18" charset="0"/>
                  </a:rPr>
                  <a:t> </a:t>
                </a:r>
                <a:r>
                  <a:rPr lang="de-DE" dirty="0">
                    <a:latin typeface="Cambria Math" panose="02040503050406030204" pitchFamily="18" charset="0"/>
                  </a:rPr>
                  <a:t/>
                </a:r>
                <a:br>
                  <a:rPr lang="de-DE" dirty="0">
                    <a:latin typeface="Cambria Math" panose="02040503050406030204" pitchFamily="18" charset="0"/>
                  </a:rPr>
                </a:br>
                <a14:m>
                  <m:oMath xmlns:m="http://schemas.openxmlformats.org/officeDocument/2006/math">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≥90 @ 0</m:t>
                        </m:r>
                        <m:r>
                          <a:rPr lang="de-DE" b="0" i="0" smtClean="0">
                            <a:solidFill>
                              <a:srgbClr val="00AAE5"/>
                            </a:solidFill>
                            <a:latin typeface="Cambria Math" panose="02040503050406030204" pitchFamily="18" charset="0"/>
                          </a:rPr>
                          <m:t>;</m:t>
                        </m:r>
                        <m:r>
                          <m:rPr>
                            <m:sty m:val="p"/>
                          </m:rPr>
                          <a:rPr lang="de-DE" b="0" i="0" smtClean="0">
                            <a:latin typeface="Cambria Math" panose="02040503050406030204" pitchFamily="18" charset="0"/>
                          </a:rPr>
                          <m:t>p</m:t>
                        </m:r>
                        <m:r>
                          <a:rPr lang="de-DE" b="0" i="0" smtClean="0">
                            <a:latin typeface="Cambria Math" panose="02040503050406030204" pitchFamily="18" charset="0"/>
                          </a:rPr>
                          <m:t>≥75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≥80 @ 4,</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≥100</m:t>
                            </m:r>
                          </m:e>
                        </m:func>
                      </m:e>
                    </m:func>
                    <m:r>
                      <a:rPr lang="de-DE" b="0" i="0" smtClean="0">
                        <a:latin typeface="Cambria Math" panose="02040503050406030204" pitchFamily="18" charset="0"/>
                      </a:rPr>
                      <m:t> @ 8</m:t>
                    </m:r>
                  </m:oMath>
                </a14:m>
                <a:r>
                  <a:rPr lang="en-US" dirty="0" smtClean="0"/>
                  <a:t>	</a:t>
                </a:r>
                <a:endParaRPr lang="en-US" dirty="0"/>
              </a:p>
              <a:p>
                <a:r>
                  <a:rPr lang="en-US" dirty="0"/>
                  <a:t>Doesn‘t apply to data with less contextual noise, i.e. person names</a:t>
                </a:r>
              </a:p>
              <a:p>
                <a:endParaRPr lang="en-US" dirty="0"/>
              </a:p>
              <a:p>
                <a:pPr lvl="1"/>
                <a:endParaRPr lang="en-US" dirty="0"/>
              </a:p>
            </p:txBody>
          </p:sp>
        </mc:Choice>
        <mc:Fallback xmlns="">
          <p:sp>
            <p:nvSpPr>
              <p:cNvPr id="7" name="Content Placeholder 3"/>
              <p:cNvSpPr>
                <a:spLocks noGrp="1" noRot="1" noChangeAspect="1" noMove="1" noResize="1" noEditPoints="1" noAdjustHandles="1" noChangeArrowheads="1" noChangeShapeType="1" noTextEdit="1"/>
              </p:cNvSpPr>
              <p:nvPr>
                <p:ph idx="1"/>
              </p:nvPr>
            </p:nvSpPr>
            <p:spPr>
              <a:xfrm>
                <a:off x="318782" y="1235502"/>
                <a:ext cx="8496944" cy="5145826"/>
              </a:xfrm>
              <a:blipFill rotWithShape="0">
                <a:blip r:embed="rId2"/>
                <a:stretch>
                  <a:fillRect l="-430" t="-1185" b="-1777"/>
                </a:stretch>
              </a:blipFill>
            </p:spPr>
            <p:txBody>
              <a:bodyPr/>
              <a:lstStyle/>
              <a:p>
                <a:r>
                  <a:rPr lang="en-US">
                    <a:noFill/>
                  </a:rPr>
                  <a:t> </a:t>
                </a:r>
              </a:p>
            </p:txBody>
          </p:sp>
        </mc:Fallback>
      </mc:AlternateContent>
    </p:spTree>
    <p:extLst>
      <p:ext uri="{BB962C8B-B14F-4D97-AF65-F5344CB8AC3E}">
        <p14:creationId xmlns:p14="http://schemas.microsoft.com/office/powerpoint/2010/main" val="3904870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cascade (before pre-clustering)</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41</a:t>
            </a:fld>
            <a:endParaRPr lang="en-US" dirty="0"/>
          </a:p>
        </p:txBody>
      </p:sp>
      <p:cxnSp>
        <p:nvCxnSpPr>
          <p:cNvPr id="9" name="Gerader Verbinder 85"/>
          <p:cNvCxnSpPr/>
          <p:nvPr/>
        </p:nvCxnSpPr>
        <p:spPr>
          <a:xfrm flipH="1">
            <a:off x="2904928" y="2055255"/>
            <a:ext cx="661739" cy="2776217"/>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Gerader Verbinder 83"/>
          <p:cNvCxnSpPr/>
          <p:nvPr/>
        </p:nvCxnSpPr>
        <p:spPr>
          <a:xfrm flipH="1">
            <a:off x="1919755" y="2030732"/>
            <a:ext cx="1627658"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Gerader Verbinder 87"/>
          <p:cNvCxnSpPr/>
          <p:nvPr/>
        </p:nvCxnSpPr>
        <p:spPr>
          <a:xfrm flipH="1">
            <a:off x="1781927" y="2019251"/>
            <a:ext cx="1776479" cy="335312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Gerader Verbinder 89"/>
          <p:cNvCxnSpPr/>
          <p:nvPr/>
        </p:nvCxnSpPr>
        <p:spPr>
          <a:xfrm flipH="1">
            <a:off x="1939738" y="2030732"/>
            <a:ext cx="3010754"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Gerader Verbinder 91"/>
          <p:cNvCxnSpPr/>
          <p:nvPr/>
        </p:nvCxnSpPr>
        <p:spPr>
          <a:xfrm flipH="1">
            <a:off x="2900800" y="2021504"/>
            <a:ext cx="2074612" cy="28165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Gerader Verbinder 94"/>
          <p:cNvCxnSpPr/>
          <p:nvPr/>
        </p:nvCxnSpPr>
        <p:spPr>
          <a:xfrm flipH="1">
            <a:off x="1784937" y="2068591"/>
            <a:ext cx="3151371" cy="330378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Gerader Verbinder 75"/>
          <p:cNvCxnSpPr/>
          <p:nvPr/>
        </p:nvCxnSpPr>
        <p:spPr>
          <a:xfrm>
            <a:off x="4941257" y="1996365"/>
            <a:ext cx="384051" cy="326660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Gerader Verbinder 77"/>
          <p:cNvCxnSpPr/>
          <p:nvPr/>
        </p:nvCxnSpPr>
        <p:spPr>
          <a:xfrm>
            <a:off x="4941257" y="2030732"/>
            <a:ext cx="728052" cy="20591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Gerader Verbinder 79"/>
          <p:cNvCxnSpPr/>
          <p:nvPr/>
        </p:nvCxnSpPr>
        <p:spPr>
          <a:xfrm>
            <a:off x="4950492" y="2055255"/>
            <a:ext cx="1828737" cy="205816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Gerader Verbinder 65"/>
          <p:cNvCxnSpPr/>
          <p:nvPr/>
        </p:nvCxnSpPr>
        <p:spPr>
          <a:xfrm>
            <a:off x="3550024" y="2039434"/>
            <a:ext cx="1777895" cy="325167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Gerader Verbinder 67"/>
          <p:cNvCxnSpPr/>
          <p:nvPr/>
        </p:nvCxnSpPr>
        <p:spPr>
          <a:xfrm>
            <a:off x="3532137" y="2012667"/>
            <a:ext cx="2139519" cy="20778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Gerader Verbinder 71"/>
          <p:cNvCxnSpPr/>
          <p:nvPr/>
        </p:nvCxnSpPr>
        <p:spPr>
          <a:xfrm>
            <a:off x="3550024" y="1996365"/>
            <a:ext cx="3521500" cy="952875"/>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Gerader Verbinder 73"/>
          <p:cNvCxnSpPr/>
          <p:nvPr/>
        </p:nvCxnSpPr>
        <p:spPr>
          <a:xfrm>
            <a:off x="3566668" y="2009534"/>
            <a:ext cx="3204299" cy="21077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Gerader Verbinder 81"/>
          <p:cNvCxnSpPr/>
          <p:nvPr/>
        </p:nvCxnSpPr>
        <p:spPr>
          <a:xfrm>
            <a:off x="4945616" y="2068591"/>
            <a:ext cx="2130857" cy="8746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3" name="Gruppieren 43"/>
          <p:cNvGrpSpPr/>
          <p:nvPr/>
        </p:nvGrpSpPr>
        <p:grpSpPr>
          <a:xfrm rot="1604137">
            <a:off x="3421106" y="1516419"/>
            <a:ext cx="1666816" cy="1033827"/>
            <a:chOff x="3421106" y="1404397"/>
            <a:chExt cx="1666816" cy="1033827"/>
          </a:xfrm>
        </p:grpSpPr>
        <p:cxnSp>
          <p:nvCxnSpPr>
            <p:cNvPr id="24" name="Gerader Verbinder 39"/>
            <p:cNvCxnSpPr/>
            <p:nvPr/>
          </p:nvCxnSpPr>
          <p:spPr>
            <a:xfrm flipV="1">
              <a:off x="3635896" y="1620421"/>
              <a:ext cx="1236002" cy="6017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Ellipse 37"/>
            <p:cNvSpPr/>
            <p:nvPr/>
          </p:nvSpPr>
          <p:spPr>
            <a:xfrm>
              <a:off x="4655874" y="1404397"/>
              <a:ext cx="432048" cy="432048"/>
            </a:xfrm>
            <a:prstGeom prst="ellipse">
              <a:avLst/>
            </a:prstGeom>
            <a:gradFill flip="none" rotWithShape="0">
              <a:gsLst>
                <a:gs pos="0">
                  <a:schemeClr val="tx2">
                    <a:lumMod val="60000"/>
                    <a:lumOff val="40000"/>
                  </a:schemeClr>
                </a:gs>
                <a:gs pos="50000">
                  <a:schemeClr val="tx2">
                    <a:lumMod val="60000"/>
                    <a:lumOff val="40000"/>
                  </a:schemeClr>
                </a:gs>
                <a:gs pos="51000">
                  <a:schemeClr val="accent6">
                    <a:lumMod val="75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38"/>
            <p:cNvSpPr/>
            <p:nvPr/>
          </p:nvSpPr>
          <p:spPr>
            <a:xfrm>
              <a:off x="3421106" y="2006176"/>
              <a:ext cx="432048" cy="432048"/>
            </a:xfrm>
            <a:prstGeom prst="ellipse">
              <a:avLst/>
            </a:prstGeom>
            <a:gradFill flip="none" rotWithShape="0">
              <a:gsLst>
                <a:gs pos="51000">
                  <a:schemeClr val="accent6">
                    <a:lumMod val="75000"/>
                  </a:schemeClr>
                </a:gs>
                <a:gs pos="50000">
                  <a:schemeClr val="tx2">
                    <a:lumMod val="60000"/>
                    <a:lumOff val="40000"/>
                  </a:schemeClr>
                </a:gs>
                <a:gs pos="0">
                  <a:schemeClr val="tx2">
                    <a:lumMod val="60000"/>
                    <a:lumOff val="40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41"/>
          <p:cNvGrpSpPr/>
          <p:nvPr/>
        </p:nvGrpSpPr>
        <p:grpSpPr>
          <a:xfrm rot="18280470">
            <a:off x="4561352" y="3193272"/>
            <a:ext cx="3343217" cy="1857011"/>
            <a:chOff x="4691335" y="2912379"/>
            <a:chExt cx="3343217" cy="1857011"/>
          </a:xfrm>
        </p:grpSpPr>
        <p:cxnSp>
          <p:nvCxnSpPr>
            <p:cNvPr id="28" name="Gerader Verbinder 10"/>
            <p:cNvCxnSpPr/>
            <p:nvPr/>
          </p:nvCxnSpPr>
          <p:spPr>
            <a:xfrm rot="3319530" flipH="1">
              <a:off x="5300326" y="2938086"/>
              <a:ext cx="355584" cy="12323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Gerader Verbinder 11"/>
            <p:cNvCxnSpPr/>
            <p:nvPr/>
          </p:nvCxnSpPr>
          <p:spPr>
            <a:xfrm rot="3319530" flipH="1">
              <a:off x="5036728" y="3424684"/>
              <a:ext cx="1506070" cy="11833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Gerader Verbinder 18"/>
            <p:cNvCxnSpPr/>
            <p:nvPr/>
          </p:nvCxnSpPr>
          <p:spPr>
            <a:xfrm rot="3319530" flipH="1">
              <a:off x="7091608" y="3457602"/>
              <a:ext cx="342331" cy="12180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r Verbinder 19"/>
            <p:cNvCxnSpPr/>
            <p:nvPr/>
          </p:nvCxnSpPr>
          <p:spPr>
            <a:xfrm flipH="1" flipV="1">
              <a:off x="6046402" y="3356992"/>
              <a:ext cx="1823591" cy="4949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Gerader Verbinder 22"/>
            <p:cNvCxnSpPr/>
            <p:nvPr/>
          </p:nvCxnSpPr>
          <p:spPr>
            <a:xfrm rot="3319530" flipH="1" flipV="1">
              <a:off x="5863172" y="3816428"/>
              <a:ext cx="1079417" cy="197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r Verbinder 23"/>
            <p:cNvCxnSpPr/>
            <p:nvPr/>
          </p:nvCxnSpPr>
          <p:spPr>
            <a:xfrm rot="3319530" flipH="1">
              <a:off x="5432819" y="2571887"/>
              <a:ext cx="1804162" cy="24851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Ellipse 5"/>
            <p:cNvSpPr/>
            <p:nvPr/>
          </p:nvSpPr>
          <p:spPr>
            <a:xfrm>
              <a:off x="4691335" y="353135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6"/>
            <p:cNvSpPr/>
            <p:nvPr/>
          </p:nvSpPr>
          <p:spPr>
            <a:xfrm>
              <a:off x="6478722" y="4049521"/>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7"/>
            <p:cNvSpPr/>
            <p:nvPr/>
          </p:nvSpPr>
          <p:spPr>
            <a:xfrm>
              <a:off x="7602504" y="3661500"/>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8"/>
            <p:cNvSpPr/>
            <p:nvPr/>
          </p:nvSpPr>
          <p:spPr>
            <a:xfrm>
              <a:off x="5874312" y="314096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42"/>
          <p:cNvGrpSpPr/>
          <p:nvPr/>
        </p:nvGrpSpPr>
        <p:grpSpPr>
          <a:xfrm rot="927913">
            <a:off x="1527704" y="4100672"/>
            <a:ext cx="1549440" cy="1600590"/>
            <a:chOff x="1527704" y="3988650"/>
            <a:chExt cx="1549440" cy="1600590"/>
          </a:xfrm>
        </p:grpSpPr>
        <p:cxnSp>
          <p:nvCxnSpPr>
            <p:cNvPr id="39" name="Gerader Verbinder 32"/>
            <p:cNvCxnSpPr/>
            <p:nvPr/>
          </p:nvCxnSpPr>
          <p:spPr>
            <a:xfrm>
              <a:off x="1743728" y="4204674"/>
              <a:ext cx="216024" cy="1168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r Verbinder 34"/>
            <p:cNvCxnSpPr/>
            <p:nvPr/>
          </p:nvCxnSpPr>
          <p:spPr>
            <a:xfrm>
              <a:off x="1742494" y="4204674"/>
              <a:ext cx="1117392" cy="3764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Gerader Verbinder 36"/>
            <p:cNvCxnSpPr/>
            <p:nvPr/>
          </p:nvCxnSpPr>
          <p:spPr>
            <a:xfrm flipH="1">
              <a:off x="1958518" y="4581128"/>
              <a:ext cx="902602" cy="7920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Ellipse 28"/>
            <p:cNvSpPr/>
            <p:nvPr/>
          </p:nvSpPr>
          <p:spPr>
            <a:xfrm>
              <a:off x="2645096" y="4365104"/>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29"/>
            <p:cNvSpPr/>
            <p:nvPr/>
          </p:nvSpPr>
          <p:spPr>
            <a:xfrm>
              <a:off x="1742494" y="5157192"/>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30"/>
            <p:cNvSpPr/>
            <p:nvPr/>
          </p:nvSpPr>
          <p:spPr>
            <a:xfrm>
              <a:off x="1527704" y="3988650"/>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5" name="Rechteck 40"/>
          <p:cNvSpPr/>
          <p:nvPr/>
        </p:nvSpPr>
        <p:spPr>
          <a:xfrm>
            <a:off x="431540" y="1423809"/>
            <a:ext cx="8280920" cy="276999"/>
          </a:xfrm>
          <a:prstGeom prst="rect">
            <a:avLst/>
          </a:prstGeom>
        </p:spPr>
        <p:txBody>
          <a:bodyPr wrap="square">
            <a:spAutoFit/>
          </a:bodyPr>
          <a:lstStyle/>
          <a:p>
            <a:r>
              <a:rPr lang="de-DE" sz="1200" b="1" dirty="0">
                <a:solidFill>
                  <a:schemeClr val="tx2">
                    <a:lumMod val="60000"/>
                    <a:lumOff val="40000"/>
                  </a:schemeClr>
                </a:solidFill>
                <a:latin typeface="Courier New" panose="02070309020205020404" pitchFamily="49" charset="0"/>
                <a:cs typeface="Courier New" panose="02070309020205020404" pitchFamily="49" charset="0"/>
              </a:rPr>
              <a:t>4P FOLIE </a:t>
            </a:r>
            <a:r>
              <a:rPr lang="de-DE" sz="1200" b="1" dirty="0">
                <a:solidFill>
                  <a:schemeClr val="accent6">
                    <a:lumMod val="75000"/>
                  </a:schemeClr>
                </a:solidFill>
                <a:latin typeface="Courier New" panose="02070309020205020404" pitchFamily="49" charset="0"/>
                <a:cs typeface="Courier New" panose="02070309020205020404" pitchFamily="49" charset="0"/>
              </a:rPr>
              <a:t>F</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O</a:t>
            </a:r>
            <a:r>
              <a:rPr lang="de-DE" sz="1200" b="1" dirty="0">
                <a:solidFill>
                  <a:schemeClr val="accent6">
                    <a:lumMod val="75000"/>
                  </a:schemeClr>
                </a:solidFill>
                <a:latin typeface="Courier New" panose="02070309020205020404" pitchFamily="49" charset="0"/>
                <a:cs typeface="Courier New" panose="02070309020205020404" pitchFamily="49" charset="0"/>
              </a:rPr>
              <a:t>R</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C</a:t>
            </a:r>
            <a:r>
              <a:rPr lang="de-DE" sz="1200" b="1" dirty="0">
                <a:solidFill>
                  <a:schemeClr val="accent6">
                    <a:lumMod val="75000"/>
                  </a:schemeClr>
                </a:solidFill>
                <a:latin typeface="Courier New" panose="02070309020205020404" pitchFamily="49" charset="0"/>
                <a:cs typeface="Courier New" panose="02070309020205020404" pitchFamily="49" charset="0"/>
              </a:rPr>
              <a:t>H</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H</a:t>
            </a:r>
            <a:r>
              <a:rPr lang="de-DE" sz="1200" b="1" dirty="0">
                <a:solidFill>
                  <a:schemeClr val="accent6">
                    <a:lumMod val="75000"/>
                  </a:schemeClr>
                </a:solidFill>
                <a:latin typeface="Courier New" panose="02070309020205020404" pitchFamily="49" charset="0"/>
                <a:cs typeface="Courier New" panose="02070309020205020404" pitchFamily="49" charset="0"/>
              </a:rPr>
              <a:t>E</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I</a:t>
            </a:r>
            <a:r>
              <a:rPr lang="de-DE" sz="1200" b="1" dirty="0">
                <a:solidFill>
                  <a:schemeClr val="accent6">
                    <a:lumMod val="75000"/>
                  </a:schemeClr>
                </a:solidFill>
                <a:latin typeface="Courier New" panose="02070309020205020404" pitchFamily="49" charset="0"/>
                <a:cs typeface="Courier New" panose="02070309020205020404" pitchFamily="49" charset="0"/>
              </a:rPr>
              <a:t>M</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 </a:t>
            </a:r>
            <a:r>
              <a:rPr lang="de-DE" sz="1200" b="1" dirty="0">
                <a:latin typeface="Courier New" panose="02070309020205020404" pitchFamily="49" charset="0"/>
                <a:cs typeface="Courier New" panose="02070309020205020404" pitchFamily="49" charset="0"/>
              </a:rPr>
              <a:t>ZWEIGNIEDERLASSUNG DER </a:t>
            </a:r>
            <a:r>
              <a:rPr lang="de-DE" sz="1200" b="1" dirty="0">
                <a:solidFill>
                  <a:schemeClr val="accent6">
                    <a:lumMod val="75000"/>
                  </a:schemeClr>
                </a:solidFill>
                <a:latin typeface="Courier New" panose="02070309020205020404" pitchFamily="49" charset="0"/>
                <a:cs typeface="Courier New" panose="02070309020205020404" pitchFamily="49" charset="0"/>
              </a:rPr>
              <a:t>HUHTAMAKI VAN LEER </a:t>
            </a:r>
            <a:r>
              <a:rPr lang="de-DE" sz="1200" b="1" dirty="0">
                <a:latin typeface="Courier New" panose="02070309020205020404" pitchFamily="49" charset="0"/>
                <a:cs typeface="Courier New" panose="02070309020205020404" pitchFamily="49" charset="0"/>
              </a:rPr>
              <a:t>DEUTSCHLAND GMBH CO KG</a:t>
            </a:r>
          </a:p>
        </p:txBody>
      </p:sp>
      <p:sp>
        <p:nvSpPr>
          <p:cNvPr id="46" name="Rechteck 44"/>
          <p:cNvSpPr/>
          <p:nvPr/>
        </p:nvSpPr>
        <p:spPr>
          <a:xfrm>
            <a:off x="1029069" y="5679555"/>
            <a:ext cx="2416046" cy="276999"/>
          </a:xfrm>
          <a:prstGeom prst="rect">
            <a:avLst/>
          </a:prstGeom>
        </p:spPr>
        <p:txBody>
          <a:bodyPr wrap="none">
            <a:spAutoFit/>
          </a:bodyPr>
          <a:lstStyle/>
          <a:p>
            <a:r>
              <a:rPr lang="en-US" sz="1200" b="1" dirty="0">
                <a:solidFill>
                  <a:schemeClr val="accent1"/>
                </a:solidFill>
                <a:latin typeface="Courier New" panose="02070309020205020404" pitchFamily="49" charset="0"/>
                <a:cs typeface="Courier New" panose="02070309020205020404" pitchFamily="49" charset="0"/>
              </a:rPr>
              <a:t>4P FOLIE FORCHHEIM </a:t>
            </a:r>
            <a:r>
              <a:rPr lang="en-US" sz="1200" b="1" dirty="0">
                <a:latin typeface="Courier New" panose="02070309020205020404" pitchFamily="49" charset="0"/>
                <a:cs typeface="Courier New" panose="02070309020205020404" pitchFamily="49" charset="0"/>
              </a:rPr>
              <a:t>GMBH </a:t>
            </a:r>
          </a:p>
        </p:txBody>
      </p:sp>
      <p:sp>
        <p:nvSpPr>
          <p:cNvPr id="47" name="Rechteck 45"/>
          <p:cNvSpPr/>
          <p:nvPr/>
        </p:nvSpPr>
        <p:spPr>
          <a:xfrm>
            <a:off x="5835539" y="4987057"/>
            <a:ext cx="1887379" cy="830997"/>
          </a:xfrm>
          <a:prstGeom prst="rect">
            <a:avLst/>
          </a:prstGeom>
        </p:spPr>
        <p:txBody>
          <a:bodyPr wrap="square">
            <a:spAutoFit/>
          </a:bodyPr>
          <a:lstStyle/>
          <a:p>
            <a:r>
              <a:rPr lang="de-DE" sz="1200" b="1" dirty="0" smtClean="0">
                <a:solidFill>
                  <a:schemeClr val="accent6">
                    <a:lumMod val="75000"/>
                  </a:schemeClr>
                </a:solidFill>
                <a:latin typeface="Courier New" panose="02070309020205020404" pitchFamily="49" charset="0"/>
                <a:cs typeface="Courier New" panose="02070309020205020404" pitchFamily="49" charset="0"/>
              </a:rPr>
              <a:t>HUHTAMAKI VAN LEER </a:t>
            </a:r>
            <a:r>
              <a:rPr lang="de-DE" sz="1200" b="1" dirty="0">
                <a:solidFill>
                  <a:schemeClr val="accent6">
                    <a:lumMod val="75000"/>
                  </a:schemeClr>
                </a:solidFill>
                <a:latin typeface="Courier New" panose="02070309020205020404" pitchFamily="49" charset="0"/>
                <a:cs typeface="Courier New" panose="02070309020205020404" pitchFamily="49" charset="0"/>
              </a:rPr>
              <a:t>FORCHHEIM </a:t>
            </a:r>
            <a:r>
              <a:rPr lang="de-DE" sz="1200" b="1" dirty="0" smtClean="0">
                <a:latin typeface="Courier New" panose="02070309020205020404" pitchFamily="49" charset="0"/>
                <a:cs typeface="Courier New" panose="02070309020205020404" pitchFamily="49" charset="0"/>
              </a:rPr>
              <a:t>DEUTSCHLAND </a:t>
            </a:r>
            <a:r>
              <a:rPr lang="de-DE" sz="1200" b="1" dirty="0">
                <a:latin typeface="Courier New" panose="02070309020205020404" pitchFamily="49" charset="0"/>
                <a:cs typeface="Courier New" panose="02070309020205020404" pitchFamily="49" charset="0"/>
              </a:rPr>
              <a:t>GMBH CO KG</a:t>
            </a:r>
          </a:p>
        </p:txBody>
      </p:sp>
    </p:spTree>
    <p:extLst>
      <p:ext uri="{BB962C8B-B14F-4D97-AF65-F5344CB8AC3E}">
        <p14:creationId xmlns:p14="http://schemas.microsoft.com/office/powerpoint/2010/main" val="21294049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cascade (after pre-clustering)</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42</a:t>
            </a:fld>
            <a:endParaRPr lang="en-US" dirty="0"/>
          </a:p>
        </p:txBody>
      </p:sp>
      <p:sp>
        <p:nvSpPr>
          <p:cNvPr id="8" name="Content Placeholder 7"/>
          <p:cNvSpPr>
            <a:spLocks noGrp="1"/>
          </p:cNvSpPr>
          <p:nvPr>
            <p:ph idx="11"/>
          </p:nvPr>
        </p:nvSpPr>
        <p:spPr/>
        <p:txBody>
          <a:bodyPr/>
          <a:lstStyle/>
          <a:p>
            <a:r>
              <a:rPr lang="en-US" dirty="0"/>
              <a:t>Aggregation: maximizing </a:t>
            </a:r>
            <a:r>
              <a:rPr lang="en-US" dirty="0" smtClean="0"/>
              <a:t>quality attributes of </a:t>
            </a:r>
            <a:r>
              <a:rPr lang="en-US" dirty="0"/>
              <a:t>connections</a:t>
            </a:r>
          </a:p>
        </p:txBody>
      </p:sp>
      <p:cxnSp>
        <p:nvCxnSpPr>
          <p:cNvPr id="85" name="Gerader Verbinder 85"/>
          <p:cNvCxnSpPr/>
          <p:nvPr/>
        </p:nvCxnSpPr>
        <p:spPr>
          <a:xfrm flipH="1">
            <a:off x="2904928" y="2055255"/>
            <a:ext cx="661739" cy="2776217"/>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6" name="Gerader Verbinder 83"/>
          <p:cNvCxnSpPr/>
          <p:nvPr/>
        </p:nvCxnSpPr>
        <p:spPr>
          <a:xfrm flipH="1">
            <a:off x="1919755" y="2030732"/>
            <a:ext cx="1627658"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7" name="Gerader Verbinder 87"/>
          <p:cNvCxnSpPr/>
          <p:nvPr/>
        </p:nvCxnSpPr>
        <p:spPr>
          <a:xfrm flipH="1">
            <a:off x="1781927" y="2019251"/>
            <a:ext cx="1776479" cy="335312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8" name="Gerader Verbinder 89"/>
          <p:cNvCxnSpPr/>
          <p:nvPr/>
        </p:nvCxnSpPr>
        <p:spPr>
          <a:xfrm flipH="1">
            <a:off x="1939738" y="2030732"/>
            <a:ext cx="3010754"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Gerader Verbinder 91"/>
          <p:cNvCxnSpPr/>
          <p:nvPr/>
        </p:nvCxnSpPr>
        <p:spPr>
          <a:xfrm flipH="1">
            <a:off x="2900800" y="2021504"/>
            <a:ext cx="2074612" cy="28165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0" name="Gerader Verbinder 94"/>
          <p:cNvCxnSpPr/>
          <p:nvPr/>
        </p:nvCxnSpPr>
        <p:spPr>
          <a:xfrm flipH="1">
            <a:off x="1784937" y="2068591"/>
            <a:ext cx="3151371" cy="330378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1" name="Gerader Verbinder 75"/>
          <p:cNvCxnSpPr/>
          <p:nvPr/>
        </p:nvCxnSpPr>
        <p:spPr>
          <a:xfrm>
            <a:off x="4941257" y="1996365"/>
            <a:ext cx="384051" cy="326660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2" name="Gerader Verbinder 77"/>
          <p:cNvCxnSpPr/>
          <p:nvPr/>
        </p:nvCxnSpPr>
        <p:spPr>
          <a:xfrm>
            <a:off x="4941257" y="2030732"/>
            <a:ext cx="728052" cy="20591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3" name="Gerader Verbinder 79"/>
          <p:cNvCxnSpPr/>
          <p:nvPr/>
        </p:nvCxnSpPr>
        <p:spPr>
          <a:xfrm>
            <a:off x="4950492" y="2055255"/>
            <a:ext cx="1828737" cy="205816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4" name="Gerader Verbinder 65"/>
          <p:cNvCxnSpPr/>
          <p:nvPr/>
        </p:nvCxnSpPr>
        <p:spPr>
          <a:xfrm>
            <a:off x="3550024" y="2039434"/>
            <a:ext cx="1777895" cy="325167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5" name="Gerader Verbinder 67"/>
          <p:cNvCxnSpPr/>
          <p:nvPr/>
        </p:nvCxnSpPr>
        <p:spPr>
          <a:xfrm>
            <a:off x="3532137" y="2012667"/>
            <a:ext cx="2139519" cy="20778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6" name="Gerader Verbinder 71"/>
          <p:cNvCxnSpPr/>
          <p:nvPr/>
        </p:nvCxnSpPr>
        <p:spPr>
          <a:xfrm>
            <a:off x="3550024" y="1996365"/>
            <a:ext cx="3521500" cy="952875"/>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Gerader Verbinder 73"/>
          <p:cNvCxnSpPr/>
          <p:nvPr/>
        </p:nvCxnSpPr>
        <p:spPr>
          <a:xfrm>
            <a:off x="3566668" y="2009534"/>
            <a:ext cx="3204299" cy="21077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8" name="Gerader Verbinder 81"/>
          <p:cNvCxnSpPr/>
          <p:nvPr/>
        </p:nvCxnSpPr>
        <p:spPr>
          <a:xfrm>
            <a:off x="4945616" y="2068591"/>
            <a:ext cx="2130857" cy="8746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9" name="Gerader Verbinder 110"/>
          <p:cNvCxnSpPr/>
          <p:nvPr/>
        </p:nvCxnSpPr>
        <p:spPr>
          <a:xfrm>
            <a:off x="4327415" y="2314422"/>
            <a:ext cx="1881923" cy="1755789"/>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Gerader Verbinder 105"/>
          <p:cNvCxnSpPr/>
          <p:nvPr/>
        </p:nvCxnSpPr>
        <p:spPr>
          <a:xfrm flipH="1">
            <a:off x="2230968" y="2314422"/>
            <a:ext cx="1828306" cy="2358367"/>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1" name="Freihandform 98"/>
          <p:cNvSpPr/>
          <p:nvPr/>
        </p:nvSpPr>
        <p:spPr>
          <a:xfrm>
            <a:off x="1207925" y="3656071"/>
            <a:ext cx="2200664" cy="2132402"/>
          </a:xfrm>
          <a:custGeom>
            <a:avLst/>
            <a:gdLst>
              <a:gd name="connsiteX0" fmla="*/ 773275 w 2200664"/>
              <a:gd name="connsiteY0" fmla="*/ 5975 h 2132402"/>
              <a:gd name="connsiteX1" fmla="*/ 235393 w 2200664"/>
              <a:gd name="connsiteY1" fmla="*/ 248022 h 2132402"/>
              <a:gd name="connsiteX2" fmla="*/ 2310 w 2200664"/>
              <a:gd name="connsiteY2" fmla="*/ 965198 h 2132402"/>
              <a:gd name="connsiteX3" fmla="*/ 181604 w 2200664"/>
              <a:gd name="connsiteY3" fmla="*/ 1942351 h 2132402"/>
              <a:gd name="connsiteX4" fmla="*/ 1078075 w 2200664"/>
              <a:gd name="connsiteY4" fmla="*/ 2103716 h 2132402"/>
              <a:gd name="connsiteX5" fmla="*/ 2126946 w 2200664"/>
              <a:gd name="connsiteY5" fmla="*/ 1565833 h 2132402"/>
              <a:gd name="connsiteX6" fmla="*/ 2046263 w 2200664"/>
              <a:gd name="connsiteY6" fmla="*/ 633504 h 2132402"/>
              <a:gd name="connsiteX7" fmla="*/ 1508381 w 2200664"/>
              <a:gd name="connsiteY7" fmla="*/ 122516 h 2132402"/>
              <a:gd name="connsiteX8" fmla="*/ 773275 w 2200664"/>
              <a:gd name="connsiteY8" fmla="*/ 5975 h 213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664" h="2132402">
                <a:moveTo>
                  <a:pt x="773275" y="5975"/>
                </a:moveTo>
                <a:cubicBezTo>
                  <a:pt x="561110" y="26893"/>
                  <a:pt x="363887" y="88152"/>
                  <a:pt x="235393" y="248022"/>
                </a:cubicBezTo>
                <a:cubicBezTo>
                  <a:pt x="106899" y="407893"/>
                  <a:pt x="11275" y="682810"/>
                  <a:pt x="2310" y="965198"/>
                </a:cubicBezTo>
                <a:cubicBezTo>
                  <a:pt x="-6655" y="1247586"/>
                  <a:pt x="2310" y="1752598"/>
                  <a:pt x="181604" y="1942351"/>
                </a:cubicBezTo>
                <a:cubicBezTo>
                  <a:pt x="360898" y="2132104"/>
                  <a:pt x="753851" y="2166469"/>
                  <a:pt x="1078075" y="2103716"/>
                </a:cubicBezTo>
                <a:cubicBezTo>
                  <a:pt x="1402299" y="2040963"/>
                  <a:pt x="1965581" y="1810868"/>
                  <a:pt x="2126946" y="1565833"/>
                </a:cubicBezTo>
                <a:cubicBezTo>
                  <a:pt x="2288311" y="1320798"/>
                  <a:pt x="2149357" y="874057"/>
                  <a:pt x="2046263" y="633504"/>
                </a:cubicBezTo>
                <a:cubicBezTo>
                  <a:pt x="1943169" y="392951"/>
                  <a:pt x="1717558" y="227104"/>
                  <a:pt x="1508381" y="122516"/>
                </a:cubicBezTo>
                <a:cubicBezTo>
                  <a:pt x="1299205" y="17928"/>
                  <a:pt x="985440" y="-14943"/>
                  <a:pt x="773275" y="5975"/>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2" name="Freihandform 103"/>
          <p:cNvSpPr/>
          <p:nvPr/>
        </p:nvSpPr>
        <p:spPr>
          <a:xfrm>
            <a:off x="4839698" y="2376110"/>
            <a:ext cx="2700622" cy="3413680"/>
          </a:xfrm>
          <a:custGeom>
            <a:avLst/>
            <a:gdLst>
              <a:gd name="connsiteX0" fmla="*/ 2107949 w 2700622"/>
              <a:gd name="connsiteY0" fmla="*/ 66736 h 3413680"/>
              <a:gd name="connsiteX1" fmla="*/ 1211478 w 2700622"/>
              <a:gd name="connsiteY1" fmla="*/ 577724 h 3413680"/>
              <a:gd name="connsiteX2" fmla="*/ 512231 w 2700622"/>
              <a:gd name="connsiteY2" fmla="*/ 1187324 h 3413680"/>
              <a:gd name="connsiteX3" fmla="*/ 72961 w 2700622"/>
              <a:gd name="connsiteY3" fmla="*/ 2245159 h 3413680"/>
              <a:gd name="connsiteX4" fmla="*/ 28137 w 2700622"/>
              <a:gd name="connsiteY4" fmla="*/ 3007159 h 3413680"/>
              <a:gd name="connsiteX5" fmla="*/ 359831 w 2700622"/>
              <a:gd name="connsiteY5" fmla="*/ 3410571 h 3413680"/>
              <a:gd name="connsiteX6" fmla="*/ 1193549 w 2700622"/>
              <a:gd name="connsiteY6" fmla="*/ 3123700 h 3413680"/>
              <a:gd name="connsiteX7" fmla="*/ 2269314 w 2700622"/>
              <a:gd name="connsiteY7" fmla="*/ 1985183 h 3413680"/>
              <a:gd name="connsiteX8" fmla="*/ 2690655 w 2700622"/>
              <a:gd name="connsiteY8" fmla="*/ 559794 h 3413680"/>
              <a:gd name="connsiteX9" fmla="*/ 2529290 w 2700622"/>
              <a:gd name="connsiteY9" fmla="*/ 57771 h 3413680"/>
              <a:gd name="connsiteX10" fmla="*/ 2107949 w 2700622"/>
              <a:gd name="connsiteY10" fmla="*/ 66736 h 34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0622" h="3413680">
                <a:moveTo>
                  <a:pt x="2107949" y="66736"/>
                </a:moveTo>
                <a:cubicBezTo>
                  <a:pt x="1888314" y="153395"/>
                  <a:pt x="1477431" y="390959"/>
                  <a:pt x="1211478" y="577724"/>
                </a:cubicBezTo>
                <a:cubicBezTo>
                  <a:pt x="945525" y="764489"/>
                  <a:pt x="701984" y="909418"/>
                  <a:pt x="512231" y="1187324"/>
                </a:cubicBezTo>
                <a:cubicBezTo>
                  <a:pt x="322478" y="1465230"/>
                  <a:pt x="153643" y="1941853"/>
                  <a:pt x="72961" y="2245159"/>
                </a:cubicBezTo>
                <a:cubicBezTo>
                  <a:pt x="-7721" y="2548465"/>
                  <a:pt x="-19675" y="2812924"/>
                  <a:pt x="28137" y="3007159"/>
                </a:cubicBezTo>
                <a:cubicBezTo>
                  <a:pt x="75949" y="3201394"/>
                  <a:pt x="165596" y="3391148"/>
                  <a:pt x="359831" y="3410571"/>
                </a:cubicBezTo>
                <a:cubicBezTo>
                  <a:pt x="554066" y="3429994"/>
                  <a:pt x="875302" y="3361265"/>
                  <a:pt x="1193549" y="3123700"/>
                </a:cubicBezTo>
                <a:cubicBezTo>
                  <a:pt x="1511796" y="2886135"/>
                  <a:pt x="2019796" y="2412501"/>
                  <a:pt x="2269314" y="1985183"/>
                </a:cubicBezTo>
                <a:cubicBezTo>
                  <a:pt x="2518832" y="1557865"/>
                  <a:pt x="2647326" y="881029"/>
                  <a:pt x="2690655" y="559794"/>
                </a:cubicBezTo>
                <a:cubicBezTo>
                  <a:pt x="2733984" y="238559"/>
                  <a:pt x="2627902" y="136959"/>
                  <a:pt x="2529290" y="57771"/>
                </a:cubicBezTo>
                <a:cubicBezTo>
                  <a:pt x="2430678" y="-21417"/>
                  <a:pt x="2327584" y="-19923"/>
                  <a:pt x="2107949" y="66736"/>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3" name="Freihandform 102"/>
          <p:cNvSpPr/>
          <p:nvPr/>
        </p:nvSpPr>
        <p:spPr>
          <a:xfrm>
            <a:off x="3065801" y="1528446"/>
            <a:ext cx="2369466" cy="987133"/>
          </a:xfrm>
          <a:custGeom>
            <a:avLst/>
            <a:gdLst>
              <a:gd name="connsiteX0" fmla="*/ 1165540 w 2369466"/>
              <a:gd name="connsiteY0" fmla="*/ 0 h 987133"/>
              <a:gd name="connsiteX1" fmla="*/ 484223 w 2369466"/>
              <a:gd name="connsiteY1" fmla="*/ 71717 h 987133"/>
              <a:gd name="connsiteX2" fmla="*/ 89775 w 2369466"/>
              <a:gd name="connsiteY2" fmla="*/ 304800 h 987133"/>
              <a:gd name="connsiteX3" fmla="*/ 128 w 2369466"/>
              <a:gd name="connsiteY3" fmla="*/ 546847 h 987133"/>
              <a:gd name="connsiteX4" fmla="*/ 98740 w 2369466"/>
              <a:gd name="connsiteY4" fmla="*/ 762000 h 987133"/>
              <a:gd name="connsiteX5" fmla="*/ 457328 w 2369466"/>
              <a:gd name="connsiteY5" fmla="*/ 905435 h 987133"/>
              <a:gd name="connsiteX6" fmla="*/ 1246223 w 2369466"/>
              <a:gd name="connsiteY6" fmla="*/ 986117 h 987133"/>
              <a:gd name="connsiteX7" fmla="*/ 2044081 w 2369466"/>
              <a:gd name="connsiteY7" fmla="*/ 851647 h 987133"/>
              <a:gd name="connsiteX8" fmla="*/ 2348881 w 2369466"/>
              <a:gd name="connsiteY8" fmla="*/ 528917 h 987133"/>
              <a:gd name="connsiteX9" fmla="*/ 2295093 w 2369466"/>
              <a:gd name="connsiteY9" fmla="*/ 224117 h 987133"/>
              <a:gd name="connsiteX10" fmla="*/ 1918575 w 2369466"/>
              <a:gd name="connsiteY10" fmla="*/ 71717 h 987133"/>
              <a:gd name="connsiteX11" fmla="*/ 1165540 w 2369466"/>
              <a:gd name="connsiteY11" fmla="*/ 0 h 98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9466" h="987133">
                <a:moveTo>
                  <a:pt x="1165540" y="0"/>
                </a:moveTo>
                <a:cubicBezTo>
                  <a:pt x="926481" y="0"/>
                  <a:pt x="663517" y="20917"/>
                  <a:pt x="484223" y="71717"/>
                </a:cubicBezTo>
                <a:cubicBezTo>
                  <a:pt x="304929" y="122517"/>
                  <a:pt x="170457" y="225612"/>
                  <a:pt x="89775" y="304800"/>
                </a:cubicBezTo>
                <a:cubicBezTo>
                  <a:pt x="9093" y="383988"/>
                  <a:pt x="-1366" y="470647"/>
                  <a:pt x="128" y="546847"/>
                </a:cubicBezTo>
                <a:cubicBezTo>
                  <a:pt x="1622" y="623047"/>
                  <a:pt x="22540" y="702235"/>
                  <a:pt x="98740" y="762000"/>
                </a:cubicBezTo>
                <a:cubicBezTo>
                  <a:pt x="174940" y="821765"/>
                  <a:pt x="266081" y="868082"/>
                  <a:pt x="457328" y="905435"/>
                </a:cubicBezTo>
                <a:cubicBezTo>
                  <a:pt x="648575" y="942788"/>
                  <a:pt x="981764" y="995082"/>
                  <a:pt x="1246223" y="986117"/>
                </a:cubicBezTo>
                <a:cubicBezTo>
                  <a:pt x="1510682" y="977152"/>
                  <a:pt x="1860305" y="927847"/>
                  <a:pt x="2044081" y="851647"/>
                </a:cubicBezTo>
                <a:cubicBezTo>
                  <a:pt x="2227857" y="775447"/>
                  <a:pt x="2307046" y="633505"/>
                  <a:pt x="2348881" y="528917"/>
                </a:cubicBezTo>
                <a:cubicBezTo>
                  <a:pt x="2390716" y="424329"/>
                  <a:pt x="2366811" y="300317"/>
                  <a:pt x="2295093" y="224117"/>
                </a:cubicBezTo>
                <a:cubicBezTo>
                  <a:pt x="2223375" y="147917"/>
                  <a:pt x="2114304" y="109070"/>
                  <a:pt x="1918575" y="71717"/>
                </a:cubicBezTo>
                <a:cubicBezTo>
                  <a:pt x="1722846" y="34364"/>
                  <a:pt x="1404599" y="0"/>
                  <a:pt x="116554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04" name="Gruppieren 43"/>
          <p:cNvGrpSpPr/>
          <p:nvPr/>
        </p:nvGrpSpPr>
        <p:grpSpPr>
          <a:xfrm rot="1604137">
            <a:off x="3421106" y="1516419"/>
            <a:ext cx="1666816" cy="1033827"/>
            <a:chOff x="3421106" y="1404397"/>
            <a:chExt cx="1666816" cy="1033827"/>
          </a:xfrm>
        </p:grpSpPr>
        <p:cxnSp>
          <p:nvCxnSpPr>
            <p:cNvPr id="105" name="Gerader Verbinder 39"/>
            <p:cNvCxnSpPr/>
            <p:nvPr/>
          </p:nvCxnSpPr>
          <p:spPr>
            <a:xfrm flipV="1">
              <a:off x="3635896" y="1620421"/>
              <a:ext cx="1236002" cy="6017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Ellipse 37"/>
            <p:cNvSpPr/>
            <p:nvPr/>
          </p:nvSpPr>
          <p:spPr>
            <a:xfrm>
              <a:off x="4655874" y="1404397"/>
              <a:ext cx="432048" cy="432048"/>
            </a:xfrm>
            <a:prstGeom prst="ellipse">
              <a:avLst/>
            </a:prstGeom>
            <a:gradFill flip="none" rotWithShape="0">
              <a:gsLst>
                <a:gs pos="0">
                  <a:schemeClr val="tx2">
                    <a:lumMod val="60000"/>
                    <a:lumOff val="40000"/>
                  </a:schemeClr>
                </a:gs>
                <a:gs pos="50000">
                  <a:schemeClr val="tx2">
                    <a:lumMod val="60000"/>
                    <a:lumOff val="40000"/>
                  </a:schemeClr>
                </a:gs>
                <a:gs pos="51000">
                  <a:schemeClr val="accent6">
                    <a:lumMod val="75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38"/>
            <p:cNvSpPr/>
            <p:nvPr/>
          </p:nvSpPr>
          <p:spPr>
            <a:xfrm>
              <a:off x="3421106" y="2006176"/>
              <a:ext cx="432048" cy="432048"/>
            </a:xfrm>
            <a:prstGeom prst="ellipse">
              <a:avLst/>
            </a:prstGeom>
            <a:gradFill flip="none" rotWithShape="0">
              <a:gsLst>
                <a:gs pos="51000">
                  <a:schemeClr val="accent6">
                    <a:lumMod val="75000"/>
                  </a:schemeClr>
                </a:gs>
                <a:gs pos="50000">
                  <a:schemeClr val="tx2">
                    <a:lumMod val="60000"/>
                    <a:lumOff val="40000"/>
                  </a:schemeClr>
                </a:gs>
                <a:gs pos="0">
                  <a:schemeClr val="tx2">
                    <a:lumMod val="60000"/>
                    <a:lumOff val="40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41"/>
          <p:cNvGrpSpPr/>
          <p:nvPr/>
        </p:nvGrpSpPr>
        <p:grpSpPr>
          <a:xfrm rot="18280470">
            <a:off x="4561352" y="3193272"/>
            <a:ext cx="3343217" cy="1857011"/>
            <a:chOff x="4691335" y="2912379"/>
            <a:chExt cx="3343217" cy="1857011"/>
          </a:xfrm>
        </p:grpSpPr>
        <p:cxnSp>
          <p:nvCxnSpPr>
            <p:cNvPr id="109" name="Gerader Verbinder 10"/>
            <p:cNvCxnSpPr/>
            <p:nvPr/>
          </p:nvCxnSpPr>
          <p:spPr>
            <a:xfrm rot="3319530" flipH="1">
              <a:off x="5300326" y="2938086"/>
              <a:ext cx="355584" cy="12323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Gerader Verbinder 11"/>
            <p:cNvCxnSpPr/>
            <p:nvPr/>
          </p:nvCxnSpPr>
          <p:spPr>
            <a:xfrm rot="3319530" flipH="1">
              <a:off x="5036728" y="3424684"/>
              <a:ext cx="1506070" cy="11833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Gerader Verbinder 18"/>
            <p:cNvCxnSpPr/>
            <p:nvPr/>
          </p:nvCxnSpPr>
          <p:spPr>
            <a:xfrm rot="3319530" flipH="1">
              <a:off x="7091608" y="3457602"/>
              <a:ext cx="342331" cy="12180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Gerader Verbinder 19"/>
            <p:cNvCxnSpPr/>
            <p:nvPr/>
          </p:nvCxnSpPr>
          <p:spPr>
            <a:xfrm flipH="1" flipV="1">
              <a:off x="6046402" y="3356992"/>
              <a:ext cx="1823591" cy="4949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Gerader Verbinder 22"/>
            <p:cNvCxnSpPr/>
            <p:nvPr/>
          </p:nvCxnSpPr>
          <p:spPr>
            <a:xfrm rot="3319530" flipH="1" flipV="1">
              <a:off x="5863172" y="3816428"/>
              <a:ext cx="1079417" cy="197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Gerader Verbinder 23"/>
            <p:cNvCxnSpPr/>
            <p:nvPr/>
          </p:nvCxnSpPr>
          <p:spPr>
            <a:xfrm rot="3319530" flipH="1">
              <a:off x="5432819" y="2571887"/>
              <a:ext cx="1804162" cy="24851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Ellipse 5"/>
            <p:cNvSpPr/>
            <p:nvPr/>
          </p:nvSpPr>
          <p:spPr>
            <a:xfrm>
              <a:off x="4691335" y="353135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Ellipse 6"/>
            <p:cNvSpPr/>
            <p:nvPr/>
          </p:nvSpPr>
          <p:spPr>
            <a:xfrm>
              <a:off x="6478722" y="4049521"/>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Ellipse 7"/>
            <p:cNvSpPr/>
            <p:nvPr/>
          </p:nvSpPr>
          <p:spPr>
            <a:xfrm>
              <a:off x="7602504" y="3661500"/>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Ellipse 8"/>
            <p:cNvSpPr/>
            <p:nvPr/>
          </p:nvSpPr>
          <p:spPr>
            <a:xfrm>
              <a:off x="5874312" y="314096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42"/>
          <p:cNvGrpSpPr/>
          <p:nvPr/>
        </p:nvGrpSpPr>
        <p:grpSpPr>
          <a:xfrm rot="927913">
            <a:off x="1527704" y="4100672"/>
            <a:ext cx="1549440" cy="1600590"/>
            <a:chOff x="1527704" y="3988650"/>
            <a:chExt cx="1549440" cy="1600590"/>
          </a:xfrm>
        </p:grpSpPr>
        <p:cxnSp>
          <p:nvCxnSpPr>
            <p:cNvPr id="120" name="Gerader Verbinder 32"/>
            <p:cNvCxnSpPr/>
            <p:nvPr/>
          </p:nvCxnSpPr>
          <p:spPr>
            <a:xfrm>
              <a:off x="1743728" y="4204674"/>
              <a:ext cx="216024" cy="1168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Gerader Verbinder 34"/>
            <p:cNvCxnSpPr/>
            <p:nvPr/>
          </p:nvCxnSpPr>
          <p:spPr>
            <a:xfrm>
              <a:off x="1742494" y="4204674"/>
              <a:ext cx="1117392" cy="3764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Gerader Verbinder 36"/>
            <p:cNvCxnSpPr/>
            <p:nvPr/>
          </p:nvCxnSpPr>
          <p:spPr>
            <a:xfrm flipH="1">
              <a:off x="1958518" y="4581128"/>
              <a:ext cx="902602" cy="7920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3" name="Ellipse 28"/>
            <p:cNvSpPr/>
            <p:nvPr/>
          </p:nvSpPr>
          <p:spPr>
            <a:xfrm>
              <a:off x="2645096" y="4365104"/>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Ellipse 29"/>
            <p:cNvSpPr/>
            <p:nvPr/>
          </p:nvSpPr>
          <p:spPr>
            <a:xfrm>
              <a:off x="1742494" y="5157192"/>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Ellipse 30"/>
            <p:cNvSpPr/>
            <p:nvPr/>
          </p:nvSpPr>
          <p:spPr>
            <a:xfrm>
              <a:off x="1527704" y="3988650"/>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76067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4.07407E-6 L 0.06319 0.02524 " pathEditMode="relative" rAng="0" ptsTypes="AA">
                                      <p:cBhvr>
                                        <p:cTn id="17" dur="1000" fill="hold"/>
                                        <p:tgtEl>
                                          <p:spTgt spid="86"/>
                                        </p:tgtEl>
                                        <p:attrNameLst>
                                          <p:attrName>ppt_x</p:attrName>
                                          <p:attrName>ppt_y</p:attrName>
                                        </p:attrNameLst>
                                      </p:cBhvr>
                                      <p:rCtr x="3160" y="1250"/>
                                    </p:animMotion>
                                  </p:childTnLst>
                                </p:cTn>
                              </p:par>
                              <p:par>
                                <p:cTn id="18" presetID="42" presetClass="path" presetSubtype="0" accel="50000" decel="50000" fill="hold" nodeType="withEffect">
                                  <p:stCondLst>
                                    <p:cond delay="0"/>
                                  </p:stCondLst>
                                  <p:childTnLst>
                                    <p:animMotion origin="layout" path="M -3.88889E-6 -3.7037E-6 L 0.06059 -0.04884 " pathEditMode="relative" rAng="0" ptsTypes="AA">
                                      <p:cBhvr>
                                        <p:cTn id="19" dur="1000" fill="hold"/>
                                        <p:tgtEl>
                                          <p:spTgt spid="87"/>
                                        </p:tgtEl>
                                        <p:attrNameLst>
                                          <p:attrName>ppt_x</p:attrName>
                                          <p:attrName>ppt_y</p:attrName>
                                        </p:attrNameLst>
                                      </p:cBhvr>
                                      <p:rCtr x="3021" y="-2454"/>
                                    </p:animMotion>
                                  </p:childTnLst>
                                </p:cTn>
                              </p:par>
                              <p:par>
                                <p:cTn id="20" presetID="8" presetClass="emph" presetSubtype="0" fill="hold" nodeType="withEffect">
                                  <p:stCondLst>
                                    <p:cond delay="0"/>
                                  </p:stCondLst>
                                  <p:childTnLst>
                                    <p:animRot by="600000">
                                      <p:cBhvr>
                                        <p:cTn id="21" dur="1000" fill="hold"/>
                                        <p:tgtEl>
                                          <p:spTgt spid="87"/>
                                        </p:tgtEl>
                                        <p:attrNameLst>
                                          <p:attrName>r</p:attrName>
                                        </p:attrNameLst>
                                      </p:cBhvr>
                                    </p:animRot>
                                  </p:childTnLst>
                                </p:cTn>
                              </p:par>
                              <p:par>
                                <p:cTn id="22" presetID="8" presetClass="emph" presetSubtype="0" fill="hold" nodeType="withEffect">
                                  <p:stCondLst>
                                    <p:cond delay="0"/>
                                  </p:stCondLst>
                                  <p:childTnLst>
                                    <p:animRot by="-1020000">
                                      <p:cBhvr>
                                        <p:cTn id="23" dur="1000" fill="hold"/>
                                        <p:tgtEl>
                                          <p:spTgt spid="88"/>
                                        </p:tgtEl>
                                        <p:attrNameLst>
                                          <p:attrName>r</p:attrName>
                                        </p:attrNameLst>
                                      </p:cBhvr>
                                    </p:animRot>
                                  </p:childTnLst>
                                </p:cTn>
                              </p:par>
                              <p:par>
                                <p:cTn id="24" presetID="8" presetClass="emph" presetSubtype="0" fill="hold" nodeType="withEffect">
                                  <p:stCondLst>
                                    <p:cond delay="0"/>
                                  </p:stCondLst>
                                  <p:childTnLst>
                                    <p:animRot by="1380000">
                                      <p:cBhvr>
                                        <p:cTn id="25" dur="1000" fill="hold"/>
                                        <p:tgtEl>
                                          <p:spTgt spid="85"/>
                                        </p:tgtEl>
                                        <p:attrNameLst>
                                          <p:attrName>r</p:attrName>
                                        </p:attrNameLst>
                                      </p:cBhvr>
                                    </p:animRot>
                                  </p:childTnLst>
                                </p:cTn>
                              </p:par>
                              <p:par>
                                <p:cTn id="26" presetID="35" presetClass="path" presetSubtype="0" accel="50000" decel="50000" fill="hold" nodeType="withEffect">
                                  <p:stCondLst>
                                    <p:cond delay="0"/>
                                  </p:stCondLst>
                                  <p:childTnLst>
                                    <p:animMotion origin="layout" path="M -1.11111E-6 2.59259E-6 L -0.0283 -0.03033 " pathEditMode="relative" rAng="0" ptsTypes="AA">
                                      <p:cBhvr>
                                        <p:cTn id="27" dur="1000" fill="hold"/>
                                        <p:tgtEl>
                                          <p:spTgt spid="90"/>
                                        </p:tgtEl>
                                        <p:attrNameLst>
                                          <p:attrName>ppt_x</p:attrName>
                                          <p:attrName>ppt_y</p:attrName>
                                        </p:attrNameLst>
                                      </p:cBhvr>
                                      <p:rCtr x="-1424" y="-1528"/>
                                    </p:animMotion>
                                  </p:childTnLst>
                                </p:cTn>
                              </p:par>
                              <p:par>
                                <p:cTn id="28" presetID="8" presetClass="emph" presetSubtype="0" fill="hold" nodeType="withEffect">
                                  <p:stCondLst>
                                    <p:cond delay="0"/>
                                  </p:stCondLst>
                                  <p:childTnLst>
                                    <p:animRot by="-420000">
                                      <p:cBhvr>
                                        <p:cTn id="29" dur="1000" fill="hold"/>
                                        <p:tgtEl>
                                          <p:spTgt spid="90"/>
                                        </p:tgtEl>
                                        <p:attrNameLst>
                                          <p:attrName>r</p:attrName>
                                        </p:attrNameLst>
                                      </p:cBhvr>
                                    </p:animRot>
                                  </p:childTnLst>
                                </p:cTn>
                              </p:par>
                              <p:par>
                                <p:cTn id="30" presetID="35" presetClass="path" presetSubtype="0" accel="50000" decel="50000" fill="hold" nodeType="withEffect">
                                  <p:stCondLst>
                                    <p:cond delay="0"/>
                                  </p:stCondLst>
                                  <p:childTnLst>
                                    <p:animMotion origin="layout" path="M 4.44444E-6 3.7037E-6 L -0.07987 0.00185 " pathEditMode="relative" rAng="0" ptsTypes="AA">
                                      <p:cBhvr>
                                        <p:cTn id="31" dur="1000" fill="hold"/>
                                        <p:tgtEl>
                                          <p:spTgt spid="89"/>
                                        </p:tgtEl>
                                        <p:attrNameLst>
                                          <p:attrName>ppt_x</p:attrName>
                                          <p:attrName>ppt_y</p:attrName>
                                        </p:attrNameLst>
                                      </p:cBhvr>
                                      <p:rCtr x="-3993" y="93"/>
                                    </p:animMotion>
                                  </p:childTnLst>
                                </p:cTn>
                              </p:par>
                              <p:par>
                                <p:cTn id="32" presetID="63" presetClass="path" presetSubtype="0" accel="50000" decel="50000" fill="hold" nodeType="withEffect">
                                  <p:stCondLst>
                                    <p:cond delay="0"/>
                                  </p:stCondLst>
                                  <p:childTnLst>
                                    <p:animMotion origin="layout" path="M 3.33333E-6 4.44444E-6 L 0.10972 -0.04283 " pathEditMode="relative" rAng="0" ptsTypes="AA">
                                      <p:cBhvr>
                                        <p:cTn id="33" dur="1000" fill="hold"/>
                                        <p:tgtEl>
                                          <p:spTgt spid="94"/>
                                        </p:tgtEl>
                                        <p:attrNameLst>
                                          <p:attrName>ppt_x</p:attrName>
                                          <p:attrName>ppt_y</p:attrName>
                                        </p:attrNameLst>
                                      </p:cBhvr>
                                      <p:rCtr x="5486" y="-2153"/>
                                    </p:animMotion>
                                  </p:childTnLst>
                                </p:cTn>
                              </p:par>
                              <p:par>
                                <p:cTn id="34" presetID="8" presetClass="emph" presetSubtype="0" fill="hold" nodeType="withEffect">
                                  <p:stCondLst>
                                    <p:cond delay="0"/>
                                  </p:stCondLst>
                                  <p:childTnLst>
                                    <p:animRot by="-1080000">
                                      <p:cBhvr>
                                        <p:cTn id="35" dur="1000" fill="hold"/>
                                        <p:tgtEl>
                                          <p:spTgt spid="94"/>
                                        </p:tgtEl>
                                        <p:attrNameLst>
                                          <p:attrName>r</p:attrName>
                                        </p:attrNameLst>
                                      </p:cBhvr>
                                    </p:animRot>
                                  </p:childTnLst>
                                </p:cTn>
                              </p:par>
                              <p:par>
                                <p:cTn id="36" presetID="63" presetClass="path" presetSubtype="0" accel="50000" decel="50000" fill="hold" nodeType="withEffect">
                                  <p:stCondLst>
                                    <p:cond delay="0"/>
                                  </p:stCondLst>
                                  <p:childTnLst>
                                    <p:animMotion origin="layout" path="M 1.38889E-6 -2.22222E-6 L 0.05833 0.00417 " pathEditMode="relative" rAng="0" ptsTypes="AA">
                                      <p:cBhvr>
                                        <p:cTn id="37" dur="1000" fill="hold"/>
                                        <p:tgtEl>
                                          <p:spTgt spid="95"/>
                                        </p:tgtEl>
                                        <p:attrNameLst>
                                          <p:attrName>ppt_x</p:attrName>
                                          <p:attrName>ppt_y</p:attrName>
                                        </p:attrNameLst>
                                      </p:cBhvr>
                                      <p:rCtr x="2917" y="208"/>
                                    </p:animMotion>
                                  </p:childTnLst>
                                </p:cTn>
                              </p:par>
                              <p:par>
                                <p:cTn id="38" presetID="8" presetClass="emph" presetSubtype="0" fill="hold" nodeType="withEffect">
                                  <p:stCondLst>
                                    <p:cond delay="0"/>
                                  </p:stCondLst>
                                  <p:childTnLst>
                                    <p:animRot by="600000">
                                      <p:cBhvr>
                                        <p:cTn id="39" dur="1000" fill="hold"/>
                                        <p:tgtEl>
                                          <p:spTgt spid="97"/>
                                        </p:tgtEl>
                                        <p:attrNameLst>
                                          <p:attrName>r</p:attrName>
                                        </p:attrNameLst>
                                      </p:cBhvr>
                                    </p:animRot>
                                  </p:childTnLst>
                                </p:cTn>
                              </p:par>
                              <p:par>
                                <p:cTn id="40" presetID="63" presetClass="path" presetSubtype="0" accel="50000" decel="50000" fill="hold" nodeType="withEffect">
                                  <p:stCondLst>
                                    <p:cond delay="0"/>
                                  </p:stCondLst>
                                  <p:childTnLst>
                                    <p:animMotion origin="layout" path="M 1.66667E-6 -2.96296E-6 L 0.04167 -0.02847 " pathEditMode="relative" rAng="0" ptsTypes="AA">
                                      <p:cBhvr>
                                        <p:cTn id="41" dur="1000" fill="hold"/>
                                        <p:tgtEl>
                                          <p:spTgt spid="91"/>
                                        </p:tgtEl>
                                        <p:attrNameLst>
                                          <p:attrName>ppt_x</p:attrName>
                                          <p:attrName>ppt_y</p:attrName>
                                        </p:attrNameLst>
                                      </p:cBhvr>
                                      <p:rCtr x="2083" y="-1435"/>
                                    </p:animMotion>
                                  </p:childTnLst>
                                </p:cTn>
                              </p:par>
                              <p:par>
                                <p:cTn id="42" presetID="8" presetClass="emph" presetSubtype="0" fill="hold" nodeType="withEffect">
                                  <p:stCondLst>
                                    <p:cond delay="0"/>
                                  </p:stCondLst>
                                  <p:childTnLst>
                                    <p:animRot by="-2280000">
                                      <p:cBhvr>
                                        <p:cTn id="43" dur="1000" fill="hold"/>
                                        <p:tgtEl>
                                          <p:spTgt spid="91"/>
                                        </p:tgtEl>
                                        <p:attrNameLst>
                                          <p:attrName>r</p:attrName>
                                        </p:attrNameLst>
                                      </p:cBhvr>
                                    </p:animRot>
                                  </p:childTnLst>
                                </p:cTn>
                              </p:par>
                              <p:par>
                                <p:cTn id="44" presetID="42" presetClass="path" presetSubtype="0" accel="50000" decel="50000" fill="hold" nodeType="withEffect">
                                  <p:stCondLst>
                                    <p:cond delay="0"/>
                                  </p:stCondLst>
                                  <p:childTnLst>
                                    <p:animMotion origin="layout" path="M 1.66667E-6 -1.11111E-6 L -0.0132 0.01273 " pathEditMode="relative" rAng="0" ptsTypes="AA">
                                      <p:cBhvr>
                                        <p:cTn id="45" dur="1000" fill="hold"/>
                                        <p:tgtEl>
                                          <p:spTgt spid="92"/>
                                        </p:tgtEl>
                                        <p:attrNameLst>
                                          <p:attrName>ppt_x</p:attrName>
                                          <p:attrName>ppt_y</p:attrName>
                                        </p:attrNameLst>
                                      </p:cBhvr>
                                      <p:rCtr x="-660" y="625"/>
                                    </p:animMotion>
                                  </p:childTnLst>
                                </p:cTn>
                              </p:par>
                              <p:par>
                                <p:cTn id="46" presetID="8" presetClass="emph" presetSubtype="0" fill="hold" nodeType="withEffect">
                                  <p:stCondLst>
                                    <p:cond delay="0"/>
                                  </p:stCondLst>
                                  <p:childTnLst>
                                    <p:animRot by="-1500000">
                                      <p:cBhvr>
                                        <p:cTn id="47" dur="1000" fill="hold"/>
                                        <p:tgtEl>
                                          <p:spTgt spid="92"/>
                                        </p:tgtEl>
                                        <p:attrNameLst>
                                          <p:attrName>r</p:attrName>
                                        </p:attrNameLst>
                                      </p:cBhvr>
                                    </p:animRot>
                                  </p:childTnLst>
                                </p:cTn>
                              </p:par>
                              <p:par>
                                <p:cTn id="48" presetID="42" presetClass="path" presetSubtype="0" accel="50000" decel="50000" fill="hold" nodeType="withEffect">
                                  <p:stCondLst>
                                    <p:cond delay="0"/>
                                  </p:stCondLst>
                                  <p:childTnLst>
                                    <p:animMotion origin="layout" path="M 5.55556E-7 -3.33333E-6 L -0.0467 0.04051 " pathEditMode="relative" rAng="0" ptsTypes="AA">
                                      <p:cBhvr>
                                        <p:cTn id="49" dur="1000" fill="hold"/>
                                        <p:tgtEl>
                                          <p:spTgt spid="93"/>
                                        </p:tgtEl>
                                        <p:attrNameLst>
                                          <p:attrName>ppt_x</p:attrName>
                                          <p:attrName>ppt_y</p:attrName>
                                        </p:attrNameLst>
                                      </p:cBhvr>
                                      <p:rCtr x="-2344" y="2014"/>
                                    </p:animMotion>
                                  </p:childTnLst>
                                </p:cTn>
                              </p:par>
                              <p:par>
                                <p:cTn id="50" presetID="8" presetClass="emph" presetSubtype="0" fill="hold" nodeType="withEffect">
                                  <p:stCondLst>
                                    <p:cond delay="0"/>
                                  </p:stCondLst>
                                  <p:childTnLst>
                                    <p:animRot by="-180000">
                                      <p:cBhvr>
                                        <p:cTn id="51" dur="1000" fill="hold"/>
                                        <p:tgtEl>
                                          <p:spTgt spid="93"/>
                                        </p:tgtEl>
                                        <p:attrNameLst>
                                          <p:attrName>r</p:attrName>
                                        </p:attrNameLst>
                                      </p:cBhvr>
                                    </p:animRot>
                                  </p:childTnLst>
                                </p:cTn>
                              </p:par>
                              <p:par>
                                <p:cTn id="52" presetID="42" presetClass="path" presetSubtype="0" accel="50000" decel="50000" fill="hold" nodeType="withEffect">
                                  <p:stCondLst>
                                    <p:cond delay="0"/>
                                  </p:stCondLst>
                                  <p:childTnLst>
                                    <p:animMotion origin="layout" path="M 8.33333E-7 -2.96296E-6 L 0.00816 0.12315 " pathEditMode="relative" rAng="0" ptsTypes="AA">
                                      <p:cBhvr>
                                        <p:cTn id="53" dur="1000" fill="hold"/>
                                        <p:tgtEl>
                                          <p:spTgt spid="96"/>
                                        </p:tgtEl>
                                        <p:attrNameLst>
                                          <p:attrName>ppt_x</p:attrName>
                                          <p:attrName>ppt_y</p:attrName>
                                        </p:attrNameLst>
                                      </p:cBhvr>
                                      <p:rCtr x="399" y="6157"/>
                                    </p:animMotion>
                                  </p:childTnLst>
                                </p:cTn>
                              </p:par>
                              <p:par>
                                <p:cTn id="54" presetID="8" presetClass="emph" presetSubtype="0" fill="hold" nodeType="withEffect">
                                  <p:stCondLst>
                                    <p:cond delay="0"/>
                                  </p:stCondLst>
                                  <p:childTnLst>
                                    <p:animRot by="1800000">
                                      <p:cBhvr>
                                        <p:cTn id="55" dur="1000" fill="hold"/>
                                        <p:tgtEl>
                                          <p:spTgt spid="96"/>
                                        </p:tgtEl>
                                        <p:attrNameLst>
                                          <p:attrName>r</p:attrName>
                                        </p:attrNameLst>
                                      </p:cBhvr>
                                    </p:animRot>
                                  </p:childTnLst>
                                </p:cTn>
                              </p:par>
                              <p:par>
                                <p:cTn id="56" presetID="42" presetClass="path" presetSubtype="0" accel="50000" decel="50000" fill="hold" nodeType="withEffect">
                                  <p:stCondLst>
                                    <p:cond delay="0"/>
                                  </p:stCondLst>
                                  <p:childTnLst>
                                    <p:animMotion origin="layout" path="M -1.66667E-6 -2.59259E-6 L -0.08073 0.1051 " pathEditMode="relative" rAng="0" ptsTypes="AA">
                                      <p:cBhvr>
                                        <p:cTn id="57" dur="1000" fill="hold"/>
                                        <p:tgtEl>
                                          <p:spTgt spid="98"/>
                                        </p:tgtEl>
                                        <p:attrNameLst>
                                          <p:attrName>ppt_x</p:attrName>
                                          <p:attrName>ppt_y</p:attrName>
                                        </p:attrNameLst>
                                      </p:cBhvr>
                                      <p:rCtr x="-4045" y="5255"/>
                                    </p:animMotion>
                                  </p:childTnLst>
                                </p:cTn>
                              </p:par>
                              <p:par>
                                <p:cTn id="58" presetID="8" presetClass="emph" presetSubtype="0" fill="hold" nodeType="withEffect">
                                  <p:stCondLst>
                                    <p:cond delay="0"/>
                                  </p:stCondLst>
                                  <p:childTnLst>
                                    <p:animRot by="1200000">
                                      <p:cBhvr>
                                        <p:cTn id="59" dur="1000" fill="hold"/>
                                        <p:tgtEl>
                                          <p:spTgt spid="98"/>
                                        </p:tgtEl>
                                        <p:attrNameLst>
                                          <p:attrName>r</p:attrName>
                                        </p:attrNameLst>
                                      </p:cBhvr>
                                    </p:animRo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86"/>
                                        </p:tgtEl>
                                      </p:cBhvr>
                                    </p:animEffect>
                                    <p:set>
                                      <p:cBhvr>
                                        <p:cTn id="63" dur="1" fill="hold">
                                          <p:stCondLst>
                                            <p:cond delay="499"/>
                                          </p:stCondLst>
                                        </p:cTn>
                                        <p:tgtEl>
                                          <p:spTgt spid="8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7"/>
                                        </p:tgtEl>
                                      </p:cBhvr>
                                    </p:animEffect>
                                    <p:set>
                                      <p:cBhvr>
                                        <p:cTn id="66" dur="1" fill="hold">
                                          <p:stCondLst>
                                            <p:cond delay="499"/>
                                          </p:stCondLst>
                                        </p:cTn>
                                        <p:tgtEl>
                                          <p:spTgt spid="8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88"/>
                                        </p:tgtEl>
                                      </p:cBhvr>
                                    </p:animEffect>
                                    <p:set>
                                      <p:cBhvr>
                                        <p:cTn id="69" dur="1" fill="hold">
                                          <p:stCondLst>
                                            <p:cond delay="499"/>
                                          </p:stCondLst>
                                        </p:cTn>
                                        <p:tgtEl>
                                          <p:spTgt spid="8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5"/>
                                        </p:tgtEl>
                                      </p:cBhvr>
                                    </p:animEffect>
                                    <p:set>
                                      <p:cBhvr>
                                        <p:cTn id="72" dur="1" fill="hold">
                                          <p:stCondLst>
                                            <p:cond delay="499"/>
                                          </p:stCondLst>
                                        </p:cTn>
                                        <p:tgtEl>
                                          <p:spTgt spid="8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90"/>
                                        </p:tgtEl>
                                      </p:cBhvr>
                                    </p:animEffect>
                                    <p:set>
                                      <p:cBhvr>
                                        <p:cTn id="75" dur="1" fill="hold">
                                          <p:stCondLst>
                                            <p:cond delay="499"/>
                                          </p:stCondLst>
                                        </p:cTn>
                                        <p:tgtEl>
                                          <p:spTgt spid="90"/>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89"/>
                                        </p:tgtEl>
                                      </p:cBhvr>
                                    </p:animEffect>
                                    <p:set>
                                      <p:cBhvr>
                                        <p:cTn id="78" dur="1" fill="hold">
                                          <p:stCondLst>
                                            <p:cond delay="499"/>
                                          </p:stCondLst>
                                        </p:cTn>
                                        <p:tgtEl>
                                          <p:spTgt spid="8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4"/>
                                        </p:tgtEl>
                                      </p:cBhvr>
                                    </p:animEffect>
                                    <p:set>
                                      <p:cBhvr>
                                        <p:cTn id="81" dur="1" fill="hold">
                                          <p:stCondLst>
                                            <p:cond delay="499"/>
                                          </p:stCondLst>
                                        </p:cTn>
                                        <p:tgtEl>
                                          <p:spTgt spid="94"/>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95"/>
                                        </p:tgtEl>
                                      </p:cBhvr>
                                    </p:animEffect>
                                    <p:set>
                                      <p:cBhvr>
                                        <p:cTn id="84" dur="1" fill="hold">
                                          <p:stCondLst>
                                            <p:cond delay="499"/>
                                          </p:stCondLst>
                                        </p:cTn>
                                        <p:tgtEl>
                                          <p:spTgt spid="95"/>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97"/>
                                        </p:tgtEl>
                                      </p:cBhvr>
                                    </p:animEffect>
                                    <p:set>
                                      <p:cBhvr>
                                        <p:cTn id="87" dur="1" fill="hold">
                                          <p:stCondLst>
                                            <p:cond delay="499"/>
                                          </p:stCondLst>
                                        </p:cTn>
                                        <p:tgtEl>
                                          <p:spTgt spid="9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91"/>
                                        </p:tgtEl>
                                      </p:cBhvr>
                                    </p:animEffect>
                                    <p:set>
                                      <p:cBhvr>
                                        <p:cTn id="90" dur="1" fill="hold">
                                          <p:stCondLst>
                                            <p:cond delay="499"/>
                                          </p:stCondLst>
                                        </p:cTn>
                                        <p:tgtEl>
                                          <p:spTgt spid="91"/>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92"/>
                                        </p:tgtEl>
                                      </p:cBhvr>
                                    </p:animEffect>
                                    <p:set>
                                      <p:cBhvr>
                                        <p:cTn id="93" dur="1" fill="hold">
                                          <p:stCondLst>
                                            <p:cond delay="499"/>
                                          </p:stCondLst>
                                        </p:cTn>
                                        <p:tgtEl>
                                          <p:spTgt spid="9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93"/>
                                        </p:tgtEl>
                                      </p:cBhvr>
                                    </p:animEffect>
                                    <p:set>
                                      <p:cBhvr>
                                        <p:cTn id="96" dur="1" fill="hold">
                                          <p:stCondLst>
                                            <p:cond delay="499"/>
                                          </p:stCondLst>
                                        </p:cTn>
                                        <p:tgtEl>
                                          <p:spTgt spid="9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96"/>
                                        </p:tgtEl>
                                      </p:cBhvr>
                                    </p:animEffect>
                                    <p:set>
                                      <p:cBhvr>
                                        <p:cTn id="99" dur="1" fill="hold">
                                          <p:stCondLst>
                                            <p:cond delay="499"/>
                                          </p:stCondLst>
                                        </p:cTn>
                                        <p:tgtEl>
                                          <p:spTgt spid="96"/>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98"/>
                                        </p:tgtEl>
                                      </p:cBhvr>
                                    </p:animEffect>
                                    <p:set>
                                      <p:cBhvr>
                                        <p:cTn id="102" dur="1" fill="hold">
                                          <p:stCondLst>
                                            <p:cond delay="499"/>
                                          </p:stCondLst>
                                        </p:cTn>
                                        <p:tgtEl>
                                          <p:spTgt spid="98"/>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99"/>
                                        </p:tgtEl>
                                        <p:attrNameLst>
                                          <p:attrName>style.visibility</p:attrName>
                                        </p:attrNameLst>
                                      </p:cBhvr>
                                      <p:to>
                                        <p:strVal val="visible"/>
                                      </p:to>
                                    </p:set>
                                    <p:animEffect transition="in" filter="fade">
                                      <p:cBhvr>
                                        <p:cTn id="105" dur="1000"/>
                                        <p:tgtEl>
                                          <p:spTgt spid="99"/>
                                        </p:tgtEl>
                                      </p:cBhvr>
                                    </p:animEffect>
                                  </p:childTnLst>
                                </p:cTn>
                              </p:par>
                              <p:par>
                                <p:cTn id="106" presetID="10" presetClass="entr" presetSubtype="0" fill="hold" nodeType="withEffect">
                                  <p:stCondLst>
                                    <p:cond delay="0"/>
                                  </p:stCondLst>
                                  <p:childTnLst>
                                    <p:set>
                                      <p:cBhvr>
                                        <p:cTn id="107" dur="1" fill="hold">
                                          <p:stCondLst>
                                            <p:cond delay="0"/>
                                          </p:stCondLst>
                                        </p:cTn>
                                        <p:tgtEl>
                                          <p:spTgt spid="100"/>
                                        </p:tgtEl>
                                        <p:attrNameLst>
                                          <p:attrName>style.visibility</p:attrName>
                                        </p:attrNameLst>
                                      </p:cBhvr>
                                      <p:to>
                                        <p:strVal val="visible"/>
                                      </p:to>
                                    </p:set>
                                    <p:animEffect transition="in" filter="fade">
                                      <p:cBhvr>
                                        <p:cTn id="108"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Try several cascades to improve the ruleset. Usually, there is no benefit in overly complex rules. Keep different results </a:t>
                </a:r>
                <a:r>
                  <a:rPr lang="en-US" dirty="0"/>
                  <a:t>for different purposes: </a:t>
                </a:r>
                <a:r>
                  <a:rPr lang="en-US" dirty="0" smtClean="0"/>
                  <a:t>coarse (high cluster thresholds) </a:t>
                </a:r>
                <a:r>
                  <a:rPr lang="en-US" dirty="0"/>
                  <a:t>if additional restriction minimize false </a:t>
                </a:r>
                <a:r>
                  <a:rPr lang="en-US" dirty="0" smtClean="0"/>
                  <a:t>positives </a:t>
                </a:r>
                <a:r>
                  <a:rPr lang="en-US" dirty="0"/>
                  <a:t>and fine </a:t>
                </a:r>
                <a:r>
                  <a:rPr lang="en-US" dirty="0" smtClean="0"/>
                  <a:t>(low thresholds) otherwise</a:t>
                </a:r>
                <a:r>
                  <a:rPr lang="en-US" dirty="0"/>
                  <a:t>.</a:t>
                </a:r>
              </a:p>
              <a:p>
                <a:r>
                  <a:rPr lang="en-US" dirty="0"/>
                  <a:t>High scores are an indicator for search terms with a high identification potential and deserve a more lenient handling, e.g. first ruleset of a nested cascade with </a:t>
                </a:r>
                <a:r>
                  <a:rPr lang="en-US" dirty="0">
                    <a:solidFill>
                      <a:srgbClr val="00AAE5"/>
                    </a:solidFill>
                  </a:rPr>
                  <a:t>fallback</a:t>
                </a:r>
                <a:r>
                  <a:rPr lang="en-US" dirty="0" smtClean="0"/>
                  <a:t>:</a:t>
                </a:r>
                <a:br>
                  <a:rPr lang="en-US" dirty="0" smtClean="0"/>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≥85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≥60 </m:t>
                    </m:r>
                    <m:r>
                      <m:rPr>
                        <m:sty m:val="p"/>
                      </m:rPr>
                      <a:rPr lang="de-DE" b="0" i="0" smtClean="0">
                        <a:latin typeface="Cambria Math" panose="02040503050406030204" pitchFamily="18" charset="0"/>
                      </a:rPr>
                      <m:t>or</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≥90 @ 0, </m:t>
                    </m:r>
                    <m:r>
                      <m:rPr>
                        <m:sty m:val="p"/>
                      </m:rPr>
                      <a:rPr lang="de-DE" b="0" i="0" smtClean="0">
                        <a:solidFill>
                          <a:srgbClr val="00AAE5"/>
                        </a:solidFill>
                        <a:latin typeface="Cambria Math" panose="02040503050406030204" pitchFamily="18" charset="0"/>
                      </a:rPr>
                      <m:t>min</m:t>
                    </m:r>
                    <m:r>
                      <a:rPr lang="de-DE" b="0" i="0" smtClean="0">
                        <a:solidFill>
                          <a:srgbClr val="00AAE5"/>
                        </a:solidFill>
                        <a:latin typeface="Cambria Math" panose="02040503050406030204" pitchFamily="18" charset="0"/>
                      </a:rPr>
                      <m:t>≥90@101</m:t>
                    </m:r>
                  </m:oMath>
                </a14:m>
                <a:r>
                  <a:rPr lang="en-US" dirty="0" smtClean="0"/>
                  <a:t>;…	</a:t>
                </a:r>
                <a:endParaRPr lang="en-US" dirty="0"/>
              </a:p>
              <a:p>
                <a:r>
                  <a:rPr lang="en-US" dirty="0"/>
                  <a:t>Nested cascades: try first ruleset </a:t>
                </a:r>
                <a:r>
                  <a:rPr lang="en-US" dirty="0" smtClean="0"/>
                  <a:t>separately </a:t>
                </a:r>
                <a:r>
                  <a:rPr lang="en-US" dirty="0"/>
                  <a:t>if score-based properties are involved → better assessment of follow-up cascade</a:t>
                </a:r>
              </a:p>
              <a:p>
                <a:r>
                  <a:rPr lang="en-US" dirty="0"/>
                  <a:t>A normal result output (without clustering) gives a good insight into the specific data issues and the score distribution</a:t>
                </a:r>
              </a:p>
              <a:p>
                <a:r>
                  <a:rPr lang="en-US" dirty="0"/>
                  <a:t>Mirrored searches return a less skewed distribution if log smoothing is applied (just like in econometrics) → improves the interpretability of the min property</a:t>
                </a:r>
              </a:p>
              <a:p>
                <a:r>
                  <a:rPr lang="en-US" dirty="0"/>
                  <a:t>Clusters do not have to and can not be perfect. Many applications, like identification of self-citations in patents, enforce additional restrictions minimizing the impact of inflated clusters. Just avoid ending up with one super-cluster.</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649" r="-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43</a:t>
            </a:fld>
            <a:endParaRPr lang="en-US" dirty="0"/>
          </a:p>
        </p:txBody>
      </p:sp>
      <p:sp>
        <p:nvSpPr>
          <p:cNvPr id="6" name="Title 5"/>
          <p:cNvSpPr>
            <a:spLocks noGrp="1"/>
          </p:cNvSpPr>
          <p:nvPr>
            <p:ph type="title"/>
          </p:nvPr>
        </p:nvSpPr>
        <p:spPr/>
        <p:txBody>
          <a:bodyPr/>
          <a:lstStyle/>
          <a:p>
            <a:r>
              <a:rPr lang="en-US" dirty="0" smtClean="0"/>
              <a:t> A short cascade guide</a:t>
            </a:r>
            <a:endParaRPr lang="en-US" dirty="0"/>
          </a:p>
        </p:txBody>
      </p:sp>
    </p:spTree>
    <p:extLst>
      <p:ext uri="{BB962C8B-B14F-4D97-AF65-F5344CB8AC3E}">
        <p14:creationId xmlns:p14="http://schemas.microsoft.com/office/powerpoint/2010/main" val="2108160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44</a:t>
            </a:fld>
            <a:endParaRPr lang="en-US"/>
          </a:p>
        </p:txBody>
      </p:sp>
      <p:grpSp>
        <p:nvGrpSpPr>
          <p:cNvPr id="5" name="Group 4"/>
          <p:cNvGrpSpPr/>
          <p:nvPr/>
        </p:nvGrpSpPr>
        <p:grpSpPr>
          <a:xfrm>
            <a:off x="0" y="5229200"/>
            <a:ext cx="9144000" cy="949744"/>
            <a:chOff x="395536" y="2914734"/>
            <a:chExt cx="8352928" cy="576000"/>
          </a:xfrm>
        </p:grpSpPr>
        <p:sp>
          <p:nvSpPr>
            <p:cNvPr id="8" name="Rectangle 7"/>
            <p:cNvSpPr/>
            <p:nvPr/>
          </p:nvSpPr>
          <p:spPr>
            <a:xfrm>
              <a:off x="534010" y="2914734"/>
              <a:ext cx="8214454" cy="576000"/>
            </a:xfrm>
            <a:prstGeom prst="rect">
              <a:avLst/>
            </a:prstGeom>
            <a:gradFill flip="none" rotWithShape="1">
              <a:gsLst>
                <a:gs pos="100000">
                  <a:schemeClr val="bg1"/>
                </a:gs>
                <a:gs pos="0">
                  <a:srgbClr val="00AAE5"/>
                </a:gs>
                <a:gs pos="50000">
                  <a:srgbClr val="53C6ED">
                    <a:alpha val="50000"/>
                  </a:srgbClr>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9" name="Rectangle 8"/>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grpSp>
      <p:sp>
        <p:nvSpPr>
          <p:cNvPr id="7" name="TextBox 5"/>
          <p:cNvSpPr txBox="1"/>
          <p:nvPr/>
        </p:nvSpPr>
        <p:spPr>
          <a:xfrm>
            <a:off x="323528" y="5288574"/>
            <a:ext cx="3834832"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chemeClr val="bg1"/>
                </a:solidFill>
              </a:rPr>
              <a:t>Use at your own risk.</a:t>
            </a:r>
          </a:p>
          <a:p>
            <a:r>
              <a:rPr lang="en-US" sz="2400" dirty="0" smtClean="0">
                <a:solidFill>
                  <a:schemeClr val="bg1"/>
                </a:solidFill>
              </a:rPr>
              <a:t>Thank you for your attention.</a:t>
            </a:r>
            <a:endParaRPr lang="en-US" sz="2400" dirty="0"/>
          </a:p>
        </p:txBody>
      </p:sp>
      <p:sp>
        <p:nvSpPr>
          <p:cNvPr id="10" name="TextBox 9"/>
          <p:cNvSpPr txBox="1"/>
          <p:nvPr/>
        </p:nvSpPr>
        <p:spPr>
          <a:xfrm>
            <a:off x="1353234" y="1556792"/>
            <a:ext cx="6437532" cy="461665"/>
          </a:xfrm>
          <a:prstGeom prst="rect">
            <a:avLst/>
          </a:prstGeom>
          <a:noFill/>
        </p:spPr>
        <p:txBody>
          <a:bodyPr wrap="none" rtlCol="0">
            <a:spAutoFit/>
          </a:bodyPr>
          <a:lstStyle/>
          <a:p>
            <a:r>
              <a:rPr lang="en-US" sz="2400" dirty="0">
                <a:solidFill>
                  <a:srgbClr val="00AAE5"/>
                </a:solidFill>
              </a:rPr>
              <a:t>https://github.com/ThorstenDoherr/searchengine</a:t>
            </a:r>
            <a:endParaRPr lang="en-US" sz="2400" dirty="0">
              <a:solidFill>
                <a:srgbClr val="00AAE5"/>
              </a:solidFill>
            </a:endParaRPr>
          </a:p>
        </p:txBody>
      </p:sp>
    </p:spTree>
    <p:extLst>
      <p:ext uri="{BB962C8B-B14F-4D97-AF65-F5344CB8AC3E}">
        <p14:creationId xmlns:p14="http://schemas.microsoft.com/office/powerpoint/2010/main" val="51929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Harmonization</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5</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t>Character transformations</a:t>
                </a:r>
              </a:p>
              <a:p>
                <a:pPr lvl="1"/>
                <a:r>
                  <a:rPr lang="en-US" dirty="0" smtClean="0"/>
                  <a:t>Everything to UPPER or lower case</a:t>
                </a:r>
              </a:p>
              <a:p>
                <a:pPr lvl="1"/>
                <a:r>
                  <a:rPr lang="en-US" dirty="0" smtClean="0"/>
                  <a:t>Replacing umlaut letters, “</a:t>
                </a:r>
                <a:r>
                  <a:rPr lang="en-US" dirty="0" err="1" smtClean="0"/>
                  <a:t>âcçènts</a:t>
                </a:r>
                <a:r>
                  <a:rPr lang="en-US" dirty="0" smtClean="0"/>
                  <a:t>” and other language specific characters by a simplified ASCII representation, e.g. ä</a:t>
                </a:r>
                <a:r>
                  <a:rPr lang="en-US" dirty="0" smtClean="0">
                    <a:sym typeface="Wingdings"/>
                  </a:rPr>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a:rPr>
                  <a:t> </a:t>
                </a:r>
                <a:r>
                  <a:rPr lang="en-US" dirty="0" smtClean="0"/>
                  <a:t>ae, ß</a:t>
                </a:r>
                <a:r>
                  <a:rPr lang="en-US" dirty="0">
                    <a:sym typeface="Wingdings"/>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oMath>
                </a14:m>
                <a:r>
                  <a:rPr lang="en-US" dirty="0" smtClean="0">
                    <a:sym typeface="Wingdings"/>
                  </a:rPr>
                  <a:t>ss</a:t>
                </a:r>
                <a:endParaRPr lang="en-US" dirty="0" smtClean="0"/>
              </a:p>
              <a:p>
                <a:pPr lvl="1"/>
                <a:r>
                  <a:rPr lang="en-US" dirty="0"/>
                  <a:t>Removing </a:t>
                </a:r>
                <a:r>
                  <a:rPr lang="en-US" dirty="0" smtClean="0"/>
                  <a:t>non-alphanumeric </a:t>
                </a:r>
                <a:r>
                  <a:rPr lang="en-US" dirty="0"/>
                  <a:t>characters</a:t>
                </a:r>
              </a:p>
              <a:p>
                <a:r>
                  <a:rPr lang="en-US" dirty="0" smtClean="0"/>
                  <a:t>Semantic transformations</a:t>
                </a:r>
              </a:p>
              <a:p>
                <a:pPr lvl="1"/>
                <a:r>
                  <a:rPr lang="en-US" dirty="0" smtClean="0"/>
                  <a:t>Context specific transformation of/to common abbreviations, e.g. LTD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a:sym typeface="Wingdings"/>
                  </a:rPr>
                  <a:t> </a:t>
                </a:r>
                <a:r>
                  <a:rPr lang="en-US" dirty="0" smtClean="0"/>
                  <a:t>LIMITED</a:t>
                </a:r>
              </a:p>
              <a:p>
                <a:pPr lvl="1"/>
                <a:r>
                  <a:rPr lang="en-US" dirty="0" smtClean="0"/>
                  <a:t>Removing duplicate and filler words, e.g. “and”, “of”, “the”</a:t>
                </a:r>
                <a:br>
                  <a:rPr lang="en-US" dirty="0" smtClean="0"/>
                </a:br>
                <a:r>
                  <a:rPr lang="en-US" dirty="0" smtClean="0"/>
                  <a:t>Some contexts, like legal forms, may also be considered redundant</a:t>
                </a:r>
              </a:p>
              <a:p>
                <a:r>
                  <a:rPr lang="en-US" dirty="0" smtClean="0"/>
                  <a:t>Destructive transformations</a:t>
                </a:r>
              </a:p>
              <a:p>
                <a:pPr lvl="1"/>
                <a:r>
                  <a:rPr lang="en-US" dirty="0" smtClean="0"/>
                  <a:t>Sorting of words within a field</a:t>
                </a:r>
              </a:p>
              <a:p>
                <a:pPr lvl="1"/>
                <a:r>
                  <a:rPr lang="en-US" dirty="0" smtClean="0"/>
                  <a:t>Truncation of words</a:t>
                </a:r>
              </a:p>
              <a:p>
                <a:pPr lvl="1"/>
                <a:r>
                  <a:rPr lang="en-US" dirty="0" smtClean="0"/>
                  <a:t>Limitation of word count</a:t>
                </a:r>
              </a:p>
              <a:p>
                <a:pPr lvl="1"/>
                <a:r>
                  <a:rPr lang="en-US" dirty="0" smtClean="0"/>
                  <a:t>Phonetic methods like Soundex, </a:t>
                </a:r>
                <a:r>
                  <a:rPr lang="en-US" dirty="0" err="1" smtClean="0"/>
                  <a:t>Metaphone</a:t>
                </a:r>
                <a:r>
                  <a:rPr lang="en-US" dirty="0" smtClean="0"/>
                  <a:t>, Cologne Phonetics, n-grams</a:t>
                </a:r>
              </a:p>
              <a:p>
                <a:pPr lvl="1"/>
                <a:r>
                  <a:rPr lang="de-DE" dirty="0" smtClean="0"/>
                  <a:t>…</a:t>
                </a:r>
              </a:p>
              <a:p>
                <a:endParaRPr lang="de-DE"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solidFill>
                  <a:srgbClr val="00AAE5"/>
                </a:solidFill>
              </a:rPr>
              <a:t>Reducing variation by applying normative functions</a:t>
            </a:r>
          </a:p>
        </p:txBody>
      </p:sp>
    </p:spTree>
    <p:extLst>
      <p:ext uri="{BB962C8B-B14F-4D97-AF65-F5344CB8AC3E}">
        <p14:creationId xmlns:p14="http://schemas.microsoft.com/office/powerpoint/2010/main" val="3114341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harmonization</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6</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a:t>Identification of filler words based on common knowledge is never exhausting (besides the person conducting it)</a:t>
                </a:r>
              </a:p>
              <a:p>
                <a:r>
                  <a:rPr lang="en-US" dirty="0"/>
                  <a:t>Additional words or missing words, which are not fillers, lead to different harmonized entries for the same entity</a:t>
                </a:r>
              </a:p>
              <a:p>
                <a:pPr lvl="1"/>
                <a:r>
                  <a:rPr lang="en-US" dirty="0"/>
                  <a:t>This issue is exacerbated if both datasets are contextually different, i.e. titles vs. abstracts, firm name vs. firm name plus department</a:t>
                </a:r>
              </a:p>
              <a:p>
                <a:r>
                  <a:rPr lang="en-US" dirty="0"/>
                  <a:t>Destruction of information improves robustness against misspellings but increases the risk of false positives significantly</a:t>
                </a:r>
              </a:p>
              <a:p>
                <a:r>
                  <a:rPr lang="en-US" dirty="0"/>
                  <a:t>A match is a match: no intrinsic quality measure, always 100%</a:t>
                </a:r>
              </a:p>
              <a:p>
                <a:pPr lvl="1">
                  <a:buFont typeface="Wingdings" panose="05000000000000000000" pitchFamily="2" charset="2"/>
                  <a:buChar char="à"/>
                </a:pPr>
                <a:r>
                  <a:rPr lang="en-US" dirty="0" smtClean="0"/>
                  <a:t>Matches are always commutative and transitive</a:t>
                </a:r>
              </a:p>
              <a:p>
                <a:pPr lvl="2"/>
                <a:r>
                  <a:rPr lang="en-US" dirty="0" smtClean="0"/>
                  <a:t>Commutativity: if A = B </a:t>
                </a:r>
                <a:r>
                  <a:rPr lang="en-US" dirty="0" smtClean="0">
                    <a:sym typeface="Wingdings" panose="05000000000000000000" pitchFamily="2" charset="2"/>
                  </a:rPr>
                  <a:t>then B = A</a:t>
                </a:r>
              </a:p>
              <a:p>
                <a:pPr lvl="2"/>
                <a:r>
                  <a:rPr lang="en-US" dirty="0" smtClean="0">
                    <a:sym typeface="Wingdings" panose="05000000000000000000" pitchFamily="2" charset="2"/>
                  </a:rPr>
                  <a:t>Transitivity</a:t>
                </a:r>
                <a:r>
                  <a:rPr lang="en-US" dirty="0">
                    <a:sym typeface="Wingdings" panose="05000000000000000000" pitchFamily="2" charset="2"/>
                  </a:rPr>
                  <a:t>: </a:t>
                </a:r>
                <a:r>
                  <a:rPr lang="en-US" dirty="0" smtClean="0">
                    <a:sym typeface="Wingdings" panose="05000000000000000000" pitchFamily="2" charset="2"/>
                  </a:rPr>
                  <a:t>if A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B and B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C then A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C</a:t>
                </a:r>
                <a:br>
                  <a:rPr lang="en-US" dirty="0" smtClean="0">
                    <a:sym typeface="Wingdings" panose="05000000000000000000" pitchFamily="2" charset="2"/>
                  </a:rPr>
                </a:br>
                <a:r>
                  <a:rPr lang="en-US" dirty="0" smtClean="0">
                    <a:sym typeface="Wingdings" panose="05000000000000000000" pitchFamily="2" charset="2"/>
                  </a:rPr>
                  <a:t>Enforcing transitivity imposes restrictions on the match</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r="-717"/>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solidFill>
                  <a:srgbClr val="00AAE5"/>
                </a:solidFill>
              </a:rPr>
              <a:t>Matching </a:t>
            </a:r>
            <a:r>
              <a:rPr lang="en-US" dirty="0" smtClean="0">
                <a:solidFill>
                  <a:srgbClr val="00AAE5"/>
                </a:solidFill>
              </a:rPr>
              <a:t>datasets </a:t>
            </a:r>
            <a:r>
              <a:rPr lang="en-US" dirty="0">
                <a:solidFill>
                  <a:srgbClr val="00AAE5"/>
                </a:solidFill>
              </a:rPr>
              <a:t>after harmonization by </a:t>
            </a:r>
            <a:r>
              <a:rPr lang="en-US" dirty="0" smtClean="0">
                <a:solidFill>
                  <a:srgbClr val="00AAE5"/>
                </a:solidFill>
              </a:rPr>
              <a:t>simple joins</a:t>
            </a:r>
            <a:endParaRPr lang="en-US" dirty="0">
              <a:solidFill>
                <a:srgbClr val="00AAE5"/>
              </a:solidFill>
            </a:endParaRPr>
          </a:p>
        </p:txBody>
      </p:sp>
    </p:spTree>
    <p:extLst>
      <p:ext uri="{BB962C8B-B14F-4D97-AF65-F5344CB8AC3E}">
        <p14:creationId xmlns:p14="http://schemas.microsoft.com/office/powerpoint/2010/main" val="2645692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idx="1"/>
          </p:nvPr>
        </p:nvSpPr>
        <p:spPr/>
        <p:txBody>
          <a:bodyPr/>
          <a:lstStyle/>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KAISHA </a:t>
            </a:r>
            <a:r>
              <a:rPr lang="de-DE" sz="1200" b="1" dirty="0" smtClean="0">
                <a:solidFill>
                  <a:prstClr val="black"/>
                </a:solidFill>
                <a:latin typeface="Courier New" panose="02070309020205020404" pitchFamily="49" charset="0"/>
                <a:cs typeface="Courier New" panose="02070309020205020404" pitchFamily="49" charset="0"/>
              </a:rPr>
              <a:t>LTD</a:t>
            </a:r>
          </a:p>
          <a:p>
            <a:pPr marL="0" lvl="0" indent="0">
              <a:buClr>
                <a:srgbClr val="1F497D"/>
              </a:buClr>
              <a:buNone/>
            </a:pPr>
            <a:r>
              <a:rPr lang="de-DE" sz="1200" b="1" dirty="0" smtClean="0">
                <a:solidFill>
                  <a:prstClr val="black"/>
                </a:solidFill>
                <a:latin typeface="Courier New" panose="02070309020205020404" pitchFamily="49" charset="0"/>
                <a:cs typeface="Courier New" panose="02070309020205020404" pitchFamily="49" charset="0"/>
              </a:rPr>
              <a:t>KATOU </a:t>
            </a:r>
            <a:r>
              <a:rPr lang="de-DE" sz="1200" b="1" dirty="0">
                <a:solidFill>
                  <a:prstClr val="black"/>
                </a:solidFill>
                <a:latin typeface="Courier New" panose="02070309020205020404" pitchFamily="49" charset="0"/>
                <a:cs typeface="Courier New" panose="02070309020205020404" pitchFamily="49" charset="0"/>
              </a:rPr>
              <a:t>HATSUJO KAISHA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KAISHA LIMITED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COMPANY LIMITED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HATSUJI KAISHA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COMPANY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KABUSHIKI KAISHA</a:t>
            </a:r>
          </a:p>
          <a:p>
            <a:pPr marL="0" lvl="0" indent="0">
              <a:buClr>
                <a:srgbClr val="1F497D"/>
              </a:buClr>
              <a:buNone/>
            </a:pPr>
            <a:endParaRPr lang="de-DE" sz="1200" b="1" dirty="0">
              <a:solidFill>
                <a:prstClr val="black"/>
              </a:solidFill>
              <a:latin typeface="Courier New" panose="02070309020205020404" pitchFamily="49" charset="0"/>
              <a:cs typeface="Courier New" panose="02070309020205020404" pitchFamily="49" charset="0"/>
            </a:endParaRP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COMMONWEALTH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CO THE SECRETARY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CO THE SECRETARY COMONWEALTH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THE SECRETARY DEPARTMENT OF DEFENCE</a:t>
            </a:r>
          </a:p>
          <a:p>
            <a:pPr marL="0" lvl="0" indent="0">
              <a:buClr>
                <a:srgbClr val="1F497D"/>
              </a:buClr>
              <a:buNone/>
            </a:pPr>
            <a:endParaRPr lang="de-DE" sz="1200" b="1" dirty="0">
              <a:solidFill>
                <a:prstClr val="black"/>
              </a:solidFill>
              <a:latin typeface="Courier New" panose="02070309020205020404" pitchFamily="49" charset="0"/>
              <a:cs typeface="Courier New" panose="02070309020205020404" pitchFamily="49" charset="0"/>
            </a:endParaRP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FORCHHEIM ZWEIGNIEDERLASSUNG DER HUHTAMAKI DEUTSCHLANG GMBH CO KG</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FORCHEIM ZWEIGNIEDERLASSUNG DER HUHTAMAKI DEUTSCHLAND GMBH CO KG </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4P FOLIE FORCHHEIM ZWEIGNIEDERLASSUNG DER HUHTAMAKI VAN LEER DEUTSCHLAND GMBH CO KG</a:t>
            </a:r>
          </a:p>
          <a:p>
            <a:pPr marL="0" lvl="0" indent="0">
              <a:buClr>
                <a:srgbClr val="1F497D"/>
              </a:buClr>
              <a:buNone/>
            </a:pPr>
            <a:r>
              <a:rPr lang="en-US" sz="1300" b="1" dirty="0">
                <a:solidFill>
                  <a:prstClr val="black"/>
                </a:solidFill>
                <a:latin typeface="Courier New" panose="02070309020205020404" pitchFamily="49" charset="0"/>
                <a:cs typeface="Courier New" panose="02070309020205020404" pitchFamily="49" charset="0"/>
              </a:rPr>
              <a:t>4P FOLIE FORCHHEIM GMBH </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FORCHHEIM ZWEIGNIEDERLASSUNG DER HUHTAMAKI DEUTSCHLAND GMBH CO KG</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4P FOLIE FORCHHEIM ZWEIGNIEDERLASSUNG DER VAN LEER DEUTSCHLAND GMBH CO KG</a:t>
            </a:r>
          </a:p>
        </p:txBody>
      </p:sp>
      <p:sp>
        <p:nvSpPr>
          <p:cNvPr id="4" name="Foliennummernplatzhalter 3"/>
          <p:cNvSpPr>
            <a:spLocks noGrp="1"/>
          </p:cNvSpPr>
          <p:nvPr>
            <p:ph type="sldNum" sz="quarter" idx="12"/>
          </p:nvPr>
        </p:nvSpPr>
        <p:spPr/>
        <p:txBody>
          <a:bodyPr/>
          <a:lstStyle/>
          <a:p>
            <a:fld id="{D3A84B36-446C-40B2-BC20-ECC32BF7AA77}" type="slidenum">
              <a:rPr lang="en-US" smtClean="0">
                <a:solidFill>
                  <a:prstClr val="black">
                    <a:tint val="75000"/>
                  </a:prstClr>
                </a:solidFill>
              </a:rPr>
              <a:pPr/>
              <a:t>7</a:t>
            </a:fld>
            <a:endParaRPr lang="en-US" dirty="0">
              <a:solidFill>
                <a:prstClr val="black">
                  <a:tint val="75000"/>
                </a:prstClr>
              </a:solidFill>
            </a:endParaRPr>
          </a:p>
        </p:txBody>
      </p:sp>
      <p:sp>
        <p:nvSpPr>
          <p:cNvPr id="117" name="Title 1"/>
          <p:cNvSpPr>
            <a:spLocks noGrp="1"/>
          </p:cNvSpPr>
          <p:nvPr>
            <p:ph type="title"/>
          </p:nvPr>
        </p:nvSpPr>
        <p:spPr/>
        <p:txBody>
          <a:bodyPr>
            <a:normAutofit/>
          </a:bodyPr>
          <a:lstStyle/>
          <a:p>
            <a:r>
              <a:rPr lang="en-US" sz="2400" dirty="0" smtClean="0">
                <a:solidFill>
                  <a:srgbClr val="00AAE5"/>
                </a:solidFill>
                <a:latin typeface="+mn-lt"/>
              </a:rPr>
              <a:t>The challenge of harmonization</a:t>
            </a:r>
            <a:endParaRPr lang="en-US" sz="2400" dirty="0">
              <a:solidFill>
                <a:srgbClr val="00AAE5"/>
              </a:solidFill>
              <a:latin typeface="+mn-lt"/>
            </a:endParaRPr>
          </a:p>
        </p:txBody>
      </p:sp>
      <p:sp>
        <p:nvSpPr>
          <p:cNvPr id="112" name="TextBox 111"/>
          <p:cNvSpPr txBox="1"/>
          <p:nvPr/>
        </p:nvSpPr>
        <p:spPr>
          <a:xfrm>
            <a:off x="5035397" y="823517"/>
            <a:ext cx="3785075" cy="369332"/>
          </a:xfrm>
          <a:prstGeom prst="rect">
            <a:avLst/>
          </a:prstGeom>
          <a:noFill/>
        </p:spPr>
        <p:txBody>
          <a:bodyPr wrap="none" rtlCol="0">
            <a:spAutoFit/>
          </a:bodyPr>
          <a:lstStyle/>
          <a:p>
            <a:r>
              <a:rPr lang="en-US" dirty="0" smtClean="0">
                <a:solidFill>
                  <a:srgbClr val="00AAE5"/>
                </a:solidFill>
              </a:rPr>
              <a:t>Do you know all Japanese legal forms?</a:t>
            </a:r>
            <a:endParaRPr lang="en-US" dirty="0">
              <a:solidFill>
                <a:srgbClr val="00AAE5"/>
              </a:solidFill>
            </a:endParaRPr>
          </a:p>
        </p:txBody>
      </p:sp>
      <p:sp>
        <p:nvSpPr>
          <p:cNvPr id="119" name="TextBox 118"/>
          <p:cNvSpPr txBox="1"/>
          <p:nvPr/>
        </p:nvSpPr>
        <p:spPr>
          <a:xfrm>
            <a:off x="5035397" y="1278661"/>
            <a:ext cx="3228641" cy="646331"/>
          </a:xfrm>
          <a:prstGeom prst="rect">
            <a:avLst/>
          </a:prstGeom>
          <a:noFill/>
        </p:spPr>
        <p:txBody>
          <a:bodyPr wrap="none" rtlCol="0">
            <a:spAutoFit/>
          </a:bodyPr>
          <a:lstStyle/>
          <a:p>
            <a:r>
              <a:rPr lang="en-US" dirty="0" smtClean="0">
                <a:solidFill>
                  <a:srgbClr val="00AAE5"/>
                </a:solidFill>
              </a:rPr>
              <a:t>Is “SECRETARY” a filler word?</a:t>
            </a:r>
          </a:p>
          <a:p>
            <a:r>
              <a:rPr lang="en-US" dirty="0" smtClean="0">
                <a:solidFill>
                  <a:srgbClr val="00AAE5"/>
                </a:solidFill>
              </a:rPr>
              <a:t>Reordering of words might help!</a:t>
            </a:r>
            <a:endParaRPr lang="en-US" dirty="0">
              <a:solidFill>
                <a:srgbClr val="00AAE5"/>
              </a:solidFill>
            </a:endParaRPr>
          </a:p>
        </p:txBody>
      </p:sp>
      <p:sp>
        <p:nvSpPr>
          <p:cNvPr id="120" name="TextBox 119"/>
          <p:cNvSpPr txBox="1"/>
          <p:nvPr/>
        </p:nvSpPr>
        <p:spPr>
          <a:xfrm>
            <a:off x="5035397" y="2010804"/>
            <a:ext cx="3641059" cy="646331"/>
          </a:xfrm>
          <a:prstGeom prst="rect">
            <a:avLst/>
          </a:prstGeom>
          <a:noFill/>
        </p:spPr>
        <p:txBody>
          <a:bodyPr wrap="square" rtlCol="0">
            <a:spAutoFit/>
          </a:bodyPr>
          <a:lstStyle/>
          <a:p>
            <a:r>
              <a:rPr lang="en-US" dirty="0" smtClean="0">
                <a:solidFill>
                  <a:srgbClr val="00AAE5"/>
                </a:solidFill>
              </a:rPr>
              <a:t>Good luck finding a harmonization for the last one!</a:t>
            </a:r>
            <a:endParaRPr lang="en-US" dirty="0">
              <a:solidFill>
                <a:srgbClr val="00AAE5"/>
              </a:solidFill>
            </a:endParaRPr>
          </a:p>
        </p:txBody>
      </p:sp>
      <p:sp>
        <p:nvSpPr>
          <p:cNvPr id="113" name="TextBox 112"/>
          <p:cNvSpPr txBox="1"/>
          <p:nvPr/>
        </p:nvSpPr>
        <p:spPr>
          <a:xfrm>
            <a:off x="6110561" y="6004046"/>
            <a:ext cx="2565895" cy="307777"/>
          </a:xfrm>
          <a:prstGeom prst="rect">
            <a:avLst/>
          </a:prstGeom>
          <a:noFill/>
        </p:spPr>
        <p:txBody>
          <a:bodyPr wrap="none" rtlCol="0">
            <a:spAutoFit/>
          </a:bodyPr>
          <a:lstStyle/>
          <a:p>
            <a:r>
              <a:rPr lang="en-US" sz="1400" dirty="0" smtClean="0">
                <a:solidFill>
                  <a:srgbClr val="7F7F7F"/>
                </a:solidFill>
              </a:rPr>
              <a:t>Source: USPTO patent applicants</a:t>
            </a:r>
            <a:endParaRPr lang="en-US" sz="1400" dirty="0">
              <a:solidFill>
                <a:srgbClr val="7F7F7F"/>
              </a:solidFill>
            </a:endParaRPr>
          </a:p>
        </p:txBody>
      </p:sp>
    </p:spTree>
    <p:extLst>
      <p:ext uri="{BB962C8B-B14F-4D97-AF65-F5344CB8AC3E}">
        <p14:creationId xmlns:p14="http://schemas.microsoft.com/office/powerpoint/2010/main" val="12080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left)">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9"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DE" sz="1200" b="1" dirty="0" smtClean="0">
                <a:latin typeface="Courier New" panose="02070309020205020404" pitchFamily="49" charset="0"/>
                <a:cs typeface="Courier New" panose="02070309020205020404" pitchFamily="49" charset="0"/>
              </a:rPr>
              <a:t>KATO </a:t>
            </a:r>
            <a:r>
              <a:rPr lang="de-DE" sz="1200" b="1" dirty="0">
                <a:latin typeface="Courier New" panose="02070309020205020404" pitchFamily="49" charset="0"/>
                <a:cs typeface="Courier New" panose="02070309020205020404" pitchFamily="49" charset="0"/>
              </a:rPr>
              <a:t>HATSUJO KAISHA LTD</a:t>
            </a:r>
          </a:p>
          <a:p>
            <a:pPr marL="0" indent="0">
              <a:buNone/>
            </a:pPr>
            <a:r>
              <a:rPr lang="de-DE" sz="1200" b="1" dirty="0">
                <a:latin typeface="Courier New" panose="02070309020205020404" pitchFamily="49" charset="0"/>
                <a:cs typeface="Courier New" panose="02070309020205020404" pitchFamily="49" charset="0"/>
              </a:rPr>
              <a:t>KATOU HATSUJO KAISHA LTD</a:t>
            </a:r>
          </a:p>
          <a:p>
            <a:pPr marL="0" indent="0">
              <a:buNone/>
            </a:pPr>
            <a:r>
              <a:rPr lang="de-DE" sz="1200" b="1" dirty="0">
                <a:latin typeface="Courier New" panose="02070309020205020404" pitchFamily="49" charset="0"/>
                <a:cs typeface="Courier New" panose="02070309020205020404" pitchFamily="49" charset="0"/>
              </a:rPr>
              <a:t>KATO HATSUJO KAISHA LIMITED</a:t>
            </a:r>
          </a:p>
          <a:p>
            <a:pPr marL="0" indent="0">
              <a:buNone/>
            </a:pPr>
            <a:r>
              <a:rPr lang="de-DE" sz="1200" b="1" dirty="0">
                <a:latin typeface="Courier New" panose="02070309020205020404" pitchFamily="49" charset="0"/>
                <a:cs typeface="Courier New" panose="02070309020205020404" pitchFamily="49" charset="0"/>
              </a:rPr>
              <a:t>KATO HATSUJO COMPANY LIMITED</a:t>
            </a:r>
          </a:p>
          <a:p>
            <a:pPr marL="0" indent="0">
              <a:buNone/>
            </a:pPr>
            <a:r>
              <a:rPr lang="de-DE" sz="1200" b="1" dirty="0">
                <a:latin typeface="Courier New" panose="02070309020205020404" pitchFamily="49" charset="0"/>
                <a:cs typeface="Courier New" panose="02070309020205020404" pitchFamily="49" charset="0"/>
              </a:rPr>
              <a:t>KATO HATSUJI KAISHA LTD</a:t>
            </a:r>
          </a:p>
          <a:p>
            <a:pPr marL="0" indent="0">
              <a:buNone/>
            </a:pPr>
            <a:r>
              <a:rPr lang="de-DE" sz="1200" b="1" dirty="0">
                <a:latin typeface="Courier New" panose="02070309020205020404" pitchFamily="49" charset="0"/>
                <a:cs typeface="Courier New" panose="02070309020205020404" pitchFamily="49" charset="0"/>
              </a:rPr>
              <a:t>KATO HATSUJO COMPANY LTD</a:t>
            </a:r>
          </a:p>
          <a:p>
            <a:pPr marL="0" indent="0">
              <a:buNone/>
            </a:pPr>
            <a:r>
              <a:rPr lang="de-DE" sz="1200" b="1" dirty="0">
                <a:latin typeface="Courier New" panose="02070309020205020404" pitchFamily="49" charset="0"/>
                <a:cs typeface="Courier New" panose="02070309020205020404" pitchFamily="49" charset="0"/>
              </a:rPr>
              <a:t>KATO HATSUJO KABUSHIKI KAISHA</a:t>
            </a:r>
          </a:p>
          <a:p>
            <a:pPr marL="0" indent="0">
              <a:buNone/>
            </a:pPr>
            <a:endParaRPr lang="de-DE" sz="1200" b="1" dirty="0" smtClean="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THE COMMONWEALTH OF AUSTRALIA DEPARTMENT OF DEFENCE</a:t>
            </a:r>
          </a:p>
          <a:p>
            <a:pPr marL="0" indent="0">
              <a:buNone/>
            </a:pPr>
            <a:r>
              <a:rPr lang="en-US" sz="1200" b="1" dirty="0">
                <a:latin typeface="Courier New" panose="02070309020205020404" pitchFamily="49" charset="0"/>
                <a:cs typeface="Courier New" panose="02070309020205020404" pitchFamily="49" charset="0"/>
              </a:rPr>
              <a:t>COMMONWEALTH OF AUSTRALIA DEPARTMENT OF DEFENCE</a:t>
            </a:r>
          </a:p>
          <a:p>
            <a:pPr marL="0" indent="0">
              <a:buNone/>
            </a:pPr>
            <a:r>
              <a:rPr lang="en-US" sz="1200" b="1" dirty="0" smtClean="0">
                <a:latin typeface="Courier New" panose="02070309020205020404" pitchFamily="49" charset="0"/>
                <a:cs typeface="Courier New" panose="02070309020205020404" pitchFamily="49" charset="0"/>
              </a:rPr>
              <a:t>THE </a:t>
            </a:r>
            <a:r>
              <a:rPr lang="en-US" sz="1200" b="1" dirty="0">
                <a:latin typeface="Courier New" panose="02070309020205020404" pitchFamily="49" charset="0"/>
                <a:cs typeface="Courier New" panose="02070309020205020404" pitchFamily="49" charset="0"/>
              </a:rPr>
              <a:t>COMMONWEALTH OF AUSTRALIA </a:t>
            </a:r>
            <a:r>
              <a:rPr lang="en-US" sz="1200" b="1" dirty="0" smtClean="0">
                <a:latin typeface="Courier New" panose="02070309020205020404" pitchFamily="49" charset="0"/>
                <a:cs typeface="Courier New" panose="02070309020205020404" pitchFamily="49" charset="0"/>
              </a:rPr>
              <a:t>CO </a:t>
            </a:r>
            <a:r>
              <a:rPr lang="en-US" sz="1200" b="1" dirty="0">
                <a:latin typeface="Courier New" panose="02070309020205020404" pitchFamily="49" charset="0"/>
                <a:cs typeface="Courier New" panose="02070309020205020404" pitchFamily="49" charset="0"/>
              </a:rPr>
              <a:t>THE SECRETARY DEPARTMENT OF DEFENCE</a:t>
            </a:r>
          </a:p>
          <a:p>
            <a:pPr marL="0" indent="0">
              <a:buNone/>
            </a:pPr>
            <a:r>
              <a:rPr lang="en-US" sz="1200" b="1" dirty="0">
                <a:latin typeface="Courier New" panose="02070309020205020404" pitchFamily="49" charset="0"/>
                <a:cs typeface="Courier New" panose="02070309020205020404" pitchFamily="49" charset="0"/>
              </a:rPr>
              <a:t>THE COMMONWEALTH OF AUSTRALIAA DEPARTMENT OF DEFENCE</a:t>
            </a:r>
          </a:p>
          <a:p>
            <a:pPr marL="0" indent="0">
              <a:buNone/>
            </a:pPr>
            <a:r>
              <a:rPr lang="en-US" sz="1200" b="1" dirty="0" smtClean="0">
                <a:latin typeface="Courier New" panose="02070309020205020404" pitchFamily="49" charset="0"/>
                <a:cs typeface="Courier New" panose="02070309020205020404" pitchFamily="49" charset="0"/>
              </a:rPr>
              <a:t>CO </a:t>
            </a:r>
            <a:r>
              <a:rPr lang="en-US" sz="1200" b="1" dirty="0">
                <a:latin typeface="Courier New" panose="02070309020205020404" pitchFamily="49" charset="0"/>
                <a:cs typeface="Courier New" panose="02070309020205020404" pitchFamily="49" charset="0"/>
              </a:rPr>
              <a:t>THE SECRETARY COMONWEALTH OF AUSTRALIA DEPARTMENT OF DEFENCE</a:t>
            </a:r>
          </a:p>
          <a:p>
            <a:pPr marL="0" indent="0">
              <a:buNone/>
            </a:pPr>
            <a:r>
              <a:rPr lang="en-US" sz="1200" b="1" dirty="0">
                <a:latin typeface="Courier New" panose="02070309020205020404" pitchFamily="49" charset="0"/>
                <a:cs typeface="Courier New" panose="02070309020205020404" pitchFamily="49" charset="0"/>
              </a:rPr>
              <a:t>THE COMMONWEALTH OF AUSTRALIA THE SECRETARY DEPARTMENT OF </a:t>
            </a:r>
            <a:r>
              <a:rPr lang="en-US" sz="1200" b="1" dirty="0" smtClean="0">
                <a:latin typeface="Courier New" panose="02070309020205020404" pitchFamily="49" charset="0"/>
                <a:cs typeface="Courier New" panose="02070309020205020404" pitchFamily="49" charset="0"/>
              </a:rPr>
              <a:t>DEFENCE</a:t>
            </a:r>
          </a:p>
          <a:p>
            <a:pPr marL="0" indent="0">
              <a:buNone/>
            </a:pPr>
            <a:endParaRPr lang="de-DE" sz="1200" dirty="0">
              <a:latin typeface="Courier New" panose="02070309020205020404" pitchFamily="49" charset="0"/>
              <a:cs typeface="Courier New" panose="02070309020205020404" pitchFamily="49" charset="0"/>
            </a:endParaRPr>
          </a:p>
          <a:p>
            <a:pPr marL="0" indent="0">
              <a:buNone/>
            </a:pPr>
            <a:r>
              <a:rPr lang="de-DE" sz="1300" b="1" dirty="0">
                <a:latin typeface="Courier New" panose="02070309020205020404" pitchFamily="49" charset="0"/>
                <a:cs typeface="Courier New" panose="02070309020205020404" pitchFamily="49" charset="0"/>
              </a:rPr>
              <a:t>HUHTAMAKI FORCHHEIM ZWEIGNIEDERLASSUNG DER HUHTAMAKI DEUTSCHLANG GMBH CO KG</a:t>
            </a:r>
          </a:p>
          <a:p>
            <a:pPr marL="0" indent="0">
              <a:buNone/>
            </a:pPr>
            <a:r>
              <a:rPr lang="de-DE" sz="1300" b="1" dirty="0">
                <a:latin typeface="Courier New" panose="02070309020205020404" pitchFamily="49" charset="0"/>
                <a:cs typeface="Courier New" panose="02070309020205020404" pitchFamily="49" charset="0"/>
              </a:rPr>
              <a:t>HUHTAMAKI FORCHEIM ZWEIGNIEDERLASSUNG DER HUHTAMAKI DEUTSCHLAND GMBH CO KG </a:t>
            </a:r>
          </a:p>
          <a:p>
            <a:pPr marL="0" indent="0">
              <a:buNone/>
            </a:pPr>
            <a:r>
              <a:rPr lang="de-DE" sz="1300" b="1" dirty="0">
                <a:latin typeface="Courier New" panose="02070309020205020404" pitchFamily="49" charset="0"/>
                <a:cs typeface="Courier New" panose="02070309020205020404" pitchFamily="49" charset="0"/>
              </a:rPr>
              <a:t>4P FOLIE FORCHHEIM ZWEIGNIEDERLASSUNG DER HUHTAMAKI VAN LEER DEUTSCHLAND GMBH CO KG</a:t>
            </a:r>
          </a:p>
          <a:p>
            <a:pPr marL="0" indent="0">
              <a:buNone/>
            </a:pPr>
            <a:r>
              <a:rPr lang="en-US" sz="1300" b="1" dirty="0">
                <a:latin typeface="Courier New" panose="02070309020205020404" pitchFamily="49" charset="0"/>
                <a:cs typeface="Courier New" panose="02070309020205020404" pitchFamily="49" charset="0"/>
              </a:rPr>
              <a:t>4P FOLIE FORCHHEIM GMBH </a:t>
            </a:r>
          </a:p>
          <a:p>
            <a:pPr marL="0" indent="0">
              <a:buNone/>
            </a:pPr>
            <a:r>
              <a:rPr lang="de-DE" sz="1300" b="1" dirty="0">
                <a:latin typeface="Courier New" panose="02070309020205020404" pitchFamily="49" charset="0"/>
                <a:cs typeface="Courier New" panose="02070309020205020404" pitchFamily="49" charset="0"/>
              </a:rPr>
              <a:t>HUHTAMAKI FORCHHEIM ZWEIGNIEDERLASSUNG DER HUHTAMAKI DEUTSCHLAND GMBH CO KG</a:t>
            </a:r>
          </a:p>
          <a:p>
            <a:pPr marL="0" indent="0">
              <a:buNone/>
            </a:pPr>
            <a:r>
              <a:rPr lang="de-DE" sz="1300" b="1" dirty="0">
                <a:latin typeface="Courier New" panose="02070309020205020404" pitchFamily="49" charset="0"/>
                <a:cs typeface="Courier New" panose="02070309020205020404" pitchFamily="49" charset="0"/>
              </a:rPr>
              <a:t>4P FOLIE FORCHHEIM ZWEIGNIEDERLASSUNG DER VAN LEER DEUTSCHLAND GMBH CO KG</a:t>
            </a:r>
          </a:p>
          <a:p>
            <a:pPr marL="0" indent="0">
              <a:buNone/>
            </a:pPr>
            <a:endParaRPr lang="en-US" dirty="0"/>
          </a:p>
        </p:txBody>
      </p:sp>
      <p:sp>
        <p:nvSpPr>
          <p:cNvPr id="4" name="Foliennummernplatzhalter 3"/>
          <p:cNvSpPr>
            <a:spLocks noGrp="1"/>
          </p:cNvSpPr>
          <p:nvPr>
            <p:ph type="sldNum" sz="quarter" idx="12"/>
          </p:nvPr>
        </p:nvSpPr>
        <p:spPr/>
        <p:txBody>
          <a:bodyPr/>
          <a:lstStyle/>
          <a:p>
            <a:fld id="{D3A84B36-446C-40B2-BC20-ECC32BF7AA77}" type="slidenum">
              <a:rPr lang="en-US" smtClean="0">
                <a:solidFill>
                  <a:prstClr val="black">
                    <a:tint val="75000"/>
                  </a:prstClr>
                </a:solidFill>
              </a:rPr>
              <a:pPr/>
              <a:t>8</a:t>
            </a:fld>
            <a:endParaRPr lang="en-US" dirty="0">
              <a:solidFill>
                <a:prstClr val="black">
                  <a:tint val="75000"/>
                </a:prstClr>
              </a:solidFill>
            </a:endParaRPr>
          </a:p>
        </p:txBody>
      </p:sp>
      <p:sp>
        <p:nvSpPr>
          <p:cNvPr id="117" name="Title 1"/>
          <p:cNvSpPr>
            <a:spLocks noGrp="1"/>
          </p:cNvSpPr>
          <p:nvPr>
            <p:ph type="title"/>
          </p:nvPr>
        </p:nvSpPr>
        <p:spPr/>
        <p:txBody>
          <a:bodyPr>
            <a:normAutofit/>
          </a:bodyPr>
          <a:lstStyle/>
          <a:p>
            <a:r>
              <a:rPr lang="en-US" sz="2400" dirty="0" smtClean="0">
                <a:solidFill>
                  <a:srgbClr val="00AAE5"/>
                </a:solidFill>
                <a:latin typeface="+mn-lt"/>
              </a:rPr>
              <a:t>In the eyes of the </a:t>
            </a:r>
            <a:r>
              <a:rPr lang="en-US" sz="2400" dirty="0" err="1" smtClean="0">
                <a:solidFill>
                  <a:srgbClr val="00AAE5"/>
                </a:solidFill>
                <a:latin typeface="+mn-lt"/>
              </a:rPr>
              <a:t>SearchEngine</a:t>
            </a:r>
            <a:endParaRPr lang="en-US" sz="2400" dirty="0">
              <a:solidFill>
                <a:srgbClr val="00AAE5"/>
              </a:solidFill>
              <a:latin typeface="+mn-lt"/>
            </a:endParaRPr>
          </a:p>
        </p:txBody>
      </p:sp>
      <p:grpSp>
        <p:nvGrpSpPr>
          <p:cNvPr id="108" name="Gruppieren 107"/>
          <p:cNvGrpSpPr/>
          <p:nvPr/>
        </p:nvGrpSpPr>
        <p:grpSpPr>
          <a:xfrm>
            <a:off x="339787" y="4221088"/>
            <a:ext cx="8408677" cy="1440160"/>
            <a:chOff x="339787" y="4400536"/>
            <a:chExt cx="8408677" cy="1440160"/>
          </a:xfrm>
        </p:grpSpPr>
        <p:grpSp>
          <p:nvGrpSpPr>
            <p:cNvPr id="49" name="Gruppieren 48"/>
            <p:cNvGrpSpPr/>
            <p:nvPr/>
          </p:nvGrpSpPr>
          <p:grpSpPr>
            <a:xfrm>
              <a:off x="339787" y="5120616"/>
              <a:ext cx="2404043" cy="216024"/>
              <a:chOff x="339787" y="5301208"/>
              <a:chExt cx="2404043" cy="216024"/>
            </a:xfrm>
          </p:grpSpPr>
          <p:sp>
            <p:nvSpPr>
              <p:cNvPr id="5" name="Rechteck 4"/>
              <p:cNvSpPr/>
              <p:nvPr/>
            </p:nvSpPr>
            <p:spPr>
              <a:xfrm>
                <a:off x="683568" y="5301208"/>
                <a:ext cx="576064" cy="216024"/>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hteck 6"/>
              <p:cNvSpPr/>
              <p:nvPr/>
            </p:nvSpPr>
            <p:spPr>
              <a:xfrm>
                <a:off x="339787" y="5301208"/>
                <a:ext cx="325173"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hteck 7"/>
              <p:cNvSpPr/>
              <p:nvPr/>
            </p:nvSpPr>
            <p:spPr>
              <a:xfrm>
                <a:off x="2267744" y="5301208"/>
                <a:ext cx="47608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hteck 8"/>
              <p:cNvSpPr/>
              <p:nvPr/>
            </p:nvSpPr>
            <p:spPr>
              <a:xfrm>
                <a:off x="1259632" y="5301208"/>
                <a:ext cx="1008112" cy="21602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uppieren 46"/>
            <p:cNvGrpSpPr/>
            <p:nvPr/>
          </p:nvGrpSpPr>
          <p:grpSpPr>
            <a:xfrm>
              <a:off x="395536" y="4651992"/>
              <a:ext cx="7488832" cy="234312"/>
              <a:chOff x="395536" y="4832584"/>
              <a:chExt cx="7488832" cy="234312"/>
            </a:xfrm>
          </p:grpSpPr>
          <p:sp>
            <p:nvSpPr>
              <p:cNvPr id="17" name="Rechteck 16"/>
              <p:cNvSpPr/>
              <p:nvPr/>
            </p:nvSpPr>
            <p:spPr>
              <a:xfrm>
                <a:off x="4545816" y="4841728"/>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hteck 17"/>
              <p:cNvSpPr/>
              <p:nvPr/>
            </p:nvSpPr>
            <p:spPr>
              <a:xfrm>
                <a:off x="2290210" y="4850872"/>
                <a:ext cx="1785933" cy="216024"/>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hteck 18"/>
              <p:cNvSpPr/>
              <p:nvPr/>
            </p:nvSpPr>
            <p:spPr>
              <a:xfrm>
                <a:off x="5507291" y="4841728"/>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hteck 19"/>
              <p:cNvSpPr/>
              <p:nvPr/>
            </p:nvSpPr>
            <p:spPr>
              <a:xfrm>
                <a:off x="4127320" y="48325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hteck 21"/>
              <p:cNvSpPr/>
              <p:nvPr/>
            </p:nvSpPr>
            <p:spPr>
              <a:xfrm>
                <a:off x="395536" y="4841728"/>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8" name="Gruppieren 47"/>
            <p:cNvGrpSpPr/>
            <p:nvPr/>
          </p:nvGrpSpPr>
          <p:grpSpPr>
            <a:xfrm>
              <a:off x="358395" y="4904592"/>
              <a:ext cx="8390069" cy="216024"/>
              <a:chOff x="358395" y="5085184"/>
              <a:chExt cx="8390069" cy="216024"/>
            </a:xfrm>
          </p:grpSpPr>
          <p:sp>
            <p:nvSpPr>
              <p:cNvPr id="6" name="Rechteck 5"/>
              <p:cNvSpPr/>
              <p:nvPr/>
            </p:nvSpPr>
            <p:spPr>
              <a:xfrm>
                <a:off x="1259632" y="5085184"/>
                <a:ext cx="1008112" cy="216024"/>
              </a:xfrm>
              <a:prstGeom prst="rect">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hteck 9"/>
              <p:cNvSpPr/>
              <p:nvPr/>
            </p:nvSpPr>
            <p:spPr>
              <a:xfrm>
                <a:off x="358395" y="5085184"/>
                <a:ext cx="325173" cy="216024"/>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hteck 22"/>
              <p:cNvSpPr/>
              <p:nvPr/>
            </p:nvSpPr>
            <p:spPr>
              <a:xfrm>
                <a:off x="4545816" y="5085184"/>
                <a:ext cx="916465"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hteck 23"/>
              <p:cNvSpPr/>
              <p:nvPr/>
            </p:nvSpPr>
            <p:spPr>
              <a:xfrm>
                <a:off x="5891658" y="5085184"/>
                <a:ext cx="470292"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hteck 24"/>
              <p:cNvSpPr/>
              <p:nvPr/>
            </p:nvSpPr>
            <p:spPr>
              <a:xfrm>
                <a:off x="2291182" y="5085184"/>
                <a:ext cx="1785933" cy="21602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hteck 25"/>
              <p:cNvSpPr/>
              <p:nvPr/>
            </p:nvSpPr>
            <p:spPr>
              <a:xfrm>
                <a:off x="6371387" y="5085184"/>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hteck 26"/>
              <p:cNvSpPr/>
              <p:nvPr/>
            </p:nvSpPr>
            <p:spPr>
              <a:xfrm>
                <a:off x="5479473" y="50851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hteck 27"/>
              <p:cNvSpPr/>
              <p:nvPr/>
            </p:nvSpPr>
            <p:spPr>
              <a:xfrm>
                <a:off x="4111321" y="50851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0" name="Gruppieren 49"/>
            <p:cNvGrpSpPr/>
            <p:nvPr/>
          </p:nvGrpSpPr>
          <p:grpSpPr>
            <a:xfrm>
              <a:off x="395536" y="5354928"/>
              <a:ext cx="7561653" cy="242312"/>
              <a:chOff x="395536" y="5535520"/>
              <a:chExt cx="7561653" cy="242312"/>
            </a:xfrm>
          </p:grpSpPr>
          <p:sp>
            <p:nvSpPr>
              <p:cNvPr id="35" name="Rechteck 34"/>
              <p:cNvSpPr/>
              <p:nvPr/>
            </p:nvSpPr>
            <p:spPr>
              <a:xfrm>
                <a:off x="395536" y="5561808"/>
                <a:ext cx="916465" cy="21602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hteck 35"/>
              <p:cNvSpPr/>
              <p:nvPr/>
            </p:nvSpPr>
            <p:spPr>
              <a:xfrm>
                <a:off x="4627071" y="5544664"/>
                <a:ext cx="916465" cy="21602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hteck 36"/>
              <p:cNvSpPr/>
              <p:nvPr/>
            </p:nvSpPr>
            <p:spPr>
              <a:xfrm>
                <a:off x="2379574" y="5535520"/>
                <a:ext cx="1785933" cy="216024"/>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hteck 37"/>
              <p:cNvSpPr/>
              <p:nvPr/>
            </p:nvSpPr>
            <p:spPr>
              <a:xfrm>
                <a:off x="5580112" y="5535520"/>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hteck 38"/>
              <p:cNvSpPr/>
              <p:nvPr/>
            </p:nvSpPr>
            <p:spPr>
              <a:xfrm>
                <a:off x="4211960" y="555266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1" name="Gruppieren 50"/>
            <p:cNvGrpSpPr/>
            <p:nvPr/>
          </p:nvGrpSpPr>
          <p:grpSpPr>
            <a:xfrm>
              <a:off x="350960" y="5598384"/>
              <a:ext cx="7456877" cy="242312"/>
              <a:chOff x="350960" y="5778976"/>
              <a:chExt cx="7456877" cy="242312"/>
            </a:xfrm>
          </p:grpSpPr>
          <p:sp>
            <p:nvSpPr>
              <p:cNvPr id="40" name="Rechteck 39"/>
              <p:cNvSpPr/>
              <p:nvPr/>
            </p:nvSpPr>
            <p:spPr>
              <a:xfrm>
                <a:off x="1250384" y="5786976"/>
                <a:ext cx="1008112" cy="21602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hteck 40"/>
              <p:cNvSpPr/>
              <p:nvPr/>
            </p:nvSpPr>
            <p:spPr>
              <a:xfrm>
                <a:off x="350960" y="5786976"/>
                <a:ext cx="325173" cy="216024"/>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hteck 41"/>
              <p:cNvSpPr/>
              <p:nvPr/>
            </p:nvSpPr>
            <p:spPr>
              <a:xfrm>
                <a:off x="4912084" y="5778976"/>
                <a:ext cx="470292"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hteck 42"/>
              <p:cNvSpPr/>
              <p:nvPr/>
            </p:nvSpPr>
            <p:spPr>
              <a:xfrm>
                <a:off x="2286032" y="5778976"/>
                <a:ext cx="1785933" cy="216024"/>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hteck 43"/>
              <p:cNvSpPr/>
              <p:nvPr/>
            </p:nvSpPr>
            <p:spPr>
              <a:xfrm>
                <a:off x="5430760" y="5786976"/>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hteck 44"/>
              <p:cNvSpPr/>
              <p:nvPr/>
            </p:nvSpPr>
            <p:spPr>
              <a:xfrm>
                <a:off x="4139952" y="5805264"/>
                <a:ext cx="757409"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4" name="Gruppieren 53"/>
            <p:cNvGrpSpPr/>
            <p:nvPr/>
          </p:nvGrpSpPr>
          <p:grpSpPr>
            <a:xfrm>
              <a:off x="415175" y="4400536"/>
              <a:ext cx="7469193" cy="251456"/>
              <a:chOff x="415175" y="4581128"/>
              <a:chExt cx="7469193" cy="251456"/>
            </a:xfrm>
          </p:grpSpPr>
          <p:sp>
            <p:nvSpPr>
              <p:cNvPr id="30" name="Rechteck 29"/>
              <p:cNvSpPr/>
              <p:nvPr/>
            </p:nvSpPr>
            <p:spPr>
              <a:xfrm>
                <a:off x="415175" y="4616560"/>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hteck 30"/>
              <p:cNvSpPr/>
              <p:nvPr/>
            </p:nvSpPr>
            <p:spPr>
              <a:xfrm>
                <a:off x="2387746" y="4590272"/>
                <a:ext cx="1785933" cy="21602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hteck 31"/>
              <p:cNvSpPr/>
              <p:nvPr/>
            </p:nvSpPr>
            <p:spPr>
              <a:xfrm>
                <a:off x="4645359" y="4599416"/>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hteck 32"/>
              <p:cNvSpPr/>
              <p:nvPr/>
            </p:nvSpPr>
            <p:spPr>
              <a:xfrm>
                <a:off x="4221104" y="4599416"/>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hteck 51"/>
              <p:cNvSpPr/>
              <p:nvPr/>
            </p:nvSpPr>
            <p:spPr>
              <a:xfrm>
                <a:off x="1395855" y="4599416"/>
                <a:ext cx="916465" cy="216024"/>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hteck 52"/>
              <p:cNvSpPr/>
              <p:nvPr/>
            </p:nvSpPr>
            <p:spPr>
              <a:xfrm>
                <a:off x="6775445" y="4581128"/>
                <a:ext cx="1108923"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09" name="Gruppieren 108"/>
          <p:cNvGrpSpPr/>
          <p:nvPr/>
        </p:nvGrpSpPr>
        <p:grpSpPr>
          <a:xfrm>
            <a:off x="390868" y="2690632"/>
            <a:ext cx="6341372" cy="1314432"/>
            <a:chOff x="390868" y="2834648"/>
            <a:chExt cx="6341372" cy="1314432"/>
          </a:xfrm>
        </p:grpSpPr>
        <p:grpSp>
          <p:nvGrpSpPr>
            <p:cNvPr id="11" name="Gruppieren 10"/>
            <p:cNvGrpSpPr/>
            <p:nvPr/>
          </p:nvGrpSpPr>
          <p:grpSpPr>
            <a:xfrm>
              <a:off x="390868" y="2834648"/>
              <a:ext cx="4783484" cy="226312"/>
              <a:chOff x="390868" y="2834648"/>
              <a:chExt cx="4783484" cy="226312"/>
            </a:xfrm>
          </p:grpSpPr>
          <p:sp>
            <p:nvSpPr>
              <p:cNvPr id="46" name="Rechteck 45"/>
              <p:cNvSpPr/>
              <p:nvPr/>
            </p:nvSpPr>
            <p:spPr>
              <a:xfrm>
                <a:off x="4416943" y="2835792"/>
                <a:ext cx="757409" cy="21602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hteck 54"/>
              <p:cNvSpPr/>
              <p:nvPr/>
            </p:nvSpPr>
            <p:spPr>
              <a:xfrm>
                <a:off x="3124216" y="2834648"/>
                <a:ext cx="1008112" cy="216024"/>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hteck 55"/>
              <p:cNvSpPr/>
              <p:nvPr/>
            </p:nvSpPr>
            <p:spPr>
              <a:xfrm>
                <a:off x="2193025" y="2844936"/>
                <a:ext cx="916465" cy="21602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hteck 56"/>
              <p:cNvSpPr/>
              <p:nvPr/>
            </p:nvSpPr>
            <p:spPr>
              <a:xfrm>
                <a:off x="390868" y="2834648"/>
                <a:ext cx="32121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hteck 57"/>
              <p:cNvSpPr/>
              <p:nvPr/>
            </p:nvSpPr>
            <p:spPr>
              <a:xfrm>
                <a:off x="1907704" y="283579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hteck 58"/>
              <p:cNvSpPr/>
              <p:nvPr/>
            </p:nvSpPr>
            <p:spPr>
              <a:xfrm>
                <a:off x="4126826" y="283579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 name="Gruppieren 11"/>
            <p:cNvGrpSpPr/>
            <p:nvPr/>
          </p:nvGrpSpPr>
          <p:grpSpPr>
            <a:xfrm>
              <a:off x="1547664" y="3050672"/>
              <a:ext cx="3240360" cy="234312"/>
              <a:chOff x="1547664" y="3050672"/>
              <a:chExt cx="3240360" cy="234312"/>
            </a:xfrm>
          </p:grpSpPr>
          <p:sp>
            <p:nvSpPr>
              <p:cNvPr id="60" name="Rechteck 59"/>
              <p:cNvSpPr/>
              <p:nvPr/>
            </p:nvSpPr>
            <p:spPr>
              <a:xfrm>
                <a:off x="4030615" y="3068960"/>
                <a:ext cx="757409" cy="21602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hteck 60"/>
              <p:cNvSpPr/>
              <p:nvPr/>
            </p:nvSpPr>
            <p:spPr>
              <a:xfrm>
                <a:off x="2771800" y="3068960"/>
                <a:ext cx="1008112" cy="216024"/>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hteck 61"/>
              <p:cNvSpPr/>
              <p:nvPr/>
            </p:nvSpPr>
            <p:spPr>
              <a:xfrm>
                <a:off x="1835696" y="3050672"/>
                <a:ext cx="916465" cy="21602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hteck 62"/>
              <p:cNvSpPr/>
              <p:nvPr/>
            </p:nvSpPr>
            <p:spPr>
              <a:xfrm>
                <a:off x="1547664" y="305181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hteck 63"/>
              <p:cNvSpPr/>
              <p:nvPr/>
            </p:nvSpPr>
            <p:spPr>
              <a:xfrm>
                <a:off x="3766786" y="305067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3" name="Gruppieren 12"/>
            <p:cNvGrpSpPr/>
            <p:nvPr/>
          </p:nvGrpSpPr>
          <p:grpSpPr>
            <a:xfrm>
              <a:off x="395536" y="3275840"/>
              <a:ext cx="6336704" cy="225168"/>
              <a:chOff x="395536" y="3275840"/>
              <a:chExt cx="6336704" cy="225168"/>
            </a:xfrm>
          </p:grpSpPr>
          <p:sp>
            <p:nvSpPr>
              <p:cNvPr id="65" name="Rechteck 64"/>
              <p:cNvSpPr/>
              <p:nvPr/>
            </p:nvSpPr>
            <p:spPr>
              <a:xfrm>
                <a:off x="5974831" y="3284984"/>
                <a:ext cx="757409" cy="21602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Rechteck 65"/>
              <p:cNvSpPr/>
              <p:nvPr/>
            </p:nvSpPr>
            <p:spPr>
              <a:xfrm>
                <a:off x="4697728" y="3275840"/>
                <a:ext cx="1008112"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hteck 66"/>
              <p:cNvSpPr/>
              <p:nvPr/>
            </p:nvSpPr>
            <p:spPr>
              <a:xfrm>
                <a:off x="3809714" y="3284984"/>
                <a:ext cx="833150" cy="216024"/>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Rechteck 67"/>
              <p:cNvSpPr/>
              <p:nvPr/>
            </p:nvSpPr>
            <p:spPr>
              <a:xfrm>
                <a:off x="2187943" y="3284984"/>
                <a:ext cx="916465" cy="21602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echteck 68"/>
              <p:cNvSpPr/>
              <p:nvPr/>
            </p:nvSpPr>
            <p:spPr>
              <a:xfrm>
                <a:off x="395536" y="3284984"/>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hteck 69"/>
              <p:cNvSpPr/>
              <p:nvPr/>
            </p:nvSpPr>
            <p:spPr>
              <a:xfrm>
                <a:off x="1916996"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hteck 70"/>
              <p:cNvSpPr/>
              <p:nvPr/>
            </p:nvSpPr>
            <p:spPr>
              <a:xfrm>
                <a:off x="3131840"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hteck 71"/>
              <p:cNvSpPr/>
              <p:nvPr/>
            </p:nvSpPr>
            <p:spPr>
              <a:xfrm>
                <a:off x="3438307" y="3284984"/>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hteck 72"/>
              <p:cNvSpPr/>
              <p:nvPr/>
            </p:nvSpPr>
            <p:spPr>
              <a:xfrm>
                <a:off x="5705840"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4" name="Gruppieren 13"/>
            <p:cNvGrpSpPr/>
            <p:nvPr/>
          </p:nvGrpSpPr>
          <p:grpSpPr>
            <a:xfrm>
              <a:off x="395536" y="3482720"/>
              <a:ext cx="4824536" cy="234312"/>
              <a:chOff x="395536" y="3482720"/>
              <a:chExt cx="4824536" cy="234312"/>
            </a:xfrm>
          </p:grpSpPr>
          <p:sp>
            <p:nvSpPr>
              <p:cNvPr id="75" name="Rechteck 74"/>
              <p:cNvSpPr/>
              <p:nvPr/>
            </p:nvSpPr>
            <p:spPr>
              <a:xfrm>
                <a:off x="783008" y="3501008"/>
                <a:ext cx="1108923" cy="2160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hteck 75"/>
              <p:cNvSpPr/>
              <p:nvPr/>
            </p:nvSpPr>
            <p:spPr>
              <a:xfrm>
                <a:off x="395536" y="3501008"/>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hteck 76"/>
              <p:cNvSpPr/>
              <p:nvPr/>
            </p:nvSpPr>
            <p:spPr>
              <a:xfrm>
                <a:off x="1903722" y="3482720"/>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hteck 77"/>
              <p:cNvSpPr/>
              <p:nvPr/>
            </p:nvSpPr>
            <p:spPr>
              <a:xfrm>
                <a:off x="3255546" y="3501008"/>
                <a:ext cx="196452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5" name="Gruppieren 14"/>
            <p:cNvGrpSpPr/>
            <p:nvPr/>
          </p:nvGrpSpPr>
          <p:grpSpPr>
            <a:xfrm>
              <a:off x="402811" y="3698744"/>
              <a:ext cx="5825373" cy="234312"/>
              <a:chOff x="402811" y="3698744"/>
              <a:chExt cx="5825373" cy="234312"/>
            </a:xfrm>
          </p:grpSpPr>
          <p:sp>
            <p:nvSpPr>
              <p:cNvPr id="79" name="Rechteck 78"/>
              <p:cNvSpPr/>
              <p:nvPr/>
            </p:nvSpPr>
            <p:spPr>
              <a:xfrm>
                <a:off x="5539630" y="3717032"/>
                <a:ext cx="688554" cy="2160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hteck 79"/>
              <p:cNvSpPr/>
              <p:nvPr/>
            </p:nvSpPr>
            <p:spPr>
              <a:xfrm>
                <a:off x="3063374" y="3717032"/>
                <a:ext cx="24248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hteck 80"/>
              <p:cNvSpPr/>
              <p:nvPr/>
            </p:nvSpPr>
            <p:spPr>
              <a:xfrm>
                <a:off x="402811" y="3698744"/>
                <a:ext cx="149700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6" name="Gruppieren 15"/>
            <p:cNvGrpSpPr/>
            <p:nvPr/>
          </p:nvGrpSpPr>
          <p:grpSpPr>
            <a:xfrm>
              <a:off x="395536" y="3923912"/>
              <a:ext cx="6086001" cy="225168"/>
              <a:chOff x="395536" y="3923912"/>
              <a:chExt cx="6086001" cy="225168"/>
            </a:xfrm>
          </p:grpSpPr>
          <p:sp>
            <p:nvSpPr>
              <p:cNvPr id="82" name="Rechteck 81"/>
              <p:cNvSpPr/>
              <p:nvPr/>
            </p:nvSpPr>
            <p:spPr>
              <a:xfrm>
                <a:off x="5724128" y="3933056"/>
                <a:ext cx="757409" cy="21602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hteck 82"/>
              <p:cNvSpPr/>
              <p:nvPr/>
            </p:nvSpPr>
            <p:spPr>
              <a:xfrm>
                <a:off x="4427984" y="3933056"/>
                <a:ext cx="1008112"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hteck 83"/>
              <p:cNvSpPr/>
              <p:nvPr/>
            </p:nvSpPr>
            <p:spPr>
              <a:xfrm>
                <a:off x="3531970" y="3933056"/>
                <a:ext cx="833150" cy="216024"/>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hteck 84"/>
              <p:cNvSpPr/>
              <p:nvPr/>
            </p:nvSpPr>
            <p:spPr>
              <a:xfrm>
                <a:off x="2195736" y="3933056"/>
                <a:ext cx="916465" cy="21602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hteck 85"/>
              <p:cNvSpPr/>
              <p:nvPr/>
            </p:nvSpPr>
            <p:spPr>
              <a:xfrm>
                <a:off x="395536"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hteck 86"/>
              <p:cNvSpPr/>
              <p:nvPr/>
            </p:nvSpPr>
            <p:spPr>
              <a:xfrm>
                <a:off x="1903722"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hteck 87"/>
              <p:cNvSpPr/>
              <p:nvPr/>
            </p:nvSpPr>
            <p:spPr>
              <a:xfrm>
                <a:off x="3163290"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hteck 88"/>
              <p:cNvSpPr/>
              <p:nvPr/>
            </p:nvSpPr>
            <p:spPr>
              <a:xfrm>
                <a:off x="5413826" y="392391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10" name="Gruppieren 109"/>
          <p:cNvGrpSpPr/>
          <p:nvPr/>
        </p:nvGrpSpPr>
        <p:grpSpPr>
          <a:xfrm>
            <a:off x="341816" y="980728"/>
            <a:ext cx="2862032" cy="1538456"/>
            <a:chOff x="341816" y="1071024"/>
            <a:chExt cx="2862032" cy="1538456"/>
          </a:xfrm>
        </p:grpSpPr>
        <p:grpSp>
          <p:nvGrpSpPr>
            <p:cNvPr id="21" name="Gruppieren 20"/>
            <p:cNvGrpSpPr/>
            <p:nvPr/>
          </p:nvGrpSpPr>
          <p:grpSpPr>
            <a:xfrm>
              <a:off x="357292" y="1071024"/>
              <a:ext cx="2198484" cy="216024"/>
              <a:chOff x="357292" y="1071024"/>
              <a:chExt cx="2198484" cy="216024"/>
            </a:xfrm>
          </p:grpSpPr>
          <p:sp>
            <p:nvSpPr>
              <p:cNvPr id="90" name="Rechteck 89"/>
              <p:cNvSpPr/>
              <p:nvPr/>
            </p:nvSpPr>
            <p:spPr>
              <a:xfrm>
                <a:off x="357292" y="1071024"/>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hteck 90"/>
              <p:cNvSpPr/>
              <p:nvPr/>
            </p:nvSpPr>
            <p:spPr>
              <a:xfrm>
                <a:off x="1547664" y="1071024"/>
                <a:ext cx="100811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9" name="Gruppieren 28"/>
            <p:cNvGrpSpPr/>
            <p:nvPr/>
          </p:nvGrpSpPr>
          <p:grpSpPr>
            <a:xfrm>
              <a:off x="931118" y="1287048"/>
              <a:ext cx="1768674" cy="216024"/>
              <a:chOff x="931118" y="1287048"/>
              <a:chExt cx="1768674" cy="216024"/>
            </a:xfrm>
          </p:grpSpPr>
          <p:sp>
            <p:nvSpPr>
              <p:cNvPr id="92" name="Rechteck 91"/>
              <p:cNvSpPr/>
              <p:nvPr/>
            </p:nvSpPr>
            <p:spPr>
              <a:xfrm>
                <a:off x="931118" y="1287048"/>
                <a:ext cx="688554" cy="216024"/>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hteck 92"/>
              <p:cNvSpPr/>
              <p:nvPr/>
            </p:nvSpPr>
            <p:spPr>
              <a:xfrm>
                <a:off x="1691680" y="1287048"/>
                <a:ext cx="100811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4" name="Gruppieren 33"/>
            <p:cNvGrpSpPr/>
            <p:nvPr/>
          </p:nvGrpSpPr>
          <p:grpSpPr>
            <a:xfrm>
              <a:off x="357292" y="1484784"/>
              <a:ext cx="2558524" cy="243456"/>
              <a:chOff x="357292" y="1484784"/>
              <a:chExt cx="2558524" cy="243456"/>
            </a:xfrm>
          </p:grpSpPr>
          <p:sp>
            <p:nvSpPr>
              <p:cNvPr id="94" name="Rechteck 93"/>
              <p:cNvSpPr/>
              <p:nvPr/>
            </p:nvSpPr>
            <p:spPr>
              <a:xfrm>
                <a:off x="357292" y="1512216"/>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hteck 94"/>
              <p:cNvSpPr/>
              <p:nvPr/>
            </p:nvSpPr>
            <p:spPr>
              <a:xfrm>
                <a:off x="1574019" y="1484784"/>
                <a:ext cx="134179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5" name="Gruppieren 104"/>
            <p:cNvGrpSpPr/>
            <p:nvPr/>
          </p:nvGrpSpPr>
          <p:grpSpPr>
            <a:xfrm>
              <a:off x="341816" y="1944264"/>
              <a:ext cx="2718016" cy="233168"/>
              <a:chOff x="341816" y="1944264"/>
              <a:chExt cx="2718016" cy="233168"/>
            </a:xfrm>
          </p:grpSpPr>
          <p:sp>
            <p:nvSpPr>
              <p:cNvPr id="96" name="Rechteck 95"/>
              <p:cNvSpPr/>
              <p:nvPr/>
            </p:nvSpPr>
            <p:spPr>
              <a:xfrm>
                <a:off x="341816" y="1961408"/>
                <a:ext cx="470292" cy="21602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hteck 97"/>
              <p:cNvSpPr/>
              <p:nvPr/>
            </p:nvSpPr>
            <p:spPr>
              <a:xfrm>
                <a:off x="1583855" y="1944264"/>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4" name="Gruppieren 103"/>
            <p:cNvGrpSpPr/>
            <p:nvPr/>
          </p:nvGrpSpPr>
          <p:grpSpPr>
            <a:xfrm>
              <a:off x="377248" y="1728240"/>
              <a:ext cx="2651311" cy="216024"/>
              <a:chOff x="377248" y="1728240"/>
              <a:chExt cx="2651311" cy="216024"/>
            </a:xfrm>
          </p:grpSpPr>
          <p:sp>
            <p:nvSpPr>
              <p:cNvPr id="97" name="Rechteck 96"/>
              <p:cNvSpPr/>
              <p:nvPr/>
            </p:nvSpPr>
            <p:spPr>
              <a:xfrm>
                <a:off x="1552582" y="1728240"/>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hteck 98"/>
              <p:cNvSpPr/>
              <p:nvPr/>
            </p:nvSpPr>
            <p:spPr>
              <a:xfrm>
                <a:off x="377248" y="1728240"/>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6" name="Gruppieren 105"/>
            <p:cNvGrpSpPr/>
            <p:nvPr/>
          </p:nvGrpSpPr>
          <p:grpSpPr>
            <a:xfrm>
              <a:off x="341816" y="2160288"/>
              <a:ext cx="2718016" cy="216024"/>
              <a:chOff x="341816" y="2160288"/>
              <a:chExt cx="2718016" cy="216024"/>
            </a:xfrm>
          </p:grpSpPr>
          <p:sp>
            <p:nvSpPr>
              <p:cNvPr id="100" name="Rechteck 99"/>
              <p:cNvSpPr/>
              <p:nvPr/>
            </p:nvSpPr>
            <p:spPr>
              <a:xfrm>
                <a:off x="341816" y="2160288"/>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hteck 100"/>
              <p:cNvSpPr/>
              <p:nvPr/>
            </p:nvSpPr>
            <p:spPr>
              <a:xfrm>
                <a:off x="1583855" y="2160288"/>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7" name="Gruppieren 106"/>
            <p:cNvGrpSpPr/>
            <p:nvPr/>
          </p:nvGrpSpPr>
          <p:grpSpPr>
            <a:xfrm>
              <a:off x="348148" y="2393456"/>
              <a:ext cx="2855700" cy="216024"/>
              <a:chOff x="348148" y="2393456"/>
              <a:chExt cx="2855700" cy="216024"/>
            </a:xfrm>
          </p:grpSpPr>
          <p:sp>
            <p:nvSpPr>
              <p:cNvPr id="102" name="Rechteck 101"/>
              <p:cNvSpPr/>
              <p:nvPr/>
            </p:nvSpPr>
            <p:spPr>
              <a:xfrm>
                <a:off x="348148" y="2393456"/>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hteck 102"/>
              <p:cNvSpPr/>
              <p:nvPr/>
            </p:nvSpPr>
            <p:spPr>
              <a:xfrm>
                <a:off x="1580273" y="2393456"/>
                <a:ext cx="162357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114" name="Freihandform 113"/>
          <p:cNvSpPr/>
          <p:nvPr/>
        </p:nvSpPr>
        <p:spPr>
          <a:xfrm>
            <a:off x="363071" y="1340768"/>
            <a:ext cx="502023" cy="23979"/>
          </a:xfrm>
          <a:custGeom>
            <a:avLst/>
            <a:gdLst>
              <a:gd name="connsiteX0" fmla="*/ 0 w 502023"/>
              <a:gd name="connsiteY0" fmla="*/ 23979 h 23979"/>
              <a:gd name="connsiteX1" fmla="*/ 53788 w 502023"/>
              <a:gd name="connsiteY1" fmla="*/ 15014 h 23979"/>
              <a:gd name="connsiteX2" fmla="*/ 71717 w 502023"/>
              <a:gd name="connsiteY2" fmla="*/ 10532 h 23979"/>
              <a:gd name="connsiteX3" fmla="*/ 201705 w 502023"/>
              <a:gd name="connsiteY3" fmla="*/ 6050 h 23979"/>
              <a:gd name="connsiteX4" fmla="*/ 502023 w 502023"/>
              <a:gd name="connsiteY4" fmla="*/ 1567 h 23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023" h="23979">
                <a:moveTo>
                  <a:pt x="0" y="23979"/>
                </a:moveTo>
                <a:cubicBezTo>
                  <a:pt x="17929" y="20991"/>
                  <a:pt x="36154" y="19422"/>
                  <a:pt x="53788" y="15014"/>
                </a:cubicBezTo>
                <a:cubicBezTo>
                  <a:pt x="59764" y="13520"/>
                  <a:pt x="65568" y="10905"/>
                  <a:pt x="71717" y="10532"/>
                </a:cubicBezTo>
                <a:cubicBezTo>
                  <a:pt x="114993" y="7909"/>
                  <a:pt x="158376" y="7544"/>
                  <a:pt x="201705" y="6050"/>
                </a:cubicBezTo>
                <a:cubicBezTo>
                  <a:pt x="343445" y="-4076"/>
                  <a:pt x="243487" y="1567"/>
                  <a:pt x="502023" y="156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Freihandform 125"/>
          <p:cNvSpPr/>
          <p:nvPr/>
        </p:nvSpPr>
        <p:spPr>
          <a:xfrm>
            <a:off x="2241176" y="3528436"/>
            <a:ext cx="1017495" cy="23699"/>
          </a:xfrm>
          <a:custGeom>
            <a:avLst/>
            <a:gdLst>
              <a:gd name="connsiteX0" fmla="*/ 0 w 1017495"/>
              <a:gd name="connsiteY0" fmla="*/ 19217 h 23699"/>
              <a:gd name="connsiteX1" fmla="*/ 121024 w 1017495"/>
              <a:gd name="connsiteY1" fmla="*/ 14734 h 23699"/>
              <a:gd name="connsiteX2" fmla="*/ 138953 w 1017495"/>
              <a:gd name="connsiteY2" fmla="*/ 10252 h 23699"/>
              <a:gd name="connsiteX3" fmla="*/ 179295 w 1017495"/>
              <a:gd name="connsiteY3" fmla="*/ 14734 h 23699"/>
              <a:gd name="connsiteX4" fmla="*/ 381000 w 1017495"/>
              <a:gd name="connsiteY4" fmla="*/ 23699 h 23699"/>
              <a:gd name="connsiteX5" fmla="*/ 479612 w 1017495"/>
              <a:gd name="connsiteY5" fmla="*/ 19217 h 23699"/>
              <a:gd name="connsiteX6" fmla="*/ 681318 w 1017495"/>
              <a:gd name="connsiteY6" fmla="*/ 14734 h 23699"/>
              <a:gd name="connsiteX7" fmla="*/ 856130 w 1017495"/>
              <a:gd name="connsiteY7" fmla="*/ 10252 h 23699"/>
              <a:gd name="connsiteX8" fmla="*/ 1017495 w 1017495"/>
              <a:gd name="connsiteY8" fmla="*/ 5770 h 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495" h="23699">
                <a:moveTo>
                  <a:pt x="0" y="19217"/>
                </a:moveTo>
                <a:cubicBezTo>
                  <a:pt x="40341" y="17723"/>
                  <a:pt x="80739" y="17333"/>
                  <a:pt x="121024" y="14734"/>
                </a:cubicBezTo>
                <a:cubicBezTo>
                  <a:pt x="127171" y="14337"/>
                  <a:pt x="132793" y="10252"/>
                  <a:pt x="138953" y="10252"/>
                </a:cubicBezTo>
                <a:cubicBezTo>
                  <a:pt x="152483" y="10252"/>
                  <a:pt x="165786" y="13983"/>
                  <a:pt x="179295" y="14734"/>
                </a:cubicBezTo>
                <a:cubicBezTo>
                  <a:pt x="246493" y="18467"/>
                  <a:pt x="313765" y="20711"/>
                  <a:pt x="381000" y="23699"/>
                </a:cubicBezTo>
                <a:lnTo>
                  <a:pt x="479612" y="19217"/>
                </a:lnTo>
                <a:lnTo>
                  <a:pt x="681318" y="14734"/>
                </a:lnTo>
                <a:lnTo>
                  <a:pt x="856130" y="10252"/>
                </a:lnTo>
                <a:cubicBezTo>
                  <a:pt x="916353" y="-9821"/>
                  <a:pt x="864852" y="5770"/>
                  <a:pt x="1017495" y="577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Freihandform 127"/>
          <p:cNvSpPr/>
          <p:nvPr/>
        </p:nvSpPr>
        <p:spPr>
          <a:xfrm>
            <a:off x="1380565" y="4665241"/>
            <a:ext cx="829235" cy="22661"/>
          </a:xfrm>
          <a:custGeom>
            <a:avLst/>
            <a:gdLst>
              <a:gd name="connsiteX0" fmla="*/ 0 w 829235"/>
              <a:gd name="connsiteY0" fmla="*/ 0 h 22661"/>
              <a:gd name="connsiteX1" fmla="*/ 829235 w 829235"/>
              <a:gd name="connsiteY1" fmla="*/ 8964 h 22661"/>
            </a:gdLst>
            <a:ahLst/>
            <a:cxnLst>
              <a:cxn ang="0">
                <a:pos x="connsiteX0" y="connsiteY0"/>
              </a:cxn>
              <a:cxn ang="0">
                <a:pos x="connsiteX1" y="connsiteY1"/>
              </a:cxn>
            </a:cxnLst>
            <a:rect l="l" t="t" r="r" b="b"/>
            <a:pathLst>
              <a:path w="829235" h="22661">
                <a:moveTo>
                  <a:pt x="0" y="0"/>
                </a:moveTo>
                <a:cubicBezTo>
                  <a:pt x="315680" y="45093"/>
                  <a:pt x="41623" y="8964"/>
                  <a:pt x="829235" y="896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Freihandform 130"/>
          <p:cNvSpPr/>
          <p:nvPr/>
        </p:nvSpPr>
        <p:spPr>
          <a:xfrm>
            <a:off x="1993232" y="3747330"/>
            <a:ext cx="998621" cy="16043"/>
          </a:xfrm>
          <a:custGeom>
            <a:avLst/>
            <a:gdLst>
              <a:gd name="connsiteX0" fmla="*/ 0 w 998621"/>
              <a:gd name="connsiteY0" fmla="*/ 1 h 16043"/>
              <a:gd name="connsiteX1" fmla="*/ 296779 w 998621"/>
              <a:gd name="connsiteY1" fmla="*/ 4012 h 16043"/>
              <a:gd name="connsiteX2" fmla="*/ 389021 w 998621"/>
              <a:gd name="connsiteY2" fmla="*/ 12033 h 16043"/>
              <a:gd name="connsiteX3" fmla="*/ 409073 w 998621"/>
              <a:gd name="connsiteY3" fmla="*/ 16043 h 16043"/>
              <a:gd name="connsiteX4" fmla="*/ 521368 w 998621"/>
              <a:gd name="connsiteY4" fmla="*/ 12033 h 16043"/>
              <a:gd name="connsiteX5" fmla="*/ 541421 w 998621"/>
              <a:gd name="connsiteY5" fmla="*/ 8022 h 16043"/>
              <a:gd name="connsiteX6" fmla="*/ 673768 w 998621"/>
              <a:gd name="connsiteY6" fmla="*/ 12033 h 16043"/>
              <a:gd name="connsiteX7" fmla="*/ 954505 w 998621"/>
              <a:gd name="connsiteY7" fmla="*/ 8022 h 16043"/>
              <a:gd name="connsiteX8" fmla="*/ 970547 w 998621"/>
              <a:gd name="connsiteY8" fmla="*/ 4012 h 16043"/>
              <a:gd name="connsiteX9" fmla="*/ 998621 w 998621"/>
              <a:gd name="connsiteY9" fmla="*/ 1 h 1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8621" h="16043">
                <a:moveTo>
                  <a:pt x="0" y="1"/>
                </a:moveTo>
                <a:lnTo>
                  <a:pt x="296779" y="4012"/>
                </a:lnTo>
                <a:cubicBezTo>
                  <a:pt x="322549" y="4591"/>
                  <a:pt x="361205" y="7754"/>
                  <a:pt x="389021" y="12033"/>
                </a:cubicBezTo>
                <a:cubicBezTo>
                  <a:pt x="395758" y="13069"/>
                  <a:pt x="402389" y="14706"/>
                  <a:pt x="409073" y="16043"/>
                </a:cubicBezTo>
                <a:cubicBezTo>
                  <a:pt x="446505" y="14706"/>
                  <a:pt x="483981" y="14299"/>
                  <a:pt x="521368" y="12033"/>
                </a:cubicBezTo>
                <a:cubicBezTo>
                  <a:pt x="528172" y="11621"/>
                  <a:pt x="534604" y="8022"/>
                  <a:pt x="541421" y="8022"/>
                </a:cubicBezTo>
                <a:cubicBezTo>
                  <a:pt x="585557" y="8022"/>
                  <a:pt x="629652" y="10696"/>
                  <a:pt x="673768" y="12033"/>
                </a:cubicBezTo>
                <a:lnTo>
                  <a:pt x="954505" y="8022"/>
                </a:lnTo>
                <a:cubicBezTo>
                  <a:pt x="960015" y="7873"/>
                  <a:pt x="965142" y="5093"/>
                  <a:pt x="970547" y="4012"/>
                </a:cubicBezTo>
                <a:cubicBezTo>
                  <a:pt x="991701" y="-219"/>
                  <a:pt x="987173" y="1"/>
                  <a:pt x="998621" y="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Freihandform 131"/>
          <p:cNvSpPr/>
          <p:nvPr/>
        </p:nvSpPr>
        <p:spPr>
          <a:xfrm>
            <a:off x="5618747" y="4437112"/>
            <a:ext cx="1098885" cy="28074"/>
          </a:xfrm>
          <a:custGeom>
            <a:avLst/>
            <a:gdLst>
              <a:gd name="connsiteX0" fmla="*/ 0 w 1098885"/>
              <a:gd name="connsiteY0" fmla="*/ 28074 h 28074"/>
              <a:gd name="connsiteX1" fmla="*/ 24064 w 1098885"/>
              <a:gd name="connsiteY1" fmla="*/ 16043 h 28074"/>
              <a:gd name="connsiteX2" fmla="*/ 84221 w 1098885"/>
              <a:gd name="connsiteY2" fmla="*/ 16043 h 28074"/>
              <a:gd name="connsiteX3" fmla="*/ 292769 w 1098885"/>
              <a:gd name="connsiteY3" fmla="*/ 12032 h 28074"/>
              <a:gd name="connsiteX4" fmla="*/ 304800 w 1098885"/>
              <a:gd name="connsiteY4" fmla="*/ 4011 h 28074"/>
              <a:gd name="connsiteX5" fmla="*/ 609600 w 1098885"/>
              <a:gd name="connsiteY5" fmla="*/ 0 h 28074"/>
              <a:gd name="connsiteX6" fmla="*/ 970548 w 1098885"/>
              <a:gd name="connsiteY6" fmla="*/ 4011 h 28074"/>
              <a:gd name="connsiteX7" fmla="*/ 982579 w 1098885"/>
              <a:gd name="connsiteY7" fmla="*/ 8022 h 28074"/>
              <a:gd name="connsiteX8" fmla="*/ 1098885 w 1098885"/>
              <a:gd name="connsiteY8" fmla="*/ 4011 h 2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85" h="28074">
                <a:moveTo>
                  <a:pt x="0" y="28074"/>
                </a:moveTo>
                <a:cubicBezTo>
                  <a:pt x="8021" y="24064"/>
                  <a:pt x="15636" y="19108"/>
                  <a:pt x="24064" y="16043"/>
                </a:cubicBezTo>
                <a:cubicBezTo>
                  <a:pt x="45566" y="8224"/>
                  <a:pt x="60442" y="13665"/>
                  <a:pt x="84221" y="16043"/>
                </a:cubicBezTo>
                <a:cubicBezTo>
                  <a:pt x="153737" y="14706"/>
                  <a:pt x="223343" y="15819"/>
                  <a:pt x="292769" y="12032"/>
                </a:cubicBezTo>
                <a:cubicBezTo>
                  <a:pt x="297582" y="11769"/>
                  <a:pt x="299984" y="4194"/>
                  <a:pt x="304800" y="4011"/>
                </a:cubicBezTo>
                <a:cubicBezTo>
                  <a:pt x="406336" y="155"/>
                  <a:pt x="508000" y="1337"/>
                  <a:pt x="609600" y="0"/>
                </a:cubicBezTo>
                <a:lnTo>
                  <a:pt x="970548" y="4011"/>
                </a:lnTo>
                <a:cubicBezTo>
                  <a:pt x="974774" y="4102"/>
                  <a:pt x="978352" y="8022"/>
                  <a:pt x="982579" y="8022"/>
                </a:cubicBezTo>
                <a:cubicBezTo>
                  <a:pt x="1021371" y="8022"/>
                  <a:pt x="1060093" y="4011"/>
                  <a:pt x="1098885" y="40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Freihandform 110"/>
          <p:cNvSpPr/>
          <p:nvPr/>
        </p:nvSpPr>
        <p:spPr>
          <a:xfrm>
            <a:off x="860133" y="1996653"/>
            <a:ext cx="634925" cy="8515"/>
          </a:xfrm>
          <a:custGeom>
            <a:avLst/>
            <a:gdLst>
              <a:gd name="connsiteX0" fmla="*/ 0 w 634925"/>
              <a:gd name="connsiteY0" fmla="*/ 8515 h 8515"/>
              <a:gd name="connsiteX1" fmla="*/ 453130 w 634925"/>
              <a:gd name="connsiteY1" fmla="*/ 5802 h 8515"/>
              <a:gd name="connsiteX2" fmla="*/ 512824 w 634925"/>
              <a:gd name="connsiteY2" fmla="*/ 3088 h 8515"/>
              <a:gd name="connsiteX3" fmla="*/ 520964 w 634925"/>
              <a:gd name="connsiteY3" fmla="*/ 375 h 8515"/>
              <a:gd name="connsiteX4" fmla="*/ 634925 w 634925"/>
              <a:gd name="connsiteY4" fmla="*/ 375 h 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925" h="8515">
                <a:moveTo>
                  <a:pt x="0" y="8515"/>
                </a:moveTo>
                <a:lnTo>
                  <a:pt x="453130" y="5802"/>
                </a:lnTo>
                <a:cubicBezTo>
                  <a:pt x="473047" y="5591"/>
                  <a:pt x="492969" y="4676"/>
                  <a:pt x="512824" y="3088"/>
                </a:cubicBezTo>
                <a:cubicBezTo>
                  <a:pt x="515675" y="2860"/>
                  <a:pt x="518105" y="439"/>
                  <a:pt x="520964" y="375"/>
                </a:cubicBezTo>
                <a:cubicBezTo>
                  <a:pt x="558942" y="-469"/>
                  <a:pt x="596938" y="375"/>
                  <a:pt x="634925" y="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783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up)">
                                      <p:cBhvr>
                                        <p:cTn id="7" dur="2000"/>
                                        <p:tgtEl>
                                          <p:spTgt spid="110"/>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up)">
                                      <p:cBhvr>
                                        <p:cTn id="11" dur="2000"/>
                                        <p:tgtEl>
                                          <p:spTgt spid="109"/>
                                        </p:tgtEl>
                                      </p:cBhvr>
                                    </p:animEffec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wipe(up)">
                                      <p:cBhvr>
                                        <p:cTn id="15" dur="2000"/>
                                        <p:tgtEl>
                                          <p:spTgt spid="10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left)">
                                      <p:cBhvr>
                                        <p:cTn id="20" dur="500"/>
                                        <p:tgtEl>
                                          <p:spTgt spid="11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wipe(left)">
                                      <p:cBhvr>
                                        <p:cTn id="24" dur="500"/>
                                        <p:tgtEl>
                                          <p:spTgt spid="1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ipe(left)">
                                      <p:cBhvr>
                                        <p:cTn id="28" dur="500"/>
                                        <p:tgtEl>
                                          <p:spTgt spid="126"/>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wipe(left)">
                                      <p:cBhvr>
                                        <p:cTn id="36" dur="500"/>
                                        <p:tgtEl>
                                          <p:spTgt spid="132"/>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wipe(left)">
                                      <p:cBhvr>
                                        <p:cTn id="4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26" grpId="0" animBg="1"/>
      <p:bldP spid="128" grpId="0" animBg="1"/>
      <p:bldP spid="131" grpId="0" animBg="1"/>
      <p:bldP spid="132" grpId="0" animBg="1"/>
      <p:bldP spid="1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sides of the same coin</a:t>
            </a:r>
            <a:endParaRPr lang="en-US" dirty="0"/>
          </a:p>
        </p:txBody>
      </p:sp>
      <p:sp>
        <p:nvSpPr>
          <p:cNvPr id="3" name="Slide Number Placeholder 2"/>
          <p:cNvSpPr>
            <a:spLocks noGrp="1"/>
          </p:cNvSpPr>
          <p:nvPr>
            <p:ph type="sldNum" sz="quarter" idx="12"/>
          </p:nvPr>
        </p:nvSpPr>
        <p:spPr/>
        <p:txBody>
          <a:bodyPr/>
          <a:lstStyle/>
          <a:p>
            <a:fld id="{F6630C99-0C10-4F11-B985-BB6A5D994424}" type="slidenum">
              <a:rPr lang="en-US" smtClean="0"/>
              <a:t>9</a:t>
            </a:fld>
            <a:endParaRPr lang="en-US" dirty="0"/>
          </a:p>
        </p:txBody>
      </p:sp>
      <p:sp>
        <p:nvSpPr>
          <p:cNvPr id="6" name="Ellipse 7"/>
          <p:cNvSpPr/>
          <p:nvPr/>
        </p:nvSpPr>
        <p:spPr>
          <a:xfrm>
            <a:off x="827584" y="1902280"/>
            <a:ext cx="3240000" cy="3240352"/>
          </a:xfrm>
          <a:prstGeom prst="ellipse">
            <a:avLst/>
          </a:prstGeom>
          <a:solidFill>
            <a:schemeClr val="bg1">
              <a:lumMod val="75000"/>
            </a:schemeClr>
          </a:solidFill>
          <a:ln w="635000">
            <a:solidFill>
              <a:srgbClr val="FBE5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hteck 20"/>
          <p:cNvSpPr>
            <a:spLocks noChangeAspect="1"/>
          </p:cNvSpPr>
          <p:nvPr/>
        </p:nvSpPr>
        <p:spPr>
          <a:xfrm rot="5400000">
            <a:off x="899592" y="2010464"/>
            <a:ext cx="3045600" cy="3045600"/>
          </a:xfrm>
          <a:prstGeom prst="rect">
            <a:avLst/>
          </a:prstGeom>
          <a:noFill/>
        </p:spPr>
        <p:txBody>
          <a:bodyPr wrap="none" lIns="91440" tIns="45720" rIns="91440" bIns="45720">
            <a:prstTxWarp prst="textCircle">
              <a:avLst>
                <a:gd name="adj" fmla="val 868018"/>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400" b="1" dirty="0" err="1" smtClean="0">
                <a:ln w="50800"/>
                <a:solidFill>
                  <a:schemeClr val="bg1">
                    <a:shade val="50000"/>
                  </a:schemeClr>
                </a:solidFill>
              </a:rPr>
              <a:t>How</a:t>
            </a:r>
            <a:r>
              <a:rPr lang="de-DE" sz="4400" b="1" dirty="0" smtClean="0">
                <a:ln w="50800"/>
                <a:solidFill>
                  <a:schemeClr val="bg1">
                    <a:shade val="50000"/>
                  </a:schemeClr>
                </a:solidFill>
              </a:rPr>
              <a:t> </a:t>
            </a:r>
            <a:r>
              <a:rPr lang="de-DE" sz="4400" b="1" dirty="0" err="1" smtClean="0">
                <a:ln w="50800"/>
                <a:solidFill>
                  <a:schemeClr val="bg1">
                    <a:shade val="50000"/>
                  </a:schemeClr>
                </a:solidFill>
              </a:rPr>
              <a:t>to</a:t>
            </a:r>
            <a:r>
              <a:rPr lang="de-DE" sz="4400" b="1" dirty="0" smtClean="0">
                <a:ln w="50800"/>
                <a:solidFill>
                  <a:schemeClr val="bg1">
                    <a:shade val="50000"/>
                  </a:schemeClr>
                </a:solidFill>
              </a:rPr>
              <a:t> </a:t>
            </a:r>
            <a:r>
              <a:rPr lang="de-DE" sz="4400" b="1" dirty="0" err="1" smtClean="0">
                <a:ln w="50800"/>
                <a:solidFill>
                  <a:schemeClr val="bg1">
                    <a:shade val="50000"/>
                  </a:schemeClr>
                </a:solidFill>
              </a:rPr>
              <a:t>identify</a:t>
            </a:r>
            <a:r>
              <a:rPr lang="de-DE" sz="4400" b="1" dirty="0" smtClean="0">
                <a:ln w="50800"/>
                <a:solidFill>
                  <a:schemeClr val="bg1">
                    <a:shade val="50000"/>
                  </a:schemeClr>
                </a:solidFill>
              </a:rPr>
              <a:t> </a:t>
            </a:r>
            <a:r>
              <a:rPr lang="de-DE" sz="4400" b="1" dirty="0" err="1" smtClean="0">
                <a:ln w="50800"/>
                <a:solidFill>
                  <a:schemeClr val="bg1">
                    <a:shade val="50000"/>
                  </a:schemeClr>
                </a:solidFill>
              </a:rPr>
              <a:t>filler</a:t>
            </a:r>
            <a:r>
              <a:rPr lang="de-DE" sz="4400" b="1" dirty="0" smtClean="0">
                <a:ln w="50800"/>
                <a:solidFill>
                  <a:schemeClr val="bg1">
                    <a:shade val="50000"/>
                  </a:schemeClr>
                </a:solidFill>
              </a:rPr>
              <a:t> </a:t>
            </a:r>
            <a:r>
              <a:rPr lang="de-DE" sz="4400" b="1" dirty="0" err="1" smtClean="0">
                <a:ln w="50800"/>
                <a:solidFill>
                  <a:schemeClr val="bg1">
                    <a:shade val="50000"/>
                  </a:schemeClr>
                </a:solidFill>
              </a:rPr>
              <a:t>words</a:t>
            </a:r>
            <a:endParaRPr lang="de-DE" sz="4400" b="1" dirty="0">
              <a:ln w="50800"/>
              <a:solidFill>
                <a:schemeClr val="bg1">
                  <a:shade val="50000"/>
                </a:schemeClr>
              </a:solidFill>
            </a:endParaRPr>
          </a:p>
        </p:txBody>
      </p:sp>
      <p:sp>
        <p:nvSpPr>
          <p:cNvPr id="8" name="Rechteck 24"/>
          <p:cNvSpPr/>
          <p:nvPr/>
        </p:nvSpPr>
        <p:spPr>
          <a:xfrm>
            <a:off x="2160140" y="4680967"/>
            <a:ext cx="52450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5400" b="1" dirty="0" smtClean="0">
                <a:ln w="50800"/>
                <a:solidFill>
                  <a:schemeClr val="bg1">
                    <a:shade val="50000"/>
                  </a:schemeClr>
                </a:solidFill>
              </a:rPr>
              <a:t>?</a:t>
            </a:r>
            <a:endParaRPr lang="de-DE" sz="5400" b="1" dirty="0">
              <a:ln w="50800"/>
              <a:solidFill>
                <a:schemeClr val="bg1">
                  <a:shade val="50000"/>
                </a:schemeClr>
              </a:solidFill>
            </a:endParaRPr>
          </a:p>
        </p:txBody>
      </p:sp>
      <p:sp>
        <p:nvSpPr>
          <p:cNvPr id="9" name="Ellipse 29"/>
          <p:cNvSpPr/>
          <p:nvPr/>
        </p:nvSpPr>
        <p:spPr>
          <a:xfrm>
            <a:off x="5004048" y="1891472"/>
            <a:ext cx="3240000" cy="3240352"/>
          </a:xfrm>
          <a:prstGeom prst="ellipse">
            <a:avLst/>
          </a:prstGeom>
          <a:solidFill>
            <a:schemeClr val="bg1">
              <a:lumMod val="75000"/>
            </a:schemeClr>
          </a:solidFill>
          <a:ln w="635000">
            <a:solidFill>
              <a:srgbClr val="FBE5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hteck 30"/>
          <p:cNvSpPr>
            <a:spLocks noChangeAspect="1"/>
          </p:cNvSpPr>
          <p:nvPr/>
        </p:nvSpPr>
        <p:spPr>
          <a:xfrm rot="5400000">
            <a:off x="5076056" y="1999656"/>
            <a:ext cx="3045600" cy="3045600"/>
          </a:xfrm>
          <a:prstGeom prst="rect">
            <a:avLst/>
          </a:prstGeom>
          <a:noFill/>
        </p:spPr>
        <p:txBody>
          <a:bodyPr wrap="none" lIns="91440" tIns="45720" rIns="91440" bIns="45720">
            <a:prstTxWarp prst="textCircle">
              <a:avLst>
                <a:gd name="adj" fmla="val 868018"/>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400" b="1" dirty="0" err="1" smtClean="0">
                <a:ln w="50800"/>
                <a:solidFill>
                  <a:schemeClr val="bg1">
                    <a:shade val="50000"/>
                  </a:schemeClr>
                </a:solidFill>
              </a:rPr>
              <a:t>How</a:t>
            </a:r>
            <a:r>
              <a:rPr lang="de-DE" sz="4400" b="1" dirty="0" smtClean="0">
                <a:ln w="50800"/>
                <a:solidFill>
                  <a:schemeClr val="bg1">
                    <a:shade val="50000"/>
                  </a:schemeClr>
                </a:solidFill>
              </a:rPr>
              <a:t> </a:t>
            </a:r>
            <a:r>
              <a:rPr lang="de-DE" sz="4400" b="1" dirty="0" err="1" smtClean="0">
                <a:ln w="50800"/>
                <a:solidFill>
                  <a:schemeClr val="bg1">
                    <a:shade val="50000"/>
                  </a:schemeClr>
                </a:solidFill>
              </a:rPr>
              <a:t>to</a:t>
            </a:r>
            <a:r>
              <a:rPr lang="de-DE" sz="4400" b="1" dirty="0" smtClean="0">
                <a:ln w="50800"/>
                <a:solidFill>
                  <a:schemeClr val="bg1">
                    <a:shade val="50000"/>
                  </a:schemeClr>
                </a:solidFill>
              </a:rPr>
              <a:t> </a:t>
            </a:r>
            <a:r>
              <a:rPr lang="de-DE" sz="4400" b="1" dirty="0" err="1" smtClean="0">
                <a:ln w="50800"/>
                <a:solidFill>
                  <a:schemeClr val="bg1">
                    <a:shade val="50000"/>
                  </a:schemeClr>
                </a:solidFill>
              </a:rPr>
              <a:t>identify</a:t>
            </a:r>
            <a:r>
              <a:rPr lang="de-DE" sz="4400" b="1" dirty="0" smtClean="0">
                <a:ln w="50800"/>
                <a:solidFill>
                  <a:schemeClr val="bg1">
                    <a:shade val="50000"/>
                  </a:schemeClr>
                </a:solidFill>
              </a:rPr>
              <a:t> </a:t>
            </a:r>
            <a:r>
              <a:rPr lang="de-DE" sz="4400" b="1" dirty="0" err="1" smtClean="0">
                <a:ln w="50800"/>
                <a:solidFill>
                  <a:schemeClr val="bg1">
                    <a:shade val="50000"/>
                  </a:schemeClr>
                </a:solidFill>
              </a:rPr>
              <a:t>important</a:t>
            </a:r>
            <a:r>
              <a:rPr lang="de-DE" sz="4400" b="1" dirty="0" smtClean="0">
                <a:ln w="50800"/>
                <a:solidFill>
                  <a:schemeClr val="bg1">
                    <a:shade val="50000"/>
                  </a:schemeClr>
                </a:solidFill>
              </a:rPr>
              <a:t> </a:t>
            </a:r>
            <a:r>
              <a:rPr lang="de-DE" sz="4400" b="1" dirty="0" err="1" smtClean="0">
                <a:ln w="50800"/>
                <a:solidFill>
                  <a:schemeClr val="bg1">
                    <a:shade val="50000"/>
                  </a:schemeClr>
                </a:solidFill>
              </a:rPr>
              <a:t>words</a:t>
            </a:r>
            <a:endParaRPr lang="de-DE" sz="4400" b="1" dirty="0">
              <a:ln w="50800"/>
              <a:solidFill>
                <a:schemeClr val="bg1">
                  <a:shade val="50000"/>
                </a:schemeClr>
              </a:solidFill>
            </a:endParaRPr>
          </a:p>
        </p:txBody>
      </p:sp>
      <p:sp>
        <p:nvSpPr>
          <p:cNvPr id="11" name="Rechteck 31"/>
          <p:cNvSpPr/>
          <p:nvPr/>
        </p:nvSpPr>
        <p:spPr>
          <a:xfrm>
            <a:off x="6336604" y="4670159"/>
            <a:ext cx="52450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5400" b="1" dirty="0" smtClean="0">
                <a:ln w="50800"/>
                <a:solidFill>
                  <a:schemeClr val="bg1">
                    <a:shade val="50000"/>
                  </a:schemeClr>
                </a:solidFill>
              </a:rPr>
              <a:t>?</a:t>
            </a:r>
            <a:endParaRPr lang="de-DE" sz="5400" b="1" dirty="0">
              <a:ln w="50800"/>
              <a:solidFill>
                <a:schemeClr val="bg1">
                  <a:shade val="50000"/>
                </a:schemeClr>
              </a:solidFill>
            </a:endParaRPr>
          </a:p>
        </p:txBody>
      </p:sp>
      <p:pic>
        <p:nvPicPr>
          <p:cNvPr id="12" name="Picture 5" descr="C:\Users\User\AppData\Local\Microsoft\Windows\Temporary Internet Files\Content.IE5\FT75CUQ4\question-634903_640[1].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5313344" y="2118300"/>
            <a:ext cx="2808312" cy="2808312"/>
          </a:xfrm>
          <a:prstGeom prst="rect">
            <a:avLst/>
          </a:prstGeom>
          <a:noFill/>
        </p:spPr>
      </p:pic>
      <p:pic>
        <p:nvPicPr>
          <p:cNvPr id="13" name="Picture 5" descr="C:\Users\User\AppData\Local\Microsoft\Windows\Temporary Internet Files\Content.IE5\FT75CUQ4\question-634903_640[1].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043428" y="2118300"/>
            <a:ext cx="2808312" cy="2808312"/>
          </a:xfrm>
          <a:prstGeom prst="rect">
            <a:avLst/>
          </a:prstGeom>
          <a:noFill/>
        </p:spPr>
      </p:pic>
      <p:sp>
        <p:nvSpPr>
          <p:cNvPr id="14" name="Rechteck 3"/>
          <p:cNvSpPr/>
          <p:nvPr/>
        </p:nvSpPr>
        <p:spPr>
          <a:xfrm>
            <a:off x="946227" y="2385462"/>
            <a:ext cx="2952327" cy="1938992"/>
          </a:xfrm>
          <a:prstGeom prst="rect">
            <a:avLst/>
          </a:prstGeom>
          <a:no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000" b="1" dirty="0">
                <a:ln w="50800"/>
                <a:solidFill>
                  <a:srgbClr val="FBE589"/>
                </a:solidFill>
              </a:rPr>
              <a:t>h</a:t>
            </a:r>
            <a:r>
              <a:rPr lang="de-DE" sz="4000" b="1" cap="none" spc="0" dirty="0" smtClean="0">
                <a:ln w="50800"/>
                <a:solidFill>
                  <a:srgbClr val="FBE589"/>
                </a:solidFill>
                <a:effectLst/>
              </a:rPr>
              <a:t>igh </a:t>
            </a:r>
            <a:br>
              <a:rPr lang="de-DE" sz="4000" b="1" cap="none" spc="0" dirty="0" smtClean="0">
                <a:ln w="50800"/>
                <a:solidFill>
                  <a:srgbClr val="FBE589"/>
                </a:solidFill>
                <a:effectLst/>
              </a:rPr>
            </a:br>
            <a:r>
              <a:rPr lang="de-DE" sz="4000" b="1" cap="none" spc="0" dirty="0" err="1" smtClean="0">
                <a:ln w="50800"/>
                <a:solidFill>
                  <a:srgbClr val="FBE589"/>
                </a:solidFill>
                <a:effectLst/>
              </a:rPr>
              <a:t>occurrence</a:t>
            </a:r>
            <a:r>
              <a:rPr lang="de-DE" sz="4000" b="1" cap="none" spc="0" dirty="0" smtClean="0">
                <a:ln w="50800"/>
                <a:solidFill>
                  <a:srgbClr val="FBE589"/>
                </a:solidFill>
                <a:effectLst/>
              </a:rPr>
              <a:t/>
            </a:r>
            <a:br>
              <a:rPr lang="de-DE" sz="4000" b="1" cap="none" spc="0" dirty="0" smtClean="0">
                <a:ln w="50800"/>
                <a:solidFill>
                  <a:srgbClr val="FBE589"/>
                </a:solidFill>
                <a:effectLst/>
              </a:rPr>
            </a:br>
            <a:r>
              <a:rPr lang="de-DE" sz="4000" b="1" cap="none" spc="0" dirty="0" smtClean="0">
                <a:ln w="50800"/>
                <a:solidFill>
                  <a:srgbClr val="FBE589"/>
                </a:solidFill>
                <a:effectLst/>
              </a:rPr>
              <a:t> in </a:t>
            </a:r>
            <a:r>
              <a:rPr lang="de-DE" sz="4000" b="1" cap="none" spc="0" dirty="0" err="1" smtClean="0">
                <a:ln w="50800"/>
                <a:solidFill>
                  <a:srgbClr val="FBE589"/>
                </a:solidFill>
                <a:effectLst/>
              </a:rPr>
              <a:t>data</a:t>
            </a:r>
            <a:endParaRPr lang="de-DE" sz="4000" b="1" cap="none" spc="0" dirty="0">
              <a:ln w="50800"/>
              <a:solidFill>
                <a:srgbClr val="FBE589"/>
              </a:solidFill>
              <a:effectLst/>
            </a:endParaRPr>
          </a:p>
        </p:txBody>
      </p:sp>
      <p:sp>
        <p:nvSpPr>
          <p:cNvPr id="15" name="Rechteck 13"/>
          <p:cNvSpPr/>
          <p:nvPr/>
        </p:nvSpPr>
        <p:spPr>
          <a:xfrm>
            <a:off x="5148065" y="2376417"/>
            <a:ext cx="2952327" cy="1938992"/>
          </a:xfrm>
          <a:prstGeom prst="rect">
            <a:avLst/>
          </a:prstGeom>
          <a:no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000" b="1" cap="none" spc="0" dirty="0" err="1" smtClean="0">
                <a:ln w="50800"/>
                <a:solidFill>
                  <a:srgbClr val="FBE589"/>
                </a:solidFill>
                <a:effectLst/>
              </a:rPr>
              <a:t>low</a:t>
            </a:r>
            <a:r>
              <a:rPr lang="de-DE" sz="4000" b="1" cap="none" spc="0" dirty="0" smtClean="0">
                <a:ln w="50800"/>
                <a:solidFill>
                  <a:srgbClr val="FBE589"/>
                </a:solidFill>
                <a:effectLst/>
              </a:rPr>
              <a:t> </a:t>
            </a:r>
            <a:br>
              <a:rPr lang="de-DE" sz="4000" b="1" cap="none" spc="0" dirty="0" smtClean="0">
                <a:ln w="50800"/>
                <a:solidFill>
                  <a:srgbClr val="FBE589"/>
                </a:solidFill>
                <a:effectLst/>
              </a:rPr>
            </a:br>
            <a:r>
              <a:rPr lang="de-DE" sz="4000" b="1" cap="none" spc="0" dirty="0" err="1" smtClean="0">
                <a:ln w="50800"/>
                <a:solidFill>
                  <a:srgbClr val="FBE589"/>
                </a:solidFill>
                <a:effectLst/>
              </a:rPr>
              <a:t>occurrence</a:t>
            </a:r>
            <a:r>
              <a:rPr lang="de-DE" sz="4000" b="1" cap="none" spc="0" dirty="0" smtClean="0">
                <a:ln w="50800"/>
                <a:solidFill>
                  <a:srgbClr val="FBE589"/>
                </a:solidFill>
                <a:effectLst/>
              </a:rPr>
              <a:t/>
            </a:r>
            <a:br>
              <a:rPr lang="de-DE" sz="4000" b="1" cap="none" spc="0" dirty="0" smtClean="0">
                <a:ln w="50800"/>
                <a:solidFill>
                  <a:srgbClr val="FBE589"/>
                </a:solidFill>
                <a:effectLst/>
              </a:rPr>
            </a:br>
            <a:r>
              <a:rPr lang="de-DE" sz="4000" b="1" cap="none" spc="0" dirty="0" smtClean="0">
                <a:ln w="50800"/>
                <a:solidFill>
                  <a:srgbClr val="FBE589"/>
                </a:solidFill>
                <a:effectLst/>
              </a:rPr>
              <a:t> in </a:t>
            </a:r>
            <a:r>
              <a:rPr lang="de-DE" sz="4000" b="1" cap="none" spc="0" dirty="0" err="1" smtClean="0">
                <a:ln w="50800"/>
                <a:solidFill>
                  <a:srgbClr val="FBE589"/>
                </a:solidFill>
                <a:effectLst/>
              </a:rPr>
              <a:t>data</a:t>
            </a:r>
            <a:endParaRPr lang="de-DE" sz="4000" b="1" cap="none" spc="0" dirty="0">
              <a:ln w="50800"/>
              <a:solidFill>
                <a:srgbClr val="FBE589"/>
              </a:solidFill>
              <a:effectLst/>
            </a:endParaRPr>
          </a:p>
        </p:txBody>
      </p:sp>
    </p:spTree>
    <p:extLst>
      <p:ext uri="{BB962C8B-B14F-4D97-AF65-F5344CB8AC3E}">
        <p14:creationId xmlns:p14="http://schemas.microsoft.com/office/powerpoint/2010/main" val="26685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3"/>
                                        </p:tgtEl>
                                      </p:cBhvr>
                                    </p:animEffect>
                                    <p:anim calcmode="lin" valueType="num">
                                      <p:cBhvr>
                                        <p:cTn id="7" dur="2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3"/>
                                        </p:tgtEl>
                                        <p:attrNameLst>
                                          <p:attrName>ppt_h</p:attrName>
                                        </p:attrNameLst>
                                      </p:cBhvr>
                                      <p:tavLst>
                                        <p:tav tm="0">
                                          <p:val>
                                            <p:strVal val="ppt_h"/>
                                          </p:val>
                                        </p:tav>
                                        <p:tav tm="100000">
                                          <p:val>
                                            <p:strVal val="ppt_h"/>
                                          </p:val>
                                        </p:tav>
                                      </p:tavLst>
                                    </p:anim>
                                    <p:set>
                                      <p:cBhvr>
                                        <p:cTn id="9" dur="1" fill="hold">
                                          <p:stCondLst>
                                            <p:cond delay="1999"/>
                                          </p:stCondLst>
                                        </p:cTn>
                                        <p:tgtEl>
                                          <p:spTgt spid="13"/>
                                        </p:tgtEl>
                                        <p:attrNameLst>
                                          <p:attrName>style.visibility</p:attrName>
                                        </p:attrNameLst>
                                      </p:cBhvr>
                                      <p:to>
                                        <p:strVal val="hidden"/>
                                      </p:to>
                                    </p:set>
                                  </p:childTnLst>
                                </p:cTn>
                              </p:par>
                              <p:par>
                                <p:cTn id="10" presetID="45"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anim calcmode="lin" valueType="num">
                                      <p:cBhvr>
                                        <p:cTn id="13" dur="2000" fill="hold"/>
                                        <p:tgtEl>
                                          <p:spTgt spid="14"/>
                                        </p:tgtEl>
                                        <p:attrNameLst>
                                          <p:attrName>ppt_w</p:attrName>
                                        </p:attrNameLst>
                                      </p:cBhvr>
                                      <p:tavLst>
                                        <p:tav tm="0" fmla="#ppt_w*sin(2.5*pi*$)">
                                          <p:val>
                                            <p:fltVal val="0"/>
                                          </p:val>
                                        </p:tav>
                                        <p:tav tm="100000">
                                          <p:val>
                                            <p:fltVal val="1"/>
                                          </p:val>
                                        </p:tav>
                                      </p:tavLst>
                                    </p:anim>
                                    <p:anim calcmode="lin" valueType="num">
                                      <p:cBhvr>
                                        <p:cTn id="14" dur="2000" fill="hold"/>
                                        <p:tgtEl>
                                          <p:spTgt spid="14"/>
                                        </p:tgtEl>
                                        <p:attrNameLst>
                                          <p:attrName>ppt_h</p:attrName>
                                        </p:attrNameLst>
                                      </p:cBhvr>
                                      <p:tavLst>
                                        <p:tav tm="0">
                                          <p:val>
                                            <p:strVal val="#ppt_h"/>
                                          </p:val>
                                        </p:tav>
                                        <p:tav tm="100000">
                                          <p:val>
                                            <p:strVal val="#ppt_h"/>
                                          </p:val>
                                        </p:tav>
                                      </p:tavLst>
                                    </p:anim>
                                  </p:childTnLst>
                                </p:cTn>
                              </p:par>
                              <p:par>
                                <p:cTn id="15" presetID="45" presetClass="exit" presetSubtype="0" fill="hold" nodeType="withEffect">
                                  <p:stCondLst>
                                    <p:cond delay="0"/>
                                  </p:stCondLst>
                                  <p:childTnLst>
                                    <p:animEffect transition="out" filter="fade">
                                      <p:cBhvr>
                                        <p:cTn id="16" dur="2000"/>
                                        <p:tgtEl>
                                          <p:spTgt spid="12"/>
                                        </p:tgtEl>
                                      </p:cBhvr>
                                    </p:animEffect>
                                    <p:anim calcmode="lin" valueType="num">
                                      <p:cBhvr>
                                        <p:cTn id="17" dur="2000"/>
                                        <p:tgtEl>
                                          <p:spTgt spid="1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12"/>
                                        </p:tgtEl>
                                        <p:attrNameLst>
                                          <p:attrName>ppt_h</p:attrName>
                                        </p:attrNameLst>
                                      </p:cBhvr>
                                      <p:tavLst>
                                        <p:tav tm="0">
                                          <p:val>
                                            <p:strVal val="ppt_h"/>
                                          </p:val>
                                        </p:tav>
                                        <p:tav tm="100000">
                                          <p:val>
                                            <p:strVal val="ppt_h"/>
                                          </p:val>
                                        </p:tav>
                                      </p:tavLst>
                                    </p:anim>
                                    <p:set>
                                      <p:cBhvr>
                                        <p:cTn id="19" dur="1" fill="hold">
                                          <p:stCondLst>
                                            <p:cond delay="1999"/>
                                          </p:stCondLst>
                                        </p:cTn>
                                        <p:tgtEl>
                                          <p:spTgt spid="12"/>
                                        </p:tgtEl>
                                        <p:attrNameLst>
                                          <p:attrName>style.visibility</p:attrName>
                                        </p:attrNameLst>
                                      </p:cBhvr>
                                      <p:to>
                                        <p:strVal val="hidden"/>
                                      </p:to>
                                    </p:set>
                                  </p:childTnLst>
                                </p:cTn>
                              </p:par>
                              <p:par>
                                <p:cTn id="20" presetID="4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anim calcmode="lin" valueType="num">
                                      <p:cBhvr>
                                        <p:cTn id="23" dur="2000" fill="hold"/>
                                        <p:tgtEl>
                                          <p:spTgt spid="15"/>
                                        </p:tgtEl>
                                        <p:attrNameLst>
                                          <p:attrName>ppt_w</p:attrName>
                                        </p:attrNameLst>
                                      </p:cBhvr>
                                      <p:tavLst>
                                        <p:tav tm="0" fmla="#ppt_w*sin(2.5*pi*$)">
                                          <p:val>
                                            <p:fltVal val="0"/>
                                          </p:val>
                                        </p:tav>
                                        <p:tav tm="100000">
                                          <p:val>
                                            <p:fltVal val="1"/>
                                          </p:val>
                                        </p:tav>
                                      </p:tavLst>
                                    </p:anim>
                                    <p:anim calcmode="lin" valueType="num">
                                      <p:cBhvr>
                                        <p:cTn id="24"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rgbClr val="FF0000"/>
          </a:solidFill>
          <a:headEnd type="none" w="lg" len="lg"/>
          <a:tailEnd type="none" w="lg" len="lg"/>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prstDash val="solid"/>
          <a:miter lim="800000"/>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900"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3613</Words>
  <Application>Microsoft Office PowerPoint</Application>
  <PresentationFormat>On-screen Show (4:3)</PresentationFormat>
  <Paragraphs>1127</Paragraphs>
  <Slides>44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Angsana New</vt:lpstr>
      <vt:lpstr>Harrington</vt:lpstr>
      <vt:lpstr>Magneto</vt:lpstr>
      <vt:lpstr>Wingdings</vt:lpstr>
      <vt:lpstr>Cambria Math</vt:lpstr>
      <vt:lpstr>ＭＳ Ｐゴシック</vt:lpstr>
      <vt:lpstr>Calibri</vt:lpstr>
      <vt:lpstr>Arial</vt:lpstr>
      <vt:lpstr>Courier New</vt:lpstr>
      <vt:lpstr>Old English Text MT</vt:lpstr>
      <vt:lpstr>Larissa</vt:lpstr>
      <vt:lpstr>SearchEngine - a universal linkage tool</vt:lpstr>
      <vt:lpstr>Main application: firm data linkage</vt:lpstr>
      <vt:lpstr>Other applications</vt:lpstr>
      <vt:lpstr>The problem: no mutual firm-ID</vt:lpstr>
      <vt:lpstr>Harmonization</vt:lpstr>
      <vt:lpstr>Limitations of harmonization</vt:lpstr>
      <vt:lpstr>The challenge of harmonization</vt:lpstr>
      <vt:lpstr>In the eyes of the SearchEngine</vt:lpstr>
      <vt:lpstr>Two sides of the same coin</vt:lpstr>
      <vt:lpstr>Components of the SearchEngine</vt:lpstr>
      <vt:lpstr>SearchEngine components</vt:lpstr>
      <vt:lpstr>Basic heuristic</vt:lpstr>
      <vt:lpstr>Relative Identity</vt:lpstr>
      <vt:lpstr>PowerPoint Presentation</vt:lpstr>
      <vt:lpstr>Heuristic: relative identification potential rIP</vt:lpstr>
      <vt:lpstr>Heuristic: absolute identification potential score</vt:lpstr>
      <vt:lpstr>General data preparation</vt:lpstr>
      <vt:lpstr>Additional features</vt:lpstr>
      <vt:lpstr>Misspellings</vt:lpstr>
      <vt:lpstr>Least Relative Char Position Delta (LRCPD)</vt:lpstr>
      <vt:lpstr>Phonetics vs. fragmentation</vt:lpstr>
      <vt:lpstr>Smoothing/Accentuating</vt:lpstr>
      <vt:lpstr>Smoothing methods</vt:lpstr>
      <vt:lpstr>Softmax</vt:lpstr>
      <vt:lpstr>Softmax effect</vt:lpstr>
      <vt:lpstr>Paul Jaccard, 1868-1944, professor of botany and plant physiology, ETH Zurich</vt:lpstr>
      <vt:lpstr>Feedback f as a slide control</vt:lpstr>
      <vt:lpstr>Feedback</vt:lpstr>
      <vt:lpstr>Cutoff and activation</vt:lpstr>
      <vt:lpstr>Historical data and variants</vt:lpstr>
      <vt:lpstr>Incremental search strategies</vt:lpstr>
      <vt:lpstr>Disambiguation: search table = base table</vt:lpstr>
      <vt:lpstr>Disambiguation</vt:lpstr>
      <vt:lpstr>Graph before transformation</vt:lpstr>
      <vt:lpstr>Traversal</vt:lpstr>
      <vt:lpstr>Clusters of unusual size</vt:lpstr>
      <vt:lpstr>Cascaded traversal</vt:lpstr>
      <vt:lpstr>Edge types</vt:lpstr>
      <vt:lpstr>Defining a cascade</vt:lpstr>
      <vt:lpstr>Nested cascaded traversal</vt:lpstr>
      <vt:lpstr>Nested cascade (before pre-clustering)</vt:lpstr>
      <vt:lpstr>Nested cascade (after pre-clustering)</vt:lpstr>
      <vt:lpstr> A short cascade guide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1240</cp:revision>
  <cp:lastPrinted>2017-09-05T17:37:18Z</cp:lastPrinted>
  <dcterms:created xsi:type="dcterms:W3CDTF">2017-04-10T12:30:56Z</dcterms:created>
  <dcterms:modified xsi:type="dcterms:W3CDTF">2019-11-14T16:26:00Z</dcterms:modified>
</cp:coreProperties>
</file>