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60"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E93F"/>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62" d="100"/>
          <a:sy n="162" d="100"/>
        </p:scale>
        <p:origin x="160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6/5/2024</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216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432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648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864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1080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889987" cy="276999"/>
          </a:xfrm>
          <a:prstGeom prst="rect">
            <a:avLst/>
          </a:prstGeom>
          <a:solidFill>
            <a:schemeClr val="tx1"/>
          </a:solidFill>
        </p:spPr>
        <p:txBody>
          <a:bodyPr wrap="none" rtlCol="0">
            <a:spAutoFit/>
          </a:bodyPr>
          <a:lstStyle/>
          <a:p>
            <a:r>
              <a:rPr lang="de-DE" sz="1200" dirty="0" smtClean="0">
                <a:solidFill>
                  <a:schemeClr val="bg1"/>
                </a:solidFill>
              </a:rPr>
              <a:t>2024.01.24</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262979"/>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de-DE" sz="1400" b="0" i="1" dirty="0" smtClean="0">
                        <a:latin typeface="Cambria Math" panose="02040503050406030204" pitchFamily="18" charset="0"/>
                      </a:rPr>
                      <m:t>𝑙𝑛</m:t>
                    </m:r>
                    <m:r>
                      <a:rPr lang="en-US" sz="1400" i="1" dirty="0" smtClean="0">
                        <a:latin typeface="Cambria Math" panose="02040503050406030204" pitchFamily="18" charset="0"/>
                      </a:rPr>
                      <m:t>(</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m:t>
                    </m:r>
                    <m:r>
                      <a:rPr lang="de-DE" sz="1400" b="0" i="1" dirty="0" smtClean="0">
                        <a:latin typeface="Cambria Math" panose="02040503050406030204" pitchFamily="18" charset="0"/>
                      </a:rPr>
                      <m:t>𝑙𝑛</m:t>
                    </m:r>
                    <m:d>
                      <m:dPr>
                        <m:ctrlPr>
                          <a:rPr lang="en-US" sz="1400" i="1" dirty="0" smtClean="0">
                            <a:latin typeface="Cambria Math" panose="02040503050406030204" pitchFamily="18" charset="0"/>
                          </a:rPr>
                        </m:ctrlPr>
                      </m:dPr>
                      <m:e>
                        <m:r>
                          <a:rPr lang="en-US" sz="1400" i="1" dirty="0">
                            <a:latin typeface="Cambria Math" panose="02040503050406030204" pitchFamily="18" charset="0"/>
                          </a:rPr>
                          <m:t>𝑚𝑎𝑥𝑜𝑐𝑐</m:t>
                        </m:r>
                        <m:r>
                          <m:rPr>
                            <m:nor/>
                          </m:rPr>
                          <a:rPr lang="de-DE" sz="1400" dirty="0"/>
                          <m:t> </m:t>
                        </m:r>
                      </m:e>
                    </m:d>
                  </m:oMath>
                </a14:m>
                <a:endParaRPr lang="en-US" sz="140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262979"/>
              </a:xfrm>
              <a:prstGeom prst="rect">
                <a:avLst/>
              </a:prstGeom>
              <a:blipFill rotWithShape="0">
                <a:blip r:embed="rId2"/>
                <a:stretch>
                  <a:fillRect l="-363" t="-232" r="-1090"/>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Grafik 5"/>
          <p:cNvPicPr>
            <a:picLocks noChangeAspect="1"/>
          </p:cNvPicPr>
          <p:nvPr/>
        </p:nvPicPr>
        <p:blipFill>
          <a:blip r:embed="rId3"/>
          <a:stretch>
            <a:fillRect/>
          </a:stretch>
        </p:blipFill>
        <p:spPr>
          <a:xfrm>
            <a:off x="5508104" y="1052736"/>
            <a:ext cx="3153215" cy="365811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a:t>
            </a:r>
            <a:r>
              <a:rPr lang="en-US" sz="1400" dirty="0" smtClean="0"/>
              <a:t>fields and the string comparison, </a:t>
            </a:r>
            <a:r>
              <a:rPr lang="en-US" sz="1400" dirty="0"/>
              <a:t>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Additionally, the </a:t>
            </a:r>
            <a:r>
              <a:rPr lang="en-US" sz="1400" dirty="0"/>
              <a:t>meta format includes LRCPD string comparisons for all search fields for both directions (CFS#, CSF#). This output can be deactivated in case of long text </a:t>
            </a:r>
            <a:r>
              <a:rPr lang="en-US" sz="1400" dirty="0" smtClean="0"/>
              <a:t>fields, which would bog down performance for little gain.</a:t>
            </a:r>
          </a:p>
          <a:p>
            <a:pPr marL="180000" lvl="1" indent="-180000">
              <a:buClr>
                <a:schemeClr val="tx2"/>
              </a:buClr>
              <a:buFont typeface="Wingdings" panose="05000000000000000000" pitchFamily="2" charset="2"/>
              <a:buChar char="§"/>
            </a:pPr>
            <a:r>
              <a:rPr lang="en-US" sz="1400" dirty="0" smtClean="0"/>
              <a:t>The </a:t>
            </a:r>
            <a:r>
              <a:rPr lang="en-US" sz="1400" dirty="0"/>
              <a:t>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pic>
        <p:nvPicPr>
          <p:cNvPr id="7" name="Grafik 6"/>
          <p:cNvPicPr>
            <a:picLocks noChangeAspect="1"/>
          </p:cNvPicPr>
          <p:nvPr/>
        </p:nvPicPr>
        <p:blipFill>
          <a:blip r:embed="rId2"/>
          <a:stretch>
            <a:fillRect/>
          </a:stretch>
        </p:blipFill>
        <p:spPr>
          <a:xfrm>
            <a:off x="5508104" y="908720"/>
            <a:ext cx="3153215" cy="3658111"/>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835902" y="6926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674130013"/>
              </p:ext>
            </p:extLst>
          </p:nvPr>
        </p:nvGraphicFramePr>
        <p:xfrm>
          <a:off x="35496" y="836712"/>
          <a:ext cx="8828774" cy="5544012"/>
        </p:xfrm>
        <a:graphic>
          <a:graphicData uri="http://schemas.openxmlformats.org/drawingml/2006/table">
            <a:tbl>
              <a:tblPr/>
              <a:tblGrid>
                <a:gridCol w="400283"/>
                <a:gridCol w="293165"/>
                <a:gridCol w="473574"/>
                <a:gridCol w="473574"/>
                <a:gridCol w="180409"/>
                <a:gridCol w="202960"/>
                <a:gridCol w="473574"/>
                <a:gridCol w="233029"/>
                <a:gridCol w="233029"/>
                <a:gridCol w="473574"/>
                <a:gridCol w="473574"/>
                <a:gridCol w="473574"/>
                <a:gridCol w="473574"/>
                <a:gridCol w="202960"/>
                <a:gridCol w="202960"/>
                <a:gridCol w="473574"/>
                <a:gridCol w="473574"/>
                <a:gridCol w="202960"/>
                <a:gridCol w="202960"/>
                <a:gridCol w="219874"/>
                <a:gridCol w="225512"/>
                <a:gridCol w="127790"/>
                <a:gridCol w="127790"/>
                <a:gridCol w="127790"/>
                <a:gridCol w="435989"/>
                <a:gridCol w="473574"/>
                <a:gridCol w="473574"/>
              </a:tblGrid>
              <a:tr h="120522">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SEARCHED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FOUND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IDENTITY</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SCORE</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IPOS</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R5</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M1_1</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0.49537037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0.94017094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96.97480863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0.633760684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0.453703704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0.519762731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0.250211327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0.265906933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8.642489469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0.766759858</a:t>
                      </a:r>
                    </a:p>
                  </a:txBody>
                  <a:tcPr marL="5640" marR="5640" marT="5640" marB="0" anchor="b">
                    <a:lnL>
                      <a:noFill/>
                    </a:lnL>
                    <a:lnR>
                      <a:noFill/>
                    </a:lnR>
                    <a:lnT>
                      <a:noFill/>
                    </a:lnT>
                    <a:lnB>
                      <a:noFill/>
                    </a:lnB>
                  </a:tcPr>
                </a:tc>
              </a:tr>
            </a:tbl>
          </a:graphicData>
        </a:graphic>
      </p:graphicFrame>
    </p:spTree>
    <p:extLst>
      <p:ext uri="{BB962C8B-B14F-4D97-AF65-F5344CB8AC3E}">
        <p14:creationId xmlns:p14="http://schemas.microsoft.com/office/powerpoint/2010/main" val="8071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764704"/>
            <a:ext cx="3628199" cy="3323987"/>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a curated table in regard of the search topic or the table that encompasses the most noise (nobody said this is an easy decision).</a:t>
            </a:r>
          </a:p>
          <a:p>
            <a:pPr marL="180000" lvl="1" indent="-180000">
              <a:buClr>
                <a:srgbClr val="FF0000"/>
              </a:buClr>
              <a:buFont typeface="Wingdings" panose="05000000000000000000" pitchFamily="2" charset="2"/>
              <a:buChar char="§"/>
            </a:pPr>
            <a:r>
              <a:rPr lang="en-US" sz="1400" dirty="0" smtClean="0"/>
              <a:t>It constitutes the heuristic (registry) and should only be set initially.</a:t>
            </a:r>
          </a:p>
          <a:p>
            <a:pPr marL="180000" lvl="1" indent="-180000">
              <a:buClr>
                <a:srgbClr val="00B050"/>
              </a:buClr>
              <a:buFont typeface="Wingdings" panose="05000000000000000000" pitchFamily="2" charset="2"/>
              <a:buChar char="§"/>
            </a:pPr>
            <a:r>
              <a:rPr lang="en-US" sz="1400" dirty="0" smtClean="0"/>
              <a:t>Data cleaning and harmonization 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8" y="4058488"/>
            <a:ext cx="3744417" cy="738664"/>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58494" y="4077072"/>
            <a:ext cx="4981686" cy="1815882"/>
          </a:xfrm>
          <a:prstGeom prst="rect">
            <a:avLst/>
          </a:prstGeom>
          <a:noFill/>
        </p:spPr>
        <p:txBody>
          <a:bodyPr wrap="square" rtlCol="0">
            <a:spAutoFit/>
          </a:bodyPr>
          <a:lstStyle/>
          <a:p>
            <a:r>
              <a:rPr lang="en-US" sz="1400" dirty="0" smtClean="0"/>
              <a:t>Import Options </a:t>
            </a:r>
            <a:r>
              <a:rPr lang="en-US" sz="1400" dirty="0"/>
              <a:t>for tab-delimited text files with header</a:t>
            </a:r>
            <a:endParaRPr lang="en-US" sz="1400" dirty="0" smtClean="0"/>
          </a:p>
          <a:p>
            <a:pPr marL="180000" lvl="1" indent="-180000">
              <a:buClr>
                <a:schemeClr val="tx2"/>
              </a:buClr>
              <a:buFont typeface="Wingdings" panose="05000000000000000000" pitchFamily="2" charset="2"/>
              <a:buChar char="§"/>
            </a:pPr>
            <a:r>
              <a:rPr lang="en-US" sz="1400" dirty="0" smtClean="0"/>
              <a:t>Truncate text outliers longer than 254 characters</a:t>
            </a:r>
            <a:r>
              <a:rPr lang="en-US" sz="1400" dirty="0"/>
              <a:t/>
            </a:r>
            <a:br>
              <a:rPr lang="en-US" sz="1400" dirty="0"/>
            </a:br>
            <a:r>
              <a:rPr lang="en-US" sz="1400" dirty="0" err="1" smtClean="0"/>
              <a:t>Foxpro</a:t>
            </a:r>
            <a:r>
              <a:rPr lang="en-US" sz="1400" dirty="0" smtClean="0"/>
              <a:t> can handle text field of (almost) any size but beyond 254 characters it will switch to a slower (but space saving) field format called “memo”. Usually firm names and addresses are shorter and only few outliers may define the field length. When outliers are present, this option truncates the field length at least at a length of 254 up to a data loss of 0.1%. </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1960" y="1052736"/>
            <a:ext cx="4458322" cy="2838846"/>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a:t>
            </a:r>
            <a:r>
              <a:rPr lang="en-US" sz="1400" dirty="0" err="1" smtClean="0"/>
              <a:t>idx</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139952" y="4077072"/>
            <a:ext cx="4600575" cy="2369880"/>
          </a:xfrm>
          <a:prstGeom prst="rect">
            <a:avLst/>
          </a:prstGeom>
          <a:noFill/>
        </p:spPr>
        <p:txBody>
          <a:bodyPr wrap="square" rtlCol="0">
            <a:spAutoFit/>
          </a:bodyPr>
          <a:lstStyle/>
          <a:p>
            <a:pPr marL="180000" lvl="1" indent="-180000">
              <a:buClr>
                <a:srgbClr val="002060"/>
              </a:buClr>
              <a:buFont typeface="Wingdings" panose="05000000000000000000" pitchFamily="2" charset="2"/>
              <a:buChar char="§"/>
            </a:pPr>
            <a:r>
              <a:rPr lang="en-US" sz="1400" dirty="0" smtClean="0"/>
              <a:t>Since </a:t>
            </a:r>
            <a:r>
              <a:rPr lang="en-US" sz="1400" dirty="0" err="1" smtClean="0"/>
              <a:t>Foxpro</a:t>
            </a:r>
            <a:r>
              <a:rPr lang="en-US" sz="1400" dirty="0" smtClean="0"/>
              <a:t> operates on extended ASCII all utf-8 characters will be automatically converted. </a:t>
            </a:r>
          </a:p>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0</a:t>
            </a:r>
            <a:endParaRPr lang="en-US" sz="1400" dirty="0" smtClean="0"/>
          </a:p>
        </p:txBody>
      </p:sp>
      <p:pic>
        <p:nvPicPr>
          <p:cNvPr id="11" name="Grafik 10"/>
          <p:cNvPicPr>
            <a:picLocks noChangeAspect="1"/>
          </p:cNvPicPr>
          <p:nvPr/>
        </p:nvPicPr>
        <p:blipFill>
          <a:blip r:embed="rId2"/>
          <a:stretch>
            <a:fillRect/>
          </a:stretch>
        </p:blipFill>
        <p:spPr>
          <a:xfrm>
            <a:off x="4211960" y="1052736"/>
            <a:ext cx="4458322" cy="2838846"/>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smtClean="0"/>
              <a:t>Darwinian </a:t>
            </a:r>
            <a:r>
              <a:rPr lang="en-US" sz="1400" dirty="0"/>
              <a:t>keeps only the candidates with the highest identities → clean base table required.</a:t>
            </a:r>
          </a:p>
          <a:p>
            <a:pPr marL="0" lvl="1">
              <a:buClr>
                <a:schemeClr val="tx2"/>
              </a:buClr>
            </a:pPr>
            <a:endParaRPr lang="en-US" sz="1400" dirty="0" smtClean="0"/>
          </a:p>
        </p:txBody>
      </p:sp>
      <p:pic>
        <p:nvPicPr>
          <p:cNvPr id="6" name="Grafik 5"/>
          <p:cNvPicPr>
            <a:picLocks noChangeAspect="1"/>
          </p:cNvPicPr>
          <p:nvPr/>
        </p:nvPicPr>
        <p:blipFill>
          <a:blip r:embed="rId2"/>
          <a:stretch>
            <a:fillRect/>
          </a:stretch>
        </p:blipFill>
        <p:spPr>
          <a:xfrm>
            <a:off x="4860032" y="980728"/>
            <a:ext cx="3896269" cy="34009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a:t>
            </a:r>
            <a:r>
              <a:rPr lang="en-US" sz="1200" smtClean="0"/>
              <a:t>with Searched” </a:t>
            </a:r>
            <a:r>
              <a:rPr lang="en-US" sz="1200" dirty="0" smtClean="0"/>
              <a:t>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11" name="Grafik 10"/>
          <p:cNvPicPr>
            <a:picLocks noChangeAspect="1"/>
          </p:cNvPicPr>
          <p:nvPr/>
        </p:nvPicPr>
        <p:blipFill>
          <a:blip r:embed="rId2"/>
          <a:stretch>
            <a:fillRect/>
          </a:stretch>
        </p:blipFill>
        <p:spPr>
          <a:xfrm>
            <a:off x="2483768" y="908720"/>
            <a:ext cx="6211167" cy="5544324"/>
          </a:xfrm>
          <a:prstGeom prst="rect">
            <a:avLst/>
          </a:prstGeom>
        </p:spPr>
      </p:pic>
      <p:sp>
        <p:nvSpPr>
          <p:cNvPr id="15" name="Textfeld 14"/>
          <p:cNvSpPr txBox="1"/>
          <p:nvPr/>
        </p:nvSpPr>
        <p:spPr>
          <a:xfrm>
            <a:off x="2976934" y="1700808"/>
            <a:ext cx="707492" cy="153888"/>
          </a:xfrm>
          <a:prstGeom prst="rect">
            <a:avLst/>
          </a:prstGeom>
          <a:solidFill>
            <a:schemeClr val="tx1"/>
          </a:solidFill>
        </p:spPr>
        <p:txBody>
          <a:bodyPr wrap="none" lIns="36000" tIns="0" rIns="36000" bIns="0" rtlCol="0">
            <a:spAutoFit/>
          </a:bodyPr>
          <a:lstStyle/>
          <a:p>
            <a:r>
              <a:rPr lang="en-US" sz="1000" dirty="0" smtClean="0">
                <a:solidFill>
                  <a:srgbClr val="11E93F"/>
                </a:solidFill>
                <a:latin typeface="Arial" panose="020B0604020202020204" pitchFamily="34" charset="0"/>
                <a:cs typeface="Arial" panose="020B0604020202020204" pitchFamily="34" charset="0"/>
              </a:rPr>
              <a:t>2024.01.24</a:t>
            </a:r>
          </a:p>
        </p:txBody>
      </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 You can use the Command window to execute commands or scripts from within the GUI</a:t>
            </a:r>
            <a:br>
              <a:rPr lang="en-US" sz="2600" dirty="0" smtClean="0"/>
            </a:br>
            <a:r>
              <a:rPr lang="en-US" sz="2600" dirty="0" smtClean="0"/>
              <a:t> (see File</a:t>
            </a:r>
            <a:r>
              <a:rPr lang="en-US" sz="1600" dirty="0">
                <a:sym typeface="Wingdings 3" panose="05040102010807070707" pitchFamily="18" charset="2"/>
              </a:rPr>
              <a:t>  </a:t>
            </a:r>
            <a:r>
              <a:rPr lang="en-US" sz="2600" dirty="0" smtClean="0"/>
              <a:t>Command).</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 Placeholders are case sensitive. </a:t>
            </a:r>
          </a:p>
          <a:p>
            <a:pPr>
              <a:spcBef>
                <a:spcPts val="1200"/>
              </a:spcBef>
            </a:pPr>
            <a:r>
              <a:rPr lang="de-DE" sz="2600" dirty="0" smtClean="0"/>
              <a:t>Syntax </a:t>
            </a:r>
            <a:r>
              <a:rPr lang="de-DE" sz="2600" dirty="0" err="1" smtClean="0"/>
              <a:t>of</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normAutofit fontScale="90000"/>
          </a:bodyPr>
          <a:lstStyle/>
          <a:p>
            <a:r>
              <a:rPr lang="de-DE" dirty="0" smtClean="0"/>
              <a:t>Batch </a:t>
            </a:r>
            <a:r>
              <a:rPr lang="de-DE" dirty="0" err="1" smtClean="0"/>
              <a:t>mode</a:t>
            </a:r>
            <a:r>
              <a:rPr lang="de-DE" dirty="0" smtClean="0"/>
              <a:t>, Command </a:t>
            </a:r>
            <a:r>
              <a:rPr lang="de-DE" dirty="0" err="1" smtClean="0"/>
              <a:t>window</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10" name="Grafik 9"/>
          <p:cNvPicPr>
            <a:picLocks noChangeAspect="1"/>
          </p:cNvPicPr>
          <p:nvPr/>
        </p:nvPicPr>
        <p:blipFill>
          <a:blip r:embed="rId2"/>
          <a:stretch>
            <a:fillRect/>
          </a:stretch>
        </p:blipFill>
        <p:spPr>
          <a:xfrm>
            <a:off x="2483768" y="908720"/>
            <a:ext cx="6211167" cy="5544324"/>
          </a:xfrm>
          <a:prstGeom prst="rect">
            <a:avLst/>
          </a:prstGeom>
        </p:spPr>
      </p:pic>
      <p:sp>
        <p:nvSpPr>
          <p:cNvPr id="11" name="Textfeld 10"/>
          <p:cNvSpPr txBox="1"/>
          <p:nvPr/>
        </p:nvSpPr>
        <p:spPr>
          <a:xfrm>
            <a:off x="2976934" y="1700808"/>
            <a:ext cx="707492" cy="153888"/>
          </a:xfrm>
          <a:prstGeom prst="rect">
            <a:avLst/>
          </a:prstGeom>
          <a:solidFill>
            <a:schemeClr val="tx1"/>
          </a:solidFill>
        </p:spPr>
        <p:txBody>
          <a:bodyPr wrap="none" lIns="36000" tIns="0" rIns="36000" bIns="0" rtlCol="0">
            <a:spAutoFit/>
          </a:bodyPr>
          <a:lstStyle/>
          <a:p>
            <a:r>
              <a:rPr lang="en-US" sz="1000" dirty="0" smtClean="0">
                <a:solidFill>
                  <a:srgbClr val="11E93F"/>
                </a:solidFill>
                <a:latin typeface="Arial" panose="020B0604020202020204" pitchFamily="34" charset="0"/>
                <a:cs typeface="Arial" panose="020B0604020202020204" pitchFamily="34" charset="0"/>
              </a:rPr>
              <a:t>2024.01.24</a:t>
            </a:r>
            <a:endParaRPr lang="en-US" sz="1000" dirty="0">
              <a:solidFill>
                <a:srgbClr val="11E93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p>
          <a:p>
            <a:pPr marL="360000" indent="-360000">
              <a:spcBef>
                <a:spcPts val="600"/>
              </a:spcBef>
              <a:buNone/>
            </a:pPr>
            <a:r>
              <a:rPr lang="en-US" sz="1400" b="1" dirty="0" err="1"/>
              <a:t>c</a:t>
            </a:r>
            <a:r>
              <a:rPr lang="en-US" sz="1400" b="1" dirty="0" err="1" smtClean="0"/>
              <a:t>ls</a:t>
            </a:r>
            <a:r>
              <a:rPr lang="en-US" sz="1400" b="1" dirty="0" smtClean="0"/>
              <a:t>()</a:t>
            </a:r>
          </a:p>
          <a:p>
            <a:pPr marL="701100" lvl="1" indent="-360000">
              <a:spcBef>
                <a:spcPts val="600"/>
              </a:spcBef>
              <a:buNone/>
            </a:pPr>
            <a:r>
              <a:rPr lang="en-US" sz="1400" dirty="0" smtClean="0"/>
              <a:t>clears the current output.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darwinian</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a:t> (0 = default = 262144). [Preferences]</a:t>
            </a:r>
          </a:p>
          <a:p>
            <a:pPr marL="360000" indent="-360000">
              <a:spcBef>
                <a:spcPts val="600"/>
              </a:spcBef>
              <a:buNone/>
            </a:pPr>
            <a:r>
              <a:rPr lang="en-US" sz="1400" b="1" dirty="0" smtClean="0">
                <a:cs typeface="Courier New" panose="02070309020205020404" pitchFamily="49" charset="0"/>
              </a:rPr>
              <a:t>erase()</a:t>
            </a:r>
            <a:r>
              <a:rPr lang="en-US" sz="1400" dirty="0" smtClean="0"/>
              <a:t/>
            </a:r>
            <a:br>
              <a:rPr lang="en-US" sz="1400" dirty="0" smtClean="0"/>
            </a:br>
            <a:r>
              <a:rPr lang="en-US" sz="1400" dirty="0" smtClean="0"/>
              <a:t>erases the internal </a:t>
            </a:r>
            <a:r>
              <a:rPr lang="en-US" sz="1400" dirty="0" err="1" smtClean="0"/>
              <a:t>SearchEngine</a:t>
            </a:r>
            <a:r>
              <a:rPr lang="en-US" sz="1400" dirty="0" smtClean="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Lnocomp</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If </a:t>
            </a:r>
            <a:r>
              <a:rPr lang="en-US" sz="1400" i="1" dirty="0" err="1" smtClean="0"/>
              <a:t>lnocomp</a:t>
            </a:r>
            <a:r>
              <a:rPr lang="en-US" sz="1400" dirty="0" smtClean="0"/>
              <a:t> is .t., LRCPD comparisons are omitted. [Meta </a:t>
            </a:r>
            <a:r>
              <a:rPr lang="en-US" sz="1400" dirty="0"/>
              <a:t>Export</a:t>
            </a:r>
            <a:r>
              <a:rPr lang="en-US" sz="1400" dirty="0" smtClean="0"/>
              <a:t>]</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feedback(</a:t>
            </a:r>
            <a:r>
              <a:rPr lang="en-US" sz="1400" i="1" dirty="0" err="1">
                <a:ea typeface="Cambria Math" panose="02040503050406030204" pitchFamily="18" charset="0"/>
                <a:cs typeface="Courier New" panose="02070309020205020404" pitchFamily="49" charset="0"/>
              </a:rPr>
              <a:t>Nfeedback</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feedback, which can be a number between 0 and 100.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ignorant(</a:t>
            </a:r>
            <a:r>
              <a:rPr lang="en-US" sz="1400" i="1" dirty="0" err="1" smtClean="0">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setpara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Lnomemos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a:t>
            </a:r>
            <a:r>
              <a:rPr lang="en-US" sz="1400" i="1" dirty="0" err="1" smtClean="0"/>
              <a:t>Lnomemos</a:t>
            </a:r>
            <a:r>
              <a:rPr lang="en-US" sz="1400" dirty="0" smtClean="0"/>
              <a:t> prevents the usage of memo fields and truncates outliers up to a data loss of 0.1%.</a:t>
            </a:r>
            <a:br>
              <a:rPr lang="en-US" sz="1400" dirty="0" smtClean="0"/>
            </a:br>
            <a:r>
              <a:rPr lang="en-US" sz="1400" dirty="0" smtClean="0"/>
              <a:t>[</a:t>
            </a:r>
            <a:r>
              <a:rPr lang="en-US" sz="1400" dirty="0"/>
              <a:t>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Lnomemos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a:t>
            </a:r>
            <a:r>
              <a:rPr lang="en-US" sz="1400" i="1" dirty="0" err="1"/>
              <a:t>Lnomemos</a:t>
            </a:r>
            <a:r>
              <a:rPr lang="en-US" sz="1400" dirty="0"/>
              <a:t> prevents the usage of memo fields and truncates outliers up to a data loss of 0.1%.</a:t>
            </a:r>
            <a:br>
              <a:rPr lang="en-US" sz="1400" dirty="0"/>
            </a:br>
            <a:r>
              <a:rPr lang="en-US" sz="1400" dirty="0"/>
              <a: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lnSpcReduction="10000"/>
          </a:bodyPr>
          <a:lstStyle/>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p>
          <a:p>
            <a:pPr marL="360000" indent="-360000">
              <a:spcBef>
                <a:spcPts val="600"/>
              </a:spcBef>
              <a:buNone/>
            </a:pPr>
            <a:r>
              <a:rPr lang="en-US" sz="1400" b="1" dirty="0" smtClean="0">
                <a:cs typeface="Courier New" panose="02070309020205020404" pitchFamily="49" charset="0"/>
              </a:rPr>
              <a:t>message(</a:t>
            </a:r>
            <a:r>
              <a:rPr lang="en-US" sz="1400" i="1" dirty="0" err="1" smtClean="0">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optionally into 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br>
              <a:rPr lang="en-US" sz="1400" dirty="0" smtClean="0"/>
            </a:br>
            <a:r>
              <a:rPr lang="en-US" sz="1400" dirty="0" smtClean="0"/>
              <a:t>Only the font </a:t>
            </a:r>
            <a:r>
              <a:rPr lang="en-US" sz="1400" dirty="0" smtClean="0"/>
              <a:t>and color related </a:t>
            </a:r>
            <a:r>
              <a:rPr lang="en-US" sz="1400" dirty="0" smtClean="0"/>
              <a:t>properties are supported by the Command window.</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637167"/>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2 GB RAM</a:t>
            </a:r>
          </a:p>
          <a:p>
            <a:pPr>
              <a:spcBef>
                <a:spcPts val="400"/>
              </a:spcBef>
              <a:buClr>
                <a:srgbClr val="FF0000"/>
              </a:buClr>
              <a:buFont typeface="Wingdings" panose="05000000000000000000" pitchFamily="2" charset="2"/>
              <a:buChar char="n"/>
            </a:pPr>
            <a:r>
              <a:rPr lang="en-US" sz="1800" dirty="0" smtClean="0"/>
              <a:t>Limitations of the non-advanced version</a:t>
            </a:r>
            <a:endParaRPr lang="en-US" sz="1800" dirty="0" smtClean="0"/>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a:t>
            </a:r>
            <a:r>
              <a:rPr lang="en-US" sz="1800" dirty="0" smtClean="0"/>
              <a:t>tables</a:t>
            </a:r>
          </a:p>
          <a:p>
            <a:pPr marL="198900">
              <a:spcBef>
                <a:spcPts val="400"/>
              </a:spcBef>
            </a:pPr>
            <a:endParaRPr lang="en-US" sz="1800" dirty="0" smtClean="0"/>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9832</Words>
  <Application>Microsoft Office PowerPoint</Application>
  <PresentationFormat>Bildschirmpräsentation (4:3)</PresentationFormat>
  <Paragraphs>2596</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Command window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775</cp:revision>
  <dcterms:created xsi:type="dcterms:W3CDTF">2017-04-10T12:30:56Z</dcterms:created>
  <dcterms:modified xsi:type="dcterms:W3CDTF">2024-06-05T16:42:08Z</dcterms:modified>
</cp:coreProperties>
</file>