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</p:sldMasterIdLst>
  <p:notesMasterIdLst>
    <p:notesMasterId r:id="rId36"/>
  </p:notesMasterIdLst>
  <p:sldIdLst>
    <p:sldId id="281" r:id="rId3"/>
    <p:sldId id="257" r:id="rId4"/>
    <p:sldId id="258" r:id="rId5"/>
    <p:sldId id="259" r:id="rId6"/>
    <p:sldId id="260" r:id="rId7"/>
    <p:sldId id="289" r:id="rId8"/>
    <p:sldId id="262" r:id="rId9"/>
    <p:sldId id="267" r:id="rId10"/>
    <p:sldId id="271" r:id="rId11"/>
    <p:sldId id="282" r:id="rId12"/>
    <p:sldId id="284" r:id="rId13"/>
    <p:sldId id="283" r:id="rId14"/>
    <p:sldId id="286" r:id="rId15"/>
    <p:sldId id="287" r:id="rId16"/>
    <p:sldId id="285" r:id="rId17"/>
    <p:sldId id="263" r:id="rId18"/>
    <p:sldId id="272" r:id="rId19"/>
    <p:sldId id="290" r:id="rId20"/>
    <p:sldId id="265" r:id="rId21"/>
    <p:sldId id="304" r:id="rId22"/>
    <p:sldId id="266" r:id="rId23"/>
    <p:sldId id="274" r:id="rId24"/>
    <p:sldId id="276" r:id="rId25"/>
    <p:sldId id="303" r:id="rId26"/>
    <p:sldId id="278" r:id="rId27"/>
    <p:sldId id="301" r:id="rId28"/>
    <p:sldId id="273" r:id="rId29"/>
    <p:sldId id="295" r:id="rId30"/>
    <p:sldId id="296" r:id="rId31"/>
    <p:sldId id="297" r:id="rId32"/>
    <p:sldId id="299" r:id="rId33"/>
    <p:sldId id="300" r:id="rId34"/>
    <p:sldId id="27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A15"/>
    <a:srgbClr val="7AD0C4"/>
    <a:srgbClr val="A6C313"/>
    <a:srgbClr val="AFE3DC"/>
    <a:srgbClr val="00B0F0"/>
    <a:srgbClr val="00AAE5"/>
    <a:srgbClr val="1FFF53"/>
    <a:srgbClr val="0078D7"/>
    <a:srgbClr val="7FD7F7"/>
    <a:srgbClr val="1F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B121D-32F5-4997-A950-71A64B715CA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0747-B825-480B-9FB0-03884B683A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10747-B825-480B-9FB0-03884B683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58197" y="6464419"/>
            <a:ext cx="875607" cy="285519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9D8577-601D-4845-9C29-D9E13FE3E8D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28"/>
          <p:cNvSpPr>
            <a:spLocks noGrp="1"/>
          </p:cNvSpPr>
          <p:nvPr>
            <p:ph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12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58197" y="6464419"/>
            <a:ext cx="875607" cy="285519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9D8577-601D-4845-9C29-D9E13FE3E8D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28"/>
          <p:cNvSpPr>
            <a:spLocks noGrp="1"/>
          </p:cNvSpPr>
          <p:nvPr>
            <p:ph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0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58197" y="6464419"/>
            <a:ext cx="875607" cy="285519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9D8577-601D-4845-9C29-D9E13FE3E8D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extplatzhalter 28"/>
          <p:cNvSpPr>
            <a:spLocks noGrp="1"/>
          </p:cNvSpPr>
          <p:nvPr>
            <p:ph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4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5658197" y="6464419"/>
            <a:ext cx="875607" cy="285519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29D8577-601D-4845-9C29-D9E13FE3E8D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‹Nr.›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Textplatzhalter 28"/>
          <p:cNvSpPr>
            <a:spLocks noGrp="1"/>
          </p:cNvSpPr>
          <p:nvPr>
            <p:ph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9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emf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4" descr="Leibniz__Logo_DE_Blau-Schwarz_100mm.jp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01" y="6321725"/>
            <a:ext cx="627611" cy="499299"/>
          </a:xfrm>
          <a:prstGeom prst="rect">
            <a:avLst/>
          </a:prstGeom>
        </p:spPr>
      </p:pic>
      <p:pic>
        <p:nvPicPr>
          <p:cNvPr id="22" name="Bild 5" descr="standard_quadra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092"/>
            <a:ext cx="1244600" cy="254000"/>
          </a:xfrm>
          <a:prstGeom prst="rect">
            <a:avLst/>
          </a:prstGeom>
        </p:spPr>
      </p:pic>
      <p:sp>
        <p:nvSpPr>
          <p:cNvPr id="28" name="Titelplatzhalter 27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9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ln>
            <a:noFill/>
          </a:ln>
          <a:solidFill>
            <a:srgbClr val="00B0F0"/>
          </a:solidFill>
          <a:latin typeface="+mn-lt"/>
          <a:ea typeface="+mj-ea"/>
          <a:cs typeface="+mj-cs"/>
        </a:defRPr>
      </a:lvl1pPr>
    </p:titleStyle>
    <p:bodyStyle>
      <a:lvl1pPr marL="0" indent="-21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ild 4" descr="Leibniz__Logo_DE_Blau-Schwarz_100mm.jpg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01" y="6321725"/>
            <a:ext cx="627611" cy="499299"/>
          </a:xfrm>
          <a:prstGeom prst="rect">
            <a:avLst/>
          </a:prstGeom>
        </p:spPr>
      </p:pic>
      <p:pic>
        <p:nvPicPr>
          <p:cNvPr id="22" name="Bild 5" descr="standard_quadra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092"/>
            <a:ext cx="1244600" cy="254000"/>
          </a:xfrm>
          <a:prstGeom prst="rect">
            <a:avLst/>
          </a:prstGeom>
        </p:spPr>
      </p:pic>
      <p:sp>
        <p:nvSpPr>
          <p:cNvPr id="28" name="Titelplatzhalter 27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773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idx="1"/>
          </p:nvPr>
        </p:nvSpPr>
        <p:spPr>
          <a:xfrm>
            <a:off x="130277" y="694915"/>
            <a:ext cx="11865077" cy="550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1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ln>
            <a:noFill/>
          </a:ln>
          <a:solidFill>
            <a:srgbClr val="00B0F0"/>
          </a:solidFill>
          <a:latin typeface="+mn-lt"/>
          <a:ea typeface="+mj-ea"/>
          <a:cs typeface="+mj-cs"/>
        </a:defRPr>
      </a:lvl1pPr>
    </p:titleStyle>
    <p:bodyStyle>
      <a:lvl1pPr marL="0" indent="-216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1" y="0"/>
            <a:ext cx="12192001" cy="1196752"/>
            <a:chOff x="395536" y="2914734"/>
            <a:chExt cx="8352928" cy="576000"/>
          </a:xfrm>
        </p:grpSpPr>
        <p:sp>
          <p:nvSpPr>
            <p:cNvPr id="6" name="Rectangle 6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adFill flip="none" rotWithShape="1">
              <a:gsLst>
                <a:gs pos="99000">
                  <a:schemeClr val="bg1"/>
                </a:gs>
                <a:gs pos="0">
                  <a:srgbClr val="00AAE5"/>
                </a:gs>
                <a:gs pos="25000">
                  <a:srgbClr val="00AAE5">
                    <a:alpha val="75000"/>
                  </a:srgbClr>
                </a:gs>
              </a:gsLst>
              <a:lin ang="0" scaled="1"/>
              <a:tileRect/>
            </a:gradFill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solidFill>
              <a:srgbClr val="00AAE5"/>
            </a:solidFill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496" y="273422"/>
            <a:ext cx="8496944" cy="576064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</a:rPr>
              <a:t>SearchEngine</a:t>
            </a:r>
            <a:r>
              <a:rPr lang="en-US" sz="2800" dirty="0" smtClean="0">
                <a:solidFill>
                  <a:schemeClr val="bg1"/>
                </a:solidFill>
              </a:rPr>
              <a:t>: a Holistic Approach to Matching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4082433" y="2014043"/>
            <a:ext cx="4027134" cy="4223269"/>
            <a:chOff x="4817500" y="2088232"/>
            <a:chExt cx="2557001" cy="2681537"/>
          </a:xfrm>
          <a:effectLst/>
        </p:grpSpPr>
        <p:cxnSp>
          <p:nvCxnSpPr>
            <p:cNvPr id="10" name="Gerader Verbinder 9"/>
            <p:cNvCxnSpPr/>
            <p:nvPr/>
          </p:nvCxnSpPr>
          <p:spPr>
            <a:xfrm flipV="1">
              <a:off x="6395085" y="3192704"/>
              <a:ext cx="378754" cy="22912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>
              <a:off x="5189536" y="3825331"/>
              <a:ext cx="120691" cy="72078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>
              <a:off x="5674294" y="2789612"/>
              <a:ext cx="840019" cy="658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/>
            <p:cNvGrpSpPr/>
            <p:nvPr/>
          </p:nvGrpSpPr>
          <p:grpSpPr>
            <a:xfrm>
              <a:off x="4922203" y="3307648"/>
              <a:ext cx="616527" cy="1136072"/>
              <a:chOff x="6248400" y="2583873"/>
              <a:chExt cx="616527" cy="1136072"/>
            </a:xfrm>
          </p:grpSpPr>
          <p:cxnSp>
            <p:nvCxnSpPr>
              <p:cNvPr id="215" name="Gerader Verbinder 214"/>
              <p:cNvCxnSpPr/>
              <p:nvPr/>
            </p:nvCxnSpPr>
            <p:spPr>
              <a:xfrm flipH="1">
                <a:off x="6396254" y="2583873"/>
                <a:ext cx="39182" cy="47402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 flipH="1">
                <a:off x="6248400" y="3068782"/>
                <a:ext cx="145473" cy="49876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r Verbinder 216"/>
              <p:cNvCxnSpPr/>
              <p:nvPr/>
            </p:nvCxnSpPr>
            <p:spPr>
              <a:xfrm flipV="1">
                <a:off x="6435436" y="3567545"/>
                <a:ext cx="429491" cy="152400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r Verbinder 217"/>
              <p:cNvCxnSpPr/>
              <p:nvPr/>
            </p:nvCxnSpPr>
            <p:spPr>
              <a:xfrm flipV="1">
                <a:off x="6260522" y="3490913"/>
                <a:ext cx="240291" cy="72710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r Verbinder 218"/>
              <p:cNvCxnSpPr/>
              <p:nvPr/>
            </p:nvCxnSpPr>
            <p:spPr>
              <a:xfrm flipH="1">
                <a:off x="6435436" y="3490913"/>
                <a:ext cx="65377" cy="221666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uppieren 13"/>
            <p:cNvGrpSpPr/>
            <p:nvPr/>
          </p:nvGrpSpPr>
          <p:grpSpPr>
            <a:xfrm>
              <a:off x="5519896" y="4238500"/>
              <a:ext cx="562394" cy="466442"/>
              <a:chOff x="6838950" y="3514725"/>
              <a:chExt cx="562394" cy="466442"/>
            </a:xfrm>
          </p:grpSpPr>
          <p:cxnSp>
            <p:nvCxnSpPr>
              <p:cNvPr id="212" name="Gerader Verbinder 211"/>
              <p:cNvCxnSpPr/>
              <p:nvPr/>
            </p:nvCxnSpPr>
            <p:spPr>
              <a:xfrm>
                <a:off x="6838950" y="3514725"/>
                <a:ext cx="185738" cy="321469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>
                <a:off x="7024688" y="3836194"/>
                <a:ext cx="123825" cy="114300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>
                <a:off x="7150893" y="3950494"/>
                <a:ext cx="250451" cy="3067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/>
            <p:cNvGrpSpPr/>
            <p:nvPr/>
          </p:nvGrpSpPr>
          <p:grpSpPr>
            <a:xfrm flipH="1">
              <a:off x="6098079" y="4239389"/>
              <a:ext cx="571961" cy="465553"/>
              <a:chOff x="6838950" y="3514725"/>
              <a:chExt cx="571961" cy="465553"/>
            </a:xfrm>
          </p:grpSpPr>
          <p:cxnSp>
            <p:nvCxnSpPr>
              <p:cNvPr id="209" name="Gerader Verbinder 208"/>
              <p:cNvCxnSpPr/>
              <p:nvPr/>
            </p:nvCxnSpPr>
            <p:spPr>
              <a:xfrm>
                <a:off x="6838950" y="3514725"/>
                <a:ext cx="185738" cy="321469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7024688" y="3836194"/>
                <a:ext cx="123825" cy="114300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/>
              <p:nvPr/>
            </p:nvCxnSpPr>
            <p:spPr>
              <a:xfrm>
                <a:off x="7148512" y="3949605"/>
                <a:ext cx="262399" cy="3067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Gerader Verbinder 15"/>
            <p:cNvCxnSpPr/>
            <p:nvPr/>
          </p:nvCxnSpPr>
          <p:spPr>
            <a:xfrm>
              <a:off x="6087824" y="4617119"/>
              <a:ext cx="0" cy="63738"/>
            </a:xfrm>
            <a:prstGeom prst="line">
              <a:avLst/>
            </a:prstGeom>
            <a:ln w="5715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lipse 16"/>
            <p:cNvSpPr/>
            <p:nvPr/>
          </p:nvSpPr>
          <p:spPr>
            <a:xfrm>
              <a:off x="5910639" y="4367520"/>
              <a:ext cx="345063" cy="232930"/>
            </a:xfrm>
            <a:prstGeom prst="ellipse">
              <a:avLst/>
            </a:prstGeom>
            <a:noFill/>
            <a:ln w="254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r Verbinder 17"/>
            <p:cNvCxnSpPr>
              <a:endCxn id="145" idx="3"/>
            </p:cNvCxnSpPr>
            <p:nvPr/>
          </p:nvCxnSpPr>
          <p:spPr>
            <a:xfrm flipV="1">
              <a:off x="5747334" y="3828925"/>
              <a:ext cx="79743" cy="36156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6365672" y="3839215"/>
              <a:ext cx="79743" cy="36156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 flipV="1">
              <a:off x="5747334" y="4200777"/>
              <a:ext cx="205949" cy="19845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20"/>
            <p:cNvGrpSpPr/>
            <p:nvPr/>
          </p:nvGrpSpPr>
          <p:grpSpPr>
            <a:xfrm>
              <a:off x="5436227" y="4359944"/>
              <a:ext cx="513402" cy="292556"/>
              <a:chOff x="6752900" y="3636169"/>
              <a:chExt cx="513402" cy="292556"/>
            </a:xfrm>
          </p:grpSpPr>
          <p:cxnSp>
            <p:nvCxnSpPr>
              <p:cNvPr id="203" name="Gerader Verbinder 202"/>
              <p:cNvCxnSpPr/>
              <p:nvPr/>
            </p:nvCxnSpPr>
            <p:spPr>
              <a:xfrm flipH="1" flipV="1">
                <a:off x="7035650" y="3636171"/>
                <a:ext cx="186898" cy="9008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r Verbinder 203"/>
              <p:cNvCxnSpPr/>
              <p:nvPr/>
            </p:nvCxnSpPr>
            <p:spPr>
              <a:xfrm flipH="1">
                <a:off x="6752900" y="3636169"/>
                <a:ext cx="278933" cy="90254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>
              <a:xfrm flipH="1" flipV="1">
                <a:off x="7060607" y="3750675"/>
                <a:ext cx="157305" cy="32464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r Verbinder 205"/>
              <p:cNvCxnSpPr/>
              <p:nvPr/>
            </p:nvCxnSpPr>
            <p:spPr>
              <a:xfrm flipH="1">
                <a:off x="6796088" y="3748908"/>
                <a:ext cx="258320" cy="82338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/>
              <p:cNvCxnSpPr/>
              <p:nvPr/>
            </p:nvCxnSpPr>
            <p:spPr>
              <a:xfrm flipH="1">
                <a:off x="6835024" y="3846387"/>
                <a:ext cx="258320" cy="82338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Gerader Verbinder 207"/>
              <p:cNvCxnSpPr/>
              <p:nvPr/>
            </p:nvCxnSpPr>
            <p:spPr>
              <a:xfrm flipH="1">
                <a:off x="7093390" y="3836079"/>
                <a:ext cx="172912" cy="8837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ieren 21"/>
            <p:cNvGrpSpPr/>
            <p:nvPr/>
          </p:nvGrpSpPr>
          <p:grpSpPr>
            <a:xfrm>
              <a:off x="5867174" y="4680123"/>
              <a:ext cx="455588" cy="89646"/>
              <a:chOff x="7188657" y="4057767"/>
              <a:chExt cx="455588" cy="89646"/>
            </a:xfrm>
          </p:grpSpPr>
          <p:cxnSp>
            <p:nvCxnSpPr>
              <p:cNvPr id="200" name="Gerader Verbinder 199"/>
              <p:cNvCxnSpPr/>
              <p:nvPr/>
            </p:nvCxnSpPr>
            <p:spPr>
              <a:xfrm>
                <a:off x="7188657" y="4057767"/>
                <a:ext cx="82071" cy="82455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r Verbinder 200"/>
              <p:cNvCxnSpPr/>
              <p:nvPr/>
            </p:nvCxnSpPr>
            <p:spPr>
              <a:xfrm flipV="1">
                <a:off x="7276951" y="4146584"/>
                <a:ext cx="285223" cy="829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r Verbinder 201"/>
              <p:cNvCxnSpPr/>
              <p:nvPr/>
            </p:nvCxnSpPr>
            <p:spPr>
              <a:xfrm flipH="1">
                <a:off x="7562174" y="4064129"/>
                <a:ext cx="82071" cy="82455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Gerader Verbinder 22"/>
            <p:cNvCxnSpPr/>
            <p:nvPr/>
          </p:nvCxnSpPr>
          <p:spPr>
            <a:xfrm>
              <a:off x="5859387" y="4147927"/>
              <a:ext cx="151891" cy="15474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5822390" y="4109283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>
              <a:spLocks noChangeAspect="1"/>
            </p:cNvSpPr>
            <p:nvPr/>
          </p:nvSpPr>
          <p:spPr>
            <a:xfrm>
              <a:off x="5974790" y="4261683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26" name="Gerader Verbinder 25"/>
            <p:cNvCxnSpPr/>
            <p:nvPr/>
          </p:nvCxnSpPr>
          <p:spPr>
            <a:xfrm>
              <a:off x="5905356" y="3788031"/>
              <a:ext cx="48881" cy="7747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/>
            <p:nvPr/>
          </p:nvCxnSpPr>
          <p:spPr>
            <a:xfrm flipH="1">
              <a:off x="5954255" y="3872832"/>
              <a:ext cx="315" cy="20096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>
              <a:off x="5955567" y="4077103"/>
              <a:ext cx="151891" cy="15474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/>
            <p:cNvSpPr>
              <a:spLocks noChangeAspect="1"/>
            </p:cNvSpPr>
            <p:nvPr/>
          </p:nvSpPr>
          <p:spPr>
            <a:xfrm>
              <a:off x="5918570" y="403845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>
              <a:spLocks noChangeAspect="1"/>
            </p:cNvSpPr>
            <p:nvPr/>
          </p:nvSpPr>
          <p:spPr>
            <a:xfrm>
              <a:off x="6070970" y="419085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1" name="Gerader Verbinder 30"/>
            <p:cNvCxnSpPr/>
            <p:nvPr/>
          </p:nvCxnSpPr>
          <p:spPr>
            <a:xfrm flipH="1">
              <a:off x="6202067" y="3682128"/>
              <a:ext cx="127160" cy="22004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>
              <a:off x="6199798" y="3904202"/>
              <a:ext cx="0" cy="24857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>
              <a:off x="6047287" y="4003733"/>
              <a:ext cx="151891" cy="15474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/>
            <p:cNvSpPr>
              <a:spLocks noChangeAspect="1"/>
            </p:cNvSpPr>
            <p:nvPr/>
          </p:nvSpPr>
          <p:spPr>
            <a:xfrm>
              <a:off x="6010290" y="396508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>
              <a:spLocks noChangeAspect="1"/>
            </p:cNvSpPr>
            <p:nvPr/>
          </p:nvSpPr>
          <p:spPr>
            <a:xfrm>
              <a:off x="6162690" y="411748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6" name="Gerader Verbinder 35"/>
            <p:cNvCxnSpPr/>
            <p:nvPr/>
          </p:nvCxnSpPr>
          <p:spPr>
            <a:xfrm flipH="1" flipV="1">
              <a:off x="6288998" y="3925836"/>
              <a:ext cx="79743" cy="36156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>
              <a:endCxn id="17" idx="7"/>
            </p:cNvCxnSpPr>
            <p:nvPr/>
          </p:nvCxnSpPr>
          <p:spPr>
            <a:xfrm flipH="1">
              <a:off x="6205169" y="4291320"/>
              <a:ext cx="159882" cy="11031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>
              <a:spLocks noChangeAspect="1"/>
            </p:cNvSpPr>
            <p:nvPr/>
          </p:nvSpPr>
          <p:spPr>
            <a:xfrm>
              <a:off x="6163970" y="436435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39" name="Gerader Verbinder 38"/>
            <p:cNvCxnSpPr/>
            <p:nvPr/>
          </p:nvCxnSpPr>
          <p:spPr>
            <a:xfrm>
              <a:off x="7083030" y="3308081"/>
              <a:ext cx="39182" cy="474021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effectLst>
              <a:glow>
                <a:schemeClr val="accent1"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>
              <a:off x="7127081" y="3793331"/>
              <a:ext cx="142985" cy="49842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flipH="1" flipV="1">
              <a:off x="6653539" y="4291753"/>
              <a:ext cx="429491" cy="15240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/>
            <p:nvPr/>
          </p:nvCxnSpPr>
          <p:spPr>
            <a:xfrm flipH="1" flipV="1">
              <a:off x="7017653" y="4215121"/>
              <a:ext cx="240291" cy="7271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/>
            <p:cNvCxnSpPr/>
            <p:nvPr/>
          </p:nvCxnSpPr>
          <p:spPr>
            <a:xfrm>
              <a:off x="7017653" y="4215121"/>
              <a:ext cx="65377" cy="22166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uppieren 43"/>
            <p:cNvGrpSpPr/>
            <p:nvPr/>
          </p:nvGrpSpPr>
          <p:grpSpPr>
            <a:xfrm>
              <a:off x="4817500" y="2088232"/>
              <a:ext cx="901078" cy="1212273"/>
              <a:chOff x="6139729" y="1364457"/>
              <a:chExt cx="901078" cy="1212273"/>
            </a:xfrm>
          </p:grpSpPr>
          <p:grpSp>
            <p:nvGrpSpPr>
              <p:cNvPr id="190" name="Gruppieren 189"/>
              <p:cNvGrpSpPr/>
              <p:nvPr/>
            </p:nvGrpSpPr>
            <p:grpSpPr>
              <a:xfrm>
                <a:off x="6139729" y="1364457"/>
                <a:ext cx="901078" cy="1212273"/>
                <a:chOff x="6144491" y="1371600"/>
                <a:chExt cx="901078" cy="1212273"/>
              </a:xfrm>
            </p:grpSpPr>
            <p:cxnSp>
              <p:nvCxnSpPr>
                <p:cNvPr id="195" name="Gerader Verbinder 194"/>
                <p:cNvCxnSpPr/>
                <p:nvPr/>
              </p:nvCxnSpPr>
              <p:spPr>
                <a:xfrm>
                  <a:off x="6241473" y="1371600"/>
                  <a:ext cx="699871" cy="478631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6" name="Gruppieren 195"/>
                <p:cNvGrpSpPr/>
                <p:nvPr/>
              </p:nvGrpSpPr>
              <p:grpSpPr>
                <a:xfrm>
                  <a:off x="6144491" y="1371600"/>
                  <a:ext cx="901078" cy="1212273"/>
                  <a:chOff x="6144491" y="1371600"/>
                  <a:chExt cx="901078" cy="1212273"/>
                </a:xfrm>
              </p:grpSpPr>
              <p:cxnSp>
                <p:nvCxnSpPr>
                  <p:cNvPr id="197" name="Gerader Verbinder 196"/>
                  <p:cNvCxnSpPr/>
                  <p:nvPr/>
                </p:nvCxnSpPr>
                <p:spPr>
                  <a:xfrm flipH="1" flipV="1">
                    <a:off x="6144491" y="1849582"/>
                    <a:ext cx="290945" cy="734291"/>
                  </a:xfrm>
                  <a:prstGeom prst="line">
                    <a:avLst/>
                  </a:prstGeom>
                  <a:ln w="25400" cap="rnd">
                    <a:solidFill>
                      <a:srgbClr val="19F54B"/>
                    </a:solidFill>
                    <a:round/>
                    <a:tailEnd type="none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Gerader Verbinder 197"/>
                  <p:cNvCxnSpPr/>
                  <p:nvPr/>
                </p:nvCxnSpPr>
                <p:spPr>
                  <a:xfrm flipV="1">
                    <a:off x="6144491" y="1371600"/>
                    <a:ext cx="96767" cy="477983"/>
                  </a:xfrm>
                  <a:prstGeom prst="line">
                    <a:avLst/>
                  </a:prstGeom>
                  <a:ln w="25400" cap="rnd">
                    <a:solidFill>
                      <a:srgbClr val="19F54B"/>
                    </a:solidFill>
                    <a:round/>
                    <a:tailEnd type="none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Gerader Verbinder 198"/>
                  <p:cNvCxnSpPr/>
                  <p:nvPr/>
                </p:nvCxnSpPr>
                <p:spPr>
                  <a:xfrm>
                    <a:off x="6941127" y="1849582"/>
                    <a:ext cx="104442" cy="432510"/>
                  </a:xfrm>
                  <a:prstGeom prst="line">
                    <a:avLst/>
                  </a:prstGeom>
                  <a:ln w="25400" cap="rnd">
                    <a:solidFill>
                      <a:srgbClr val="19F54B"/>
                    </a:solidFill>
                    <a:round/>
                    <a:tailEnd type="none"/>
                  </a:ln>
                  <a:scene3d>
                    <a:camera prst="orthographicFront"/>
                    <a:lightRig rig="threePt" dir="t"/>
                  </a:scene3d>
                  <a:sp3d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1" name="Gruppieren 190"/>
              <p:cNvGrpSpPr/>
              <p:nvPr/>
            </p:nvGrpSpPr>
            <p:grpSpPr>
              <a:xfrm rot="18325257">
                <a:off x="6253557" y="1581051"/>
                <a:ext cx="296884" cy="193946"/>
                <a:chOff x="6816694" y="1369905"/>
                <a:chExt cx="327056" cy="193946"/>
              </a:xfrm>
            </p:grpSpPr>
            <p:cxnSp>
              <p:nvCxnSpPr>
                <p:cNvPr id="192" name="Gerader Verbinder 191"/>
                <p:cNvCxnSpPr/>
                <p:nvPr/>
              </p:nvCxnSpPr>
              <p:spPr>
                <a:xfrm flipH="1" flipV="1">
                  <a:off x="6818698" y="1562210"/>
                  <a:ext cx="325052" cy="1641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oval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Gerader Verbinder 192"/>
                <p:cNvCxnSpPr/>
                <p:nvPr/>
              </p:nvCxnSpPr>
              <p:spPr>
                <a:xfrm flipH="1" flipV="1">
                  <a:off x="6818698" y="1467478"/>
                  <a:ext cx="325052" cy="1641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oval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Gerader Verbinder 193"/>
                <p:cNvCxnSpPr/>
                <p:nvPr/>
              </p:nvCxnSpPr>
              <p:spPr>
                <a:xfrm flipH="1" flipV="1">
                  <a:off x="6816694" y="1369905"/>
                  <a:ext cx="325052" cy="1641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oval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uppieren 44"/>
            <p:cNvGrpSpPr/>
            <p:nvPr/>
          </p:nvGrpSpPr>
          <p:grpSpPr>
            <a:xfrm flipH="1">
              <a:off x="6473423" y="2090716"/>
              <a:ext cx="901078" cy="1212273"/>
              <a:chOff x="6144491" y="1371600"/>
              <a:chExt cx="901078" cy="1212273"/>
            </a:xfrm>
          </p:grpSpPr>
          <p:cxnSp>
            <p:nvCxnSpPr>
              <p:cNvPr id="185" name="Gerader Verbinder 184"/>
              <p:cNvCxnSpPr/>
              <p:nvPr/>
            </p:nvCxnSpPr>
            <p:spPr>
              <a:xfrm>
                <a:off x="6241473" y="1371600"/>
                <a:ext cx="699871" cy="47863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Gruppieren 185"/>
              <p:cNvGrpSpPr/>
              <p:nvPr/>
            </p:nvGrpSpPr>
            <p:grpSpPr>
              <a:xfrm>
                <a:off x="6144491" y="1371600"/>
                <a:ext cx="901078" cy="1212273"/>
                <a:chOff x="6144491" y="1371600"/>
                <a:chExt cx="901078" cy="1212273"/>
              </a:xfrm>
            </p:grpSpPr>
            <p:cxnSp>
              <p:nvCxnSpPr>
                <p:cNvPr id="187" name="Gerader Verbinder 186"/>
                <p:cNvCxnSpPr/>
                <p:nvPr/>
              </p:nvCxnSpPr>
              <p:spPr>
                <a:xfrm flipH="1" flipV="1">
                  <a:off x="6144491" y="1849582"/>
                  <a:ext cx="290945" cy="734291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Gerader Verbinder 187"/>
                <p:cNvCxnSpPr/>
                <p:nvPr/>
              </p:nvCxnSpPr>
              <p:spPr>
                <a:xfrm flipV="1">
                  <a:off x="6144491" y="1371600"/>
                  <a:ext cx="96767" cy="477983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Gerader Verbinder 188"/>
                <p:cNvCxnSpPr/>
                <p:nvPr/>
              </p:nvCxnSpPr>
              <p:spPr>
                <a:xfrm>
                  <a:off x="6941127" y="1849582"/>
                  <a:ext cx="104442" cy="432510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uppieren 45"/>
            <p:cNvGrpSpPr/>
            <p:nvPr/>
          </p:nvGrpSpPr>
          <p:grpSpPr>
            <a:xfrm rot="3274743" flipH="1">
              <a:off x="6963789" y="2307310"/>
              <a:ext cx="296884" cy="193946"/>
              <a:chOff x="6816694" y="1369905"/>
              <a:chExt cx="327056" cy="193946"/>
            </a:xfrm>
          </p:grpSpPr>
          <p:cxnSp>
            <p:nvCxnSpPr>
              <p:cNvPr id="182" name="Gerader Verbinder 181"/>
              <p:cNvCxnSpPr/>
              <p:nvPr/>
            </p:nvCxnSpPr>
            <p:spPr>
              <a:xfrm flipH="1" flipV="1">
                <a:off x="6818698" y="1562210"/>
                <a:ext cx="325052" cy="164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Gerader Verbinder 182"/>
              <p:cNvCxnSpPr/>
              <p:nvPr/>
            </p:nvCxnSpPr>
            <p:spPr>
              <a:xfrm flipH="1" flipV="1">
                <a:off x="6818698" y="1467478"/>
                <a:ext cx="325052" cy="164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 flipH="1" flipV="1">
                <a:off x="6816694" y="1369905"/>
                <a:ext cx="325052" cy="164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uppieren 46"/>
            <p:cNvGrpSpPr/>
            <p:nvPr/>
          </p:nvGrpSpPr>
          <p:grpSpPr>
            <a:xfrm>
              <a:off x="5122363" y="2429747"/>
              <a:ext cx="873300" cy="1351922"/>
              <a:chOff x="6439592" y="1698940"/>
              <a:chExt cx="873300" cy="1351922"/>
            </a:xfrm>
          </p:grpSpPr>
          <p:cxnSp>
            <p:nvCxnSpPr>
              <p:cNvPr id="168" name="Gerader Verbinder 167"/>
              <p:cNvCxnSpPr/>
              <p:nvPr/>
            </p:nvCxnSpPr>
            <p:spPr>
              <a:xfrm flipH="1" flipV="1">
                <a:off x="7093507" y="2574706"/>
                <a:ext cx="122580" cy="476156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r Verbinder 168"/>
              <p:cNvCxnSpPr/>
              <p:nvPr/>
            </p:nvCxnSpPr>
            <p:spPr>
              <a:xfrm flipH="1" flipV="1">
                <a:off x="7185987" y="2515408"/>
                <a:ext cx="126905" cy="471456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r Verbinder 169"/>
              <p:cNvCxnSpPr/>
              <p:nvPr/>
            </p:nvCxnSpPr>
            <p:spPr>
              <a:xfrm flipH="1" flipV="1">
                <a:off x="6774656" y="2374106"/>
                <a:ext cx="311944" cy="19167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r Verbinder 170"/>
              <p:cNvCxnSpPr/>
              <p:nvPr/>
            </p:nvCxnSpPr>
            <p:spPr>
              <a:xfrm flipH="1" flipV="1">
                <a:off x="6828980" y="2294673"/>
                <a:ext cx="355252" cy="217267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r Verbinder 171"/>
              <p:cNvCxnSpPr/>
              <p:nvPr/>
            </p:nvCxnSpPr>
            <p:spPr>
              <a:xfrm>
                <a:off x="6600825" y="1735931"/>
                <a:ext cx="245882" cy="170872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r Verbinder 172"/>
              <p:cNvCxnSpPr/>
              <p:nvPr/>
            </p:nvCxnSpPr>
            <p:spPr>
              <a:xfrm flipH="1" flipV="1">
                <a:off x="6849726" y="1908849"/>
                <a:ext cx="68848" cy="324834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Ellipse 173"/>
              <p:cNvSpPr>
                <a:spLocks noChangeAspect="1"/>
              </p:cNvSpPr>
              <p:nvPr/>
            </p:nvSpPr>
            <p:spPr>
              <a:xfrm>
                <a:off x="6884558" y="219967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75" name="Ellipse 174"/>
              <p:cNvSpPr>
                <a:spLocks noChangeAspect="1"/>
              </p:cNvSpPr>
              <p:nvPr/>
            </p:nvSpPr>
            <p:spPr>
              <a:xfrm>
                <a:off x="6566654" y="1698940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cxnSp>
            <p:nvCxnSpPr>
              <p:cNvPr id="176" name="Gerader Verbinder 175"/>
              <p:cNvCxnSpPr/>
              <p:nvPr/>
            </p:nvCxnSpPr>
            <p:spPr>
              <a:xfrm>
                <a:off x="6755919" y="1952372"/>
                <a:ext cx="71409" cy="341476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/>
              <p:cNvCxnSpPr/>
              <p:nvPr/>
            </p:nvCxnSpPr>
            <p:spPr>
              <a:xfrm>
                <a:off x="6534549" y="1821367"/>
                <a:ext cx="218351" cy="130035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/>
              <p:cNvCxnSpPr/>
              <p:nvPr/>
            </p:nvCxnSpPr>
            <p:spPr>
              <a:xfrm>
                <a:off x="6475330" y="1903397"/>
                <a:ext cx="187988" cy="107531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/>
              <p:cNvCxnSpPr/>
              <p:nvPr/>
            </p:nvCxnSpPr>
            <p:spPr>
              <a:xfrm flipH="1" flipV="1">
                <a:off x="6663318" y="2011711"/>
                <a:ext cx="57903" cy="282137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headEnd type="oval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Ellipse 179"/>
              <p:cNvSpPr>
                <a:spLocks noChangeAspect="1"/>
              </p:cNvSpPr>
              <p:nvPr/>
            </p:nvSpPr>
            <p:spPr>
              <a:xfrm>
                <a:off x="6439592" y="1863475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181" name="Ellipse 180"/>
              <p:cNvSpPr>
                <a:spLocks noChangeAspect="1"/>
              </p:cNvSpPr>
              <p:nvPr/>
            </p:nvSpPr>
            <p:spPr>
              <a:xfrm>
                <a:off x="6687025" y="225784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/>
              </a:p>
            </p:txBody>
          </p:sp>
        </p:grpSp>
        <p:sp>
          <p:nvSpPr>
            <p:cNvPr id="48" name="Ellipse 47"/>
            <p:cNvSpPr>
              <a:spLocks noChangeAspect="1"/>
            </p:cNvSpPr>
            <p:nvPr/>
          </p:nvSpPr>
          <p:spPr>
            <a:xfrm>
              <a:off x="5927704" y="436678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49" name="Gerader Verbinder 48"/>
            <p:cNvCxnSpPr/>
            <p:nvPr/>
          </p:nvCxnSpPr>
          <p:spPr>
            <a:xfrm flipV="1">
              <a:off x="6334125" y="3306194"/>
              <a:ext cx="78299" cy="36807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V="1">
              <a:off x="6213111" y="3246896"/>
              <a:ext cx="106838" cy="47077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/>
            <p:cNvCxnSpPr/>
            <p:nvPr/>
          </p:nvCxnSpPr>
          <p:spPr>
            <a:xfrm flipV="1">
              <a:off x="6419331" y="3105595"/>
              <a:ext cx="311944" cy="19167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V="1">
              <a:off x="6321699" y="3026162"/>
              <a:ext cx="355252" cy="21726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 flipH="1">
              <a:off x="6659224" y="2467420"/>
              <a:ext cx="245882" cy="17087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/>
            <p:cNvCxnSpPr/>
            <p:nvPr/>
          </p:nvCxnSpPr>
          <p:spPr>
            <a:xfrm flipV="1">
              <a:off x="6587357" y="2640338"/>
              <a:ext cx="68848" cy="32483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>
              <a:spLocks noChangeAspect="1"/>
            </p:cNvSpPr>
            <p:nvPr/>
          </p:nvSpPr>
          <p:spPr>
            <a:xfrm flipH="1">
              <a:off x="6549373" y="2931168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6" name="Ellipse 55"/>
            <p:cNvSpPr>
              <a:spLocks noChangeAspect="1"/>
            </p:cNvSpPr>
            <p:nvPr/>
          </p:nvSpPr>
          <p:spPr>
            <a:xfrm flipH="1">
              <a:off x="6867277" y="243042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57" name="Gerader Verbinder 56"/>
            <p:cNvCxnSpPr/>
            <p:nvPr/>
          </p:nvCxnSpPr>
          <p:spPr>
            <a:xfrm flipH="1">
              <a:off x="6678603" y="2683861"/>
              <a:ext cx="71409" cy="34147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 flipH="1">
              <a:off x="6753031" y="2552856"/>
              <a:ext cx="218351" cy="13003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/>
            <p:cNvCxnSpPr/>
            <p:nvPr/>
          </p:nvCxnSpPr>
          <p:spPr>
            <a:xfrm flipH="1">
              <a:off x="6842613" y="2634886"/>
              <a:ext cx="187988" cy="107531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 flipV="1">
              <a:off x="6784710" y="2743200"/>
              <a:ext cx="57903" cy="28213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/>
            <p:cNvSpPr>
              <a:spLocks noChangeAspect="1"/>
            </p:cNvSpPr>
            <p:nvPr/>
          </p:nvSpPr>
          <p:spPr>
            <a:xfrm flipH="1">
              <a:off x="6994339" y="259496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62" name="Ellipse 61"/>
            <p:cNvSpPr>
              <a:spLocks noChangeAspect="1"/>
            </p:cNvSpPr>
            <p:nvPr/>
          </p:nvSpPr>
          <p:spPr>
            <a:xfrm flipH="1">
              <a:off x="6746906" y="2989337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63" name="Gerader Verbinder 62"/>
            <p:cNvCxnSpPr/>
            <p:nvPr/>
          </p:nvCxnSpPr>
          <p:spPr>
            <a:xfrm flipH="1" flipV="1">
              <a:off x="6182731" y="3426362"/>
              <a:ext cx="70494" cy="8089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 flipV="1">
              <a:off x="6182731" y="3151008"/>
              <a:ext cx="60459" cy="26395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 flipV="1">
              <a:off x="6242749" y="3005130"/>
              <a:ext cx="226203" cy="145878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pieren 65"/>
            <p:cNvGrpSpPr/>
            <p:nvPr/>
          </p:nvGrpSpPr>
          <p:grpSpPr>
            <a:xfrm>
              <a:off x="5777681" y="2796355"/>
              <a:ext cx="79969" cy="106879"/>
              <a:chOff x="7106259" y="2072580"/>
              <a:chExt cx="79969" cy="106879"/>
            </a:xfrm>
          </p:grpSpPr>
          <p:cxnSp>
            <p:nvCxnSpPr>
              <p:cNvPr id="166" name="Gerader Verbinder 165"/>
              <p:cNvCxnSpPr/>
              <p:nvPr/>
            </p:nvCxnSpPr>
            <p:spPr>
              <a:xfrm>
                <a:off x="7106259" y="2072580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r Verbinder 166"/>
              <p:cNvCxnSpPr/>
              <p:nvPr/>
            </p:nvCxnSpPr>
            <p:spPr>
              <a:xfrm>
                <a:off x="7186228" y="207415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uppieren 66"/>
            <p:cNvGrpSpPr/>
            <p:nvPr/>
          </p:nvGrpSpPr>
          <p:grpSpPr>
            <a:xfrm>
              <a:off x="5939275" y="2797116"/>
              <a:ext cx="79969" cy="106118"/>
              <a:chOff x="7106259" y="2074151"/>
              <a:chExt cx="79969" cy="106118"/>
            </a:xfrm>
          </p:grpSpPr>
          <p:cxnSp>
            <p:nvCxnSpPr>
              <p:cNvPr id="164" name="Gerader Verbinder 163"/>
              <p:cNvCxnSpPr/>
              <p:nvPr/>
            </p:nvCxnSpPr>
            <p:spPr>
              <a:xfrm>
                <a:off x="7106259" y="207496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r Verbinder 164"/>
              <p:cNvCxnSpPr/>
              <p:nvPr/>
            </p:nvCxnSpPr>
            <p:spPr>
              <a:xfrm>
                <a:off x="7186228" y="207415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uppieren 67"/>
            <p:cNvGrpSpPr/>
            <p:nvPr/>
          </p:nvGrpSpPr>
          <p:grpSpPr>
            <a:xfrm>
              <a:off x="6098577" y="2797008"/>
              <a:ext cx="79969" cy="106118"/>
              <a:chOff x="7106259" y="2074151"/>
              <a:chExt cx="79969" cy="106118"/>
            </a:xfrm>
          </p:grpSpPr>
          <p:cxnSp>
            <p:nvCxnSpPr>
              <p:cNvPr id="162" name="Gerader Verbinder 161"/>
              <p:cNvCxnSpPr/>
              <p:nvPr/>
            </p:nvCxnSpPr>
            <p:spPr>
              <a:xfrm>
                <a:off x="7106259" y="207496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7186228" y="207415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uppieren 68"/>
            <p:cNvGrpSpPr/>
            <p:nvPr/>
          </p:nvGrpSpPr>
          <p:grpSpPr>
            <a:xfrm>
              <a:off x="6258306" y="2796198"/>
              <a:ext cx="79969" cy="106118"/>
              <a:chOff x="7106259" y="2074151"/>
              <a:chExt cx="79969" cy="106118"/>
            </a:xfrm>
          </p:grpSpPr>
          <p:cxnSp>
            <p:nvCxnSpPr>
              <p:cNvPr id="160" name="Gerader Verbinder 159"/>
              <p:cNvCxnSpPr/>
              <p:nvPr/>
            </p:nvCxnSpPr>
            <p:spPr>
              <a:xfrm>
                <a:off x="7106259" y="207496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>
                <a:off x="7186228" y="2074151"/>
                <a:ext cx="0" cy="10530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Gerader Verbinder 69"/>
            <p:cNvCxnSpPr/>
            <p:nvPr/>
          </p:nvCxnSpPr>
          <p:spPr>
            <a:xfrm>
              <a:off x="6417536" y="2797356"/>
              <a:ext cx="0" cy="105308"/>
            </a:xfrm>
            <a:prstGeom prst="line">
              <a:avLst/>
            </a:prstGeom>
            <a:ln w="508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/>
            <p:nvPr/>
          </p:nvCxnSpPr>
          <p:spPr>
            <a:xfrm flipH="1">
              <a:off x="5625015" y="3007484"/>
              <a:ext cx="96738" cy="6672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H="1">
              <a:off x="5786397" y="2894491"/>
              <a:ext cx="1656" cy="169361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>
              <a:off x="5789803" y="3067490"/>
              <a:ext cx="163088" cy="10340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/>
            <p:cNvCxnSpPr/>
            <p:nvPr/>
          </p:nvCxnSpPr>
          <p:spPr>
            <a:xfrm>
              <a:off x="5955590" y="3176942"/>
              <a:ext cx="60625" cy="23848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 flipV="1">
              <a:off x="5947248" y="3421831"/>
              <a:ext cx="70494" cy="8089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>
              <a:off x="5950428" y="2883586"/>
              <a:ext cx="0" cy="16264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>
              <a:off x="5950261" y="3052663"/>
              <a:ext cx="135606" cy="9675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/>
            <p:cNvCxnSpPr/>
            <p:nvPr/>
          </p:nvCxnSpPr>
          <p:spPr>
            <a:xfrm>
              <a:off x="6092068" y="3157204"/>
              <a:ext cx="6509" cy="48196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/>
            <p:cNvCxnSpPr/>
            <p:nvPr/>
          </p:nvCxnSpPr>
          <p:spPr>
            <a:xfrm>
              <a:off x="6349834" y="2892043"/>
              <a:ext cx="0" cy="6319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 flipH="1">
              <a:off x="6247805" y="2957250"/>
              <a:ext cx="102029" cy="6138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6240287" y="3024655"/>
              <a:ext cx="404" cy="11937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/>
            <p:nvPr/>
          </p:nvCxnSpPr>
          <p:spPr>
            <a:xfrm flipH="1">
              <a:off x="6032951" y="3047837"/>
              <a:ext cx="74901" cy="5707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/>
            <p:nvPr/>
          </p:nvCxnSpPr>
          <p:spPr>
            <a:xfrm>
              <a:off x="6109971" y="2883775"/>
              <a:ext cx="0" cy="16264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pieren 83"/>
            <p:cNvGrpSpPr/>
            <p:nvPr/>
          </p:nvGrpSpPr>
          <p:grpSpPr>
            <a:xfrm>
              <a:off x="4951158" y="2886789"/>
              <a:ext cx="561594" cy="761161"/>
              <a:chOff x="6265450" y="2165395"/>
              <a:chExt cx="561594" cy="761161"/>
            </a:xfrm>
          </p:grpSpPr>
          <p:grpSp>
            <p:nvGrpSpPr>
              <p:cNvPr id="153" name="Gruppieren 152"/>
              <p:cNvGrpSpPr/>
              <p:nvPr/>
            </p:nvGrpSpPr>
            <p:grpSpPr>
              <a:xfrm flipH="1">
                <a:off x="6265450" y="2165395"/>
                <a:ext cx="561594" cy="761161"/>
                <a:chOff x="8006457" y="2167074"/>
                <a:chExt cx="561594" cy="761161"/>
              </a:xfrm>
            </p:grpSpPr>
            <p:cxnSp>
              <p:nvCxnSpPr>
                <p:cNvPr id="157" name="Gerader Verbinder 156"/>
                <p:cNvCxnSpPr>
                  <a:stCxn id="146" idx="3"/>
                </p:cNvCxnSpPr>
                <p:nvPr/>
              </p:nvCxnSpPr>
              <p:spPr>
                <a:xfrm flipV="1">
                  <a:off x="8006457" y="2727405"/>
                  <a:ext cx="292400" cy="200830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headEnd type="none"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r Verbinder 157"/>
                <p:cNvCxnSpPr/>
                <p:nvPr/>
              </p:nvCxnSpPr>
              <p:spPr>
                <a:xfrm flipV="1">
                  <a:off x="8290436" y="2167320"/>
                  <a:ext cx="159747" cy="411895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headEnd type="none"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r Verbinder 158"/>
                <p:cNvCxnSpPr/>
                <p:nvPr/>
              </p:nvCxnSpPr>
              <p:spPr>
                <a:xfrm>
                  <a:off x="8456852" y="2167074"/>
                  <a:ext cx="111199" cy="0"/>
                </a:xfrm>
                <a:prstGeom prst="line">
                  <a:avLst/>
                </a:prstGeom>
                <a:ln w="25400" cap="rnd">
                  <a:solidFill>
                    <a:srgbClr val="19F54B"/>
                  </a:solidFill>
                  <a:round/>
                  <a:headEnd type="none"/>
                  <a:tailEnd type="none"/>
                </a:ln>
                <a:scene3d>
                  <a:camera prst="orthographicFront"/>
                  <a:lightRig rig="threePt" dir="t"/>
                </a:scene3d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Gerader Verbinder 153"/>
              <p:cNvCxnSpPr/>
              <p:nvPr/>
            </p:nvCxnSpPr>
            <p:spPr>
              <a:xfrm flipH="1">
                <a:off x="6307288" y="2228777"/>
                <a:ext cx="95047" cy="3531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r Verbinder 154"/>
              <p:cNvCxnSpPr/>
              <p:nvPr/>
            </p:nvCxnSpPr>
            <p:spPr>
              <a:xfrm flipH="1">
                <a:off x="6331368" y="2307383"/>
                <a:ext cx="95047" cy="3531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r Verbinder 155"/>
              <p:cNvCxnSpPr/>
              <p:nvPr/>
            </p:nvCxnSpPr>
            <p:spPr>
              <a:xfrm flipH="1">
                <a:off x="6368144" y="2381138"/>
                <a:ext cx="95047" cy="35318"/>
              </a:xfrm>
              <a:prstGeom prst="line">
                <a:avLst/>
              </a:prstGeom>
              <a:ln w="50800" cap="flat">
                <a:solidFill>
                  <a:srgbClr val="19F54B"/>
                </a:solidFill>
                <a:miter lim="800000"/>
                <a:headEnd type="none"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Gerader Verbinder 84"/>
            <p:cNvCxnSpPr/>
            <p:nvPr/>
          </p:nvCxnSpPr>
          <p:spPr>
            <a:xfrm flipV="1">
              <a:off x="6684096" y="3447118"/>
              <a:ext cx="310243" cy="207677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/>
            <p:nvPr/>
          </p:nvCxnSpPr>
          <p:spPr>
            <a:xfrm>
              <a:off x="7111954" y="2950171"/>
              <a:ext cx="95047" cy="35318"/>
            </a:xfrm>
            <a:prstGeom prst="line">
              <a:avLst/>
            </a:prstGeom>
            <a:ln w="508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/>
            <p:cNvCxnSpPr/>
            <p:nvPr/>
          </p:nvCxnSpPr>
          <p:spPr>
            <a:xfrm>
              <a:off x="7080436" y="3026783"/>
              <a:ext cx="95047" cy="35318"/>
            </a:xfrm>
            <a:prstGeom prst="line">
              <a:avLst/>
            </a:prstGeom>
            <a:ln w="508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>
              <a:off x="7051098" y="3102532"/>
              <a:ext cx="95047" cy="35318"/>
            </a:xfrm>
            <a:prstGeom prst="line">
              <a:avLst/>
            </a:prstGeom>
            <a:ln w="508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H="1" flipV="1">
              <a:off x="5415285" y="3184277"/>
              <a:ext cx="290349" cy="173521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Ellipse 89"/>
            <p:cNvSpPr>
              <a:spLocks noChangeAspect="1"/>
            </p:cNvSpPr>
            <p:nvPr/>
          </p:nvSpPr>
          <p:spPr>
            <a:xfrm>
              <a:off x="5375305" y="3147735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91" name="Gerader Verbinder 90"/>
            <p:cNvCxnSpPr/>
            <p:nvPr/>
          </p:nvCxnSpPr>
          <p:spPr>
            <a:xfrm>
              <a:off x="5705634" y="3361656"/>
              <a:ext cx="48352" cy="21205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/>
            <p:cNvCxnSpPr/>
            <p:nvPr/>
          </p:nvCxnSpPr>
          <p:spPr>
            <a:xfrm>
              <a:off x="5756690" y="3576444"/>
              <a:ext cx="112979" cy="9659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/>
            <p:cNvCxnSpPr/>
            <p:nvPr/>
          </p:nvCxnSpPr>
          <p:spPr>
            <a:xfrm flipH="1">
              <a:off x="5263919" y="3105025"/>
              <a:ext cx="89290" cy="36799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/>
            <p:cNvCxnSpPr/>
            <p:nvPr/>
          </p:nvCxnSpPr>
          <p:spPr>
            <a:xfrm flipH="1" flipV="1">
              <a:off x="5125888" y="2813675"/>
              <a:ext cx="128382" cy="33251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 flipH="1">
              <a:off x="4922203" y="2813675"/>
              <a:ext cx="200160" cy="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/>
            <p:nvPr/>
          </p:nvCxnSpPr>
          <p:spPr>
            <a:xfrm>
              <a:off x="6836727" y="3105025"/>
              <a:ext cx="66550" cy="36799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/>
            <p:nvPr/>
          </p:nvCxnSpPr>
          <p:spPr>
            <a:xfrm flipV="1">
              <a:off x="6909793" y="2778970"/>
              <a:ext cx="145802" cy="36285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/>
            <p:nvPr/>
          </p:nvCxnSpPr>
          <p:spPr>
            <a:xfrm>
              <a:off x="7066339" y="2778970"/>
              <a:ext cx="218288" cy="839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/>
            <p:cNvCxnSpPr/>
            <p:nvPr/>
          </p:nvCxnSpPr>
          <p:spPr>
            <a:xfrm>
              <a:off x="7014587" y="2903241"/>
              <a:ext cx="104936" cy="38987"/>
            </a:xfrm>
            <a:prstGeom prst="line">
              <a:avLst/>
            </a:prstGeom>
            <a:ln w="254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>
            <a:xfrm>
              <a:off x="6987934" y="2981714"/>
              <a:ext cx="104936" cy="38987"/>
            </a:xfrm>
            <a:prstGeom prst="line">
              <a:avLst/>
            </a:prstGeom>
            <a:ln w="254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>
              <a:off x="6956091" y="3054710"/>
              <a:ext cx="104936" cy="38987"/>
            </a:xfrm>
            <a:prstGeom prst="line">
              <a:avLst/>
            </a:prstGeom>
            <a:ln w="25400" cap="flat">
              <a:solidFill>
                <a:srgbClr val="19F54B"/>
              </a:solidFill>
              <a:miter lim="800000"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/>
            <p:nvPr/>
          </p:nvCxnSpPr>
          <p:spPr>
            <a:xfrm flipH="1" flipV="1">
              <a:off x="6782166" y="3183736"/>
              <a:ext cx="204123" cy="11244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102"/>
            <p:cNvSpPr>
              <a:spLocks noChangeAspect="1"/>
            </p:cNvSpPr>
            <p:nvPr/>
          </p:nvSpPr>
          <p:spPr>
            <a:xfrm flipH="1">
              <a:off x="6748141" y="3149416"/>
              <a:ext cx="72000" cy="7435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/>
            <p:cNvCxnSpPr/>
            <p:nvPr/>
          </p:nvCxnSpPr>
          <p:spPr>
            <a:xfrm>
              <a:off x="5216574" y="3594010"/>
              <a:ext cx="194731" cy="123661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>
            <a:xfrm>
              <a:off x="5416603" y="3724110"/>
              <a:ext cx="95940" cy="161382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/>
            <p:nvPr/>
          </p:nvCxnSpPr>
          <p:spPr>
            <a:xfrm>
              <a:off x="5520341" y="3890250"/>
              <a:ext cx="200214" cy="1668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r Verbinder 106"/>
            <p:cNvCxnSpPr/>
            <p:nvPr/>
          </p:nvCxnSpPr>
          <p:spPr>
            <a:xfrm flipH="1">
              <a:off x="5188057" y="3305216"/>
              <a:ext cx="39800" cy="49648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>
              <a:off x="5199368" y="3702618"/>
              <a:ext cx="159349" cy="95528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>
            <a:xfrm>
              <a:off x="5359658" y="3801628"/>
              <a:ext cx="101063" cy="16819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>
            <a:xfrm>
              <a:off x="5464184" y="3976623"/>
              <a:ext cx="200214" cy="1668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/>
            <p:nvPr/>
          </p:nvCxnSpPr>
          <p:spPr>
            <a:xfrm flipH="1" flipV="1">
              <a:off x="6506255" y="3932754"/>
              <a:ext cx="57791" cy="26465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/>
            <p:nvPr/>
          </p:nvCxnSpPr>
          <p:spPr>
            <a:xfrm flipV="1">
              <a:off x="6755483" y="3697856"/>
              <a:ext cx="4863" cy="76289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r Verbinder 112"/>
            <p:cNvCxnSpPr/>
            <p:nvPr/>
          </p:nvCxnSpPr>
          <p:spPr>
            <a:xfrm flipV="1">
              <a:off x="6760346" y="3543591"/>
              <a:ext cx="241170" cy="15426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/>
            <p:cNvCxnSpPr/>
            <p:nvPr/>
          </p:nvCxnSpPr>
          <p:spPr>
            <a:xfrm>
              <a:off x="6990397" y="3302989"/>
              <a:ext cx="39080" cy="51272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endCxn id="118" idx="0"/>
            </p:cNvCxnSpPr>
            <p:nvPr/>
          </p:nvCxnSpPr>
          <p:spPr>
            <a:xfrm>
              <a:off x="5125888" y="3921686"/>
              <a:ext cx="51794" cy="24995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 flipH="1" flipV="1">
              <a:off x="5240706" y="3980202"/>
              <a:ext cx="132068" cy="21418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>
              <a:spLocks noChangeAspect="1"/>
            </p:cNvSpPr>
            <p:nvPr/>
          </p:nvSpPr>
          <p:spPr>
            <a:xfrm>
              <a:off x="5148351" y="379686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>
              <a:spLocks noChangeAspect="1"/>
            </p:cNvSpPr>
            <p:nvPr/>
          </p:nvSpPr>
          <p:spPr>
            <a:xfrm>
              <a:off x="5141682" y="4171642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19" name="Gerader Verbinder 118"/>
            <p:cNvCxnSpPr/>
            <p:nvPr/>
          </p:nvCxnSpPr>
          <p:spPr>
            <a:xfrm>
              <a:off x="6725248" y="4216939"/>
              <a:ext cx="191736" cy="65528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/>
            <p:nvPr/>
          </p:nvCxnSpPr>
          <p:spPr>
            <a:xfrm>
              <a:off x="6924289" y="3880226"/>
              <a:ext cx="77980" cy="29652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lipse 120"/>
            <p:cNvSpPr>
              <a:spLocks noChangeAspect="1"/>
            </p:cNvSpPr>
            <p:nvPr/>
          </p:nvSpPr>
          <p:spPr>
            <a:xfrm>
              <a:off x="6649505" y="416738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>
              <a:spLocks noChangeAspect="1"/>
            </p:cNvSpPr>
            <p:nvPr/>
          </p:nvSpPr>
          <p:spPr>
            <a:xfrm>
              <a:off x="6995680" y="379790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>
              <a:spLocks noChangeAspect="1"/>
            </p:cNvSpPr>
            <p:nvPr/>
          </p:nvSpPr>
          <p:spPr>
            <a:xfrm>
              <a:off x="6978587" y="4174890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24" name="Gerader Verbinder 123"/>
            <p:cNvCxnSpPr/>
            <p:nvPr/>
          </p:nvCxnSpPr>
          <p:spPr>
            <a:xfrm>
              <a:off x="5312904" y="3901575"/>
              <a:ext cx="92892" cy="15755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r Verbinder 124"/>
            <p:cNvCxnSpPr/>
            <p:nvPr/>
          </p:nvCxnSpPr>
          <p:spPr>
            <a:xfrm flipV="1">
              <a:off x="6514313" y="3774145"/>
              <a:ext cx="241170" cy="154265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r Verbinder 125"/>
            <p:cNvCxnSpPr/>
            <p:nvPr/>
          </p:nvCxnSpPr>
          <p:spPr>
            <a:xfrm flipV="1">
              <a:off x="6760346" y="3826002"/>
              <a:ext cx="4863" cy="76289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/>
            <p:cNvCxnSpPr/>
            <p:nvPr/>
          </p:nvCxnSpPr>
          <p:spPr>
            <a:xfrm flipV="1">
              <a:off x="6773839" y="3671738"/>
              <a:ext cx="232540" cy="14397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/>
            <p:nvPr/>
          </p:nvCxnSpPr>
          <p:spPr>
            <a:xfrm flipV="1">
              <a:off x="6532742" y="3902292"/>
              <a:ext cx="227604" cy="14650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/>
            <p:nvPr/>
          </p:nvCxnSpPr>
          <p:spPr>
            <a:xfrm flipV="1">
              <a:off x="6757914" y="3906635"/>
              <a:ext cx="2432" cy="125184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/>
            <p:cNvCxnSpPr/>
            <p:nvPr/>
          </p:nvCxnSpPr>
          <p:spPr>
            <a:xfrm flipV="1">
              <a:off x="6624886" y="4031819"/>
              <a:ext cx="133028" cy="72000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r Verbinder 130"/>
            <p:cNvCxnSpPr/>
            <p:nvPr/>
          </p:nvCxnSpPr>
          <p:spPr>
            <a:xfrm>
              <a:off x="5411305" y="4063880"/>
              <a:ext cx="200214" cy="16683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oval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Ellipse 131"/>
            <p:cNvSpPr>
              <a:spLocks noChangeAspect="1"/>
            </p:cNvSpPr>
            <p:nvPr/>
          </p:nvSpPr>
          <p:spPr>
            <a:xfrm>
              <a:off x="5184351" y="3913849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133" name="Gruppieren 132"/>
            <p:cNvGrpSpPr/>
            <p:nvPr/>
          </p:nvGrpSpPr>
          <p:grpSpPr>
            <a:xfrm flipH="1">
              <a:off x="6213111" y="4367107"/>
              <a:ext cx="513402" cy="292556"/>
              <a:chOff x="6752900" y="3636169"/>
              <a:chExt cx="513402" cy="292556"/>
            </a:xfrm>
          </p:grpSpPr>
          <p:cxnSp>
            <p:nvCxnSpPr>
              <p:cNvPr id="147" name="Gerader Verbinder 146"/>
              <p:cNvCxnSpPr/>
              <p:nvPr/>
            </p:nvCxnSpPr>
            <p:spPr>
              <a:xfrm flipH="1" flipV="1">
                <a:off x="7035650" y="3636171"/>
                <a:ext cx="186898" cy="90083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r Verbinder 147"/>
              <p:cNvCxnSpPr/>
              <p:nvPr/>
            </p:nvCxnSpPr>
            <p:spPr>
              <a:xfrm flipH="1">
                <a:off x="6752900" y="3636169"/>
                <a:ext cx="278933" cy="90254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r Verbinder 148"/>
              <p:cNvCxnSpPr/>
              <p:nvPr/>
            </p:nvCxnSpPr>
            <p:spPr>
              <a:xfrm flipH="1" flipV="1">
                <a:off x="7060607" y="3750675"/>
                <a:ext cx="157305" cy="32464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r Verbinder 149"/>
              <p:cNvCxnSpPr/>
              <p:nvPr/>
            </p:nvCxnSpPr>
            <p:spPr>
              <a:xfrm flipH="1">
                <a:off x="6796088" y="3748908"/>
                <a:ext cx="258320" cy="82338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r Verbinder 150"/>
              <p:cNvCxnSpPr/>
              <p:nvPr/>
            </p:nvCxnSpPr>
            <p:spPr>
              <a:xfrm flipH="1">
                <a:off x="6835024" y="3846387"/>
                <a:ext cx="258320" cy="82338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oval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r Verbinder 151"/>
              <p:cNvCxnSpPr/>
              <p:nvPr/>
            </p:nvCxnSpPr>
            <p:spPr>
              <a:xfrm flipH="1">
                <a:off x="7093390" y="3836079"/>
                <a:ext cx="172912" cy="8837"/>
              </a:xfrm>
              <a:prstGeom prst="line">
                <a:avLst/>
              </a:prstGeom>
              <a:ln w="25400" cap="rnd">
                <a:solidFill>
                  <a:srgbClr val="19F54B"/>
                </a:solidFill>
                <a:round/>
                <a:tailEnd type="none"/>
              </a:ln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Gerader Verbinder 133"/>
            <p:cNvCxnSpPr/>
            <p:nvPr/>
          </p:nvCxnSpPr>
          <p:spPr>
            <a:xfrm>
              <a:off x="6835243" y="3913899"/>
              <a:ext cx="86472" cy="364646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oval"/>
              <a:tailEnd type="none"/>
            </a:ln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endCxn id="136" idx="2"/>
            </p:cNvCxnSpPr>
            <p:nvPr/>
          </p:nvCxnSpPr>
          <p:spPr>
            <a:xfrm>
              <a:off x="5374849" y="4196606"/>
              <a:ext cx="91720" cy="798"/>
            </a:xfrm>
            <a:prstGeom prst="line">
              <a:avLst/>
            </a:prstGeom>
            <a:ln w="25400" cap="rnd">
              <a:solidFill>
                <a:srgbClr val="19F54B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lipse 135"/>
            <p:cNvSpPr>
              <a:spLocks noChangeAspect="1"/>
            </p:cNvSpPr>
            <p:nvPr/>
          </p:nvSpPr>
          <p:spPr>
            <a:xfrm>
              <a:off x="5466569" y="416140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7" name="Ellipse 136"/>
            <p:cNvSpPr>
              <a:spLocks noChangeAspect="1"/>
            </p:cNvSpPr>
            <p:nvPr/>
          </p:nvSpPr>
          <p:spPr>
            <a:xfrm>
              <a:off x="6060513" y="3606546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cxnSp>
          <p:nvCxnSpPr>
            <p:cNvPr id="138" name="Gerader Verbinder 137"/>
            <p:cNvCxnSpPr>
              <a:endCxn id="145" idx="3"/>
            </p:cNvCxnSpPr>
            <p:nvPr/>
          </p:nvCxnSpPr>
          <p:spPr>
            <a:xfrm>
              <a:off x="5531279" y="3660405"/>
              <a:ext cx="295798" cy="168520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>
              <a:stCxn id="143" idx="7"/>
            </p:cNvCxnSpPr>
            <p:nvPr/>
          </p:nvCxnSpPr>
          <p:spPr>
            <a:xfrm flipV="1">
              <a:off x="6390683" y="3663210"/>
              <a:ext cx="287803" cy="149036"/>
            </a:xfrm>
            <a:prstGeom prst="line">
              <a:avLst/>
            </a:prstGeom>
            <a:ln w="25400" cap="rnd">
              <a:solidFill>
                <a:schemeClr val="bg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Freihandform 139"/>
            <p:cNvSpPr/>
            <p:nvPr/>
          </p:nvSpPr>
          <p:spPr>
            <a:xfrm flipH="1">
              <a:off x="6373084" y="3627586"/>
              <a:ext cx="311944" cy="209442"/>
            </a:xfrm>
            <a:custGeom>
              <a:avLst/>
              <a:gdLst>
                <a:gd name="connsiteX0" fmla="*/ 311944 w 311944"/>
                <a:gd name="connsiteY0" fmla="*/ 209442 h 209442"/>
                <a:gd name="connsiteX1" fmla="*/ 273844 w 311944"/>
                <a:gd name="connsiteY1" fmla="*/ 76092 h 209442"/>
                <a:gd name="connsiteX2" fmla="*/ 166688 w 311944"/>
                <a:gd name="connsiteY2" fmla="*/ 2274 h 209442"/>
                <a:gd name="connsiteX3" fmla="*/ 0 w 311944"/>
                <a:gd name="connsiteY3" fmla="*/ 26086 h 20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944" h="209442">
                  <a:moveTo>
                    <a:pt x="311944" y="209442"/>
                  </a:moveTo>
                  <a:cubicBezTo>
                    <a:pt x="304998" y="160031"/>
                    <a:pt x="298053" y="110620"/>
                    <a:pt x="273844" y="76092"/>
                  </a:cubicBezTo>
                  <a:cubicBezTo>
                    <a:pt x="249635" y="41564"/>
                    <a:pt x="212329" y="10608"/>
                    <a:pt x="166688" y="2274"/>
                  </a:cubicBezTo>
                  <a:cubicBezTo>
                    <a:pt x="121047" y="-6060"/>
                    <a:pt x="60523" y="10013"/>
                    <a:pt x="0" y="2608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1" name="Freihandform 140"/>
            <p:cNvSpPr/>
            <p:nvPr/>
          </p:nvSpPr>
          <p:spPr>
            <a:xfrm flipH="1">
              <a:off x="6370703" y="3660816"/>
              <a:ext cx="317151" cy="173831"/>
            </a:xfrm>
            <a:custGeom>
              <a:avLst/>
              <a:gdLst>
                <a:gd name="connsiteX0" fmla="*/ 445 w 317151"/>
                <a:gd name="connsiteY0" fmla="*/ 0 h 173831"/>
                <a:gd name="connsiteX1" fmla="*/ 17114 w 317151"/>
                <a:gd name="connsiteY1" fmla="*/ 95250 h 173831"/>
                <a:gd name="connsiteX2" fmla="*/ 112364 w 317151"/>
                <a:gd name="connsiteY2" fmla="*/ 154781 h 173831"/>
                <a:gd name="connsiteX3" fmla="*/ 317151 w 317151"/>
                <a:gd name="connsiteY3" fmla="*/ 173831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151" h="173831">
                  <a:moveTo>
                    <a:pt x="445" y="0"/>
                  </a:moveTo>
                  <a:cubicBezTo>
                    <a:pt x="-547" y="34726"/>
                    <a:pt x="-1539" y="69453"/>
                    <a:pt x="17114" y="95250"/>
                  </a:cubicBezTo>
                  <a:cubicBezTo>
                    <a:pt x="35767" y="121047"/>
                    <a:pt x="62358" y="141684"/>
                    <a:pt x="112364" y="154781"/>
                  </a:cubicBezTo>
                  <a:cubicBezTo>
                    <a:pt x="162370" y="167878"/>
                    <a:pt x="239760" y="170854"/>
                    <a:pt x="317151" y="173831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2" name="Gruppieren 141"/>
            <p:cNvGrpSpPr/>
            <p:nvPr/>
          </p:nvGrpSpPr>
          <p:grpSpPr>
            <a:xfrm>
              <a:off x="5509926" y="3621864"/>
              <a:ext cx="317151" cy="209442"/>
              <a:chOff x="6828980" y="2898089"/>
              <a:chExt cx="317151" cy="209442"/>
            </a:xfrm>
            <a:solidFill>
              <a:schemeClr val="bg1"/>
            </a:solidFill>
          </p:grpSpPr>
          <p:sp>
            <p:nvSpPr>
              <p:cNvPr id="145" name="Freihandform 144"/>
              <p:cNvSpPr/>
              <p:nvPr/>
            </p:nvSpPr>
            <p:spPr>
              <a:xfrm>
                <a:off x="6828980" y="2931319"/>
                <a:ext cx="317151" cy="173831"/>
              </a:xfrm>
              <a:custGeom>
                <a:avLst/>
                <a:gdLst>
                  <a:gd name="connsiteX0" fmla="*/ 445 w 317151"/>
                  <a:gd name="connsiteY0" fmla="*/ 0 h 173831"/>
                  <a:gd name="connsiteX1" fmla="*/ 17114 w 317151"/>
                  <a:gd name="connsiteY1" fmla="*/ 95250 h 173831"/>
                  <a:gd name="connsiteX2" fmla="*/ 112364 w 317151"/>
                  <a:gd name="connsiteY2" fmla="*/ 154781 h 173831"/>
                  <a:gd name="connsiteX3" fmla="*/ 317151 w 317151"/>
                  <a:gd name="connsiteY3" fmla="*/ 17383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51" h="173831">
                    <a:moveTo>
                      <a:pt x="445" y="0"/>
                    </a:moveTo>
                    <a:cubicBezTo>
                      <a:pt x="-547" y="34726"/>
                      <a:pt x="-1539" y="69453"/>
                      <a:pt x="17114" y="95250"/>
                    </a:cubicBezTo>
                    <a:cubicBezTo>
                      <a:pt x="35767" y="121047"/>
                      <a:pt x="62358" y="141684"/>
                      <a:pt x="112364" y="154781"/>
                    </a:cubicBezTo>
                    <a:cubicBezTo>
                      <a:pt x="162370" y="167878"/>
                      <a:pt x="239760" y="170854"/>
                      <a:pt x="317151" y="173831"/>
                    </a:cubicBezTo>
                  </a:path>
                </a:pathLst>
              </a:custGeom>
              <a:grpFill/>
              <a:ln w="254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6" name="Freihandform 145"/>
              <p:cNvSpPr/>
              <p:nvPr/>
            </p:nvSpPr>
            <p:spPr>
              <a:xfrm>
                <a:off x="6831806" y="2898089"/>
                <a:ext cx="311944" cy="209442"/>
              </a:xfrm>
              <a:custGeom>
                <a:avLst/>
                <a:gdLst>
                  <a:gd name="connsiteX0" fmla="*/ 311944 w 311944"/>
                  <a:gd name="connsiteY0" fmla="*/ 209442 h 209442"/>
                  <a:gd name="connsiteX1" fmla="*/ 273844 w 311944"/>
                  <a:gd name="connsiteY1" fmla="*/ 76092 h 209442"/>
                  <a:gd name="connsiteX2" fmla="*/ 166688 w 311944"/>
                  <a:gd name="connsiteY2" fmla="*/ 2274 h 209442"/>
                  <a:gd name="connsiteX3" fmla="*/ 0 w 311944"/>
                  <a:gd name="connsiteY3" fmla="*/ 26086 h 20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44" h="209442">
                    <a:moveTo>
                      <a:pt x="311944" y="209442"/>
                    </a:moveTo>
                    <a:cubicBezTo>
                      <a:pt x="304998" y="160031"/>
                      <a:pt x="298053" y="110620"/>
                      <a:pt x="273844" y="76092"/>
                    </a:cubicBezTo>
                    <a:cubicBezTo>
                      <a:pt x="249635" y="41564"/>
                      <a:pt x="212329" y="10608"/>
                      <a:pt x="166688" y="2274"/>
                    </a:cubicBezTo>
                    <a:cubicBezTo>
                      <a:pt x="121047" y="-6060"/>
                      <a:pt x="60523" y="10013"/>
                      <a:pt x="0" y="26086"/>
                    </a:cubicBezTo>
                  </a:path>
                </a:pathLst>
              </a:custGeom>
              <a:grpFill/>
              <a:ln w="25400">
                <a:solidFill>
                  <a:srgbClr val="19F54B"/>
                </a:solidFill>
              </a:ln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43" name="Ellipse 142"/>
            <p:cNvSpPr>
              <a:spLocks noChangeAspect="1"/>
            </p:cNvSpPr>
            <p:nvPr/>
          </p:nvSpPr>
          <p:spPr>
            <a:xfrm>
              <a:off x="6329227" y="3801702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4" name="Ellipse 143"/>
            <p:cNvSpPr>
              <a:spLocks noChangeAspect="1"/>
            </p:cNvSpPr>
            <p:nvPr/>
          </p:nvSpPr>
          <p:spPr>
            <a:xfrm>
              <a:off x="5791522" y="3790155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19F54B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221" name="Rechteck 220"/>
          <p:cNvSpPr/>
          <p:nvPr/>
        </p:nvSpPr>
        <p:spPr>
          <a:xfrm>
            <a:off x="0" y="119934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Thorsten Doherr | Leibniz Centre for European Economic Research (ZEW),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Germany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19398"/>
              </p:ext>
            </p:extLst>
          </p:nvPr>
        </p:nvGraphicFramePr>
        <p:xfrm>
          <a:off x="180000" y="720000"/>
          <a:ext cx="7419782" cy="49171823"/>
        </p:xfrm>
        <a:graphic>
          <a:graphicData uri="http://schemas.openxmlformats.org/drawingml/2006/table">
            <a:tbl>
              <a:tblPr/>
              <a:tblGrid>
                <a:gridCol w="468000"/>
                <a:gridCol w="3887668"/>
                <a:gridCol w="1775345"/>
                <a:gridCol w="360000"/>
                <a:gridCol w="928769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CPB Cassetten-Produktion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Ballinstr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16-18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SCHERDEL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Kanalstr. 66-74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Münchhoff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Nollendorfplatz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Elektron Berlin GmbH Fertigung elektrotechnischer Spezialartikel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Saatwinkler Damm 60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KMB Kabel-Maschinen-Berlin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Innungsstr. 56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Alois Dallmayr Kaffee Berlin GmbH u.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Haberstr. 9-13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Mampe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Grenzallee 22-34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KBA -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Mertensstr. 127-131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Beiersdorf Manufacturing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Franklinstr.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Centro-Boden Berlin KG Wohn- und Gewerbebauten im Centrum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Joachimstaler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Str.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Amcor Specialty Cartons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Haberstr.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Helmholtz-Zentrum Berlin für Materialien und Energie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Hahn-Meitner-Platz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LAROSÈ Hygiene-Service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Grünauer Str. 116-120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Hifi Elements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Hubertusstr. 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 Fernsehdienst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71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Klosterfrau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Motzener Str. 41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 Leasing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Turmstr. 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DG Leasing Berlin GmbH &amp; Co. Miet + Leasing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Turmstr. 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Henning Berlin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Str. 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"Pia Rucci"""" Sportswear Bekleidungsvertriebs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Lützowufer 12-13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Ideal Automotive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Zerpenschleuser Ring 22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Saarberg Handel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Quedlinburger Str. 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Messedamm 22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BAO BERLIN International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Metallbauzaun-Montagen Roden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Saatwinkler Damm 25- 26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 AUTO-Berlin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Schulzendorfer Str. 23-24Hof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CVB Albert Carl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Oberlandstr. 22-25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Breuer Service Berlin GmbH Industrie- und Kraftfahrzeugreinigung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 Jakobstr. 135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Tyler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Flankenschanze 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FRÜH - HERBST Anlagentechnik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Lankwitzer Str. 23-25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PFENNIGs Feinkostfabrik Berlin Albert Pfennig + Sohn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Ringbahnstr. 22-30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Wachschutz Berlin Werner Loesch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Odenwaldstr.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 Kabel GmbH Kabel- und Freileitungswerk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Gradestr. 100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KKB Küchenkomplettbau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Reuchlinstr. 10-11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Tetra Pak Berlin GmbH &amp; Co TPB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Hennigsdorfer Str. 159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Häfele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Schichauweg 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Houten Industrie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Grenzallee 4- 6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Möbelkiste GmbH u. Co. Handelsgesellschaft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Bundesallee 36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Kamps Berlin Geschäftsführungs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Bergiusstr. 26-28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Novetta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Berlin KG NB-Nahrungsmittelgesellschaft 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Sonnenallee 221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Tyler Refrigeration Berlin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Urbanstr. 116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Greve-Chemotechnik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Lindenufer 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Hilfswerk-Siedlung GmbH Evangelisches Wohungsunternehmen in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Kirchblick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Werbedienst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Ringbahnstr. 16-20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Los Angeles Platz Value Added I,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Los-Angeles-Platz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Kraft Jacobs Suchard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Nobelstr. 1- 21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ALU-Druckguß GmbH &amp; Co.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Roedernallee 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 Stahlhandelsgesellschaft mbH -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Miraustr. 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Föllmer Spedition GmbH &amp; Co.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Foxweg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NTT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Landshuter Str. 22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Druckfarbenfabrik Berlin KG Gebr. Schmidt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Ullsteinstr. 108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Schälerbau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Freiheit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Ferdinand Schmidt Genuport-Berlin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196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Bayern Express &amp; P. Kühn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Mannheimer Str. 33/34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Rechenzentrum Berlin K. Steckel GmbH &amp; Co. KG.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Heerstr.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Möve Restaurantbetriebsgesellschaft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Europa-Center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MTB Motorentechnik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Schmidt-Ott-Str. 10a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Schmidt &amp; Bethge Berlin Grundstücksverwaltung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Joachimstaler Str. 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Terraingesellschaft Groß-Berlin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Otto-Suhr-Allee 18-20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BERLIN-KERAMIK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Päwesiner Weg 26-27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BKI Immobilien Verwaltung Berlin Keramik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Päwesiner Weg 24-27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Berlin-Anlagen-Agentur Bassmann &amp; Partner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Cicerostr. 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GRÜN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Mariendorfer Damm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GLB Werbemittel aus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Hobrechtstr. 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Bus-Verkehr Berlin KG Omnibus-Betriebs- und Verwaltungsges. 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Grenzallee 13-15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Spedition Thier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Schillerstr. 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Isolier- und Bautechnik Bereich Berlin GmbH &amp; Co. Montage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Thyssenstr. 7- 17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KAMA Wohnwirtschaftliche Betreuung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Nennhauser Damm 150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2-Wohnen in Berlin GmbH Vertriebsgesellschaft für Wohnungseigentum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Holsteinische Str. 33a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EAB Energie-Anlagen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Flottwellstr. 45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FCB Berlin Werbeagentur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Blochmannstr. 60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WEBER Industrietechnik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Sperenberger Str.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IBK - Garagenbau- und Vertriebsgesellschaft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Schlangengraben 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Glaszentrum Berlin Rafflenbeul &amp; Loewe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Ollenhauerstr. 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MBC-Berlin technische Komponenten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Wilhelmstr. 73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Spielbank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Marlene-Dietrich-Platz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2 Wohnen in Berlin GmbH Immobilien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Holsteinische Str. 33a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 für Genbiologische Forschung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Ihnestr. 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PVS berlin-brandenburg verwaltungs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Invalidenstr. 92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FWT Feinwerktechnik GmbH Berlin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Haynauer Str. 60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Röhr Industrie- und Haustechnik GmbH &amp; Co. KG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Hindenburgdamm 107a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BBS Büromaschinen-Service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Germaniastr. 157-158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Felina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der Urania 16- 18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Boltze-Bau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Westfälische Str. 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Taxi und Tank GmbH, Berlin u. Co. in den Kantgaragen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Schlüterstr. 80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Diagnostisches Zentrum Verwaltungs-GmbH &amp; Co.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Bosporusstr. 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Hotelschiff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Str. 84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Arosa Berlin Hotelbetriebsgesellschaft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Lietzenburger Str. 79/81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Frischdienst Union Berlin Vertriebsgesellschaft für Fleisch- u. Wurstwaren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Wiesendamm 37+ 39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Bürgerstr. 25- 27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Zeitungsdienst Berlin Verlags- und Druckerei-GmbH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Kaiserin-Augusta-Allee 101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Tankschutz-Revisions-Ges. Zweigniederlassung der Winschermann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Quedlinburger Str. 9-11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Partner für Wirtschaft und Technologie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Bio-Diät-Berlin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Selerweg 43-45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ADB Rissmann GmbH Automaten-Dreherei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Trebbiner Str. 12-13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Reanovo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Siemensdamm 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bis Z Bau GmbH Bauausführungen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Giesebrechtstr.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A.T.I. Arzneimittel Information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TVB Textilveredlung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Holzhauser Str. 153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Franz Lehmann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Kaiser-Friedrich-Str. 66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Walzwerk Becker-Berlin 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Berliner Str. 19-37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Walzwerk Becker Berlin Verwaltungsgesellschaft mbH &amp; Co. Strangguß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Berliner Str. 19-37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Drescher Datendrucke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Großbeerenstr. 186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LFB Laser Formen GmbH Berlin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Kühnemannstr. 1115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COMPSAT Berlin Computer Satelliten System Verwalt.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Lützowstr. 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Metropole Berlin GmbH &amp; Co. Wohnen in Charlottenburg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Goethestr. 10b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Caritas-Klinik Dominikus Berlin-Reinickendorf 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Kurhausstr. 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Herner Gerüstbau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Köpenicker Str. 18-20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BCB Bauconsult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206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Viessmann Werke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Kanalstr.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Digital Printing Hall Copy-Repro-Center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8-14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Connex Kapitalanlagen-Vertriebsgesellschaft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Meinekestr. 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Schmitz Büro vom Ehrenschild Berlin Kfz-Sachverständigen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Scharnweberstr. 106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Dampet Rolladenbau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Riemannstr.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DIABOS GmbH Berlin Grundstücks- und Vermögensverwaltung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Köpenicker Str. 126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Plaza Hotel GmbH &amp; Co. KG.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Hardenbergstr.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Florimex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Grellstr.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Flemming Dental GmbH &amp; Co. KG, Berlin, Schlangenbader Straße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Schlangenbader Str. 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NIEDERBERGER Berlin Verwaltungs-GmbH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Mertensstr. 63a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PVS Mail-Service GmbH &amp; Co. Berlin Zeitschriften-Versand und Direktwerbung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Koloniestr. 109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Möbel Adam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Gotzkowskystr. 20-21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ATZ GmbH Vertrieb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Schwedenstr. 11a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ASML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Waldkraiburger Str.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LMT Lichtmeßtechnik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Helmholtzstr. 2/9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 M T Lichtmeßtechnik GmbH Berlin &amp; Co. Gerätebau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Helmholtzstr. 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Berlin-Terrain Hausverwaltungsgesellschaft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Xantener Str. 15a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Industriebeteiligungen Hahn KG Berlin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178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Biffar GmbH &amp; Co.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Karl-Liebknecht-Str. 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Jung Maschinenfabrik Berlin Verwaltungs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Colditzstr. 33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Jung Maschinenfabrik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Colditzstr. 33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Concert Concept Veranstaltungs-GmbH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Str. 58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HMB Heimwerkermarkt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Landauer Str. 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BBS Büromaschinen-Service GmbH Berlin &amp; Co. Handels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Mehringdamm 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Lacke- u. Farben-Vertrieb GmbH Berlin-Nord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Granatenstr. 25- 26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PAREXEL International GmbH c/o Campus DRK Kliniken Berlin Westend, Haus 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Spandauer Damm 130Haus18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GLB Werbemittel aus Berlin Beteiligungsgesellschaft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Hobrechtstr. 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ALUEDA Warenvertrieb GmbH &amp; Co. Handels KG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Ohlauer Str. 38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Wohnbau Krumwiede GmbH Freies Wohnungsunternehmen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Wittelsbacherstr. 21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Thyssen Bandstahl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Berliner Str. 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 Packaging Behrens GmbH &amp; Co KG Berlin c/o Mielich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Straße 347 32G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DVB Verpackungsmittel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Siemensstr.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DIC Berlin GmbH &amp; Co. Research and Development Laboratory Europe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Otisstr. 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Schäffer &amp; Walcker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Quedlinburger Str. 9- 11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Geschäfts- und Wohnhaus -Bauverwaltungsges. mbH, Berlin-Opernplatz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Berliner Str. 117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Bajon Berlin's Gartencenter Charlotte Bajon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Spandauer Damm 252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BCT Industrie Consulting GmbH &amp; Co., Irading KG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Miraustr. 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Klimadienst Berlin Ing. Hans-F. Müller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Pinnauweg 25a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Kohlrausch &amp; Zobel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Kantstr. 162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Tremonia Allgemeine Personal Leasing-GmbH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Konstanzer 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ADS Vertriebs- u. Kundendienst GmbH Berlin zuletzt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Tauentzienstr.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Haller Berlin GmbH Sonnenschutz-Systeme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Otto-Suhr-Allee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Hawitas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Genthiner Str. 24-28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Storz - Endoskope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Scharnhorststr.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Seglerservice Martin Kehr GmbH Berlin c/o Dietrich Willscher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Barstr. 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Wasserkraft Berlin Dipl.-Ing. Volker Probe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Germaniastr. 143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ABM Druck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Hohenzollerndamm 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ABM Druck GmbH Berlin &amp; Co. Verlag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Hohenzollerndamm 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Detlef Schoch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Koloniestr. 104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 Kabinett politisch-satirisches Theater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Ludwigkirchstr.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Deutsche Lindsay Vertragshändler in Berlin Christos Dankus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Gilgestr.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Geneststr.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Dieter Brusberg Berlin Verwaltungs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Lyckallee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&amp; W. Rechenzentrum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Lietzenburger Str. 96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Büro Datic Werner Krüger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68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Kabelwerke Reinshagen Werk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Flottenstr. 55- 56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BDV Berlin-Darlehensfonds 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&amp; Baden Handels-GmbH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Schloßstr.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Thyssen Haniel Logistic GmbH Rheinkraft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Buckower Chaussee 47-54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Geyer-Video &amp; Audio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Harzer Str. 39-46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Berlin-TEX Verwaltungs-GmbH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Alboinstr. 17-23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 Fertigfenster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Brunsbütteler Damm 175-177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Hoelscherpumpen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Uferstr.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Be-Gro Grundstücksgesellschaft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Dernburgstr. 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Readymix Transportbeton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Sophienwerderweg 40/50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 TV 80 Film- und Fernsehproduktion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Langobardenallee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Auto-Union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FPB Freie Planungsgruppe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Giesebrechtstr.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Gerling-Konzern Berlin-Brandenburg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GRG Services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7-8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Berlin-Schnee Garten- und Winterdienste Beteiligungs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Hegauer Weg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Berlin-Schnee Garten- und Winterdienste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Hegauer Weg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Bauer Spezialtiefbau Berlin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Freiheit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Gesundheitswerk Bethel Berlin gemeinnützige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Promenadenstr. 5A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FBV Frauenbuchvertrieb und SISSI Verlag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Mehringdamm 32-34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COMPSAT Berlin Computer Satelliten Systeme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Lützowstr. 105-106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elementa bausysteme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Oranienstr. 166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Haupt Pharma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Moosrosenstr. 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Coratec Computer Roboter und Automations-Technologie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Waltersdorfer Chaussee 95b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Spielbank Berlin 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Marlene-Dietrich-Platz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W. Döllken &amp; Co. Berlin GmbH zuletzt: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Trautenaustr.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Electroma Spezialbetrieb für Elektromaschinen GmbH Berlin Reparatur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Landweg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Wissenschaftszentrum Berlin für Sozialforschung 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Reichpietschufer 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Schall - Echo - Berlin Helga Kruppa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Südwestkorso 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Saber Reisen Saber Kounafa Export-Import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Tambacher Str. 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VNB Viehschlachtung und Nebenprodukteverwertung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Beusselstr. 44n-q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FKF Berlin Verwaltungs-GmbH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Fritz-Werner-Str. 74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FKF Berlin GmbH &amp; Co. Fleischwaren- und Konserven-Fabrik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Fritz-Werner-Str. 74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Franken-Repro GmbH &amp; Co. Betriebsgesellschaft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Waldstr. 82- 85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Miraculum Theater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Braas Berlin GmbH &amp; Co. Produktion &amp; Vertrieb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Holzhauser Str. 102-06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Industrieanlagen- und Vermögensverwaltungsges. mbH &amp; Co.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Westendallee 64a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MBG Management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Europa-Center 13. O.G.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Weinkontor-Weinhandelsgesellschaft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Weislingenstr.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Mark Hotel Beteiligungs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Hardenbergstr.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Mark Hotel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Hardenbergstr.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ARRI Rental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Kaiserin-Augusta-Allee 16- 24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IEB Inter-Engineering-Berlin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Barstr.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informatic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Katharinenstr.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Reisebüro Globus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Uhlandstr. 121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MAF-Berlin Lärmschutz-Elemente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Wittestr. 26c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CIB Computer Infomart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Kleiststr. 3-6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Variodomo Hausvertrieb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Neuköllner Str. 212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Handelsgesellschaft """"GK"""" Großkauf GmbH &amp; Co. Berlin Nord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Saatwinkler Damm 44- 46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Readymix Beton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Sophienwerderweg 40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Gastrotrakt GmbH, Berlin Vertrieb und Service von Großküchenanlagen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Oudenarder Str. 16- 20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Carl Stahl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Wilhelminenhofstr.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Graphische Werkstätten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Beerenstr. 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Ferdinand Schmidt, Genuport -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Alt-Moabit 100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 Fernsehdienst in Berlin Handels-GmbH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71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Vaganten Bühne Berlin gemeinnütziges Theater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Kantstr. 12a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Fit-Fun Freizeit-Sportbetriebs-GmbH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Uhlandstr. 194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Hospes Vermögens-Verwaltungsgesellschaft mbH &amp; Co. Hotel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Hardenbergstr.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Okal-Werk Berlin Otto Kreibaum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Miraustr. 27-29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Betronik GmbH Berlin Vertriebsgesellschaft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Grunewaldstr. 39a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AGIS www.berlin-büros.de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Jägerndorfer Zeile 46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Union Automatisierungstechnik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Uhlandstr. 179/180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CINE TV Filmproduction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Weißwasserweg 49d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Svenson-Haarstudio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Marburger Str. 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 Leasing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Forckenbeckstr. 94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Kettschärerei Berlin Textilgesellschaft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Holzhauser Str. 139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Hilti Deutschland GmbH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Mariendorfer Damm 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Happy Baby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Gewerbehof 1-7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Bio-Heizstoffwerk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Moselstr.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Distron GmbH &amp; Co. KG 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Behaimstr.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Gerüstbau Tisch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Koloniestr. 93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Benedict Lebensmittel Berlin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Mierstr. 7-9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BBIG Berlin-Brandenburger Institut für Geotechnik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Limastr. 25a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Caliqua Anlagentechnik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Lankwitzer Str. 23- 25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Reisebürounternehmen Jet-in-Club Berlin Thomas Mars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Lewishamstr.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Integra,Gemeinnützige GmbH, Berlin, zur Förderung von Menschen mit Behinderung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Lengeder Str. 48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Pro-Service Vertriebs- und Chemie Produktions GmbH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Kantstr. 106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 Peripherie f. Computer aus Berlin Verbriebs-GmbH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Adolf-Martens-Str. 16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MEWA Textil - Mietservice Berlin GmbH &amp; Co. Betriebs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Kühnemannstr. 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ITO Trade Organisation Handelsgesellschaft 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Olbo-Reisen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Bleibtreustr. 10- 11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Johannes Brechtel GmbH 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Bamihlstr.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AFB Klinische Forschung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Deutsche Film- und Fernsehakademie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Str. 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Fertigbau Pollhagen GmbH u. Co. KG-Berlin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Europa-Center 15OG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FUNKE Medien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Friedrichstr. 70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waf.berlin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Kaiserin-Augusta-Allee 101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GEWOBAG WB Wohnen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Alt-Moabit 101a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Teppichmeister Berlin Teppichreinigung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Kitzingstr. 21- 23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Studios Berlin H. J. Heidenreich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Leipziger Str. 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Bertelsmann Druck + Dienstleistung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Lützowstr. 107- 112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H B Brandhilfe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Spandauer Damm 101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 Trading und Contracting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Dorfstr. 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Metalltransport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Gradestr. 109/111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 Center Berlin Verwaltungs-GmbH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Lützowufer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Wohnungsbau-Rechenzentrum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Charlottenstr.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Westphal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Alt-Moabit 92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"Miss Berlin"""" und """"Mister Berlin"""" Wahlen-Eden-Verwaltungsgesellschaft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Eichenstr. 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Gra.S. Graphische Systeme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Barkenhof 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Binninger """"Berlin-Uhr""""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Zwickauer Damm 60- 64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VMB Verlags Media 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Philippstr. 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Stewing Nachrichtentechnik Verwaltungsgesellschaft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Juliusturm 11a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PVM Productions-Veranstaltungs-Management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Otternbuchtstr. 20a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Motoled - Vertriebs GmbH Berlin Motorradbekleidung und - ausrüstung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Fregestr.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Nörtemann Dachbau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Guerickestr. 38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Evangelisches Allianzhaus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Hohenstaufenstr. 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 OPP Berlin-Adlershof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Lietzenburger Str. 75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bess Service und Sprachen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Schützallee 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Laser- und Medizin-Technologie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Fabeckstr. 6062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Großbäckerei Wendeln Berlin GmbH &amp; Co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Stephanstr. 42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SWD Stahl- und Fahrzeugbau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Holbeinstr. 44a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 GERMAN WINDOWS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Großbeerenstr. 142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Ufa - Fabrik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Viktoriastr. 10-18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Mythos Berlin Ausstellung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Tempelhofer Ufer 22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C. Fr. Duncker &amp; Co.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Neuköllnische Allee 160-162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DRK Rettungsdienst Berlin g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Bachestr. 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Schönherr Berlin-Immobilien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Düsterhauptstr. 31- 38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B.A.T. Cigaretten-Fabrik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Mertensstr. 63-115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KTF -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Josef-Orlopp-Str. 101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 Heidelberger AMS-Brezel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Heerstr. 344/360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Fernfracht-Berlin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Friedrich-Olbricht-Damm 46-48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PVS berlin-brandenburg-hamburg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Invalidenstr. 92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Kulturwerk des bbk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Köthener Str. 44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 K Stahl- und Gußabriß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Schöneberger Ufer 5- 9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"SGB"""" Stahlhochbaugesellschaft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Haltrichweg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Combimex Im- und Export Handels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Ringstr. 21a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Tischlerei Holzmanufaktur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Josef-Orlopp-Str. 45- 49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 Kronprinz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Kronprinzendamm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Reformwaren-Vertrieb RVB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Handjerystr. 98-99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Krankenheim Sonnenallee 47-49 g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Sonnenallee 47- 49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12045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Berlin-Britzer Holzbau - Ernst Oswald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Christian-Henkel-Str.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HSB Hygiene 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Forststr. 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treuwirtschaft Wirtschaftsberatungs- und Baubetreuungsges. mbH Ndlg.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235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Deutsches Rotes Kreuz Schwesternschaft Berlin Gemein. Krankenhaus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Spandauer Damm 130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WOM World of Music Berlin Musikhandelsgesellschaft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Augsburger Str. 36-42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Eins, Zwei, Drei, Süßwarenhandels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Kyllmannstr.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City-Werbefunk Vermittlungs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Bozener Str. 11-12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VW AUDI Vertrieb GmbH &amp; Co. Vertriebszentrum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Goerzallee 251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Dialog Partner in Berlin GmbH Daten- und Kommunikationstechnik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Fraenkelufer 38c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BEW Evangelische Wirtschaftsunternehmen Beteiligungs-GmbH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Handjerystr. 19- 20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Lewron Kabeltechnik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Nahmitzer Damm 32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"Atelier Berlin"""" New Style Entertainment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Oranienburger Str. 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Zenker GmbH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Martin-Opitz-Str. 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WIB Wärmetechnisches Institut Prof.Dr.Ing. Zöllner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Oranienstr. 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Berotec Elektronische Komponenten Verwaltungs-GmbH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Chaussee 80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Berotec Elektronische Komponenten GmbH Berlin und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Potsdamer Chaussee 80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Fleischer GmbH -Berlin-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Kurfürstenstr. 84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 Tiergarten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Alt-Moabit 89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+ H - Dämmstoffkontor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Heidestr. 24-30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 Becker Söhne GmbH Elektrische Maschinen und Apparate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Belziger Str. 25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 Berliner Verkehrs-Consulting GmbH u. BC Berlin-Consult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Ernst-Reuter-Platz 10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Dietrich Bautenschutz GmbH Zweignieder - 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Straße 179 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Mübau Berlin Grundstücksgesellschaft mbH &amp; Co.KG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Lindenallee 16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14050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HEU-BAU GmbH Baustudio Berlin i. Gr.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Veitstr.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&amp; T Papier- und Tütenfabrik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Boschweg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BTS Treuhand und Steuerberatungsgesellschaft mbH in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Duisburger Str.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Merfels Speditionsgesellschaft mbH -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Tiefwerderweg 33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VTB Versorgungstechnik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Lütticher Str. 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Taylorix Berlin Vertriebs-GmbH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Berliner Str. 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Real-Kredit-Vermittlungs-GmbH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Wilmersdorfer Str. 26/27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NIEDERBERGER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Mertensstr. 63A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K.-H. Hauke Software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Babelsberger Str. 41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 Repenning &amp; Sohn GmbH &amp; Co. KG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Walderseestr. 4-6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Hyper-Dämmtechnik Handelsgesellschaft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Flottenstr. 58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INDUSTRONIC Industrie-Electronic GmbH &amp; Co. KG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Ringbahnstr. 32-34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Wärmetechnik Saupe &amp; Mielke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Heerstr. 332- 334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SPS Schaltanlagentechnik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Giesensdorfer Str. 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"Fors"""" Video - Film Handels -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Perleberger Str. 14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Breurkens + Partner GmbH B + P Alarm- und Sicherheitssysteme in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Katharinenstr. 26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Epinert Kunstharz-Technik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Otto-Nagel-Str. 13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Wieler &amp; Durian Anlagentechnik GmbH 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Wolframstr. 84-92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Cartier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Lion Property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Leibnizstr. 49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Milchinformationsdienst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Kaiserdamm 95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SSC Sky Shop Catering in Berlin GmbH &amp; Co. Service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Riedemannweg 58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IWM - Institut für Weiterbildung und Management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26a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 + B Strackow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Leonorenstr. 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12247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Magic Productions Show 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Hauptstr. 155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GEMO Bekleidungsgesellschaft 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Koloniestr. 133-134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Fernsehstudio Berlin Eiswerder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Eiswerderstr. 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13585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Zippert &amp; Co. GmbH Fernverkehr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Köpenicker Str. 16/17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ELDORADO Pfandleihhaus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Hermannstr. 91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Heuschen &amp; Schrouff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Schätzelbergstr. 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Computer-Schule GmbH &amp; Co. Berlin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Budapester Str. 7-9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 Ma Maschinenhandel in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Fürstenplatz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Perycut-Berlin-GmbH - Vertrieb chemisch-technischer Produkte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Rheinstr. 45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RTS Revision u. Treuhand Berlin GmbH Wirtschaftsprüfungsges.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Schlüterstr. 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A K A D A M GmbH Berlin &amp; Co. Betriebskommanditges.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Stichkanal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Ro-Do Wärmedienst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Altvaterstr.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MIB Metallurgie u. Oberflächentechn. u. Innovationen i.Berlin Verw.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Motzener Str. 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E R Möbel Einkaufsring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Blankestr. 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PEB - Planungsgesellschaft mbH für Eigenheimbau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Schönefelder 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Tiefkühlmenü-Zentrale Berlin Henning Brunzel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Binger Str.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MEWA Textil-Mietservice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Kühnemannstr. 8- 18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Videor Berlin D. Binninger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Liesenstr. 12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Limousine Service in Berlin L-S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Kaiserdamm 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Festkörper-Laser-Institut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Straße des 17.Juni 135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Code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Spanische Allee 104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Fritz Guckuk Spedition GmbH &amp; Co KG Zweigniederlassung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Körnerstr. 28-29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 Haar Weaving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195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Classic Studio Berlin KG Konzertdirektion Hartmut Wittke GmbH &amp; Co.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17-19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MUSICA Konzertagentur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Bamberger Str. 33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HAKAP Generalbauunternehmung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Jacobsenweg 41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Stüdemann Personal Service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Seestr. 115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Trio Fahrschule in Tempelhof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Alt-Tempelhof 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Wescho-Berlin Ladeneinrichtungen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Charlottenstr. 42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13156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Deufol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Piesporter Str. 50- 52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Procter &amp; Gamble Manufacturing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Oberlandstr. 75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Cycloplast GmbH Berlin Kunststoffverwertung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Gottlieb-Dunkel-Str. 42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F.H.G. Handels GmbH Berlin - Hamburg - Wiesbaden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St. Georg Hospital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Budapester Str. 15-19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DV-Maschinen Vertrieb Szepanski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Landsberger Str. 259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BKB Bad Komplett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Schloßstr. 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Infordata Datentechnik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Kurfürstenstr. 75- 76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12105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Klinik Berlin-Kladow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Franklinstr. 28-29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Bomin Berlin Mineralöl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Wilhelmstr. 124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Diesbach Zeitschriften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Bundesplatz 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Baubetreuungskontor-GmbH, Berlin, &amp; Co. Verwaltungs-Kommanditgesellsch.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Budapester Str. 37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Cote D'or Edelmetalle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Friedbergstr. 37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B Bandanlagenbau in Berlin Verwaltungs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Motzener Str. 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menue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Stromstr. 11/17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Intercontinental Hotel Berlin Verwaltungsgesellschaft 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Intercontinental Hotel Berlin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Construction Five Diskothek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Wilmersdorfer Str. 82/83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Creditreform Berlin Brandenburg Wolfram GmbH &amp; Co. KG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Karl-Heinrich-Ulrichs-Str. 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DWI DANZIGER &amp; WEIBEZAHL Immobilien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138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Metall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Regale Laden RLB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Kurfürstenstr. 84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Computer Consult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Zeltinger Platz 4-6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13465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Pharmaring Arzneimittel GmbH,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Hasenheide 54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Naue Berlin GmbH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Nennhauser Damm 136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13591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BOB Büro-Organisation für den Bau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Martin-Luther-Str. 22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Bavaria Print GmbH Videokopierwerk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Buckower Chaussee 134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12277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Rundfunk-Orchester und Chöre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Charlottenstr. 56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Lodatex Buchführungshelfer GmbH 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Schloßstr. 28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12163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70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Filmkombinat GmbH, Berlin Film- u. Fernsehproduktion Veranstaltungsmanagement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Grolmanstr. 39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70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5624945"/>
            <a:ext cx="7987145" cy="12330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9000">
                <a:srgbClr val="FFFFFF"/>
              </a:gs>
              <a:gs pos="52000">
                <a:srgbClr val="FFFFFF">
                  <a:alpha val="9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 5" descr="standard_quadra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4324"/>
            <a:ext cx="1244600" cy="254000"/>
          </a:xfrm>
          <a:prstGeom prst="rect">
            <a:avLst/>
          </a:prstGeom>
        </p:spPr>
      </p:pic>
      <p:sp>
        <p:nvSpPr>
          <p:cNvPr id="10" name="Foliennummernplatzhalter 1"/>
          <p:cNvSpPr txBox="1">
            <a:spLocks/>
          </p:cNvSpPr>
          <p:nvPr/>
        </p:nvSpPr>
        <p:spPr>
          <a:xfrm>
            <a:off x="5660434" y="6485198"/>
            <a:ext cx="875607" cy="285519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9D8577-601D-4845-9C29-D9E13FE3E8D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2775502" y="5662045"/>
            <a:ext cx="197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25000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525511" y="1243584"/>
            <a:ext cx="459285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Weak Search Terms…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have few words with high frequencies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a</a:t>
            </a:r>
            <a:r>
              <a:rPr lang="en-US" sz="1400" dirty="0" smtClean="0"/>
              <a:t>re often affected by missing search fields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contain redundancy, i.e. city name in firm 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525511" y="2231136"/>
            <a:ext cx="458839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leads to…</a:t>
            </a:r>
          </a:p>
          <a:p>
            <a:pPr marL="216000" indent="-216000">
              <a:buClr>
                <a:srgbClr val="00B0F0"/>
              </a:buClr>
              <a:buFont typeface="Calibri" panose="020F0502020204030204" pitchFamily="34" charset="0"/>
              <a:buChar char="→"/>
            </a:pPr>
            <a:r>
              <a:rPr lang="en-US" sz="1400" dirty="0"/>
              <a:t>bloated candidate </a:t>
            </a:r>
            <a:r>
              <a:rPr lang="en-US" sz="1400" dirty="0" smtClean="0"/>
              <a:t>lists of unrelated false positives</a:t>
            </a:r>
            <a:endParaRPr lang="en-US" sz="1400" dirty="0"/>
          </a:p>
          <a:p>
            <a:pPr marL="216000" indent="-216000">
              <a:buClr>
                <a:srgbClr val="00B0F0"/>
              </a:buClr>
              <a:buFont typeface="Calibri" panose="020F0502020204030204" pitchFamily="34" charset="0"/>
              <a:buChar char="→"/>
            </a:pPr>
            <a:r>
              <a:rPr lang="en-US" sz="1400" dirty="0"/>
              <a:t>ambiguous candidates without variance in the identity</a:t>
            </a:r>
          </a:p>
          <a:p>
            <a:pPr marL="216000" indent="-216000">
              <a:buClr>
                <a:srgbClr val="00B0F0"/>
              </a:buClr>
              <a:buFont typeface="Calibri" panose="020F0502020204030204" pitchFamily="34" charset="0"/>
              <a:buChar char="→"/>
            </a:pPr>
            <a:r>
              <a:rPr lang="en-US" sz="1400" dirty="0"/>
              <a:t>w</a:t>
            </a:r>
            <a:r>
              <a:rPr lang="en-US" sz="1400" dirty="0" smtClean="0"/>
              <a:t>aste of time trying to find</a:t>
            </a:r>
            <a:r>
              <a:rPr lang="en-US" sz="1400" dirty="0" smtClean="0"/>
              <a:t> true positives</a:t>
            </a:r>
            <a:endParaRPr lang="en-US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7525510" y="3230459"/>
            <a:ext cx="4595957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Potential solution</a:t>
            </a:r>
          </a:p>
          <a:p>
            <a:pPr marL="216000" indent="-216000">
              <a:buClr>
                <a:srgbClr val="00B0F0"/>
              </a:buClr>
              <a:buFont typeface="+mj-lt"/>
              <a:buAutoNum type="arabicPeriod"/>
            </a:pPr>
            <a:r>
              <a:rPr lang="en-US" sz="1400" dirty="0" smtClean="0"/>
              <a:t>Sort candidates by identity in descending order</a:t>
            </a:r>
          </a:p>
          <a:p>
            <a:pPr marL="216000" indent="-216000">
              <a:buClr>
                <a:srgbClr val="00B0F0"/>
              </a:buClr>
              <a:buFont typeface="+mj-lt"/>
              <a:buAutoNum type="arabicPeriod"/>
            </a:pPr>
            <a:r>
              <a:rPr lang="en-US" sz="1400" dirty="0" smtClean="0"/>
              <a:t>All candidates down to a cutoff point are deemed plausible, i.e. top 10 candidates</a:t>
            </a:r>
          </a:p>
          <a:p>
            <a:pPr marL="216000" indent="-216000">
              <a:buClr>
                <a:srgbClr val="00B0F0"/>
              </a:buClr>
              <a:buFont typeface="+mj-lt"/>
              <a:buAutoNum type="arabicPeriod"/>
            </a:pPr>
            <a:r>
              <a:rPr lang="en-US" sz="1400" dirty="0" smtClean="0"/>
              <a:t>The identity of the candidate at the cutoff point becomes the new threshold for this search term to prevent arbitrary dismissal of candidates</a:t>
            </a:r>
          </a:p>
          <a:p>
            <a:pPr marL="216000" indent="-216000">
              <a:buClr>
                <a:srgbClr val="FF0000"/>
              </a:buClr>
              <a:buFont typeface="Calibri" panose="020F0502020204030204" pitchFamily="34" charset="0"/>
              <a:buChar char="!"/>
            </a:pPr>
            <a:r>
              <a:rPr lang="en-US" sz="1400" dirty="0" smtClean="0">
                <a:solidFill>
                  <a:srgbClr val="FF0000"/>
                </a:solidFill>
              </a:rPr>
              <a:t>No variance in the identity → no cutoff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237744" y="1904169"/>
            <a:ext cx="7205760" cy="192024"/>
            <a:chOff x="237744" y="1911096"/>
            <a:chExt cx="7205760" cy="192024"/>
          </a:xfrm>
        </p:grpSpPr>
        <p:cxnSp>
          <p:nvCxnSpPr>
            <p:cNvPr id="18" name="Gerader Verbinder 17"/>
            <p:cNvCxnSpPr/>
            <p:nvPr/>
          </p:nvCxnSpPr>
          <p:spPr>
            <a:xfrm>
              <a:off x="603504" y="2075688"/>
              <a:ext cx="684000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/>
            <p:cNvSpPr/>
            <p:nvPr/>
          </p:nvSpPr>
          <p:spPr>
            <a:xfrm>
              <a:off x="237744" y="1911096"/>
              <a:ext cx="356616" cy="19202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hteck 6"/>
          <p:cNvSpPr/>
          <p:nvPr/>
        </p:nvSpPr>
        <p:spPr>
          <a:xfrm>
            <a:off x="0" y="0"/>
            <a:ext cx="8091055" cy="85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615065"/>
              </p:ext>
            </p:extLst>
          </p:nvPr>
        </p:nvGraphicFramePr>
        <p:xfrm>
          <a:off x="181632" y="654749"/>
          <a:ext cx="7419271" cy="180000"/>
        </p:xfrm>
        <a:graphic>
          <a:graphicData uri="http://schemas.openxmlformats.org/drawingml/2006/table">
            <a:tbl>
              <a:tblPr/>
              <a:tblGrid>
                <a:gridCol w="468000"/>
                <a:gridCol w="3887671"/>
                <a:gridCol w="1774800"/>
                <a:gridCol w="360000"/>
                <a:gridCol w="928800"/>
              </a:tblGrid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de-DE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Search Terms: Berlin GmbH, Berlin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3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3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9118"/>
            <a:ext cx="12192000" cy="482400"/>
          </a:xfrm>
        </p:spPr>
        <p:txBody>
          <a:bodyPr>
            <a:normAutofit/>
          </a:bodyPr>
          <a:lstStyle/>
          <a:p>
            <a:r>
              <a:rPr lang="fr-FR" dirty="0"/>
              <a:t>Jaccard P. (1902), </a:t>
            </a:r>
            <a:r>
              <a:rPr lang="fr-FR" sz="1800" dirty="0"/>
              <a:t>`Lois de distribution florale dans la zone alpine´, Bulletin de la </a:t>
            </a:r>
            <a:r>
              <a:rPr lang="fr-FR" sz="1800" dirty="0" smtClean="0"/>
              <a:t>Société </a:t>
            </a:r>
            <a:r>
              <a:rPr lang="fr-FR" sz="1800" dirty="0"/>
              <a:t>Vaudoise des Sciences Naturelles</a:t>
            </a:r>
            <a:endParaRPr lang="en-US" sz="18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85"/>
              <p:cNvSpPr txBox="1"/>
              <p:nvPr/>
            </p:nvSpPr>
            <p:spPr>
              <a:xfrm>
                <a:off x="4692330" y="1262990"/>
                <a:ext cx="2675797" cy="8720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de-DE" sz="2400" b="0" i="1" smtClean="0">
                                  <a:latin typeface="Cambria Math"/>
                                  <a:ea typeface="Cambria Math"/>
                                </a:rPr>
                                <m:t>𝐹</m:t>
                              </m:r>
                            </m:e>
                          </m:d>
                          <m:r>
                            <a:rPr lang="de-DE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num>
                        <m:den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|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de-DE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de-DE" sz="2400" b="0" dirty="0" smtClean="0"/>
              </a:p>
            </p:txBody>
          </p:sp>
        </mc:Choice>
        <mc:Fallback xmlns="">
          <p:sp>
            <p:nvSpPr>
              <p:cNvPr id="5" name="Textfeld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330" y="1262990"/>
                <a:ext cx="2675797" cy="8720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37"/>
          <p:cNvCxnSpPr/>
          <p:nvPr/>
        </p:nvCxnSpPr>
        <p:spPr>
          <a:xfrm flipV="1">
            <a:off x="3597994" y="3397649"/>
            <a:ext cx="4882142" cy="120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ihandform 40"/>
          <p:cNvSpPr>
            <a:spLocks noChangeAspect="1"/>
          </p:cNvSpPr>
          <p:nvPr/>
        </p:nvSpPr>
        <p:spPr>
          <a:xfrm rot="20263449">
            <a:off x="5027579" y="2978980"/>
            <a:ext cx="472062" cy="213311"/>
          </a:xfrm>
          <a:custGeom>
            <a:avLst/>
            <a:gdLst>
              <a:gd name="connsiteX0" fmla="*/ 0 w 1311289"/>
              <a:gd name="connsiteY0" fmla="*/ 592531 h 592531"/>
              <a:gd name="connsiteX1" fmla="*/ 759125 w 1311289"/>
              <a:gd name="connsiteY1" fmla="*/ 49067 h 592531"/>
              <a:gd name="connsiteX2" fmla="*/ 1311215 w 1311289"/>
              <a:gd name="connsiteY2" fmla="*/ 49067 h 592531"/>
              <a:gd name="connsiteX3" fmla="*/ 802257 w 1311289"/>
              <a:gd name="connsiteY3" fmla="*/ 256101 h 592531"/>
              <a:gd name="connsiteX4" fmla="*/ 0 w 1311289"/>
              <a:gd name="connsiteY4" fmla="*/ 592531 h 59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289" h="592531">
                <a:moveTo>
                  <a:pt x="0" y="592531"/>
                </a:moveTo>
                <a:cubicBezTo>
                  <a:pt x="270294" y="366087"/>
                  <a:pt x="540589" y="139644"/>
                  <a:pt x="759125" y="49067"/>
                </a:cubicBezTo>
                <a:cubicBezTo>
                  <a:pt x="977661" y="-41510"/>
                  <a:pt x="1304026" y="14561"/>
                  <a:pt x="1311215" y="49067"/>
                </a:cubicBezTo>
                <a:cubicBezTo>
                  <a:pt x="1318404" y="83573"/>
                  <a:pt x="802257" y="256101"/>
                  <a:pt x="802257" y="256101"/>
                </a:cubicBezTo>
                <a:lnTo>
                  <a:pt x="0" y="59253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ihandform 41"/>
          <p:cNvSpPr>
            <a:spLocks noChangeAspect="1"/>
          </p:cNvSpPr>
          <p:nvPr/>
        </p:nvSpPr>
        <p:spPr>
          <a:xfrm rot="20263449">
            <a:off x="5413998" y="2986762"/>
            <a:ext cx="472062" cy="213311"/>
          </a:xfrm>
          <a:custGeom>
            <a:avLst/>
            <a:gdLst>
              <a:gd name="connsiteX0" fmla="*/ 0 w 1311289"/>
              <a:gd name="connsiteY0" fmla="*/ 592531 h 592531"/>
              <a:gd name="connsiteX1" fmla="*/ 759125 w 1311289"/>
              <a:gd name="connsiteY1" fmla="*/ 49067 h 592531"/>
              <a:gd name="connsiteX2" fmla="*/ 1311215 w 1311289"/>
              <a:gd name="connsiteY2" fmla="*/ 49067 h 592531"/>
              <a:gd name="connsiteX3" fmla="*/ 802257 w 1311289"/>
              <a:gd name="connsiteY3" fmla="*/ 256101 h 592531"/>
              <a:gd name="connsiteX4" fmla="*/ 0 w 1311289"/>
              <a:gd name="connsiteY4" fmla="*/ 592531 h 592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289" h="592531">
                <a:moveTo>
                  <a:pt x="0" y="592531"/>
                </a:moveTo>
                <a:cubicBezTo>
                  <a:pt x="270294" y="366087"/>
                  <a:pt x="540589" y="139644"/>
                  <a:pt x="759125" y="49067"/>
                </a:cubicBezTo>
                <a:cubicBezTo>
                  <a:pt x="977661" y="-41510"/>
                  <a:pt x="1304026" y="14561"/>
                  <a:pt x="1311215" y="49067"/>
                </a:cubicBezTo>
                <a:cubicBezTo>
                  <a:pt x="1318404" y="83573"/>
                  <a:pt x="802257" y="256101"/>
                  <a:pt x="802257" y="256101"/>
                </a:cubicBezTo>
                <a:lnTo>
                  <a:pt x="0" y="592531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Ellipse 42"/>
          <p:cNvSpPr>
            <a:spLocks noChangeAspect="1"/>
          </p:cNvSpPr>
          <p:nvPr/>
        </p:nvSpPr>
        <p:spPr>
          <a:xfrm>
            <a:off x="6761438" y="2918897"/>
            <a:ext cx="270036" cy="27661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ihandform 43"/>
          <p:cNvSpPr>
            <a:spLocks noChangeAspect="1"/>
          </p:cNvSpPr>
          <p:nvPr/>
        </p:nvSpPr>
        <p:spPr>
          <a:xfrm rot="8145585">
            <a:off x="5994080" y="2912567"/>
            <a:ext cx="360316" cy="278752"/>
          </a:xfrm>
          <a:custGeom>
            <a:avLst/>
            <a:gdLst>
              <a:gd name="connsiteX0" fmla="*/ 3399 w 480420"/>
              <a:gd name="connsiteY0" fmla="*/ 293442 h 371669"/>
              <a:gd name="connsiteX1" fmla="*/ 124169 w 480420"/>
              <a:gd name="connsiteY1" fmla="*/ 43276 h 371669"/>
              <a:gd name="connsiteX2" fmla="*/ 469226 w 480420"/>
              <a:gd name="connsiteY2" fmla="*/ 26023 h 371669"/>
              <a:gd name="connsiteX3" fmla="*/ 365709 w 480420"/>
              <a:gd name="connsiteY3" fmla="*/ 310695 h 371669"/>
              <a:gd name="connsiteX4" fmla="*/ 63784 w 480420"/>
              <a:gd name="connsiteY4" fmla="*/ 371080 h 371669"/>
              <a:gd name="connsiteX5" fmla="*/ 3399 w 480420"/>
              <a:gd name="connsiteY5" fmla="*/ 293442 h 37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420" h="371669">
                <a:moveTo>
                  <a:pt x="3399" y="293442"/>
                </a:moveTo>
                <a:cubicBezTo>
                  <a:pt x="13463" y="238808"/>
                  <a:pt x="46531" y="87846"/>
                  <a:pt x="124169" y="43276"/>
                </a:cubicBezTo>
                <a:cubicBezTo>
                  <a:pt x="201807" y="-1294"/>
                  <a:pt x="428969" y="-18547"/>
                  <a:pt x="469226" y="26023"/>
                </a:cubicBezTo>
                <a:cubicBezTo>
                  <a:pt x="509483" y="70593"/>
                  <a:pt x="433283" y="253186"/>
                  <a:pt x="365709" y="310695"/>
                </a:cubicBezTo>
                <a:cubicBezTo>
                  <a:pt x="298135" y="368204"/>
                  <a:pt x="124169" y="373955"/>
                  <a:pt x="63784" y="371080"/>
                </a:cubicBezTo>
                <a:cubicBezTo>
                  <a:pt x="3399" y="368205"/>
                  <a:pt x="-6665" y="348076"/>
                  <a:pt x="3399" y="293442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ihandform 44"/>
          <p:cNvSpPr>
            <a:spLocks noChangeAspect="1"/>
          </p:cNvSpPr>
          <p:nvPr/>
        </p:nvSpPr>
        <p:spPr>
          <a:xfrm rot="18870071">
            <a:off x="6202076" y="3045056"/>
            <a:ext cx="432000" cy="81000"/>
          </a:xfrm>
          <a:custGeom>
            <a:avLst/>
            <a:gdLst>
              <a:gd name="connsiteX0" fmla="*/ 3399 w 480420"/>
              <a:gd name="connsiteY0" fmla="*/ 293442 h 371669"/>
              <a:gd name="connsiteX1" fmla="*/ 124169 w 480420"/>
              <a:gd name="connsiteY1" fmla="*/ 43276 h 371669"/>
              <a:gd name="connsiteX2" fmla="*/ 469226 w 480420"/>
              <a:gd name="connsiteY2" fmla="*/ 26023 h 371669"/>
              <a:gd name="connsiteX3" fmla="*/ 365709 w 480420"/>
              <a:gd name="connsiteY3" fmla="*/ 310695 h 371669"/>
              <a:gd name="connsiteX4" fmla="*/ 63784 w 480420"/>
              <a:gd name="connsiteY4" fmla="*/ 371080 h 371669"/>
              <a:gd name="connsiteX5" fmla="*/ 3399 w 480420"/>
              <a:gd name="connsiteY5" fmla="*/ 293442 h 37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420" h="371669">
                <a:moveTo>
                  <a:pt x="3399" y="293442"/>
                </a:moveTo>
                <a:cubicBezTo>
                  <a:pt x="13463" y="238808"/>
                  <a:pt x="46531" y="87846"/>
                  <a:pt x="124169" y="43276"/>
                </a:cubicBezTo>
                <a:cubicBezTo>
                  <a:pt x="201807" y="-1294"/>
                  <a:pt x="428969" y="-18547"/>
                  <a:pt x="469226" y="26023"/>
                </a:cubicBezTo>
                <a:cubicBezTo>
                  <a:pt x="509483" y="70593"/>
                  <a:pt x="433283" y="253186"/>
                  <a:pt x="365709" y="310695"/>
                </a:cubicBezTo>
                <a:cubicBezTo>
                  <a:pt x="298135" y="368204"/>
                  <a:pt x="124169" y="373955"/>
                  <a:pt x="63784" y="371080"/>
                </a:cubicBezTo>
                <a:cubicBezTo>
                  <a:pt x="3399" y="368205"/>
                  <a:pt x="-6665" y="348076"/>
                  <a:pt x="3399" y="293442"/>
                </a:cubicBezTo>
                <a:close/>
              </a:path>
            </a:pathLst>
          </a:custGeom>
          <a:solidFill>
            <a:srgbClr val="FFC000"/>
          </a:solidFill>
          <a:ln w="2540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Textfeld 45"/>
          <p:cNvSpPr txBox="1"/>
          <p:nvPr/>
        </p:nvSpPr>
        <p:spPr>
          <a:xfrm>
            <a:off x="5184788" y="2720467"/>
            <a:ext cx="34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,</a:t>
            </a:r>
          </a:p>
        </p:txBody>
      </p:sp>
      <p:sp>
        <p:nvSpPr>
          <p:cNvPr id="45" name="Textfeld 46"/>
          <p:cNvSpPr txBox="1"/>
          <p:nvPr/>
        </p:nvSpPr>
        <p:spPr>
          <a:xfrm>
            <a:off x="5686219" y="2720467"/>
            <a:ext cx="34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,</a:t>
            </a:r>
          </a:p>
        </p:txBody>
      </p:sp>
      <p:sp>
        <p:nvSpPr>
          <p:cNvPr id="46" name="Textfeld 47"/>
          <p:cNvSpPr txBox="1"/>
          <p:nvPr/>
        </p:nvSpPr>
        <p:spPr>
          <a:xfrm>
            <a:off x="6407852" y="2720467"/>
            <a:ext cx="344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,</a:t>
            </a:r>
          </a:p>
        </p:txBody>
      </p:sp>
      <p:sp>
        <p:nvSpPr>
          <p:cNvPr id="47" name="Textfeld 48"/>
          <p:cNvSpPr txBox="1"/>
          <p:nvPr/>
        </p:nvSpPr>
        <p:spPr>
          <a:xfrm>
            <a:off x="4477512" y="2690406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|{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" name="Textfeld 71"/>
          <p:cNvSpPr txBox="1"/>
          <p:nvPr/>
        </p:nvSpPr>
        <p:spPr>
          <a:xfrm>
            <a:off x="7434005" y="3302911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}|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Textfeld 87"/>
          <p:cNvSpPr txBox="1"/>
          <p:nvPr/>
        </p:nvSpPr>
        <p:spPr>
          <a:xfrm>
            <a:off x="5864064" y="221299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endParaRPr lang="en-US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51" name="Gruppieren 89"/>
          <p:cNvGrpSpPr/>
          <p:nvPr/>
        </p:nvGrpSpPr>
        <p:grpSpPr>
          <a:xfrm>
            <a:off x="4125994" y="3302911"/>
            <a:ext cx="3290015" cy="1375778"/>
            <a:chOff x="2627784" y="4222173"/>
            <a:chExt cx="3290015" cy="1375778"/>
          </a:xfrm>
        </p:grpSpPr>
        <p:grpSp>
          <p:nvGrpSpPr>
            <p:cNvPr id="52" name="Gruppieren 76"/>
            <p:cNvGrpSpPr/>
            <p:nvPr/>
          </p:nvGrpSpPr>
          <p:grpSpPr>
            <a:xfrm>
              <a:off x="2627784" y="4222173"/>
              <a:ext cx="3290015" cy="856511"/>
              <a:chOff x="2200093" y="4210743"/>
              <a:chExt cx="3290015" cy="856511"/>
            </a:xfrm>
          </p:grpSpPr>
          <p:sp>
            <p:nvSpPr>
              <p:cNvPr id="54" name="Freihandform 51"/>
              <p:cNvSpPr>
                <a:spLocks noChangeAspect="1"/>
              </p:cNvSpPr>
              <p:nvPr/>
            </p:nvSpPr>
            <p:spPr>
              <a:xfrm>
                <a:off x="2719027" y="4375658"/>
                <a:ext cx="84808" cy="534406"/>
              </a:xfrm>
              <a:custGeom>
                <a:avLst/>
                <a:gdLst>
                  <a:gd name="connsiteX0" fmla="*/ 559730 w 559730"/>
                  <a:gd name="connsiteY0" fmla="*/ 0 h 3568958"/>
                  <a:gd name="connsiteX1" fmla="*/ 137036 w 559730"/>
                  <a:gd name="connsiteY1" fmla="*/ 974785 h 3568958"/>
                  <a:gd name="connsiteX2" fmla="*/ 378575 w 559730"/>
                  <a:gd name="connsiteY2" fmla="*/ 2182483 h 3568958"/>
                  <a:gd name="connsiteX3" fmla="*/ 42145 w 559730"/>
                  <a:gd name="connsiteY3" fmla="*/ 3407434 h 3568958"/>
                  <a:gd name="connsiteX4" fmla="*/ 16266 w 559730"/>
                  <a:gd name="connsiteY4" fmla="*/ 3519578 h 356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30" h="3568958">
                    <a:moveTo>
                      <a:pt x="559730" y="0"/>
                    </a:moveTo>
                    <a:cubicBezTo>
                      <a:pt x="363479" y="305519"/>
                      <a:pt x="167228" y="611038"/>
                      <a:pt x="137036" y="974785"/>
                    </a:cubicBezTo>
                    <a:cubicBezTo>
                      <a:pt x="106844" y="1338532"/>
                      <a:pt x="394390" y="1777042"/>
                      <a:pt x="378575" y="2182483"/>
                    </a:cubicBezTo>
                    <a:cubicBezTo>
                      <a:pt x="362760" y="2587924"/>
                      <a:pt x="102530" y="3184585"/>
                      <a:pt x="42145" y="3407434"/>
                    </a:cubicBezTo>
                    <a:cubicBezTo>
                      <a:pt x="-18240" y="3630283"/>
                      <a:pt x="-987" y="3574930"/>
                      <a:pt x="16266" y="3519578"/>
                    </a:cubicBezTo>
                  </a:path>
                </a:pathLst>
              </a:custGeom>
              <a:noFill/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ihandform 54"/>
              <p:cNvSpPr>
                <a:spLocks noChangeAspect="1"/>
              </p:cNvSpPr>
              <p:nvPr/>
            </p:nvSpPr>
            <p:spPr>
              <a:xfrm rot="8145585">
                <a:off x="3682046" y="4528392"/>
                <a:ext cx="360316" cy="278752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Ellipse 57"/>
              <p:cNvSpPr>
                <a:spLocks noChangeAspect="1"/>
              </p:cNvSpPr>
              <p:nvPr/>
            </p:nvSpPr>
            <p:spPr>
              <a:xfrm>
                <a:off x="4806020" y="4529448"/>
                <a:ext cx="270036" cy="27661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Ellipse 59"/>
              <p:cNvSpPr>
                <a:spLocks noChangeAspect="1"/>
              </p:cNvSpPr>
              <p:nvPr/>
            </p:nvSpPr>
            <p:spPr>
              <a:xfrm>
                <a:off x="5220072" y="4521781"/>
                <a:ext cx="270036" cy="27661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Freihandform 60"/>
              <p:cNvSpPr>
                <a:spLocks noChangeAspect="1"/>
              </p:cNvSpPr>
              <p:nvPr/>
            </p:nvSpPr>
            <p:spPr>
              <a:xfrm rot="20263449">
                <a:off x="2938631" y="4581836"/>
                <a:ext cx="472062" cy="213311"/>
              </a:xfrm>
              <a:custGeom>
                <a:avLst/>
                <a:gdLst>
                  <a:gd name="connsiteX0" fmla="*/ 0 w 1311289"/>
                  <a:gd name="connsiteY0" fmla="*/ 592531 h 592531"/>
                  <a:gd name="connsiteX1" fmla="*/ 759125 w 1311289"/>
                  <a:gd name="connsiteY1" fmla="*/ 49067 h 592531"/>
                  <a:gd name="connsiteX2" fmla="*/ 1311215 w 1311289"/>
                  <a:gd name="connsiteY2" fmla="*/ 49067 h 592531"/>
                  <a:gd name="connsiteX3" fmla="*/ 802257 w 1311289"/>
                  <a:gd name="connsiteY3" fmla="*/ 256101 h 592531"/>
                  <a:gd name="connsiteX4" fmla="*/ 0 w 1311289"/>
                  <a:gd name="connsiteY4" fmla="*/ 592531 h 59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289" h="592531">
                    <a:moveTo>
                      <a:pt x="0" y="592531"/>
                    </a:moveTo>
                    <a:cubicBezTo>
                      <a:pt x="270294" y="366087"/>
                      <a:pt x="540589" y="139644"/>
                      <a:pt x="759125" y="49067"/>
                    </a:cubicBezTo>
                    <a:cubicBezTo>
                      <a:pt x="977661" y="-41510"/>
                      <a:pt x="1304026" y="14561"/>
                      <a:pt x="1311215" y="49067"/>
                    </a:cubicBezTo>
                    <a:cubicBezTo>
                      <a:pt x="1318404" y="83573"/>
                      <a:pt x="802257" y="256101"/>
                      <a:pt x="802257" y="256101"/>
                    </a:cubicBezTo>
                    <a:lnTo>
                      <a:pt x="0" y="592531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ihandform 61"/>
              <p:cNvSpPr>
                <a:spLocks noChangeAspect="1"/>
              </p:cNvSpPr>
              <p:nvPr/>
            </p:nvSpPr>
            <p:spPr>
              <a:xfrm rot="20263449">
                <a:off x="3298671" y="4589618"/>
                <a:ext cx="472062" cy="213311"/>
              </a:xfrm>
              <a:custGeom>
                <a:avLst/>
                <a:gdLst>
                  <a:gd name="connsiteX0" fmla="*/ 0 w 1311289"/>
                  <a:gd name="connsiteY0" fmla="*/ 592531 h 592531"/>
                  <a:gd name="connsiteX1" fmla="*/ 759125 w 1311289"/>
                  <a:gd name="connsiteY1" fmla="*/ 49067 h 592531"/>
                  <a:gd name="connsiteX2" fmla="*/ 1311215 w 1311289"/>
                  <a:gd name="connsiteY2" fmla="*/ 49067 h 592531"/>
                  <a:gd name="connsiteX3" fmla="*/ 802257 w 1311289"/>
                  <a:gd name="connsiteY3" fmla="*/ 256101 h 592531"/>
                  <a:gd name="connsiteX4" fmla="*/ 0 w 1311289"/>
                  <a:gd name="connsiteY4" fmla="*/ 592531 h 59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289" h="592531">
                    <a:moveTo>
                      <a:pt x="0" y="592531"/>
                    </a:moveTo>
                    <a:cubicBezTo>
                      <a:pt x="270294" y="366087"/>
                      <a:pt x="540589" y="139644"/>
                      <a:pt x="759125" y="49067"/>
                    </a:cubicBezTo>
                    <a:cubicBezTo>
                      <a:pt x="977661" y="-41510"/>
                      <a:pt x="1304026" y="14561"/>
                      <a:pt x="1311215" y="49067"/>
                    </a:cubicBezTo>
                    <a:cubicBezTo>
                      <a:pt x="1318404" y="83573"/>
                      <a:pt x="802257" y="256101"/>
                      <a:pt x="802257" y="256101"/>
                    </a:cubicBezTo>
                    <a:lnTo>
                      <a:pt x="0" y="592531"/>
                    </a:lnTo>
                    <a:close/>
                  </a:path>
                </a:pathLst>
              </a:custGeom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Textfeld 62"/>
              <p:cNvSpPr txBox="1"/>
              <p:nvPr/>
            </p:nvSpPr>
            <p:spPr>
              <a:xfrm>
                <a:off x="2699792" y="4351221"/>
                <a:ext cx="3273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1" name="Textfeld 64"/>
              <p:cNvSpPr txBox="1"/>
              <p:nvPr/>
            </p:nvSpPr>
            <p:spPr>
              <a:xfrm>
                <a:off x="3059832" y="4359368"/>
                <a:ext cx="344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2" name="Textfeld 65"/>
              <p:cNvSpPr txBox="1"/>
              <p:nvPr/>
            </p:nvSpPr>
            <p:spPr>
              <a:xfrm>
                <a:off x="3347864" y="4351221"/>
                <a:ext cx="344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3" name="Textfeld 66"/>
              <p:cNvSpPr txBox="1"/>
              <p:nvPr/>
            </p:nvSpPr>
            <p:spPr>
              <a:xfrm>
                <a:off x="3851920" y="4351221"/>
                <a:ext cx="344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4" name="Textfeld 68"/>
              <p:cNvSpPr txBox="1"/>
              <p:nvPr/>
            </p:nvSpPr>
            <p:spPr>
              <a:xfrm>
                <a:off x="4499992" y="4351221"/>
                <a:ext cx="344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5" name="Textfeld 69"/>
              <p:cNvSpPr txBox="1"/>
              <p:nvPr/>
            </p:nvSpPr>
            <p:spPr>
              <a:xfrm>
                <a:off x="4932040" y="4351221"/>
                <a:ext cx="3445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66" name="Textfeld 72"/>
              <p:cNvSpPr txBox="1"/>
              <p:nvPr/>
            </p:nvSpPr>
            <p:spPr>
              <a:xfrm>
                <a:off x="2200093" y="4210743"/>
                <a:ext cx="5453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|{</a:t>
                </a:r>
                <a:endParaRPr lang="en-US" sz="4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67" name="Freihandform 74"/>
              <p:cNvSpPr>
                <a:spLocks noChangeAspect="1"/>
              </p:cNvSpPr>
              <p:nvPr/>
            </p:nvSpPr>
            <p:spPr>
              <a:xfrm rot="8145585">
                <a:off x="4114094" y="4513494"/>
                <a:ext cx="360316" cy="278752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ihandform 75"/>
              <p:cNvSpPr>
                <a:spLocks noChangeAspect="1"/>
              </p:cNvSpPr>
              <p:nvPr/>
            </p:nvSpPr>
            <p:spPr>
              <a:xfrm rot="18870071">
                <a:off x="4324619" y="4645983"/>
                <a:ext cx="432000" cy="81000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feld 88"/>
            <p:cNvSpPr txBox="1"/>
            <p:nvPr/>
          </p:nvSpPr>
          <p:spPr>
            <a:xfrm>
              <a:off x="4365854" y="501317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7</a:t>
              </a:r>
            </a:p>
          </p:txBody>
        </p:sp>
      </p:grpSp>
      <p:grpSp>
        <p:nvGrpSpPr>
          <p:cNvPr id="69" name="Gruppieren 92"/>
          <p:cNvGrpSpPr/>
          <p:nvPr/>
        </p:nvGrpSpPr>
        <p:grpSpPr>
          <a:xfrm>
            <a:off x="6817698" y="3438222"/>
            <a:ext cx="1121648" cy="1249387"/>
            <a:chOff x="5364088" y="4357484"/>
            <a:chExt cx="1121648" cy="1249387"/>
          </a:xfrm>
        </p:grpSpPr>
        <p:grpSp>
          <p:nvGrpSpPr>
            <p:cNvPr id="70" name="Gruppieren 84"/>
            <p:cNvGrpSpPr/>
            <p:nvPr/>
          </p:nvGrpSpPr>
          <p:grpSpPr>
            <a:xfrm>
              <a:off x="5364088" y="4357484"/>
              <a:ext cx="1121648" cy="713334"/>
              <a:chOff x="5364088" y="5349550"/>
              <a:chExt cx="1121648" cy="713334"/>
            </a:xfrm>
          </p:grpSpPr>
          <p:sp>
            <p:nvSpPr>
              <p:cNvPr id="74" name="Textfeld 78"/>
              <p:cNvSpPr txBox="1"/>
              <p:nvPr/>
            </p:nvSpPr>
            <p:spPr>
              <a:xfrm>
                <a:off x="5612818" y="5349550"/>
                <a:ext cx="3273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78" name="Textfeld 83"/>
              <p:cNvSpPr txBox="1"/>
              <p:nvPr/>
            </p:nvSpPr>
            <p:spPr>
              <a:xfrm>
                <a:off x="5364088" y="5354998"/>
                <a:ext cx="3273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cxnSp>
            <p:nvCxnSpPr>
              <p:cNvPr id="73" name="Gerade Verbindung 77"/>
              <p:cNvCxnSpPr/>
              <p:nvPr/>
            </p:nvCxnSpPr>
            <p:spPr>
              <a:xfrm flipV="1">
                <a:off x="5634296" y="5414812"/>
                <a:ext cx="0" cy="595810"/>
              </a:xfrm>
              <a:prstGeom prst="line">
                <a:avLst/>
              </a:prstGeom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Freihandform 80"/>
              <p:cNvSpPr>
                <a:spLocks noChangeAspect="1"/>
              </p:cNvSpPr>
              <p:nvPr/>
            </p:nvSpPr>
            <p:spPr>
              <a:xfrm rot="18870071">
                <a:off x="5775369" y="5609225"/>
                <a:ext cx="432000" cy="81000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Textfeld 81"/>
              <p:cNvSpPr txBox="1"/>
              <p:nvPr/>
            </p:nvSpPr>
            <p:spPr>
              <a:xfrm>
                <a:off x="5972858" y="5349550"/>
                <a:ext cx="3273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,</a:t>
                </a:r>
              </a:p>
            </p:txBody>
          </p:sp>
          <p:sp>
            <p:nvSpPr>
              <p:cNvPr id="77" name="Ellipse 82"/>
              <p:cNvSpPr>
                <a:spLocks noChangeAspect="1"/>
              </p:cNvSpPr>
              <p:nvPr/>
            </p:nvSpPr>
            <p:spPr>
              <a:xfrm>
                <a:off x="6215700" y="5524457"/>
                <a:ext cx="270036" cy="276615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rgbClr val="FFFF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Textfeld 90"/>
            <p:cNvSpPr txBox="1"/>
            <p:nvPr/>
          </p:nvSpPr>
          <p:spPr>
            <a:xfrm>
              <a:off x="5875120" y="501855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AAE5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en-US" sz="3200" dirty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2" name="Textfeld 91"/>
            <p:cNvSpPr txBox="1"/>
            <p:nvPr/>
          </p:nvSpPr>
          <p:spPr>
            <a:xfrm>
              <a:off x="5437830" y="5022096"/>
              <a:ext cx="4908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AAE5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03467" y="795148"/>
            <a:ext cx="2802187" cy="5142058"/>
            <a:chOff x="103467" y="836712"/>
            <a:chExt cx="2802187" cy="5142058"/>
          </a:xfrm>
        </p:grpSpPr>
        <p:grpSp>
          <p:nvGrpSpPr>
            <p:cNvPr id="90" name="Gruppieren 89"/>
            <p:cNvGrpSpPr/>
            <p:nvPr/>
          </p:nvGrpSpPr>
          <p:grpSpPr>
            <a:xfrm>
              <a:off x="103467" y="1548101"/>
              <a:ext cx="2755425" cy="4430669"/>
              <a:chOff x="103467" y="1548101"/>
              <a:chExt cx="2755425" cy="4430669"/>
            </a:xfrm>
          </p:grpSpPr>
          <p:sp>
            <p:nvSpPr>
              <p:cNvPr id="6" name="Freihandform 5"/>
              <p:cNvSpPr/>
              <p:nvPr/>
            </p:nvSpPr>
            <p:spPr>
              <a:xfrm>
                <a:off x="1180606" y="2409812"/>
                <a:ext cx="559730" cy="3568958"/>
              </a:xfrm>
              <a:custGeom>
                <a:avLst/>
                <a:gdLst>
                  <a:gd name="connsiteX0" fmla="*/ 559730 w 559730"/>
                  <a:gd name="connsiteY0" fmla="*/ 0 h 3568958"/>
                  <a:gd name="connsiteX1" fmla="*/ 137036 w 559730"/>
                  <a:gd name="connsiteY1" fmla="*/ 974785 h 3568958"/>
                  <a:gd name="connsiteX2" fmla="*/ 378575 w 559730"/>
                  <a:gd name="connsiteY2" fmla="*/ 2182483 h 3568958"/>
                  <a:gd name="connsiteX3" fmla="*/ 42145 w 559730"/>
                  <a:gd name="connsiteY3" fmla="*/ 3407434 h 3568958"/>
                  <a:gd name="connsiteX4" fmla="*/ 16266 w 559730"/>
                  <a:gd name="connsiteY4" fmla="*/ 3519578 h 3568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30" h="3568958">
                    <a:moveTo>
                      <a:pt x="559730" y="0"/>
                    </a:moveTo>
                    <a:cubicBezTo>
                      <a:pt x="363479" y="305519"/>
                      <a:pt x="167228" y="611038"/>
                      <a:pt x="137036" y="974785"/>
                    </a:cubicBezTo>
                    <a:cubicBezTo>
                      <a:pt x="106844" y="1338532"/>
                      <a:pt x="394390" y="1777042"/>
                      <a:pt x="378575" y="2182483"/>
                    </a:cubicBezTo>
                    <a:cubicBezTo>
                      <a:pt x="362760" y="2587924"/>
                      <a:pt x="102530" y="3184585"/>
                      <a:pt x="42145" y="3407434"/>
                    </a:cubicBezTo>
                    <a:cubicBezTo>
                      <a:pt x="-18240" y="3630283"/>
                      <a:pt x="-987" y="3574930"/>
                      <a:pt x="16266" y="3519578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ihandform 6"/>
              <p:cNvSpPr/>
              <p:nvPr/>
            </p:nvSpPr>
            <p:spPr>
              <a:xfrm>
                <a:off x="1547603" y="3501605"/>
                <a:ext cx="1311289" cy="592531"/>
              </a:xfrm>
              <a:custGeom>
                <a:avLst/>
                <a:gdLst>
                  <a:gd name="connsiteX0" fmla="*/ 0 w 1311289"/>
                  <a:gd name="connsiteY0" fmla="*/ 592531 h 592531"/>
                  <a:gd name="connsiteX1" fmla="*/ 759125 w 1311289"/>
                  <a:gd name="connsiteY1" fmla="*/ 49067 h 592531"/>
                  <a:gd name="connsiteX2" fmla="*/ 1311215 w 1311289"/>
                  <a:gd name="connsiteY2" fmla="*/ 49067 h 592531"/>
                  <a:gd name="connsiteX3" fmla="*/ 802257 w 1311289"/>
                  <a:gd name="connsiteY3" fmla="*/ 256101 h 592531"/>
                  <a:gd name="connsiteX4" fmla="*/ 0 w 1311289"/>
                  <a:gd name="connsiteY4" fmla="*/ 592531 h 59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289" h="592531">
                    <a:moveTo>
                      <a:pt x="0" y="592531"/>
                    </a:moveTo>
                    <a:cubicBezTo>
                      <a:pt x="270294" y="366087"/>
                      <a:pt x="540589" y="139644"/>
                      <a:pt x="759125" y="49067"/>
                    </a:cubicBezTo>
                    <a:cubicBezTo>
                      <a:pt x="977661" y="-41510"/>
                      <a:pt x="1304026" y="14561"/>
                      <a:pt x="1311215" y="49067"/>
                    </a:cubicBezTo>
                    <a:cubicBezTo>
                      <a:pt x="1318404" y="83573"/>
                      <a:pt x="802257" y="256101"/>
                      <a:pt x="802257" y="256101"/>
                    </a:cubicBezTo>
                    <a:lnTo>
                      <a:pt x="0" y="592531"/>
                    </a:lnTo>
                    <a:close/>
                  </a:path>
                </a:pathLst>
              </a:custGeom>
              <a:solidFill>
                <a:srgbClr val="92D05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1648566" y="2055777"/>
                <a:ext cx="360048" cy="36882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ihandform 8"/>
              <p:cNvSpPr/>
              <p:nvPr/>
            </p:nvSpPr>
            <p:spPr>
              <a:xfrm>
                <a:off x="1991205" y="1773525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ihandform 9"/>
              <p:cNvSpPr/>
              <p:nvPr/>
            </p:nvSpPr>
            <p:spPr>
              <a:xfrm rot="2622685">
                <a:off x="2070452" y="2141013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ihandform 10"/>
              <p:cNvSpPr/>
              <p:nvPr/>
            </p:nvSpPr>
            <p:spPr>
              <a:xfrm rot="5241473">
                <a:off x="1873743" y="2445811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Freihandform 11"/>
              <p:cNvSpPr/>
              <p:nvPr/>
            </p:nvSpPr>
            <p:spPr>
              <a:xfrm rot="8145585">
                <a:off x="1502189" y="2546182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ihandform 12"/>
              <p:cNvSpPr/>
              <p:nvPr/>
            </p:nvSpPr>
            <p:spPr>
              <a:xfrm rot="10800000">
                <a:off x="1200446" y="2316256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ihandform 13"/>
              <p:cNvSpPr/>
              <p:nvPr/>
            </p:nvSpPr>
            <p:spPr>
              <a:xfrm rot="13507015">
                <a:off x="1139476" y="1959359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ihandform 14"/>
              <p:cNvSpPr/>
              <p:nvPr/>
            </p:nvSpPr>
            <p:spPr>
              <a:xfrm rot="15876019">
                <a:off x="1324119" y="1660225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ihandform 15"/>
              <p:cNvSpPr/>
              <p:nvPr/>
            </p:nvSpPr>
            <p:spPr>
              <a:xfrm rot="18566894">
                <a:off x="1695080" y="1602476"/>
                <a:ext cx="480420" cy="371669"/>
              </a:xfrm>
              <a:custGeom>
                <a:avLst/>
                <a:gdLst>
                  <a:gd name="connsiteX0" fmla="*/ 3399 w 480420"/>
                  <a:gd name="connsiteY0" fmla="*/ 293442 h 371669"/>
                  <a:gd name="connsiteX1" fmla="*/ 124169 w 480420"/>
                  <a:gd name="connsiteY1" fmla="*/ 43276 h 371669"/>
                  <a:gd name="connsiteX2" fmla="*/ 469226 w 480420"/>
                  <a:gd name="connsiteY2" fmla="*/ 26023 h 371669"/>
                  <a:gd name="connsiteX3" fmla="*/ 365709 w 480420"/>
                  <a:gd name="connsiteY3" fmla="*/ 310695 h 371669"/>
                  <a:gd name="connsiteX4" fmla="*/ 63784 w 480420"/>
                  <a:gd name="connsiteY4" fmla="*/ 371080 h 371669"/>
                  <a:gd name="connsiteX5" fmla="*/ 3399 w 480420"/>
                  <a:gd name="connsiteY5" fmla="*/ 293442 h 371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420" h="371669">
                    <a:moveTo>
                      <a:pt x="3399" y="293442"/>
                    </a:moveTo>
                    <a:cubicBezTo>
                      <a:pt x="13463" y="238808"/>
                      <a:pt x="46531" y="87846"/>
                      <a:pt x="124169" y="43276"/>
                    </a:cubicBezTo>
                    <a:cubicBezTo>
                      <a:pt x="201807" y="-1294"/>
                      <a:pt x="428969" y="-18547"/>
                      <a:pt x="469226" y="26023"/>
                    </a:cubicBezTo>
                    <a:cubicBezTo>
                      <a:pt x="509483" y="70593"/>
                      <a:pt x="433283" y="253186"/>
                      <a:pt x="365709" y="310695"/>
                    </a:cubicBezTo>
                    <a:cubicBezTo>
                      <a:pt x="298135" y="368204"/>
                      <a:pt x="124169" y="373955"/>
                      <a:pt x="63784" y="371080"/>
                    </a:cubicBezTo>
                    <a:cubicBezTo>
                      <a:pt x="3399" y="368205"/>
                      <a:pt x="-6665" y="348076"/>
                      <a:pt x="3399" y="293442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ihandform 16"/>
              <p:cNvSpPr/>
              <p:nvPr/>
            </p:nvSpPr>
            <p:spPr>
              <a:xfrm flipH="1">
                <a:off x="103467" y="3498697"/>
                <a:ext cx="1311289" cy="592531"/>
              </a:xfrm>
              <a:custGeom>
                <a:avLst/>
                <a:gdLst>
                  <a:gd name="connsiteX0" fmla="*/ 0 w 1311289"/>
                  <a:gd name="connsiteY0" fmla="*/ 592531 h 592531"/>
                  <a:gd name="connsiteX1" fmla="*/ 759125 w 1311289"/>
                  <a:gd name="connsiteY1" fmla="*/ 49067 h 592531"/>
                  <a:gd name="connsiteX2" fmla="*/ 1311215 w 1311289"/>
                  <a:gd name="connsiteY2" fmla="*/ 49067 h 592531"/>
                  <a:gd name="connsiteX3" fmla="*/ 802257 w 1311289"/>
                  <a:gd name="connsiteY3" fmla="*/ 256101 h 592531"/>
                  <a:gd name="connsiteX4" fmla="*/ 0 w 1311289"/>
                  <a:gd name="connsiteY4" fmla="*/ 592531 h 592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1289" h="592531">
                    <a:moveTo>
                      <a:pt x="0" y="592531"/>
                    </a:moveTo>
                    <a:cubicBezTo>
                      <a:pt x="270294" y="366087"/>
                      <a:pt x="540589" y="139644"/>
                      <a:pt x="759125" y="49067"/>
                    </a:cubicBezTo>
                    <a:cubicBezTo>
                      <a:pt x="977661" y="-41510"/>
                      <a:pt x="1304026" y="14561"/>
                      <a:pt x="1311215" y="49067"/>
                    </a:cubicBezTo>
                    <a:cubicBezTo>
                      <a:pt x="1318404" y="83573"/>
                      <a:pt x="802257" y="256101"/>
                      <a:pt x="802257" y="256101"/>
                    </a:cubicBezTo>
                    <a:lnTo>
                      <a:pt x="0" y="592531"/>
                    </a:lnTo>
                    <a:close/>
                  </a:path>
                </a:pathLst>
              </a:custGeom>
              <a:solidFill>
                <a:srgbClr val="92D050"/>
              </a:solidFill>
              <a:ln w="25400">
                <a:solidFill>
                  <a:schemeClr val="accent3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feld 93"/>
            <p:cNvSpPr txBox="1"/>
            <p:nvPr/>
          </p:nvSpPr>
          <p:spPr>
            <a:xfrm>
              <a:off x="928831" y="836712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latin typeface="Harrington" panose="04040505050A02020702" pitchFamily="82" charset="0"/>
                </a:rPr>
                <a:t>S</a:t>
              </a:r>
              <a:r>
                <a:rPr lang="en-US" dirty="0" smtClean="0">
                  <a:latin typeface="Harrington" panose="04040505050A02020702" pitchFamily="82" charset="0"/>
                </a:rPr>
                <a:t>earched Flower</a:t>
              </a:r>
              <a:endParaRPr lang="en-US" dirty="0">
                <a:latin typeface="Harrington" panose="04040505050A02020702" pitchFamily="82" charset="0"/>
              </a:endParaRPr>
            </a:p>
          </p:txBody>
        </p:sp>
      </p:grpSp>
      <p:grpSp>
        <p:nvGrpSpPr>
          <p:cNvPr id="89" name="Gruppieren 88"/>
          <p:cNvGrpSpPr/>
          <p:nvPr/>
        </p:nvGrpSpPr>
        <p:grpSpPr>
          <a:xfrm>
            <a:off x="9298490" y="795148"/>
            <a:ext cx="2758298" cy="5312299"/>
            <a:chOff x="6242561" y="836712"/>
            <a:chExt cx="2758298" cy="5312299"/>
          </a:xfrm>
        </p:grpSpPr>
        <p:cxnSp>
          <p:nvCxnSpPr>
            <p:cNvPr id="18" name="Gerade Verbindung 17"/>
            <p:cNvCxnSpPr/>
            <p:nvPr/>
          </p:nvCxnSpPr>
          <p:spPr>
            <a:xfrm flipV="1">
              <a:off x="7622902" y="2908579"/>
              <a:ext cx="0" cy="324043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ihandform 18"/>
            <p:cNvSpPr/>
            <p:nvPr/>
          </p:nvSpPr>
          <p:spPr>
            <a:xfrm>
              <a:off x="7689570" y="3431789"/>
              <a:ext cx="1311289" cy="592531"/>
            </a:xfrm>
            <a:custGeom>
              <a:avLst/>
              <a:gdLst>
                <a:gd name="connsiteX0" fmla="*/ 0 w 1311289"/>
                <a:gd name="connsiteY0" fmla="*/ 592531 h 592531"/>
                <a:gd name="connsiteX1" fmla="*/ 759125 w 1311289"/>
                <a:gd name="connsiteY1" fmla="*/ 49067 h 592531"/>
                <a:gd name="connsiteX2" fmla="*/ 1311215 w 1311289"/>
                <a:gd name="connsiteY2" fmla="*/ 49067 h 592531"/>
                <a:gd name="connsiteX3" fmla="*/ 802257 w 1311289"/>
                <a:gd name="connsiteY3" fmla="*/ 256101 h 592531"/>
                <a:gd name="connsiteX4" fmla="*/ 0 w 1311289"/>
                <a:gd name="connsiteY4" fmla="*/ 592531 h 5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89" h="592531">
                  <a:moveTo>
                    <a:pt x="0" y="592531"/>
                  </a:moveTo>
                  <a:cubicBezTo>
                    <a:pt x="270294" y="366087"/>
                    <a:pt x="540589" y="139644"/>
                    <a:pt x="759125" y="49067"/>
                  </a:cubicBezTo>
                  <a:cubicBezTo>
                    <a:pt x="977661" y="-41510"/>
                    <a:pt x="1304026" y="14561"/>
                    <a:pt x="1311215" y="49067"/>
                  </a:cubicBezTo>
                  <a:cubicBezTo>
                    <a:pt x="1318404" y="83573"/>
                    <a:pt x="802257" y="256101"/>
                    <a:pt x="802257" y="256101"/>
                  </a:cubicBezTo>
                  <a:lnTo>
                    <a:pt x="0" y="592531"/>
                  </a:lnTo>
                  <a:close/>
                </a:path>
              </a:pathLst>
            </a:custGeom>
            <a:solidFill>
              <a:srgbClr val="92D05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ihandform 19"/>
            <p:cNvSpPr/>
            <p:nvPr/>
          </p:nvSpPr>
          <p:spPr>
            <a:xfrm flipH="1">
              <a:off x="6242561" y="3481126"/>
              <a:ext cx="1311289" cy="592531"/>
            </a:xfrm>
            <a:custGeom>
              <a:avLst/>
              <a:gdLst>
                <a:gd name="connsiteX0" fmla="*/ 0 w 1311289"/>
                <a:gd name="connsiteY0" fmla="*/ 592531 h 592531"/>
                <a:gd name="connsiteX1" fmla="*/ 759125 w 1311289"/>
                <a:gd name="connsiteY1" fmla="*/ 49067 h 592531"/>
                <a:gd name="connsiteX2" fmla="*/ 1311215 w 1311289"/>
                <a:gd name="connsiteY2" fmla="*/ 49067 h 592531"/>
                <a:gd name="connsiteX3" fmla="*/ 802257 w 1311289"/>
                <a:gd name="connsiteY3" fmla="*/ 256101 h 592531"/>
                <a:gd name="connsiteX4" fmla="*/ 0 w 1311289"/>
                <a:gd name="connsiteY4" fmla="*/ 592531 h 5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289" h="592531">
                  <a:moveTo>
                    <a:pt x="0" y="592531"/>
                  </a:moveTo>
                  <a:cubicBezTo>
                    <a:pt x="270294" y="366087"/>
                    <a:pt x="540589" y="139644"/>
                    <a:pt x="759125" y="49067"/>
                  </a:cubicBezTo>
                  <a:cubicBezTo>
                    <a:pt x="977661" y="-41510"/>
                    <a:pt x="1304026" y="14561"/>
                    <a:pt x="1311215" y="49067"/>
                  </a:cubicBezTo>
                  <a:cubicBezTo>
                    <a:pt x="1318404" y="83573"/>
                    <a:pt x="802257" y="256101"/>
                    <a:pt x="802257" y="256101"/>
                  </a:cubicBezTo>
                  <a:lnTo>
                    <a:pt x="0" y="592531"/>
                  </a:lnTo>
                  <a:close/>
                </a:path>
              </a:pathLst>
            </a:custGeom>
            <a:solidFill>
              <a:srgbClr val="92D05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442878" y="2035854"/>
              <a:ext cx="360048" cy="36882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ihandform 21"/>
            <p:cNvSpPr/>
            <p:nvPr/>
          </p:nvSpPr>
          <p:spPr>
            <a:xfrm rot="16396094">
              <a:off x="7334901" y="1693273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ihandform 22"/>
            <p:cNvSpPr/>
            <p:nvPr/>
          </p:nvSpPr>
          <p:spPr>
            <a:xfrm rot="18979439">
              <a:off x="7662076" y="1815237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ihandform 23"/>
            <p:cNvSpPr/>
            <p:nvPr/>
          </p:nvSpPr>
          <p:spPr>
            <a:xfrm rot="187853">
              <a:off x="7805445" y="2157570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ihandform 24"/>
            <p:cNvSpPr/>
            <p:nvPr/>
          </p:nvSpPr>
          <p:spPr>
            <a:xfrm rot="2819589">
              <a:off x="6982146" y="1856963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ihandform 25"/>
            <p:cNvSpPr/>
            <p:nvPr/>
          </p:nvSpPr>
          <p:spPr>
            <a:xfrm rot="13873710">
              <a:off x="7672775" y="2516254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ihandform 26"/>
            <p:cNvSpPr/>
            <p:nvPr/>
          </p:nvSpPr>
          <p:spPr>
            <a:xfrm rot="16200000">
              <a:off x="7351233" y="2638674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ihandform 27"/>
            <p:cNvSpPr/>
            <p:nvPr/>
          </p:nvSpPr>
          <p:spPr>
            <a:xfrm rot="18870071">
              <a:off x="7034495" y="2531518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ihandform 28"/>
            <p:cNvSpPr/>
            <p:nvPr/>
          </p:nvSpPr>
          <p:spPr>
            <a:xfrm rot="257962">
              <a:off x="6863640" y="2200561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ihandform 29"/>
            <p:cNvSpPr/>
            <p:nvPr/>
          </p:nvSpPr>
          <p:spPr>
            <a:xfrm rot="15322861">
              <a:off x="7153802" y="1728231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ihandform 30"/>
            <p:cNvSpPr/>
            <p:nvPr/>
          </p:nvSpPr>
          <p:spPr>
            <a:xfrm rot="17961483">
              <a:off x="7530300" y="1716858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ihandform 31"/>
            <p:cNvSpPr/>
            <p:nvPr/>
          </p:nvSpPr>
          <p:spPr>
            <a:xfrm rot="20664501">
              <a:off x="7797290" y="1992309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ihandform 32"/>
            <p:cNvSpPr/>
            <p:nvPr/>
          </p:nvSpPr>
          <p:spPr>
            <a:xfrm rot="12531587">
              <a:off x="7783669" y="2359931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ihandform 33"/>
            <p:cNvSpPr/>
            <p:nvPr/>
          </p:nvSpPr>
          <p:spPr>
            <a:xfrm rot="15210602">
              <a:off x="7521674" y="2624133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ihandform 34"/>
            <p:cNvSpPr/>
            <p:nvPr/>
          </p:nvSpPr>
          <p:spPr>
            <a:xfrm rot="17690868">
              <a:off x="7174804" y="2611295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ihandform 35"/>
            <p:cNvSpPr/>
            <p:nvPr/>
          </p:nvSpPr>
          <p:spPr>
            <a:xfrm rot="20377825">
              <a:off x="6909223" y="2395364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ihandform 36"/>
            <p:cNvSpPr/>
            <p:nvPr/>
          </p:nvSpPr>
          <p:spPr>
            <a:xfrm rot="1444810">
              <a:off x="6879817" y="2023906"/>
              <a:ext cx="576000" cy="108000"/>
            </a:xfrm>
            <a:custGeom>
              <a:avLst/>
              <a:gdLst>
                <a:gd name="connsiteX0" fmla="*/ 3399 w 480420"/>
                <a:gd name="connsiteY0" fmla="*/ 293442 h 371669"/>
                <a:gd name="connsiteX1" fmla="*/ 124169 w 480420"/>
                <a:gd name="connsiteY1" fmla="*/ 43276 h 371669"/>
                <a:gd name="connsiteX2" fmla="*/ 469226 w 480420"/>
                <a:gd name="connsiteY2" fmla="*/ 26023 h 371669"/>
                <a:gd name="connsiteX3" fmla="*/ 365709 w 480420"/>
                <a:gd name="connsiteY3" fmla="*/ 310695 h 371669"/>
                <a:gd name="connsiteX4" fmla="*/ 63784 w 480420"/>
                <a:gd name="connsiteY4" fmla="*/ 371080 h 371669"/>
                <a:gd name="connsiteX5" fmla="*/ 3399 w 480420"/>
                <a:gd name="connsiteY5" fmla="*/ 293442 h 37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420" h="371669">
                  <a:moveTo>
                    <a:pt x="3399" y="293442"/>
                  </a:moveTo>
                  <a:cubicBezTo>
                    <a:pt x="13463" y="238808"/>
                    <a:pt x="46531" y="87846"/>
                    <a:pt x="124169" y="43276"/>
                  </a:cubicBezTo>
                  <a:cubicBezTo>
                    <a:pt x="201807" y="-1294"/>
                    <a:pt x="428969" y="-18547"/>
                    <a:pt x="469226" y="26023"/>
                  </a:cubicBezTo>
                  <a:cubicBezTo>
                    <a:pt x="509483" y="70593"/>
                    <a:pt x="433283" y="253186"/>
                    <a:pt x="365709" y="310695"/>
                  </a:cubicBezTo>
                  <a:cubicBezTo>
                    <a:pt x="298135" y="368204"/>
                    <a:pt x="124169" y="373955"/>
                    <a:pt x="63784" y="371080"/>
                  </a:cubicBezTo>
                  <a:cubicBezTo>
                    <a:pt x="3399" y="368205"/>
                    <a:pt x="-6665" y="348076"/>
                    <a:pt x="3399" y="293442"/>
                  </a:cubicBezTo>
                  <a:close/>
                </a:path>
              </a:pathLst>
            </a:custGeom>
            <a:solidFill>
              <a:srgbClr val="FFC000"/>
            </a:solidFill>
            <a:ln w="254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80" name="Gruppieren 96"/>
            <p:cNvGrpSpPr/>
            <p:nvPr/>
          </p:nvGrpSpPr>
          <p:grpSpPr>
            <a:xfrm>
              <a:off x="6803784" y="836712"/>
              <a:ext cx="1590370" cy="584775"/>
              <a:chOff x="6774545" y="1196752"/>
              <a:chExt cx="1590370" cy="584775"/>
            </a:xfrm>
          </p:grpSpPr>
          <p:sp>
            <p:nvSpPr>
              <p:cNvPr id="81" name="Textfeld 94"/>
              <p:cNvSpPr txBox="1"/>
              <p:nvPr/>
            </p:nvSpPr>
            <p:spPr>
              <a:xfrm>
                <a:off x="6774545" y="1196752"/>
                <a:ext cx="4267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>
                    <a:latin typeface="Harrington" panose="04040505050A02020702" pitchFamily="82" charset="0"/>
                  </a:rPr>
                  <a:t>F</a:t>
                </a:r>
                <a:endParaRPr lang="en-US" dirty="0">
                  <a:latin typeface="Harrington" panose="04040505050A02020702" pitchFamily="82" charset="0"/>
                </a:endParaRPr>
              </a:p>
            </p:txBody>
          </p:sp>
          <p:sp>
            <p:nvSpPr>
              <p:cNvPr id="82" name="Textfeld 95"/>
              <p:cNvSpPr txBox="1"/>
              <p:nvPr/>
            </p:nvSpPr>
            <p:spPr>
              <a:xfrm>
                <a:off x="6915479" y="1352329"/>
                <a:ext cx="1449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>
                    <a:latin typeface="Harrington" panose="04040505050A02020702" pitchFamily="82" charset="0"/>
                  </a:rPr>
                  <a:t>ound</a:t>
                </a:r>
                <a:r>
                  <a:rPr lang="en-US" dirty="0" smtClean="0">
                    <a:latin typeface="Harrington" panose="04040505050A02020702" pitchFamily="82" charset="0"/>
                  </a:rPr>
                  <a:t> Flower</a:t>
                </a:r>
                <a:endParaRPr lang="en-US" dirty="0">
                  <a:latin typeface="Harrington" panose="04040505050A02020702" pitchFamily="82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1"/>
              <p:cNvSpPr/>
              <p:nvPr/>
            </p:nvSpPr>
            <p:spPr>
              <a:xfrm>
                <a:off x="6236635" y="1702858"/>
                <a:ext cx="6401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|</m:t>
                      </m:r>
                      <m:d>
                        <m:dPr>
                          <m:begChr m:val="{"/>
                          <m:endChr m:val="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635" y="1702858"/>
                <a:ext cx="64011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52381" t="-130263" r="-88571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feld 3"/>
              <p:cNvSpPr txBox="1"/>
              <p:nvPr/>
            </p:nvSpPr>
            <p:spPr>
              <a:xfrm>
                <a:off x="6608652" y="1688751"/>
                <a:ext cx="470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/>
                        </a:rPr>
                        <m:t>}|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52" y="1688751"/>
                <a:ext cx="470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597" r="-389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38"/>
              <p:cNvSpPr/>
              <p:nvPr/>
            </p:nvSpPr>
            <p:spPr>
              <a:xfrm>
                <a:off x="6407689" y="1703040"/>
                <a:ext cx="7316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solidFill>
                            <a:srgbClr val="00AAE5"/>
                          </a:solidFill>
                          <a:latin typeface="Cambria Math"/>
                          <a:ea typeface="Cambria Math"/>
                        </a:rPr>
                        <m:t>∪</m:t>
                      </m:r>
                      <m:r>
                        <a:rPr lang="de-DE" sz="2400" i="1" smtClean="0">
                          <a:solidFill>
                            <a:srgbClr val="00AAE5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srgbClr val="00AAE5"/>
                  </a:solidFill>
                </a:endParaRPr>
              </a:p>
            </p:txBody>
          </p:sp>
        </mc:Choice>
        <mc:Fallback xmlns="">
          <p:sp>
            <p:nvSpPr>
              <p:cNvPr id="85" name="Rechteck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689" y="1703040"/>
                <a:ext cx="73161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39"/>
              <p:cNvSpPr/>
              <p:nvPr/>
            </p:nvSpPr>
            <p:spPr>
              <a:xfrm>
                <a:off x="4726397" y="1491160"/>
                <a:ext cx="3766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AAE5"/>
                          </a:solidFill>
                          <a:latin typeface="Cambria Math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rgbClr val="00AAE5"/>
                  </a:solidFill>
                </a:endParaRPr>
              </a:p>
            </p:txBody>
          </p:sp>
        </mc:Choice>
        <mc:Fallback xmlns="">
          <p:sp>
            <p:nvSpPr>
              <p:cNvPr id="86" name="Rechteck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7" y="1491160"/>
                <a:ext cx="37664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61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hteck 50"/>
              <p:cNvSpPr/>
              <p:nvPr/>
            </p:nvSpPr>
            <p:spPr>
              <a:xfrm>
                <a:off x="4725929" y="1490493"/>
                <a:ext cx="3803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Rechteck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29" y="1490493"/>
                <a:ext cx="38036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6"/>
          <p:cNvSpPr txBox="1"/>
          <p:nvPr/>
        </p:nvSpPr>
        <p:spPr>
          <a:xfrm>
            <a:off x="6852917" y="4535093"/>
            <a:ext cx="10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feedback</a:t>
            </a:r>
            <a:endParaRPr lang="en-US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feld 49"/>
          <p:cNvSpPr txBox="1"/>
          <p:nvPr/>
        </p:nvSpPr>
        <p:spPr>
          <a:xfrm>
            <a:off x="7002772" y="2690406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}|</a:t>
            </a: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feld 85"/>
              <p:cNvSpPr txBox="1"/>
              <p:nvPr/>
            </p:nvSpPr>
            <p:spPr>
              <a:xfrm>
                <a:off x="3527316" y="5092869"/>
                <a:ext cx="5137367" cy="4875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/>
                            </a:rPr>
                            <m:t>𝑆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sz="2400" b="0" i="1" smtClean="0">
                          <a:latin typeface="Cambria Math"/>
                        </a:rPr>
                        <m:t>=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de-DE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2400" b="0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4" name="Textfeld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16" y="5092869"/>
                <a:ext cx="5137367" cy="487569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feld 85"/>
              <p:cNvSpPr txBox="1"/>
              <p:nvPr/>
            </p:nvSpPr>
            <p:spPr>
              <a:xfrm>
                <a:off x="5389172" y="5622956"/>
                <a:ext cx="14136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de-DE" sz="2400" b="0" dirty="0" smtClean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7" name="Textfeld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72" y="5622956"/>
                <a:ext cx="141365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3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3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4.44444E-6 L -0.0431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0.03971 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23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2409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3" grpId="0"/>
      <p:bldP spid="84" grpId="0"/>
      <p:bldP spid="85" grpId="0"/>
      <p:bldP spid="86" grpId="0"/>
      <p:bldP spid="87" grpId="0"/>
      <p:bldP spid="88" grpId="0"/>
      <p:bldP spid="94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86623"/>
              </p:ext>
            </p:extLst>
          </p:nvPr>
        </p:nvGraphicFramePr>
        <p:xfrm>
          <a:off x="180000" y="720000"/>
          <a:ext cx="7419600" cy="9753600"/>
        </p:xfrm>
        <a:graphic>
          <a:graphicData uri="http://schemas.openxmlformats.org/drawingml/2006/table">
            <a:tbl>
              <a:tblPr/>
              <a:tblGrid>
                <a:gridCol w="468000"/>
                <a:gridCol w="3888000"/>
                <a:gridCol w="1774800"/>
                <a:gridCol w="360000"/>
                <a:gridCol w="928800"/>
              </a:tblGrid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Oudenarder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Str. 31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 Berlin GmbH &amp; Co. 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Auguststr. 5a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C/O Berlin GmbH &amp; Co. 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Oranienburger Str. 35/ 36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Kottmeierstr. 1- 3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12459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79.10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Gesellschaft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Holzhauser Str. 52-56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78.93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Immobilien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Barstr. 29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Bau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Breite Str.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78.70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Bau - GmbH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GbR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78.51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Schlüterstr. 36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78.37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 den Bänken 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Berlin UG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Saarbrücker Str. 36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Baugesellschaft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Pfalzburger Str. 15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Berlin Beteiligungs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Pichelswerderstr. 3-5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77.89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 und Immobilien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Lindenstr. 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12621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Bürgerstr. 25- 27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Brauhofstr. 4a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77.65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Immobilien Service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Lampesteig 10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77.51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Immobilien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Hönower Str. 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Jürgen Berlin Handelsgesellschaft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Sagritzer Weg 12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13435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77.29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In-Berlin e.V.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Kaiser-Friedrich-Str. 88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Prenzlauer Allee 53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Joachim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Randowstr. 12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 Beteiligungs-mbH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Management Holding GmbH &amp; Co. KG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76.82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Beteiligungs-Management-Gesellschaft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Service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Taubenstr. 19-23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 Immobilien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Hochkönigweg 44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Trockenbau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Küstriner Str. 7- 8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13055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Kaiser-Friedrich-Str. 41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Ulrich Bau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Mühlenstr. 8a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14167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76.51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Michael Berlin Ingenieurbüro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Rochowstr. 1b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76.49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Baumschulenstr. 72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12437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76.34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Immobilien Haus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Kleiststr. 3-6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Thomas-Haus Berlin e.V.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Peter-Lenne-Str. 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Metallbau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Müggelseedamm 128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12587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VERLAG GmbH &amp; Co.KG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Greifswalder Str. 207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VERLAG GmbH &amp; Co.KG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Greifswalder Str. 207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Claudia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Paul-Dessau-Str. 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12679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Bäckerei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Oranienstr. 67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10969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Schneider Bau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Bismarckstr. 39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75.91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Auto-Service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Katzlerstr. 15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Büro-Service-GmbH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Malschweg 12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Immobilien Vertrieb Berlin e.V.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208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Metallbau Service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Heinersdorfer Str. 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Beteiligungs-Management-Gesellschaft Berlin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75.84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Beteiligungs-Management-Gesellschaft Berlin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Christine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Provinzstr. 34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Services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Taubenstr. 19-23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Berlin-Center e.V.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 IMMOBILIEN PARTNER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Friedrichstr. 185/186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Vermögensverwaltung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180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Hotel Consulting Gesellschaft für Hotel-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196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ARGE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Alexanderplatz 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Schlüterstr. 54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Studio Berlin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 Studio 20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Berlin-Auto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Fechnerstr. 12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Service Berlin UG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Kurfürstendamm 21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75.61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Berlin Andreas Ernst e.K.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Kurfürstenstr. 19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GbR Grundstücksgesellschaft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Bergstr. 27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Hotel Berlin Betriebs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Auguste-Viktoria-Str. 5b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 Berlin Ltd.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Hönower Str. 116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Jürgen Schäfer GmbH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Mainzer Str. 55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Partner Werbeagentur GmbH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Hohenzollerndamm 152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Design GmbH &amp; Co. Berlin 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Colditzstr. 33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Service Inh. Schneider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Hauptstr. 13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10317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75.50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Rene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Strausberger Str. 47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10243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Kurt-Bau-Berlin UG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Otto-Suhr-Allee 127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GmbH 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Lise-Meitner-Str. 7-9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10589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 Berlin Baugesellschaft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Beckerstr. 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75.47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Betriebs GbR &amp; Co. 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Calvinstr. 22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10557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"Berlin"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Badensche Str. 41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"Berlin"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7- 8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"Berlin"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"Berlin"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Hardenbergstr. 32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75.45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Grundstücksgesellschaft "Berlin" 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Fasanenstr. 7-8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10623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Kosmetik GmbH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Anklamer Str. 38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75.41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AM-Grundstücksgesellschaft Berlin GmbH &amp; Co. KG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Kollwitzstr. 46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10405</a:t>
                      </a:r>
                    </a:p>
                  </a:txBody>
                  <a:tcPr marL="36000" marR="360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liennummernplatzhalter 2"/>
          <p:cNvSpPr txBox="1">
            <a:spLocks/>
          </p:cNvSpPr>
          <p:nvPr/>
        </p:nvSpPr>
        <p:spPr>
          <a:xfrm>
            <a:off x="5658197" y="6464419"/>
            <a:ext cx="875607" cy="285519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9D8577-601D-4845-9C29-D9E13FE3E8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0" y="5624945"/>
            <a:ext cx="7987145" cy="123305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9000">
                <a:srgbClr val="FFFFFF"/>
              </a:gs>
              <a:gs pos="52000">
                <a:srgbClr val="FFFFFF">
                  <a:alpha val="9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d 5" descr="standard_quadra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4324"/>
            <a:ext cx="1244600" cy="254000"/>
          </a:xfrm>
          <a:prstGeom prst="rect">
            <a:avLst/>
          </a:prstGeom>
        </p:spPr>
      </p:pic>
      <p:sp>
        <p:nvSpPr>
          <p:cNvPr id="9" name="Foliennummernplatzhalter 1"/>
          <p:cNvSpPr txBox="1">
            <a:spLocks/>
          </p:cNvSpPr>
          <p:nvPr/>
        </p:nvSpPr>
        <p:spPr>
          <a:xfrm>
            <a:off x="5660434" y="6485198"/>
            <a:ext cx="875607" cy="285519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29D8577-601D-4845-9C29-D9E13FE3E8D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Rechteck 14"/>
          <p:cNvSpPr/>
          <p:nvPr/>
        </p:nvSpPr>
        <p:spPr>
          <a:xfrm>
            <a:off x="62344" y="2064327"/>
            <a:ext cx="7183583" cy="436418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7610058" y="864703"/>
            <a:ext cx="4104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Cutoff</a:t>
            </a:r>
          </a:p>
          <a:p>
            <a:r>
              <a:rPr lang="en-US" sz="1400" dirty="0" smtClean="0"/>
              <a:t>Defines the upper limit for a reasonable number of candidates, i.e. 10.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610058" y="1613454"/>
            <a:ext cx="4104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Activation</a:t>
            </a:r>
          </a:p>
          <a:p>
            <a:r>
              <a:rPr lang="en-US" sz="1400" dirty="0" smtClean="0"/>
              <a:t>If the candidate list meets this threshold, Feedback will be applied. Usually, it should equal the Cutoff.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7610059" y="2362198"/>
            <a:ext cx="4508438" cy="22852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Feedback</a:t>
            </a:r>
          </a:p>
          <a:p>
            <a:r>
              <a:rPr lang="en-US" sz="1400" dirty="0" smtClean="0"/>
              <a:t>Defines the magnitude of the feedback effect as discount on the Identity. </a:t>
            </a:r>
          </a:p>
          <a:p>
            <a:pPr>
              <a:spcBef>
                <a:spcPts val="300"/>
              </a:spcBef>
            </a:pPr>
            <a:r>
              <a:rPr lang="en-US" sz="1400" dirty="0" smtClean="0"/>
              <a:t>When Activation &gt; 0 and Cutoff &gt; 0:</a:t>
            </a:r>
          </a:p>
          <a:p>
            <a:pPr marL="216000" indent="-216000">
              <a:buClr>
                <a:schemeClr val="accent1"/>
              </a:buClr>
              <a:buFont typeface="Calibri" panose="020F0502020204030204" pitchFamily="34" charset="0"/>
              <a:buChar char="→"/>
            </a:pPr>
            <a:r>
              <a:rPr lang="en-US" sz="1400" dirty="0" smtClean="0"/>
              <a:t>Temporary Feedback effect to create variation for Cutoff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Usually, 10% feedback suffices</a:t>
            </a:r>
          </a:p>
          <a:p>
            <a:pPr marL="216000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Effect will be undone before Threshold validation</a:t>
            </a:r>
          </a:p>
          <a:p>
            <a:pPr>
              <a:buClr>
                <a:schemeClr val="accent1"/>
              </a:buClr>
            </a:pPr>
            <a:r>
              <a:rPr lang="en-US" sz="1400" dirty="0" smtClean="0"/>
              <a:t>Otherwise:</a:t>
            </a:r>
          </a:p>
          <a:p>
            <a:pPr marL="216000" indent="-216000">
              <a:buClr>
                <a:schemeClr val="accent1"/>
              </a:buClr>
              <a:buFont typeface="Calibri" panose="020F0502020204030204" pitchFamily="34" charset="0"/>
              <a:buChar char="→"/>
            </a:pPr>
            <a:r>
              <a:rPr lang="en-US" sz="1400" dirty="0" smtClean="0"/>
              <a:t>Permanent Feedback effect affecting Identity vs. Threshold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610058" y="4705946"/>
            <a:ext cx="458194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interaction of these three settings prevents unnecessary, time consuming feedback calculations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Containment will keep candidates with the least amount of relevant noise.</a:t>
            </a:r>
            <a:endParaRPr lang="en-US" sz="1400" dirty="0" smtClean="0"/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281771"/>
              </p:ext>
            </p:extLst>
          </p:nvPr>
        </p:nvGraphicFramePr>
        <p:xfrm>
          <a:off x="180512" y="843337"/>
          <a:ext cx="468000" cy="1219200"/>
        </p:xfrm>
        <a:graphic>
          <a:graphicData uri="http://schemas.openxmlformats.org/drawingml/2006/table">
            <a:tbl>
              <a:tblPr/>
              <a:tblGrid>
                <a:gridCol w="468000"/>
              </a:tblGrid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68858">
                <a:tc>
                  <a:txBody>
                    <a:bodyPr/>
                    <a:lstStyle/>
                    <a:p>
                      <a:pPr algn="ctr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237744" y="1904169"/>
            <a:ext cx="7205760" cy="192024"/>
            <a:chOff x="237744" y="1911096"/>
            <a:chExt cx="7205760" cy="192024"/>
          </a:xfrm>
        </p:grpSpPr>
        <p:cxnSp>
          <p:nvCxnSpPr>
            <p:cNvPr id="13" name="Gerader Verbinder 12"/>
            <p:cNvCxnSpPr/>
            <p:nvPr/>
          </p:nvCxnSpPr>
          <p:spPr>
            <a:xfrm>
              <a:off x="603504" y="2075688"/>
              <a:ext cx="6840000" cy="0"/>
            </a:xfrm>
            <a:prstGeom prst="line">
              <a:avLst/>
            </a:prstGeom>
            <a:ln w="254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hteck 13"/>
            <p:cNvSpPr/>
            <p:nvPr/>
          </p:nvSpPr>
          <p:spPr>
            <a:xfrm>
              <a:off x="237744" y="1911096"/>
              <a:ext cx="356616" cy="192024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hteck 10"/>
          <p:cNvSpPr/>
          <p:nvPr/>
        </p:nvSpPr>
        <p:spPr>
          <a:xfrm>
            <a:off x="0" y="0"/>
            <a:ext cx="8091055" cy="852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22113"/>
              </p:ext>
            </p:extLst>
          </p:nvPr>
        </p:nvGraphicFramePr>
        <p:xfrm>
          <a:off x="181632" y="654749"/>
          <a:ext cx="7419271" cy="180000"/>
        </p:xfrm>
        <a:graphic>
          <a:graphicData uri="http://schemas.openxmlformats.org/drawingml/2006/table">
            <a:tbl>
              <a:tblPr/>
              <a:tblGrid>
                <a:gridCol w="468000"/>
                <a:gridCol w="3887671"/>
                <a:gridCol w="1774800"/>
                <a:gridCol w="360000"/>
                <a:gridCol w="928800"/>
              </a:tblGrid>
              <a:tr h="180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  <a:endParaRPr lang="de-DE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de-DE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70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10% Feedback Effect on Berlin GmbH, Berlin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7610058" y="381771"/>
            <a:ext cx="410486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Containment</a:t>
            </a:r>
            <a:r>
              <a:rPr lang="en-US" sz="1400" dirty="0" smtClean="0">
                <a:solidFill>
                  <a:srgbClr val="00B0F0"/>
                </a:solidFill>
              </a:rPr>
              <a:t> of weak search terms</a:t>
            </a:r>
            <a:r>
              <a:rPr lang="en-US" sz="2400" dirty="0" smtClean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39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2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4" grpId="0"/>
          <p:bldP spid="16" grpId="0"/>
          <p:bldP spid="17" grpId="0"/>
          <p:bldP spid="18" grpId="0"/>
          <p:bldP spid="2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3" dur="2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8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2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4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4" grpId="0"/>
          <p:bldP spid="16" grpId="0"/>
          <p:bldP spid="17" grpId="0"/>
          <p:bldP spid="18" grpId="0"/>
          <p:bldP spid="2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ihandform 67"/>
          <p:cNvSpPr/>
          <p:nvPr/>
        </p:nvSpPr>
        <p:spPr>
          <a:xfrm>
            <a:off x="1817370" y="6616582"/>
            <a:ext cx="129540" cy="4870"/>
          </a:xfrm>
          <a:custGeom>
            <a:avLst/>
            <a:gdLst>
              <a:gd name="connsiteX0" fmla="*/ 0 w 129540"/>
              <a:gd name="connsiteY0" fmla="*/ 4870 h 4870"/>
              <a:gd name="connsiteX1" fmla="*/ 129540 w 129540"/>
              <a:gd name="connsiteY1" fmla="*/ 1060 h 4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540" h="4870">
                <a:moveTo>
                  <a:pt x="0" y="4870"/>
                </a:moveTo>
                <a:cubicBezTo>
                  <a:pt x="63245" y="-3036"/>
                  <a:pt x="20241" y="1060"/>
                  <a:pt x="129540" y="106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ihandform 66"/>
          <p:cNvSpPr/>
          <p:nvPr/>
        </p:nvSpPr>
        <p:spPr>
          <a:xfrm>
            <a:off x="1424940" y="6617642"/>
            <a:ext cx="91440" cy="19050"/>
          </a:xfrm>
          <a:custGeom>
            <a:avLst/>
            <a:gdLst>
              <a:gd name="connsiteX0" fmla="*/ 0 w 91440"/>
              <a:gd name="connsiteY0" fmla="*/ 0 h 19050"/>
              <a:gd name="connsiteX1" fmla="*/ 22860 w 91440"/>
              <a:gd name="connsiteY1" fmla="*/ 11430 h 19050"/>
              <a:gd name="connsiteX2" fmla="*/ 45720 w 91440"/>
              <a:gd name="connsiteY2" fmla="*/ 19050 h 19050"/>
              <a:gd name="connsiteX3" fmla="*/ 91440 w 91440"/>
              <a:gd name="connsiteY3" fmla="*/ 152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" h="19050">
                <a:moveTo>
                  <a:pt x="0" y="0"/>
                </a:moveTo>
                <a:cubicBezTo>
                  <a:pt x="7620" y="3810"/>
                  <a:pt x="14996" y="8153"/>
                  <a:pt x="22860" y="11430"/>
                </a:cubicBezTo>
                <a:cubicBezTo>
                  <a:pt x="30274" y="14519"/>
                  <a:pt x="45720" y="19050"/>
                  <a:pt x="45720" y="19050"/>
                </a:cubicBezTo>
                <a:lnTo>
                  <a:pt x="91440" y="1524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ihandform 65"/>
          <p:cNvSpPr/>
          <p:nvPr/>
        </p:nvSpPr>
        <p:spPr>
          <a:xfrm>
            <a:off x="3074670" y="6468951"/>
            <a:ext cx="110490" cy="23340"/>
          </a:xfrm>
          <a:custGeom>
            <a:avLst/>
            <a:gdLst>
              <a:gd name="connsiteX0" fmla="*/ 0 w 110490"/>
              <a:gd name="connsiteY0" fmla="*/ 3911 h 23340"/>
              <a:gd name="connsiteX1" fmla="*/ 19050 w 110490"/>
              <a:gd name="connsiteY1" fmla="*/ 101 h 23340"/>
              <a:gd name="connsiteX2" fmla="*/ 34290 w 110490"/>
              <a:gd name="connsiteY2" fmla="*/ 7721 h 23340"/>
              <a:gd name="connsiteX3" fmla="*/ 57150 w 110490"/>
              <a:gd name="connsiteY3" fmla="*/ 15341 h 23340"/>
              <a:gd name="connsiteX4" fmla="*/ 68580 w 110490"/>
              <a:gd name="connsiteY4" fmla="*/ 19151 h 23340"/>
              <a:gd name="connsiteX5" fmla="*/ 110490 w 110490"/>
              <a:gd name="connsiteY5" fmla="*/ 22961 h 2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490" h="23340">
                <a:moveTo>
                  <a:pt x="0" y="3911"/>
                </a:moveTo>
                <a:cubicBezTo>
                  <a:pt x="6350" y="2641"/>
                  <a:pt x="12614" y="-614"/>
                  <a:pt x="19050" y="101"/>
                </a:cubicBezTo>
                <a:cubicBezTo>
                  <a:pt x="24695" y="728"/>
                  <a:pt x="29017" y="5612"/>
                  <a:pt x="34290" y="7721"/>
                </a:cubicBezTo>
                <a:cubicBezTo>
                  <a:pt x="41748" y="10704"/>
                  <a:pt x="49530" y="12801"/>
                  <a:pt x="57150" y="15341"/>
                </a:cubicBezTo>
                <a:cubicBezTo>
                  <a:pt x="60960" y="16611"/>
                  <a:pt x="64684" y="18177"/>
                  <a:pt x="68580" y="19151"/>
                </a:cubicBezTo>
                <a:cubicBezTo>
                  <a:pt x="92445" y="25117"/>
                  <a:pt x="78584" y="22961"/>
                  <a:pt x="110490" y="22961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ihandform 64"/>
          <p:cNvSpPr/>
          <p:nvPr/>
        </p:nvSpPr>
        <p:spPr>
          <a:xfrm>
            <a:off x="1664970" y="6430952"/>
            <a:ext cx="133350" cy="0"/>
          </a:xfrm>
          <a:custGeom>
            <a:avLst/>
            <a:gdLst>
              <a:gd name="connsiteX0" fmla="*/ 0 w 133350"/>
              <a:gd name="connsiteY0" fmla="*/ 0 h 0"/>
              <a:gd name="connsiteX1" fmla="*/ 133350 w 13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">
                <a:moveTo>
                  <a:pt x="0" y="0"/>
                </a:moveTo>
                <a:lnTo>
                  <a:pt x="133350" y="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ihandform 63"/>
          <p:cNvSpPr/>
          <p:nvPr/>
        </p:nvSpPr>
        <p:spPr>
          <a:xfrm>
            <a:off x="982980" y="6450002"/>
            <a:ext cx="175260" cy="12943"/>
          </a:xfrm>
          <a:custGeom>
            <a:avLst/>
            <a:gdLst>
              <a:gd name="connsiteX0" fmla="*/ 0 w 175260"/>
              <a:gd name="connsiteY0" fmla="*/ 0 h 12943"/>
              <a:gd name="connsiteX1" fmla="*/ 175260 w 175260"/>
              <a:gd name="connsiteY1" fmla="*/ 7620 h 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" h="12943">
                <a:moveTo>
                  <a:pt x="0" y="0"/>
                </a:moveTo>
                <a:cubicBezTo>
                  <a:pt x="71053" y="23684"/>
                  <a:pt x="14828" y="7620"/>
                  <a:pt x="175260" y="762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ihandform 62"/>
          <p:cNvSpPr/>
          <p:nvPr/>
        </p:nvSpPr>
        <p:spPr>
          <a:xfrm>
            <a:off x="2343150" y="6274742"/>
            <a:ext cx="182880" cy="0"/>
          </a:xfrm>
          <a:custGeom>
            <a:avLst/>
            <a:gdLst>
              <a:gd name="connsiteX0" fmla="*/ 0 w 182880"/>
              <a:gd name="connsiteY0" fmla="*/ 0 h 0"/>
              <a:gd name="connsiteX1" fmla="*/ 182880 w 1828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880">
                <a:moveTo>
                  <a:pt x="0" y="0"/>
                </a:moveTo>
                <a:lnTo>
                  <a:pt x="182880" y="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ihandform 61"/>
          <p:cNvSpPr/>
          <p:nvPr/>
        </p:nvSpPr>
        <p:spPr>
          <a:xfrm>
            <a:off x="1043940" y="6286172"/>
            <a:ext cx="95250" cy="3894"/>
          </a:xfrm>
          <a:custGeom>
            <a:avLst/>
            <a:gdLst>
              <a:gd name="connsiteX0" fmla="*/ 0 w 95250"/>
              <a:gd name="connsiteY0" fmla="*/ 3810 h 3894"/>
              <a:gd name="connsiteX1" fmla="*/ 19050 w 95250"/>
              <a:gd name="connsiteY1" fmla="*/ 0 h 3894"/>
              <a:gd name="connsiteX2" fmla="*/ 83820 w 95250"/>
              <a:gd name="connsiteY2" fmla="*/ 3810 h 3894"/>
              <a:gd name="connsiteX3" fmla="*/ 95250 w 95250"/>
              <a:gd name="connsiteY3" fmla="*/ 3810 h 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" h="3894">
                <a:moveTo>
                  <a:pt x="0" y="3810"/>
                </a:moveTo>
                <a:cubicBezTo>
                  <a:pt x="6350" y="2540"/>
                  <a:pt x="12574" y="0"/>
                  <a:pt x="19050" y="0"/>
                </a:cubicBezTo>
                <a:cubicBezTo>
                  <a:pt x="40677" y="0"/>
                  <a:pt x="62220" y="2730"/>
                  <a:pt x="83820" y="3810"/>
                </a:cubicBezTo>
                <a:cubicBezTo>
                  <a:pt x="87625" y="4000"/>
                  <a:pt x="91440" y="3810"/>
                  <a:pt x="95250" y="381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ihandform 44"/>
          <p:cNvSpPr/>
          <p:nvPr/>
        </p:nvSpPr>
        <p:spPr>
          <a:xfrm>
            <a:off x="1023850" y="6112989"/>
            <a:ext cx="202969" cy="45719"/>
          </a:xfrm>
          <a:custGeom>
            <a:avLst/>
            <a:gdLst>
              <a:gd name="connsiteX0" fmla="*/ 0 w 131618"/>
              <a:gd name="connsiteY0" fmla="*/ 0 h 0"/>
              <a:gd name="connsiteX1" fmla="*/ 131618 w 13161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618">
                <a:moveTo>
                  <a:pt x="0" y="0"/>
                </a:moveTo>
                <a:lnTo>
                  <a:pt x="131618" y="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ihandform 39"/>
          <p:cNvSpPr/>
          <p:nvPr/>
        </p:nvSpPr>
        <p:spPr>
          <a:xfrm>
            <a:off x="1489364" y="5947428"/>
            <a:ext cx="187036" cy="0"/>
          </a:xfrm>
          <a:custGeom>
            <a:avLst/>
            <a:gdLst>
              <a:gd name="connsiteX0" fmla="*/ 0 w 187036"/>
              <a:gd name="connsiteY0" fmla="*/ 0 h 0"/>
              <a:gd name="connsiteX1" fmla="*/ 187036 w 18703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7036">
                <a:moveTo>
                  <a:pt x="0" y="0"/>
                </a:moveTo>
                <a:lnTo>
                  <a:pt x="187036" y="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ihandform 50"/>
          <p:cNvSpPr/>
          <p:nvPr/>
        </p:nvSpPr>
        <p:spPr>
          <a:xfrm>
            <a:off x="1165860" y="5920405"/>
            <a:ext cx="87630" cy="3817"/>
          </a:xfrm>
          <a:custGeom>
            <a:avLst/>
            <a:gdLst>
              <a:gd name="connsiteX0" fmla="*/ 0 w 87630"/>
              <a:gd name="connsiteY0" fmla="*/ 3817 h 3817"/>
              <a:gd name="connsiteX1" fmla="*/ 87630 w 87630"/>
              <a:gd name="connsiteY1" fmla="*/ 7 h 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" h="3817">
                <a:moveTo>
                  <a:pt x="0" y="3817"/>
                </a:moveTo>
                <a:cubicBezTo>
                  <a:pt x="74920" y="-345"/>
                  <a:pt x="45685" y="7"/>
                  <a:pt x="87630" y="7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ihandform 38"/>
          <p:cNvSpPr/>
          <p:nvPr/>
        </p:nvSpPr>
        <p:spPr>
          <a:xfrm>
            <a:off x="1440873" y="5746463"/>
            <a:ext cx="173182" cy="7002"/>
          </a:xfrm>
          <a:custGeom>
            <a:avLst/>
            <a:gdLst>
              <a:gd name="connsiteX0" fmla="*/ 0 w 173182"/>
              <a:gd name="connsiteY0" fmla="*/ 7002 h 7002"/>
              <a:gd name="connsiteX1" fmla="*/ 173182 w 173182"/>
              <a:gd name="connsiteY1" fmla="*/ 74 h 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182" h="7002">
                <a:moveTo>
                  <a:pt x="0" y="7002"/>
                </a:moveTo>
                <a:cubicBezTo>
                  <a:pt x="131578" y="-1222"/>
                  <a:pt x="73819" y="74"/>
                  <a:pt x="173182" y="74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ihandform 51"/>
          <p:cNvSpPr/>
          <p:nvPr/>
        </p:nvSpPr>
        <p:spPr>
          <a:xfrm>
            <a:off x="922020" y="5752765"/>
            <a:ext cx="87630" cy="3817"/>
          </a:xfrm>
          <a:custGeom>
            <a:avLst/>
            <a:gdLst>
              <a:gd name="connsiteX0" fmla="*/ 0 w 87630"/>
              <a:gd name="connsiteY0" fmla="*/ 3817 h 3817"/>
              <a:gd name="connsiteX1" fmla="*/ 87630 w 87630"/>
              <a:gd name="connsiteY1" fmla="*/ 7 h 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630" h="3817">
                <a:moveTo>
                  <a:pt x="0" y="3817"/>
                </a:moveTo>
                <a:cubicBezTo>
                  <a:pt x="74920" y="-345"/>
                  <a:pt x="45685" y="7"/>
                  <a:pt x="87630" y="7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ihandform 53"/>
          <p:cNvSpPr/>
          <p:nvPr/>
        </p:nvSpPr>
        <p:spPr>
          <a:xfrm>
            <a:off x="868680" y="5596562"/>
            <a:ext cx="361950" cy="11430"/>
          </a:xfrm>
          <a:custGeom>
            <a:avLst/>
            <a:gdLst>
              <a:gd name="connsiteX0" fmla="*/ 0 w 361950"/>
              <a:gd name="connsiteY0" fmla="*/ 0 h 11430"/>
              <a:gd name="connsiteX1" fmla="*/ 19050 w 361950"/>
              <a:gd name="connsiteY1" fmla="*/ 3810 h 11430"/>
              <a:gd name="connsiteX2" fmla="*/ 137160 w 361950"/>
              <a:gd name="connsiteY2" fmla="*/ 11430 h 11430"/>
              <a:gd name="connsiteX3" fmla="*/ 361950 w 361950"/>
              <a:gd name="connsiteY3" fmla="*/ 7620 h 1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950" h="11430">
                <a:moveTo>
                  <a:pt x="0" y="0"/>
                </a:moveTo>
                <a:cubicBezTo>
                  <a:pt x="6350" y="1270"/>
                  <a:pt x="12586" y="3418"/>
                  <a:pt x="19050" y="3810"/>
                </a:cubicBezTo>
                <a:cubicBezTo>
                  <a:pt x="139847" y="11131"/>
                  <a:pt x="90833" y="-4012"/>
                  <a:pt x="137160" y="11430"/>
                </a:cubicBezTo>
                <a:cubicBezTo>
                  <a:pt x="300978" y="6749"/>
                  <a:pt x="226042" y="7620"/>
                  <a:pt x="361950" y="762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ihandform 52"/>
          <p:cNvSpPr/>
          <p:nvPr/>
        </p:nvSpPr>
        <p:spPr>
          <a:xfrm>
            <a:off x="880110" y="5394632"/>
            <a:ext cx="377190" cy="19050"/>
          </a:xfrm>
          <a:custGeom>
            <a:avLst/>
            <a:gdLst>
              <a:gd name="connsiteX0" fmla="*/ 0 w 377190"/>
              <a:gd name="connsiteY0" fmla="*/ 3810 h 19050"/>
              <a:gd name="connsiteX1" fmla="*/ 19050 w 377190"/>
              <a:gd name="connsiteY1" fmla="*/ 0 h 19050"/>
              <a:gd name="connsiteX2" fmla="*/ 137160 w 377190"/>
              <a:gd name="connsiteY2" fmla="*/ 7620 h 19050"/>
              <a:gd name="connsiteX3" fmla="*/ 220980 w 377190"/>
              <a:gd name="connsiteY3" fmla="*/ 11430 h 19050"/>
              <a:gd name="connsiteX4" fmla="*/ 335280 w 377190"/>
              <a:gd name="connsiteY4" fmla="*/ 19050 h 19050"/>
              <a:gd name="connsiteX5" fmla="*/ 377190 w 377190"/>
              <a:gd name="connsiteY5" fmla="*/ 1524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190" h="19050">
                <a:moveTo>
                  <a:pt x="0" y="3810"/>
                </a:moveTo>
                <a:cubicBezTo>
                  <a:pt x="6350" y="2540"/>
                  <a:pt x="12574" y="0"/>
                  <a:pt x="19050" y="0"/>
                </a:cubicBezTo>
                <a:cubicBezTo>
                  <a:pt x="95787" y="0"/>
                  <a:pt x="77354" y="3995"/>
                  <a:pt x="137160" y="7620"/>
                </a:cubicBezTo>
                <a:cubicBezTo>
                  <a:pt x="165078" y="9312"/>
                  <a:pt x="193058" y="9819"/>
                  <a:pt x="220980" y="11430"/>
                </a:cubicBezTo>
                <a:lnTo>
                  <a:pt x="335280" y="19050"/>
                </a:lnTo>
                <a:lnTo>
                  <a:pt x="377190" y="15240"/>
                </a:ln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ihandform 55"/>
          <p:cNvSpPr/>
          <p:nvPr/>
        </p:nvSpPr>
        <p:spPr>
          <a:xfrm>
            <a:off x="2045970" y="5209795"/>
            <a:ext cx="243840" cy="17207"/>
          </a:xfrm>
          <a:custGeom>
            <a:avLst/>
            <a:gdLst>
              <a:gd name="connsiteX0" fmla="*/ 0 w 243840"/>
              <a:gd name="connsiteY0" fmla="*/ 13387 h 17207"/>
              <a:gd name="connsiteX1" fmla="*/ 156210 w 243840"/>
              <a:gd name="connsiteY1" fmla="*/ 9577 h 17207"/>
              <a:gd name="connsiteX2" fmla="*/ 228600 w 243840"/>
              <a:gd name="connsiteY2" fmla="*/ 13387 h 17207"/>
              <a:gd name="connsiteX3" fmla="*/ 243840 w 243840"/>
              <a:gd name="connsiteY3" fmla="*/ 17197 h 1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40" h="17207">
                <a:moveTo>
                  <a:pt x="0" y="13387"/>
                </a:moveTo>
                <a:cubicBezTo>
                  <a:pt x="61093" y="-11050"/>
                  <a:pt x="15047" y="4444"/>
                  <a:pt x="156210" y="9577"/>
                </a:cubicBezTo>
                <a:cubicBezTo>
                  <a:pt x="180357" y="10455"/>
                  <a:pt x="204470" y="12117"/>
                  <a:pt x="228600" y="13387"/>
                </a:cubicBezTo>
                <a:cubicBezTo>
                  <a:pt x="241235" y="17599"/>
                  <a:pt x="236014" y="17197"/>
                  <a:pt x="243840" y="17197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ihandform 34"/>
          <p:cNvSpPr/>
          <p:nvPr/>
        </p:nvSpPr>
        <p:spPr>
          <a:xfrm>
            <a:off x="2687782" y="5067239"/>
            <a:ext cx="381000" cy="14871"/>
          </a:xfrm>
          <a:custGeom>
            <a:avLst/>
            <a:gdLst>
              <a:gd name="connsiteX0" fmla="*/ 0 w 381000"/>
              <a:gd name="connsiteY0" fmla="*/ 426 h 14871"/>
              <a:gd name="connsiteX1" fmla="*/ 187036 w 381000"/>
              <a:gd name="connsiteY1" fmla="*/ 14280 h 14871"/>
              <a:gd name="connsiteX2" fmla="*/ 346363 w 381000"/>
              <a:gd name="connsiteY2" fmla="*/ 426 h 14871"/>
              <a:gd name="connsiteX3" fmla="*/ 381000 w 381000"/>
              <a:gd name="connsiteY3" fmla="*/ 426 h 1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14871">
                <a:moveTo>
                  <a:pt x="0" y="426"/>
                </a:moveTo>
                <a:cubicBezTo>
                  <a:pt x="62345" y="5044"/>
                  <a:pt x="124537" y="12827"/>
                  <a:pt x="187036" y="14280"/>
                </a:cubicBezTo>
                <a:cubicBezTo>
                  <a:pt x="319680" y="17365"/>
                  <a:pt x="258796" y="7723"/>
                  <a:pt x="346363" y="426"/>
                </a:cubicBezTo>
                <a:cubicBezTo>
                  <a:pt x="357869" y="-533"/>
                  <a:pt x="369454" y="426"/>
                  <a:pt x="381000" y="426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 33"/>
          <p:cNvSpPr/>
          <p:nvPr/>
        </p:nvSpPr>
        <p:spPr>
          <a:xfrm>
            <a:off x="969818" y="4880628"/>
            <a:ext cx="429491" cy="13990"/>
          </a:xfrm>
          <a:custGeom>
            <a:avLst/>
            <a:gdLst>
              <a:gd name="connsiteX0" fmla="*/ 0 w 429491"/>
              <a:gd name="connsiteY0" fmla="*/ 0 h 13990"/>
              <a:gd name="connsiteX1" fmla="*/ 200891 w 429491"/>
              <a:gd name="connsiteY1" fmla="*/ 6928 h 13990"/>
              <a:gd name="connsiteX2" fmla="*/ 429491 w 429491"/>
              <a:gd name="connsiteY2" fmla="*/ 13855 h 1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491" h="13990">
                <a:moveTo>
                  <a:pt x="0" y="0"/>
                </a:moveTo>
                <a:lnTo>
                  <a:pt x="200891" y="6928"/>
                </a:lnTo>
                <a:cubicBezTo>
                  <a:pt x="407909" y="15554"/>
                  <a:pt x="256849" y="13855"/>
                  <a:pt x="429491" y="13855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 32"/>
          <p:cNvSpPr/>
          <p:nvPr/>
        </p:nvSpPr>
        <p:spPr>
          <a:xfrm>
            <a:off x="1835727" y="4700519"/>
            <a:ext cx="374073" cy="14510"/>
          </a:xfrm>
          <a:custGeom>
            <a:avLst/>
            <a:gdLst>
              <a:gd name="connsiteX0" fmla="*/ 0 w 374073"/>
              <a:gd name="connsiteY0" fmla="*/ 0 h 14510"/>
              <a:gd name="connsiteX1" fmla="*/ 124691 w 374073"/>
              <a:gd name="connsiteY1" fmla="*/ 6928 h 14510"/>
              <a:gd name="connsiteX2" fmla="*/ 214746 w 374073"/>
              <a:gd name="connsiteY2" fmla="*/ 13855 h 14510"/>
              <a:gd name="connsiteX3" fmla="*/ 374073 w 374073"/>
              <a:gd name="connsiteY3" fmla="*/ 13855 h 1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073" h="14510">
                <a:moveTo>
                  <a:pt x="0" y="0"/>
                </a:moveTo>
                <a:lnTo>
                  <a:pt x="124691" y="6928"/>
                </a:lnTo>
                <a:cubicBezTo>
                  <a:pt x="154736" y="8866"/>
                  <a:pt x="184651" y="13019"/>
                  <a:pt x="214746" y="13855"/>
                </a:cubicBezTo>
                <a:cubicBezTo>
                  <a:pt x="267835" y="15330"/>
                  <a:pt x="320964" y="13855"/>
                  <a:pt x="374073" y="13855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ihandform 56"/>
          <p:cNvSpPr/>
          <p:nvPr/>
        </p:nvSpPr>
        <p:spPr>
          <a:xfrm>
            <a:off x="872490" y="4518332"/>
            <a:ext cx="324382" cy="15277"/>
          </a:xfrm>
          <a:custGeom>
            <a:avLst/>
            <a:gdLst>
              <a:gd name="connsiteX0" fmla="*/ 0 w 324382"/>
              <a:gd name="connsiteY0" fmla="*/ 0 h 15277"/>
              <a:gd name="connsiteX1" fmla="*/ 220980 w 324382"/>
              <a:gd name="connsiteY1" fmla="*/ 3810 h 15277"/>
              <a:gd name="connsiteX2" fmla="*/ 232410 w 324382"/>
              <a:gd name="connsiteY2" fmla="*/ 7620 h 15277"/>
              <a:gd name="connsiteX3" fmla="*/ 274320 w 324382"/>
              <a:gd name="connsiteY3" fmla="*/ 11430 h 15277"/>
              <a:gd name="connsiteX4" fmla="*/ 297180 w 324382"/>
              <a:gd name="connsiteY4" fmla="*/ 15240 h 1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382" h="15277">
                <a:moveTo>
                  <a:pt x="0" y="0"/>
                </a:moveTo>
                <a:lnTo>
                  <a:pt x="220980" y="3810"/>
                </a:lnTo>
                <a:cubicBezTo>
                  <a:pt x="224994" y="3942"/>
                  <a:pt x="228434" y="7052"/>
                  <a:pt x="232410" y="7620"/>
                </a:cubicBezTo>
                <a:cubicBezTo>
                  <a:pt x="246297" y="9604"/>
                  <a:pt x="260341" y="10265"/>
                  <a:pt x="274320" y="11430"/>
                </a:cubicBezTo>
                <a:cubicBezTo>
                  <a:pt x="328222" y="15922"/>
                  <a:pt x="342820" y="15240"/>
                  <a:pt x="297180" y="1524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ihandform 30"/>
          <p:cNvSpPr/>
          <p:nvPr/>
        </p:nvSpPr>
        <p:spPr>
          <a:xfrm>
            <a:off x="907473" y="4317852"/>
            <a:ext cx="256309" cy="43231"/>
          </a:xfrm>
          <a:custGeom>
            <a:avLst/>
            <a:gdLst>
              <a:gd name="connsiteX0" fmla="*/ 0 w 256309"/>
              <a:gd name="connsiteY0" fmla="*/ 29376 h 43231"/>
              <a:gd name="connsiteX1" fmla="*/ 256309 w 256309"/>
              <a:gd name="connsiteY1" fmla="*/ 43231 h 43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309" h="43231">
                <a:moveTo>
                  <a:pt x="0" y="29376"/>
                </a:moveTo>
                <a:cubicBezTo>
                  <a:pt x="258617" y="36366"/>
                  <a:pt x="256309" y="-49164"/>
                  <a:pt x="256309" y="43231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ihandform 29"/>
          <p:cNvSpPr/>
          <p:nvPr/>
        </p:nvSpPr>
        <p:spPr>
          <a:xfrm>
            <a:off x="893618" y="4174047"/>
            <a:ext cx="270164" cy="14390"/>
          </a:xfrm>
          <a:custGeom>
            <a:avLst/>
            <a:gdLst>
              <a:gd name="connsiteX0" fmla="*/ 0 w 270164"/>
              <a:gd name="connsiteY0" fmla="*/ 0 h 14390"/>
              <a:gd name="connsiteX1" fmla="*/ 124691 w 270164"/>
              <a:gd name="connsiteY1" fmla="*/ 6927 h 14390"/>
              <a:gd name="connsiteX2" fmla="*/ 193964 w 270164"/>
              <a:gd name="connsiteY2" fmla="*/ 13854 h 14390"/>
              <a:gd name="connsiteX3" fmla="*/ 270164 w 270164"/>
              <a:gd name="connsiteY3" fmla="*/ 13854 h 1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164" h="14390">
                <a:moveTo>
                  <a:pt x="0" y="0"/>
                </a:moveTo>
                <a:lnTo>
                  <a:pt x="124691" y="6927"/>
                </a:lnTo>
                <a:cubicBezTo>
                  <a:pt x="147838" y="8580"/>
                  <a:pt x="170784" y="12750"/>
                  <a:pt x="193964" y="13854"/>
                </a:cubicBezTo>
                <a:cubicBezTo>
                  <a:pt x="219335" y="15062"/>
                  <a:pt x="244764" y="13854"/>
                  <a:pt x="270164" y="13854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ihandform 58"/>
          <p:cNvSpPr/>
          <p:nvPr/>
        </p:nvSpPr>
        <p:spPr>
          <a:xfrm>
            <a:off x="1950720" y="4011602"/>
            <a:ext cx="278130" cy="4097"/>
          </a:xfrm>
          <a:custGeom>
            <a:avLst/>
            <a:gdLst>
              <a:gd name="connsiteX0" fmla="*/ 0 w 278130"/>
              <a:gd name="connsiteY0" fmla="*/ 3810 h 4097"/>
              <a:gd name="connsiteX1" fmla="*/ 83820 w 278130"/>
              <a:gd name="connsiteY1" fmla="*/ 0 h 4097"/>
              <a:gd name="connsiteX2" fmla="*/ 179070 w 278130"/>
              <a:gd name="connsiteY2" fmla="*/ 3810 h 4097"/>
              <a:gd name="connsiteX3" fmla="*/ 278130 w 278130"/>
              <a:gd name="connsiteY3" fmla="*/ 3810 h 4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" h="4097">
                <a:moveTo>
                  <a:pt x="0" y="3810"/>
                </a:moveTo>
                <a:cubicBezTo>
                  <a:pt x="27940" y="2540"/>
                  <a:pt x="55851" y="0"/>
                  <a:pt x="83820" y="0"/>
                </a:cubicBezTo>
                <a:cubicBezTo>
                  <a:pt x="115595" y="0"/>
                  <a:pt x="147301" y="3187"/>
                  <a:pt x="179070" y="3810"/>
                </a:cubicBezTo>
                <a:cubicBezTo>
                  <a:pt x="212084" y="4457"/>
                  <a:pt x="245110" y="3810"/>
                  <a:pt x="278130" y="381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ihandform 57"/>
          <p:cNvSpPr/>
          <p:nvPr/>
        </p:nvSpPr>
        <p:spPr>
          <a:xfrm>
            <a:off x="872490" y="3831705"/>
            <a:ext cx="308610" cy="27497"/>
          </a:xfrm>
          <a:custGeom>
            <a:avLst/>
            <a:gdLst>
              <a:gd name="connsiteX0" fmla="*/ 0 w 308610"/>
              <a:gd name="connsiteY0" fmla="*/ 12257 h 27497"/>
              <a:gd name="connsiteX1" fmla="*/ 99060 w 308610"/>
              <a:gd name="connsiteY1" fmla="*/ 23687 h 27497"/>
              <a:gd name="connsiteX2" fmla="*/ 114300 w 308610"/>
              <a:gd name="connsiteY2" fmla="*/ 27497 h 27497"/>
              <a:gd name="connsiteX3" fmla="*/ 175260 w 308610"/>
              <a:gd name="connsiteY3" fmla="*/ 23687 h 27497"/>
              <a:gd name="connsiteX4" fmla="*/ 205740 w 308610"/>
              <a:gd name="connsiteY4" fmla="*/ 16067 h 27497"/>
              <a:gd name="connsiteX5" fmla="*/ 270510 w 308610"/>
              <a:gd name="connsiteY5" fmla="*/ 827 h 27497"/>
              <a:gd name="connsiteX6" fmla="*/ 308610 w 308610"/>
              <a:gd name="connsiteY6" fmla="*/ 827 h 27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610" h="27497">
                <a:moveTo>
                  <a:pt x="0" y="12257"/>
                </a:moveTo>
                <a:lnTo>
                  <a:pt x="99060" y="23687"/>
                </a:lnTo>
                <a:cubicBezTo>
                  <a:pt x="104140" y="24957"/>
                  <a:pt x="109064" y="27497"/>
                  <a:pt x="114300" y="27497"/>
                </a:cubicBezTo>
                <a:cubicBezTo>
                  <a:pt x="134660" y="27497"/>
                  <a:pt x="154992" y="25617"/>
                  <a:pt x="175260" y="23687"/>
                </a:cubicBezTo>
                <a:cubicBezTo>
                  <a:pt x="197945" y="21527"/>
                  <a:pt x="188355" y="20413"/>
                  <a:pt x="205740" y="16067"/>
                </a:cubicBezTo>
                <a:cubicBezTo>
                  <a:pt x="227257" y="10688"/>
                  <a:pt x="248570" y="4077"/>
                  <a:pt x="270510" y="827"/>
                </a:cubicBezTo>
                <a:cubicBezTo>
                  <a:pt x="283073" y="-1034"/>
                  <a:pt x="295910" y="827"/>
                  <a:pt x="308610" y="827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ihandform 46"/>
          <p:cNvSpPr/>
          <p:nvPr/>
        </p:nvSpPr>
        <p:spPr>
          <a:xfrm>
            <a:off x="832919" y="2618085"/>
            <a:ext cx="561315" cy="19255"/>
          </a:xfrm>
          <a:custGeom>
            <a:avLst/>
            <a:gdLst>
              <a:gd name="connsiteX0" fmla="*/ 0 w 561315"/>
              <a:gd name="connsiteY0" fmla="*/ 0 h 19255"/>
              <a:gd name="connsiteX1" fmla="*/ 371192 w 561315"/>
              <a:gd name="connsiteY1" fmla="*/ 9054 h 19255"/>
              <a:gd name="connsiteX2" fmla="*/ 398352 w 561315"/>
              <a:gd name="connsiteY2" fmla="*/ 18107 h 19255"/>
              <a:gd name="connsiteX3" fmla="*/ 561315 w 561315"/>
              <a:gd name="connsiteY3" fmla="*/ 18107 h 1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315" h="19255">
                <a:moveTo>
                  <a:pt x="0" y="0"/>
                </a:moveTo>
                <a:cubicBezTo>
                  <a:pt x="123731" y="3018"/>
                  <a:pt x="247552" y="3434"/>
                  <a:pt x="371192" y="9054"/>
                </a:cubicBezTo>
                <a:cubicBezTo>
                  <a:pt x="380725" y="9487"/>
                  <a:pt x="388820" y="17653"/>
                  <a:pt x="398352" y="18107"/>
                </a:cubicBezTo>
                <a:cubicBezTo>
                  <a:pt x="452612" y="20691"/>
                  <a:pt x="506994" y="18107"/>
                  <a:pt x="561315" y="18107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ihandform 45"/>
          <p:cNvSpPr/>
          <p:nvPr/>
        </p:nvSpPr>
        <p:spPr>
          <a:xfrm>
            <a:off x="860079" y="2427962"/>
            <a:ext cx="534155" cy="22084"/>
          </a:xfrm>
          <a:custGeom>
            <a:avLst/>
            <a:gdLst>
              <a:gd name="connsiteX0" fmla="*/ 0 w 534155"/>
              <a:gd name="connsiteY0" fmla="*/ 9054 h 22084"/>
              <a:gd name="connsiteX1" fmla="*/ 162963 w 534155"/>
              <a:gd name="connsiteY1" fmla="*/ 18107 h 22084"/>
              <a:gd name="connsiteX2" fmla="*/ 443620 w 534155"/>
              <a:gd name="connsiteY2" fmla="*/ 0 h 22084"/>
              <a:gd name="connsiteX3" fmla="*/ 497941 w 534155"/>
              <a:gd name="connsiteY3" fmla="*/ 9054 h 22084"/>
              <a:gd name="connsiteX4" fmla="*/ 534155 w 534155"/>
              <a:gd name="connsiteY4" fmla="*/ 0 h 22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155" h="22084">
                <a:moveTo>
                  <a:pt x="0" y="9054"/>
                </a:moveTo>
                <a:cubicBezTo>
                  <a:pt x="54321" y="12072"/>
                  <a:pt x="108558" y="18107"/>
                  <a:pt x="162963" y="18107"/>
                </a:cubicBezTo>
                <a:cubicBezTo>
                  <a:pt x="397818" y="18107"/>
                  <a:pt x="339427" y="34734"/>
                  <a:pt x="443620" y="0"/>
                </a:cubicBezTo>
                <a:cubicBezTo>
                  <a:pt x="461727" y="3018"/>
                  <a:pt x="479584" y="9054"/>
                  <a:pt x="497941" y="9054"/>
                </a:cubicBezTo>
                <a:cubicBezTo>
                  <a:pt x="510384" y="9054"/>
                  <a:pt x="534155" y="0"/>
                  <a:pt x="534155" y="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ihandform 47"/>
          <p:cNvSpPr/>
          <p:nvPr/>
        </p:nvSpPr>
        <p:spPr>
          <a:xfrm>
            <a:off x="2336005" y="2074425"/>
            <a:ext cx="461515" cy="45719"/>
          </a:xfrm>
          <a:custGeom>
            <a:avLst/>
            <a:gdLst>
              <a:gd name="connsiteX0" fmla="*/ 0 w 516048"/>
              <a:gd name="connsiteY0" fmla="*/ 0 h 27160"/>
              <a:gd name="connsiteX1" fmla="*/ 362139 w 516048"/>
              <a:gd name="connsiteY1" fmla="*/ 9054 h 27160"/>
              <a:gd name="connsiteX2" fmla="*/ 488887 w 516048"/>
              <a:gd name="connsiteY2" fmla="*/ 18107 h 27160"/>
              <a:gd name="connsiteX3" fmla="*/ 516048 w 516048"/>
              <a:gd name="connsiteY3" fmla="*/ 27160 h 2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048" h="27160">
                <a:moveTo>
                  <a:pt x="0" y="0"/>
                </a:moveTo>
                <a:lnTo>
                  <a:pt x="362139" y="9054"/>
                </a:lnTo>
                <a:cubicBezTo>
                  <a:pt x="404467" y="10622"/>
                  <a:pt x="446820" y="13158"/>
                  <a:pt x="488887" y="18107"/>
                </a:cubicBezTo>
                <a:cubicBezTo>
                  <a:pt x="498365" y="19222"/>
                  <a:pt x="516048" y="27160"/>
                  <a:pt x="516048" y="27160"/>
                </a:cubicBezTo>
              </a:path>
            </a:pathLst>
          </a:custGeom>
          <a:noFill/>
          <a:ln w="139700" cap="rnd">
            <a:solidFill>
              <a:srgbClr val="FF0000">
                <a:alpha val="2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599440"/>
              </p:ext>
            </p:extLst>
          </p:nvPr>
        </p:nvGraphicFramePr>
        <p:xfrm>
          <a:off x="180000" y="612992"/>
          <a:ext cx="6012000" cy="6091575"/>
        </p:xfrm>
        <a:graphic>
          <a:graphicData uri="http://schemas.openxmlformats.org/drawingml/2006/table">
            <a:tbl>
              <a:tblPr/>
              <a:tblGrid>
                <a:gridCol w="612000"/>
                <a:gridCol w="5400000"/>
              </a:tblGrid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Firma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Bootsbau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KfK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Verwaltungs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 Blaupause e.V.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Schilder 'Blaupause'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e.V.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e.V. - mobile und flexible Hilfen für Menschen mit einer Alkoholerkrankung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- Initiative für mentale Gesundheit im Gesundheitswesen e.V.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Alexander Rieger Blaupausen Medien Multimediaagentur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UG Die Agentur für mehr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Zeichenbüro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Projektentwicklung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Design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und Lena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Dreesmann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GbR "Blaupause"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papeterie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Barnimer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Alternative e.V. Jugendclub Blaupause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Jens Naumann Jan Welsch Blaupause GbR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Agentur Blaupause 36 UG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Blaupark Living Ulm K20 Projekt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Nißle-Klammt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Blaupark-Apotheke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Blaupapier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Immobilienverwertungsges.m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b.H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Blaupapier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Blaupark Living Ulm K20 Projekt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91.03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Heike Hartung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Plaupause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91.03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Bistro &amp;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Spätshop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UG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Simon Huber Filmproduktion graupause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Seniorenzentrum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Lopaupark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paupau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paupau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UG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Paulsen Baupartner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Paul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Kaupa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Bettengeschäft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86.68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fraupaul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Bausen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&amp; Markwart Ausbaupartner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Baupartner BAUSTOFFSERVICE Schönhausen GmbH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108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83.80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Lothar Krause Baupartner</a:t>
                      </a: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hteck 7"/>
          <p:cNvSpPr/>
          <p:nvPr/>
        </p:nvSpPr>
        <p:spPr>
          <a:xfrm>
            <a:off x="1" y="6067514"/>
            <a:ext cx="5805996" cy="790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9000">
                <a:srgbClr val="FFFFFF"/>
              </a:gs>
              <a:gs pos="52000">
                <a:srgbClr val="FFFFFF">
                  <a:alpha val="9000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Bild 5" descr="standard_quadra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4324"/>
            <a:ext cx="1244600" cy="254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3-Gram Search for “</a:t>
            </a:r>
            <a:r>
              <a:rPr lang="en-US" dirty="0" err="1" smtClean="0"/>
              <a:t>Blaupause</a:t>
            </a:r>
            <a:r>
              <a:rPr lang="en-US" dirty="0" smtClean="0"/>
              <a:t>”: BLA LAU AUP UPA AUS USE</a:t>
            </a:r>
            <a:endParaRPr lang="en-US" dirty="0"/>
          </a:p>
        </p:txBody>
      </p:sp>
      <p:sp>
        <p:nvSpPr>
          <p:cNvPr id="69" name="Textfeld 68"/>
          <p:cNvSpPr txBox="1"/>
          <p:nvPr/>
        </p:nvSpPr>
        <p:spPr>
          <a:xfrm>
            <a:off x="6431710" y="609867"/>
            <a:ext cx="32386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Words responsible for retrieval:</a:t>
            </a:r>
          </a:p>
          <a:p>
            <a:r>
              <a:rPr lang="en-US" sz="1400" dirty="0" err="1" smtClean="0"/>
              <a:t>blaupause</a:t>
            </a:r>
            <a:endParaRPr lang="en-US" sz="1400" dirty="0" smtClean="0"/>
          </a:p>
          <a:p>
            <a:r>
              <a:rPr lang="en-US" sz="1400" dirty="0" err="1" smtClean="0"/>
              <a:t>blaupausen</a:t>
            </a:r>
            <a:endParaRPr lang="en-US" sz="1400" dirty="0" smtClean="0"/>
          </a:p>
          <a:p>
            <a:r>
              <a:rPr lang="en-US" sz="1400" dirty="0" err="1" smtClean="0"/>
              <a:t>blaupauser</a:t>
            </a:r>
            <a:endParaRPr lang="en-US" sz="1400" dirty="0" smtClean="0"/>
          </a:p>
          <a:p>
            <a:r>
              <a:rPr lang="en-US" sz="1400" dirty="0" err="1" smtClean="0"/>
              <a:t>blaupark</a:t>
            </a:r>
            <a:endParaRPr lang="en-US" sz="1400" dirty="0" smtClean="0"/>
          </a:p>
          <a:p>
            <a:r>
              <a:rPr lang="en-US" sz="1400" dirty="0" err="1" smtClean="0"/>
              <a:t>blaupapier</a:t>
            </a:r>
            <a:endParaRPr lang="en-US" sz="1400" dirty="0" smtClean="0"/>
          </a:p>
          <a:p>
            <a:r>
              <a:rPr lang="en-US" sz="1400" dirty="0" err="1" smtClean="0"/>
              <a:t>plaupause</a:t>
            </a:r>
            <a:endParaRPr lang="en-US" sz="1400" dirty="0" smtClean="0"/>
          </a:p>
          <a:p>
            <a:r>
              <a:rPr lang="en-US" sz="1400" dirty="0" err="1" smtClean="0"/>
              <a:t>graupause</a:t>
            </a:r>
            <a:endParaRPr lang="en-US" sz="1400" dirty="0" smtClean="0"/>
          </a:p>
          <a:p>
            <a:r>
              <a:rPr lang="en-US" sz="1400" dirty="0" err="1" smtClean="0"/>
              <a:t>lopaupark</a:t>
            </a:r>
            <a:endParaRPr lang="en-US" sz="1400" dirty="0" smtClean="0"/>
          </a:p>
          <a:p>
            <a:r>
              <a:rPr lang="en-US" sz="1400" dirty="0" err="1" smtClean="0"/>
              <a:t>paupau</a:t>
            </a:r>
            <a:endParaRPr lang="en-US" sz="1400" dirty="0" smtClean="0"/>
          </a:p>
          <a:p>
            <a:r>
              <a:rPr lang="en-US" sz="1400" dirty="0" err="1" smtClean="0"/>
              <a:t>paulsen</a:t>
            </a:r>
            <a:r>
              <a:rPr lang="en-US" sz="1400" dirty="0" smtClean="0"/>
              <a:t> </a:t>
            </a:r>
            <a:r>
              <a:rPr lang="en-US" sz="1400" dirty="0" err="1" smtClean="0"/>
              <a:t>baupartner</a:t>
            </a:r>
            <a:endParaRPr lang="en-US" sz="1400" dirty="0" smtClean="0"/>
          </a:p>
          <a:p>
            <a:r>
              <a:rPr lang="en-US" sz="1400" dirty="0" err="1" smtClean="0"/>
              <a:t>paul</a:t>
            </a:r>
            <a:r>
              <a:rPr lang="en-US" sz="1400" dirty="0" smtClean="0"/>
              <a:t> </a:t>
            </a:r>
            <a:r>
              <a:rPr lang="en-US" sz="1400" dirty="0" err="1" smtClean="0"/>
              <a:t>kaupa</a:t>
            </a:r>
            <a:endParaRPr lang="en-US" sz="1400" dirty="0" smtClean="0"/>
          </a:p>
          <a:p>
            <a:r>
              <a:rPr lang="en-US" sz="1400" dirty="0" err="1" smtClean="0"/>
              <a:t>fraupaul</a:t>
            </a:r>
            <a:endParaRPr lang="en-US" sz="1400" dirty="0" smtClean="0"/>
          </a:p>
          <a:p>
            <a:r>
              <a:rPr lang="en-US" sz="1400" dirty="0" err="1" smtClean="0"/>
              <a:t>bausen</a:t>
            </a:r>
            <a:r>
              <a:rPr lang="en-US" sz="1400" dirty="0" smtClean="0"/>
              <a:t> </a:t>
            </a:r>
            <a:r>
              <a:rPr lang="en-US" sz="1400" dirty="0" err="1" smtClean="0"/>
              <a:t>ausbaupartner</a:t>
            </a:r>
            <a:endParaRPr lang="en-US" sz="1400" dirty="0" smtClean="0"/>
          </a:p>
          <a:p>
            <a:r>
              <a:rPr lang="en-US" sz="1400" dirty="0" err="1" smtClean="0"/>
              <a:t>baupartner</a:t>
            </a:r>
            <a:r>
              <a:rPr lang="en-US" sz="1400" dirty="0" smtClean="0"/>
              <a:t> </a:t>
            </a:r>
            <a:r>
              <a:rPr lang="en-US" sz="1400" dirty="0" err="1" smtClean="0"/>
              <a:t>baustoffservice</a:t>
            </a:r>
            <a:r>
              <a:rPr lang="en-US" sz="1400" dirty="0" smtClean="0"/>
              <a:t> </a:t>
            </a:r>
            <a:r>
              <a:rPr lang="en-US" sz="1400" dirty="0" err="1" smtClean="0"/>
              <a:t>schönhausen</a:t>
            </a:r>
            <a:endParaRPr lang="en-US" sz="1400" dirty="0" smtClean="0"/>
          </a:p>
          <a:p>
            <a:endParaRPr lang="en-US" sz="1400" dirty="0"/>
          </a:p>
        </p:txBody>
      </p:sp>
      <p:sp>
        <p:nvSpPr>
          <p:cNvPr id="70" name="Rechteck 69"/>
          <p:cNvSpPr/>
          <p:nvPr/>
        </p:nvSpPr>
        <p:spPr>
          <a:xfrm>
            <a:off x="6434981" y="2879933"/>
            <a:ext cx="3734513" cy="105398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hteck 70"/>
          <p:cNvSpPr/>
          <p:nvPr/>
        </p:nvSpPr>
        <p:spPr>
          <a:xfrm>
            <a:off x="3560988" y="5670591"/>
            <a:ext cx="16145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1580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6431710" y="4127619"/>
            <a:ext cx="56357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Linguistic preparers destroy information for the sake of recalling misspelled terms at the expense of precision. The genuinely misspelled entries are drowned in a deluge of false positives. Usually, linguistic methods are applied in interactive environments, where results are eye-balled by humans discriminating between real misspellings and mechanical clutter.</a:t>
            </a:r>
          </a:p>
          <a:p>
            <a:r>
              <a:rPr lang="en-US" sz="1400" dirty="0"/>
              <a:t>We have to replicate this visual screening via a flexible string distance function, which is independent of word </a:t>
            </a:r>
            <a:r>
              <a:rPr lang="en-US" sz="1400" dirty="0" smtClean="0"/>
              <a:t>positioning.</a:t>
            </a:r>
            <a:endParaRPr lang="en-US" sz="1400" dirty="0"/>
          </a:p>
        </p:txBody>
      </p:sp>
      <p:graphicFrame>
        <p:nvGraphicFramePr>
          <p:cNvPr id="75" name="Tabel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3967"/>
              </p:ext>
            </p:extLst>
          </p:nvPr>
        </p:nvGraphicFramePr>
        <p:xfrm>
          <a:off x="181450" y="609867"/>
          <a:ext cx="6012000" cy="174045"/>
        </p:xfrm>
        <a:graphic>
          <a:graphicData uri="http://schemas.openxmlformats.org/drawingml/2006/table">
            <a:tbl>
              <a:tblPr/>
              <a:tblGrid>
                <a:gridCol w="612000"/>
                <a:gridCol w="5400000"/>
              </a:tblGrid>
              <a:tr h="1440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64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9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66" grpId="0" animBg="1"/>
      <p:bldP spid="65" grpId="0" animBg="1"/>
      <p:bldP spid="64" grpId="0" animBg="1"/>
      <p:bldP spid="63" grpId="0" animBg="1"/>
      <p:bldP spid="62" grpId="0" animBg="1"/>
      <p:bldP spid="45" grpId="0" animBg="1"/>
      <p:bldP spid="40" grpId="0" animBg="1"/>
      <p:bldP spid="51" grpId="0" animBg="1"/>
      <p:bldP spid="39" grpId="0" animBg="1"/>
      <p:bldP spid="52" grpId="0" animBg="1"/>
      <p:bldP spid="54" grpId="0" animBg="1"/>
      <p:bldP spid="53" grpId="0" animBg="1"/>
      <p:bldP spid="56" grpId="0" animBg="1"/>
      <p:bldP spid="35" grpId="0" animBg="1"/>
      <p:bldP spid="34" grpId="0" animBg="1"/>
      <p:bldP spid="33" grpId="0" animBg="1"/>
      <p:bldP spid="57" grpId="0" animBg="1"/>
      <p:bldP spid="31" grpId="0" animBg="1"/>
      <p:bldP spid="30" grpId="0" animBg="1"/>
      <p:bldP spid="59" grpId="0" animBg="1"/>
      <p:bldP spid="58" grpId="0" animBg="1"/>
      <p:bldP spid="47" grpId="0" animBg="1"/>
      <p:bldP spid="46" grpId="0" animBg="1"/>
      <p:bldP spid="48" grpId="0" animBg="1"/>
      <p:bldP spid="69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Relative Character Position Delta (LRCPD)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688264"/>
                  </p:ext>
                </p:extLst>
              </p:nvPr>
            </p:nvGraphicFramePr>
            <p:xfrm>
              <a:off x="1073765" y="1268760"/>
              <a:ext cx="6096000" cy="9499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1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0.2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2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0.3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3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0.4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0.5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5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0.6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6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0.7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7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0.8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8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1.0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el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688264"/>
                  </p:ext>
                </p:extLst>
              </p:nvPr>
            </p:nvGraphicFramePr>
            <p:xfrm>
              <a:off x="1073765" y="1268760"/>
              <a:ext cx="6096000" cy="9499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  <a:gridCol w="609600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101000" t="-1639" r="-805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01000" t="-1639" r="-705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01000" t="-1639" r="-605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397030" t="-1639" r="-49901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502000" t="-1639" r="-404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602000" t="-1639" r="-304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702000" t="-1639" r="-204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802000" t="-1639" r="-104000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1.0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  <a:tr h="57912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C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A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R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T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Z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3200" dirty="0" smtClean="0">
                              <a:solidFill>
                                <a:schemeClr val="bg1"/>
                              </a:solidFill>
                            </a:rPr>
                            <a:t>I</a:t>
                          </a:r>
                          <a:endParaRPr lang="en-US" sz="3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49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11305"/>
              </p:ext>
            </p:extLst>
          </p:nvPr>
        </p:nvGraphicFramePr>
        <p:xfrm>
          <a:off x="1402576" y="3884930"/>
          <a:ext cx="5486400" cy="949960"/>
        </p:xfrm>
        <a:graphic>
          <a:graphicData uri="http://schemas.openxmlformats.org/drawingml/2006/table">
            <a:tbl>
              <a:tblPr firstRow="1" bandRow="1"/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C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H 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A 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R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N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I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Z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K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3200" b="0" dirty="0" smtClean="0"/>
                        <a:t>I</a:t>
                      </a:r>
                      <a:endParaRPr lang="en-US" sz="3200" b="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latin typeface="Cambria Math" pitchFamily="18" charset="0"/>
                          <a:ea typeface="Cambria Math" pitchFamily="18" charset="0"/>
                        </a:rPr>
                        <a:t>0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0.125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0.25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0.375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0.625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0.75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dirty="0" smtClean="0">
                          <a:latin typeface="Cambria Math" pitchFamily="18" charset="0"/>
                          <a:ea typeface="Cambria Math" pitchFamily="18" charset="0"/>
                        </a:rPr>
                        <a:t>0.</a:t>
                      </a:r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875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de-DE" sz="1200" dirty="0" smtClean="0">
                          <a:latin typeface="Cambria Math" pitchFamily="18" charset="0"/>
                          <a:ea typeface="Cambria Math" pitchFamily="18" charset="0"/>
                        </a:rPr>
                        <a:t>1.0</a:t>
                      </a:r>
                      <a:endParaRPr lang="en-US" sz="120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041468"/>
                  </p:ext>
                </p:extLst>
              </p:nvPr>
            </p:nvGraphicFramePr>
            <p:xfrm>
              <a:off x="617388" y="2865259"/>
              <a:ext cx="6892690" cy="3708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0.63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8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0.02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7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0.041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6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0.05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5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0.069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4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1.0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0.02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7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0.013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itchFamily="18" charset="0"/>
                                    </a:rPr>
                                    <m:t>8</m:t>
                                  </m:r>
                                </m:e>
                              </m:acc>
                            </m:oMath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el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041468"/>
                  </p:ext>
                </p:extLst>
              </p:nvPr>
            </p:nvGraphicFramePr>
            <p:xfrm>
              <a:off x="617388" y="2865259"/>
              <a:ext cx="6892690" cy="3708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  <a:gridCol w="689269"/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885" t="-3279" r="-80531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200885" t="-3279" r="-70531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00885" t="-3279" r="-60531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397368" t="-3279" r="-50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501770" t="-3279" r="-40442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1.0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701770" t="-3279" r="-20442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801770" t="-3279" r="-10442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de-DE" sz="1200" b="0" dirty="0" smtClean="0">
                              <a:solidFill>
                                <a:schemeClr val="tx1"/>
                              </a:solidFill>
                              <a:latin typeface="Cambria Math" pitchFamily="18" charset="0"/>
                              <a:ea typeface="Cambria Math" pitchFamily="18" charset="0"/>
                            </a:rPr>
                            <a:t>0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Cambria Math" pitchFamily="18" charset="0"/>
                            <a:ea typeface="Cambria Math" pitchFamily="18" charset="0"/>
                          </a:endParaRPr>
                        </a:p>
                      </a:txBody>
                      <a:tcPr anchor="ctr" anchorCtr="1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F497D">
                            <a:lumMod val="20000"/>
                            <a:lumOff val="8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51" name="Gewinkelte Verbindung 8"/>
          <p:cNvCxnSpPr/>
          <p:nvPr/>
        </p:nvCxnSpPr>
        <p:spPr>
          <a:xfrm rot="16200000" flipH="1">
            <a:off x="934293" y="3264351"/>
            <a:ext cx="662330" cy="576062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52" name="Gerade Verbindung 9"/>
          <p:cNvCxnSpPr/>
          <p:nvPr/>
        </p:nvCxnSpPr>
        <p:spPr>
          <a:xfrm>
            <a:off x="1697504" y="3213573"/>
            <a:ext cx="0" cy="463598"/>
          </a:xfrm>
          <a:prstGeom prst="line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53" name="Gerade Verbindung 10"/>
          <p:cNvCxnSpPr/>
          <p:nvPr/>
        </p:nvCxnSpPr>
        <p:spPr>
          <a:xfrm>
            <a:off x="1697504" y="3664904"/>
            <a:ext cx="3600400" cy="0"/>
          </a:xfrm>
          <a:prstGeom prst="line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54" name="Gerade Verbindung mit Pfeil 11"/>
          <p:cNvCxnSpPr/>
          <p:nvPr/>
        </p:nvCxnSpPr>
        <p:spPr>
          <a:xfrm>
            <a:off x="5297904" y="3653141"/>
            <a:ext cx="0" cy="232944"/>
          </a:xfrm>
          <a:prstGeom prst="straightConnector1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55" name="Gewinkelte Verbindung 12"/>
          <p:cNvCxnSpPr/>
          <p:nvPr/>
        </p:nvCxnSpPr>
        <p:spPr>
          <a:xfrm rot="16200000" flipH="1">
            <a:off x="2299931" y="3259218"/>
            <a:ext cx="667355" cy="576064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56" name="Gewinkelte Verbindung 13"/>
          <p:cNvCxnSpPr/>
          <p:nvPr/>
        </p:nvCxnSpPr>
        <p:spPr>
          <a:xfrm rot="16200000" flipH="1">
            <a:off x="2937394" y="3267790"/>
            <a:ext cx="669393" cy="556884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57" name="Gewinkelte Verbindung 14"/>
          <p:cNvCxnSpPr/>
          <p:nvPr/>
        </p:nvCxnSpPr>
        <p:spPr>
          <a:xfrm rot="16200000" flipH="1">
            <a:off x="3595056" y="3330207"/>
            <a:ext cx="669393" cy="432048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58" name="Gewinkelte Verbindung 15"/>
          <p:cNvCxnSpPr/>
          <p:nvPr/>
        </p:nvCxnSpPr>
        <p:spPr>
          <a:xfrm rot="16200000" flipH="1">
            <a:off x="4225126" y="3384215"/>
            <a:ext cx="669394" cy="32403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grpSp>
        <p:nvGrpSpPr>
          <p:cNvPr id="59" name="Gruppieren 16"/>
          <p:cNvGrpSpPr/>
          <p:nvPr/>
        </p:nvGrpSpPr>
        <p:grpSpPr>
          <a:xfrm>
            <a:off x="4947112" y="3213047"/>
            <a:ext cx="288032" cy="354601"/>
            <a:chOff x="5292080" y="3841239"/>
            <a:chExt cx="288032" cy="354601"/>
          </a:xfrm>
        </p:grpSpPr>
        <p:cxnSp>
          <p:nvCxnSpPr>
            <p:cNvPr id="60" name="Gerade Verbindung 17"/>
            <p:cNvCxnSpPr/>
            <p:nvPr/>
          </p:nvCxnSpPr>
          <p:spPr>
            <a:xfrm>
              <a:off x="5436096" y="3841239"/>
              <a:ext cx="0" cy="232325"/>
            </a:xfrm>
            <a:prstGeom prst="line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</p:cxnSp>
        <p:cxnSp>
          <p:nvCxnSpPr>
            <p:cNvPr id="61" name="Gerade Verbindung 18"/>
            <p:cNvCxnSpPr/>
            <p:nvPr/>
          </p:nvCxnSpPr>
          <p:spPr>
            <a:xfrm>
              <a:off x="5292080" y="4083483"/>
              <a:ext cx="288032" cy="0"/>
            </a:xfrm>
            <a:prstGeom prst="line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</p:cxnSp>
        <p:cxnSp>
          <p:nvCxnSpPr>
            <p:cNvPr id="62" name="Gerade Verbindung 19"/>
            <p:cNvCxnSpPr/>
            <p:nvPr/>
          </p:nvCxnSpPr>
          <p:spPr>
            <a:xfrm>
              <a:off x="5355758" y="4139489"/>
              <a:ext cx="160676" cy="0"/>
            </a:xfrm>
            <a:prstGeom prst="line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</p:cxnSp>
        <p:cxnSp>
          <p:nvCxnSpPr>
            <p:cNvPr id="63" name="Gerade Verbindung 20"/>
            <p:cNvCxnSpPr/>
            <p:nvPr/>
          </p:nvCxnSpPr>
          <p:spPr>
            <a:xfrm>
              <a:off x="5404774" y="4195840"/>
              <a:ext cx="62645" cy="0"/>
            </a:xfrm>
            <a:prstGeom prst="line">
              <a:avLst/>
            </a:prstGeom>
            <a:noFill/>
            <a:ln w="25400" cap="flat" cmpd="sng" algn="ctr">
              <a:solidFill>
                <a:srgbClr val="8064A2"/>
              </a:solidFill>
              <a:prstDash val="solid"/>
            </a:ln>
            <a:effectLst/>
          </p:spPr>
        </p:cxnSp>
      </p:grpSp>
      <p:cxnSp>
        <p:nvCxnSpPr>
          <p:cNvPr id="64" name="Gewinkelte Verbindung 21"/>
          <p:cNvCxnSpPr/>
          <p:nvPr/>
        </p:nvCxnSpPr>
        <p:spPr>
          <a:xfrm rot="5400000">
            <a:off x="5285936" y="3367522"/>
            <a:ext cx="672010" cy="360039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65" name="Gewinkelte Verbindung 22"/>
          <p:cNvCxnSpPr/>
          <p:nvPr/>
        </p:nvCxnSpPr>
        <p:spPr>
          <a:xfrm rot="5400000">
            <a:off x="5863309" y="3294203"/>
            <a:ext cx="669393" cy="50405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p:cxnSp>
        <p:nvCxnSpPr>
          <p:cNvPr id="66" name="Gewinkelte Verbindung 23"/>
          <p:cNvCxnSpPr/>
          <p:nvPr/>
        </p:nvCxnSpPr>
        <p:spPr>
          <a:xfrm rot="5400000">
            <a:off x="6547210" y="3258373"/>
            <a:ext cx="669394" cy="575717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24"/>
              <p:cNvSpPr txBox="1"/>
              <p:nvPr/>
            </p:nvSpPr>
            <p:spPr>
              <a:xfrm>
                <a:off x="6689" y="2764095"/>
                <a:ext cx="3600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</a:rPr>
                        <m:t>∆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7" name="Textfeld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" y="2764095"/>
                <a:ext cx="360039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feld 25"/>
          <p:cNvSpPr txBox="1"/>
          <p:nvPr/>
        </p:nvSpPr>
        <p:spPr>
          <a:xfrm>
            <a:off x="1152414" y="2874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69" name="Textfeld 26"/>
          <p:cNvSpPr txBox="1"/>
          <p:nvPr/>
        </p:nvSpPr>
        <p:spPr>
          <a:xfrm>
            <a:off x="1840512" y="28652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0" name="Textfeld 27"/>
          <p:cNvSpPr txBox="1"/>
          <p:nvPr/>
        </p:nvSpPr>
        <p:spPr>
          <a:xfrm>
            <a:off x="2522235" y="28699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1" name="Textfeld 28"/>
          <p:cNvSpPr txBox="1"/>
          <p:nvPr/>
        </p:nvSpPr>
        <p:spPr>
          <a:xfrm>
            <a:off x="3213481" y="28699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2" name="Textfeld 29"/>
          <p:cNvSpPr txBox="1"/>
          <p:nvPr/>
        </p:nvSpPr>
        <p:spPr>
          <a:xfrm>
            <a:off x="3906252" y="286525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3" name="Textfeld 30"/>
          <p:cNvSpPr txBox="1"/>
          <p:nvPr/>
        </p:nvSpPr>
        <p:spPr>
          <a:xfrm>
            <a:off x="4595736" y="2863806"/>
            <a:ext cx="291698" cy="37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4" name="Textfeld 31"/>
          <p:cNvSpPr txBox="1"/>
          <p:nvPr/>
        </p:nvSpPr>
        <p:spPr>
          <a:xfrm>
            <a:off x="5288387" y="2869182"/>
            <a:ext cx="291698" cy="37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5" name="Textfeld 32"/>
          <p:cNvSpPr txBox="1"/>
          <p:nvPr/>
        </p:nvSpPr>
        <p:spPr>
          <a:xfrm>
            <a:off x="5974333" y="2863805"/>
            <a:ext cx="291698" cy="37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6" name="Textfeld 33"/>
          <p:cNvSpPr txBox="1"/>
          <p:nvPr/>
        </p:nvSpPr>
        <p:spPr>
          <a:xfrm>
            <a:off x="6663398" y="2869182"/>
            <a:ext cx="291698" cy="370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+</a:t>
            </a:r>
          </a:p>
        </p:txBody>
      </p:sp>
      <p:sp>
        <p:nvSpPr>
          <p:cNvPr id="77" name="Textfeld 34"/>
          <p:cNvSpPr txBox="1"/>
          <p:nvPr/>
        </p:nvSpPr>
        <p:spPr>
          <a:xfrm>
            <a:off x="308760" y="28733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</a:t>
            </a:r>
          </a:p>
        </p:txBody>
      </p:sp>
      <p:cxnSp>
        <p:nvCxnSpPr>
          <p:cNvPr id="80" name="Gewinkelte Verbindung 37"/>
          <p:cNvCxnSpPr/>
          <p:nvPr/>
        </p:nvCxnSpPr>
        <p:spPr>
          <a:xfrm rot="5400000">
            <a:off x="847337" y="2348807"/>
            <a:ext cx="656221" cy="39604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1" name="Gewinkelte Verbindung 38"/>
          <p:cNvCxnSpPr/>
          <p:nvPr/>
        </p:nvCxnSpPr>
        <p:spPr>
          <a:xfrm rot="5400000">
            <a:off x="1513412" y="2402812"/>
            <a:ext cx="656218" cy="288033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2" name="Gewinkelte Verbindung 39"/>
          <p:cNvCxnSpPr/>
          <p:nvPr/>
        </p:nvCxnSpPr>
        <p:spPr>
          <a:xfrm rot="5400000">
            <a:off x="2131046" y="2433250"/>
            <a:ext cx="645085" cy="216024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3" name="Gewinkelte Verbindung 40"/>
          <p:cNvCxnSpPr/>
          <p:nvPr/>
        </p:nvCxnSpPr>
        <p:spPr>
          <a:xfrm rot="5400000">
            <a:off x="2766838" y="2445530"/>
            <a:ext cx="650462" cy="196842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4" name="Gewinkelte Verbindung 41"/>
          <p:cNvCxnSpPr/>
          <p:nvPr/>
        </p:nvCxnSpPr>
        <p:spPr>
          <a:xfrm rot="5400000">
            <a:off x="3421623" y="2510825"/>
            <a:ext cx="656218" cy="72008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5" name="Gewinkelte Verbindung 42"/>
          <p:cNvCxnSpPr/>
          <p:nvPr/>
        </p:nvCxnSpPr>
        <p:spPr>
          <a:xfrm rot="5400000">
            <a:off x="4093263" y="2523261"/>
            <a:ext cx="645088" cy="3600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6" name="Gewinkelte Verbindung 43"/>
          <p:cNvCxnSpPr/>
          <p:nvPr/>
        </p:nvCxnSpPr>
        <p:spPr>
          <a:xfrm rot="16200000" flipH="1">
            <a:off x="4740471" y="2519442"/>
            <a:ext cx="650463" cy="4901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7" name="Gewinkelte Verbindung 44"/>
          <p:cNvCxnSpPr/>
          <p:nvPr/>
        </p:nvCxnSpPr>
        <p:spPr>
          <a:xfrm rot="16200000" flipH="1">
            <a:off x="5404722" y="2471942"/>
            <a:ext cx="650461" cy="14401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8" name="Gewinkelte Verbindung 45"/>
          <p:cNvCxnSpPr/>
          <p:nvPr/>
        </p:nvCxnSpPr>
        <p:spPr>
          <a:xfrm rot="16200000" flipH="1">
            <a:off x="6032801" y="2451949"/>
            <a:ext cx="650460" cy="184001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p:cxnSp>
        <p:nvCxnSpPr>
          <p:cNvPr id="89" name="Gewinkelte Verbindung 46"/>
          <p:cNvCxnSpPr/>
          <p:nvPr/>
        </p:nvCxnSpPr>
        <p:spPr>
          <a:xfrm rot="16200000" flipH="1">
            <a:off x="6697812" y="2402987"/>
            <a:ext cx="656220" cy="287685"/>
          </a:xfrm>
          <a:prstGeom prst="bentConnector3">
            <a:avLst/>
          </a:prstGeom>
          <a:noFill/>
          <a:ln w="25400" cap="flat" cmpd="sng" algn="ctr">
            <a:solidFill>
              <a:srgbClr val="8064A2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hteck 47"/>
              <p:cNvSpPr/>
              <p:nvPr/>
            </p:nvSpPr>
            <p:spPr>
              <a:xfrm>
                <a:off x="6689" y="5218921"/>
                <a:ext cx="7617243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𝑙𝑟𝑐𝑝𝑑</m:t>
                      </m:r>
                      <m:d>
                        <m:d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𝑤𝑜𝑟𝑑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𝑤𝑜𝑟𝑑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∆(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𝑤𝑜𝑟𝑑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𝑤𝑜𝑟𝑑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2)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𝑙𝑒𝑛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(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𝑤𝑜𝑟𝑑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1)</m:t>
                          </m:r>
                        </m:den>
                      </m:f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=1−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1.875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=0.8125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0" name="Rechteck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" y="5218921"/>
                <a:ext cx="7617243" cy="6690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ieren 5"/>
          <p:cNvGrpSpPr/>
          <p:nvPr/>
        </p:nvGrpSpPr>
        <p:grpSpPr>
          <a:xfrm>
            <a:off x="7440251" y="1091509"/>
            <a:ext cx="5519956" cy="4419305"/>
            <a:chOff x="7440251" y="1091509"/>
            <a:chExt cx="5519956" cy="4419305"/>
          </a:xfrm>
        </p:grpSpPr>
        <p:sp>
          <p:nvSpPr>
            <p:cNvPr id="4" name="Textfeld 3"/>
            <p:cNvSpPr txBox="1"/>
            <p:nvPr/>
          </p:nvSpPr>
          <p:spPr>
            <a:xfrm>
              <a:off x="7440251" y="1091509"/>
              <a:ext cx="551995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00B0F0"/>
                  </a:solidFill>
                </a:rPr>
                <a:t>Candidate Refinement (Visual Screening)</a:t>
              </a:r>
            </a:p>
            <a:p>
              <a:r>
                <a:rPr lang="en-US" sz="1400" dirty="0"/>
                <a:t>s</a:t>
              </a:r>
              <a:r>
                <a:rPr lang="en-US" sz="1400" dirty="0" smtClean="0"/>
                <a:t>earch = any search field affected by a destructive preparer</a:t>
              </a:r>
            </a:p>
            <a:p>
              <a:pPr marL="0" lvl="1"/>
              <a:r>
                <a:rPr lang="en-US" sz="1400" dirty="0" smtClean="0"/>
                <a:t>found = corresponding entry of the Candidate</a:t>
              </a:r>
            </a:p>
            <a:p>
              <a:r>
                <a:rPr lang="en-US" sz="1400" dirty="0" smtClean="0"/>
                <a:t>run basic preparer over search and found</a:t>
              </a:r>
            </a:p>
            <a:p>
              <a:r>
                <a:rPr lang="en-US" sz="1400" dirty="0" smtClean="0"/>
                <a:t>delta = 0</a:t>
              </a:r>
            </a:p>
            <a:p>
              <a:r>
                <a:rPr lang="en-US" sz="1400" dirty="0" smtClean="0"/>
                <a:t>go through all words of search → word1</a:t>
              </a:r>
            </a:p>
            <a:p>
              <a:pPr marL="0" lvl="1" defTabSz="444500"/>
              <a:r>
                <a:rPr lang="en-US" sz="1400" dirty="0" smtClean="0"/>
                <a:t>	max = 0</a:t>
              </a:r>
            </a:p>
            <a:p>
              <a:pPr marL="0" lvl="1" defTabSz="444500"/>
              <a:r>
                <a:rPr lang="en-US" sz="1400" dirty="0" smtClean="0"/>
                <a:t>	go through all words of found </a:t>
              </a:r>
              <a:r>
                <a:rPr lang="en-US" sz="1400" dirty="0"/>
                <a:t>→</a:t>
              </a:r>
              <a:r>
                <a:rPr lang="en-US" sz="1400" dirty="0" smtClean="0"/>
                <a:t> word2</a:t>
              </a:r>
            </a:p>
            <a:p>
              <a:pPr marL="0" lvl="2" defTabSz="444500"/>
              <a:r>
                <a:rPr lang="en-US" sz="1400" dirty="0" smtClean="0"/>
                <a:t>		max = max(max, </a:t>
              </a:r>
              <a:r>
                <a:rPr lang="en-US" sz="1400" dirty="0" err="1" smtClean="0"/>
                <a:t>lrcpd</a:t>
              </a:r>
              <a:r>
                <a:rPr lang="en-US" sz="1400" dirty="0" smtClean="0"/>
                <a:t>(word1, word2))</a:t>
              </a:r>
            </a:p>
            <a:p>
              <a:pPr marL="0" lvl="2"/>
              <a:r>
                <a:rPr lang="en-US" sz="1400" dirty="0" smtClean="0"/>
                <a:t>	if max == 1 exit loop</a:t>
              </a:r>
            </a:p>
            <a:p>
              <a:pPr marL="0" lvl="2" defTabSz="444500"/>
              <a:r>
                <a:rPr lang="en-US" sz="1400" dirty="0" smtClean="0"/>
                <a:t>	delta += max</a:t>
              </a:r>
            </a:p>
            <a:p>
              <a:pPr marL="0" lvl="2"/>
              <a:r>
                <a:rPr lang="en-US" sz="1400" dirty="0" smtClean="0"/>
                <a:t>delta = delta/</a:t>
              </a:r>
              <a:r>
                <a:rPr lang="en-US" sz="1400" dirty="0" err="1" smtClean="0"/>
                <a:t>wordcount</a:t>
              </a:r>
              <a:r>
                <a:rPr lang="en-US" sz="1400" dirty="0" smtClean="0"/>
                <a:t>(search)</a:t>
              </a:r>
            </a:p>
            <a:p>
              <a:pPr marL="0" lvl="1"/>
              <a:r>
                <a:rPr lang="en-US" sz="1400" dirty="0" smtClean="0"/>
                <a:t>remove all blanks from search and found</a:t>
              </a:r>
            </a:p>
            <a:p>
              <a:pPr marL="0" lvl="1"/>
              <a:r>
                <a:rPr lang="en-US" sz="1400" dirty="0" smtClean="0"/>
                <a:t>return max(delta, </a:t>
              </a:r>
              <a:r>
                <a:rPr lang="en-US" sz="1400" dirty="0" err="1" smtClean="0"/>
                <a:t>lrcpd</a:t>
              </a:r>
              <a:r>
                <a:rPr lang="en-US" sz="1400" dirty="0" smtClean="0"/>
                <a:t>(search, found))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440251" y="4341263"/>
              <a:ext cx="450363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6000" indent="-216000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Refinement ignores word-positioning, is commutative and returns a percentage → easy integration</a:t>
              </a:r>
            </a:p>
            <a:p>
              <a:pPr marL="216000" indent="-216000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r>
                <a:rPr lang="en-US" sz="1400" dirty="0" smtClean="0"/>
                <a:t>Refinement is integrated into the Identity by replacing the components of search types affected by destructive Preparer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66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7967"/>
            <a:ext cx="12192000" cy="482773"/>
          </a:xfrm>
        </p:spPr>
        <p:txBody>
          <a:bodyPr/>
          <a:lstStyle/>
          <a:p>
            <a:r>
              <a:rPr lang="en-US" dirty="0" smtClean="0"/>
              <a:t>3-Gram Search for “</a:t>
            </a:r>
            <a:r>
              <a:rPr lang="en-US" dirty="0" err="1" smtClean="0"/>
              <a:t>Blaupause</a:t>
            </a:r>
            <a:r>
              <a:rPr lang="en-US" dirty="0" smtClean="0"/>
              <a:t>” after LRCPD-Refinement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64679"/>
              </p:ext>
            </p:extLst>
          </p:nvPr>
        </p:nvGraphicFramePr>
        <p:xfrm>
          <a:off x="180000" y="612000"/>
          <a:ext cx="6012000" cy="3810000"/>
        </p:xfrm>
        <a:graphic>
          <a:graphicData uri="http://schemas.openxmlformats.org/drawingml/2006/table">
            <a:tbl>
              <a:tblPr/>
              <a:tblGrid>
                <a:gridCol w="612000"/>
                <a:gridCol w="54000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Bootsbau GmbH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 &amp; Co. KG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 Blaupause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Schilder 'Blaupause'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e.V. - mobile und flexible Hilfen für Menschen mit einer Alkoholerkrankung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- Initiative für mentale Gesundheit im Gesundheitswesen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UG Die Agentur für mehr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Design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und Lena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Dreesmann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GbR "Blaupause"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papeterie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Barnimer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Alternative e.V. Jugendclub Blaupause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Jens Naumann Jan Welsch Blaupause GbR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Agentur Blaupause 36 UG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Heike Hartung 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Bistro &amp;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Spätshop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Alexander Rieger Blaupause</a:t>
                      </a:r>
                      <a:r>
                        <a:rPr lang="de-D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Medien Multimediaagentur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Zeichenbüro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Projektentwicklung GmbH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383707" y="612000"/>
            <a:ext cx="5648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Refinement</a:t>
            </a:r>
          </a:p>
          <a:p>
            <a:r>
              <a:rPr lang="en-US" sz="1400" dirty="0" smtClean="0"/>
              <a:t>and integration are subsequent processes following retrieval. They are optional. A second Threshold can be specified to filter candidates thereafter. Even the direction of the Refinement can be altered: </a:t>
            </a:r>
          </a:p>
          <a:p>
            <a:pPr marL="216000" lvl="1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B0F0"/>
                </a:solidFill>
              </a:rPr>
              <a:t>Compare </a:t>
            </a:r>
            <a:r>
              <a:rPr lang="en-US" sz="1400" dirty="0">
                <a:solidFill>
                  <a:srgbClr val="00B0F0"/>
                </a:solidFill>
              </a:rPr>
              <a:t>Searched with </a:t>
            </a:r>
            <a:r>
              <a:rPr lang="en-US" sz="1400" dirty="0" smtClean="0">
                <a:solidFill>
                  <a:srgbClr val="00B0F0"/>
                </a:solidFill>
              </a:rPr>
              <a:t>Found </a:t>
            </a:r>
            <a:r>
              <a:rPr lang="en-US" sz="1400" dirty="0">
                <a:solidFill>
                  <a:prstClr val="black"/>
                </a:solidFill>
              </a:rPr>
              <a:t>is the default direction and mimics the general </a:t>
            </a:r>
            <a:r>
              <a:rPr lang="en-US" sz="1400" dirty="0" err="1">
                <a:solidFill>
                  <a:prstClr val="black"/>
                </a:solidFill>
              </a:rPr>
              <a:t>SearchEngine</a:t>
            </a:r>
            <a:r>
              <a:rPr lang="en-US" sz="1400" dirty="0">
                <a:solidFill>
                  <a:prstClr val="black"/>
                </a:solidFill>
              </a:rPr>
              <a:t> </a:t>
            </a:r>
            <a:r>
              <a:rPr lang="en-US" sz="1400" dirty="0" smtClean="0">
                <a:solidFill>
                  <a:prstClr val="black"/>
                </a:solidFill>
              </a:rPr>
              <a:t>behavior</a:t>
            </a:r>
            <a:endParaRPr lang="en-US" sz="1400" dirty="0">
              <a:solidFill>
                <a:prstClr val="black"/>
              </a:solidFill>
            </a:endParaRPr>
          </a:p>
          <a:p>
            <a:pPr marL="216000" lvl="1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B0F0"/>
                </a:solidFill>
              </a:rPr>
              <a:t>Dynamic compare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compares in both directions and uses the lowest result → suitable for person </a:t>
            </a:r>
            <a:r>
              <a:rPr lang="en-US" sz="1400" dirty="0" smtClean="0">
                <a:solidFill>
                  <a:prstClr val="black"/>
                </a:solidFill>
              </a:rPr>
              <a:t>names</a:t>
            </a:r>
            <a:endParaRPr lang="en-US" sz="1400" dirty="0">
              <a:solidFill>
                <a:prstClr val="black"/>
              </a:solidFill>
            </a:endParaRPr>
          </a:p>
          <a:p>
            <a:pPr marL="216000" lvl="1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B0F0"/>
                </a:solidFill>
              </a:rPr>
              <a:t>Compare </a:t>
            </a:r>
            <a:r>
              <a:rPr lang="en-US" sz="1400" dirty="0">
                <a:solidFill>
                  <a:srgbClr val="00B0F0"/>
                </a:solidFill>
              </a:rPr>
              <a:t>Found with </a:t>
            </a:r>
            <a:r>
              <a:rPr lang="en-US" sz="1400" dirty="0" smtClean="0">
                <a:solidFill>
                  <a:srgbClr val="00B0F0"/>
                </a:solidFill>
              </a:rPr>
              <a:t>Searched</a:t>
            </a:r>
            <a:r>
              <a:rPr lang="en-US" sz="1400" dirty="0" smtClean="0">
                <a:solidFill>
                  <a:prstClr val="black"/>
                </a:solidFill>
              </a:rPr>
              <a:t> </a:t>
            </a:r>
            <a:r>
              <a:rPr lang="en-US" sz="1400" dirty="0">
                <a:solidFill>
                  <a:prstClr val="black"/>
                </a:solidFill>
              </a:rPr>
              <a:t>reverses the default direction → more noise in the base </a:t>
            </a:r>
            <a:r>
              <a:rPr lang="en-US" sz="1400" dirty="0" smtClean="0">
                <a:solidFill>
                  <a:prstClr val="black"/>
                </a:solidFill>
              </a:rPr>
              <a:t>table (rarely used)</a:t>
            </a:r>
          </a:p>
          <a:p>
            <a:pPr marL="216000" lvl="1" indent="-2160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B0F0"/>
                </a:solidFill>
              </a:rPr>
              <a:t>No automatic refine/research on destructive </a:t>
            </a:r>
            <a:r>
              <a:rPr lang="en-US" sz="1400" dirty="0" smtClean="0">
                <a:solidFill>
                  <a:srgbClr val="00B0F0"/>
                </a:solidFill>
              </a:rPr>
              <a:t>preparer </a:t>
            </a:r>
            <a:r>
              <a:rPr lang="en-US" sz="1400" dirty="0" smtClean="0"/>
              <a:t>skips the whole Refinement part (not advised but required for educational purposes)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383706" y="3363386"/>
            <a:ext cx="5671273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B0F0"/>
                </a:solidFill>
              </a:rPr>
              <a:t>Advice</a:t>
            </a:r>
          </a:p>
          <a:p>
            <a:r>
              <a:rPr lang="en-US" sz="1400" dirty="0"/>
              <a:t>Refined components of the Identity lack the intrinsic frequency based heuristic. Every word has the same “Identification Potential”. This can be considered a tacit loss in information conveyed by the Identity</a:t>
            </a:r>
            <a:r>
              <a:rPr lang="en-US" sz="1400" dirty="0" smtClean="0"/>
              <a:t>. </a:t>
            </a:r>
            <a:r>
              <a:rPr lang="en-US" sz="1400" dirty="0"/>
              <a:t>Plus, retrieval using destructive Preparer and the consecutive Refinement are slow</a:t>
            </a:r>
            <a:r>
              <a:rPr lang="en-US" sz="1400" dirty="0" smtClean="0"/>
              <a:t>.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400" dirty="0" smtClean="0"/>
              <a:t>Therefore search types </a:t>
            </a:r>
            <a:r>
              <a:rPr lang="en-US" sz="1400" dirty="0"/>
              <a:t>using destructive </a:t>
            </a:r>
            <a:r>
              <a:rPr lang="en-US" sz="1400" dirty="0" smtClean="0"/>
              <a:t>preparers </a:t>
            </a:r>
            <a:r>
              <a:rPr lang="en-US" sz="1400" dirty="0"/>
              <a:t>should be used sensibly and only after search steps based on conventional </a:t>
            </a:r>
            <a:r>
              <a:rPr lang="en-US" sz="1400" dirty="0" smtClean="0"/>
              <a:t>preparers </a:t>
            </a:r>
            <a:r>
              <a:rPr lang="en-US" sz="1400" dirty="0"/>
              <a:t>to fill the gaps caused by misspellings</a:t>
            </a:r>
            <a:r>
              <a:rPr lang="en-US" sz="1400" dirty="0" smtClean="0"/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771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&amp; Accentuating of the </a:t>
            </a:r>
            <a:r>
              <a:rPr lang="en-US" dirty="0" err="1" smtClean="0"/>
              <a:t>rIP</a:t>
            </a:r>
            <a:endParaRPr lang="en-US" dirty="0"/>
          </a:p>
        </p:txBody>
      </p:sp>
      <p:grpSp>
        <p:nvGrpSpPr>
          <p:cNvPr id="5" name="log1"/>
          <p:cNvGrpSpPr/>
          <p:nvPr/>
        </p:nvGrpSpPr>
        <p:grpSpPr>
          <a:xfrm>
            <a:off x="1022811" y="2916000"/>
            <a:ext cx="5410072" cy="1800000"/>
            <a:chOff x="1871900" y="3621600"/>
            <a:chExt cx="5410072" cy="1800000"/>
          </a:xfrm>
        </p:grpSpPr>
        <p:cxnSp>
          <p:nvCxnSpPr>
            <p:cNvPr id="6" name="Gerader Verbinder 5"/>
            <p:cNvCxnSpPr/>
            <p:nvPr/>
          </p:nvCxnSpPr>
          <p:spPr>
            <a:xfrm>
              <a:off x="1871900" y="5421600"/>
              <a:ext cx="18002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flipH="1">
              <a:off x="3672100" y="3924000"/>
              <a:ext cx="1800000" cy="14976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5470525" y="3621600"/>
              <a:ext cx="1811447" cy="30345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softmax1"/>
          <p:cNvGrpSpPr/>
          <p:nvPr/>
        </p:nvGrpSpPr>
        <p:grpSpPr>
          <a:xfrm>
            <a:off x="1022811" y="1473200"/>
            <a:ext cx="5402025" cy="3401200"/>
            <a:chOff x="1871900" y="2178800"/>
            <a:chExt cx="5402025" cy="3401200"/>
          </a:xfrm>
        </p:grpSpPr>
        <p:cxnSp>
          <p:nvCxnSpPr>
            <p:cNvPr id="10" name="Gerader Verbinder 9"/>
            <p:cNvCxnSpPr/>
            <p:nvPr/>
          </p:nvCxnSpPr>
          <p:spPr>
            <a:xfrm flipH="1">
              <a:off x="1871900" y="5580000"/>
              <a:ext cx="18002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3672100" y="5436000"/>
              <a:ext cx="1800000" cy="144000"/>
            </a:xfrm>
            <a:prstGeom prst="line">
              <a:avLst/>
            </a:prstGeom>
            <a:ln w="63500" cap="flat">
              <a:solidFill>
                <a:srgbClr val="00B0F0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5472100" y="2178800"/>
              <a:ext cx="1801825" cy="32572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/>
        </p:nvSpPr>
        <p:spPr>
          <a:xfrm>
            <a:off x="5811143" y="4019544"/>
            <a:ext cx="777777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76.863%</a:t>
            </a:r>
            <a:endParaRPr lang="en-US" sz="12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4" name="base6"/>
          <p:cNvGrpSpPr/>
          <p:nvPr/>
        </p:nvGrpSpPr>
        <p:grpSpPr>
          <a:xfrm>
            <a:off x="1024955" y="2793206"/>
            <a:ext cx="5398294" cy="1978819"/>
            <a:chOff x="1874044" y="2793206"/>
            <a:chExt cx="5398294" cy="1978819"/>
          </a:xfrm>
        </p:grpSpPr>
        <p:cxnSp>
          <p:nvCxnSpPr>
            <p:cNvPr id="15" name="Gerader Verbinder 14"/>
            <p:cNvCxnSpPr/>
            <p:nvPr/>
          </p:nvCxnSpPr>
          <p:spPr>
            <a:xfrm flipV="1">
              <a:off x="1874044" y="4762500"/>
              <a:ext cx="1797844" cy="952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 flipV="1">
              <a:off x="3674269" y="3390900"/>
              <a:ext cx="1802606" cy="1373981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 flipV="1">
              <a:off x="5476875" y="2793206"/>
              <a:ext cx="1795463" cy="595313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base5"/>
          <p:cNvGrpSpPr/>
          <p:nvPr/>
        </p:nvGrpSpPr>
        <p:grpSpPr>
          <a:xfrm>
            <a:off x="1022811" y="2662238"/>
            <a:ext cx="5405200" cy="2125199"/>
            <a:chOff x="1871900" y="2662238"/>
            <a:chExt cx="5405200" cy="2125199"/>
          </a:xfrm>
        </p:grpSpPr>
        <p:cxnSp>
          <p:nvCxnSpPr>
            <p:cNvPr id="19" name="Gerader Verbinder 18"/>
            <p:cNvCxnSpPr/>
            <p:nvPr/>
          </p:nvCxnSpPr>
          <p:spPr>
            <a:xfrm>
              <a:off x="1871900" y="4787437"/>
              <a:ext cx="18002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V="1">
              <a:off x="3672100" y="3573016"/>
              <a:ext cx="1800000" cy="1214421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V="1">
              <a:off x="5481972" y="2662238"/>
              <a:ext cx="1795128" cy="910778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ase4"/>
          <p:cNvGrpSpPr/>
          <p:nvPr/>
        </p:nvGrpSpPr>
        <p:grpSpPr>
          <a:xfrm>
            <a:off x="1022811" y="2538414"/>
            <a:ext cx="5405200" cy="2287318"/>
            <a:chOff x="1871900" y="2538414"/>
            <a:chExt cx="5405200" cy="2287318"/>
          </a:xfrm>
        </p:grpSpPr>
        <p:cxnSp>
          <p:nvCxnSpPr>
            <p:cNvPr id="23" name="Gerader Verbinder 22"/>
            <p:cNvCxnSpPr/>
            <p:nvPr/>
          </p:nvCxnSpPr>
          <p:spPr>
            <a:xfrm>
              <a:off x="1871900" y="4820967"/>
              <a:ext cx="18002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V="1">
              <a:off x="3662575" y="3729038"/>
              <a:ext cx="1816681" cy="1096694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V="1">
              <a:off x="5484019" y="2538414"/>
              <a:ext cx="1793081" cy="1188242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ase3"/>
          <p:cNvGrpSpPr/>
          <p:nvPr/>
        </p:nvGrpSpPr>
        <p:grpSpPr>
          <a:xfrm>
            <a:off x="1022811" y="2420888"/>
            <a:ext cx="5400200" cy="2453512"/>
            <a:chOff x="1871900" y="2420888"/>
            <a:chExt cx="5400200" cy="2453512"/>
          </a:xfrm>
        </p:grpSpPr>
        <p:cxnSp>
          <p:nvCxnSpPr>
            <p:cNvPr id="27" name="Gerader Verbinder 26"/>
            <p:cNvCxnSpPr/>
            <p:nvPr/>
          </p:nvCxnSpPr>
          <p:spPr>
            <a:xfrm>
              <a:off x="1871900" y="4869160"/>
              <a:ext cx="1800200" cy="524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 flipV="1">
              <a:off x="3672100" y="3888581"/>
              <a:ext cx="1802394" cy="980579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/>
          </p:nvCxnSpPr>
          <p:spPr>
            <a:xfrm flipV="1">
              <a:off x="5472113" y="2420888"/>
              <a:ext cx="1799987" cy="1467693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base2"/>
          <p:cNvGrpSpPr/>
          <p:nvPr/>
        </p:nvGrpSpPr>
        <p:grpSpPr>
          <a:xfrm>
            <a:off x="1022811" y="2300289"/>
            <a:ext cx="5405200" cy="2588591"/>
            <a:chOff x="1871900" y="2300289"/>
            <a:chExt cx="5405200" cy="2588591"/>
          </a:xfrm>
        </p:grpSpPr>
        <p:cxnSp>
          <p:nvCxnSpPr>
            <p:cNvPr id="31" name="Gerader Verbinder 30"/>
            <p:cNvCxnSpPr/>
            <p:nvPr/>
          </p:nvCxnSpPr>
          <p:spPr>
            <a:xfrm flipV="1">
              <a:off x="1871900" y="4869160"/>
              <a:ext cx="1800200" cy="1972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V="1">
              <a:off x="3672100" y="4036219"/>
              <a:ext cx="1802394" cy="841781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 flipV="1">
              <a:off x="5472113" y="2300289"/>
              <a:ext cx="1804987" cy="1733549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ase1"/>
          <p:cNvGrpSpPr/>
          <p:nvPr/>
        </p:nvGrpSpPr>
        <p:grpSpPr>
          <a:xfrm>
            <a:off x="1022811" y="2174400"/>
            <a:ext cx="5400200" cy="2775680"/>
            <a:chOff x="1871900" y="2174400"/>
            <a:chExt cx="5400200" cy="2775680"/>
          </a:xfrm>
        </p:grpSpPr>
        <p:cxnSp>
          <p:nvCxnSpPr>
            <p:cNvPr id="35" name="Gerader Verbinder 34"/>
            <p:cNvCxnSpPr/>
            <p:nvPr/>
          </p:nvCxnSpPr>
          <p:spPr>
            <a:xfrm flipV="1">
              <a:off x="5472100" y="2174400"/>
              <a:ext cx="1800000" cy="19944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 flipV="1">
              <a:off x="3672100" y="4168800"/>
              <a:ext cx="1800000" cy="7092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H="1">
              <a:off x="1871900" y="4888880"/>
              <a:ext cx="1800200" cy="612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log2"/>
          <p:cNvGrpSpPr/>
          <p:nvPr/>
        </p:nvGrpSpPr>
        <p:grpSpPr>
          <a:xfrm>
            <a:off x="1024955" y="2714625"/>
            <a:ext cx="5403056" cy="2057401"/>
            <a:chOff x="1874044" y="2714625"/>
            <a:chExt cx="5403056" cy="2057401"/>
          </a:xfrm>
        </p:grpSpPr>
        <p:cxnSp>
          <p:nvCxnSpPr>
            <p:cNvPr id="39" name="Gerader Verbinder 38"/>
            <p:cNvCxnSpPr/>
            <p:nvPr/>
          </p:nvCxnSpPr>
          <p:spPr>
            <a:xfrm>
              <a:off x="1874044" y="4762500"/>
              <a:ext cx="1797844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/>
            <p:cNvCxnSpPr/>
            <p:nvPr/>
          </p:nvCxnSpPr>
          <p:spPr>
            <a:xfrm flipV="1">
              <a:off x="3662575" y="3435350"/>
              <a:ext cx="1804775" cy="1336676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/>
            <p:cNvCxnSpPr/>
            <p:nvPr/>
          </p:nvCxnSpPr>
          <p:spPr>
            <a:xfrm flipV="1">
              <a:off x="5467350" y="2714625"/>
              <a:ext cx="1809750" cy="717552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log3"/>
          <p:cNvGrpSpPr/>
          <p:nvPr/>
        </p:nvGrpSpPr>
        <p:grpSpPr>
          <a:xfrm>
            <a:off x="1022811" y="2517775"/>
            <a:ext cx="5402025" cy="2269663"/>
            <a:chOff x="1871900" y="2517775"/>
            <a:chExt cx="5402025" cy="2269663"/>
          </a:xfrm>
        </p:grpSpPr>
        <p:cxnSp>
          <p:nvCxnSpPr>
            <p:cNvPr id="43" name="Gerader Verbinder 42"/>
            <p:cNvCxnSpPr/>
            <p:nvPr/>
          </p:nvCxnSpPr>
          <p:spPr>
            <a:xfrm>
              <a:off x="1871900" y="4787437"/>
              <a:ext cx="1790675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/>
            <p:cNvCxnSpPr/>
            <p:nvPr/>
          </p:nvCxnSpPr>
          <p:spPr>
            <a:xfrm flipV="1">
              <a:off x="3674269" y="3657600"/>
              <a:ext cx="1796256" cy="1129838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V="1">
              <a:off x="5473700" y="2517775"/>
              <a:ext cx="1800225" cy="1136652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log4"/>
          <p:cNvGrpSpPr/>
          <p:nvPr/>
        </p:nvGrpSpPr>
        <p:grpSpPr>
          <a:xfrm>
            <a:off x="1020986" y="2314575"/>
            <a:ext cx="5410200" cy="2498725"/>
            <a:chOff x="1870075" y="2314575"/>
            <a:chExt cx="5410200" cy="2498725"/>
          </a:xfrm>
        </p:grpSpPr>
        <p:cxnSp>
          <p:nvCxnSpPr>
            <p:cNvPr id="47" name="Gerader Verbinder 46"/>
            <p:cNvCxnSpPr/>
            <p:nvPr/>
          </p:nvCxnSpPr>
          <p:spPr>
            <a:xfrm>
              <a:off x="1870075" y="4810125"/>
              <a:ext cx="18034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/>
            <p:cNvCxnSpPr/>
            <p:nvPr/>
          </p:nvCxnSpPr>
          <p:spPr>
            <a:xfrm flipV="1">
              <a:off x="3673475" y="3889375"/>
              <a:ext cx="1793875" cy="92392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V="1">
              <a:off x="5464175" y="2314575"/>
              <a:ext cx="1816100" cy="1571627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log5"/>
          <p:cNvGrpSpPr/>
          <p:nvPr/>
        </p:nvGrpSpPr>
        <p:grpSpPr>
          <a:xfrm>
            <a:off x="1030383" y="2108200"/>
            <a:ext cx="5407153" cy="2736850"/>
            <a:chOff x="1870075" y="2108200"/>
            <a:chExt cx="5407153" cy="2736850"/>
          </a:xfrm>
        </p:grpSpPr>
        <p:cxnSp>
          <p:nvCxnSpPr>
            <p:cNvPr id="51" name="Gerader Verbinder 50"/>
            <p:cNvCxnSpPr/>
            <p:nvPr/>
          </p:nvCxnSpPr>
          <p:spPr>
            <a:xfrm flipV="1">
              <a:off x="1870075" y="4838700"/>
              <a:ext cx="1803400" cy="635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r Verbinder 51"/>
            <p:cNvCxnSpPr/>
            <p:nvPr/>
          </p:nvCxnSpPr>
          <p:spPr>
            <a:xfrm flipV="1">
              <a:off x="3676650" y="4111625"/>
              <a:ext cx="1793875" cy="723901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/>
            <p:cNvCxnSpPr/>
            <p:nvPr/>
          </p:nvCxnSpPr>
          <p:spPr>
            <a:xfrm flipV="1">
              <a:off x="5473700" y="2108200"/>
              <a:ext cx="1803528" cy="2006603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log6"/>
          <p:cNvGrpSpPr/>
          <p:nvPr/>
        </p:nvGrpSpPr>
        <p:grpSpPr>
          <a:xfrm>
            <a:off x="1024161" y="1905000"/>
            <a:ext cx="5407025" cy="2962276"/>
            <a:chOff x="1873250" y="1905000"/>
            <a:chExt cx="5407025" cy="2962276"/>
          </a:xfrm>
        </p:grpSpPr>
        <p:cxnSp>
          <p:nvCxnSpPr>
            <p:cNvPr id="55" name="Gerader Verbinder 54"/>
            <p:cNvCxnSpPr/>
            <p:nvPr/>
          </p:nvCxnSpPr>
          <p:spPr>
            <a:xfrm>
              <a:off x="1873250" y="4854575"/>
              <a:ext cx="18034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/>
            <p:cNvCxnSpPr/>
            <p:nvPr/>
          </p:nvCxnSpPr>
          <p:spPr>
            <a:xfrm flipV="1">
              <a:off x="3679825" y="4327525"/>
              <a:ext cx="1793875" cy="539751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/>
            <p:nvPr/>
          </p:nvCxnSpPr>
          <p:spPr>
            <a:xfrm flipV="1">
              <a:off x="5470525" y="1905000"/>
              <a:ext cx="1809750" cy="2416177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log7"/>
          <p:cNvGrpSpPr/>
          <p:nvPr/>
        </p:nvGrpSpPr>
        <p:grpSpPr>
          <a:xfrm>
            <a:off x="1024161" y="1689100"/>
            <a:ext cx="5403850" cy="3178175"/>
            <a:chOff x="1873250" y="1689100"/>
            <a:chExt cx="5403850" cy="3178175"/>
          </a:xfrm>
        </p:grpSpPr>
        <p:cxnSp>
          <p:nvCxnSpPr>
            <p:cNvPr id="59" name="Gerader Verbinder 58"/>
            <p:cNvCxnSpPr/>
            <p:nvPr/>
          </p:nvCxnSpPr>
          <p:spPr>
            <a:xfrm>
              <a:off x="1873250" y="4860925"/>
              <a:ext cx="1803400" cy="635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 flipV="1">
              <a:off x="3683000" y="4533900"/>
              <a:ext cx="1790700" cy="33337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/>
            <p:cNvCxnSpPr/>
            <p:nvPr/>
          </p:nvCxnSpPr>
          <p:spPr>
            <a:xfrm flipV="1">
              <a:off x="5476875" y="1689100"/>
              <a:ext cx="1800225" cy="2841628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offset1"/>
          <p:cNvGrpSpPr/>
          <p:nvPr/>
        </p:nvGrpSpPr>
        <p:grpSpPr>
          <a:xfrm>
            <a:off x="1022811" y="4064769"/>
            <a:ext cx="5395450" cy="0"/>
            <a:chOff x="1871900" y="4064769"/>
            <a:chExt cx="5395450" cy="0"/>
          </a:xfrm>
        </p:grpSpPr>
        <p:cxnSp>
          <p:nvCxnSpPr>
            <p:cNvPr id="63" name="Gerader Verbinder 62"/>
            <p:cNvCxnSpPr/>
            <p:nvPr/>
          </p:nvCxnSpPr>
          <p:spPr>
            <a:xfrm flipH="1">
              <a:off x="1871900" y="4064769"/>
              <a:ext cx="18000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 flipH="1">
              <a:off x="3670525" y="4064769"/>
              <a:ext cx="18000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/>
            <p:nvPr/>
          </p:nvCxnSpPr>
          <p:spPr>
            <a:xfrm flipH="1">
              <a:off x="5467350" y="4064769"/>
              <a:ext cx="180000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softmax2"/>
          <p:cNvGrpSpPr/>
          <p:nvPr/>
        </p:nvGrpSpPr>
        <p:grpSpPr>
          <a:xfrm>
            <a:off x="1020986" y="1873250"/>
            <a:ext cx="5397500" cy="2857150"/>
            <a:chOff x="1870075" y="1873250"/>
            <a:chExt cx="5397500" cy="2857150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70075" y="4730400"/>
              <a:ext cx="1806575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 flipV="1">
              <a:off x="3683000" y="4653136"/>
              <a:ext cx="1781175" cy="77264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 flipV="1">
              <a:off x="5479922" y="1873250"/>
              <a:ext cx="1787653" cy="2779888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softmax3"/>
          <p:cNvGrpSpPr/>
          <p:nvPr/>
        </p:nvGrpSpPr>
        <p:grpSpPr>
          <a:xfrm>
            <a:off x="1020986" y="2273300"/>
            <a:ext cx="5387975" cy="2311005"/>
            <a:chOff x="1870075" y="2273300"/>
            <a:chExt cx="5387975" cy="2311005"/>
          </a:xfrm>
        </p:grpSpPr>
        <p:cxnSp>
          <p:nvCxnSpPr>
            <p:cNvPr id="71" name="Gerader Verbinder 70"/>
            <p:cNvCxnSpPr/>
            <p:nvPr/>
          </p:nvCxnSpPr>
          <p:spPr>
            <a:xfrm>
              <a:off x="1870075" y="4581128"/>
              <a:ext cx="1800450" cy="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 flipV="1">
              <a:off x="3670292" y="4546600"/>
              <a:ext cx="1787533" cy="3770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/>
            <p:cNvCxnSpPr/>
            <p:nvPr/>
          </p:nvCxnSpPr>
          <p:spPr>
            <a:xfrm flipV="1">
              <a:off x="5457825" y="2273300"/>
              <a:ext cx="1800225" cy="2282826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softmax4"/>
          <p:cNvGrpSpPr/>
          <p:nvPr/>
        </p:nvGrpSpPr>
        <p:grpSpPr>
          <a:xfrm>
            <a:off x="1020986" y="2647950"/>
            <a:ext cx="5394325" cy="1800225"/>
            <a:chOff x="1870075" y="2647950"/>
            <a:chExt cx="5394325" cy="1800225"/>
          </a:xfrm>
        </p:grpSpPr>
        <p:cxnSp>
          <p:nvCxnSpPr>
            <p:cNvPr id="75" name="Gerader Verbinder 74"/>
            <p:cNvCxnSpPr/>
            <p:nvPr/>
          </p:nvCxnSpPr>
          <p:spPr>
            <a:xfrm flipV="1">
              <a:off x="1870075" y="4438650"/>
              <a:ext cx="1803400" cy="952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V="1">
              <a:off x="3673475" y="4425950"/>
              <a:ext cx="1784350" cy="1587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/>
            <p:cNvCxnSpPr/>
            <p:nvPr/>
          </p:nvCxnSpPr>
          <p:spPr>
            <a:xfrm flipV="1">
              <a:off x="5457825" y="2647950"/>
              <a:ext cx="1806575" cy="178117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softmax5"/>
          <p:cNvGrpSpPr/>
          <p:nvPr/>
        </p:nvGrpSpPr>
        <p:grpSpPr>
          <a:xfrm>
            <a:off x="1020986" y="3000375"/>
            <a:ext cx="5399881" cy="1327150"/>
            <a:chOff x="1870075" y="3000375"/>
            <a:chExt cx="5399881" cy="1327150"/>
          </a:xfrm>
        </p:grpSpPr>
        <p:cxnSp>
          <p:nvCxnSpPr>
            <p:cNvPr id="79" name="Gerader Verbinder 78"/>
            <p:cNvCxnSpPr/>
            <p:nvPr/>
          </p:nvCxnSpPr>
          <p:spPr>
            <a:xfrm flipV="1">
              <a:off x="1870075" y="4318000"/>
              <a:ext cx="1806575" cy="952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r Verbinder 79"/>
            <p:cNvCxnSpPr/>
            <p:nvPr/>
          </p:nvCxnSpPr>
          <p:spPr>
            <a:xfrm flipV="1">
              <a:off x="3683000" y="4305300"/>
              <a:ext cx="1781175" cy="1587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 flipV="1">
              <a:off x="5467350" y="3000375"/>
              <a:ext cx="1802606" cy="1301754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softmax6"/>
          <p:cNvGrpSpPr/>
          <p:nvPr/>
        </p:nvGrpSpPr>
        <p:grpSpPr>
          <a:xfrm>
            <a:off x="1024161" y="3369469"/>
            <a:ext cx="5399088" cy="853281"/>
            <a:chOff x="1873250" y="3369469"/>
            <a:chExt cx="5399088" cy="853281"/>
          </a:xfrm>
        </p:grpSpPr>
        <p:cxnSp>
          <p:nvCxnSpPr>
            <p:cNvPr id="83" name="Gerader Verbinder 82"/>
            <p:cNvCxnSpPr/>
            <p:nvPr/>
          </p:nvCxnSpPr>
          <p:spPr>
            <a:xfrm flipV="1">
              <a:off x="1873250" y="4216400"/>
              <a:ext cx="1800225" cy="635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/>
            <p:cNvCxnSpPr/>
            <p:nvPr/>
          </p:nvCxnSpPr>
          <p:spPr>
            <a:xfrm flipV="1">
              <a:off x="3676650" y="4206875"/>
              <a:ext cx="1784350" cy="9525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/>
            <p:cNvCxnSpPr/>
            <p:nvPr/>
          </p:nvCxnSpPr>
          <p:spPr>
            <a:xfrm flipV="1">
              <a:off x="5461000" y="3369469"/>
              <a:ext cx="1811338" cy="850107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softmax7"/>
          <p:cNvGrpSpPr/>
          <p:nvPr/>
        </p:nvGrpSpPr>
        <p:grpSpPr>
          <a:xfrm>
            <a:off x="1027336" y="3726656"/>
            <a:ext cx="5390925" cy="419894"/>
            <a:chOff x="1876425" y="3726656"/>
            <a:chExt cx="5390925" cy="419894"/>
          </a:xfrm>
        </p:grpSpPr>
        <p:cxnSp>
          <p:nvCxnSpPr>
            <p:cNvPr id="87" name="Gerader Verbinder 86"/>
            <p:cNvCxnSpPr/>
            <p:nvPr/>
          </p:nvCxnSpPr>
          <p:spPr>
            <a:xfrm flipV="1">
              <a:off x="1876425" y="4140200"/>
              <a:ext cx="1790700" cy="635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/>
            <p:cNvCxnSpPr/>
            <p:nvPr/>
          </p:nvCxnSpPr>
          <p:spPr>
            <a:xfrm flipV="1">
              <a:off x="3667125" y="4133851"/>
              <a:ext cx="1803400" cy="9524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 flipV="1">
              <a:off x="5470525" y="3726656"/>
              <a:ext cx="1796825" cy="413544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feld 89"/>
          <p:cNvSpPr txBox="1"/>
          <p:nvPr/>
        </p:nvSpPr>
        <p:spPr>
          <a:xfrm>
            <a:off x="728239" y="5154999"/>
            <a:ext cx="59343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GMBH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465988" y="5154999"/>
            <a:ext cx="7294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TECHNIK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4143545" y="5154999"/>
            <a:ext cx="9827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FORSCHUNG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6166499" y="5154999"/>
            <a:ext cx="5357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BMW</a:t>
            </a:r>
          </a:p>
        </p:txBody>
      </p:sp>
      <p:grpSp>
        <p:nvGrpSpPr>
          <p:cNvPr id="94" name="Gruppieren 93"/>
          <p:cNvGrpSpPr/>
          <p:nvPr/>
        </p:nvGrpSpPr>
        <p:grpSpPr>
          <a:xfrm>
            <a:off x="698575" y="4031597"/>
            <a:ext cx="72008" cy="981579"/>
            <a:chOff x="1547664" y="4031597"/>
            <a:chExt cx="72008" cy="981579"/>
          </a:xfrm>
        </p:grpSpPr>
        <p:cxnSp>
          <p:nvCxnSpPr>
            <p:cNvPr id="95" name="Gerader Verbinder 94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>
            <a:off x="697663" y="3050018"/>
            <a:ext cx="72008" cy="981579"/>
            <a:chOff x="1547664" y="4031597"/>
            <a:chExt cx="72008" cy="981579"/>
          </a:xfrm>
        </p:grpSpPr>
        <p:cxnSp>
          <p:nvCxnSpPr>
            <p:cNvPr id="99" name="Gerader Verbinder 98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r Verbinder 99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/>
          <p:cNvGrpSpPr/>
          <p:nvPr/>
        </p:nvGrpSpPr>
        <p:grpSpPr>
          <a:xfrm>
            <a:off x="697663" y="2070680"/>
            <a:ext cx="72008" cy="981579"/>
            <a:chOff x="1547664" y="4031597"/>
            <a:chExt cx="72008" cy="981579"/>
          </a:xfrm>
        </p:grpSpPr>
        <p:cxnSp>
          <p:nvCxnSpPr>
            <p:cNvPr id="103" name="Gerader Verbinder 102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r Verbinder 103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>
            <a:off x="697663" y="1089101"/>
            <a:ext cx="72008" cy="981579"/>
            <a:chOff x="1547664" y="4031597"/>
            <a:chExt cx="72008" cy="981579"/>
          </a:xfrm>
        </p:grpSpPr>
        <p:cxnSp>
          <p:nvCxnSpPr>
            <p:cNvPr id="107" name="Gerader Verbinder 106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feld 109"/>
          <p:cNvSpPr txBox="1"/>
          <p:nvPr/>
        </p:nvSpPr>
        <p:spPr>
          <a:xfrm>
            <a:off x="487600" y="4878000"/>
            <a:ext cx="2632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1" name="Textfeld 110"/>
          <p:cNvSpPr txBox="1"/>
          <p:nvPr/>
        </p:nvSpPr>
        <p:spPr>
          <a:xfrm>
            <a:off x="428823" y="3897927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12" name="Textfeld 111"/>
          <p:cNvSpPr txBox="1"/>
          <p:nvPr/>
        </p:nvSpPr>
        <p:spPr>
          <a:xfrm>
            <a:off x="409054" y="2911518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427911" y="1936750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75</a:t>
            </a:r>
          </a:p>
        </p:txBody>
      </p:sp>
      <p:sp>
        <p:nvSpPr>
          <p:cNvPr id="114" name="Textfeld 113"/>
          <p:cNvSpPr txBox="1"/>
          <p:nvPr/>
        </p:nvSpPr>
        <p:spPr>
          <a:xfrm>
            <a:off x="349363" y="950601"/>
            <a:ext cx="4203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115" name="base"/>
          <p:cNvSpPr txBox="1"/>
          <p:nvPr/>
        </p:nvSpPr>
        <p:spPr>
          <a:xfrm>
            <a:off x="6531223" y="2027644"/>
            <a:ext cx="4764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116" name="log"/>
          <p:cNvSpPr txBox="1"/>
          <p:nvPr/>
        </p:nvSpPr>
        <p:spPr>
          <a:xfrm>
            <a:off x="6531223" y="2768256"/>
            <a:ext cx="37382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log</a:t>
            </a:r>
          </a:p>
        </p:txBody>
      </p:sp>
      <p:sp>
        <p:nvSpPr>
          <p:cNvPr id="117" name="softmax"/>
          <p:cNvSpPr txBox="1"/>
          <p:nvPr/>
        </p:nvSpPr>
        <p:spPr>
          <a:xfrm>
            <a:off x="6528048" y="1302851"/>
            <a:ext cx="9142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AAE5"/>
                </a:solidFill>
                <a:latin typeface="Calibri" panose="020F0502020204030204" pitchFamily="34" charset="0"/>
              </a:rPr>
              <a:t>softmax</a:t>
            </a:r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 = 4</a:t>
            </a:r>
          </a:p>
        </p:txBody>
      </p:sp>
      <p:sp>
        <p:nvSpPr>
          <p:cNvPr id="118" name="offset"/>
          <p:cNvSpPr txBox="1"/>
          <p:nvPr/>
        </p:nvSpPr>
        <p:spPr>
          <a:xfrm>
            <a:off x="6531223" y="3919438"/>
            <a:ext cx="128798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AAE5"/>
                </a:solidFill>
                <a:latin typeface="Calibri" panose="020F0502020204030204" pitchFamily="34" charset="0"/>
              </a:rPr>
              <a:t>o</a:t>
            </a:r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ffset = -9999999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6" grpId="1"/>
      <p:bldP spid="117" grpId="0"/>
      <p:bldP spid="117" grpId="1"/>
      <p:bldP spid="1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&amp; Accentuating of the </a:t>
            </a:r>
            <a:r>
              <a:rPr lang="en-US" dirty="0" err="1"/>
              <a:t>rIP</a:t>
            </a:r>
            <a:endParaRPr lang="en-US" dirty="0"/>
          </a:p>
        </p:txBody>
      </p:sp>
      <p:grpSp>
        <p:nvGrpSpPr>
          <p:cNvPr id="5" name="offset1"/>
          <p:cNvGrpSpPr/>
          <p:nvPr/>
        </p:nvGrpSpPr>
        <p:grpSpPr>
          <a:xfrm>
            <a:off x="1023239" y="4064769"/>
            <a:ext cx="5395450" cy="0"/>
            <a:chOff x="1871900" y="4064769"/>
            <a:chExt cx="5395450" cy="0"/>
          </a:xfrm>
        </p:grpSpPr>
        <p:cxnSp>
          <p:nvCxnSpPr>
            <p:cNvPr id="6" name="Gerader Verbinder 5"/>
            <p:cNvCxnSpPr/>
            <p:nvPr/>
          </p:nvCxnSpPr>
          <p:spPr>
            <a:xfrm flipH="1">
              <a:off x="1871900" y="4064769"/>
              <a:ext cx="1800000" cy="0"/>
            </a:xfrm>
            <a:prstGeom prst="line">
              <a:avLst/>
            </a:prstGeom>
            <a:ln w="63500" cap="flat">
              <a:solidFill>
                <a:srgbClr val="BFEAF8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/>
            <p:cNvCxnSpPr/>
            <p:nvPr/>
          </p:nvCxnSpPr>
          <p:spPr>
            <a:xfrm flipH="1">
              <a:off x="3670525" y="4064769"/>
              <a:ext cx="1800000" cy="0"/>
            </a:xfrm>
            <a:prstGeom prst="line">
              <a:avLst/>
            </a:prstGeom>
            <a:ln w="63500" cap="flat">
              <a:solidFill>
                <a:srgbClr val="BFEAF8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/>
            <p:cNvCxnSpPr/>
            <p:nvPr/>
          </p:nvCxnSpPr>
          <p:spPr>
            <a:xfrm flipH="1">
              <a:off x="5467350" y="4064769"/>
              <a:ext cx="1800000" cy="0"/>
            </a:xfrm>
            <a:prstGeom prst="line">
              <a:avLst/>
            </a:prstGeom>
            <a:ln w="63500" cap="flat">
              <a:solidFill>
                <a:srgbClr val="BFEAF8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softmax1"/>
          <p:cNvGrpSpPr/>
          <p:nvPr/>
        </p:nvGrpSpPr>
        <p:grpSpPr>
          <a:xfrm>
            <a:off x="1023239" y="1473200"/>
            <a:ext cx="5402025" cy="3401200"/>
            <a:chOff x="1871900" y="2178800"/>
            <a:chExt cx="5402025" cy="3401200"/>
          </a:xfrm>
        </p:grpSpPr>
        <p:cxnSp>
          <p:nvCxnSpPr>
            <p:cNvPr id="10" name="Gerader Verbinder 9"/>
            <p:cNvCxnSpPr/>
            <p:nvPr/>
          </p:nvCxnSpPr>
          <p:spPr>
            <a:xfrm flipH="1">
              <a:off x="1871900" y="5580000"/>
              <a:ext cx="1800200" cy="0"/>
            </a:xfrm>
            <a:prstGeom prst="line">
              <a:avLst/>
            </a:prstGeom>
            <a:ln w="63500" cap="flat">
              <a:solidFill>
                <a:srgbClr val="9FDFF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3672100" y="5436000"/>
              <a:ext cx="1800000" cy="144000"/>
            </a:xfrm>
            <a:prstGeom prst="line">
              <a:avLst/>
            </a:prstGeom>
            <a:ln w="63500" cap="flat">
              <a:solidFill>
                <a:srgbClr val="9FDFF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>
            <a:xfrm flipH="1">
              <a:off x="5472100" y="2178800"/>
              <a:ext cx="1801825" cy="3257200"/>
            </a:xfrm>
            <a:prstGeom prst="line">
              <a:avLst/>
            </a:prstGeom>
            <a:ln w="63500" cap="flat">
              <a:solidFill>
                <a:srgbClr val="9FDFF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feld 13"/>
          <p:cNvSpPr txBox="1"/>
          <p:nvPr/>
        </p:nvSpPr>
        <p:spPr>
          <a:xfrm>
            <a:off x="728667" y="5154999"/>
            <a:ext cx="59343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GMBH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66416" y="5154999"/>
            <a:ext cx="7294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TECHNIK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4143973" y="5154999"/>
            <a:ext cx="98277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FORSCHUNG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166927" y="5154999"/>
            <a:ext cx="5357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BMW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699003" y="4031597"/>
            <a:ext cx="72008" cy="981579"/>
            <a:chOff x="1547664" y="4031597"/>
            <a:chExt cx="72008" cy="981579"/>
          </a:xfrm>
        </p:grpSpPr>
        <p:cxnSp>
          <p:nvCxnSpPr>
            <p:cNvPr id="19" name="Gerader Verbinder 18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/>
          <p:cNvGrpSpPr/>
          <p:nvPr/>
        </p:nvGrpSpPr>
        <p:grpSpPr>
          <a:xfrm>
            <a:off x="698091" y="3050018"/>
            <a:ext cx="72008" cy="981579"/>
            <a:chOff x="1547664" y="4031597"/>
            <a:chExt cx="72008" cy="981579"/>
          </a:xfrm>
        </p:grpSpPr>
        <p:cxnSp>
          <p:nvCxnSpPr>
            <p:cNvPr id="23" name="Gerader Verbinder 22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698091" y="2070680"/>
            <a:ext cx="72008" cy="981579"/>
            <a:chOff x="1547664" y="4031597"/>
            <a:chExt cx="72008" cy="981579"/>
          </a:xfrm>
        </p:grpSpPr>
        <p:cxnSp>
          <p:nvCxnSpPr>
            <p:cNvPr id="27" name="Gerader Verbinder 26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698091" y="1089101"/>
            <a:ext cx="72008" cy="981579"/>
            <a:chOff x="1547664" y="4031597"/>
            <a:chExt cx="72008" cy="981579"/>
          </a:xfrm>
        </p:grpSpPr>
        <p:cxnSp>
          <p:nvCxnSpPr>
            <p:cNvPr id="31" name="Gerader Verbinder 30"/>
            <p:cNvCxnSpPr/>
            <p:nvPr/>
          </p:nvCxnSpPr>
          <p:spPr>
            <a:xfrm flipV="1">
              <a:off x="1619672" y="4031597"/>
              <a:ext cx="0" cy="981579"/>
            </a:xfrm>
            <a:prstGeom prst="line">
              <a:avLst/>
            </a:prstGeom>
            <a:ln w="25400" cap="sq">
              <a:solidFill>
                <a:schemeClr val="tx1"/>
              </a:solidFill>
              <a:prstDash val="solid"/>
              <a:bevel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/>
            <p:cNvCxnSpPr/>
            <p:nvPr/>
          </p:nvCxnSpPr>
          <p:spPr>
            <a:xfrm flipH="1">
              <a:off x="1547664" y="4033838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 flipH="1">
              <a:off x="1547664" y="5013176"/>
              <a:ext cx="72008" cy="0"/>
            </a:xfrm>
            <a:prstGeom prst="line">
              <a:avLst/>
            </a:prstGeom>
            <a:ln w="254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488028" y="4878000"/>
            <a:ext cx="26321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429251" y="3897927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409482" y="2911518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50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28339" y="1936750"/>
            <a:ext cx="34176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75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9791" y="950601"/>
            <a:ext cx="42030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9" name="base"/>
          <p:cNvSpPr txBox="1"/>
          <p:nvPr/>
        </p:nvSpPr>
        <p:spPr>
          <a:xfrm>
            <a:off x="6531651" y="2027644"/>
            <a:ext cx="4764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base</a:t>
            </a:r>
          </a:p>
        </p:txBody>
      </p:sp>
      <p:sp>
        <p:nvSpPr>
          <p:cNvPr id="40" name="log"/>
          <p:cNvSpPr txBox="1"/>
          <p:nvPr/>
        </p:nvSpPr>
        <p:spPr>
          <a:xfrm>
            <a:off x="6531651" y="2768256"/>
            <a:ext cx="373820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log</a:t>
            </a:r>
          </a:p>
        </p:txBody>
      </p:sp>
      <p:sp>
        <p:nvSpPr>
          <p:cNvPr id="41" name="softmax"/>
          <p:cNvSpPr txBox="1"/>
          <p:nvPr/>
        </p:nvSpPr>
        <p:spPr>
          <a:xfrm>
            <a:off x="6528476" y="1302851"/>
            <a:ext cx="9142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00AAE5"/>
                </a:solidFill>
                <a:latin typeface="Calibri" panose="020F0502020204030204" pitchFamily="34" charset="0"/>
              </a:rPr>
              <a:t>softmax</a:t>
            </a:r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 = 4</a:t>
            </a:r>
          </a:p>
        </p:txBody>
      </p:sp>
      <p:sp>
        <p:nvSpPr>
          <p:cNvPr id="42" name="offset"/>
          <p:cNvSpPr txBox="1"/>
          <p:nvPr/>
        </p:nvSpPr>
        <p:spPr>
          <a:xfrm>
            <a:off x="6531651" y="3919438"/>
            <a:ext cx="1287981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AAE5"/>
                </a:solidFill>
                <a:latin typeface="Calibri" panose="020F0502020204030204" pitchFamily="34" charset="0"/>
              </a:rPr>
              <a:t>o</a:t>
            </a:r>
            <a:r>
              <a:rPr lang="en-US" sz="1200" dirty="0" smtClean="0">
                <a:solidFill>
                  <a:srgbClr val="00AAE5"/>
                </a:solidFill>
                <a:latin typeface="Calibri" panose="020F0502020204030204" pitchFamily="34" charset="0"/>
              </a:rPr>
              <a:t>ffset = -9999999</a:t>
            </a:r>
          </a:p>
        </p:txBody>
      </p:sp>
      <p:grpSp>
        <p:nvGrpSpPr>
          <p:cNvPr id="43" name="log1"/>
          <p:cNvGrpSpPr/>
          <p:nvPr/>
        </p:nvGrpSpPr>
        <p:grpSpPr>
          <a:xfrm>
            <a:off x="1023239" y="2916000"/>
            <a:ext cx="5410072" cy="1800000"/>
            <a:chOff x="1871900" y="3621600"/>
            <a:chExt cx="5410072" cy="1800000"/>
          </a:xfrm>
        </p:grpSpPr>
        <p:cxnSp>
          <p:nvCxnSpPr>
            <p:cNvPr id="44" name="Gerader Verbinder 43"/>
            <p:cNvCxnSpPr/>
            <p:nvPr/>
          </p:nvCxnSpPr>
          <p:spPr>
            <a:xfrm>
              <a:off x="1871900" y="5421600"/>
              <a:ext cx="1800200" cy="0"/>
            </a:xfrm>
            <a:prstGeom prst="line">
              <a:avLst/>
            </a:prstGeom>
            <a:ln w="63500" cap="flat">
              <a:solidFill>
                <a:srgbClr val="79D2F2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/>
            <p:cNvCxnSpPr/>
            <p:nvPr/>
          </p:nvCxnSpPr>
          <p:spPr>
            <a:xfrm flipH="1">
              <a:off x="3672100" y="3924000"/>
              <a:ext cx="1800000" cy="1497600"/>
            </a:xfrm>
            <a:prstGeom prst="line">
              <a:avLst/>
            </a:prstGeom>
            <a:ln w="63500" cap="flat">
              <a:solidFill>
                <a:srgbClr val="79D2F2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/>
            <p:cNvCxnSpPr/>
            <p:nvPr/>
          </p:nvCxnSpPr>
          <p:spPr>
            <a:xfrm flipH="1">
              <a:off x="5470525" y="3621600"/>
              <a:ext cx="1811447" cy="303450"/>
            </a:xfrm>
            <a:prstGeom prst="line">
              <a:avLst/>
            </a:prstGeom>
            <a:ln w="63500" cap="flat">
              <a:solidFill>
                <a:srgbClr val="79D2F2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base1"/>
          <p:cNvGrpSpPr/>
          <p:nvPr/>
        </p:nvGrpSpPr>
        <p:grpSpPr>
          <a:xfrm>
            <a:off x="1023239" y="2174400"/>
            <a:ext cx="5400200" cy="2775680"/>
            <a:chOff x="1871900" y="2174400"/>
            <a:chExt cx="5400200" cy="2775680"/>
          </a:xfrm>
        </p:grpSpPr>
        <p:cxnSp>
          <p:nvCxnSpPr>
            <p:cNvPr id="48" name="Gerader Verbinder 47"/>
            <p:cNvCxnSpPr/>
            <p:nvPr/>
          </p:nvCxnSpPr>
          <p:spPr>
            <a:xfrm flipV="1">
              <a:off x="5472100" y="2174400"/>
              <a:ext cx="1800000" cy="19944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/>
            <p:cNvCxnSpPr/>
            <p:nvPr/>
          </p:nvCxnSpPr>
          <p:spPr>
            <a:xfrm flipV="1">
              <a:off x="3672100" y="4168800"/>
              <a:ext cx="1800000" cy="7092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oval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/>
            <p:cNvCxnSpPr/>
            <p:nvPr/>
          </p:nvCxnSpPr>
          <p:spPr>
            <a:xfrm flipH="1">
              <a:off x="1871900" y="4888880"/>
              <a:ext cx="1800200" cy="61200"/>
            </a:xfrm>
            <a:prstGeom prst="line">
              <a:avLst/>
            </a:prstGeom>
            <a:ln w="63500" cap="flat">
              <a:solidFill>
                <a:srgbClr val="00AAE5"/>
              </a:solidFill>
              <a:prstDash val="solid"/>
              <a:round/>
              <a:headEnd type="none"/>
              <a:tailEnd type="oval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feld 50"/>
          <p:cNvSpPr txBox="1"/>
          <p:nvPr/>
        </p:nvSpPr>
        <p:spPr>
          <a:xfrm>
            <a:off x="7733023" y="2027644"/>
            <a:ext cx="211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recall, moderate precision</a:t>
            </a:r>
            <a:endParaRPr lang="en-US" sz="1200" dirty="0"/>
          </a:p>
        </p:txBody>
      </p:sp>
      <p:sp>
        <p:nvSpPr>
          <p:cNvPr id="52" name="Textfeld 51"/>
          <p:cNvSpPr txBox="1"/>
          <p:nvPr/>
        </p:nvSpPr>
        <p:spPr>
          <a:xfrm>
            <a:off x="7733023" y="2768256"/>
            <a:ext cx="211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high precision, moderate recall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7733023" y="1302851"/>
                <a:ext cx="35579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experimental, keyword clustering for abstracts &amp; </a:t>
                </a:r>
                <a:r>
                  <a:rPr lang="en-US" sz="1200" dirty="0"/>
                  <a:t>titles</a:t>
                </a:r>
                <a:br>
                  <a:rPr lang="en-US" sz="1200" dirty="0"/>
                </a:br>
                <a:r>
                  <a:rPr lang="en-US" sz="1200" dirty="0"/>
                  <a:t>0 </a:t>
                </a:r>
                <a:r>
                  <a:rPr lang="en-US" sz="1200" dirty="0" smtClean="0"/>
                  <a:t>&lt; 𝑠𝑜𝑓𝑡𝑚𝑎𝑥 ≤ 1.5 </a:t>
                </a:r>
                <a:r>
                  <a:rPr lang="en-US" sz="1200" dirty="0"/>
                  <a:t>: </a:t>
                </a:r>
                <a:r>
                  <a:rPr lang="en-US" sz="1200" dirty="0" smtClean="0"/>
                  <a:t>smoothing (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200" dirty="0" smtClean="0"/>
                  <a:t> log) </a:t>
                </a:r>
                <a:endParaRPr lang="en-US" sz="1200" dirty="0"/>
              </a:p>
              <a:p>
                <a:r>
                  <a:rPr lang="en-US" sz="1200" dirty="0" smtClean="0"/>
                  <a:t>1.5 </a:t>
                </a:r>
                <a:r>
                  <a:rPr lang="en-US" sz="1200" dirty="0"/>
                  <a:t>&lt; 𝑠𝑜𝑓𝑡𝑚𝑎𝑥 </a:t>
                </a:r>
                <a:r>
                  <a:rPr lang="en-US" sz="1200" dirty="0" smtClean="0"/>
                  <a:t>≤ 30 </a:t>
                </a:r>
                <a:r>
                  <a:rPr lang="en-US" sz="1200" dirty="0"/>
                  <a:t>: accentuating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023" y="1302851"/>
                <a:ext cx="3557962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72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feld 53"/>
          <p:cNvSpPr txBox="1"/>
          <p:nvPr/>
        </p:nvSpPr>
        <p:spPr>
          <a:xfrm>
            <a:off x="7733023" y="3919438"/>
            <a:ext cx="3790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transformation into word based heuristic, outdated by log</a:t>
            </a:r>
            <a:endParaRPr lang="en-US" sz="12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87967"/>
            <a:ext cx="12192000" cy="482773"/>
          </a:xfrm>
        </p:spPr>
        <p:txBody>
          <a:bodyPr/>
          <a:lstStyle/>
          <a:p>
            <a:r>
              <a:rPr lang="en-US" dirty="0" smtClean="0"/>
              <a:t>3-Gram Search for “</a:t>
            </a:r>
            <a:r>
              <a:rPr lang="en-US" dirty="0" err="1" smtClean="0"/>
              <a:t>Blaupause</a:t>
            </a:r>
            <a:r>
              <a:rPr lang="en-US" dirty="0" smtClean="0"/>
              <a:t>” with Log-Smoothing 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69262"/>
              </p:ext>
            </p:extLst>
          </p:nvPr>
        </p:nvGraphicFramePr>
        <p:xfrm>
          <a:off x="180000" y="612000"/>
          <a:ext cx="5892800" cy="3810000"/>
        </p:xfrm>
        <a:graphic>
          <a:graphicData uri="http://schemas.openxmlformats.org/drawingml/2006/table">
            <a:tbl>
              <a:tblPr/>
              <a:tblGrid>
                <a:gridCol w="533113"/>
                <a:gridCol w="5359687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Bootsbau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 &amp; Co. KG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 Blaupause e.V.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Schilder 'Blaupause'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e.V.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e.V. - mobile und flexible Hilfen für Menschen mit einer Alkoholerkrankung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- Initiative für mentale Gesundheit im Gesundheitswesen e.V.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Alexander Rieger Blaupause</a:t>
                      </a:r>
                      <a:r>
                        <a:rPr lang="de-D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Medien Multimediaagentur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UG Die Agentur für mehr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Zeichenbüro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Projektentwicklung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Design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und Lena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Dreesmann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GbR "Blaupause"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papeterie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Barnimer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Alternative e.V. Jugendclub Blaupause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Jens Naumann Jan Welsch Blaupause GbR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Agentur Blaupause 36 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Heike Hartung 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Bistro &amp;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Spätshop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284189"/>
              </p:ext>
            </p:extLst>
          </p:nvPr>
        </p:nvGraphicFramePr>
        <p:xfrm>
          <a:off x="5936563" y="612000"/>
          <a:ext cx="6012000" cy="3810000"/>
        </p:xfrm>
        <a:graphic>
          <a:graphicData uri="http://schemas.openxmlformats.org/drawingml/2006/table">
            <a:tbl>
              <a:tblPr/>
              <a:tblGrid>
                <a:gridCol w="612000"/>
                <a:gridCol w="54000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Bootsbau GmbH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KfK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 &amp; Co. KG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Projekt Blaupause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 Schilder 'Blaupause'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e.V. - mobile und flexible Hilfen für Menschen mit einer Alkoholerkrankung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- Initiative für mentale Gesundheit im Gesundheitswesen e.V.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UG Die Agentur für mehr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Interior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Design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und Lena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Dreesmann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GbR "Blaupause"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Anja Thomä Blaupause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papeterie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Barnimer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Alternative e.V. Jugendclub Blaupause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Jens Naumann Jan Welsch Blaupause GbR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Agentur Blaupause 36 UG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Heike Hartung 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laupause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Bistro &amp;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Spätshop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UG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Martin Alexander Rieger Blaupause</a:t>
                      </a:r>
                      <a:r>
                        <a:rPr lang="de-D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Medien Multimediaagentur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Zeichenbüro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e.U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</a:t>
                      </a:r>
                    </a:p>
                  </a:txBody>
                  <a:tcPr marL="72000" marR="72000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Blaupause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Projektentwicklung GmbH</a:t>
                      </a:r>
                    </a:p>
                  </a:txBody>
                  <a:tcPr marL="72000" marR="720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Rechteck 8"/>
          <p:cNvSpPr/>
          <p:nvPr/>
        </p:nvSpPr>
        <p:spPr>
          <a:xfrm>
            <a:off x="6467456" y="84743"/>
            <a:ext cx="20430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vs. Refinement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191004" y="4952010"/>
            <a:ext cx="98099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Why should “UPA” be much more relevant then “BLA”? Log-Smoothing </a:t>
            </a:r>
            <a:r>
              <a:rPr lang="en-US" sz="1400" dirty="0"/>
              <a:t>suppresses the undeserved dominance of specific n-grams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Still, Refinement should always be engaged for n-grams because the </a:t>
            </a:r>
            <a:r>
              <a:rPr lang="en-US" sz="1400" dirty="0" err="1" smtClean="0"/>
              <a:t>SearchEngine</a:t>
            </a:r>
            <a:r>
              <a:rPr lang="en-US" sz="1400" dirty="0" smtClean="0"/>
              <a:t> notoriously disregards positioning.</a:t>
            </a:r>
            <a:br>
              <a:rPr lang="en-US" sz="1400" dirty="0" smtClean="0"/>
            </a:br>
            <a:r>
              <a:rPr lang="en-US" sz="1400" dirty="0" smtClean="0"/>
              <a:t>N-grams with and without smoothing complement each other, hence alternate both in dedicated search runs for best effect.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875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243484"/>
            <a:ext cx="1406013" cy="61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0785987" y="6243484"/>
            <a:ext cx="1406013" cy="61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L"/>
          <p:cNvSpPr/>
          <p:nvPr/>
        </p:nvSpPr>
        <p:spPr>
          <a:xfrm rot="5400000" flipH="1">
            <a:off x="9951410" y="695631"/>
            <a:ext cx="160780" cy="72008"/>
          </a:xfrm>
          <a:prstGeom prst="triangle">
            <a:avLst/>
          </a:prstGeom>
          <a:solidFill>
            <a:srgbClr val="BADA15"/>
          </a:solidFill>
          <a:ln w="12700" cap="flat">
            <a:noFill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DRL"/>
          <p:cNvSpPr/>
          <p:nvPr/>
        </p:nvSpPr>
        <p:spPr>
          <a:xfrm rot="5400000" flipH="1">
            <a:off x="9948827" y="692345"/>
            <a:ext cx="160780" cy="72008"/>
          </a:xfrm>
          <a:prstGeom prst="triangle">
            <a:avLst/>
          </a:prstGeom>
          <a:solidFill>
            <a:srgbClr val="BADA15"/>
          </a:solidFill>
          <a:ln w="12700" cap="flat">
            <a:noFill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9" name="Gerade Verbindung mit Pfeil 8"/>
          <p:cNvCxnSpPr>
            <a:stCxn id="143" idx="3"/>
            <a:endCxn id="116" idx="1"/>
          </p:cNvCxnSpPr>
          <p:nvPr/>
        </p:nvCxnSpPr>
        <p:spPr>
          <a:xfrm flipV="1">
            <a:off x="10486142" y="3645186"/>
            <a:ext cx="1064336" cy="224408"/>
          </a:xfrm>
          <a:prstGeom prst="straightConnector1">
            <a:avLst/>
          </a:prstGeom>
          <a:noFill/>
          <a:ln w="12700" cap="sq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10" name="Gruppieren 9"/>
          <p:cNvGrpSpPr/>
          <p:nvPr/>
        </p:nvGrpSpPr>
        <p:grpSpPr>
          <a:xfrm>
            <a:off x="666804" y="4991634"/>
            <a:ext cx="1068282" cy="1122040"/>
            <a:chOff x="666804" y="4991634"/>
            <a:chExt cx="1068282" cy="1122040"/>
          </a:xfrm>
        </p:grpSpPr>
        <p:cxnSp>
          <p:nvCxnSpPr>
            <p:cNvPr id="11" name="Gerade Verbindung mit Pfeil 10"/>
            <p:cNvCxnSpPr>
              <a:stCxn id="202" idx="3"/>
              <a:endCxn id="178" idx="1"/>
            </p:cNvCxnSpPr>
            <p:nvPr/>
          </p:nvCxnSpPr>
          <p:spPr>
            <a:xfrm>
              <a:off x="666804" y="4991634"/>
              <a:ext cx="1064336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2" name="Gerade Verbindung mit Pfeil 11"/>
            <p:cNvCxnSpPr>
              <a:stCxn id="202" idx="3"/>
              <a:endCxn id="179" idx="1"/>
            </p:cNvCxnSpPr>
            <p:nvPr/>
          </p:nvCxnSpPr>
          <p:spPr>
            <a:xfrm>
              <a:off x="666804" y="4991634"/>
              <a:ext cx="1068282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3" name="Gerade Verbindung mit Pfeil 12"/>
            <p:cNvCxnSpPr>
              <a:stCxn id="202" idx="3"/>
              <a:endCxn id="181" idx="1"/>
            </p:cNvCxnSpPr>
            <p:nvPr/>
          </p:nvCxnSpPr>
          <p:spPr>
            <a:xfrm>
              <a:off x="666804" y="4991634"/>
              <a:ext cx="1068282" cy="112204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14" name="Gruppieren 13"/>
          <p:cNvGrpSpPr/>
          <p:nvPr/>
        </p:nvGrpSpPr>
        <p:grpSpPr>
          <a:xfrm>
            <a:off x="658912" y="1849922"/>
            <a:ext cx="1072228" cy="3366120"/>
            <a:chOff x="658912" y="1849922"/>
            <a:chExt cx="1072228" cy="3366120"/>
          </a:xfrm>
        </p:grpSpPr>
        <p:cxnSp>
          <p:nvCxnSpPr>
            <p:cNvPr id="15" name="Gerade Verbindung mit Pfeil 14"/>
            <p:cNvCxnSpPr>
              <a:stCxn id="200" idx="3"/>
              <a:endCxn id="177" idx="1"/>
            </p:cNvCxnSpPr>
            <p:nvPr/>
          </p:nvCxnSpPr>
          <p:spPr>
            <a:xfrm>
              <a:off x="658912" y="4542818"/>
              <a:ext cx="1072228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6" name="Gerade Verbindung mit Pfeil 15"/>
            <p:cNvCxnSpPr>
              <a:stCxn id="200" idx="3"/>
              <a:endCxn id="174" idx="1"/>
            </p:cNvCxnSpPr>
            <p:nvPr/>
          </p:nvCxnSpPr>
          <p:spPr>
            <a:xfrm>
              <a:off x="658912" y="4542818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7" name="Gerade Verbindung mit Pfeil 16"/>
            <p:cNvCxnSpPr>
              <a:stCxn id="200" idx="3"/>
              <a:endCxn id="175" idx="1"/>
            </p:cNvCxnSpPr>
            <p:nvPr/>
          </p:nvCxnSpPr>
          <p:spPr>
            <a:xfrm>
              <a:off x="658912" y="4542818"/>
              <a:ext cx="1068282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8" name="Gerade Verbindung mit Pfeil 17"/>
            <p:cNvCxnSpPr>
              <a:stCxn id="200" idx="3"/>
              <a:endCxn id="176" idx="1"/>
            </p:cNvCxnSpPr>
            <p:nvPr/>
          </p:nvCxnSpPr>
          <p:spPr>
            <a:xfrm>
              <a:off x="658912" y="4542818"/>
              <a:ext cx="1072228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9" name="Gerade Verbindung mit Pfeil 18"/>
            <p:cNvCxnSpPr>
              <a:stCxn id="200" idx="3"/>
            </p:cNvCxnSpPr>
            <p:nvPr/>
          </p:nvCxnSpPr>
          <p:spPr>
            <a:xfrm flipV="1">
              <a:off x="658912" y="1849922"/>
              <a:ext cx="1032768" cy="2692896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20" name="Gerade Verbindung mit Pfeil 19"/>
          <p:cNvCxnSpPr>
            <a:stCxn id="130" idx="3"/>
            <a:endCxn id="105" idx="1"/>
          </p:cNvCxnSpPr>
          <p:nvPr/>
        </p:nvCxnSpPr>
        <p:spPr>
          <a:xfrm>
            <a:off x="10470358" y="952290"/>
            <a:ext cx="1064336" cy="224408"/>
          </a:xfrm>
          <a:prstGeom prst="straightConnector1">
            <a:avLst/>
          </a:prstGeom>
          <a:noFill/>
          <a:ln w="12700" cap="sq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1" name="Gruppieren 20"/>
          <p:cNvGrpSpPr/>
          <p:nvPr/>
        </p:nvGrpSpPr>
        <p:grpSpPr>
          <a:xfrm>
            <a:off x="10474304" y="952290"/>
            <a:ext cx="1068282" cy="1346448"/>
            <a:chOff x="7388204" y="952290"/>
            <a:chExt cx="1068282" cy="1346448"/>
          </a:xfrm>
        </p:grpSpPr>
        <p:cxnSp>
          <p:nvCxnSpPr>
            <p:cNvPr id="22" name="Gerade Verbindung mit Pfeil 21"/>
            <p:cNvCxnSpPr>
              <a:stCxn id="133" idx="3"/>
              <a:endCxn id="104" idx="1"/>
            </p:cNvCxnSpPr>
            <p:nvPr/>
          </p:nvCxnSpPr>
          <p:spPr>
            <a:xfrm flipV="1">
              <a:off x="7388204" y="952290"/>
              <a:ext cx="1060390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23" name="Gerade Verbindung mit Pfeil 22"/>
            <p:cNvCxnSpPr>
              <a:stCxn id="133" idx="3"/>
              <a:endCxn id="110" idx="1"/>
            </p:cNvCxnSpPr>
            <p:nvPr/>
          </p:nvCxnSpPr>
          <p:spPr>
            <a:xfrm>
              <a:off x="7388204" y="1625514"/>
              <a:ext cx="1068282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24" name="Gruppieren 23"/>
          <p:cNvGrpSpPr/>
          <p:nvPr/>
        </p:nvGrpSpPr>
        <p:grpSpPr>
          <a:xfrm>
            <a:off x="10478250" y="952290"/>
            <a:ext cx="1064336" cy="1570856"/>
            <a:chOff x="7392150" y="952290"/>
            <a:chExt cx="1064336" cy="1570856"/>
          </a:xfrm>
        </p:grpSpPr>
        <p:cxnSp>
          <p:nvCxnSpPr>
            <p:cNvPr id="25" name="Gerade Verbindung mit Pfeil 24"/>
            <p:cNvCxnSpPr>
              <a:stCxn id="137" idx="3"/>
              <a:endCxn id="110" idx="1"/>
            </p:cNvCxnSpPr>
            <p:nvPr/>
          </p:nvCxnSpPr>
          <p:spPr>
            <a:xfrm flipV="1">
              <a:off x="7392150" y="2298738"/>
              <a:ext cx="1064336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26" name="Gerade Verbindung mit Pfeil 25"/>
            <p:cNvCxnSpPr>
              <a:stCxn id="137" idx="3"/>
              <a:endCxn id="104" idx="1"/>
            </p:cNvCxnSpPr>
            <p:nvPr/>
          </p:nvCxnSpPr>
          <p:spPr>
            <a:xfrm flipV="1">
              <a:off x="7392150" y="952290"/>
              <a:ext cx="1056444" cy="157085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27" name="Gerade Verbindung mit Pfeil 26"/>
          <p:cNvCxnSpPr>
            <a:stCxn id="139" idx="3"/>
            <a:endCxn id="114" idx="1"/>
          </p:cNvCxnSpPr>
          <p:nvPr/>
        </p:nvCxnSpPr>
        <p:spPr>
          <a:xfrm>
            <a:off x="10482196" y="2971962"/>
            <a:ext cx="1064336" cy="224408"/>
          </a:xfrm>
          <a:prstGeom prst="straightConnector1">
            <a:avLst/>
          </a:prstGeom>
          <a:noFill/>
          <a:ln w="12700" cap="sq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28" name="Gruppieren 27"/>
          <p:cNvGrpSpPr/>
          <p:nvPr/>
        </p:nvGrpSpPr>
        <p:grpSpPr>
          <a:xfrm>
            <a:off x="10490859" y="3420778"/>
            <a:ext cx="1076174" cy="2462138"/>
            <a:chOff x="7404759" y="3420778"/>
            <a:chExt cx="1076174" cy="2462138"/>
          </a:xfrm>
        </p:grpSpPr>
        <p:cxnSp>
          <p:nvCxnSpPr>
            <p:cNvPr id="29" name="Gerade Verbindung mit Pfeil 28"/>
            <p:cNvCxnSpPr>
              <a:stCxn id="147" idx="3"/>
              <a:endCxn id="115" idx="1"/>
            </p:cNvCxnSpPr>
            <p:nvPr/>
          </p:nvCxnSpPr>
          <p:spPr>
            <a:xfrm flipV="1">
              <a:off x="7407934" y="3420778"/>
              <a:ext cx="1052498" cy="134644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30" name="Gerade Verbindung mit Pfeil 29"/>
            <p:cNvCxnSpPr/>
            <p:nvPr/>
          </p:nvCxnSpPr>
          <p:spPr>
            <a:xfrm>
              <a:off x="7404759" y="4760876"/>
              <a:ext cx="1076174" cy="112204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31" name="Gerade Verbindung mit Pfeil 30"/>
          <p:cNvCxnSpPr>
            <a:stCxn id="129" idx="3"/>
            <a:endCxn id="103" idx="1"/>
          </p:cNvCxnSpPr>
          <p:nvPr/>
        </p:nvCxnSpPr>
        <p:spPr>
          <a:xfrm>
            <a:off x="10466412" y="734306"/>
            <a:ext cx="1064336" cy="0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32" name="Gruppieren 31"/>
          <p:cNvGrpSpPr/>
          <p:nvPr/>
        </p:nvGrpSpPr>
        <p:grpSpPr>
          <a:xfrm>
            <a:off x="654966" y="4094002"/>
            <a:ext cx="1080120" cy="2019672"/>
            <a:chOff x="654966" y="4094002"/>
            <a:chExt cx="1080120" cy="2019672"/>
          </a:xfrm>
        </p:grpSpPr>
        <p:cxnSp>
          <p:nvCxnSpPr>
            <p:cNvPr id="33" name="Gerade Verbindung mit Pfeil 32"/>
            <p:cNvCxnSpPr>
              <a:stCxn id="198" idx="3"/>
              <a:endCxn id="179" idx="1"/>
            </p:cNvCxnSpPr>
            <p:nvPr/>
          </p:nvCxnSpPr>
          <p:spPr>
            <a:xfrm>
              <a:off x="654966" y="4094002"/>
              <a:ext cx="1080120" cy="157085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34" name="Gerade Verbindung mit Pfeil 33"/>
            <p:cNvCxnSpPr>
              <a:stCxn id="198" idx="3"/>
              <a:endCxn id="181" idx="1"/>
            </p:cNvCxnSpPr>
            <p:nvPr/>
          </p:nvCxnSpPr>
          <p:spPr>
            <a:xfrm>
              <a:off x="654966" y="4094002"/>
              <a:ext cx="1080120" cy="2019672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35" name="Gerade Verbindung mit Pfeil 34"/>
            <p:cNvCxnSpPr>
              <a:stCxn id="198" idx="3"/>
              <a:endCxn id="178" idx="1"/>
            </p:cNvCxnSpPr>
            <p:nvPr/>
          </p:nvCxnSpPr>
          <p:spPr>
            <a:xfrm>
              <a:off x="654966" y="4094002"/>
              <a:ext cx="1076174" cy="134644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36" name="Gruppieren 35"/>
          <p:cNvGrpSpPr/>
          <p:nvPr/>
        </p:nvGrpSpPr>
        <p:grpSpPr>
          <a:xfrm>
            <a:off x="639182" y="734306"/>
            <a:ext cx="1076174" cy="2462064"/>
            <a:chOff x="639182" y="734306"/>
            <a:chExt cx="1076174" cy="2462064"/>
          </a:xfrm>
        </p:grpSpPr>
        <p:cxnSp>
          <p:nvCxnSpPr>
            <p:cNvPr id="37" name="Gerade Verbindung mit Pfeil 36"/>
            <p:cNvCxnSpPr>
              <a:stCxn id="184" idx="3"/>
              <a:endCxn id="159" idx="1"/>
            </p:cNvCxnSpPr>
            <p:nvPr/>
          </p:nvCxnSpPr>
          <p:spPr>
            <a:xfrm>
              <a:off x="639182" y="952290"/>
              <a:ext cx="1064336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38" name="Gerade Verbindung mit Pfeil 37"/>
            <p:cNvCxnSpPr>
              <a:stCxn id="184" idx="3"/>
              <a:endCxn id="160" idx="1"/>
            </p:cNvCxnSpPr>
            <p:nvPr/>
          </p:nvCxnSpPr>
          <p:spPr>
            <a:xfrm>
              <a:off x="639182" y="952290"/>
              <a:ext cx="1064336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39" name="Gerade Verbindung mit Pfeil 38"/>
            <p:cNvCxnSpPr>
              <a:stCxn id="184" idx="3"/>
              <a:endCxn id="164" idx="1"/>
            </p:cNvCxnSpPr>
            <p:nvPr/>
          </p:nvCxnSpPr>
          <p:spPr>
            <a:xfrm>
              <a:off x="639182" y="952290"/>
              <a:ext cx="1072228" cy="134644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0" name="Gerade Verbindung mit Pfeil 39"/>
            <p:cNvCxnSpPr>
              <a:stCxn id="184" idx="3"/>
              <a:endCxn id="168" idx="1"/>
            </p:cNvCxnSpPr>
            <p:nvPr/>
          </p:nvCxnSpPr>
          <p:spPr>
            <a:xfrm>
              <a:off x="639182" y="952290"/>
              <a:ext cx="1076174" cy="224408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1" name="Gerade Verbindung mit Pfeil 40"/>
            <p:cNvCxnSpPr>
              <a:stCxn id="184" idx="3"/>
              <a:endCxn id="157" idx="1"/>
            </p:cNvCxnSpPr>
            <p:nvPr/>
          </p:nvCxnSpPr>
          <p:spPr>
            <a:xfrm flipV="1">
              <a:off x="639182" y="734306"/>
              <a:ext cx="1060390" cy="217984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42" name="Gruppieren 41"/>
          <p:cNvGrpSpPr/>
          <p:nvPr/>
        </p:nvGrpSpPr>
        <p:grpSpPr>
          <a:xfrm>
            <a:off x="643128" y="1401106"/>
            <a:ext cx="1072228" cy="1795264"/>
            <a:chOff x="643128" y="1401106"/>
            <a:chExt cx="1072228" cy="1795264"/>
          </a:xfrm>
        </p:grpSpPr>
        <p:cxnSp>
          <p:nvCxnSpPr>
            <p:cNvPr id="43" name="Gerade Verbindung mit Pfeil 42"/>
            <p:cNvCxnSpPr>
              <a:stCxn id="188" idx="3"/>
              <a:endCxn id="162" idx="1"/>
            </p:cNvCxnSpPr>
            <p:nvPr/>
          </p:nvCxnSpPr>
          <p:spPr>
            <a:xfrm>
              <a:off x="643128" y="1849922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4" name="Gerade Verbindung mit Pfeil 43"/>
            <p:cNvCxnSpPr>
              <a:stCxn id="188" idx="3"/>
              <a:endCxn id="164" idx="1"/>
            </p:cNvCxnSpPr>
            <p:nvPr/>
          </p:nvCxnSpPr>
          <p:spPr>
            <a:xfrm>
              <a:off x="643128" y="1849922"/>
              <a:ext cx="1068282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5" name="Gerade Verbindung mit Pfeil 44"/>
            <p:cNvCxnSpPr>
              <a:stCxn id="188" idx="3"/>
              <a:endCxn id="160" idx="1"/>
            </p:cNvCxnSpPr>
            <p:nvPr/>
          </p:nvCxnSpPr>
          <p:spPr>
            <a:xfrm flipV="1">
              <a:off x="643128" y="1401106"/>
              <a:ext cx="1060390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6" name="Gerade Verbindung mit Pfeil 45"/>
            <p:cNvCxnSpPr>
              <a:stCxn id="188" idx="3"/>
              <a:endCxn id="168" idx="1"/>
            </p:cNvCxnSpPr>
            <p:nvPr/>
          </p:nvCxnSpPr>
          <p:spPr>
            <a:xfrm>
              <a:off x="643128" y="1849922"/>
              <a:ext cx="1072228" cy="1346448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47" name="Gerade Verbindung mit Pfeil 46"/>
            <p:cNvCxnSpPr>
              <a:stCxn id="188" idx="3"/>
              <a:endCxn id="165" idx="1"/>
            </p:cNvCxnSpPr>
            <p:nvPr/>
          </p:nvCxnSpPr>
          <p:spPr>
            <a:xfrm>
              <a:off x="643128" y="1849922"/>
              <a:ext cx="1068282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48" name="Gruppieren 47"/>
          <p:cNvGrpSpPr/>
          <p:nvPr/>
        </p:nvGrpSpPr>
        <p:grpSpPr>
          <a:xfrm>
            <a:off x="647074" y="2074330"/>
            <a:ext cx="1084066" cy="3141712"/>
            <a:chOff x="647074" y="2074330"/>
            <a:chExt cx="1084066" cy="3141712"/>
          </a:xfrm>
        </p:grpSpPr>
        <p:cxnSp>
          <p:nvCxnSpPr>
            <p:cNvPr id="49" name="Gerade Verbindung mit Pfeil 48"/>
            <p:cNvCxnSpPr>
              <a:stCxn id="192" idx="3"/>
              <a:endCxn id="171" idx="1"/>
            </p:cNvCxnSpPr>
            <p:nvPr/>
          </p:nvCxnSpPr>
          <p:spPr>
            <a:xfrm>
              <a:off x="647074" y="2747554"/>
              <a:ext cx="1072228" cy="112204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50" name="Gerade Verbindung mit Pfeil 49"/>
            <p:cNvCxnSpPr>
              <a:stCxn id="192" idx="3"/>
              <a:endCxn id="169" idx="1"/>
            </p:cNvCxnSpPr>
            <p:nvPr/>
          </p:nvCxnSpPr>
          <p:spPr>
            <a:xfrm>
              <a:off x="647074" y="2747554"/>
              <a:ext cx="1068282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grpSp>
          <p:nvGrpSpPr>
            <p:cNvPr id="51" name="Gruppieren 50"/>
            <p:cNvGrpSpPr/>
            <p:nvPr/>
          </p:nvGrpSpPr>
          <p:grpSpPr>
            <a:xfrm>
              <a:off x="647074" y="2074330"/>
              <a:ext cx="1084066" cy="3141712"/>
              <a:chOff x="647074" y="2074330"/>
              <a:chExt cx="1084066" cy="3141712"/>
            </a:xfrm>
          </p:grpSpPr>
          <p:cxnSp>
            <p:nvCxnSpPr>
              <p:cNvPr id="52" name="Gerade Verbindung mit Pfeil 51"/>
              <p:cNvCxnSpPr>
                <a:stCxn id="192" idx="3"/>
                <a:endCxn id="176" idx="1"/>
              </p:cNvCxnSpPr>
              <p:nvPr/>
            </p:nvCxnSpPr>
            <p:spPr>
              <a:xfrm>
                <a:off x="647074" y="2747554"/>
                <a:ext cx="1084066" cy="2244080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53" name="Gerade Verbindung mit Pfeil 52"/>
              <p:cNvCxnSpPr>
                <a:stCxn id="192" idx="3"/>
                <a:endCxn id="175" idx="1"/>
              </p:cNvCxnSpPr>
              <p:nvPr/>
            </p:nvCxnSpPr>
            <p:spPr>
              <a:xfrm>
                <a:off x="647074" y="2747554"/>
                <a:ext cx="1080120" cy="2019672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Text" lastClr="000000"/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54" name="Gerade Verbindung mit Pfeil 53"/>
              <p:cNvCxnSpPr>
                <a:stCxn id="192" idx="3"/>
                <a:endCxn id="174" idx="1"/>
              </p:cNvCxnSpPr>
              <p:nvPr/>
            </p:nvCxnSpPr>
            <p:spPr>
              <a:xfrm>
                <a:off x="647074" y="2747554"/>
                <a:ext cx="1076174" cy="1795264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55" name="Gerade Verbindung mit Pfeil 54"/>
              <p:cNvCxnSpPr>
                <a:stCxn id="192" idx="3"/>
                <a:endCxn id="166" idx="1"/>
              </p:cNvCxnSpPr>
              <p:nvPr/>
            </p:nvCxnSpPr>
            <p:spPr>
              <a:xfrm>
                <a:off x="647074" y="2747554"/>
                <a:ext cx="1064336" cy="0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Text" lastClr="000000"/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56" name="Gerade Verbindung mit Pfeil 55"/>
              <p:cNvCxnSpPr>
                <a:stCxn id="192" idx="3"/>
                <a:endCxn id="163" idx="1"/>
              </p:cNvCxnSpPr>
              <p:nvPr/>
            </p:nvCxnSpPr>
            <p:spPr>
              <a:xfrm flipV="1">
                <a:off x="647074" y="2074330"/>
                <a:ext cx="1060390" cy="673224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Text" lastClr="000000"/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57" name="Gerade Verbindung mit Pfeil 56"/>
              <p:cNvCxnSpPr>
                <a:stCxn id="192" idx="3"/>
                <a:endCxn id="177" idx="1"/>
              </p:cNvCxnSpPr>
              <p:nvPr/>
            </p:nvCxnSpPr>
            <p:spPr>
              <a:xfrm>
                <a:off x="647074" y="2747554"/>
                <a:ext cx="1084066" cy="2468488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Text" lastClr="000000"/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</p:grpSp>
      </p:grpSp>
      <p:grpSp>
        <p:nvGrpSpPr>
          <p:cNvPr id="58" name="Gruppieren 57"/>
          <p:cNvGrpSpPr/>
          <p:nvPr/>
        </p:nvGrpSpPr>
        <p:grpSpPr>
          <a:xfrm>
            <a:off x="651020" y="2971962"/>
            <a:ext cx="1068282" cy="1122040"/>
            <a:chOff x="651020" y="2971962"/>
            <a:chExt cx="1068282" cy="1122040"/>
          </a:xfrm>
        </p:grpSpPr>
        <p:cxnSp>
          <p:nvCxnSpPr>
            <p:cNvPr id="59" name="Gerade Verbindung mit Pfeil 58"/>
            <p:cNvCxnSpPr>
              <a:stCxn id="193" idx="3"/>
              <a:endCxn id="167" idx="1"/>
            </p:cNvCxnSpPr>
            <p:nvPr/>
          </p:nvCxnSpPr>
          <p:spPr>
            <a:xfrm>
              <a:off x="651020" y="2971962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grpSp>
          <p:nvGrpSpPr>
            <p:cNvPr id="60" name="Gruppieren 59"/>
            <p:cNvGrpSpPr/>
            <p:nvPr/>
          </p:nvGrpSpPr>
          <p:grpSpPr>
            <a:xfrm>
              <a:off x="651020" y="2971962"/>
              <a:ext cx="1068282" cy="1122040"/>
              <a:chOff x="651020" y="2971962"/>
              <a:chExt cx="1068282" cy="1122040"/>
            </a:xfrm>
          </p:grpSpPr>
          <p:cxnSp>
            <p:nvCxnSpPr>
              <p:cNvPr id="61" name="Gerade Verbindung mit Pfeil 60"/>
              <p:cNvCxnSpPr>
                <a:stCxn id="193" idx="3"/>
                <a:endCxn id="170" idx="1"/>
              </p:cNvCxnSpPr>
              <p:nvPr/>
            </p:nvCxnSpPr>
            <p:spPr>
              <a:xfrm>
                <a:off x="651020" y="2971962"/>
                <a:ext cx="1068282" cy="673224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  <p:cxnSp>
            <p:nvCxnSpPr>
              <p:cNvPr id="62" name="Gerade Verbindung mit Pfeil 61"/>
              <p:cNvCxnSpPr>
                <a:stCxn id="193" idx="3"/>
                <a:endCxn id="172" idx="1"/>
              </p:cNvCxnSpPr>
              <p:nvPr/>
            </p:nvCxnSpPr>
            <p:spPr>
              <a:xfrm>
                <a:off x="651020" y="2971962"/>
                <a:ext cx="1068282" cy="1122040"/>
              </a:xfrm>
              <a:prstGeom prst="straightConnector1">
                <a:avLst/>
              </a:prstGeom>
              <a:noFill/>
              <a:ln w="12700" cap="sq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 type="oval"/>
                <a:tailEnd type="triangle"/>
              </a:ln>
              <a:effectLst/>
            </p:spPr>
          </p:cxnSp>
        </p:grpSp>
      </p:grpSp>
      <p:grpSp>
        <p:nvGrpSpPr>
          <p:cNvPr id="63" name="Gruppieren 62"/>
          <p:cNvGrpSpPr/>
          <p:nvPr/>
        </p:nvGrpSpPr>
        <p:grpSpPr>
          <a:xfrm>
            <a:off x="651020" y="3196370"/>
            <a:ext cx="1068282" cy="897632"/>
            <a:chOff x="651020" y="3196370"/>
            <a:chExt cx="1068282" cy="897632"/>
          </a:xfrm>
        </p:grpSpPr>
        <p:cxnSp>
          <p:nvCxnSpPr>
            <p:cNvPr id="64" name="Gerade Verbindung mit Pfeil 63"/>
            <p:cNvCxnSpPr>
              <a:stCxn id="194" idx="3"/>
              <a:endCxn id="170" idx="1"/>
            </p:cNvCxnSpPr>
            <p:nvPr/>
          </p:nvCxnSpPr>
          <p:spPr>
            <a:xfrm>
              <a:off x="651020" y="3196370"/>
              <a:ext cx="1068282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65" name="Gerade Verbindung mit Pfeil 64"/>
            <p:cNvCxnSpPr>
              <a:stCxn id="194" idx="3"/>
              <a:endCxn id="172" idx="1"/>
            </p:cNvCxnSpPr>
            <p:nvPr/>
          </p:nvCxnSpPr>
          <p:spPr>
            <a:xfrm>
              <a:off x="651020" y="3196370"/>
              <a:ext cx="1068282" cy="897632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66" name="Gerade Verbindung mit Pfeil 65"/>
          <p:cNvCxnSpPr>
            <a:stCxn id="197" idx="3"/>
            <a:endCxn id="173" idx="1"/>
          </p:cNvCxnSpPr>
          <p:nvPr/>
        </p:nvCxnSpPr>
        <p:spPr>
          <a:xfrm>
            <a:off x="654966" y="3869594"/>
            <a:ext cx="1068282" cy="448816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67" name="Gruppieren 66"/>
          <p:cNvGrpSpPr/>
          <p:nvPr/>
        </p:nvGrpSpPr>
        <p:grpSpPr>
          <a:xfrm>
            <a:off x="670750" y="5889266"/>
            <a:ext cx="1068282" cy="448816"/>
            <a:chOff x="670750" y="5889266"/>
            <a:chExt cx="1068282" cy="448816"/>
          </a:xfrm>
        </p:grpSpPr>
        <p:cxnSp>
          <p:nvCxnSpPr>
            <p:cNvPr id="68" name="Gerade Verbindung mit Pfeil 67"/>
            <p:cNvCxnSpPr>
              <a:stCxn id="206" idx="3"/>
              <a:endCxn id="180" idx="1"/>
            </p:cNvCxnSpPr>
            <p:nvPr/>
          </p:nvCxnSpPr>
          <p:spPr>
            <a:xfrm>
              <a:off x="670750" y="5889266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69" name="Gerade Verbindung mit Pfeil 68"/>
            <p:cNvCxnSpPr>
              <a:endCxn id="182" idx="1"/>
            </p:cNvCxnSpPr>
            <p:nvPr/>
          </p:nvCxnSpPr>
          <p:spPr>
            <a:xfrm>
              <a:off x="674696" y="5889266"/>
              <a:ext cx="1064336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70" name="Gruppieren 69"/>
          <p:cNvGrpSpPr/>
          <p:nvPr/>
        </p:nvGrpSpPr>
        <p:grpSpPr>
          <a:xfrm>
            <a:off x="670750" y="5889266"/>
            <a:ext cx="1068282" cy="448816"/>
            <a:chOff x="670750" y="5889266"/>
            <a:chExt cx="1068282" cy="448816"/>
          </a:xfrm>
        </p:grpSpPr>
        <p:cxnSp>
          <p:nvCxnSpPr>
            <p:cNvPr id="71" name="Gerade Verbindung mit Pfeil 70"/>
            <p:cNvCxnSpPr>
              <a:stCxn id="207" idx="3"/>
              <a:endCxn id="180" idx="1"/>
            </p:cNvCxnSpPr>
            <p:nvPr/>
          </p:nvCxnSpPr>
          <p:spPr>
            <a:xfrm flipV="1">
              <a:off x="670750" y="5889266"/>
              <a:ext cx="1064336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72" name="Gerade Verbindung mit Pfeil 71"/>
            <p:cNvCxnSpPr>
              <a:stCxn id="207" idx="3"/>
              <a:endCxn id="182" idx="1"/>
            </p:cNvCxnSpPr>
            <p:nvPr/>
          </p:nvCxnSpPr>
          <p:spPr>
            <a:xfrm>
              <a:off x="670750" y="6113674"/>
              <a:ext cx="1068282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73" name="Gerade Verbindung mit Pfeil 72"/>
          <p:cNvCxnSpPr>
            <a:stCxn id="131" idx="3"/>
            <a:endCxn id="103" idx="1"/>
          </p:cNvCxnSpPr>
          <p:nvPr/>
        </p:nvCxnSpPr>
        <p:spPr>
          <a:xfrm flipV="1">
            <a:off x="10470358" y="734306"/>
            <a:ext cx="1060390" cy="442392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74" name="Gerade Verbindung mit Pfeil 73"/>
          <p:cNvCxnSpPr>
            <a:stCxn id="144" idx="3"/>
            <a:endCxn id="111" idx="1"/>
          </p:cNvCxnSpPr>
          <p:nvPr/>
        </p:nvCxnSpPr>
        <p:spPr>
          <a:xfrm flipV="1">
            <a:off x="10486142" y="2523146"/>
            <a:ext cx="1056444" cy="1570856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75" name="Gruppieren 74"/>
          <p:cNvGrpSpPr/>
          <p:nvPr/>
        </p:nvGrpSpPr>
        <p:grpSpPr>
          <a:xfrm>
            <a:off x="10490088" y="4094002"/>
            <a:ext cx="1064336" cy="224408"/>
            <a:chOff x="7403988" y="4094002"/>
            <a:chExt cx="1064336" cy="224408"/>
          </a:xfrm>
        </p:grpSpPr>
        <p:cxnSp>
          <p:nvCxnSpPr>
            <p:cNvPr id="76" name="Gerade Verbindung mit Pfeil 75"/>
            <p:cNvCxnSpPr>
              <a:stCxn id="145" idx="3"/>
              <a:endCxn id="118" idx="1"/>
            </p:cNvCxnSpPr>
            <p:nvPr/>
          </p:nvCxnSpPr>
          <p:spPr>
            <a:xfrm flipV="1">
              <a:off x="7403988" y="4094002"/>
              <a:ext cx="1060390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77" name="Gerade Verbindung mit Pfeil 76"/>
            <p:cNvCxnSpPr>
              <a:stCxn id="145" idx="3"/>
              <a:endCxn id="119" idx="1"/>
            </p:cNvCxnSpPr>
            <p:nvPr/>
          </p:nvCxnSpPr>
          <p:spPr>
            <a:xfrm>
              <a:off x="7403988" y="4318410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78" name="Gruppieren 77"/>
          <p:cNvGrpSpPr/>
          <p:nvPr/>
        </p:nvGrpSpPr>
        <p:grpSpPr>
          <a:xfrm>
            <a:off x="10490088" y="2747554"/>
            <a:ext cx="1064336" cy="1795264"/>
            <a:chOff x="7403988" y="2747554"/>
            <a:chExt cx="1064336" cy="1795264"/>
          </a:xfrm>
        </p:grpSpPr>
        <p:cxnSp>
          <p:nvCxnSpPr>
            <p:cNvPr id="79" name="Gerade Verbindung mit Pfeil 78"/>
            <p:cNvCxnSpPr>
              <a:stCxn id="146" idx="3"/>
              <a:endCxn id="112" idx="1"/>
            </p:cNvCxnSpPr>
            <p:nvPr/>
          </p:nvCxnSpPr>
          <p:spPr>
            <a:xfrm flipV="1">
              <a:off x="7403988" y="2747554"/>
              <a:ext cx="1052498" cy="1795264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80" name="Gerade Verbindung mit Pfeil 79"/>
            <p:cNvCxnSpPr>
              <a:stCxn id="146" idx="3"/>
              <a:endCxn id="120" idx="1"/>
            </p:cNvCxnSpPr>
            <p:nvPr/>
          </p:nvCxnSpPr>
          <p:spPr>
            <a:xfrm>
              <a:off x="7403988" y="4542818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81" name="Gerade Verbindung mit Pfeil 80"/>
            <p:cNvCxnSpPr>
              <a:stCxn id="146" idx="3"/>
              <a:endCxn id="113" idx="1"/>
            </p:cNvCxnSpPr>
            <p:nvPr/>
          </p:nvCxnSpPr>
          <p:spPr>
            <a:xfrm flipV="1">
              <a:off x="7403988" y="2971962"/>
              <a:ext cx="1056444" cy="1570856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82" name="Gerade Verbindung mit Pfeil 81"/>
          <p:cNvCxnSpPr>
            <a:stCxn id="141" idx="3"/>
            <a:endCxn id="109" idx="1"/>
          </p:cNvCxnSpPr>
          <p:nvPr/>
        </p:nvCxnSpPr>
        <p:spPr>
          <a:xfrm flipV="1">
            <a:off x="10482196" y="2074330"/>
            <a:ext cx="1056444" cy="1346448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83" name="Gerade Verbindung mit Pfeil 82"/>
          <p:cNvCxnSpPr>
            <a:stCxn id="142" idx="3"/>
            <a:endCxn id="117" idx="1"/>
          </p:cNvCxnSpPr>
          <p:nvPr/>
        </p:nvCxnSpPr>
        <p:spPr>
          <a:xfrm>
            <a:off x="10486142" y="3645186"/>
            <a:ext cx="1064336" cy="224408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84" name="Gruppieren 83"/>
          <p:cNvGrpSpPr/>
          <p:nvPr/>
        </p:nvGrpSpPr>
        <p:grpSpPr>
          <a:xfrm>
            <a:off x="10497980" y="4767226"/>
            <a:ext cx="1064336" cy="445641"/>
            <a:chOff x="7411880" y="4767226"/>
            <a:chExt cx="1064336" cy="445641"/>
          </a:xfrm>
        </p:grpSpPr>
        <p:cxnSp>
          <p:nvCxnSpPr>
            <p:cNvPr id="85" name="Gerade Verbindung mit Pfeil 84"/>
            <p:cNvCxnSpPr>
              <a:stCxn id="148" idx="3"/>
              <a:endCxn id="121" idx="1"/>
            </p:cNvCxnSpPr>
            <p:nvPr/>
          </p:nvCxnSpPr>
          <p:spPr>
            <a:xfrm flipV="1">
              <a:off x="7411880" y="4767226"/>
              <a:ext cx="1060390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86" name="Gerade Verbindung mit Pfeil 85"/>
            <p:cNvCxnSpPr/>
            <p:nvPr/>
          </p:nvCxnSpPr>
          <p:spPr>
            <a:xfrm>
              <a:off x="7419772" y="4988459"/>
              <a:ext cx="1056444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87" name="Gruppieren 86"/>
          <p:cNvGrpSpPr/>
          <p:nvPr/>
        </p:nvGrpSpPr>
        <p:grpSpPr>
          <a:xfrm>
            <a:off x="10497980" y="4767226"/>
            <a:ext cx="1064336" cy="673224"/>
            <a:chOff x="7411880" y="4767226"/>
            <a:chExt cx="1064336" cy="673224"/>
          </a:xfrm>
        </p:grpSpPr>
        <p:cxnSp>
          <p:nvCxnSpPr>
            <p:cNvPr id="88" name="Gerade Verbindung mit Pfeil 87"/>
            <p:cNvCxnSpPr>
              <a:stCxn id="150" idx="3"/>
              <a:endCxn id="121" idx="1"/>
            </p:cNvCxnSpPr>
            <p:nvPr/>
          </p:nvCxnSpPr>
          <p:spPr>
            <a:xfrm flipV="1">
              <a:off x="7411880" y="4767226"/>
              <a:ext cx="1060390" cy="673224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89" name="Gerade Verbindung mit Pfeil 88"/>
            <p:cNvCxnSpPr>
              <a:stCxn id="150" idx="3"/>
              <a:endCxn id="123" idx="1"/>
            </p:cNvCxnSpPr>
            <p:nvPr/>
          </p:nvCxnSpPr>
          <p:spPr>
            <a:xfrm flipV="1">
              <a:off x="7411880" y="5216042"/>
              <a:ext cx="1064336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cxnSp>
        <p:nvCxnSpPr>
          <p:cNvPr id="90" name="Gerade Verbindung mit Pfeil 89"/>
          <p:cNvCxnSpPr>
            <a:stCxn id="149" idx="3"/>
            <a:endCxn id="124" idx="1"/>
          </p:cNvCxnSpPr>
          <p:nvPr/>
        </p:nvCxnSpPr>
        <p:spPr>
          <a:xfrm>
            <a:off x="10497980" y="5216042"/>
            <a:ext cx="1064336" cy="224408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cxnSp>
        <p:nvCxnSpPr>
          <p:cNvPr id="91" name="Gerade Verbindung mit Pfeil 90"/>
          <p:cNvCxnSpPr>
            <a:stCxn id="151" idx="3"/>
            <a:endCxn id="125" idx="1"/>
          </p:cNvCxnSpPr>
          <p:nvPr/>
        </p:nvCxnSpPr>
        <p:spPr>
          <a:xfrm>
            <a:off x="10501926" y="5664858"/>
            <a:ext cx="1064336" cy="0"/>
          </a:xfrm>
          <a:prstGeom prst="straightConnector1">
            <a:avLst/>
          </a:prstGeom>
          <a:noFill/>
          <a:ln w="12700" cap="sq" cmpd="sng" algn="ctr">
            <a:solidFill>
              <a:sysClr val="windowText" lastClr="000000"/>
            </a:solidFill>
            <a:prstDash val="solid"/>
            <a:miter lim="800000"/>
            <a:headEnd type="oval"/>
            <a:tailEnd type="triangle"/>
          </a:ln>
          <a:effectLst/>
        </p:spPr>
      </p:cxnSp>
      <p:grpSp>
        <p:nvGrpSpPr>
          <p:cNvPr id="92" name="Gruppieren 91"/>
          <p:cNvGrpSpPr/>
          <p:nvPr/>
        </p:nvGrpSpPr>
        <p:grpSpPr>
          <a:xfrm>
            <a:off x="10474304" y="1401106"/>
            <a:ext cx="1064336" cy="448816"/>
            <a:chOff x="7388204" y="1401106"/>
            <a:chExt cx="1064336" cy="448816"/>
          </a:xfrm>
        </p:grpSpPr>
        <p:cxnSp>
          <p:nvCxnSpPr>
            <p:cNvPr id="93" name="Gerade Verbindung mit Pfeil 92"/>
            <p:cNvCxnSpPr>
              <a:stCxn id="134" idx="3"/>
              <a:endCxn id="106" idx="1"/>
            </p:cNvCxnSpPr>
            <p:nvPr/>
          </p:nvCxnSpPr>
          <p:spPr>
            <a:xfrm flipV="1">
              <a:off x="7388204" y="1401106"/>
              <a:ext cx="1060390" cy="448816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94" name="Gerade Verbindung mit Pfeil 93"/>
            <p:cNvCxnSpPr>
              <a:stCxn id="134" idx="3"/>
              <a:endCxn id="108" idx="1"/>
            </p:cNvCxnSpPr>
            <p:nvPr/>
          </p:nvCxnSpPr>
          <p:spPr>
            <a:xfrm>
              <a:off x="7388204" y="1849922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95" name="Gerade Verbindung mit Pfeil 94"/>
            <p:cNvCxnSpPr>
              <a:stCxn id="134" idx="3"/>
              <a:endCxn id="107" idx="1"/>
            </p:cNvCxnSpPr>
            <p:nvPr/>
          </p:nvCxnSpPr>
          <p:spPr>
            <a:xfrm flipV="1">
              <a:off x="7388204" y="1625514"/>
              <a:ext cx="1064336" cy="224408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96" name="Gruppieren 95"/>
          <p:cNvGrpSpPr/>
          <p:nvPr/>
        </p:nvGrpSpPr>
        <p:grpSpPr>
          <a:xfrm>
            <a:off x="10501926" y="4991634"/>
            <a:ext cx="1064336" cy="1122040"/>
            <a:chOff x="7415826" y="4991634"/>
            <a:chExt cx="1064336" cy="1122040"/>
          </a:xfrm>
        </p:grpSpPr>
        <p:cxnSp>
          <p:nvCxnSpPr>
            <p:cNvPr id="97" name="Gerade Verbindung mit Pfeil 96"/>
            <p:cNvCxnSpPr>
              <a:stCxn id="153" idx="3"/>
              <a:endCxn id="127" idx="1"/>
            </p:cNvCxnSpPr>
            <p:nvPr/>
          </p:nvCxnSpPr>
          <p:spPr>
            <a:xfrm>
              <a:off x="7415826" y="6113674"/>
              <a:ext cx="1064336" cy="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98" name="Gerade Verbindung mit Pfeil 97"/>
            <p:cNvCxnSpPr>
              <a:stCxn id="153" idx="3"/>
              <a:endCxn id="122" idx="1"/>
            </p:cNvCxnSpPr>
            <p:nvPr/>
          </p:nvCxnSpPr>
          <p:spPr>
            <a:xfrm flipV="1">
              <a:off x="7415826" y="4991634"/>
              <a:ext cx="1060390" cy="112204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99" name="Gruppieren 98"/>
          <p:cNvGrpSpPr/>
          <p:nvPr/>
        </p:nvGrpSpPr>
        <p:grpSpPr>
          <a:xfrm>
            <a:off x="10482196" y="3196370"/>
            <a:ext cx="1072228" cy="1122040"/>
            <a:chOff x="7396096" y="3196370"/>
            <a:chExt cx="1072228" cy="1122040"/>
          </a:xfrm>
        </p:grpSpPr>
        <p:cxnSp>
          <p:nvCxnSpPr>
            <p:cNvPr id="100" name="Gerade Verbindung mit Pfeil 99"/>
            <p:cNvCxnSpPr>
              <a:stCxn id="140" idx="3"/>
              <a:endCxn id="119" idx="1"/>
            </p:cNvCxnSpPr>
            <p:nvPr/>
          </p:nvCxnSpPr>
          <p:spPr>
            <a:xfrm>
              <a:off x="7396096" y="3196370"/>
              <a:ext cx="1072228" cy="1122040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  <p:cxnSp>
          <p:nvCxnSpPr>
            <p:cNvPr id="101" name="Gerade Verbindung mit Pfeil 100"/>
            <p:cNvCxnSpPr>
              <a:stCxn id="140" idx="3"/>
              <a:endCxn id="118" idx="1"/>
            </p:cNvCxnSpPr>
            <p:nvPr/>
          </p:nvCxnSpPr>
          <p:spPr>
            <a:xfrm>
              <a:off x="7396096" y="3196370"/>
              <a:ext cx="1068282" cy="897632"/>
            </a:xfrm>
            <a:prstGeom prst="straightConnector1">
              <a:avLst/>
            </a:prstGeom>
            <a:noFill/>
            <a:ln w="12700" cap="sq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triangle"/>
            </a:ln>
            <a:effectLst/>
          </p:spPr>
        </p:cxnSp>
      </p:grpSp>
      <p:grpSp>
        <p:nvGrpSpPr>
          <p:cNvPr id="102" name="Gruppieren 101"/>
          <p:cNvGrpSpPr/>
          <p:nvPr/>
        </p:nvGrpSpPr>
        <p:grpSpPr>
          <a:xfrm>
            <a:off x="10106372" y="662298"/>
            <a:ext cx="1823876" cy="5747792"/>
            <a:chOff x="267304" y="662298"/>
            <a:chExt cx="1823876" cy="5747792"/>
          </a:xfrm>
        </p:grpSpPr>
        <p:sp>
          <p:nvSpPr>
            <p:cNvPr id="103" name="Rechteck 102"/>
            <p:cNvSpPr/>
            <p:nvPr/>
          </p:nvSpPr>
          <p:spPr>
            <a:xfrm>
              <a:off x="1691680" y="6622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1695626" y="88028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1695626" y="110469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695626" y="13290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1699572" y="155350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1699572" y="177791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1699572" y="200232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1703518" y="222673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1703518" y="245113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1703518" y="267554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Rechteck 112"/>
            <p:cNvSpPr/>
            <p:nvPr/>
          </p:nvSpPr>
          <p:spPr>
            <a:xfrm>
              <a:off x="1707464" y="289995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Rechteck 113"/>
            <p:cNvSpPr/>
            <p:nvPr/>
          </p:nvSpPr>
          <p:spPr>
            <a:xfrm>
              <a:off x="1707464" y="312436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Rechteck 114"/>
            <p:cNvSpPr/>
            <p:nvPr/>
          </p:nvSpPr>
          <p:spPr>
            <a:xfrm>
              <a:off x="1707464" y="334877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1711410" y="357317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1711410" y="379758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echteck 117"/>
            <p:cNvSpPr/>
            <p:nvPr/>
          </p:nvSpPr>
          <p:spPr>
            <a:xfrm>
              <a:off x="1711410" y="402199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hteck 118"/>
            <p:cNvSpPr/>
            <p:nvPr/>
          </p:nvSpPr>
          <p:spPr>
            <a:xfrm>
              <a:off x="1715356" y="424640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1715356" y="447081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1719302" y="469521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1723248" y="491962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1723248" y="514403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1723248" y="536844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hteck 124"/>
            <p:cNvSpPr/>
            <p:nvPr/>
          </p:nvSpPr>
          <p:spPr>
            <a:xfrm>
              <a:off x="1727194" y="559285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1727194" y="581725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727194" y="604166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731140" y="626607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267304" y="6622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71250" y="88028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Rechteck 130"/>
            <p:cNvSpPr/>
            <p:nvPr/>
          </p:nvSpPr>
          <p:spPr>
            <a:xfrm>
              <a:off x="271250" y="110469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271250" y="13290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275196" y="155350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Rechteck 133"/>
            <p:cNvSpPr/>
            <p:nvPr/>
          </p:nvSpPr>
          <p:spPr>
            <a:xfrm>
              <a:off x="275196" y="177791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Rechteck 134"/>
            <p:cNvSpPr/>
            <p:nvPr/>
          </p:nvSpPr>
          <p:spPr>
            <a:xfrm>
              <a:off x="275196" y="200232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Rechteck 135"/>
            <p:cNvSpPr/>
            <p:nvPr/>
          </p:nvSpPr>
          <p:spPr>
            <a:xfrm>
              <a:off x="279142" y="222673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79142" y="245113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79142" y="267554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283088" y="289995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283088" y="312436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Rechteck 140"/>
            <p:cNvSpPr/>
            <p:nvPr/>
          </p:nvSpPr>
          <p:spPr>
            <a:xfrm>
              <a:off x="283088" y="334877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287034" y="357317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287034" y="379758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287034" y="402199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290980" y="424640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290980" y="447081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294926" y="469521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298872" y="491962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298872" y="514403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298872" y="536844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Rechteck 150"/>
            <p:cNvSpPr/>
            <p:nvPr/>
          </p:nvSpPr>
          <p:spPr>
            <a:xfrm>
              <a:off x="302818" y="559285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hteck 151"/>
            <p:cNvSpPr/>
            <p:nvPr/>
          </p:nvSpPr>
          <p:spPr>
            <a:xfrm>
              <a:off x="302818" y="581725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302818" y="604166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Rechteck 153"/>
            <p:cNvSpPr/>
            <p:nvPr/>
          </p:nvSpPr>
          <p:spPr>
            <a:xfrm>
              <a:off x="306764" y="626607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5" name="Rechteck 154"/>
          <p:cNvSpPr/>
          <p:nvPr/>
        </p:nvSpPr>
        <p:spPr>
          <a:xfrm flipV="1">
            <a:off x="7943893" y="5817258"/>
            <a:ext cx="4286207" cy="104074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alpha val="0"/>
                </a:sysClr>
              </a:gs>
              <a:gs pos="23000">
                <a:sysClr val="window" lastClr="FFFFFF">
                  <a:alpha val="75000"/>
                </a:sysClr>
              </a:gs>
              <a:gs pos="60000">
                <a:sysClr val="window" lastClr="FFFFFF">
                  <a:alpha val="97000"/>
                </a:sysClr>
              </a:gs>
              <a:gs pos="100000">
                <a:sysClr val="window" lastClr="FFFFFF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56" name="Gruppieren 155"/>
          <p:cNvGrpSpPr/>
          <p:nvPr/>
        </p:nvGrpSpPr>
        <p:grpSpPr>
          <a:xfrm>
            <a:off x="275196" y="662298"/>
            <a:ext cx="1823876" cy="5747792"/>
            <a:chOff x="267304" y="662298"/>
            <a:chExt cx="1823876" cy="5747792"/>
          </a:xfrm>
        </p:grpSpPr>
        <p:sp>
          <p:nvSpPr>
            <p:cNvPr id="157" name="Rechteck 156"/>
            <p:cNvSpPr/>
            <p:nvPr/>
          </p:nvSpPr>
          <p:spPr>
            <a:xfrm>
              <a:off x="1691680" y="6622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1695626" y="88028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1695626" y="110469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1695626" y="13290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1699572" y="155350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1699572" y="177791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1699572" y="200232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703518" y="222673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703518" y="245113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1703518" y="267554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1707464" y="289995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707464" y="312436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1707464" y="334877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711410" y="357317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1711410" y="379758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1711410" y="402199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715356" y="424640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1715356" y="447081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1719302" y="469521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1723248" y="491962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1723248" y="514403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723248" y="536844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1727194" y="559285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727194" y="581725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1727194" y="604166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1731140" y="626607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267304" y="6622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71250" y="88028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271250" y="110469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71250" y="132909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75196" y="155350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275196" y="177791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75196" y="200232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79142" y="222673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79142" y="245113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79142" y="267554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83088" y="289995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83088" y="312436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83088" y="334877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87034" y="357317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87034" y="379758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287034" y="402199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90980" y="424640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290980" y="447081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94926" y="469521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98872" y="491962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98872" y="514403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298872" y="5368442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302818" y="5592850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302818" y="5817258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302818" y="6041666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8" name="Rechteck 207"/>
            <p:cNvSpPr/>
            <p:nvPr/>
          </p:nvSpPr>
          <p:spPr>
            <a:xfrm>
              <a:off x="306764" y="6266074"/>
              <a:ext cx="360040" cy="144016"/>
            </a:xfrm>
            <a:prstGeom prst="rect">
              <a:avLst/>
            </a:prstGeom>
            <a:solidFill>
              <a:sysClr val="window" lastClr="FFFFFF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9" name="DRL"/>
          <p:cNvSpPr/>
          <p:nvPr/>
        </p:nvSpPr>
        <p:spPr>
          <a:xfrm rot="5400000" flipH="1">
            <a:off x="120234" y="695631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0" y="0"/>
            <a:ext cx="12192000" cy="1207277"/>
          </a:xfrm>
          <a:prstGeom prst="rect">
            <a:avLst/>
          </a:prstGeom>
          <a:gradFill flip="none" rotWithShape="1">
            <a:gsLst>
              <a:gs pos="43000">
                <a:srgbClr val="FFFFFF"/>
              </a:gs>
              <a:gs pos="24000">
                <a:srgbClr val="FFFFFF">
                  <a:alpha val="78000"/>
                </a:srgbClr>
              </a:gs>
              <a:gs pos="0">
                <a:sysClr val="window" lastClr="FFFFFF">
                  <a:alpha val="0"/>
                </a:sysClr>
              </a:gs>
              <a:gs pos="100000">
                <a:sysClr val="window" lastClr="FFFFFF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1" name="Rechteck 210"/>
          <p:cNvSpPr/>
          <p:nvPr/>
        </p:nvSpPr>
        <p:spPr>
          <a:xfrm flipV="1">
            <a:off x="-2240" y="5817258"/>
            <a:ext cx="4286207" cy="1040742"/>
          </a:xfrm>
          <a:prstGeom prst="rect">
            <a:avLst/>
          </a:prstGeom>
          <a:gradFill flip="none" rotWithShape="1">
            <a:gsLst>
              <a:gs pos="0">
                <a:sysClr val="window" lastClr="FFFFFF">
                  <a:alpha val="0"/>
                </a:sysClr>
              </a:gs>
              <a:gs pos="23000">
                <a:sysClr val="window" lastClr="FFFFFF">
                  <a:alpha val="75000"/>
                </a:sysClr>
              </a:gs>
              <a:gs pos="60000">
                <a:sysClr val="window" lastClr="FFFFFF">
                  <a:alpha val="97000"/>
                </a:sysClr>
              </a:gs>
              <a:gs pos="100000">
                <a:sysClr val="window" lastClr="FFFFFF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12" name="Titel 1"/>
          <p:cNvSpPr txBox="1">
            <a:spLocks/>
          </p:cNvSpPr>
          <p:nvPr/>
        </p:nvSpPr>
        <p:spPr>
          <a:xfrm>
            <a:off x="35496" y="156730"/>
            <a:ext cx="3960440" cy="46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3351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BADA1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Unfocused Base 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BADA15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13" name="Textfeld 212"/>
          <p:cNvSpPr txBox="1"/>
          <p:nvPr/>
        </p:nvSpPr>
        <p:spPr>
          <a:xfrm>
            <a:off x="2232886" y="682077"/>
            <a:ext cx="3647213" cy="115416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Firms are not in the Focus of the Data Collector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Firms do not have a dedicated key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Patent authorities and similar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Scraped web data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Focused on subordinate entities to firms, i.e. establishments, departments</a:t>
            </a:r>
          </a:p>
        </p:txBody>
      </p:sp>
      <p:sp>
        <p:nvSpPr>
          <p:cNvPr id="214" name="Textfeld 213"/>
          <p:cNvSpPr txBox="1"/>
          <p:nvPr/>
        </p:nvSpPr>
        <p:spPr>
          <a:xfrm>
            <a:off x="2232888" y="1834033"/>
            <a:ext cx="3425704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BADA15"/>
                </a:solidFill>
                <a:effectLst/>
                <a:uLnTx/>
                <a:uFillTx/>
              </a:rPr>
              <a:t>Compound Search Strategy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Low threshold as all potential candidates need to be captured: the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good, the bad and the ugly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Merging: candidate list of subsequent search runs have to be merged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with existing lists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Prone to false positives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Candidates of a search record have variable identities</a:t>
            </a:r>
          </a:p>
        </p:txBody>
      </p:sp>
      <p:sp>
        <p:nvSpPr>
          <p:cNvPr id="215" name="Textfeld 214"/>
          <p:cNvSpPr txBox="1"/>
          <p:nvPr/>
        </p:nvSpPr>
        <p:spPr>
          <a:xfrm>
            <a:off x="6338455" y="682077"/>
            <a:ext cx="3333835" cy="81560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 Collector Curates Firm Data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Firms have a dedicated key, i.e.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bvdid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tax number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Duplicates are avoided</a:t>
            </a:r>
          </a:p>
          <a:p>
            <a:pPr marL="172800" marR="0" lvl="0" indent="-1728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Orbis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Compustat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</a:t>
            </a: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creditreform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 authorities</a:t>
            </a:r>
          </a:p>
        </p:txBody>
      </p:sp>
      <p:sp>
        <p:nvSpPr>
          <p:cNvPr id="216" name="Textfeld 215"/>
          <p:cNvSpPr txBox="1"/>
          <p:nvPr/>
        </p:nvSpPr>
        <p:spPr>
          <a:xfrm>
            <a:off x="6339997" y="1500634"/>
            <a:ext cx="3492197" cy="132343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AD0C4"/>
                </a:solidFill>
                <a:effectLst/>
                <a:uLnTx/>
                <a:uFillTx/>
              </a:rPr>
              <a:t>Incremental Search Strategy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Multiple incremental search runs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Darwinian: only the best candidates are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picked</a:t>
            </a:r>
            <a:endParaRPr kumimoji="0" lang="en-US" sz="11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Completing: search 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records that already have candidates are omitted from subsequent search runs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Search parameters are gradually relaxed between runs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Candidates of a search record have uniform identities</a:t>
            </a:r>
          </a:p>
        </p:txBody>
      </p:sp>
      <p:sp>
        <p:nvSpPr>
          <p:cNvPr id="217" name="Titel 1"/>
          <p:cNvSpPr txBox="1">
            <a:spLocks/>
          </p:cNvSpPr>
          <p:nvPr/>
        </p:nvSpPr>
        <p:spPr>
          <a:xfrm>
            <a:off x="9026252" y="156730"/>
            <a:ext cx="3168352" cy="46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CD2C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Focused Base Table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7CD2C6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18" name="Titel 1"/>
          <p:cNvSpPr txBox="1">
            <a:spLocks/>
          </p:cNvSpPr>
          <p:nvPr/>
        </p:nvSpPr>
        <p:spPr>
          <a:xfrm>
            <a:off x="5829208" y="156730"/>
            <a:ext cx="533585" cy="4639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AE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vs.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AAE5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219" name="Bild 4" descr="Leibniz__Logo_DE_Blau-Schwarz_100mm.jp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401" y="6321725"/>
            <a:ext cx="627611" cy="499299"/>
          </a:xfrm>
          <a:prstGeom prst="rect">
            <a:avLst/>
          </a:prstGeom>
        </p:spPr>
      </p:pic>
      <p:pic>
        <p:nvPicPr>
          <p:cNvPr id="220" name="Bild 5" descr="standard_quadra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2092"/>
            <a:ext cx="1244600" cy="254000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21" name="Tabel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44144"/>
              </p:ext>
            </p:extLst>
          </p:nvPr>
        </p:nvGraphicFramePr>
        <p:xfrm>
          <a:off x="2370000" y="3303475"/>
          <a:ext cx="74520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0"/>
                <a:gridCol w="252000"/>
                <a:gridCol w="3600000"/>
              </a:tblGrid>
              <a:tr h="1800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Decision</a:t>
                      </a:r>
                      <a:r>
                        <a:rPr lang="en-US" sz="1400" baseline="0" dirty="0" smtClean="0"/>
                        <a:t> Space</a:t>
                      </a:r>
                      <a:endParaRPr lang="en-US" sz="14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36000" marR="36000" anchor="ctr"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Search Table providing</a:t>
                      </a:r>
                      <a:r>
                        <a:rPr lang="en-US" sz="1400" baseline="0" dirty="0" smtClean="0"/>
                        <a:t> Search Terms</a:t>
                      </a:r>
                      <a:endParaRPr lang="en-US" sz="1400" dirty="0"/>
                    </a:p>
                  </a:txBody>
                  <a:tcPr marL="36000" marR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Base Table providing Candidates/Heuristic</a:t>
                      </a:r>
                      <a:endParaRPr lang="en-US" sz="1400" dirty="0"/>
                    </a:p>
                  </a:txBody>
                  <a:tcPr marL="36000" marR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unfocused or focus on subordinate entities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curated, focused on the search topic 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concise representation of the search topic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data littered with additional noise and clutter</a:t>
                      </a:r>
                    </a:p>
                  </a:txBody>
                  <a:tcPr marL="36000" marR="36000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small or specialized dataset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vs.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sufficiently large unbiased sample/population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92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0017 0.03588 " pathEditMode="relative" rAng="0" ptsTypes="AA">
                                      <p:cBhvr>
                                        <p:cTn id="9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3588 L -0.00052 0.0669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69 L -0.00052 0.09977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9977 L -0.00017 0.13264 " pathEditMode="relative" rAng="0" ptsTypes="AA">
                                      <p:cBhvr>
                                        <p:cTn id="2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5 " pathEditMode="relative" rAng="0" ptsTypes="AA">
                                      <p:cBhvr>
                                        <p:cTn id="2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5 L -0.00017 0.19792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2 L -0.00017 0.23079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079 L 0.00017 0.26181 " pathEditMode="relative" rAng="0" ptsTypes="AA">
                                      <p:cBhvr>
                                        <p:cTn id="3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6181 L 0.00017 0.29514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7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9514 L 0.00087 0.32755 " pathEditMode="relative" rAng="0" ptsTypes="AA">
                                      <p:cBhvr>
                                        <p:cTn id="4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755 L 0.00121 0.36088 " pathEditMode="relative" rAng="0" ptsTypes="AA">
                                      <p:cBhvr>
                                        <p:cTn id="5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36088 L 0.00087 0.39514 " pathEditMode="relative" rAng="0" ptsTypes="AA">
                                      <p:cBhvr>
                                        <p:cTn id="6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250"/>
                            </p:stCondLst>
                            <p:childTnLst>
                              <p:par>
                                <p:cTn id="64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514 L 0.00052 0.4257 " pathEditMode="relative" rAng="0" ptsTypes="AA">
                                      <p:cBhvr>
                                        <p:cTn id="6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257 L 0.00052 0.45857 " pathEditMode="relative" rAng="0" ptsTypes="AA">
                                      <p:cBhvr>
                                        <p:cTn id="6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75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5857 L 0.00017 0.48797 " pathEditMode="relative" rAng="0" ptsTypes="AA">
                                      <p:cBhvr>
                                        <p:cTn id="7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48797 L 0.00087 0.52223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750"/>
                            </p:stCondLst>
                            <p:childTnLst>
                              <p:par>
                                <p:cTn id="84" presetID="42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52222 L 0.00104 0.55648 " pathEditMode="relative" rAng="0" ptsTypes="AA">
                                      <p:cBhvr>
                                        <p:cTn id="8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250"/>
                            </p:stCondLst>
                            <p:childTnLst>
                              <p:par>
                                <p:cTn id="91" presetID="42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55648 L 0.00191 0.58611 " pathEditMode="relative" rAng="0" ptsTypes="AA">
                                      <p:cBhvr>
                                        <p:cTn id="9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500"/>
                            </p:stCondLst>
                            <p:childTnLst>
                              <p:par>
                                <p:cTn id="94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58611 L 0.0026 0.6213 " pathEditMode="relative" rAng="0" ptsTypes="AA">
                                      <p:cBhvr>
                                        <p:cTn id="9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5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6213 L 0.00191 0.65371 " pathEditMode="relative" rAng="0" ptsTypes="AA">
                                      <p:cBhvr>
                                        <p:cTn id="102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250"/>
                            </p:stCondLst>
                            <p:childTnLst>
                              <p:par>
                                <p:cTn id="104" presetID="42" presetClass="path" presetSubtype="0" accel="50000" decel="5000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537 L 0.00191 0.68704 " pathEditMode="relative" rAng="0" ptsTypes="AA">
                                      <p:cBhvr>
                                        <p:cTn id="10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42" presetClass="path" presetSubtype="0" accel="50000" decel="5000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8704 L 0.00191 0.71852 " pathEditMode="relative" rAng="0" ptsTypes="AA">
                                      <p:cBhvr>
                                        <p:cTn id="10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750"/>
                            </p:stCondLst>
                            <p:childTnLst>
                              <p:par>
                                <p:cTn id="110" presetID="42" presetClass="path" presetSubtype="0" accel="5000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1852 L 0.00191 0.75278 " pathEditMode="relative" rAng="0" ptsTypes="AA">
                                      <p:cBhvr>
                                        <p:cTn id="111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250"/>
                            </p:stCondLst>
                            <p:childTnLst>
                              <p:par>
                                <p:cTn id="117" presetID="42" presetClass="path" presetSubtype="0" accel="50000" decel="5000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5278 L 0.00121 0.78426 " pathEditMode="relative" rAng="0" ptsTypes="AA">
                                      <p:cBhvr>
                                        <p:cTn id="118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8750"/>
                            </p:stCondLst>
                            <p:childTnLst>
                              <p:par>
                                <p:cTn id="124" presetID="42" presetClass="path" presetSubtype="0" accel="50000" decel="5000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78426 L 0.00191 0.81482 " pathEditMode="relative" rAng="0" ptsTypes="AA">
                                      <p:cBhvr>
                                        <p:cTn id="125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1" presetClass="exit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0017 0.03588 " pathEditMode="relative" rAng="0" ptsTypes="AA">
                                      <p:cBhvr>
                                        <p:cTn id="1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3588 L -0.00052 0.0669 " pathEditMode="relative" rAng="0" ptsTypes="AA">
                                      <p:cBhvr>
                                        <p:cTn id="14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5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69 L -0.00052 0.09977 " pathEditMode="relative" rAng="0" ptsTypes="AA">
                                      <p:cBhvr>
                                        <p:cTn id="14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50"/>
                            </p:stCondLst>
                            <p:childTnLst>
                              <p:par>
                                <p:cTn id="150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9977 L -0.00017 0.13264 " pathEditMode="relative" rAng="0" ptsTypes="AA">
                                      <p:cBhvr>
                                        <p:cTn id="15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5 " pathEditMode="relative" rAng="0" ptsTypes="AA">
                                      <p:cBhvr>
                                        <p:cTn id="15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5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5 L -0.00017 0.19792 " pathEditMode="relative" rAng="0" ptsTypes="AA">
                                      <p:cBhvr>
                                        <p:cTn id="16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250"/>
                            </p:stCondLst>
                            <p:childTnLst>
                              <p:par>
                                <p:cTn id="16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2 L -0.00017 0.23079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6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079 L 0.00017 0.26181 " pathEditMode="relative" rAng="0" ptsTypes="AA">
                                      <p:cBhvr>
                                        <p:cTn id="16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750"/>
                            </p:stCondLst>
                            <p:childTnLst>
                              <p:par>
                                <p:cTn id="169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6181 L 0.00017 0.29514 " pathEditMode="relative" rAng="0" ptsTypes="AA">
                                      <p:cBhvr>
                                        <p:cTn id="17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000"/>
                            </p:stCondLst>
                            <p:childTnLst>
                              <p:par>
                                <p:cTn id="172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9514 L 0.00087 0.32755 " pathEditMode="relative" rAng="0" ptsTypes="AA">
                                      <p:cBhvr>
                                        <p:cTn id="1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3250"/>
                            </p:stCondLst>
                            <p:childTnLst>
                              <p:par>
                                <p:cTn id="175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755 L 0.00121 0.36088 " pathEditMode="relative" rAng="0" ptsTypes="AA">
                                      <p:cBhvr>
                                        <p:cTn id="17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5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750"/>
                            </p:stCondLst>
                            <p:childTnLst>
                              <p:par>
                                <p:cTn id="182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36088 L 0.00087 0.39514 " pathEditMode="relative" rAng="0" ptsTypes="AA">
                                      <p:cBhvr>
                                        <p:cTn id="18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250"/>
                            </p:stCondLst>
                            <p:childTnLst>
                              <p:par>
                                <p:cTn id="189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514 L 0.00052 0.4257 " pathEditMode="relative" rAng="0" ptsTypes="AA">
                                      <p:cBhvr>
                                        <p:cTn id="19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5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750"/>
                            </p:stCondLst>
                            <p:childTnLst>
                              <p:par>
                                <p:cTn id="196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257 L 0.00052 0.45857 " pathEditMode="relative" rAng="0" ptsTypes="AA">
                                      <p:cBhvr>
                                        <p:cTn id="19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5857 L 0.00017 0.48797 " pathEditMode="relative" rAng="0" ptsTypes="AA">
                                      <p:cBhvr>
                                        <p:cTn id="20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250"/>
                            </p:stCondLst>
                            <p:childTnLst>
                              <p:par>
                                <p:cTn id="2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500"/>
                            </p:stCondLst>
                            <p:childTnLst>
                              <p:par>
                                <p:cTn id="206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48797 L 0.00087 0.52223 " pathEditMode="relative" rAng="0" ptsTypes="AA">
                                      <p:cBhvr>
                                        <p:cTn id="20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750"/>
                            </p:stCondLst>
                            <p:childTnLst>
                              <p:par>
                                <p:cTn id="2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000"/>
                            </p:stCondLst>
                            <p:childTnLst>
                              <p:par>
                                <p:cTn id="213" presetID="42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52222 L 0.00104 0.55648 " pathEditMode="relative" rAng="0" ptsTypes="AA">
                                      <p:cBhvr>
                                        <p:cTn id="2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25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20" presetID="42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55648 L 0.00191 0.58611 " pathEditMode="relative" rAng="0" ptsTypes="AA">
                                      <p:cBhvr>
                                        <p:cTn id="2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6750"/>
                            </p:stCondLst>
                            <p:childTnLst>
                              <p:par>
                                <p:cTn id="223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58611 L 0.0026 0.6213 " pathEditMode="relative" rAng="0" ptsTypes="AA">
                                      <p:cBhvr>
                                        <p:cTn id="2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250"/>
                            </p:stCondLst>
                            <p:childTnLst>
                              <p:par>
                                <p:cTn id="230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6213 L 0.00191 0.65371 " pathEditMode="relative" rAng="0" ptsTypes="AA">
                                      <p:cBhvr>
                                        <p:cTn id="23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750"/>
                            </p:stCondLst>
                            <p:childTnLst>
                              <p:par>
                                <p:cTn id="237" presetID="42" presetClass="path" presetSubtype="0" accel="50000" decel="5000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537 L 0.00191 0.68704 " pathEditMode="relative" rAng="0" ptsTypes="AA">
                                      <p:cBhvr>
                                        <p:cTn id="2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8000"/>
                            </p:stCondLst>
                            <p:childTnLst>
                              <p:par>
                                <p:cTn id="2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250"/>
                            </p:stCondLst>
                            <p:childTnLst>
                              <p:par>
                                <p:cTn id="244" presetID="42" presetClass="path" presetSubtype="0" accel="50000" decel="5000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8704 L 0.00191 0.71852 " pathEditMode="relative" rAng="0" ptsTypes="AA">
                                      <p:cBhvr>
                                        <p:cTn id="2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8500"/>
                            </p:stCondLst>
                            <p:childTnLst>
                              <p:par>
                                <p:cTn id="250" presetID="42" presetClass="path" presetSubtype="0" accel="5000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1852 L 0.00191 0.75278 " pathEditMode="relative" rAng="0" ptsTypes="AA">
                                      <p:cBhvr>
                                        <p:cTn id="25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8750"/>
                            </p:stCondLst>
                            <p:childTnLst>
                              <p:par>
                                <p:cTn id="253" presetID="42" presetClass="path" presetSubtype="0" accel="50000" decel="5000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5278 L 0.00121 0.78426 " pathEditMode="relative" rAng="0" ptsTypes="AA">
                                      <p:cBhvr>
                                        <p:cTn id="25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000"/>
                            </p:stCondLst>
                            <p:childTnLst>
                              <p:par>
                                <p:cTn id="2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9250"/>
                            </p:stCondLst>
                            <p:childTnLst>
                              <p:par>
                                <p:cTn id="260" presetID="42" presetClass="path" presetSubtype="0" accel="50000" decel="5000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78426 L 0.00191 0.81482 " pathEditMode="relative" rAng="0" ptsTypes="AA">
                                      <p:cBhvr>
                                        <p:cTn id="26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9500"/>
                            </p:stCondLst>
                            <p:childTnLst>
                              <p:par>
                                <p:cTn id="263" presetID="1" presetClass="exit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500"/>
                            </p:stCondLst>
                            <p:childTnLst>
                              <p:par>
                                <p:cTn id="26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00017 0.03588 " pathEditMode="relative" rAng="0" ptsTypes="AA">
                                      <p:cBhvr>
                                        <p:cTn id="27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9750"/>
                            </p:stCondLst>
                            <p:childTnLst>
                              <p:par>
                                <p:cTn id="2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3588 L -0.00052 0.0669 " pathEditMode="relative" rAng="0" ptsTypes="AA">
                                      <p:cBhvr>
                                        <p:cTn id="2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250"/>
                            </p:stCondLst>
                            <p:childTnLst>
                              <p:par>
                                <p:cTn id="27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69 L -0.00052 0.09977 " pathEditMode="relative" rAng="0" ptsTypes="AA">
                                      <p:cBhvr>
                                        <p:cTn id="28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28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9977 L -0.00017 0.13264 " pathEditMode="relative" rAng="0" ptsTypes="AA">
                                      <p:cBhvr>
                                        <p:cTn id="28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750"/>
                            </p:stCondLst>
                            <p:childTnLst>
                              <p:par>
                                <p:cTn id="2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8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4 " pathEditMode="relative" rAng="0" ptsTypes="AA">
                                      <p:cBhvr>
                                        <p:cTn id="29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1250"/>
                            </p:stCondLst>
                            <p:childTnLst>
                              <p:par>
                                <p:cTn id="292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4 L -0.00017 0.19792 " pathEditMode="relative" rAng="0" ptsTypes="AA">
                                      <p:cBhvr>
                                        <p:cTn id="29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5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2 L -0.00017 0.23079 " pathEditMode="relative" rAng="0" ptsTypes="AA">
                                      <p:cBhvr>
                                        <p:cTn id="29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1750"/>
                            </p:stCondLst>
                            <p:childTnLst>
                              <p:par>
                                <p:cTn id="298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079 L 0.00018 0.2618 " pathEditMode="relative" rAng="0" ptsTypes="AA">
                                      <p:cBhvr>
                                        <p:cTn id="29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2250"/>
                            </p:stCondLst>
                            <p:childTnLst>
                              <p:par>
                                <p:cTn id="30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2618 L 0.00018 0.29514 " pathEditMode="relative" rAng="0" ptsTypes="AA">
                                      <p:cBhvr>
                                        <p:cTn id="30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308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29514 L 0.00087 0.32754 " pathEditMode="relative" rAng="0" ptsTypes="AA">
                                      <p:cBhvr>
                                        <p:cTn id="30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12750"/>
                            </p:stCondLst>
                            <p:childTnLst>
                              <p:par>
                                <p:cTn id="3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5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754 L 0.00122 0.36088 " pathEditMode="relative" rAng="0" ptsTypes="AA">
                                      <p:cBhvr>
                                        <p:cTn id="3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3250"/>
                            </p:stCondLst>
                            <p:childTnLst>
                              <p:par>
                                <p:cTn id="318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36088 L 0.00087 0.39514 " pathEditMode="relative" rAng="0" ptsTypes="AA">
                                      <p:cBhvr>
                                        <p:cTn id="31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1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514 L 0.00052 0.42569 " pathEditMode="relative" rAng="0" ptsTypes="AA">
                                      <p:cBhvr>
                                        <p:cTn id="3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13750"/>
                            </p:stCondLst>
                            <p:childTnLst>
                              <p:par>
                                <p:cTn id="324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2569 L 0.00052 0.45856 " pathEditMode="relative" rAng="0" ptsTypes="AA">
                                      <p:cBhvr>
                                        <p:cTn id="32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4250"/>
                            </p:stCondLst>
                            <p:childTnLst>
                              <p:par>
                                <p:cTn id="331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5856 L 0.00018 0.48796 " pathEditMode="relative" rAng="0" ptsTypes="AA">
                                      <p:cBhvr>
                                        <p:cTn id="3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4500"/>
                            </p:stCondLst>
                            <p:childTnLst>
                              <p:par>
                                <p:cTn id="334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48796 L 0.00087 0.52222 " pathEditMode="relative" rAng="0" ptsTypes="AA">
                                      <p:cBhvr>
                                        <p:cTn id="3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4750"/>
                            </p:stCondLst>
                            <p:childTnLst>
                              <p:par>
                                <p:cTn id="337" presetID="42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52222 L 0.00104 0.55648 " pathEditMode="relative" rAng="0" ptsTypes="AA">
                                      <p:cBhvr>
                                        <p:cTn id="33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40" presetID="42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55648 L 0.00191 0.58611 " pathEditMode="relative" rAng="0" ptsTypes="AA">
                                      <p:cBhvr>
                                        <p:cTn id="34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1525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347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58611 L 0.00261 0.62129 " pathEditMode="relative" rAng="0" ptsTypes="AA">
                                      <p:cBhvr>
                                        <p:cTn id="34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5750"/>
                            </p:stCondLst>
                            <p:childTnLst>
                              <p:par>
                                <p:cTn id="350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62129 L 0.00191 0.6537 " pathEditMode="relative" rAng="0" ptsTypes="AA">
                                      <p:cBhvr>
                                        <p:cTn id="35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53" presetID="42" presetClass="path" presetSubtype="0" accel="50000" decel="5000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537 L 0.00191 0.68704 " pathEditMode="relative" rAng="0" ptsTypes="AA">
                                      <p:cBhvr>
                                        <p:cTn id="35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16250"/>
                            </p:stCondLst>
                            <p:childTnLst>
                              <p:par>
                                <p:cTn id="356" presetID="42" presetClass="path" presetSubtype="0" accel="50000" decel="5000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8704 L 0.00191 0.71852 " pathEditMode="relative" rAng="0" ptsTypes="AA">
                                      <p:cBhvr>
                                        <p:cTn id="35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6500"/>
                            </p:stCondLst>
                            <p:childTnLst>
                              <p:par>
                                <p:cTn id="359" presetID="42" presetClass="path" presetSubtype="0" accel="5000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1852 L 0.00191 0.75278 " pathEditMode="relative" rAng="0" ptsTypes="AA">
                                      <p:cBhvr>
                                        <p:cTn id="36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6750"/>
                            </p:stCondLst>
                            <p:childTnLst>
                              <p:par>
                                <p:cTn id="362" presetID="42" presetClass="path" presetSubtype="0" accel="50000" decel="5000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5278 L 0.00122 0.78426 " pathEditMode="relative" rAng="0" ptsTypes="AA">
                                      <p:cBhvr>
                                        <p:cTn id="36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365" presetID="42" presetClass="path" presetSubtype="0" accel="50000" decel="5000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78426 L 0.00191 0.81481 " pathEditMode="relative" rAng="0" ptsTypes="AA">
                                      <p:cBhvr>
                                        <p:cTn id="36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7250"/>
                            </p:stCondLst>
                            <p:childTnLst>
                              <p:par>
                                <p:cTn id="368" presetID="1" presetClass="exit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8" grpId="10" animBg="1"/>
      <p:bldP spid="8" grpId="11" animBg="1"/>
      <p:bldP spid="8" grpId="12" animBg="1"/>
      <p:bldP spid="8" grpId="13" animBg="1"/>
      <p:bldP spid="8" grpId="14" animBg="1"/>
      <p:bldP spid="8" grpId="15" animBg="1"/>
      <p:bldP spid="8" grpId="16" animBg="1"/>
      <p:bldP spid="8" grpId="17" animBg="1"/>
      <p:bldP spid="8" grpId="18" animBg="1"/>
      <p:bldP spid="8" grpId="19" animBg="1"/>
      <p:bldP spid="8" grpId="20" animBg="1"/>
      <p:bldP spid="8" grpId="21" animBg="1"/>
      <p:bldP spid="8" grpId="22" animBg="1"/>
      <p:bldP spid="8" grpId="23" animBg="1"/>
      <p:bldP spid="8" grpId="24" animBg="1"/>
      <p:bldP spid="8" grpId="25" animBg="1"/>
      <p:bldP spid="8" grpId="26" animBg="1"/>
      <p:bldP spid="209" grpId="0" animBg="1"/>
      <p:bldP spid="209" grpId="1" animBg="1"/>
      <p:bldP spid="209" grpId="2" animBg="1"/>
      <p:bldP spid="209" grpId="3" animBg="1"/>
      <p:bldP spid="209" grpId="4" animBg="1"/>
      <p:bldP spid="209" grpId="5" animBg="1"/>
      <p:bldP spid="209" grpId="6" animBg="1"/>
      <p:bldP spid="209" grpId="7" animBg="1"/>
      <p:bldP spid="209" grpId="8" animBg="1"/>
      <p:bldP spid="209" grpId="9" animBg="1"/>
      <p:bldP spid="209" grpId="10" animBg="1"/>
      <p:bldP spid="209" grpId="11" animBg="1"/>
      <p:bldP spid="209" grpId="12" animBg="1"/>
      <p:bldP spid="209" grpId="13" animBg="1"/>
      <p:bldP spid="209" grpId="14" animBg="1"/>
      <p:bldP spid="209" grpId="15" animBg="1"/>
      <p:bldP spid="209" grpId="16" animBg="1"/>
      <p:bldP spid="209" grpId="17" animBg="1"/>
      <p:bldP spid="209" grpId="18" animBg="1"/>
      <p:bldP spid="209" grpId="19" animBg="1"/>
      <p:bldP spid="209" grpId="20" animBg="1"/>
      <p:bldP spid="209" grpId="21" animBg="1"/>
      <p:bldP spid="209" grpId="22" animBg="1"/>
      <p:bldP spid="209" grpId="23" animBg="1"/>
      <p:bldP spid="209" grpId="24" animBg="1"/>
      <p:bldP spid="209" grpId="25" animBg="1"/>
      <p:bldP spid="209" grpId="26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391275"/>
            <a:ext cx="1885950" cy="466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1268075" y="6248400"/>
            <a:ext cx="923925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L"/>
          <p:cNvSpPr/>
          <p:nvPr/>
        </p:nvSpPr>
        <p:spPr>
          <a:xfrm rot="5400000" flipH="1">
            <a:off x="9952643" y="705463"/>
            <a:ext cx="160780" cy="72008"/>
          </a:xfrm>
          <a:prstGeom prst="triangle">
            <a:avLst/>
          </a:prstGeom>
          <a:solidFill>
            <a:srgbClr val="BADA15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cxnSp>
        <p:nvCxnSpPr>
          <p:cNvPr id="8" name="Gerade Verbindung mit Pfeil 7"/>
          <p:cNvCxnSpPr>
            <a:stCxn id="67" idx="3"/>
            <a:endCxn id="39" idx="1"/>
          </p:cNvCxnSpPr>
          <p:nvPr/>
        </p:nvCxnSpPr>
        <p:spPr>
          <a:xfrm flipV="1">
            <a:off x="10471591" y="744138"/>
            <a:ext cx="1060390" cy="442392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5" idx="3"/>
            <a:endCxn id="39" idx="1"/>
          </p:cNvCxnSpPr>
          <p:nvPr/>
        </p:nvCxnSpPr>
        <p:spPr>
          <a:xfrm>
            <a:off x="10467645" y="744138"/>
            <a:ext cx="1064336" cy="0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80" idx="3"/>
            <a:endCxn id="47" idx="1"/>
          </p:cNvCxnSpPr>
          <p:nvPr/>
        </p:nvCxnSpPr>
        <p:spPr>
          <a:xfrm flipV="1">
            <a:off x="10487375" y="2532978"/>
            <a:ext cx="1056444" cy="1570856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0491321" y="4103834"/>
            <a:ext cx="1064336" cy="224408"/>
            <a:chOff x="7403988" y="4094002"/>
            <a:chExt cx="1064336" cy="224408"/>
          </a:xfrm>
        </p:grpSpPr>
        <p:cxnSp>
          <p:nvCxnSpPr>
            <p:cNvPr id="12" name="Gerade Verbindung mit Pfeil 11"/>
            <p:cNvCxnSpPr>
              <a:stCxn id="81" idx="3"/>
              <a:endCxn id="54" idx="1"/>
            </p:cNvCxnSpPr>
            <p:nvPr/>
          </p:nvCxnSpPr>
          <p:spPr>
            <a:xfrm flipV="1">
              <a:off x="7403988" y="4094002"/>
              <a:ext cx="1060390" cy="224408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/>
            <p:cNvCxnSpPr>
              <a:stCxn id="81" idx="3"/>
              <a:endCxn id="55" idx="1"/>
            </p:cNvCxnSpPr>
            <p:nvPr/>
          </p:nvCxnSpPr>
          <p:spPr>
            <a:xfrm>
              <a:off x="7403988" y="4318410"/>
              <a:ext cx="106433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/>
          <p:cNvGrpSpPr/>
          <p:nvPr/>
        </p:nvGrpSpPr>
        <p:grpSpPr>
          <a:xfrm>
            <a:off x="10491321" y="2757386"/>
            <a:ext cx="1064336" cy="1795264"/>
            <a:chOff x="7403988" y="2747554"/>
            <a:chExt cx="1064336" cy="1795264"/>
          </a:xfrm>
        </p:grpSpPr>
        <p:cxnSp>
          <p:nvCxnSpPr>
            <p:cNvPr id="15" name="Gerade Verbindung mit Pfeil 14"/>
            <p:cNvCxnSpPr>
              <a:stCxn id="82" idx="3"/>
              <a:endCxn id="48" idx="1"/>
            </p:cNvCxnSpPr>
            <p:nvPr/>
          </p:nvCxnSpPr>
          <p:spPr>
            <a:xfrm flipV="1">
              <a:off x="7403988" y="2747554"/>
              <a:ext cx="1052498" cy="179526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>
              <a:stCxn id="82" idx="3"/>
              <a:endCxn id="56" idx="1"/>
            </p:cNvCxnSpPr>
            <p:nvPr/>
          </p:nvCxnSpPr>
          <p:spPr>
            <a:xfrm>
              <a:off x="7403988" y="4542818"/>
              <a:ext cx="106433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>
              <a:stCxn id="82" idx="3"/>
              <a:endCxn id="49" idx="1"/>
            </p:cNvCxnSpPr>
            <p:nvPr/>
          </p:nvCxnSpPr>
          <p:spPr>
            <a:xfrm flipV="1">
              <a:off x="7403988" y="2971962"/>
              <a:ext cx="1056444" cy="15708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 Verbindung mit Pfeil 17"/>
          <p:cNvCxnSpPr>
            <a:stCxn id="77" idx="3"/>
            <a:endCxn id="45" idx="1"/>
          </p:cNvCxnSpPr>
          <p:nvPr/>
        </p:nvCxnSpPr>
        <p:spPr>
          <a:xfrm flipV="1">
            <a:off x="10483429" y="2084162"/>
            <a:ext cx="1056444" cy="1346448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78" idx="3"/>
            <a:endCxn id="53" idx="1"/>
          </p:cNvCxnSpPr>
          <p:nvPr/>
        </p:nvCxnSpPr>
        <p:spPr>
          <a:xfrm>
            <a:off x="10487375" y="3655018"/>
            <a:ext cx="1064336" cy="224408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10499213" y="4777058"/>
            <a:ext cx="1063188" cy="446742"/>
            <a:chOff x="7411880" y="4767226"/>
            <a:chExt cx="1063188" cy="446742"/>
          </a:xfrm>
        </p:grpSpPr>
        <p:cxnSp>
          <p:nvCxnSpPr>
            <p:cNvPr id="21" name="Gerade Verbindung mit Pfeil 20"/>
            <p:cNvCxnSpPr>
              <a:stCxn id="84" idx="3"/>
              <a:endCxn id="57" idx="1"/>
            </p:cNvCxnSpPr>
            <p:nvPr/>
          </p:nvCxnSpPr>
          <p:spPr>
            <a:xfrm flipV="1">
              <a:off x="7411880" y="4767226"/>
              <a:ext cx="1060390" cy="224408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/>
            <p:nvPr/>
          </p:nvCxnSpPr>
          <p:spPr>
            <a:xfrm>
              <a:off x="7418624" y="4989560"/>
              <a:ext cx="1056444" cy="224408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/>
          <p:cNvGrpSpPr/>
          <p:nvPr/>
        </p:nvGrpSpPr>
        <p:grpSpPr>
          <a:xfrm>
            <a:off x="10499213" y="4777058"/>
            <a:ext cx="1064336" cy="673224"/>
            <a:chOff x="7411880" y="4767226"/>
            <a:chExt cx="1064336" cy="673224"/>
          </a:xfrm>
        </p:grpSpPr>
        <p:cxnSp>
          <p:nvCxnSpPr>
            <p:cNvPr id="24" name="Gerade Verbindung mit Pfeil 23"/>
            <p:cNvCxnSpPr>
              <a:stCxn id="86" idx="3"/>
              <a:endCxn id="57" idx="1"/>
            </p:cNvCxnSpPr>
            <p:nvPr/>
          </p:nvCxnSpPr>
          <p:spPr>
            <a:xfrm flipV="1">
              <a:off x="7411880" y="4767226"/>
              <a:ext cx="1060390" cy="673224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>
              <a:stCxn id="86" idx="3"/>
              <a:endCxn id="59" idx="1"/>
            </p:cNvCxnSpPr>
            <p:nvPr/>
          </p:nvCxnSpPr>
          <p:spPr>
            <a:xfrm flipV="1">
              <a:off x="7411880" y="5216042"/>
              <a:ext cx="1064336" cy="224408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 Verbindung mit Pfeil 25"/>
          <p:cNvCxnSpPr>
            <a:stCxn id="85" idx="3"/>
            <a:endCxn id="60" idx="1"/>
          </p:cNvCxnSpPr>
          <p:nvPr/>
        </p:nvCxnSpPr>
        <p:spPr>
          <a:xfrm>
            <a:off x="10499213" y="5225874"/>
            <a:ext cx="1064336" cy="224408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87" idx="3"/>
            <a:endCxn id="61" idx="1"/>
          </p:cNvCxnSpPr>
          <p:nvPr/>
        </p:nvCxnSpPr>
        <p:spPr>
          <a:xfrm>
            <a:off x="10503159" y="5674690"/>
            <a:ext cx="1064336" cy="0"/>
          </a:xfrm>
          <a:prstGeom prst="straightConnector1">
            <a:avLst/>
          </a:prstGeom>
          <a:ln w="12700" cap="sq">
            <a:solidFill>
              <a:schemeClr val="tx1"/>
            </a:solidFill>
            <a:prstDash val="solid"/>
            <a:miter lim="800000"/>
            <a:headEnd type="oval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10475537" y="1410938"/>
            <a:ext cx="1064336" cy="448816"/>
            <a:chOff x="7388204" y="1401106"/>
            <a:chExt cx="1064336" cy="448816"/>
          </a:xfrm>
        </p:grpSpPr>
        <p:cxnSp>
          <p:nvCxnSpPr>
            <p:cNvPr id="29" name="Gerade Verbindung mit Pfeil 28"/>
            <p:cNvCxnSpPr>
              <a:stCxn id="70" idx="3"/>
              <a:endCxn id="42" idx="1"/>
            </p:cNvCxnSpPr>
            <p:nvPr/>
          </p:nvCxnSpPr>
          <p:spPr>
            <a:xfrm flipV="1">
              <a:off x="7388204" y="1401106"/>
              <a:ext cx="1060390" cy="44881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/>
            <p:cNvCxnSpPr>
              <a:stCxn id="70" idx="3"/>
              <a:endCxn id="44" idx="1"/>
            </p:cNvCxnSpPr>
            <p:nvPr/>
          </p:nvCxnSpPr>
          <p:spPr>
            <a:xfrm>
              <a:off x="7388204" y="1849922"/>
              <a:ext cx="106433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/>
            <p:cNvCxnSpPr>
              <a:stCxn id="70" idx="3"/>
              <a:endCxn id="43" idx="1"/>
            </p:cNvCxnSpPr>
            <p:nvPr/>
          </p:nvCxnSpPr>
          <p:spPr>
            <a:xfrm flipV="1">
              <a:off x="7388204" y="1625514"/>
              <a:ext cx="1064336" cy="224408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/>
          <p:cNvGrpSpPr/>
          <p:nvPr/>
        </p:nvGrpSpPr>
        <p:grpSpPr>
          <a:xfrm>
            <a:off x="10503159" y="5001466"/>
            <a:ext cx="1064336" cy="1122040"/>
            <a:chOff x="7415826" y="4991634"/>
            <a:chExt cx="1064336" cy="1122040"/>
          </a:xfrm>
        </p:grpSpPr>
        <p:cxnSp>
          <p:nvCxnSpPr>
            <p:cNvPr id="33" name="Gerade Verbindung mit Pfeil 32"/>
            <p:cNvCxnSpPr>
              <a:stCxn id="89" idx="3"/>
              <a:endCxn id="63" idx="1"/>
            </p:cNvCxnSpPr>
            <p:nvPr/>
          </p:nvCxnSpPr>
          <p:spPr>
            <a:xfrm>
              <a:off x="7415826" y="6113674"/>
              <a:ext cx="1064336" cy="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>
              <a:stCxn id="89" idx="3"/>
              <a:endCxn id="58" idx="1"/>
            </p:cNvCxnSpPr>
            <p:nvPr/>
          </p:nvCxnSpPr>
          <p:spPr>
            <a:xfrm flipV="1">
              <a:off x="7415826" y="4991634"/>
              <a:ext cx="1060390" cy="112204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/>
          <p:cNvGrpSpPr/>
          <p:nvPr/>
        </p:nvGrpSpPr>
        <p:grpSpPr>
          <a:xfrm>
            <a:off x="10483429" y="3206202"/>
            <a:ext cx="1072228" cy="1122040"/>
            <a:chOff x="7396096" y="3196370"/>
            <a:chExt cx="1072228" cy="1122040"/>
          </a:xfrm>
        </p:grpSpPr>
        <p:cxnSp>
          <p:nvCxnSpPr>
            <p:cNvPr id="36" name="Gerade Verbindung mit Pfeil 35"/>
            <p:cNvCxnSpPr>
              <a:stCxn id="76" idx="3"/>
              <a:endCxn id="55" idx="1"/>
            </p:cNvCxnSpPr>
            <p:nvPr/>
          </p:nvCxnSpPr>
          <p:spPr>
            <a:xfrm>
              <a:off x="7396096" y="3196370"/>
              <a:ext cx="1072228" cy="112204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>
              <a:stCxn id="76" idx="3"/>
              <a:endCxn id="54" idx="1"/>
            </p:cNvCxnSpPr>
            <p:nvPr/>
          </p:nvCxnSpPr>
          <p:spPr>
            <a:xfrm>
              <a:off x="7396096" y="3196370"/>
              <a:ext cx="1068282" cy="897632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prstDash val="solid"/>
              <a:miter lim="800000"/>
              <a:headEnd type="oval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/>
          <p:cNvGrpSpPr/>
          <p:nvPr/>
        </p:nvGrpSpPr>
        <p:grpSpPr>
          <a:xfrm>
            <a:off x="10107605" y="672130"/>
            <a:ext cx="1823876" cy="5747792"/>
            <a:chOff x="267304" y="662298"/>
            <a:chExt cx="1823876" cy="5747792"/>
          </a:xfrm>
        </p:grpSpPr>
        <p:sp>
          <p:nvSpPr>
            <p:cNvPr id="39" name="Rechteck 38"/>
            <p:cNvSpPr/>
            <p:nvPr/>
          </p:nvSpPr>
          <p:spPr>
            <a:xfrm>
              <a:off x="1691680" y="6622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1695626" y="88028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1695626" y="110469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695626" y="13290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699572" y="155350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699572" y="177791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1699572" y="200232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1703518" y="222673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703518" y="245113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703518" y="267554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1707464" y="289995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1707464" y="312436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1" name="Rechteck 50"/>
            <p:cNvSpPr/>
            <p:nvPr/>
          </p:nvSpPr>
          <p:spPr>
            <a:xfrm>
              <a:off x="1707464" y="334877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1711410" y="357317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3" name="Rechteck 52"/>
            <p:cNvSpPr/>
            <p:nvPr/>
          </p:nvSpPr>
          <p:spPr>
            <a:xfrm>
              <a:off x="1711410" y="379758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4" name="Rechteck 53"/>
            <p:cNvSpPr/>
            <p:nvPr/>
          </p:nvSpPr>
          <p:spPr>
            <a:xfrm>
              <a:off x="1711410" y="402199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1715356" y="424640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1715356" y="447081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719302" y="469521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1723248" y="491962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723248" y="514403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1723248" y="536844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1727194" y="559285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1727194" y="581725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1727194" y="604166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1731140" y="626607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67304" y="6622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271250" y="88028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271250" y="110469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271250" y="13290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75196" y="155350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275196" y="177791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275196" y="200232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279142" y="222673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279142" y="245113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279142" y="267554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283088" y="289995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283088" y="312436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283088" y="334877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287034" y="357317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287034" y="379758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87034" y="402199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290980" y="424640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290980" y="447081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294926" y="469521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98872" y="491962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5" name="Rechteck 84"/>
            <p:cNvSpPr/>
            <p:nvPr/>
          </p:nvSpPr>
          <p:spPr>
            <a:xfrm>
              <a:off x="298872" y="514403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298872" y="536844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02818" y="559285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8" name="Rechteck 87"/>
            <p:cNvSpPr/>
            <p:nvPr/>
          </p:nvSpPr>
          <p:spPr>
            <a:xfrm>
              <a:off x="302818" y="581725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89" name="Rechteck 88"/>
            <p:cNvSpPr/>
            <p:nvPr/>
          </p:nvSpPr>
          <p:spPr>
            <a:xfrm>
              <a:off x="302818" y="604166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306764" y="626607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10091263" y="628368"/>
            <a:ext cx="1867063" cy="5840454"/>
            <a:chOff x="7003929" y="618536"/>
            <a:chExt cx="1867063" cy="5840454"/>
          </a:xfrm>
        </p:grpSpPr>
        <p:grpSp>
          <p:nvGrpSpPr>
            <p:cNvPr id="92" name="ID1L"/>
            <p:cNvGrpSpPr/>
            <p:nvPr/>
          </p:nvGrpSpPr>
          <p:grpSpPr>
            <a:xfrm>
              <a:off x="7010670" y="623088"/>
              <a:ext cx="248786" cy="667551"/>
              <a:chOff x="242723" y="618969"/>
              <a:chExt cx="248786" cy="667551"/>
            </a:xfrm>
          </p:grpSpPr>
          <p:sp>
            <p:nvSpPr>
              <p:cNvPr id="149" name="Textfeld 148"/>
              <p:cNvSpPr txBox="1"/>
              <p:nvPr/>
            </p:nvSpPr>
            <p:spPr>
              <a:xfrm>
                <a:off x="242723" y="618969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50" name="Textfeld 149"/>
              <p:cNvSpPr txBox="1"/>
              <p:nvPr/>
            </p:nvSpPr>
            <p:spPr>
              <a:xfrm>
                <a:off x="242723" y="83661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51" name="Textfeld 150"/>
              <p:cNvSpPr txBox="1"/>
              <p:nvPr/>
            </p:nvSpPr>
            <p:spPr>
              <a:xfrm>
                <a:off x="242723" y="105568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p:grpSp>
        <p:sp>
          <p:nvSpPr>
            <p:cNvPr id="93" name="ID1R"/>
            <p:cNvSpPr txBox="1"/>
            <p:nvPr/>
          </p:nvSpPr>
          <p:spPr>
            <a:xfrm>
              <a:off x="8622206" y="61853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prstClr val="white">
                      <a:lumMod val="75000"/>
                    </a:prst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grpSp>
          <p:nvGrpSpPr>
            <p:cNvPr id="94" name="ID2L"/>
            <p:cNvGrpSpPr/>
            <p:nvPr/>
          </p:nvGrpSpPr>
          <p:grpSpPr>
            <a:xfrm>
              <a:off x="7004320" y="1290639"/>
              <a:ext cx="255136" cy="1799282"/>
              <a:chOff x="226232" y="1286520"/>
              <a:chExt cx="255136" cy="1799282"/>
            </a:xfrm>
          </p:grpSpPr>
          <p:sp>
            <p:nvSpPr>
              <p:cNvPr id="141" name="Textfeld 140"/>
              <p:cNvSpPr txBox="1"/>
              <p:nvPr/>
            </p:nvSpPr>
            <p:spPr>
              <a:xfrm>
                <a:off x="226232" y="128652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2" name="Textfeld 141"/>
              <p:cNvSpPr txBox="1"/>
              <p:nvPr/>
            </p:nvSpPr>
            <p:spPr>
              <a:xfrm>
                <a:off x="226232" y="150242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3" name="Textfeld 142"/>
              <p:cNvSpPr txBox="1"/>
              <p:nvPr/>
            </p:nvSpPr>
            <p:spPr>
              <a:xfrm>
                <a:off x="226232" y="173102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4" name="Textfeld 143"/>
              <p:cNvSpPr txBox="1"/>
              <p:nvPr/>
            </p:nvSpPr>
            <p:spPr>
              <a:xfrm>
                <a:off x="226232" y="195327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226232" y="240412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6" name="Textfeld 145"/>
              <p:cNvSpPr txBox="1"/>
              <p:nvPr/>
            </p:nvSpPr>
            <p:spPr>
              <a:xfrm>
                <a:off x="226232" y="217963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7" name="Textfeld 146"/>
              <p:cNvSpPr txBox="1"/>
              <p:nvPr/>
            </p:nvSpPr>
            <p:spPr>
              <a:xfrm>
                <a:off x="226232" y="2629545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48" name="Textfeld 147"/>
              <p:cNvSpPr txBox="1"/>
              <p:nvPr/>
            </p:nvSpPr>
            <p:spPr>
              <a:xfrm>
                <a:off x="232582" y="285497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</p:grpSp>
        <p:sp>
          <p:nvSpPr>
            <p:cNvPr id="95" name="ID2R"/>
            <p:cNvSpPr txBox="1"/>
            <p:nvPr/>
          </p:nvSpPr>
          <p:spPr>
            <a:xfrm>
              <a:off x="8622206" y="828975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prstClr val="white">
                      <a:lumMod val="75000"/>
                    </a:prst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grpSp>
          <p:nvGrpSpPr>
            <p:cNvPr id="96" name="ID3R"/>
            <p:cNvGrpSpPr/>
            <p:nvPr/>
          </p:nvGrpSpPr>
          <p:grpSpPr>
            <a:xfrm>
              <a:off x="8615994" y="2408239"/>
              <a:ext cx="254998" cy="2245762"/>
              <a:chOff x="1843401" y="2404120"/>
              <a:chExt cx="254998" cy="2245762"/>
            </a:xfrm>
          </p:grpSpPr>
          <p:sp>
            <p:nvSpPr>
              <p:cNvPr id="135" name="Textfeld 134"/>
              <p:cNvSpPr txBox="1"/>
              <p:nvPr/>
            </p:nvSpPr>
            <p:spPr>
              <a:xfrm>
                <a:off x="1843401" y="240412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6" name="Textfeld 135"/>
              <p:cNvSpPr txBox="1"/>
              <p:nvPr/>
            </p:nvSpPr>
            <p:spPr>
              <a:xfrm>
                <a:off x="1843401" y="262413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7" name="Textfeld 136"/>
              <p:cNvSpPr txBox="1"/>
              <p:nvPr/>
            </p:nvSpPr>
            <p:spPr>
              <a:xfrm>
                <a:off x="1849613" y="285273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8" name="Textfeld 137"/>
              <p:cNvSpPr txBox="1"/>
              <p:nvPr/>
            </p:nvSpPr>
            <p:spPr>
              <a:xfrm>
                <a:off x="1849613" y="397858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9" name="Textfeld 138"/>
              <p:cNvSpPr txBox="1"/>
              <p:nvPr/>
            </p:nvSpPr>
            <p:spPr>
              <a:xfrm>
                <a:off x="1849613" y="4200303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40" name="Textfeld 139"/>
              <p:cNvSpPr txBox="1"/>
              <p:nvPr/>
            </p:nvSpPr>
            <p:spPr>
              <a:xfrm>
                <a:off x="1849613" y="441905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grpSp>
          <p:nvGrpSpPr>
            <p:cNvPr id="97" name="ID3L"/>
            <p:cNvGrpSpPr/>
            <p:nvPr/>
          </p:nvGrpSpPr>
          <p:grpSpPr>
            <a:xfrm>
              <a:off x="7003929" y="3074989"/>
              <a:ext cx="255527" cy="1811772"/>
              <a:chOff x="238932" y="3070870"/>
              <a:chExt cx="255527" cy="1811772"/>
            </a:xfrm>
          </p:grpSpPr>
          <p:sp>
            <p:nvSpPr>
              <p:cNvPr id="130" name="Textfeld 129"/>
              <p:cNvSpPr txBox="1"/>
              <p:nvPr/>
            </p:nvSpPr>
            <p:spPr>
              <a:xfrm>
                <a:off x="238932" y="307087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1" name="Textfeld 130"/>
              <p:cNvSpPr txBox="1"/>
              <p:nvPr/>
            </p:nvSpPr>
            <p:spPr>
              <a:xfrm>
                <a:off x="245673" y="397515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2" name="Textfeld 131"/>
              <p:cNvSpPr txBox="1"/>
              <p:nvPr/>
            </p:nvSpPr>
            <p:spPr>
              <a:xfrm>
                <a:off x="242723" y="4200303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3" name="Textfeld 132"/>
              <p:cNvSpPr txBox="1"/>
              <p:nvPr/>
            </p:nvSpPr>
            <p:spPr>
              <a:xfrm>
                <a:off x="242723" y="441905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  <p:sp>
            <p:nvSpPr>
              <p:cNvPr id="134" name="Textfeld 133"/>
              <p:cNvSpPr txBox="1"/>
              <p:nvPr/>
            </p:nvSpPr>
            <p:spPr>
              <a:xfrm>
                <a:off x="242723" y="465181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grpSp>
          <p:nvGrpSpPr>
            <p:cNvPr id="98" name="ID5L"/>
            <p:cNvGrpSpPr/>
            <p:nvPr/>
          </p:nvGrpSpPr>
          <p:grpSpPr>
            <a:xfrm>
              <a:off x="7006994" y="4879315"/>
              <a:ext cx="252462" cy="1577568"/>
              <a:chOff x="243730" y="4875196"/>
              <a:chExt cx="252462" cy="1577568"/>
            </a:xfrm>
          </p:grpSpPr>
          <p:sp>
            <p:nvSpPr>
              <p:cNvPr id="123" name="Textfeld 122"/>
              <p:cNvSpPr txBox="1"/>
              <p:nvPr/>
            </p:nvSpPr>
            <p:spPr>
              <a:xfrm>
                <a:off x="243730" y="487519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4" name="Textfeld 123"/>
              <p:cNvSpPr txBox="1"/>
              <p:nvPr/>
            </p:nvSpPr>
            <p:spPr>
              <a:xfrm>
                <a:off x="243897" y="510062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5" name="Textfeld 124"/>
              <p:cNvSpPr txBox="1"/>
              <p:nvPr/>
            </p:nvSpPr>
            <p:spPr>
              <a:xfrm>
                <a:off x="243730" y="532503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6" name="Textfeld 125"/>
              <p:cNvSpPr txBox="1"/>
              <p:nvPr/>
            </p:nvSpPr>
            <p:spPr>
              <a:xfrm>
                <a:off x="243897" y="555046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7" name="Textfeld 126"/>
              <p:cNvSpPr txBox="1"/>
              <p:nvPr/>
            </p:nvSpPr>
            <p:spPr>
              <a:xfrm>
                <a:off x="244064" y="577455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8" name="Textfeld 127"/>
              <p:cNvSpPr txBox="1"/>
              <p:nvPr/>
            </p:nvSpPr>
            <p:spPr>
              <a:xfrm>
                <a:off x="247406" y="599998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9" name="Textfeld 128"/>
              <p:cNvSpPr txBox="1"/>
              <p:nvPr/>
            </p:nvSpPr>
            <p:spPr>
              <a:xfrm>
                <a:off x="244231" y="6221932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</p:grpSp>
        <p:grpSp>
          <p:nvGrpSpPr>
            <p:cNvPr id="99" name="ID5R"/>
            <p:cNvGrpSpPr/>
            <p:nvPr/>
          </p:nvGrpSpPr>
          <p:grpSpPr>
            <a:xfrm>
              <a:off x="8616719" y="4657065"/>
              <a:ext cx="254273" cy="1801925"/>
              <a:chOff x="1853455" y="4652946"/>
              <a:chExt cx="254273" cy="1801925"/>
            </a:xfrm>
          </p:grpSpPr>
          <p:sp>
            <p:nvSpPr>
              <p:cNvPr id="115" name="Textfeld 114"/>
              <p:cNvSpPr txBox="1"/>
              <p:nvPr/>
            </p:nvSpPr>
            <p:spPr>
              <a:xfrm>
                <a:off x="1853455" y="465294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16" name="Textfeld 115"/>
              <p:cNvSpPr txBox="1"/>
              <p:nvPr/>
            </p:nvSpPr>
            <p:spPr>
              <a:xfrm>
                <a:off x="1853622" y="487837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17" name="Textfeld 116"/>
              <p:cNvSpPr txBox="1"/>
              <p:nvPr/>
            </p:nvSpPr>
            <p:spPr>
              <a:xfrm>
                <a:off x="1853455" y="510278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1853622" y="532821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19" name="Textfeld 118"/>
              <p:cNvSpPr txBox="1"/>
              <p:nvPr/>
            </p:nvSpPr>
            <p:spPr>
              <a:xfrm>
                <a:off x="1853789" y="555230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0" name="Textfeld 119"/>
              <p:cNvSpPr txBox="1"/>
              <p:nvPr/>
            </p:nvSpPr>
            <p:spPr>
              <a:xfrm>
                <a:off x="1853956" y="5774561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1" name="Textfeld 120"/>
              <p:cNvSpPr txBox="1"/>
              <p:nvPr/>
            </p:nvSpPr>
            <p:spPr>
              <a:xfrm>
                <a:off x="1853956" y="5999682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22" name="Textfeld 121"/>
              <p:cNvSpPr txBox="1"/>
              <p:nvPr/>
            </p:nvSpPr>
            <p:spPr>
              <a:xfrm>
                <a:off x="1858942" y="6224039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</p:grpSp>
        <p:grpSp>
          <p:nvGrpSpPr>
            <p:cNvPr id="100" name="ID4L"/>
            <p:cNvGrpSpPr/>
            <p:nvPr/>
          </p:nvGrpSpPr>
          <p:grpSpPr>
            <a:xfrm>
              <a:off x="7007886" y="3305821"/>
              <a:ext cx="251570" cy="676884"/>
              <a:chOff x="239939" y="3301702"/>
              <a:chExt cx="251570" cy="676884"/>
            </a:xfrm>
          </p:grpSpPr>
          <p:sp>
            <p:nvSpPr>
              <p:cNvPr id="112" name="Textfeld 111"/>
              <p:cNvSpPr txBox="1"/>
              <p:nvPr/>
            </p:nvSpPr>
            <p:spPr>
              <a:xfrm>
                <a:off x="242723" y="3301702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13" name="Textfeld 112"/>
              <p:cNvSpPr txBox="1"/>
              <p:nvPr/>
            </p:nvSpPr>
            <p:spPr>
              <a:xfrm>
                <a:off x="242723" y="3530145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14" name="Textfeld 113"/>
              <p:cNvSpPr txBox="1"/>
              <p:nvPr/>
            </p:nvSpPr>
            <p:spPr>
              <a:xfrm>
                <a:off x="239939" y="374775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</p:grpSp>
        <p:grpSp>
          <p:nvGrpSpPr>
            <p:cNvPr id="101" name="ID4R"/>
            <p:cNvGrpSpPr/>
            <p:nvPr/>
          </p:nvGrpSpPr>
          <p:grpSpPr>
            <a:xfrm>
              <a:off x="8606665" y="1059807"/>
              <a:ext cx="264327" cy="2919470"/>
              <a:chOff x="1843401" y="1055688"/>
              <a:chExt cx="264327" cy="2919470"/>
            </a:xfrm>
          </p:grpSpPr>
          <p:sp>
            <p:nvSpPr>
              <p:cNvPr id="102" name="Textfeld 101"/>
              <p:cNvSpPr txBox="1"/>
              <p:nvPr/>
            </p:nvSpPr>
            <p:spPr>
              <a:xfrm>
                <a:off x="1858942" y="217600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3" name="Textfeld 102"/>
              <p:cNvSpPr txBox="1"/>
              <p:nvPr/>
            </p:nvSpPr>
            <p:spPr>
              <a:xfrm>
                <a:off x="1854996" y="195897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4" name="Textfeld 103"/>
              <p:cNvSpPr txBox="1"/>
              <p:nvPr/>
            </p:nvSpPr>
            <p:spPr>
              <a:xfrm>
                <a:off x="1857888" y="1737064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5" name="Textfeld 104"/>
              <p:cNvSpPr txBox="1"/>
              <p:nvPr/>
            </p:nvSpPr>
            <p:spPr>
              <a:xfrm>
                <a:off x="1854996" y="1507593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1854996" y="1282242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7" name="Textfeld 106"/>
              <p:cNvSpPr txBox="1"/>
              <p:nvPr/>
            </p:nvSpPr>
            <p:spPr>
              <a:xfrm>
                <a:off x="1854996" y="1055688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8" name="Textfeld 107"/>
              <p:cNvSpPr txBox="1"/>
              <p:nvPr/>
            </p:nvSpPr>
            <p:spPr>
              <a:xfrm>
                <a:off x="1849613" y="307087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09" name="Textfeld 108"/>
              <p:cNvSpPr txBox="1"/>
              <p:nvPr/>
            </p:nvSpPr>
            <p:spPr>
              <a:xfrm>
                <a:off x="1843401" y="3299313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10" name="Textfeld 109"/>
              <p:cNvSpPr txBox="1"/>
              <p:nvPr/>
            </p:nvSpPr>
            <p:spPr>
              <a:xfrm>
                <a:off x="1843401" y="3521400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11" name="Textfeld 110"/>
              <p:cNvSpPr txBox="1"/>
              <p:nvPr/>
            </p:nvSpPr>
            <p:spPr>
              <a:xfrm>
                <a:off x="1849613" y="3744326"/>
                <a:ext cx="248786" cy="2308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900" dirty="0">
                    <a:solidFill>
                      <a:prstClr val="white">
                        <a:lumMod val="75000"/>
                      </a:prst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</p:grpSp>
      </p:grpSp>
      <p:sp>
        <p:nvSpPr>
          <p:cNvPr id="152" name="DRR"/>
          <p:cNvSpPr/>
          <p:nvPr/>
        </p:nvSpPr>
        <p:spPr>
          <a:xfrm rot="5400000" flipH="1">
            <a:off x="1524665" y="545904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153" name="DRL"/>
          <p:cNvSpPr/>
          <p:nvPr/>
        </p:nvSpPr>
        <p:spPr>
          <a:xfrm rot="16200000">
            <a:off x="622810" y="689920"/>
            <a:ext cx="160780" cy="72008"/>
          </a:xfrm>
          <a:prstGeom prst="triangle">
            <a:avLst/>
          </a:prstGeom>
          <a:solidFill>
            <a:srgbClr val="BADA15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grpSp>
        <p:nvGrpSpPr>
          <p:cNvPr id="154" name="Gruppieren 153"/>
          <p:cNvGrpSpPr/>
          <p:nvPr/>
        </p:nvGrpSpPr>
        <p:grpSpPr>
          <a:xfrm>
            <a:off x="267306" y="662298"/>
            <a:ext cx="1823876" cy="5747792"/>
            <a:chOff x="267304" y="662298"/>
            <a:chExt cx="1823876" cy="5747792"/>
          </a:xfrm>
        </p:grpSpPr>
        <p:sp>
          <p:nvSpPr>
            <p:cNvPr id="155" name="Rechteck 154"/>
            <p:cNvSpPr/>
            <p:nvPr/>
          </p:nvSpPr>
          <p:spPr>
            <a:xfrm>
              <a:off x="1691680" y="6622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56" name="Rechteck 155"/>
            <p:cNvSpPr/>
            <p:nvPr/>
          </p:nvSpPr>
          <p:spPr>
            <a:xfrm>
              <a:off x="1695626" y="88028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1695626" y="110469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1695626" y="13290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1699572" y="155350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0" name="Rechteck 159"/>
            <p:cNvSpPr/>
            <p:nvPr/>
          </p:nvSpPr>
          <p:spPr>
            <a:xfrm>
              <a:off x="1699572" y="177791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1699572" y="200232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1703518" y="222673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3" name="Rechteck 162"/>
            <p:cNvSpPr/>
            <p:nvPr/>
          </p:nvSpPr>
          <p:spPr>
            <a:xfrm>
              <a:off x="1703518" y="245113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4" name="Rechteck 163"/>
            <p:cNvSpPr/>
            <p:nvPr/>
          </p:nvSpPr>
          <p:spPr>
            <a:xfrm>
              <a:off x="1703518" y="267554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5" name="Rechteck 164"/>
            <p:cNvSpPr/>
            <p:nvPr/>
          </p:nvSpPr>
          <p:spPr>
            <a:xfrm>
              <a:off x="1707464" y="289995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6" name="Rechteck 165"/>
            <p:cNvSpPr/>
            <p:nvPr/>
          </p:nvSpPr>
          <p:spPr>
            <a:xfrm>
              <a:off x="1707464" y="312436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1707464" y="334877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8" name="Rechteck 167"/>
            <p:cNvSpPr/>
            <p:nvPr/>
          </p:nvSpPr>
          <p:spPr>
            <a:xfrm>
              <a:off x="1711410" y="357317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69" name="Rechteck 168"/>
            <p:cNvSpPr/>
            <p:nvPr/>
          </p:nvSpPr>
          <p:spPr>
            <a:xfrm>
              <a:off x="1711410" y="379758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711410" y="402199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1" name="Rechteck 170"/>
            <p:cNvSpPr/>
            <p:nvPr/>
          </p:nvSpPr>
          <p:spPr>
            <a:xfrm>
              <a:off x="1715356" y="424640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2" name="Rechteck 171"/>
            <p:cNvSpPr/>
            <p:nvPr/>
          </p:nvSpPr>
          <p:spPr>
            <a:xfrm>
              <a:off x="1715356" y="447081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719302" y="469521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1723248" y="491962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5" name="Rechteck 174"/>
            <p:cNvSpPr/>
            <p:nvPr/>
          </p:nvSpPr>
          <p:spPr>
            <a:xfrm>
              <a:off x="1723248" y="514403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6" name="Rechteck 175"/>
            <p:cNvSpPr/>
            <p:nvPr/>
          </p:nvSpPr>
          <p:spPr>
            <a:xfrm>
              <a:off x="1723248" y="536844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7" name="Rechteck 176"/>
            <p:cNvSpPr/>
            <p:nvPr/>
          </p:nvSpPr>
          <p:spPr>
            <a:xfrm>
              <a:off x="1727194" y="559285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1727194" y="581725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1727194" y="604166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731140" y="626607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9E7E0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1" name="Rechteck 180"/>
            <p:cNvSpPr/>
            <p:nvPr/>
          </p:nvSpPr>
          <p:spPr>
            <a:xfrm>
              <a:off x="267304" y="6622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271250" y="88028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271250" y="110469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71250" y="132909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275196" y="155350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75196" y="177791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75196" y="200232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279142" y="222673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79142" y="245113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79142" y="267554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83088" y="289995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83088" y="312436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83088" y="334877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87034" y="357317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287034" y="379758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87034" y="402199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290980" y="424640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290980" y="447081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94926" y="469521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298872" y="491962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98872" y="514403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98872" y="5368442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302818" y="5592850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302818" y="5817258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302818" y="6041666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306764" y="6266074"/>
              <a:ext cx="360040" cy="144016"/>
            </a:xfrm>
            <a:prstGeom prst="rect">
              <a:avLst/>
            </a:prstGeom>
            <a:solidFill>
              <a:schemeClr val="bg1"/>
            </a:solidFill>
            <a:ln w="25400" cap="flat">
              <a:solidFill>
                <a:srgbClr val="BADA15"/>
              </a:solidFill>
            </a:ln>
          </p:spPr>
          <p:txBody>
            <a:bodyPr rtlCol="0" anchor="ctr"/>
            <a:lstStyle/>
            <a:p>
              <a:pPr algn="ctr"/>
              <a:endParaRPr lang="de-DE">
                <a:solidFill>
                  <a:prstClr val="black"/>
                </a:solidFill>
              </a:endParaRPr>
            </a:p>
          </p:txBody>
        </p:sp>
      </p:grpSp>
      <p:grpSp>
        <p:nvGrpSpPr>
          <p:cNvPr id="207" name="ID1L"/>
          <p:cNvGrpSpPr/>
          <p:nvPr/>
        </p:nvGrpSpPr>
        <p:grpSpPr>
          <a:xfrm>
            <a:off x="247408" y="618970"/>
            <a:ext cx="248786" cy="667551"/>
            <a:chOff x="242723" y="618969"/>
            <a:chExt cx="248786" cy="667551"/>
          </a:xfrm>
        </p:grpSpPr>
        <p:sp>
          <p:nvSpPr>
            <p:cNvPr id="208" name="Textfeld 207"/>
            <p:cNvSpPr txBox="1"/>
            <p:nvPr/>
          </p:nvSpPr>
          <p:spPr>
            <a:xfrm>
              <a:off x="242723" y="618969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209" name="Textfeld 208"/>
            <p:cNvSpPr txBox="1"/>
            <p:nvPr/>
          </p:nvSpPr>
          <p:spPr>
            <a:xfrm>
              <a:off x="242723" y="83661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210" name="Textfeld 209"/>
            <p:cNvSpPr txBox="1"/>
            <p:nvPr/>
          </p:nvSpPr>
          <p:spPr>
            <a:xfrm>
              <a:off x="242723" y="105568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</p:grpSp>
      <p:sp>
        <p:nvSpPr>
          <p:cNvPr id="211" name="ID1R"/>
          <p:cNvSpPr txBox="1"/>
          <p:nvPr/>
        </p:nvSpPr>
        <p:spPr>
          <a:xfrm>
            <a:off x="1858944" y="614417"/>
            <a:ext cx="248786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grpSp>
        <p:nvGrpSpPr>
          <p:cNvPr id="212" name="ID2L"/>
          <p:cNvGrpSpPr/>
          <p:nvPr/>
        </p:nvGrpSpPr>
        <p:grpSpPr>
          <a:xfrm>
            <a:off x="241058" y="1286520"/>
            <a:ext cx="255136" cy="1799282"/>
            <a:chOff x="226232" y="1286520"/>
            <a:chExt cx="255136" cy="1799282"/>
          </a:xfrm>
        </p:grpSpPr>
        <p:sp>
          <p:nvSpPr>
            <p:cNvPr id="213" name="Textfeld 212"/>
            <p:cNvSpPr txBox="1"/>
            <p:nvPr/>
          </p:nvSpPr>
          <p:spPr>
            <a:xfrm>
              <a:off x="226232" y="128652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4" name="Textfeld 213"/>
            <p:cNvSpPr txBox="1"/>
            <p:nvPr/>
          </p:nvSpPr>
          <p:spPr>
            <a:xfrm>
              <a:off x="226232" y="150242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5" name="Textfeld 214"/>
            <p:cNvSpPr txBox="1"/>
            <p:nvPr/>
          </p:nvSpPr>
          <p:spPr>
            <a:xfrm>
              <a:off x="226232" y="173102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6" name="Textfeld 215"/>
            <p:cNvSpPr txBox="1"/>
            <p:nvPr/>
          </p:nvSpPr>
          <p:spPr>
            <a:xfrm>
              <a:off x="226232" y="195327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7" name="Textfeld 216"/>
            <p:cNvSpPr txBox="1"/>
            <p:nvPr/>
          </p:nvSpPr>
          <p:spPr>
            <a:xfrm>
              <a:off x="226232" y="240412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8" name="Textfeld 217"/>
            <p:cNvSpPr txBox="1"/>
            <p:nvPr/>
          </p:nvSpPr>
          <p:spPr>
            <a:xfrm>
              <a:off x="226232" y="217963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19" name="Textfeld 218"/>
            <p:cNvSpPr txBox="1"/>
            <p:nvPr/>
          </p:nvSpPr>
          <p:spPr>
            <a:xfrm>
              <a:off x="226232" y="2629545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220" name="Textfeld 219"/>
            <p:cNvSpPr txBox="1"/>
            <p:nvPr/>
          </p:nvSpPr>
          <p:spPr>
            <a:xfrm>
              <a:off x="232582" y="285497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</p:grpSp>
      <p:sp>
        <p:nvSpPr>
          <p:cNvPr id="221" name="ID2R"/>
          <p:cNvSpPr txBox="1"/>
          <p:nvPr/>
        </p:nvSpPr>
        <p:spPr>
          <a:xfrm>
            <a:off x="1858944" y="824856"/>
            <a:ext cx="248786" cy="2308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222" name="ID3R"/>
          <p:cNvGrpSpPr/>
          <p:nvPr/>
        </p:nvGrpSpPr>
        <p:grpSpPr>
          <a:xfrm>
            <a:off x="1852732" y="2404120"/>
            <a:ext cx="254998" cy="2245762"/>
            <a:chOff x="1843401" y="2404120"/>
            <a:chExt cx="254998" cy="2245762"/>
          </a:xfrm>
        </p:grpSpPr>
        <p:sp>
          <p:nvSpPr>
            <p:cNvPr id="223" name="Textfeld 222"/>
            <p:cNvSpPr txBox="1"/>
            <p:nvPr/>
          </p:nvSpPr>
          <p:spPr>
            <a:xfrm>
              <a:off x="1843401" y="240412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24" name="Textfeld 223"/>
            <p:cNvSpPr txBox="1"/>
            <p:nvPr/>
          </p:nvSpPr>
          <p:spPr>
            <a:xfrm>
              <a:off x="1843401" y="262413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25" name="Textfeld 224"/>
            <p:cNvSpPr txBox="1"/>
            <p:nvPr/>
          </p:nvSpPr>
          <p:spPr>
            <a:xfrm>
              <a:off x="1849613" y="285273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26" name="Textfeld 225"/>
            <p:cNvSpPr txBox="1"/>
            <p:nvPr/>
          </p:nvSpPr>
          <p:spPr>
            <a:xfrm>
              <a:off x="1849613" y="397858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1849613" y="4200303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28" name="Textfeld 227"/>
            <p:cNvSpPr txBox="1"/>
            <p:nvPr/>
          </p:nvSpPr>
          <p:spPr>
            <a:xfrm>
              <a:off x="1849613" y="441905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grpSp>
        <p:nvGrpSpPr>
          <p:cNvPr id="229" name="ID3L"/>
          <p:cNvGrpSpPr/>
          <p:nvPr/>
        </p:nvGrpSpPr>
        <p:grpSpPr>
          <a:xfrm>
            <a:off x="240668" y="3070870"/>
            <a:ext cx="255527" cy="1811772"/>
            <a:chOff x="238932" y="3070870"/>
            <a:chExt cx="255527" cy="1811772"/>
          </a:xfrm>
        </p:grpSpPr>
        <p:sp>
          <p:nvSpPr>
            <p:cNvPr id="230" name="Textfeld 229"/>
            <p:cNvSpPr txBox="1"/>
            <p:nvPr/>
          </p:nvSpPr>
          <p:spPr>
            <a:xfrm>
              <a:off x="238932" y="307087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31" name="Textfeld 230"/>
            <p:cNvSpPr txBox="1"/>
            <p:nvPr/>
          </p:nvSpPr>
          <p:spPr>
            <a:xfrm>
              <a:off x="245673" y="397515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32" name="Textfeld 231"/>
            <p:cNvSpPr txBox="1"/>
            <p:nvPr/>
          </p:nvSpPr>
          <p:spPr>
            <a:xfrm>
              <a:off x="242723" y="4200303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33" name="Textfeld 232"/>
            <p:cNvSpPr txBox="1"/>
            <p:nvPr/>
          </p:nvSpPr>
          <p:spPr>
            <a:xfrm>
              <a:off x="242723" y="441905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242723" y="465181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</p:grpSp>
      <p:grpSp>
        <p:nvGrpSpPr>
          <p:cNvPr id="235" name="ID5L"/>
          <p:cNvGrpSpPr/>
          <p:nvPr/>
        </p:nvGrpSpPr>
        <p:grpSpPr>
          <a:xfrm>
            <a:off x="243732" y="4875196"/>
            <a:ext cx="252462" cy="1577568"/>
            <a:chOff x="243730" y="4875196"/>
            <a:chExt cx="252462" cy="1577568"/>
          </a:xfrm>
        </p:grpSpPr>
        <p:sp>
          <p:nvSpPr>
            <p:cNvPr id="236" name="Textfeld 235"/>
            <p:cNvSpPr txBox="1"/>
            <p:nvPr/>
          </p:nvSpPr>
          <p:spPr>
            <a:xfrm>
              <a:off x="243730" y="487519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37" name="Textfeld 236"/>
            <p:cNvSpPr txBox="1"/>
            <p:nvPr/>
          </p:nvSpPr>
          <p:spPr>
            <a:xfrm>
              <a:off x="243897" y="510062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38" name="Textfeld 237"/>
            <p:cNvSpPr txBox="1"/>
            <p:nvPr/>
          </p:nvSpPr>
          <p:spPr>
            <a:xfrm>
              <a:off x="243730" y="532503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39" name="Textfeld 238"/>
            <p:cNvSpPr txBox="1"/>
            <p:nvPr/>
          </p:nvSpPr>
          <p:spPr>
            <a:xfrm>
              <a:off x="243897" y="555046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0" name="Textfeld 239"/>
            <p:cNvSpPr txBox="1"/>
            <p:nvPr/>
          </p:nvSpPr>
          <p:spPr>
            <a:xfrm>
              <a:off x="244064" y="577455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1" name="Textfeld 240"/>
            <p:cNvSpPr txBox="1"/>
            <p:nvPr/>
          </p:nvSpPr>
          <p:spPr>
            <a:xfrm>
              <a:off x="247406" y="599998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2" name="Textfeld 241"/>
            <p:cNvSpPr txBox="1"/>
            <p:nvPr/>
          </p:nvSpPr>
          <p:spPr>
            <a:xfrm>
              <a:off x="244231" y="6221932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grpSp>
        <p:nvGrpSpPr>
          <p:cNvPr id="243" name="ID5R"/>
          <p:cNvGrpSpPr/>
          <p:nvPr/>
        </p:nvGrpSpPr>
        <p:grpSpPr>
          <a:xfrm>
            <a:off x="1853458" y="4652947"/>
            <a:ext cx="254273" cy="1801925"/>
            <a:chOff x="1853455" y="4652946"/>
            <a:chExt cx="254273" cy="1801925"/>
          </a:xfrm>
        </p:grpSpPr>
        <p:sp>
          <p:nvSpPr>
            <p:cNvPr id="244" name="Textfeld 243"/>
            <p:cNvSpPr txBox="1"/>
            <p:nvPr/>
          </p:nvSpPr>
          <p:spPr>
            <a:xfrm>
              <a:off x="1853455" y="465294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5" name="Textfeld 244"/>
            <p:cNvSpPr txBox="1"/>
            <p:nvPr/>
          </p:nvSpPr>
          <p:spPr>
            <a:xfrm>
              <a:off x="1853622" y="487837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6" name="Textfeld 245"/>
            <p:cNvSpPr txBox="1"/>
            <p:nvPr/>
          </p:nvSpPr>
          <p:spPr>
            <a:xfrm>
              <a:off x="1853455" y="510278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7" name="Textfeld 246"/>
            <p:cNvSpPr txBox="1"/>
            <p:nvPr/>
          </p:nvSpPr>
          <p:spPr>
            <a:xfrm>
              <a:off x="1853622" y="532821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8" name="Textfeld 247"/>
            <p:cNvSpPr txBox="1"/>
            <p:nvPr/>
          </p:nvSpPr>
          <p:spPr>
            <a:xfrm>
              <a:off x="1853789" y="555230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49" name="Textfeld 248"/>
            <p:cNvSpPr txBox="1"/>
            <p:nvPr/>
          </p:nvSpPr>
          <p:spPr>
            <a:xfrm>
              <a:off x="1853956" y="5774561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50" name="Textfeld 249"/>
            <p:cNvSpPr txBox="1"/>
            <p:nvPr/>
          </p:nvSpPr>
          <p:spPr>
            <a:xfrm>
              <a:off x="1853956" y="5999682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  <p:sp>
          <p:nvSpPr>
            <p:cNvPr id="251" name="Textfeld 250"/>
            <p:cNvSpPr txBox="1"/>
            <p:nvPr/>
          </p:nvSpPr>
          <p:spPr>
            <a:xfrm>
              <a:off x="1858942" y="6224039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</a:p>
          </p:txBody>
        </p:sp>
      </p:grpSp>
      <p:grpSp>
        <p:nvGrpSpPr>
          <p:cNvPr id="252" name="ID4L"/>
          <p:cNvGrpSpPr/>
          <p:nvPr/>
        </p:nvGrpSpPr>
        <p:grpSpPr>
          <a:xfrm>
            <a:off x="244624" y="3301702"/>
            <a:ext cx="251570" cy="676884"/>
            <a:chOff x="239939" y="3301702"/>
            <a:chExt cx="251570" cy="676884"/>
          </a:xfrm>
        </p:grpSpPr>
        <p:sp>
          <p:nvSpPr>
            <p:cNvPr id="253" name="Textfeld 252"/>
            <p:cNvSpPr txBox="1"/>
            <p:nvPr/>
          </p:nvSpPr>
          <p:spPr>
            <a:xfrm>
              <a:off x="242723" y="3301702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54" name="Textfeld 253"/>
            <p:cNvSpPr txBox="1"/>
            <p:nvPr/>
          </p:nvSpPr>
          <p:spPr>
            <a:xfrm>
              <a:off x="242723" y="3530145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55" name="Textfeld 254"/>
            <p:cNvSpPr txBox="1"/>
            <p:nvPr/>
          </p:nvSpPr>
          <p:spPr>
            <a:xfrm>
              <a:off x="239939" y="374775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</p:grpSp>
      <p:grpSp>
        <p:nvGrpSpPr>
          <p:cNvPr id="256" name="ID4R"/>
          <p:cNvGrpSpPr/>
          <p:nvPr/>
        </p:nvGrpSpPr>
        <p:grpSpPr>
          <a:xfrm>
            <a:off x="1843404" y="1055688"/>
            <a:ext cx="264327" cy="2919470"/>
            <a:chOff x="1843401" y="1055688"/>
            <a:chExt cx="264327" cy="2919470"/>
          </a:xfrm>
        </p:grpSpPr>
        <p:sp>
          <p:nvSpPr>
            <p:cNvPr id="257" name="Textfeld 256"/>
            <p:cNvSpPr txBox="1"/>
            <p:nvPr/>
          </p:nvSpPr>
          <p:spPr>
            <a:xfrm>
              <a:off x="1858942" y="217600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58" name="Textfeld 257"/>
            <p:cNvSpPr txBox="1"/>
            <p:nvPr/>
          </p:nvSpPr>
          <p:spPr>
            <a:xfrm>
              <a:off x="1854996" y="195897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59" name="Textfeld 258"/>
            <p:cNvSpPr txBox="1"/>
            <p:nvPr/>
          </p:nvSpPr>
          <p:spPr>
            <a:xfrm>
              <a:off x="1857888" y="1737064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0" name="Textfeld 259"/>
            <p:cNvSpPr txBox="1"/>
            <p:nvPr/>
          </p:nvSpPr>
          <p:spPr>
            <a:xfrm>
              <a:off x="1854996" y="1507593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1" name="Textfeld 260"/>
            <p:cNvSpPr txBox="1"/>
            <p:nvPr/>
          </p:nvSpPr>
          <p:spPr>
            <a:xfrm>
              <a:off x="1854996" y="1282242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2" name="Textfeld 261"/>
            <p:cNvSpPr txBox="1"/>
            <p:nvPr/>
          </p:nvSpPr>
          <p:spPr>
            <a:xfrm>
              <a:off x="1854996" y="1055688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3" name="Textfeld 262"/>
            <p:cNvSpPr txBox="1"/>
            <p:nvPr/>
          </p:nvSpPr>
          <p:spPr>
            <a:xfrm>
              <a:off x="1849613" y="307087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4" name="Textfeld 263"/>
            <p:cNvSpPr txBox="1"/>
            <p:nvPr/>
          </p:nvSpPr>
          <p:spPr>
            <a:xfrm>
              <a:off x="1843401" y="3299313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5" name="Textfeld 264"/>
            <p:cNvSpPr txBox="1"/>
            <p:nvPr/>
          </p:nvSpPr>
          <p:spPr>
            <a:xfrm>
              <a:off x="1843401" y="3521400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266" name="Textfeld 265"/>
            <p:cNvSpPr txBox="1"/>
            <p:nvPr/>
          </p:nvSpPr>
          <p:spPr>
            <a:xfrm>
              <a:off x="1849613" y="3744326"/>
              <a:ext cx="248786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9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</p:grpSp>
      <p:grpSp>
        <p:nvGrpSpPr>
          <p:cNvPr id="267" name="Block 5"/>
          <p:cNvGrpSpPr/>
          <p:nvPr/>
        </p:nvGrpSpPr>
        <p:grpSpPr>
          <a:xfrm>
            <a:off x="195368" y="4647353"/>
            <a:ext cx="2000371" cy="1811635"/>
            <a:chOff x="195365" y="4647352"/>
            <a:chExt cx="2000371" cy="1811635"/>
          </a:xfrm>
        </p:grpSpPr>
        <p:cxnSp>
          <p:nvCxnSpPr>
            <p:cNvPr id="268" name="Gerader Verbinder 267"/>
            <p:cNvCxnSpPr/>
            <p:nvPr/>
          </p:nvCxnSpPr>
          <p:spPr>
            <a:xfrm flipH="1">
              <a:off x="201715" y="488101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r Verbinder 268"/>
            <p:cNvCxnSpPr/>
            <p:nvPr/>
          </p:nvCxnSpPr>
          <p:spPr>
            <a:xfrm flipH="1">
              <a:off x="1611415" y="465241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r Verbinder 269"/>
            <p:cNvCxnSpPr/>
            <p:nvPr/>
          </p:nvCxnSpPr>
          <p:spPr>
            <a:xfrm flipH="1">
              <a:off x="1611415" y="6458987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Gerader Verbinder 270"/>
            <p:cNvCxnSpPr/>
            <p:nvPr/>
          </p:nvCxnSpPr>
          <p:spPr>
            <a:xfrm flipH="1">
              <a:off x="206641" y="6458987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Gerader Verbinder 271"/>
            <p:cNvCxnSpPr/>
            <p:nvPr/>
          </p:nvCxnSpPr>
          <p:spPr>
            <a:xfrm>
              <a:off x="195365" y="4882642"/>
              <a:ext cx="7835" cy="1576345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Gerader Verbinder 272"/>
            <p:cNvCxnSpPr/>
            <p:nvPr/>
          </p:nvCxnSpPr>
          <p:spPr>
            <a:xfrm>
              <a:off x="776377" y="4881012"/>
              <a:ext cx="411247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Gerader Verbinder 273"/>
            <p:cNvCxnSpPr/>
            <p:nvPr/>
          </p:nvCxnSpPr>
          <p:spPr>
            <a:xfrm flipV="1">
              <a:off x="1187624" y="4652412"/>
              <a:ext cx="0" cy="22860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Gerader Verbinder 274"/>
            <p:cNvCxnSpPr/>
            <p:nvPr/>
          </p:nvCxnSpPr>
          <p:spPr>
            <a:xfrm flipH="1" flipV="1">
              <a:off x="1187624" y="4647352"/>
              <a:ext cx="426966" cy="253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Gerader Verbinder 275"/>
            <p:cNvCxnSpPr/>
            <p:nvPr/>
          </p:nvCxnSpPr>
          <p:spPr>
            <a:xfrm>
              <a:off x="2181151" y="4652412"/>
              <a:ext cx="14585" cy="1800352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Gerader Verbinder 276"/>
            <p:cNvCxnSpPr/>
            <p:nvPr/>
          </p:nvCxnSpPr>
          <p:spPr>
            <a:xfrm flipH="1">
              <a:off x="776377" y="6458987"/>
              <a:ext cx="83821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Block 3"/>
          <p:cNvGrpSpPr/>
          <p:nvPr/>
        </p:nvGrpSpPr>
        <p:grpSpPr>
          <a:xfrm>
            <a:off x="195367" y="2410470"/>
            <a:ext cx="1973086" cy="2470542"/>
            <a:chOff x="195365" y="2410470"/>
            <a:chExt cx="1973086" cy="2470542"/>
          </a:xfrm>
        </p:grpSpPr>
        <p:cxnSp>
          <p:nvCxnSpPr>
            <p:cNvPr id="279" name="Gerader Verbinder 278"/>
            <p:cNvCxnSpPr/>
            <p:nvPr/>
          </p:nvCxnSpPr>
          <p:spPr>
            <a:xfrm flipH="1">
              <a:off x="195365" y="3309387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Gerader Verbinder 279"/>
            <p:cNvCxnSpPr/>
            <p:nvPr/>
          </p:nvCxnSpPr>
          <p:spPr>
            <a:xfrm flipH="1">
              <a:off x="195365" y="398566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Gerader Verbinder 280"/>
            <p:cNvCxnSpPr/>
            <p:nvPr/>
          </p:nvCxnSpPr>
          <p:spPr>
            <a:xfrm flipH="1">
              <a:off x="195365" y="488101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/>
            <p:cNvCxnSpPr/>
            <p:nvPr/>
          </p:nvCxnSpPr>
          <p:spPr>
            <a:xfrm flipH="1">
              <a:off x="195365" y="308357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Gerader Verbinder 282"/>
            <p:cNvCxnSpPr/>
            <p:nvPr/>
          </p:nvCxnSpPr>
          <p:spPr>
            <a:xfrm>
              <a:off x="195365" y="3083570"/>
              <a:ext cx="0" cy="225817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Gerader Verbinder 283"/>
            <p:cNvCxnSpPr/>
            <p:nvPr/>
          </p:nvCxnSpPr>
          <p:spPr>
            <a:xfrm>
              <a:off x="765101" y="3309387"/>
              <a:ext cx="0" cy="676275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Gerader Verbinder 284"/>
            <p:cNvCxnSpPr/>
            <p:nvPr/>
          </p:nvCxnSpPr>
          <p:spPr>
            <a:xfrm>
              <a:off x="195365" y="3985662"/>
              <a:ext cx="0" cy="89535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Gerader Verbinder 285"/>
            <p:cNvCxnSpPr/>
            <p:nvPr/>
          </p:nvCxnSpPr>
          <p:spPr>
            <a:xfrm flipH="1">
              <a:off x="1598715" y="241047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Gerader Verbinder 286"/>
            <p:cNvCxnSpPr/>
            <p:nvPr/>
          </p:nvCxnSpPr>
          <p:spPr>
            <a:xfrm flipH="1">
              <a:off x="1598715" y="308357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Gerader Verbinder 287"/>
            <p:cNvCxnSpPr/>
            <p:nvPr/>
          </p:nvCxnSpPr>
          <p:spPr>
            <a:xfrm flipH="1">
              <a:off x="1598715" y="398313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Gerader Verbinder 288"/>
            <p:cNvCxnSpPr/>
            <p:nvPr/>
          </p:nvCxnSpPr>
          <p:spPr>
            <a:xfrm flipH="1">
              <a:off x="1598715" y="464988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Gerader Verbinder 289"/>
            <p:cNvCxnSpPr/>
            <p:nvPr/>
          </p:nvCxnSpPr>
          <p:spPr>
            <a:xfrm>
              <a:off x="2168451" y="2410470"/>
              <a:ext cx="0" cy="67310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rader Verbinder 290"/>
            <p:cNvCxnSpPr/>
            <p:nvPr/>
          </p:nvCxnSpPr>
          <p:spPr>
            <a:xfrm>
              <a:off x="2168451" y="3983132"/>
              <a:ext cx="0" cy="66675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Gerader Verbinder 291"/>
            <p:cNvCxnSpPr/>
            <p:nvPr/>
          </p:nvCxnSpPr>
          <p:spPr>
            <a:xfrm>
              <a:off x="765101" y="3083570"/>
              <a:ext cx="42252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Gerader Verbinder 292"/>
            <p:cNvCxnSpPr/>
            <p:nvPr/>
          </p:nvCxnSpPr>
          <p:spPr>
            <a:xfrm flipV="1">
              <a:off x="1187624" y="2410470"/>
              <a:ext cx="0" cy="67310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Gerader Verbinder 293"/>
            <p:cNvCxnSpPr/>
            <p:nvPr/>
          </p:nvCxnSpPr>
          <p:spPr>
            <a:xfrm flipH="1">
              <a:off x="1187624" y="2410470"/>
              <a:ext cx="411091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Gerader Verbinder 294"/>
            <p:cNvCxnSpPr/>
            <p:nvPr/>
          </p:nvCxnSpPr>
          <p:spPr>
            <a:xfrm>
              <a:off x="1598715" y="3083570"/>
              <a:ext cx="0" cy="899562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Gerader Verbinder 295"/>
            <p:cNvCxnSpPr/>
            <p:nvPr/>
          </p:nvCxnSpPr>
          <p:spPr>
            <a:xfrm flipH="1">
              <a:off x="1187624" y="4649882"/>
              <a:ext cx="411091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Gerader Verbinder 296"/>
            <p:cNvCxnSpPr/>
            <p:nvPr/>
          </p:nvCxnSpPr>
          <p:spPr>
            <a:xfrm>
              <a:off x="765101" y="4881012"/>
              <a:ext cx="42252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Gerader Verbinder 297"/>
            <p:cNvCxnSpPr/>
            <p:nvPr/>
          </p:nvCxnSpPr>
          <p:spPr>
            <a:xfrm flipV="1">
              <a:off x="1187624" y="4649882"/>
              <a:ext cx="0" cy="23113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9" name="Block 4"/>
          <p:cNvGrpSpPr/>
          <p:nvPr/>
        </p:nvGrpSpPr>
        <p:grpSpPr>
          <a:xfrm>
            <a:off x="195367" y="1067446"/>
            <a:ext cx="1973086" cy="2918217"/>
            <a:chOff x="195365" y="1067445"/>
            <a:chExt cx="1973086" cy="2918217"/>
          </a:xfrm>
        </p:grpSpPr>
        <p:cxnSp>
          <p:nvCxnSpPr>
            <p:cNvPr id="300" name="Gerader Verbinder 299"/>
            <p:cNvCxnSpPr/>
            <p:nvPr/>
          </p:nvCxnSpPr>
          <p:spPr>
            <a:xfrm flipH="1">
              <a:off x="198905" y="3309387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Gerader Verbinder 300"/>
            <p:cNvCxnSpPr/>
            <p:nvPr/>
          </p:nvCxnSpPr>
          <p:spPr>
            <a:xfrm flipH="1">
              <a:off x="198905" y="3985662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Gerader Verbinder 301"/>
            <p:cNvCxnSpPr/>
            <p:nvPr/>
          </p:nvCxnSpPr>
          <p:spPr>
            <a:xfrm flipH="1">
              <a:off x="1598715" y="308357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Gerader Verbinder 302"/>
            <p:cNvCxnSpPr/>
            <p:nvPr/>
          </p:nvCxnSpPr>
          <p:spPr>
            <a:xfrm flipH="1">
              <a:off x="1598715" y="3981639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Gerader Verbinder 303"/>
            <p:cNvCxnSpPr/>
            <p:nvPr/>
          </p:nvCxnSpPr>
          <p:spPr>
            <a:xfrm flipH="1">
              <a:off x="1598715" y="1067445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Gerader Verbinder 304"/>
            <p:cNvCxnSpPr/>
            <p:nvPr/>
          </p:nvCxnSpPr>
          <p:spPr>
            <a:xfrm flipH="1">
              <a:off x="1598715" y="241429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/>
            <p:cNvCxnSpPr/>
            <p:nvPr/>
          </p:nvCxnSpPr>
          <p:spPr>
            <a:xfrm flipH="1">
              <a:off x="195365" y="3309387"/>
              <a:ext cx="3540" cy="672252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Gerader Verbinder 306"/>
            <p:cNvCxnSpPr/>
            <p:nvPr/>
          </p:nvCxnSpPr>
          <p:spPr>
            <a:xfrm flipV="1">
              <a:off x="2168451" y="3083570"/>
              <a:ext cx="0" cy="902092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/>
            <p:cNvCxnSpPr/>
            <p:nvPr/>
          </p:nvCxnSpPr>
          <p:spPr>
            <a:xfrm flipV="1">
              <a:off x="2168451" y="1067445"/>
              <a:ext cx="0" cy="1346845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/>
            <p:cNvCxnSpPr/>
            <p:nvPr/>
          </p:nvCxnSpPr>
          <p:spPr>
            <a:xfrm flipV="1">
              <a:off x="768641" y="3981639"/>
              <a:ext cx="830074" cy="4023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/>
            <p:cNvCxnSpPr/>
            <p:nvPr/>
          </p:nvCxnSpPr>
          <p:spPr>
            <a:xfrm>
              <a:off x="765101" y="3309387"/>
              <a:ext cx="42252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/>
            <p:cNvCxnSpPr/>
            <p:nvPr/>
          </p:nvCxnSpPr>
          <p:spPr>
            <a:xfrm flipH="1">
              <a:off x="1187624" y="1067445"/>
              <a:ext cx="411091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/>
            <p:cNvCxnSpPr/>
            <p:nvPr/>
          </p:nvCxnSpPr>
          <p:spPr>
            <a:xfrm flipV="1">
              <a:off x="1187624" y="1067445"/>
              <a:ext cx="0" cy="2241942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/>
            <p:cNvCxnSpPr/>
            <p:nvPr/>
          </p:nvCxnSpPr>
          <p:spPr>
            <a:xfrm>
              <a:off x="1598715" y="2414290"/>
              <a:ext cx="0" cy="66928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Block 1"/>
          <p:cNvGrpSpPr/>
          <p:nvPr/>
        </p:nvGrpSpPr>
        <p:grpSpPr>
          <a:xfrm>
            <a:off x="187780" y="548680"/>
            <a:ext cx="1990273" cy="737840"/>
            <a:chOff x="187777" y="548680"/>
            <a:chExt cx="1990273" cy="737840"/>
          </a:xfrm>
        </p:grpSpPr>
        <p:cxnSp>
          <p:nvCxnSpPr>
            <p:cNvPr id="315" name="Gerader Verbinder 314"/>
            <p:cNvCxnSpPr/>
            <p:nvPr/>
          </p:nvCxnSpPr>
          <p:spPr>
            <a:xfrm flipH="1">
              <a:off x="187777" y="128652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r Verbinder 315"/>
            <p:cNvCxnSpPr/>
            <p:nvPr/>
          </p:nvCxnSpPr>
          <p:spPr>
            <a:xfrm flipH="1">
              <a:off x="1598715" y="846113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316"/>
            <p:cNvCxnSpPr/>
            <p:nvPr/>
          </p:nvCxnSpPr>
          <p:spPr>
            <a:xfrm flipV="1">
              <a:off x="187777" y="548680"/>
              <a:ext cx="7588" cy="73784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Gerader Verbinder 317"/>
            <p:cNvCxnSpPr/>
            <p:nvPr/>
          </p:nvCxnSpPr>
          <p:spPr>
            <a:xfrm>
              <a:off x="203200" y="549275"/>
              <a:ext cx="1974850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Gerader Verbinder 318"/>
            <p:cNvCxnSpPr/>
            <p:nvPr/>
          </p:nvCxnSpPr>
          <p:spPr>
            <a:xfrm flipH="1">
              <a:off x="2174875" y="565150"/>
              <a:ext cx="3175" cy="27940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Gerader Verbinder 319"/>
            <p:cNvCxnSpPr/>
            <p:nvPr/>
          </p:nvCxnSpPr>
          <p:spPr>
            <a:xfrm flipV="1">
              <a:off x="757513" y="844550"/>
              <a:ext cx="0" cy="44197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Gerader Verbinder 320"/>
            <p:cNvCxnSpPr/>
            <p:nvPr/>
          </p:nvCxnSpPr>
          <p:spPr>
            <a:xfrm flipH="1">
              <a:off x="771451" y="844550"/>
              <a:ext cx="811389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Block 2"/>
          <p:cNvGrpSpPr/>
          <p:nvPr/>
        </p:nvGrpSpPr>
        <p:grpSpPr>
          <a:xfrm>
            <a:off x="201717" y="846114"/>
            <a:ext cx="1966662" cy="2241277"/>
            <a:chOff x="201715" y="846113"/>
            <a:chExt cx="1966662" cy="2241277"/>
          </a:xfrm>
        </p:grpSpPr>
        <p:cxnSp>
          <p:nvCxnSpPr>
            <p:cNvPr id="323" name="Gerader Verbinder 322"/>
            <p:cNvCxnSpPr/>
            <p:nvPr/>
          </p:nvCxnSpPr>
          <p:spPr>
            <a:xfrm flipH="1">
              <a:off x="201715" y="128652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Gerader Verbinder 323"/>
            <p:cNvCxnSpPr/>
            <p:nvPr/>
          </p:nvCxnSpPr>
          <p:spPr>
            <a:xfrm flipH="1">
              <a:off x="201715" y="3087390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Gerader Verbinder 324"/>
            <p:cNvCxnSpPr/>
            <p:nvPr/>
          </p:nvCxnSpPr>
          <p:spPr>
            <a:xfrm flipH="1">
              <a:off x="1582840" y="1067445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Gerader Verbinder 325"/>
            <p:cNvCxnSpPr/>
            <p:nvPr/>
          </p:nvCxnSpPr>
          <p:spPr>
            <a:xfrm>
              <a:off x="201715" y="1286520"/>
              <a:ext cx="0" cy="179705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Gerader Verbinder 326"/>
            <p:cNvCxnSpPr/>
            <p:nvPr/>
          </p:nvCxnSpPr>
          <p:spPr>
            <a:xfrm>
              <a:off x="771451" y="3087390"/>
              <a:ext cx="41617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Gerader Verbinder 327"/>
            <p:cNvCxnSpPr/>
            <p:nvPr/>
          </p:nvCxnSpPr>
          <p:spPr>
            <a:xfrm flipV="1">
              <a:off x="1187624" y="1067445"/>
              <a:ext cx="0" cy="2016125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Gerader Verbinder 328"/>
            <p:cNvCxnSpPr/>
            <p:nvPr/>
          </p:nvCxnSpPr>
          <p:spPr>
            <a:xfrm>
              <a:off x="1187624" y="1067445"/>
              <a:ext cx="411091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Gerader Verbinder 329"/>
            <p:cNvCxnSpPr/>
            <p:nvPr/>
          </p:nvCxnSpPr>
          <p:spPr>
            <a:xfrm flipH="1">
              <a:off x="1579665" y="846113"/>
              <a:ext cx="569736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Gerader Verbinder 330"/>
            <p:cNvCxnSpPr/>
            <p:nvPr/>
          </p:nvCxnSpPr>
          <p:spPr>
            <a:xfrm flipH="1" flipV="1">
              <a:off x="2165202" y="846113"/>
              <a:ext cx="3175" cy="221333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Gerader Verbinder 331"/>
            <p:cNvCxnSpPr/>
            <p:nvPr/>
          </p:nvCxnSpPr>
          <p:spPr>
            <a:xfrm>
              <a:off x="771451" y="1286520"/>
              <a:ext cx="128141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Gerader Verbinder 332"/>
            <p:cNvCxnSpPr/>
            <p:nvPr/>
          </p:nvCxnSpPr>
          <p:spPr>
            <a:xfrm flipV="1">
              <a:off x="899592" y="846113"/>
              <a:ext cx="0" cy="440407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Gerader Verbinder 333"/>
            <p:cNvCxnSpPr/>
            <p:nvPr/>
          </p:nvCxnSpPr>
          <p:spPr>
            <a:xfrm flipH="1">
              <a:off x="899592" y="846113"/>
              <a:ext cx="680073" cy="0"/>
            </a:xfrm>
            <a:prstGeom prst="line">
              <a:avLst/>
            </a:prstGeom>
            <a:ln w="25400" cap="sq">
              <a:solidFill>
                <a:schemeClr val="accent4">
                  <a:lumMod val="60000"/>
                  <a:lumOff val="40000"/>
                </a:schemeClr>
              </a:solidFill>
              <a:prstDash val="solid"/>
              <a:miter lim="800000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echteck 335"/>
          <p:cNvSpPr/>
          <p:nvPr/>
        </p:nvSpPr>
        <p:spPr>
          <a:xfrm>
            <a:off x="0" y="1"/>
            <a:ext cx="12191999" cy="1207277"/>
          </a:xfrm>
          <a:prstGeom prst="rect">
            <a:avLst/>
          </a:prstGeom>
          <a:gradFill flip="none" rotWithShape="1">
            <a:gsLst>
              <a:gs pos="43000">
                <a:srgbClr val="FFFFFF"/>
              </a:gs>
              <a:gs pos="24000">
                <a:srgbClr val="FFFFFF">
                  <a:alpha val="78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 flipV="1">
            <a:off x="-2237" y="5817258"/>
            <a:ext cx="4286207" cy="10407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3000">
                <a:schemeClr val="bg1">
                  <a:alpha val="75000"/>
                </a:schemeClr>
              </a:gs>
              <a:gs pos="60000">
                <a:schemeClr val="bg1">
                  <a:alpha val="97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pic>
        <p:nvPicPr>
          <p:cNvPr id="338" name="Bild 5" descr="standard_quadra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7" y="6452764"/>
            <a:ext cx="1244600" cy="254000"/>
          </a:xfrm>
          <a:prstGeom prst="rect">
            <a:avLst/>
          </a:prstGeom>
        </p:spPr>
      </p:pic>
      <p:sp>
        <p:nvSpPr>
          <p:cNvPr id="339" name="Rechteck 338"/>
          <p:cNvSpPr/>
          <p:nvPr/>
        </p:nvSpPr>
        <p:spPr>
          <a:xfrm flipV="1">
            <a:off x="7945127" y="5827090"/>
            <a:ext cx="4286207" cy="10407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3000">
                <a:schemeClr val="bg1">
                  <a:alpha val="75000"/>
                </a:schemeClr>
              </a:gs>
              <a:gs pos="60000">
                <a:schemeClr val="bg1">
                  <a:alpha val="97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25400" cap="flat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pic>
        <p:nvPicPr>
          <p:cNvPr id="340" name="Bild 4" descr="Leibniz__Logo_DE_Blau-Schwarz_100m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515" y="6331558"/>
            <a:ext cx="629320" cy="499299"/>
          </a:xfrm>
          <a:prstGeom prst="rect">
            <a:avLst/>
          </a:prstGeom>
        </p:spPr>
      </p:pic>
      <p:sp>
        <p:nvSpPr>
          <p:cNvPr id="341" name="DRL 3"/>
          <p:cNvSpPr/>
          <p:nvPr/>
        </p:nvSpPr>
        <p:spPr>
          <a:xfrm rot="16200000">
            <a:off x="641121" y="3154304"/>
            <a:ext cx="160780" cy="72008"/>
          </a:xfrm>
          <a:prstGeom prst="triangle">
            <a:avLst/>
          </a:prstGeom>
          <a:solidFill>
            <a:srgbClr val="BADA15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2" name="DRR 3"/>
          <p:cNvSpPr/>
          <p:nvPr/>
        </p:nvSpPr>
        <p:spPr>
          <a:xfrm rot="5400000" flipH="1">
            <a:off x="1538456" y="2487142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3" name="DRR 3"/>
          <p:cNvSpPr/>
          <p:nvPr/>
        </p:nvSpPr>
        <p:spPr>
          <a:xfrm rot="5400000" flipH="1">
            <a:off x="1538456" y="2479408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4" name="DRR 3"/>
          <p:cNvSpPr/>
          <p:nvPr/>
        </p:nvSpPr>
        <p:spPr>
          <a:xfrm rot="5400000" flipH="1">
            <a:off x="1535281" y="2479408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5" name="DRR 3"/>
          <p:cNvSpPr/>
          <p:nvPr/>
        </p:nvSpPr>
        <p:spPr>
          <a:xfrm rot="5400000" flipH="1">
            <a:off x="1531027" y="2472617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6" name="DRR 3"/>
          <p:cNvSpPr/>
          <p:nvPr/>
        </p:nvSpPr>
        <p:spPr>
          <a:xfrm rot="5400000" flipH="1">
            <a:off x="1531027" y="2478760"/>
            <a:ext cx="160780" cy="72008"/>
          </a:xfrm>
          <a:prstGeom prst="triangle">
            <a:avLst/>
          </a:prstGeom>
          <a:solidFill>
            <a:srgbClr val="B9E7E0"/>
          </a:solidFill>
          <a:ln w="12700" cap="flat">
            <a:noFill/>
          </a:ln>
        </p:spPr>
        <p:txBody>
          <a:bodyPr rtlCol="0" anchor="ctr"/>
          <a:lstStyle/>
          <a:p>
            <a:pPr algn="ctr"/>
            <a:endParaRPr lang="de-DE">
              <a:solidFill>
                <a:prstClr val="black"/>
              </a:solidFill>
            </a:endParaRPr>
          </a:p>
        </p:txBody>
      </p:sp>
      <p:sp>
        <p:nvSpPr>
          <p:cNvPr id="348" name="Textfeld 347"/>
          <p:cNvSpPr txBox="1"/>
          <p:nvPr/>
        </p:nvSpPr>
        <p:spPr>
          <a:xfrm>
            <a:off x="2290040" y="682078"/>
            <a:ext cx="3402249" cy="81560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Pairwise Comparisons</a:t>
            </a:r>
          </a:p>
          <a:p>
            <a:r>
              <a:rPr lang="en-US" sz="1100" dirty="0">
                <a:solidFill>
                  <a:srgbClr val="A3C206"/>
                </a:solidFill>
              </a:rPr>
              <a:t>21 million IAB records</a:t>
            </a:r>
          </a:p>
          <a:p>
            <a:r>
              <a:rPr lang="en-US" sz="1100" dirty="0">
                <a:solidFill>
                  <a:srgbClr val="53C5B5"/>
                </a:solidFill>
              </a:rPr>
              <a:t>24 million </a:t>
            </a:r>
            <a:r>
              <a:rPr lang="en-US" sz="1100" dirty="0" err="1">
                <a:solidFill>
                  <a:srgbClr val="53C5B5"/>
                </a:solidFill>
              </a:rPr>
              <a:t>creditreform</a:t>
            </a:r>
            <a:r>
              <a:rPr lang="en-US" sz="1100" dirty="0">
                <a:solidFill>
                  <a:srgbClr val="53C5B5"/>
                </a:solidFill>
              </a:rPr>
              <a:t> records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≈ 500*10</a:t>
            </a:r>
            <a:r>
              <a:rPr lang="en-US" sz="1100" baseline="30000" dirty="0">
                <a:solidFill>
                  <a:srgbClr val="000000"/>
                </a:solidFill>
              </a:rPr>
              <a:t>12</a:t>
            </a:r>
            <a:r>
              <a:rPr lang="en-US" sz="1100" dirty="0">
                <a:solidFill>
                  <a:srgbClr val="000000"/>
                </a:solidFill>
              </a:rPr>
              <a:t>  comparisons</a:t>
            </a:r>
            <a:endParaRPr lang="en-US" sz="1100" dirty="0">
              <a:solidFill>
                <a:srgbClr val="CEE55B"/>
              </a:solidFill>
            </a:endParaRPr>
          </a:p>
        </p:txBody>
      </p:sp>
      <p:sp>
        <p:nvSpPr>
          <p:cNvPr id="349" name="Textfeld 348"/>
          <p:cNvSpPr txBox="1"/>
          <p:nvPr/>
        </p:nvSpPr>
        <p:spPr>
          <a:xfrm>
            <a:off x="2290040" y="1494309"/>
            <a:ext cx="3402247" cy="200054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Blocking</a:t>
            </a:r>
            <a:r>
              <a:rPr lang="en-US" sz="1100" dirty="0">
                <a:solidFill>
                  <a:srgbClr val="000000"/>
                </a:solidFill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Segmentation of the solution space along arbitrary exclusion restrictions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For example: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Address blocking (postal code, city)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Spatial blocking after geocoding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Overlapping Canopies, i.e. based on first 4 characters of any word in the firm name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…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Combination of methods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Overlapping blocks to avoid false negatives</a:t>
            </a:r>
          </a:p>
        </p:txBody>
      </p:sp>
      <p:sp>
        <p:nvSpPr>
          <p:cNvPr id="350" name="Textfeld 349"/>
          <p:cNvSpPr txBox="1"/>
          <p:nvPr/>
        </p:nvSpPr>
        <p:spPr>
          <a:xfrm>
            <a:off x="2290040" y="3495941"/>
            <a:ext cx="3402244" cy="14927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Comparisons</a:t>
            </a:r>
          </a:p>
          <a:p>
            <a:r>
              <a:rPr lang="en-US" sz="1100" dirty="0">
                <a:solidFill>
                  <a:srgbClr val="000000"/>
                </a:solidFill>
              </a:rPr>
              <a:t>Scoring based on…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string comparison functions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word or token frequencies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spatial distances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…</a:t>
            </a:r>
          </a:p>
          <a:p>
            <a:r>
              <a:rPr lang="en-US" sz="1100" dirty="0">
                <a:solidFill>
                  <a:srgbClr val="000000"/>
                </a:solidFill>
              </a:rPr>
              <a:t>Multiple scores or vectors require statistical methods like ML to handle curse of dimensionality</a:t>
            </a:r>
          </a:p>
        </p:txBody>
      </p:sp>
      <p:sp>
        <p:nvSpPr>
          <p:cNvPr id="352" name="Textfeld 351"/>
          <p:cNvSpPr txBox="1"/>
          <p:nvPr/>
        </p:nvSpPr>
        <p:spPr>
          <a:xfrm>
            <a:off x="6400800" y="691909"/>
            <a:ext cx="3490781" cy="4770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Index Based Search</a:t>
            </a:r>
          </a:p>
          <a:p>
            <a:r>
              <a:rPr lang="en-US" sz="1100" dirty="0">
                <a:solidFill>
                  <a:srgbClr val="000000"/>
                </a:solidFill>
              </a:rPr>
              <a:t>Complexity increment close to log</a:t>
            </a:r>
            <a:r>
              <a:rPr lang="en-US" sz="1100" baseline="-25000" dirty="0">
                <a:solidFill>
                  <a:srgbClr val="000000"/>
                </a:solidFill>
              </a:rPr>
              <a:t>2 </a:t>
            </a:r>
          </a:p>
        </p:txBody>
      </p:sp>
      <p:sp>
        <p:nvSpPr>
          <p:cNvPr id="353" name="Textfeld 352"/>
          <p:cNvSpPr txBox="1"/>
          <p:nvPr/>
        </p:nvSpPr>
        <p:spPr>
          <a:xfrm>
            <a:off x="6400800" y="1164512"/>
            <a:ext cx="3490781" cy="1661993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Search Heuristic</a:t>
            </a:r>
            <a:r>
              <a:rPr lang="en-US" sz="1100" dirty="0">
                <a:solidFill>
                  <a:srgbClr val="000000"/>
                </a:solidFill>
              </a:rPr>
              <a:t>  </a:t>
            </a:r>
          </a:p>
          <a:p>
            <a:r>
              <a:rPr lang="en-US" sz="1100" dirty="0">
                <a:solidFill>
                  <a:srgbClr val="000000"/>
                </a:solidFill>
              </a:rPr>
              <a:t>Word frequency based heuristic identifies candidates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6DCEC0"/>
                </a:solidFill>
              </a:rPr>
              <a:t>Base table </a:t>
            </a:r>
            <a:r>
              <a:rPr lang="en-US" sz="1100" dirty="0">
                <a:solidFill>
                  <a:srgbClr val="000000"/>
                </a:solidFill>
              </a:rPr>
              <a:t>defines heuristic meta data and provides candidates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A3C206"/>
                </a:solidFill>
              </a:rPr>
              <a:t>Search table</a:t>
            </a:r>
            <a:r>
              <a:rPr lang="en-US" sz="1100" dirty="0">
                <a:solidFill>
                  <a:srgbClr val="C3DF39"/>
                </a:solidFill>
              </a:rPr>
              <a:t> </a:t>
            </a:r>
            <a:r>
              <a:rPr lang="en-US" sz="1100" dirty="0">
                <a:solidFill>
                  <a:prstClr val="black"/>
                </a:solidFill>
              </a:rPr>
              <a:t>provides the search terms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Individual blocking is not bound to exclusion restrictions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Search strategy requires several runs to minimize false negatives</a:t>
            </a:r>
          </a:p>
        </p:txBody>
      </p:sp>
      <p:sp>
        <p:nvSpPr>
          <p:cNvPr id="354" name="Textfeld 353"/>
          <p:cNvSpPr txBox="1"/>
          <p:nvPr/>
        </p:nvSpPr>
        <p:spPr>
          <a:xfrm>
            <a:off x="6400800" y="2825250"/>
            <a:ext cx="3490781" cy="149271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Holistic Approach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Similarity between </a:t>
            </a:r>
            <a:r>
              <a:rPr lang="en-US" sz="1100" dirty="0">
                <a:solidFill>
                  <a:srgbClr val="A3C206"/>
                </a:solidFill>
              </a:rPr>
              <a:t>search</a:t>
            </a:r>
            <a:r>
              <a:rPr lang="en-US" sz="1100" dirty="0">
                <a:solidFill>
                  <a:srgbClr val="000000"/>
                </a:solidFill>
              </a:rPr>
              <a:t> record and </a:t>
            </a:r>
            <a:r>
              <a:rPr lang="en-US" sz="1100" dirty="0">
                <a:solidFill>
                  <a:srgbClr val="6DCEC0"/>
                </a:solidFill>
              </a:rPr>
              <a:t>candidates</a:t>
            </a:r>
            <a:r>
              <a:rPr lang="en-US" sz="1100" dirty="0">
                <a:solidFill>
                  <a:srgbClr val="000000"/>
                </a:solidFill>
              </a:rPr>
              <a:t> is already established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Only filtering of false positives is required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prstClr val="black"/>
                </a:solidFill>
              </a:rPr>
              <a:t>Meta data of the search heuristic is repurposed to create variation</a:t>
            </a:r>
          </a:p>
          <a:p>
            <a:pPr marL="171450" indent="-1714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</a:rPr>
              <a:t>Training sample composition and ML integration is trivial</a:t>
            </a:r>
          </a:p>
        </p:txBody>
      </p:sp>
      <p:sp>
        <p:nvSpPr>
          <p:cNvPr id="355" name="Titel 1"/>
          <p:cNvSpPr txBox="1">
            <a:spLocks/>
          </p:cNvSpPr>
          <p:nvPr/>
        </p:nvSpPr>
        <p:spPr>
          <a:xfrm>
            <a:off x="10755677" y="166562"/>
            <a:ext cx="1440160" cy="46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Searching</a:t>
            </a:r>
          </a:p>
        </p:txBody>
      </p:sp>
      <p:sp>
        <p:nvSpPr>
          <p:cNvPr id="356" name="Titel 1"/>
          <p:cNvSpPr txBox="1">
            <a:spLocks/>
          </p:cNvSpPr>
          <p:nvPr/>
        </p:nvSpPr>
        <p:spPr>
          <a:xfrm>
            <a:off x="5771965" y="156730"/>
            <a:ext cx="648071" cy="46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vs.</a:t>
            </a:r>
          </a:p>
        </p:txBody>
      </p:sp>
      <p:sp>
        <p:nvSpPr>
          <p:cNvPr id="33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3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0018 0.03588 " pathEditMode="relative" rAng="0" ptsTypes="AA">
                                      <p:cBhvr>
                                        <p:cTn id="13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3588 L -0.00052 0.0669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5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69 L -0.00052 0.09977 " pathEditMode="relative" rAng="0" ptsTypes="AA">
                                      <p:cBhvr>
                                        <p:cTn id="24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50"/>
                            </p:stCondLst>
                            <p:childTnLst>
                              <p:par>
                                <p:cTn id="2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9977 L -0.00017 0.13264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4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750"/>
                            </p:stCondLst>
                            <p:childTnLst>
                              <p:par>
                                <p:cTn id="37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50"/>
                            </p:stCondLst>
                            <p:childTnLst>
                              <p:par>
                                <p:cTn id="4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4 L -0.00017 0.19791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662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1 L -0.00017 0.23078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42" presetClass="path" presetSubtype="0" accel="50000" decel="50000" fill="hold" grpId="8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8.33333E-7 -2.22222E-6 L 0.00399 0.8571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300"/>
                            </p:stCondLst>
                            <p:childTnLst>
                              <p:par>
                                <p:cTn id="52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078 L 0.00017 0.2618 " pathEditMode="relative" rAng="0" ptsTypes="AA">
                                      <p:cBhvr>
                                        <p:cTn id="53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50"/>
                            </p:stCondLst>
                            <p:childTnLst>
                              <p:par>
                                <p:cTn id="55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71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50"/>
                            </p:stCondLst>
                            <p:childTnLst>
                              <p:par>
                                <p:cTn id="58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618 L 0.00017 0.29514 " pathEditMode="relative" rAng="0" ptsTypes="AA">
                                      <p:cBhvr>
                                        <p:cTn id="59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800"/>
                            </p:stCondLst>
                            <p:childTnLst>
                              <p:par>
                                <p:cTn id="61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718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800"/>
                            </p:stCondLst>
                            <p:childTnLst>
                              <p:par>
                                <p:cTn id="64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9514 L 0.00087 0.32754 " pathEditMode="relative" rAng="0" ptsTypes="AA">
                                      <p:cBhvr>
                                        <p:cTn id="65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050"/>
                            </p:stCondLst>
                            <p:childTnLst>
                              <p:par>
                                <p:cTn id="67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718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50"/>
                            </p:stCondLst>
                            <p:childTnLst>
                              <p:par>
                                <p:cTn id="70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754 L 0.00122 0.36088 " pathEditMode="relative" rAng="0" ptsTypes="AA">
                                      <p:cBhvr>
                                        <p:cTn id="71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300"/>
                            </p:stCondLst>
                            <p:childTnLst>
                              <p:par>
                                <p:cTn id="73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6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4300"/>
                            </p:stCondLst>
                            <p:childTnLst>
                              <p:par>
                                <p:cTn id="76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0.36088 L 0.00087 0.39514 " pathEditMode="relative" rAng="0" ptsTypes="AA">
                                      <p:cBhvr>
                                        <p:cTn id="77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550"/>
                            </p:stCondLst>
                            <p:childTnLst>
                              <p:par>
                                <p:cTn id="79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625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550"/>
                            </p:stCondLst>
                            <p:childTnLst>
                              <p:par>
                                <p:cTn id="82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514 L 0.00052 0.42569 " pathEditMode="relative" rAng="0" ptsTypes="AA">
                                      <p:cBhvr>
                                        <p:cTn id="83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800"/>
                            </p:stCondLst>
                            <p:childTnLst>
                              <p:par>
                                <p:cTn id="85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648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6800"/>
                            </p:stCondLst>
                            <p:childTnLst>
                              <p:par>
                                <p:cTn id="88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2569 L 0.00052 0.45856 " pathEditMode="relative" rAng="0" ptsTypes="AA">
                                      <p:cBhvr>
                                        <p:cTn id="89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7050"/>
                            </p:stCondLst>
                            <p:childTnLst>
                              <p:par>
                                <p:cTn id="91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0.00399 0.85648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50"/>
                            </p:stCondLst>
                            <p:childTnLst>
                              <p:par>
                                <p:cTn id="94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5856 L 0.00399 0.83541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18843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16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29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4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5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0"/>
                            </p:stCondLst>
                            <p:childTnLst>
                              <p:par>
                                <p:cTn id="1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07407E-6 L 0.00087 0.06644 " pathEditMode="relative" rAng="0" ptsTypes="AA">
                                      <p:cBhvr>
                                        <p:cTn id="179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"/>
                            </p:stCondLst>
                            <p:childTnLst>
                              <p:par>
                                <p:cTn id="18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894 L 0.00191 0.29283 " pathEditMode="relative" rAng="0" ptsTypes="AA">
                                      <p:cBhvr>
                                        <p:cTn id="182" dur="25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6 L -0.00017 0.13263 " pathEditMode="relative" rAng="0" ptsTypes="AA">
                                      <p:cBhvr>
                                        <p:cTn id="188" dur="1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10"/>
                            </p:stCondLst>
                            <p:childTnLst>
                              <p:par>
                                <p:cTn id="19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10"/>
                            </p:stCondLst>
                            <p:childTnLst>
                              <p:par>
                                <p:cTn id="19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00087 0.06643 " pathEditMode="relative" rAng="0" ptsTypes="AA">
                                      <p:cBhvr>
                                        <p:cTn id="194" dur="2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60"/>
                            </p:stCondLst>
                            <p:childTnLst>
                              <p:par>
                                <p:cTn id="19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893 L 0.00191 0.29282 " pathEditMode="relative" rAng="0" ptsTypes="AA">
                                      <p:cBhvr>
                                        <p:cTn id="197" dur="25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10"/>
                            </p:stCondLst>
                            <p:childTnLst>
                              <p:par>
                                <p:cTn id="19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10"/>
                            </p:stCondLst>
                            <p:childTnLst>
                              <p:par>
                                <p:cTn id="20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4 " pathEditMode="relative" rAng="0" ptsTypes="AA">
                                      <p:cBhvr>
                                        <p:cTn id="203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260"/>
                            </p:stCondLst>
                            <p:childTnLst>
                              <p:par>
                                <p:cTn id="20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260"/>
                            </p:stCondLst>
                            <p:childTnLst>
                              <p:par>
                                <p:cTn id="20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0087 0.06643 " pathEditMode="relative" rAng="0" ptsTypes="AA">
                                      <p:cBhvr>
                                        <p:cTn id="209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1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22893 L 0.00191 0.29282 " pathEditMode="relative" rAng="0" ptsTypes="AA">
                                      <p:cBhvr>
                                        <p:cTn id="212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760"/>
                            </p:stCondLst>
                            <p:childTnLst>
                              <p:par>
                                <p:cTn id="2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76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4 L -0.00017 0.19791 " pathEditMode="relative" rAng="0" ptsTypes="AA">
                                      <p:cBhvr>
                                        <p:cTn id="218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10"/>
                            </p:stCondLst>
                            <p:childTnLst>
                              <p:par>
                                <p:cTn id="2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7.40741E-7 L 0.00086 0.06644 " pathEditMode="relative" rAng="0" ptsTypes="AA">
                                      <p:cBhvr>
                                        <p:cTn id="224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260"/>
                            </p:stCondLst>
                            <p:childTnLst>
                              <p:par>
                                <p:cTn id="2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22894 L 0.00191 0.29282 " pathEditMode="relative" rAng="0" ptsTypes="AA">
                                      <p:cBhvr>
                                        <p:cTn id="227" dur="25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510"/>
                            </p:stCondLst>
                            <p:childTnLst>
                              <p:par>
                                <p:cTn id="22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10"/>
                            </p:stCondLst>
                            <p:childTnLst>
                              <p:par>
                                <p:cTn id="2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1 L -0.00017 0.23078 " pathEditMode="relative" rAng="0" ptsTypes="AA">
                                      <p:cBhvr>
                                        <p:cTn id="233" dur="25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760"/>
                            </p:stCondLst>
                            <p:childTnLst>
                              <p:par>
                                <p:cTn id="2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760"/>
                            </p:stCondLst>
                            <p:childTnLst>
                              <p:par>
                                <p:cTn id="2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0.00086 0.06643 " pathEditMode="relative" rAng="0" ptsTypes="AA">
                                      <p:cBhvr>
                                        <p:cTn id="239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010"/>
                            </p:stCondLst>
                            <p:childTnLst>
                              <p:par>
                                <p:cTn id="2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22893 L 0.00191 0.29282 " pathEditMode="relative" rAng="0" ptsTypes="AA">
                                      <p:cBhvr>
                                        <p:cTn id="242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260"/>
                            </p:stCondLst>
                            <p:childTnLst>
                              <p:par>
                                <p:cTn id="2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260"/>
                            </p:stCondLst>
                            <p:childTnLst>
                              <p:par>
                                <p:cTn id="2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50"/>
                            </p:stCondLst>
                            <p:childTnLst>
                              <p:par>
                                <p:cTn id="2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00017 0.03588 " pathEditMode="relative" rAng="0" ptsTypes="AA">
                                      <p:cBhvr>
                                        <p:cTn id="26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3588 L -0.00052 0.0669 " pathEditMode="relative" rAng="0" ptsTypes="AA">
                                      <p:cBhvr>
                                        <p:cTn id="26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75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669 L -0.00052 0.09977 " pathEditMode="relative" rAng="0" ptsTypes="AA">
                                      <p:cBhvr>
                                        <p:cTn id="27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250"/>
                            </p:stCondLst>
                            <p:childTnLst>
                              <p:par>
                                <p:cTn id="272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9977 L -0.00017 0.13264 " pathEditMode="relative" rAng="0" ptsTypes="AA">
                                      <p:cBhvr>
                                        <p:cTn id="2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1500"/>
                            </p:stCondLst>
                            <p:childTnLst>
                              <p:par>
                                <p:cTn id="275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3264 L -0.00017 0.16505 " pathEditMode="relative" rAng="0" ptsTypes="AA">
                                      <p:cBhvr>
                                        <p:cTn id="27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75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6505 L -0.00017 0.19792 " pathEditMode="relative" rAng="0" ptsTypes="AA">
                                      <p:cBhvr>
                                        <p:cTn id="28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50"/>
                            </p:stCondLst>
                            <p:childTnLst>
                              <p:par>
                                <p:cTn id="285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792 L -0.00017 0.23079 " pathEditMode="relative" rAng="0" ptsTypes="AA">
                                      <p:cBhvr>
                                        <p:cTn id="28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079 L 0.00017 0.26181 " pathEditMode="relative" rAng="0" ptsTypes="AA">
                                      <p:cBhvr>
                                        <p:cTn id="28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750"/>
                            </p:stCondLst>
                            <p:childTnLst>
                              <p:par>
                                <p:cTn id="291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6181 L 0.00017 0.29514 " pathEditMode="relative" rAng="0" ptsTypes="AA">
                                      <p:cBhvr>
                                        <p:cTn id="29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000"/>
                            </p:stCondLst>
                            <p:childTnLst>
                              <p:par>
                                <p:cTn id="294" presetID="42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29514 L 0.00087 0.32755 " pathEditMode="relative" rAng="0" ptsTypes="AA">
                                      <p:cBhvr>
                                        <p:cTn id="29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50"/>
                            </p:stCondLst>
                            <p:childTnLst>
                              <p:par>
                                <p:cTn id="297" presetID="42" presetClass="path" presetSubtype="0" accel="50000" decel="5000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2755 L 0.00121 0.36088 " pathEditMode="relative" rAng="0" ptsTypes="AA">
                                      <p:cBhvr>
                                        <p:cTn id="29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750"/>
                            </p:stCondLst>
                            <p:childTnLst>
                              <p:par>
                                <p:cTn id="304" presetID="42" presetClass="path" presetSubtype="0" accel="50000" decel="5000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36088 L 0.00087 0.39514 " pathEditMode="relative" rAng="0" ptsTypes="AA">
                                      <p:cBhvr>
                                        <p:cTn id="30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000"/>
                            </p:stCondLst>
                            <p:childTnLst>
                              <p:par>
                                <p:cTn id="3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1" presetID="42" presetClass="path" presetSubtype="0" accel="50000" decel="5000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39514 L 0.00052 0.4257 " pathEditMode="relative" rAng="0" ptsTypes="AA">
                                      <p:cBhvr>
                                        <p:cTn id="3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4500"/>
                            </p:stCondLst>
                            <p:childTnLst>
                              <p:par>
                                <p:cTn id="3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4750"/>
                            </p:stCondLst>
                            <p:childTnLst>
                              <p:par>
                                <p:cTn id="318" presetID="42" presetClass="path" presetSubtype="0" accel="50000" decel="5000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257 L 0.00052 0.45857 " pathEditMode="relative" rAng="0" ptsTypes="AA">
                                      <p:cBhvr>
                                        <p:cTn id="31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0"/>
                            </p:stCondLst>
                            <p:childTnLst>
                              <p:par>
                                <p:cTn id="321" presetID="42" presetClass="path" presetSubtype="0" accel="50000" decel="5000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5857 L 0.00017 0.48797 " pathEditMode="relative" rAng="0" ptsTypes="AA">
                                      <p:cBhvr>
                                        <p:cTn id="3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250"/>
                            </p:stCondLst>
                            <p:childTnLst>
                              <p:par>
                                <p:cTn id="3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500"/>
                            </p:stCondLst>
                            <p:childTnLst>
                              <p:par>
                                <p:cTn id="328" presetID="42" presetClass="path" presetSubtype="0" accel="50000" decel="5000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0.48797 L 0.00087 0.52223 " pathEditMode="relative" rAng="0" ptsTypes="AA">
                                      <p:cBhvr>
                                        <p:cTn id="3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750"/>
                            </p:stCondLst>
                            <p:childTnLst>
                              <p:par>
                                <p:cTn id="3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35" presetID="42" presetClass="path" presetSubtype="0" accel="50000" decel="5000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52222 L 0.00104 0.55648 " pathEditMode="relative" rAng="0" ptsTypes="AA">
                                      <p:cBhvr>
                                        <p:cTn id="33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6250"/>
                            </p:stCondLst>
                            <p:childTnLst>
                              <p:par>
                                <p:cTn id="3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6500"/>
                            </p:stCondLst>
                            <p:childTnLst>
                              <p:par>
                                <p:cTn id="342" presetID="42" presetClass="path" presetSubtype="0" accel="50000" decel="5000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55648 L 0.00191 0.58611 " pathEditMode="relative" rAng="0" ptsTypes="AA">
                                      <p:cBhvr>
                                        <p:cTn id="34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6750"/>
                            </p:stCondLst>
                            <p:childTnLst>
                              <p:par>
                                <p:cTn id="345" presetID="42" presetClass="path" presetSubtype="0" accel="50000" decel="5000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58611 L 0.0026 0.6213 " pathEditMode="relative" rAng="0" ptsTypes="AA">
                                      <p:cBhvr>
                                        <p:cTn id="34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70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7250"/>
                            </p:stCondLst>
                            <p:childTnLst>
                              <p:par>
                                <p:cTn id="352" presetID="42" presetClass="path" presetSubtype="0" accel="50000" decel="5000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6213 L 0.00191 0.65371 " pathEditMode="relative" rAng="0" ptsTypes="AA">
                                      <p:cBhvr>
                                        <p:cTn id="35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7750"/>
                            </p:stCondLst>
                            <p:childTnLst>
                              <p:par>
                                <p:cTn id="359" presetID="42" presetClass="path" presetSubtype="0" accel="50000" decel="5000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537 L 0.00191 0.68704 " pathEditMode="relative" rAng="0" ptsTypes="AA">
                                      <p:cBhvr>
                                        <p:cTn id="36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8000"/>
                            </p:stCondLst>
                            <p:childTnLst>
                              <p:par>
                                <p:cTn id="3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8250"/>
                            </p:stCondLst>
                            <p:childTnLst>
                              <p:par>
                                <p:cTn id="366" presetID="42" presetClass="path" presetSubtype="0" accel="50000" decel="5000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68704 L 0.00191 0.71852 " pathEditMode="relative" rAng="0" ptsTypes="AA">
                                      <p:cBhvr>
                                        <p:cTn id="36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8500"/>
                            </p:stCondLst>
                            <p:childTnLst>
                              <p:par>
                                <p:cTn id="372" presetID="42" presetClass="path" presetSubtype="0" accel="50000" decel="5000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1852 L 0.00191 0.75278 " pathEditMode="relative" rAng="0" ptsTypes="AA">
                                      <p:cBhvr>
                                        <p:cTn id="3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750"/>
                            </p:stCondLst>
                            <p:childTnLst>
                              <p:par>
                                <p:cTn id="375" presetID="42" presetClass="path" presetSubtype="0" accel="50000" decel="50000" fill="hold" grpId="2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75278 L 0.00121 0.78426 " pathEditMode="relative" rAng="0" ptsTypes="AA">
                                      <p:cBhvr>
                                        <p:cTn id="37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90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9250"/>
                            </p:stCondLst>
                            <p:childTnLst>
                              <p:par>
                                <p:cTn id="382" presetID="42" presetClass="path" presetSubtype="0" accel="50000" decel="5000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78426 L 0.00191 0.81482 " pathEditMode="relative" rAng="0" ptsTypes="AA">
                                      <p:cBhvr>
                                        <p:cTn id="38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9500"/>
                            </p:stCondLst>
                            <p:childTnLst>
                              <p:par>
                                <p:cTn id="385" presetID="1" presetClass="exit" presetSubtype="0" fill="hold" grpId="2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4" animBg="1"/>
      <p:bldP spid="7" grpId="15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152" grpId="0" animBg="1"/>
      <p:bldP spid="152" grpId="1" animBg="1"/>
      <p:bldP spid="152" grpId="2" animBg="1"/>
      <p:bldP spid="152" grpId="3" animBg="1"/>
      <p:bldP spid="152" grpId="4" animBg="1"/>
      <p:bldP spid="152" grpId="5" animBg="1"/>
      <p:bldP spid="152" grpId="6" animBg="1"/>
      <p:bldP spid="152" grpId="7" animBg="1"/>
      <p:bldP spid="152" grpId="8" animBg="1"/>
      <p:bldP spid="152" grpId="9" animBg="1"/>
      <p:bldP spid="152" grpId="10" animBg="1"/>
      <p:bldP spid="152" grpId="11" animBg="1"/>
      <p:bldP spid="152" grpId="12" animBg="1"/>
      <p:bldP spid="152" grpId="13" animBg="1"/>
      <p:bldP spid="152" grpId="14" animBg="1"/>
      <p:bldP spid="152" grpId="15" animBg="1"/>
      <p:bldP spid="153" grpId="0" animBg="1"/>
      <p:bldP spid="153" grpId="1" animBg="1"/>
      <p:bldP spid="153" grpId="2" animBg="1"/>
      <p:bldP spid="153" grpId="3" animBg="1"/>
      <p:bldP spid="153" grpId="4" animBg="1"/>
      <p:bldP spid="153" grpId="5" animBg="1"/>
      <p:bldP spid="153" grpId="6" animBg="1"/>
      <p:bldP spid="153" grpId="7" animBg="1"/>
      <p:bldP spid="153" grpId="8" animBg="1"/>
      <p:bldP spid="153" grpId="9" animBg="1"/>
      <p:bldP spid="153" grpId="10" animBg="1"/>
      <p:bldP spid="153" grpId="11" animBg="1"/>
      <p:bldP spid="153" grpId="12" animBg="1"/>
      <p:bldP spid="153" grpId="13" animBg="1"/>
      <p:bldP spid="153" grpId="14" animBg="1"/>
      <p:bldP spid="153" grpId="15" animBg="1"/>
      <p:bldP spid="153" grpId="16" animBg="1"/>
      <p:bldP spid="211" grpId="0"/>
      <p:bldP spid="221" grpId="0"/>
      <p:bldP spid="341" grpId="0" animBg="1"/>
      <p:bldP spid="341" grpId="1" animBg="1"/>
      <p:bldP spid="341" grpId="2" animBg="1"/>
      <p:bldP spid="341" grpId="3" animBg="1"/>
      <p:bldP spid="341" grpId="4" animBg="1"/>
      <p:bldP spid="341" grpId="5" animBg="1"/>
      <p:bldP spid="342" grpId="0" animBg="1"/>
      <p:bldP spid="342" grpId="1" animBg="1"/>
      <p:bldP spid="342" grpId="2" animBg="1"/>
      <p:bldP spid="342" grpId="3" animBg="1"/>
      <p:bldP spid="343" grpId="0" animBg="1"/>
      <p:bldP spid="343" grpId="1" animBg="1"/>
      <p:bldP spid="343" grpId="2" animBg="1"/>
      <p:bldP spid="343" grpId="3" animBg="1"/>
      <p:bldP spid="344" grpId="0" animBg="1"/>
      <p:bldP spid="344" grpId="1" animBg="1"/>
      <p:bldP spid="344" grpId="2" animBg="1"/>
      <p:bldP spid="344" grpId="3" animBg="1"/>
      <p:bldP spid="345" grpId="0" animBg="1"/>
      <p:bldP spid="345" grpId="1" animBg="1"/>
      <p:bldP spid="345" grpId="2" animBg="1"/>
      <p:bldP spid="345" grpId="3" animBg="1"/>
      <p:bldP spid="346" grpId="0" animBg="1"/>
      <p:bldP spid="346" grpId="1" animBg="1"/>
      <p:bldP spid="346" grpId="2" animBg="1"/>
      <p:bldP spid="346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Workflow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0277" y="594247"/>
            <a:ext cx="11865077" cy="5756219"/>
          </a:xfrm>
        </p:spPr>
        <p:txBody>
          <a:bodyPr>
            <a:normAutofit fontScale="85000" lnSpcReduction="20000"/>
          </a:bodyPr>
          <a:lstStyle/>
          <a:p>
            <a:pPr marL="216000"/>
            <a:r>
              <a:rPr lang="en-US" dirty="0" smtClean="0"/>
              <a:t>Preparing the Data (search and base table) </a:t>
            </a:r>
          </a:p>
          <a:p>
            <a:pPr lvl="1"/>
            <a:r>
              <a:rPr lang="en-US" dirty="0" smtClean="0"/>
              <a:t>Harmonize idiosyncratic disparities between the datasets, like consistently using different kinds of abbreviations.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Univ</a:t>
            </a:r>
            <a:r>
              <a:rPr lang="en-US" dirty="0" smtClean="0"/>
              <a:t>” vs. “University” vs. “</a:t>
            </a:r>
            <a:r>
              <a:rPr lang="en-US" dirty="0" err="1" smtClean="0"/>
              <a:t>Uni</a:t>
            </a:r>
            <a:r>
              <a:rPr lang="en-US" dirty="0" smtClean="0"/>
              <a:t>”, “limited” vs. “ltd”, “</a:t>
            </a:r>
            <a:r>
              <a:rPr lang="en-US" dirty="0" err="1" smtClean="0"/>
              <a:t>Strasse</a:t>
            </a:r>
            <a:r>
              <a:rPr lang="en-US" dirty="0" smtClean="0"/>
              <a:t>” vs. “Str.” and so on</a:t>
            </a:r>
            <a:br>
              <a:rPr lang="en-US" dirty="0" smtClean="0"/>
            </a:br>
            <a:r>
              <a:rPr lang="en-US" dirty="0" smtClean="0"/>
              <a:t>Optionally: development of custom Preparers (there are already some in the “preparer” directory)</a:t>
            </a:r>
          </a:p>
          <a:p>
            <a:pPr lvl="1"/>
            <a:r>
              <a:rPr lang="en-US" dirty="0" smtClean="0"/>
              <a:t>Removal of duplicate entries in the data especially in unfocused datasets, i.e. patent applicants. This removes unwanted distortions of the heuristic and redundancies. Keep a linkage to the original data!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SearchEngine</a:t>
            </a:r>
            <a:r>
              <a:rPr lang="en-US" dirty="0" smtClean="0"/>
              <a:t> imports tab-delimited text files with column headers (not too fancy). Avoid unnecessary fields!</a:t>
            </a:r>
          </a:p>
          <a:p>
            <a:r>
              <a:rPr lang="en-US" dirty="0" smtClean="0"/>
              <a:t>Create the </a:t>
            </a:r>
            <a:r>
              <a:rPr lang="en-US" dirty="0" err="1" smtClean="0"/>
              <a:t>SearchEngine</a:t>
            </a:r>
            <a:endParaRPr lang="en-US" dirty="0" smtClean="0"/>
          </a:p>
          <a:p>
            <a:pPr lvl="1"/>
            <a:r>
              <a:rPr lang="en-US" dirty="0" smtClean="0"/>
              <a:t>Choose the base table according to the following priority list: more focused, more clutter, larger</a:t>
            </a:r>
          </a:p>
          <a:p>
            <a:pPr lvl="1"/>
            <a:r>
              <a:rPr lang="en-US" dirty="0" smtClean="0"/>
              <a:t>Define search types by adding Preparer to search fields. Usually, every search field has a conventional search type and only the most relevant will get an additional destructive search type including a n-gram preparer.</a:t>
            </a:r>
          </a:p>
          <a:p>
            <a:r>
              <a:rPr lang="en-US" dirty="0" smtClean="0"/>
              <a:t>Search Strategy for Firm Matching</a:t>
            </a:r>
          </a:p>
          <a:p>
            <a:pPr lvl="1"/>
            <a:r>
              <a:rPr lang="en-US" dirty="0" smtClean="0"/>
              <a:t>Define a weight distribution according the relevancy of the search fields, ignoring additional destructive search types, e.g. 70% for relevant fields (firm name) and 30% for auxiliary fields (address). Define a containment by choosing a justifiable size for a large </a:t>
            </a:r>
            <a:r>
              <a:rPr lang="en-US" smtClean="0"/>
              <a:t>candidate list.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7AD0C4"/>
                </a:solidFill>
              </a:rPr>
              <a:t>Incremental</a:t>
            </a:r>
            <a:r>
              <a:rPr lang="en-US" dirty="0" smtClean="0"/>
              <a:t>: complete search terms without candidates from earlier runs, gradually reduce retrieval restrictions, Darwinian (keep only the best)</a:t>
            </a:r>
          </a:p>
          <a:p>
            <a:pPr lvl="2"/>
            <a:r>
              <a:rPr lang="en-US" dirty="0" smtClean="0"/>
              <a:t>Start with a high threshold requiring auxiliary fields using only conventional search types. You may even prelude with a run based on log smoothed conventional search types for the relevant fields followed by a non-smoothed version.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witch to destructive search types by switching the corresponding weights and perform two search runs, one with log smoothing and one without smoothing of the destructive search types.</a:t>
            </a:r>
          </a:p>
          <a:p>
            <a:pPr lvl="2"/>
            <a:r>
              <a:rPr lang="en-US" dirty="0" smtClean="0"/>
              <a:t>Lower the threshold forfeiting the necessity of auxiliary fields and repeat the search steps.</a:t>
            </a:r>
          </a:p>
          <a:p>
            <a:pPr lvl="1"/>
            <a:r>
              <a:rPr lang="en-US" dirty="0" smtClean="0">
                <a:solidFill>
                  <a:srgbClr val="BADA15"/>
                </a:solidFill>
              </a:rPr>
              <a:t>Compound</a:t>
            </a:r>
            <a:r>
              <a:rPr lang="en-US" dirty="0" smtClean="0"/>
              <a:t>: merge search runs based on a reasonably low threshold</a:t>
            </a:r>
          </a:p>
          <a:p>
            <a:pPr lvl="2"/>
            <a:r>
              <a:rPr lang="en-US" dirty="0" smtClean="0"/>
              <a:t>Start with a conventional search run by setting the weights of the destructive search types to zero</a:t>
            </a:r>
          </a:p>
          <a:p>
            <a:pPr lvl="2"/>
            <a:r>
              <a:rPr lang="en-US" dirty="0"/>
              <a:t>Switch to destructive search types by switching the corresponding weights and perform two search runs, one with log smoothing and one without smoothing of the destructive search types</a:t>
            </a:r>
            <a:r>
              <a:rPr lang="en-US" dirty="0" smtClean="0"/>
              <a:t>.</a:t>
            </a:r>
          </a:p>
          <a:p>
            <a:pPr marL="216000" lvl="1"/>
            <a:r>
              <a:rPr lang="en-US" dirty="0"/>
              <a:t>Concentrate on appropriate retrieval and less on identity refinement because the identity will be replaced by the meta vector carrying much more similarity indicators for the </a:t>
            </a:r>
            <a:r>
              <a:rPr lang="en-US" dirty="0" err="1"/>
              <a:t>SearchEngine</a:t>
            </a:r>
            <a:r>
              <a:rPr lang="en-US" dirty="0"/>
              <a:t> Machine Learning approach </a:t>
            </a:r>
            <a:r>
              <a:rPr lang="en-US" dirty="0" smtClean="0"/>
              <a:t>SEML.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9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Strategy Components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Threshold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Interaction with the search type weights constitutes the search strategy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A threshold above the firm name weight enforces partial address similarity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If the threshold is below the firm name weight, similarity in the address increases the leeway</a:t>
            </a:r>
          </a:p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Redistribution of </a:t>
            </a:r>
            <a:r>
              <a:rPr lang="en-US" sz="1400" dirty="0" smtClean="0">
                <a:solidFill>
                  <a:prstClr val="black"/>
                </a:solidFill>
              </a:rPr>
              <a:t>search </a:t>
            </a:r>
            <a:r>
              <a:rPr lang="en-US" sz="1400" dirty="0">
                <a:solidFill>
                  <a:prstClr val="black"/>
                </a:solidFill>
              </a:rPr>
              <a:t>t</a:t>
            </a:r>
            <a:r>
              <a:rPr lang="en-US" sz="1400" dirty="0" smtClean="0">
                <a:solidFill>
                  <a:prstClr val="black"/>
                </a:solidFill>
              </a:rPr>
              <a:t>ype weights</a:t>
            </a:r>
            <a:endParaRPr lang="en-US" sz="1400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Increasing/decreasing the impact of </a:t>
            </a:r>
            <a:r>
              <a:rPr lang="en-US" sz="1400" dirty="0" smtClean="0">
                <a:solidFill>
                  <a:prstClr val="black"/>
                </a:solidFill>
              </a:rPr>
              <a:t>search types </a:t>
            </a:r>
            <a:r>
              <a:rPr lang="en-US" sz="1400" dirty="0">
                <a:solidFill>
                  <a:prstClr val="black"/>
                </a:solidFill>
              </a:rPr>
              <a:t>on the relative Identity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The more weight on address search types, the higher the leeway for the firm name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A weight of zero deactivates a search </a:t>
            </a:r>
            <a:r>
              <a:rPr lang="en-US" sz="1400" dirty="0" smtClean="0">
                <a:solidFill>
                  <a:prstClr val="black"/>
                </a:solidFill>
              </a:rPr>
              <a:t>type for strategies with dedicated misspelling steps:</a:t>
            </a:r>
          </a:p>
          <a:p>
            <a:pPr marL="720000" lvl="2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Start with runs not capturing misspellings → associated search type (n-grams) has a weight of zero</a:t>
            </a:r>
          </a:p>
          <a:p>
            <a:pPr marL="720000" lvl="2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Continue with misspelling runs → switch weight to linguistic preparer, set conventional to zero</a:t>
            </a:r>
          </a:p>
          <a:p>
            <a:pPr marL="72000">
              <a:spcBef>
                <a:spcPts val="60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Containment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Keep weak search terms at bay by assessing a sensible cutoff: maximum expected number of plausible candidates</a:t>
            </a:r>
          </a:p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Capturing misspellings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Activating </a:t>
            </a:r>
            <a:r>
              <a:rPr lang="en-US" sz="1400" dirty="0">
                <a:solidFill>
                  <a:prstClr val="black"/>
                </a:solidFill>
              </a:rPr>
              <a:t>linguistic search types (n-grams) by assigning a weight &gt; </a:t>
            </a:r>
            <a:r>
              <a:rPr lang="en-US" sz="1400" dirty="0" smtClean="0">
                <a:solidFill>
                  <a:prstClr val="black"/>
                </a:solidFill>
              </a:rPr>
              <a:t>0 and deactivating the corresponding conventional search type</a:t>
            </a:r>
            <a:endParaRPr lang="en-US" sz="1400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Usually only relevant search fields like the firm name are equipped with linguistic preparer</a:t>
            </a:r>
          </a:p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Smoothing of the </a:t>
            </a:r>
            <a:r>
              <a:rPr lang="en-US" sz="1400" dirty="0" err="1">
                <a:solidFill>
                  <a:prstClr val="black"/>
                </a:solidFill>
              </a:rPr>
              <a:t>rIP</a:t>
            </a:r>
            <a:r>
              <a:rPr lang="en-US" sz="1400" dirty="0">
                <a:solidFill>
                  <a:prstClr val="black"/>
                </a:solidFill>
              </a:rPr>
              <a:t> distribution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A smoothed distribution requires more words to match → dominant words lose </a:t>
            </a:r>
            <a:r>
              <a:rPr lang="en-US" sz="1400" dirty="0" smtClean="0">
                <a:solidFill>
                  <a:prstClr val="black"/>
                </a:solidFill>
              </a:rPr>
              <a:t>dominance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Higher precision at the expense of recall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Some search context fare better with smoothing, i.e. street addresses or person names</a:t>
            </a:r>
            <a:endParaRPr lang="en-US" sz="1400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>
                <a:solidFill>
                  <a:prstClr val="black"/>
                </a:solidFill>
              </a:rPr>
              <a:t>N-grams covering misspellings may become dominant preventing matches </a:t>
            </a:r>
            <a:r>
              <a:rPr lang="en-US" sz="1400" dirty="0" smtClean="0">
                <a:solidFill>
                  <a:prstClr val="black"/>
                </a:solidFill>
              </a:rPr>
              <a:t>→ two search runs: one with and one without smoothing</a:t>
            </a:r>
          </a:p>
          <a:p>
            <a:pPr marL="72000">
              <a:spcBef>
                <a:spcPts val="60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Strategies over multiple search steps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Incremental: exclude search records with candidates from subsequent search runs, Darwinian (keeping only the best candidates) → </a:t>
            </a:r>
            <a:r>
              <a:rPr lang="en-US" sz="1400" dirty="0" smtClean="0">
                <a:solidFill>
                  <a:srgbClr val="7CD2C6"/>
                </a:solidFill>
              </a:rPr>
              <a:t>Focused Base Table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sz="1400" dirty="0" smtClean="0">
                <a:solidFill>
                  <a:prstClr val="black"/>
                </a:solidFill>
              </a:rPr>
              <a:t>Compound: candidates of subsequent runs are merged (union of candidate sets) → </a:t>
            </a:r>
            <a:r>
              <a:rPr lang="en-US" sz="1400" dirty="0" smtClean="0">
                <a:solidFill>
                  <a:srgbClr val="BADA15"/>
                </a:solidFill>
              </a:rPr>
              <a:t>Unfocused Base Table</a:t>
            </a:r>
            <a:endParaRPr lang="en-US" sz="1400" dirty="0">
              <a:solidFill>
                <a:srgbClr val="BADA15"/>
              </a:solidFill>
            </a:endParaRPr>
          </a:p>
          <a:p>
            <a:pPr lvl="0" indent="0">
              <a:spcBef>
                <a:spcPts val="600"/>
              </a:spcBef>
              <a:buClr>
                <a:srgbClr val="00AAE5"/>
              </a:buClr>
              <a:buNone/>
            </a:pPr>
            <a:endParaRPr lang="en-US" sz="1400" dirty="0">
              <a:solidFill>
                <a:prstClr val="black"/>
              </a:solidFill>
            </a:endParaRPr>
          </a:p>
          <a:p>
            <a:endParaRPr lang="en-US" sz="14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Strategy: Establishment Panel vs. Company Panel (MUP)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 smtClean="0">
                <a:solidFill>
                  <a:prstClr val="black"/>
                </a:solidFill>
              </a:rPr>
              <a:t>Data</a:t>
            </a:r>
            <a:endParaRPr lang="en-US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</a:rPr>
              <a:t>Mannheimer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Unternehmens</a:t>
            </a:r>
            <a:r>
              <a:rPr lang="en-US" dirty="0">
                <a:solidFill>
                  <a:prstClr val="black"/>
                </a:solidFill>
              </a:rPr>
              <a:t> Panel (MUP 2000-2021, German Company Panel)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Removing duplicates → firm </a:t>
            </a:r>
            <a:r>
              <a:rPr lang="en-US" dirty="0" smtClean="0">
                <a:solidFill>
                  <a:prstClr val="black"/>
                </a:solidFill>
              </a:rPr>
              <a:t>name &amp; </a:t>
            </a:r>
            <a:r>
              <a:rPr lang="en-US" dirty="0">
                <a:solidFill>
                  <a:prstClr val="black"/>
                </a:solidFill>
              </a:rPr>
              <a:t>address aggregates: 24 million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</a:rPr>
              <a:t>Betriebsdatenpanel</a:t>
            </a:r>
            <a:r>
              <a:rPr lang="en-US" dirty="0">
                <a:solidFill>
                  <a:prstClr val="black"/>
                </a:solidFill>
              </a:rPr>
              <a:t> (Establishment Panel 2000-2020)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Harmonizing street addresses due to systematic changes over years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Removing duplicates → establishment &amp; address aggregates: 21 million</a:t>
            </a:r>
          </a:p>
          <a:p>
            <a:pPr marL="216000" lvl="0">
              <a:spcBef>
                <a:spcPts val="120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</a:rPr>
              <a:t>SearchEngine</a:t>
            </a:r>
            <a:endParaRPr lang="en-US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Base table: MUP 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Search types: n</a:t>
            </a:r>
            <a:r>
              <a:rPr lang="en-US" dirty="0" smtClean="0">
                <a:solidFill>
                  <a:prstClr val="black"/>
                </a:solidFill>
              </a:rPr>
              <a:t>ame </a:t>
            </a:r>
            <a:r>
              <a:rPr lang="en-US" dirty="0">
                <a:solidFill>
                  <a:prstClr val="black"/>
                </a:solidFill>
              </a:rPr>
              <a:t>FIRMA, n</a:t>
            </a:r>
            <a:r>
              <a:rPr lang="en-US" dirty="0" smtClean="0">
                <a:solidFill>
                  <a:prstClr val="black"/>
                </a:solidFill>
              </a:rPr>
              <a:t>ame </a:t>
            </a:r>
            <a:r>
              <a:rPr lang="en-US" dirty="0">
                <a:solidFill>
                  <a:prstClr val="black"/>
                </a:solidFill>
              </a:rPr>
              <a:t>FIRMA GRAM3, </a:t>
            </a:r>
            <a:r>
              <a:rPr lang="en-US" dirty="0" smtClean="0">
                <a:solidFill>
                  <a:prstClr val="black"/>
                </a:solidFill>
              </a:rPr>
              <a:t>street </a:t>
            </a:r>
            <a:r>
              <a:rPr lang="en-US" dirty="0">
                <a:solidFill>
                  <a:prstClr val="black"/>
                </a:solidFill>
              </a:rPr>
              <a:t>STRASSE, </a:t>
            </a:r>
            <a:r>
              <a:rPr lang="en-US" dirty="0" smtClean="0">
                <a:solidFill>
                  <a:prstClr val="black"/>
                </a:solidFill>
              </a:rPr>
              <a:t>zip, city</a:t>
            </a:r>
            <a:endParaRPr lang="en-US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Darwinian search mode: pick only the candidates with the highest identity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smtClean="0">
                <a:solidFill>
                  <a:prstClr val="black"/>
                </a:solidFill>
              </a:rPr>
              <a:t>Incremental: skip </a:t>
            </a:r>
            <a:r>
              <a:rPr lang="en-US" dirty="0">
                <a:solidFill>
                  <a:prstClr val="black"/>
                </a:solidFill>
              </a:rPr>
              <a:t>search records with candidates in subsequent search runs</a:t>
            </a:r>
          </a:p>
          <a:p>
            <a:pPr marL="216000" lvl="0">
              <a:spcBef>
                <a:spcPts val="12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Strategy</a:t>
            </a:r>
          </a:p>
          <a:p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68593"/>
              </p:ext>
            </p:extLst>
          </p:nvPr>
        </p:nvGraphicFramePr>
        <p:xfrm>
          <a:off x="635357" y="4054448"/>
          <a:ext cx="7632000" cy="1966840"/>
        </p:xfrm>
        <a:graphic>
          <a:graphicData uri="http://schemas.openxmlformats.org/drawingml/2006/table">
            <a:tbl>
              <a:tblPr firstRow="1" firstCol="1" bandRow="1"/>
              <a:tblGrid>
                <a:gridCol w="540000"/>
                <a:gridCol w="4032000"/>
                <a:gridCol w="900000"/>
                <a:gridCol w="1080000"/>
                <a:gridCol w="1080000"/>
              </a:tblGrid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establishments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9,393,950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14,531,161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70 log, 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294,805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356,327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70, 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32,075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39,234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70 -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9999999,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841,062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1,296,231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6,964,399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43,400,697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70 log, 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571,931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801,739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70, street 10,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141,064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202,351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18,239,286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60,627,740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66104"/>
              </p:ext>
            </p:extLst>
          </p:nvPr>
        </p:nvGraphicFramePr>
        <p:xfrm>
          <a:off x="222715" y="750863"/>
          <a:ext cx="10656000" cy="5402880"/>
        </p:xfrm>
        <a:graphic>
          <a:graphicData uri="http://schemas.openxmlformats.org/drawingml/2006/table">
            <a:tbl>
              <a:tblPr/>
              <a:tblGrid>
                <a:gridCol w="468000"/>
                <a:gridCol w="504000"/>
                <a:gridCol w="396000"/>
                <a:gridCol w="288000"/>
                <a:gridCol w="4536000"/>
                <a:gridCol w="2340000"/>
                <a:gridCol w="396000"/>
                <a:gridCol w="900000"/>
                <a:gridCol w="360000"/>
                <a:gridCol w="252000"/>
                <a:gridCol w="216000"/>
              </a:tblGrid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searched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cnt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Rathausplatz 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Reichenhall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684067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ITM 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Theatinerstr. 23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80333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München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19425145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ITM 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Walter-Meissner-Str. 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85748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Garching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19425146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ITM 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Lichtenbergstr. 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85748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Garching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21419919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ITM 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Schleißheimer Str. 91a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85748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Garching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21419920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ITM Isotopen Technologien München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Walther-von-Dyck-Str. 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85748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Garching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Universität 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Keplerstrasse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16183176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Universität 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Keplerstr. 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17625066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Akademische Motorsportgruppe an der Universität 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Keplerstr. 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17706003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Vereinigung von Freunden der Universität 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Keplerstr. 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17706007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Förderkreis Betriebswirtschaft an der Universität Stuttgart e.V.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Keplerstr. 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70174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Stuttgart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Klaus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Sindel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Rusi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-Kosmetik-Pinsel-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Brushes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Strasse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Bechhofen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19723005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85.69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Hauck Pinsel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47a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Bechhofen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19700672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Johann Führ &amp; Söhne Pinselfabrik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27-29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Bechhofen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19707191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82.98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Elco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-Pinsel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86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Bechhofen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40529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19773153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81.77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Ernst Bock &amp; Sohn Pinselfabrik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Ansbacher Str. 68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91572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Bechhofen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RHODIA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Engesserstrasse 8 Postfach 1320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Freiburg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4371760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RHONE-POULENC RHODIA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Engesserstr. 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Freiburg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5408910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Rhodia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Engesserstrasse 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Freiburg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5408911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Rhodia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Engesserstr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Freiburg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15531543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Rhodia Acetow AG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Engesserstr. 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79108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Freiburg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Karlsruher Institut für Technologie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Körperschaft des öffentlichen Rechts,Kaiserstrasse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76131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Karlsruhe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16156922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Akademische Fliegergruppe am Karlsruher Institut für Technologie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Kaiserstr.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76131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Karlsruhe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16156923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Akademische Fliegergruppe am Karlsruher Institut für Technologie e.V.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Kaiserstr.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76131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Karlsruhe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52085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16240255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 Karlsruher Institut für Technologie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Kaiserstr.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76131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Karlsruhe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Dynamic Microsystems Semiconductor Equipment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 Wiesengrund 17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Radolfzell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16318610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 DYNAMIC MICRO SYSTEMS SEMICONDUCTOR EQUIPMENT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 Wiesengrund 17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Radolfzell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16318611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82.32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DMS Dynamic Micro Systems Semiconductor Equipment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 Wiesengrund 17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78315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Radolfzell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BROTZMANN COMSULTING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von Scheffel-Strasse 34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92224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Amberg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19376777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 Brotzmann Consulting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Von-Scheffel-Str. 34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92224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Amberg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19776576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98.80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a r l B r o t z m a n n C o n s u l t i n g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Von-Scheffel-Str. 34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92224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Amberg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Eerec Technology GmbH Development &amp; Design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Borntalstrasse 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36460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Merkers/Thür.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7273363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EuRec Technology GmbH Development &amp; Design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Borntalstr. 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36460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Merkers-Kieselbach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22278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7273364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81.58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EuRec Technology GmbH Development &amp; Design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Borntalstr. 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36460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Merkers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33792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 M Ü PRAZISIONSWERKZEUG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Ohmder Strasse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73119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33792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15622884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ALMÜ Präzisions-Werkzeug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Ohmder Str. 12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73119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Zell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"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Gesellschaft zur Förderung angewandter Optik, Optoelektronik, Quantenelektronik und Spektroskopie e.V.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Rudower Chaussee 29 (IGZ)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00"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3092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483360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82.25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OPTOSENS Optische Spektroskopie und Sensortechnik GmbH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Rudower Chaussee 29(IGZ)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12489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 Vector Components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0277" y="4696691"/>
            <a:ext cx="11865077" cy="1507463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en-US" dirty="0" smtClean="0"/>
              <a:t>Relatively slim parameter set per observation (around 110 variables) </a:t>
            </a:r>
          </a:p>
          <a:p>
            <a:pPr lvl="1">
              <a:spcBef>
                <a:spcPts val="0"/>
              </a:spcBef>
              <a:buClr>
                <a:srgbClr val="00B050"/>
              </a:buClr>
            </a:pPr>
            <a:r>
              <a:rPr lang="en-US" dirty="0" smtClean="0"/>
              <a:t>Low risk of over-specification: having too many variables for too little data</a:t>
            </a:r>
          </a:p>
          <a:p>
            <a:pPr>
              <a:buClr>
                <a:srgbClr val="FF0000"/>
              </a:buClr>
            </a:pPr>
            <a:r>
              <a:rPr lang="en-US" dirty="0"/>
              <a:t>No semantics </a:t>
            </a:r>
            <a:endParaRPr lang="en-US" dirty="0" smtClean="0"/>
          </a:p>
          <a:p>
            <a:pPr lvl="1">
              <a:spcBef>
                <a:spcPts val="0"/>
              </a:spcBef>
              <a:buClr>
                <a:srgbClr val="FF0000"/>
              </a:buClr>
            </a:pPr>
            <a:r>
              <a:rPr lang="en-US" dirty="0" smtClean="0"/>
              <a:t>“second hand metal wares” and “scrapyard” are not identified as tantamount</a:t>
            </a:r>
          </a:p>
          <a:p>
            <a:pPr lvl="1">
              <a:spcBef>
                <a:spcPts val="0"/>
              </a:spcBef>
              <a:buClr>
                <a:srgbClr val="FF0000"/>
              </a:buClr>
              <a:buFont typeface="Calibri" panose="020F0502020204030204" pitchFamily="34" charset="0"/>
              <a:buChar char="→"/>
            </a:pPr>
            <a:r>
              <a:rPr lang="en-US" dirty="0" smtClean="0"/>
              <a:t>Lenient labeling required (use post-processing with core data to settle ambiguities)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>
                <a:solidFill>
                  <a:prstClr val="white">
                    <a:lumMod val="50000"/>
                  </a:prstClr>
                </a:solidFill>
              </a:rPr>
              <a:pPr/>
              <a:t>24</a:t>
            </a:fld>
            <a:endParaRPr lang="en-US" dirty="0">
              <a:solidFill>
                <a:prstClr val="white">
                  <a:lumMod val="50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1378035" y="680946"/>
                <a:ext cx="8624454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indent="0">
                  <a:spcBef>
                    <a:spcPts val="600"/>
                  </a:spcBef>
                  <a:buClr>
                    <a:srgbClr val="00AAE5"/>
                  </a:buClr>
                  <a:buNone/>
                </a:pPr>
                <a:r>
                  <a:rPr lang="en-US" sz="1600" dirty="0">
                    <a:solidFill>
                      <a:prstClr val="black"/>
                    </a:solidFill>
                  </a:rPr>
                  <a:t>Absolute Identification Potential: </a:t>
                </a:r>
                <a14:m>
                  <m:oMath xmlns:m="http://schemas.openxmlformats.org/officeDocument/2006/math">
                    <m:r>
                      <a:rPr lang="de-DE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𝑎𝐼𝑃</m:t>
                    </m:r>
                    <m:d>
                      <m:dPr>
                        <m:ctrlP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DE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𝑜𝑐𝑐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))/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𝑚𝑎𝑥𝑜𝑐𝑐</m:t>
                    </m:r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  <m:sub>
                        <m:r>
                          <a:rPr lang="de-DE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600" i="1" dirty="0">
                    <a:solidFill>
                      <a:prstClr val="black"/>
                    </a:solidFill>
                  </a:rPr>
                  <a:t> </a:t>
                </a:r>
                <a:br>
                  <a:rPr lang="en-US" sz="1600" i="1" dirty="0">
                    <a:solidFill>
                      <a:prstClr val="black"/>
                    </a:solidFill>
                  </a:rPr>
                </a:br>
                <a:r>
                  <a:rPr lang="en-US" sz="1600" dirty="0">
                    <a:solidFill>
                      <a:prstClr val="black"/>
                    </a:solidFill>
                  </a:rPr>
                  <a:t>Report only the </a:t>
                </a:r>
                <a:r>
                  <a:rPr lang="en-US" sz="1600" dirty="0">
                    <a:solidFill>
                      <a:srgbClr val="0078D7"/>
                    </a:solidFill>
                  </a:rPr>
                  <a:t>n</a:t>
                </a:r>
                <a:r>
                  <a:rPr lang="en-US" sz="1600" dirty="0">
                    <a:solidFill>
                      <a:prstClr val="black"/>
                    </a:solidFill>
                  </a:rPr>
                  <a:t> largest </a:t>
                </a:r>
                <a:r>
                  <a:rPr lang="en-US" sz="1600" dirty="0" err="1">
                    <a:solidFill>
                      <a:prstClr val="black"/>
                    </a:solidFill>
                  </a:rPr>
                  <a:t>aIP</a:t>
                </a:r>
                <a:r>
                  <a:rPr lang="en-US" sz="1600" dirty="0">
                    <a:solidFill>
                      <a:prstClr val="black"/>
                    </a:solidFill>
                  </a:rPr>
                  <a:t> in descending order for…</a:t>
                </a:r>
              </a:p>
              <a:p>
                <a:pPr marL="0" lvl="1">
                  <a:spcBef>
                    <a:spcPts val="0"/>
                  </a:spcBef>
                  <a:buClr>
                    <a:srgbClr val="00AAE5"/>
                  </a:buClr>
                  <a:buFont typeface="Calibri" panose="020F0502020204030204" pitchFamily="34" charset="0"/>
                  <a:buChar char="…"/>
                </a:pPr>
                <a:r>
                  <a:rPr lang="en-US" sz="1600" dirty="0">
                    <a:solidFill>
                      <a:srgbClr val="00B050"/>
                    </a:solidFill>
                  </a:rPr>
                  <a:t>matching words in search term and candidate</a:t>
                </a:r>
              </a:p>
              <a:p>
                <a:pPr marL="0" lvl="1">
                  <a:spcBef>
                    <a:spcPts val="0"/>
                  </a:spcBef>
                  <a:buClr>
                    <a:srgbClr val="00AAE5"/>
                  </a:buClr>
                  <a:buFont typeface="Calibri" panose="020F0502020204030204" pitchFamily="34" charset="0"/>
                  <a:buChar char="…"/>
                </a:pPr>
                <a:r>
                  <a:rPr lang="en-US" sz="1600" dirty="0">
                    <a:solidFill>
                      <a:prstClr val="black"/>
                    </a:solidFill>
                  </a:rPr>
                  <a:t>words exclusive to the candidate</a:t>
                </a:r>
              </a:p>
              <a:p>
                <a:pPr marL="0" lvl="1">
                  <a:spcBef>
                    <a:spcPts val="0"/>
                  </a:spcBef>
                  <a:buClr>
                    <a:srgbClr val="00AAE5"/>
                  </a:buClr>
                  <a:buFont typeface="Calibri" panose="020F0502020204030204" pitchFamily="34" charset="0"/>
                  <a:buChar char="…"/>
                </a:pPr>
                <a:r>
                  <a:rPr lang="en-US" sz="1600" dirty="0">
                    <a:solidFill>
                      <a:srgbClr val="FF0000"/>
                    </a:solidFill>
                  </a:rPr>
                  <a:t>words exclusive to the search term </a:t>
                </a:r>
                <a:r>
                  <a:rPr lang="en-US" sz="1600" dirty="0">
                    <a:solidFill>
                      <a:prstClr val="black"/>
                    </a:solidFill>
                  </a:rPr>
                  <a:t>(requires auxiliary registry of the search table)</a:t>
                </a:r>
              </a:p>
              <a:p>
                <a:pPr lvl="0" indent="0">
                  <a:spcBef>
                    <a:spcPts val="0"/>
                  </a:spcBef>
                  <a:buClr>
                    <a:srgbClr val="00AAE5"/>
                  </a:buClr>
                  <a:buNone/>
                </a:pPr>
                <a:r>
                  <a:rPr lang="en-US" sz="1600" dirty="0">
                    <a:solidFill>
                      <a:prstClr val="black"/>
                    </a:solidFill>
                  </a:rPr>
                  <a:t>for all search types, i.e.: name = </a:t>
                </a:r>
                <a:r>
                  <a:rPr lang="en-US" sz="1600" dirty="0">
                    <a:solidFill>
                      <a:srgbClr val="0078D7"/>
                    </a:solidFill>
                  </a:rPr>
                  <a:t>5</a:t>
                </a:r>
                <a:r>
                  <a:rPr lang="en-US" sz="1600" dirty="0">
                    <a:solidFill>
                      <a:prstClr val="black"/>
                    </a:solidFill>
                  </a:rPr>
                  <a:t>, name GRAM3 = </a:t>
                </a:r>
                <a:r>
                  <a:rPr lang="en-US" sz="1600" dirty="0">
                    <a:solidFill>
                      <a:srgbClr val="0078D7"/>
                    </a:solidFill>
                  </a:rPr>
                  <a:t>15</a:t>
                </a:r>
                <a:r>
                  <a:rPr lang="en-US" sz="1600" dirty="0">
                    <a:solidFill>
                      <a:prstClr val="black"/>
                    </a:solidFill>
                  </a:rPr>
                  <a:t>, street = </a:t>
                </a:r>
                <a:r>
                  <a:rPr lang="en-US" sz="1600" dirty="0">
                    <a:solidFill>
                      <a:srgbClr val="0078D7"/>
                    </a:solidFill>
                  </a:rPr>
                  <a:t>3</a:t>
                </a:r>
                <a:r>
                  <a:rPr lang="en-US" sz="1600" dirty="0">
                    <a:solidFill>
                      <a:prstClr val="black"/>
                    </a:solidFill>
                  </a:rPr>
                  <a:t>, zip = </a:t>
                </a:r>
                <a:r>
                  <a:rPr lang="en-US" sz="1600" dirty="0">
                    <a:solidFill>
                      <a:srgbClr val="0078D7"/>
                    </a:solidFill>
                  </a:rPr>
                  <a:t>1</a:t>
                </a:r>
                <a:r>
                  <a:rPr lang="en-US" sz="1600" dirty="0">
                    <a:solidFill>
                      <a:prstClr val="black"/>
                    </a:solidFill>
                  </a:rPr>
                  <a:t>, city = </a:t>
                </a:r>
                <a:r>
                  <a:rPr lang="en-US" sz="1600" dirty="0" smtClean="0">
                    <a:solidFill>
                      <a:srgbClr val="0078D7"/>
                    </a:solidFill>
                  </a:rPr>
                  <a:t>2</a:t>
                </a:r>
              </a:p>
              <a:p>
                <a:pPr lvl="0" indent="0">
                  <a:spcBef>
                    <a:spcPts val="1200"/>
                  </a:spcBef>
                  <a:buClr>
                    <a:srgbClr val="00AAE5"/>
                  </a:buClr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</a:rPr>
                  <a:t>Asymmetric string distances based on maximizing word-by-word comparisons between search term and candidate and vice versa for </a:t>
                </a:r>
                <a:r>
                  <a:rPr lang="en-US" sz="1600" dirty="0">
                    <a:solidFill>
                      <a:prstClr val="black"/>
                    </a:solidFill>
                  </a:rPr>
                  <a:t>all search fields (independent of the positioning of words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).</a:t>
                </a:r>
              </a:p>
              <a:p>
                <a:pPr lvl="0" indent="0">
                  <a:spcBef>
                    <a:spcPts val="1200"/>
                  </a:spcBef>
                  <a:buClr>
                    <a:srgbClr val="00AAE5"/>
                  </a:buClr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</a:rPr>
                  <a:t>Similarities between search field components, i.e. city name repeats in firm name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lvl="0" indent="0">
                  <a:spcBef>
                    <a:spcPts val="1200"/>
                  </a:spcBef>
                  <a:buClr>
                    <a:srgbClr val="00AAE5"/>
                  </a:buClr>
                  <a:buNone/>
                </a:pPr>
                <a:r>
                  <a:rPr lang="en-US" sz="1600" dirty="0">
                    <a:solidFill>
                      <a:prstClr val="black"/>
                    </a:solidFill>
                  </a:rPr>
                  <a:t>Candidate block </a:t>
                </a:r>
                <a:r>
                  <a:rPr lang="en-US" sz="1600" dirty="0" smtClean="0">
                    <a:solidFill>
                      <a:prstClr val="black"/>
                    </a:solidFill>
                  </a:rPr>
                  <a:t>statistics</a:t>
                </a:r>
                <a:endParaRPr lang="en-US" sz="1600" dirty="0">
                  <a:solidFill>
                    <a:prstClr val="black"/>
                  </a:solidFill>
                </a:endParaRPr>
              </a:p>
              <a:p>
                <a:pPr marL="285750" lvl="1" indent="-285750">
                  <a:spcBef>
                    <a:spcPts val="0"/>
                  </a:spcBef>
                  <a:buClr>
                    <a:srgbClr val="00AAE5"/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prstClr val="black"/>
                    </a:solidFill>
                  </a:rPr>
                  <a:t>Number of candidates for the same search record</a:t>
                </a:r>
              </a:p>
              <a:p>
                <a:pPr marL="285750" lvl="1" indent="-285750">
                  <a:spcBef>
                    <a:spcPts val="0"/>
                  </a:spcBef>
                  <a:buClr>
                    <a:srgbClr val="00AAE5"/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prstClr val="black"/>
                    </a:solidFill>
                  </a:rPr>
                  <a:t>Number of distinct identities among those candidates</a:t>
                </a:r>
              </a:p>
              <a:p>
                <a:pPr marL="285750" lvl="1" indent="-285750">
                  <a:spcBef>
                    <a:spcPts val="0"/>
                  </a:spcBef>
                  <a:buClr>
                    <a:srgbClr val="00AAE5"/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prstClr val="black"/>
                    </a:solidFill>
                  </a:rPr>
                  <a:t>Percentile rank position within candidates</a:t>
                </a:r>
              </a:p>
              <a:p>
                <a:pPr marL="285750" lvl="1" indent="-285750">
                  <a:spcBef>
                    <a:spcPts val="0"/>
                  </a:spcBef>
                  <a:buClr>
                    <a:srgbClr val="00AAE5"/>
                  </a:buCl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prstClr val="black"/>
                    </a:solidFill>
                  </a:rPr>
                  <a:t>Standard deviations of the string distances (calculated externally)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035" y="680946"/>
                <a:ext cx="8624454" cy="4278094"/>
              </a:xfrm>
              <a:prstGeom prst="rect">
                <a:avLst/>
              </a:prstGeom>
              <a:blipFill rotWithShape="0">
                <a:blip r:embed="rId2"/>
                <a:stretch>
                  <a:fillRect l="-353" t="-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/>
          <p:cNvSpPr txBox="1"/>
          <p:nvPr/>
        </p:nvSpPr>
        <p:spPr>
          <a:xfrm>
            <a:off x="187036" y="680946"/>
            <a:ext cx="921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Heuristic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7036" y="229383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Visual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7036" y="2933839"/>
            <a:ext cx="838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Overlap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87036" y="3332550"/>
            <a:ext cx="1114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</a:rPr>
              <a:t>Descriptive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91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SEML (</a:t>
            </a:r>
            <a:r>
              <a:rPr lang="en-US" dirty="0" err="1" smtClean="0"/>
              <a:t>SearchEngine</a:t>
            </a:r>
            <a:r>
              <a:rPr lang="en-US" dirty="0" smtClean="0"/>
              <a:t> </a:t>
            </a:r>
            <a:r>
              <a:rPr lang="en-US" dirty="0"/>
              <a:t>Machine </a:t>
            </a:r>
            <a:r>
              <a:rPr lang="en-US" dirty="0" smtClean="0"/>
              <a:t>Learning): Establishments vs. Company Panel 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30277" y="694915"/>
            <a:ext cx="11865077" cy="5509239"/>
          </a:xfrm>
        </p:spPr>
        <p:txBody>
          <a:bodyPr/>
          <a:lstStyle/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SEML components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brain.ado</a:t>
            </a:r>
            <a:r>
              <a:rPr lang="en-US" dirty="0">
                <a:solidFill>
                  <a:prstClr val="black"/>
                </a:solidFill>
              </a:rPr>
              <a:t> – Neural Network module for Stata 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seml_train.do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Iterates h</a:t>
            </a:r>
            <a:r>
              <a:rPr lang="en-US" dirty="0">
                <a:solidFill>
                  <a:prstClr val="black"/>
                </a:solidFill>
              </a:rPr>
              <a:t>idden neuron setups: [25], [50], [100], [25x25], [50x50], [100x100]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Reports the best performing NN pertaining out-of-sample prediction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seml_think.do</a:t>
            </a:r>
            <a:r>
              <a:rPr lang="en-US" dirty="0">
                <a:solidFill>
                  <a:prstClr val="black"/>
                </a:solidFill>
              </a:rPr>
              <a:t> – implements the winning NN setup on the whole meta data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BYOD – bring your own device, i.e. Tensor Flow, </a:t>
            </a:r>
            <a:r>
              <a:rPr lang="en-US" dirty="0" err="1" smtClean="0">
                <a:solidFill>
                  <a:prstClr val="black"/>
                </a:solidFill>
              </a:rPr>
              <a:t>Keras</a:t>
            </a:r>
            <a:r>
              <a:rPr lang="en-US" dirty="0" smtClean="0">
                <a:solidFill>
                  <a:prstClr val="black"/>
                </a:solidFill>
              </a:rPr>
              <a:t>, Random Forest, … </a:t>
            </a:r>
            <a:endParaRPr lang="en-US" dirty="0">
              <a:solidFill>
                <a:prstClr val="black"/>
              </a:solidFill>
            </a:endParaRPr>
          </a:p>
          <a:p>
            <a:pPr marL="216000" lvl="0">
              <a:spcBef>
                <a:spcPts val="12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Training sample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 2,000 establishments paired with 5,523 candidates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  <a:buFont typeface="Calibri" panose="020F0502020204030204" pitchFamily="34" charset="0"/>
              <a:buChar char="−"/>
            </a:pPr>
            <a:r>
              <a:rPr lang="en-US" dirty="0">
                <a:solidFill>
                  <a:prstClr val="black"/>
                </a:solidFill>
              </a:rPr>
              <a:t>569 pairings retained for out-of-sample prediction</a:t>
            </a:r>
          </a:p>
          <a:p>
            <a:pPr marL="216000" lvl="0">
              <a:spcBef>
                <a:spcPts val="12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Confusion matrix</a:t>
            </a:r>
          </a:p>
          <a:p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59533"/>
              </p:ext>
            </p:extLst>
          </p:nvPr>
        </p:nvGraphicFramePr>
        <p:xfrm>
          <a:off x="611560" y="3861048"/>
          <a:ext cx="5418259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972000"/>
                <a:gridCol w="792000"/>
                <a:gridCol w="792000"/>
                <a:gridCol w="306259"/>
                <a:gridCol w="972000"/>
                <a:gridCol w="792000"/>
                <a:gridCol w="792000"/>
              </a:tblGrid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Probit</a:t>
                      </a:r>
                      <a:endParaRPr lang="de-DE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NN[25x25</a:t>
                      </a: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180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184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367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374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93.75%      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97.35%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95.83%      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99.20%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94.74%        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96.83%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98.40%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97.91%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96.13</a:t>
                      </a: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98.07%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Inhaltsplatzhalter 1"/>
          <p:cNvSpPr txBox="1">
            <a:spLocks/>
          </p:cNvSpPr>
          <p:nvPr/>
        </p:nvSpPr>
        <p:spPr>
          <a:xfrm>
            <a:off x="130276" y="5526380"/>
            <a:ext cx="11555587" cy="8073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16000" indent="-216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Quality assessment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85% of the </a:t>
            </a:r>
            <a:r>
              <a:rPr lang="en-US" dirty="0" smtClean="0">
                <a:solidFill>
                  <a:prstClr val="black"/>
                </a:solidFill>
              </a:rPr>
              <a:t>establishments matched to a company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Final quality assessment is difficult </a:t>
            </a:r>
            <a:r>
              <a:rPr lang="en-US" dirty="0" smtClean="0">
                <a:solidFill>
                  <a:prstClr val="black"/>
                </a:solidFill>
              </a:rPr>
              <a:t>due </a:t>
            </a:r>
            <a:r>
              <a:rPr lang="en-US" dirty="0" smtClean="0">
                <a:solidFill>
                  <a:prstClr val="black"/>
                </a:solidFill>
              </a:rPr>
              <a:t>to structural disparities, i.e. self-employment vs. owner operated firms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4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4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Strategy: </a:t>
            </a:r>
            <a:r>
              <a:rPr lang="en-US" dirty="0" smtClean="0"/>
              <a:t>German EPO Firm Applicants </a:t>
            </a:r>
            <a:r>
              <a:rPr lang="en-US" dirty="0"/>
              <a:t>vs. Company Panel (MUP)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Preparation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</a:rPr>
              <a:t>Mannheimer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Unternehmens</a:t>
            </a:r>
            <a:r>
              <a:rPr lang="en-US" dirty="0">
                <a:solidFill>
                  <a:prstClr val="black"/>
                </a:solidFill>
              </a:rPr>
              <a:t> Panel (MUP 2000-2021, German Company Panel)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Removing duplicates → firm &amp; address aggregates: 24 million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German EPO Applicants (</a:t>
            </a:r>
            <a:r>
              <a:rPr lang="en-US" dirty="0" err="1">
                <a:solidFill>
                  <a:prstClr val="black"/>
                </a:solidFill>
              </a:rPr>
              <a:t>Patstat</a:t>
            </a:r>
            <a:r>
              <a:rPr lang="en-US" dirty="0">
                <a:solidFill>
                  <a:prstClr val="black"/>
                </a:solidFill>
              </a:rPr>
              <a:t> 2021)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Removing person owned patents with less than 10 patents</a:t>
            </a:r>
          </a:p>
          <a:p>
            <a:pPr marL="792000" lvl="2">
              <a:spcBef>
                <a:spcPts val="0"/>
              </a:spcBef>
              <a:buClr>
                <a:srgbClr val="00B0F0"/>
              </a:buClr>
            </a:pPr>
            <a:r>
              <a:rPr lang="en-US" dirty="0">
                <a:solidFill>
                  <a:prstClr val="black"/>
                </a:solidFill>
              </a:rPr>
              <a:t>Removing duplicates → firm &amp; address aggregates: 62,036</a:t>
            </a:r>
          </a:p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 err="1">
                <a:solidFill>
                  <a:prstClr val="black"/>
                </a:solidFill>
              </a:rPr>
              <a:t>SearchEngine</a:t>
            </a:r>
            <a:endParaRPr lang="en-US" dirty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Base table: MUP 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Search types: name FIRMA, name FIRMA GRAM3, street STRASSE, zip, city</a:t>
            </a:r>
            <a:endParaRPr lang="en-US" dirty="0" smtClean="0">
              <a:solidFill>
                <a:prstClr val="black"/>
              </a:solidFill>
            </a:endParaRP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 smtClean="0">
                <a:solidFill>
                  <a:prstClr val="black"/>
                </a:solidFill>
              </a:rPr>
              <a:t>Darwinian search mode: pick only the candidates with the highest identity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Incremental: skip search records with candidates in subsequent search </a:t>
            </a:r>
            <a:r>
              <a:rPr lang="en-US" dirty="0" smtClean="0">
                <a:solidFill>
                  <a:prstClr val="black"/>
                </a:solidFill>
              </a:rPr>
              <a:t>runs</a:t>
            </a:r>
            <a:endParaRPr lang="en-US" dirty="0">
              <a:solidFill>
                <a:prstClr val="black"/>
              </a:solidFill>
            </a:endParaRPr>
          </a:p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Strategy</a:t>
            </a:r>
          </a:p>
          <a:p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76366"/>
              </p:ext>
            </p:extLst>
          </p:nvPr>
        </p:nvGraphicFramePr>
        <p:xfrm>
          <a:off x="636318" y="3920375"/>
          <a:ext cx="7777101" cy="2398640"/>
        </p:xfrm>
        <a:graphic>
          <a:graphicData uri="http://schemas.openxmlformats.org/drawingml/2006/table">
            <a:tbl>
              <a:tblPr firstRow="1" firstCol="1" bandRow="1"/>
              <a:tblGrid>
                <a:gridCol w="685101"/>
                <a:gridCol w="4032000"/>
                <a:gridCol w="900000"/>
                <a:gridCol w="1080000"/>
                <a:gridCol w="1080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applicants</a:t>
                      </a:r>
                      <a:endParaRPr lang="en-US" sz="1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noProof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candidates</a:t>
                      </a:r>
                      <a:endParaRPr lang="en-US" sz="11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000" marB="36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70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56,603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108,775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3-gram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70 -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9999999,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70,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3,078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8,251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log,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3-gram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street 10,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zip 10, city 10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40,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20, zip 20, city 20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40 log,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20, zip 20, city 20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0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name 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3-gram 40, </a:t>
                      </a: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street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20, zip 20, city 20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zealous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60,960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119,014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1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SEML: German EPO Applicants vs. Company Panel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6000" lvl="0">
              <a:spcBef>
                <a:spcPts val="600"/>
              </a:spcBef>
              <a:buClr>
                <a:srgbClr val="00AAE5"/>
              </a:buClr>
            </a:pPr>
            <a:r>
              <a:rPr lang="en-US" dirty="0" smtClean="0">
                <a:solidFill>
                  <a:prstClr val="black"/>
                </a:solidFill>
              </a:rPr>
              <a:t>Training </a:t>
            </a:r>
            <a:r>
              <a:rPr lang="en-US" dirty="0">
                <a:solidFill>
                  <a:prstClr val="black"/>
                </a:solidFill>
              </a:rPr>
              <a:t>sample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</a:pPr>
            <a:r>
              <a:rPr lang="en-US" dirty="0">
                <a:solidFill>
                  <a:prstClr val="black"/>
                </a:solidFill>
              </a:rPr>
              <a:t> 3,264 applicants paired with 6,535 </a:t>
            </a:r>
            <a:r>
              <a:rPr lang="en-US" dirty="0" smtClean="0">
                <a:solidFill>
                  <a:prstClr val="black"/>
                </a:solidFill>
              </a:rPr>
              <a:t>candidates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  <a:buFont typeface="Calibri" panose="020F0502020204030204" pitchFamily="34" charset="0"/>
              <a:buChar char="−"/>
            </a:pPr>
            <a:r>
              <a:rPr lang="en-US" dirty="0" smtClean="0">
                <a:solidFill>
                  <a:prstClr val="black"/>
                </a:solidFill>
              </a:rPr>
              <a:t>677 </a:t>
            </a:r>
            <a:r>
              <a:rPr lang="en-US" dirty="0">
                <a:solidFill>
                  <a:prstClr val="black"/>
                </a:solidFill>
              </a:rPr>
              <a:t>pairings retained for out-of-sample </a:t>
            </a:r>
            <a:r>
              <a:rPr lang="en-US" dirty="0" smtClean="0">
                <a:solidFill>
                  <a:prstClr val="black"/>
                </a:solidFill>
              </a:rPr>
              <a:t>prediction</a:t>
            </a:r>
          </a:p>
          <a:p>
            <a:pPr marL="504000" lvl="1">
              <a:spcBef>
                <a:spcPts val="0"/>
              </a:spcBef>
              <a:buClr>
                <a:srgbClr val="00AAE5"/>
              </a:buClr>
              <a:buFont typeface="Calibri" panose="020F0502020204030204" pitchFamily="34" charset="0"/>
              <a:buChar char="+"/>
            </a:pPr>
            <a:r>
              <a:rPr lang="en-US" dirty="0">
                <a:solidFill>
                  <a:prstClr val="black"/>
                </a:solidFill>
              </a:rPr>
              <a:t>completely scrutinized search runs 4 &amp; 6 to 9 due to marginal representation</a:t>
            </a:r>
          </a:p>
          <a:p>
            <a:r>
              <a:rPr lang="en-US" dirty="0" smtClean="0"/>
              <a:t>Confusion matrix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64328"/>
              </p:ext>
            </p:extLst>
          </p:nvPr>
        </p:nvGraphicFramePr>
        <p:xfrm>
          <a:off x="611560" y="2224877"/>
          <a:ext cx="5418518" cy="1620000"/>
        </p:xfrm>
        <a:graphic>
          <a:graphicData uri="http://schemas.openxmlformats.org/drawingml/2006/table">
            <a:tbl>
              <a:tblPr firstRow="1" firstCol="1" bandRow="1"/>
              <a:tblGrid>
                <a:gridCol w="972000"/>
                <a:gridCol w="792000"/>
                <a:gridCol w="792000"/>
                <a:gridCol w="306518"/>
                <a:gridCol w="972000"/>
                <a:gridCol w="792000"/>
                <a:gridCol w="792000"/>
              </a:tblGrid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Probit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NN[25]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575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590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de-DE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96.80%      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84.34%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99.33%      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93.98%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97.79%        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78.65%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99.16%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95.12%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95.27</a:t>
                      </a: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100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98.67</a:t>
                      </a:r>
                      <a:r>
                        <a:rPr lang="en-US" sz="1100" dirty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Inhaltsplatzhalter 1"/>
          <p:cNvSpPr txBox="1">
            <a:spLocks/>
          </p:cNvSpPr>
          <p:nvPr/>
        </p:nvSpPr>
        <p:spPr>
          <a:xfrm>
            <a:off x="130277" y="3941671"/>
            <a:ext cx="8496944" cy="608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000" indent="-216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2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68000" indent="-21600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Quality assessment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59,630 of 62,036 applicants assigned covering 98.81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% of all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German firm patents</a:t>
            </a:r>
          </a:p>
          <a:p>
            <a:pPr lvl="1"/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4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04000" marR="0" lvl="1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AE5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9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Resolution: Search Table = Base Table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17"/>
          <p:cNvGrpSpPr/>
          <p:nvPr/>
        </p:nvGrpSpPr>
        <p:grpSpPr>
          <a:xfrm>
            <a:off x="1100766" y="2823264"/>
            <a:ext cx="7689388" cy="144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chemeClr val="bg1"/>
              </a:gs>
              <a:gs pos="18000">
                <a:srgbClr val="53C6ED">
                  <a:alpha val="50000"/>
                </a:srgbClr>
              </a:gs>
              <a:gs pos="8000">
                <a:srgbClr val="00AAE5">
                  <a:alpha val="75000"/>
                </a:srgbClr>
              </a:gs>
            </a:gsLst>
            <a:lin ang="0" scaled="1"/>
          </a:gradFill>
        </p:grpSpPr>
        <p:sp>
          <p:nvSpPr>
            <p:cNvPr id="6" name="Rectangle 18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1100766" y="2645324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chemeClr val="bg1"/>
              </a:gs>
              <a:gs pos="18000">
                <a:srgbClr val="53C6ED">
                  <a:alpha val="50000"/>
                </a:srgbClr>
              </a:gs>
              <a:gs pos="8000">
                <a:srgbClr val="00AAE5">
                  <a:alpha val="75000"/>
                </a:srgbClr>
              </a:gs>
            </a:gsLst>
            <a:lin ang="0" scaled="1"/>
          </a:gradFill>
        </p:grpSpPr>
        <p:sp>
          <p:nvSpPr>
            <p:cNvPr id="9" name="Rectangle 12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oup 41"/>
          <p:cNvGrpSpPr/>
          <p:nvPr/>
        </p:nvGrpSpPr>
        <p:grpSpPr>
          <a:xfrm>
            <a:off x="1134068" y="1267254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rgbClr val="00AAE5"/>
              </a:gs>
              <a:gs pos="18000">
                <a:srgbClr val="53C6ED">
                  <a:alpha val="50000"/>
                </a:srgbClr>
              </a:gs>
            </a:gsLst>
            <a:lin ang="0" scaled="1"/>
          </a:gradFill>
        </p:grpSpPr>
        <p:sp>
          <p:nvSpPr>
            <p:cNvPr id="12" name="Rectangle 42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3" name="Rectangle 43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4" name="Group 35"/>
          <p:cNvGrpSpPr/>
          <p:nvPr/>
        </p:nvGrpSpPr>
        <p:grpSpPr>
          <a:xfrm>
            <a:off x="1100766" y="4161468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rgbClr val="00AAE5"/>
              </a:gs>
              <a:gs pos="18000">
                <a:srgbClr val="53C6ED">
                  <a:alpha val="50000"/>
                </a:srgbClr>
              </a:gs>
            </a:gsLst>
            <a:lin ang="0" scaled="1"/>
          </a:gradFill>
        </p:grpSpPr>
        <p:sp>
          <p:nvSpPr>
            <p:cNvPr id="15" name="Rectangle 36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6" name="Rectangle 37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7" name="Group 25"/>
          <p:cNvGrpSpPr/>
          <p:nvPr/>
        </p:nvGrpSpPr>
        <p:grpSpPr>
          <a:xfrm>
            <a:off x="1140205" y="819260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rgbClr val="00AAE5"/>
              </a:gs>
              <a:gs pos="18000">
                <a:srgbClr val="53C6ED">
                  <a:alpha val="50000"/>
                </a:srgbClr>
              </a:gs>
            </a:gsLst>
            <a:lin ang="0" scaled="1"/>
          </a:gradFill>
        </p:grpSpPr>
        <p:sp>
          <p:nvSpPr>
            <p:cNvPr id="18" name="Rectangle 26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Rectangle 27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00766" y="5523568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chemeClr val="bg1"/>
              </a:gs>
              <a:gs pos="18000">
                <a:srgbClr val="53C6ED">
                  <a:alpha val="50000"/>
                </a:srgbClr>
              </a:gs>
              <a:gs pos="8000">
                <a:srgbClr val="00AAE5">
                  <a:alpha val="75000"/>
                </a:srgbClr>
              </a:gs>
            </a:gsLst>
            <a:lin ang="0" scaled="1"/>
          </a:gradFill>
        </p:grpSpPr>
        <p:sp>
          <p:nvSpPr>
            <p:cNvPr id="21" name="Rectangle 21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Rectangle 22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3" name="Group 14"/>
          <p:cNvGrpSpPr/>
          <p:nvPr/>
        </p:nvGrpSpPr>
        <p:grpSpPr>
          <a:xfrm>
            <a:off x="1100766" y="3555602"/>
            <a:ext cx="7689388" cy="180000"/>
            <a:chOff x="395536" y="2914734"/>
            <a:chExt cx="8352928" cy="576000"/>
          </a:xfrm>
          <a:gradFill>
            <a:gsLst>
              <a:gs pos="100000">
                <a:schemeClr val="bg1"/>
              </a:gs>
              <a:gs pos="0">
                <a:schemeClr val="bg1"/>
              </a:gs>
              <a:gs pos="18000">
                <a:srgbClr val="53C6ED">
                  <a:alpha val="50000"/>
                </a:srgbClr>
              </a:gs>
              <a:gs pos="8000">
                <a:srgbClr val="00AAE5">
                  <a:alpha val="75000"/>
                </a:srgbClr>
              </a:gs>
            </a:gsLst>
            <a:lin ang="0" scaled="1"/>
          </a:gradFill>
        </p:grpSpPr>
        <p:sp>
          <p:nvSpPr>
            <p:cNvPr id="24" name="Rectangle 15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Rectangle 16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grpFill/>
            <a:ln w="88900" cap="rnd">
              <a:noFill/>
              <a:headEnd type="non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chemeClr val="bg1"/>
                </a:buClr>
                <a:buFont typeface="Wingdings" panose="05000000000000000000" pitchFamily="2" charset="2"/>
                <a:buChar char="n"/>
              </a:pPr>
              <a:endParaRPr 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2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269009"/>
              </p:ext>
            </p:extLst>
          </p:nvPr>
        </p:nvGraphicFramePr>
        <p:xfrm>
          <a:off x="1031544" y="662469"/>
          <a:ext cx="8347359" cy="5632436"/>
        </p:xfrm>
        <a:graphic>
          <a:graphicData uri="http://schemas.openxmlformats.org/drawingml/2006/table">
            <a:tbl>
              <a:tblPr/>
              <a:tblGrid>
                <a:gridCol w="468000"/>
                <a:gridCol w="468000"/>
                <a:gridCol w="425972"/>
                <a:gridCol w="396000"/>
                <a:gridCol w="2393557"/>
                <a:gridCol w="396000"/>
                <a:gridCol w="936000"/>
                <a:gridCol w="2448000"/>
                <a:gridCol w="415830"/>
              </a:tblGrid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searched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found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identity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equal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street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203346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 PATENTE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 POSTFACH 65 03 11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203346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203346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 PATENTE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 POSTFACH 65 03 11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HOECHST SCHERING AGR EVO GMBH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GERICHTSTRASSE 27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HOECHST SCHERING AGR EVO GMBH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GERICHTSTRASSE 27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HOECHST SCHERING AGR EVO GMBH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GERICHTSTRASSE 27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73565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HOECHST SCHERING AGR EVO GMBH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MIRAUSTRASSE 54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389129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199658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PATENTE MUELLERSTRASSE 178 POSTFACH 65 03 11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203346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 PATENTE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 POSTFACH 65 03 11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180193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303857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 WEDDING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397563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94.73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71132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HOECHST SCHERING AGR EVO GMBH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GERICHTSTRASSE 27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171208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SCHERING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323602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435123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PATENTS LICIENSING 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397563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435123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99.40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PATENTS LICIENSING 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389129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94.68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397563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402998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AG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435123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PATENTS LICIENSING 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441578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543908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94.52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13353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 STRASSE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2228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518249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389129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93.76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BAYER SCHERING PHARMA AKTIENGESELLSCHAFT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13342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BERLIN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MUELLERSTRASSE 170 178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</a:t>
                      </a:r>
                    </a:p>
                  </a:txBody>
                  <a:tcPr marL="7611" marR="7611" marT="76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7" name="Freeform 33"/>
          <p:cNvSpPr/>
          <p:nvPr/>
        </p:nvSpPr>
        <p:spPr>
          <a:xfrm>
            <a:off x="517829" y="2891482"/>
            <a:ext cx="604204" cy="1365789"/>
          </a:xfrm>
          <a:custGeom>
            <a:avLst/>
            <a:gdLst>
              <a:gd name="connsiteX0" fmla="*/ 618846 w 631120"/>
              <a:gd name="connsiteY0" fmla="*/ 0 h 1368532"/>
              <a:gd name="connsiteX1" fmla="*/ 146303 w 631120"/>
              <a:gd name="connsiteY1" fmla="*/ 300709 h 1368532"/>
              <a:gd name="connsiteX2" fmla="*/ 29702 w 631120"/>
              <a:gd name="connsiteY2" fmla="*/ 920537 h 1368532"/>
              <a:gd name="connsiteX3" fmla="*/ 631120 w 631120"/>
              <a:gd name="connsiteY3" fmla="*/ 1368532 h 1368532"/>
              <a:gd name="connsiteX0" fmla="*/ 616187 w 616188"/>
              <a:gd name="connsiteY0" fmla="*/ 0 h 1362410"/>
              <a:gd name="connsiteX1" fmla="*/ 143644 w 616188"/>
              <a:gd name="connsiteY1" fmla="*/ 300709 h 1362410"/>
              <a:gd name="connsiteX2" fmla="*/ 27043 w 616188"/>
              <a:gd name="connsiteY2" fmla="*/ 920537 h 1362410"/>
              <a:gd name="connsiteX3" fmla="*/ 590909 w 616188"/>
              <a:gd name="connsiteY3" fmla="*/ 1362410 h 13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188" h="1362410">
                <a:moveTo>
                  <a:pt x="616187" y="0"/>
                </a:moveTo>
                <a:cubicBezTo>
                  <a:pt x="429011" y="73643"/>
                  <a:pt x="241835" y="147286"/>
                  <a:pt x="143644" y="300709"/>
                </a:cubicBezTo>
                <a:cubicBezTo>
                  <a:pt x="45453" y="454132"/>
                  <a:pt x="-47501" y="743587"/>
                  <a:pt x="27043" y="920537"/>
                </a:cubicBezTo>
                <a:cubicBezTo>
                  <a:pt x="101587" y="1097487"/>
                  <a:pt x="330601" y="1227397"/>
                  <a:pt x="590909" y="1362410"/>
                </a:cubicBezTo>
              </a:path>
            </a:pathLst>
          </a:custGeom>
          <a:noFill/>
          <a:ln w="38100" cap="rnd">
            <a:solidFill>
              <a:srgbClr val="00AAE5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34"/>
          <p:cNvSpPr/>
          <p:nvPr/>
        </p:nvSpPr>
        <p:spPr>
          <a:xfrm>
            <a:off x="458192" y="909260"/>
            <a:ext cx="675877" cy="1813812"/>
          </a:xfrm>
          <a:custGeom>
            <a:avLst/>
            <a:gdLst>
              <a:gd name="connsiteX0" fmla="*/ 671063 w 677200"/>
              <a:gd name="connsiteY0" fmla="*/ 1816526 h 1816526"/>
              <a:gd name="connsiteX1" fmla="*/ 88056 w 677200"/>
              <a:gd name="connsiteY1" fmla="*/ 1405353 h 1816526"/>
              <a:gd name="connsiteX2" fmla="*/ 63508 w 677200"/>
              <a:gd name="connsiteY2" fmla="*/ 398899 h 1816526"/>
              <a:gd name="connsiteX3" fmla="*/ 677200 w 677200"/>
              <a:gd name="connsiteY3" fmla="*/ 0 h 1816526"/>
              <a:gd name="connsiteX0" fmla="*/ 645320 w 675877"/>
              <a:gd name="connsiteY0" fmla="*/ 1813812 h 1813812"/>
              <a:gd name="connsiteX1" fmla="*/ 86733 w 675877"/>
              <a:gd name="connsiteY1" fmla="*/ 1405353 h 1813812"/>
              <a:gd name="connsiteX2" fmla="*/ 62185 w 675877"/>
              <a:gd name="connsiteY2" fmla="*/ 398899 h 1813812"/>
              <a:gd name="connsiteX3" fmla="*/ 675877 w 675877"/>
              <a:gd name="connsiteY3" fmla="*/ 0 h 181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877" h="1813812">
                <a:moveTo>
                  <a:pt x="645320" y="1813812"/>
                </a:moveTo>
                <a:cubicBezTo>
                  <a:pt x="404446" y="1726361"/>
                  <a:pt x="183922" y="1641172"/>
                  <a:pt x="86733" y="1405353"/>
                </a:cubicBezTo>
                <a:cubicBezTo>
                  <a:pt x="-10456" y="1169534"/>
                  <a:pt x="-36006" y="633124"/>
                  <a:pt x="62185" y="398899"/>
                </a:cubicBezTo>
                <a:cubicBezTo>
                  <a:pt x="160376" y="164674"/>
                  <a:pt x="418126" y="82337"/>
                  <a:pt x="675877" y="0"/>
                </a:cubicBezTo>
              </a:path>
            </a:pathLst>
          </a:custGeom>
          <a:noFill/>
          <a:ln w="38100" cap="rnd">
            <a:solidFill>
              <a:srgbClr val="00AAE5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9"/>
          <p:cNvSpPr/>
          <p:nvPr/>
        </p:nvSpPr>
        <p:spPr>
          <a:xfrm>
            <a:off x="608553" y="4300230"/>
            <a:ext cx="519378" cy="1319436"/>
          </a:xfrm>
          <a:custGeom>
            <a:avLst/>
            <a:gdLst>
              <a:gd name="connsiteX0" fmla="*/ 519378 w 519378"/>
              <a:gd name="connsiteY0" fmla="*/ 1319436 h 1319436"/>
              <a:gd name="connsiteX1" fmla="*/ 83657 w 519378"/>
              <a:gd name="connsiteY1" fmla="*/ 1037138 h 1319436"/>
              <a:gd name="connsiteX2" fmla="*/ 34562 w 519378"/>
              <a:gd name="connsiteY2" fmla="*/ 362078 h 1319436"/>
              <a:gd name="connsiteX3" fmla="*/ 476419 w 519378"/>
              <a:gd name="connsiteY3" fmla="*/ 0 h 1319436"/>
              <a:gd name="connsiteX4" fmla="*/ 476419 w 519378"/>
              <a:gd name="connsiteY4" fmla="*/ 0 h 1319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378" h="1319436">
                <a:moveTo>
                  <a:pt x="519378" y="1319436"/>
                </a:moveTo>
                <a:cubicBezTo>
                  <a:pt x="341919" y="1258067"/>
                  <a:pt x="164460" y="1196698"/>
                  <a:pt x="83657" y="1037138"/>
                </a:cubicBezTo>
                <a:cubicBezTo>
                  <a:pt x="2854" y="877578"/>
                  <a:pt x="-30898" y="534934"/>
                  <a:pt x="34562" y="362078"/>
                </a:cubicBezTo>
                <a:cubicBezTo>
                  <a:pt x="100022" y="189222"/>
                  <a:pt x="476419" y="0"/>
                  <a:pt x="476419" y="0"/>
                </a:cubicBezTo>
                <a:lnTo>
                  <a:pt x="476419" y="0"/>
                </a:lnTo>
              </a:path>
            </a:pathLst>
          </a:custGeom>
          <a:noFill/>
          <a:ln w="38100" cap="rnd">
            <a:solidFill>
              <a:srgbClr val="00AAE5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40"/>
          <p:cNvSpPr/>
          <p:nvPr/>
        </p:nvSpPr>
        <p:spPr>
          <a:xfrm>
            <a:off x="526368" y="1375666"/>
            <a:ext cx="595426" cy="2282932"/>
          </a:xfrm>
          <a:custGeom>
            <a:avLst/>
            <a:gdLst>
              <a:gd name="connsiteX0" fmla="*/ 595426 w 644521"/>
              <a:gd name="connsiteY0" fmla="*/ 2289069 h 2289069"/>
              <a:gd name="connsiteX1" fmla="*/ 178116 w 644521"/>
              <a:gd name="connsiteY1" fmla="*/ 2019044 h 2289069"/>
              <a:gd name="connsiteX2" fmla="*/ 145 w 644521"/>
              <a:gd name="connsiteY2" fmla="*/ 1343984 h 2289069"/>
              <a:gd name="connsiteX3" fmla="*/ 202664 w 644521"/>
              <a:gd name="connsiteY3" fmla="*/ 441858 h 2289069"/>
              <a:gd name="connsiteX4" fmla="*/ 644521 w 644521"/>
              <a:gd name="connsiteY4" fmla="*/ 0 h 2289069"/>
              <a:gd name="connsiteX0" fmla="*/ 595426 w 595426"/>
              <a:gd name="connsiteY0" fmla="*/ 2282932 h 2282932"/>
              <a:gd name="connsiteX1" fmla="*/ 178116 w 595426"/>
              <a:gd name="connsiteY1" fmla="*/ 2012907 h 2282932"/>
              <a:gd name="connsiteX2" fmla="*/ 145 w 595426"/>
              <a:gd name="connsiteY2" fmla="*/ 1337847 h 2282932"/>
              <a:gd name="connsiteX3" fmla="*/ 202664 w 595426"/>
              <a:gd name="connsiteY3" fmla="*/ 435721 h 2282932"/>
              <a:gd name="connsiteX4" fmla="*/ 589289 w 595426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26" h="2282932">
                <a:moveTo>
                  <a:pt x="595426" y="2282932"/>
                </a:moveTo>
                <a:cubicBezTo>
                  <a:pt x="436377" y="2226676"/>
                  <a:pt x="277329" y="2170421"/>
                  <a:pt x="178116" y="2012907"/>
                </a:cubicBezTo>
                <a:cubicBezTo>
                  <a:pt x="78902" y="1855393"/>
                  <a:pt x="-3946" y="1600711"/>
                  <a:pt x="145" y="1337847"/>
                </a:cubicBezTo>
                <a:cubicBezTo>
                  <a:pt x="4236" y="1074983"/>
                  <a:pt x="104473" y="658696"/>
                  <a:pt x="202664" y="435721"/>
                </a:cubicBezTo>
                <a:cubicBezTo>
                  <a:pt x="300855" y="212746"/>
                  <a:pt x="422058" y="108930"/>
                  <a:pt x="589289" y="0"/>
                </a:cubicBezTo>
              </a:path>
            </a:pathLst>
          </a:custGeom>
          <a:noFill/>
          <a:ln w="38100" cap="rnd">
            <a:solidFill>
              <a:srgbClr val="00AAE5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47"/>
          <p:cNvSpPr txBox="1"/>
          <p:nvPr/>
        </p:nvSpPr>
        <p:spPr>
          <a:xfrm>
            <a:off x="1524660" y="2615413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203346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1058336" y="784645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203346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3" name="TextBox 49"/>
          <p:cNvSpPr txBox="1"/>
          <p:nvPr/>
        </p:nvSpPr>
        <p:spPr>
          <a:xfrm>
            <a:off x="1582134" y="3528821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71132</a:t>
            </a:r>
          </a:p>
        </p:txBody>
      </p:sp>
      <p:sp>
        <p:nvSpPr>
          <p:cNvPr id="34" name="TextBox 51"/>
          <p:cNvSpPr txBox="1"/>
          <p:nvPr/>
        </p:nvSpPr>
        <p:spPr>
          <a:xfrm>
            <a:off x="1112660" y="1243191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71132</a:t>
            </a:r>
          </a:p>
        </p:txBody>
      </p:sp>
      <p:sp>
        <p:nvSpPr>
          <p:cNvPr id="35" name="TextBox 52"/>
          <p:cNvSpPr txBox="1"/>
          <p:nvPr/>
        </p:nvSpPr>
        <p:spPr>
          <a:xfrm>
            <a:off x="1524426" y="276872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402998</a:t>
            </a:r>
          </a:p>
        </p:txBody>
      </p:sp>
      <p:sp>
        <p:nvSpPr>
          <p:cNvPr id="36" name="TextBox 53"/>
          <p:cNvSpPr txBox="1"/>
          <p:nvPr/>
        </p:nvSpPr>
        <p:spPr>
          <a:xfrm>
            <a:off x="1055899" y="4137490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402998</a:t>
            </a:r>
          </a:p>
        </p:txBody>
      </p:sp>
      <p:sp>
        <p:nvSpPr>
          <p:cNvPr id="37" name="TextBox 54"/>
          <p:cNvSpPr txBox="1"/>
          <p:nvPr/>
        </p:nvSpPr>
        <p:spPr>
          <a:xfrm>
            <a:off x="1524425" y="5507267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</a:rPr>
              <a:t>402998</a:t>
            </a:r>
          </a:p>
        </p:txBody>
      </p:sp>
    </p:spTree>
    <p:extLst>
      <p:ext uri="{BB962C8B-B14F-4D97-AF65-F5344CB8AC3E}">
        <p14:creationId xmlns:p14="http://schemas.microsoft.com/office/powerpoint/2010/main" val="142632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Intransitive Similarity Network: Directed Graph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68" name="Gerade Verbindung mit Pfeil 60"/>
          <p:cNvCxnSpPr/>
          <p:nvPr/>
        </p:nvCxnSpPr>
        <p:spPr>
          <a:xfrm flipH="1">
            <a:off x="5949385" y="2008378"/>
            <a:ext cx="1325142" cy="2726"/>
          </a:xfrm>
          <a:prstGeom prst="straightConnector1">
            <a:avLst/>
          </a:prstGeom>
          <a:ln w="25400" cap="rnd">
            <a:solidFill>
              <a:srgbClr val="00AAE5"/>
            </a:solidFill>
            <a:prstDash val="solid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19"/>
          <p:cNvCxnSpPr/>
          <p:nvPr/>
        </p:nvCxnSpPr>
        <p:spPr>
          <a:xfrm>
            <a:off x="5356375" y="2412538"/>
            <a:ext cx="6059" cy="2028786"/>
          </a:xfrm>
          <a:prstGeom prst="line">
            <a:avLst/>
          </a:prstGeom>
          <a:ln w="25400" cap="rnd">
            <a:solidFill>
              <a:srgbClr val="00AAE5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11"/>
          <p:cNvCxnSpPr/>
          <p:nvPr/>
        </p:nvCxnSpPr>
        <p:spPr>
          <a:xfrm flipV="1">
            <a:off x="4144572" y="2323825"/>
            <a:ext cx="994176" cy="845360"/>
          </a:xfrm>
          <a:prstGeom prst="line">
            <a:avLst/>
          </a:prstGeom>
          <a:ln w="25400">
            <a:solidFill>
              <a:srgbClr val="00AAE5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10"/>
          <p:cNvCxnSpPr/>
          <p:nvPr/>
        </p:nvCxnSpPr>
        <p:spPr>
          <a:xfrm>
            <a:off x="1880094" y="3590931"/>
            <a:ext cx="1350025" cy="4085"/>
          </a:xfrm>
          <a:prstGeom prst="line">
            <a:avLst/>
          </a:prstGeom>
          <a:ln w="25400">
            <a:solidFill>
              <a:srgbClr val="00AAE5"/>
            </a:solidFill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lipse 9"/>
          <p:cNvSpPr/>
          <p:nvPr/>
        </p:nvSpPr>
        <p:spPr>
          <a:xfrm>
            <a:off x="4929235" y="14127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Ellipse 4"/>
          <p:cNvSpPr/>
          <p:nvPr/>
        </p:nvSpPr>
        <p:spPr>
          <a:xfrm>
            <a:off x="857545" y="29628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Ellipse 5"/>
          <p:cNvSpPr/>
          <p:nvPr/>
        </p:nvSpPr>
        <p:spPr>
          <a:xfrm>
            <a:off x="3209948" y="29628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Ellipse 8"/>
          <p:cNvSpPr/>
          <p:nvPr/>
        </p:nvSpPr>
        <p:spPr>
          <a:xfrm>
            <a:off x="4929235" y="4448570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6" name="Gerade Verbindung 10"/>
          <p:cNvCxnSpPr/>
          <p:nvPr/>
        </p:nvCxnSpPr>
        <p:spPr>
          <a:xfrm>
            <a:off x="1880094" y="3339470"/>
            <a:ext cx="1338027" cy="118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11"/>
          <p:cNvCxnSpPr/>
          <p:nvPr/>
        </p:nvCxnSpPr>
        <p:spPr>
          <a:xfrm flipV="1">
            <a:off x="3956543" y="2155326"/>
            <a:ext cx="1024890" cy="853439"/>
          </a:xfrm>
          <a:prstGeom prst="line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12"/>
          <p:cNvCxnSpPr/>
          <p:nvPr/>
        </p:nvCxnSpPr>
        <p:spPr>
          <a:xfrm>
            <a:off x="4172110" y="3731060"/>
            <a:ext cx="1000931" cy="785322"/>
          </a:xfrm>
          <a:prstGeom prst="line">
            <a:avLst/>
          </a:prstGeom>
          <a:ln w="25400" cap="rnd">
            <a:solidFill>
              <a:schemeClr val="tx1"/>
            </a:solidFill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Ellipse 13"/>
          <p:cNvSpPr/>
          <p:nvPr/>
        </p:nvSpPr>
        <p:spPr>
          <a:xfrm>
            <a:off x="7265336" y="14127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0" name="Gerade Verbindung 19"/>
          <p:cNvCxnSpPr/>
          <p:nvPr/>
        </p:nvCxnSpPr>
        <p:spPr>
          <a:xfrm>
            <a:off x="5581074" y="2399090"/>
            <a:ext cx="9054" cy="2067207"/>
          </a:xfrm>
          <a:prstGeom prst="line">
            <a:avLst/>
          </a:prstGeom>
          <a:ln w="25400" cap="rnd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29"/>
          <p:cNvSpPr txBox="1"/>
          <p:nvPr/>
        </p:nvSpPr>
        <p:spPr>
          <a:xfrm>
            <a:off x="5117245" y="1503439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A</a:t>
            </a:r>
            <a:r>
              <a:rPr lang="de-DE" sz="2000" dirty="0"/>
              <a:t>B</a:t>
            </a:r>
            <a:r>
              <a:rPr lang="de-DE" sz="1000" dirty="0"/>
              <a:t>Y</a:t>
            </a:r>
            <a:endParaRPr lang="en-US" sz="1000" dirty="0"/>
          </a:p>
        </p:txBody>
      </p:sp>
      <p:sp>
        <p:nvSpPr>
          <p:cNvPr id="82" name="Textfeld 35"/>
          <p:cNvSpPr txBox="1"/>
          <p:nvPr/>
        </p:nvSpPr>
        <p:spPr>
          <a:xfrm>
            <a:off x="7445062" y="4544956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r>
              <a:rPr lang="de-DE" sz="2400" dirty="0"/>
              <a:t>Y</a:t>
            </a:r>
            <a:r>
              <a:rPr lang="de-DE" sz="800" dirty="0"/>
              <a:t>Z</a:t>
            </a:r>
            <a:endParaRPr lang="en-US" sz="800" dirty="0"/>
          </a:p>
        </p:txBody>
      </p:sp>
      <p:sp>
        <p:nvSpPr>
          <p:cNvPr id="83" name="Textfeld 36"/>
          <p:cNvSpPr txBox="1"/>
          <p:nvPr/>
        </p:nvSpPr>
        <p:spPr>
          <a:xfrm>
            <a:off x="5127920" y="4492161"/>
            <a:ext cx="696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A</a:t>
            </a:r>
            <a:r>
              <a:rPr lang="de-DE" sz="1200" dirty="0"/>
              <a:t>XY</a:t>
            </a:r>
            <a:endParaRPr lang="en-US" sz="1200" dirty="0"/>
          </a:p>
        </p:txBody>
      </p:sp>
      <p:sp>
        <p:nvSpPr>
          <p:cNvPr id="84" name="Textfeld 37"/>
          <p:cNvSpPr txBox="1"/>
          <p:nvPr/>
        </p:nvSpPr>
        <p:spPr>
          <a:xfrm>
            <a:off x="3391453" y="3044133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A</a:t>
            </a:r>
            <a:r>
              <a:rPr lang="de-DE" sz="1100" dirty="0"/>
              <a:t>XY</a:t>
            </a:r>
            <a:r>
              <a:rPr lang="de-DE" sz="800" dirty="0"/>
              <a:t>Z</a:t>
            </a:r>
            <a:endParaRPr lang="en-US" sz="800" dirty="0"/>
          </a:p>
        </p:txBody>
      </p:sp>
      <p:sp>
        <p:nvSpPr>
          <p:cNvPr id="85" name="Textfeld 38"/>
          <p:cNvSpPr txBox="1"/>
          <p:nvPr/>
        </p:nvSpPr>
        <p:spPr>
          <a:xfrm>
            <a:off x="1073569" y="3002724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r>
              <a:rPr lang="de-DE" sz="2400" dirty="0"/>
              <a:t>Z</a:t>
            </a:r>
            <a:endParaRPr lang="en-US" sz="2400" dirty="0"/>
          </a:p>
        </p:txBody>
      </p:sp>
      <p:cxnSp>
        <p:nvCxnSpPr>
          <p:cNvPr id="86" name="Gerade Verbindung mit Pfeil 31"/>
          <p:cNvCxnSpPr/>
          <p:nvPr/>
        </p:nvCxnSpPr>
        <p:spPr>
          <a:xfrm flipH="1">
            <a:off x="5940195" y="1783745"/>
            <a:ext cx="1325142" cy="2726"/>
          </a:xfrm>
          <a:prstGeom prst="straightConnector1">
            <a:avLst/>
          </a:prstGeom>
          <a:ln w="25400" cap="rnd">
            <a:solidFill>
              <a:schemeClr val="tx1"/>
            </a:solidFill>
            <a:prstDash val="solid"/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32"/>
          <p:cNvSpPr txBox="1"/>
          <p:nvPr/>
        </p:nvSpPr>
        <p:spPr>
          <a:xfrm>
            <a:off x="6311208" y="148478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Textfeld 44"/>
          <p:cNvSpPr txBox="1"/>
          <p:nvPr/>
        </p:nvSpPr>
        <p:spPr>
          <a:xfrm>
            <a:off x="5591103" y="327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95%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89" name="Gerade Verbindung 12"/>
          <p:cNvCxnSpPr/>
          <p:nvPr/>
        </p:nvCxnSpPr>
        <p:spPr>
          <a:xfrm>
            <a:off x="4004922" y="3893003"/>
            <a:ext cx="997366" cy="788552"/>
          </a:xfrm>
          <a:prstGeom prst="line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feld 46"/>
          <p:cNvSpPr txBox="1"/>
          <p:nvPr/>
        </p:nvSpPr>
        <p:spPr>
          <a:xfrm rot="2257505">
            <a:off x="4459785" y="389139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Textfeld 47"/>
          <p:cNvSpPr txBox="1"/>
          <p:nvPr/>
        </p:nvSpPr>
        <p:spPr>
          <a:xfrm rot="2257505">
            <a:off x="4121984" y="423524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98%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feld 48"/>
          <p:cNvSpPr txBox="1"/>
          <p:nvPr/>
        </p:nvSpPr>
        <p:spPr>
          <a:xfrm rot="19222782">
            <a:off x="4029880" y="2344192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94%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Textfeld 49"/>
          <p:cNvSpPr txBox="1"/>
          <p:nvPr/>
        </p:nvSpPr>
        <p:spPr>
          <a:xfrm>
            <a:off x="2222735" y="304307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Textfeld 68"/>
          <p:cNvSpPr txBox="1"/>
          <p:nvPr/>
        </p:nvSpPr>
        <p:spPr>
          <a:xfrm>
            <a:off x="6368115" y="19852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43%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Textfeld 69"/>
          <p:cNvSpPr txBox="1"/>
          <p:nvPr/>
        </p:nvSpPr>
        <p:spPr>
          <a:xfrm>
            <a:off x="4796125" y="325957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71%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Textfeld 70"/>
          <p:cNvSpPr txBox="1"/>
          <p:nvPr/>
        </p:nvSpPr>
        <p:spPr>
          <a:xfrm rot="19222782">
            <a:off x="4451897" y="2687036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71%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Textfeld 71"/>
          <p:cNvSpPr txBox="1"/>
          <p:nvPr/>
        </p:nvSpPr>
        <p:spPr>
          <a:xfrm>
            <a:off x="2294885" y="35544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23%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8" name="Ellipse 39"/>
          <p:cNvSpPr/>
          <p:nvPr/>
        </p:nvSpPr>
        <p:spPr>
          <a:xfrm>
            <a:off x="7265336" y="4448570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feld 40"/>
          <p:cNvSpPr txBox="1"/>
          <p:nvPr/>
        </p:nvSpPr>
        <p:spPr>
          <a:xfrm>
            <a:off x="7464298" y="1441884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B</a:t>
            </a:r>
            <a:r>
              <a:rPr lang="de-DE" sz="2400" dirty="0"/>
              <a:t>Y</a:t>
            </a:r>
            <a:endParaRPr lang="en-US" sz="2400" dirty="0"/>
          </a:p>
        </p:txBody>
      </p:sp>
      <p:cxnSp>
        <p:nvCxnSpPr>
          <p:cNvPr id="100" name="Gerade Verbindung 19"/>
          <p:cNvCxnSpPr/>
          <p:nvPr/>
        </p:nvCxnSpPr>
        <p:spPr>
          <a:xfrm>
            <a:off x="7617243" y="2394555"/>
            <a:ext cx="9054" cy="2067207"/>
          </a:xfrm>
          <a:prstGeom prst="line">
            <a:avLst/>
          </a:prstGeom>
          <a:ln w="25400" cap="rnd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feld 42"/>
          <p:cNvSpPr txBox="1"/>
          <p:nvPr/>
        </p:nvSpPr>
        <p:spPr>
          <a:xfrm>
            <a:off x="7046718" y="32595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95%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2" name="Gerade Verbindung 19"/>
          <p:cNvCxnSpPr/>
          <p:nvPr/>
        </p:nvCxnSpPr>
        <p:spPr>
          <a:xfrm>
            <a:off x="7934002" y="2400829"/>
            <a:ext cx="9054" cy="2067207"/>
          </a:xfrm>
          <a:prstGeom prst="line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feld 51"/>
          <p:cNvSpPr txBox="1"/>
          <p:nvPr/>
        </p:nvSpPr>
        <p:spPr>
          <a:xfrm>
            <a:off x="7914760" y="327087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Ellipse 55"/>
          <p:cNvSpPr/>
          <p:nvPr/>
        </p:nvSpPr>
        <p:spPr>
          <a:xfrm>
            <a:off x="2697217" y="5128693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56"/>
          <p:cNvSpPr txBox="1"/>
          <p:nvPr/>
        </p:nvSpPr>
        <p:spPr>
          <a:xfrm>
            <a:off x="2878722" y="5209950"/>
            <a:ext cx="712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A</a:t>
            </a:r>
            <a:r>
              <a:rPr lang="de-DE" sz="1100" dirty="0"/>
              <a:t>XY</a:t>
            </a:r>
            <a:r>
              <a:rPr lang="de-DE" sz="800" dirty="0"/>
              <a:t>V</a:t>
            </a:r>
            <a:endParaRPr lang="en-US" sz="800" dirty="0"/>
          </a:p>
        </p:txBody>
      </p:sp>
      <p:cxnSp>
        <p:nvCxnSpPr>
          <p:cNvPr id="106" name="Gerader Verbinder 14"/>
          <p:cNvCxnSpPr/>
          <p:nvPr/>
        </p:nvCxnSpPr>
        <p:spPr>
          <a:xfrm flipH="1">
            <a:off x="3096817" y="3893003"/>
            <a:ext cx="375831" cy="1235690"/>
          </a:xfrm>
          <a:prstGeom prst="line">
            <a:avLst/>
          </a:prstGeom>
          <a:ln w="25400" cap="rnd">
            <a:solidFill>
              <a:schemeClr val="tx1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57"/>
          <p:cNvCxnSpPr/>
          <p:nvPr/>
        </p:nvCxnSpPr>
        <p:spPr>
          <a:xfrm flipH="1">
            <a:off x="3398434" y="3974260"/>
            <a:ext cx="339684" cy="1182933"/>
          </a:xfrm>
          <a:prstGeom prst="line">
            <a:avLst/>
          </a:prstGeom>
          <a:ln w="25400" cap="rnd">
            <a:solidFill>
              <a:schemeClr val="tx1"/>
            </a:solidFill>
            <a:prstDash val="solid"/>
            <a:headEnd type="triangl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21"/>
          <p:cNvCxnSpPr>
            <a:endCxn id="75" idx="2"/>
          </p:cNvCxnSpPr>
          <p:nvPr/>
        </p:nvCxnSpPr>
        <p:spPr>
          <a:xfrm flipV="1">
            <a:off x="3677825" y="4946897"/>
            <a:ext cx="1251411" cy="439544"/>
          </a:xfrm>
          <a:prstGeom prst="line">
            <a:avLst/>
          </a:prstGeom>
          <a:ln w="25400" cap="rnd">
            <a:solidFill>
              <a:schemeClr val="tx1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30"/>
          <p:cNvCxnSpPr>
            <a:endCxn id="104" idx="6"/>
          </p:cNvCxnSpPr>
          <p:nvPr/>
        </p:nvCxnSpPr>
        <p:spPr>
          <a:xfrm flipH="1">
            <a:off x="3722679" y="5209950"/>
            <a:ext cx="1258754" cy="417071"/>
          </a:xfrm>
          <a:prstGeom prst="line">
            <a:avLst/>
          </a:prstGeom>
          <a:ln w="25400" cap="rnd">
            <a:solidFill>
              <a:schemeClr val="tx1"/>
            </a:solidFill>
            <a:prstDash val="soli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feld 66"/>
          <p:cNvSpPr txBox="1"/>
          <p:nvPr/>
        </p:nvSpPr>
        <p:spPr>
          <a:xfrm rot="20499292">
            <a:off x="3922764" y="483689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98%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Textfeld 72"/>
          <p:cNvSpPr txBox="1"/>
          <p:nvPr/>
        </p:nvSpPr>
        <p:spPr>
          <a:xfrm rot="20499292">
            <a:off x="4061769" y="5393748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Textfeld 73"/>
          <p:cNvSpPr txBox="1"/>
          <p:nvPr/>
        </p:nvSpPr>
        <p:spPr>
          <a:xfrm rot="17230867">
            <a:off x="2808623" y="4220019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100%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Textfeld 75"/>
          <p:cNvSpPr txBox="1"/>
          <p:nvPr/>
        </p:nvSpPr>
        <p:spPr>
          <a:xfrm rot="17163432">
            <a:off x="3430963" y="44355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98%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Gerader Verbinder 65"/>
          <p:cNvCxnSpPr/>
          <p:nvPr/>
        </p:nvCxnSpPr>
        <p:spPr>
          <a:xfrm flipH="1" flipV="1">
            <a:off x="365771" y="2051770"/>
            <a:ext cx="707798" cy="991308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83"/>
          <p:cNvCxnSpPr/>
          <p:nvPr/>
        </p:nvCxnSpPr>
        <p:spPr>
          <a:xfrm flipH="1" flipV="1">
            <a:off x="364798" y="2780928"/>
            <a:ext cx="569683" cy="393926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85"/>
          <p:cNvCxnSpPr>
            <a:stCxn id="73" idx="2"/>
          </p:cNvCxnSpPr>
          <p:nvPr/>
        </p:nvCxnSpPr>
        <p:spPr>
          <a:xfrm flipH="1">
            <a:off x="276343" y="3461203"/>
            <a:ext cx="581203" cy="0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87"/>
          <p:cNvCxnSpPr>
            <a:stCxn id="73" idx="3"/>
          </p:cNvCxnSpPr>
          <p:nvPr/>
        </p:nvCxnSpPr>
        <p:spPr>
          <a:xfrm flipH="1">
            <a:off x="297910" y="3813574"/>
            <a:ext cx="709810" cy="575723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89"/>
          <p:cNvCxnSpPr/>
          <p:nvPr/>
        </p:nvCxnSpPr>
        <p:spPr>
          <a:xfrm flipH="1">
            <a:off x="792849" y="3945505"/>
            <a:ext cx="428573" cy="803649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hteck 93"/>
          <p:cNvSpPr/>
          <p:nvPr/>
        </p:nvSpPr>
        <p:spPr>
          <a:xfrm rot="3083365">
            <a:off x="181981" y="2133323"/>
            <a:ext cx="720080" cy="361777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29000"/>
                </a:schemeClr>
              </a:gs>
              <a:gs pos="65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hteck 94"/>
          <p:cNvSpPr/>
          <p:nvPr/>
        </p:nvSpPr>
        <p:spPr>
          <a:xfrm rot="1981952">
            <a:off x="200138" y="2720165"/>
            <a:ext cx="635411" cy="361777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29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hteck 95"/>
          <p:cNvSpPr/>
          <p:nvPr/>
        </p:nvSpPr>
        <p:spPr>
          <a:xfrm>
            <a:off x="176000" y="3183376"/>
            <a:ext cx="650698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96"/>
          <p:cNvSpPr/>
          <p:nvPr/>
        </p:nvSpPr>
        <p:spPr>
          <a:xfrm rot="19123042">
            <a:off x="223025" y="3979606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hteck 97"/>
          <p:cNvSpPr/>
          <p:nvPr/>
        </p:nvSpPr>
        <p:spPr>
          <a:xfrm rot="17986155">
            <a:off x="520799" y="4236477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Gerader Verbinder 99"/>
          <p:cNvCxnSpPr>
            <a:stCxn id="79" idx="6"/>
          </p:cNvCxnSpPr>
          <p:nvPr/>
        </p:nvCxnSpPr>
        <p:spPr>
          <a:xfrm>
            <a:off x="8290798" y="1911104"/>
            <a:ext cx="864096" cy="670941"/>
          </a:xfrm>
          <a:prstGeom prst="line">
            <a:avLst/>
          </a:prstGeom>
          <a:ln w="25400" cap="rnd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05"/>
          <p:cNvCxnSpPr/>
          <p:nvPr/>
        </p:nvCxnSpPr>
        <p:spPr>
          <a:xfrm flipV="1">
            <a:off x="8290798" y="4363586"/>
            <a:ext cx="864096" cy="505575"/>
          </a:xfrm>
          <a:prstGeom prst="line">
            <a:avLst/>
          </a:prstGeom>
          <a:ln w="25400" cap="rnd">
            <a:solidFill>
              <a:schemeClr val="tx1"/>
            </a:solidFill>
            <a:headEnd type="triangle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09"/>
          <p:cNvCxnSpPr/>
          <p:nvPr/>
        </p:nvCxnSpPr>
        <p:spPr>
          <a:xfrm>
            <a:off x="8212632" y="2193275"/>
            <a:ext cx="726239" cy="535915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r Verbinder 111"/>
          <p:cNvCxnSpPr/>
          <p:nvPr/>
        </p:nvCxnSpPr>
        <p:spPr>
          <a:xfrm flipV="1">
            <a:off x="8224133" y="4185559"/>
            <a:ext cx="780994" cy="474982"/>
          </a:xfrm>
          <a:prstGeom prst="line">
            <a:avLst/>
          </a:prstGeom>
          <a:ln w="2540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hteck 112"/>
          <p:cNvSpPr/>
          <p:nvPr/>
        </p:nvSpPr>
        <p:spPr>
          <a:xfrm rot="13241328">
            <a:off x="8481328" y="2318066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14"/>
          <p:cNvSpPr/>
          <p:nvPr/>
        </p:nvSpPr>
        <p:spPr>
          <a:xfrm rot="8821144">
            <a:off x="8488829" y="4199677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/>
          <p:cNvSpPr txBox="1"/>
          <p:nvPr/>
        </p:nvSpPr>
        <p:spPr>
          <a:xfrm>
            <a:off x="9166671" y="846387"/>
            <a:ext cx="29245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Search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Required: high Threshold, i.e. 90%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Connections in both directions enable transitivity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Connections in one direction cause intransitivity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9166671" y="2283479"/>
            <a:ext cx="2938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Mirroring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Creates a </a:t>
            </a:r>
            <a:r>
              <a:rPr lang="en-US" sz="1400" dirty="0" smtClean="0">
                <a:solidFill>
                  <a:srgbClr val="00B0F0"/>
                </a:solidFill>
              </a:rPr>
              <a:t>dummy run n </a:t>
            </a:r>
            <a:r>
              <a:rPr lang="en-US" sz="1400" dirty="0" smtClean="0"/>
              <a:t>for all  reversed connections not yet established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Mirrored connections always have Identity zero</a:t>
            </a:r>
          </a:p>
        </p:txBody>
      </p:sp>
      <p:sp>
        <p:nvSpPr>
          <p:cNvPr id="132" name="Textfeld 69"/>
          <p:cNvSpPr txBox="1"/>
          <p:nvPr/>
        </p:nvSpPr>
        <p:spPr>
          <a:xfrm>
            <a:off x="2416921" y="354800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3" name="Textfeld 69"/>
          <p:cNvSpPr txBox="1"/>
          <p:nvPr/>
        </p:nvSpPr>
        <p:spPr>
          <a:xfrm rot="19104638">
            <a:off x="4541704" y="265753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4" name="Textfeld 69"/>
          <p:cNvSpPr txBox="1"/>
          <p:nvPr/>
        </p:nvSpPr>
        <p:spPr>
          <a:xfrm>
            <a:off x="4898144" y="3255796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5" name="Textfeld 69"/>
          <p:cNvSpPr txBox="1"/>
          <p:nvPr/>
        </p:nvSpPr>
        <p:spPr>
          <a:xfrm>
            <a:off x="6493936" y="1995032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smtClean="0">
                <a:solidFill>
                  <a:srgbClr val="00AAE5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0%</a:t>
            </a:r>
            <a:endParaRPr lang="en-US" sz="1600" dirty="0">
              <a:solidFill>
                <a:srgbClr val="00AAE5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9166671" y="3720572"/>
            <a:ext cx="29472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Research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Re-evaluates </a:t>
            </a:r>
            <a:r>
              <a:rPr lang="en-US" sz="1400" dirty="0" smtClean="0"/>
              <a:t>Identity for selected runs given current settings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Apply on </a:t>
            </a:r>
            <a:r>
              <a:rPr lang="en-US" sz="1400" dirty="0" smtClean="0">
                <a:solidFill>
                  <a:srgbClr val="00B0F0"/>
                </a:solidFill>
              </a:rPr>
              <a:t>dummy run n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Log-smoothing </a:t>
            </a:r>
            <a:r>
              <a:rPr lang="en-US" sz="1400" dirty="0" smtClean="0"/>
              <a:t>on critical </a:t>
            </a:r>
            <a:r>
              <a:rPr lang="en-US" sz="1400" dirty="0" smtClean="0"/>
              <a:t>search types </a:t>
            </a:r>
            <a:r>
              <a:rPr lang="en-US" sz="1400" dirty="0" smtClean="0"/>
              <a:t>is advised as retrieval is of no concern</a:t>
            </a:r>
            <a:br>
              <a:rPr lang="en-US" sz="1400" dirty="0" smtClean="0"/>
            </a:br>
            <a:r>
              <a:rPr lang="de-DE" sz="4000" dirty="0" smtClean="0"/>
              <a:t>A</a:t>
            </a:r>
            <a:r>
              <a:rPr lang="de-DE" sz="2000" dirty="0" smtClean="0"/>
              <a:t>B</a:t>
            </a:r>
            <a:r>
              <a:rPr lang="de-DE" sz="1000" dirty="0" smtClean="0"/>
              <a:t>Y</a:t>
            </a:r>
            <a:r>
              <a:rPr lang="de-DE" sz="2400" dirty="0" smtClean="0"/>
              <a:t>→</a:t>
            </a:r>
            <a:r>
              <a:rPr lang="de-DE" sz="2800" dirty="0" smtClean="0"/>
              <a:t>A</a:t>
            </a:r>
            <a:r>
              <a:rPr lang="de-DE" sz="2400" dirty="0" smtClean="0"/>
              <a:t>B</a:t>
            </a:r>
            <a:r>
              <a:rPr lang="de-DE" sz="1600" dirty="0" smtClean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63362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  <p:bldP spid="131" grpId="0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156730"/>
            <a:ext cx="8784976" cy="463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kern="1200">
                <a:solidFill>
                  <a:srgbClr val="00AAE5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AAE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Components of the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AAE5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SearchEngine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AAE5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6" name="Freihandform 115"/>
          <p:cNvSpPr/>
          <p:nvPr/>
        </p:nvSpPr>
        <p:spPr>
          <a:xfrm rot="319612">
            <a:off x="1492386" y="1209524"/>
            <a:ext cx="3925377" cy="2824657"/>
          </a:xfrm>
          <a:custGeom>
            <a:avLst/>
            <a:gdLst>
              <a:gd name="connsiteX0" fmla="*/ 3688422 w 3688422"/>
              <a:gd name="connsiteY0" fmla="*/ 2558356 h 2771197"/>
              <a:gd name="connsiteX1" fmla="*/ 852755 w 3688422"/>
              <a:gd name="connsiteY1" fmla="*/ 2722743 h 2771197"/>
              <a:gd name="connsiteX2" fmla="*/ 0 w 3688422"/>
              <a:gd name="connsiteY2" fmla="*/ 1798068 h 2771197"/>
              <a:gd name="connsiteX3" fmla="*/ 852755 w 3688422"/>
              <a:gd name="connsiteY3" fmla="*/ 298042 h 2771197"/>
              <a:gd name="connsiteX4" fmla="*/ 1931541 w 3688422"/>
              <a:gd name="connsiteY4" fmla="*/ 91 h 2771197"/>
              <a:gd name="connsiteX0" fmla="*/ 3998458 w 3998458"/>
              <a:gd name="connsiteY0" fmla="*/ 2576371 h 2775917"/>
              <a:gd name="connsiteX1" fmla="*/ 852755 w 3998458"/>
              <a:gd name="connsiteY1" fmla="*/ 2722743 h 2775917"/>
              <a:gd name="connsiteX2" fmla="*/ 0 w 3998458"/>
              <a:gd name="connsiteY2" fmla="*/ 1798068 h 2775917"/>
              <a:gd name="connsiteX3" fmla="*/ 852755 w 3998458"/>
              <a:gd name="connsiteY3" fmla="*/ 298042 h 2775917"/>
              <a:gd name="connsiteX4" fmla="*/ 1931541 w 3998458"/>
              <a:gd name="connsiteY4" fmla="*/ 91 h 2775917"/>
              <a:gd name="connsiteX0" fmla="*/ 3998472 w 3998472"/>
              <a:gd name="connsiteY0" fmla="*/ 2576371 h 2824188"/>
              <a:gd name="connsiteX1" fmla="*/ 841421 w 3998472"/>
              <a:gd name="connsiteY1" fmla="*/ 2780782 h 2824188"/>
              <a:gd name="connsiteX2" fmla="*/ 14 w 3998472"/>
              <a:gd name="connsiteY2" fmla="*/ 1798068 h 2824188"/>
              <a:gd name="connsiteX3" fmla="*/ 852769 w 3998472"/>
              <a:gd name="connsiteY3" fmla="*/ 298042 h 2824188"/>
              <a:gd name="connsiteX4" fmla="*/ 1931555 w 3998472"/>
              <a:gd name="connsiteY4" fmla="*/ 91 h 2824188"/>
              <a:gd name="connsiteX0" fmla="*/ 3998467 w 3998467"/>
              <a:gd name="connsiteY0" fmla="*/ 2576371 h 2847256"/>
              <a:gd name="connsiteX1" fmla="*/ 841416 w 3998467"/>
              <a:gd name="connsiteY1" fmla="*/ 2780782 h 2847256"/>
              <a:gd name="connsiteX2" fmla="*/ 9 w 3998467"/>
              <a:gd name="connsiteY2" fmla="*/ 1798068 h 2847256"/>
              <a:gd name="connsiteX3" fmla="*/ 852764 w 3998467"/>
              <a:gd name="connsiteY3" fmla="*/ 298042 h 2847256"/>
              <a:gd name="connsiteX4" fmla="*/ 1931550 w 3998467"/>
              <a:gd name="connsiteY4" fmla="*/ 91 h 2847256"/>
              <a:gd name="connsiteX0" fmla="*/ 3998468 w 3998468"/>
              <a:gd name="connsiteY0" fmla="*/ 2576371 h 2824386"/>
              <a:gd name="connsiteX1" fmla="*/ 841417 w 3998468"/>
              <a:gd name="connsiteY1" fmla="*/ 2780782 h 2824386"/>
              <a:gd name="connsiteX2" fmla="*/ 10 w 3998468"/>
              <a:gd name="connsiteY2" fmla="*/ 1798068 h 2824386"/>
              <a:gd name="connsiteX3" fmla="*/ 852765 w 3998468"/>
              <a:gd name="connsiteY3" fmla="*/ 298042 h 2824386"/>
              <a:gd name="connsiteX4" fmla="*/ 1931551 w 3998468"/>
              <a:gd name="connsiteY4" fmla="*/ 91 h 2824386"/>
              <a:gd name="connsiteX0" fmla="*/ 3925377 w 3925377"/>
              <a:gd name="connsiteY0" fmla="*/ 2576371 h 2824657"/>
              <a:gd name="connsiteX1" fmla="*/ 768326 w 3925377"/>
              <a:gd name="connsiteY1" fmla="*/ 2780782 h 2824657"/>
              <a:gd name="connsiteX2" fmla="*/ 23 w 3925377"/>
              <a:gd name="connsiteY2" fmla="*/ 1791252 h 2824657"/>
              <a:gd name="connsiteX3" fmla="*/ 779674 w 3925377"/>
              <a:gd name="connsiteY3" fmla="*/ 298042 h 2824657"/>
              <a:gd name="connsiteX4" fmla="*/ 1858460 w 3925377"/>
              <a:gd name="connsiteY4" fmla="*/ 91 h 282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5377" h="2824657">
                <a:moveTo>
                  <a:pt x="3925377" y="2576371"/>
                </a:moveTo>
                <a:cubicBezTo>
                  <a:pt x="2814912" y="2721922"/>
                  <a:pt x="1422552" y="2911635"/>
                  <a:pt x="768326" y="2780782"/>
                </a:cubicBezTo>
                <a:cubicBezTo>
                  <a:pt x="114100" y="2649929"/>
                  <a:pt x="-1868" y="2205042"/>
                  <a:pt x="23" y="1791252"/>
                </a:cubicBezTo>
                <a:cubicBezTo>
                  <a:pt x="1914" y="1377462"/>
                  <a:pt x="457751" y="597705"/>
                  <a:pt x="779674" y="298042"/>
                </a:cubicBezTo>
                <a:cubicBezTo>
                  <a:pt x="1101597" y="-1621"/>
                  <a:pt x="1480028" y="-765"/>
                  <a:pt x="1858460" y="91"/>
                </a:cubicBezTo>
              </a:path>
            </a:pathLst>
          </a:custGeom>
          <a:noFill/>
          <a:ln w="190500" cap="rnd" cmpd="sng" algn="ctr">
            <a:solidFill>
              <a:srgbClr val="1F497D">
                <a:lumMod val="20000"/>
                <a:lumOff val="80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ihandform 116"/>
          <p:cNvSpPr/>
          <p:nvPr/>
        </p:nvSpPr>
        <p:spPr>
          <a:xfrm>
            <a:off x="5326614" y="1134742"/>
            <a:ext cx="2514873" cy="1685787"/>
          </a:xfrm>
          <a:custGeom>
            <a:avLst/>
            <a:gdLst>
              <a:gd name="connsiteX0" fmla="*/ 0 w 2476072"/>
              <a:gd name="connsiteY0" fmla="*/ 138408 h 1576790"/>
              <a:gd name="connsiteX1" fmla="*/ 1695236 w 2476072"/>
              <a:gd name="connsiteY1" fmla="*/ 138408 h 1576790"/>
              <a:gd name="connsiteX2" fmla="*/ 2476072 w 2476072"/>
              <a:gd name="connsiteY2" fmla="*/ 1576790 h 15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072" h="1576790">
                <a:moveTo>
                  <a:pt x="0" y="138408"/>
                </a:moveTo>
                <a:cubicBezTo>
                  <a:pt x="641278" y="18543"/>
                  <a:pt x="1282557" y="-101322"/>
                  <a:pt x="1695236" y="138408"/>
                </a:cubicBezTo>
                <a:cubicBezTo>
                  <a:pt x="2107915" y="378138"/>
                  <a:pt x="2291993" y="977464"/>
                  <a:pt x="2476072" y="1576790"/>
                </a:cubicBezTo>
              </a:path>
            </a:pathLst>
          </a:custGeom>
          <a:noFill/>
          <a:ln w="190500" cap="rnd" cmpd="sng" algn="ctr">
            <a:solidFill>
              <a:srgbClr val="F79646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ihandform 117"/>
          <p:cNvSpPr/>
          <p:nvPr/>
        </p:nvSpPr>
        <p:spPr>
          <a:xfrm>
            <a:off x="5326615" y="1243718"/>
            <a:ext cx="2397518" cy="2203622"/>
          </a:xfrm>
          <a:custGeom>
            <a:avLst/>
            <a:gdLst>
              <a:gd name="connsiteX0" fmla="*/ 0 w 2352782"/>
              <a:gd name="connsiteY0" fmla="*/ 39707 h 2104813"/>
              <a:gd name="connsiteX1" fmla="*/ 1592495 w 2352782"/>
              <a:gd name="connsiteY1" fmla="*/ 276013 h 2104813"/>
              <a:gd name="connsiteX2" fmla="*/ 2352782 w 2352782"/>
              <a:gd name="connsiteY2" fmla="*/ 2104813 h 21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782" h="2104813">
                <a:moveTo>
                  <a:pt x="0" y="39707"/>
                </a:moveTo>
                <a:cubicBezTo>
                  <a:pt x="600182" y="-14232"/>
                  <a:pt x="1200365" y="-68171"/>
                  <a:pt x="1592495" y="276013"/>
                </a:cubicBezTo>
                <a:cubicBezTo>
                  <a:pt x="1984625" y="620197"/>
                  <a:pt x="2168703" y="1362505"/>
                  <a:pt x="2352782" y="2104813"/>
                </a:cubicBezTo>
              </a:path>
            </a:pathLst>
          </a:custGeom>
          <a:noFill/>
          <a:ln w="190500" cap="rnd" cmpd="sng" algn="ctr">
            <a:solidFill>
              <a:srgbClr val="F79646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ihandform 118"/>
          <p:cNvSpPr/>
          <p:nvPr/>
        </p:nvSpPr>
        <p:spPr>
          <a:xfrm>
            <a:off x="5336889" y="1292763"/>
            <a:ext cx="2387244" cy="3298210"/>
          </a:xfrm>
          <a:custGeom>
            <a:avLst/>
            <a:gdLst>
              <a:gd name="connsiteX0" fmla="*/ 0 w 2260314"/>
              <a:gd name="connsiteY0" fmla="*/ 11210 h 3093457"/>
              <a:gd name="connsiteX1" fmla="*/ 1263721 w 2260314"/>
              <a:gd name="connsiteY1" fmla="*/ 473547 h 3093457"/>
              <a:gd name="connsiteX2" fmla="*/ 2260314 w 2260314"/>
              <a:gd name="connsiteY2" fmla="*/ 3093457 h 30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314" h="3093457">
                <a:moveTo>
                  <a:pt x="0" y="11210"/>
                </a:moveTo>
                <a:cubicBezTo>
                  <a:pt x="443501" y="-14476"/>
                  <a:pt x="887002" y="-40161"/>
                  <a:pt x="1263721" y="473547"/>
                </a:cubicBezTo>
                <a:cubicBezTo>
                  <a:pt x="1640440" y="987255"/>
                  <a:pt x="1950377" y="2040356"/>
                  <a:pt x="2260314" y="3093457"/>
                </a:cubicBezTo>
              </a:path>
            </a:pathLst>
          </a:custGeom>
          <a:noFill/>
          <a:ln w="190500" cap="rnd" cmpd="sng" algn="ctr">
            <a:solidFill>
              <a:srgbClr val="F79646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ihandform 119"/>
          <p:cNvSpPr/>
          <p:nvPr/>
        </p:nvSpPr>
        <p:spPr>
          <a:xfrm>
            <a:off x="5326615" y="1303973"/>
            <a:ext cx="2375150" cy="4377595"/>
          </a:xfrm>
          <a:custGeom>
            <a:avLst/>
            <a:gdLst>
              <a:gd name="connsiteX0" fmla="*/ 0 w 2363057"/>
              <a:gd name="connsiteY0" fmla="*/ 0 h 4253501"/>
              <a:gd name="connsiteX1" fmla="*/ 1356189 w 2363057"/>
              <a:gd name="connsiteY1" fmla="*/ 1458931 h 4253501"/>
              <a:gd name="connsiteX2" fmla="*/ 2363057 w 2363057"/>
              <a:gd name="connsiteY2" fmla="*/ 4253501 h 425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057" h="4253501">
                <a:moveTo>
                  <a:pt x="0" y="0"/>
                </a:moveTo>
                <a:cubicBezTo>
                  <a:pt x="481173" y="375007"/>
                  <a:pt x="962346" y="750014"/>
                  <a:pt x="1356189" y="1458931"/>
                </a:cubicBezTo>
                <a:cubicBezTo>
                  <a:pt x="1750032" y="2167848"/>
                  <a:pt x="2056544" y="3210674"/>
                  <a:pt x="2363057" y="4253501"/>
                </a:cubicBezTo>
              </a:path>
            </a:pathLst>
          </a:custGeom>
          <a:noFill/>
          <a:ln w="190500" cap="rnd" cmpd="sng" algn="ctr">
            <a:solidFill>
              <a:srgbClr val="F79646">
                <a:lumMod val="60000"/>
                <a:lumOff val="40000"/>
              </a:srgbClr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Gerader Verbinder 84"/>
          <p:cNvCxnSpPr/>
          <p:nvPr/>
        </p:nvCxnSpPr>
        <p:spPr>
          <a:xfrm>
            <a:off x="6899306" y="2562137"/>
            <a:ext cx="301496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Gerader Verbinder 17"/>
          <p:cNvCxnSpPr/>
          <p:nvPr/>
        </p:nvCxnSpPr>
        <p:spPr>
          <a:xfrm>
            <a:off x="2241451" y="2796222"/>
            <a:ext cx="301496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" name="Textfeld 18"/>
          <p:cNvSpPr txBox="1"/>
          <p:nvPr/>
        </p:nvSpPr>
        <p:spPr>
          <a:xfrm>
            <a:off x="2194922" y="246397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name</a:t>
            </a:r>
          </a:p>
        </p:txBody>
      </p:sp>
      <p:sp>
        <p:nvSpPr>
          <p:cNvPr id="14" name="Textfeld 20"/>
          <p:cNvSpPr txBox="1"/>
          <p:nvPr/>
        </p:nvSpPr>
        <p:spPr>
          <a:xfrm>
            <a:off x="4216419" y="2454887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city</a:t>
            </a:r>
          </a:p>
        </p:txBody>
      </p:sp>
      <p:sp>
        <p:nvSpPr>
          <p:cNvPr id="15" name="Textfeld 21"/>
          <p:cNvSpPr txBox="1"/>
          <p:nvPr/>
        </p:nvSpPr>
        <p:spPr>
          <a:xfrm>
            <a:off x="4228903" y="375257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München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Textfeld 23"/>
          <p:cNvSpPr txBox="1"/>
          <p:nvPr/>
        </p:nvSpPr>
        <p:spPr>
          <a:xfrm>
            <a:off x="2229037" y="3761830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BMW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Technik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GmbH</a:t>
            </a:r>
          </a:p>
        </p:txBody>
      </p:sp>
      <p:cxnSp>
        <p:nvCxnSpPr>
          <p:cNvPr id="17" name="Gerader Verbinder 31"/>
          <p:cNvCxnSpPr/>
          <p:nvPr/>
        </p:nvCxnSpPr>
        <p:spPr>
          <a:xfrm flipH="1">
            <a:off x="4273449" y="2526598"/>
            <a:ext cx="1305" cy="2431605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8" name="Textfeld 44"/>
          <p:cNvSpPr txBox="1"/>
          <p:nvPr/>
        </p:nvSpPr>
        <p:spPr>
          <a:xfrm>
            <a:off x="1936083" y="2733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19" name="Textfeld 45"/>
          <p:cNvSpPr txBox="1"/>
          <p:nvPr/>
        </p:nvSpPr>
        <p:spPr>
          <a:xfrm>
            <a:off x="1301944" y="3147023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10185</a:t>
            </a:r>
          </a:p>
        </p:txBody>
      </p:sp>
      <p:sp>
        <p:nvSpPr>
          <p:cNvPr id="20" name="Textfeld 46"/>
          <p:cNvSpPr txBox="1"/>
          <p:nvPr/>
        </p:nvSpPr>
        <p:spPr>
          <a:xfrm>
            <a:off x="1301944" y="3429900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10186</a:t>
            </a:r>
          </a:p>
        </p:txBody>
      </p:sp>
      <p:sp>
        <p:nvSpPr>
          <p:cNvPr id="21" name="Textfeld 47"/>
          <p:cNvSpPr txBox="1"/>
          <p:nvPr/>
        </p:nvSpPr>
        <p:spPr>
          <a:xfrm>
            <a:off x="1301944" y="4013512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10188</a:t>
            </a:r>
          </a:p>
        </p:txBody>
      </p:sp>
      <p:sp>
        <p:nvSpPr>
          <p:cNvPr id="22" name="Textfeld 48"/>
          <p:cNvSpPr txBox="1"/>
          <p:nvPr/>
        </p:nvSpPr>
        <p:spPr>
          <a:xfrm>
            <a:off x="1301944" y="3726853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10187</a:t>
            </a:r>
          </a:p>
        </p:txBody>
      </p:sp>
      <p:sp>
        <p:nvSpPr>
          <p:cNvPr id="23" name="Textfeld 49"/>
          <p:cNvSpPr txBox="1"/>
          <p:nvPr/>
        </p:nvSpPr>
        <p:spPr>
          <a:xfrm>
            <a:off x="1301944" y="4307110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10189</a:t>
            </a:r>
          </a:p>
        </p:txBody>
      </p:sp>
      <p:sp>
        <p:nvSpPr>
          <p:cNvPr id="24" name="Textfeld 50"/>
          <p:cNvSpPr txBox="1"/>
          <p:nvPr/>
        </p:nvSpPr>
        <p:spPr>
          <a:xfrm>
            <a:off x="1301944" y="4594568"/>
            <a:ext cx="9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10190</a:t>
            </a:r>
          </a:p>
        </p:txBody>
      </p:sp>
      <p:sp>
        <p:nvSpPr>
          <p:cNvPr id="25" name="Textfeld 52"/>
          <p:cNvSpPr txBox="1"/>
          <p:nvPr/>
        </p:nvSpPr>
        <p:spPr>
          <a:xfrm>
            <a:off x="1894405" y="47700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6" name="Textfeld 53"/>
          <p:cNvSpPr txBox="1"/>
          <p:nvPr/>
        </p:nvSpPr>
        <p:spPr>
          <a:xfrm>
            <a:off x="1894405" y="28941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7" name="Textfeld 55"/>
          <p:cNvSpPr txBox="1"/>
          <p:nvPr/>
        </p:nvSpPr>
        <p:spPr>
          <a:xfrm>
            <a:off x="1449363" y="2458910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record</a:t>
            </a:r>
          </a:p>
        </p:txBody>
      </p:sp>
      <p:sp>
        <p:nvSpPr>
          <p:cNvPr id="28" name="Textfeld 98"/>
          <p:cNvSpPr txBox="1"/>
          <p:nvPr/>
        </p:nvSpPr>
        <p:spPr>
          <a:xfrm>
            <a:off x="6864523" y="221837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type</a:t>
            </a:r>
          </a:p>
        </p:txBody>
      </p:sp>
      <p:sp>
        <p:nvSpPr>
          <p:cNvPr id="29" name="Textfeld 99"/>
          <p:cNvSpPr txBox="1"/>
          <p:nvPr/>
        </p:nvSpPr>
        <p:spPr>
          <a:xfrm>
            <a:off x="7386637" y="2214478"/>
            <a:ext cx="682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entry</a:t>
            </a:r>
          </a:p>
        </p:txBody>
      </p:sp>
      <p:sp>
        <p:nvSpPr>
          <p:cNvPr id="30" name="Textfeld 100"/>
          <p:cNvSpPr txBox="1"/>
          <p:nvPr/>
        </p:nvSpPr>
        <p:spPr>
          <a:xfrm>
            <a:off x="9154761" y="2218377"/>
            <a:ext cx="78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occurs</a:t>
            </a:r>
          </a:p>
        </p:txBody>
      </p:sp>
      <p:cxnSp>
        <p:nvCxnSpPr>
          <p:cNvPr id="31" name="Gerader Verbinder 102"/>
          <p:cNvCxnSpPr/>
          <p:nvPr/>
        </p:nvCxnSpPr>
        <p:spPr>
          <a:xfrm>
            <a:off x="7396149" y="2258717"/>
            <a:ext cx="3825" cy="3762604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Gerader Verbinder 103"/>
          <p:cNvCxnSpPr/>
          <p:nvPr/>
        </p:nvCxnSpPr>
        <p:spPr>
          <a:xfrm>
            <a:off x="9154761" y="2267266"/>
            <a:ext cx="5432" cy="3888357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3" name="Textfeld 107"/>
          <p:cNvSpPr txBox="1"/>
          <p:nvPr/>
        </p:nvSpPr>
        <p:spPr>
          <a:xfrm>
            <a:off x="7397282" y="3341176"/>
            <a:ext cx="10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TECHNIK</a:t>
            </a:r>
          </a:p>
        </p:txBody>
      </p:sp>
      <p:sp>
        <p:nvSpPr>
          <p:cNvPr id="34" name="Textfeld 108"/>
          <p:cNvSpPr txBox="1"/>
          <p:nvPr/>
        </p:nvSpPr>
        <p:spPr>
          <a:xfrm>
            <a:off x="7386637" y="274928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GMBH</a:t>
            </a:r>
          </a:p>
        </p:txBody>
      </p:sp>
      <p:sp>
        <p:nvSpPr>
          <p:cNvPr id="35" name="Textfeld 109"/>
          <p:cNvSpPr txBox="1"/>
          <p:nvPr/>
        </p:nvSpPr>
        <p:spPr>
          <a:xfrm>
            <a:off x="7397282" y="442050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MUENCHEN</a:t>
            </a:r>
          </a:p>
        </p:txBody>
      </p:sp>
      <p:sp>
        <p:nvSpPr>
          <p:cNvPr id="36" name="Textfeld 110"/>
          <p:cNvSpPr txBox="1"/>
          <p:nvPr/>
        </p:nvSpPr>
        <p:spPr>
          <a:xfrm>
            <a:off x="6090340" y="2222276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record</a:t>
            </a:r>
          </a:p>
        </p:txBody>
      </p:sp>
      <p:sp>
        <p:nvSpPr>
          <p:cNvPr id="37" name="Textfeld 120"/>
          <p:cNvSpPr txBox="1"/>
          <p:nvPr/>
        </p:nvSpPr>
        <p:spPr>
          <a:xfrm>
            <a:off x="9250133" y="2742543"/>
            <a:ext cx="65274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9765</a:t>
            </a:r>
          </a:p>
        </p:txBody>
      </p:sp>
      <p:sp>
        <p:nvSpPr>
          <p:cNvPr id="38" name="Textfeld 123"/>
          <p:cNvSpPr txBox="1"/>
          <p:nvPr/>
        </p:nvSpPr>
        <p:spPr>
          <a:xfrm>
            <a:off x="9366024" y="33411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123</a:t>
            </a:r>
          </a:p>
        </p:txBody>
      </p:sp>
      <p:sp>
        <p:nvSpPr>
          <p:cNvPr id="39" name="Textfeld 128"/>
          <p:cNvSpPr txBox="1"/>
          <p:nvPr/>
        </p:nvSpPr>
        <p:spPr>
          <a:xfrm>
            <a:off x="9246856" y="4402175"/>
            <a:ext cx="65274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1200</a:t>
            </a:r>
          </a:p>
        </p:txBody>
      </p:sp>
      <p:grpSp>
        <p:nvGrpSpPr>
          <p:cNvPr id="40" name="Gruppieren 140"/>
          <p:cNvGrpSpPr/>
          <p:nvPr/>
        </p:nvGrpSpPr>
        <p:grpSpPr>
          <a:xfrm>
            <a:off x="9364724" y="3332073"/>
            <a:ext cx="991555" cy="372844"/>
            <a:chOff x="8116949" y="3548675"/>
            <a:chExt cx="991555" cy="372844"/>
          </a:xfrm>
        </p:grpSpPr>
        <p:sp>
          <p:nvSpPr>
            <p:cNvPr id="41" name="Textfeld 124"/>
            <p:cNvSpPr txBox="1"/>
            <p:nvPr/>
          </p:nvSpPr>
          <p:spPr>
            <a:xfrm>
              <a:off x="8116949" y="3548675"/>
              <a:ext cx="535724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124</a:t>
              </a:r>
            </a:p>
          </p:txBody>
        </p:sp>
        <p:sp>
          <p:nvSpPr>
            <p:cNvPr id="42" name="Textfeld 131"/>
            <p:cNvSpPr txBox="1"/>
            <p:nvPr/>
          </p:nvSpPr>
          <p:spPr>
            <a:xfrm>
              <a:off x="8691402" y="3552187"/>
              <a:ext cx="4171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</a:rPr>
                <a:t>+1</a:t>
              </a:r>
            </a:p>
          </p:txBody>
        </p:sp>
      </p:grpSp>
      <p:grpSp>
        <p:nvGrpSpPr>
          <p:cNvPr id="43" name="Gruppieren 141"/>
          <p:cNvGrpSpPr/>
          <p:nvPr/>
        </p:nvGrpSpPr>
        <p:grpSpPr>
          <a:xfrm>
            <a:off x="9252173" y="2727737"/>
            <a:ext cx="1104106" cy="369370"/>
            <a:chOff x="8004398" y="2944339"/>
            <a:chExt cx="1104106" cy="369370"/>
          </a:xfrm>
        </p:grpSpPr>
        <p:sp>
          <p:nvSpPr>
            <p:cNvPr id="44" name="Textfeld 121"/>
            <p:cNvSpPr txBox="1"/>
            <p:nvPr/>
          </p:nvSpPr>
          <p:spPr>
            <a:xfrm>
              <a:off x="8004398" y="2944377"/>
              <a:ext cx="649575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9766</a:t>
              </a:r>
            </a:p>
          </p:txBody>
        </p:sp>
        <p:sp>
          <p:nvSpPr>
            <p:cNvPr id="45" name="Textfeld 132"/>
            <p:cNvSpPr txBox="1"/>
            <p:nvPr/>
          </p:nvSpPr>
          <p:spPr>
            <a:xfrm>
              <a:off x="8691402" y="2944339"/>
              <a:ext cx="4171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</a:rPr>
                <a:t>+1</a:t>
              </a:r>
            </a:p>
          </p:txBody>
        </p:sp>
      </p:grpSp>
      <p:grpSp>
        <p:nvGrpSpPr>
          <p:cNvPr id="46" name="Gruppieren 142"/>
          <p:cNvGrpSpPr/>
          <p:nvPr/>
        </p:nvGrpSpPr>
        <p:grpSpPr>
          <a:xfrm>
            <a:off x="9246901" y="4401193"/>
            <a:ext cx="1109378" cy="370042"/>
            <a:chOff x="7999126" y="4617795"/>
            <a:chExt cx="1109378" cy="370042"/>
          </a:xfrm>
        </p:grpSpPr>
        <p:sp>
          <p:nvSpPr>
            <p:cNvPr id="47" name="Textfeld 130"/>
            <p:cNvSpPr txBox="1"/>
            <p:nvPr/>
          </p:nvSpPr>
          <p:spPr>
            <a:xfrm>
              <a:off x="8691402" y="4618505"/>
              <a:ext cx="4171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</a:rPr>
                <a:t>+1</a:t>
              </a:r>
            </a:p>
          </p:txBody>
        </p:sp>
        <p:sp>
          <p:nvSpPr>
            <p:cNvPr id="48" name="Textfeld 133"/>
            <p:cNvSpPr txBox="1"/>
            <p:nvPr/>
          </p:nvSpPr>
          <p:spPr>
            <a:xfrm>
              <a:off x="7999126" y="4617795"/>
              <a:ext cx="652743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1201</a:t>
              </a:r>
            </a:p>
          </p:txBody>
        </p:sp>
      </p:grpSp>
      <p:sp>
        <p:nvSpPr>
          <p:cNvPr id="49" name="Textfeld 135"/>
          <p:cNvSpPr txBox="1"/>
          <p:nvPr/>
        </p:nvSpPr>
        <p:spPr>
          <a:xfrm>
            <a:off x="7011565" y="2748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0" name="Textfeld 136"/>
          <p:cNvSpPr txBox="1"/>
          <p:nvPr/>
        </p:nvSpPr>
        <p:spPr>
          <a:xfrm>
            <a:off x="7014594" y="3332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51" name="Textfeld 137"/>
          <p:cNvSpPr txBox="1"/>
          <p:nvPr/>
        </p:nvSpPr>
        <p:spPr>
          <a:xfrm>
            <a:off x="7016243" y="441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</a:p>
        </p:txBody>
      </p:sp>
      <p:grpSp>
        <p:nvGrpSpPr>
          <p:cNvPr id="52" name="Gruppieren 139"/>
          <p:cNvGrpSpPr/>
          <p:nvPr/>
        </p:nvGrpSpPr>
        <p:grpSpPr>
          <a:xfrm>
            <a:off x="7009625" y="5610192"/>
            <a:ext cx="3346654" cy="374213"/>
            <a:chOff x="5761850" y="5826794"/>
            <a:chExt cx="3346654" cy="374213"/>
          </a:xfrm>
        </p:grpSpPr>
        <p:sp>
          <p:nvSpPr>
            <p:cNvPr id="53" name="Textfeld 106"/>
            <p:cNvSpPr txBox="1"/>
            <p:nvPr/>
          </p:nvSpPr>
          <p:spPr>
            <a:xfrm>
              <a:off x="6123591" y="5826794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BMW</a:t>
              </a:r>
            </a:p>
          </p:txBody>
        </p:sp>
        <p:sp>
          <p:nvSpPr>
            <p:cNvPr id="54" name="Textfeld 125"/>
            <p:cNvSpPr txBox="1"/>
            <p:nvPr/>
          </p:nvSpPr>
          <p:spPr>
            <a:xfrm>
              <a:off x="8349696" y="5831675"/>
              <a:ext cx="301686" cy="369332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  <p:sp>
          <p:nvSpPr>
            <p:cNvPr id="55" name="Textfeld 129"/>
            <p:cNvSpPr txBox="1"/>
            <p:nvPr/>
          </p:nvSpPr>
          <p:spPr>
            <a:xfrm>
              <a:off x="8691402" y="5828844"/>
              <a:ext cx="4171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</a:rPr>
                <a:t>+1</a:t>
              </a:r>
            </a:p>
          </p:txBody>
        </p:sp>
        <p:sp>
          <p:nvSpPr>
            <p:cNvPr id="56" name="Textfeld 138"/>
            <p:cNvSpPr txBox="1"/>
            <p:nvPr/>
          </p:nvSpPr>
          <p:spPr>
            <a:xfrm>
              <a:off x="5761850" y="58288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sp>
        <p:nvSpPr>
          <p:cNvPr id="57" name="Textfeld 143"/>
          <p:cNvSpPr txBox="1"/>
          <p:nvPr/>
        </p:nvSpPr>
        <p:spPr>
          <a:xfrm>
            <a:off x="6581504" y="2727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58" name="Textfeld 144"/>
          <p:cNvSpPr txBox="1"/>
          <p:nvPr/>
        </p:nvSpPr>
        <p:spPr>
          <a:xfrm>
            <a:off x="6464486" y="33316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93</a:t>
            </a:r>
          </a:p>
        </p:txBody>
      </p:sp>
      <p:sp>
        <p:nvSpPr>
          <p:cNvPr id="59" name="Textfeld 145"/>
          <p:cNvSpPr txBox="1"/>
          <p:nvPr/>
        </p:nvSpPr>
        <p:spPr>
          <a:xfrm>
            <a:off x="6347466" y="440268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718</a:t>
            </a:r>
          </a:p>
        </p:txBody>
      </p:sp>
      <p:sp>
        <p:nvSpPr>
          <p:cNvPr id="60" name="Textfeld 148"/>
          <p:cNvSpPr txBox="1"/>
          <p:nvPr/>
        </p:nvSpPr>
        <p:spPr>
          <a:xfrm>
            <a:off x="5639030" y="2719427"/>
            <a:ext cx="110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10187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↔</a:t>
            </a:r>
          </a:p>
        </p:txBody>
      </p:sp>
      <p:sp>
        <p:nvSpPr>
          <p:cNvPr id="61" name="Textfeld 149"/>
          <p:cNvSpPr txBox="1"/>
          <p:nvPr/>
        </p:nvSpPr>
        <p:spPr>
          <a:xfrm>
            <a:off x="5514289" y="3322929"/>
            <a:ext cx="110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10187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↔</a:t>
            </a:r>
          </a:p>
        </p:txBody>
      </p:sp>
      <p:sp>
        <p:nvSpPr>
          <p:cNvPr id="62" name="Textfeld 150"/>
          <p:cNvSpPr txBox="1"/>
          <p:nvPr/>
        </p:nvSpPr>
        <p:spPr>
          <a:xfrm>
            <a:off x="5435178" y="4407099"/>
            <a:ext cx="110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10187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↔</a:t>
            </a:r>
          </a:p>
        </p:txBody>
      </p:sp>
      <p:sp>
        <p:nvSpPr>
          <p:cNvPr id="63" name="Textfeld 151"/>
          <p:cNvSpPr txBox="1"/>
          <p:nvPr/>
        </p:nvSpPr>
        <p:spPr>
          <a:xfrm>
            <a:off x="5157249" y="5602823"/>
            <a:ext cx="172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10187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↔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5784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rPr>
              <a:t>record linkage</a:t>
            </a:r>
          </a:p>
        </p:txBody>
      </p:sp>
      <p:sp>
        <p:nvSpPr>
          <p:cNvPr id="64" name="Freihandform 157"/>
          <p:cNvSpPr/>
          <p:nvPr/>
        </p:nvSpPr>
        <p:spPr>
          <a:xfrm>
            <a:off x="5297831" y="3005162"/>
            <a:ext cx="1188515" cy="904268"/>
          </a:xfrm>
          <a:custGeom>
            <a:avLst/>
            <a:gdLst>
              <a:gd name="connsiteX0" fmla="*/ 1162228 w 1162228"/>
              <a:gd name="connsiteY0" fmla="*/ 0 h 897309"/>
              <a:gd name="connsiteX1" fmla="*/ 965675 w 1162228"/>
              <a:gd name="connsiteY1" fmla="*/ 213645 h 897309"/>
              <a:gd name="connsiteX2" fmla="*/ 376015 w 1162228"/>
              <a:gd name="connsiteY2" fmla="*/ 256374 h 897309"/>
              <a:gd name="connsiteX3" fmla="*/ 0 w 1162228"/>
              <a:gd name="connsiteY3" fmla="*/ 897309 h 897309"/>
              <a:gd name="connsiteX0" fmla="*/ 1165689 w 1165689"/>
              <a:gd name="connsiteY0" fmla="*/ 0 h 843755"/>
              <a:gd name="connsiteX1" fmla="*/ 969136 w 1165689"/>
              <a:gd name="connsiteY1" fmla="*/ 213645 h 843755"/>
              <a:gd name="connsiteX2" fmla="*/ 379476 w 1165689"/>
              <a:gd name="connsiteY2" fmla="*/ 256374 h 843755"/>
              <a:gd name="connsiteX3" fmla="*/ 0 w 1165689"/>
              <a:gd name="connsiteY3" fmla="*/ 843755 h 843755"/>
              <a:gd name="connsiteX0" fmla="*/ 1165689 w 1165689"/>
              <a:gd name="connsiteY0" fmla="*/ 0 h 843755"/>
              <a:gd name="connsiteX1" fmla="*/ 969136 w 1165689"/>
              <a:gd name="connsiteY1" fmla="*/ 213645 h 843755"/>
              <a:gd name="connsiteX2" fmla="*/ 379476 w 1165689"/>
              <a:gd name="connsiteY2" fmla="*/ 256374 h 843755"/>
              <a:gd name="connsiteX3" fmla="*/ 0 w 1165689"/>
              <a:gd name="connsiteY3" fmla="*/ 843755 h 843755"/>
              <a:gd name="connsiteX0" fmla="*/ 1182992 w 1182992"/>
              <a:gd name="connsiteY0" fmla="*/ 0 h 870532"/>
              <a:gd name="connsiteX1" fmla="*/ 986439 w 1182992"/>
              <a:gd name="connsiteY1" fmla="*/ 213645 h 870532"/>
              <a:gd name="connsiteX2" fmla="*/ 396779 w 1182992"/>
              <a:gd name="connsiteY2" fmla="*/ 256374 h 870532"/>
              <a:gd name="connsiteX3" fmla="*/ 0 w 1182992"/>
              <a:gd name="connsiteY3" fmla="*/ 870532 h 87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2992" h="870532">
                <a:moveTo>
                  <a:pt x="1182992" y="0"/>
                </a:moveTo>
                <a:cubicBezTo>
                  <a:pt x="1150233" y="85458"/>
                  <a:pt x="1117474" y="170916"/>
                  <a:pt x="986439" y="213645"/>
                </a:cubicBezTo>
                <a:cubicBezTo>
                  <a:pt x="855403" y="256374"/>
                  <a:pt x="557725" y="142430"/>
                  <a:pt x="396779" y="256374"/>
                </a:cubicBezTo>
                <a:cubicBezTo>
                  <a:pt x="235833" y="370318"/>
                  <a:pt x="169825" y="640507"/>
                  <a:pt x="0" y="870532"/>
                </a:cubicBezTo>
              </a:path>
            </a:pathLst>
          </a:custGeom>
          <a:noFill/>
          <a:ln w="63500" cap="flat" cmpd="sng" algn="ctr">
            <a:solidFill>
              <a:sysClr val="window" lastClr="FFFFFF">
                <a:lumMod val="65000"/>
              </a:sysClr>
            </a:solidFill>
            <a:prstDash val="solid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Freihandform 163"/>
          <p:cNvSpPr/>
          <p:nvPr/>
        </p:nvSpPr>
        <p:spPr>
          <a:xfrm>
            <a:off x="5373218" y="3970837"/>
            <a:ext cx="929832" cy="547816"/>
          </a:xfrm>
          <a:custGeom>
            <a:avLst/>
            <a:gdLst>
              <a:gd name="connsiteX0" fmla="*/ 897308 w 907789"/>
              <a:gd name="connsiteY0" fmla="*/ 504202 h 504202"/>
              <a:gd name="connsiteX1" fmla="*/ 820396 w 907789"/>
              <a:gd name="connsiteY1" fmla="*/ 145279 h 504202"/>
              <a:gd name="connsiteX2" fmla="*/ 256374 w 907789"/>
              <a:gd name="connsiteY2" fmla="*/ 85458 h 504202"/>
              <a:gd name="connsiteX3" fmla="*/ 0 w 907789"/>
              <a:gd name="connsiteY3" fmla="*/ 0 h 504202"/>
              <a:gd name="connsiteX4" fmla="*/ 0 w 907789"/>
              <a:gd name="connsiteY4" fmla="*/ 0 h 504202"/>
              <a:gd name="connsiteX0" fmla="*/ 897308 w 907789"/>
              <a:gd name="connsiteY0" fmla="*/ 504202 h 504202"/>
              <a:gd name="connsiteX1" fmla="*/ 820396 w 907789"/>
              <a:gd name="connsiteY1" fmla="*/ 145279 h 504202"/>
              <a:gd name="connsiteX2" fmla="*/ 256374 w 907789"/>
              <a:gd name="connsiteY2" fmla="*/ 85458 h 504202"/>
              <a:gd name="connsiteX3" fmla="*/ 0 w 907789"/>
              <a:gd name="connsiteY3" fmla="*/ 0 h 504202"/>
              <a:gd name="connsiteX4" fmla="*/ 0 w 907789"/>
              <a:gd name="connsiteY4" fmla="*/ 51199 h 504202"/>
              <a:gd name="connsiteX0" fmla="*/ 925300 w 935781"/>
              <a:gd name="connsiteY0" fmla="*/ 504202 h 504202"/>
              <a:gd name="connsiteX1" fmla="*/ 848388 w 935781"/>
              <a:gd name="connsiteY1" fmla="*/ 145279 h 504202"/>
              <a:gd name="connsiteX2" fmla="*/ 284366 w 935781"/>
              <a:gd name="connsiteY2" fmla="*/ 85458 h 504202"/>
              <a:gd name="connsiteX3" fmla="*/ 27992 w 935781"/>
              <a:gd name="connsiteY3" fmla="*/ 0 h 504202"/>
              <a:gd name="connsiteX4" fmla="*/ 0 w 935781"/>
              <a:gd name="connsiteY4" fmla="*/ 31999 h 50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781" h="504202">
                <a:moveTo>
                  <a:pt x="925300" y="504202"/>
                </a:moveTo>
                <a:cubicBezTo>
                  <a:pt x="940255" y="359636"/>
                  <a:pt x="955210" y="215070"/>
                  <a:pt x="848388" y="145279"/>
                </a:cubicBezTo>
                <a:cubicBezTo>
                  <a:pt x="741566" y="75488"/>
                  <a:pt x="421099" y="109671"/>
                  <a:pt x="284366" y="85458"/>
                </a:cubicBezTo>
                <a:cubicBezTo>
                  <a:pt x="147633" y="61245"/>
                  <a:pt x="27992" y="0"/>
                  <a:pt x="27992" y="0"/>
                </a:cubicBezTo>
                <a:lnTo>
                  <a:pt x="0" y="31999"/>
                </a:lnTo>
              </a:path>
            </a:pathLst>
          </a:custGeom>
          <a:noFill/>
          <a:ln w="63500" cap="flat" cmpd="sng" algn="ctr">
            <a:solidFill>
              <a:sysClr val="window" lastClr="FFFFFF">
                <a:lumMod val="65000"/>
              </a:sysClr>
            </a:solidFill>
            <a:prstDash val="solid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Freihandform 165"/>
          <p:cNvSpPr/>
          <p:nvPr/>
        </p:nvSpPr>
        <p:spPr>
          <a:xfrm>
            <a:off x="5390309" y="3611914"/>
            <a:ext cx="994989" cy="352723"/>
          </a:xfrm>
          <a:custGeom>
            <a:avLst/>
            <a:gdLst>
              <a:gd name="connsiteX0" fmla="*/ 965674 w 967383"/>
              <a:gd name="connsiteY0" fmla="*/ 0 h 351518"/>
              <a:gd name="connsiteX1" fmla="*/ 871671 w 967383"/>
              <a:gd name="connsiteY1" fmla="*/ 350377 h 351518"/>
              <a:gd name="connsiteX2" fmla="*/ 350377 w 967383"/>
              <a:gd name="connsiteY2" fmla="*/ 119641 h 351518"/>
              <a:gd name="connsiteX3" fmla="*/ 0 w 967383"/>
              <a:gd name="connsiteY3" fmla="*/ 333286 h 351518"/>
              <a:gd name="connsiteX4" fmla="*/ 0 w 967383"/>
              <a:gd name="connsiteY4" fmla="*/ 333286 h 351518"/>
              <a:gd name="connsiteX5" fmla="*/ 0 w 967383"/>
              <a:gd name="connsiteY5" fmla="*/ 333286 h 351518"/>
              <a:gd name="connsiteX0" fmla="*/ 965674 w 967175"/>
              <a:gd name="connsiteY0" fmla="*/ 0 h 352723"/>
              <a:gd name="connsiteX1" fmla="*/ 871671 w 967175"/>
              <a:gd name="connsiteY1" fmla="*/ 350377 h 352723"/>
              <a:gd name="connsiteX2" fmla="*/ 364284 w 967175"/>
              <a:gd name="connsiteY2" fmla="*/ 161362 h 352723"/>
              <a:gd name="connsiteX3" fmla="*/ 0 w 967175"/>
              <a:gd name="connsiteY3" fmla="*/ 333286 h 352723"/>
              <a:gd name="connsiteX4" fmla="*/ 0 w 967175"/>
              <a:gd name="connsiteY4" fmla="*/ 333286 h 352723"/>
              <a:gd name="connsiteX5" fmla="*/ 0 w 967175"/>
              <a:gd name="connsiteY5" fmla="*/ 333286 h 352723"/>
              <a:gd name="connsiteX0" fmla="*/ 965674 w 967175"/>
              <a:gd name="connsiteY0" fmla="*/ 0 h 352723"/>
              <a:gd name="connsiteX1" fmla="*/ 871671 w 967175"/>
              <a:gd name="connsiteY1" fmla="*/ 350377 h 352723"/>
              <a:gd name="connsiteX2" fmla="*/ 364284 w 967175"/>
              <a:gd name="connsiteY2" fmla="*/ 161362 h 352723"/>
              <a:gd name="connsiteX3" fmla="*/ 0 w 967175"/>
              <a:gd name="connsiteY3" fmla="*/ 333286 h 352723"/>
              <a:gd name="connsiteX4" fmla="*/ 0 w 967175"/>
              <a:gd name="connsiteY4" fmla="*/ 333286 h 352723"/>
              <a:gd name="connsiteX5" fmla="*/ 0 w 967175"/>
              <a:gd name="connsiteY5" fmla="*/ 333286 h 352723"/>
              <a:gd name="connsiteX0" fmla="*/ 976104 w 977605"/>
              <a:gd name="connsiteY0" fmla="*/ 0 h 352723"/>
              <a:gd name="connsiteX1" fmla="*/ 882101 w 977605"/>
              <a:gd name="connsiteY1" fmla="*/ 350377 h 352723"/>
              <a:gd name="connsiteX2" fmla="*/ 374714 w 977605"/>
              <a:gd name="connsiteY2" fmla="*/ 161362 h 352723"/>
              <a:gd name="connsiteX3" fmla="*/ 10430 w 977605"/>
              <a:gd name="connsiteY3" fmla="*/ 333286 h 352723"/>
              <a:gd name="connsiteX4" fmla="*/ 10430 w 977605"/>
              <a:gd name="connsiteY4" fmla="*/ 333286 h 352723"/>
              <a:gd name="connsiteX5" fmla="*/ 0 w 977605"/>
              <a:gd name="connsiteY5" fmla="*/ 291564 h 352723"/>
              <a:gd name="connsiteX0" fmla="*/ 993488 w 994989"/>
              <a:gd name="connsiteY0" fmla="*/ 0 h 352723"/>
              <a:gd name="connsiteX1" fmla="*/ 899485 w 994989"/>
              <a:gd name="connsiteY1" fmla="*/ 350377 h 352723"/>
              <a:gd name="connsiteX2" fmla="*/ 392098 w 994989"/>
              <a:gd name="connsiteY2" fmla="*/ 161362 h 352723"/>
              <a:gd name="connsiteX3" fmla="*/ 27814 w 994989"/>
              <a:gd name="connsiteY3" fmla="*/ 333286 h 352723"/>
              <a:gd name="connsiteX4" fmla="*/ 27814 w 994989"/>
              <a:gd name="connsiteY4" fmla="*/ 333286 h 352723"/>
              <a:gd name="connsiteX5" fmla="*/ 0 w 994989"/>
              <a:gd name="connsiteY5" fmla="*/ 298517 h 352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4989" h="352723">
                <a:moveTo>
                  <a:pt x="993488" y="0"/>
                </a:moveTo>
                <a:cubicBezTo>
                  <a:pt x="997761" y="165218"/>
                  <a:pt x="999717" y="323483"/>
                  <a:pt x="899485" y="350377"/>
                </a:cubicBezTo>
                <a:cubicBezTo>
                  <a:pt x="799253" y="377271"/>
                  <a:pt x="537376" y="164210"/>
                  <a:pt x="392098" y="161362"/>
                </a:cubicBezTo>
                <a:cubicBezTo>
                  <a:pt x="246820" y="158514"/>
                  <a:pt x="27814" y="333286"/>
                  <a:pt x="27814" y="333286"/>
                </a:cubicBezTo>
                <a:lnTo>
                  <a:pt x="27814" y="333286"/>
                </a:lnTo>
                <a:lnTo>
                  <a:pt x="0" y="298517"/>
                </a:lnTo>
              </a:path>
            </a:pathLst>
          </a:custGeom>
          <a:noFill/>
          <a:ln w="63500" cap="flat" cmpd="sng" algn="ctr">
            <a:solidFill>
              <a:sysClr val="window" lastClr="FFFFFF">
                <a:lumMod val="65000"/>
              </a:sysClr>
            </a:solidFill>
            <a:prstDash val="solid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Freihandform 166"/>
          <p:cNvSpPr/>
          <p:nvPr/>
        </p:nvSpPr>
        <p:spPr>
          <a:xfrm>
            <a:off x="5301080" y="4004013"/>
            <a:ext cx="913977" cy="1667437"/>
          </a:xfrm>
          <a:custGeom>
            <a:avLst/>
            <a:gdLst>
              <a:gd name="connsiteX0" fmla="*/ 811851 w 865301"/>
              <a:gd name="connsiteY0" fmla="*/ 1709159 h 1709159"/>
              <a:gd name="connsiteX1" fmla="*/ 811851 w 865301"/>
              <a:gd name="connsiteY1" fmla="*/ 1128045 h 1709159"/>
              <a:gd name="connsiteX2" fmla="*/ 256374 w 865301"/>
              <a:gd name="connsiteY2" fmla="*/ 820397 h 1709159"/>
              <a:gd name="connsiteX3" fmla="*/ 0 w 865301"/>
              <a:gd name="connsiteY3" fmla="*/ 0 h 1709159"/>
              <a:gd name="connsiteX0" fmla="*/ 836189 w 889639"/>
              <a:gd name="connsiteY0" fmla="*/ 1618762 h 1618762"/>
              <a:gd name="connsiteX1" fmla="*/ 836189 w 889639"/>
              <a:gd name="connsiteY1" fmla="*/ 1037648 h 1618762"/>
              <a:gd name="connsiteX2" fmla="*/ 280712 w 889639"/>
              <a:gd name="connsiteY2" fmla="*/ 730000 h 1618762"/>
              <a:gd name="connsiteX3" fmla="*/ 0 w 889639"/>
              <a:gd name="connsiteY3" fmla="*/ 0 h 1618762"/>
              <a:gd name="connsiteX0" fmla="*/ 836189 w 889639"/>
              <a:gd name="connsiteY0" fmla="*/ 1618762 h 1618762"/>
              <a:gd name="connsiteX1" fmla="*/ 836189 w 889639"/>
              <a:gd name="connsiteY1" fmla="*/ 1037648 h 1618762"/>
              <a:gd name="connsiteX2" fmla="*/ 280712 w 889639"/>
              <a:gd name="connsiteY2" fmla="*/ 730000 h 1618762"/>
              <a:gd name="connsiteX3" fmla="*/ 0 w 889639"/>
              <a:gd name="connsiteY3" fmla="*/ 0 h 1618762"/>
              <a:gd name="connsiteX0" fmla="*/ 860527 w 913977"/>
              <a:gd name="connsiteY0" fmla="*/ 1667437 h 1667437"/>
              <a:gd name="connsiteX1" fmla="*/ 860527 w 913977"/>
              <a:gd name="connsiteY1" fmla="*/ 1086323 h 1667437"/>
              <a:gd name="connsiteX2" fmla="*/ 305050 w 913977"/>
              <a:gd name="connsiteY2" fmla="*/ 778675 h 1667437"/>
              <a:gd name="connsiteX3" fmla="*/ 0 w 913977"/>
              <a:gd name="connsiteY3" fmla="*/ 0 h 1667437"/>
              <a:gd name="connsiteX0" fmla="*/ 860527 w 913977"/>
              <a:gd name="connsiteY0" fmla="*/ 1667437 h 1667437"/>
              <a:gd name="connsiteX1" fmla="*/ 860527 w 913977"/>
              <a:gd name="connsiteY1" fmla="*/ 1086323 h 1667437"/>
              <a:gd name="connsiteX2" fmla="*/ 305050 w 913977"/>
              <a:gd name="connsiteY2" fmla="*/ 778675 h 1667437"/>
              <a:gd name="connsiteX3" fmla="*/ 0 w 913977"/>
              <a:gd name="connsiteY3" fmla="*/ 0 h 166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3977" h="1667437">
                <a:moveTo>
                  <a:pt x="860527" y="1667437"/>
                </a:moveTo>
                <a:cubicBezTo>
                  <a:pt x="906816" y="1450943"/>
                  <a:pt x="953106" y="1234450"/>
                  <a:pt x="860527" y="1086323"/>
                </a:cubicBezTo>
                <a:cubicBezTo>
                  <a:pt x="767948" y="938196"/>
                  <a:pt x="440358" y="966682"/>
                  <a:pt x="305050" y="778675"/>
                </a:cubicBezTo>
                <a:cubicBezTo>
                  <a:pt x="169742" y="590668"/>
                  <a:pt x="210036" y="218844"/>
                  <a:pt x="0" y="0"/>
                </a:cubicBezTo>
              </a:path>
            </a:pathLst>
          </a:custGeom>
          <a:noFill/>
          <a:ln w="63500" cap="flat" cmpd="sng" algn="ctr">
            <a:solidFill>
              <a:sysClr val="window" lastClr="FFFFFF">
                <a:lumMod val="65000"/>
              </a:sysClr>
            </a:solidFill>
            <a:prstDash val="solid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feld 167"/>
          <p:cNvSpPr txBox="1"/>
          <p:nvPr/>
        </p:nvSpPr>
        <p:spPr>
          <a:xfrm>
            <a:off x="3186549" y="2135150"/>
            <a:ext cx="115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base table</a:t>
            </a:r>
          </a:p>
        </p:txBody>
      </p:sp>
      <p:sp>
        <p:nvSpPr>
          <p:cNvPr id="69" name="Textfeld 168"/>
          <p:cNvSpPr txBox="1"/>
          <p:nvPr/>
        </p:nvSpPr>
        <p:spPr>
          <a:xfrm>
            <a:off x="7967706" y="187832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registry</a:t>
            </a:r>
          </a:p>
        </p:txBody>
      </p:sp>
      <p:grpSp>
        <p:nvGrpSpPr>
          <p:cNvPr id="70" name="Gruppieren 173"/>
          <p:cNvGrpSpPr/>
          <p:nvPr/>
        </p:nvGrpSpPr>
        <p:grpSpPr>
          <a:xfrm>
            <a:off x="3587527" y="620688"/>
            <a:ext cx="1657397" cy="581196"/>
            <a:chOff x="2339752" y="837290"/>
            <a:chExt cx="1657397" cy="581196"/>
          </a:xfrm>
        </p:grpSpPr>
        <p:grpSp>
          <p:nvGrpSpPr>
            <p:cNvPr id="71" name="Gruppieren 74"/>
            <p:cNvGrpSpPr/>
            <p:nvPr/>
          </p:nvGrpSpPr>
          <p:grpSpPr>
            <a:xfrm>
              <a:off x="2339752" y="914430"/>
              <a:ext cx="1657397" cy="504056"/>
              <a:chOff x="4639694" y="2264178"/>
              <a:chExt cx="1657397" cy="504056"/>
            </a:xfrm>
          </p:grpSpPr>
          <p:sp>
            <p:nvSpPr>
              <p:cNvPr id="73" name="Rechteck 69"/>
              <p:cNvSpPr/>
              <p:nvPr/>
            </p:nvSpPr>
            <p:spPr>
              <a:xfrm>
                <a:off x="4639694" y="2264178"/>
                <a:ext cx="220337" cy="290326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Rechteck 70"/>
              <p:cNvSpPr/>
              <p:nvPr/>
            </p:nvSpPr>
            <p:spPr>
              <a:xfrm>
                <a:off x="5348828" y="2264178"/>
                <a:ext cx="220337" cy="290326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6076754" y="2264178"/>
                <a:ext cx="220337" cy="290326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hteck 68"/>
              <p:cNvSpPr/>
              <p:nvPr/>
            </p:nvSpPr>
            <p:spPr>
              <a:xfrm>
                <a:off x="4860032" y="2264178"/>
                <a:ext cx="495672" cy="504056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Rechteck 71"/>
              <p:cNvSpPr/>
              <p:nvPr/>
            </p:nvSpPr>
            <p:spPr>
              <a:xfrm>
                <a:off x="5576534" y="2264178"/>
                <a:ext cx="495672" cy="504056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feld 172"/>
            <p:cNvSpPr txBox="1"/>
            <p:nvPr/>
          </p:nvSpPr>
          <p:spPr>
            <a:xfrm>
              <a:off x="2656961" y="837290"/>
              <a:ext cx="1004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preparer</a:t>
              </a:r>
            </a:p>
          </p:txBody>
        </p:sp>
      </p:grpSp>
      <p:grpSp>
        <p:nvGrpSpPr>
          <p:cNvPr id="78" name="Gruppieren 175"/>
          <p:cNvGrpSpPr/>
          <p:nvPr/>
        </p:nvGrpSpPr>
        <p:grpSpPr>
          <a:xfrm>
            <a:off x="3591841" y="1430602"/>
            <a:ext cx="1637134" cy="528600"/>
            <a:chOff x="2344066" y="1647204"/>
            <a:chExt cx="1637134" cy="528600"/>
          </a:xfrm>
        </p:grpSpPr>
        <p:grpSp>
          <p:nvGrpSpPr>
            <p:cNvPr id="79" name="Gruppieren 73"/>
            <p:cNvGrpSpPr/>
            <p:nvPr/>
          </p:nvGrpSpPr>
          <p:grpSpPr>
            <a:xfrm>
              <a:off x="2344066" y="1647204"/>
              <a:ext cx="1637134" cy="504056"/>
              <a:chOff x="4644008" y="2996952"/>
              <a:chExt cx="1637134" cy="504056"/>
            </a:xfrm>
          </p:grpSpPr>
          <p:sp>
            <p:nvSpPr>
              <p:cNvPr id="81" name="Rechteck 64"/>
              <p:cNvSpPr/>
              <p:nvPr/>
            </p:nvSpPr>
            <p:spPr>
              <a:xfrm>
                <a:off x="4862469" y="3210589"/>
                <a:ext cx="495672" cy="290419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2" name="Rechteck 66"/>
              <p:cNvSpPr/>
              <p:nvPr/>
            </p:nvSpPr>
            <p:spPr>
              <a:xfrm>
                <a:off x="5569446" y="3210589"/>
                <a:ext cx="495672" cy="290419"/>
              </a:xfrm>
              <a:prstGeom prst="rect">
                <a:avLst/>
              </a:prstGeom>
              <a:solidFill>
                <a:srgbClr val="F79646">
                  <a:lumMod val="50000"/>
                </a:srgbClr>
              </a:solidFill>
              <a:ln w="25400" cap="flat" cmpd="sng" algn="ctr">
                <a:solidFill>
                  <a:srgbClr val="F79646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3" name="Rechteck 67"/>
              <p:cNvSpPr/>
              <p:nvPr/>
            </p:nvSpPr>
            <p:spPr>
              <a:xfrm>
                <a:off x="6065118" y="2996952"/>
                <a:ext cx="216024" cy="504056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Rechteck 65"/>
              <p:cNvSpPr/>
              <p:nvPr/>
            </p:nvSpPr>
            <p:spPr>
              <a:xfrm>
                <a:off x="5360510" y="2996952"/>
                <a:ext cx="216024" cy="504056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hteck 63"/>
              <p:cNvSpPr/>
              <p:nvPr/>
            </p:nvSpPr>
            <p:spPr>
              <a:xfrm>
                <a:off x="4644008" y="2996952"/>
                <a:ext cx="216024" cy="504056"/>
              </a:xfrm>
              <a:prstGeom prst="rect">
                <a:avLst/>
              </a:prstGeom>
              <a:solidFill>
                <a:srgbClr val="F79646">
                  <a:lumMod val="75000"/>
                </a:srgbClr>
              </a:solidFill>
              <a:ln w="25400" cap="flat" cmpd="sng" algn="ctr">
                <a:solidFill>
                  <a:srgbClr val="F79646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0" name="Textfeld 174"/>
            <p:cNvSpPr txBox="1"/>
            <p:nvPr/>
          </p:nvSpPr>
          <p:spPr>
            <a:xfrm>
              <a:off x="2688769" y="1806472"/>
              <a:ext cx="959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gateway</a:t>
              </a:r>
            </a:p>
          </p:txBody>
        </p:sp>
      </p:grpSp>
      <p:cxnSp>
        <p:nvCxnSpPr>
          <p:cNvPr id="86" name="Gerader Verbinder 101"/>
          <p:cNvCxnSpPr/>
          <p:nvPr/>
        </p:nvCxnSpPr>
        <p:spPr>
          <a:xfrm flipH="1">
            <a:off x="6901502" y="2267266"/>
            <a:ext cx="1436" cy="3834417"/>
          </a:xfrm>
          <a:prstGeom prst="line">
            <a:avLst/>
          </a:prstGeom>
          <a:noFill/>
          <a:ln w="25400" cap="sq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cxnSp>
        <p:nvCxnSpPr>
          <p:cNvPr id="87" name="Gerader Verbinder 104"/>
          <p:cNvCxnSpPr/>
          <p:nvPr/>
        </p:nvCxnSpPr>
        <p:spPr>
          <a:xfrm>
            <a:off x="9922624" y="2245504"/>
            <a:ext cx="6236" cy="3830109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8" name="Gerader Verbinder 105"/>
          <p:cNvCxnSpPr/>
          <p:nvPr/>
        </p:nvCxnSpPr>
        <p:spPr>
          <a:xfrm flipV="1">
            <a:off x="6899306" y="2258364"/>
            <a:ext cx="3023923" cy="8902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round/>
          </a:ln>
          <a:effectLst/>
        </p:spPr>
      </p:cxnSp>
      <p:sp>
        <p:nvSpPr>
          <p:cNvPr id="89" name="Freihandform 11"/>
          <p:cNvSpPr/>
          <p:nvPr/>
        </p:nvSpPr>
        <p:spPr>
          <a:xfrm>
            <a:off x="6910908" y="6008683"/>
            <a:ext cx="3017951" cy="245344"/>
          </a:xfrm>
          <a:custGeom>
            <a:avLst/>
            <a:gdLst>
              <a:gd name="connsiteX0" fmla="*/ 0 w 3012141"/>
              <a:gd name="connsiteY0" fmla="*/ 90991 h 245344"/>
              <a:gd name="connsiteX1" fmla="*/ 453358 w 3012141"/>
              <a:gd name="connsiteY1" fmla="*/ 6466 h 245344"/>
              <a:gd name="connsiteX2" fmla="*/ 1337022 w 3012141"/>
              <a:gd name="connsiteY2" fmla="*/ 244671 h 245344"/>
              <a:gd name="connsiteX3" fmla="*/ 2020901 w 3012141"/>
              <a:gd name="connsiteY3" fmla="*/ 83307 h 245344"/>
              <a:gd name="connsiteX4" fmla="*/ 2535731 w 3012141"/>
              <a:gd name="connsiteY4" fmla="*/ 244671 h 245344"/>
              <a:gd name="connsiteX5" fmla="*/ 3012141 w 3012141"/>
              <a:gd name="connsiteY5" fmla="*/ 67939 h 24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2141" h="245344">
                <a:moveTo>
                  <a:pt x="0" y="90991"/>
                </a:moveTo>
                <a:cubicBezTo>
                  <a:pt x="115260" y="35922"/>
                  <a:pt x="230521" y="-19147"/>
                  <a:pt x="453358" y="6466"/>
                </a:cubicBezTo>
                <a:cubicBezTo>
                  <a:pt x="676195" y="32079"/>
                  <a:pt x="1075765" y="231864"/>
                  <a:pt x="1337022" y="244671"/>
                </a:cubicBezTo>
                <a:cubicBezTo>
                  <a:pt x="1598279" y="257478"/>
                  <a:pt x="1821116" y="83307"/>
                  <a:pt x="2020901" y="83307"/>
                </a:cubicBezTo>
                <a:cubicBezTo>
                  <a:pt x="2220686" y="83307"/>
                  <a:pt x="2370524" y="247232"/>
                  <a:pt x="2535731" y="244671"/>
                </a:cubicBezTo>
                <a:cubicBezTo>
                  <a:pt x="2700938" y="242110"/>
                  <a:pt x="2856539" y="155024"/>
                  <a:pt x="3012141" y="67939"/>
                </a:cubicBezTo>
              </a:path>
            </a:pathLst>
          </a:custGeom>
          <a:noFill/>
          <a:ln w="25400" cap="rnd" cmpd="sng" algn="ctr">
            <a:solidFill>
              <a:sysClr val="windowText" lastClr="0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Gerader Verbinder 112"/>
          <p:cNvCxnSpPr/>
          <p:nvPr/>
        </p:nvCxnSpPr>
        <p:spPr>
          <a:xfrm>
            <a:off x="2241451" y="2526598"/>
            <a:ext cx="301496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1" name="Gerader Verbinder 113"/>
          <p:cNvCxnSpPr/>
          <p:nvPr/>
        </p:nvCxnSpPr>
        <p:spPr>
          <a:xfrm flipH="1">
            <a:off x="5241552" y="2526598"/>
            <a:ext cx="14654" cy="2467535"/>
          </a:xfrm>
          <a:prstGeom prst="line">
            <a:avLst/>
          </a:prstGeom>
          <a:noFill/>
          <a:ln w="25400" cap="sq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2" name="Gerader Verbinder 114"/>
          <p:cNvCxnSpPr>
            <a:endCxn id="25" idx="3"/>
          </p:cNvCxnSpPr>
          <p:nvPr/>
        </p:nvCxnSpPr>
        <p:spPr>
          <a:xfrm flipH="1">
            <a:off x="2237769" y="2530330"/>
            <a:ext cx="13980" cy="2424425"/>
          </a:xfrm>
          <a:prstGeom prst="line">
            <a:avLst/>
          </a:prstGeom>
          <a:noFill/>
          <a:ln w="25400" cap="sq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3" name="Freihandform 25"/>
          <p:cNvSpPr/>
          <p:nvPr/>
        </p:nvSpPr>
        <p:spPr>
          <a:xfrm>
            <a:off x="2239046" y="4772155"/>
            <a:ext cx="2998694" cy="326219"/>
          </a:xfrm>
          <a:custGeom>
            <a:avLst/>
            <a:gdLst>
              <a:gd name="connsiteX0" fmla="*/ 0 w 2998694"/>
              <a:gd name="connsiteY0" fmla="*/ 191300 h 326219"/>
              <a:gd name="connsiteX1" fmla="*/ 423582 w 2998694"/>
              <a:gd name="connsiteY1" fmla="*/ 3041 h 326219"/>
              <a:gd name="connsiteX2" fmla="*/ 1526241 w 2998694"/>
              <a:gd name="connsiteY2" fmla="*/ 325770 h 326219"/>
              <a:gd name="connsiteX3" fmla="*/ 2380129 w 2998694"/>
              <a:gd name="connsiteY3" fmla="*/ 77000 h 326219"/>
              <a:gd name="connsiteX4" fmla="*/ 2998694 w 2998694"/>
              <a:gd name="connsiteY4" fmla="*/ 231641 h 32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8694" h="326219">
                <a:moveTo>
                  <a:pt x="0" y="191300"/>
                </a:moveTo>
                <a:cubicBezTo>
                  <a:pt x="84604" y="85964"/>
                  <a:pt x="169208" y="-19371"/>
                  <a:pt x="423582" y="3041"/>
                </a:cubicBezTo>
                <a:cubicBezTo>
                  <a:pt x="677956" y="25453"/>
                  <a:pt x="1200150" y="313443"/>
                  <a:pt x="1526241" y="325770"/>
                </a:cubicBezTo>
                <a:cubicBezTo>
                  <a:pt x="1852332" y="338097"/>
                  <a:pt x="2134720" y="92688"/>
                  <a:pt x="2380129" y="77000"/>
                </a:cubicBezTo>
                <a:cubicBezTo>
                  <a:pt x="2625538" y="61312"/>
                  <a:pt x="2812116" y="146476"/>
                  <a:pt x="2998694" y="231641"/>
                </a:cubicBezTo>
              </a:path>
            </a:pathLst>
          </a:custGeom>
          <a:noFill/>
          <a:ln w="25400" cap="rnd" cmpd="sng" algn="ctr">
            <a:solidFill>
              <a:sysClr val="windowText" lastClr="000000"/>
            </a:solidFill>
            <a:prstDash val="solid"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1.85185E-6 L -0.00018 0.03982 " pathEditMode="relative" rAng="0" ptsTypes="AA" p14:bounceEnd="40000">
                                          <p:cBhvr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6 L 0.00018 -0.03009 " pathEditMode="relative" rAng="0" ptsTypes="AA" p14:bounceEnd="40000">
                                          <p:cBhvr>
                                            <p:cTn id="1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3.05556E-6 2.22222E-6 " pathEditMode="relative" rAng="0" ptsTypes="AA" p14:bounceEnd="40000">
                                          <p:cBhvr>
                                            <p:cTn id="1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-4.16667E-6 -3.7037E-6 " pathEditMode="relative" rAng="0" ptsTypes="AA" p14:bounceEnd="40000">
                                          <p:cBhvr>
                                            <p:cTn id="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 tmFilter="0, 0; .2, .5; .8, .5; 1, 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" dur="250" autoRev="1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2 " pathEditMode="relative" rAng="0" ptsTypes="AA" p14:bounceEnd="40000">
                                          <p:cBhvr>
                                            <p:cTn id="4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7.40741E-7 L 0.00017 -0.0301 " pathEditMode="relative" rAng="0" ptsTypes="AA" p14:bounceEnd="40000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4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3.05556E-6 7.40741E-7 " pathEditMode="relative" rAng="0" ptsTypes="AA" p14:bounceEnd="40000">
                                          <p:cBhvr>
                                            <p:cTn id="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7 -0.03009 L -3.33333E-6 -7.40741E-7 " pathEditMode="relative" rAng="0" ptsTypes="AA" p14:bounceEnd="40000">
                                          <p:cBhvr>
                                            <p:cTn id="4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7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9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2 " pathEditMode="relative" rAng="0" ptsTypes="AA" p14:bounceEnd="40000">
                                          <p:cBhvr>
                                            <p:cTn id="7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7.40741E-7 L 0.00018 -0.0301 " pathEditMode="relative" rAng="0" ptsTypes="AA" p14:bounceEnd="40000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5E-6 -3.33333E-6 " pathEditMode="relative" rAng="0" ptsTypes="AA" p14:bounceEnd="40000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-1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3.05556E-6 -3.7037E-6 " pathEditMode="relative" rAng="0" ptsTypes="AA" p14:bounceEnd="40000">
                                          <p:cBhvr>
                                            <p:cTn id="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 tmFilter="0, 0; .2, .5; .8, .5; 1, 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7" dur="250" autoRev="1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9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1 " pathEditMode="relative" rAng="0" ptsTypes="AA" p14:bounceEnd="40000">
                                          <p:cBhvr>
                                            <p:cTn id="10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3.7037E-6 L 0.00018 -0.03009 " pathEditMode="relative" rAng="0" ptsTypes="AA" p14:bounceEnd="40000">
                                          <p:cBhvr>
                                            <p:cTn id="10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04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1.38889E-6 -1.85185E-6 " pathEditMode="relative" rAng="0" ptsTypes="AA" p14:bounceEnd="40000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-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3.05556E-6 -2.22222E-6 " pathEditMode="relative" rAng="0" ptsTypes="AA" p14:bounceEnd="40000">
                                          <p:cBhvr>
                                            <p:cTn id="10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0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1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7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2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26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60" grpId="0"/>
          <p:bldP spid="60" grpId="1"/>
          <p:bldP spid="61" grpId="0"/>
          <p:bldP spid="61" grpId="1"/>
          <p:bldP spid="62" grpId="0"/>
          <p:bldP spid="62" grpId="1"/>
          <p:bldP spid="63" grpId="0"/>
          <p:bldP spid="63" grpId="1"/>
          <p:bldP spid="64" grpId="0" animBg="1"/>
          <p:bldP spid="65" grpId="0" animBg="1"/>
          <p:bldP spid="66" grpId="0" animBg="1"/>
          <p:bldP spid="6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1.85185E-6 L -0.00018 0.03982 " pathEditMode="relative" rAng="0" ptsTypes="AA">
                                          <p:cBhvr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3.7037E-6 L 0.00018 -0.03009 " pathEditMode="relative" rAng="0" ptsTypes="AA">
                                          <p:cBhvr>
                                            <p:cTn id="1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3.05556E-6 2.22222E-6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-4.16667E-6 -3.7037E-6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6" dur="500" tmFilter="0, 0; .2, .5; .8, .5; 1, 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7" dur="250" autoRev="1" fill="hold"/>
                                            <p:tgtEl>
                                              <p:spTgt spid="5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6" presetClass="entr" presetSubtype="4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3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6" dur="5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7" dur="25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9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2 " pathEditMode="relative" rAng="0" ptsTypes="AA">
                                          <p:cBhvr>
                                            <p:cTn id="4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7.40741E-7 L 0.00017 -0.0301 " pathEditMode="relative" rAng="0" ptsTypes="AA">
                                          <p:cBhvr>
                                            <p:cTn id="4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38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3.05556E-6 7.40741E-7 " pathEditMode="relative" rAng="0" ptsTypes="AA">
                                          <p:cBhvr>
                                            <p:cTn id="4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" y="-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6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7 -0.03009 L -3.33333E-6 -7.40741E-7 " pathEditMode="relative" rAng="0" ptsTypes="AA">
                                          <p:cBhvr>
                                            <p:cTn id="4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500" tmFilter="0, 0; .2, .5; .8, .5; 1, 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250" autoRev="1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61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6" dur="5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7" dur="25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69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2 " pathEditMode="relative" rAng="0" ptsTypes="AA">
                                          <p:cBhvr>
                                            <p:cTn id="7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2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33333E-6 -7.40741E-7 L 0.00018 -0.0301 " pathEditMode="relative" rAng="0" ptsTypes="AA">
                                          <p:cBhvr>
                                            <p:cTn id="7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45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7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5E-6 -3.33333E-6 " pathEditMode="relative" rAng="0" ptsTypes="AA">
                                          <p:cBhvr>
                                            <p:cTn id="7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" y="-196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6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3.05556E-6 -3.7037E-6 " pathEditMode="relative" rAng="0" ptsTypes="AA">
                                          <p:cBhvr>
                                            <p:cTn id="7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7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8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6" dur="500" tmFilter="0, 0; .2, .5; .8, .5; 1, 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7" dur="250" autoRev="1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8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91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9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5" presetID="2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6" dur="5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7" dur="25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8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99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2222E-6 -3.7037E-7 L -0.00017 0.03981 " pathEditMode="relative" rAng="0" ptsTypes="AA">
                                          <p:cBhvr>
                                            <p:cTn id="10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1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05556E-6 -3.7037E-6 L 0.00018 -0.03009 " pathEditMode="relative" rAng="0" ptsTypes="AA">
                                          <p:cBhvr>
                                            <p:cTn id="10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52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0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0018 0.03982 L 1.38889E-6 -1.85185E-6 " pathEditMode="relative" rAng="0" ptsTypes="AA">
                                          <p:cBhvr>
                                            <p:cTn id="105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" y="-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6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18 -0.03009 L 3.05556E-6 -2.22222E-6 " pathEditMode="relative" rAng="0" ptsTypes="AA">
                                          <p:cBhvr>
                                            <p:cTn id="107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50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09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1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2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13" presetID="1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5" presetID="2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6" dur="5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7" dur="25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8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19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21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23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26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5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25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 animBg="1"/>
          <p:bldP spid="8" grpId="0" animBg="1"/>
          <p:bldP spid="9" grpId="0" animBg="1"/>
          <p:bldP spid="10" grpId="0" animBg="1"/>
          <p:bldP spid="60" grpId="0"/>
          <p:bldP spid="60" grpId="1"/>
          <p:bldP spid="61" grpId="0"/>
          <p:bldP spid="61" grpId="1"/>
          <p:bldP spid="62" grpId="0"/>
          <p:bldP spid="62" grpId="1"/>
          <p:bldP spid="63" grpId="0"/>
          <p:bldP spid="63" grpId="1"/>
          <p:bldP spid="64" grpId="0" animBg="1"/>
          <p:bldP spid="65" grpId="0" animBg="1"/>
          <p:bldP spid="66" grpId="0" animBg="1"/>
          <p:bldP spid="67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Intransitive Similarity Network: Undirected Graph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1" name="Textfeld 130"/>
          <p:cNvSpPr txBox="1"/>
          <p:nvPr/>
        </p:nvSpPr>
        <p:spPr>
          <a:xfrm>
            <a:off x="9157159" y="4368648"/>
            <a:ext cx="2935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p = Score Percentile</a:t>
            </a:r>
          </a:p>
          <a:p>
            <a:pPr>
              <a:buClr>
                <a:srgbClr val="00B0F0"/>
              </a:buClr>
            </a:pPr>
            <a:r>
              <a:rPr lang="en-US" sz="1400" dirty="0" smtClean="0"/>
              <a:t>The score has an arbitrary value range while the percentile stays within [0,100]. </a:t>
            </a:r>
          </a:p>
        </p:txBody>
      </p:sp>
      <p:cxnSp>
        <p:nvCxnSpPr>
          <p:cNvPr id="137" name="Gerade Verbindung 10"/>
          <p:cNvCxnSpPr/>
          <p:nvPr/>
        </p:nvCxnSpPr>
        <p:spPr>
          <a:xfrm>
            <a:off x="1879257" y="3461203"/>
            <a:ext cx="1326942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11"/>
          <p:cNvCxnSpPr/>
          <p:nvPr/>
        </p:nvCxnSpPr>
        <p:spPr>
          <a:xfrm flipV="1">
            <a:off x="4081485" y="2263473"/>
            <a:ext cx="994176" cy="84536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12"/>
          <p:cNvCxnSpPr/>
          <p:nvPr/>
        </p:nvCxnSpPr>
        <p:spPr>
          <a:xfrm>
            <a:off x="4081485" y="3813573"/>
            <a:ext cx="994176" cy="780954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14"/>
          <p:cNvCxnSpPr/>
          <p:nvPr/>
        </p:nvCxnSpPr>
        <p:spPr>
          <a:xfrm>
            <a:off x="5950948" y="1911103"/>
            <a:ext cx="1310638" cy="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9"/>
          <p:cNvCxnSpPr/>
          <p:nvPr/>
        </p:nvCxnSpPr>
        <p:spPr>
          <a:xfrm>
            <a:off x="5438217" y="2409430"/>
            <a:ext cx="0" cy="203914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feld 39"/>
              <p:cNvSpPr txBox="1"/>
              <p:nvPr/>
            </p:nvSpPr>
            <p:spPr>
              <a:xfrm rot="2309454">
                <a:off x="4138074" y="3810446"/>
                <a:ext cx="1217652" cy="395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2" name="Textfeld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9454">
                <a:off x="4138074" y="3810446"/>
                <a:ext cx="1217652" cy="395558"/>
              </a:xfrm>
              <a:prstGeom prst="rect">
                <a:avLst/>
              </a:prstGeom>
              <a:blipFill rotWithShape="0">
                <a:blip r:embed="rId2"/>
                <a:stretch>
                  <a:fillRect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feld 40"/>
              <p:cNvSpPr txBox="1"/>
              <p:nvPr/>
            </p:nvSpPr>
            <p:spPr>
              <a:xfrm>
                <a:off x="6002337" y="1976434"/>
                <a:ext cx="1173205" cy="395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3%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3" name="Textfeld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337" y="1976434"/>
                <a:ext cx="1173205" cy="395558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41"/>
              <p:cNvSpPr txBox="1"/>
              <p:nvPr/>
            </p:nvSpPr>
            <p:spPr>
              <a:xfrm rot="19234398">
                <a:off x="3827361" y="2297755"/>
                <a:ext cx="1171154" cy="395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1%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94%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89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4" name="Textfeld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34398">
                <a:off x="3827361" y="2297755"/>
                <a:ext cx="1171154" cy="395558"/>
              </a:xfrm>
              <a:prstGeom prst="rect">
                <a:avLst/>
              </a:prstGeom>
              <a:blipFill rotWithShape="0">
                <a:blip r:embed="rId4"/>
                <a:stretch>
                  <a:fillRect r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feld 42"/>
              <p:cNvSpPr txBox="1"/>
              <p:nvPr/>
            </p:nvSpPr>
            <p:spPr>
              <a:xfrm rot="5400000">
                <a:off x="5119816" y="3218263"/>
                <a:ext cx="1171154" cy="399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1%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95%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5" name="Textfeld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19816" y="3218263"/>
                <a:ext cx="1171154" cy="399918"/>
              </a:xfrm>
              <a:prstGeom prst="rect">
                <a:avLst/>
              </a:prstGeom>
              <a:blipFill rotWithShape="0">
                <a:blip r:embed="rId5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feld 43"/>
              <p:cNvSpPr txBox="1"/>
              <p:nvPr/>
            </p:nvSpPr>
            <p:spPr>
              <a:xfrm>
                <a:off x="9233832" y="1534351"/>
                <a:ext cx="1165575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6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832" y="1534351"/>
                <a:ext cx="1165575" cy="448777"/>
              </a:xfrm>
              <a:prstGeom prst="rect">
                <a:avLst/>
              </a:prstGeom>
              <a:blipFill rotWithShape="0">
                <a:blip r:embed="rId6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feld 44"/>
              <p:cNvSpPr txBox="1"/>
              <p:nvPr/>
            </p:nvSpPr>
            <p:spPr>
              <a:xfrm>
                <a:off x="1970412" y="3019645"/>
                <a:ext cx="1173205" cy="395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sz="1400" i="1">
                                    <a:solidFill>
                                      <a:srgbClr val="00AAE5"/>
                                    </a:solidFill>
                                    <a:latin typeface="Cambria Math" panose="02040503050406030204" pitchFamily="18" charset="0"/>
                                  </a:rPr>
                                  <m:t>3%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feld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412" y="3019645"/>
                <a:ext cx="1173205" cy="395558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Ellipse 45"/>
          <p:cNvSpPr/>
          <p:nvPr/>
        </p:nvSpPr>
        <p:spPr>
          <a:xfrm>
            <a:off x="4925485" y="14127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9" name="Ellipse 46"/>
          <p:cNvSpPr/>
          <p:nvPr/>
        </p:nvSpPr>
        <p:spPr>
          <a:xfrm>
            <a:off x="853795" y="29628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Ellipse 47"/>
          <p:cNvSpPr/>
          <p:nvPr/>
        </p:nvSpPr>
        <p:spPr>
          <a:xfrm>
            <a:off x="3206198" y="29628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Ellipse 48"/>
          <p:cNvSpPr/>
          <p:nvPr/>
        </p:nvSpPr>
        <p:spPr>
          <a:xfrm>
            <a:off x="4925485" y="4448570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Ellipse 49"/>
          <p:cNvSpPr/>
          <p:nvPr/>
        </p:nvSpPr>
        <p:spPr>
          <a:xfrm>
            <a:off x="7261586" y="1412776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" name="Textfeld 50"/>
          <p:cNvSpPr txBox="1"/>
          <p:nvPr/>
        </p:nvSpPr>
        <p:spPr>
          <a:xfrm>
            <a:off x="5113495" y="1503439"/>
            <a:ext cx="7008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A</a:t>
            </a:r>
            <a:r>
              <a:rPr lang="de-DE" sz="2000" dirty="0"/>
              <a:t>B</a:t>
            </a:r>
            <a:r>
              <a:rPr lang="de-DE" sz="1000" dirty="0"/>
              <a:t>Y</a:t>
            </a:r>
            <a:endParaRPr lang="en-US" sz="1000" dirty="0"/>
          </a:p>
        </p:txBody>
      </p:sp>
      <p:sp>
        <p:nvSpPr>
          <p:cNvPr id="154" name="Textfeld 51"/>
          <p:cNvSpPr txBox="1"/>
          <p:nvPr/>
        </p:nvSpPr>
        <p:spPr>
          <a:xfrm>
            <a:off x="7439129" y="1456083"/>
            <a:ext cx="6703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B</a:t>
            </a:r>
            <a:r>
              <a:rPr lang="de-DE" sz="2400" dirty="0"/>
              <a:t>Y</a:t>
            </a:r>
            <a:endParaRPr lang="en-US" sz="2400" dirty="0"/>
          </a:p>
        </p:txBody>
      </p:sp>
      <p:sp>
        <p:nvSpPr>
          <p:cNvPr id="155" name="Textfeld 52"/>
          <p:cNvSpPr txBox="1"/>
          <p:nvPr/>
        </p:nvSpPr>
        <p:spPr>
          <a:xfrm>
            <a:off x="5124170" y="4492161"/>
            <a:ext cx="696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A</a:t>
            </a:r>
            <a:r>
              <a:rPr lang="de-DE" sz="1200" dirty="0"/>
              <a:t>XY</a:t>
            </a:r>
            <a:endParaRPr lang="en-US" sz="1200" dirty="0"/>
          </a:p>
        </p:txBody>
      </p:sp>
      <p:sp>
        <p:nvSpPr>
          <p:cNvPr id="156" name="Textfeld 53"/>
          <p:cNvSpPr txBox="1"/>
          <p:nvPr/>
        </p:nvSpPr>
        <p:spPr>
          <a:xfrm>
            <a:off x="3387703" y="3044133"/>
            <a:ext cx="702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A</a:t>
            </a:r>
            <a:r>
              <a:rPr lang="de-DE" sz="1100" dirty="0"/>
              <a:t>XY</a:t>
            </a:r>
            <a:r>
              <a:rPr lang="de-DE" sz="800" dirty="0"/>
              <a:t>Z</a:t>
            </a:r>
            <a:endParaRPr lang="en-US" sz="800" dirty="0"/>
          </a:p>
        </p:txBody>
      </p:sp>
      <p:sp>
        <p:nvSpPr>
          <p:cNvPr id="157" name="Textfeld 54"/>
          <p:cNvSpPr txBox="1"/>
          <p:nvPr/>
        </p:nvSpPr>
        <p:spPr>
          <a:xfrm>
            <a:off x="1069819" y="3002724"/>
            <a:ext cx="64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/>
              <a:t>X</a:t>
            </a:r>
            <a:r>
              <a:rPr lang="de-DE" sz="2400" dirty="0"/>
              <a:t>Z</a:t>
            </a:r>
            <a:endParaRPr lang="en-US" sz="2400" dirty="0"/>
          </a:p>
        </p:txBody>
      </p:sp>
      <p:sp>
        <p:nvSpPr>
          <p:cNvPr id="158" name="Textfeld 26"/>
          <p:cNvSpPr txBox="1"/>
          <p:nvPr/>
        </p:nvSpPr>
        <p:spPr>
          <a:xfrm>
            <a:off x="7441312" y="4544956"/>
            <a:ext cx="6896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B</a:t>
            </a:r>
            <a:r>
              <a:rPr lang="de-DE" sz="2400" dirty="0"/>
              <a:t>Y</a:t>
            </a:r>
            <a:r>
              <a:rPr lang="de-DE" sz="800" dirty="0"/>
              <a:t>Z</a:t>
            </a:r>
            <a:endParaRPr lang="en-US" sz="800" dirty="0"/>
          </a:p>
        </p:txBody>
      </p:sp>
      <p:sp>
        <p:nvSpPr>
          <p:cNvPr id="159" name="Ellipse 27"/>
          <p:cNvSpPr/>
          <p:nvPr/>
        </p:nvSpPr>
        <p:spPr>
          <a:xfrm>
            <a:off x="7261586" y="4448570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Ellipse 28"/>
          <p:cNvSpPr/>
          <p:nvPr/>
        </p:nvSpPr>
        <p:spPr>
          <a:xfrm>
            <a:off x="2693467" y="5128693"/>
            <a:ext cx="1025462" cy="996654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feld 29"/>
          <p:cNvSpPr txBox="1"/>
          <p:nvPr/>
        </p:nvSpPr>
        <p:spPr>
          <a:xfrm>
            <a:off x="2874972" y="5209950"/>
            <a:ext cx="712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/>
              <a:t>A</a:t>
            </a:r>
            <a:r>
              <a:rPr lang="de-DE" sz="1100" dirty="0"/>
              <a:t>XY</a:t>
            </a:r>
            <a:r>
              <a:rPr lang="de-DE" sz="800" dirty="0"/>
              <a:t>V</a:t>
            </a:r>
            <a:endParaRPr lang="en-US" sz="800" dirty="0"/>
          </a:p>
        </p:txBody>
      </p:sp>
      <p:cxnSp>
        <p:nvCxnSpPr>
          <p:cNvPr id="162" name="Gerader Verbinder 4"/>
          <p:cNvCxnSpPr/>
          <p:nvPr/>
        </p:nvCxnSpPr>
        <p:spPr>
          <a:xfrm flipV="1">
            <a:off x="3275210" y="3959531"/>
            <a:ext cx="362556" cy="1169163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6"/>
          <p:cNvCxnSpPr/>
          <p:nvPr/>
        </p:nvCxnSpPr>
        <p:spPr>
          <a:xfrm flipV="1">
            <a:off x="3673606" y="5071151"/>
            <a:ext cx="1286154" cy="396637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feld 34"/>
              <p:cNvSpPr txBox="1"/>
              <p:nvPr/>
            </p:nvSpPr>
            <p:spPr>
              <a:xfrm rot="20550978">
                <a:off x="3780072" y="5296280"/>
                <a:ext cx="1217652" cy="395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4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50978">
                <a:off x="3780072" y="5296280"/>
                <a:ext cx="1217652" cy="3955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35"/>
              <p:cNvSpPr txBox="1"/>
              <p:nvPr/>
            </p:nvSpPr>
            <p:spPr>
              <a:xfrm rot="17242359">
                <a:off x="2607483" y="4283705"/>
                <a:ext cx="1217652" cy="3955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88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5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42359">
                <a:off x="2607483" y="4283705"/>
                <a:ext cx="1217652" cy="395558"/>
              </a:xfrm>
              <a:prstGeom prst="rect">
                <a:avLst/>
              </a:prstGeom>
              <a:blipFill rotWithShape="0">
                <a:blip r:embed="rId9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Gerade Verbindung 19"/>
          <p:cNvCxnSpPr/>
          <p:nvPr/>
        </p:nvCxnSpPr>
        <p:spPr>
          <a:xfrm>
            <a:off x="7761852" y="2420888"/>
            <a:ext cx="0" cy="203914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feld 37"/>
              <p:cNvSpPr txBox="1"/>
              <p:nvPr/>
            </p:nvSpPr>
            <p:spPr>
              <a:xfrm rot="5400000">
                <a:off x="7443451" y="3229721"/>
                <a:ext cx="1171154" cy="3999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5%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100%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𝑝𝑐𝑡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7" name="Textfeld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3451" y="3229721"/>
                <a:ext cx="1171154" cy="399918"/>
              </a:xfrm>
              <a:prstGeom prst="rect">
                <a:avLst/>
              </a:prstGeom>
              <a:blipFill rotWithShape="0">
                <a:blip r:embed="rId10"/>
                <a:stretch>
                  <a:fillRect l="-18182" r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Gerader Verbinder 57"/>
          <p:cNvCxnSpPr/>
          <p:nvPr/>
        </p:nvCxnSpPr>
        <p:spPr>
          <a:xfrm>
            <a:off x="8212614" y="2197007"/>
            <a:ext cx="726239" cy="535915"/>
          </a:xfrm>
          <a:prstGeom prst="line">
            <a:avLst/>
          </a:prstGeom>
          <a:ln w="57150" cap="sq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58"/>
          <p:cNvCxnSpPr/>
          <p:nvPr/>
        </p:nvCxnSpPr>
        <p:spPr>
          <a:xfrm flipV="1">
            <a:off x="8257457" y="4255240"/>
            <a:ext cx="780994" cy="474982"/>
          </a:xfrm>
          <a:prstGeom prst="line">
            <a:avLst/>
          </a:prstGeom>
          <a:ln w="57150" cap="sq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hteck 59"/>
          <p:cNvSpPr/>
          <p:nvPr/>
        </p:nvSpPr>
        <p:spPr>
          <a:xfrm rot="13241328">
            <a:off x="8397579" y="2377312"/>
            <a:ext cx="720080" cy="409690"/>
          </a:xfrm>
          <a:prstGeom prst="rect">
            <a:avLst/>
          </a:prstGeom>
          <a:gradFill flip="none" rotWithShape="1">
            <a:gsLst>
              <a:gs pos="15000">
                <a:schemeClr val="bg1">
                  <a:alpha val="30000"/>
                </a:schemeClr>
              </a:gs>
              <a:gs pos="72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hteck 60"/>
          <p:cNvSpPr/>
          <p:nvPr/>
        </p:nvSpPr>
        <p:spPr>
          <a:xfrm rot="8821144">
            <a:off x="8485079" y="4199677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Gerader Verbinder 61"/>
          <p:cNvCxnSpPr/>
          <p:nvPr/>
        </p:nvCxnSpPr>
        <p:spPr>
          <a:xfrm flipH="1" flipV="1">
            <a:off x="367845" y="2051880"/>
            <a:ext cx="707798" cy="991308"/>
          </a:xfrm>
          <a:prstGeom prst="line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62"/>
          <p:cNvCxnSpPr/>
          <p:nvPr/>
        </p:nvCxnSpPr>
        <p:spPr>
          <a:xfrm flipH="1" flipV="1">
            <a:off x="300630" y="2732922"/>
            <a:ext cx="630101" cy="441933"/>
          </a:xfrm>
          <a:prstGeom prst="line">
            <a:avLst/>
          </a:prstGeom>
          <a:ln w="57150" cap="rnd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63"/>
          <p:cNvCxnSpPr/>
          <p:nvPr/>
        </p:nvCxnSpPr>
        <p:spPr>
          <a:xfrm flipH="1">
            <a:off x="255231" y="3461203"/>
            <a:ext cx="581203" cy="0"/>
          </a:xfrm>
          <a:prstGeom prst="line">
            <a:avLst/>
          </a:prstGeom>
          <a:ln w="57150" cap="sq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64"/>
          <p:cNvCxnSpPr/>
          <p:nvPr/>
        </p:nvCxnSpPr>
        <p:spPr>
          <a:xfrm flipH="1">
            <a:off x="276798" y="3822200"/>
            <a:ext cx="709810" cy="575723"/>
          </a:xfrm>
          <a:prstGeom prst="line">
            <a:avLst/>
          </a:prstGeom>
          <a:ln w="57150" cap="sq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Gerader Verbinder 65"/>
          <p:cNvCxnSpPr/>
          <p:nvPr/>
        </p:nvCxnSpPr>
        <p:spPr>
          <a:xfrm flipH="1">
            <a:off x="754595" y="3959000"/>
            <a:ext cx="428573" cy="803649"/>
          </a:xfrm>
          <a:prstGeom prst="line">
            <a:avLst/>
          </a:prstGeom>
          <a:ln w="57150" cap="sq">
            <a:solidFill>
              <a:schemeClr val="tx1"/>
            </a:solidFill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hteck 66"/>
          <p:cNvSpPr/>
          <p:nvPr/>
        </p:nvSpPr>
        <p:spPr>
          <a:xfrm rot="3083365">
            <a:off x="178231" y="2133323"/>
            <a:ext cx="720080" cy="361777"/>
          </a:xfrm>
          <a:prstGeom prst="rect">
            <a:avLst/>
          </a:prstGeom>
          <a:gradFill flip="none" rotWithShape="1">
            <a:gsLst>
              <a:gs pos="23000">
                <a:schemeClr val="bg1">
                  <a:alpha val="29000"/>
                </a:schemeClr>
              </a:gs>
              <a:gs pos="65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hteck 67"/>
          <p:cNvSpPr/>
          <p:nvPr/>
        </p:nvSpPr>
        <p:spPr>
          <a:xfrm rot="1981952">
            <a:off x="172102" y="2985185"/>
            <a:ext cx="583475" cy="361777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29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hteck 68"/>
          <p:cNvSpPr/>
          <p:nvPr/>
        </p:nvSpPr>
        <p:spPr>
          <a:xfrm>
            <a:off x="150144" y="3559546"/>
            <a:ext cx="659574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hteck 69"/>
          <p:cNvSpPr/>
          <p:nvPr/>
        </p:nvSpPr>
        <p:spPr>
          <a:xfrm rot="19123042">
            <a:off x="173795" y="4380394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hteck 70"/>
          <p:cNvSpPr/>
          <p:nvPr/>
        </p:nvSpPr>
        <p:spPr>
          <a:xfrm rot="17986155">
            <a:off x="517049" y="4286461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hteck 67"/>
          <p:cNvSpPr/>
          <p:nvPr/>
        </p:nvSpPr>
        <p:spPr>
          <a:xfrm rot="1981952">
            <a:off x="174790" y="2661603"/>
            <a:ext cx="583475" cy="361777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29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hteck 68"/>
          <p:cNvSpPr/>
          <p:nvPr/>
        </p:nvSpPr>
        <p:spPr>
          <a:xfrm>
            <a:off x="152832" y="3235964"/>
            <a:ext cx="659574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hteck 69"/>
          <p:cNvSpPr/>
          <p:nvPr/>
        </p:nvSpPr>
        <p:spPr>
          <a:xfrm rot="19123042">
            <a:off x="176483" y="4056812"/>
            <a:ext cx="720080" cy="409690"/>
          </a:xfrm>
          <a:prstGeom prst="rect">
            <a:avLst/>
          </a:prstGeom>
          <a:gradFill flip="none" rotWithShape="1">
            <a:gsLst>
              <a:gs pos="30000">
                <a:schemeClr val="bg1">
                  <a:alpha val="30000"/>
                </a:schemeClr>
              </a:gs>
              <a:gs pos="70000">
                <a:schemeClr val="bg1"/>
              </a:gs>
            </a:gsLst>
            <a:lin ang="10800000" scaled="1"/>
            <a:tileRect/>
          </a:gradFill>
          <a:ln w="25400" cap="rnd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50"/>
          <p:cNvSpPr txBox="1"/>
          <p:nvPr/>
        </p:nvSpPr>
        <p:spPr>
          <a:xfrm>
            <a:off x="9157159" y="1238254"/>
            <a:ext cx="1443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  <a:latin typeface="Calibri" panose="020F0502020204030204" pitchFamily="34" charset="0"/>
              </a:rPr>
              <a:t>quality attributes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9157159" y="2678440"/>
            <a:ext cx="29522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</a:t>
            </a:r>
            <a:r>
              <a:rPr lang="en-US" sz="1400" dirty="0" smtClean="0">
                <a:solidFill>
                  <a:srgbClr val="00B0F0"/>
                </a:solidFill>
              </a:rPr>
              <a:t> = Score</a:t>
            </a:r>
          </a:p>
          <a:p>
            <a:r>
              <a:rPr lang="en-US" sz="1400" dirty="0" smtClean="0"/>
              <a:t>The score of a word is its associated weight divided by its frequency. The score of a </a:t>
            </a:r>
            <a:r>
              <a:rPr lang="en-US" sz="1400" dirty="0"/>
              <a:t>s</a:t>
            </a:r>
            <a:r>
              <a:rPr lang="en-US" sz="1400" dirty="0" smtClean="0"/>
              <a:t>earch term is the sum off all word scores.</a:t>
            </a:r>
          </a:p>
          <a:p>
            <a:r>
              <a:rPr lang="en-US" sz="1400" dirty="0" smtClean="0"/>
              <a:t>The minimum score of both involved search terms is used.</a:t>
            </a:r>
            <a:endParaRPr lang="en-US" sz="1400" dirty="0"/>
          </a:p>
        </p:txBody>
      </p:sp>
      <p:sp>
        <p:nvSpPr>
          <p:cNvPr id="192" name="Textfeld 191"/>
          <p:cNvSpPr txBox="1"/>
          <p:nvPr/>
        </p:nvSpPr>
        <p:spPr>
          <a:xfrm>
            <a:off x="9157159" y="2078810"/>
            <a:ext cx="2933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min, max of the identities</a:t>
            </a:r>
          </a:p>
          <a:p>
            <a:r>
              <a:rPr lang="en-US" sz="1400" dirty="0"/>
              <a:t>o</a:t>
            </a:r>
            <a:r>
              <a:rPr lang="en-US" sz="1400" dirty="0" smtClean="0"/>
              <a:t>f both directions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6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24" y="408709"/>
            <a:ext cx="5471735" cy="365067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62" name="Ellipse 61"/>
          <p:cNvSpPr/>
          <p:nvPr/>
        </p:nvSpPr>
        <p:spPr>
          <a:xfrm>
            <a:off x="6589680" y="3054080"/>
            <a:ext cx="396000" cy="396000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Gerader Verbinder 5"/>
          <p:cNvCxnSpPr/>
          <p:nvPr/>
        </p:nvCxnSpPr>
        <p:spPr>
          <a:xfrm>
            <a:off x="11484000" y="3247920"/>
            <a:ext cx="332509" cy="990"/>
          </a:xfrm>
          <a:prstGeom prst="line">
            <a:avLst/>
          </a:prstGeom>
          <a:ln w="419100" cap="rnd">
            <a:solidFill>
              <a:srgbClr val="00B0F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>
            <a:off x="9116365" y="4781704"/>
            <a:ext cx="967408" cy="6767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/>
          <p:cNvCxnSpPr/>
          <p:nvPr/>
        </p:nvCxnSpPr>
        <p:spPr>
          <a:xfrm>
            <a:off x="9259240" y="4414990"/>
            <a:ext cx="7879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e 159"/>
          <p:cNvSpPr/>
          <p:nvPr/>
        </p:nvSpPr>
        <p:spPr>
          <a:xfrm>
            <a:off x="9863585" y="4196807"/>
            <a:ext cx="792000" cy="7920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Ellipse 158"/>
          <p:cNvSpPr/>
          <p:nvPr/>
        </p:nvSpPr>
        <p:spPr>
          <a:xfrm>
            <a:off x="8462782" y="3998070"/>
            <a:ext cx="972000" cy="972000"/>
          </a:xfrm>
          <a:prstGeom prst="ellipse">
            <a:avLst/>
          </a:prstGeom>
          <a:solidFill>
            <a:schemeClr val="bg1"/>
          </a:solidFill>
          <a:ln w="254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9332641" y="3054080"/>
            <a:ext cx="396000" cy="396000"/>
          </a:xfrm>
          <a:prstGeom prst="ellipse">
            <a:avLst/>
          </a:prstGeom>
          <a:solidFill>
            <a:srgbClr val="00B0F0"/>
          </a:solidFill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/>
              <p:cNvSpPr txBox="1"/>
              <p:nvPr/>
            </p:nvSpPr>
            <p:spPr>
              <a:xfrm>
                <a:off x="239313" y="3017340"/>
                <a:ext cx="1181445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≥90 </m:t>
                      </m:r>
                      <m:r>
                        <m:rPr>
                          <m:sty m:val="p"/>
                        </m:rPr>
                        <a:rPr lang="de-DE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≥70 </m:t>
                      </m:r>
                      <m:r>
                        <m:rPr>
                          <m:sty m:val="p"/>
                        </m:rPr>
                        <a:rPr lang="de-DE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≥70 @ 0 </m:t>
                      </m:r>
                      <m:r>
                        <a:rPr lang="de-DE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≥90 @ 21 ;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de-DE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≥90 @ 4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feld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3" y="3017340"/>
                <a:ext cx="1181445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Cascaded Traversal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332507" y="2985673"/>
            <a:ext cx="5612741" cy="2380336"/>
            <a:chOff x="332507" y="2570018"/>
            <a:chExt cx="5612741" cy="2380336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332507" y="2570018"/>
              <a:ext cx="5612741" cy="1842654"/>
              <a:chOff x="228598" y="838200"/>
              <a:chExt cx="5612741" cy="1842654"/>
            </a:xfrm>
          </p:grpSpPr>
          <p:sp>
            <p:nvSpPr>
              <p:cNvPr id="14" name="Bogen 13"/>
              <p:cNvSpPr/>
              <p:nvPr/>
            </p:nvSpPr>
            <p:spPr>
              <a:xfrm rot="10800000">
                <a:off x="228598" y="838200"/>
                <a:ext cx="914400" cy="91440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Gerader Verbinder 15"/>
              <p:cNvCxnSpPr/>
              <p:nvPr/>
            </p:nvCxnSpPr>
            <p:spPr>
              <a:xfrm>
                <a:off x="685798" y="1752600"/>
                <a:ext cx="1226127" cy="6927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Bogen 16"/>
              <p:cNvSpPr/>
              <p:nvPr/>
            </p:nvSpPr>
            <p:spPr>
              <a:xfrm>
                <a:off x="1454727" y="1759527"/>
                <a:ext cx="914400" cy="91440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Bogen 17"/>
              <p:cNvSpPr/>
              <p:nvPr/>
            </p:nvSpPr>
            <p:spPr>
              <a:xfrm rot="16200000">
                <a:off x="2369127" y="1766454"/>
                <a:ext cx="914400" cy="91440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Bogen 18"/>
              <p:cNvSpPr/>
              <p:nvPr/>
            </p:nvSpPr>
            <p:spPr>
              <a:xfrm rot="5400000">
                <a:off x="4926939" y="838200"/>
                <a:ext cx="914400" cy="914400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Gerader Verbinder 23"/>
              <p:cNvCxnSpPr>
                <a:endCxn id="19" idx="2"/>
              </p:cNvCxnSpPr>
              <p:nvPr/>
            </p:nvCxnSpPr>
            <p:spPr>
              <a:xfrm flipV="1">
                <a:off x="2826327" y="1752600"/>
                <a:ext cx="2557812" cy="13858"/>
              </a:xfrm>
              <a:prstGeom prst="line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feld 25"/>
            <p:cNvSpPr txBox="1"/>
            <p:nvPr/>
          </p:nvSpPr>
          <p:spPr>
            <a:xfrm>
              <a:off x="505691" y="3934691"/>
              <a:ext cx="393469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Rule</a:t>
              </a:r>
              <a:r>
                <a:rPr lang="en-US" dirty="0" smtClean="0"/>
                <a:t> </a:t>
              </a:r>
            </a:p>
            <a:p>
              <a:pPr algn="just"/>
              <a:r>
                <a:rPr lang="en-US" sz="1400" dirty="0" smtClean="0"/>
                <a:t>Imposes restrictions on the validity of connections based on the quality attributes. </a:t>
              </a:r>
              <a:r>
                <a:rPr lang="en-US" sz="1400" smtClean="0"/>
                <a:t>During traversal, </a:t>
              </a:r>
              <a:r>
                <a:rPr lang="en-US" sz="1400" dirty="0" smtClean="0"/>
                <a:t>these imply the boundaries of the resulting cluster.</a:t>
              </a:r>
              <a:endParaRPr lang="en-US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673856" y="2972043"/>
            <a:ext cx="3337082" cy="2179917"/>
            <a:chOff x="4673856" y="2556388"/>
            <a:chExt cx="3337082" cy="2179917"/>
          </a:xfrm>
        </p:grpSpPr>
        <p:sp>
          <p:nvSpPr>
            <p:cNvPr id="58" name="Ellipse 57"/>
            <p:cNvSpPr/>
            <p:nvPr/>
          </p:nvSpPr>
          <p:spPr>
            <a:xfrm>
              <a:off x="6007267" y="2638425"/>
              <a:ext cx="396000" cy="396000"/>
            </a:xfrm>
            <a:prstGeom prst="ellipse">
              <a:avLst/>
            </a:prstGeom>
            <a:solidFill>
              <a:srgbClr val="00B0F0"/>
            </a:solidFill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4673856" y="3505199"/>
              <a:ext cx="3337082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B0F0"/>
                  </a:solidFill>
                </a:rPr>
                <a:t>Cluster Threshold</a:t>
              </a:r>
            </a:p>
            <a:p>
              <a:pPr algn="just"/>
              <a:r>
                <a:rPr lang="en-US" sz="1400" dirty="0" smtClean="0"/>
                <a:t>Forces the activation of the associated Rule when the intermediate cluster size attains the number. Resets the traversal to the starting node under the new regime.</a:t>
              </a:r>
              <a:endParaRPr lang="en-US" dirty="0"/>
            </a:p>
          </p:txBody>
        </p:sp>
        <p:sp>
          <p:nvSpPr>
            <p:cNvPr id="33" name="Bogen 32"/>
            <p:cNvSpPr/>
            <p:nvPr/>
          </p:nvSpPr>
          <p:spPr>
            <a:xfrm rot="10800000">
              <a:off x="6026723" y="2791689"/>
              <a:ext cx="248346" cy="465860"/>
            </a:xfrm>
            <a:prstGeom prst="arc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uppieren 46"/>
            <p:cNvGrpSpPr/>
            <p:nvPr/>
          </p:nvGrpSpPr>
          <p:grpSpPr>
            <a:xfrm>
              <a:off x="6109342" y="3256424"/>
              <a:ext cx="455350" cy="465028"/>
              <a:chOff x="6035040" y="3256424"/>
              <a:chExt cx="455350" cy="465028"/>
            </a:xfrm>
          </p:grpSpPr>
          <p:sp>
            <p:nvSpPr>
              <p:cNvPr id="40" name="Bogen 39"/>
              <p:cNvSpPr/>
              <p:nvPr/>
            </p:nvSpPr>
            <p:spPr>
              <a:xfrm flipH="1">
                <a:off x="6264593" y="3257377"/>
                <a:ext cx="225797" cy="464075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Bogen 34"/>
              <p:cNvSpPr/>
              <p:nvPr/>
            </p:nvSpPr>
            <p:spPr>
              <a:xfrm>
                <a:off x="6035040" y="3256424"/>
                <a:ext cx="225797" cy="464075"/>
              </a:xfrm>
              <a:prstGeom prst="arc">
                <a:avLst/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Bogen 40"/>
            <p:cNvSpPr/>
            <p:nvPr/>
          </p:nvSpPr>
          <p:spPr>
            <a:xfrm rot="10800000" flipH="1">
              <a:off x="6393445" y="2791689"/>
              <a:ext cx="248346" cy="465860"/>
            </a:xfrm>
            <a:prstGeom prst="arc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Gerader Verbinder 54"/>
            <p:cNvCxnSpPr>
              <a:stCxn id="33" idx="0"/>
              <a:endCxn id="35" idx="0"/>
            </p:cNvCxnSpPr>
            <p:nvPr/>
          </p:nvCxnSpPr>
          <p:spPr>
            <a:xfrm flipV="1">
              <a:off x="6150896" y="3256424"/>
              <a:ext cx="71344" cy="1125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/>
            <p:cNvCxnSpPr>
              <a:stCxn id="40" idx="0"/>
              <a:endCxn id="41" idx="0"/>
            </p:cNvCxnSpPr>
            <p:nvPr/>
          </p:nvCxnSpPr>
          <p:spPr>
            <a:xfrm>
              <a:off x="6451794" y="3257377"/>
              <a:ext cx="65824" cy="172"/>
            </a:xfrm>
            <a:prstGeom prst="line">
              <a:avLst/>
            </a:prstGeom>
            <a:ln w="254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hteck 58"/>
                <p:cNvSpPr/>
                <p:nvPr/>
              </p:nvSpPr>
              <p:spPr>
                <a:xfrm>
                  <a:off x="5896357" y="2556388"/>
                  <a:ext cx="611065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en-US" sz="3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hteck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357" y="2556388"/>
                  <a:ext cx="611065" cy="55399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>
              <a:xfrm>
                <a:off x="6614377" y="2971809"/>
                <a:ext cx="34977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377" y="2971809"/>
                <a:ext cx="34977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/>
          <p:cNvSpPr txBox="1"/>
          <p:nvPr/>
        </p:nvSpPr>
        <p:spPr>
          <a:xfrm>
            <a:off x="5349867" y="1306786"/>
            <a:ext cx="27922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Separates </a:t>
            </a:r>
            <a:r>
              <a:rPr lang="en-US" sz="1400" dirty="0" smtClean="0"/>
              <a:t>cascaded </a:t>
            </a:r>
            <a:r>
              <a:rPr lang="en-US" sz="1400" dirty="0" smtClean="0"/>
              <a:t>Rules. Current </a:t>
            </a:r>
            <a:r>
              <a:rPr lang="en-US" sz="1400" dirty="0" smtClean="0"/>
              <a:t>rule </a:t>
            </a:r>
            <a:r>
              <a:rPr lang="en-US" sz="1400" dirty="0" smtClean="0"/>
              <a:t>is active unless the </a:t>
            </a:r>
            <a:r>
              <a:rPr lang="en-US" sz="1400" dirty="0" smtClean="0"/>
              <a:t>threshold </a:t>
            </a:r>
            <a:r>
              <a:rPr lang="en-US" sz="1400" dirty="0" smtClean="0"/>
              <a:t>of the subsequent </a:t>
            </a:r>
            <a:r>
              <a:rPr lang="en-US" sz="1400" dirty="0" smtClean="0"/>
              <a:t>rule </a:t>
            </a:r>
            <a:r>
              <a:rPr lang="en-US" sz="1400" dirty="0" smtClean="0"/>
              <a:t>is breached. Each new </a:t>
            </a:r>
            <a:r>
              <a:rPr lang="en-US" sz="1400" dirty="0" smtClean="0"/>
              <a:t>rule </a:t>
            </a:r>
            <a:r>
              <a:rPr lang="en-US" sz="1400" dirty="0" smtClean="0"/>
              <a:t>has to be more restrictive than the previous one to guarantee non-overlapping clusters.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Comma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hteck 67"/>
              <p:cNvSpPr/>
              <p:nvPr/>
            </p:nvSpPr>
            <p:spPr>
              <a:xfrm>
                <a:off x="9352328" y="2971809"/>
                <a:ext cx="37221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hteck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328" y="2971809"/>
                <a:ext cx="372218" cy="5539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feld 68"/>
          <p:cNvSpPr txBox="1"/>
          <p:nvPr/>
        </p:nvSpPr>
        <p:spPr>
          <a:xfrm>
            <a:off x="8372426" y="1522229"/>
            <a:ext cx="36686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 smtClean="0"/>
              <a:t>Separates </a:t>
            </a:r>
            <a:r>
              <a:rPr lang="en-US" sz="1400" dirty="0" smtClean="0"/>
              <a:t>cascades</a:t>
            </a:r>
            <a:r>
              <a:rPr lang="en-US" sz="1400" dirty="0" smtClean="0"/>
              <a:t>. Consolidates the clusters into </a:t>
            </a:r>
            <a:r>
              <a:rPr lang="en-US" sz="1400" dirty="0" smtClean="0"/>
              <a:t>hyper-nodes</a:t>
            </a:r>
            <a:r>
              <a:rPr lang="en-US" sz="1400" dirty="0" smtClean="0"/>
              <a:t>. The quality attributes of connections between encased nodes of different </a:t>
            </a:r>
            <a:r>
              <a:rPr lang="en-US" sz="1400" dirty="0" smtClean="0"/>
              <a:t>hyper-nodes </a:t>
            </a:r>
            <a:r>
              <a:rPr lang="en-US" sz="1400" dirty="0" smtClean="0"/>
              <a:t>are aggregated to the respective maximum forming a </a:t>
            </a:r>
            <a:r>
              <a:rPr lang="en-US" sz="1400" dirty="0" smtClean="0"/>
              <a:t>hyper-network</a:t>
            </a:r>
            <a:r>
              <a:rPr lang="en-US" sz="1400" dirty="0" smtClean="0"/>
              <a:t>. </a:t>
            </a:r>
          </a:p>
          <a:p>
            <a:pPr marL="540000" algn="just"/>
            <a:r>
              <a:rPr lang="en-US" dirty="0" smtClean="0">
                <a:solidFill>
                  <a:srgbClr val="00B0F0"/>
                </a:solidFill>
              </a:rPr>
              <a:t>Semicolon</a:t>
            </a:r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132" name="Gruppieren 131"/>
          <p:cNvGrpSpPr/>
          <p:nvPr/>
        </p:nvGrpSpPr>
        <p:grpSpPr>
          <a:xfrm>
            <a:off x="8610246" y="4066217"/>
            <a:ext cx="677967" cy="791911"/>
            <a:chOff x="8994448" y="4349809"/>
            <a:chExt cx="677967" cy="791911"/>
          </a:xfrm>
        </p:grpSpPr>
        <p:cxnSp>
          <p:nvCxnSpPr>
            <p:cNvPr id="85" name="Gerader Verbinder 84"/>
            <p:cNvCxnSpPr>
              <a:stCxn id="71" idx="3"/>
              <a:endCxn id="72" idx="7"/>
            </p:cNvCxnSpPr>
            <p:nvPr/>
          </p:nvCxnSpPr>
          <p:spPr>
            <a:xfrm flipH="1">
              <a:off x="9474774" y="4764298"/>
              <a:ext cx="69580" cy="21378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uppieren 127"/>
            <p:cNvGrpSpPr/>
            <p:nvPr/>
          </p:nvGrpSpPr>
          <p:grpSpPr>
            <a:xfrm>
              <a:off x="8994448" y="4349809"/>
              <a:ext cx="677967" cy="791911"/>
              <a:chOff x="8994448" y="4349809"/>
              <a:chExt cx="677967" cy="791911"/>
            </a:xfrm>
          </p:grpSpPr>
          <p:sp>
            <p:nvSpPr>
              <p:cNvPr id="70" name="Ellipse 69"/>
              <p:cNvSpPr/>
              <p:nvPr/>
            </p:nvSpPr>
            <p:spPr>
              <a:xfrm rot="1180825">
                <a:off x="9101271" y="4349809"/>
                <a:ext cx="170916" cy="170916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1" name="Ellipse 70"/>
              <p:cNvSpPr/>
              <p:nvPr/>
            </p:nvSpPr>
            <p:spPr>
              <a:xfrm rot="20694154">
                <a:off x="9501499" y="4604759"/>
                <a:ext cx="170916" cy="170916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Ellipse 71"/>
              <p:cNvSpPr/>
              <p:nvPr/>
            </p:nvSpPr>
            <p:spPr>
              <a:xfrm rot="20329465">
                <a:off x="9354796" y="4970804"/>
                <a:ext cx="170916" cy="170916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Ellipse 72"/>
              <p:cNvSpPr/>
              <p:nvPr/>
            </p:nvSpPr>
            <p:spPr>
              <a:xfrm rot="1843877">
                <a:off x="8994448" y="4738643"/>
                <a:ext cx="170916" cy="170916"/>
              </a:xfrm>
              <a:prstGeom prst="ellipse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75" name="Gerader Verbinder 74"/>
              <p:cNvCxnSpPr>
                <a:stCxn id="70" idx="4"/>
                <a:endCxn id="73" idx="0"/>
              </p:cNvCxnSpPr>
              <p:nvPr/>
            </p:nvCxnSpPr>
            <p:spPr>
              <a:xfrm flipH="1">
                <a:off x="9123576" y="4515733"/>
                <a:ext cx="34373" cy="23491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/>
              <p:cNvCxnSpPr>
                <a:stCxn id="73" idx="6"/>
                <a:endCxn id="72" idx="1"/>
              </p:cNvCxnSpPr>
              <p:nvPr/>
            </p:nvCxnSpPr>
            <p:spPr>
              <a:xfrm>
                <a:off x="9153363" y="4867771"/>
                <a:ext cx="208715" cy="153971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r Verbinder 82"/>
              <p:cNvCxnSpPr>
                <a:stCxn id="70" idx="6"/>
                <a:endCxn id="71" idx="1"/>
              </p:cNvCxnSpPr>
              <p:nvPr/>
            </p:nvCxnSpPr>
            <p:spPr>
              <a:xfrm>
                <a:off x="9267195" y="4464047"/>
                <a:ext cx="245681" cy="18356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/>
              <p:cNvCxnSpPr>
                <a:stCxn id="70" idx="5"/>
                <a:endCxn id="72" idx="0"/>
              </p:cNvCxnSpPr>
              <p:nvPr/>
            </p:nvCxnSpPr>
            <p:spPr>
              <a:xfrm>
                <a:off x="9223277" y="4512516"/>
                <a:ext cx="186107" cy="4640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9" name="Gruppieren 128"/>
          <p:cNvGrpSpPr/>
          <p:nvPr/>
        </p:nvGrpSpPr>
        <p:grpSpPr>
          <a:xfrm>
            <a:off x="10027641" y="4320588"/>
            <a:ext cx="590452" cy="542355"/>
            <a:chOff x="10411843" y="4604180"/>
            <a:chExt cx="590452" cy="542355"/>
          </a:xfrm>
        </p:grpSpPr>
        <p:sp>
          <p:nvSpPr>
            <p:cNvPr id="97" name="Ellipse 96"/>
            <p:cNvSpPr/>
            <p:nvPr/>
          </p:nvSpPr>
          <p:spPr>
            <a:xfrm rot="21239555">
              <a:off x="10411843" y="4604180"/>
              <a:ext cx="170916" cy="17091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Ellipse 97"/>
            <p:cNvSpPr/>
            <p:nvPr/>
          </p:nvSpPr>
          <p:spPr>
            <a:xfrm>
              <a:off x="10414741" y="4975619"/>
              <a:ext cx="170916" cy="17091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Ellipse 98"/>
            <p:cNvSpPr/>
            <p:nvPr/>
          </p:nvSpPr>
          <p:spPr>
            <a:xfrm rot="20694154">
              <a:off x="10831379" y="4801196"/>
              <a:ext cx="170916" cy="17091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1" name="Gerader Verbinder 100"/>
            <p:cNvCxnSpPr>
              <a:stCxn id="97" idx="4"/>
              <a:endCxn id="98" idx="0"/>
            </p:cNvCxnSpPr>
            <p:nvPr/>
          </p:nvCxnSpPr>
          <p:spPr>
            <a:xfrm flipH="1">
              <a:off x="10500199" y="4774627"/>
              <a:ext cx="6046" cy="20099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stCxn id="98" idx="7"/>
              <a:endCxn id="99" idx="2"/>
            </p:cNvCxnSpPr>
            <p:nvPr/>
          </p:nvCxnSpPr>
          <p:spPr>
            <a:xfrm flipV="1">
              <a:off x="10560627" y="4908912"/>
              <a:ext cx="273702" cy="91737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/>
            <p:cNvCxnSpPr>
              <a:stCxn id="97" idx="5"/>
              <a:endCxn id="99" idx="1"/>
            </p:cNvCxnSpPr>
            <p:nvPr/>
          </p:nvCxnSpPr>
          <p:spPr>
            <a:xfrm>
              <a:off x="10563721" y="4743410"/>
              <a:ext cx="279035" cy="10064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Ellipse 129"/>
          <p:cNvSpPr/>
          <p:nvPr/>
        </p:nvSpPr>
        <p:spPr>
          <a:xfrm>
            <a:off x="8462142" y="3995045"/>
            <a:ext cx="972000" cy="972000"/>
          </a:xfrm>
          <a:prstGeom prst="ellips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Ellipse 130"/>
          <p:cNvSpPr/>
          <p:nvPr/>
        </p:nvSpPr>
        <p:spPr>
          <a:xfrm>
            <a:off x="9864698" y="4197920"/>
            <a:ext cx="792000" cy="792000"/>
          </a:xfrm>
          <a:prstGeom prst="ellips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Textfeld 162"/>
          <p:cNvSpPr txBox="1"/>
          <p:nvPr/>
        </p:nvSpPr>
        <p:spPr>
          <a:xfrm>
            <a:off x="8821270" y="3527689"/>
            <a:ext cx="16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Hyper-Network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/>
              <p:cNvSpPr/>
              <p:nvPr/>
            </p:nvSpPr>
            <p:spPr>
              <a:xfrm>
                <a:off x="11184510" y="2971931"/>
                <a:ext cx="90922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@ 4</m:t>
                      </m:r>
                    </m:oMath>
                  </m:oMathPara>
                </a14:m>
                <a:endParaRPr lang="en-US" sz="3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htec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4510" y="2971931"/>
                <a:ext cx="909223" cy="5539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/>
          <p:cNvCxnSpPr/>
          <p:nvPr/>
        </p:nvCxnSpPr>
        <p:spPr>
          <a:xfrm flipH="1">
            <a:off x="10624185" y="3487468"/>
            <a:ext cx="737235" cy="791527"/>
          </a:xfrm>
          <a:prstGeom prst="straightConnector1">
            <a:avLst/>
          </a:prstGeom>
          <a:ln w="25400" cap="rnd">
            <a:solidFill>
              <a:srgbClr val="00B0F0"/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50247" y="507950"/>
            <a:ext cx="46412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00B0F0"/>
              </a:buClr>
            </a:pPr>
            <a:r>
              <a:rPr lang="en-US" sz="1400" dirty="0" smtClean="0"/>
              <a:t>It is like Spelunking!</a:t>
            </a:r>
          </a:p>
          <a:p>
            <a:pPr marL="216000" indent="-216000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Choose an entrance to an unexplored cave (starting node).</a:t>
            </a:r>
          </a:p>
          <a:p>
            <a:pPr marL="216000" indent="-216000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Shine with your flashlight into all tunnels (connections) </a:t>
            </a:r>
            <a:r>
              <a:rPr lang="en-US" sz="1400" smtClean="0"/>
              <a:t>branching out </a:t>
            </a:r>
            <a:r>
              <a:rPr lang="en-US" sz="1400" dirty="0" smtClean="0"/>
              <a:t>from the current room (node). Avoid all tunnels that appear too derelict according to safety guidelines (rules imposed on the quality attributes).</a:t>
            </a:r>
          </a:p>
          <a:p>
            <a:pPr marL="216000" indent="-216000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Mark every passed room and tunnel to not run in circles or getting lost while backtracking from a dead end.</a:t>
            </a:r>
          </a:p>
          <a:p>
            <a:pPr marL="216000" indent="-216000" algn="just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If you have explored too many rooms, your expedition is abandoned and a new one with stricter guidelines enters the cave entrance.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8546472" y="5168724"/>
            <a:ext cx="3395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smtClean="0"/>
              <a:t>threshold </a:t>
            </a:r>
            <a:r>
              <a:rPr lang="en-US" sz="1400" dirty="0" smtClean="0"/>
              <a:t>refers to </a:t>
            </a:r>
            <a:r>
              <a:rPr lang="en-US" sz="1400" dirty="0" smtClean="0"/>
              <a:t>hyper-nodes</a:t>
            </a:r>
            <a:r>
              <a:rPr lang="en-US" sz="1400" dirty="0" smtClean="0"/>
              <a:t>. In this example, three unobserved transitions between </a:t>
            </a:r>
            <a:r>
              <a:rPr lang="en-US" sz="1400" dirty="0" smtClean="0"/>
              <a:t>hyper-nodes </a:t>
            </a:r>
            <a:r>
              <a:rPr lang="en-US" sz="1400" dirty="0" smtClean="0"/>
              <a:t>are condoned until the Rule kicks in to enforce transitivity. 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39313" y="5449381"/>
            <a:ext cx="766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First </a:t>
            </a:r>
            <a:r>
              <a:rPr lang="en-US" sz="1400" dirty="0" smtClean="0"/>
              <a:t>cascade </a:t>
            </a:r>
            <a:r>
              <a:rPr lang="en-US" sz="1400" dirty="0" smtClean="0"/>
              <a:t>establishes transitive </a:t>
            </a:r>
            <a:r>
              <a:rPr lang="en-US" sz="1400" dirty="0" smtClean="0"/>
              <a:t>clusters </a:t>
            </a:r>
            <a:r>
              <a:rPr lang="en-US" sz="1400" dirty="0" smtClean="0"/>
              <a:t>of high coherence</a:t>
            </a:r>
          </a:p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Optional second </a:t>
            </a:r>
            <a:r>
              <a:rPr lang="en-US" sz="1400" dirty="0" smtClean="0"/>
              <a:t>cascade </a:t>
            </a:r>
            <a:r>
              <a:rPr lang="en-US" sz="1400" dirty="0" smtClean="0"/>
              <a:t>for audaciously intransitive transitions exploiting the tendency of thickets being less contained than plausible clusters (most of the time)</a:t>
            </a:r>
          </a:p>
        </p:txBody>
      </p:sp>
    </p:spTree>
    <p:extLst>
      <p:ext uri="{BB962C8B-B14F-4D97-AF65-F5344CB8AC3E}">
        <p14:creationId xmlns:p14="http://schemas.microsoft.com/office/powerpoint/2010/main" val="280672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-0.00157 0.025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273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47 L 0.00312 -0.0268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1319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60" grpId="0" animBg="1"/>
      <p:bldP spid="159" grpId="0" animBg="1"/>
      <p:bldP spid="67" grpId="0" animBg="1"/>
      <p:bldP spid="7" grpId="0"/>
      <p:bldP spid="63" grpId="0"/>
      <p:bldP spid="66" grpId="0"/>
      <p:bldP spid="68" grpId="0"/>
      <p:bldP spid="69" grpId="0"/>
      <p:bldP spid="130" grpId="0" animBg="1"/>
      <p:bldP spid="131" grpId="0" animBg="1"/>
      <p:bldP spid="163" grpId="0"/>
      <p:bldP spid="8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086592" y="2726576"/>
            <a:ext cx="7133904" cy="1370858"/>
            <a:chOff x="1086592" y="2726576"/>
            <a:chExt cx="7133904" cy="1370858"/>
          </a:xfrm>
        </p:grpSpPr>
        <p:sp>
          <p:nvSpPr>
            <p:cNvPr id="13" name="Rechteck 12"/>
            <p:cNvSpPr/>
            <p:nvPr/>
          </p:nvSpPr>
          <p:spPr>
            <a:xfrm>
              <a:off x="1089363" y="3875761"/>
              <a:ext cx="7131133" cy="22167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1089363" y="3505993"/>
              <a:ext cx="7131133" cy="37605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086592" y="2726576"/>
              <a:ext cx="7131133" cy="78139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1086592" y="1005840"/>
            <a:ext cx="7131133" cy="1363287"/>
            <a:chOff x="1086592" y="1005840"/>
            <a:chExt cx="7131133" cy="1363287"/>
          </a:xfrm>
        </p:grpSpPr>
        <p:sp>
          <p:nvSpPr>
            <p:cNvPr id="7" name="Rechteck 6"/>
            <p:cNvSpPr/>
            <p:nvPr/>
          </p:nvSpPr>
          <p:spPr>
            <a:xfrm>
              <a:off x="1086592" y="1005840"/>
              <a:ext cx="7131133" cy="57476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/>
            <p:cNvSpPr/>
            <p:nvPr/>
          </p:nvSpPr>
          <p:spPr>
            <a:xfrm>
              <a:off x="1086592" y="1582982"/>
              <a:ext cx="7131133" cy="57001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1086592" y="2144684"/>
              <a:ext cx="7131133" cy="22444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ln w="254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German EPO Applicants by Name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81969"/>
              </p:ext>
            </p:extLst>
          </p:nvPr>
        </p:nvGraphicFramePr>
        <p:xfrm>
          <a:off x="251009" y="799460"/>
          <a:ext cx="8008313" cy="1524000"/>
        </p:xfrm>
        <a:graphic>
          <a:graphicData uri="http://schemas.openxmlformats.org/drawingml/2006/table">
            <a:tbl>
              <a:tblPr/>
              <a:tblGrid>
                <a:gridCol w="792000"/>
                <a:gridCol w="792000"/>
                <a:gridCol w="642431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  <a:r>
                        <a:rPr lang="de-DE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HANS KNOELL INSTITUT FUER NATURSTOFF FORSCHUNG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HANS KNOELL INSTITUT FUER NATURSTOFF FORSCHUNG E 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HANS KNOELL INSTITUT LEIBNIZ INSTITUT FUER NATURSTOFF FORSCHUNG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LEIBNIZ INSTITUT FUER NATURSTOFF FORSCHUNG UND INFEKTIONSBIOLOGIE E V HANS KNOELL INSTITUT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LEIBNIZ INSTITUT FUER NATURSTOFF FORSCHUNG UND INFEKTIONSBIOLOGIE E V HANS KNOELL INSTITUT HKI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LEIBNIZ INSTITUT FUER NATURSTOFF FORSCHUNG UND INFEKTIONSBIOLOGIE HANS KNOELL INSTITUT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17840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LEIBNIZ INSTITUT FUER NATURSTOFF FORSCHUNG UND INFEKTIONSBIOLOGIE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453719"/>
              </p:ext>
            </p:extLst>
          </p:nvPr>
        </p:nvGraphicFramePr>
        <p:xfrm>
          <a:off x="251009" y="2545133"/>
          <a:ext cx="7205973" cy="1524000"/>
        </p:xfrm>
        <a:graphic>
          <a:graphicData uri="http://schemas.openxmlformats.org/drawingml/2006/table">
            <a:tbl>
              <a:tblPr/>
              <a:tblGrid>
                <a:gridCol w="792000"/>
                <a:gridCol w="792000"/>
                <a:gridCol w="562197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r>
                        <a:rPr lang="de-DE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FISCHER FORTUNA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FORTUNA MASCHINENBAU HOLDING AG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FORTUNA SPEZIALMASCHINEN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FORTUNA WERKE MASCHINENFABRIK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SCHICK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GEORG SCHICK DENTAL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FORTUNA VERTRIEB DR G SCHICK GMBH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8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/>
        </p:nvGrpSpPr>
        <p:grpSpPr>
          <a:xfrm>
            <a:off x="215768" y="204654"/>
            <a:ext cx="3852000" cy="3852428"/>
            <a:chOff x="36741" y="546179"/>
            <a:chExt cx="3852000" cy="3852428"/>
          </a:xfrm>
        </p:grpSpPr>
        <p:sp>
          <p:nvSpPr>
            <p:cNvPr id="6" name="Ellipse 5"/>
            <p:cNvSpPr>
              <a:spLocks noChangeAspect="1"/>
            </p:cNvSpPr>
            <p:nvPr/>
          </p:nvSpPr>
          <p:spPr>
            <a:xfrm>
              <a:off x="36741" y="546179"/>
              <a:ext cx="3852000" cy="3852428"/>
            </a:xfrm>
            <a:prstGeom prst="ellipse">
              <a:avLst/>
            </a:prstGeom>
            <a:solidFill>
              <a:sysClr val="windowText" lastClr="000000"/>
            </a:solidFill>
            <a:ln w="25400" cap="flat">
              <a:noFill/>
            </a:ln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1201610" y="912351"/>
              <a:ext cx="1494320" cy="36933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>
                    <a:glow rad="127000">
                      <a:prstClr val="white">
                        <a:alpha val="60000"/>
                      </a:prstClr>
                    </a:glow>
                  </a:effectLst>
                  <a:uLnTx/>
                  <a:uFillTx/>
                  <a:latin typeface="Impact" panose="020B0806030902050204" pitchFamily="34" charset="0"/>
                </a:rPr>
                <a:t>Search</a:t>
              </a:r>
              <a:r>
                <a:rPr kumimoji="0" lang="de-DE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9F54B"/>
                  </a:solidFill>
                  <a:effectLst>
                    <a:glow rad="127000">
                      <a:srgbClr val="1FFF53">
                        <a:alpha val="60000"/>
                      </a:srgbClr>
                    </a:glow>
                  </a:effectLst>
                  <a:uLnTx/>
                  <a:uFillTx/>
                  <a:latin typeface="Impact" panose="020B0806030902050204" pitchFamily="34" charset="0"/>
                </a:rPr>
                <a:t>Engine</a:t>
              </a:r>
              <a:endPara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9F54B"/>
                </a:solidFill>
                <a:effectLst>
                  <a:glow rad="127000">
                    <a:srgbClr val="1FFF53">
                      <a:alpha val="60000"/>
                    </a:srgbClr>
                  </a:glow>
                </a:effectLst>
                <a:uLnTx/>
                <a:uFillTx/>
                <a:latin typeface="Impact" panose="020B0806030902050204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404390" y="1191789"/>
              <a:ext cx="10887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by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 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F54B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Thorsten 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Doherr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99820" y="3926946"/>
              <a:ext cx="16979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9F54B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powered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F54B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 </a:t>
              </a:r>
              <a:r>
                <a:rPr kumimoji="0" lang="de-DE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1FFF53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by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 FoxPro </a:t>
              </a:r>
              <a:r>
                <a:rPr kumimoji="0" lang="de-DE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9F54B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&amp; </a:t>
              </a:r>
              <a:r>
                <a:rPr kumimoji="0" lang="de-DE" sz="9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</a:rPr>
                <a:t>ParallelFox</a:t>
              </a:r>
              <a:endPara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70270" y="1113505"/>
              <a:ext cx="2557001" cy="2681537"/>
              <a:chOff x="4817500" y="2088232"/>
              <a:chExt cx="2557001" cy="2681537"/>
            </a:xfrm>
            <a:effectLst>
              <a:glow rad="50800">
                <a:srgbClr val="1FFF53">
                  <a:alpha val="50000"/>
                </a:srgbClr>
              </a:glow>
            </a:effectLst>
          </p:grpSpPr>
          <p:cxnSp>
            <p:nvCxnSpPr>
              <p:cNvPr id="12" name="Gerader Verbinder 11"/>
              <p:cNvCxnSpPr/>
              <p:nvPr/>
            </p:nvCxnSpPr>
            <p:spPr>
              <a:xfrm flipV="1">
                <a:off x="6395085" y="3192704"/>
                <a:ext cx="378754" cy="22912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5189536" y="3825331"/>
                <a:ext cx="120691" cy="72078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5674294" y="2789612"/>
                <a:ext cx="840019" cy="658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grpSp>
            <p:nvGrpSpPr>
              <p:cNvPr id="15" name="Gruppieren 14"/>
              <p:cNvGrpSpPr/>
              <p:nvPr/>
            </p:nvGrpSpPr>
            <p:grpSpPr>
              <a:xfrm>
                <a:off x="4922203" y="3307648"/>
                <a:ext cx="616527" cy="1136072"/>
                <a:chOff x="6248400" y="2583873"/>
                <a:chExt cx="616527" cy="1136072"/>
              </a:xfrm>
            </p:grpSpPr>
            <p:cxnSp>
              <p:nvCxnSpPr>
                <p:cNvPr id="217" name="Gerader Verbinder 216"/>
                <p:cNvCxnSpPr/>
                <p:nvPr/>
              </p:nvCxnSpPr>
              <p:spPr>
                <a:xfrm flipH="1">
                  <a:off x="6396254" y="2583873"/>
                  <a:ext cx="39182" cy="47402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8" name="Gerader Verbinder 217"/>
                <p:cNvCxnSpPr/>
                <p:nvPr/>
              </p:nvCxnSpPr>
              <p:spPr>
                <a:xfrm flipH="1">
                  <a:off x="6248400" y="3068782"/>
                  <a:ext cx="145473" cy="49876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9" name="Gerader Verbinder 218"/>
                <p:cNvCxnSpPr/>
                <p:nvPr/>
              </p:nvCxnSpPr>
              <p:spPr>
                <a:xfrm flipV="1">
                  <a:off x="6435436" y="3567545"/>
                  <a:ext cx="429491" cy="15240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20" name="Gerader Verbinder 219"/>
                <p:cNvCxnSpPr/>
                <p:nvPr/>
              </p:nvCxnSpPr>
              <p:spPr>
                <a:xfrm flipV="1">
                  <a:off x="6260522" y="3490913"/>
                  <a:ext cx="240291" cy="7271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21" name="Gerader Verbinder 220"/>
                <p:cNvCxnSpPr/>
                <p:nvPr/>
              </p:nvCxnSpPr>
              <p:spPr>
                <a:xfrm flipH="1">
                  <a:off x="6435436" y="3490913"/>
                  <a:ext cx="65377" cy="221666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16" name="Gruppieren 15"/>
              <p:cNvGrpSpPr/>
              <p:nvPr/>
            </p:nvGrpSpPr>
            <p:grpSpPr>
              <a:xfrm>
                <a:off x="5519896" y="4238500"/>
                <a:ext cx="562394" cy="466442"/>
                <a:chOff x="6838950" y="3514725"/>
                <a:chExt cx="562394" cy="466442"/>
              </a:xfrm>
            </p:grpSpPr>
            <p:cxnSp>
              <p:nvCxnSpPr>
                <p:cNvPr id="214" name="Gerader Verbinder 213"/>
                <p:cNvCxnSpPr/>
                <p:nvPr/>
              </p:nvCxnSpPr>
              <p:spPr>
                <a:xfrm>
                  <a:off x="6838950" y="3514725"/>
                  <a:ext cx="185738" cy="321469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5" name="Gerader Verbinder 214"/>
                <p:cNvCxnSpPr/>
                <p:nvPr/>
              </p:nvCxnSpPr>
              <p:spPr>
                <a:xfrm>
                  <a:off x="7024688" y="3836194"/>
                  <a:ext cx="123825" cy="11430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6" name="Gerader Verbinder 215"/>
                <p:cNvCxnSpPr/>
                <p:nvPr/>
              </p:nvCxnSpPr>
              <p:spPr>
                <a:xfrm>
                  <a:off x="7150893" y="3950494"/>
                  <a:ext cx="250451" cy="3067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17" name="Gruppieren 16"/>
              <p:cNvGrpSpPr/>
              <p:nvPr/>
            </p:nvGrpSpPr>
            <p:grpSpPr>
              <a:xfrm flipH="1">
                <a:off x="6098079" y="4239389"/>
                <a:ext cx="571961" cy="465553"/>
                <a:chOff x="6838950" y="3514725"/>
                <a:chExt cx="571961" cy="465553"/>
              </a:xfrm>
            </p:grpSpPr>
            <p:cxnSp>
              <p:nvCxnSpPr>
                <p:cNvPr id="211" name="Gerader Verbinder 210"/>
                <p:cNvCxnSpPr/>
                <p:nvPr/>
              </p:nvCxnSpPr>
              <p:spPr>
                <a:xfrm>
                  <a:off x="6838950" y="3514725"/>
                  <a:ext cx="185738" cy="321469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2" name="Gerader Verbinder 211"/>
                <p:cNvCxnSpPr/>
                <p:nvPr/>
              </p:nvCxnSpPr>
              <p:spPr>
                <a:xfrm>
                  <a:off x="7024688" y="3836194"/>
                  <a:ext cx="123825" cy="114300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3" name="Gerader Verbinder 212"/>
                <p:cNvCxnSpPr/>
                <p:nvPr/>
              </p:nvCxnSpPr>
              <p:spPr>
                <a:xfrm>
                  <a:off x="7148512" y="3949605"/>
                  <a:ext cx="262399" cy="3067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cxnSp>
            <p:nvCxnSpPr>
              <p:cNvPr id="18" name="Gerader Verbinder 17"/>
              <p:cNvCxnSpPr/>
              <p:nvPr/>
            </p:nvCxnSpPr>
            <p:spPr>
              <a:xfrm>
                <a:off x="6087824" y="4617119"/>
                <a:ext cx="0" cy="63738"/>
              </a:xfrm>
              <a:prstGeom prst="line">
                <a:avLst/>
              </a:prstGeom>
              <a:noFill/>
              <a:ln w="5715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19" name="Ellipse 18"/>
              <p:cNvSpPr/>
              <p:nvPr/>
            </p:nvSpPr>
            <p:spPr>
              <a:xfrm>
                <a:off x="5910639" y="4367520"/>
                <a:ext cx="345063" cy="232930"/>
              </a:xfrm>
              <a:prstGeom prst="ellipse">
                <a:avLst/>
              </a:prstGeom>
              <a:noFill/>
              <a:ln w="254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0" name="Gerader Verbinder 19"/>
              <p:cNvCxnSpPr>
                <a:endCxn id="147" idx="3"/>
              </p:cNvCxnSpPr>
              <p:nvPr/>
            </p:nvCxnSpPr>
            <p:spPr>
              <a:xfrm flipV="1">
                <a:off x="5747334" y="3828925"/>
                <a:ext cx="79743" cy="36156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21" name="Gerader Verbinder 20"/>
              <p:cNvCxnSpPr/>
              <p:nvPr/>
            </p:nvCxnSpPr>
            <p:spPr>
              <a:xfrm flipH="1" flipV="1">
                <a:off x="6365672" y="3839215"/>
                <a:ext cx="79743" cy="36156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22" name="Gerader Verbinder 21"/>
              <p:cNvCxnSpPr/>
              <p:nvPr/>
            </p:nvCxnSpPr>
            <p:spPr>
              <a:xfrm flipH="1" flipV="1">
                <a:off x="5747334" y="4200777"/>
                <a:ext cx="205949" cy="19845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grpSp>
            <p:nvGrpSpPr>
              <p:cNvPr id="23" name="Gruppieren 22"/>
              <p:cNvGrpSpPr/>
              <p:nvPr/>
            </p:nvGrpSpPr>
            <p:grpSpPr>
              <a:xfrm>
                <a:off x="5436227" y="4359944"/>
                <a:ext cx="513402" cy="292556"/>
                <a:chOff x="6752900" y="3636169"/>
                <a:chExt cx="513402" cy="292556"/>
              </a:xfrm>
            </p:grpSpPr>
            <p:cxnSp>
              <p:nvCxnSpPr>
                <p:cNvPr id="205" name="Gerader Verbinder 204"/>
                <p:cNvCxnSpPr/>
                <p:nvPr/>
              </p:nvCxnSpPr>
              <p:spPr>
                <a:xfrm flipH="1" flipV="1">
                  <a:off x="7035650" y="3636171"/>
                  <a:ext cx="186898" cy="9008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6" name="Gerader Verbinder 205"/>
                <p:cNvCxnSpPr/>
                <p:nvPr/>
              </p:nvCxnSpPr>
              <p:spPr>
                <a:xfrm flipH="1">
                  <a:off x="6752900" y="3636169"/>
                  <a:ext cx="278933" cy="90254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7" name="Gerader Verbinder 206"/>
                <p:cNvCxnSpPr/>
                <p:nvPr/>
              </p:nvCxnSpPr>
              <p:spPr>
                <a:xfrm flipH="1" flipV="1">
                  <a:off x="7060607" y="3750675"/>
                  <a:ext cx="157305" cy="32464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8" name="Gerader Verbinder 207"/>
                <p:cNvCxnSpPr/>
                <p:nvPr/>
              </p:nvCxnSpPr>
              <p:spPr>
                <a:xfrm flipH="1">
                  <a:off x="6796088" y="3748908"/>
                  <a:ext cx="258320" cy="82338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9" name="Gerader Verbinder 208"/>
                <p:cNvCxnSpPr/>
                <p:nvPr/>
              </p:nvCxnSpPr>
              <p:spPr>
                <a:xfrm flipH="1">
                  <a:off x="6835024" y="3846387"/>
                  <a:ext cx="258320" cy="82338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10" name="Gerader Verbinder 209"/>
                <p:cNvCxnSpPr/>
                <p:nvPr/>
              </p:nvCxnSpPr>
              <p:spPr>
                <a:xfrm flipH="1">
                  <a:off x="7093390" y="3836079"/>
                  <a:ext cx="172912" cy="8837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24" name="Gruppieren 23"/>
              <p:cNvGrpSpPr/>
              <p:nvPr/>
            </p:nvGrpSpPr>
            <p:grpSpPr>
              <a:xfrm>
                <a:off x="5867174" y="4680123"/>
                <a:ext cx="455588" cy="89646"/>
                <a:chOff x="7188657" y="4057767"/>
                <a:chExt cx="455588" cy="89646"/>
              </a:xfrm>
            </p:grpSpPr>
            <p:cxnSp>
              <p:nvCxnSpPr>
                <p:cNvPr id="202" name="Gerader Verbinder 201"/>
                <p:cNvCxnSpPr/>
                <p:nvPr/>
              </p:nvCxnSpPr>
              <p:spPr>
                <a:xfrm>
                  <a:off x="7188657" y="4057767"/>
                  <a:ext cx="82071" cy="82455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3" name="Gerader Verbinder 202"/>
                <p:cNvCxnSpPr/>
                <p:nvPr/>
              </p:nvCxnSpPr>
              <p:spPr>
                <a:xfrm flipV="1">
                  <a:off x="7276951" y="4146584"/>
                  <a:ext cx="285223" cy="829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204" name="Gerader Verbinder 203"/>
                <p:cNvCxnSpPr/>
                <p:nvPr/>
              </p:nvCxnSpPr>
              <p:spPr>
                <a:xfrm flipH="1">
                  <a:off x="7562174" y="4064129"/>
                  <a:ext cx="82071" cy="82455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cxnSp>
            <p:nvCxnSpPr>
              <p:cNvPr id="25" name="Gerader Verbinder 24"/>
              <p:cNvCxnSpPr/>
              <p:nvPr/>
            </p:nvCxnSpPr>
            <p:spPr>
              <a:xfrm>
                <a:off x="5859387" y="4147927"/>
                <a:ext cx="151891" cy="15474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26" name="Ellipse 25"/>
              <p:cNvSpPr>
                <a:spLocks noChangeAspect="1"/>
              </p:cNvSpPr>
              <p:nvPr/>
            </p:nvSpPr>
            <p:spPr>
              <a:xfrm>
                <a:off x="5822390" y="4109283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Ellipse 26"/>
              <p:cNvSpPr>
                <a:spLocks noChangeAspect="1"/>
              </p:cNvSpPr>
              <p:nvPr/>
            </p:nvSpPr>
            <p:spPr>
              <a:xfrm>
                <a:off x="5974790" y="4261683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8" name="Gerader Verbinder 27"/>
              <p:cNvCxnSpPr/>
              <p:nvPr/>
            </p:nvCxnSpPr>
            <p:spPr>
              <a:xfrm>
                <a:off x="5905356" y="3788031"/>
                <a:ext cx="48881" cy="7747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29" name="Gerader Verbinder 28"/>
              <p:cNvCxnSpPr/>
              <p:nvPr/>
            </p:nvCxnSpPr>
            <p:spPr>
              <a:xfrm flipH="1">
                <a:off x="5954255" y="3872832"/>
                <a:ext cx="315" cy="20096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5955567" y="4077103"/>
                <a:ext cx="151891" cy="15474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31" name="Ellipse 30"/>
              <p:cNvSpPr>
                <a:spLocks noChangeAspect="1"/>
              </p:cNvSpPr>
              <p:nvPr/>
            </p:nvSpPr>
            <p:spPr>
              <a:xfrm>
                <a:off x="5918570" y="403845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Ellipse 31"/>
              <p:cNvSpPr>
                <a:spLocks noChangeAspect="1"/>
              </p:cNvSpPr>
              <p:nvPr/>
            </p:nvSpPr>
            <p:spPr>
              <a:xfrm>
                <a:off x="6070970" y="419085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" name="Gerader Verbinder 32"/>
              <p:cNvCxnSpPr/>
              <p:nvPr/>
            </p:nvCxnSpPr>
            <p:spPr>
              <a:xfrm flipH="1">
                <a:off x="6202067" y="3682128"/>
                <a:ext cx="127160" cy="22004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34" name="Gerader Verbinder 33"/>
              <p:cNvCxnSpPr/>
              <p:nvPr/>
            </p:nvCxnSpPr>
            <p:spPr>
              <a:xfrm>
                <a:off x="6199798" y="3904202"/>
                <a:ext cx="0" cy="24857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35" name="Gerader Verbinder 34"/>
              <p:cNvCxnSpPr/>
              <p:nvPr/>
            </p:nvCxnSpPr>
            <p:spPr>
              <a:xfrm>
                <a:off x="6047287" y="4003733"/>
                <a:ext cx="151891" cy="15474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36" name="Ellipse 35"/>
              <p:cNvSpPr>
                <a:spLocks noChangeAspect="1"/>
              </p:cNvSpPr>
              <p:nvPr/>
            </p:nvSpPr>
            <p:spPr>
              <a:xfrm>
                <a:off x="6010290" y="396508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Ellipse 36"/>
              <p:cNvSpPr>
                <a:spLocks noChangeAspect="1"/>
              </p:cNvSpPr>
              <p:nvPr/>
            </p:nvSpPr>
            <p:spPr>
              <a:xfrm>
                <a:off x="6162690" y="411748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8" name="Gerader Verbinder 37"/>
              <p:cNvCxnSpPr/>
              <p:nvPr/>
            </p:nvCxnSpPr>
            <p:spPr>
              <a:xfrm flipH="1" flipV="1">
                <a:off x="6288998" y="3925836"/>
                <a:ext cx="79743" cy="36156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39" name="Gerader Verbinder 38"/>
              <p:cNvCxnSpPr>
                <a:endCxn id="19" idx="7"/>
              </p:cNvCxnSpPr>
              <p:nvPr/>
            </p:nvCxnSpPr>
            <p:spPr>
              <a:xfrm flipH="1">
                <a:off x="6205169" y="4291320"/>
                <a:ext cx="159882" cy="11031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40" name="Ellipse 39"/>
              <p:cNvSpPr>
                <a:spLocks noChangeAspect="1"/>
              </p:cNvSpPr>
              <p:nvPr/>
            </p:nvSpPr>
            <p:spPr>
              <a:xfrm>
                <a:off x="6163970" y="4364354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1" name="Gerader Verbinder 40"/>
              <p:cNvCxnSpPr/>
              <p:nvPr/>
            </p:nvCxnSpPr>
            <p:spPr>
              <a:xfrm>
                <a:off x="7083030" y="3308081"/>
                <a:ext cx="39182" cy="474021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>
                <a:glow>
                  <a:srgbClr val="4F81BD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42" name="Gerader Verbinder 41"/>
              <p:cNvCxnSpPr/>
              <p:nvPr/>
            </p:nvCxnSpPr>
            <p:spPr>
              <a:xfrm>
                <a:off x="7127081" y="3793331"/>
                <a:ext cx="142985" cy="49842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43" name="Gerader Verbinder 42"/>
              <p:cNvCxnSpPr/>
              <p:nvPr/>
            </p:nvCxnSpPr>
            <p:spPr>
              <a:xfrm flipH="1" flipV="1">
                <a:off x="6653539" y="4291753"/>
                <a:ext cx="429491" cy="15240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44" name="Gerader Verbinder 43"/>
              <p:cNvCxnSpPr/>
              <p:nvPr/>
            </p:nvCxnSpPr>
            <p:spPr>
              <a:xfrm flipH="1" flipV="1">
                <a:off x="7017653" y="4215121"/>
                <a:ext cx="240291" cy="7271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45" name="Gerader Verbinder 44"/>
              <p:cNvCxnSpPr/>
              <p:nvPr/>
            </p:nvCxnSpPr>
            <p:spPr>
              <a:xfrm>
                <a:off x="7017653" y="4215121"/>
                <a:ext cx="65377" cy="22166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grpSp>
            <p:nvGrpSpPr>
              <p:cNvPr id="46" name="Gruppieren 45"/>
              <p:cNvGrpSpPr/>
              <p:nvPr/>
            </p:nvGrpSpPr>
            <p:grpSpPr>
              <a:xfrm>
                <a:off x="4817500" y="2088232"/>
                <a:ext cx="901078" cy="1212273"/>
                <a:chOff x="6139729" y="1364457"/>
                <a:chExt cx="901078" cy="1212273"/>
              </a:xfrm>
            </p:grpSpPr>
            <p:grpSp>
              <p:nvGrpSpPr>
                <p:cNvPr id="192" name="Gruppieren 191"/>
                <p:cNvGrpSpPr/>
                <p:nvPr/>
              </p:nvGrpSpPr>
              <p:grpSpPr>
                <a:xfrm>
                  <a:off x="6139729" y="1364457"/>
                  <a:ext cx="901078" cy="1212273"/>
                  <a:chOff x="6144491" y="1371600"/>
                  <a:chExt cx="901078" cy="1212273"/>
                </a:xfrm>
              </p:grpSpPr>
              <p:cxnSp>
                <p:nvCxnSpPr>
                  <p:cNvPr id="197" name="Gerader Verbinder 196"/>
                  <p:cNvCxnSpPr/>
                  <p:nvPr/>
                </p:nvCxnSpPr>
                <p:spPr>
                  <a:xfrm>
                    <a:off x="6241473" y="1371600"/>
                    <a:ext cx="699871" cy="478631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grpSp>
                <p:nvGrpSpPr>
                  <p:cNvPr id="198" name="Gruppieren 197"/>
                  <p:cNvGrpSpPr/>
                  <p:nvPr/>
                </p:nvGrpSpPr>
                <p:grpSpPr>
                  <a:xfrm>
                    <a:off x="6144491" y="1371600"/>
                    <a:ext cx="901078" cy="1212273"/>
                    <a:chOff x="6144491" y="1371600"/>
                    <a:chExt cx="901078" cy="1212273"/>
                  </a:xfrm>
                </p:grpSpPr>
                <p:cxnSp>
                  <p:nvCxnSpPr>
                    <p:cNvPr id="199" name="Gerader Verbinder 198"/>
                    <p:cNvCxnSpPr/>
                    <p:nvPr/>
                  </p:nvCxnSpPr>
                  <p:spPr>
                    <a:xfrm flipH="1" flipV="1">
                      <a:off x="6144491" y="1849582"/>
                      <a:ext cx="290945" cy="734291"/>
                    </a:xfrm>
                    <a:prstGeom prst="line">
                      <a:avLst/>
                    </a:prstGeom>
                    <a:noFill/>
                    <a:ln w="25400" cap="rnd" cmpd="sng" algn="ctr">
                      <a:solidFill>
                        <a:srgbClr val="19F54B"/>
                      </a:solidFill>
                      <a:prstDash val="solid"/>
                      <a:round/>
                      <a:tailEnd type="none"/>
                    </a:ln>
                    <a:effectLst/>
                    <a:scene3d>
                      <a:camera prst="orthographicFront"/>
                      <a:lightRig rig="threePt" dir="t"/>
                    </a:scene3d>
                    <a:sp3d/>
                  </p:spPr>
                </p:cxnSp>
                <p:cxnSp>
                  <p:nvCxnSpPr>
                    <p:cNvPr id="200" name="Gerader Verbinder 199"/>
                    <p:cNvCxnSpPr/>
                    <p:nvPr/>
                  </p:nvCxnSpPr>
                  <p:spPr>
                    <a:xfrm flipV="1">
                      <a:off x="6144491" y="1371600"/>
                      <a:ext cx="96767" cy="477983"/>
                    </a:xfrm>
                    <a:prstGeom prst="line">
                      <a:avLst/>
                    </a:prstGeom>
                    <a:noFill/>
                    <a:ln w="25400" cap="rnd" cmpd="sng" algn="ctr">
                      <a:solidFill>
                        <a:srgbClr val="19F54B"/>
                      </a:solidFill>
                      <a:prstDash val="solid"/>
                      <a:round/>
                      <a:tailEnd type="none"/>
                    </a:ln>
                    <a:effectLst/>
                    <a:scene3d>
                      <a:camera prst="orthographicFront"/>
                      <a:lightRig rig="threePt" dir="t"/>
                    </a:scene3d>
                    <a:sp3d/>
                  </p:spPr>
                </p:cxnSp>
                <p:cxnSp>
                  <p:nvCxnSpPr>
                    <p:cNvPr id="201" name="Gerader Verbinder 200"/>
                    <p:cNvCxnSpPr/>
                    <p:nvPr/>
                  </p:nvCxnSpPr>
                  <p:spPr>
                    <a:xfrm>
                      <a:off x="6941127" y="1849582"/>
                      <a:ext cx="104442" cy="432510"/>
                    </a:xfrm>
                    <a:prstGeom prst="line">
                      <a:avLst/>
                    </a:prstGeom>
                    <a:noFill/>
                    <a:ln w="25400" cap="rnd" cmpd="sng" algn="ctr">
                      <a:solidFill>
                        <a:srgbClr val="19F54B"/>
                      </a:solidFill>
                      <a:prstDash val="solid"/>
                      <a:round/>
                      <a:tailEnd type="none"/>
                    </a:ln>
                    <a:effectLst/>
                    <a:scene3d>
                      <a:camera prst="orthographicFront"/>
                      <a:lightRig rig="threePt" dir="t"/>
                    </a:scene3d>
                    <a:sp3d/>
                  </p:spPr>
                </p:cxnSp>
              </p:grpSp>
            </p:grpSp>
            <p:grpSp>
              <p:nvGrpSpPr>
                <p:cNvPr id="193" name="Gruppieren 192"/>
                <p:cNvGrpSpPr/>
                <p:nvPr/>
              </p:nvGrpSpPr>
              <p:grpSpPr>
                <a:xfrm rot="18325257">
                  <a:off x="6253557" y="1581051"/>
                  <a:ext cx="296884" cy="193946"/>
                  <a:chOff x="6816694" y="1369905"/>
                  <a:chExt cx="327056" cy="193946"/>
                </a:xfrm>
              </p:grpSpPr>
              <p:cxnSp>
                <p:nvCxnSpPr>
                  <p:cNvPr id="194" name="Gerader Verbinder 193"/>
                  <p:cNvCxnSpPr/>
                  <p:nvPr/>
                </p:nvCxnSpPr>
                <p:spPr>
                  <a:xfrm flipH="1" flipV="1">
                    <a:off x="6818698" y="1562210"/>
                    <a:ext cx="325052" cy="1641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oval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95" name="Gerader Verbinder 194"/>
                  <p:cNvCxnSpPr/>
                  <p:nvPr/>
                </p:nvCxnSpPr>
                <p:spPr>
                  <a:xfrm flipH="1" flipV="1">
                    <a:off x="6818698" y="1467478"/>
                    <a:ext cx="325052" cy="1641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oval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96" name="Gerader Verbinder 195"/>
                  <p:cNvCxnSpPr/>
                  <p:nvPr/>
                </p:nvCxnSpPr>
                <p:spPr>
                  <a:xfrm flipH="1" flipV="1">
                    <a:off x="6816694" y="1369905"/>
                    <a:ext cx="325052" cy="1641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oval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</p:grpSp>
          </p:grpSp>
          <p:grpSp>
            <p:nvGrpSpPr>
              <p:cNvPr id="47" name="Gruppieren 46"/>
              <p:cNvGrpSpPr/>
              <p:nvPr/>
            </p:nvGrpSpPr>
            <p:grpSpPr>
              <a:xfrm flipH="1">
                <a:off x="6473423" y="2090716"/>
                <a:ext cx="901078" cy="1212273"/>
                <a:chOff x="6144491" y="1371600"/>
                <a:chExt cx="901078" cy="1212273"/>
              </a:xfrm>
            </p:grpSpPr>
            <p:cxnSp>
              <p:nvCxnSpPr>
                <p:cNvPr id="187" name="Gerader Verbinder 186"/>
                <p:cNvCxnSpPr/>
                <p:nvPr/>
              </p:nvCxnSpPr>
              <p:spPr>
                <a:xfrm>
                  <a:off x="6241473" y="1371600"/>
                  <a:ext cx="699871" cy="47863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grpSp>
              <p:nvGrpSpPr>
                <p:cNvPr id="188" name="Gruppieren 187"/>
                <p:cNvGrpSpPr/>
                <p:nvPr/>
              </p:nvGrpSpPr>
              <p:grpSpPr>
                <a:xfrm>
                  <a:off x="6144491" y="1371600"/>
                  <a:ext cx="901078" cy="1212273"/>
                  <a:chOff x="6144491" y="1371600"/>
                  <a:chExt cx="901078" cy="1212273"/>
                </a:xfrm>
              </p:grpSpPr>
              <p:cxnSp>
                <p:nvCxnSpPr>
                  <p:cNvPr id="189" name="Gerader Verbinder 188"/>
                  <p:cNvCxnSpPr/>
                  <p:nvPr/>
                </p:nvCxnSpPr>
                <p:spPr>
                  <a:xfrm flipH="1" flipV="1">
                    <a:off x="6144491" y="1849582"/>
                    <a:ext cx="290945" cy="734291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90" name="Gerader Verbinder 189"/>
                  <p:cNvCxnSpPr/>
                  <p:nvPr/>
                </p:nvCxnSpPr>
                <p:spPr>
                  <a:xfrm flipV="1">
                    <a:off x="6144491" y="1371600"/>
                    <a:ext cx="96767" cy="477983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91" name="Gerader Verbinder 190"/>
                  <p:cNvCxnSpPr/>
                  <p:nvPr/>
                </p:nvCxnSpPr>
                <p:spPr>
                  <a:xfrm>
                    <a:off x="6941127" y="1849582"/>
                    <a:ext cx="104442" cy="432510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</p:grpSp>
          </p:grpSp>
          <p:grpSp>
            <p:nvGrpSpPr>
              <p:cNvPr id="48" name="Gruppieren 47"/>
              <p:cNvGrpSpPr/>
              <p:nvPr/>
            </p:nvGrpSpPr>
            <p:grpSpPr>
              <a:xfrm rot="3274743" flipH="1">
                <a:off x="6963789" y="2307310"/>
                <a:ext cx="296884" cy="193946"/>
                <a:chOff x="6816694" y="1369905"/>
                <a:chExt cx="327056" cy="193946"/>
              </a:xfrm>
            </p:grpSpPr>
            <p:cxnSp>
              <p:nvCxnSpPr>
                <p:cNvPr id="184" name="Gerader Verbinder 183"/>
                <p:cNvCxnSpPr/>
                <p:nvPr/>
              </p:nvCxnSpPr>
              <p:spPr>
                <a:xfrm flipH="1" flipV="1">
                  <a:off x="6818698" y="1562210"/>
                  <a:ext cx="325052" cy="164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85" name="Gerader Verbinder 184"/>
                <p:cNvCxnSpPr/>
                <p:nvPr/>
              </p:nvCxnSpPr>
              <p:spPr>
                <a:xfrm flipH="1" flipV="1">
                  <a:off x="6818698" y="1467478"/>
                  <a:ext cx="325052" cy="164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86" name="Gerader Verbinder 185"/>
                <p:cNvCxnSpPr/>
                <p:nvPr/>
              </p:nvCxnSpPr>
              <p:spPr>
                <a:xfrm flipH="1" flipV="1">
                  <a:off x="6816694" y="1369905"/>
                  <a:ext cx="325052" cy="164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49" name="Gruppieren 48"/>
              <p:cNvGrpSpPr/>
              <p:nvPr/>
            </p:nvGrpSpPr>
            <p:grpSpPr>
              <a:xfrm>
                <a:off x="5122363" y="2429747"/>
                <a:ext cx="873300" cy="1351922"/>
                <a:chOff x="6439592" y="1698940"/>
                <a:chExt cx="873300" cy="1351922"/>
              </a:xfrm>
            </p:grpSpPr>
            <p:cxnSp>
              <p:nvCxnSpPr>
                <p:cNvPr id="170" name="Gerader Verbinder 169"/>
                <p:cNvCxnSpPr/>
                <p:nvPr/>
              </p:nvCxnSpPr>
              <p:spPr>
                <a:xfrm flipH="1" flipV="1">
                  <a:off x="7093507" y="2574706"/>
                  <a:ext cx="122580" cy="476156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1" name="Gerader Verbinder 170"/>
                <p:cNvCxnSpPr/>
                <p:nvPr/>
              </p:nvCxnSpPr>
              <p:spPr>
                <a:xfrm flipH="1" flipV="1">
                  <a:off x="7185987" y="2515408"/>
                  <a:ext cx="126905" cy="471456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2" name="Gerader Verbinder 171"/>
                <p:cNvCxnSpPr/>
                <p:nvPr/>
              </p:nvCxnSpPr>
              <p:spPr>
                <a:xfrm flipH="1" flipV="1">
                  <a:off x="6774656" y="2374106"/>
                  <a:ext cx="311944" cy="19167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3" name="Gerader Verbinder 172"/>
                <p:cNvCxnSpPr/>
                <p:nvPr/>
              </p:nvCxnSpPr>
              <p:spPr>
                <a:xfrm flipH="1" flipV="1">
                  <a:off x="6828980" y="2294673"/>
                  <a:ext cx="355252" cy="217267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4" name="Gerader Verbinder 173"/>
                <p:cNvCxnSpPr/>
                <p:nvPr/>
              </p:nvCxnSpPr>
              <p:spPr>
                <a:xfrm>
                  <a:off x="6600825" y="1735931"/>
                  <a:ext cx="245882" cy="170872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5" name="Gerader Verbinder 174"/>
                <p:cNvCxnSpPr/>
                <p:nvPr/>
              </p:nvCxnSpPr>
              <p:spPr>
                <a:xfrm flipH="1" flipV="1">
                  <a:off x="6849726" y="1908849"/>
                  <a:ext cx="68848" cy="324834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sp>
              <p:nvSpPr>
                <p:cNvPr id="176" name="Ellipse 175"/>
                <p:cNvSpPr>
                  <a:spLocks noChangeAspect="1"/>
                </p:cNvSpPr>
                <p:nvPr/>
              </p:nvSpPr>
              <p:spPr>
                <a:xfrm>
                  <a:off x="6884558" y="2199679"/>
                  <a:ext cx="72000" cy="72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Ellipse 176"/>
                <p:cNvSpPr>
                  <a:spLocks noChangeAspect="1"/>
                </p:cNvSpPr>
                <p:nvPr/>
              </p:nvSpPr>
              <p:spPr>
                <a:xfrm>
                  <a:off x="6566654" y="1698940"/>
                  <a:ext cx="72000" cy="72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8" name="Gerader Verbinder 177"/>
                <p:cNvCxnSpPr/>
                <p:nvPr/>
              </p:nvCxnSpPr>
              <p:spPr>
                <a:xfrm>
                  <a:off x="6755919" y="1952372"/>
                  <a:ext cx="71409" cy="341476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79" name="Gerader Verbinder 178"/>
                <p:cNvCxnSpPr/>
                <p:nvPr/>
              </p:nvCxnSpPr>
              <p:spPr>
                <a:xfrm>
                  <a:off x="6534549" y="1821367"/>
                  <a:ext cx="218351" cy="130035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80" name="Gerader Verbinder 179"/>
                <p:cNvCxnSpPr/>
                <p:nvPr/>
              </p:nvCxnSpPr>
              <p:spPr>
                <a:xfrm>
                  <a:off x="6475330" y="1903397"/>
                  <a:ext cx="187988" cy="107531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81" name="Gerader Verbinder 180"/>
                <p:cNvCxnSpPr/>
                <p:nvPr/>
              </p:nvCxnSpPr>
              <p:spPr>
                <a:xfrm flipH="1" flipV="1">
                  <a:off x="6663318" y="2011711"/>
                  <a:ext cx="57903" cy="282137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headEnd type="oval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sp>
              <p:nvSpPr>
                <p:cNvPr id="182" name="Ellipse 181"/>
                <p:cNvSpPr>
                  <a:spLocks noChangeAspect="1"/>
                </p:cNvSpPr>
                <p:nvPr/>
              </p:nvSpPr>
              <p:spPr>
                <a:xfrm>
                  <a:off x="6439592" y="1863475"/>
                  <a:ext cx="72000" cy="72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Ellipse 182"/>
                <p:cNvSpPr>
                  <a:spLocks noChangeAspect="1"/>
                </p:cNvSpPr>
                <p:nvPr/>
              </p:nvSpPr>
              <p:spPr>
                <a:xfrm>
                  <a:off x="6687025" y="2257848"/>
                  <a:ext cx="72000" cy="72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0" name="Ellipse 49"/>
              <p:cNvSpPr>
                <a:spLocks noChangeAspect="1"/>
              </p:cNvSpPr>
              <p:nvPr/>
            </p:nvSpPr>
            <p:spPr>
              <a:xfrm>
                <a:off x="5927704" y="4366788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1" name="Gerader Verbinder 50"/>
              <p:cNvCxnSpPr/>
              <p:nvPr/>
            </p:nvCxnSpPr>
            <p:spPr>
              <a:xfrm flipV="1">
                <a:off x="6334125" y="3306194"/>
                <a:ext cx="78299" cy="36807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52" name="Gerader Verbinder 51"/>
              <p:cNvCxnSpPr/>
              <p:nvPr/>
            </p:nvCxnSpPr>
            <p:spPr>
              <a:xfrm flipV="1">
                <a:off x="6213111" y="3246896"/>
                <a:ext cx="106838" cy="47077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53" name="Gerader Verbinder 52"/>
              <p:cNvCxnSpPr/>
              <p:nvPr/>
            </p:nvCxnSpPr>
            <p:spPr>
              <a:xfrm flipV="1">
                <a:off x="6419331" y="3105595"/>
                <a:ext cx="311944" cy="19167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54" name="Gerader Verbinder 53"/>
              <p:cNvCxnSpPr/>
              <p:nvPr/>
            </p:nvCxnSpPr>
            <p:spPr>
              <a:xfrm flipV="1">
                <a:off x="6321699" y="3026162"/>
                <a:ext cx="355252" cy="21726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55" name="Gerader Verbinder 54"/>
              <p:cNvCxnSpPr/>
              <p:nvPr/>
            </p:nvCxnSpPr>
            <p:spPr>
              <a:xfrm flipH="1">
                <a:off x="6659224" y="2467420"/>
                <a:ext cx="245882" cy="17087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56" name="Gerader Verbinder 55"/>
              <p:cNvCxnSpPr/>
              <p:nvPr/>
            </p:nvCxnSpPr>
            <p:spPr>
              <a:xfrm flipV="1">
                <a:off x="6587357" y="2640338"/>
                <a:ext cx="68848" cy="32483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57" name="Ellipse 56"/>
              <p:cNvSpPr>
                <a:spLocks noChangeAspect="1"/>
              </p:cNvSpPr>
              <p:nvPr/>
            </p:nvSpPr>
            <p:spPr>
              <a:xfrm flipH="1">
                <a:off x="6549373" y="2931168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Ellipse 57"/>
              <p:cNvSpPr>
                <a:spLocks noChangeAspect="1"/>
              </p:cNvSpPr>
              <p:nvPr/>
            </p:nvSpPr>
            <p:spPr>
              <a:xfrm flipH="1">
                <a:off x="6867277" y="243042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Gerader Verbinder 58"/>
              <p:cNvCxnSpPr/>
              <p:nvPr/>
            </p:nvCxnSpPr>
            <p:spPr>
              <a:xfrm flipH="1">
                <a:off x="6678603" y="2683861"/>
                <a:ext cx="71409" cy="34147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60" name="Gerader Verbinder 59"/>
              <p:cNvCxnSpPr/>
              <p:nvPr/>
            </p:nvCxnSpPr>
            <p:spPr>
              <a:xfrm flipH="1">
                <a:off x="6753031" y="2552856"/>
                <a:ext cx="218351" cy="13003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61" name="Gerader Verbinder 60"/>
              <p:cNvCxnSpPr/>
              <p:nvPr/>
            </p:nvCxnSpPr>
            <p:spPr>
              <a:xfrm flipH="1">
                <a:off x="6842613" y="2634886"/>
                <a:ext cx="187988" cy="107531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62" name="Gerader Verbinder 61"/>
              <p:cNvCxnSpPr/>
              <p:nvPr/>
            </p:nvCxnSpPr>
            <p:spPr>
              <a:xfrm flipV="1">
                <a:off x="6784710" y="2743200"/>
                <a:ext cx="57903" cy="28213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63" name="Ellipse 62"/>
              <p:cNvSpPr>
                <a:spLocks noChangeAspect="1"/>
              </p:cNvSpPr>
              <p:nvPr/>
            </p:nvSpPr>
            <p:spPr>
              <a:xfrm flipH="1">
                <a:off x="6994339" y="2594964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Ellipse 63"/>
              <p:cNvSpPr>
                <a:spLocks noChangeAspect="1"/>
              </p:cNvSpPr>
              <p:nvPr/>
            </p:nvSpPr>
            <p:spPr>
              <a:xfrm flipH="1">
                <a:off x="6746906" y="2989337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Gerader Verbinder 64"/>
              <p:cNvCxnSpPr/>
              <p:nvPr/>
            </p:nvCxnSpPr>
            <p:spPr>
              <a:xfrm flipH="1" flipV="1">
                <a:off x="6182731" y="3426362"/>
                <a:ext cx="70494" cy="8089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66" name="Gerader Verbinder 65"/>
              <p:cNvCxnSpPr/>
              <p:nvPr/>
            </p:nvCxnSpPr>
            <p:spPr>
              <a:xfrm flipV="1">
                <a:off x="6182731" y="3151008"/>
                <a:ext cx="60459" cy="26395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67" name="Gerader Verbinder 66"/>
              <p:cNvCxnSpPr/>
              <p:nvPr/>
            </p:nvCxnSpPr>
            <p:spPr>
              <a:xfrm flipV="1">
                <a:off x="6242749" y="3005130"/>
                <a:ext cx="226203" cy="145878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grpSp>
            <p:nvGrpSpPr>
              <p:cNvPr id="68" name="Gruppieren 67"/>
              <p:cNvGrpSpPr/>
              <p:nvPr/>
            </p:nvGrpSpPr>
            <p:grpSpPr>
              <a:xfrm>
                <a:off x="5777681" y="2796355"/>
                <a:ext cx="79969" cy="106879"/>
                <a:chOff x="7106259" y="2072580"/>
                <a:chExt cx="79969" cy="106879"/>
              </a:xfrm>
            </p:grpSpPr>
            <p:cxnSp>
              <p:nvCxnSpPr>
                <p:cNvPr id="168" name="Gerader Verbinder 167"/>
                <p:cNvCxnSpPr/>
                <p:nvPr/>
              </p:nvCxnSpPr>
              <p:spPr>
                <a:xfrm>
                  <a:off x="7106259" y="2072580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69" name="Gerader Verbinder 168"/>
                <p:cNvCxnSpPr/>
                <p:nvPr/>
              </p:nvCxnSpPr>
              <p:spPr>
                <a:xfrm>
                  <a:off x="7186228" y="207415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69" name="Gruppieren 68"/>
              <p:cNvGrpSpPr/>
              <p:nvPr/>
            </p:nvGrpSpPr>
            <p:grpSpPr>
              <a:xfrm>
                <a:off x="5939275" y="2797116"/>
                <a:ext cx="79969" cy="106118"/>
                <a:chOff x="7106259" y="2074151"/>
                <a:chExt cx="79969" cy="106118"/>
              </a:xfrm>
            </p:grpSpPr>
            <p:cxnSp>
              <p:nvCxnSpPr>
                <p:cNvPr id="166" name="Gerader Verbinder 165"/>
                <p:cNvCxnSpPr/>
                <p:nvPr/>
              </p:nvCxnSpPr>
              <p:spPr>
                <a:xfrm>
                  <a:off x="7106259" y="207496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67" name="Gerader Verbinder 166"/>
                <p:cNvCxnSpPr/>
                <p:nvPr/>
              </p:nvCxnSpPr>
              <p:spPr>
                <a:xfrm>
                  <a:off x="7186228" y="207415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70" name="Gruppieren 69"/>
              <p:cNvGrpSpPr/>
              <p:nvPr/>
            </p:nvGrpSpPr>
            <p:grpSpPr>
              <a:xfrm>
                <a:off x="6098577" y="2797008"/>
                <a:ext cx="79969" cy="106118"/>
                <a:chOff x="7106259" y="2074151"/>
                <a:chExt cx="79969" cy="106118"/>
              </a:xfrm>
            </p:grpSpPr>
            <p:cxnSp>
              <p:nvCxnSpPr>
                <p:cNvPr id="164" name="Gerader Verbinder 163"/>
                <p:cNvCxnSpPr/>
                <p:nvPr/>
              </p:nvCxnSpPr>
              <p:spPr>
                <a:xfrm>
                  <a:off x="7106259" y="207496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65" name="Gerader Verbinder 164"/>
                <p:cNvCxnSpPr/>
                <p:nvPr/>
              </p:nvCxnSpPr>
              <p:spPr>
                <a:xfrm>
                  <a:off x="7186228" y="207415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grpSp>
            <p:nvGrpSpPr>
              <p:cNvPr id="71" name="Gruppieren 70"/>
              <p:cNvGrpSpPr/>
              <p:nvPr/>
            </p:nvGrpSpPr>
            <p:grpSpPr>
              <a:xfrm>
                <a:off x="6258306" y="2796198"/>
                <a:ext cx="79969" cy="106118"/>
                <a:chOff x="7106259" y="2074151"/>
                <a:chExt cx="79969" cy="106118"/>
              </a:xfrm>
            </p:grpSpPr>
            <p:cxnSp>
              <p:nvCxnSpPr>
                <p:cNvPr id="162" name="Gerader Verbinder 161"/>
                <p:cNvCxnSpPr/>
                <p:nvPr/>
              </p:nvCxnSpPr>
              <p:spPr>
                <a:xfrm>
                  <a:off x="7106259" y="207496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63" name="Gerader Verbinder 162"/>
                <p:cNvCxnSpPr/>
                <p:nvPr/>
              </p:nvCxnSpPr>
              <p:spPr>
                <a:xfrm>
                  <a:off x="7186228" y="2074151"/>
                  <a:ext cx="0" cy="10530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cxnSp>
            <p:nvCxnSpPr>
              <p:cNvPr id="72" name="Gerader Verbinder 71"/>
              <p:cNvCxnSpPr/>
              <p:nvPr/>
            </p:nvCxnSpPr>
            <p:spPr>
              <a:xfrm>
                <a:off x="6417536" y="2797356"/>
                <a:ext cx="0" cy="105308"/>
              </a:xfrm>
              <a:prstGeom prst="line">
                <a:avLst/>
              </a:prstGeom>
              <a:noFill/>
              <a:ln w="508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3" name="Gerader Verbinder 72"/>
              <p:cNvCxnSpPr/>
              <p:nvPr/>
            </p:nvCxnSpPr>
            <p:spPr>
              <a:xfrm flipH="1">
                <a:off x="5625015" y="3007484"/>
                <a:ext cx="96738" cy="6672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4" name="Gerader Verbinder 73"/>
              <p:cNvCxnSpPr/>
              <p:nvPr/>
            </p:nvCxnSpPr>
            <p:spPr>
              <a:xfrm flipH="1">
                <a:off x="5786397" y="2894491"/>
                <a:ext cx="1656" cy="169361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5" name="Gerader Verbinder 74"/>
              <p:cNvCxnSpPr/>
              <p:nvPr/>
            </p:nvCxnSpPr>
            <p:spPr>
              <a:xfrm>
                <a:off x="5789803" y="3067490"/>
                <a:ext cx="163088" cy="10340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6" name="Gerader Verbinder 75"/>
              <p:cNvCxnSpPr/>
              <p:nvPr/>
            </p:nvCxnSpPr>
            <p:spPr>
              <a:xfrm>
                <a:off x="5955590" y="3176942"/>
                <a:ext cx="60625" cy="23848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7" name="Gerader Verbinder 76"/>
              <p:cNvCxnSpPr/>
              <p:nvPr/>
            </p:nvCxnSpPr>
            <p:spPr>
              <a:xfrm flipV="1">
                <a:off x="5947248" y="3421831"/>
                <a:ext cx="70494" cy="8089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8" name="Gerader Verbinder 77"/>
              <p:cNvCxnSpPr/>
              <p:nvPr/>
            </p:nvCxnSpPr>
            <p:spPr>
              <a:xfrm>
                <a:off x="5950428" y="2883586"/>
                <a:ext cx="0" cy="16264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79" name="Gerader Verbinder 78"/>
              <p:cNvCxnSpPr/>
              <p:nvPr/>
            </p:nvCxnSpPr>
            <p:spPr>
              <a:xfrm>
                <a:off x="5950261" y="3052663"/>
                <a:ext cx="135606" cy="9675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0" name="Gerader Verbinder 79"/>
              <p:cNvCxnSpPr/>
              <p:nvPr/>
            </p:nvCxnSpPr>
            <p:spPr>
              <a:xfrm>
                <a:off x="6092068" y="3157204"/>
                <a:ext cx="6509" cy="48196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1" name="Gerader Verbinder 80"/>
              <p:cNvCxnSpPr/>
              <p:nvPr/>
            </p:nvCxnSpPr>
            <p:spPr>
              <a:xfrm>
                <a:off x="6349834" y="2892043"/>
                <a:ext cx="0" cy="6319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2" name="Gerader Verbinder 81"/>
              <p:cNvCxnSpPr/>
              <p:nvPr/>
            </p:nvCxnSpPr>
            <p:spPr>
              <a:xfrm flipH="1">
                <a:off x="6247805" y="2957250"/>
                <a:ext cx="102029" cy="6138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3" name="Gerader Verbinder 82"/>
              <p:cNvCxnSpPr/>
              <p:nvPr/>
            </p:nvCxnSpPr>
            <p:spPr>
              <a:xfrm>
                <a:off x="6240287" y="3024655"/>
                <a:ext cx="404" cy="11937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4" name="Gerader Verbinder 83"/>
              <p:cNvCxnSpPr/>
              <p:nvPr/>
            </p:nvCxnSpPr>
            <p:spPr>
              <a:xfrm flipH="1">
                <a:off x="6032951" y="3047837"/>
                <a:ext cx="74901" cy="5707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5" name="Gerader Verbinder 84"/>
              <p:cNvCxnSpPr/>
              <p:nvPr/>
            </p:nvCxnSpPr>
            <p:spPr>
              <a:xfrm>
                <a:off x="6109971" y="2883775"/>
                <a:ext cx="0" cy="16264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grpSp>
            <p:nvGrpSpPr>
              <p:cNvPr id="86" name="Gruppieren 85"/>
              <p:cNvGrpSpPr/>
              <p:nvPr/>
            </p:nvGrpSpPr>
            <p:grpSpPr>
              <a:xfrm>
                <a:off x="4951158" y="2886789"/>
                <a:ext cx="561594" cy="761161"/>
                <a:chOff x="6265450" y="2165395"/>
                <a:chExt cx="561594" cy="761161"/>
              </a:xfrm>
            </p:grpSpPr>
            <p:grpSp>
              <p:nvGrpSpPr>
                <p:cNvPr id="155" name="Gruppieren 154"/>
                <p:cNvGrpSpPr/>
                <p:nvPr/>
              </p:nvGrpSpPr>
              <p:grpSpPr>
                <a:xfrm flipH="1">
                  <a:off x="6265450" y="2165395"/>
                  <a:ext cx="561594" cy="761161"/>
                  <a:chOff x="8006457" y="2167074"/>
                  <a:chExt cx="561594" cy="761161"/>
                </a:xfrm>
              </p:grpSpPr>
              <p:cxnSp>
                <p:nvCxnSpPr>
                  <p:cNvPr id="159" name="Gerader Verbinder 158"/>
                  <p:cNvCxnSpPr>
                    <a:stCxn id="148" idx="3"/>
                  </p:cNvCxnSpPr>
                  <p:nvPr/>
                </p:nvCxnSpPr>
                <p:spPr>
                  <a:xfrm flipV="1">
                    <a:off x="8006457" y="2727405"/>
                    <a:ext cx="292400" cy="200830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headEnd type="none"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60" name="Gerader Verbinder 159"/>
                  <p:cNvCxnSpPr/>
                  <p:nvPr/>
                </p:nvCxnSpPr>
                <p:spPr>
                  <a:xfrm flipV="1">
                    <a:off x="8290436" y="2167320"/>
                    <a:ext cx="159747" cy="411895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headEnd type="none"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  <p:cxnSp>
                <p:nvCxnSpPr>
                  <p:cNvPr id="161" name="Gerader Verbinder 160"/>
                  <p:cNvCxnSpPr/>
                  <p:nvPr/>
                </p:nvCxnSpPr>
                <p:spPr>
                  <a:xfrm>
                    <a:off x="8456852" y="2167074"/>
                    <a:ext cx="111199" cy="0"/>
                  </a:xfrm>
                  <a:prstGeom prst="line">
                    <a:avLst/>
                  </a:prstGeom>
                  <a:noFill/>
                  <a:ln w="25400" cap="rnd" cmpd="sng" algn="ctr">
                    <a:solidFill>
                      <a:srgbClr val="19F54B"/>
                    </a:solidFill>
                    <a:prstDash val="solid"/>
                    <a:round/>
                    <a:headEnd type="none"/>
                    <a:tailEnd type="none"/>
                  </a:ln>
                  <a:effectLst/>
                  <a:scene3d>
                    <a:camera prst="orthographicFront"/>
                    <a:lightRig rig="threePt" dir="t"/>
                  </a:scene3d>
                  <a:sp3d/>
                </p:spPr>
              </p:cxnSp>
            </p:grpSp>
            <p:cxnSp>
              <p:nvCxnSpPr>
                <p:cNvPr id="156" name="Gerader Verbinder 155"/>
                <p:cNvCxnSpPr/>
                <p:nvPr/>
              </p:nvCxnSpPr>
              <p:spPr>
                <a:xfrm flipH="1">
                  <a:off x="6307288" y="2228777"/>
                  <a:ext cx="95047" cy="3531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7" name="Gerader Verbinder 156"/>
                <p:cNvCxnSpPr/>
                <p:nvPr/>
              </p:nvCxnSpPr>
              <p:spPr>
                <a:xfrm flipH="1">
                  <a:off x="6331368" y="2307383"/>
                  <a:ext cx="95047" cy="3531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8" name="Gerader Verbinder 157"/>
                <p:cNvCxnSpPr/>
                <p:nvPr/>
              </p:nvCxnSpPr>
              <p:spPr>
                <a:xfrm flipH="1">
                  <a:off x="6368144" y="2381138"/>
                  <a:ext cx="95047" cy="3531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rgbClr val="19F54B"/>
                  </a:solidFill>
                  <a:prstDash val="solid"/>
                  <a:miter lim="800000"/>
                  <a:headEnd type="none"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cxnSp>
            <p:nvCxnSpPr>
              <p:cNvPr id="87" name="Gerader Verbinder 86"/>
              <p:cNvCxnSpPr/>
              <p:nvPr/>
            </p:nvCxnSpPr>
            <p:spPr>
              <a:xfrm flipV="1">
                <a:off x="6684096" y="3447118"/>
                <a:ext cx="310243" cy="207677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8" name="Gerader Verbinder 87"/>
              <p:cNvCxnSpPr/>
              <p:nvPr/>
            </p:nvCxnSpPr>
            <p:spPr>
              <a:xfrm>
                <a:off x="7111954" y="2950171"/>
                <a:ext cx="95047" cy="35318"/>
              </a:xfrm>
              <a:prstGeom prst="line">
                <a:avLst/>
              </a:prstGeom>
              <a:noFill/>
              <a:ln w="508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89" name="Gerader Verbinder 88"/>
              <p:cNvCxnSpPr/>
              <p:nvPr/>
            </p:nvCxnSpPr>
            <p:spPr>
              <a:xfrm>
                <a:off x="7080436" y="3026783"/>
                <a:ext cx="95047" cy="35318"/>
              </a:xfrm>
              <a:prstGeom prst="line">
                <a:avLst/>
              </a:prstGeom>
              <a:noFill/>
              <a:ln w="508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0" name="Gerader Verbinder 89"/>
              <p:cNvCxnSpPr/>
              <p:nvPr/>
            </p:nvCxnSpPr>
            <p:spPr>
              <a:xfrm>
                <a:off x="7051098" y="3102532"/>
                <a:ext cx="95047" cy="35318"/>
              </a:xfrm>
              <a:prstGeom prst="line">
                <a:avLst/>
              </a:prstGeom>
              <a:noFill/>
              <a:ln w="508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1" name="Gerader Verbinder 90"/>
              <p:cNvCxnSpPr/>
              <p:nvPr/>
            </p:nvCxnSpPr>
            <p:spPr>
              <a:xfrm flipH="1" flipV="1">
                <a:off x="5415285" y="3184277"/>
                <a:ext cx="290349" cy="173521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92" name="Ellipse 91"/>
              <p:cNvSpPr>
                <a:spLocks noChangeAspect="1"/>
              </p:cNvSpPr>
              <p:nvPr/>
            </p:nvSpPr>
            <p:spPr>
              <a:xfrm>
                <a:off x="5375305" y="3147735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" name="Gerader Verbinder 92"/>
              <p:cNvCxnSpPr/>
              <p:nvPr/>
            </p:nvCxnSpPr>
            <p:spPr>
              <a:xfrm>
                <a:off x="5705634" y="3361656"/>
                <a:ext cx="48352" cy="21205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4" name="Gerader Verbinder 93"/>
              <p:cNvCxnSpPr/>
              <p:nvPr/>
            </p:nvCxnSpPr>
            <p:spPr>
              <a:xfrm>
                <a:off x="5756690" y="3576444"/>
                <a:ext cx="112979" cy="9659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5" name="Gerader Verbinder 94"/>
              <p:cNvCxnSpPr/>
              <p:nvPr/>
            </p:nvCxnSpPr>
            <p:spPr>
              <a:xfrm flipH="1">
                <a:off x="5263919" y="3105025"/>
                <a:ext cx="89290" cy="36799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6" name="Gerader Verbinder 95"/>
              <p:cNvCxnSpPr/>
              <p:nvPr/>
            </p:nvCxnSpPr>
            <p:spPr>
              <a:xfrm flipH="1" flipV="1">
                <a:off x="5125888" y="2813675"/>
                <a:ext cx="128382" cy="33251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7" name="Gerader Verbinder 96"/>
              <p:cNvCxnSpPr/>
              <p:nvPr/>
            </p:nvCxnSpPr>
            <p:spPr>
              <a:xfrm flipH="1">
                <a:off x="4922203" y="2813675"/>
                <a:ext cx="200160" cy="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8" name="Gerader Verbinder 97"/>
              <p:cNvCxnSpPr/>
              <p:nvPr/>
            </p:nvCxnSpPr>
            <p:spPr>
              <a:xfrm>
                <a:off x="6836727" y="3105025"/>
                <a:ext cx="66550" cy="36799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99" name="Gerader Verbinder 98"/>
              <p:cNvCxnSpPr/>
              <p:nvPr/>
            </p:nvCxnSpPr>
            <p:spPr>
              <a:xfrm flipV="1">
                <a:off x="6909793" y="2778970"/>
                <a:ext cx="145802" cy="36285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0" name="Gerader Verbinder 99"/>
              <p:cNvCxnSpPr/>
              <p:nvPr/>
            </p:nvCxnSpPr>
            <p:spPr>
              <a:xfrm>
                <a:off x="7066339" y="2778970"/>
                <a:ext cx="218288" cy="839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1" name="Gerader Verbinder 100"/>
              <p:cNvCxnSpPr/>
              <p:nvPr/>
            </p:nvCxnSpPr>
            <p:spPr>
              <a:xfrm>
                <a:off x="7014587" y="2903241"/>
                <a:ext cx="104936" cy="38987"/>
              </a:xfrm>
              <a:prstGeom prst="line">
                <a:avLst/>
              </a:prstGeom>
              <a:noFill/>
              <a:ln w="254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2" name="Gerader Verbinder 101"/>
              <p:cNvCxnSpPr/>
              <p:nvPr/>
            </p:nvCxnSpPr>
            <p:spPr>
              <a:xfrm>
                <a:off x="6987934" y="2981714"/>
                <a:ext cx="104936" cy="38987"/>
              </a:xfrm>
              <a:prstGeom prst="line">
                <a:avLst/>
              </a:prstGeom>
              <a:noFill/>
              <a:ln w="254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3" name="Gerader Verbinder 102"/>
              <p:cNvCxnSpPr/>
              <p:nvPr/>
            </p:nvCxnSpPr>
            <p:spPr>
              <a:xfrm>
                <a:off x="6956091" y="3054710"/>
                <a:ext cx="104936" cy="38987"/>
              </a:xfrm>
              <a:prstGeom prst="line">
                <a:avLst/>
              </a:prstGeom>
              <a:noFill/>
              <a:ln w="25400" cap="flat" cmpd="sng" algn="ctr">
                <a:solidFill>
                  <a:srgbClr val="19F54B"/>
                </a:solidFill>
                <a:prstDash val="solid"/>
                <a:miter lim="800000"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4" name="Gerader Verbinder 103"/>
              <p:cNvCxnSpPr/>
              <p:nvPr/>
            </p:nvCxnSpPr>
            <p:spPr>
              <a:xfrm flipH="1" flipV="1">
                <a:off x="6782166" y="3183736"/>
                <a:ext cx="204123" cy="11244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105" name="Ellipse 104"/>
              <p:cNvSpPr>
                <a:spLocks noChangeAspect="1"/>
              </p:cNvSpPr>
              <p:nvPr/>
            </p:nvSpPr>
            <p:spPr>
              <a:xfrm flipH="1">
                <a:off x="6748141" y="3149416"/>
                <a:ext cx="72000" cy="743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6" name="Gerader Verbinder 105"/>
              <p:cNvCxnSpPr/>
              <p:nvPr/>
            </p:nvCxnSpPr>
            <p:spPr>
              <a:xfrm>
                <a:off x="5216574" y="3594010"/>
                <a:ext cx="194731" cy="123661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7" name="Gerader Verbinder 106"/>
              <p:cNvCxnSpPr/>
              <p:nvPr/>
            </p:nvCxnSpPr>
            <p:spPr>
              <a:xfrm>
                <a:off x="5416603" y="3724110"/>
                <a:ext cx="95940" cy="161382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8" name="Gerader Verbinder 107"/>
              <p:cNvCxnSpPr/>
              <p:nvPr/>
            </p:nvCxnSpPr>
            <p:spPr>
              <a:xfrm>
                <a:off x="5520341" y="3890250"/>
                <a:ext cx="200214" cy="1668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09" name="Gerader Verbinder 108"/>
              <p:cNvCxnSpPr/>
              <p:nvPr/>
            </p:nvCxnSpPr>
            <p:spPr>
              <a:xfrm flipH="1">
                <a:off x="5188057" y="3305216"/>
                <a:ext cx="39800" cy="49648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0" name="Gerader Verbinder 109"/>
              <p:cNvCxnSpPr/>
              <p:nvPr/>
            </p:nvCxnSpPr>
            <p:spPr>
              <a:xfrm>
                <a:off x="5199368" y="3702618"/>
                <a:ext cx="159349" cy="95528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1" name="Gerader Verbinder 110"/>
              <p:cNvCxnSpPr/>
              <p:nvPr/>
            </p:nvCxnSpPr>
            <p:spPr>
              <a:xfrm>
                <a:off x="5359658" y="3801628"/>
                <a:ext cx="101063" cy="16819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2" name="Gerader Verbinder 111"/>
              <p:cNvCxnSpPr/>
              <p:nvPr/>
            </p:nvCxnSpPr>
            <p:spPr>
              <a:xfrm>
                <a:off x="5464184" y="3976623"/>
                <a:ext cx="200214" cy="1668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3" name="Gerader Verbinder 112"/>
              <p:cNvCxnSpPr/>
              <p:nvPr/>
            </p:nvCxnSpPr>
            <p:spPr>
              <a:xfrm flipH="1" flipV="1">
                <a:off x="6506255" y="3932754"/>
                <a:ext cx="57791" cy="26465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4" name="Gerader Verbinder 113"/>
              <p:cNvCxnSpPr/>
              <p:nvPr/>
            </p:nvCxnSpPr>
            <p:spPr>
              <a:xfrm flipV="1">
                <a:off x="6755483" y="3697856"/>
                <a:ext cx="4863" cy="76289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5" name="Gerader Verbinder 114"/>
              <p:cNvCxnSpPr/>
              <p:nvPr/>
            </p:nvCxnSpPr>
            <p:spPr>
              <a:xfrm flipV="1">
                <a:off x="6760346" y="3543591"/>
                <a:ext cx="241170" cy="15426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6" name="Gerader Verbinder 115"/>
              <p:cNvCxnSpPr/>
              <p:nvPr/>
            </p:nvCxnSpPr>
            <p:spPr>
              <a:xfrm>
                <a:off x="6990397" y="3302989"/>
                <a:ext cx="39080" cy="51272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7" name="Gerader Verbinder 116"/>
              <p:cNvCxnSpPr>
                <a:endCxn id="120" idx="0"/>
              </p:cNvCxnSpPr>
              <p:nvPr/>
            </p:nvCxnSpPr>
            <p:spPr>
              <a:xfrm>
                <a:off x="5125888" y="3921686"/>
                <a:ext cx="51794" cy="24995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18" name="Gerader Verbinder 117"/>
              <p:cNvCxnSpPr/>
              <p:nvPr/>
            </p:nvCxnSpPr>
            <p:spPr>
              <a:xfrm flipH="1" flipV="1">
                <a:off x="5240706" y="3980202"/>
                <a:ext cx="132068" cy="21418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119" name="Ellipse 118"/>
              <p:cNvSpPr>
                <a:spLocks noChangeAspect="1"/>
              </p:cNvSpPr>
              <p:nvPr/>
            </p:nvSpPr>
            <p:spPr>
              <a:xfrm>
                <a:off x="5148351" y="3796866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Ellipse 119"/>
              <p:cNvSpPr>
                <a:spLocks noChangeAspect="1"/>
              </p:cNvSpPr>
              <p:nvPr/>
            </p:nvSpPr>
            <p:spPr>
              <a:xfrm>
                <a:off x="5141682" y="4171642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1" name="Gerader Verbinder 120"/>
              <p:cNvCxnSpPr/>
              <p:nvPr/>
            </p:nvCxnSpPr>
            <p:spPr>
              <a:xfrm>
                <a:off x="6725248" y="4216939"/>
                <a:ext cx="191736" cy="65528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22" name="Gerader Verbinder 121"/>
              <p:cNvCxnSpPr/>
              <p:nvPr/>
            </p:nvCxnSpPr>
            <p:spPr>
              <a:xfrm>
                <a:off x="6924289" y="3880226"/>
                <a:ext cx="77980" cy="29652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123" name="Ellipse 122"/>
              <p:cNvSpPr>
                <a:spLocks noChangeAspect="1"/>
              </p:cNvSpPr>
              <p:nvPr/>
            </p:nvSpPr>
            <p:spPr>
              <a:xfrm>
                <a:off x="6649505" y="416738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4" name="Ellipse 123"/>
              <p:cNvSpPr>
                <a:spLocks noChangeAspect="1"/>
              </p:cNvSpPr>
              <p:nvPr/>
            </p:nvSpPr>
            <p:spPr>
              <a:xfrm>
                <a:off x="6995680" y="3797906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5" name="Ellipse 124"/>
              <p:cNvSpPr>
                <a:spLocks noChangeAspect="1"/>
              </p:cNvSpPr>
              <p:nvPr/>
            </p:nvSpPr>
            <p:spPr>
              <a:xfrm>
                <a:off x="6978587" y="4174890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26" name="Gerader Verbinder 125"/>
              <p:cNvCxnSpPr/>
              <p:nvPr/>
            </p:nvCxnSpPr>
            <p:spPr>
              <a:xfrm>
                <a:off x="5312904" y="3901575"/>
                <a:ext cx="92892" cy="15755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27" name="Gerader Verbinder 126"/>
              <p:cNvCxnSpPr/>
              <p:nvPr/>
            </p:nvCxnSpPr>
            <p:spPr>
              <a:xfrm flipV="1">
                <a:off x="6514313" y="3774145"/>
                <a:ext cx="241170" cy="154265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28" name="Gerader Verbinder 127"/>
              <p:cNvCxnSpPr/>
              <p:nvPr/>
            </p:nvCxnSpPr>
            <p:spPr>
              <a:xfrm flipV="1">
                <a:off x="6760346" y="3826002"/>
                <a:ext cx="4863" cy="76289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29" name="Gerader Verbinder 128"/>
              <p:cNvCxnSpPr/>
              <p:nvPr/>
            </p:nvCxnSpPr>
            <p:spPr>
              <a:xfrm flipV="1">
                <a:off x="6773839" y="3671738"/>
                <a:ext cx="232540" cy="14397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0" name="Gerader Verbinder 129"/>
              <p:cNvCxnSpPr/>
              <p:nvPr/>
            </p:nvCxnSpPr>
            <p:spPr>
              <a:xfrm flipV="1">
                <a:off x="6532742" y="3902292"/>
                <a:ext cx="227604" cy="14650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1" name="Gerader Verbinder 130"/>
              <p:cNvCxnSpPr/>
              <p:nvPr/>
            </p:nvCxnSpPr>
            <p:spPr>
              <a:xfrm flipV="1">
                <a:off x="6757914" y="3906635"/>
                <a:ext cx="2432" cy="125184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2" name="Gerader Verbinder 131"/>
              <p:cNvCxnSpPr/>
              <p:nvPr/>
            </p:nvCxnSpPr>
            <p:spPr>
              <a:xfrm flipV="1">
                <a:off x="6624886" y="4031819"/>
                <a:ext cx="133028" cy="72000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3" name="Gerader Verbinder 132"/>
              <p:cNvCxnSpPr/>
              <p:nvPr/>
            </p:nvCxnSpPr>
            <p:spPr>
              <a:xfrm>
                <a:off x="5411305" y="4063880"/>
                <a:ext cx="200214" cy="16683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oval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sp>
            <p:nvSpPr>
              <p:cNvPr id="134" name="Ellipse 133"/>
              <p:cNvSpPr>
                <a:spLocks noChangeAspect="1"/>
              </p:cNvSpPr>
              <p:nvPr/>
            </p:nvSpPr>
            <p:spPr>
              <a:xfrm>
                <a:off x="5184351" y="3913849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35" name="Gruppieren 134"/>
              <p:cNvGrpSpPr/>
              <p:nvPr/>
            </p:nvGrpSpPr>
            <p:grpSpPr>
              <a:xfrm flipH="1">
                <a:off x="6213111" y="4367107"/>
                <a:ext cx="513402" cy="292556"/>
                <a:chOff x="6752900" y="3636169"/>
                <a:chExt cx="513402" cy="292556"/>
              </a:xfrm>
            </p:grpSpPr>
            <p:cxnSp>
              <p:nvCxnSpPr>
                <p:cNvPr id="149" name="Gerader Verbinder 148"/>
                <p:cNvCxnSpPr/>
                <p:nvPr/>
              </p:nvCxnSpPr>
              <p:spPr>
                <a:xfrm flipH="1" flipV="1">
                  <a:off x="7035650" y="3636171"/>
                  <a:ext cx="186898" cy="90083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0" name="Gerader Verbinder 149"/>
                <p:cNvCxnSpPr/>
                <p:nvPr/>
              </p:nvCxnSpPr>
              <p:spPr>
                <a:xfrm flipH="1">
                  <a:off x="6752900" y="3636169"/>
                  <a:ext cx="278933" cy="90254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1" name="Gerader Verbinder 150"/>
                <p:cNvCxnSpPr/>
                <p:nvPr/>
              </p:nvCxnSpPr>
              <p:spPr>
                <a:xfrm flipH="1" flipV="1">
                  <a:off x="7060607" y="3750675"/>
                  <a:ext cx="157305" cy="32464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2" name="Gerader Verbinder 151"/>
                <p:cNvCxnSpPr/>
                <p:nvPr/>
              </p:nvCxnSpPr>
              <p:spPr>
                <a:xfrm flipH="1">
                  <a:off x="6796088" y="3748908"/>
                  <a:ext cx="258320" cy="82338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3" name="Gerader Verbinder 152"/>
                <p:cNvCxnSpPr/>
                <p:nvPr/>
              </p:nvCxnSpPr>
              <p:spPr>
                <a:xfrm flipH="1">
                  <a:off x="6835024" y="3846387"/>
                  <a:ext cx="258320" cy="82338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oval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  <p:cxnSp>
              <p:nvCxnSpPr>
                <p:cNvPr id="154" name="Gerader Verbinder 153"/>
                <p:cNvCxnSpPr/>
                <p:nvPr/>
              </p:nvCxnSpPr>
              <p:spPr>
                <a:xfrm flipH="1">
                  <a:off x="7093390" y="3836079"/>
                  <a:ext cx="172912" cy="8837"/>
                </a:xfrm>
                <a:prstGeom prst="line">
                  <a:avLst/>
                </a:prstGeom>
                <a:noFill/>
                <a:ln w="25400" cap="rnd" cmpd="sng" algn="ctr">
                  <a:solidFill>
                    <a:srgbClr val="19F54B"/>
                  </a:solidFill>
                  <a:prstDash val="solid"/>
                  <a:round/>
                  <a:tailEnd type="none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</p:cxnSp>
          </p:grpSp>
          <p:cxnSp>
            <p:nvCxnSpPr>
              <p:cNvPr id="136" name="Gerader Verbinder 135"/>
              <p:cNvCxnSpPr/>
              <p:nvPr/>
            </p:nvCxnSpPr>
            <p:spPr>
              <a:xfrm>
                <a:off x="6835243" y="3913899"/>
                <a:ext cx="86472" cy="364646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oval"/>
                <a:tailEnd type="none"/>
              </a:ln>
              <a:effectLst/>
              <a:scene3d>
                <a:camera prst="orthographicFront"/>
                <a:lightRig rig="threePt" dir="t"/>
              </a:scene3d>
              <a:sp3d/>
            </p:spPr>
          </p:cxnSp>
          <p:cxnSp>
            <p:nvCxnSpPr>
              <p:cNvPr id="137" name="Gerader Verbinder 136"/>
              <p:cNvCxnSpPr>
                <a:endCxn id="138" idx="2"/>
              </p:cNvCxnSpPr>
              <p:nvPr/>
            </p:nvCxnSpPr>
            <p:spPr>
              <a:xfrm>
                <a:off x="5374849" y="4196606"/>
                <a:ext cx="91720" cy="798"/>
              </a:xfrm>
              <a:prstGeom prst="line">
                <a:avLst/>
              </a:prstGeom>
              <a:noFill/>
              <a:ln w="25400" cap="rnd" cmpd="sng" algn="ctr">
                <a:solidFill>
                  <a:srgbClr val="19F54B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138" name="Ellipse 137"/>
              <p:cNvSpPr>
                <a:spLocks noChangeAspect="1"/>
              </p:cNvSpPr>
              <p:nvPr/>
            </p:nvSpPr>
            <p:spPr>
              <a:xfrm>
                <a:off x="5466569" y="4161404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Ellipse 138"/>
              <p:cNvSpPr>
                <a:spLocks noChangeAspect="1"/>
              </p:cNvSpPr>
              <p:nvPr/>
            </p:nvSpPr>
            <p:spPr>
              <a:xfrm>
                <a:off x="6060513" y="3606546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0" name="Gerader Verbinder 139"/>
              <p:cNvCxnSpPr>
                <a:endCxn id="147" idx="3"/>
              </p:cNvCxnSpPr>
              <p:nvPr/>
            </p:nvCxnSpPr>
            <p:spPr>
              <a:xfrm>
                <a:off x="5531279" y="3660405"/>
                <a:ext cx="295798" cy="168520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" lastClr="FFFFFF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1" name="Gerader Verbinder 140"/>
              <p:cNvCxnSpPr>
                <a:stCxn id="145" idx="7"/>
              </p:cNvCxnSpPr>
              <p:nvPr/>
            </p:nvCxnSpPr>
            <p:spPr>
              <a:xfrm flipV="1">
                <a:off x="6390683" y="3663210"/>
                <a:ext cx="287803" cy="149036"/>
              </a:xfrm>
              <a:prstGeom prst="line">
                <a:avLst/>
              </a:prstGeom>
              <a:noFill/>
              <a:ln w="25400" cap="rnd" cmpd="sng" algn="ctr">
                <a:solidFill>
                  <a:sysClr val="window" lastClr="FFFFFF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142" name="Freihandform 141"/>
              <p:cNvSpPr/>
              <p:nvPr/>
            </p:nvSpPr>
            <p:spPr>
              <a:xfrm flipH="1">
                <a:off x="6373084" y="3627586"/>
                <a:ext cx="311944" cy="209442"/>
              </a:xfrm>
              <a:custGeom>
                <a:avLst/>
                <a:gdLst>
                  <a:gd name="connsiteX0" fmla="*/ 311944 w 311944"/>
                  <a:gd name="connsiteY0" fmla="*/ 209442 h 209442"/>
                  <a:gd name="connsiteX1" fmla="*/ 273844 w 311944"/>
                  <a:gd name="connsiteY1" fmla="*/ 76092 h 209442"/>
                  <a:gd name="connsiteX2" fmla="*/ 166688 w 311944"/>
                  <a:gd name="connsiteY2" fmla="*/ 2274 h 209442"/>
                  <a:gd name="connsiteX3" fmla="*/ 0 w 311944"/>
                  <a:gd name="connsiteY3" fmla="*/ 26086 h 20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1944" h="209442">
                    <a:moveTo>
                      <a:pt x="311944" y="209442"/>
                    </a:moveTo>
                    <a:cubicBezTo>
                      <a:pt x="304998" y="160031"/>
                      <a:pt x="298053" y="110620"/>
                      <a:pt x="273844" y="76092"/>
                    </a:cubicBezTo>
                    <a:cubicBezTo>
                      <a:pt x="249635" y="41564"/>
                      <a:pt x="212329" y="10608"/>
                      <a:pt x="166688" y="2274"/>
                    </a:cubicBezTo>
                    <a:cubicBezTo>
                      <a:pt x="121047" y="-6060"/>
                      <a:pt x="60523" y="10013"/>
                      <a:pt x="0" y="26086"/>
                    </a:cubicBezTo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Freihandform 142"/>
              <p:cNvSpPr/>
              <p:nvPr/>
            </p:nvSpPr>
            <p:spPr>
              <a:xfrm flipH="1">
                <a:off x="6370703" y="3660816"/>
                <a:ext cx="317151" cy="173831"/>
              </a:xfrm>
              <a:custGeom>
                <a:avLst/>
                <a:gdLst>
                  <a:gd name="connsiteX0" fmla="*/ 445 w 317151"/>
                  <a:gd name="connsiteY0" fmla="*/ 0 h 173831"/>
                  <a:gd name="connsiteX1" fmla="*/ 17114 w 317151"/>
                  <a:gd name="connsiteY1" fmla="*/ 95250 h 173831"/>
                  <a:gd name="connsiteX2" fmla="*/ 112364 w 317151"/>
                  <a:gd name="connsiteY2" fmla="*/ 154781 h 173831"/>
                  <a:gd name="connsiteX3" fmla="*/ 317151 w 317151"/>
                  <a:gd name="connsiteY3" fmla="*/ 173831 h 173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151" h="173831">
                    <a:moveTo>
                      <a:pt x="445" y="0"/>
                    </a:moveTo>
                    <a:cubicBezTo>
                      <a:pt x="-547" y="34726"/>
                      <a:pt x="-1539" y="69453"/>
                      <a:pt x="17114" y="95250"/>
                    </a:cubicBezTo>
                    <a:cubicBezTo>
                      <a:pt x="35767" y="121047"/>
                      <a:pt x="62358" y="141684"/>
                      <a:pt x="112364" y="154781"/>
                    </a:cubicBezTo>
                    <a:cubicBezTo>
                      <a:pt x="162370" y="167878"/>
                      <a:pt x="239760" y="170854"/>
                      <a:pt x="317151" y="173831"/>
                    </a:cubicBezTo>
                  </a:path>
                </a:pathLst>
              </a:custGeom>
              <a:solidFill>
                <a:sysClr val="window" lastClr="FFFFFF"/>
              </a:solidFill>
              <a:ln w="28575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4" name="Gruppieren 143"/>
              <p:cNvGrpSpPr/>
              <p:nvPr/>
            </p:nvGrpSpPr>
            <p:grpSpPr>
              <a:xfrm>
                <a:off x="5509926" y="3621864"/>
                <a:ext cx="317151" cy="209442"/>
                <a:chOff x="6828980" y="2898089"/>
                <a:chExt cx="317151" cy="209442"/>
              </a:xfrm>
              <a:solidFill>
                <a:sysClr val="window" lastClr="FFFFFF"/>
              </a:solidFill>
            </p:grpSpPr>
            <p:sp>
              <p:nvSpPr>
                <p:cNvPr id="147" name="Freihandform 146"/>
                <p:cNvSpPr/>
                <p:nvPr/>
              </p:nvSpPr>
              <p:spPr>
                <a:xfrm>
                  <a:off x="6828980" y="2931319"/>
                  <a:ext cx="317151" cy="173831"/>
                </a:xfrm>
                <a:custGeom>
                  <a:avLst/>
                  <a:gdLst>
                    <a:gd name="connsiteX0" fmla="*/ 445 w 317151"/>
                    <a:gd name="connsiteY0" fmla="*/ 0 h 173831"/>
                    <a:gd name="connsiteX1" fmla="*/ 17114 w 317151"/>
                    <a:gd name="connsiteY1" fmla="*/ 95250 h 173831"/>
                    <a:gd name="connsiteX2" fmla="*/ 112364 w 317151"/>
                    <a:gd name="connsiteY2" fmla="*/ 154781 h 173831"/>
                    <a:gd name="connsiteX3" fmla="*/ 317151 w 317151"/>
                    <a:gd name="connsiteY3" fmla="*/ 173831 h 173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7151" h="173831">
                      <a:moveTo>
                        <a:pt x="445" y="0"/>
                      </a:moveTo>
                      <a:cubicBezTo>
                        <a:pt x="-547" y="34726"/>
                        <a:pt x="-1539" y="69453"/>
                        <a:pt x="17114" y="95250"/>
                      </a:cubicBezTo>
                      <a:cubicBezTo>
                        <a:pt x="35767" y="121047"/>
                        <a:pt x="62358" y="141684"/>
                        <a:pt x="112364" y="154781"/>
                      </a:cubicBezTo>
                      <a:cubicBezTo>
                        <a:pt x="162370" y="167878"/>
                        <a:pt x="239760" y="170854"/>
                        <a:pt x="317151" y="173831"/>
                      </a:cubicBezTo>
                    </a:path>
                  </a:pathLst>
                </a:custGeom>
                <a:grpFill/>
                <a:ln w="254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ihandform 147"/>
                <p:cNvSpPr/>
                <p:nvPr/>
              </p:nvSpPr>
              <p:spPr>
                <a:xfrm>
                  <a:off x="6831806" y="2898089"/>
                  <a:ext cx="311944" cy="209442"/>
                </a:xfrm>
                <a:custGeom>
                  <a:avLst/>
                  <a:gdLst>
                    <a:gd name="connsiteX0" fmla="*/ 311944 w 311944"/>
                    <a:gd name="connsiteY0" fmla="*/ 209442 h 209442"/>
                    <a:gd name="connsiteX1" fmla="*/ 273844 w 311944"/>
                    <a:gd name="connsiteY1" fmla="*/ 76092 h 209442"/>
                    <a:gd name="connsiteX2" fmla="*/ 166688 w 311944"/>
                    <a:gd name="connsiteY2" fmla="*/ 2274 h 209442"/>
                    <a:gd name="connsiteX3" fmla="*/ 0 w 311944"/>
                    <a:gd name="connsiteY3" fmla="*/ 26086 h 20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944" h="209442">
                      <a:moveTo>
                        <a:pt x="311944" y="209442"/>
                      </a:moveTo>
                      <a:cubicBezTo>
                        <a:pt x="304998" y="160031"/>
                        <a:pt x="298053" y="110620"/>
                        <a:pt x="273844" y="76092"/>
                      </a:cubicBezTo>
                      <a:cubicBezTo>
                        <a:pt x="249635" y="41564"/>
                        <a:pt x="212329" y="10608"/>
                        <a:pt x="166688" y="2274"/>
                      </a:cubicBezTo>
                      <a:cubicBezTo>
                        <a:pt x="121047" y="-6060"/>
                        <a:pt x="60523" y="10013"/>
                        <a:pt x="0" y="26086"/>
                      </a:cubicBezTo>
                    </a:path>
                  </a:pathLst>
                </a:custGeom>
                <a:grpFill/>
                <a:ln w="25400" cap="flat" cmpd="sng" algn="ctr">
                  <a:solidFill>
                    <a:srgbClr val="19F54B"/>
                  </a:solidFill>
                  <a:prstDash val="solid"/>
                </a:ln>
                <a:effectLst/>
                <a:scene3d>
                  <a:camera prst="orthographicFront"/>
                  <a:lightRig rig="threePt" dir="t"/>
                </a:scene3d>
                <a:sp3d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5" name="Ellipse 144"/>
              <p:cNvSpPr>
                <a:spLocks noChangeAspect="1"/>
              </p:cNvSpPr>
              <p:nvPr/>
            </p:nvSpPr>
            <p:spPr>
              <a:xfrm>
                <a:off x="6329227" y="3801702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Ellipse 145"/>
              <p:cNvSpPr>
                <a:spLocks noChangeAspect="1"/>
              </p:cNvSpPr>
              <p:nvPr/>
            </p:nvSpPr>
            <p:spPr>
              <a:xfrm>
                <a:off x="5791522" y="3790155"/>
                <a:ext cx="72000" cy="72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19F54B"/>
                </a:solidFill>
                <a:prstDash val="solid"/>
              </a:ln>
              <a:effectLst/>
              <a:scene3d>
                <a:camera prst="orthographicFront"/>
                <a:lightRig rig="threePt" dir="t"/>
              </a:scene3d>
              <a:sp3d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Gerader Verbinder 10"/>
            <p:cNvCxnSpPr/>
            <p:nvPr/>
          </p:nvCxnSpPr>
          <p:spPr>
            <a:xfrm flipH="1">
              <a:off x="2536865" y="2663239"/>
              <a:ext cx="25245" cy="16830"/>
            </a:xfrm>
            <a:prstGeom prst="line">
              <a:avLst/>
            </a:prstGeom>
            <a:noFill/>
            <a:ln w="25400" cap="rnd" cmpd="sng" algn="ctr">
              <a:solidFill>
                <a:srgbClr val="1FFF53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grpSp>
        <p:nvGrpSpPr>
          <p:cNvPr id="222" name="Group 4"/>
          <p:cNvGrpSpPr/>
          <p:nvPr/>
        </p:nvGrpSpPr>
        <p:grpSpPr>
          <a:xfrm>
            <a:off x="-1" y="5071544"/>
            <a:ext cx="12080147" cy="949744"/>
            <a:chOff x="395536" y="2914734"/>
            <a:chExt cx="8352928" cy="576000"/>
          </a:xfrm>
        </p:grpSpPr>
        <p:sp>
          <p:nvSpPr>
            <p:cNvPr id="223" name="Rectangle 5"/>
            <p:cNvSpPr/>
            <p:nvPr/>
          </p:nvSpPr>
          <p:spPr>
            <a:xfrm>
              <a:off x="534010" y="2914734"/>
              <a:ext cx="8214454" cy="576000"/>
            </a:xfrm>
            <a:prstGeom prst="rect">
              <a:avLst/>
            </a:prstGeom>
            <a:gradFill flip="none" rotWithShape="1">
              <a:gsLst>
                <a:gs pos="100000">
                  <a:sysClr val="window" lastClr="FFFFFF"/>
                </a:gs>
                <a:gs pos="0">
                  <a:srgbClr val="00AAE5"/>
                </a:gs>
                <a:gs pos="50000">
                  <a:srgbClr val="53C6ED">
                    <a:alpha val="50000"/>
                  </a:srgbClr>
                </a:gs>
                <a:gs pos="25000">
                  <a:srgbClr val="00AAE5">
                    <a:alpha val="75000"/>
                  </a:srgbClr>
                </a:gs>
              </a:gsLst>
              <a:lin ang="0" scaled="1"/>
              <a:tileRect/>
            </a:gradFill>
            <a:ln w="88900" cap="rnd" cmpd="sng" algn="ctr">
              <a:noFill/>
              <a:prstDash val="solid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4" name="Rectangle 6"/>
            <p:cNvSpPr/>
            <p:nvPr/>
          </p:nvSpPr>
          <p:spPr>
            <a:xfrm>
              <a:off x="395536" y="2914734"/>
              <a:ext cx="144016" cy="576000"/>
            </a:xfrm>
            <a:prstGeom prst="rect">
              <a:avLst/>
            </a:prstGeom>
            <a:solidFill>
              <a:srgbClr val="00AAE5"/>
            </a:solidFill>
            <a:ln w="88900" cap="rnd" cmpd="sng" algn="ctr">
              <a:noFill/>
              <a:prstDash val="solid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25" name="Gruppieren 224"/>
          <p:cNvGrpSpPr/>
          <p:nvPr/>
        </p:nvGrpSpPr>
        <p:grpSpPr>
          <a:xfrm>
            <a:off x="3240528" y="266011"/>
            <a:ext cx="5307415" cy="1638047"/>
            <a:chOff x="3635896" y="266011"/>
            <a:chExt cx="4828380" cy="1638047"/>
          </a:xfrm>
        </p:grpSpPr>
        <p:sp>
          <p:nvSpPr>
            <p:cNvPr id="226" name="Textfeld 225"/>
            <p:cNvSpPr txBox="1"/>
            <p:nvPr/>
          </p:nvSpPr>
          <p:spPr>
            <a:xfrm>
              <a:off x="3635896" y="266011"/>
              <a:ext cx="4828380" cy="6463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AE5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AAE5"/>
                  </a:solidFill>
                  <a:effectLst/>
                  <a:uLnTx/>
                  <a:uFillTx/>
                </a:rPr>
                <a:t>SearchEngine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AAE5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   https://github.com/ThorstenDoherr/searchengine</a:t>
              </a:r>
            </a:p>
          </p:txBody>
        </p:sp>
        <p:sp>
          <p:nvSpPr>
            <p:cNvPr id="227" name="Textfeld 226"/>
            <p:cNvSpPr txBox="1"/>
            <p:nvPr/>
          </p:nvSpPr>
          <p:spPr>
            <a:xfrm>
              <a:off x="4049733" y="980728"/>
              <a:ext cx="4087437" cy="9233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AAE5"/>
                  </a:solidFill>
                  <a:effectLst/>
                  <a:uLnTx/>
                  <a:uFillTx/>
                </a:rPr>
                <a:t>    Brain – Neural Network for Stata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  https://github.com/ThorstenDoherr/brain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    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ssc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install brain</a:t>
              </a:r>
            </a:p>
          </p:txBody>
        </p:sp>
      </p:grpSp>
      <p:sp>
        <p:nvSpPr>
          <p:cNvPr id="451" name="TextBox 8"/>
          <p:cNvSpPr txBox="1"/>
          <p:nvPr/>
        </p:nvSpPr>
        <p:spPr>
          <a:xfrm>
            <a:off x="323528" y="5130918"/>
            <a:ext cx="383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Thank you for your attention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Time for questions</a:t>
            </a:r>
            <a:endParaRPr lang="en-US" sz="24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41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3" y="99118"/>
            <a:ext cx="12192000" cy="482773"/>
          </a:xfrm>
        </p:spPr>
        <p:txBody>
          <a:bodyPr/>
          <a:lstStyle/>
          <a:p>
            <a:r>
              <a:rPr lang="en-US" dirty="0" smtClean="0"/>
              <a:t>Preparer Gateway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8" y="633228"/>
            <a:ext cx="5632918" cy="571008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5" y="921320"/>
            <a:ext cx="1131728" cy="144895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49339" y="1673766"/>
            <a:ext cx="1075037" cy="153303"/>
          </a:xfrm>
          <a:prstGeom prst="rect">
            <a:avLst/>
          </a:prstGeom>
          <a:solidFill>
            <a:srgbClr val="0078D7"/>
          </a:solidFill>
          <a:ln w="25400" cap="flat">
            <a:noFill/>
          </a:ln>
        </p:spPr>
        <p:txBody>
          <a:bodyPr rtlCol="0" anchor="ctr"/>
          <a:lstStyle/>
          <a:p>
            <a:r>
              <a:rPr lang="en-US" sz="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sz="800" u="sng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sz="80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rPr>
              <a:t>reate</a:t>
            </a:r>
            <a:endParaRPr lang="en-US" sz="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448902" y="6122462"/>
            <a:ext cx="5532097" cy="180000"/>
          </a:xfrm>
          <a:prstGeom prst="rect">
            <a:avLst/>
          </a:prstGeom>
          <a:solidFill>
            <a:srgbClr val="19F54B"/>
          </a:solidFill>
          <a:ln w="25400" cap="flat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eck 49"/>
          <p:cNvSpPr/>
          <p:nvPr/>
        </p:nvSpPr>
        <p:spPr>
          <a:xfrm>
            <a:off x="-1" y="5896032"/>
            <a:ext cx="396459" cy="412650"/>
          </a:xfrm>
          <a:prstGeom prst="rect">
            <a:avLst/>
          </a:prstGeom>
          <a:solidFill>
            <a:schemeClr val="bg1"/>
          </a:solidFill>
          <a:ln w="25400" cap="flat"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890" y="6096524"/>
            <a:ext cx="240063" cy="265784"/>
          </a:xfrm>
          <a:prstGeom prst="rect">
            <a:avLst/>
          </a:prstGeom>
        </p:spPr>
      </p:pic>
      <p:grpSp>
        <p:nvGrpSpPr>
          <p:cNvPr id="53" name="Gruppieren 52"/>
          <p:cNvGrpSpPr/>
          <p:nvPr/>
        </p:nvGrpSpPr>
        <p:grpSpPr>
          <a:xfrm>
            <a:off x="584787" y="2385295"/>
            <a:ext cx="5134692" cy="2638793"/>
            <a:chOff x="584787" y="2385295"/>
            <a:chExt cx="5134692" cy="2638793"/>
          </a:xfrm>
        </p:grpSpPr>
        <p:grpSp>
          <p:nvGrpSpPr>
            <p:cNvPr id="8" name="Gruppieren 7"/>
            <p:cNvGrpSpPr/>
            <p:nvPr/>
          </p:nvGrpSpPr>
          <p:grpSpPr>
            <a:xfrm>
              <a:off x="584787" y="2385295"/>
              <a:ext cx="5134692" cy="2638793"/>
              <a:chOff x="1970442" y="2708920"/>
              <a:chExt cx="5134692" cy="2638793"/>
            </a:xfrm>
          </p:grpSpPr>
          <p:pic>
            <p:nvPicPr>
              <p:cNvPr id="9" name="Grafik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0442" y="2708920"/>
                <a:ext cx="5134692" cy="2638793"/>
              </a:xfrm>
              <a:prstGeom prst="rect">
                <a:avLst/>
              </a:prstGeom>
            </p:spPr>
          </p:pic>
          <p:grpSp>
            <p:nvGrpSpPr>
              <p:cNvPr id="10" name="Gruppieren 9"/>
              <p:cNvGrpSpPr/>
              <p:nvPr/>
            </p:nvGrpSpPr>
            <p:grpSpPr>
              <a:xfrm>
                <a:off x="5686041" y="4332595"/>
                <a:ext cx="1025773" cy="183515"/>
                <a:chOff x="224994" y="3756519"/>
                <a:chExt cx="945726" cy="183515"/>
              </a:xfrm>
            </p:grpSpPr>
            <p:sp>
              <p:nvSpPr>
                <p:cNvPr id="16" name="Rechteck 15"/>
                <p:cNvSpPr/>
                <p:nvPr/>
              </p:nvSpPr>
              <p:spPr>
                <a:xfrm>
                  <a:off x="288780" y="3760034"/>
                  <a:ext cx="881940" cy="180000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hteck 16"/>
                <p:cNvSpPr/>
                <p:nvPr/>
              </p:nvSpPr>
              <p:spPr>
                <a:xfrm>
                  <a:off x="224994" y="3756519"/>
                  <a:ext cx="875225" cy="180000"/>
                </a:xfrm>
                <a:prstGeom prst="rect">
                  <a:avLst/>
                </a:prstGeom>
                <a:noFill/>
                <a:ln w="25400" cap="flat">
                  <a:noFill/>
                </a:ln>
              </p:spPr>
              <p:txBody>
                <a:bodyPr rtlCol="0" anchor="ctr"/>
                <a:lstStyle/>
                <a:p>
                  <a:r>
                    <a:rPr lang="en-US" sz="900" dirty="0" smtClean="0">
                      <a:latin typeface="Arial" panose="020B0604020202020204" pitchFamily="34" charset="0"/>
                      <a:ea typeface="Microsoft YaHei UI" panose="020B0503020204020204" pitchFamily="34" charset="-122"/>
                      <a:cs typeface="Arial" panose="020B0604020202020204" pitchFamily="34" charset="0"/>
                    </a:rPr>
                    <a:t>GRAM3</a:t>
                  </a:r>
                </a:p>
              </p:txBody>
            </p:sp>
          </p:grpSp>
          <p:grpSp>
            <p:nvGrpSpPr>
              <p:cNvPr id="11" name="Gruppieren 10"/>
              <p:cNvGrpSpPr/>
              <p:nvPr/>
            </p:nvGrpSpPr>
            <p:grpSpPr>
              <a:xfrm>
                <a:off x="2137240" y="3350558"/>
                <a:ext cx="1019553" cy="183515"/>
                <a:chOff x="230729" y="3756519"/>
                <a:chExt cx="939991" cy="183515"/>
              </a:xfrm>
            </p:grpSpPr>
            <p:sp>
              <p:nvSpPr>
                <p:cNvPr id="14" name="Rechteck 13"/>
                <p:cNvSpPr/>
                <p:nvPr/>
              </p:nvSpPr>
              <p:spPr>
                <a:xfrm>
                  <a:off x="288780" y="3760034"/>
                  <a:ext cx="881940" cy="180000"/>
                </a:xfrm>
                <a:prstGeom prst="rect">
                  <a:avLst/>
                </a:prstGeom>
                <a:solidFill>
                  <a:schemeClr val="bg1"/>
                </a:solidFill>
                <a:ln w="25400" cap="flat">
                  <a:noFill/>
                </a:ln>
              </p:spPr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hteck 14"/>
                <p:cNvSpPr/>
                <p:nvPr/>
              </p:nvSpPr>
              <p:spPr>
                <a:xfrm>
                  <a:off x="230729" y="3756519"/>
                  <a:ext cx="875225" cy="180000"/>
                </a:xfrm>
                <a:prstGeom prst="rect">
                  <a:avLst/>
                </a:prstGeom>
                <a:noFill/>
                <a:ln w="25400" cap="flat">
                  <a:noFill/>
                </a:ln>
              </p:spPr>
              <p:txBody>
                <a:bodyPr rtlCol="0" anchor="ctr"/>
                <a:lstStyle/>
                <a:p>
                  <a:r>
                    <a:rPr lang="en-US" sz="1000" dirty="0" smtClean="0">
                      <a:latin typeface="Arial" panose="020B0604020202020204" pitchFamily="34" charset="0"/>
                      <a:ea typeface="Microsoft YaHei UI" panose="020B0503020204020204" pitchFamily="34" charset="-122"/>
                      <a:cs typeface="Arial" panose="020B0604020202020204" pitchFamily="34" charset="0"/>
                    </a:rPr>
                    <a:t>Firma</a:t>
                  </a:r>
                </a:p>
              </p:txBody>
            </p:sp>
          </p:grpSp>
          <p:sp>
            <p:nvSpPr>
              <p:cNvPr id="12" name="Rechteck 11"/>
              <p:cNvSpPr/>
              <p:nvPr/>
            </p:nvSpPr>
            <p:spPr>
              <a:xfrm>
                <a:off x="3823324" y="3196537"/>
                <a:ext cx="1271190" cy="180000"/>
              </a:xfrm>
              <a:prstGeom prst="rect">
                <a:avLst/>
              </a:prstGeom>
              <a:solidFill>
                <a:schemeClr val="bg1"/>
              </a:solidFill>
              <a:ln w="25400" cap="flat">
                <a:noFill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fik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43772" y="3502746"/>
                <a:ext cx="333422" cy="333422"/>
              </a:xfrm>
              <a:prstGeom prst="rect">
                <a:avLst/>
              </a:prstGeom>
            </p:spPr>
          </p:pic>
        </p:grpSp>
        <p:sp>
          <p:nvSpPr>
            <p:cNvPr id="4" name="Textfeld 3"/>
            <p:cNvSpPr txBox="1"/>
            <p:nvPr/>
          </p:nvSpPr>
          <p:spPr>
            <a:xfrm>
              <a:off x="820721" y="2875269"/>
              <a:ext cx="519817" cy="100796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Unikey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lnSpc>
                  <a:spcPts val="15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  <a:p>
              <a:pPr>
                <a:lnSpc>
                  <a:spcPts val="15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</a:p>
            <a:p>
              <a:pPr>
                <a:lnSpc>
                  <a:spcPts val="15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Zip</a:t>
              </a:r>
            </a:p>
            <a:p>
              <a:pPr>
                <a:lnSpc>
                  <a:spcPts val="1500"/>
                </a:lnSpc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City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819302" y="3071865"/>
            <a:ext cx="957600" cy="183600"/>
          </a:xfrm>
          <a:prstGeom prst="rect">
            <a:avLst/>
          </a:prstGeom>
          <a:solidFill>
            <a:srgbClr val="0078D7"/>
          </a:solidFill>
        </p:spPr>
        <p:txBody>
          <a:bodyPr wrap="none" lIns="36000" tIns="0" rIns="0" bIns="0" rtlCol="0" anchor="ctr" anchorCtr="0"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380803" y="2847639"/>
            <a:ext cx="52610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2737328" y="2847639"/>
            <a:ext cx="58381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FIRMA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380803" y="3047000"/>
            <a:ext cx="526106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737328" y="3046539"/>
            <a:ext cx="583814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FIRMA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2377771" y="3242709"/>
            <a:ext cx="524503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2737328" y="3242610"/>
            <a:ext cx="780983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STRASSE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2378566" y="3438418"/>
            <a:ext cx="362600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2381545" y="3638034"/>
            <a:ext cx="405880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4300386" y="2867000"/>
            <a:ext cx="1019553" cy="183515"/>
            <a:chOff x="230729" y="3756519"/>
            <a:chExt cx="939991" cy="183515"/>
          </a:xfrm>
        </p:grpSpPr>
        <p:sp>
          <p:nvSpPr>
            <p:cNvPr id="22" name="Rechteck 21"/>
            <p:cNvSpPr/>
            <p:nvPr/>
          </p:nvSpPr>
          <p:spPr>
            <a:xfrm>
              <a:off x="288780" y="3760034"/>
              <a:ext cx="881940" cy="180000"/>
            </a:xfrm>
            <a:prstGeom prst="rect">
              <a:avLst/>
            </a:prstGeom>
            <a:solidFill>
              <a:srgbClr val="0078D7"/>
            </a:solidFill>
            <a:ln w="25400" cap="flat"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hteck 22"/>
            <p:cNvSpPr/>
            <p:nvPr/>
          </p:nvSpPr>
          <p:spPr>
            <a:xfrm>
              <a:off x="230729" y="3756519"/>
              <a:ext cx="875225" cy="180000"/>
            </a:xfrm>
            <a:prstGeom prst="rect">
              <a:avLst/>
            </a:prstGeom>
            <a:noFill/>
            <a:ln w="25400" cap="flat">
              <a:noFill/>
            </a:ln>
          </p:spPr>
          <p:txBody>
            <a:bodyPr rtlCol="0" anchor="ctr"/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FIRMA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4300386" y="4005455"/>
            <a:ext cx="1019553" cy="183515"/>
            <a:chOff x="230729" y="3756519"/>
            <a:chExt cx="939991" cy="183515"/>
          </a:xfrm>
        </p:grpSpPr>
        <p:sp>
          <p:nvSpPr>
            <p:cNvPr id="29" name="Rechteck 28"/>
            <p:cNvSpPr/>
            <p:nvPr/>
          </p:nvSpPr>
          <p:spPr>
            <a:xfrm>
              <a:off x="288780" y="3760034"/>
              <a:ext cx="881940" cy="180000"/>
            </a:xfrm>
            <a:prstGeom prst="rect">
              <a:avLst/>
            </a:prstGeom>
            <a:solidFill>
              <a:srgbClr val="0078D7"/>
            </a:solidFill>
            <a:ln w="25400" cap="flat"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230729" y="3756519"/>
              <a:ext cx="875225" cy="180000"/>
            </a:xfrm>
            <a:prstGeom prst="rect">
              <a:avLst/>
            </a:prstGeom>
            <a:noFill/>
            <a:ln w="25400" cap="flat">
              <a:noFill/>
            </a:ln>
          </p:spPr>
          <p:txBody>
            <a:bodyPr rtlCol="0" anchor="ctr"/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GRAM3</a:t>
              </a:r>
            </a:p>
          </p:txBody>
        </p:sp>
      </p:grpSp>
      <p:grpSp>
        <p:nvGrpSpPr>
          <p:cNvPr id="36" name="Gruppieren 35"/>
          <p:cNvGrpSpPr/>
          <p:nvPr/>
        </p:nvGrpSpPr>
        <p:grpSpPr>
          <a:xfrm>
            <a:off x="4302010" y="3024111"/>
            <a:ext cx="1019553" cy="183515"/>
            <a:chOff x="230729" y="3756519"/>
            <a:chExt cx="939991" cy="183515"/>
          </a:xfrm>
        </p:grpSpPr>
        <p:sp>
          <p:nvSpPr>
            <p:cNvPr id="37" name="Rechteck 36"/>
            <p:cNvSpPr/>
            <p:nvPr/>
          </p:nvSpPr>
          <p:spPr>
            <a:xfrm>
              <a:off x="288780" y="3760034"/>
              <a:ext cx="881940" cy="180000"/>
            </a:xfrm>
            <a:prstGeom prst="rect">
              <a:avLst/>
            </a:prstGeom>
            <a:solidFill>
              <a:srgbClr val="0078D7"/>
            </a:solidFill>
            <a:ln w="25400" cap="flat"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230729" y="3756519"/>
              <a:ext cx="875225" cy="180000"/>
            </a:xfrm>
            <a:prstGeom prst="rect">
              <a:avLst/>
            </a:prstGeom>
            <a:noFill/>
            <a:ln w="25400" cap="flat">
              <a:noFill/>
            </a:ln>
          </p:spPr>
          <p:txBody>
            <a:bodyPr rtlCol="0" anchor="ctr"/>
            <a:lstStyle/>
            <a:p>
              <a:r>
                <a:rPr lang="en-US" sz="900" dirty="0" smtClean="0">
                  <a:solidFill>
                    <a:schemeClr val="bg1"/>
                  </a:solidFill>
                  <a:latin typeface="Arial" panose="020B0604020202020204" pitchFamily="34" charset="0"/>
                  <a:ea typeface="Microsoft YaHei UI" panose="020B0503020204020204" pitchFamily="34" charset="-122"/>
                  <a:cs typeface="Arial" panose="020B0604020202020204" pitchFamily="34" charset="0"/>
                </a:rPr>
                <a:t>STRASSE</a:t>
              </a:r>
            </a:p>
          </p:txBody>
        </p:sp>
      </p:grpSp>
      <p:pic>
        <p:nvPicPr>
          <p:cNvPr id="48" name="Grafik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593" y="4666015"/>
            <a:ext cx="781159" cy="257211"/>
          </a:xfrm>
          <a:prstGeom prst="rect">
            <a:avLst/>
          </a:prstGeom>
        </p:spPr>
      </p:pic>
      <p:sp>
        <p:nvSpPr>
          <p:cNvPr id="31" name="Textfeld 30"/>
          <p:cNvSpPr txBox="1"/>
          <p:nvPr/>
        </p:nvSpPr>
        <p:spPr>
          <a:xfrm>
            <a:off x="3150984" y="3043428"/>
            <a:ext cx="639919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GRAM3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819302" y="3260840"/>
            <a:ext cx="957600" cy="183600"/>
          </a:xfrm>
          <a:prstGeom prst="rect">
            <a:avLst/>
          </a:prstGeom>
          <a:solidFill>
            <a:srgbClr val="0078D7"/>
          </a:solidFill>
        </p:spPr>
        <p:txBody>
          <a:bodyPr wrap="none" lIns="36000" tIns="0" rIns="0" bIns="0" rtlCol="0" anchor="ctr" anchorCtr="0"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Street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819302" y="3453286"/>
            <a:ext cx="957600" cy="183600"/>
          </a:xfrm>
          <a:prstGeom prst="rect">
            <a:avLst/>
          </a:prstGeom>
          <a:solidFill>
            <a:srgbClr val="0078D7"/>
          </a:solidFill>
        </p:spPr>
        <p:txBody>
          <a:bodyPr wrap="none" lIns="36000" tIns="0" rIns="0" bIns="0" rtlCol="0" anchor="ctr" anchorCtr="0"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9302" y="3642393"/>
            <a:ext cx="957600" cy="183600"/>
          </a:xfrm>
          <a:prstGeom prst="rect">
            <a:avLst/>
          </a:prstGeom>
          <a:solidFill>
            <a:srgbClr val="0078D7"/>
          </a:solidFill>
        </p:spPr>
        <p:txBody>
          <a:bodyPr wrap="none" lIns="36000" tIns="0" rIns="0" bIns="0" rtlCol="0" anchor="ctr" anchorCtr="0">
            <a:no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6362700" y="638175"/>
            <a:ext cx="521017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Preparers </a:t>
            </a:r>
            <a:r>
              <a:rPr lang="en-US" sz="1400" dirty="0" smtClean="0"/>
              <a:t>are normalization/tokenization directives.</a:t>
            </a:r>
            <a:br>
              <a:rPr lang="en-US" sz="1400" dirty="0" smtClean="0"/>
            </a:br>
            <a:r>
              <a:rPr lang="en-US" sz="1400" dirty="0" smtClean="0"/>
              <a:t>In combination with search fields, they define </a:t>
            </a:r>
            <a:r>
              <a:rPr lang="en-US" sz="1400" dirty="0" smtClean="0"/>
              <a:t>search types</a:t>
            </a:r>
            <a:r>
              <a:rPr lang="en-US" sz="1400" dirty="0" smtClean="0"/>
              <a:t>.</a:t>
            </a:r>
            <a:br>
              <a:rPr lang="en-US" sz="1400" dirty="0" smtClean="0"/>
            </a:br>
            <a:r>
              <a:rPr lang="en-US" sz="1400" dirty="0" smtClean="0"/>
              <a:t>By default, all fields will be normalized:</a:t>
            </a:r>
            <a:br>
              <a:rPr lang="en-US" sz="1400" dirty="0" smtClean="0"/>
            </a:br>
            <a:r>
              <a:rPr lang="en-US" sz="1400" dirty="0" smtClean="0"/>
              <a:t>upper case, only alpha-numeric characters, word tokens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6362700" y="1638300"/>
            <a:ext cx="5210175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smtClean="0"/>
              <a:t>FIRMA</a:t>
            </a:r>
            <a:r>
              <a:rPr lang="en-US" sz="1400" dirty="0" smtClean="0"/>
              <a:t>, STRASSE, PLZ are </a:t>
            </a:r>
            <a:r>
              <a:rPr lang="en-US" sz="1400" dirty="0" smtClean="0"/>
              <a:t>custom preparers </a:t>
            </a:r>
            <a:r>
              <a:rPr lang="en-US" sz="1400" dirty="0" smtClean="0"/>
              <a:t>defined in the “searchengine_firma_strasse.xml” file. They handle the idiosyncrasies of German firm names and addresses (legal forms, concatenated street types) and are not required for other languages. </a:t>
            </a:r>
            <a:br>
              <a:rPr lang="en-US" sz="1400" dirty="0" smtClean="0"/>
            </a:br>
            <a:r>
              <a:rPr lang="en-US" sz="1400" dirty="0" smtClean="0"/>
              <a:t>Languages allowing the (arbitrary) concatenation of words pose a challenge for word based algorithms.</a:t>
            </a:r>
            <a:endParaRPr lang="en-US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362700" y="3286300"/>
            <a:ext cx="5210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1400" dirty="0" err="1" smtClean="0"/>
              <a:t>GRAMn</a:t>
            </a:r>
            <a:r>
              <a:rPr lang="en-US" sz="1400" dirty="0" smtClean="0"/>
              <a:t> </a:t>
            </a:r>
            <a:r>
              <a:rPr lang="en-US" sz="1400" dirty="0" smtClean="0"/>
              <a:t>preparers </a:t>
            </a:r>
            <a:r>
              <a:rPr lang="en-US" sz="1400" dirty="0" smtClean="0"/>
              <a:t>implement a computational linguistics method by creating overlapping tokens of size n, i.e.</a:t>
            </a:r>
            <a:br>
              <a:rPr lang="en-US" sz="1400" dirty="0" smtClean="0"/>
            </a:br>
            <a:r>
              <a:rPr lang="en-US" sz="1400" dirty="0" smtClean="0"/>
              <a:t>THORSTEN → THO HOR ORS RST STE TEN</a:t>
            </a:r>
            <a:br>
              <a:rPr lang="en-US" sz="1400" dirty="0" smtClean="0"/>
            </a:br>
            <a:r>
              <a:rPr lang="en-US" sz="1400" dirty="0" smtClean="0"/>
              <a:t>Other linguistic </a:t>
            </a:r>
            <a:r>
              <a:rPr lang="en-US" sz="1400" dirty="0" smtClean="0"/>
              <a:t>preparers </a:t>
            </a:r>
            <a:r>
              <a:rPr lang="en-US" sz="1400" dirty="0" smtClean="0"/>
              <a:t>implement SOUNDEX, METAPHONE and COLONE but only GRAM can handle erroneously concatenated/split words.</a:t>
            </a:r>
            <a:br>
              <a:rPr lang="en-US" sz="1400" dirty="0" smtClean="0"/>
            </a:br>
            <a:r>
              <a:rPr lang="en-US" sz="1400" dirty="0" smtClean="0"/>
              <a:t>These </a:t>
            </a:r>
            <a:r>
              <a:rPr lang="en-US" sz="1400" dirty="0" smtClean="0"/>
              <a:t>preparers </a:t>
            </a:r>
            <a:r>
              <a:rPr lang="en-US" sz="1400" dirty="0" smtClean="0"/>
              <a:t>destroy information for the sake of increased robustness against misspellings, therefor they will also be referred as destructive </a:t>
            </a:r>
            <a:r>
              <a:rPr lang="en-US" sz="1400" dirty="0" smtClean="0"/>
              <a:t>preparers </a:t>
            </a:r>
            <a:r>
              <a:rPr lang="en-US" sz="1400" dirty="0" smtClean="0"/>
              <a:t>→ increased risk of false positives</a:t>
            </a:r>
            <a:endParaRPr lang="en-US" sz="1400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0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9" grpId="0" animBg="1"/>
      <p:bldP spid="52" grpId="0" animBg="1"/>
      <p:bldP spid="52" grpId="1" animBg="1"/>
      <p:bldP spid="24" grpId="0"/>
      <p:bldP spid="25" grpId="0"/>
      <p:bldP spid="26" grpId="0"/>
      <p:bldP spid="27" grpId="0"/>
      <p:bldP spid="35" grpId="0"/>
      <p:bldP spid="39" grpId="0"/>
      <p:bldP spid="43" grpId="0"/>
      <p:bldP spid="47" grpId="0"/>
      <p:bldP spid="31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8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Relative Identification Potential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2749" y="1414589"/>
              <a:ext cx="1725229" cy="490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229"/>
                    <a:gridCol w="1188000"/>
                  </a:tblGrid>
                  <a:tr h="288000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𝑟𝐼𝑃</m:t>
                                </m:r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=</m:t>
                                </m:r>
                              </m:oMath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𝑠h𝑎𝑟𝑒</m:t>
                                </m:r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∗</m:t>
                                </m:r>
                                <m:r>
                                  <a:rPr lang="de-DE" sz="1800" b="0" i="1" smtClean="0">
                                    <a:solidFill>
                                      <a:srgbClr val="00AAE5"/>
                                    </a:solidFill>
                                    <a:latin typeface="Cambria Math"/>
                                  </a:rPr>
                                  <m:t>𝑤𝑒𝑖𝑔h𝑡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AAE5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53.804%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15.000%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1.162%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0.025%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0.009%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70.000%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9.051%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0.941</a:t>
                          </a: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0.008%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1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82749" y="1414589"/>
              <a:ext cx="1725229" cy="490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7229"/>
                    <a:gridCol w="1188000"/>
                  </a:tblGrid>
                  <a:tr h="640080"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b="-67619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53.804%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15.000%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1.162%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0.025%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0.009%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70.000%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9.051%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40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0.941</a:t>
                          </a: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0.008%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3142" y="1404746"/>
              <a:ext cx="1603432" cy="4917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134"/>
                    <a:gridCol w="1189298"/>
                  </a:tblGrid>
                  <a:tr h="288000">
                    <a:tc gridSpan="2"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𝑠h𝑎𝑟𝑒</m:t>
                                </m:r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𝐼𝑃</m:t>
                                    </m:r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de-DE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de-DE" sz="1800" b="0" i="1" smtClean="0">
                                            <a:latin typeface="Cambria Math"/>
                                          </a:rPr>
                                          <m:t>𝐼𝑃</m:t>
                                        </m:r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76.863%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21.428%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1.660%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0.036%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0.013%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90.511%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9.494%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0.084%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3142" y="1404746"/>
              <a:ext cx="1603432" cy="49171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134"/>
                    <a:gridCol w="1189298"/>
                  </a:tblGrid>
                  <a:tr h="649923"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b="-66355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76.863%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21.428%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1.660%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0.036%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0.013%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90.511%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9.494%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 0.084%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100.000%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79710" y="1442669"/>
              <a:ext cx="1603432" cy="487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134"/>
                    <a:gridCol w="1189298"/>
                  </a:tblGrid>
                  <a:tr h="612000">
                    <a:tc gridSpan="2">
                      <a:txBody>
                        <a:bodyPr/>
                        <a:lstStyle/>
                        <a:p>
                          <a:pPr marL="0" indent="0"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𝐼𝑃</m:t>
                                </m:r>
                                <m:r>
                                  <a:rPr lang="de-DE" sz="18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b="0" i="1" smtClean="0">
                                        <a:latin typeface="Cambria Math" panose="02040503050406030204" pitchFamily="18" charset="0"/>
                                      </a:rPr>
                                      <m:t>𝑜𝑐𝑐𝑢𝑟𝑠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0.0018116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0.0005051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0.0000391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0.0023569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0.0001460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0.0000152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0.0001613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0.0002561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0.0002561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0.0000032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1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079710" y="1442669"/>
              <a:ext cx="1603432" cy="4879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134"/>
                    <a:gridCol w="1189298"/>
                  </a:tblGrid>
                  <a:tr h="612000"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b="-7029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indent="0" algn="r"/>
                          <a:endParaRPr lang="en-US" sz="18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0.0018116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0.0005051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0.0000391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0.0023569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0.0001460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0.0000152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0.0000001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0.0001613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0.0002561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0.0002561</a:t>
                          </a:r>
                          <a:endParaRPr lang="en-US" sz="14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  <a:sym typeface="Wingdings"/>
                            </a:rPr>
                            <a:t>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0.0000032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tx1"/>
                              </a:solidFill>
                              <a:latin typeface="Angsana New"/>
                              <a:cs typeface="Angsana New"/>
                            </a:rPr>
                            <a:t>∑</a:t>
                          </a:r>
                          <a:endParaRPr lang="en-US" sz="1400" dirty="0" smtClean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0.0000032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8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6169"/>
              </p:ext>
            </p:extLst>
          </p:nvPr>
        </p:nvGraphicFramePr>
        <p:xfrm>
          <a:off x="323528" y="620688"/>
          <a:ext cx="7020000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00"/>
                <a:gridCol w="1836000"/>
                <a:gridCol w="828000"/>
                <a:gridCol w="1116000"/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dirty="0" smtClean="0"/>
                        <a:t>street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❸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zip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F0"/>
                          </a:solidFill>
                        </a:rPr>
                        <a:t>❹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BMW FORSCHUNG</a:t>
                      </a:r>
                      <a:r>
                        <a:rPr lang="en-US" sz="1400" baseline="0" dirty="0" smtClean="0"/>
                        <a:t> UND TECHNIK GMBH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HANAUER</a:t>
                      </a:r>
                      <a:r>
                        <a:rPr lang="en-US" sz="1400" baseline="0" dirty="0" smtClean="0"/>
                        <a:t> STRASSE 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80992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MUENCHEN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Rechteck 14"/>
          <p:cNvSpPr/>
          <p:nvPr/>
        </p:nvSpPr>
        <p:spPr>
          <a:xfrm>
            <a:off x="-190467" y="1363256"/>
            <a:ext cx="504056" cy="495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elle 5"/>
          <p:cNvGraphicFramePr>
            <a:graphicFrameLocks noGrp="1"/>
          </p:cNvGraphicFramePr>
          <p:nvPr>
            <p:extLst/>
          </p:nvPr>
        </p:nvGraphicFramePr>
        <p:xfrm>
          <a:off x="323528" y="1384856"/>
          <a:ext cx="27720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1152000"/>
                <a:gridCol w="1008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entry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/>
                        <a:t>occurs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BMW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552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FORSCHUNG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1980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TECHNIK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25552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UND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1190073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GMBH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3353864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HANAUER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6851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65931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STRASSE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7410645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80992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3905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MUENCHEN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316874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4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76422"/>
              </p:ext>
            </p:extLst>
          </p:nvPr>
        </p:nvGraphicFramePr>
        <p:xfrm>
          <a:off x="251520" y="2132856"/>
          <a:ext cx="856161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7210"/>
                <a:gridCol w="2316607"/>
                <a:gridCol w="747589"/>
                <a:gridCol w="969410"/>
                <a:gridCol w="820800"/>
              </a:tblGrid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 FORSCHUNG UND TECHNIK GMBH</a:t>
                      </a:r>
                      <a:endParaRPr lang="en-US" sz="1200" b="1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HANAUER STRASSE 46</a:t>
                      </a:r>
                      <a:endParaRPr lang="en-US" sz="1200" b="1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80992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100.00%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 FORSCHUNG </a:t>
                      </a:r>
                      <a:r>
                        <a:rPr lang="de-DE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U</a:t>
                      </a:r>
                      <a:r>
                        <a:rPr lang="de-DE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TECHNIK GMBH</a:t>
                      </a:r>
                      <a:endParaRPr lang="en-US" sz="1200" b="1" dirty="0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HANAUER STRASSE 46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80992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99.98%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TECHNIK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UND </a:t>
                      </a:r>
                      <a:r>
                        <a:rPr lang="en-US" sz="1200" b="1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SERVICE 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GMBH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HANAUER STRASSE 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80992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84.06%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 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STIFTUNG HERBERT QUANDT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HANAUER STRASSE 46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80992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83.80%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MAENNERCHOR MUENCHEN EV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DACHAUER</a:t>
                      </a:r>
                      <a:r>
                        <a:rPr lang="en-US" sz="1200" b="1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STRASSE </a:t>
                      </a:r>
                      <a:r>
                        <a:rPr lang="en-US" sz="12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371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80992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+mn-lt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73.81%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Gruppieren 7"/>
          <p:cNvGrpSpPr/>
          <p:nvPr/>
        </p:nvGrpSpPr>
        <p:grpSpPr>
          <a:xfrm>
            <a:off x="238559" y="3752853"/>
            <a:ext cx="8590878" cy="369332"/>
            <a:chOff x="238559" y="3717032"/>
            <a:chExt cx="8590878" cy="369332"/>
          </a:xfrm>
        </p:grpSpPr>
        <p:cxnSp>
          <p:nvCxnSpPr>
            <p:cNvPr id="8" name="Gerade Verbindung 4"/>
            <p:cNvCxnSpPr/>
            <p:nvPr/>
          </p:nvCxnSpPr>
          <p:spPr>
            <a:xfrm>
              <a:off x="238559" y="3717032"/>
              <a:ext cx="8581913" cy="0"/>
            </a:xfrm>
            <a:prstGeom prst="line">
              <a:avLst/>
            </a:prstGeom>
            <a:ln w="25400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5"/>
            <p:cNvSpPr txBox="1"/>
            <p:nvPr/>
          </p:nvSpPr>
          <p:spPr>
            <a:xfrm>
              <a:off x="7046476" y="3717032"/>
              <a:ext cx="1782961" cy="369332"/>
            </a:xfrm>
            <a:prstGeom prst="rect">
              <a:avLst/>
            </a:prstGeom>
            <a:solidFill>
              <a:srgbClr val="00AAE5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Threshold:</a:t>
              </a:r>
              <a:r>
                <a:rPr lang="en-US" dirty="0" smtClean="0">
                  <a:solidFill>
                    <a:schemeClr val="bg1"/>
                  </a:solidFill>
                </a:rPr>
                <a:t> </a:t>
              </a:r>
              <a:r>
                <a:rPr lang="en-US" dirty="0" smtClean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70%</a:t>
              </a:r>
              <a:endParaRPr lang="en-US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10" name="Gerade Verbindung 4"/>
          <p:cNvCxnSpPr/>
          <p:nvPr/>
        </p:nvCxnSpPr>
        <p:spPr>
          <a:xfrm flipV="1">
            <a:off x="251520" y="1052735"/>
            <a:ext cx="7704000" cy="1"/>
          </a:xfrm>
          <a:prstGeom prst="line">
            <a:avLst/>
          </a:prstGeom>
          <a:ln w="25400">
            <a:solidFill>
              <a:srgbClr val="00AA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0" y="-243408"/>
            <a:ext cx="9107496" cy="1296145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Relative Identity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95819"/>
                  </p:ext>
                </p:extLst>
              </p:nvPr>
            </p:nvGraphicFramePr>
            <p:xfrm>
              <a:off x="251520" y="1052736"/>
              <a:ext cx="8568816" cy="9867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99"/>
                    <a:gridCol w="1134747"/>
                    <a:gridCol w="453899"/>
                    <a:gridCol w="1021272"/>
                    <a:gridCol w="643393"/>
                    <a:gridCol w="907798"/>
                    <a:gridCol w="907798"/>
                    <a:gridCol w="501011"/>
                    <a:gridCol w="747589"/>
                    <a:gridCol w="969410"/>
                    <a:gridCol w="828000"/>
                  </a:tblGrid>
                  <a:tr h="324000">
                    <a:tc gridSpan="5"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rgbClr val="00B0F0"/>
                              </a:solidFill>
                            </a:rPr>
                            <a:t>❶</a:t>
                          </a:r>
                          <a:r>
                            <a:rPr lang="en-US" smtClean="0"/>
                            <a:t>name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❷</a:t>
                          </a:r>
                          <a:r>
                            <a:rPr lang="en-US" dirty="0" smtClean="0"/>
                            <a:t>street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❸</a:t>
                          </a:r>
                          <a:r>
                            <a:rPr lang="en-US" dirty="0" smtClean="0"/>
                            <a:t>zip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❹</a:t>
                          </a:r>
                          <a:r>
                            <a:rPr lang="en-US" dirty="0" smtClean="0"/>
                            <a:t>city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𝑟𝐼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BMW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FORSCHUNG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UND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TECHNIK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GMBH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HANAUER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STRASSE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46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80992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53.8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15.0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0.9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95819"/>
                  </p:ext>
                </p:extLst>
              </p:nvPr>
            </p:nvGraphicFramePr>
            <p:xfrm>
              <a:off x="251520" y="1052736"/>
              <a:ext cx="8568816" cy="9867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99"/>
                    <a:gridCol w="1134747"/>
                    <a:gridCol w="453899"/>
                    <a:gridCol w="1021272"/>
                    <a:gridCol w="643393"/>
                    <a:gridCol w="907798"/>
                    <a:gridCol w="907798"/>
                    <a:gridCol w="501011"/>
                    <a:gridCol w="747589"/>
                    <a:gridCol w="969410"/>
                    <a:gridCol w="828000"/>
                  </a:tblGrid>
                  <a:tr h="365760">
                    <a:tc gridSpan="5">
                      <a:txBody>
                        <a:bodyPr/>
                        <a:lstStyle/>
                        <a:p>
                          <a:r>
                            <a:rPr lang="en-US" smtClean="0">
                              <a:solidFill>
                                <a:srgbClr val="00B0F0"/>
                              </a:solidFill>
                            </a:rPr>
                            <a:t>❶</a:t>
                          </a:r>
                          <a:r>
                            <a:rPr lang="en-US" smtClean="0"/>
                            <a:t>name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❷</a:t>
                          </a:r>
                          <a:r>
                            <a:rPr lang="en-US" dirty="0" smtClean="0"/>
                            <a:t>street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❸</a:t>
                          </a:r>
                          <a:r>
                            <a:rPr lang="en-US" dirty="0" smtClean="0"/>
                            <a:t>zip</a:t>
                          </a:r>
                          <a:endParaRPr lang="en-US" dirty="0"/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❹</a:t>
                          </a:r>
                          <a:r>
                            <a:rPr lang="en-US" dirty="0" smtClean="0"/>
                            <a:t>city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34559" t="-4425" r="-1471" b="-52212"/>
                          </a:stretch>
                        </a:blipFill>
                      </a:tcPr>
                    </a:tc>
                  </a:tr>
                  <a:tr h="316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BMW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FORSCHUNG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UND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TECHNIK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GMBH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HANAUER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STRASSE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46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80992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53.8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15.0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9.1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0.9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942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25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5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5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316182"/>
              </p:ext>
            </p:extLst>
          </p:nvPr>
        </p:nvGraphicFramePr>
        <p:xfrm>
          <a:off x="251520" y="2132416"/>
          <a:ext cx="8514199" cy="609600"/>
        </p:xfrm>
        <a:graphic>
          <a:graphicData uri="http://schemas.openxmlformats.org/drawingml/2006/table">
            <a:tbl>
              <a:tblPr firstRow="1" bandRow="1"/>
              <a:tblGrid>
                <a:gridCol w="3508883"/>
                <a:gridCol w="2485781"/>
                <a:gridCol w="719535"/>
                <a:gridCol w="972000"/>
                <a:gridCol w="828000"/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 MAENNERCHOR</a:t>
                      </a:r>
                      <a:r>
                        <a:rPr lang="en-US" sz="1400" b="1" baseline="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MUENCHEN EV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DACHAUER STRASSE 371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80992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MUENCHEN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100.00%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MANNERCHOR </a:t>
                      </a:r>
                      <a:r>
                        <a:rPr 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RIESENFELD EV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ABBACH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STRASSE</a:t>
                      </a:r>
                      <a:r>
                        <a:rPr lang="en-US" sz="1400" b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27 A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80992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MUENCHEN</a:t>
                      </a:r>
                      <a:endParaRPr lang="en-US" sz="1400" b="1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71.23%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grpSp>
        <p:nvGrpSpPr>
          <p:cNvPr id="6" name="Gruppieren 7"/>
          <p:cNvGrpSpPr/>
          <p:nvPr/>
        </p:nvGrpSpPr>
        <p:grpSpPr>
          <a:xfrm>
            <a:off x="251719" y="2843208"/>
            <a:ext cx="8514000" cy="369332"/>
            <a:chOff x="238559" y="3717032"/>
            <a:chExt cx="8590878" cy="369332"/>
          </a:xfrm>
        </p:grpSpPr>
        <p:cxnSp>
          <p:nvCxnSpPr>
            <p:cNvPr id="7" name="Gerade Verbindung 4"/>
            <p:cNvCxnSpPr/>
            <p:nvPr/>
          </p:nvCxnSpPr>
          <p:spPr>
            <a:xfrm>
              <a:off x="238559" y="3717032"/>
              <a:ext cx="8581913" cy="0"/>
            </a:xfrm>
            <a:prstGeom prst="line">
              <a:avLst/>
            </a:prstGeom>
            <a:noFill/>
            <a:ln w="25400" cap="flat" cmpd="sng" algn="ctr">
              <a:solidFill>
                <a:srgbClr val="00AAE5"/>
              </a:solidFill>
              <a:prstDash val="solid"/>
            </a:ln>
            <a:effectLst/>
          </p:spPr>
        </p:cxnSp>
        <p:sp>
          <p:nvSpPr>
            <p:cNvPr id="8" name="Textfeld 5"/>
            <p:cNvSpPr txBox="1"/>
            <p:nvPr/>
          </p:nvSpPr>
          <p:spPr>
            <a:xfrm>
              <a:off x="7046476" y="3717032"/>
              <a:ext cx="1782961" cy="369332"/>
            </a:xfrm>
            <a:prstGeom prst="rect">
              <a:avLst/>
            </a:prstGeom>
            <a:solidFill>
              <a:srgbClr val="00AAE5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Threshold: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70%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69653"/>
                  </p:ext>
                </p:extLst>
              </p:nvPr>
            </p:nvGraphicFramePr>
            <p:xfrm>
              <a:off x="251520" y="1052736"/>
              <a:ext cx="8514199" cy="98672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40000"/>
                    <a:gridCol w="1584176"/>
                    <a:gridCol w="1024707"/>
                    <a:gridCol w="360000"/>
                    <a:gridCol w="1045316"/>
                    <a:gridCol w="1062000"/>
                    <a:gridCol w="378465"/>
                    <a:gridCol w="719535"/>
                    <a:gridCol w="972000"/>
                    <a:gridCol w="828000"/>
                  </a:tblGrid>
                  <a:tr h="324000">
                    <a:tc grid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❶</a:t>
                          </a:r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❷</a:t>
                          </a:r>
                          <a:r>
                            <a:rPr lang="en-US" dirty="0" smtClean="0"/>
                            <a:t>street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❸</a:t>
                          </a:r>
                          <a:r>
                            <a:rPr lang="en-US" dirty="0" smtClean="0"/>
                            <a:t>zip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❹</a:t>
                          </a:r>
                          <a:r>
                            <a:rPr lang="en-US" dirty="0" smtClean="0"/>
                            <a:t>city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𝑟</m:t>
                                    </m:r>
                                    <m:r>
                                      <a:rPr lang="de-DE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𝐼𝑃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  <a:tr h="2880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kern="1200" dirty="0" smtClean="0">
                              <a:solidFill>
                                <a:schemeClr val="tx1"/>
                              </a:solidFill>
                              <a:latin typeface="Calibri"/>
                              <a:ea typeface="+mn-ea"/>
                              <a:cs typeface="Courier New" panose="02070309020205020404" pitchFamily="49" charset="0"/>
                            </a:rPr>
                            <a:t>BMW</a:t>
                          </a:r>
                          <a:endParaRPr lang="en-US" sz="1200" b="1" kern="1200" dirty="0">
                            <a:solidFill>
                              <a:schemeClr val="tx1"/>
                            </a:solidFill>
                            <a:latin typeface="Calibri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MAENNERCHOR</a:t>
                          </a:r>
                          <a:endParaRPr lang="en-US" sz="12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i="0" dirty="0" smtClean="0">
                              <a:latin typeface="+mn-lt"/>
                              <a:cs typeface="Courier New" panose="02070309020205020404" pitchFamily="49" charset="0"/>
                            </a:rPr>
                            <a:t>EV</a:t>
                          </a:r>
                          <a:endParaRPr lang="en-US" sz="1200" b="1" i="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DACHAUER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STRASSE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i="0" dirty="0" smtClean="0">
                              <a:latin typeface="+mn-lt"/>
                            </a:rPr>
                            <a:t>371</a:t>
                          </a:r>
                          <a:endParaRPr lang="en-US" sz="1200" b="1" i="0" dirty="0">
                            <a:latin typeface="+mn-lt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80992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2880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18.0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51.2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8.8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69653"/>
                  </p:ext>
                </p:extLst>
              </p:nvPr>
            </p:nvGraphicFramePr>
            <p:xfrm>
              <a:off x="251520" y="1052736"/>
              <a:ext cx="8514199" cy="98672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40000"/>
                    <a:gridCol w="1584176"/>
                    <a:gridCol w="1024707"/>
                    <a:gridCol w="360000"/>
                    <a:gridCol w="1045316"/>
                    <a:gridCol w="1062000"/>
                    <a:gridCol w="378465"/>
                    <a:gridCol w="719535"/>
                    <a:gridCol w="972000"/>
                    <a:gridCol w="828000"/>
                  </a:tblGrid>
                  <a:tr h="365760">
                    <a:tc gridSpan="4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❶</a:t>
                          </a:r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  <a:tc gridSpan="3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❷</a:t>
                          </a:r>
                          <a:r>
                            <a:rPr lang="en-US" dirty="0" smtClean="0"/>
                            <a:t>street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AAE5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❸</a:t>
                          </a:r>
                          <a:r>
                            <a:rPr lang="en-US" dirty="0" smtClean="0"/>
                            <a:t>zip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r>
                            <a:rPr lang="en-US" dirty="0" smtClean="0">
                              <a:solidFill>
                                <a:srgbClr val="00B0F0"/>
                              </a:solidFill>
                            </a:rPr>
                            <a:t>❹</a:t>
                          </a:r>
                          <a:r>
                            <a:rPr lang="en-US" dirty="0" smtClean="0"/>
                            <a:t>city</a:t>
                          </a:r>
                          <a:endParaRPr lang="en-US" dirty="0"/>
                        </a:p>
                      </a:txBody>
                      <a:tcPr marL="45720" marR="45720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927941" t="-4425" r="-2206" b="-52212"/>
                          </a:stretch>
                        </a:blipFill>
                      </a:tcPr>
                    </a:tc>
                  </a:tr>
                  <a:tr h="31616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kern="1200" dirty="0" smtClean="0">
                              <a:solidFill>
                                <a:schemeClr val="tx1"/>
                              </a:solidFill>
                              <a:latin typeface="Calibri"/>
                              <a:ea typeface="+mn-ea"/>
                              <a:cs typeface="Courier New" panose="02070309020205020404" pitchFamily="49" charset="0"/>
                            </a:rPr>
                            <a:t>BMW</a:t>
                          </a:r>
                          <a:endParaRPr lang="en-US" sz="1200" b="1" kern="1200" dirty="0">
                            <a:solidFill>
                              <a:schemeClr val="tx1"/>
                            </a:solidFill>
                            <a:latin typeface="Calibri"/>
                            <a:ea typeface="+mn-ea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MAENNERCHOR</a:t>
                          </a:r>
                          <a:endParaRPr lang="en-US" sz="12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i="0" dirty="0" smtClean="0">
                              <a:latin typeface="+mn-lt"/>
                              <a:cs typeface="Courier New" panose="02070309020205020404" pitchFamily="49" charset="0"/>
                            </a:rPr>
                            <a:t>EV</a:t>
                          </a:r>
                          <a:endParaRPr lang="en-US" sz="1200" b="1" i="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DACHAUER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STRASSE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i="0" dirty="0" smtClean="0">
                              <a:latin typeface="+mn-lt"/>
                            </a:rPr>
                            <a:t>371</a:t>
                          </a:r>
                          <a:endParaRPr lang="en-US" sz="1200" b="1" i="0" dirty="0">
                            <a:latin typeface="+mn-lt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80992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200" b="1" dirty="0" smtClean="0">
                              <a:latin typeface="+mn-lt"/>
                              <a:cs typeface="Courier New" panose="02070309020205020404" pitchFamily="49" charset="0"/>
                            </a:rPr>
                            <a:t>MUENCHEN</a:t>
                          </a:r>
                          <a:endParaRPr lang="en-US" sz="1200" b="1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0480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18.0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51.2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0.8</a:t>
                          </a: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1.2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0.0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8.8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r"/>
                          <a:r>
                            <a:rPr lang="en-US" sz="14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a:t>100.00%</a:t>
                          </a: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endParaRPr>
                        </a:p>
                      </a:txBody>
                      <a:tcPr marL="45720" marR="45720" anchor="ctr">
                        <a:lnL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AA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ysClr val="window" lastClr="FFFFFF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Rechteck 9"/>
          <p:cNvSpPr/>
          <p:nvPr/>
        </p:nvSpPr>
        <p:spPr>
          <a:xfrm>
            <a:off x="8718353" y="813344"/>
            <a:ext cx="102119" cy="9144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Gerade Verbindung 4"/>
          <p:cNvCxnSpPr/>
          <p:nvPr/>
        </p:nvCxnSpPr>
        <p:spPr>
          <a:xfrm flipV="1">
            <a:off x="251520" y="1052735"/>
            <a:ext cx="7668000" cy="1"/>
          </a:xfrm>
          <a:prstGeom prst="line">
            <a:avLst/>
          </a:prstGeom>
          <a:noFill/>
          <a:ln w="25400" cap="flat" cmpd="sng" algn="ctr">
            <a:solidFill>
              <a:srgbClr val="00AAE5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35496" y="-243408"/>
                <a:ext cx="9072000" cy="1296144"/>
              </a:xfrm>
              <a:prstGeom prst="rect">
                <a:avLst/>
              </a:prstGeom>
              <a:solidFill>
                <a:sysClr val="window" lastClr="FFFFFF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2400" kern="1200">
                    <a:solidFill>
                      <a:srgbClr val="00AAE5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AAE5"/>
                    </a:solidFill>
                    <a:effectLst/>
                    <a:uLnTx/>
                    <a:uFillTx/>
                    <a:latin typeface="Calibri"/>
                    <a:ea typeface="+mj-ea"/>
                    <a:cs typeface="+mj-cs"/>
                  </a:rPr>
                  <a:t>Not Commutative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→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𝑏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≠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𝑏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→</m:t>
                        </m:r>
                        <m:r>
                          <a:rPr kumimoji="0" lang="de-DE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AAE5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j-cs"/>
                          </a:rPr>
                          <m:t>𝑎</m:t>
                        </m:r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AAE5"/>
                  </a:solidFill>
                  <a:effectLst/>
                  <a:uLnTx/>
                  <a:uFillTx/>
                  <a:latin typeface="Calibri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-243408"/>
                <a:ext cx="9072000" cy="1296144"/>
              </a:xfrm>
              <a:prstGeom prst="rect">
                <a:avLst/>
              </a:prstGeom>
              <a:blipFill rotWithShape="0"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8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255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500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500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Rechteck 292"/>
          <p:cNvSpPr/>
          <p:nvPr/>
        </p:nvSpPr>
        <p:spPr>
          <a:xfrm>
            <a:off x="882068" y="4303923"/>
            <a:ext cx="1150011" cy="300194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hteck 291"/>
          <p:cNvSpPr/>
          <p:nvPr/>
        </p:nvSpPr>
        <p:spPr>
          <a:xfrm>
            <a:off x="882068" y="3379998"/>
            <a:ext cx="1150011" cy="300194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hteck 265"/>
          <p:cNvSpPr/>
          <p:nvPr/>
        </p:nvSpPr>
        <p:spPr>
          <a:xfrm>
            <a:off x="883577" y="2467106"/>
            <a:ext cx="1150011" cy="300194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Retrieval</a:t>
            </a:r>
            <a:endParaRPr lang="en-US" dirty="0"/>
          </a:p>
        </p:txBody>
      </p:sp>
      <p:graphicFrame>
        <p:nvGraphicFramePr>
          <p:cNvPr id="52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02024"/>
              </p:ext>
            </p:extLst>
          </p:nvPr>
        </p:nvGraphicFramePr>
        <p:xfrm>
          <a:off x="265163" y="1794769"/>
          <a:ext cx="2772000" cy="34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00"/>
                <a:gridCol w="1152000"/>
                <a:gridCol w="1008000"/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entry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occurs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BMW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552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LENIN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552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FORSCHUNG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1980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80992 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3950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8" name="Gruppieren 137"/>
          <p:cNvGrpSpPr/>
          <p:nvPr/>
        </p:nvGrpSpPr>
        <p:grpSpPr>
          <a:xfrm>
            <a:off x="261938" y="5200309"/>
            <a:ext cx="2774156" cy="173831"/>
            <a:chOff x="261938" y="4384566"/>
            <a:chExt cx="2774156" cy="173831"/>
          </a:xfrm>
        </p:grpSpPr>
        <p:grpSp>
          <p:nvGrpSpPr>
            <p:cNvPr id="77" name="Gruppieren 76"/>
            <p:cNvGrpSpPr/>
            <p:nvPr/>
          </p:nvGrpSpPr>
          <p:grpSpPr>
            <a:xfrm>
              <a:off x="261938" y="4386947"/>
              <a:ext cx="800100" cy="166688"/>
              <a:chOff x="261938" y="4455319"/>
              <a:chExt cx="800100" cy="166688"/>
            </a:xfrm>
          </p:grpSpPr>
          <p:grpSp>
            <p:nvGrpSpPr>
              <p:cNvPr id="69" name="Gruppieren 68"/>
              <p:cNvGrpSpPr/>
              <p:nvPr/>
            </p:nvGrpSpPr>
            <p:grpSpPr>
              <a:xfrm>
                <a:off x="261938" y="4455319"/>
                <a:ext cx="400050" cy="166688"/>
                <a:chOff x="261938" y="4457700"/>
                <a:chExt cx="400050" cy="166688"/>
              </a:xfrm>
            </p:grpSpPr>
            <p:grpSp>
              <p:nvGrpSpPr>
                <p:cNvPr id="65" name="Gruppieren 64"/>
                <p:cNvGrpSpPr/>
                <p:nvPr/>
              </p:nvGrpSpPr>
              <p:grpSpPr>
                <a:xfrm>
                  <a:off x="261938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62" name="Gerader Verbinder 61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Gerader Verbinder 63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uppieren 65"/>
                <p:cNvGrpSpPr/>
                <p:nvPr/>
              </p:nvGrpSpPr>
              <p:grpSpPr>
                <a:xfrm>
                  <a:off x="461963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67" name="Gerader Verbinder 66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r Verbinder 67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" name="Gruppieren 69"/>
              <p:cNvGrpSpPr/>
              <p:nvPr/>
            </p:nvGrpSpPr>
            <p:grpSpPr>
              <a:xfrm>
                <a:off x="661988" y="4455319"/>
                <a:ext cx="400050" cy="166688"/>
                <a:chOff x="261938" y="4457700"/>
                <a:chExt cx="400050" cy="166688"/>
              </a:xfrm>
            </p:grpSpPr>
            <p:grpSp>
              <p:nvGrpSpPr>
                <p:cNvPr id="71" name="Gruppieren 70"/>
                <p:cNvGrpSpPr/>
                <p:nvPr/>
              </p:nvGrpSpPr>
              <p:grpSpPr>
                <a:xfrm>
                  <a:off x="261938" y="4457700"/>
                  <a:ext cx="211931" cy="166688"/>
                  <a:chOff x="261938" y="4457700"/>
                  <a:chExt cx="211931" cy="166688"/>
                </a:xfrm>
              </p:grpSpPr>
              <p:cxnSp>
                <p:nvCxnSpPr>
                  <p:cNvPr id="75" name="Gerader Verbinder 74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Gerader Verbinder 75"/>
                  <p:cNvCxnSpPr/>
                  <p:nvPr/>
                </p:nvCxnSpPr>
                <p:spPr>
                  <a:xfrm flipH="1">
                    <a:off x="361951" y="4459397"/>
                    <a:ext cx="111918" cy="164991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uppieren 71"/>
                <p:cNvGrpSpPr/>
                <p:nvPr/>
              </p:nvGrpSpPr>
              <p:grpSpPr>
                <a:xfrm>
                  <a:off x="478631" y="4457700"/>
                  <a:ext cx="183357" cy="166688"/>
                  <a:chOff x="278606" y="4457700"/>
                  <a:chExt cx="183357" cy="166688"/>
                </a:xfrm>
              </p:grpSpPr>
              <p:cxnSp>
                <p:nvCxnSpPr>
                  <p:cNvPr id="73" name="Gerader Verbinder 72"/>
                  <p:cNvCxnSpPr/>
                  <p:nvPr/>
                </p:nvCxnSpPr>
                <p:spPr>
                  <a:xfrm>
                    <a:off x="278606" y="4461779"/>
                    <a:ext cx="83344" cy="162609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Gerader Verbinder 73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8" name="Gruppieren 77"/>
            <p:cNvGrpSpPr/>
            <p:nvPr/>
          </p:nvGrpSpPr>
          <p:grpSpPr>
            <a:xfrm>
              <a:off x="1059657" y="4384566"/>
              <a:ext cx="800100" cy="166688"/>
              <a:chOff x="261938" y="4455319"/>
              <a:chExt cx="800100" cy="166688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261938" y="4455319"/>
                <a:ext cx="400050" cy="166688"/>
                <a:chOff x="261938" y="4457700"/>
                <a:chExt cx="400050" cy="166688"/>
              </a:xfrm>
            </p:grpSpPr>
            <p:grpSp>
              <p:nvGrpSpPr>
                <p:cNvPr id="87" name="Gruppieren 86"/>
                <p:cNvGrpSpPr/>
                <p:nvPr/>
              </p:nvGrpSpPr>
              <p:grpSpPr>
                <a:xfrm>
                  <a:off x="261938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91" name="Gerader Verbinder 90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Gerader Verbinder 91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uppieren 87"/>
                <p:cNvGrpSpPr/>
                <p:nvPr/>
              </p:nvGrpSpPr>
              <p:grpSpPr>
                <a:xfrm>
                  <a:off x="461963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89" name="Gerader Verbinder 88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Gerader Verbinder 89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0" name="Gruppieren 79"/>
              <p:cNvGrpSpPr/>
              <p:nvPr/>
            </p:nvGrpSpPr>
            <p:grpSpPr>
              <a:xfrm>
                <a:off x="661988" y="4455319"/>
                <a:ext cx="400050" cy="166688"/>
                <a:chOff x="261938" y="4457700"/>
                <a:chExt cx="400050" cy="166688"/>
              </a:xfrm>
            </p:grpSpPr>
            <p:grpSp>
              <p:nvGrpSpPr>
                <p:cNvPr id="81" name="Gruppieren 80"/>
                <p:cNvGrpSpPr/>
                <p:nvPr/>
              </p:nvGrpSpPr>
              <p:grpSpPr>
                <a:xfrm>
                  <a:off x="261938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85" name="Gerader Verbinder 84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Gerader Verbinder 85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" name="Gruppieren 81"/>
                <p:cNvGrpSpPr/>
                <p:nvPr/>
              </p:nvGrpSpPr>
              <p:grpSpPr>
                <a:xfrm>
                  <a:off x="461963" y="4457700"/>
                  <a:ext cx="200025" cy="166688"/>
                  <a:chOff x="261938" y="4457700"/>
                  <a:chExt cx="200025" cy="166688"/>
                </a:xfrm>
              </p:grpSpPr>
              <p:cxnSp>
                <p:nvCxnSpPr>
                  <p:cNvPr id="83" name="Gerader Verbinder 82"/>
                  <p:cNvCxnSpPr/>
                  <p:nvPr/>
                </p:nvCxnSpPr>
                <p:spPr>
                  <a:xfrm>
                    <a:off x="261938" y="4457700"/>
                    <a:ext cx="100012" cy="166688"/>
                  </a:xfrm>
                  <a:prstGeom prst="line">
                    <a:avLst/>
                  </a:prstGeom>
                  <a:ln w="127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Gerader Verbinder 83"/>
                  <p:cNvCxnSpPr/>
                  <p:nvPr/>
                </p:nvCxnSpPr>
                <p:spPr>
                  <a:xfrm flipH="1">
                    <a:off x="361951" y="4457700"/>
                    <a:ext cx="100012" cy="166688"/>
                  </a:xfrm>
                  <a:prstGeom prst="line">
                    <a:avLst/>
                  </a:prstGeom>
                  <a:ln w="12700" cap="rnd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4" name="Gruppieren 93"/>
            <p:cNvGrpSpPr/>
            <p:nvPr/>
          </p:nvGrpSpPr>
          <p:grpSpPr>
            <a:xfrm>
              <a:off x="1862139" y="4386947"/>
              <a:ext cx="400050" cy="171450"/>
              <a:chOff x="261938" y="4457700"/>
              <a:chExt cx="400050" cy="171450"/>
            </a:xfrm>
          </p:grpSpPr>
          <p:grpSp>
            <p:nvGrpSpPr>
              <p:cNvPr id="102" name="Gruppieren 101"/>
              <p:cNvGrpSpPr/>
              <p:nvPr/>
            </p:nvGrpSpPr>
            <p:grpSpPr>
              <a:xfrm>
                <a:off x="261938" y="4457700"/>
                <a:ext cx="164305" cy="171450"/>
                <a:chOff x="261938" y="4457700"/>
                <a:chExt cx="164305" cy="171450"/>
              </a:xfrm>
            </p:grpSpPr>
            <p:cxnSp>
              <p:nvCxnSpPr>
                <p:cNvPr id="106" name="Gerader Verbinder 105"/>
                <p:cNvCxnSpPr/>
                <p:nvPr/>
              </p:nvCxnSpPr>
              <p:spPr>
                <a:xfrm>
                  <a:off x="261938" y="4457700"/>
                  <a:ext cx="100012" cy="166688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r Verbinder 106"/>
                <p:cNvCxnSpPr/>
                <p:nvPr/>
              </p:nvCxnSpPr>
              <p:spPr>
                <a:xfrm flipH="1">
                  <a:off x="361952" y="4466541"/>
                  <a:ext cx="64291" cy="162609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uppieren 102"/>
              <p:cNvGrpSpPr/>
              <p:nvPr/>
            </p:nvGrpSpPr>
            <p:grpSpPr>
              <a:xfrm>
                <a:off x="428624" y="4457700"/>
                <a:ext cx="233364" cy="171450"/>
                <a:chOff x="228599" y="4457700"/>
                <a:chExt cx="233364" cy="171450"/>
              </a:xfrm>
            </p:grpSpPr>
            <p:cxnSp>
              <p:nvCxnSpPr>
                <p:cNvPr id="104" name="Gerader Verbinder 103"/>
                <p:cNvCxnSpPr/>
                <p:nvPr/>
              </p:nvCxnSpPr>
              <p:spPr>
                <a:xfrm>
                  <a:off x="228599" y="4461779"/>
                  <a:ext cx="133351" cy="167371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r Verbinder 104"/>
                <p:cNvCxnSpPr/>
                <p:nvPr/>
              </p:nvCxnSpPr>
              <p:spPr>
                <a:xfrm flipH="1">
                  <a:off x="361951" y="4457700"/>
                  <a:ext cx="100012" cy="166688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5" name="Gruppieren 94"/>
            <p:cNvGrpSpPr/>
            <p:nvPr/>
          </p:nvGrpSpPr>
          <p:grpSpPr>
            <a:xfrm>
              <a:off x="2262189" y="4386947"/>
              <a:ext cx="400050" cy="166688"/>
              <a:chOff x="261938" y="4457700"/>
              <a:chExt cx="400050" cy="166688"/>
            </a:xfrm>
          </p:grpSpPr>
          <p:grpSp>
            <p:nvGrpSpPr>
              <p:cNvPr id="96" name="Gruppieren 95"/>
              <p:cNvGrpSpPr/>
              <p:nvPr/>
            </p:nvGrpSpPr>
            <p:grpSpPr>
              <a:xfrm>
                <a:off x="261938" y="4457700"/>
                <a:ext cx="200025" cy="166688"/>
                <a:chOff x="261938" y="4457700"/>
                <a:chExt cx="200025" cy="166688"/>
              </a:xfrm>
            </p:grpSpPr>
            <p:cxnSp>
              <p:nvCxnSpPr>
                <p:cNvPr id="100" name="Gerader Verbinder 99"/>
                <p:cNvCxnSpPr/>
                <p:nvPr/>
              </p:nvCxnSpPr>
              <p:spPr>
                <a:xfrm>
                  <a:off x="261938" y="4457700"/>
                  <a:ext cx="100012" cy="166688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/>
                <p:cNvCxnSpPr/>
                <p:nvPr/>
              </p:nvCxnSpPr>
              <p:spPr>
                <a:xfrm flipH="1">
                  <a:off x="361951" y="4457700"/>
                  <a:ext cx="100012" cy="166688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uppieren 96"/>
              <p:cNvGrpSpPr/>
              <p:nvPr/>
            </p:nvGrpSpPr>
            <p:grpSpPr>
              <a:xfrm>
                <a:off x="461963" y="4457700"/>
                <a:ext cx="200025" cy="166688"/>
                <a:chOff x="261938" y="4457700"/>
                <a:chExt cx="200025" cy="166688"/>
              </a:xfrm>
            </p:grpSpPr>
            <p:cxnSp>
              <p:nvCxnSpPr>
                <p:cNvPr id="98" name="Gerader Verbinder 97"/>
                <p:cNvCxnSpPr/>
                <p:nvPr/>
              </p:nvCxnSpPr>
              <p:spPr>
                <a:xfrm>
                  <a:off x="261938" y="4457700"/>
                  <a:ext cx="100012" cy="166688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Gerader Verbinder 98"/>
                <p:cNvCxnSpPr/>
                <p:nvPr/>
              </p:nvCxnSpPr>
              <p:spPr>
                <a:xfrm flipH="1">
                  <a:off x="361951" y="4457700"/>
                  <a:ext cx="100012" cy="166688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8" name="Gruppieren 107"/>
            <p:cNvGrpSpPr/>
            <p:nvPr/>
          </p:nvGrpSpPr>
          <p:grpSpPr>
            <a:xfrm>
              <a:off x="2664621" y="4389328"/>
              <a:ext cx="371473" cy="166688"/>
              <a:chOff x="261938" y="4457700"/>
              <a:chExt cx="371473" cy="166688"/>
            </a:xfrm>
          </p:grpSpPr>
          <p:grpSp>
            <p:nvGrpSpPr>
              <p:cNvPr id="109" name="Gruppieren 108"/>
              <p:cNvGrpSpPr/>
              <p:nvPr/>
            </p:nvGrpSpPr>
            <p:grpSpPr>
              <a:xfrm>
                <a:off x="261938" y="4457700"/>
                <a:ext cx="200025" cy="166688"/>
                <a:chOff x="261938" y="4457700"/>
                <a:chExt cx="200025" cy="166688"/>
              </a:xfrm>
            </p:grpSpPr>
            <p:cxnSp>
              <p:nvCxnSpPr>
                <p:cNvPr id="113" name="Gerader Verbinder 112"/>
                <p:cNvCxnSpPr/>
                <p:nvPr/>
              </p:nvCxnSpPr>
              <p:spPr>
                <a:xfrm>
                  <a:off x="261938" y="4457700"/>
                  <a:ext cx="100012" cy="166688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/>
                <p:cNvCxnSpPr/>
                <p:nvPr/>
              </p:nvCxnSpPr>
              <p:spPr>
                <a:xfrm flipH="1">
                  <a:off x="361951" y="4457700"/>
                  <a:ext cx="100012" cy="166688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uppieren 109"/>
              <p:cNvGrpSpPr/>
              <p:nvPr/>
            </p:nvGrpSpPr>
            <p:grpSpPr>
              <a:xfrm>
                <a:off x="461963" y="4457700"/>
                <a:ext cx="171448" cy="166688"/>
                <a:chOff x="261938" y="4457700"/>
                <a:chExt cx="171448" cy="166688"/>
              </a:xfrm>
            </p:grpSpPr>
            <p:cxnSp>
              <p:nvCxnSpPr>
                <p:cNvPr id="111" name="Gerader Verbinder 110"/>
                <p:cNvCxnSpPr/>
                <p:nvPr/>
              </p:nvCxnSpPr>
              <p:spPr>
                <a:xfrm>
                  <a:off x="261938" y="4457700"/>
                  <a:ext cx="100012" cy="166688"/>
                </a:xfrm>
                <a:prstGeom prst="line">
                  <a:avLst/>
                </a:prstGeom>
                <a:ln w="127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/>
                <p:cNvCxnSpPr/>
                <p:nvPr/>
              </p:nvCxnSpPr>
              <p:spPr>
                <a:xfrm flipH="1">
                  <a:off x="361953" y="4464160"/>
                  <a:ext cx="71433" cy="160228"/>
                </a:xfrm>
                <a:prstGeom prst="line">
                  <a:avLst/>
                </a:prstGeom>
                <a:ln w="1270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0" name="Textfeld 129"/>
          <p:cNvSpPr txBox="1"/>
          <p:nvPr/>
        </p:nvSpPr>
        <p:spPr>
          <a:xfrm>
            <a:off x="3007519" y="248393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2150179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3007519" y="341028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2172419</a:t>
            </a:r>
          </a:p>
        </p:txBody>
      </p:sp>
      <p:sp>
        <p:nvSpPr>
          <p:cNvPr id="135" name="Textfeld 134"/>
          <p:cNvSpPr txBox="1"/>
          <p:nvPr/>
        </p:nvSpPr>
        <p:spPr>
          <a:xfrm>
            <a:off x="3007519" y="432225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2179375</a:t>
            </a:r>
          </a:p>
        </p:txBody>
      </p:sp>
      <p:graphicFrame>
        <p:nvGraphicFramePr>
          <p:cNvPr id="137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54475"/>
              </p:ext>
            </p:extLst>
          </p:nvPr>
        </p:nvGraphicFramePr>
        <p:xfrm>
          <a:off x="3758969" y="1793345"/>
          <a:ext cx="11520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/>
              </a:tblGrid>
              <a:tr h="32400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4636758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4637310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7854367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7856347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11241655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11245605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" name="Textfeld 147"/>
          <p:cNvSpPr txBox="1"/>
          <p:nvPr/>
        </p:nvSpPr>
        <p:spPr>
          <a:xfrm>
            <a:off x="3026569" y="183578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7" name="Gruppieren 186"/>
          <p:cNvGrpSpPr/>
          <p:nvPr/>
        </p:nvGrpSpPr>
        <p:grpSpPr>
          <a:xfrm>
            <a:off x="3902622" y="5197592"/>
            <a:ext cx="400050" cy="166688"/>
            <a:chOff x="261938" y="4457700"/>
            <a:chExt cx="400050" cy="166688"/>
          </a:xfrm>
        </p:grpSpPr>
        <p:grpSp>
          <p:nvGrpSpPr>
            <p:cNvPr id="195" name="Gruppieren 194"/>
            <p:cNvGrpSpPr/>
            <p:nvPr/>
          </p:nvGrpSpPr>
          <p:grpSpPr>
            <a:xfrm>
              <a:off x="261938" y="4457700"/>
              <a:ext cx="200025" cy="166688"/>
              <a:chOff x="261938" y="4457700"/>
              <a:chExt cx="200025" cy="166688"/>
            </a:xfrm>
          </p:grpSpPr>
          <p:cxnSp>
            <p:nvCxnSpPr>
              <p:cNvPr id="199" name="Gerader Verbinder 198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Gerader Verbinder 199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uppieren 195"/>
            <p:cNvGrpSpPr/>
            <p:nvPr/>
          </p:nvGrpSpPr>
          <p:grpSpPr>
            <a:xfrm>
              <a:off x="461963" y="4457700"/>
              <a:ext cx="200025" cy="166688"/>
              <a:chOff x="261938" y="4457700"/>
              <a:chExt cx="200025" cy="166688"/>
            </a:xfrm>
          </p:grpSpPr>
          <p:cxnSp>
            <p:nvCxnSpPr>
              <p:cNvPr id="197" name="Gerader Verbinder 196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uppieren 200"/>
          <p:cNvGrpSpPr/>
          <p:nvPr/>
        </p:nvGrpSpPr>
        <p:grpSpPr>
          <a:xfrm>
            <a:off x="4301854" y="5198527"/>
            <a:ext cx="400050" cy="166688"/>
            <a:chOff x="261938" y="4457700"/>
            <a:chExt cx="400050" cy="166688"/>
          </a:xfrm>
        </p:grpSpPr>
        <p:grpSp>
          <p:nvGrpSpPr>
            <p:cNvPr id="202" name="Gruppieren 201"/>
            <p:cNvGrpSpPr/>
            <p:nvPr/>
          </p:nvGrpSpPr>
          <p:grpSpPr>
            <a:xfrm>
              <a:off x="261938" y="4457700"/>
              <a:ext cx="200025" cy="166688"/>
              <a:chOff x="261938" y="4457700"/>
              <a:chExt cx="200025" cy="166688"/>
            </a:xfrm>
          </p:grpSpPr>
          <p:cxnSp>
            <p:nvCxnSpPr>
              <p:cNvPr id="206" name="Gerader Verbinder 205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r Verbinder 206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uppieren 202"/>
            <p:cNvGrpSpPr/>
            <p:nvPr/>
          </p:nvGrpSpPr>
          <p:grpSpPr>
            <a:xfrm>
              <a:off x="461963" y="4457700"/>
              <a:ext cx="200025" cy="166688"/>
              <a:chOff x="261938" y="4457700"/>
              <a:chExt cx="200025" cy="166688"/>
            </a:xfrm>
          </p:grpSpPr>
          <p:cxnSp>
            <p:nvCxnSpPr>
              <p:cNvPr id="204" name="Gerader Verbinder 203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r Verbinder 204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9" name="Gruppieren 208"/>
          <p:cNvGrpSpPr/>
          <p:nvPr/>
        </p:nvGrpSpPr>
        <p:grpSpPr>
          <a:xfrm>
            <a:off x="4703890" y="5199462"/>
            <a:ext cx="207012" cy="166688"/>
            <a:chOff x="261938" y="4457700"/>
            <a:chExt cx="207012" cy="166688"/>
          </a:xfrm>
        </p:grpSpPr>
        <p:cxnSp>
          <p:nvCxnSpPr>
            <p:cNvPr id="213" name="Gerader Verbinder 212"/>
            <p:cNvCxnSpPr/>
            <p:nvPr/>
          </p:nvCxnSpPr>
          <p:spPr>
            <a:xfrm>
              <a:off x="261938" y="4457700"/>
              <a:ext cx="100012" cy="16668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/>
            <p:cNvCxnSpPr/>
            <p:nvPr/>
          </p:nvCxnSpPr>
          <p:spPr>
            <a:xfrm flipH="1">
              <a:off x="361951" y="4465098"/>
              <a:ext cx="106999" cy="159290"/>
            </a:xfrm>
            <a:prstGeom prst="line">
              <a:avLst/>
            </a:prstGeom>
            <a:ln w="127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feld 216"/>
          <p:cNvSpPr txBox="1"/>
          <p:nvPr/>
        </p:nvSpPr>
        <p:spPr>
          <a:xfrm>
            <a:off x="3007519" y="2798702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2156731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8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07669"/>
              </p:ext>
            </p:extLst>
          </p:nvPr>
        </p:nvGraphicFramePr>
        <p:xfrm>
          <a:off x="6192130" y="1766283"/>
          <a:ext cx="1152000" cy="34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/>
              </a:tblGrid>
              <a:tr h="32400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10187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15633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27996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7267831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20" name="Gruppieren 219"/>
          <p:cNvGrpSpPr/>
          <p:nvPr/>
        </p:nvGrpSpPr>
        <p:grpSpPr>
          <a:xfrm>
            <a:off x="6188145" y="5168148"/>
            <a:ext cx="400050" cy="166688"/>
            <a:chOff x="261938" y="4457700"/>
            <a:chExt cx="400050" cy="166688"/>
          </a:xfrm>
        </p:grpSpPr>
        <p:grpSp>
          <p:nvGrpSpPr>
            <p:cNvPr id="231" name="Gruppieren 230"/>
            <p:cNvGrpSpPr/>
            <p:nvPr/>
          </p:nvGrpSpPr>
          <p:grpSpPr>
            <a:xfrm>
              <a:off x="261938" y="4457700"/>
              <a:ext cx="200025" cy="166688"/>
              <a:chOff x="261938" y="4457700"/>
              <a:chExt cx="200025" cy="166688"/>
            </a:xfrm>
          </p:grpSpPr>
          <p:cxnSp>
            <p:nvCxnSpPr>
              <p:cNvPr id="235" name="Gerader Verbinder 234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r Verbinder 235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231"/>
            <p:cNvGrpSpPr/>
            <p:nvPr/>
          </p:nvGrpSpPr>
          <p:grpSpPr>
            <a:xfrm>
              <a:off x="461963" y="4457700"/>
              <a:ext cx="200025" cy="166688"/>
              <a:chOff x="261938" y="4457700"/>
              <a:chExt cx="200025" cy="166688"/>
            </a:xfrm>
          </p:grpSpPr>
          <p:cxnSp>
            <p:nvCxnSpPr>
              <p:cNvPr id="233" name="Gerader Verbinder 232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r Verbinder 233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1" name="Gruppieren 220"/>
          <p:cNvGrpSpPr/>
          <p:nvPr/>
        </p:nvGrpSpPr>
        <p:grpSpPr>
          <a:xfrm>
            <a:off x="6587377" y="5169083"/>
            <a:ext cx="400050" cy="166688"/>
            <a:chOff x="261938" y="4457700"/>
            <a:chExt cx="400050" cy="166688"/>
          </a:xfrm>
        </p:grpSpPr>
        <p:grpSp>
          <p:nvGrpSpPr>
            <p:cNvPr id="225" name="Gruppieren 224"/>
            <p:cNvGrpSpPr/>
            <p:nvPr/>
          </p:nvGrpSpPr>
          <p:grpSpPr>
            <a:xfrm>
              <a:off x="261938" y="4457700"/>
              <a:ext cx="200025" cy="166688"/>
              <a:chOff x="261938" y="4457700"/>
              <a:chExt cx="200025" cy="166688"/>
            </a:xfrm>
          </p:grpSpPr>
          <p:cxnSp>
            <p:nvCxnSpPr>
              <p:cNvPr id="229" name="Gerader Verbinder 228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r Verbinder 229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Gruppieren 225"/>
            <p:cNvGrpSpPr/>
            <p:nvPr/>
          </p:nvGrpSpPr>
          <p:grpSpPr>
            <a:xfrm>
              <a:off x="461963" y="4457700"/>
              <a:ext cx="200025" cy="166688"/>
              <a:chOff x="261938" y="4457700"/>
              <a:chExt cx="200025" cy="166688"/>
            </a:xfrm>
          </p:grpSpPr>
          <p:cxnSp>
            <p:nvCxnSpPr>
              <p:cNvPr id="227" name="Gerader Verbinder 226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Gerader Verbinder 227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2" name="Gruppieren 221"/>
          <p:cNvGrpSpPr/>
          <p:nvPr/>
        </p:nvGrpSpPr>
        <p:grpSpPr>
          <a:xfrm>
            <a:off x="6989413" y="5170018"/>
            <a:ext cx="207012" cy="166688"/>
            <a:chOff x="261938" y="4457700"/>
            <a:chExt cx="207012" cy="166688"/>
          </a:xfrm>
        </p:grpSpPr>
        <p:cxnSp>
          <p:nvCxnSpPr>
            <p:cNvPr id="223" name="Gerader Verbinder 222"/>
            <p:cNvCxnSpPr/>
            <p:nvPr/>
          </p:nvCxnSpPr>
          <p:spPr>
            <a:xfrm>
              <a:off x="261938" y="4457700"/>
              <a:ext cx="100012" cy="166688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/>
            <p:cNvCxnSpPr/>
            <p:nvPr/>
          </p:nvCxnSpPr>
          <p:spPr>
            <a:xfrm flipH="1">
              <a:off x="361951" y="4465098"/>
              <a:ext cx="106999" cy="159290"/>
            </a:xfrm>
            <a:prstGeom prst="line">
              <a:avLst/>
            </a:prstGeom>
            <a:ln w="127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Rechteck 236"/>
          <p:cNvSpPr/>
          <p:nvPr/>
        </p:nvSpPr>
        <p:spPr>
          <a:xfrm>
            <a:off x="5412446" y="2483932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4636758</a:t>
            </a:r>
          </a:p>
        </p:txBody>
      </p:sp>
      <p:sp>
        <p:nvSpPr>
          <p:cNvPr id="239" name="Textfeld 238"/>
          <p:cNvSpPr txBox="1"/>
          <p:nvPr/>
        </p:nvSpPr>
        <p:spPr>
          <a:xfrm>
            <a:off x="5519551" y="183578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0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71513"/>
              </p:ext>
            </p:extLst>
          </p:nvPr>
        </p:nvGraphicFramePr>
        <p:xfrm>
          <a:off x="8054655" y="1769806"/>
          <a:ext cx="1224000" cy="417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/>
              </a:tblGrid>
              <a:tr h="36261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381338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8" name="Gruppieren 267"/>
          <p:cNvGrpSpPr/>
          <p:nvPr/>
        </p:nvGrpSpPr>
        <p:grpSpPr>
          <a:xfrm>
            <a:off x="7196667" y="5176754"/>
            <a:ext cx="147109" cy="179494"/>
            <a:chOff x="259219" y="4450889"/>
            <a:chExt cx="147109" cy="179494"/>
          </a:xfrm>
        </p:grpSpPr>
        <p:cxnSp>
          <p:nvCxnSpPr>
            <p:cNvPr id="269" name="Gerader Verbinder 268"/>
            <p:cNvCxnSpPr/>
            <p:nvPr/>
          </p:nvCxnSpPr>
          <p:spPr>
            <a:xfrm>
              <a:off x="259219" y="4450889"/>
              <a:ext cx="74506" cy="17949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Gerader Verbinder 269"/>
            <p:cNvCxnSpPr/>
            <p:nvPr/>
          </p:nvCxnSpPr>
          <p:spPr>
            <a:xfrm flipH="1">
              <a:off x="332508" y="4456022"/>
              <a:ext cx="73820" cy="171450"/>
            </a:xfrm>
            <a:prstGeom prst="line">
              <a:avLst/>
            </a:prstGeom>
            <a:ln w="127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uppieren 279"/>
          <p:cNvGrpSpPr/>
          <p:nvPr/>
        </p:nvGrpSpPr>
        <p:grpSpPr>
          <a:xfrm>
            <a:off x="3758534" y="5204225"/>
            <a:ext cx="144334" cy="163400"/>
            <a:chOff x="261938" y="4457700"/>
            <a:chExt cx="144334" cy="163400"/>
          </a:xfrm>
        </p:grpSpPr>
        <p:cxnSp>
          <p:nvCxnSpPr>
            <p:cNvPr id="281" name="Gerader Verbinder 280"/>
            <p:cNvCxnSpPr/>
            <p:nvPr/>
          </p:nvCxnSpPr>
          <p:spPr>
            <a:xfrm>
              <a:off x="261938" y="4457700"/>
              <a:ext cx="72897" cy="16340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Gerader Verbinder 281"/>
            <p:cNvCxnSpPr/>
            <p:nvPr/>
          </p:nvCxnSpPr>
          <p:spPr>
            <a:xfrm flipH="1">
              <a:off x="332454" y="4459174"/>
              <a:ext cx="73818" cy="157163"/>
            </a:xfrm>
            <a:prstGeom prst="line">
              <a:avLst/>
            </a:prstGeom>
            <a:ln w="1270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07140"/>
              </p:ext>
            </p:extLst>
          </p:nvPr>
        </p:nvGraphicFramePr>
        <p:xfrm>
          <a:off x="261920" y="604568"/>
          <a:ext cx="8922800" cy="79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280"/>
                <a:gridCol w="1216280"/>
                <a:gridCol w="784280"/>
                <a:gridCol w="1144280"/>
                <a:gridCol w="1036280"/>
                <a:gridCol w="964280"/>
                <a:gridCol w="568280"/>
                <a:gridCol w="712280"/>
                <a:gridCol w="820280"/>
                <a:gridCol w="928280"/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BMW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FORSCHUNG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❸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80992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❹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MUENCHEN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HANAUER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TECHNIK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UND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smtClean="0">
                          <a:solidFill>
                            <a:schemeClr val="tx1"/>
                          </a:solidFill>
                        </a:rPr>
                        <a:t>GMBH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STRASSE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53.8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9.1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2150179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2172419</a:t>
                      </a:r>
                      <a:endParaRPr lang="en-US" sz="10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2179375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2188161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2182779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2186398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2187556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2188225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2188227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2188228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261938" y="1184939"/>
            <a:ext cx="747712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2150179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1004887" y="1184939"/>
            <a:ext cx="1238250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2172419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2214563" y="1184939"/>
            <a:ext cx="790576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2179375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8007" y="1486969"/>
            <a:ext cx="735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145" name="Textfeld 144"/>
          <p:cNvSpPr txBox="1"/>
          <p:nvPr/>
        </p:nvSpPr>
        <p:spPr>
          <a:xfrm>
            <a:off x="3664721" y="1476999"/>
            <a:ext cx="815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regindex</a:t>
            </a:r>
            <a:endParaRPr lang="en-US" sz="1400" dirty="0"/>
          </a:p>
        </p:txBody>
      </p:sp>
      <p:sp>
        <p:nvSpPr>
          <p:cNvPr id="146" name="Textfeld 145"/>
          <p:cNvSpPr txBox="1"/>
          <p:nvPr/>
        </p:nvSpPr>
        <p:spPr>
          <a:xfrm>
            <a:off x="6098848" y="1449938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base</a:t>
            </a:r>
            <a:endParaRPr lang="en-US" sz="1400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19932"/>
              </p:ext>
            </p:extLst>
          </p:nvPr>
        </p:nvGraphicFramePr>
        <p:xfrm>
          <a:off x="9281653" y="1769806"/>
          <a:ext cx="2753940" cy="213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9973"/>
                <a:gridCol w="429108"/>
                <a:gridCol w="564859"/>
              </a:tblGrid>
              <a:tr h="3672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AGGREGATION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Σ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+21.2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marT="18000" marB="18000" anchor="ctr">
                    <a:lnL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BMW, FORSCHUNG, 80992</a:t>
                      </a:r>
                      <a:endParaRPr lang="en-US" sz="1200" dirty="0"/>
                    </a:p>
                  </a:txBody>
                  <a:tcPr marL="45720" marR="45720" marT="18000" marB="18000" anchor="ctr"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78.8</a:t>
                      </a:r>
                      <a:endParaRPr lang="en-US" sz="1200" dirty="0"/>
                    </a:p>
                  </a:txBody>
                  <a:tcPr marL="45720" marR="45720" marT="18000" marB="18000" anchor="ctr"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100.0</a:t>
                      </a:r>
                      <a:endParaRPr lang="en-US" sz="1200" dirty="0"/>
                    </a:p>
                  </a:txBody>
                  <a:tcPr marL="45720" marR="45720" marT="18000" marB="18000" anchor="ctr">
                    <a:lnT w="12700" cap="flat" cmpd="sng" algn="ctr">
                      <a:solidFill>
                        <a:srgbClr val="1FBA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BMW, FORSCHUNG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68.8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90.0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BMW, 80992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63.8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85.0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BMW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53.8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75.0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FORSCHUNG, 80992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25.0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46.2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FORSCHUNG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15.0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36.2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80992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10.0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31.2</a:t>
                      </a:r>
                      <a:endParaRPr lang="en-US" sz="1200" dirty="0"/>
                    </a:p>
                  </a:txBody>
                  <a:tcPr marL="45720" marR="45720" marT="18000" marB="18000" anchor="ctr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/>
              <p:cNvSpPr txBox="1"/>
              <p:nvPr/>
            </p:nvSpPr>
            <p:spPr>
              <a:xfrm>
                <a:off x="6192130" y="5389926"/>
                <a:ext cx="845488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30" y="5389926"/>
                <a:ext cx="845488" cy="521746"/>
              </a:xfrm>
              <a:prstGeom prst="rect">
                <a:avLst/>
              </a:prstGeom>
              <a:blipFill rotWithShape="0">
                <a:blip r:embed="rId2"/>
                <a:stretch>
                  <a:fillRect l="-77536" t="-144186" r="-8333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/>
              <p:cNvSpPr txBox="1"/>
              <p:nvPr/>
            </p:nvSpPr>
            <p:spPr>
              <a:xfrm>
                <a:off x="3758969" y="5389926"/>
                <a:ext cx="1027717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𝑟𝑒𝑔𝑖𝑠𝑡𝑟𝑦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feld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69" y="5389926"/>
                <a:ext cx="1027717" cy="232949"/>
              </a:xfrm>
              <a:prstGeom prst="rect">
                <a:avLst/>
              </a:prstGeom>
              <a:blipFill rotWithShape="0">
                <a:blip r:embed="rId3"/>
                <a:stretch>
                  <a:fillRect l="-3571" r="-3571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feld 148"/>
              <p:cNvSpPr txBox="1"/>
              <p:nvPr/>
            </p:nvSpPr>
            <p:spPr>
              <a:xfrm>
                <a:off x="265163" y="5389926"/>
                <a:ext cx="713913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𝑟𝑒𝑔𝑖𝑠𝑡𝑟𝑦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feld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63" y="5389926"/>
                <a:ext cx="713913" cy="232949"/>
              </a:xfrm>
              <a:prstGeom prst="rect">
                <a:avLst/>
              </a:prstGeom>
              <a:blipFill rotWithShape="0">
                <a:blip r:embed="rId4"/>
                <a:stretch>
                  <a:fillRect l="-5085" r="-16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/>
              <p:cNvSpPr txBox="1"/>
              <p:nvPr/>
            </p:nvSpPr>
            <p:spPr>
              <a:xfrm>
                <a:off x="8054655" y="6010711"/>
                <a:ext cx="85125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𝑓𝑖𝑥𝑒𝑑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feld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655" y="6010711"/>
                <a:ext cx="851259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429" r="-357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/>
          <p:cNvSpPr txBox="1"/>
          <p:nvPr/>
        </p:nvSpPr>
        <p:spPr>
          <a:xfrm>
            <a:off x="8057322" y="216673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53.8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8057322" y="2498035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15.0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Textfeld 150"/>
          <p:cNvSpPr txBox="1"/>
          <p:nvPr/>
        </p:nvSpPr>
        <p:spPr>
          <a:xfrm>
            <a:off x="8057322" y="3485321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10.0</a:t>
            </a:r>
            <a:endParaRPr lang="en-US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8096250" y="2171648"/>
            <a:ext cx="1148400" cy="3005498"/>
          </a:xfrm>
          <a:prstGeom prst="rect">
            <a:avLst/>
          </a:prstGeom>
          <a:gradFill flip="none" rotWithShape="1">
            <a:gsLst>
              <a:gs pos="95000">
                <a:srgbClr val="2C70AE"/>
              </a:gs>
              <a:gs pos="90000">
                <a:srgbClr val="1FBAF1"/>
              </a:gs>
              <a:gs pos="65000">
                <a:srgbClr val="1FBAF1"/>
              </a:gs>
              <a:gs pos="64000">
                <a:srgbClr val="7FD7F7"/>
              </a:gs>
              <a:gs pos="1000">
                <a:srgbClr val="7FD7F7"/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uppieren 26"/>
          <p:cNvGrpSpPr/>
          <p:nvPr/>
        </p:nvGrpSpPr>
        <p:grpSpPr>
          <a:xfrm>
            <a:off x="7467600" y="2406650"/>
            <a:ext cx="4620936" cy="2820670"/>
            <a:chOff x="7467600" y="2406650"/>
            <a:chExt cx="4620936" cy="2820670"/>
          </a:xfrm>
        </p:grpSpPr>
        <p:cxnSp>
          <p:nvCxnSpPr>
            <p:cNvPr id="23" name="Gerader Verbinder 22"/>
            <p:cNvCxnSpPr/>
            <p:nvPr/>
          </p:nvCxnSpPr>
          <p:spPr>
            <a:xfrm flipH="1" flipV="1">
              <a:off x="7559675" y="2453196"/>
              <a:ext cx="473075" cy="3175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ieren 25"/>
            <p:cNvGrpSpPr/>
            <p:nvPr/>
          </p:nvGrpSpPr>
          <p:grpSpPr>
            <a:xfrm>
              <a:off x="7467600" y="2406650"/>
              <a:ext cx="4620936" cy="2820670"/>
              <a:chOff x="7467600" y="2406650"/>
              <a:chExt cx="4620936" cy="2820670"/>
            </a:xfrm>
          </p:grpSpPr>
          <p:cxnSp>
            <p:nvCxnSpPr>
              <p:cNvPr id="16" name="Gerader Verbinder 15"/>
              <p:cNvCxnSpPr/>
              <p:nvPr/>
            </p:nvCxnSpPr>
            <p:spPr>
              <a:xfrm flipV="1">
                <a:off x="9311780" y="3145872"/>
                <a:ext cx="2776756" cy="8389"/>
              </a:xfrm>
              <a:prstGeom prst="line">
                <a:avLst/>
              </a:prstGeom>
              <a:ln w="19050"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r Verbinder 152"/>
              <p:cNvCxnSpPr/>
              <p:nvPr/>
            </p:nvCxnSpPr>
            <p:spPr>
              <a:xfrm flipV="1">
                <a:off x="8084598" y="2453196"/>
                <a:ext cx="1160016" cy="296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hteck 20"/>
              <p:cNvSpPr/>
              <p:nvPr/>
            </p:nvSpPr>
            <p:spPr>
              <a:xfrm>
                <a:off x="8077200" y="2484120"/>
                <a:ext cx="1170000" cy="274320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hteck 158"/>
              <p:cNvSpPr/>
              <p:nvPr/>
            </p:nvSpPr>
            <p:spPr>
              <a:xfrm>
                <a:off x="9304020" y="3177540"/>
                <a:ext cx="2773680" cy="899160"/>
              </a:xfrm>
              <a:prstGeom prst="rect">
                <a:avLst/>
              </a:prstGeom>
              <a:solidFill>
                <a:schemeClr val="bg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7467600" y="2406650"/>
                <a:ext cx="4908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solidFill>
                      <a:srgbClr val="00B0F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70%</a:t>
                </a:r>
                <a:endParaRPr lang="en-US" sz="1200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166" name="Gruppieren 165"/>
          <p:cNvGrpSpPr/>
          <p:nvPr/>
        </p:nvGrpSpPr>
        <p:grpSpPr>
          <a:xfrm>
            <a:off x="9183328" y="865239"/>
            <a:ext cx="1425678" cy="307777"/>
            <a:chOff x="10343535" y="1140542"/>
            <a:chExt cx="1425678" cy="307777"/>
          </a:xfrm>
        </p:grpSpPr>
        <p:cxnSp>
          <p:nvCxnSpPr>
            <p:cNvPr id="167" name="Gerade Verbindung mit Pfeil 166"/>
            <p:cNvCxnSpPr/>
            <p:nvPr/>
          </p:nvCxnSpPr>
          <p:spPr>
            <a:xfrm flipV="1">
              <a:off x="10343535" y="1288026"/>
              <a:ext cx="1425678" cy="9832"/>
            </a:xfrm>
            <a:prstGeom prst="straightConnector1">
              <a:avLst/>
            </a:prstGeom>
            <a:ln w="228600">
              <a:solidFill>
                <a:srgbClr val="00B0F0"/>
              </a:solidFill>
              <a:headEnd type="none" w="sm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167"/>
            <p:cNvSpPr txBox="1"/>
            <p:nvPr/>
          </p:nvSpPr>
          <p:spPr>
            <a:xfrm>
              <a:off x="10343535" y="1140542"/>
              <a:ext cx="914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dirty="0" smtClean="0">
                  <a:solidFill>
                    <a:schemeClr val="bg1"/>
                  </a:solidFill>
                </a:rPr>
                <a:t>ort order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5419567" y="3992421"/>
            <a:ext cx="7793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100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4637310</a:t>
            </a:r>
            <a:endParaRPr lang="en-US" sz="110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0" name="Textfeld 139"/>
          <p:cNvSpPr txBox="1"/>
          <p:nvPr/>
        </p:nvSpPr>
        <p:spPr>
          <a:xfrm>
            <a:off x="9345881" y="3979809"/>
            <a:ext cx="2636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Efficiency Puzzle</a:t>
            </a:r>
          </a:p>
          <a:p>
            <a:r>
              <a:rPr lang="en-US" sz="1200" dirty="0" smtClean="0"/>
              <a:t>The retrieval also stops early when the interim total of the collated RIDs exceeds </a:t>
            </a:r>
            <a:r>
              <a:rPr lang="en-US" sz="1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100−threshold</a:t>
            </a:r>
            <a:r>
              <a:rPr lang="en-US" sz="1200" dirty="0" smtClean="0"/>
              <a:t>, because at least one of those words is necessary to push the Identity over the threshold.</a:t>
            </a:r>
          </a:p>
          <a:p>
            <a:r>
              <a:rPr lang="en-US" sz="1200" dirty="0" smtClean="0"/>
              <a:t>In this example retrieval actually stops already after “BMW”. </a:t>
            </a:r>
          </a:p>
        </p:txBody>
      </p:sp>
    </p:spTree>
    <p:extLst>
      <p:ext uri="{BB962C8B-B14F-4D97-AF65-F5344CB8AC3E}">
        <p14:creationId xmlns:p14="http://schemas.microsoft.com/office/powerpoint/2010/main" val="16016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23646 -0.0006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grpId="2" nodeType="click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9" dur="10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23646 -0.00069 L 0.23633 0.02292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33 0.02292 L 0.33646 0.0849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00000" y="25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46 0.08496 L 0.43555 0.0849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55 0.08496 L 0.59167 -0.0432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9" y="-641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266"/>
                                        </p:tgtEl>
                                      </p:cBhvr>
                                      <p:by x="10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33333E-6 L 0.23646 -0.0006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1000" fill="hold"/>
                                        <p:tgtEl>
                                          <p:spTgt spid="292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-0.00069 L 0.23659 0.02084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59 0.02084 L 0.59154 -0.0814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-511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292"/>
                                        </p:tgtEl>
                                      </p:cBhvr>
                                      <p:by x="100000" y="15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23646 -0.000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1000" fill="hold"/>
                                        <p:tgtEl>
                                          <p:spTgt spid="293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46 -0.0007 L 0.23659 0.0208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59 0.02083 L 0.59115 -0.005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21" y="-1296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2000" fill="hold"/>
                                        <p:tgtEl>
                                          <p:spTgt spid="293"/>
                                        </p:tgtEl>
                                      </p:cBhvr>
                                      <p:by x="100000" y="3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54 -0.08148 L 0.59141 -0.1041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13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115 -0.0051 L 0.59141 -0.04098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80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3" grpId="1" animBg="1"/>
      <p:bldP spid="293" grpId="2" animBg="1"/>
      <p:bldP spid="293" grpId="3" animBg="1"/>
      <p:bldP spid="293" grpId="4" animBg="1"/>
      <p:bldP spid="293" grpId="5" animBg="1"/>
      <p:bldP spid="293" grpId="6" animBg="1"/>
      <p:bldP spid="292" grpId="0" animBg="1"/>
      <p:bldP spid="292" grpId="1" animBg="1"/>
      <p:bldP spid="292" grpId="2" animBg="1"/>
      <p:bldP spid="292" grpId="3" animBg="1"/>
      <p:bldP spid="292" grpId="4" animBg="1"/>
      <p:bldP spid="292" grpId="5" animBg="1"/>
      <p:bldP spid="292" grpId="6" animBg="1"/>
      <p:bldP spid="266" grpId="0" animBg="1"/>
      <p:bldP spid="266" grpId="1" animBg="1"/>
      <p:bldP spid="266" grpId="2" animBg="1"/>
      <p:bldP spid="266" grpId="3" animBg="1"/>
      <p:bldP spid="266" grpId="4" animBg="1"/>
      <p:bldP spid="266" grpId="5" animBg="1"/>
      <p:bldP spid="266" grpId="6" animBg="1"/>
      <p:bldP spid="266" grpId="7" animBg="1"/>
      <p:bldP spid="266" grpId="8" animBg="1"/>
      <p:bldP spid="9" grpId="0" animBg="1"/>
      <p:bldP spid="9" grpId="1" animBg="1"/>
      <p:bldP spid="142" grpId="0" animBg="1"/>
      <p:bldP spid="142" grpId="1" animBg="1"/>
      <p:bldP spid="143" grpId="0" animBg="1"/>
      <p:bldP spid="143" grpId="1" animBg="1"/>
      <p:bldP spid="14" grpId="0"/>
      <p:bldP spid="150" grpId="0"/>
      <p:bldP spid="151" grpId="0"/>
      <p:bldP spid="141" grpId="0" animBg="1"/>
      <p:bldP spid="1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310392" y="2181138"/>
            <a:ext cx="1115735" cy="169457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40000">
                <a:schemeClr val="accent1">
                  <a:lumMod val="75000"/>
                </a:schemeClr>
              </a:gs>
              <a:gs pos="8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84297"/>
              </p:ext>
            </p:extLst>
          </p:nvPr>
        </p:nvGraphicFramePr>
        <p:xfrm>
          <a:off x="6464072" y="2427526"/>
          <a:ext cx="1756925" cy="30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151"/>
                <a:gridCol w="540774"/>
              </a:tblGrid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BMW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53.8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80992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HANAUER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TECHNIK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38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46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SERVICE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MUENCHEN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UND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GMBH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+mn-lt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STRASSE</a:t>
                      </a:r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+mn-lt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Completion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2030596" y="1806293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uppieren 43"/>
          <p:cNvGrpSpPr/>
          <p:nvPr/>
        </p:nvGrpSpPr>
        <p:grpSpPr>
          <a:xfrm>
            <a:off x="2840739" y="5050114"/>
            <a:ext cx="400050" cy="166688"/>
            <a:chOff x="2565435" y="5266418"/>
            <a:chExt cx="400050" cy="166688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2565435" y="5266418"/>
              <a:ext cx="200025" cy="166688"/>
              <a:chOff x="261938" y="4457700"/>
              <a:chExt cx="200025" cy="166688"/>
            </a:xfrm>
          </p:grpSpPr>
          <p:cxnSp>
            <p:nvCxnSpPr>
              <p:cNvPr id="22" name="Gerader Verbinder 21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/>
            <p:cNvGrpSpPr/>
            <p:nvPr/>
          </p:nvGrpSpPr>
          <p:grpSpPr>
            <a:xfrm>
              <a:off x="2765460" y="5266418"/>
              <a:ext cx="200025" cy="166688"/>
              <a:chOff x="261938" y="4457700"/>
              <a:chExt cx="200025" cy="166688"/>
            </a:xfrm>
          </p:grpSpPr>
          <p:cxnSp>
            <p:nvCxnSpPr>
              <p:cNvPr id="20" name="Gerader Verbinder 19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uppieren 42"/>
          <p:cNvGrpSpPr/>
          <p:nvPr/>
        </p:nvGrpSpPr>
        <p:grpSpPr>
          <a:xfrm>
            <a:off x="3239971" y="5051049"/>
            <a:ext cx="400050" cy="166688"/>
            <a:chOff x="2964667" y="5267353"/>
            <a:chExt cx="400050" cy="166688"/>
          </a:xfrm>
        </p:grpSpPr>
        <p:grpSp>
          <p:nvGrpSpPr>
            <p:cNvPr id="25" name="Gruppieren 24"/>
            <p:cNvGrpSpPr/>
            <p:nvPr/>
          </p:nvGrpSpPr>
          <p:grpSpPr>
            <a:xfrm>
              <a:off x="2964667" y="5267353"/>
              <a:ext cx="200025" cy="166688"/>
              <a:chOff x="261938" y="4457700"/>
              <a:chExt cx="200025" cy="166688"/>
            </a:xfrm>
          </p:grpSpPr>
          <p:cxnSp>
            <p:nvCxnSpPr>
              <p:cNvPr id="29" name="Gerader Verbinder 28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ieren 25"/>
            <p:cNvGrpSpPr/>
            <p:nvPr/>
          </p:nvGrpSpPr>
          <p:grpSpPr>
            <a:xfrm>
              <a:off x="3164692" y="5267353"/>
              <a:ext cx="200025" cy="166688"/>
              <a:chOff x="261938" y="4457700"/>
              <a:chExt cx="200025" cy="166688"/>
            </a:xfrm>
          </p:grpSpPr>
          <p:cxnSp>
            <p:nvCxnSpPr>
              <p:cNvPr id="27" name="Gerader Verbinder 26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uppieren 41"/>
          <p:cNvGrpSpPr/>
          <p:nvPr/>
        </p:nvGrpSpPr>
        <p:grpSpPr>
          <a:xfrm>
            <a:off x="3642007" y="5051984"/>
            <a:ext cx="207012" cy="166688"/>
            <a:chOff x="3366703" y="5268288"/>
            <a:chExt cx="207012" cy="166688"/>
          </a:xfrm>
        </p:grpSpPr>
        <p:cxnSp>
          <p:nvCxnSpPr>
            <p:cNvPr id="32" name="Gerader Verbinder 31"/>
            <p:cNvCxnSpPr/>
            <p:nvPr/>
          </p:nvCxnSpPr>
          <p:spPr>
            <a:xfrm>
              <a:off x="3366703" y="5268288"/>
              <a:ext cx="100012" cy="166688"/>
            </a:xfrm>
            <a:prstGeom prst="line">
              <a:avLst/>
            </a:prstGeom>
            <a:ln w="12700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 flipH="1">
              <a:off x="3466716" y="5275686"/>
              <a:ext cx="106999" cy="159290"/>
            </a:xfrm>
            <a:prstGeom prst="line">
              <a:avLst/>
            </a:prstGeom>
            <a:ln w="12700" cap="rnd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2115555" y="2788873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15634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2696651" y="5056747"/>
            <a:ext cx="144334" cy="163400"/>
            <a:chOff x="2421347" y="5273051"/>
            <a:chExt cx="144334" cy="163400"/>
          </a:xfrm>
        </p:grpSpPr>
        <p:cxnSp>
          <p:nvCxnSpPr>
            <p:cNvPr id="36" name="Gerader Verbinder 35"/>
            <p:cNvCxnSpPr/>
            <p:nvPr/>
          </p:nvCxnSpPr>
          <p:spPr>
            <a:xfrm>
              <a:off x="2421347" y="5273051"/>
              <a:ext cx="72897" cy="163400"/>
            </a:xfrm>
            <a:prstGeom prst="line">
              <a:avLst/>
            </a:prstGeom>
            <a:ln w="12700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 flipH="1">
              <a:off x="2491863" y="5274525"/>
              <a:ext cx="73818" cy="157163"/>
            </a:xfrm>
            <a:prstGeom prst="line">
              <a:avLst/>
            </a:prstGeom>
            <a:ln w="12700" cap="rnd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feld 37"/>
          <p:cNvSpPr txBox="1"/>
          <p:nvPr/>
        </p:nvSpPr>
        <p:spPr>
          <a:xfrm>
            <a:off x="2604397" y="1468179"/>
            <a:ext cx="9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baseindex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/>
              <p:cNvSpPr txBox="1"/>
              <p:nvPr/>
            </p:nvSpPr>
            <p:spPr>
              <a:xfrm>
                <a:off x="2697086" y="5242448"/>
                <a:ext cx="7768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feld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086" y="5242448"/>
                <a:ext cx="77681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4688" r="-390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feld 46"/>
          <p:cNvSpPr txBox="1"/>
          <p:nvPr/>
        </p:nvSpPr>
        <p:spPr>
          <a:xfrm>
            <a:off x="4696527" y="180137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uppieren 47"/>
          <p:cNvGrpSpPr/>
          <p:nvPr/>
        </p:nvGrpSpPr>
        <p:grpSpPr>
          <a:xfrm>
            <a:off x="5490535" y="5778835"/>
            <a:ext cx="400050" cy="166688"/>
            <a:chOff x="2565435" y="5266418"/>
            <a:chExt cx="400050" cy="166688"/>
          </a:xfrm>
        </p:grpSpPr>
        <p:grpSp>
          <p:nvGrpSpPr>
            <p:cNvPr id="49" name="Gruppieren 48"/>
            <p:cNvGrpSpPr/>
            <p:nvPr/>
          </p:nvGrpSpPr>
          <p:grpSpPr>
            <a:xfrm>
              <a:off x="2565435" y="5266418"/>
              <a:ext cx="200025" cy="166688"/>
              <a:chOff x="261938" y="4457700"/>
              <a:chExt cx="200025" cy="166688"/>
            </a:xfrm>
          </p:grpSpPr>
          <p:cxnSp>
            <p:nvCxnSpPr>
              <p:cNvPr id="53" name="Gerader Verbinder 52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uppieren 49"/>
            <p:cNvGrpSpPr/>
            <p:nvPr/>
          </p:nvGrpSpPr>
          <p:grpSpPr>
            <a:xfrm>
              <a:off x="2765460" y="5266418"/>
              <a:ext cx="200025" cy="166688"/>
              <a:chOff x="261938" y="4457700"/>
              <a:chExt cx="200025" cy="166688"/>
            </a:xfrm>
          </p:grpSpPr>
          <p:cxnSp>
            <p:nvCxnSpPr>
              <p:cNvPr id="51" name="Gerader Verbinder 50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uppieren 54"/>
          <p:cNvGrpSpPr/>
          <p:nvPr/>
        </p:nvGrpSpPr>
        <p:grpSpPr>
          <a:xfrm>
            <a:off x="5889767" y="5779770"/>
            <a:ext cx="400050" cy="166688"/>
            <a:chOff x="2964667" y="5267353"/>
            <a:chExt cx="400050" cy="166688"/>
          </a:xfrm>
        </p:grpSpPr>
        <p:grpSp>
          <p:nvGrpSpPr>
            <p:cNvPr id="56" name="Gruppieren 55"/>
            <p:cNvGrpSpPr/>
            <p:nvPr/>
          </p:nvGrpSpPr>
          <p:grpSpPr>
            <a:xfrm>
              <a:off x="2964667" y="5267353"/>
              <a:ext cx="200025" cy="166688"/>
              <a:chOff x="261938" y="4457700"/>
              <a:chExt cx="200025" cy="166688"/>
            </a:xfrm>
          </p:grpSpPr>
          <p:cxnSp>
            <p:nvCxnSpPr>
              <p:cNvPr id="60" name="Gerader Verbinder 59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uppieren 56"/>
            <p:cNvGrpSpPr/>
            <p:nvPr/>
          </p:nvGrpSpPr>
          <p:grpSpPr>
            <a:xfrm>
              <a:off x="3164692" y="5267353"/>
              <a:ext cx="200025" cy="166688"/>
              <a:chOff x="261938" y="4457700"/>
              <a:chExt cx="200025" cy="166688"/>
            </a:xfrm>
          </p:grpSpPr>
          <p:cxnSp>
            <p:nvCxnSpPr>
              <p:cNvPr id="58" name="Gerader Verbinder 57"/>
              <p:cNvCxnSpPr/>
              <p:nvPr/>
            </p:nvCxnSpPr>
            <p:spPr>
              <a:xfrm>
                <a:off x="261938" y="4457700"/>
                <a:ext cx="100012" cy="166688"/>
              </a:xfrm>
              <a:prstGeom prst="line">
                <a:avLst/>
              </a:prstGeom>
              <a:ln w="12700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flipH="1">
                <a:off x="361951" y="4457700"/>
                <a:ext cx="100012" cy="166688"/>
              </a:xfrm>
              <a:prstGeom prst="line">
                <a:avLst/>
              </a:prstGeom>
              <a:ln w="12700" cap="rnd">
                <a:solidFill>
                  <a:srgbClr val="00AAE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uppieren 61"/>
          <p:cNvGrpSpPr/>
          <p:nvPr/>
        </p:nvGrpSpPr>
        <p:grpSpPr>
          <a:xfrm>
            <a:off x="6291803" y="5780705"/>
            <a:ext cx="170910" cy="166688"/>
            <a:chOff x="3366703" y="5268288"/>
            <a:chExt cx="170910" cy="166688"/>
          </a:xfrm>
        </p:grpSpPr>
        <p:cxnSp>
          <p:nvCxnSpPr>
            <p:cNvPr id="63" name="Gerader Verbinder 62"/>
            <p:cNvCxnSpPr/>
            <p:nvPr/>
          </p:nvCxnSpPr>
          <p:spPr>
            <a:xfrm>
              <a:off x="3366703" y="5268288"/>
              <a:ext cx="100012" cy="166688"/>
            </a:xfrm>
            <a:prstGeom prst="line">
              <a:avLst/>
            </a:prstGeom>
            <a:ln w="12700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 flipH="1">
              <a:off x="3466717" y="5272923"/>
              <a:ext cx="70896" cy="162053"/>
            </a:xfrm>
            <a:prstGeom prst="line">
              <a:avLst/>
            </a:prstGeom>
            <a:ln w="12700" cap="rnd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5346447" y="5785468"/>
            <a:ext cx="144334" cy="163400"/>
            <a:chOff x="2421347" y="5273051"/>
            <a:chExt cx="144334" cy="163400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2421347" y="5273051"/>
              <a:ext cx="72897" cy="163400"/>
            </a:xfrm>
            <a:prstGeom prst="line">
              <a:avLst/>
            </a:prstGeom>
            <a:ln w="12700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 flipH="1">
              <a:off x="2491863" y="5274525"/>
              <a:ext cx="73818" cy="157163"/>
            </a:xfrm>
            <a:prstGeom prst="line">
              <a:avLst/>
            </a:prstGeom>
            <a:ln w="12700" cap="rnd">
              <a:solidFill>
                <a:srgbClr val="00AA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feld 72"/>
          <p:cNvSpPr txBox="1"/>
          <p:nvPr/>
        </p:nvSpPr>
        <p:spPr>
          <a:xfrm>
            <a:off x="4696527" y="548880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124944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6" name="Tabel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65492"/>
              </p:ext>
            </p:extLst>
          </p:nvPr>
        </p:nvGraphicFramePr>
        <p:xfrm>
          <a:off x="261924" y="604568"/>
          <a:ext cx="9456258" cy="79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557"/>
                <a:gridCol w="1253655"/>
                <a:gridCol w="821655"/>
                <a:gridCol w="1072800"/>
                <a:gridCol w="1000800"/>
                <a:gridCol w="671881"/>
                <a:gridCol w="1181655"/>
                <a:gridCol w="748800"/>
                <a:gridCol w="856800"/>
                <a:gridCol w="965655"/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BMW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FORSCHUNG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❸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80992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HANAUER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TECHNIK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❹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MUENCHEN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UND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❶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GMBH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>
                          <a:solidFill>
                            <a:srgbClr val="00B0F0"/>
                          </a:solidFill>
                        </a:rPr>
                        <a:t>❷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STRASSE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3600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53.8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9.1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1.2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0.0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2150179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2172419</a:t>
                      </a:r>
                      <a:endParaRPr lang="en-US" sz="10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2179375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2182779</a:t>
                      </a:r>
                      <a:endParaRPr lang="en-US" sz="1000" dirty="0" smtClean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2186398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2187556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2188161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2188225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2188227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2188228</a:t>
                      </a:r>
                      <a:endParaRPr lang="en-US" sz="1000" dirty="0">
                        <a:latin typeface="Courier New" panose="02070309020205020404" pitchFamily="49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85" name="Gruppieren 84"/>
          <p:cNvGrpSpPr/>
          <p:nvPr/>
        </p:nvGrpSpPr>
        <p:grpSpPr>
          <a:xfrm>
            <a:off x="9712908" y="1134000"/>
            <a:ext cx="1425678" cy="307777"/>
            <a:chOff x="10343535" y="1140542"/>
            <a:chExt cx="1425678" cy="307777"/>
          </a:xfrm>
        </p:grpSpPr>
        <p:cxnSp>
          <p:nvCxnSpPr>
            <p:cNvPr id="81" name="Gerade Verbindung mit Pfeil 80"/>
            <p:cNvCxnSpPr/>
            <p:nvPr/>
          </p:nvCxnSpPr>
          <p:spPr>
            <a:xfrm flipV="1">
              <a:off x="10343535" y="1288026"/>
              <a:ext cx="1425678" cy="9832"/>
            </a:xfrm>
            <a:prstGeom prst="straightConnector1">
              <a:avLst/>
            </a:prstGeom>
            <a:ln w="228600">
              <a:solidFill>
                <a:srgbClr val="00B0F0"/>
              </a:solidFill>
              <a:headEnd type="none" w="sm" len="lg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feld 83"/>
            <p:cNvSpPr txBox="1"/>
            <p:nvPr/>
          </p:nvSpPr>
          <p:spPr>
            <a:xfrm>
              <a:off x="10343535" y="1140542"/>
              <a:ext cx="914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</a:t>
              </a:r>
              <a:r>
                <a:rPr lang="en-US" sz="1400" dirty="0" smtClean="0">
                  <a:solidFill>
                    <a:schemeClr val="bg1"/>
                  </a:solidFill>
                </a:rPr>
                <a:t>ort order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6" name="Rechteck 85"/>
          <p:cNvSpPr/>
          <p:nvPr/>
        </p:nvSpPr>
        <p:spPr>
          <a:xfrm>
            <a:off x="304798" y="3274141"/>
            <a:ext cx="1134000" cy="313200"/>
          </a:xfrm>
          <a:prstGeom prst="rect">
            <a:avLst/>
          </a:prstGeom>
          <a:solidFill>
            <a:srgbClr val="7FD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/>
          <p:cNvSpPr txBox="1"/>
          <p:nvPr/>
        </p:nvSpPr>
        <p:spPr>
          <a:xfrm>
            <a:off x="531913" y="327258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15633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15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27225"/>
              </p:ext>
            </p:extLst>
          </p:nvPr>
        </p:nvGraphicFramePr>
        <p:xfrm>
          <a:off x="2697086" y="1763851"/>
          <a:ext cx="1152000" cy="329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000"/>
              </a:tblGrid>
              <a:tr h="32400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index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124935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124944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16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2115555" y="245443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15633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696527" y="2449521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124935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85698"/>
              </p:ext>
            </p:extLst>
          </p:nvPr>
        </p:nvGraphicFramePr>
        <p:xfrm>
          <a:off x="5346882" y="1758934"/>
          <a:ext cx="1116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000"/>
              </a:tblGrid>
              <a:tr h="324000">
                <a:tc>
                  <a:txBody>
                    <a:bodyPr/>
                    <a:lstStyle/>
                    <a:p>
                      <a:pPr marL="0" indent="0" algn="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2150179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2179375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2182779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2186398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5383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2187556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2188021 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2188161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2188225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2188227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 2188228</a:t>
                      </a:r>
                      <a:endParaRPr lang="en-US" sz="1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Courier New" panose="02070309020205020404" pitchFamily="49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Textfeld 92"/>
          <p:cNvSpPr txBox="1"/>
          <p:nvPr/>
        </p:nvSpPr>
        <p:spPr>
          <a:xfrm>
            <a:off x="7677338" y="3031807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9.1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219413" y="1187688"/>
            <a:ext cx="1072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2182779</a:t>
            </a:r>
          </a:p>
        </p:txBody>
      </p:sp>
      <p:sp>
        <p:nvSpPr>
          <p:cNvPr id="100" name="Textfeld 99"/>
          <p:cNvSpPr txBox="1"/>
          <p:nvPr/>
        </p:nvSpPr>
        <p:spPr>
          <a:xfrm>
            <a:off x="7677338" y="3338116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1.2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4286213" y="1187688"/>
            <a:ext cx="1000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2186398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03" name="Textfeld 102"/>
          <p:cNvSpPr txBox="1"/>
          <p:nvPr/>
        </p:nvSpPr>
        <p:spPr>
          <a:xfrm>
            <a:off x="7677338" y="3641603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5292461" y="1187688"/>
            <a:ext cx="6732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2187556</a:t>
            </a:r>
          </a:p>
        </p:txBody>
      </p:sp>
      <p:sp>
        <p:nvSpPr>
          <p:cNvPr id="106" name="Textfeld 105"/>
          <p:cNvSpPr txBox="1"/>
          <p:nvPr/>
        </p:nvSpPr>
        <p:spPr>
          <a:xfrm>
            <a:off x="7677338" y="4249499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10.0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964024" y="1187688"/>
            <a:ext cx="1180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2188161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7677338" y="4558923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7142581" y="1187688"/>
            <a:ext cx="748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2188225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7677338" y="4865232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7892509" y="1187688"/>
            <a:ext cx="856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2188227</a:t>
            </a:r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112" name="Textfeld 111"/>
          <p:cNvSpPr txBox="1"/>
          <p:nvPr/>
        </p:nvSpPr>
        <p:spPr>
          <a:xfrm>
            <a:off x="7680259" y="5162487"/>
            <a:ext cx="540000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0.0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8751079" y="1187688"/>
            <a:ext cx="964800" cy="216000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lvl="0" algn="ctr">
              <a:defRPr/>
            </a:pPr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2188228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7674321" y="5512554"/>
            <a:ext cx="540000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AAE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63.8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7674321" y="5512554"/>
            <a:ext cx="540000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AAE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72.9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7674321" y="5512554"/>
            <a:ext cx="540000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AAE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74.1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7674321" y="5512554"/>
            <a:ext cx="540000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AAE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73.8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Textfeld 118"/>
          <p:cNvSpPr txBox="1"/>
          <p:nvPr/>
        </p:nvSpPr>
        <p:spPr>
          <a:xfrm>
            <a:off x="7674321" y="5512554"/>
            <a:ext cx="540000" cy="307777"/>
          </a:xfrm>
          <a:prstGeom prst="rect">
            <a:avLst/>
          </a:prstGeom>
          <a:solidFill>
            <a:srgbClr val="00B0F0"/>
          </a:solidFill>
          <a:ln>
            <a:solidFill>
              <a:srgbClr val="00AAE5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83.8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feld 119"/>
              <p:cNvSpPr txBox="1"/>
              <p:nvPr/>
            </p:nvSpPr>
            <p:spPr>
              <a:xfrm>
                <a:off x="5346882" y="5960296"/>
                <a:ext cx="845488" cy="521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𝑜𝑐𝑐𝑢𝑟𝑠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feld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82" y="5960296"/>
                <a:ext cx="845488" cy="521746"/>
              </a:xfrm>
              <a:prstGeom prst="rect">
                <a:avLst/>
              </a:prstGeom>
              <a:blipFill rotWithShape="0">
                <a:blip r:embed="rId3"/>
                <a:stretch>
                  <a:fillRect l="-76259" t="-147059" r="-82734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feld 120"/>
          <p:cNvSpPr txBox="1"/>
          <p:nvPr/>
        </p:nvSpPr>
        <p:spPr>
          <a:xfrm>
            <a:off x="252883" y="1184938"/>
            <a:ext cx="900000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250179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Textfeld 121"/>
          <p:cNvSpPr txBox="1"/>
          <p:nvPr/>
        </p:nvSpPr>
        <p:spPr>
          <a:xfrm>
            <a:off x="1149742" y="1184938"/>
            <a:ext cx="1238250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2172419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Textfeld 122"/>
          <p:cNvSpPr txBox="1"/>
          <p:nvPr/>
        </p:nvSpPr>
        <p:spPr>
          <a:xfrm>
            <a:off x="2395631" y="1184940"/>
            <a:ext cx="828000" cy="216000"/>
          </a:xfrm>
          <a:prstGeom prst="rect">
            <a:avLst/>
          </a:prstGeom>
          <a:solidFill>
            <a:srgbClr val="00B0F0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2179375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9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88746"/>
              </p:ext>
            </p:extLst>
          </p:nvPr>
        </p:nvGraphicFramePr>
        <p:xfrm>
          <a:off x="261920" y="1769806"/>
          <a:ext cx="1224000" cy="4179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/>
              </a:tblGrid>
              <a:tr h="362611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BUFFER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E5"/>
                    </a:solidFill>
                  </a:tcPr>
                </a:tc>
              </a:tr>
              <a:tr h="3813389"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AA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4" name="Textfeld 123"/>
          <p:cNvSpPr txBox="1"/>
          <p:nvPr/>
        </p:nvSpPr>
        <p:spPr>
          <a:xfrm>
            <a:off x="5255553" y="1468179"/>
            <a:ext cx="419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reg</a:t>
            </a:r>
            <a:endParaRPr lang="en-US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D8577-601D-4845-9C29-D9E13FE3E8D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8448419" y="1468179"/>
            <a:ext cx="3678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Depth</a:t>
            </a:r>
          </a:p>
          <a:p>
            <a:r>
              <a:rPr lang="en-US" sz="1400" dirty="0" smtClean="0"/>
              <a:t>The default value for the BUFFER is 262,144.</a:t>
            </a:r>
          </a:p>
          <a:p>
            <a:r>
              <a:rPr lang="en-US" sz="1400" dirty="0" smtClean="0"/>
              <a:t>It can be increased to accommodate more homogenous databases or for specific search purposes, i.e. selection by legal form.</a:t>
            </a:r>
          </a:p>
          <a:p>
            <a:r>
              <a:rPr lang="en-US" sz="1400" dirty="0" smtClean="0"/>
              <a:t>The higher the Depth of the BUFFER the higher the amount of bycatch</a:t>
            </a:r>
            <a:r>
              <a:rPr lang="en-US" sz="1400" dirty="0"/>
              <a:t> </a:t>
            </a:r>
            <a:r>
              <a:rPr lang="en-US" sz="1400" dirty="0" smtClean="0"/>
              <a:t>to be rejected at the first stage.</a:t>
            </a:r>
          </a:p>
        </p:txBody>
      </p:sp>
      <p:sp>
        <p:nvSpPr>
          <p:cNvPr id="5" name="Rechteck 4"/>
          <p:cNvSpPr/>
          <p:nvPr/>
        </p:nvSpPr>
        <p:spPr>
          <a:xfrm>
            <a:off x="5352807" y="3032964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2182779</a:t>
            </a:r>
          </a:p>
        </p:txBody>
      </p:sp>
      <p:sp>
        <p:nvSpPr>
          <p:cNvPr id="89" name="Rechteck 88"/>
          <p:cNvSpPr/>
          <p:nvPr/>
        </p:nvSpPr>
        <p:spPr>
          <a:xfrm>
            <a:off x="5352807" y="3349956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2186398</a:t>
            </a: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5352807" y="3648660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2187556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349759" y="4258260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2188161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5349759" y="4566108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2188225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346711" y="4864812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2188227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5346711" y="5175708"/>
            <a:ext cx="1116000" cy="306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no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2188228</a:t>
            </a:r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211933" y="3927552"/>
            <a:ext cx="336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F0"/>
                </a:solidFill>
              </a:rPr>
              <a:t>← Oblivious to surplus words of candidates</a:t>
            </a:r>
            <a:endParaRPr lang="en-US" sz="14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10105 0.0009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0.00093 L 0.10105 -0.12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05 -0.12384 L 0.19701 -0.1240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1 -0.12407 L 0.19701 -0.10069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01 -0.10069 L 0.41263 0.076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88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00000" y="4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1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1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1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6" grpId="2" animBg="1"/>
      <p:bldP spid="86" grpId="3" animBg="1"/>
      <p:bldP spid="86" grpId="4" animBg="1"/>
      <p:bldP spid="86" grpId="6" animBg="1"/>
      <p:bldP spid="86" grpId="7" animBg="1"/>
      <p:bldP spid="86" grpId="9" animBg="1"/>
      <p:bldP spid="86" grpId="10" animBg="1"/>
      <p:bldP spid="93" grpId="0" animBg="1"/>
      <p:bldP spid="93" grpId="1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5" grpId="0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3" grpId="0"/>
      <p:bldP spid="5" grpId="0" animBg="1"/>
      <p:bldP spid="5" grpId="1" animBg="1"/>
      <p:bldP spid="89" grpId="0" animBg="1"/>
      <p:bldP spid="89" grpId="1" animBg="1"/>
      <p:bldP spid="90" grpId="0" animBg="1"/>
      <p:bldP spid="90" grpId="1" animBg="1"/>
      <p:bldP spid="92" grpId="0" animBg="1"/>
      <p:bldP spid="92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rgbClr val="00B0F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5400" cap="rnd">
          <a:solidFill>
            <a:schemeClr val="tx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11430</Words>
  <Application>Microsoft Office PowerPoint</Application>
  <PresentationFormat>Breitbild</PresentationFormat>
  <Paragraphs>4626</Paragraphs>
  <Slides>33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5" baseType="lpstr">
      <vt:lpstr>Microsoft YaHei UI</vt:lpstr>
      <vt:lpstr>Angsana New</vt:lpstr>
      <vt:lpstr>Arial</vt:lpstr>
      <vt:lpstr>Calibri</vt:lpstr>
      <vt:lpstr>Cambria Math</vt:lpstr>
      <vt:lpstr>Courier New</vt:lpstr>
      <vt:lpstr>Harrington</vt:lpstr>
      <vt:lpstr>Impact</vt:lpstr>
      <vt:lpstr>Times New Roman</vt:lpstr>
      <vt:lpstr>Wingdings</vt:lpstr>
      <vt:lpstr>Office Theme</vt:lpstr>
      <vt:lpstr>1_Office Theme</vt:lpstr>
      <vt:lpstr>SearchEngine: a Holistic Approach to Matching</vt:lpstr>
      <vt:lpstr>Blocking</vt:lpstr>
      <vt:lpstr>PowerPoint-Präsentation</vt:lpstr>
      <vt:lpstr>Preparer Gateway</vt:lpstr>
      <vt:lpstr>Relative Identification Potential</vt:lpstr>
      <vt:lpstr>Relative Identity</vt:lpstr>
      <vt:lpstr>PowerPoint-Präsentation</vt:lpstr>
      <vt:lpstr>Candidate Retrieval</vt:lpstr>
      <vt:lpstr>Identity Completion</vt:lpstr>
      <vt:lpstr>Weak Search Terms: Berlin GmbH, Berlin</vt:lpstr>
      <vt:lpstr>Jaccard P. (1902), `Lois de distribution florale dans la zone alpine´, Bulletin de la Société Vaudoise des Sciences Naturelles</vt:lpstr>
      <vt:lpstr>10% Feedback Effect on Berlin GmbH, Berlin</vt:lpstr>
      <vt:lpstr>3-Gram Search for “Blaupause”: BLA LAU AUP UPA AUS USE</vt:lpstr>
      <vt:lpstr>Least Relative Character Position Delta (LRCPD)</vt:lpstr>
      <vt:lpstr>3-Gram Search for “Blaupause” after LRCPD-Refinement</vt:lpstr>
      <vt:lpstr>Smoothing &amp; Accentuating of the rIP</vt:lpstr>
      <vt:lpstr>Smoothing &amp; Accentuating of the rIP</vt:lpstr>
      <vt:lpstr>3-Gram Search for “Blaupause” with Log-Smoothing </vt:lpstr>
      <vt:lpstr>PowerPoint-Präsentation</vt:lpstr>
      <vt:lpstr>General Workflow</vt:lpstr>
      <vt:lpstr>Search Strategy Components</vt:lpstr>
      <vt:lpstr>Search Strategy: Establishment Panel vs. Company Panel (MUP)</vt:lpstr>
      <vt:lpstr>Training Data</vt:lpstr>
      <vt:lpstr>Meta Vector Components</vt:lpstr>
      <vt:lpstr>SEML (SearchEngine Machine Learning): Establishments vs. Company Panel </vt:lpstr>
      <vt:lpstr>Search Strategy: German EPO Firm Applicants vs. Company Panel (MUP)</vt:lpstr>
      <vt:lpstr>SEML: German EPO Applicants vs. Company Panel</vt:lpstr>
      <vt:lpstr>Entity Resolution: Search Table = Base Table</vt:lpstr>
      <vt:lpstr>Intransitive Similarity Network: Directed Graph</vt:lpstr>
      <vt:lpstr>Intransitive Similarity Network: Undirected Graph</vt:lpstr>
      <vt:lpstr>Nested Cascaded Traversal</vt:lpstr>
      <vt:lpstr>Clustering German EPO Applicants by Name</vt:lpstr>
      <vt:lpstr>PowerPoint-Präsentation</vt:lpstr>
    </vt:vector>
  </TitlesOfParts>
  <Company>ZEW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Doherr, Thorsten</dc:creator>
  <cp:lastModifiedBy>Doherr, Thorsten</cp:lastModifiedBy>
  <cp:revision>342</cp:revision>
  <dcterms:created xsi:type="dcterms:W3CDTF">2023-08-28T14:05:43Z</dcterms:created>
  <dcterms:modified xsi:type="dcterms:W3CDTF">2024-10-01T10:34:01Z</dcterms:modified>
</cp:coreProperties>
</file>