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6"/>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5" r:id="rId21"/>
    <p:sldId id="304" r:id="rId22"/>
    <p:sldId id="266" r:id="rId23"/>
    <p:sldId id="274" r:id="rId24"/>
    <p:sldId id="276" r:id="rId25"/>
    <p:sldId id="303" r:id="rId26"/>
    <p:sldId id="278" r:id="rId27"/>
    <p:sldId id="301" r:id="rId28"/>
    <p:sldId id="273" r:id="rId29"/>
    <p:sldId id="295" r:id="rId30"/>
    <p:sldId id="296" r:id="rId31"/>
    <p:sldId id="297" r:id="rId32"/>
    <p:sldId id="299" r:id="rId33"/>
    <p:sldId id="300" r:id="rId34"/>
    <p:sldId id="279"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A15"/>
    <a:srgbClr val="7AD0C4"/>
    <a:srgbClr val="A6C313"/>
    <a:srgbClr val="AFE3DC"/>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9/30/2024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285241"/>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affecting Identity vs. Threshold</a:t>
            </a:r>
          </a:p>
        </p:txBody>
      </p:sp>
      <p:sp>
        <p:nvSpPr>
          <p:cNvPr id="18" name="Textfeld 17"/>
          <p:cNvSpPr txBox="1"/>
          <p:nvPr/>
        </p:nvSpPr>
        <p:spPr>
          <a:xfrm>
            <a:off x="7610058" y="4705946"/>
            <a:ext cx="4581941" cy="523220"/>
          </a:xfrm>
          <a:prstGeom prst="rect">
            <a:avLst/>
          </a:prstGeom>
          <a:noFill/>
          <a:ln>
            <a:noFill/>
          </a:ln>
        </p:spPr>
        <p:txBody>
          <a:bodyPr wrap="square" rtlCol="0">
            <a:spAutoFit/>
          </a:bodyPr>
          <a:lstStyle/>
          <a:p>
            <a:r>
              <a:rPr lang="en-US" sz="1400" dirty="0" smtClean="0"/>
              <a:t>The interaction of these three settings prevents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
        <p:nvSpPr>
          <p:cNvPr id="20" name="Textfeld 19"/>
          <p:cNvSpPr txBox="1"/>
          <p:nvPr/>
        </p:nvSpPr>
        <p:spPr>
          <a:xfrm>
            <a:off x="7610058" y="381771"/>
            <a:ext cx="4104861" cy="461665"/>
          </a:xfrm>
          <a:prstGeom prst="rect">
            <a:avLst/>
          </a:prstGeom>
          <a:noFill/>
          <a:ln>
            <a:noFill/>
          </a:ln>
        </p:spPr>
        <p:txBody>
          <a:bodyPr wrap="square" rtlCol="0">
            <a:spAutoFit/>
          </a:bodyPr>
          <a:lstStyle/>
          <a:p>
            <a:r>
              <a:rPr lang="en-US" sz="2400" dirty="0" smtClean="0">
                <a:solidFill>
                  <a:srgbClr val="00B0F0"/>
                </a:solidFill>
              </a:rPr>
              <a:t>Containment</a:t>
            </a:r>
            <a:r>
              <a:rPr lang="en-US" sz="1400" dirty="0" smtClean="0">
                <a:solidFill>
                  <a:srgbClr val="00B0F0"/>
                </a:solidFill>
              </a:rPr>
              <a:t> of weak search terms</a:t>
            </a:r>
            <a:r>
              <a:rPr lang="en-US" sz="2400" dirty="0" smtClean="0">
                <a:solidFill>
                  <a:srgbClr val="00B0F0"/>
                </a:solidFill>
              </a:rPr>
              <a:t> </a:t>
            </a:r>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600438"/>
          </a:xfrm>
          <a:prstGeom prst="rect">
            <a:avLst/>
          </a:prstGeom>
          <a:noFill/>
        </p:spPr>
        <p:txBody>
          <a:bodyPr wrap="square" rtlCol="0">
            <a:spAutoFit/>
          </a:bodyPr>
          <a:lstStyle/>
          <a:p>
            <a:r>
              <a:rPr lang="en-US" sz="1400" dirty="0" smtClean="0"/>
              <a:t>Linguistic preparers destroy information for the sake of recalling misspelled terms at the expense of precision. The genuinely misspelled entries are drowned in a deluge of false positives. Usually, linguistic methods are applied in interactive environments, where results are eye-balled by humans discriminating between real misspellings and mechanical clutter.</a:t>
            </a:r>
          </a:p>
          <a:p>
            <a:r>
              <a:rPr lang="en-US" sz="1400" dirty="0"/>
              <a:t>We have to replicate this visual screening via a flexible string distance function, which is independent of word </a:t>
            </a:r>
            <a:r>
              <a:rPr lang="en-US" sz="1400" dirty="0" smtClean="0"/>
              <a:t>positioning.</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field affected by a destructive preparer</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smtClean="0"/>
              <a:t>Therefore search types </a:t>
            </a:r>
            <a:r>
              <a:rPr lang="en-US" sz="1400" dirty="0"/>
              <a:t>using destructive </a:t>
            </a:r>
            <a:r>
              <a:rPr lang="en-US" sz="1400" dirty="0" smtClean="0"/>
              <a:t>preparers </a:t>
            </a:r>
            <a:r>
              <a:rPr lang="en-US" sz="1400" dirty="0"/>
              <a:t>should be used sensibly and only after search steps based on conventional </a:t>
            </a:r>
            <a:r>
              <a:rPr lang="en-US" sz="1400" dirty="0" smtClean="0"/>
              <a:t>preparers </a:t>
            </a:r>
            <a:r>
              <a:rPr lang="en-US" sz="1400" dirty="0"/>
              <a:t>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complement each other, hence alternate both in dedicated search runs for best effect.</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BADA15"/>
                </a:solidFill>
                <a:effectLst/>
                <a:uLnTx/>
                <a:uFillTx/>
              </a:rPr>
              <a:t>Compound 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7AD0C4"/>
                </a:solidFill>
                <a:effectLst/>
                <a:uLnTx/>
                <a:uFillTx/>
              </a:rPr>
              <a:t>Incremental 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Darwinian: only the best candidates are picked:</a:t>
            </a:r>
            <a:r>
              <a:rPr kumimoji="0" lang="en-US" sz="1100" b="0" i="0" u="none" strike="noStrike" kern="0" cap="none" spc="0" normalizeH="0" noProof="0" dirty="0" smtClean="0">
                <a:ln>
                  <a:noFill/>
                </a:ln>
                <a:solidFill>
                  <a:srgbClr val="000000"/>
                </a:solidFill>
                <a:effectLst/>
                <a:uLnTx/>
                <a:uFillTx/>
              </a:rPr>
              <a:t> </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19</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2841431560"/>
              </p:ext>
            </p:extLst>
          </p:nvPr>
        </p:nvGraphicFramePr>
        <p:xfrm>
          <a:off x="2370000" y="321958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General Workflow</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20</a:t>
            </a:fld>
            <a:endParaRPr lang="en-US" dirty="0"/>
          </a:p>
        </p:txBody>
      </p:sp>
      <p:sp>
        <p:nvSpPr>
          <p:cNvPr id="4" name="Inhaltsplatzhalter 3"/>
          <p:cNvSpPr>
            <a:spLocks noGrp="1"/>
          </p:cNvSpPr>
          <p:nvPr>
            <p:ph idx="1"/>
          </p:nvPr>
        </p:nvSpPr>
        <p:spPr>
          <a:xfrm>
            <a:off x="130277" y="594247"/>
            <a:ext cx="11865077" cy="5756219"/>
          </a:xfrm>
        </p:spPr>
        <p:txBody>
          <a:bodyPr>
            <a:normAutofit fontScale="85000" lnSpcReduction="20000"/>
          </a:bodyPr>
          <a:lstStyle/>
          <a:p>
            <a:pPr marL="216000"/>
            <a:r>
              <a:rPr lang="en-US" dirty="0" smtClean="0"/>
              <a:t>Preparing the Data (search and base table) </a:t>
            </a:r>
          </a:p>
          <a:p>
            <a:pPr lvl="1"/>
            <a:r>
              <a:rPr lang="en-US" dirty="0" smtClean="0"/>
              <a:t>Harmonize idiosyncratic disparities between the datasets, like consistently using different kinds of abbreviations.</a:t>
            </a:r>
            <a:br>
              <a:rPr lang="en-US" dirty="0" smtClean="0"/>
            </a:br>
            <a:r>
              <a:rPr lang="en-US" dirty="0" smtClean="0"/>
              <a:t>“</a:t>
            </a:r>
            <a:r>
              <a:rPr lang="en-US" dirty="0" err="1" smtClean="0"/>
              <a:t>Univ</a:t>
            </a:r>
            <a:r>
              <a:rPr lang="en-US" dirty="0" smtClean="0"/>
              <a:t>” vs. “University” vs. “</a:t>
            </a:r>
            <a:r>
              <a:rPr lang="en-US" dirty="0" err="1" smtClean="0"/>
              <a:t>Uni</a:t>
            </a:r>
            <a:r>
              <a:rPr lang="en-US" dirty="0" smtClean="0"/>
              <a:t>”, “limited” vs. “ltd”, “</a:t>
            </a:r>
            <a:r>
              <a:rPr lang="en-US" dirty="0" err="1" smtClean="0"/>
              <a:t>Strasse</a:t>
            </a:r>
            <a:r>
              <a:rPr lang="en-US" dirty="0" smtClean="0"/>
              <a:t>” vs. “Str.” and so on</a:t>
            </a:r>
            <a:br>
              <a:rPr lang="en-US" dirty="0" smtClean="0"/>
            </a:br>
            <a:r>
              <a:rPr lang="en-US" dirty="0" smtClean="0"/>
              <a:t>Optionally: development of custom Preparers (there are already some in the “preparer” directory)</a:t>
            </a:r>
          </a:p>
          <a:p>
            <a:pPr lvl="1"/>
            <a:r>
              <a:rPr lang="en-US" dirty="0" smtClean="0"/>
              <a:t>Removal of duplicate entries in the data especially in unfocused datasets, i.e. patent applicants. This removes unwanted distortions of the heuristic and redundancies. Keep a linkage to the original data!</a:t>
            </a:r>
          </a:p>
          <a:p>
            <a:pPr lvl="1"/>
            <a:r>
              <a:rPr lang="en-US" dirty="0" smtClean="0"/>
              <a:t>The </a:t>
            </a:r>
            <a:r>
              <a:rPr lang="en-US" dirty="0" err="1" smtClean="0"/>
              <a:t>SearchEngine</a:t>
            </a:r>
            <a:r>
              <a:rPr lang="en-US" dirty="0" smtClean="0"/>
              <a:t> imports tab-delimited text files with column headers (not too fancy). Avoid unnecessary fields!</a:t>
            </a:r>
          </a:p>
          <a:p>
            <a:r>
              <a:rPr lang="en-US" dirty="0" smtClean="0"/>
              <a:t>Create the </a:t>
            </a:r>
            <a:r>
              <a:rPr lang="en-US" dirty="0" err="1" smtClean="0"/>
              <a:t>SearchEngine</a:t>
            </a:r>
            <a:endParaRPr lang="en-US" dirty="0" smtClean="0"/>
          </a:p>
          <a:p>
            <a:pPr lvl="1"/>
            <a:r>
              <a:rPr lang="en-US" dirty="0" smtClean="0"/>
              <a:t>Choose the base table according to the following priority list: more focused, more clutter, larger</a:t>
            </a:r>
          </a:p>
          <a:p>
            <a:pPr lvl="1"/>
            <a:r>
              <a:rPr lang="en-US" dirty="0" smtClean="0"/>
              <a:t>Define search types by adding Preparer to search fields. Usually, every search field has a conventional search type and only the most relevant will get an additional destructive search type including a n-gram preparer.</a:t>
            </a:r>
          </a:p>
          <a:p>
            <a:r>
              <a:rPr lang="en-US" dirty="0" smtClean="0"/>
              <a:t>Search Strategy for Firm Matching</a:t>
            </a:r>
          </a:p>
          <a:p>
            <a:pPr lvl="1"/>
            <a:r>
              <a:rPr lang="en-US" dirty="0" smtClean="0"/>
              <a:t>Define a weight distribution according the relevancy of the search fields, ignoring additional destructive search </a:t>
            </a:r>
            <a:r>
              <a:rPr lang="en-US" dirty="0" smtClean="0"/>
              <a:t>types, e.g. 70</a:t>
            </a:r>
            <a:r>
              <a:rPr lang="en-US" dirty="0" smtClean="0"/>
              <a:t>% for relevant </a:t>
            </a:r>
            <a:r>
              <a:rPr lang="en-US" dirty="0" smtClean="0"/>
              <a:t>fields (firm name) </a:t>
            </a:r>
            <a:r>
              <a:rPr lang="en-US" dirty="0" smtClean="0"/>
              <a:t>and 30% for auxiliary </a:t>
            </a:r>
            <a:r>
              <a:rPr lang="en-US" dirty="0" smtClean="0"/>
              <a:t>fields (address). </a:t>
            </a:r>
            <a:r>
              <a:rPr lang="en-US" dirty="0" smtClean="0"/>
              <a:t>Define a containment by choosing a justifiable size for a large </a:t>
            </a:r>
            <a:r>
              <a:rPr lang="en-US" smtClean="0"/>
              <a:t>candidate list.</a:t>
            </a:r>
            <a:endParaRPr lang="en-US" dirty="0" smtClean="0"/>
          </a:p>
          <a:p>
            <a:pPr lvl="1"/>
            <a:r>
              <a:rPr lang="en-US" dirty="0" smtClean="0">
                <a:solidFill>
                  <a:srgbClr val="7AD0C4"/>
                </a:solidFill>
              </a:rPr>
              <a:t>Incremental</a:t>
            </a:r>
            <a:r>
              <a:rPr lang="en-US" dirty="0" smtClean="0"/>
              <a:t>: complete search terms without candidates from earlier runs, gradually reduce retrieval restrictions, Darwinian (keep only the best)</a:t>
            </a:r>
          </a:p>
          <a:p>
            <a:pPr lvl="2"/>
            <a:r>
              <a:rPr lang="en-US" dirty="0" smtClean="0"/>
              <a:t>Start with a high threshold requiring auxiliary fields using only conventional search types. You may even prelude with a run based on log smoothed conventional search types for the relevant fields followed by a non-smoothed version.</a:t>
            </a:r>
          </a:p>
          <a:p>
            <a:pPr lvl="2"/>
            <a:r>
              <a:rPr lang="en-US" dirty="0"/>
              <a:t>S</a:t>
            </a:r>
            <a:r>
              <a:rPr lang="en-US" dirty="0" smtClean="0"/>
              <a:t>witch to destructive search types by switching the corresponding weights and perform two search runs, one with log smoothing and one without smoothing of the destructive search types.</a:t>
            </a:r>
          </a:p>
          <a:p>
            <a:pPr lvl="2"/>
            <a:r>
              <a:rPr lang="en-US" dirty="0" smtClean="0"/>
              <a:t>Lower the threshold forfeiting the necessity of auxiliary fields and repeat the search steps.</a:t>
            </a:r>
          </a:p>
          <a:p>
            <a:pPr lvl="1"/>
            <a:r>
              <a:rPr lang="en-US" dirty="0" smtClean="0">
                <a:solidFill>
                  <a:srgbClr val="BADA15"/>
                </a:solidFill>
              </a:rPr>
              <a:t>Compound</a:t>
            </a:r>
            <a:r>
              <a:rPr lang="en-US" dirty="0" smtClean="0"/>
              <a:t>: merge search runs based on a reasonably low threshold</a:t>
            </a:r>
          </a:p>
          <a:p>
            <a:pPr lvl="2"/>
            <a:r>
              <a:rPr lang="en-US" dirty="0" smtClean="0"/>
              <a:t>Start with a conventional search run by setting the weights of the destructive search types to zero</a:t>
            </a:r>
          </a:p>
          <a:p>
            <a:pPr lvl="2"/>
            <a:r>
              <a:rPr lang="en-US" dirty="0"/>
              <a:t>Switch to destructive search types by switching the corresponding weights and perform two search runs, one with log smoothing and one without smoothing of the destructive search types</a:t>
            </a:r>
            <a:r>
              <a:rPr lang="en-US" dirty="0" smtClean="0"/>
              <a:t>.</a:t>
            </a:r>
          </a:p>
          <a:p>
            <a:pPr marL="216000" lvl="1"/>
            <a:r>
              <a:rPr lang="en-US" dirty="0"/>
              <a:t>Concentrate on appropriate retrieval and less on identity refinement because the identity will be replaced by the meta vector carrying much more similarity indicators for the </a:t>
            </a:r>
            <a:r>
              <a:rPr lang="en-US" dirty="0" err="1"/>
              <a:t>SearchEngine</a:t>
            </a:r>
            <a:r>
              <a:rPr lang="en-US" dirty="0"/>
              <a:t> Machine Learning approach </a:t>
            </a:r>
            <a:r>
              <a:rPr lang="en-US" dirty="0" smtClean="0"/>
              <a:t>SEML.</a:t>
            </a:r>
            <a:endParaRPr lang="en-US" dirty="0"/>
          </a:p>
          <a:p>
            <a:endParaRPr lang="en-US" dirty="0" smtClean="0"/>
          </a:p>
        </p:txBody>
      </p:sp>
    </p:spTree>
    <p:extLst>
      <p:ext uri="{BB962C8B-B14F-4D97-AF65-F5344CB8AC3E}">
        <p14:creationId xmlns:p14="http://schemas.microsoft.com/office/powerpoint/2010/main" val="829637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Search Strategy Components</a:t>
            </a:r>
            <a:endParaRPr lang="en-US" dirty="0"/>
          </a:p>
        </p:txBody>
      </p:sp>
      <p:sp>
        <p:nvSpPr>
          <p:cNvPr id="4" name="Inhaltsplatzhalter 3"/>
          <p:cNvSpPr>
            <a:spLocks noGrp="1"/>
          </p:cNvSpPr>
          <p:nvPr>
            <p:ph idx="1"/>
          </p:nvPr>
        </p:nvSpPr>
        <p:spPr/>
        <p:txBody>
          <a:bodyPr>
            <a:noAutofit/>
          </a:bodyPr>
          <a:lstStyle/>
          <a:p>
            <a:pPr marL="216000" lvl="0">
              <a:spcBef>
                <a:spcPts val="600"/>
              </a:spcBef>
              <a:buClr>
                <a:srgbClr val="00AAE5"/>
              </a:buClr>
            </a:pPr>
            <a:r>
              <a:rPr lang="en-US" sz="1400" dirty="0">
                <a:solidFill>
                  <a:prstClr val="black"/>
                </a:solidFill>
              </a:rPr>
              <a:t>Threshold</a:t>
            </a:r>
          </a:p>
          <a:p>
            <a:pPr marL="504000" lvl="1">
              <a:spcBef>
                <a:spcPts val="0"/>
              </a:spcBef>
              <a:buClr>
                <a:srgbClr val="00AAE5"/>
              </a:buClr>
            </a:pPr>
            <a:r>
              <a:rPr lang="en-US" sz="1400" dirty="0">
                <a:solidFill>
                  <a:prstClr val="black"/>
                </a:solidFill>
              </a:rPr>
              <a:t>Interaction with the search type weights constitutes the search strategy</a:t>
            </a:r>
          </a:p>
          <a:p>
            <a:pPr marL="504000" lvl="1">
              <a:spcBef>
                <a:spcPts val="0"/>
              </a:spcBef>
              <a:buClr>
                <a:srgbClr val="00AAE5"/>
              </a:buClr>
            </a:pPr>
            <a:r>
              <a:rPr lang="en-US" sz="1400" dirty="0">
                <a:solidFill>
                  <a:prstClr val="black"/>
                </a:solidFill>
              </a:rPr>
              <a:t>A threshold above the firm name weight enforces partial address similarity</a:t>
            </a:r>
          </a:p>
          <a:p>
            <a:pPr marL="504000" lvl="1">
              <a:spcBef>
                <a:spcPts val="0"/>
              </a:spcBef>
              <a:buClr>
                <a:srgbClr val="00AAE5"/>
              </a:buClr>
            </a:pPr>
            <a:r>
              <a:rPr lang="en-US" sz="1400" dirty="0">
                <a:solidFill>
                  <a:prstClr val="black"/>
                </a:solidFill>
              </a:rPr>
              <a:t>If the threshold is below the firm name weight, similarity in the address increases the leeway</a:t>
            </a:r>
          </a:p>
          <a:p>
            <a:pPr marL="216000" lvl="0">
              <a:spcBef>
                <a:spcPts val="600"/>
              </a:spcBef>
              <a:buClr>
                <a:srgbClr val="00AAE5"/>
              </a:buClr>
            </a:pPr>
            <a:r>
              <a:rPr lang="en-US" sz="1400" dirty="0">
                <a:solidFill>
                  <a:prstClr val="black"/>
                </a:solidFill>
              </a:rPr>
              <a:t>Redistribution of </a:t>
            </a:r>
            <a:r>
              <a:rPr lang="en-US" sz="1400" dirty="0" smtClean="0">
                <a:solidFill>
                  <a:prstClr val="black"/>
                </a:solidFill>
              </a:rPr>
              <a:t>search </a:t>
            </a:r>
            <a:r>
              <a:rPr lang="en-US" sz="1400" dirty="0">
                <a:solidFill>
                  <a:prstClr val="black"/>
                </a:solidFill>
              </a:rPr>
              <a:t>t</a:t>
            </a:r>
            <a:r>
              <a:rPr lang="en-US" sz="1400" dirty="0" smtClean="0">
                <a:solidFill>
                  <a:prstClr val="black"/>
                </a:solidFill>
              </a:rPr>
              <a:t>ype weights</a:t>
            </a:r>
            <a:endParaRPr lang="en-US" sz="1400" dirty="0">
              <a:solidFill>
                <a:prstClr val="black"/>
              </a:solidFill>
            </a:endParaRPr>
          </a:p>
          <a:p>
            <a:pPr marL="504000" lvl="1">
              <a:spcBef>
                <a:spcPts val="0"/>
              </a:spcBef>
              <a:buClr>
                <a:srgbClr val="00AAE5"/>
              </a:buClr>
            </a:pPr>
            <a:r>
              <a:rPr lang="en-US" sz="1400" dirty="0">
                <a:solidFill>
                  <a:prstClr val="black"/>
                </a:solidFill>
              </a:rPr>
              <a:t>Increasing/decreasing the impact of </a:t>
            </a:r>
            <a:r>
              <a:rPr lang="en-US" sz="1400" dirty="0" smtClean="0">
                <a:solidFill>
                  <a:prstClr val="black"/>
                </a:solidFill>
              </a:rPr>
              <a:t>search types </a:t>
            </a:r>
            <a:r>
              <a:rPr lang="en-US" sz="1400" dirty="0">
                <a:solidFill>
                  <a:prstClr val="black"/>
                </a:solidFill>
              </a:rPr>
              <a:t>on the relative Identity</a:t>
            </a:r>
          </a:p>
          <a:p>
            <a:pPr marL="504000" lvl="1">
              <a:spcBef>
                <a:spcPts val="0"/>
              </a:spcBef>
              <a:buClr>
                <a:srgbClr val="00AAE5"/>
              </a:buClr>
            </a:pPr>
            <a:r>
              <a:rPr lang="en-US" sz="1400" dirty="0">
                <a:solidFill>
                  <a:prstClr val="black"/>
                </a:solidFill>
              </a:rPr>
              <a:t>The more weight on address search types, the higher the leeway for the firm name</a:t>
            </a:r>
          </a:p>
          <a:p>
            <a:pPr marL="504000" lvl="1">
              <a:spcBef>
                <a:spcPts val="0"/>
              </a:spcBef>
              <a:buClr>
                <a:srgbClr val="00AAE5"/>
              </a:buClr>
            </a:pPr>
            <a:r>
              <a:rPr lang="en-US" sz="1400" dirty="0">
                <a:solidFill>
                  <a:prstClr val="black"/>
                </a:solidFill>
              </a:rPr>
              <a:t>A weight of zero deactivates a search </a:t>
            </a:r>
            <a:r>
              <a:rPr lang="en-US" sz="1400" dirty="0" smtClean="0">
                <a:solidFill>
                  <a:prstClr val="black"/>
                </a:solidFill>
              </a:rPr>
              <a:t>type for strategies with dedicated misspelling steps:</a:t>
            </a:r>
          </a:p>
          <a:p>
            <a:pPr marL="720000" lvl="2">
              <a:spcBef>
                <a:spcPts val="0"/>
              </a:spcBef>
              <a:buClr>
                <a:srgbClr val="00AAE5"/>
              </a:buClr>
            </a:pPr>
            <a:r>
              <a:rPr lang="en-US" sz="1400" dirty="0" smtClean="0">
                <a:solidFill>
                  <a:prstClr val="black"/>
                </a:solidFill>
              </a:rPr>
              <a:t>Start with runs not capturing misspellings → associated search type (n-grams) has a weight of zero</a:t>
            </a:r>
          </a:p>
          <a:p>
            <a:pPr marL="720000" lvl="2">
              <a:spcBef>
                <a:spcPts val="0"/>
              </a:spcBef>
              <a:buClr>
                <a:srgbClr val="00AAE5"/>
              </a:buClr>
            </a:pPr>
            <a:r>
              <a:rPr lang="en-US" sz="1400" dirty="0" smtClean="0">
                <a:solidFill>
                  <a:prstClr val="black"/>
                </a:solidFill>
              </a:rPr>
              <a:t>Continue with misspelling runs → switch weight to linguistic preparer, set conventional to zero</a:t>
            </a:r>
          </a:p>
          <a:p>
            <a:pPr marL="72000">
              <a:spcBef>
                <a:spcPts val="600"/>
              </a:spcBef>
              <a:buClr>
                <a:srgbClr val="00AAE5"/>
              </a:buClr>
            </a:pPr>
            <a:r>
              <a:rPr lang="en-US" sz="1400" dirty="0">
                <a:solidFill>
                  <a:prstClr val="black"/>
                </a:solidFill>
              </a:rPr>
              <a:t>Containment</a:t>
            </a:r>
          </a:p>
          <a:p>
            <a:pPr marL="504000" lvl="1">
              <a:spcBef>
                <a:spcPts val="0"/>
              </a:spcBef>
              <a:buClr>
                <a:srgbClr val="00AAE5"/>
              </a:buClr>
            </a:pPr>
            <a:r>
              <a:rPr lang="en-US" sz="1400" dirty="0">
                <a:solidFill>
                  <a:prstClr val="black"/>
                </a:solidFill>
              </a:rPr>
              <a:t>Keep weak search terms at bay by assessing a sensible cutoff: maximum expected number of plausible candidates</a:t>
            </a:r>
          </a:p>
          <a:p>
            <a:pPr marL="216000" lvl="0">
              <a:spcBef>
                <a:spcPts val="600"/>
              </a:spcBef>
              <a:buClr>
                <a:srgbClr val="00AAE5"/>
              </a:buClr>
            </a:pPr>
            <a:r>
              <a:rPr lang="en-US" sz="1400" dirty="0" smtClean="0">
                <a:solidFill>
                  <a:prstClr val="black"/>
                </a:solidFill>
              </a:rPr>
              <a:t>Capturing misspellings</a:t>
            </a:r>
          </a:p>
          <a:p>
            <a:pPr marL="504000" lvl="1">
              <a:spcBef>
                <a:spcPts val="0"/>
              </a:spcBef>
              <a:buClr>
                <a:srgbClr val="00AAE5"/>
              </a:buClr>
            </a:pPr>
            <a:r>
              <a:rPr lang="en-US" sz="1400" dirty="0" smtClean="0">
                <a:solidFill>
                  <a:prstClr val="black"/>
                </a:solidFill>
              </a:rPr>
              <a:t>Activating </a:t>
            </a:r>
            <a:r>
              <a:rPr lang="en-US" sz="1400" dirty="0">
                <a:solidFill>
                  <a:prstClr val="black"/>
                </a:solidFill>
              </a:rPr>
              <a:t>linguistic search types (n-grams) by assigning a weight &gt; </a:t>
            </a:r>
            <a:r>
              <a:rPr lang="en-US" sz="1400" dirty="0" smtClean="0">
                <a:solidFill>
                  <a:prstClr val="black"/>
                </a:solidFill>
              </a:rPr>
              <a:t>0 and deactivating the corresponding conventional search type</a:t>
            </a:r>
            <a:endParaRPr lang="en-US" sz="1400" dirty="0">
              <a:solidFill>
                <a:prstClr val="black"/>
              </a:solidFill>
            </a:endParaRPr>
          </a:p>
          <a:p>
            <a:pPr marL="504000" lvl="1">
              <a:spcBef>
                <a:spcPts val="0"/>
              </a:spcBef>
              <a:buClr>
                <a:srgbClr val="00AAE5"/>
              </a:buClr>
            </a:pPr>
            <a:r>
              <a:rPr lang="en-US" sz="1400" dirty="0">
                <a:solidFill>
                  <a:prstClr val="black"/>
                </a:solidFill>
              </a:rPr>
              <a:t>Usually only relevant search fields like the firm name are equipped with linguistic preparer</a:t>
            </a:r>
          </a:p>
          <a:p>
            <a:pPr marL="216000" lvl="0">
              <a:spcBef>
                <a:spcPts val="600"/>
              </a:spcBef>
              <a:buClr>
                <a:srgbClr val="00AAE5"/>
              </a:buClr>
            </a:pPr>
            <a:r>
              <a:rPr lang="en-US" sz="1400" dirty="0">
                <a:solidFill>
                  <a:prstClr val="black"/>
                </a:solidFill>
              </a:rPr>
              <a:t>Smoothing of the </a:t>
            </a:r>
            <a:r>
              <a:rPr lang="en-US" sz="1400" dirty="0" err="1">
                <a:solidFill>
                  <a:prstClr val="black"/>
                </a:solidFill>
              </a:rPr>
              <a:t>rIP</a:t>
            </a:r>
            <a:r>
              <a:rPr lang="en-US" sz="1400" dirty="0">
                <a:solidFill>
                  <a:prstClr val="black"/>
                </a:solidFill>
              </a:rPr>
              <a:t> distribution</a:t>
            </a:r>
          </a:p>
          <a:p>
            <a:pPr marL="504000" lvl="1">
              <a:spcBef>
                <a:spcPts val="0"/>
              </a:spcBef>
              <a:buClr>
                <a:srgbClr val="00AAE5"/>
              </a:buClr>
            </a:pPr>
            <a:r>
              <a:rPr lang="en-US" sz="1400" dirty="0">
                <a:solidFill>
                  <a:prstClr val="black"/>
                </a:solidFill>
              </a:rPr>
              <a:t>A smoothed distribution requires more words to match → dominant words lose </a:t>
            </a:r>
            <a:r>
              <a:rPr lang="en-US" sz="1400" dirty="0" smtClean="0">
                <a:solidFill>
                  <a:prstClr val="black"/>
                </a:solidFill>
              </a:rPr>
              <a:t>dominance</a:t>
            </a:r>
          </a:p>
          <a:p>
            <a:pPr marL="504000" lvl="1">
              <a:spcBef>
                <a:spcPts val="0"/>
              </a:spcBef>
              <a:buClr>
                <a:srgbClr val="00AAE5"/>
              </a:buClr>
            </a:pPr>
            <a:r>
              <a:rPr lang="en-US" sz="1400" dirty="0" smtClean="0">
                <a:solidFill>
                  <a:prstClr val="black"/>
                </a:solidFill>
              </a:rPr>
              <a:t>Higher precision at the expense of recall</a:t>
            </a:r>
          </a:p>
          <a:p>
            <a:pPr marL="504000" lvl="1">
              <a:spcBef>
                <a:spcPts val="0"/>
              </a:spcBef>
              <a:buClr>
                <a:srgbClr val="00AAE5"/>
              </a:buClr>
            </a:pPr>
            <a:r>
              <a:rPr lang="en-US" sz="1400" dirty="0" smtClean="0">
                <a:solidFill>
                  <a:prstClr val="black"/>
                </a:solidFill>
              </a:rPr>
              <a:t>Some search context fare better with smoothing, i.e. street addresses or person names</a:t>
            </a:r>
            <a:endParaRPr lang="en-US" sz="1400" dirty="0">
              <a:solidFill>
                <a:prstClr val="black"/>
              </a:solidFill>
            </a:endParaRPr>
          </a:p>
          <a:p>
            <a:pPr marL="504000" lvl="1">
              <a:spcBef>
                <a:spcPts val="0"/>
              </a:spcBef>
              <a:buClr>
                <a:srgbClr val="00AAE5"/>
              </a:buClr>
            </a:pPr>
            <a:r>
              <a:rPr lang="en-US" sz="1400" dirty="0">
                <a:solidFill>
                  <a:prstClr val="black"/>
                </a:solidFill>
              </a:rPr>
              <a:t>N-grams covering misspellings may become dominant preventing matches </a:t>
            </a:r>
            <a:r>
              <a:rPr lang="en-US" sz="1400" dirty="0" smtClean="0">
                <a:solidFill>
                  <a:prstClr val="black"/>
                </a:solidFill>
              </a:rPr>
              <a:t>→ two search runs: one with and one without smoothing</a:t>
            </a:r>
          </a:p>
          <a:p>
            <a:pPr marL="72000">
              <a:spcBef>
                <a:spcPts val="600"/>
              </a:spcBef>
              <a:buClr>
                <a:srgbClr val="00AAE5"/>
              </a:buClr>
            </a:pPr>
            <a:r>
              <a:rPr lang="en-US" sz="1400" dirty="0" smtClean="0">
                <a:solidFill>
                  <a:prstClr val="black"/>
                </a:solidFill>
              </a:rPr>
              <a:t>Strategies over multiple search steps</a:t>
            </a:r>
          </a:p>
          <a:p>
            <a:pPr marL="504000" lvl="1">
              <a:spcBef>
                <a:spcPts val="0"/>
              </a:spcBef>
              <a:buClr>
                <a:srgbClr val="00AAE5"/>
              </a:buClr>
            </a:pPr>
            <a:r>
              <a:rPr lang="en-US" sz="1400" dirty="0" smtClean="0">
                <a:solidFill>
                  <a:prstClr val="black"/>
                </a:solidFill>
              </a:rPr>
              <a:t>Incremental: exclude search records with candidates from subsequent search runs, Darwinian (keeping only the best candidates) → </a:t>
            </a:r>
            <a:r>
              <a:rPr lang="en-US" sz="1400" dirty="0" smtClean="0">
                <a:solidFill>
                  <a:srgbClr val="7CD2C6"/>
                </a:solidFill>
              </a:rPr>
              <a:t>Focused Base Table</a:t>
            </a:r>
          </a:p>
          <a:p>
            <a:pPr marL="504000" lvl="1">
              <a:spcBef>
                <a:spcPts val="0"/>
              </a:spcBef>
              <a:buClr>
                <a:srgbClr val="00AAE5"/>
              </a:buClr>
            </a:pPr>
            <a:r>
              <a:rPr lang="en-US" sz="1400" dirty="0" smtClean="0">
                <a:solidFill>
                  <a:prstClr val="black"/>
                </a:solidFill>
              </a:rPr>
              <a:t>Compound: candidates of subsequent runs are merged (union of candidate sets) → </a:t>
            </a:r>
            <a:r>
              <a:rPr lang="en-US" sz="1400" dirty="0" smtClean="0">
                <a:solidFill>
                  <a:srgbClr val="BADA15"/>
                </a:solidFill>
              </a:rPr>
              <a:t>Unfocused Base Table</a:t>
            </a:r>
            <a:endParaRPr lang="en-US" sz="1400" dirty="0">
              <a:solidFill>
                <a:srgbClr val="BADA15"/>
              </a:solidFill>
            </a:endParaRPr>
          </a:p>
          <a:p>
            <a:pPr lvl="0" indent="0">
              <a:spcBef>
                <a:spcPts val="600"/>
              </a:spcBef>
              <a:buClr>
                <a:srgbClr val="00AAE5"/>
              </a:buClr>
              <a:buNone/>
            </a:pPr>
            <a:endParaRPr lang="en-US" sz="1400" dirty="0">
              <a:solidFill>
                <a:prstClr val="black"/>
              </a:solidFill>
            </a:endParaRPr>
          </a:p>
          <a:p>
            <a:endParaRPr lang="en-US" sz="1400"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23</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 Components</a:t>
            </a:r>
            <a:endParaRPr lang="en-US" dirty="0"/>
          </a:p>
        </p:txBody>
      </p:sp>
      <p:sp>
        <p:nvSpPr>
          <p:cNvPr id="4" name="Inhaltsplatzhalter 3"/>
          <p:cNvSpPr>
            <a:spLocks noGrp="1"/>
          </p:cNvSpPr>
          <p:nvPr>
            <p:ph idx="1"/>
          </p:nvPr>
        </p:nvSpPr>
        <p:spPr>
          <a:xfrm>
            <a:off x="130277" y="4696691"/>
            <a:ext cx="11865077" cy="1507463"/>
          </a:xfrm>
        </p:spPr>
        <p:txBody>
          <a:bodyPr>
            <a:normAutofit/>
          </a:bodyPr>
          <a:lstStyle/>
          <a:p>
            <a:pPr>
              <a:buClr>
                <a:srgbClr val="00B050"/>
              </a:buClr>
            </a:pPr>
            <a:r>
              <a:rPr lang="en-US" dirty="0" smtClean="0"/>
              <a:t>Relatively slim parameter set per observation (around 110 variables) </a:t>
            </a:r>
          </a:p>
          <a:p>
            <a:pPr lvl="1">
              <a:spcBef>
                <a:spcPts val="0"/>
              </a:spcBef>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spcBef>
                <a:spcPts val="0"/>
              </a:spcBef>
              <a:buClr>
                <a:srgbClr val="FF0000"/>
              </a:buClr>
            </a:pPr>
            <a:r>
              <a:rPr lang="en-US" dirty="0" smtClean="0"/>
              <a:t>“second hand metal wares” and “scrapyard” are not identified as tantamount</a:t>
            </a:r>
          </a:p>
          <a:p>
            <a:pPr lvl="1">
              <a:spcBef>
                <a:spcPts val="0"/>
              </a:spcBef>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24</a:t>
            </a:fld>
            <a:endParaRPr lang="en-US" dirty="0">
              <a:solidFill>
                <a:prstClr val="white">
                  <a:lumMod val="50000"/>
                </a:prstClr>
              </a:solidFill>
            </a:endParaRPr>
          </a:p>
        </p:txBody>
      </p:sp>
      <mc:AlternateContent xmlns:mc="http://schemas.openxmlformats.org/markup-compatibility/2006" xmlns:a14="http://schemas.microsoft.com/office/drawing/2010/main">
        <mc:Choice Requires="a14">
          <p:sp>
            <p:nvSpPr>
              <p:cNvPr id="7" name="Textfeld 6"/>
              <p:cNvSpPr txBox="1"/>
              <p:nvPr/>
            </p:nvSpPr>
            <p:spPr>
              <a:xfrm>
                <a:off x="1378035" y="680946"/>
                <a:ext cx="8624454" cy="4278094"/>
              </a:xfrm>
              <a:prstGeom prst="rect">
                <a:avLst/>
              </a:prstGeom>
              <a:noFill/>
            </p:spPr>
            <p:txBody>
              <a:bodyPr wrap="square" rtlCol="0">
                <a:spAutoFit/>
              </a:bodyPr>
              <a:lstStyle/>
              <a:p>
                <a:pPr lvl="0" indent="0">
                  <a:spcBef>
                    <a:spcPts val="600"/>
                  </a:spcBef>
                  <a:buClr>
                    <a:srgbClr val="00AAE5"/>
                  </a:buClr>
                  <a:buNone/>
                </a:pPr>
                <a:r>
                  <a:rPr lang="en-US" sz="1600" dirty="0">
                    <a:solidFill>
                      <a:prstClr val="black"/>
                    </a:solidFill>
                  </a:rPr>
                  <a:t>Absolute Identification Potential: </a:t>
                </a:r>
                <a14:m>
                  <m:oMath xmlns:m="http://schemas.openxmlformats.org/officeDocument/2006/math">
                    <m:r>
                      <a:rPr lang="de-DE" sz="1600" i="1" dirty="0">
                        <a:solidFill>
                          <a:prstClr val="black"/>
                        </a:solidFill>
                        <a:latin typeface="Cambria Math" panose="02040503050406030204" pitchFamily="18" charset="0"/>
                      </a:rPr>
                      <m:t>𝑎𝐼𝑃</m:t>
                    </m:r>
                    <m:d>
                      <m:dPr>
                        <m:ctrlPr>
                          <a:rPr lang="de-DE" sz="1600" i="1" dirty="0">
                            <a:solidFill>
                              <a:prstClr val="black"/>
                            </a:solidFill>
                            <a:latin typeface="Cambria Math" panose="02040503050406030204" pitchFamily="18" charset="0"/>
                          </a:rPr>
                        </m:ctrlPr>
                      </m:dPr>
                      <m:e>
                        <m:r>
                          <a:rPr lang="de-DE" sz="1600" i="1" dirty="0">
                            <a:solidFill>
                              <a:prstClr val="black"/>
                            </a:solidFill>
                            <a:latin typeface="Cambria Math" panose="02040503050406030204" pitchFamily="18" charset="0"/>
                          </a:rPr>
                          <m:t>𝑤</m:t>
                        </m:r>
                      </m:e>
                    </m:d>
                    <m:r>
                      <a:rPr lang="de-DE"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1−</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𝑜𝑐𝑐</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𝑤</m:t>
                    </m:r>
                    <m:r>
                      <a:rPr lang="en-US" sz="1600" i="1" dirty="0" err="1">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𝑚𝑎𝑥𝑜𝑐𝑐</m:t>
                    </m:r>
                    <m:r>
                      <a:rPr lang="en-US" sz="1600" i="1" dirty="0">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oMath>
                </a14:m>
                <a:r>
                  <a:rPr lang="en-US" sz="1600" i="1" dirty="0">
                    <a:solidFill>
                      <a:prstClr val="black"/>
                    </a:solidFill>
                  </a:rPr>
                  <a:t> </a:t>
                </a:r>
                <a:br>
                  <a:rPr lang="en-US" sz="1600" i="1" dirty="0">
                    <a:solidFill>
                      <a:prstClr val="black"/>
                    </a:solidFill>
                  </a:rPr>
                </a:br>
                <a:r>
                  <a:rPr lang="en-US" sz="1600" dirty="0">
                    <a:solidFill>
                      <a:prstClr val="black"/>
                    </a:solidFill>
                  </a:rPr>
                  <a:t>Report only the </a:t>
                </a:r>
                <a:r>
                  <a:rPr lang="en-US" sz="1600" dirty="0">
                    <a:solidFill>
                      <a:srgbClr val="0078D7"/>
                    </a:solidFill>
                  </a:rPr>
                  <a:t>n</a:t>
                </a:r>
                <a:r>
                  <a:rPr lang="en-US" sz="1600" dirty="0">
                    <a:solidFill>
                      <a:prstClr val="black"/>
                    </a:solidFill>
                  </a:rPr>
                  <a:t> largest </a:t>
                </a:r>
                <a:r>
                  <a:rPr lang="en-US" sz="1600" dirty="0" err="1">
                    <a:solidFill>
                      <a:prstClr val="black"/>
                    </a:solidFill>
                  </a:rPr>
                  <a:t>aIP</a:t>
                </a:r>
                <a:r>
                  <a:rPr lang="en-US" sz="1600" dirty="0">
                    <a:solidFill>
                      <a:prstClr val="black"/>
                    </a:solidFill>
                  </a:rPr>
                  <a:t> in descending order for…</a:t>
                </a:r>
              </a:p>
              <a:p>
                <a:pPr marL="0" lvl="1">
                  <a:spcBef>
                    <a:spcPts val="0"/>
                  </a:spcBef>
                  <a:buClr>
                    <a:srgbClr val="00AAE5"/>
                  </a:buClr>
                  <a:buFont typeface="Calibri" panose="020F0502020204030204" pitchFamily="34" charset="0"/>
                  <a:buChar char="…"/>
                </a:pPr>
                <a:r>
                  <a:rPr lang="en-US" sz="1600" dirty="0">
                    <a:solidFill>
                      <a:srgbClr val="00B050"/>
                    </a:solidFill>
                  </a:rPr>
                  <a:t>matching words in search term and candidate</a:t>
                </a:r>
              </a:p>
              <a:p>
                <a:pPr marL="0" lvl="1">
                  <a:spcBef>
                    <a:spcPts val="0"/>
                  </a:spcBef>
                  <a:buClr>
                    <a:srgbClr val="00AAE5"/>
                  </a:buClr>
                  <a:buFont typeface="Calibri" panose="020F0502020204030204" pitchFamily="34" charset="0"/>
                  <a:buChar char="…"/>
                </a:pPr>
                <a:r>
                  <a:rPr lang="en-US" sz="1600" dirty="0">
                    <a:solidFill>
                      <a:prstClr val="black"/>
                    </a:solidFill>
                  </a:rPr>
                  <a:t>words exclusive to the candidate</a:t>
                </a:r>
              </a:p>
              <a:p>
                <a:pPr marL="0" lvl="1">
                  <a:spcBef>
                    <a:spcPts val="0"/>
                  </a:spcBef>
                  <a:buClr>
                    <a:srgbClr val="00AAE5"/>
                  </a:buClr>
                  <a:buFont typeface="Calibri" panose="020F0502020204030204" pitchFamily="34" charset="0"/>
                  <a:buChar char="…"/>
                </a:pPr>
                <a:r>
                  <a:rPr lang="en-US" sz="1600" dirty="0">
                    <a:solidFill>
                      <a:srgbClr val="FF0000"/>
                    </a:solidFill>
                  </a:rPr>
                  <a:t>words exclusive to the search term </a:t>
                </a:r>
                <a:r>
                  <a:rPr lang="en-US" sz="1600" dirty="0">
                    <a:solidFill>
                      <a:prstClr val="black"/>
                    </a:solidFill>
                  </a:rPr>
                  <a:t>(requires auxiliary registry of the search table)</a:t>
                </a:r>
              </a:p>
              <a:p>
                <a:pPr lvl="0" indent="0">
                  <a:spcBef>
                    <a:spcPts val="0"/>
                  </a:spcBef>
                  <a:buClr>
                    <a:srgbClr val="00AAE5"/>
                  </a:buClr>
                  <a:buNone/>
                </a:pPr>
                <a:r>
                  <a:rPr lang="en-US" sz="1600" dirty="0">
                    <a:solidFill>
                      <a:prstClr val="black"/>
                    </a:solidFill>
                  </a:rPr>
                  <a:t>for all search types, i.e.: name = </a:t>
                </a:r>
                <a:r>
                  <a:rPr lang="en-US" sz="1600" dirty="0">
                    <a:solidFill>
                      <a:srgbClr val="0078D7"/>
                    </a:solidFill>
                  </a:rPr>
                  <a:t>5</a:t>
                </a:r>
                <a:r>
                  <a:rPr lang="en-US" sz="1600" dirty="0">
                    <a:solidFill>
                      <a:prstClr val="black"/>
                    </a:solidFill>
                  </a:rPr>
                  <a:t>, name GRAM3 = </a:t>
                </a:r>
                <a:r>
                  <a:rPr lang="en-US" sz="1600" dirty="0">
                    <a:solidFill>
                      <a:srgbClr val="0078D7"/>
                    </a:solidFill>
                  </a:rPr>
                  <a:t>15</a:t>
                </a:r>
                <a:r>
                  <a:rPr lang="en-US" sz="1600" dirty="0">
                    <a:solidFill>
                      <a:prstClr val="black"/>
                    </a:solidFill>
                  </a:rPr>
                  <a:t>, street = </a:t>
                </a:r>
                <a:r>
                  <a:rPr lang="en-US" sz="1600" dirty="0">
                    <a:solidFill>
                      <a:srgbClr val="0078D7"/>
                    </a:solidFill>
                  </a:rPr>
                  <a:t>3</a:t>
                </a:r>
                <a:r>
                  <a:rPr lang="en-US" sz="1600" dirty="0">
                    <a:solidFill>
                      <a:prstClr val="black"/>
                    </a:solidFill>
                  </a:rPr>
                  <a:t>, zip = </a:t>
                </a:r>
                <a:r>
                  <a:rPr lang="en-US" sz="1600" dirty="0">
                    <a:solidFill>
                      <a:srgbClr val="0078D7"/>
                    </a:solidFill>
                  </a:rPr>
                  <a:t>1</a:t>
                </a:r>
                <a:r>
                  <a:rPr lang="en-US" sz="1600" dirty="0">
                    <a:solidFill>
                      <a:prstClr val="black"/>
                    </a:solidFill>
                  </a:rPr>
                  <a:t>, city = </a:t>
                </a:r>
                <a:r>
                  <a:rPr lang="en-US" sz="1600" dirty="0" smtClean="0">
                    <a:solidFill>
                      <a:srgbClr val="0078D7"/>
                    </a:solidFill>
                  </a:rPr>
                  <a:t>2</a:t>
                </a:r>
              </a:p>
              <a:p>
                <a:pPr lvl="0" indent="0">
                  <a:spcBef>
                    <a:spcPts val="1200"/>
                  </a:spcBef>
                  <a:buClr>
                    <a:srgbClr val="00AAE5"/>
                  </a:buClr>
                  <a:buNone/>
                </a:pPr>
                <a:r>
                  <a:rPr lang="en-US" sz="1600" dirty="0" smtClean="0">
                    <a:solidFill>
                      <a:prstClr val="black"/>
                    </a:solidFill>
                  </a:rPr>
                  <a:t>Asymmetric string distances based on maximizing word-by-word comparisons between search term and candidate and vice versa for </a:t>
                </a:r>
                <a:r>
                  <a:rPr lang="en-US" sz="1600" dirty="0">
                    <a:solidFill>
                      <a:prstClr val="black"/>
                    </a:solidFill>
                  </a:rPr>
                  <a:t>all search fields (independent of the positioning of words</a:t>
                </a:r>
                <a:r>
                  <a:rPr lang="en-US" sz="1600" dirty="0" smtClean="0">
                    <a:solidFill>
                      <a:prstClr val="black"/>
                    </a:solidFill>
                  </a:rPr>
                  <a:t>).</a:t>
                </a:r>
              </a:p>
              <a:p>
                <a:pPr lvl="0" indent="0">
                  <a:spcBef>
                    <a:spcPts val="1200"/>
                  </a:spcBef>
                  <a:buClr>
                    <a:srgbClr val="00AAE5"/>
                  </a:buClr>
                  <a:buNone/>
                </a:pPr>
                <a:r>
                  <a:rPr lang="en-US" sz="1600" dirty="0" smtClean="0">
                    <a:solidFill>
                      <a:prstClr val="black"/>
                    </a:solidFill>
                  </a:rPr>
                  <a:t>Similarities between search field components, i.e. city name repeats in firm name</a:t>
                </a:r>
                <a:endParaRPr lang="en-US" sz="1600" dirty="0">
                  <a:solidFill>
                    <a:prstClr val="black"/>
                  </a:solidFill>
                </a:endParaRPr>
              </a:p>
              <a:p>
                <a:pPr lvl="0" indent="0">
                  <a:spcBef>
                    <a:spcPts val="1200"/>
                  </a:spcBef>
                  <a:buClr>
                    <a:srgbClr val="00AAE5"/>
                  </a:buClr>
                  <a:buNone/>
                </a:pPr>
                <a:r>
                  <a:rPr lang="en-US" sz="1600" dirty="0">
                    <a:solidFill>
                      <a:prstClr val="black"/>
                    </a:solidFill>
                  </a:rPr>
                  <a:t>Candidate block </a:t>
                </a:r>
                <a:r>
                  <a:rPr lang="en-US" sz="1600" dirty="0" smtClean="0">
                    <a:solidFill>
                      <a:prstClr val="black"/>
                    </a:solidFill>
                  </a:rPr>
                  <a:t>statistics</a:t>
                </a:r>
                <a:endParaRPr lang="en-US" sz="1600" dirty="0">
                  <a:solidFill>
                    <a:prstClr val="black"/>
                  </a:solidFill>
                </a:endParaRP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candidates for the same search record</a:t>
                </a: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distinct identities among those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Percentile rank position within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Standard deviations of the string distances (calculated externally)</a:t>
                </a:r>
              </a:p>
              <a:p>
                <a:endParaRPr lang="en-US" dirty="0"/>
              </a:p>
            </p:txBody>
          </p:sp>
        </mc:Choice>
        <mc:Fallback xmlns="">
          <p:sp>
            <p:nvSpPr>
              <p:cNvPr id="7" name="Textfeld 6"/>
              <p:cNvSpPr txBox="1">
                <a:spLocks noRot="1" noChangeAspect="1" noMove="1" noResize="1" noEditPoints="1" noAdjustHandles="1" noChangeArrowheads="1" noChangeShapeType="1" noTextEdit="1"/>
              </p:cNvSpPr>
              <p:nvPr/>
            </p:nvSpPr>
            <p:spPr>
              <a:xfrm>
                <a:off x="1378035" y="680946"/>
                <a:ext cx="8624454" cy="4278094"/>
              </a:xfrm>
              <a:prstGeom prst="rect">
                <a:avLst/>
              </a:prstGeom>
              <a:blipFill rotWithShape="0">
                <a:blip r:embed="rId2"/>
                <a:stretch>
                  <a:fillRect l="-353" t="-428"/>
                </a:stretch>
              </a:blipFill>
            </p:spPr>
            <p:txBody>
              <a:bodyPr/>
              <a:lstStyle/>
              <a:p>
                <a:r>
                  <a:rPr lang="en-US">
                    <a:noFill/>
                  </a:rPr>
                  <a:t> </a:t>
                </a:r>
              </a:p>
            </p:txBody>
          </p:sp>
        </mc:Fallback>
      </mc:AlternateContent>
      <p:sp>
        <p:nvSpPr>
          <p:cNvPr id="8" name="Textfeld 7"/>
          <p:cNvSpPr txBox="1"/>
          <p:nvPr/>
        </p:nvSpPr>
        <p:spPr>
          <a:xfrm>
            <a:off x="187036" y="680946"/>
            <a:ext cx="921342" cy="338554"/>
          </a:xfrm>
          <a:prstGeom prst="rect">
            <a:avLst/>
          </a:prstGeom>
          <a:noFill/>
        </p:spPr>
        <p:txBody>
          <a:bodyPr wrap="none" rtlCol="0">
            <a:spAutoFit/>
          </a:bodyPr>
          <a:lstStyle/>
          <a:p>
            <a:r>
              <a:rPr lang="en-US" sz="1600" dirty="0" smtClean="0">
                <a:solidFill>
                  <a:srgbClr val="00B0F0"/>
                </a:solidFill>
              </a:rPr>
              <a:t>Heuristic</a:t>
            </a:r>
            <a:endParaRPr lang="en-US" sz="1600" dirty="0">
              <a:solidFill>
                <a:srgbClr val="00B0F0"/>
              </a:solidFill>
            </a:endParaRPr>
          </a:p>
        </p:txBody>
      </p:sp>
      <p:sp>
        <p:nvSpPr>
          <p:cNvPr id="9" name="Textfeld 8"/>
          <p:cNvSpPr txBox="1"/>
          <p:nvPr/>
        </p:nvSpPr>
        <p:spPr>
          <a:xfrm>
            <a:off x="187036" y="2293835"/>
            <a:ext cx="679994" cy="338554"/>
          </a:xfrm>
          <a:prstGeom prst="rect">
            <a:avLst/>
          </a:prstGeom>
          <a:noFill/>
        </p:spPr>
        <p:txBody>
          <a:bodyPr wrap="none" rtlCol="0">
            <a:spAutoFit/>
          </a:bodyPr>
          <a:lstStyle/>
          <a:p>
            <a:r>
              <a:rPr lang="en-US" sz="1600" dirty="0" smtClean="0">
                <a:solidFill>
                  <a:srgbClr val="00B0F0"/>
                </a:solidFill>
              </a:rPr>
              <a:t>Visual</a:t>
            </a:r>
            <a:endParaRPr lang="en-US" sz="1600" dirty="0">
              <a:solidFill>
                <a:srgbClr val="00B0F0"/>
              </a:solidFill>
            </a:endParaRPr>
          </a:p>
        </p:txBody>
      </p:sp>
      <p:sp>
        <p:nvSpPr>
          <p:cNvPr id="10" name="Textfeld 9"/>
          <p:cNvSpPr txBox="1"/>
          <p:nvPr/>
        </p:nvSpPr>
        <p:spPr>
          <a:xfrm>
            <a:off x="187036" y="2933839"/>
            <a:ext cx="838306" cy="338554"/>
          </a:xfrm>
          <a:prstGeom prst="rect">
            <a:avLst/>
          </a:prstGeom>
          <a:noFill/>
        </p:spPr>
        <p:txBody>
          <a:bodyPr wrap="none" rtlCol="0">
            <a:spAutoFit/>
          </a:bodyPr>
          <a:lstStyle/>
          <a:p>
            <a:r>
              <a:rPr lang="en-US" sz="1600" dirty="0" smtClean="0">
                <a:solidFill>
                  <a:srgbClr val="00B0F0"/>
                </a:solidFill>
              </a:rPr>
              <a:t>Overlap</a:t>
            </a:r>
            <a:endParaRPr lang="en-US" sz="1600" dirty="0">
              <a:solidFill>
                <a:srgbClr val="00B0F0"/>
              </a:solidFill>
            </a:endParaRPr>
          </a:p>
        </p:txBody>
      </p:sp>
      <p:sp>
        <p:nvSpPr>
          <p:cNvPr id="11" name="Textfeld 10"/>
          <p:cNvSpPr txBox="1"/>
          <p:nvPr/>
        </p:nvSpPr>
        <p:spPr>
          <a:xfrm>
            <a:off x="187036" y="3332550"/>
            <a:ext cx="1114729" cy="338554"/>
          </a:xfrm>
          <a:prstGeom prst="rect">
            <a:avLst/>
          </a:prstGeom>
          <a:noFill/>
        </p:spPr>
        <p:txBody>
          <a:bodyPr wrap="none" rtlCol="0">
            <a:spAutoFit/>
          </a:bodyPr>
          <a:lstStyle/>
          <a:p>
            <a:r>
              <a:rPr lang="en-US" sz="1600" dirty="0" smtClean="0">
                <a:solidFill>
                  <a:srgbClr val="00B0F0"/>
                </a:solidFill>
              </a:rPr>
              <a:t>Descriptive</a:t>
            </a:r>
            <a:endParaRPr lang="en-US" sz="1600" dirty="0">
              <a:solidFill>
                <a:srgbClr val="00B0F0"/>
              </a:solidFill>
            </a:endParaRPr>
          </a:p>
        </p:txBody>
      </p:sp>
    </p:spTree>
    <p:extLst>
      <p:ext uri="{BB962C8B-B14F-4D97-AF65-F5344CB8AC3E}">
        <p14:creationId xmlns:p14="http://schemas.microsoft.com/office/powerpoint/2010/main" val="3322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wipe(left)">
                                      <p:cBhvr>
                                        <p:cTn id="50" dur="500"/>
                                        <p:tgtEl>
                                          <p:spTgt spid="7">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wipe(left)">
                                      <p:cBhvr>
                                        <p:cTn id="58" dur="500"/>
                                        <p:tgtEl>
                                          <p:spTgt spid="7">
                                            <p:txEl>
                                              <p:pRg st="9" end="9"/>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left)">
                                      <p:cBhvr>
                                        <p:cTn id="62" dur="500"/>
                                        <p:tgtEl>
                                          <p:spTgt spid="7">
                                            <p:txEl>
                                              <p:pRg st="10" end="10"/>
                                            </p:txEl>
                                          </p:spTgt>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wipe(left)">
                                      <p:cBhvr>
                                        <p:cTn id="66" dur="5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25</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26</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27</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a:t>
            </a:r>
            <a:r>
              <a:rPr lang="en-US" sz="1400" smtClean="0"/>
              <a:t>branching out </a:t>
            </a:r>
            <a:r>
              <a:rPr lang="en-US" sz="1400" dirty="0" smtClean="0"/>
              <a:t>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32</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33</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33" y="99118"/>
            <a:ext cx="12192000" cy="482773"/>
          </a:xfrm>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600438"/>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“searchengine_firma_strasse.xml”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286300"/>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
        <p:nvSpPr>
          <p:cNvPr id="140" name="Textfeld 139"/>
          <p:cNvSpPr txBox="1"/>
          <p:nvPr/>
        </p:nvSpPr>
        <p:spPr>
          <a:xfrm>
            <a:off x="9345881" y="3979809"/>
            <a:ext cx="2636322" cy="1569660"/>
          </a:xfrm>
          <a:prstGeom prst="rect">
            <a:avLst/>
          </a:prstGeom>
          <a:noFill/>
        </p:spPr>
        <p:txBody>
          <a:bodyPr wrap="square" rtlCol="0">
            <a:spAutoFit/>
          </a:bodyPr>
          <a:lstStyle/>
          <a:p>
            <a:r>
              <a:rPr lang="en-US" sz="1200" dirty="0" smtClean="0">
                <a:solidFill>
                  <a:srgbClr val="00B0F0"/>
                </a:solidFill>
              </a:rPr>
              <a:t>Efficiency Puzzle</a:t>
            </a:r>
          </a:p>
          <a:p>
            <a:r>
              <a:rPr lang="en-US" sz="1200" dirty="0" smtClean="0"/>
              <a:t>The retrieval also stops early when the interim total of the collated RIDs exceeds </a:t>
            </a:r>
            <a:r>
              <a:rPr lang="en-US" sz="1200" dirty="0" smtClean="0">
                <a:latin typeface="Cambria Math" panose="02040503050406030204" pitchFamily="18" charset="0"/>
                <a:ea typeface="Cambria Math" panose="02040503050406030204" pitchFamily="18" charset="0"/>
              </a:rPr>
              <a:t>100−threshold</a:t>
            </a:r>
            <a:r>
              <a:rPr lang="en-US" sz="1200" dirty="0" smtClean="0"/>
              <a:t>, because at least one of those words is necessary to push the Identity over the threshold.</a:t>
            </a:r>
          </a:p>
          <a:p>
            <a:r>
              <a:rPr lang="en-US" sz="1200" dirty="0" smtClean="0"/>
              <a:t>In this example retrieval actually stops already after “BMW”. </a:t>
            </a:r>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11401</Words>
  <Application>Microsoft Office PowerPoint</Application>
  <PresentationFormat>Breitbild</PresentationFormat>
  <Paragraphs>4623</Paragraphs>
  <Slides>33</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33</vt:i4>
      </vt:variant>
    </vt:vector>
  </HeadingPairs>
  <TitlesOfParts>
    <vt:vector size="45"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PowerPoint-Präsentation</vt:lpstr>
      <vt:lpstr>General Workflow</vt:lpstr>
      <vt:lpstr>Search Strategy Components</vt:lpstr>
      <vt:lpstr>Search Strategy: Establishment Panel vs. Company Panel (MUP)</vt:lpstr>
      <vt:lpstr>Training Data</vt:lpstr>
      <vt:lpstr>Meta Vector Components</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333</cp:revision>
  <dcterms:created xsi:type="dcterms:W3CDTF">2023-08-28T14:05:43Z</dcterms:created>
  <dcterms:modified xsi:type="dcterms:W3CDTF">2024-09-30T13:16:24Z</dcterms:modified>
</cp:coreProperties>
</file>