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2" r:id="rId2"/>
  </p:sldMasterIdLst>
  <p:notesMasterIdLst>
    <p:notesMasterId r:id="rId36"/>
  </p:notesMasterIdLst>
  <p:sldIdLst>
    <p:sldId id="281" r:id="rId3"/>
    <p:sldId id="257" r:id="rId4"/>
    <p:sldId id="258" r:id="rId5"/>
    <p:sldId id="259" r:id="rId6"/>
    <p:sldId id="260" r:id="rId7"/>
    <p:sldId id="289" r:id="rId8"/>
    <p:sldId id="262" r:id="rId9"/>
    <p:sldId id="267" r:id="rId10"/>
    <p:sldId id="271" r:id="rId11"/>
    <p:sldId id="282" r:id="rId12"/>
    <p:sldId id="284" r:id="rId13"/>
    <p:sldId id="283" r:id="rId14"/>
    <p:sldId id="286" r:id="rId15"/>
    <p:sldId id="287" r:id="rId16"/>
    <p:sldId id="285" r:id="rId17"/>
    <p:sldId id="263" r:id="rId18"/>
    <p:sldId id="272" r:id="rId19"/>
    <p:sldId id="290" r:id="rId20"/>
    <p:sldId id="265" r:id="rId21"/>
    <p:sldId id="304" r:id="rId22"/>
    <p:sldId id="266" r:id="rId23"/>
    <p:sldId id="274" r:id="rId24"/>
    <p:sldId id="276" r:id="rId25"/>
    <p:sldId id="303" r:id="rId26"/>
    <p:sldId id="278" r:id="rId27"/>
    <p:sldId id="301" r:id="rId28"/>
    <p:sldId id="273" r:id="rId29"/>
    <p:sldId id="295" r:id="rId30"/>
    <p:sldId id="296" r:id="rId31"/>
    <p:sldId id="297" r:id="rId32"/>
    <p:sldId id="299" r:id="rId33"/>
    <p:sldId id="300" r:id="rId34"/>
    <p:sldId id="279"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DA15"/>
    <a:srgbClr val="7AD0C4"/>
    <a:srgbClr val="A6C313"/>
    <a:srgbClr val="AFE3DC"/>
    <a:srgbClr val="00B0F0"/>
    <a:srgbClr val="00AAE5"/>
    <a:srgbClr val="1FFF53"/>
    <a:srgbClr val="0078D7"/>
    <a:srgbClr val="7FD7F7"/>
    <a:srgbClr val="1FB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96" d="100"/>
          <a:sy n="96" d="100"/>
        </p:scale>
        <p:origin x="1014"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B121D-32F5-4997-A950-71A64B715CA4}" type="datetimeFigureOut">
              <a:rPr lang="en-US" smtClean="0"/>
              <a:t>10/2/2024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10747-B825-480B-9FB0-03884B683AA7}" type="slidenum">
              <a:rPr lang="en-US" smtClean="0"/>
              <a:t>‹Nr.›</a:t>
            </a:fld>
            <a:endParaRPr lang="en-US"/>
          </a:p>
        </p:txBody>
      </p:sp>
    </p:spTree>
    <p:extLst>
      <p:ext uri="{BB962C8B-B14F-4D97-AF65-F5344CB8AC3E}">
        <p14:creationId xmlns:p14="http://schemas.microsoft.com/office/powerpoint/2010/main" val="129483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67910747-B825-480B-9FB0-03884B683AA7}" type="slidenum">
              <a:rPr lang="en-US" smtClean="0"/>
              <a:t>1</a:t>
            </a:fld>
            <a:endParaRPr lang="en-US"/>
          </a:p>
        </p:txBody>
      </p:sp>
    </p:spTree>
    <p:extLst>
      <p:ext uri="{BB962C8B-B14F-4D97-AF65-F5344CB8AC3E}">
        <p14:creationId xmlns:p14="http://schemas.microsoft.com/office/powerpoint/2010/main" val="3890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930012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293001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69649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13294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347394406"/>
      </p:ext>
    </p:extLst>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247017048"/>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 y="0"/>
            <a:ext cx="12192001" cy="1196752"/>
            <a:chOff x="395536" y="2914734"/>
            <a:chExt cx="8352928" cy="576000"/>
          </a:xfrm>
        </p:grpSpPr>
        <p:sp>
          <p:nvSpPr>
            <p:cNvPr id="6"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8"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a Holistic Approach to Matching</a:t>
            </a:r>
            <a:endParaRPr lang="en-US" sz="2800" dirty="0">
              <a:solidFill>
                <a:schemeClr val="bg1"/>
              </a:solidFill>
            </a:endParaRPr>
          </a:p>
        </p:txBody>
      </p:sp>
      <p:grpSp>
        <p:nvGrpSpPr>
          <p:cNvPr id="9" name="Gruppieren 8"/>
          <p:cNvGrpSpPr>
            <a:grpSpLocks noChangeAspect="1"/>
          </p:cNvGrpSpPr>
          <p:nvPr/>
        </p:nvGrpSpPr>
        <p:grpSpPr>
          <a:xfrm>
            <a:off x="4082433" y="2014043"/>
            <a:ext cx="4027134" cy="4223269"/>
            <a:chOff x="4817500" y="2088232"/>
            <a:chExt cx="2557001" cy="2681537"/>
          </a:xfrm>
          <a:effectLst/>
        </p:grpSpPr>
        <p:cxnSp>
          <p:nvCxnSpPr>
            <p:cNvPr id="10" name="Gerader Verbinder 9"/>
            <p:cNvCxnSpPr/>
            <p:nvPr/>
          </p:nvCxnSpPr>
          <p:spPr>
            <a:xfrm flipV="1">
              <a:off x="6395085" y="3192704"/>
              <a:ext cx="378754" cy="2291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189536" y="3825331"/>
              <a:ext cx="120691" cy="720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674294" y="2789612"/>
              <a:ext cx="840019" cy="65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3" name="Gruppieren 12"/>
            <p:cNvGrpSpPr/>
            <p:nvPr/>
          </p:nvGrpSpPr>
          <p:grpSpPr>
            <a:xfrm>
              <a:off x="4922203" y="3307648"/>
              <a:ext cx="616527" cy="1136072"/>
              <a:chOff x="6248400" y="2583873"/>
              <a:chExt cx="616527" cy="1136072"/>
            </a:xfrm>
          </p:grpSpPr>
          <p:cxnSp>
            <p:nvCxnSpPr>
              <p:cNvPr id="215" name="Gerader Verbinder 214"/>
              <p:cNvCxnSpPr/>
              <p:nvPr/>
            </p:nvCxnSpPr>
            <p:spPr>
              <a:xfrm flipH="1">
                <a:off x="6396254" y="2583873"/>
                <a:ext cx="39182" cy="47402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6" name="Gerader Verbinder 215"/>
              <p:cNvCxnSpPr/>
              <p:nvPr/>
            </p:nvCxnSpPr>
            <p:spPr>
              <a:xfrm flipH="1">
                <a:off x="6248400" y="3068782"/>
                <a:ext cx="145473" cy="49876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7" name="Gerader Verbinder 216"/>
              <p:cNvCxnSpPr/>
              <p:nvPr/>
            </p:nvCxnSpPr>
            <p:spPr>
              <a:xfrm flipV="1">
                <a:off x="6435436" y="3567545"/>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8" name="Gerader Verbinder 217"/>
              <p:cNvCxnSpPr/>
              <p:nvPr/>
            </p:nvCxnSpPr>
            <p:spPr>
              <a:xfrm flipV="1">
                <a:off x="6260522" y="3490913"/>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9" name="Gerader Verbinder 218"/>
              <p:cNvCxnSpPr/>
              <p:nvPr/>
            </p:nvCxnSpPr>
            <p:spPr>
              <a:xfrm flipH="1">
                <a:off x="6435436" y="3490913"/>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5519896" y="4238500"/>
              <a:ext cx="562394" cy="466442"/>
              <a:chOff x="6838950" y="3514725"/>
              <a:chExt cx="562394" cy="466442"/>
            </a:xfrm>
          </p:grpSpPr>
          <p:cxnSp>
            <p:nvCxnSpPr>
              <p:cNvPr id="212" name="Gerader Verbinder 211"/>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a:off x="7150893" y="3950494"/>
                <a:ext cx="250451"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flipH="1">
              <a:off x="6098079" y="4239389"/>
              <a:ext cx="571961" cy="465553"/>
              <a:chOff x="6838950" y="3514725"/>
              <a:chExt cx="571961" cy="465553"/>
            </a:xfrm>
          </p:grpSpPr>
          <p:cxnSp>
            <p:nvCxnSpPr>
              <p:cNvPr id="209" name="Gerader Verbinder 208"/>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a:off x="7148512" y="3949605"/>
                <a:ext cx="262399"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6" name="Gerader Verbinder 15"/>
            <p:cNvCxnSpPr/>
            <p:nvPr/>
          </p:nvCxnSpPr>
          <p:spPr>
            <a:xfrm>
              <a:off x="6087824" y="4617119"/>
              <a:ext cx="0" cy="63738"/>
            </a:xfrm>
            <a:prstGeom prst="line">
              <a:avLst/>
            </a:prstGeom>
            <a:ln w="5715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910639" y="4367520"/>
              <a:ext cx="345063" cy="232930"/>
            </a:xfrm>
            <a:prstGeom prst="ellipse">
              <a:avLst/>
            </a:prstGeom>
            <a:no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a:endCxn id="145" idx="3"/>
            </p:cNvCxnSpPr>
            <p:nvPr/>
          </p:nvCxnSpPr>
          <p:spPr>
            <a:xfrm flipV="1">
              <a:off x="5747334" y="3828925"/>
              <a:ext cx="79743" cy="36156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flipV="1">
              <a:off x="6365672" y="3839215"/>
              <a:ext cx="79743" cy="361562"/>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flipV="1">
              <a:off x="5747334" y="4200777"/>
              <a:ext cx="205949" cy="198457"/>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5436227" y="4359944"/>
              <a:ext cx="513402" cy="292556"/>
              <a:chOff x="6752900" y="3636169"/>
              <a:chExt cx="513402" cy="292556"/>
            </a:xfrm>
          </p:grpSpPr>
          <p:cxnSp>
            <p:nvCxnSpPr>
              <p:cNvPr id="203" name="Gerader Verbinder 202"/>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4" name="Gerader Verbinder 203"/>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6" name="Gerader Verbinder 205"/>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p:nvGrpSpPr>
          <p:grpSpPr>
            <a:xfrm>
              <a:off x="5867174" y="4680123"/>
              <a:ext cx="455588" cy="89646"/>
              <a:chOff x="7188657" y="4057767"/>
              <a:chExt cx="455588" cy="89646"/>
            </a:xfrm>
          </p:grpSpPr>
          <p:cxnSp>
            <p:nvCxnSpPr>
              <p:cNvPr id="200" name="Gerader Verbinder 199"/>
              <p:cNvCxnSpPr/>
              <p:nvPr/>
            </p:nvCxnSpPr>
            <p:spPr>
              <a:xfrm>
                <a:off x="7188657" y="4057767"/>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V="1">
                <a:off x="7276951" y="4146584"/>
                <a:ext cx="285223" cy="82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a:off x="7562174" y="4064129"/>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23" name="Gerader Verbinder 22"/>
            <p:cNvCxnSpPr/>
            <p:nvPr/>
          </p:nvCxnSpPr>
          <p:spPr>
            <a:xfrm>
              <a:off x="5859387" y="4147927"/>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4" name="Ellipse 23"/>
            <p:cNvSpPr>
              <a:spLocks noChangeAspect="1"/>
            </p:cNvSpPr>
            <p:nvPr/>
          </p:nvSpPr>
          <p:spPr>
            <a:xfrm>
              <a:off x="5822390" y="41092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Ellipse 24"/>
            <p:cNvSpPr>
              <a:spLocks noChangeAspect="1"/>
            </p:cNvSpPr>
            <p:nvPr/>
          </p:nvSpPr>
          <p:spPr>
            <a:xfrm>
              <a:off x="5974790" y="42616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26" name="Gerader Verbinder 25"/>
            <p:cNvCxnSpPr/>
            <p:nvPr/>
          </p:nvCxnSpPr>
          <p:spPr>
            <a:xfrm>
              <a:off x="5905356" y="3788031"/>
              <a:ext cx="48881" cy="7747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5954255" y="3872832"/>
              <a:ext cx="315" cy="20096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955567" y="407710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9" name="Ellipse 28"/>
            <p:cNvSpPr>
              <a:spLocks noChangeAspect="1"/>
            </p:cNvSpPr>
            <p:nvPr/>
          </p:nvSpPr>
          <p:spPr>
            <a:xfrm>
              <a:off x="5918570" y="40384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Ellipse 29"/>
            <p:cNvSpPr>
              <a:spLocks noChangeAspect="1"/>
            </p:cNvSpPr>
            <p:nvPr/>
          </p:nvSpPr>
          <p:spPr>
            <a:xfrm>
              <a:off x="6070970" y="41908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1" name="Gerader Verbinder 30"/>
            <p:cNvCxnSpPr/>
            <p:nvPr/>
          </p:nvCxnSpPr>
          <p:spPr>
            <a:xfrm flipH="1">
              <a:off x="6202067" y="3682128"/>
              <a:ext cx="127160" cy="22004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6199798" y="3904202"/>
              <a:ext cx="0" cy="2485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6047287" y="400373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4" name="Ellipse 33"/>
            <p:cNvSpPr>
              <a:spLocks noChangeAspect="1"/>
            </p:cNvSpPr>
            <p:nvPr/>
          </p:nvSpPr>
          <p:spPr>
            <a:xfrm>
              <a:off x="6010290" y="39650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5" name="Ellipse 34"/>
            <p:cNvSpPr>
              <a:spLocks noChangeAspect="1"/>
            </p:cNvSpPr>
            <p:nvPr/>
          </p:nvSpPr>
          <p:spPr>
            <a:xfrm>
              <a:off x="6162690" y="41174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6" name="Gerader Verbinder 35"/>
            <p:cNvCxnSpPr/>
            <p:nvPr/>
          </p:nvCxnSpPr>
          <p:spPr>
            <a:xfrm flipH="1" flipV="1">
              <a:off x="6288998" y="3925836"/>
              <a:ext cx="79743" cy="361562"/>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7" name="Gerader Verbinder 36"/>
            <p:cNvCxnSpPr>
              <a:endCxn id="17" idx="7"/>
            </p:cNvCxnSpPr>
            <p:nvPr/>
          </p:nvCxnSpPr>
          <p:spPr>
            <a:xfrm flipH="1">
              <a:off x="6205169" y="4291320"/>
              <a:ext cx="159882" cy="11031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8" name="Ellipse 37"/>
            <p:cNvSpPr>
              <a:spLocks noChangeAspect="1"/>
            </p:cNvSpPr>
            <p:nvPr/>
          </p:nvSpPr>
          <p:spPr>
            <a:xfrm>
              <a:off x="6163970" y="436435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9" name="Gerader Verbinder 38"/>
            <p:cNvCxnSpPr/>
            <p:nvPr/>
          </p:nvCxnSpPr>
          <p:spPr>
            <a:xfrm>
              <a:off x="7083030" y="3308081"/>
              <a:ext cx="39182" cy="474021"/>
            </a:xfrm>
            <a:prstGeom prst="line">
              <a:avLst/>
            </a:prstGeom>
            <a:ln w="25400" cap="rnd">
              <a:solidFill>
                <a:srgbClr val="19F54B"/>
              </a:solidFill>
              <a:round/>
              <a:tailEnd type="none"/>
            </a:ln>
            <a:effectLst>
              <a:glow>
                <a:schemeClr val="accent1">
                  <a:alpha val="40000"/>
                </a:schemeClr>
              </a:glo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7127081" y="3793331"/>
              <a:ext cx="142985" cy="4984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flipH="1" flipV="1">
              <a:off x="6653539" y="4291753"/>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flipH="1" flipV="1">
              <a:off x="7017653" y="4215121"/>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7017653" y="4215121"/>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44" name="Gruppieren 43"/>
            <p:cNvGrpSpPr/>
            <p:nvPr/>
          </p:nvGrpSpPr>
          <p:grpSpPr>
            <a:xfrm>
              <a:off x="4817500" y="2088232"/>
              <a:ext cx="901078" cy="1212273"/>
              <a:chOff x="6139729" y="1364457"/>
              <a:chExt cx="901078" cy="1212273"/>
            </a:xfrm>
          </p:grpSpPr>
          <p:grpSp>
            <p:nvGrpSpPr>
              <p:cNvPr id="190" name="Gruppieren 189"/>
              <p:cNvGrpSpPr/>
              <p:nvPr/>
            </p:nvGrpSpPr>
            <p:grpSpPr>
              <a:xfrm>
                <a:off x="6139729" y="1364457"/>
                <a:ext cx="901078" cy="1212273"/>
                <a:chOff x="6144491" y="1371600"/>
                <a:chExt cx="901078" cy="1212273"/>
              </a:xfrm>
            </p:grpSpPr>
            <p:cxnSp>
              <p:nvCxnSpPr>
                <p:cNvPr id="195" name="Gerader Verbinder 19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96" name="Gruppieren 195"/>
                <p:cNvGrpSpPr/>
                <p:nvPr/>
              </p:nvGrpSpPr>
              <p:grpSpPr>
                <a:xfrm>
                  <a:off x="6144491" y="1371600"/>
                  <a:ext cx="901078" cy="1212273"/>
                  <a:chOff x="6144491" y="1371600"/>
                  <a:chExt cx="901078" cy="1212273"/>
                </a:xfrm>
              </p:grpSpPr>
              <p:cxnSp>
                <p:nvCxnSpPr>
                  <p:cNvPr id="197" name="Gerader Verbinder 19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191" name="Gruppieren 190"/>
              <p:cNvGrpSpPr/>
              <p:nvPr/>
            </p:nvGrpSpPr>
            <p:grpSpPr>
              <a:xfrm rot="18325257">
                <a:off x="6253557" y="1581051"/>
                <a:ext cx="296884" cy="193946"/>
                <a:chOff x="6816694" y="1369905"/>
                <a:chExt cx="327056" cy="193946"/>
              </a:xfrm>
            </p:grpSpPr>
            <p:cxnSp>
              <p:nvCxnSpPr>
                <p:cNvPr id="192" name="Gerader Verbinder 19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4" name="Gerader Verbinder 19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5" name="Gruppieren 44"/>
            <p:cNvGrpSpPr/>
            <p:nvPr/>
          </p:nvGrpSpPr>
          <p:grpSpPr>
            <a:xfrm flipH="1">
              <a:off x="6473423" y="2090716"/>
              <a:ext cx="901078" cy="1212273"/>
              <a:chOff x="6144491" y="1371600"/>
              <a:chExt cx="901078" cy="1212273"/>
            </a:xfrm>
          </p:grpSpPr>
          <p:cxnSp>
            <p:nvCxnSpPr>
              <p:cNvPr id="185" name="Gerader Verbinder 18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86" name="Gruppieren 185"/>
              <p:cNvGrpSpPr/>
              <p:nvPr/>
            </p:nvGrpSpPr>
            <p:grpSpPr>
              <a:xfrm>
                <a:off x="6144491" y="1371600"/>
                <a:ext cx="901078" cy="1212273"/>
                <a:chOff x="6144491" y="1371600"/>
                <a:chExt cx="901078" cy="1212273"/>
              </a:xfrm>
            </p:grpSpPr>
            <p:cxnSp>
              <p:nvCxnSpPr>
                <p:cNvPr id="187" name="Gerader Verbinder 18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6" name="Gruppieren 45"/>
            <p:cNvGrpSpPr/>
            <p:nvPr/>
          </p:nvGrpSpPr>
          <p:grpSpPr>
            <a:xfrm rot="3274743" flipH="1">
              <a:off x="6963789" y="2307310"/>
              <a:ext cx="296884" cy="193946"/>
              <a:chOff x="6816694" y="1369905"/>
              <a:chExt cx="327056" cy="193946"/>
            </a:xfrm>
          </p:grpSpPr>
          <p:cxnSp>
            <p:nvCxnSpPr>
              <p:cNvPr id="182" name="Gerader Verbinder 18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4" name="Gerader Verbinder 18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p:nvGrpSpPr>
          <p:grpSpPr>
            <a:xfrm>
              <a:off x="5122363" y="2429747"/>
              <a:ext cx="873300" cy="1351922"/>
              <a:chOff x="6439592" y="1698940"/>
              <a:chExt cx="873300" cy="1351922"/>
            </a:xfrm>
          </p:grpSpPr>
          <p:cxnSp>
            <p:nvCxnSpPr>
              <p:cNvPr id="168" name="Gerader Verbinder 167"/>
              <p:cNvCxnSpPr/>
              <p:nvPr/>
            </p:nvCxnSpPr>
            <p:spPr>
              <a:xfrm flipH="1" flipV="1">
                <a:off x="7093507" y="2574706"/>
                <a:ext cx="122580" cy="47615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flipV="1">
                <a:off x="7185987" y="2515408"/>
                <a:ext cx="126905" cy="4714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6774656" y="2374106"/>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flipV="1">
                <a:off x="6828980" y="2294673"/>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a:off x="6600825" y="1735931"/>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flipV="1">
                <a:off x="6849726" y="1908849"/>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4" name="Ellipse 173"/>
              <p:cNvSpPr>
                <a:spLocks noChangeAspect="1"/>
              </p:cNvSpPr>
              <p:nvPr/>
            </p:nvSpPr>
            <p:spPr>
              <a:xfrm>
                <a:off x="6884558" y="219967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75" name="Ellipse 174"/>
              <p:cNvSpPr>
                <a:spLocks noChangeAspect="1"/>
              </p:cNvSpPr>
              <p:nvPr/>
            </p:nvSpPr>
            <p:spPr>
              <a:xfrm>
                <a:off x="6566654" y="169894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76" name="Gerader Verbinder 175"/>
              <p:cNvCxnSpPr/>
              <p:nvPr/>
            </p:nvCxnSpPr>
            <p:spPr>
              <a:xfrm>
                <a:off x="6755919" y="1952372"/>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a:off x="6534549" y="1821367"/>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a:off x="6475330" y="1903397"/>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flipV="1">
                <a:off x="6663318" y="2011711"/>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80" name="Ellipse 179"/>
              <p:cNvSpPr>
                <a:spLocks noChangeAspect="1"/>
              </p:cNvSpPr>
              <p:nvPr/>
            </p:nvSpPr>
            <p:spPr>
              <a:xfrm>
                <a:off x="6439592" y="186347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81" name="Ellipse 180"/>
              <p:cNvSpPr>
                <a:spLocks noChangeAspect="1"/>
              </p:cNvSpPr>
              <p:nvPr/>
            </p:nvSpPr>
            <p:spPr>
              <a:xfrm>
                <a:off x="6687025" y="225784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48" name="Ellipse 47"/>
            <p:cNvSpPr>
              <a:spLocks noChangeAspect="1"/>
            </p:cNvSpPr>
            <p:nvPr/>
          </p:nvSpPr>
          <p:spPr>
            <a:xfrm>
              <a:off x="5927704" y="436678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49" name="Gerader Verbinder 48"/>
            <p:cNvCxnSpPr/>
            <p:nvPr/>
          </p:nvCxnSpPr>
          <p:spPr>
            <a:xfrm flipV="1">
              <a:off x="6334125" y="3306194"/>
              <a:ext cx="78299" cy="36807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flipV="1">
              <a:off x="6213111" y="3246896"/>
              <a:ext cx="106838" cy="47077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flipV="1">
              <a:off x="6419331" y="3105595"/>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6321699" y="3026162"/>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H="1">
              <a:off x="6659224" y="2467420"/>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587357" y="2640338"/>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55" name="Ellipse 54"/>
            <p:cNvSpPr>
              <a:spLocks noChangeAspect="1"/>
            </p:cNvSpPr>
            <p:nvPr/>
          </p:nvSpPr>
          <p:spPr>
            <a:xfrm flipH="1">
              <a:off x="6549373" y="293116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p:cNvSpPr>
              <a:spLocks noChangeAspect="1"/>
            </p:cNvSpPr>
            <p:nvPr/>
          </p:nvSpPr>
          <p:spPr>
            <a:xfrm flipH="1">
              <a:off x="6867277" y="243042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57" name="Gerader Verbinder 56"/>
            <p:cNvCxnSpPr/>
            <p:nvPr/>
          </p:nvCxnSpPr>
          <p:spPr>
            <a:xfrm flipH="1">
              <a:off x="6678603" y="2683861"/>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flipH="1">
              <a:off x="6753031" y="2552856"/>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842613" y="2634886"/>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flipV="1">
              <a:off x="6784710" y="2743200"/>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61" name="Ellipse 60"/>
            <p:cNvSpPr>
              <a:spLocks noChangeAspect="1"/>
            </p:cNvSpPr>
            <p:nvPr/>
          </p:nvSpPr>
          <p:spPr>
            <a:xfrm flipH="1">
              <a:off x="6994339" y="259496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Ellipse 61"/>
            <p:cNvSpPr>
              <a:spLocks noChangeAspect="1"/>
            </p:cNvSpPr>
            <p:nvPr/>
          </p:nvSpPr>
          <p:spPr>
            <a:xfrm flipH="1">
              <a:off x="6746906" y="2989337"/>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63" name="Gerader Verbinder 62"/>
            <p:cNvCxnSpPr/>
            <p:nvPr/>
          </p:nvCxnSpPr>
          <p:spPr>
            <a:xfrm flipH="1" flipV="1">
              <a:off x="6182731" y="3426362"/>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V="1">
              <a:off x="6182731" y="3151008"/>
              <a:ext cx="60459" cy="26395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flipV="1">
              <a:off x="6242749" y="3005130"/>
              <a:ext cx="226203" cy="1458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66" name="Gruppieren 65"/>
            <p:cNvGrpSpPr/>
            <p:nvPr/>
          </p:nvGrpSpPr>
          <p:grpSpPr>
            <a:xfrm>
              <a:off x="5777681" y="2796355"/>
              <a:ext cx="79969" cy="106879"/>
              <a:chOff x="7106259" y="2072580"/>
              <a:chExt cx="79969" cy="106879"/>
            </a:xfrm>
          </p:grpSpPr>
          <p:cxnSp>
            <p:nvCxnSpPr>
              <p:cNvPr id="166" name="Gerader Verbinder 165"/>
              <p:cNvCxnSpPr/>
              <p:nvPr/>
            </p:nvCxnSpPr>
            <p:spPr>
              <a:xfrm>
                <a:off x="7106259" y="2072580"/>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7" name="Gruppieren 66"/>
            <p:cNvGrpSpPr/>
            <p:nvPr/>
          </p:nvGrpSpPr>
          <p:grpSpPr>
            <a:xfrm>
              <a:off x="5939275" y="2797116"/>
              <a:ext cx="79969" cy="106118"/>
              <a:chOff x="7106259" y="2074151"/>
              <a:chExt cx="79969" cy="106118"/>
            </a:xfrm>
          </p:grpSpPr>
          <p:cxnSp>
            <p:nvCxnSpPr>
              <p:cNvPr id="164" name="Gerader Verbinder 163"/>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5" name="Gerader Verbinder 164"/>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8" name="Gruppieren 67"/>
            <p:cNvGrpSpPr/>
            <p:nvPr/>
          </p:nvGrpSpPr>
          <p:grpSpPr>
            <a:xfrm>
              <a:off x="6098577" y="2797008"/>
              <a:ext cx="79969" cy="106118"/>
              <a:chOff x="7106259" y="2074151"/>
              <a:chExt cx="79969" cy="106118"/>
            </a:xfrm>
          </p:grpSpPr>
          <p:cxnSp>
            <p:nvCxnSpPr>
              <p:cNvPr id="162" name="Gerader Verbinder 161"/>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3" name="Gerader Verbinder 162"/>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p:nvGrpSpPr>
          <p:grpSpPr>
            <a:xfrm>
              <a:off x="6258306" y="2796198"/>
              <a:ext cx="79969" cy="106118"/>
              <a:chOff x="7106259" y="2074151"/>
              <a:chExt cx="79969" cy="106118"/>
            </a:xfrm>
          </p:grpSpPr>
          <p:cxnSp>
            <p:nvCxnSpPr>
              <p:cNvPr id="160" name="Gerader Verbinder 159"/>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1" name="Gerader Verbinder 160"/>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70" name="Gerader Verbinder 69"/>
            <p:cNvCxnSpPr/>
            <p:nvPr/>
          </p:nvCxnSpPr>
          <p:spPr>
            <a:xfrm>
              <a:off x="6417536" y="2797356"/>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flipH="1">
              <a:off x="5625015" y="3007484"/>
              <a:ext cx="96738" cy="6672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786397" y="2894491"/>
              <a:ext cx="1656" cy="1693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789803" y="3067490"/>
              <a:ext cx="163088" cy="10340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a:off x="5955590" y="3176942"/>
              <a:ext cx="60625" cy="2384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V="1">
              <a:off x="5947248" y="3421831"/>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a:off x="5950428" y="2883586"/>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7" name="Gerader Verbinder 76"/>
            <p:cNvCxnSpPr/>
            <p:nvPr/>
          </p:nvCxnSpPr>
          <p:spPr>
            <a:xfrm>
              <a:off x="5950261" y="3052663"/>
              <a:ext cx="135606" cy="9675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6092068" y="3157204"/>
              <a:ext cx="6509" cy="481964"/>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6349834" y="2892043"/>
              <a:ext cx="0" cy="6319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0" name="Gerader Verbinder 79"/>
            <p:cNvCxnSpPr/>
            <p:nvPr/>
          </p:nvCxnSpPr>
          <p:spPr>
            <a:xfrm flipH="1">
              <a:off x="6247805" y="2957250"/>
              <a:ext cx="102029" cy="613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a:off x="6240287" y="3024655"/>
              <a:ext cx="404" cy="11937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2" name="Gerader Verbinder 81"/>
            <p:cNvCxnSpPr/>
            <p:nvPr/>
          </p:nvCxnSpPr>
          <p:spPr>
            <a:xfrm flipH="1">
              <a:off x="6032951" y="3047837"/>
              <a:ext cx="74901" cy="570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6109971" y="2883775"/>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84" name="Gruppieren 83"/>
            <p:cNvGrpSpPr/>
            <p:nvPr/>
          </p:nvGrpSpPr>
          <p:grpSpPr>
            <a:xfrm>
              <a:off x="4951158" y="2886789"/>
              <a:ext cx="561594" cy="761161"/>
              <a:chOff x="6265450" y="2165395"/>
              <a:chExt cx="561594" cy="761161"/>
            </a:xfrm>
          </p:grpSpPr>
          <p:grpSp>
            <p:nvGrpSpPr>
              <p:cNvPr id="153" name="Gruppieren 152"/>
              <p:cNvGrpSpPr/>
              <p:nvPr/>
            </p:nvGrpSpPr>
            <p:grpSpPr>
              <a:xfrm flipH="1">
                <a:off x="6265450" y="2165395"/>
                <a:ext cx="561594" cy="761161"/>
                <a:chOff x="8006457" y="2167074"/>
                <a:chExt cx="561594" cy="761161"/>
              </a:xfrm>
            </p:grpSpPr>
            <p:cxnSp>
              <p:nvCxnSpPr>
                <p:cNvPr id="157" name="Gerader Verbinder 156"/>
                <p:cNvCxnSpPr>
                  <a:stCxn id="146" idx="3"/>
                </p:cNvCxnSpPr>
                <p:nvPr/>
              </p:nvCxnSpPr>
              <p:spPr>
                <a:xfrm flipV="1">
                  <a:off x="8006457" y="2727405"/>
                  <a:ext cx="292400" cy="20083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8" name="Gerader Verbinder 157"/>
                <p:cNvCxnSpPr/>
                <p:nvPr/>
              </p:nvCxnSpPr>
              <p:spPr>
                <a:xfrm flipV="1">
                  <a:off x="8290436" y="2167320"/>
                  <a:ext cx="159747" cy="411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8456852" y="2167074"/>
                  <a:ext cx="111199"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54" name="Gerader Verbinder 153"/>
              <p:cNvCxnSpPr/>
              <p:nvPr/>
            </p:nvCxnSpPr>
            <p:spPr>
              <a:xfrm flipH="1">
                <a:off x="6307288" y="2228777"/>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flipH="1">
                <a:off x="6331368" y="23073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flipH="1">
                <a:off x="6368144" y="2381138"/>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V="1">
              <a:off x="6684096" y="3447118"/>
              <a:ext cx="310243" cy="20767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111954" y="2950171"/>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7080436" y="30267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051098" y="3102532"/>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flipH="1" flipV="1">
              <a:off x="5415285" y="3184277"/>
              <a:ext cx="290349" cy="17352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90" name="Ellipse 89"/>
            <p:cNvSpPr>
              <a:spLocks noChangeAspect="1"/>
            </p:cNvSpPr>
            <p:nvPr/>
          </p:nvSpPr>
          <p:spPr>
            <a:xfrm>
              <a:off x="5375305" y="314773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1" name="Gerader Verbinder 90"/>
            <p:cNvCxnSpPr/>
            <p:nvPr/>
          </p:nvCxnSpPr>
          <p:spPr>
            <a:xfrm>
              <a:off x="5705634" y="3361656"/>
              <a:ext cx="48352" cy="21205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5756690" y="3576444"/>
              <a:ext cx="112979" cy="9659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flipH="1">
              <a:off x="5263919" y="3105025"/>
              <a:ext cx="8929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H="1" flipV="1">
              <a:off x="5125888" y="2813675"/>
              <a:ext cx="128382" cy="33251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Gerader Verbinder 94"/>
            <p:cNvCxnSpPr/>
            <p:nvPr/>
          </p:nvCxnSpPr>
          <p:spPr>
            <a:xfrm flipH="1">
              <a:off x="4922203" y="2813675"/>
              <a:ext cx="200160"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6836727" y="3105025"/>
              <a:ext cx="6655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Gerader Verbinder 96"/>
            <p:cNvCxnSpPr/>
            <p:nvPr/>
          </p:nvCxnSpPr>
          <p:spPr>
            <a:xfrm flipV="1">
              <a:off x="6909793" y="2778970"/>
              <a:ext cx="145802" cy="36285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7066339" y="2778970"/>
              <a:ext cx="218288" cy="83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7014587" y="2903241"/>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6987934" y="2981714"/>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6956091" y="3054710"/>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2" name="Gerader Verbinder 101"/>
            <p:cNvCxnSpPr/>
            <p:nvPr/>
          </p:nvCxnSpPr>
          <p:spPr>
            <a:xfrm flipH="1" flipV="1">
              <a:off x="6782166" y="3183736"/>
              <a:ext cx="204123" cy="11244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03" name="Ellipse 102"/>
            <p:cNvSpPr>
              <a:spLocks noChangeAspect="1"/>
            </p:cNvSpPr>
            <p:nvPr/>
          </p:nvSpPr>
          <p:spPr>
            <a:xfrm flipH="1">
              <a:off x="6748141" y="3149416"/>
              <a:ext cx="72000" cy="74359"/>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04" name="Gerader Verbinder 103"/>
            <p:cNvCxnSpPr/>
            <p:nvPr/>
          </p:nvCxnSpPr>
          <p:spPr>
            <a:xfrm>
              <a:off x="5216574" y="3594010"/>
              <a:ext cx="194731" cy="1236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a:off x="5416603" y="3724110"/>
              <a:ext cx="95940" cy="16138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6" name="Gerader Verbinder 105"/>
            <p:cNvCxnSpPr/>
            <p:nvPr/>
          </p:nvCxnSpPr>
          <p:spPr>
            <a:xfrm>
              <a:off x="5520341" y="389025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5188057" y="3305216"/>
              <a:ext cx="39800" cy="4964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8" name="Gerader Verbinder 107"/>
            <p:cNvCxnSpPr/>
            <p:nvPr/>
          </p:nvCxnSpPr>
          <p:spPr>
            <a:xfrm>
              <a:off x="5199368" y="3702618"/>
              <a:ext cx="159349" cy="9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9" name="Gerader Verbinder 108"/>
            <p:cNvCxnSpPr/>
            <p:nvPr/>
          </p:nvCxnSpPr>
          <p:spPr>
            <a:xfrm>
              <a:off x="5359658" y="3801628"/>
              <a:ext cx="101063" cy="16819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a:off x="5464184" y="3976623"/>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1" name="Gerader Verbinder 110"/>
            <p:cNvCxnSpPr/>
            <p:nvPr/>
          </p:nvCxnSpPr>
          <p:spPr>
            <a:xfrm flipH="1" flipV="1">
              <a:off x="6506255" y="3932754"/>
              <a:ext cx="57791" cy="26465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V="1">
              <a:off x="6755483" y="3697856"/>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3" name="Gerader Verbinder 112"/>
            <p:cNvCxnSpPr/>
            <p:nvPr/>
          </p:nvCxnSpPr>
          <p:spPr>
            <a:xfrm flipV="1">
              <a:off x="6760346" y="3543591"/>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a:off x="6990397" y="3302989"/>
              <a:ext cx="39080" cy="51272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5" name="Gerader Verbinder 114"/>
            <p:cNvCxnSpPr>
              <a:endCxn id="118" idx="0"/>
            </p:cNvCxnSpPr>
            <p:nvPr/>
          </p:nvCxnSpPr>
          <p:spPr>
            <a:xfrm>
              <a:off x="5125888" y="3921686"/>
              <a:ext cx="51794" cy="2499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flipH="1" flipV="1">
              <a:off x="5240706" y="3980202"/>
              <a:ext cx="132068" cy="214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17" name="Ellipse 116"/>
            <p:cNvSpPr>
              <a:spLocks noChangeAspect="1"/>
            </p:cNvSpPr>
            <p:nvPr/>
          </p:nvSpPr>
          <p:spPr>
            <a:xfrm>
              <a:off x="5148351" y="379686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8" name="Ellipse 117"/>
            <p:cNvSpPr>
              <a:spLocks noChangeAspect="1"/>
            </p:cNvSpPr>
            <p:nvPr/>
          </p:nvSpPr>
          <p:spPr>
            <a:xfrm>
              <a:off x="5141682" y="417164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19" name="Gerader Verbinder 118"/>
            <p:cNvCxnSpPr/>
            <p:nvPr/>
          </p:nvCxnSpPr>
          <p:spPr>
            <a:xfrm>
              <a:off x="6725248" y="4216939"/>
              <a:ext cx="191736" cy="6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6924289" y="3880226"/>
              <a:ext cx="77980" cy="29652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21" name="Ellipse 120"/>
            <p:cNvSpPr>
              <a:spLocks noChangeAspect="1"/>
            </p:cNvSpPr>
            <p:nvPr/>
          </p:nvSpPr>
          <p:spPr>
            <a:xfrm>
              <a:off x="6649505" y="41673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Ellipse 121"/>
            <p:cNvSpPr>
              <a:spLocks noChangeAspect="1"/>
            </p:cNvSpPr>
            <p:nvPr/>
          </p:nvSpPr>
          <p:spPr>
            <a:xfrm>
              <a:off x="6995680" y="379790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3" name="Ellipse 122"/>
            <p:cNvSpPr>
              <a:spLocks noChangeAspect="1"/>
            </p:cNvSpPr>
            <p:nvPr/>
          </p:nvSpPr>
          <p:spPr>
            <a:xfrm>
              <a:off x="6978587" y="417489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24" name="Gerader Verbinder 123"/>
            <p:cNvCxnSpPr/>
            <p:nvPr/>
          </p:nvCxnSpPr>
          <p:spPr>
            <a:xfrm>
              <a:off x="5312904" y="3901575"/>
              <a:ext cx="92892" cy="15755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5" name="Gerader Verbinder 124"/>
            <p:cNvCxnSpPr/>
            <p:nvPr/>
          </p:nvCxnSpPr>
          <p:spPr>
            <a:xfrm flipV="1">
              <a:off x="6514313" y="3774145"/>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V="1">
              <a:off x="6760346" y="3826002"/>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7" name="Gerader Verbinder 126"/>
            <p:cNvCxnSpPr/>
            <p:nvPr/>
          </p:nvCxnSpPr>
          <p:spPr>
            <a:xfrm flipV="1">
              <a:off x="6773839" y="3671738"/>
              <a:ext cx="232540" cy="1439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8" name="Gerader Verbinder 127"/>
            <p:cNvCxnSpPr/>
            <p:nvPr/>
          </p:nvCxnSpPr>
          <p:spPr>
            <a:xfrm flipV="1">
              <a:off x="6532742" y="3902292"/>
              <a:ext cx="227604" cy="14650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9" name="Gerader Verbinder 128"/>
            <p:cNvCxnSpPr/>
            <p:nvPr/>
          </p:nvCxnSpPr>
          <p:spPr>
            <a:xfrm flipV="1">
              <a:off x="6757914" y="3906635"/>
              <a:ext cx="2432" cy="125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0" name="Gerader Verbinder 129"/>
            <p:cNvCxnSpPr/>
            <p:nvPr/>
          </p:nvCxnSpPr>
          <p:spPr>
            <a:xfrm flipV="1">
              <a:off x="6624886" y="4031819"/>
              <a:ext cx="133028" cy="7200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1" name="Gerader Verbinder 130"/>
            <p:cNvCxnSpPr/>
            <p:nvPr/>
          </p:nvCxnSpPr>
          <p:spPr>
            <a:xfrm>
              <a:off x="5411305" y="406388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32" name="Ellipse 131"/>
            <p:cNvSpPr>
              <a:spLocks noChangeAspect="1"/>
            </p:cNvSpPr>
            <p:nvPr/>
          </p:nvSpPr>
          <p:spPr>
            <a:xfrm>
              <a:off x="5184351" y="391384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33" name="Gruppieren 132"/>
            <p:cNvGrpSpPr/>
            <p:nvPr/>
          </p:nvGrpSpPr>
          <p:grpSpPr>
            <a:xfrm flipH="1">
              <a:off x="6213111" y="4367107"/>
              <a:ext cx="513402" cy="292556"/>
              <a:chOff x="6752900" y="3636169"/>
              <a:chExt cx="513402" cy="292556"/>
            </a:xfrm>
          </p:grpSpPr>
          <p:cxnSp>
            <p:nvCxnSpPr>
              <p:cNvPr id="147" name="Gerader Verbinder 146"/>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8" name="Gerader Verbinder 147"/>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9" name="Gerader Verbinder 148"/>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34" name="Gerader Verbinder 133"/>
            <p:cNvCxnSpPr/>
            <p:nvPr/>
          </p:nvCxnSpPr>
          <p:spPr>
            <a:xfrm>
              <a:off x="6835243" y="3913899"/>
              <a:ext cx="86472" cy="36464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5" name="Gerader Verbinder 134"/>
            <p:cNvCxnSpPr>
              <a:endCxn id="136" idx="2"/>
            </p:cNvCxnSpPr>
            <p:nvPr/>
          </p:nvCxnSpPr>
          <p:spPr>
            <a:xfrm>
              <a:off x="5374849" y="4196606"/>
              <a:ext cx="91720" cy="798"/>
            </a:xfrm>
            <a:prstGeom prst="line">
              <a:avLst/>
            </a:prstGeom>
            <a:ln w="25400" cap="rnd">
              <a:solidFill>
                <a:srgbClr val="19F54B"/>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36" name="Ellipse 135"/>
            <p:cNvSpPr>
              <a:spLocks noChangeAspect="1"/>
            </p:cNvSpPr>
            <p:nvPr/>
          </p:nvSpPr>
          <p:spPr>
            <a:xfrm>
              <a:off x="5466569" y="416140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7" name="Ellipse 136"/>
            <p:cNvSpPr>
              <a:spLocks noChangeAspect="1"/>
            </p:cNvSpPr>
            <p:nvPr/>
          </p:nvSpPr>
          <p:spPr>
            <a:xfrm>
              <a:off x="6060513" y="360654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38" name="Gerader Verbinder 137"/>
            <p:cNvCxnSpPr>
              <a:endCxn id="145" idx="3"/>
            </p:cNvCxnSpPr>
            <p:nvPr/>
          </p:nvCxnSpPr>
          <p:spPr>
            <a:xfrm>
              <a:off x="5531279" y="3660405"/>
              <a:ext cx="295798" cy="168520"/>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stCxn id="143" idx="7"/>
            </p:cNvCxnSpPr>
            <p:nvPr/>
          </p:nvCxnSpPr>
          <p:spPr>
            <a:xfrm flipV="1">
              <a:off x="6390683" y="3663210"/>
              <a:ext cx="287803" cy="149036"/>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40" name="Freihandform 139"/>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Freihandform 140"/>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2" name="Gruppieren 141"/>
            <p:cNvGrpSpPr/>
            <p:nvPr/>
          </p:nvGrpSpPr>
          <p:grpSpPr>
            <a:xfrm>
              <a:off x="5509926" y="3621864"/>
              <a:ext cx="317151" cy="209442"/>
              <a:chOff x="6828980" y="2898089"/>
              <a:chExt cx="317151" cy="209442"/>
            </a:xfrm>
            <a:solidFill>
              <a:schemeClr val="bg1"/>
            </a:solidFill>
          </p:grpSpPr>
          <p:sp>
            <p:nvSpPr>
              <p:cNvPr id="145" name="Freihandform 144"/>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145"/>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3" name="Ellipse 142"/>
            <p:cNvSpPr>
              <a:spLocks noChangeAspect="1"/>
            </p:cNvSpPr>
            <p:nvPr/>
          </p:nvSpPr>
          <p:spPr>
            <a:xfrm>
              <a:off x="6329227" y="380170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Ellipse 143"/>
            <p:cNvSpPr>
              <a:spLocks noChangeAspect="1"/>
            </p:cNvSpPr>
            <p:nvPr/>
          </p:nvSpPr>
          <p:spPr>
            <a:xfrm>
              <a:off x="5791522" y="379015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21" name="Rechteck 220"/>
          <p:cNvSpPr/>
          <p:nvPr/>
        </p:nvSpPr>
        <p:spPr>
          <a:xfrm>
            <a:off x="0" y="1199345"/>
            <a:ext cx="12192000" cy="369332"/>
          </a:xfrm>
          <a:prstGeom prst="rect">
            <a:avLst/>
          </a:prstGeom>
        </p:spPr>
        <p:txBody>
          <a:bodyPr wrap="square">
            <a:spAutoFit/>
          </a:bodyPr>
          <a:lstStyle/>
          <a:p>
            <a:r>
              <a:rPr lang="en-US" dirty="0">
                <a:solidFill>
                  <a:schemeClr val="bg1">
                    <a:lumMod val="50000"/>
                  </a:schemeClr>
                </a:solidFill>
              </a:rPr>
              <a:t>Thorsten Doherr | Leibniz Centre for European </a:t>
            </a:r>
            <a:r>
              <a:rPr lang="en-US">
                <a:solidFill>
                  <a:schemeClr val="bg1">
                    <a:lumMod val="50000"/>
                  </a:schemeClr>
                </a:solidFill>
              </a:rPr>
              <a:t>Economic </a:t>
            </a:r>
            <a:r>
              <a:rPr lang="en-US">
                <a:solidFill>
                  <a:schemeClr val="bg1">
                    <a:lumMod val="50000"/>
                  </a:schemeClr>
                </a:solidFill>
              </a:rPr>
              <a:t>Research, Germany | https://github.com/ThorstenDoherr/searchengine</a:t>
            </a:r>
            <a:endParaRPr lang="en-US" dirty="0">
              <a:solidFill>
                <a:schemeClr val="bg1">
                  <a:lumMod val="50000"/>
                </a:schemeClr>
              </a:solidFill>
            </a:endParaRPr>
          </a:p>
        </p:txBody>
      </p:sp>
    </p:spTree>
    <p:extLst>
      <p:ext uri="{BB962C8B-B14F-4D97-AF65-F5344CB8AC3E}">
        <p14:creationId xmlns:p14="http://schemas.microsoft.com/office/powerpoint/2010/main" val="3773220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628819398"/>
              </p:ext>
            </p:extLst>
          </p:nvPr>
        </p:nvGraphicFramePr>
        <p:xfrm>
          <a:off x="180000" y="720000"/>
          <a:ext cx="7419782" cy="49171823"/>
        </p:xfrm>
        <a:graphic>
          <a:graphicData uri="http://schemas.openxmlformats.org/drawingml/2006/table">
            <a:tbl>
              <a:tblPr/>
              <a:tblGrid>
                <a:gridCol w="468000"/>
                <a:gridCol w="3887668"/>
                <a:gridCol w="1775345"/>
                <a:gridCol w="360000"/>
                <a:gridCol w="928769"/>
              </a:tblGrid>
              <a:tr h="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3" marB="0" anchor="ctr">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CPB Cassetten-Produktion GmbH Berlin</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Ballinstr</a:t>
                      </a:r>
                      <a:r>
                        <a:rPr lang="de-DE" sz="800" b="0" i="0" u="none" strike="noStrike" dirty="0">
                          <a:solidFill>
                            <a:srgbClr val="000000"/>
                          </a:solidFill>
                          <a:effectLst/>
                          <a:latin typeface="Calibri" panose="020F0502020204030204" pitchFamily="34" charset="0"/>
                        </a:rPr>
                        <a:t>. 16-18</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12359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SCHERDEL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66-74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Münchhoff</a:t>
                      </a:r>
                      <a:r>
                        <a:rPr lang="de-DE" sz="800" b="0" i="0" u="none" strike="noStrike" dirty="0">
                          <a:solidFill>
                            <a:srgbClr val="000000"/>
                          </a:solidFill>
                          <a:effectLst/>
                          <a:latin typeface="Calibri" panose="020F0502020204030204" pitchFamily="34" charset="0"/>
                        </a:rPr>
                        <a: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Nollendorfplatz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Elektron Berlin GmbH Fertigung elektrotechnischer Spezialartikel</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Saatwinkler Damm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KMB Kabel-Maschinen-Berlin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Innungsstr.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Alois Dallmayr Kaffee Berlin GmbH u.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9-13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Mampe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22-34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KBA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127-131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Beiersdorf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Centro-Boden Berlin KG Wohn- und Gewerbebauten im Centrum GmbH &amp; Co.</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Joachimstaler</a:t>
                      </a:r>
                      <a:r>
                        <a:rPr lang="de-DE" sz="800" b="0" i="0" u="none" strike="noStrike" dirty="0">
                          <a:solidFill>
                            <a:srgbClr val="000000"/>
                          </a:solidFill>
                          <a:effectLst/>
                          <a:latin typeface="Calibri" panose="020F0502020204030204" pitchFamily="34" charset="0"/>
                        </a:rPr>
                        <a:t>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Amcor Specialty Cartons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Helmholtz-Zentrum Berlin für Materialien und Energie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Hahn-Meitner-Platz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LAROSÈ Hygiene-Service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Grünauer Str. 116-120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Hifi Elements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Hubertusstr.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Klosterfrau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DG Leasing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DG Leasing Berlin GmbH &amp; Co. Miet + Leasing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Henning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"Pia Rucci"""" Sportswear Bekleidungsvertriebs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Ideal Automotive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Zerpenschleuser Ring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Saarberg Handel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Messedamm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BAO BERLIN International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Metallbauzaun-Montagen Roden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tip AUTO-Berlin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Schulzendorfer Str. 23-24Hof</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CVB Albert Carl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22-25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Breuer Service Berlin GmbH Industrie- und Kraftfahrzeugreinigung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Alte Jakobstr.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Flankenschanze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FRÜH - HERBST 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PFENNIGs Feinkostfabrik Berlin Albert Pfennig + Sohn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22-30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Wachschutz Berlin Werner Loesch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Odenwaldstr.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 Kabel GmbH Kabel- und Freileitungswerk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KKB Küchenkomplettbau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Reuchlinstr. 10-11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Tetra Pak Berlin GmbH &amp; Co TPB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Hennigsdorfer Str. 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Häfele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Schichauweg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nl-NL" sz="800" b="0" i="0" u="none" strike="noStrike">
                          <a:solidFill>
                            <a:srgbClr val="000000"/>
                          </a:solidFill>
                          <a:effectLst/>
                          <a:latin typeface="Calibri" panose="020F0502020204030204" pitchFamily="34" charset="0"/>
                        </a:rPr>
                        <a:t>Van Houten Industrie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4- 6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Möbelkiste GmbH u. Co. Handelsgesellschaft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Bundesallee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Kamps Berlin Geschäftsführungs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Bergiusstr. 26-28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Novetta</a:t>
                      </a:r>
                      <a:r>
                        <a:rPr lang="de-DE" sz="800" b="0" i="0" u="none" strike="noStrike" dirty="0">
                          <a:solidFill>
                            <a:srgbClr val="000000"/>
                          </a:solidFill>
                          <a:effectLst/>
                          <a:latin typeface="Calibri" panose="020F0502020204030204" pitchFamily="34" charset="0"/>
                        </a:rPr>
                        <a:t> Berlin KG NB-Nahrungsmittelgesellschaft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221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Refrigeration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Urbanstr. 116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Greve-Chemotechnik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Lindenufer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Hilfswerk-Siedlung GmbH Evangelisches Wohungsunternehmen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Kirchblick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Werbedienst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16-20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Los Angeles Platz Value Added I,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Los-Angeles-Platz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Kraft Jacobs Suchard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Nobelstr. 1- 21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ALU-Druckguß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Roedernallee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 Stahlhandelsgesellschaft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Föllmer Spedition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Foxweg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NTT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Landshuter 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Druckfarbenfabrik Berlin KG Gebr. Schmidt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Ullsteinstr. 108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Schälerbau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Bayern Express &amp; P. Kühn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Mannheimer Str. 33/34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Rechenzentrum Berlin K. Steckel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Möve Restaurantbetriebsgesellschaft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MTB Motorentechnik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Schmidt-Ott-Str. 10a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 &amp; Bethge Berlin Grundstücksverwaltung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Joachimstaler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Terraingesellschaft Groß-Berlin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BERLIN-KERAMIK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BKI Immobilien Verwaltung Berlin Keramik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24-27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Berlin-Anlagen-Agentur Bassmann &amp; Partner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Cicerostr.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Bus-Verkehr Berlin KG Omnibus-Betriebs- und Verwaltungsges.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13-15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Spedition Thier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Schillerstr.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Isolier- und Bautechnik Bereich Berlin GmbH &amp; Co. Montage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Thyssenstr. 7- 17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KAMA Wohnwirtschaftliche Betreuung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2-Wohnen in Berlin GmbH Vertriebsgesellschaft für Wohnungseigentum</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EAB Energie-Anlagen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Flottwellstr.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FCB Berlin Werbeagentur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Blochmannstr.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WEBER Industrietechnik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Sperenberger 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IBK - Garagenbau- und 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Schlangengraben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Glaszentrum Berlin Rafflenbeul &amp; Loewe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Ollenhauerstr. 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MBC-Berlin technische Komponenten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73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 Wohnen in Berlin GmbH Immobilien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Institut für Genbiologische Forschung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Ihnestr.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FWT Feinwerktechnik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Haynauer 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Röhr Industrie- und Haustechnik GmbH &amp; Co.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Hindenburgdamm 107a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157-158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Felina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der Urania 16- 18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Boltze-Bau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Westfälische 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Taxi und Tank GmbH, Berlin u. Co. in den Kantgaragen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Diagnostisches Zentrum Verwaltungs-GmbH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Bosporusstr.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Hotelschiff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Arosa Berlin Hotelbetriebsgesellschaft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79/81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Frischdienst Union Berlin Vertriebsgesellschaft für Fleisch- u. Wurstwaren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Wiesendamm 37+ 39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Zeitungsdienst Berlin Verlags- und Druckerei-GmbH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Tankschutz-Revisions-Ges. Zweigniederlassung der Winschermann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Partner für Wirtschaft und Technologie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Bio-Diät-Berlin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Selerweg 43-45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ADB Rissmann GmbH Automaten-Dreherei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Trebbiner Str.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Reanovo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Siemensdamm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 bis Z Bau GmbH Bauausführungen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A.T.I. Arzneimittel Information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TVB Textilveredlung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Franz Lehmann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 Berlin Verwaltungsgesellschaft mbH &amp; Co. Strangguß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Drescher Datendrucke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186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LFB Laser Formen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1115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 Verwalt.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Metropole Berlin GmbH &amp; Co. Wohnen in Charlottenburg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Goethestr. 10b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Caritas-Klinik Dominikus Berlin-Reinickendorf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Kurhausstr.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Herner Gerüstbau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BCB Bauconsult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Viessmann Werke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Digital Printing Hall Copy-Repro-Center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8-14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Connex Kapitalanlagen-Vertriebsgesellschaft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Meinekestr.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Schmitz Büro vom Ehrenschild Berlin Kfz-Sachverständigen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Scharnweberstr.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Dampet Rolladenbau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Riemannstr.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DIABOS GmbH Berlin Grundstücks- und Vermögensverwaltung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Plaza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Florimex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Grellstr.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Flemming Dental GmbH &amp; Co. KG, Berlin, Schlangenbader Straße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Schlangenbader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Mail-Service GmbH &amp; Co. Berlin Zeitschriften-Versand und Direktwerbung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 Adam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Gotzkowskystr. 20-21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ATZ GmbH Vertrieb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Schwedenstr.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ASML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Waldkraiburger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LMT Lichtmeßtechnik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 M T Lichtmeßtechnik GmbH Berlin &amp; Co. Gerätebau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Berlin-Terrain Hausverwaltungsgesellschaft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Xantener Str. 15a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Industriebeteiligungen Hahn KG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Biffar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Karl-Liebknecht-Str.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Concert Concept Veranstaltungs-GmbH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HMB Heimwerkermarkt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Landauer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 &amp; Co. Handels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Lacke- u. Farben-Vertrieb GmbH Berlin-Nord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Granatenstr.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PAREXEL International GmbH c/o Campus DRK Kliniken Berlin Westend, Haus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130Haus18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Beteiligungsgesellschaft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ALUEDA Warenvertrieb GmbH &amp; Co. Handels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Ohlauer 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Wohnbau Krumwiede GmbH Freies Wohnungsunternehmen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Wittelsbacherstr.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Bandstahl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MM Packaging Behrens GmbH &amp; Co KG Berlin c/o Mielich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347 32G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DVB Verpackungsmittel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DIC Berlin GmbH &amp; Co. Research and Development Laboratory Europe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Otisstr.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Schäffer &amp; Walcker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Geschäfts- und Wohnhaus -Bauverwaltungsges. mbH, Berlin-Opernplatz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Bajon Berlin's Gartencenter Charlotte Bajon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252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BCT Industrie Consulting GmbH &amp; Co., Irading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Klimadienst Berlin Ing. Hans-F. Müller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Pinnauweg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Kohlrausch &amp; Zobel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Tremonia Allgemeine Personal Leasing-GmbH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Konstanzer 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ADS Vertriebs- u. Kundendienst GmbH Berlin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Tauentzienstr.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Haller Berlin GmbH Sonnenschutz-Systeme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Hawitas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Genthiner Str. 24-28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 Endoskope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Scharnhorststr.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Seglerservice Martin Kehr GmbH Berlin c/o Dietrich Willscher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Wasserkraft Berlin Dipl.-Ing. Volker Probe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143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 &amp; Co. Verlag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Detlef Schoch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Das Kabinett politisch-satirisches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Ludwigkirchstr.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Lindsay Vertragshändler in Berlin Christos Dankus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Gilgestr.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GSG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Geneststr.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Dieter Brusberg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Lyckallee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&amp; W. Rechenzentrum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 Datic Werner Krüger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Kabelwerke Reinshagen 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55- 56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BDV Berlin-Darlehensfonds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 &amp; Baden Handels-GmbH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Haniel Logistic GmbH Rheinkraft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47-54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Geyer-Video &amp; Audio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Harzer Str. 39-46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Berlin-TEX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Alboinstr. 17-23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Fertigfenster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Brunsbütteler Damm 175-177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Hoelscherpumpen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Uferstr.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Be-Gro Grundstücksgesellschaft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Dernburgstr. 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Readymix Transportbeton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 TV 80 Film- und Fernsehproduktion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Langobardenallee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Auto-Union Berlin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FPB Freie Planungsgruppe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Gerling-Konzern Berlin-Brandenburg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GRG Services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Bauer Spezialtiefbau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Gesundheitswerk Bethel Berlin gemeinnützige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Promenadenstr. 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FBV Frauenbuchvertrieb und SISSI Verlag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105-106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elementa bausysteme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 Pharma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Moosrosenstr.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Coratec Computer Roboter und Automations-Technologie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Waltersdorfer Chaussee 95b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 Döllken &amp; Co. Berlin GmbH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Trautenaustr.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Electroma Spezialbetrieb für Elektromaschinen GmbH Berlin Reparatur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Landweg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Wissenschaftszentrum Berlin für Sozialforschung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Reichpietschufer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Schall - Echo - Berlin Helga Kruppa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Südwestkorso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Saber Reisen Saber Kounafa Export-Import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Tambacher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VNB Viehschlachtung und Nebenprodukteverwertung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Beusselstr. 44n-q</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GmbH &amp; Co. Fleischwaren- und Konserven-Fabrik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Franken-Repro GmbH &amp; Co. Betriebsgesellschaft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Waldstr. 82- 85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Miraculum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Braas Berlin GmbH &amp; Co. Produktion &amp; Vertrieb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102-06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Industrieanlagen- und Vermögensverwaltungsges. mbH &amp; Co.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Westendallee 64a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MBG Management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13. 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Weinkontor-Weinhandelsgesellschaft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Weislingenstr.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ARRI Rental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16- 24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IEB Inter-Engineering-Berlin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informatic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 Globus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MAF-Berlin Lärmschutz-Elemente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Wittestr. 26c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CIB Computer Infomart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Variodomo Hausvertrieb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Neuköllner Str. 212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Handelsgesellschaft """"GK"""" Großkauf GmbH &amp; Co. Berlin Nord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44- 46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Readymix Beton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Gastrotrakt GmbH, Berlin Vertrieb und Service von Großküchenanlagen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Oudenarder Str. 16- 20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Carl Stahl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Wilhelminenhofstr.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Graphische Werkstätten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Beerenstr.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Handels-GmbH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Vaganten Bühne Berlin gemeinnütziges Theater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12a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Fit-Fun Freizeit-Sportbetriebs-GmbH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Hospes Vermögens-Verwaltungsgesellschaft mbH &amp; Co. Hotel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Okal-Werk Berlin Otto Kreibaum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Betronik GmbH Berlin Vertriebsgesellschaft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Grunewaldstr. 39a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AGIS www.berlin-büros.de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Jägerndorfer Zeile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System Union Automatisierungstechnik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179/180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CINE TV Filmproduction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Weißwasserweg 49d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Svenson-Haarstudio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Marburger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LIB Leasing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Forckenbeckstr. 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Kettschärerei Berlin Textilgesellschaft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Hilti Deutschland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Happy Baby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Gewerbehof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Bio-Heizstoffwerk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Moselstr.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Distron GmbH &amp; Co. KG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Behaimstr.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Gerüstbau Tisch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Benedict Lebensmittel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Mierstr.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BBIG Berlin-Brandenburger Institut für Geotechnik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Limastr.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Caliqua Anlagentechnik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Reisebürounternehmen Jet-in-Club Berlin Thomas Mars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Lewishamstr.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Integra,Gemeinnützige GmbH, Berlin, zur Förderung von Menschen mit Behinderung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Lengeder Str. 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Pro-Service Vertriebs- und Chemie Produktions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PCB Peripherie f. Computer aus Berlin Verbriebs-GmbH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Adolf-Martens-Str.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 - Mietservice Berlin GmbH &amp; Co. Betriebs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ITO Trade Organisation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Olbo-Reisen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Bleibtreustr. 10- 11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Johannes Brechtel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Bamihlstr.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AFB Klinische Forschung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Film- und Fernsehakademie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Fertigbau Pollhagen GmbH u. Co. KG-Berlin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15OG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FUNKE Medien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70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waf.berlin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GEWOBAG WB Wohnen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Teppichmeister Berlin Teppichreinigung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Kitzingstr. 21- 23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Studios Berlin H. J. Heidenreich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Leipziger Str.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Bertelsmann Druck + Dienstleistung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107- 112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H B Brandhilfe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Commercial Trading und Contracting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Dorfstr.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Metalltransport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109/111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 Center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Wohnungsbau-Rechenzentrum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Westphal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"Miss Berlin"""" und """"Mister Berlin"""" Wahlen-Eden-Verwaltungsgesellschaft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Eichenstr.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Gra.S. Graphische Systeme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Barkenhof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Binninger """"Berlin-Uhr""""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Zwickauer Damm 60- 64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VMB Verlags Media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Philippstr.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Stewing Nachrichtentechnik Verwaltungsgesellschaft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Juliusturm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PVM Productions-Veranstaltungs-Management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Otternbuchtstr. 20a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Motoled - Vertriebs GmbH Berlin Motorradbekleidung und - ausrüstung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Fregestr.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Nörtemann Dachbau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Guerickestr.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Evangelisches Allianzhaus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Hohenstaufenstr.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 OPP Berlin-Adlershof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bess Service und Sprachen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Schützallee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Laser- und Medizin-Technologie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Fabeckstr. 6062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Großbäckerei Wendeln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Stephanstr.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SWD Stahl- und Fahrzeugbau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Holbeinstr. 44a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GW GERMAN WINDOWS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Ufa - 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Viktoriastr. 10-18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Mythos Berlin Ausstellung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Tempelhofer Ufer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 Fr. Duncker &amp; Co.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Neuköllnische Allee 160-162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DRK Rettungsdienst Berlin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Bachestr.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Schönherr Berlin-Immobilien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Düsterhauptstr. 31- 38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B.A.T. Cigaretten-Fabrik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KTF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Original Heidelberger AMS-Brezel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344/360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Fernfracht-Berlin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Friedrich-Olbricht-Damm 46-48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berlin-brandenburg-hamburg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Kulturwerk des bbk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Köthener Str. 44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 K Stahl- und Gußabriß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Schöneberger Ufer 5- 9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"SGB"""" Stahlhochbaugesellschaft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Haltrichweg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Combimex Im- und Export 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Ringstr. 21a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Tischlerei Holzmanufaktur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45- 49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Kronprinz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Kronprinzendamm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Reformwaren-Vertrieb RVB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98-99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Krankenheim Sonnenallee 47-49 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47- 49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Berlin-Britzer Holzbau - Ernst Oswald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Christian-Henkel-Str.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HSB Hygiene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Forststr.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treuwirtschaft Wirtschaftsberatungs- und Baubetreuungsges. mbH Ndlg.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Deutsches Rotes Kreuz Schwesternschaft Berlin Gemein. Krankenhaus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WOM World of Music Berlin Musikhandelsgesellschaft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Augsburger Str. 36-42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Eins, Zwei, Drei, Süßwarenhandels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Kyllmannstr.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City-Werbefunk Vermittlungs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Bozener Str. 11-12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VW AUDI Vertrieb GmbH &amp; Co. Vertriebszentrum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Goerzallee 251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Dialog Partner in Berlin GmbH Daten- und Kommunikationstechnik</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Fraenkelufer 38c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BEW Evangelische Wirtschaftsunternehmen Beteiligungs-GmbH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19- 20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Lewron Kabeltechnik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Nahmitzer Damm 32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"Atelier Berlin"""" New Style Entertainment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Oranienburger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Zenker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Martin-Opitz-Str.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WIB Wärmetechnisches Institut Prof.Dr.Ing. Zöllner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Verwaltungs-GmbH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GmbH Berlin und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Fleischer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Tiergarten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H - Dämmstoffkontor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Heidestr. 24-30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 Becker Söhne GmbH Elektrische Maschinen und Apparate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Belziger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Berliner Verkehrs-Consulting GmbH u. BC Berlin-Consult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Ernst-Reuter-Platz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Dietrich Bautenschutz GmbH Zweignieder - 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179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Mübau Berlin Grundstücksgesellschaft mbH &amp; Co.KG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Lindenallee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HEU-BAU GmbH Baustudio Berlin i. Gr.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Veitstr.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 &amp; T Papier- und Tütenfabrik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Boschweg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BTS Treuhand und Steuerberatungsgesellschaft mbH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Duisburger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Merfels Speditionsgesellschaft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Tiefwerderweg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VTB Versorgungstechnik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Lütticher 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Taylorix Berlin Vertriebs-GmbH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Real-Kredit-Vermittlungs-GmbH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K.-H. Hauke Software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Babelsberger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 Repenning &amp; Sohn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Walderseestr.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Hyper-Dämmtechnik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INDUSTRONIC Industrie-Electronic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Wärmetechnik Saupe &amp; Mielke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332- 334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SPS Schaltanlagentechnik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Giesensdorfer 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 Video - Film Handels -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Perleberger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Breurkens + Partner GmbH B + P Alarm- und Sicherheitssysteme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Epinert Kunstharz-Technik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Otto-Nagel-Str.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Wieler &amp; Durian Anlagentechnik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Wolframstr. 84-92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Cartier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Lion Property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Leibnizstr.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Milchinformationsdienst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SSC Sky Shop Catering in Berlin GmbH &amp; Co. Service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Riedemannweg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IWM - Institut für Weiterbildung und 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26a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B Strackow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Leonorenstr.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Magic Productions Show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GEMO Bekleidungsgesellschaft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133-134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Fernsehstudio Berlin Eiswerder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Eiswerderstr.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Zippert &amp; Co. GmbH Fernverkehr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16/17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ELDORADO Pfandleihhaus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Hermannstr. 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Heuschen &amp; Schrouff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Schätzelbergstr.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DPS Computer-Schule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 Ma Maschinenhandel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Fürstenplatz</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Perycut-Berlin-GmbH - Vertrieb chemisch-technischer Produkte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Rheinstr.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RTS Revision u. Treuhand Berlin GmbH Wirtschaftsprüfungsges.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A K A D A M GmbH Berlin &amp; Co. Betriebskommanditges.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Stichkanal</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Ro-Do Wärmedienst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Altvaterstr.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MIB Metallurgie u. Oberflächentechn. u. Innovationen i.Berlin Verw.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E R Möbel Einkaufsring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Blankestr.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PEB - Planungsgesellschaft mbH für Eigenheimbau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Schönefelder 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Tiefkühlmenü-Zentrale Berlin Henning Brunzel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Binger 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Textil-Mietservice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Videor Berlin D. Binninger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Liesenstr.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Limousine Service in Berlin L-S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Festkörper-Laser-Institut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des 17.Juni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Code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Spanische Allee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 Guckuk Spedition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Körnerstr.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City Haar Weaving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Classic Studio Berlin KG Konzertdirektion Hartmut Wittke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17-19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MUSICA Konzertagentur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Bamberger 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HAKAP Generalbauunternehmung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Jacobsenweg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Stüdemann Personal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Seestr. 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Trio Fahrschule in Tempelhof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Alt-Tempelhof 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Wescho-Berlin Ladeneinrichtungen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Deufol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Piesporter Str. 50- 52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13088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Procter &amp; Gamble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Cycloplast GmbH Berlin Kunststoffverwertung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Gottlieb-Dunkel-Str.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F.H.G. Handels GmbH Berlin - Hamburg - Wiesbaden</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St. Georg Hospital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15-19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DV-Maschinen Vertrieb Szepanski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Landsberger Str. 259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sv-SE" sz="800" b="0" i="0" u="none" strike="noStrike">
                          <a:solidFill>
                            <a:srgbClr val="000000"/>
                          </a:solidFill>
                          <a:effectLst/>
                          <a:latin typeface="Calibri" panose="020F0502020204030204" pitchFamily="34" charset="0"/>
                        </a:rPr>
                        <a:t>BKB Bad Komplett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Infordata Datentechnik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75- 76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MEDIAN Klinik Berlin-Kladow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Bomin Berlin Mineralöl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124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Diesbach Zeitschriften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Bundesplatz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Baubetreuungskontor-GmbH, Berlin, &amp; Co. Verwaltungs-Kommanditgesellsch.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Cote D'or Edelmetalle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Friedbergstr.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 B Bandanlagenbau in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menue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Stromstr. 11/17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Intercontinental Hotel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Intercontinental Hotel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Construction Five Diskothek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82/83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Creditreform Berlin Brandenburg Wolfram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Karl-Heinrich-Ulrichs-Str.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DWI DANZIGER &amp; WEIBEZAHL Immobilien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Metall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Regale Laden RLB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Business Computer 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Zeltinger Platz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Pharmaring Arzneimittel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Hasenheide 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Naue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BOB Büro-Organisation für den 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Martin-Luther-Str.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Bavaria Print GmbH Videokopierwerk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Rundfunk-Orchester und Chöre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Lodatex Buchführungshelfer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Filmkombinat GmbH, Berlin Film- u. Fernsehproduktion Veranstaltungsmanagement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Grolmanstr.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10</a:t>
            </a:fld>
            <a:endParaRPr lang="en-US" dirty="0"/>
          </a:p>
        </p:txBody>
      </p:sp>
      <p:sp>
        <p:nvSpPr>
          <p:cNvPr id="8" name="Rechteck 7"/>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10"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10</a:t>
            </a:fld>
            <a:endParaRPr lang="en-US" dirty="0"/>
          </a:p>
        </p:txBody>
      </p:sp>
      <p:sp>
        <p:nvSpPr>
          <p:cNvPr id="11" name="Rechteck 10"/>
          <p:cNvSpPr/>
          <p:nvPr/>
        </p:nvSpPr>
        <p:spPr>
          <a:xfrm>
            <a:off x="2775502" y="5662045"/>
            <a:ext cx="197201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25000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feld 11"/>
          <p:cNvSpPr txBox="1"/>
          <p:nvPr/>
        </p:nvSpPr>
        <p:spPr>
          <a:xfrm>
            <a:off x="7525511" y="1243584"/>
            <a:ext cx="4592858" cy="954107"/>
          </a:xfrm>
          <a:prstGeom prst="rect">
            <a:avLst/>
          </a:prstGeom>
          <a:noFill/>
          <a:ln>
            <a:noFill/>
          </a:ln>
        </p:spPr>
        <p:txBody>
          <a:bodyPr wrap="square" rtlCol="0">
            <a:spAutoFit/>
          </a:bodyPr>
          <a:lstStyle/>
          <a:p>
            <a:r>
              <a:rPr lang="en-US" sz="1400" dirty="0" smtClean="0"/>
              <a:t>Weak Search Terms…</a:t>
            </a:r>
          </a:p>
          <a:p>
            <a:pPr marL="216000" indent="-216000">
              <a:buClr>
                <a:srgbClr val="00B0F0"/>
              </a:buClr>
              <a:buFont typeface="Wingdings" panose="05000000000000000000" pitchFamily="2" charset="2"/>
              <a:buChar char="§"/>
            </a:pPr>
            <a:r>
              <a:rPr lang="en-US" sz="1400" dirty="0" smtClean="0"/>
              <a:t>have few words with high frequencies</a:t>
            </a:r>
          </a:p>
          <a:p>
            <a:pPr marL="216000" indent="-216000">
              <a:buClr>
                <a:srgbClr val="00B0F0"/>
              </a:buClr>
              <a:buFont typeface="Wingdings" panose="05000000000000000000" pitchFamily="2" charset="2"/>
              <a:buChar char="§"/>
            </a:pPr>
            <a:r>
              <a:rPr lang="en-US" sz="1400" dirty="0"/>
              <a:t>a</a:t>
            </a:r>
            <a:r>
              <a:rPr lang="en-US" sz="1400" dirty="0" smtClean="0"/>
              <a:t>re often affected by missing search fields</a:t>
            </a:r>
          </a:p>
          <a:p>
            <a:pPr marL="216000" indent="-216000">
              <a:buClr>
                <a:srgbClr val="00B0F0"/>
              </a:buClr>
              <a:buFont typeface="Wingdings" panose="05000000000000000000" pitchFamily="2" charset="2"/>
              <a:buChar char="§"/>
            </a:pPr>
            <a:r>
              <a:rPr lang="en-US" sz="1400" dirty="0" smtClean="0"/>
              <a:t>contain redundancy, i.e. city name in firm name</a:t>
            </a:r>
          </a:p>
        </p:txBody>
      </p:sp>
      <p:sp>
        <p:nvSpPr>
          <p:cNvPr id="15" name="Textfeld 14"/>
          <p:cNvSpPr txBox="1"/>
          <p:nvPr/>
        </p:nvSpPr>
        <p:spPr>
          <a:xfrm>
            <a:off x="7525511" y="2231136"/>
            <a:ext cx="4588399" cy="954107"/>
          </a:xfrm>
          <a:prstGeom prst="rect">
            <a:avLst/>
          </a:prstGeom>
          <a:noFill/>
          <a:ln>
            <a:noFill/>
          </a:ln>
        </p:spPr>
        <p:txBody>
          <a:bodyPr wrap="square" rtlCol="0">
            <a:spAutoFit/>
          </a:bodyPr>
          <a:lstStyle/>
          <a:p>
            <a:r>
              <a:rPr lang="en-US" sz="1400" dirty="0" smtClean="0"/>
              <a:t>This leads to…</a:t>
            </a:r>
          </a:p>
          <a:p>
            <a:pPr marL="216000" indent="-216000">
              <a:buClr>
                <a:srgbClr val="00B0F0"/>
              </a:buClr>
              <a:buFont typeface="Calibri" panose="020F0502020204030204" pitchFamily="34" charset="0"/>
              <a:buChar char="→"/>
            </a:pPr>
            <a:r>
              <a:rPr lang="en-US" sz="1400" dirty="0"/>
              <a:t>bloated candidate </a:t>
            </a:r>
            <a:r>
              <a:rPr lang="en-US" sz="1400" dirty="0" smtClean="0"/>
              <a:t>lists of unrelated false positives</a:t>
            </a:r>
            <a:endParaRPr lang="en-US" sz="1400" dirty="0"/>
          </a:p>
          <a:p>
            <a:pPr marL="216000" indent="-216000">
              <a:buClr>
                <a:srgbClr val="00B0F0"/>
              </a:buClr>
              <a:buFont typeface="Calibri" panose="020F0502020204030204" pitchFamily="34" charset="0"/>
              <a:buChar char="→"/>
            </a:pPr>
            <a:r>
              <a:rPr lang="en-US" sz="1400" dirty="0"/>
              <a:t>ambiguous candidates without variance in the identity</a:t>
            </a:r>
          </a:p>
          <a:p>
            <a:pPr marL="216000" indent="-216000">
              <a:buClr>
                <a:srgbClr val="00B0F0"/>
              </a:buClr>
              <a:buFont typeface="Calibri" panose="020F0502020204030204" pitchFamily="34" charset="0"/>
              <a:buChar char="→"/>
            </a:pPr>
            <a:r>
              <a:rPr lang="en-US" sz="1400" dirty="0"/>
              <a:t>w</a:t>
            </a:r>
            <a:r>
              <a:rPr lang="en-US" sz="1400" dirty="0" smtClean="0"/>
              <a:t>aste of time trying to find true positives</a:t>
            </a:r>
            <a:endParaRPr lang="en-US" sz="1400" dirty="0"/>
          </a:p>
        </p:txBody>
      </p:sp>
      <p:sp>
        <p:nvSpPr>
          <p:cNvPr id="16" name="Textfeld 15"/>
          <p:cNvSpPr txBox="1"/>
          <p:nvPr/>
        </p:nvSpPr>
        <p:spPr>
          <a:xfrm>
            <a:off x="7525510" y="3230459"/>
            <a:ext cx="4595957" cy="1815882"/>
          </a:xfrm>
          <a:prstGeom prst="rect">
            <a:avLst/>
          </a:prstGeom>
          <a:noFill/>
          <a:ln>
            <a:noFill/>
          </a:ln>
        </p:spPr>
        <p:txBody>
          <a:bodyPr wrap="square" rtlCol="0">
            <a:spAutoFit/>
          </a:bodyPr>
          <a:lstStyle/>
          <a:p>
            <a:r>
              <a:rPr lang="en-US" sz="1400" dirty="0" smtClean="0"/>
              <a:t>Potential solution</a:t>
            </a:r>
          </a:p>
          <a:p>
            <a:pPr marL="216000" indent="-216000">
              <a:buClr>
                <a:srgbClr val="00B0F0"/>
              </a:buClr>
              <a:buFont typeface="+mj-lt"/>
              <a:buAutoNum type="arabicPeriod"/>
            </a:pPr>
            <a:r>
              <a:rPr lang="en-US" sz="1400" dirty="0" smtClean="0"/>
              <a:t>Sort candidates by identity in descending order</a:t>
            </a:r>
          </a:p>
          <a:p>
            <a:pPr marL="216000" indent="-216000">
              <a:buClr>
                <a:srgbClr val="00B0F0"/>
              </a:buClr>
              <a:buFont typeface="+mj-lt"/>
              <a:buAutoNum type="arabicPeriod"/>
            </a:pPr>
            <a:r>
              <a:rPr lang="en-US" sz="1400" dirty="0" smtClean="0"/>
              <a:t>All candidates down to a cutoff point are deemed plausible, i.e. top 10 candidates</a:t>
            </a:r>
          </a:p>
          <a:p>
            <a:pPr marL="216000" indent="-216000">
              <a:buClr>
                <a:srgbClr val="00B0F0"/>
              </a:buClr>
              <a:buFont typeface="+mj-lt"/>
              <a:buAutoNum type="arabicPeriod"/>
            </a:pPr>
            <a:r>
              <a:rPr lang="en-US" sz="1400" dirty="0" smtClean="0"/>
              <a:t>The identity of the candidate at the cutoff point becomes the new threshold for this search term to prevent arbitrary dismissal of candidates</a:t>
            </a:r>
          </a:p>
          <a:p>
            <a:pPr marL="216000" indent="-216000">
              <a:buClr>
                <a:srgbClr val="FF0000"/>
              </a:buClr>
              <a:buFont typeface="Calibri" panose="020F0502020204030204" pitchFamily="34" charset="0"/>
              <a:buChar char="!"/>
            </a:pPr>
            <a:r>
              <a:rPr lang="en-US" sz="1400" dirty="0" smtClean="0">
                <a:solidFill>
                  <a:srgbClr val="FF0000"/>
                </a:solidFill>
              </a:rPr>
              <a:t>No variance in the identity → no cutoff</a:t>
            </a:r>
          </a:p>
        </p:txBody>
      </p:sp>
      <p:grpSp>
        <p:nvGrpSpPr>
          <p:cNvPr id="20" name="Gruppieren 19"/>
          <p:cNvGrpSpPr/>
          <p:nvPr/>
        </p:nvGrpSpPr>
        <p:grpSpPr>
          <a:xfrm>
            <a:off x="237744" y="1904169"/>
            <a:ext cx="7205760" cy="192024"/>
            <a:chOff x="237744" y="1911096"/>
            <a:chExt cx="7205760" cy="192024"/>
          </a:xfrm>
        </p:grpSpPr>
        <p:cxnSp>
          <p:nvCxnSpPr>
            <p:cNvPr id="18" name="Gerader Verbinder 17"/>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hteck 6"/>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3017615065"/>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Weak Search Terms: Berlin GmbH, Berlin</a:t>
            </a:r>
            <a:endParaRPr lang="en-US" dirty="0"/>
          </a:p>
        </p:txBody>
      </p:sp>
    </p:spTree>
    <p:extLst>
      <p:ext uri="{BB962C8B-B14F-4D97-AF65-F5344CB8AC3E}">
        <p14:creationId xmlns:p14="http://schemas.microsoft.com/office/powerpoint/2010/main" val="6710899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14:presetBounceEnd="2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25000">
                                          <p:cBhvr additive="base">
                                            <p:cTn id="35" dur="200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ppt_x"/>
                                              </p:val>
                                            </p:tav>
                                            <p:tav tm="100000">
                                              <p:val>
                                                <p:strVal val="#ppt_x"/>
                                              </p:val>
                                            </p:tav>
                                          </p:tavLst>
                                        </p:anim>
                                        <p:anim calcmode="lin" valueType="num">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400"/>
          </a:xfrm>
        </p:spPr>
        <p:txBody>
          <a:bodyPr>
            <a:normAutofit/>
          </a:bodyPr>
          <a:lstStyle/>
          <a:p>
            <a:r>
              <a:rPr lang="fr-FR" dirty="0"/>
              <a:t>Jaccard P. (1902), </a:t>
            </a:r>
            <a:r>
              <a:rPr lang="fr-FR" sz="1800" dirty="0"/>
              <a:t>`Lois de distribution florale dans la zone alpine´, Bulletin de la </a:t>
            </a:r>
            <a:r>
              <a:rPr lang="fr-FR" sz="1800" dirty="0" smtClean="0"/>
              <a:t>Société </a:t>
            </a:r>
            <a:r>
              <a:rPr lang="fr-FR" sz="1800" dirty="0"/>
              <a:t>Vaudoise des Sciences Naturelles</a:t>
            </a:r>
            <a:endParaRPr lang="en-US" sz="1800"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11</a:t>
            </a:fld>
            <a:endParaRPr lang="en-US" dirty="0"/>
          </a:p>
        </p:txBody>
      </p:sp>
      <mc:AlternateContent xmlns:mc="http://schemas.openxmlformats.org/markup-compatibility/2006" xmlns:a14="http://schemas.microsoft.com/office/drawing/2010/main">
        <mc:Choice Requires="a14">
          <p:sp>
            <p:nvSpPr>
              <p:cNvPr id="5" name="Textfeld 85"/>
              <p:cNvSpPr txBox="1"/>
              <p:nvPr/>
            </p:nvSpPr>
            <p:spPr>
              <a:xfrm>
                <a:off x="4692330" y="1262990"/>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5" name="Textfeld 85"/>
              <p:cNvSpPr txBox="1">
                <a:spLocks noRot="1" noChangeAspect="1" noMove="1" noResize="1" noEditPoints="1" noAdjustHandles="1" noChangeArrowheads="1" noChangeShapeType="1" noTextEdit="1"/>
              </p:cNvSpPr>
              <p:nvPr/>
            </p:nvSpPr>
            <p:spPr>
              <a:xfrm>
                <a:off x="4692330" y="1262990"/>
                <a:ext cx="2675797" cy="872098"/>
              </a:xfrm>
              <a:prstGeom prst="rect">
                <a:avLst/>
              </a:prstGeom>
              <a:blipFill rotWithShape="0">
                <a:blip r:embed="rId2"/>
                <a:stretch>
                  <a:fillRect/>
                </a:stretch>
              </a:blipFill>
            </p:spPr>
            <p:txBody>
              <a:bodyPr/>
              <a:lstStyle/>
              <a:p>
                <a:r>
                  <a:rPr lang="en-US">
                    <a:noFill/>
                  </a:rPr>
                  <a:t> </a:t>
                </a:r>
              </a:p>
            </p:txBody>
          </p:sp>
        </mc:Fallback>
      </mc:AlternateContent>
      <p:cxnSp>
        <p:nvCxnSpPr>
          <p:cNvPr id="38" name="Gerade Verbindung 37"/>
          <p:cNvCxnSpPr/>
          <p:nvPr/>
        </p:nvCxnSpPr>
        <p:spPr>
          <a:xfrm flipV="1">
            <a:off x="3597994" y="3397649"/>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Freihandform 40"/>
          <p:cNvSpPr>
            <a:spLocks noChangeAspect="1"/>
          </p:cNvSpPr>
          <p:nvPr/>
        </p:nvSpPr>
        <p:spPr>
          <a:xfrm rot="20263449">
            <a:off x="5027579" y="2978980"/>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41"/>
          <p:cNvSpPr>
            <a:spLocks noChangeAspect="1"/>
          </p:cNvSpPr>
          <p:nvPr/>
        </p:nvSpPr>
        <p:spPr>
          <a:xfrm rot="20263449">
            <a:off x="5413998" y="2986762"/>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Ellipse 42"/>
          <p:cNvSpPr>
            <a:spLocks noChangeAspect="1"/>
          </p:cNvSpPr>
          <p:nvPr/>
        </p:nvSpPr>
        <p:spPr>
          <a:xfrm>
            <a:off x="6761438" y="2918897"/>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3"/>
          <p:cNvSpPr>
            <a:spLocks noChangeAspect="1"/>
          </p:cNvSpPr>
          <p:nvPr/>
        </p:nvSpPr>
        <p:spPr>
          <a:xfrm rot="8145585">
            <a:off x="5994080" y="2912567"/>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ihandform 44"/>
          <p:cNvSpPr>
            <a:spLocks noChangeAspect="1"/>
          </p:cNvSpPr>
          <p:nvPr/>
        </p:nvSpPr>
        <p:spPr>
          <a:xfrm rot="18870071">
            <a:off x="6202076" y="3045056"/>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feld 45"/>
          <p:cNvSpPr txBox="1"/>
          <p:nvPr/>
        </p:nvSpPr>
        <p:spPr>
          <a:xfrm>
            <a:off x="5184788" y="2720467"/>
            <a:ext cx="344524" cy="707886"/>
          </a:xfrm>
          <a:prstGeom prst="rect">
            <a:avLst/>
          </a:prstGeom>
          <a:noFill/>
        </p:spPr>
        <p:txBody>
          <a:bodyPr wrap="square" rtlCol="0">
            <a:spAutoFit/>
          </a:bodyPr>
          <a:lstStyle/>
          <a:p>
            <a:r>
              <a:rPr lang="en-US" sz="4000" dirty="0"/>
              <a:t>,</a:t>
            </a:r>
          </a:p>
        </p:txBody>
      </p:sp>
      <p:sp>
        <p:nvSpPr>
          <p:cNvPr id="45" name="Textfeld 46"/>
          <p:cNvSpPr txBox="1"/>
          <p:nvPr/>
        </p:nvSpPr>
        <p:spPr>
          <a:xfrm>
            <a:off x="5686219" y="2720467"/>
            <a:ext cx="344524" cy="707886"/>
          </a:xfrm>
          <a:prstGeom prst="rect">
            <a:avLst/>
          </a:prstGeom>
          <a:noFill/>
        </p:spPr>
        <p:txBody>
          <a:bodyPr wrap="square" rtlCol="0">
            <a:spAutoFit/>
          </a:bodyPr>
          <a:lstStyle/>
          <a:p>
            <a:r>
              <a:rPr lang="en-US" sz="4000" dirty="0"/>
              <a:t>,</a:t>
            </a:r>
          </a:p>
        </p:txBody>
      </p:sp>
      <p:sp>
        <p:nvSpPr>
          <p:cNvPr id="46" name="Textfeld 47"/>
          <p:cNvSpPr txBox="1"/>
          <p:nvPr/>
        </p:nvSpPr>
        <p:spPr>
          <a:xfrm>
            <a:off x="6407852" y="2720467"/>
            <a:ext cx="344524" cy="707886"/>
          </a:xfrm>
          <a:prstGeom prst="rect">
            <a:avLst/>
          </a:prstGeom>
          <a:noFill/>
        </p:spPr>
        <p:txBody>
          <a:bodyPr wrap="square" rtlCol="0">
            <a:spAutoFit/>
          </a:bodyPr>
          <a:lstStyle/>
          <a:p>
            <a:r>
              <a:rPr lang="en-US" sz="4000" dirty="0"/>
              <a:t>,</a:t>
            </a:r>
          </a:p>
        </p:txBody>
      </p:sp>
      <p:sp>
        <p:nvSpPr>
          <p:cNvPr id="47" name="Textfeld 48"/>
          <p:cNvSpPr txBox="1"/>
          <p:nvPr/>
        </p:nvSpPr>
        <p:spPr>
          <a:xfrm>
            <a:off x="447751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71"/>
          <p:cNvSpPr txBox="1"/>
          <p:nvPr/>
        </p:nvSpPr>
        <p:spPr>
          <a:xfrm>
            <a:off x="7434005" y="3302911"/>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50" name="Textfeld 87"/>
          <p:cNvSpPr txBox="1"/>
          <p:nvPr/>
        </p:nvSpPr>
        <p:spPr>
          <a:xfrm>
            <a:off x="5864064" y="2212995"/>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1" name="Gruppieren 89"/>
          <p:cNvGrpSpPr/>
          <p:nvPr/>
        </p:nvGrpSpPr>
        <p:grpSpPr>
          <a:xfrm>
            <a:off x="4125994" y="3302911"/>
            <a:ext cx="3290015" cy="1375778"/>
            <a:chOff x="2627784" y="4222173"/>
            <a:chExt cx="3290015" cy="1375778"/>
          </a:xfrm>
        </p:grpSpPr>
        <p:grpSp>
          <p:nvGrpSpPr>
            <p:cNvPr id="52" name="Gruppieren 76"/>
            <p:cNvGrpSpPr/>
            <p:nvPr/>
          </p:nvGrpSpPr>
          <p:grpSpPr>
            <a:xfrm>
              <a:off x="2627784" y="4222173"/>
              <a:ext cx="3290015" cy="856511"/>
              <a:chOff x="2200093" y="4210743"/>
              <a:chExt cx="3290015" cy="856511"/>
            </a:xfrm>
          </p:grpSpPr>
          <p:sp>
            <p:nvSpPr>
              <p:cNvPr id="54"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ihandform 54"/>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1"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2"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3"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4"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5"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6"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7"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9" name="Gruppieren 92"/>
          <p:cNvGrpSpPr/>
          <p:nvPr/>
        </p:nvGrpSpPr>
        <p:grpSpPr>
          <a:xfrm>
            <a:off x="6817698" y="3438222"/>
            <a:ext cx="1121648" cy="1249387"/>
            <a:chOff x="5364088" y="4357484"/>
            <a:chExt cx="1121648" cy="1249387"/>
          </a:xfrm>
        </p:grpSpPr>
        <p:grpSp>
          <p:nvGrpSpPr>
            <p:cNvPr id="70" name="Gruppieren 84"/>
            <p:cNvGrpSpPr/>
            <p:nvPr/>
          </p:nvGrpSpPr>
          <p:grpSpPr>
            <a:xfrm>
              <a:off x="5364088" y="4357484"/>
              <a:ext cx="1121648" cy="713334"/>
              <a:chOff x="5364088" y="5349550"/>
              <a:chExt cx="1121648" cy="713334"/>
            </a:xfrm>
          </p:grpSpPr>
          <p:sp>
            <p:nvSpPr>
              <p:cNvPr id="74"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8"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cxnSp>
            <p:nvCxnSpPr>
              <p:cNvPr id="73" name="Gerade Verbindung 77"/>
              <p:cNvCxnSpPr/>
              <p:nvPr/>
            </p:nvCxnSpPr>
            <p:spPr>
              <a:xfrm flipV="1">
                <a:off x="5634296" y="5414812"/>
                <a:ext cx="0" cy="595810"/>
              </a:xfrm>
              <a:prstGeom prst="line">
                <a:avLst/>
              </a:prstGeom>
              <a:ln w="254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7"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2" name="Textfeld 91"/>
            <p:cNvSpPr txBox="1"/>
            <p:nvPr/>
          </p:nvSpPr>
          <p:spPr>
            <a:xfrm>
              <a:off x="5437830" y="5022096"/>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grpSp>
        <p:nvGrpSpPr>
          <p:cNvPr id="91" name="Gruppieren 90"/>
          <p:cNvGrpSpPr/>
          <p:nvPr/>
        </p:nvGrpSpPr>
        <p:grpSpPr>
          <a:xfrm>
            <a:off x="103467" y="795148"/>
            <a:ext cx="2802187" cy="5142058"/>
            <a:chOff x="103467" y="836712"/>
            <a:chExt cx="2802187" cy="5142058"/>
          </a:xfrm>
        </p:grpSpPr>
        <p:grpSp>
          <p:nvGrpSpPr>
            <p:cNvPr id="90" name="Gruppieren 89"/>
            <p:cNvGrpSpPr/>
            <p:nvPr/>
          </p:nvGrpSpPr>
          <p:grpSpPr>
            <a:xfrm>
              <a:off x="103467" y="1548101"/>
              <a:ext cx="2755425" cy="4430669"/>
              <a:chOff x="103467" y="1548101"/>
              <a:chExt cx="2755425" cy="4430669"/>
            </a:xfrm>
          </p:grpSpPr>
          <p:sp>
            <p:nvSpPr>
              <p:cNvPr id="6"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ihandform 6"/>
              <p:cNvSpPr/>
              <p:nvPr/>
            </p:nvSpPr>
            <p:spPr>
              <a:xfrm>
                <a:off x="1547603"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16"/>
              <p:cNvSpPr/>
              <p:nvPr/>
            </p:nvSpPr>
            <p:spPr>
              <a:xfrm flipH="1">
                <a:off x="103467"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9"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grpSp>
        <p:nvGrpSpPr>
          <p:cNvPr id="89" name="Gruppieren 88"/>
          <p:cNvGrpSpPr/>
          <p:nvPr/>
        </p:nvGrpSpPr>
        <p:grpSpPr>
          <a:xfrm>
            <a:off x="9298490" y="795148"/>
            <a:ext cx="2758298" cy="5312299"/>
            <a:chOff x="6242561" y="836712"/>
            <a:chExt cx="2758298" cy="5312299"/>
          </a:xfrm>
        </p:grpSpPr>
        <p:cxnSp>
          <p:nvCxnSpPr>
            <p:cNvPr id="18" name="Gerade Verbindung 17"/>
            <p:cNvCxnSpPr/>
            <p:nvPr/>
          </p:nvCxnSpPr>
          <p:spPr>
            <a:xfrm flipV="1">
              <a:off x="7622902" y="2908579"/>
              <a:ext cx="0" cy="3240432"/>
            </a:xfrm>
            <a:prstGeom prst="line">
              <a:avLst/>
            </a:prstGeom>
            <a:ln w="381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Freihandform 18"/>
            <p:cNvSpPr/>
            <p:nvPr/>
          </p:nvSpPr>
          <p:spPr>
            <a:xfrm>
              <a:off x="7689570"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ihandform 19"/>
            <p:cNvSpPr/>
            <p:nvPr/>
          </p:nvSpPr>
          <p:spPr>
            <a:xfrm flipH="1">
              <a:off x="6242561"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uppieren 96"/>
            <p:cNvGrpSpPr/>
            <p:nvPr/>
          </p:nvGrpSpPr>
          <p:grpSpPr>
            <a:xfrm>
              <a:off x="6803784" y="836712"/>
              <a:ext cx="1590370" cy="584775"/>
              <a:chOff x="6774545" y="1196752"/>
              <a:chExt cx="1590370" cy="584775"/>
            </a:xfrm>
          </p:grpSpPr>
          <p:sp>
            <p:nvSpPr>
              <p:cNvPr id="81"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2"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p:grpSp>
      <mc:AlternateContent xmlns:mc="http://schemas.openxmlformats.org/markup-compatibility/2006" xmlns:a14="http://schemas.microsoft.com/office/drawing/2010/main">
        <mc:Choice Requires="a14">
          <p:sp>
            <p:nvSpPr>
              <p:cNvPr id="83" name="Rechteck 1"/>
              <p:cNvSpPr/>
              <p:nvPr/>
            </p:nvSpPr>
            <p:spPr>
              <a:xfrm>
                <a:off x="6236635" y="1702858"/>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3" name="Rechteck 1"/>
              <p:cNvSpPr>
                <a:spLocks noRot="1" noChangeAspect="1" noMove="1" noResize="1" noEditPoints="1" noAdjustHandles="1" noChangeArrowheads="1" noChangeShapeType="1" noTextEdit="1"/>
              </p:cNvSpPr>
              <p:nvPr/>
            </p:nvSpPr>
            <p:spPr>
              <a:xfrm>
                <a:off x="6236635" y="1702858"/>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feld 3"/>
              <p:cNvSpPr txBox="1"/>
              <p:nvPr/>
            </p:nvSpPr>
            <p:spPr>
              <a:xfrm>
                <a:off x="6608652" y="1688751"/>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4" name="Textfeld 3"/>
              <p:cNvSpPr txBox="1">
                <a:spLocks noRot="1" noChangeAspect="1" noMove="1" noResize="1" noEditPoints="1" noAdjustHandles="1" noChangeArrowheads="1" noChangeShapeType="1" noTextEdit="1"/>
              </p:cNvSpPr>
              <p:nvPr/>
            </p:nvSpPr>
            <p:spPr>
              <a:xfrm>
                <a:off x="6608652" y="1688751"/>
                <a:ext cx="470000" cy="461665"/>
              </a:xfrm>
              <a:prstGeom prst="rect">
                <a:avLst/>
              </a:prstGeom>
              <a:blipFill rotWithShape="0">
                <a:blip r:embed="rId4"/>
                <a:stretch>
                  <a:fillRect l="-2597" r="-389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8"/>
              <p:cNvSpPr/>
              <p:nvPr/>
            </p:nvSpPr>
            <p:spPr>
              <a:xfrm>
                <a:off x="6407689" y="1703040"/>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5" name="Rechteck 38"/>
              <p:cNvSpPr>
                <a:spLocks noRot="1" noChangeAspect="1" noMove="1" noResize="1" noEditPoints="1" noAdjustHandles="1" noChangeArrowheads="1" noChangeShapeType="1" noTextEdit="1"/>
              </p:cNvSpPr>
              <p:nvPr/>
            </p:nvSpPr>
            <p:spPr>
              <a:xfrm>
                <a:off x="6407689" y="1703040"/>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39"/>
              <p:cNvSpPr/>
              <p:nvPr/>
            </p:nvSpPr>
            <p:spPr>
              <a:xfrm>
                <a:off x="4726397" y="1491160"/>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6" name="Rechteck 39"/>
              <p:cNvSpPr>
                <a:spLocks noRot="1" noChangeAspect="1" noMove="1" noResize="1" noEditPoints="1" noAdjustHandles="1" noChangeArrowheads="1" noChangeShapeType="1" noTextEdit="1"/>
              </p:cNvSpPr>
              <p:nvPr/>
            </p:nvSpPr>
            <p:spPr>
              <a:xfrm>
                <a:off x="4726397" y="1491160"/>
                <a:ext cx="376642" cy="461665"/>
              </a:xfrm>
              <a:prstGeom prst="rect">
                <a:avLst/>
              </a:prstGeom>
              <a:blipFill rotWithShape="0">
                <a:blip r:embed="rId6"/>
                <a:stretch>
                  <a:fillRect l="-16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hteck 50"/>
              <p:cNvSpPr/>
              <p:nvPr/>
            </p:nvSpPr>
            <p:spPr>
              <a:xfrm>
                <a:off x="4725929" y="1490493"/>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7" name="Rechteck 50"/>
              <p:cNvSpPr>
                <a:spLocks noRot="1" noChangeAspect="1" noMove="1" noResize="1" noEditPoints="1" noAdjustHandles="1" noChangeArrowheads="1" noChangeShapeType="1" noTextEdit="1"/>
              </p:cNvSpPr>
              <p:nvPr/>
            </p:nvSpPr>
            <p:spPr>
              <a:xfrm>
                <a:off x="4725929" y="1490493"/>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8" name="TextBox 86"/>
          <p:cNvSpPr txBox="1"/>
          <p:nvPr/>
        </p:nvSpPr>
        <p:spPr>
          <a:xfrm>
            <a:off x="6852917" y="4535093"/>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
        <p:nvSpPr>
          <p:cNvPr id="92" name="Textfeld 49"/>
          <p:cNvSpPr txBox="1"/>
          <p:nvPr/>
        </p:nvSpPr>
        <p:spPr>
          <a:xfrm>
            <a:off x="700277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4" name="Textfeld 85"/>
              <p:cNvSpPr txBox="1"/>
              <p:nvPr/>
            </p:nvSpPr>
            <p:spPr>
              <a:xfrm>
                <a:off x="3527316" y="5092869"/>
                <a:ext cx="5137367" cy="48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b="0" i="1" smtClean="0">
                              <a:solidFill>
                                <a:schemeClr val="tx1"/>
                              </a:solidFill>
                              <a:latin typeface="Cambria Math" panose="02040503050406030204" pitchFamily="18" charset="0"/>
                            </a:rPr>
                          </m:ctrlPr>
                        </m:sSubPr>
                        <m:e>
                          <m:r>
                            <a:rPr lang="de-DE" sz="2400" b="0" i="1" smtClean="0">
                              <a:solidFill>
                                <a:schemeClr val="tx1"/>
                              </a:solidFill>
                              <a:latin typeface="Cambria Math" panose="02040503050406030204" pitchFamily="18" charset="0"/>
                            </a:rPr>
                            <m:t>𝐼</m:t>
                          </m:r>
                        </m:e>
                        <m:sub>
                          <m:r>
                            <a:rPr lang="de-DE" sz="2400" b="0" i="1" smtClean="0">
                              <a:solidFill>
                                <a:srgbClr val="00B0F0"/>
                              </a:solidFill>
                              <a:latin typeface="Cambria Math" panose="02040503050406030204" pitchFamily="18" charset="0"/>
                            </a:rPr>
                            <m:t>𝐽</m:t>
                          </m:r>
                        </m:sub>
                      </m:sSub>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r>
                            <a:rPr lang="de-DE" sz="2400" b="0" i="1" smtClean="0">
                              <a:latin typeface="Cambria Math" panose="02040503050406030204" pitchFamily="18" charset="0"/>
                            </a:rPr>
                            <m:t>,</m:t>
                          </m:r>
                          <m:r>
                            <a:rPr lang="de-DE" sz="2400" b="0" i="1" smtClean="0">
                              <a:solidFill>
                                <a:srgbClr val="00B0F0"/>
                              </a:solidFill>
                              <a:latin typeface="Cambria Math" panose="02040503050406030204" pitchFamily="18" charset="0"/>
                            </a:rPr>
                            <m:t>𝑓</m:t>
                          </m:r>
                        </m:e>
                      </m:d>
                      <m:r>
                        <a:rPr lang="de-DE" sz="2400" b="0" i="1" smtClean="0">
                          <a:latin typeface="Cambria Math"/>
                        </a:rPr>
                        <m:t>=</m:t>
                      </m:r>
                      <m:r>
                        <a:rPr lang="de-DE" sz="2400" b="0" i="1" smtClean="0">
                          <a:latin typeface="Cambria Math" panose="02040503050406030204" pitchFamily="18" charset="0"/>
                        </a:rPr>
                        <m:t>𝐼</m:t>
                      </m:r>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𝑆</m:t>
                          </m:r>
                          <m:r>
                            <a:rPr lang="de-DE" sz="2400" b="0" i="1" smtClean="0">
                              <a:latin typeface="Cambria Math" panose="02040503050406030204" pitchFamily="18" charset="0"/>
                            </a:rPr>
                            <m:t>,</m:t>
                          </m:r>
                          <m:r>
                            <a:rPr lang="de-DE" sz="2400" b="0" i="1" smtClean="0">
                              <a:latin typeface="Cambria Math" panose="02040503050406030204" pitchFamily="18" charset="0"/>
                            </a:rPr>
                            <m:t>𝐹</m:t>
                          </m:r>
                        </m:e>
                      </m:d>
                      <m:d>
                        <m:dPr>
                          <m:ctrlPr>
                            <a:rPr lang="de-DE" sz="2400" i="1">
                              <a:latin typeface="Cambria Math" panose="02040503050406030204" pitchFamily="18" charset="0"/>
                            </a:rPr>
                          </m:ctrlPr>
                        </m:dPr>
                        <m:e>
                          <m:r>
                            <a:rPr lang="de-DE" sz="2400" i="1">
                              <a:latin typeface="Cambria Math" panose="02040503050406030204" pitchFamily="18" charset="0"/>
                            </a:rPr>
                            <m:t>1−</m:t>
                          </m:r>
                          <m:r>
                            <a:rPr lang="de-DE" sz="2400" i="1" smtClean="0">
                              <a:solidFill>
                                <a:srgbClr val="00B0F0"/>
                              </a:solidFill>
                              <a:latin typeface="Cambria Math" panose="02040503050406030204" pitchFamily="18" charset="0"/>
                            </a:rPr>
                            <m:t>𝑓</m:t>
                          </m:r>
                        </m:e>
                      </m:d>
                      <m:r>
                        <a:rPr lang="de-DE" sz="2400" b="0" i="1" smtClean="0">
                          <a:latin typeface="Cambria Math" panose="02040503050406030204" pitchFamily="18" charset="0"/>
                        </a:rPr>
                        <m:t>+</m:t>
                      </m:r>
                      <m:r>
                        <a:rPr lang="de-DE" sz="2400" b="0" i="1" smtClean="0">
                          <a:latin typeface="Cambria Math" panose="02040503050406030204" pitchFamily="18" charset="0"/>
                        </a:rPr>
                        <m:t>𝐽</m:t>
                      </m:r>
                      <m:d>
                        <m:dPr>
                          <m:ctrlPr>
                            <a:rPr lang="de-DE" sz="2400" i="1">
                              <a:latin typeface="Cambria Math" panose="02040503050406030204" pitchFamily="18" charset="0"/>
                            </a:rPr>
                          </m:ctrlPr>
                        </m:dPr>
                        <m:e>
                          <m:r>
                            <a:rPr lang="de-DE" sz="2400" i="1">
                              <a:latin typeface="Cambria Math" panose="02040503050406030204" pitchFamily="18" charset="0"/>
                            </a:rPr>
                            <m:t>𝑆</m:t>
                          </m:r>
                          <m:r>
                            <a:rPr lang="de-DE" sz="2400" i="1">
                              <a:latin typeface="Cambria Math" panose="02040503050406030204" pitchFamily="18" charset="0"/>
                            </a:rPr>
                            <m:t>,</m:t>
                          </m:r>
                          <m:r>
                            <a:rPr lang="de-DE" sz="2400" i="1">
                              <a:latin typeface="Cambria Math" panose="02040503050406030204" pitchFamily="18" charset="0"/>
                            </a:rPr>
                            <m:t>𝐹</m:t>
                          </m:r>
                        </m:e>
                      </m:d>
                      <m:r>
                        <a:rPr lang="de-DE" sz="2400" b="0" i="1" smtClean="0">
                          <a:solidFill>
                            <a:srgbClr val="00B0F0"/>
                          </a:solidFill>
                          <a:latin typeface="Cambria Math" panose="02040503050406030204" pitchFamily="18" charset="0"/>
                        </a:rPr>
                        <m:t>𝑓</m:t>
                      </m:r>
                    </m:oMath>
                  </m:oMathPara>
                </a14:m>
                <a:endParaRPr lang="de-DE" sz="2400" b="0" dirty="0" smtClean="0">
                  <a:solidFill>
                    <a:srgbClr val="00B0F0"/>
                  </a:solidFill>
                </a:endParaRPr>
              </a:p>
            </p:txBody>
          </p:sp>
        </mc:Choice>
        <mc:Fallback xmlns="">
          <p:sp>
            <p:nvSpPr>
              <p:cNvPr id="94" name="Textfeld 85"/>
              <p:cNvSpPr txBox="1">
                <a:spLocks noRot="1" noChangeAspect="1" noMove="1" noResize="1" noEditPoints="1" noAdjustHandles="1" noChangeArrowheads="1" noChangeShapeType="1" noTextEdit="1"/>
              </p:cNvSpPr>
              <p:nvPr/>
            </p:nvSpPr>
            <p:spPr>
              <a:xfrm>
                <a:off x="3527316" y="5092869"/>
                <a:ext cx="5137367" cy="487569"/>
              </a:xfrm>
              <a:prstGeom prst="rect">
                <a:avLst/>
              </a:prstGeom>
              <a:blipFill rotWithShape="0">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feld 85"/>
              <p:cNvSpPr txBox="1"/>
              <p:nvPr/>
            </p:nvSpPr>
            <p:spPr>
              <a:xfrm>
                <a:off x="5389172" y="5622956"/>
                <a:ext cx="141365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B0F0"/>
                          </a:solidFill>
                          <a:latin typeface="Cambria Math" panose="02040503050406030204" pitchFamily="18" charset="0"/>
                        </a:rPr>
                        <m:t>𝑓</m:t>
                      </m:r>
                      <m:r>
                        <a:rPr lang="de-DE"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de-DE" sz="2400" b="0" i="1" smtClean="0">
                              <a:solidFill>
                                <a:schemeClr val="tx1"/>
                              </a:solidFill>
                              <a:latin typeface="Cambria Math" panose="02040503050406030204" pitchFamily="18" charset="0"/>
                              <a:ea typeface="Cambria Math" panose="02040503050406030204" pitchFamily="18" charset="0"/>
                            </a:rPr>
                          </m:ctrlPr>
                        </m:dPr>
                        <m:e>
                          <m:r>
                            <a:rPr lang="de-DE" sz="2400" b="0" i="1" smtClean="0">
                              <a:solidFill>
                                <a:schemeClr val="tx1"/>
                              </a:solidFill>
                              <a:latin typeface="Cambria Math" panose="02040503050406030204" pitchFamily="18" charset="0"/>
                              <a:ea typeface="Cambria Math" panose="02040503050406030204" pitchFamily="18" charset="0"/>
                            </a:rPr>
                            <m:t>0,1</m:t>
                          </m:r>
                        </m:e>
                      </m:d>
                    </m:oMath>
                  </m:oMathPara>
                </a14:m>
                <a:endParaRPr lang="de-DE" sz="2400" b="0" dirty="0" smtClean="0">
                  <a:solidFill>
                    <a:srgbClr val="00B0F0"/>
                  </a:solidFill>
                </a:endParaRPr>
              </a:p>
            </p:txBody>
          </p:sp>
        </mc:Choice>
        <mc:Fallback xmlns="">
          <p:sp>
            <p:nvSpPr>
              <p:cNvPr id="97" name="Textfeld 85"/>
              <p:cNvSpPr txBox="1">
                <a:spLocks noRot="1" noChangeAspect="1" noMove="1" noResize="1" noEditPoints="1" noAdjustHandles="1" noChangeArrowheads="1" noChangeShapeType="1" noTextEdit="1"/>
              </p:cNvSpPr>
              <p:nvPr/>
            </p:nvSpPr>
            <p:spPr>
              <a:xfrm>
                <a:off x="5389172" y="5622956"/>
                <a:ext cx="1413657" cy="461665"/>
              </a:xfrm>
              <a:prstGeom prst="rect">
                <a:avLst/>
              </a:prstGeom>
              <a:blipFill rotWithShape="0">
                <a:blip r:embed="rId9"/>
                <a:stretch>
                  <a:fillRect l="-431" b="-17105"/>
                </a:stretch>
              </a:blipFill>
            </p:spPr>
            <p:txBody>
              <a:bodyPr/>
              <a:lstStyle/>
              <a:p>
                <a:r>
                  <a:rPr lang="en-US">
                    <a:noFill/>
                  </a:rPr>
                  <a:t> </a:t>
                </a:r>
              </a:p>
            </p:txBody>
          </p:sp>
        </mc:Fallback>
      </mc:AlternateContent>
    </p:spTree>
    <p:extLst>
      <p:ext uri="{BB962C8B-B14F-4D97-AF65-F5344CB8AC3E}">
        <p14:creationId xmlns:p14="http://schemas.microsoft.com/office/powerpoint/2010/main" val="24163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3 -4.44444E-6 L -0.0431 -0.00023 " pathEditMode="relative" rAng="0" ptsTypes="AA">
                                      <p:cBhvr>
                                        <p:cTn id="6" dur="2000" fill="hold"/>
                                        <p:tgtEl>
                                          <p:spTgt spid="51"/>
                                        </p:tgtEl>
                                        <p:attrNameLst>
                                          <p:attrName>ppt_x</p:attrName>
                                          <p:attrName>ppt_y</p:attrName>
                                        </p:attrNameLst>
                                      </p:cBhvr>
                                      <p:rCtr x="-2148" y="-23"/>
                                    </p:animMotion>
                                  </p:childTnLst>
                                </p:cTn>
                              </p:par>
                              <p:par>
                                <p:cTn id="7" presetID="63" presetClass="path" presetSubtype="0" accel="50000" decel="50000" fill="hold" grpId="0" nodeType="withEffect">
                                  <p:stCondLst>
                                    <p:cond delay="0"/>
                                  </p:stCondLst>
                                  <p:childTnLst>
                                    <p:animMotion origin="layout" path="M -1.25E-6 -1.85185E-6 L 0.03971 0.00023 " pathEditMode="relative" rAng="0" ptsTypes="AA">
                                      <p:cBhvr>
                                        <p:cTn id="8" dur="2000" fill="hold"/>
                                        <p:tgtEl>
                                          <p:spTgt spid="49"/>
                                        </p:tgtEl>
                                        <p:attrNameLst>
                                          <p:attrName>ppt_x</p:attrName>
                                          <p:attrName>ppt_y</p:attrName>
                                        </p:attrNameLst>
                                      </p:cBhvr>
                                      <p:rCtr x="1979" y="0"/>
                                    </p:animMotion>
                                  </p:childTnLst>
                                </p:cTn>
                              </p:par>
                              <p:par>
                                <p:cTn id="9" presetID="63" presetClass="path" presetSubtype="0" accel="50000" decel="50000" fill="hold" grpId="0" nodeType="withEffect">
                                  <p:stCondLst>
                                    <p:cond delay="0"/>
                                  </p:stCondLst>
                                  <p:childTnLst>
                                    <p:animMotion origin="layout" path="M 1.875E-6 -1.11111E-6 L 0.0237 -0.00023 " pathEditMode="relative" rAng="0" ptsTypes="AA">
                                      <p:cBhvr>
                                        <p:cTn id="10" dur="2000" fill="hold"/>
                                        <p:tgtEl>
                                          <p:spTgt spid="84"/>
                                        </p:tgtEl>
                                        <p:attrNameLst>
                                          <p:attrName>ppt_x</p:attrName>
                                          <p:attrName>ppt_y</p:attrName>
                                        </p:attrNameLst>
                                      </p:cBhvr>
                                      <p:rCtr x="1185" y="-23"/>
                                    </p:animMotion>
                                  </p:childTnLst>
                                </p:cTn>
                              </p:par>
                              <p:par>
                                <p:cTn id="11" presetID="35" presetClass="path" presetSubtype="0" accel="50000" decel="50000" fill="hold" grpId="0" nodeType="withEffect">
                                  <p:stCondLst>
                                    <p:cond delay="0"/>
                                  </p:stCondLst>
                                  <p:childTnLst>
                                    <p:animMotion origin="layout" path="M -4.16667E-7 -4.44444E-6 L -0.02409 -0.00046 " pathEditMode="relative" rAng="0" ptsTypes="AA">
                                      <p:cBhvr>
                                        <p:cTn id="12" dur="2000" fill="hold"/>
                                        <p:tgtEl>
                                          <p:spTgt spid="83"/>
                                        </p:tgtEl>
                                        <p:attrNameLst>
                                          <p:attrName>ppt_x</p:attrName>
                                          <p:attrName>ppt_y</p:attrName>
                                        </p:attrNameLst>
                                      </p:cBhvr>
                                      <p:rCtr x="-1211"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xit" presetSubtype="0" fill="hold" grpId="0" nodeType="withEffect">
                                  <p:stCondLst>
                                    <p:cond delay="0"/>
                                  </p:stCondLst>
                                  <p:childTnLst>
                                    <p:animEffect transition="out" filter="fade">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3" grpId="0"/>
      <p:bldP spid="84" grpId="0"/>
      <p:bldP spid="85" grpId="0"/>
      <p:bldP spid="86" grpId="0"/>
      <p:bldP spid="87" grpId="0"/>
      <p:bldP spid="88" grpId="0"/>
      <p:bldP spid="94"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271686623"/>
              </p:ext>
            </p:extLst>
          </p:nvPr>
        </p:nvGraphicFramePr>
        <p:xfrm>
          <a:off x="180000" y="720000"/>
          <a:ext cx="7419600" cy="9753600"/>
        </p:xfrm>
        <a:graphic>
          <a:graphicData uri="http://schemas.openxmlformats.org/drawingml/2006/table">
            <a:tbl>
              <a:tblPr/>
              <a:tblGrid>
                <a:gridCol w="468000"/>
                <a:gridCol w="3888000"/>
                <a:gridCol w="1774800"/>
                <a:gridCol w="360000"/>
                <a:gridCol w="928800"/>
              </a:tblGrid>
              <a:tr h="68858">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GmbH</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Oudenarder</a:t>
                      </a:r>
                      <a:r>
                        <a:rPr lang="de-DE" sz="800" b="0" i="0" u="none" strike="noStrike" dirty="0">
                          <a:solidFill>
                            <a:srgbClr val="000000"/>
                          </a:solidFill>
                          <a:effectLst/>
                          <a:latin typeface="Calibri" panose="020F0502020204030204" pitchFamily="34" charset="0"/>
                        </a:rPr>
                        <a:t> Str. 31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79.47</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Auguststr. 5a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Oranienburger Str. 35/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Kottmeierstr. 1- 3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79.10</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52-56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Breite Str.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 GmbH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GbR</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78.37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den Bänken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Saarbrücker 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Pfalzburger 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77.97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 Berlin Beteiligungs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Pichelswerderstr. 3-5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77.89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 und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12621</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Brauhofstr. 4a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Service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Lampesteig 10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Berlin Handelsgesellschaft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Sagritzer 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88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Prenzlauer Allee 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Randowstr. 12</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13057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76.99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Beteiligungs-mbH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76.85</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Management Holding GmbH &amp; Co. KG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GmbH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Immobilien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Hochkönigweg 44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Trockenbau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Küstriner 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13055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Ulrich 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Mühlenstr. 8a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Michael Berlin Ingenieurbüro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Rochowstr. 1b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Baumschulenstr. 72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Haus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76.14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Thomas-Haus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Peter-Lenne-Str.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Müggelseedamm 128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Claudia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Paul-Dessau-Str. 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12679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Bäckerei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67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Schneider 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39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Katzlerstr.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Büro-Service-GmbH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Malschweg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Vertrieb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Heinersdorfer 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Provinzstr. 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Services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Berlin-Center e.V.</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 IMMOBILIEN PARTNER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185/186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Vermögensverwaltung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180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Hotel Consulting Gesellschaft für Hotel-</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Alexanderplatz 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Mode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Studio 20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Berlin-Auto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Fechnerstr.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Service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 Berlin Andreas Ernst e.K.</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GbR Grundstücksgesellschaft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Bergstr.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Berlin Betriebs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Auguste-Viktoria-Str. 5b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IL Berlin Ltd.</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116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Schäfer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Mainzer Str. 55</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Partner Werbeagentur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152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Design GmbH &amp; Co. Berlin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Service Inh. Schneider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Strausberger Str. 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Kurt-Bau-Berlin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Max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Lise-Meitner-Str. 7-9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ART Berlin Baugesellschaft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Beckerstr.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Betriebs GbR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Calvinstr. 22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Badensche 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32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Kosmetik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Anklamer Str. 38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AM-Grundstücksgesellschaft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Kollwitzstr. 46</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12</a:t>
            </a:fld>
            <a:endParaRPr lang="en-US" dirty="0"/>
          </a:p>
        </p:txBody>
      </p:sp>
      <p:sp>
        <p:nvSpPr>
          <p:cNvPr id="6" name="Foliennummernplatzhalter 2"/>
          <p:cNvSpPr txBox="1">
            <a:spLocks/>
          </p:cNvSpPr>
          <p:nvPr/>
        </p:nvSpPr>
        <p:spPr>
          <a:xfrm>
            <a:off x="5658197" y="6464419"/>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7" name="Rechteck 6"/>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9"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15" name="Rechteck 14"/>
          <p:cNvSpPr/>
          <p:nvPr/>
        </p:nvSpPr>
        <p:spPr>
          <a:xfrm>
            <a:off x="62344" y="2064327"/>
            <a:ext cx="7183583" cy="4364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7610058" y="864703"/>
            <a:ext cx="4104861" cy="738664"/>
          </a:xfrm>
          <a:prstGeom prst="rect">
            <a:avLst/>
          </a:prstGeom>
          <a:noFill/>
          <a:ln>
            <a:noFill/>
          </a:ln>
        </p:spPr>
        <p:txBody>
          <a:bodyPr wrap="square" rtlCol="0">
            <a:spAutoFit/>
          </a:bodyPr>
          <a:lstStyle/>
          <a:p>
            <a:r>
              <a:rPr lang="en-US" sz="1400" dirty="0" smtClean="0">
                <a:solidFill>
                  <a:srgbClr val="00B0F0"/>
                </a:solidFill>
              </a:rPr>
              <a:t>Cutoff</a:t>
            </a:r>
          </a:p>
          <a:p>
            <a:r>
              <a:rPr lang="en-US" sz="1400" dirty="0" smtClean="0"/>
              <a:t>Defines the upper limit for a reasonable number of candidates, i.e. 10.</a:t>
            </a:r>
          </a:p>
        </p:txBody>
      </p:sp>
      <p:sp>
        <p:nvSpPr>
          <p:cNvPr id="16" name="Textfeld 15"/>
          <p:cNvSpPr txBox="1"/>
          <p:nvPr/>
        </p:nvSpPr>
        <p:spPr>
          <a:xfrm>
            <a:off x="7610058" y="1613454"/>
            <a:ext cx="4104861" cy="738664"/>
          </a:xfrm>
          <a:prstGeom prst="rect">
            <a:avLst/>
          </a:prstGeom>
          <a:noFill/>
          <a:ln>
            <a:noFill/>
          </a:ln>
        </p:spPr>
        <p:txBody>
          <a:bodyPr wrap="square" rtlCol="0">
            <a:spAutoFit/>
          </a:bodyPr>
          <a:lstStyle/>
          <a:p>
            <a:r>
              <a:rPr lang="en-US" sz="1400" dirty="0" smtClean="0">
                <a:solidFill>
                  <a:srgbClr val="00B0F0"/>
                </a:solidFill>
              </a:rPr>
              <a:t>Activation</a:t>
            </a:r>
          </a:p>
          <a:p>
            <a:r>
              <a:rPr lang="en-US" sz="1400" dirty="0" smtClean="0"/>
              <a:t>If the candidate list meets this threshold, Feedback will be applied. Usually, it should equal the Cutoff.</a:t>
            </a:r>
          </a:p>
        </p:txBody>
      </p:sp>
      <p:sp>
        <p:nvSpPr>
          <p:cNvPr id="17" name="Textfeld 16"/>
          <p:cNvSpPr txBox="1"/>
          <p:nvPr/>
        </p:nvSpPr>
        <p:spPr>
          <a:xfrm>
            <a:off x="7610059" y="2362198"/>
            <a:ext cx="4508438" cy="2285241"/>
          </a:xfrm>
          <a:prstGeom prst="rect">
            <a:avLst/>
          </a:prstGeom>
          <a:noFill/>
          <a:ln>
            <a:noFill/>
          </a:ln>
        </p:spPr>
        <p:txBody>
          <a:bodyPr wrap="square" rtlCol="0">
            <a:spAutoFit/>
          </a:bodyPr>
          <a:lstStyle/>
          <a:p>
            <a:r>
              <a:rPr lang="en-US" sz="1400" dirty="0" smtClean="0">
                <a:solidFill>
                  <a:srgbClr val="00B0F0"/>
                </a:solidFill>
              </a:rPr>
              <a:t>Feedback</a:t>
            </a:r>
          </a:p>
          <a:p>
            <a:r>
              <a:rPr lang="en-US" sz="1400" dirty="0" smtClean="0"/>
              <a:t>Defines the magnitude of the feedback effect as discount on the Identity. </a:t>
            </a:r>
          </a:p>
          <a:p>
            <a:pPr>
              <a:spcBef>
                <a:spcPts val="300"/>
              </a:spcBef>
            </a:pPr>
            <a:r>
              <a:rPr lang="en-US" sz="1400" dirty="0" smtClean="0"/>
              <a:t>When Activation &gt; 0 and Cutoff &gt; 0:</a:t>
            </a:r>
          </a:p>
          <a:p>
            <a:pPr marL="216000" indent="-216000">
              <a:buClr>
                <a:schemeClr val="accent1"/>
              </a:buClr>
              <a:buFont typeface="Calibri" panose="020F0502020204030204" pitchFamily="34" charset="0"/>
              <a:buChar char="→"/>
            </a:pPr>
            <a:r>
              <a:rPr lang="en-US" sz="1400" dirty="0" smtClean="0"/>
              <a:t>Temporary Feedback effect to create variation for Cutoff</a:t>
            </a:r>
          </a:p>
          <a:p>
            <a:pPr marL="216000" indent="-216000">
              <a:buClr>
                <a:schemeClr val="accent1"/>
              </a:buClr>
              <a:buFont typeface="Wingdings" panose="05000000000000000000" pitchFamily="2" charset="2"/>
              <a:buChar char="§"/>
            </a:pPr>
            <a:r>
              <a:rPr lang="en-US" sz="1400" dirty="0" smtClean="0"/>
              <a:t>Usually, 10% feedback suffices</a:t>
            </a:r>
          </a:p>
          <a:p>
            <a:pPr marL="216000" indent="-216000">
              <a:buClr>
                <a:schemeClr val="accent1"/>
              </a:buClr>
              <a:buFont typeface="Wingdings" panose="05000000000000000000" pitchFamily="2" charset="2"/>
              <a:buChar char="§"/>
            </a:pPr>
            <a:r>
              <a:rPr lang="en-US" sz="1400" dirty="0" smtClean="0"/>
              <a:t>Effect will be undone before Threshold validation</a:t>
            </a:r>
          </a:p>
          <a:p>
            <a:pPr>
              <a:buClr>
                <a:schemeClr val="accent1"/>
              </a:buClr>
            </a:pPr>
            <a:r>
              <a:rPr lang="en-US" sz="1400" dirty="0" smtClean="0"/>
              <a:t>Otherwise:</a:t>
            </a:r>
          </a:p>
          <a:p>
            <a:pPr marL="216000" indent="-216000">
              <a:buClr>
                <a:schemeClr val="accent1"/>
              </a:buClr>
              <a:buFont typeface="Calibri" panose="020F0502020204030204" pitchFamily="34" charset="0"/>
              <a:buChar char="→"/>
            </a:pPr>
            <a:r>
              <a:rPr lang="en-US" sz="1400" dirty="0" smtClean="0"/>
              <a:t>Permanent Feedback effect affecting Identity vs. Threshold</a:t>
            </a:r>
          </a:p>
        </p:txBody>
      </p:sp>
      <p:sp>
        <p:nvSpPr>
          <p:cNvPr id="18" name="Textfeld 17"/>
          <p:cNvSpPr txBox="1"/>
          <p:nvPr/>
        </p:nvSpPr>
        <p:spPr>
          <a:xfrm>
            <a:off x="7610058" y="4705946"/>
            <a:ext cx="4581941" cy="954107"/>
          </a:xfrm>
          <a:prstGeom prst="rect">
            <a:avLst/>
          </a:prstGeom>
          <a:noFill/>
          <a:ln>
            <a:noFill/>
          </a:ln>
        </p:spPr>
        <p:txBody>
          <a:bodyPr wrap="square" rtlCol="0">
            <a:spAutoFit/>
          </a:bodyPr>
          <a:lstStyle/>
          <a:p>
            <a:r>
              <a:rPr lang="en-US" sz="1400" dirty="0" smtClean="0"/>
              <a:t>The interaction of these three settings prevents unnecessary, time consuming feedback calculations.</a:t>
            </a:r>
          </a:p>
          <a:p>
            <a:r>
              <a:rPr lang="en-US" sz="1400" dirty="0" smtClean="0"/>
              <a:t>Containment will keep candidates with the least amount of relevant noise.</a:t>
            </a:r>
          </a:p>
        </p:txBody>
      </p:sp>
      <p:graphicFrame>
        <p:nvGraphicFramePr>
          <p:cNvPr id="19" name="Tabelle 18"/>
          <p:cNvGraphicFramePr>
            <a:graphicFrameLocks noGrp="1"/>
          </p:cNvGraphicFramePr>
          <p:nvPr>
            <p:extLst>
              <p:ext uri="{D42A27DB-BD31-4B8C-83A1-F6EECF244321}">
                <p14:modId xmlns:p14="http://schemas.microsoft.com/office/powerpoint/2010/main" val="2964281771"/>
              </p:ext>
            </p:extLst>
          </p:nvPr>
        </p:nvGraphicFramePr>
        <p:xfrm>
          <a:off x="180512" y="843337"/>
          <a:ext cx="468000" cy="1219200"/>
        </p:xfrm>
        <a:graphic>
          <a:graphicData uri="http://schemas.openxmlformats.org/drawingml/2006/table">
            <a:tbl>
              <a:tblPr/>
              <a:tblGrid>
                <a:gridCol w="468000"/>
              </a:tblGrid>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bl>
          </a:graphicData>
        </a:graphic>
      </p:graphicFrame>
      <p:grpSp>
        <p:nvGrpSpPr>
          <p:cNvPr id="12" name="Gruppieren 11"/>
          <p:cNvGrpSpPr/>
          <p:nvPr/>
        </p:nvGrpSpPr>
        <p:grpSpPr>
          <a:xfrm>
            <a:off x="237744" y="1904169"/>
            <a:ext cx="7205760" cy="192024"/>
            <a:chOff x="237744" y="1911096"/>
            <a:chExt cx="7205760" cy="192024"/>
          </a:xfrm>
        </p:grpSpPr>
        <p:cxnSp>
          <p:nvCxnSpPr>
            <p:cNvPr id="13" name="Gerader Verbinder 12"/>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elle 9"/>
          <p:cNvGraphicFramePr>
            <a:graphicFrameLocks noGrp="1"/>
          </p:cNvGraphicFramePr>
          <p:nvPr>
            <p:extLst>
              <p:ext uri="{D42A27DB-BD31-4B8C-83A1-F6EECF244321}">
                <p14:modId xmlns:p14="http://schemas.microsoft.com/office/powerpoint/2010/main" val="162872211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10% Feedback Effect on Berlin GmbH, Berlin</a:t>
            </a:r>
            <a:endParaRPr lang="en-US" dirty="0"/>
          </a:p>
        </p:txBody>
      </p:sp>
      <p:sp>
        <p:nvSpPr>
          <p:cNvPr id="20" name="Textfeld 19"/>
          <p:cNvSpPr txBox="1"/>
          <p:nvPr/>
        </p:nvSpPr>
        <p:spPr>
          <a:xfrm>
            <a:off x="7610058" y="381771"/>
            <a:ext cx="4104861" cy="461665"/>
          </a:xfrm>
          <a:prstGeom prst="rect">
            <a:avLst/>
          </a:prstGeom>
          <a:noFill/>
          <a:ln>
            <a:noFill/>
          </a:ln>
        </p:spPr>
        <p:txBody>
          <a:bodyPr wrap="square" rtlCol="0">
            <a:spAutoFit/>
          </a:bodyPr>
          <a:lstStyle/>
          <a:p>
            <a:r>
              <a:rPr lang="en-US" sz="2400" dirty="0" smtClean="0">
                <a:solidFill>
                  <a:srgbClr val="00B0F0"/>
                </a:solidFill>
              </a:rPr>
              <a:t>Containment</a:t>
            </a:r>
            <a:r>
              <a:rPr lang="en-US" sz="1400" dirty="0" smtClean="0">
                <a:solidFill>
                  <a:srgbClr val="00B0F0"/>
                </a:solidFill>
              </a:rPr>
              <a:t> of weak search terms</a:t>
            </a:r>
            <a:r>
              <a:rPr lang="en-US" sz="2400" dirty="0" smtClean="0">
                <a:solidFill>
                  <a:srgbClr val="00B0F0"/>
                </a:solidFill>
              </a:rPr>
              <a:t> </a:t>
            </a:r>
          </a:p>
        </p:txBody>
      </p:sp>
    </p:spTree>
    <p:extLst>
      <p:ext uri="{BB962C8B-B14F-4D97-AF65-F5344CB8AC3E}">
        <p14:creationId xmlns:p14="http://schemas.microsoft.com/office/powerpoint/2010/main" val="30373964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2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25000">
                                          <p:cBhvr additive="base">
                                            <p:cTn id="7" dur="2000" fill="hold"/>
                                            <p:tgtEl>
                                              <p:spTgt spid="12"/>
                                            </p:tgtEl>
                                            <p:attrNameLst>
                                              <p:attrName>ppt_x</p:attrName>
                                            </p:attrNameLst>
                                          </p:cBhvr>
                                          <p:tavLst>
                                            <p:tav tm="0">
                                              <p:val>
                                                <p:strVal val="#ppt_x"/>
                                              </p:val>
                                            </p:tav>
                                            <p:tav tm="100000">
                                              <p:val>
                                                <p:strVal val="#ppt_x"/>
                                              </p:val>
                                            </p:tav>
                                          </p:tavLst>
                                        </p:anim>
                                        <p:anim calcmode="lin" valueType="num" p14:bounceEnd="25000">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P spid="20"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ihandform 67"/>
          <p:cNvSpPr/>
          <p:nvPr/>
        </p:nvSpPr>
        <p:spPr>
          <a:xfrm>
            <a:off x="1817370" y="6616582"/>
            <a:ext cx="129540" cy="4870"/>
          </a:xfrm>
          <a:custGeom>
            <a:avLst/>
            <a:gdLst>
              <a:gd name="connsiteX0" fmla="*/ 0 w 129540"/>
              <a:gd name="connsiteY0" fmla="*/ 4870 h 4870"/>
              <a:gd name="connsiteX1" fmla="*/ 129540 w 129540"/>
              <a:gd name="connsiteY1" fmla="*/ 1060 h 4870"/>
            </a:gdLst>
            <a:ahLst/>
            <a:cxnLst>
              <a:cxn ang="0">
                <a:pos x="connsiteX0" y="connsiteY0"/>
              </a:cxn>
              <a:cxn ang="0">
                <a:pos x="connsiteX1" y="connsiteY1"/>
              </a:cxn>
            </a:cxnLst>
            <a:rect l="l" t="t" r="r" b="b"/>
            <a:pathLst>
              <a:path w="129540" h="4870">
                <a:moveTo>
                  <a:pt x="0" y="4870"/>
                </a:moveTo>
                <a:cubicBezTo>
                  <a:pt x="63245" y="-3036"/>
                  <a:pt x="20241" y="1060"/>
                  <a:pt x="129540" y="10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1424940" y="6617642"/>
            <a:ext cx="91440" cy="19050"/>
          </a:xfrm>
          <a:custGeom>
            <a:avLst/>
            <a:gdLst>
              <a:gd name="connsiteX0" fmla="*/ 0 w 91440"/>
              <a:gd name="connsiteY0" fmla="*/ 0 h 19050"/>
              <a:gd name="connsiteX1" fmla="*/ 22860 w 91440"/>
              <a:gd name="connsiteY1" fmla="*/ 11430 h 19050"/>
              <a:gd name="connsiteX2" fmla="*/ 45720 w 91440"/>
              <a:gd name="connsiteY2" fmla="*/ 19050 h 19050"/>
              <a:gd name="connsiteX3" fmla="*/ 91440 w 91440"/>
              <a:gd name="connsiteY3" fmla="*/ 15240 h 19050"/>
            </a:gdLst>
            <a:ahLst/>
            <a:cxnLst>
              <a:cxn ang="0">
                <a:pos x="connsiteX0" y="connsiteY0"/>
              </a:cxn>
              <a:cxn ang="0">
                <a:pos x="connsiteX1" y="connsiteY1"/>
              </a:cxn>
              <a:cxn ang="0">
                <a:pos x="connsiteX2" y="connsiteY2"/>
              </a:cxn>
              <a:cxn ang="0">
                <a:pos x="connsiteX3" y="connsiteY3"/>
              </a:cxn>
            </a:cxnLst>
            <a:rect l="l" t="t" r="r" b="b"/>
            <a:pathLst>
              <a:path w="91440" h="19050">
                <a:moveTo>
                  <a:pt x="0" y="0"/>
                </a:moveTo>
                <a:cubicBezTo>
                  <a:pt x="7620" y="3810"/>
                  <a:pt x="14996" y="8153"/>
                  <a:pt x="22860" y="11430"/>
                </a:cubicBezTo>
                <a:cubicBezTo>
                  <a:pt x="30274" y="14519"/>
                  <a:pt x="45720" y="19050"/>
                  <a:pt x="45720" y="19050"/>
                </a:cubicBezTo>
                <a:lnTo>
                  <a:pt x="9144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ihandform 65"/>
          <p:cNvSpPr/>
          <p:nvPr/>
        </p:nvSpPr>
        <p:spPr>
          <a:xfrm>
            <a:off x="3074670" y="6468951"/>
            <a:ext cx="110490" cy="23340"/>
          </a:xfrm>
          <a:custGeom>
            <a:avLst/>
            <a:gdLst>
              <a:gd name="connsiteX0" fmla="*/ 0 w 110490"/>
              <a:gd name="connsiteY0" fmla="*/ 3911 h 23340"/>
              <a:gd name="connsiteX1" fmla="*/ 19050 w 110490"/>
              <a:gd name="connsiteY1" fmla="*/ 101 h 23340"/>
              <a:gd name="connsiteX2" fmla="*/ 34290 w 110490"/>
              <a:gd name="connsiteY2" fmla="*/ 7721 h 23340"/>
              <a:gd name="connsiteX3" fmla="*/ 57150 w 110490"/>
              <a:gd name="connsiteY3" fmla="*/ 15341 h 23340"/>
              <a:gd name="connsiteX4" fmla="*/ 68580 w 110490"/>
              <a:gd name="connsiteY4" fmla="*/ 19151 h 23340"/>
              <a:gd name="connsiteX5" fmla="*/ 110490 w 110490"/>
              <a:gd name="connsiteY5" fmla="*/ 22961 h 2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 h="23340">
                <a:moveTo>
                  <a:pt x="0" y="3911"/>
                </a:moveTo>
                <a:cubicBezTo>
                  <a:pt x="6350" y="2641"/>
                  <a:pt x="12614" y="-614"/>
                  <a:pt x="19050" y="101"/>
                </a:cubicBezTo>
                <a:cubicBezTo>
                  <a:pt x="24695" y="728"/>
                  <a:pt x="29017" y="5612"/>
                  <a:pt x="34290" y="7721"/>
                </a:cubicBezTo>
                <a:cubicBezTo>
                  <a:pt x="41748" y="10704"/>
                  <a:pt x="49530" y="12801"/>
                  <a:pt x="57150" y="15341"/>
                </a:cubicBezTo>
                <a:cubicBezTo>
                  <a:pt x="60960" y="16611"/>
                  <a:pt x="64684" y="18177"/>
                  <a:pt x="68580" y="19151"/>
                </a:cubicBezTo>
                <a:cubicBezTo>
                  <a:pt x="92445" y="25117"/>
                  <a:pt x="78584" y="22961"/>
                  <a:pt x="110490" y="2296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64"/>
          <p:cNvSpPr/>
          <p:nvPr/>
        </p:nvSpPr>
        <p:spPr>
          <a:xfrm>
            <a:off x="1664970" y="6430952"/>
            <a:ext cx="133350" cy="0"/>
          </a:xfrm>
          <a:custGeom>
            <a:avLst/>
            <a:gdLst>
              <a:gd name="connsiteX0" fmla="*/ 0 w 133350"/>
              <a:gd name="connsiteY0" fmla="*/ 0 h 0"/>
              <a:gd name="connsiteX1" fmla="*/ 133350 w 133350"/>
              <a:gd name="connsiteY1" fmla="*/ 0 h 0"/>
            </a:gdLst>
            <a:ahLst/>
            <a:cxnLst>
              <a:cxn ang="0">
                <a:pos x="connsiteX0" y="connsiteY0"/>
              </a:cxn>
              <a:cxn ang="0">
                <a:pos x="connsiteX1" y="connsiteY1"/>
              </a:cxn>
            </a:cxnLst>
            <a:rect l="l" t="t" r="r" b="b"/>
            <a:pathLst>
              <a:path w="133350">
                <a:moveTo>
                  <a:pt x="0" y="0"/>
                </a:moveTo>
                <a:lnTo>
                  <a:pt x="13335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63"/>
          <p:cNvSpPr/>
          <p:nvPr/>
        </p:nvSpPr>
        <p:spPr>
          <a:xfrm>
            <a:off x="982980" y="6450002"/>
            <a:ext cx="175260" cy="12943"/>
          </a:xfrm>
          <a:custGeom>
            <a:avLst/>
            <a:gdLst>
              <a:gd name="connsiteX0" fmla="*/ 0 w 175260"/>
              <a:gd name="connsiteY0" fmla="*/ 0 h 12943"/>
              <a:gd name="connsiteX1" fmla="*/ 175260 w 175260"/>
              <a:gd name="connsiteY1" fmla="*/ 7620 h 12943"/>
            </a:gdLst>
            <a:ahLst/>
            <a:cxnLst>
              <a:cxn ang="0">
                <a:pos x="connsiteX0" y="connsiteY0"/>
              </a:cxn>
              <a:cxn ang="0">
                <a:pos x="connsiteX1" y="connsiteY1"/>
              </a:cxn>
            </a:cxnLst>
            <a:rect l="l" t="t" r="r" b="b"/>
            <a:pathLst>
              <a:path w="175260" h="12943">
                <a:moveTo>
                  <a:pt x="0" y="0"/>
                </a:moveTo>
                <a:cubicBezTo>
                  <a:pt x="71053" y="23684"/>
                  <a:pt x="14828" y="7620"/>
                  <a:pt x="17526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62"/>
          <p:cNvSpPr/>
          <p:nvPr/>
        </p:nvSpPr>
        <p:spPr>
          <a:xfrm>
            <a:off x="2343150" y="6274742"/>
            <a:ext cx="182880" cy="0"/>
          </a:xfrm>
          <a:custGeom>
            <a:avLst/>
            <a:gdLst>
              <a:gd name="connsiteX0" fmla="*/ 0 w 182880"/>
              <a:gd name="connsiteY0" fmla="*/ 0 h 0"/>
              <a:gd name="connsiteX1" fmla="*/ 182880 w 182880"/>
              <a:gd name="connsiteY1" fmla="*/ 0 h 0"/>
            </a:gdLst>
            <a:ahLst/>
            <a:cxnLst>
              <a:cxn ang="0">
                <a:pos x="connsiteX0" y="connsiteY0"/>
              </a:cxn>
              <a:cxn ang="0">
                <a:pos x="connsiteX1" y="connsiteY1"/>
              </a:cxn>
            </a:cxnLst>
            <a:rect l="l" t="t" r="r" b="b"/>
            <a:pathLst>
              <a:path w="182880">
                <a:moveTo>
                  <a:pt x="0" y="0"/>
                </a:moveTo>
                <a:lnTo>
                  <a:pt x="18288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ihandform 61"/>
          <p:cNvSpPr/>
          <p:nvPr/>
        </p:nvSpPr>
        <p:spPr>
          <a:xfrm>
            <a:off x="1043940" y="6286172"/>
            <a:ext cx="95250" cy="3894"/>
          </a:xfrm>
          <a:custGeom>
            <a:avLst/>
            <a:gdLst>
              <a:gd name="connsiteX0" fmla="*/ 0 w 95250"/>
              <a:gd name="connsiteY0" fmla="*/ 3810 h 3894"/>
              <a:gd name="connsiteX1" fmla="*/ 19050 w 95250"/>
              <a:gd name="connsiteY1" fmla="*/ 0 h 3894"/>
              <a:gd name="connsiteX2" fmla="*/ 83820 w 95250"/>
              <a:gd name="connsiteY2" fmla="*/ 3810 h 3894"/>
              <a:gd name="connsiteX3" fmla="*/ 95250 w 95250"/>
              <a:gd name="connsiteY3" fmla="*/ 3810 h 3894"/>
            </a:gdLst>
            <a:ahLst/>
            <a:cxnLst>
              <a:cxn ang="0">
                <a:pos x="connsiteX0" y="connsiteY0"/>
              </a:cxn>
              <a:cxn ang="0">
                <a:pos x="connsiteX1" y="connsiteY1"/>
              </a:cxn>
              <a:cxn ang="0">
                <a:pos x="connsiteX2" y="connsiteY2"/>
              </a:cxn>
              <a:cxn ang="0">
                <a:pos x="connsiteX3" y="connsiteY3"/>
              </a:cxn>
            </a:cxnLst>
            <a:rect l="l" t="t" r="r" b="b"/>
            <a:pathLst>
              <a:path w="95250" h="3894">
                <a:moveTo>
                  <a:pt x="0" y="3810"/>
                </a:moveTo>
                <a:cubicBezTo>
                  <a:pt x="6350" y="2540"/>
                  <a:pt x="12574" y="0"/>
                  <a:pt x="19050" y="0"/>
                </a:cubicBezTo>
                <a:cubicBezTo>
                  <a:pt x="40677" y="0"/>
                  <a:pt x="62220" y="2730"/>
                  <a:pt x="83820" y="3810"/>
                </a:cubicBezTo>
                <a:cubicBezTo>
                  <a:pt x="87625" y="4000"/>
                  <a:pt x="91440" y="3810"/>
                  <a:pt x="9525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1023850" y="6112989"/>
            <a:ext cx="202969" cy="45719"/>
          </a:xfrm>
          <a:custGeom>
            <a:avLst/>
            <a:gdLst>
              <a:gd name="connsiteX0" fmla="*/ 0 w 131618"/>
              <a:gd name="connsiteY0" fmla="*/ 0 h 0"/>
              <a:gd name="connsiteX1" fmla="*/ 131618 w 131618"/>
              <a:gd name="connsiteY1" fmla="*/ 0 h 0"/>
            </a:gdLst>
            <a:ahLst/>
            <a:cxnLst>
              <a:cxn ang="0">
                <a:pos x="connsiteX0" y="connsiteY0"/>
              </a:cxn>
              <a:cxn ang="0">
                <a:pos x="connsiteX1" y="connsiteY1"/>
              </a:cxn>
            </a:cxnLst>
            <a:rect l="l" t="t" r="r" b="b"/>
            <a:pathLst>
              <a:path w="131618">
                <a:moveTo>
                  <a:pt x="0" y="0"/>
                </a:moveTo>
                <a:lnTo>
                  <a:pt x="131618"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39"/>
          <p:cNvSpPr/>
          <p:nvPr/>
        </p:nvSpPr>
        <p:spPr>
          <a:xfrm>
            <a:off x="1489364" y="5947428"/>
            <a:ext cx="187036" cy="0"/>
          </a:xfrm>
          <a:custGeom>
            <a:avLst/>
            <a:gdLst>
              <a:gd name="connsiteX0" fmla="*/ 0 w 187036"/>
              <a:gd name="connsiteY0" fmla="*/ 0 h 0"/>
              <a:gd name="connsiteX1" fmla="*/ 187036 w 187036"/>
              <a:gd name="connsiteY1" fmla="*/ 0 h 0"/>
            </a:gdLst>
            <a:ahLst/>
            <a:cxnLst>
              <a:cxn ang="0">
                <a:pos x="connsiteX0" y="connsiteY0"/>
              </a:cxn>
              <a:cxn ang="0">
                <a:pos x="connsiteX1" y="connsiteY1"/>
              </a:cxn>
            </a:cxnLst>
            <a:rect l="l" t="t" r="r" b="b"/>
            <a:pathLst>
              <a:path w="187036">
                <a:moveTo>
                  <a:pt x="0" y="0"/>
                </a:moveTo>
                <a:lnTo>
                  <a:pt x="187036"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50"/>
          <p:cNvSpPr/>
          <p:nvPr/>
        </p:nvSpPr>
        <p:spPr>
          <a:xfrm>
            <a:off x="1165860" y="592040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ihandform 38"/>
          <p:cNvSpPr/>
          <p:nvPr/>
        </p:nvSpPr>
        <p:spPr>
          <a:xfrm>
            <a:off x="1440873" y="5746463"/>
            <a:ext cx="173182" cy="7002"/>
          </a:xfrm>
          <a:custGeom>
            <a:avLst/>
            <a:gdLst>
              <a:gd name="connsiteX0" fmla="*/ 0 w 173182"/>
              <a:gd name="connsiteY0" fmla="*/ 7002 h 7002"/>
              <a:gd name="connsiteX1" fmla="*/ 173182 w 173182"/>
              <a:gd name="connsiteY1" fmla="*/ 74 h 7002"/>
            </a:gdLst>
            <a:ahLst/>
            <a:cxnLst>
              <a:cxn ang="0">
                <a:pos x="connsiteX0" y="connsiteY0"/>
              </a:cxn>
              <a:cxn ang="0">
                <a:pos x="connsiteX1" y="connsiteY1"/>
              </a:cxn>
            </a:cxnLst>
            <a:rect l="l" t="t" r="r" b="b"/>
            <a:pathLst>
              <a:path w="173182" h="7002">
                <a:moveTo>
                  <a:pt x="0" y="7002"/>
                </a:moveTo>
                <a:cubicBezTo>
                  <a:pt x="131578" y="-1222"/>
                  <a:pt x="73819" y="74"/>
                  <a:pt x="173182" y="7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51"/>
          <p:cNvSpPr/>
          <p:nvPr/>
        </p:nvSpPr>
        <p:spPr>
          <a:xfrm>
            <a:off x="922020" y="575276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ihandform 53"/>
          <p:cNvSpPr/>
          <p:nvPr/>
        </p:nvSpPr>
        <p:spPr>
          <a:xfrm>
            <a:off x="868680" y="5596562"/>
            <a:ext cx="361950" cy="11430"/>
          </a:xfrm>
          <a:custGeom>
            <a:avLst/>
            <a:gdLst>
              <a:gd name="connsiteX0" fmla="*/ 0 w 361950"/>
              <a:gd name="connsiteY0" fmla="*/ 0 h 11430"/>
              <a:gd name="connsiteX1" fmla="*/ 19050 w 361950"/>
              <a:gd name="connsiteY1" fmla="*/ 3810 h 11430"/>
              <a:gd name="connsiteX2" fmla="*/ 137160 w 361950"/>
              <a:gd name="connsiteY2" fmla="*/ 11430 h 11430"/>
              <a:gd name="connsiteX3" fmla="*/ 361950 w 361950"/>
              <a:gd name="connsiteY3" fmla="*/ 7620 h 11430"/>
            </a:gdLst>
            <a:ahLst/>
            <a:cxnLst>
              <a:cxn ang="0">
                <a:pos x="connsiteX0" y="connsiteY0"/>
              </a:cxn>
              <a:cxn ang="0">
                <a:pos x="connsiteX1" y="connsiteY1"/>
              </a:cxn>
              <a:cxn ang="0">
                <a:pos x="connsiteX2" y="connsiteY2"/>
              </a:cxn>
              <a:cxn ang="0">
                <a:pos x="connsiteX3" y="connsiteY3"/>
              </a:cxn>
            </a:cxnLst>
            <a:rect l="l" t="t" r="r" b="b"/>
            <a:pathLst>
              <a:path w="361950" h="11430">
                <a:moveTo>
                  <a:pt x="0" y="0"/>
                </a:moveTo>
                <a:cubicBezTo>
                  <a:pt x="6350" y="1270"/>
                  <a:pt x="12586" y="3418"/>
                  <a:pt x="19050" y="3810"/>
                </a:cubicBezTo>
                <a:cubicBezTo>
                  <a:pt x="139847" y="11131"/>
                  <a:pt x="90833" y="-4012"/>
                  <a:pt x="137160" y="11430"/>
                </a:cubicBezTo>
                <a:cubicBezTo>
                  <a:pt x="300978" y="6749"/>
                  <a:pt x="226042" y="7620"/>
                  <a:pt x="36195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ihandform 52"/>
          <p:cNvSpPr/>
          <p:nvPr/>
        </p:nvSpPr>
        <p:spPr>
          <a:xfrm>
            <a:off x="880110" y="5394632"/>
            <a:ext cx="377190" cy="19050"/>
          </a:xfrm>
          <a:custGeom>
            <a:avLst/>
            <a:gdLst>
              <a:gd name="connsiteX0" fmla="*/ 0 w 377190"/>
              <a:gd name="connsiteY0" fmla="*/ 3810 h 19050"/>
              <a:gd name="connsiteX1" fmla="*/ 19050 w 377190"/>
              <a:gd name="connsiteY1" fmla="*/ 0 h 19050"/>
              <a:gd name="connsiteX2" fmla="*/ 137160 w 377190"/>
              <a:gd name="connsiteY2" fmla="*/ 7620 h 19050"/>
              <a:gd name="connsiteX3" fmla="*/ 220980 w 377190"/>
              <a:gd name="connsiteY3" fmla="*/ 11430 h 19050"/>
              <a:gd name="connsiteX4" fmla="*/ 335280 w 377190"/>
              <a:gd name="connsiteY4" fmla="*/ 19050 h 19050"/>
              <a:gd name="connsiteX5" fmla="*/ 377190 w 377190"/>
              <a:gd name="connsiteY5" fmla="*/ 15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 h="19050">
                <a:moveTo>
                  <a:pt x="0" y="3810"/>
                </a:moveTo>
                <a:cubicBezTo>
                  <a:pt x="6350" y="2540"/>
                  <a:pt x="12574" y="0"/>
                  <a:pt x="19050" y="0"/>
                </a:cubicBezTo>
                <a:cubicBezTo>
                  <a:pt x="95787" y="0"/>
                  <a:pt x="77354" y="3995"/>
                  <a:pt x="137160" y="7620"/>
                </a:cubicBezTo>
                <a:cubicBezTo>
                  <a:pt x="165078" y="9312"/>
                  <a:pt x="193058" y="9819"/>
                  <a:pt x="220980" y="11430"/>
                </a:cubicBezTo>
                <a:lnTo>
                  <a:pt x="335280" y="19050"/>
                </a:lnTo>
                <a:lnTo>
                  <a:pt x="37719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2045970" y="5209795"/>
            <a:ext cx="243840" cy="17207"/>
          </a:xfrm>
          <a:custGeom>
            <a:avLst/>
            <a:gdLst>
              <a:gd name="connsiteX0" fmla="*/ 0 w 243840"/>
              <a:gd name="connsiteY0" fmla="*/ 13387 h 17207"/>
              <a:gd name="connsiteX1" fmla="*/ 156210 w 243840"/>
              <a:gd name="connsiteY1" fmla="*/ 9577 h 17207"/>
              <a:gd name="connsiteX2" fmla="*/ 228600 w 243840"/>
              <a:gd name="connsiteY2" fmla="*/ 13387 h 17207"/>
              <a:gd name="connsiteX3" fmla="*/ 243840 w 243840"/>
              <a:gd name="connsiteY3" fmla="*/ 17197 h 17207"/>
            </a:gdLst>
            <a:ahLst/>
            <a:cxnLst>
              <a:cxn ang="0">
                <a:pos x="connsiteX0" y="connsiteY0"/>
              </a:cxn>
              <a:cxn ang="0">
                <a:pos x="connsiteX1" y="connsiteY1"/>
              </a:cxn>
              <a:cxn ang="0">
                <a:pos x="connsiteX2" y="connsiteY2"/>
              </a:cxn>
              <a:cxn ang="0">
                <a:pos x="connsiteX3" y="connsiteY3"/>
              </a:cxn>
            </a:cxnLst>
            <a:rect l="l" t="t" r="r" b="b"/>
            <a:pathLst>
              <a:path w="243840" h="17207">
                <a:moveTo>
                  <a:pt x="0" y="13387"/>
                </a:moveTo>
                <a:cubicBezTo>
                  <a:pt x="61093" y="-11050"/>
                  <a:pt x="15047" y="4444"/>
                  <a:pt x="156210" y="9577"/>
                </a:cubicBezTo>
                <a:cubicBezTo>
                  <a:pt x="180357" y="10455"/>
                  <a:pt x="204470" y="12117"/>
                  <a:pt x="228600" y="13387"/>
                </a:cubicBezTo>
                <a:cubicBezTo>
                  <a:pt x="241235" y="17599"/>
                  <a:pt x="236014" y="17197"/>
                  <a:pt x="243840" y="1719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2687782" y="5067239"/>
            <a:ext cx="381000" cy="14871"/>
          </a:xfrm>
          <a:custGeom>
            <a:avLst/>
            <a:gdLst>
              <a:gd name="connsiteX0" fmla="*/ 0 w 381000"/>
              <a:gd name="connsiteY0" fmla="*/ 426 h 14871"/>
              <a:gd name="connsiteX1" fmla="*/ 187036 w 381000"/>
              <a:gd name="connsiteY1" fmla="*/ 14280 h 14871"/>
              <a:gd name="connsiteX2" fmla="*/ 346363 w 381000"/>
              <a:gd name="connsiteY2" fmla="*/ 426 h 14871"/>
              <a:gd name="connsiteX3" fmla="*/ 381000 w 381000"/>
              <a:gd name="connsiteY3" fmla="*/ 426 h 14871"/>
            </a:gdLst>
            <a:ahLst/>
            <a:cxnLst>
              <a:cxn ang="0">
                <a:pos x="connsiteX0" y="connsiteY0"/>
              </a:cxn>
              <a:cxn ang="0">
                <a:pos x="connsiteX1" y="connsiteY1"/>
              </a:cxn>
              <a:cxn ang="0">
                <a:pos x="connsiteX2" y="connsiteY2"/>
              </a:cxn>
              <a:cxn ang="0">
                <a:pos x="connsiteX3" y="connsiteY3"/>
              </a:cxn>
            </a:cxnLst>
            <a:rect l="l" t="t" r="r" b="b"/>
            <a:pathLst>
              <a:path w="381000" h="14871">
                <a:moveTo>
                  <a:pt x="0" y="426"/>
                </a:moveTo>
                <a:cubicBezTo>
                  <a:pt x="62345" y="5044"/>
                  <a:pt x="124537" y="12827"/>
                  <a:pt x="187036" y="14280"/>
                </a:cubicBezTo>
                <a:cubicBezTo>
                  <a:pt x="319680" y="17365"/>
                  <a:pt x="258796" y="7723"/>
                  <a:pt x="346363" y="426"/>
                </a:cubicBezTo>
                <a:cubicBezTo>
                  <a:pt x="357869" y="-533"/>
                  <a:pt x="369454" y="426"/>
                  <a:pt x="381000" y="426"/>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a:off x="969818" y="4880628"/>
            <a:ext cx="429491" cy="13990"/>
          </a:xfrm>
          <a:custGeom>
            <a:avLst/>
            <a:gdLst>
              <a:gd name="connsiteX0" fmla="*/ 0 w 429491"/>
              <a:gd name="connsiteY0" fmla="*/ 0 h 13990"/>
              <a:gd name="connsiteX1" fmla="*/ 200891 w 429491"/>
              <a:gd name="connsiteY1" fmla="*/ 6928 h 13990"/>
              <a:gd name="connsiteX2" fmla="*/ 429491 w 429491"/>
              <a:gd name="connsiteY2" fmla="*/ 13855 h 13990"/>
            </a:gdLst>
            <a:ahLst/>
            <a:cxnLst>
              <a:cxn ang="0">
                <a:pos x="connsiteX0" y="connsiteY0"/>
              </a:cxn>
              <a:cxn ang="0">
                <a:pos x="connsiteX1" y="connsiteY1"/>
              </a:cxn>
              <a:cxn ang="0">
                <a:pos x="connsiteX2" y="connsiteY2"/>
              </a:cxn>
            </a:cxnLst>
            <a:rect l="l" t="t" r="r" b="b"/>
            <a:pathLst>
              <a:path w="429491" h="13990">
                <a:moveTo>
                  <a:pt x="0" y="0"/>
                </a:moveTo>
                <a:lnTo>
                  <a:pt x="200891" y="6928"/>
                </a:lnTo>
                <a:cubicBezTo>
                  <a:pt x="407909" y="15554"/>
                  <a:pt x="256849" y="13855"/>
                  <a:pt x="429491"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1835727" y="4700519"/>
            <a:ext cx="374073" cy="14510"/>
          </a:xfrm>
          <a:custGeom>
            <a:avLst/>
            <a:gdLst>
              <a:gd name="connsiteX0" fmla="*/ 0 w 374073"/>
              <a:gd name="connsiteY0" fmla="*/ 0 h 14510"/>
              <a:gd name="connsiteX1" fmla="*/ 124691 w 374073"/>
              <a:gd name="connsiteY1" fmla="*/ 6928 h 14510"/>
              <a:gd name="connsiteX2" fmla="*/ 214746 w 374073"/>
              <a:gd name="connsiteY2" fmla="*/ 13855 h 14510"/>
              <a:gd name="connsiteX3" fmla="*/ 374073 w 374073"/>
              <a:gd name="connsiteY3" fmla="*/ 13855 h 14510"/>
            </a:gdLst>
            <a:ahLst/>
            <a:cxnLst>
              <a:cxn ang="0">
                <a:pos x="connsiteX0" y="connsiteY0"/>
              </a:cxn>
              <a:cxn ang="0">
                <a:pos x="connsiteX1" y="connsiteY1"/>
              </a:cxn>
              <a:cxn ang="0">
                <a:pos x="connsiteX2" y="connsiteY2"/>
              </a:cxn>
              <a:cxn ang="0">
                <a:pos x="connsiteX3" y="connsiteY3"/>
              </a:cxn>
            </a:cxnLst>
            <a:rect l="l" t="t" r="r" b="b"/>
            <a:pathLst>
              <a:path w="374073" h="14510">
                <a:moveTo>
                  <a:pt x="0" y="0"/>
                </a:moveTo>
                <a:lnTo>
                  <a:pt x="124691" y="6928"/>
                </a:lnTo>
                <a:cubicBezTo>
                  <a:pt x="154736" y="8866"/>
                  <a:pt x="184651" y="13019"/>
                  <a:pt x="214746" y="13855"/>
                </a:cubicBezTo>
                <a:cubicBezTo>
                  <a:pt x="267835" y="15330"/>
                  <a:pt x="320964" y="13855"/>
                  <a:pt x="374073"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56"/>
          <p:cNvSpPr/>
          <p:nvPr/>
        </p:nvSpPr>
        <p:spPr>
          <a:xfrm>
            <a:off x="872490" y="4518332"/>
            <a:ext cx="324382" cy="15277"/>
          </a:xfrm>
          <a:custGeom>
            <a:avLst/>
            <a:gdLst>
              <a:gd name="connsiteX0" fmla="*/ 0 w 324382"/>
              <a:gd name="connsiteY0" fmla="*/ 0 h 15277"/>
              <a:gd name="connsiteX1" fmla="*/ 220980 w 324382"/>
              <a:gd name="connsiteY1" fmla="*/ 3810 h 15277"/>
              <a:gd name="connsiteX2" fmla="*/ 232410 w 324382"/>
              <a:gd name="connsiteY2" fmla="*/ 7620 h 15277"/>
              <a:gd name="connsiteX3" fmla="*/ 274320 w 324382"/>
              <a:gd name="connsiteY3" fmla="*/ 11430 h 15277"/>
              <a:gd name="connsiteX4" fmla="*/ 297180 w 324382"/>
              <a:gd name="connsiteY4" fmla="*/ 15240 h 1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382" h="15277">
                <a:moveTo>
                  <a:pt x="0" y="0"/>
                </a:moveTo>
                <a:lnTo>
                  <a:pt x="220980" y="3810"/>
                </a:lnTo>
                <a:cubicBezTo>
                  <a:pt x="224994" y="3942"/>
                  <a:pt x="228434" y="7052"/>
                  <a:pt x="232410" y="7620"/>
                </a:cubicBezTo>
                <a:cubicBezTo>
                  <a:pt x="246297" y="9604"/>
                  <a:pt x="260341" y="10265"/>
                  <a:pt x="274320" y="11430"/>
                </a:cubicBezTo>
                <a:cubicBezTo>
                  <a:pt x="328222" y="15922"/>
                  <a:pt x="342820" y="15240"/>
                  <a:pt x="297180" y="1524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907473" y="4317852"/>
            <a:ext cx="256309" cy="43231"/>
          </a:xfrm>
          <a:custGeom>
            <a:avLst/>
            <a:gdLst>
              <a:gd name="connsiteX0" fmla="*/ 0 w 256309"/>
              <a:gd name="connsiteY0" fmla="*/ 29376 h 43231"/>
              <a:gd name="connsiteX1" fmla="*/ 256309 w 256309"/>
              <a:gd name="connsiteY1" fmla="*/ 43231 h 43231"/>
            </a:gdLst>
            <a:ahLst/>
            <a:cxnLst>
              <a:cxn ang="0">
                <a:pos x="connsiteX0" y="connsiteY0"/>
              </a:cxn>
              <a:cxn ang="0">
                <a:pos x="connsiteX1" y="connsiteY1"/>
              </a:cxn>
            </a:cxnLst>
            <a:rect l="l" t="t" r="r" b="b"/>
            <a:pathLst>
              <a:path w="256309" h="43231">
                <a:moveTo>
                  <a:pt x="0" y="29376"/>
                </a:moveTo>
                <a:cubicBezTo>
                  <a:pt x="258617" y="36366"/>
                  <a:pt x="256309" y="-49164"/>
                  <a:pt x="256309" y="4323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ihandform 29"/>
          <p:cNvSpPr/>
          <p:nvPr/>
        </p:nvSpPr>
        <p:spPr>
          <a:xfrm>
            <a:off x="893618" y="4174047"/>
            <a:ext cx="270164" cy="14390"/>
          </a:xfrm>
          <a:custGeom>
            <a:avLst/>
            <a:gdLst>
              <a:gd name="connsiteX0" fmla="*/ 0 w 270164"/>
              <a:gd name="connsiteY0" fmla="*/ 0 h 14390"/>
              <a:gd name="connsiteX1" fmla="*/ 124691 w 270164"/>
              <a:gd name="connsiteY1" fmla="*/ 6927 h 14390"/>
              <a:gd name="connsiteX2" fmla="*/ 193964 w 270164"/>
              <a:gd name="connsiteY2" fmla="*/ 13854 h 14390"/>
              <a:gd name="connsiteX3" fmla="*/ 270164 w 270164"/>
              <a:gd name="connsiteY3" fmla="*/ 13854 h 14390"/>
            </a:gdLst>
            <a:ahLst/>
            <a:cxnLst>
              <a:cxn ang="0">
                <a:pos x="connsiteX0" y="connsiteY0"/>
              </a:cxn>
              <a:cxn ang="0">
                <a:pos x="connsiteX1" y="connsiteY1"/>
              </a:cxn>
              <a:cxn ang="0">
                <a:pos x="connsiteX2" y="connsiteY2"/>
              </a:cxn>
              <a:cxn ang="0">
                <a:pos x="connsiteX3" y="connsiteY3"/>
              </a:cxn>
            </a:cxnLst>
            <a:rect l="l" t="t" r="r" b="b"/>
            <a:pathLst>
              <a:path w="270164" h="14390">
                <a:moveTo>
                  <a:pt x="0" y="0"/>
                </a:moveTo>
                <a:lnTo>
                  <a:pt x="124691" y="6927"/>
                </a:lnTo>
                <a:cubicBezTo>
                  <a:pt x="147838" y="8580"/>
                  <a:pt x="170784" y="12750"/>
                  <a:pt x="193964" y="13854"/>
                </a:cubicBezTo>
                <a:cubicBezTo>
                  <a:pt x="219335" y="15062"/>
                  <a:pt x="244764" y="13854"/>
                  <a:pt x="270164" y="1385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ihandform 58"/>
          <p:cNvSpPr/>
          <p:nvPr/>
        </p:nvSpPr>
        <p:spPr>
          <a:xfrm>
            <a:off x="1950720" y="4011602"/>
            <a:ext cx="278130" cy="4097"/>
          </a:xfrm>
          <a:custGeom>
            <a:avLst/>
            <a:gdLst>
              <a:gd name="connsiteX0" fmla="*/ 0 w 278130"/>
              <a:gd name="connsiteY0" fmla="*/ 3810 h 4097"/>
              <a:gd name="connsiteX1" fmla="*/ 83820 w 278130"/>
              <a:gd name="connsiteY1" fmla="*/ 0 h 4097"/>
              <a:gd name="connsiteX2" fmla="*/ 179070 w 278130"/>
              <a:gd name="connsiteY2" fmla="*/ 3810 h 4097"/>
              <a:gd name="connsiteX3" fmla="*/ 278130 w 278130"/>
              <a:gd name="connsiteY3" fmla="*/ 3810 h 4097"/>
            </a:gdLst>
            <a:ahLst/>
            <a:cxnLst>
              <a:cxn ang="0">
                <a:pos x="connsiteX0" y="connsiteY0"/>
              </a:cxn>
              <a:cxn ang="0">
                <a:pos x="connsiteX1" y="connsiteY1"/>
              </a:cxn>
              <a:cxn ang="0">
                <a:pos x="connsiteX2" y="connsiteY2"/>
              </a:cxn>
              <a:cxn ang="0">
                <a:pos x="connsiteX3" y="connsiteY3"/>
              </a:cxn>
            </a:cxnLst>
            <a:rect l="l" t="t" r="r" b="b"/>
            <a:pathLst>
              <a:path w="278130" h="4097">
                <a:moveTo>
                  <a:pt x="0" y="3810"/>
                </a:moveTo>
                <a:cubicBezTo>
                  <a:pt x="27940" y="2540"/>
                  <a:pt x="55851" y="0"/>
                  <a:pt x="83820" y="0"/>
                </a:cubicBezTo>
                <a:cubicBezTo>
                  <a:pt x="115595" y="0"/>
                  <a:pt x="147301" y="3187"/>
                  <a:pt x="179070" y="3810"/>
                </a:cubicBezTo>
                <a:cubicBezTo>
                  <a:pt x="212084" y="4457"/>
                  <a:pt x="245110" y="3810"/>
                  <a:pt x="27813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57"/>
          <p:cNvSpPr/>
          <p:nvPr/>
        </p:nvSpPr>
        <p:spPr>
          <a:xfrm>
            <a:off x="872490" y="3831705"/>
            <a:ext cx="308610" cy="27497"/>
          </a:xfrm>
          <a:custGeom>
            <a:avLst/>
            <a:gdLst>
              <a:gd name="connsiteX0" fmla="*/ 0 w 308610"/>
              <a:gd name="connsiteY0" fmla="*/ 12257 h 27497"/>
              <a:gd name="connsiteX1" fmla="*/ 99060 w 308610"/>
              <a:gd name="connsiteY1" fmla="*/ 23687 h 27497"/>
              <a:gd name="connsiteX2" fmla="*/ 114300 w 308610"/>
              <a:gd name="connsiteY2" fmla="*/ 27497 h 27497"/>
              <a:gd name="connsiteX3" fmla="*/ 175260 w 308610"/>
              <a:gd name="connsiteY3" fmla="*/ 23687 h 27497"/>
              <a:gd name="connsiteX4" fmla="*/ 205740 w 308610"/>
              <a:gd name="connsiteY4" fmla="*/ 16067 h 27497"/>
              <a:gd name="connsiteX5" fmla="*/ 270510 w 308610"/>
              <a:gd name="connsiteY5" fmla="*/ 827 h 27497"/>
              <a:gd name="connsiteX6" fmla="*/ 308610 w 308610"/>
              <a:gd name="connsiteY6" fmla="*/ 827 h 2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 h="27497">
                <a:moveTo>
                  <a:pt x="0" y="12257"/>
                </a:moveTo>
                <a:lnTo>
                  <a:pt x="99060" y="23687"/>
                </a:lnTo>
                <a:cubicBezTo>
                  <a:pt x="104140" y="24957"/>
                  <a:pt x="109064" y="27497"/>
                  <a:pt x="114300" y="27497"/>
                </a:cubicBezTo>
                <a:cubicBezTo>
                  <a:pt x="134660" y="27497"/>
                  <a:pt x="154992" y="25617"/>
                  <a:pt x="175260" y="23687"/>
                </a:cubicBezTo>
                <a:cubicBezTo>
                  <a:pt x="197945" y="21527"/>
                  <a:pt x="188355" y="20413"/>
                  <a:pt x="205740" y="16067"/>
                </a:cubicBezTo>
                <a:cubicBezTo>
                  <a:pt x="227257" y="10688"/>
                  <a:pt x="248570" y="4077"/>
                  <a:pt x="270510" y="827"/>
                </a:cubicBezTo>
                <a:cubicBezTo>
                  <a:pt x="283073" y="-1034"/>
                  <a:pt x="295910" y="827"/>
                  <a:pt x="308610" y="82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ihandform 46"/>
          <p:cNvSpPr/>
          <p:nvPr/>
        </p:nvSpPr>
        <p:spPr>
          <a:xfrm>
            <a:off x="832919" y="2618085"/>
            <a:ext cx="561315" cy="19255"/>
          </a:xfrm>
          <a:custGeom>
            <a:avLst/>
            <a:gdLst>
              <a:gd name="connsiteX0" fmla="*/ 0 w 561315"/>
              <a:gd name="connsiteY0" fmla="*/ 0 h 19255"/>
              <a:gd name="connsiteX1" fmla="*/ 371192 w 561315"/>
              <a:gd name="connsiteY1" fmla="*/ 9054 h 19255"/>
              <a:gd name="connsiteX2" fmla="*/ 398352 w 561315"/>
              <a:gd name="connsiteY2" fmla="*/ 18107 h 19255"/>
              <a:gd name="connsiteX3" fmla="*/ 561315 w 561315"/>
              <a:gd name="connsiteY3" fmla="*/ 18107 h 19255"/>
            </a:gdLst>
            <a:ahLst/>
            <a:cxnLst>
              <a:cxn ang="0">
                <a:pos x="connsiteX0" y="connsiteY0"/>
              </a:cxn>
              <a:cxn ang="0">
                <a:pos x="connsiteX1" y="connsiteY1"/>
              </a:cxn>
              <a:cxn ang="0">
                <a:pos x="connsiteX2" y="connsiteY2"/>
              </a:cxn>
              <a:cxn ang="0">
                <a:pos x="connsiteX3" y="connsiteY3"/>
              </a:cxn>
            </a:cxnLst>
            <a:rect l="l" t="t" r="r" b="b"/>
            <a:pathLst>
              <a:path w="561315" h="19255">
                <a:moveTo>
                  <a:pt x="0" y="0"/>
                </a:moveTo>
                <a:cubicBezTo>
                  <a:pt x="123731" y="3018"/>
                  <a:pt x="247552" y="3434"/>
                  <a:pt x="371192" y="9054"/>
                </a:cubicBezTo>
                <a:cubicBezTo>
                  <a:pt x="380725" y="9487"/>
                  <a:pt x="388820" y="17653"/>
                  <a:pt x="398352" y="18107"/>
                </a:cubicBezTo>
                <a:cubicBezTo>
                  <a:pt x="452612" y="20691"/>
                  <a:pt x="506994" y="18107"/>
                  <a:pt x="561315" y="1810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860079" y="2427962"/>
            <a:ext cx="534155" cy="22084"/>
          </a:xfrm>
          <a:custGeom>
            <a:avLst/>
            <a:gdLst>
              <a:gd name="connsiteX0" fmla="*/ 0 w 534155"/>
              <a:gd name="connsiteY0" fmla="*/ 9054 h 22084"/>
              <a:gd name="connsiteX1" fmla="*/ 162963 w 534155"/>
              <a:gd name="connsiteY1" fmla="*/ 18107 h 22084"/>
              <a:gd name="connsiteX2" fmla="*/ 443620 w 534155"/>
              <a:gd name="connsiteY2" fmla="*/ 0 h 22084"/>
              <a:gd name="connsiteX3" fmla="*/ 497941 w 534155"/>
              <a:gd name="connsiteY3" fmla="*/ 9054 h 22084"/>
              <a:gd name="connsiteX4" fmla="*/ 534155 w 534155"/>
              <a:gd name="connsiteY4" fmla="*/ 0 h 22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155" h="22084">
                <a:moveTo>
                  <a:pt x="0" y="9054"/>
                </a:moveTo>
                <a:cubicBezTo>
                  <a:pt x="54321" y="12072"/>
                  <a:pt x="108558" y="18107"/>
                  <a:pt x="162963" y="18107"/>
                </a:cubicBezTo>
                <a:cubicBezTo>
                  <a:pt x="397818" y="18107"/>
                  <a:pt x="339427" y="34734"/>
                  <a:pt x="443620" y="0"/>
                </a:cubicBezTo>
                <a:cubicBezTo>
                  <a:pt x="461727" y="3018"/>
                  <a:pt x="479584" y="9054"/>
                  <a:pt x="497941" y="9054"/>
                </a:cubicBezTo>
                <a:cubicBezTo>
                  <a:pt x="510384" y="9054"/>
                  <a:pt x="534155" y="0"/>
                  <a:pt x="534155" y="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ihandform 47"/>
          <p:cNvSpPr/>
          <p:nvPr/>
        </p:nvSpPr>
        <p:spPr>
          <a:xfrm>
            <a:off x="2336005" y="2074425"/>
            <a:ext cx="461515" cy="45719"/>
          </a:xfrm>
          <a:custGeom>
            <a:avLst/>
            <a:gdLst>
              <a:gd name="connsiteX0" fmla="*/ 0 w 516048"/>
              <a:gd name="connsiteY0" fmla="*/ 0 h 27160"/>
              <a:gd name="connsiteX1" fmla="*/ 362139 w 516048"/>
              <a:gd name="connsiteY1" fmla="*/ 9054 h 27160"/>
              <a:gd name="connsiteX2" fmla="*/ 488887 w 516048"/>
              <a:gd name="connsiteY2" fmla="*/ 18107 h 27160"/>
              <a:gd name="connsiteX3" fmla="*/ 516048 w 516048"/>
              <a:gd name="connsiteY3" fmla="*/ 27160 h 27160"/>
            </a:gdLst>
            <a:ahLst/>
            <a:cxnLst>
              <a:cxn ang="0">
                <a:pos x="connsiteX0" y="connsiteY0"/>
              </a:cxn>
              <a:cxn ang="0">
                <a:pos x="connsiteX1" y="connsiteY1"/>
              </a:cxn>
              <a:cxn ang="0">
                <a:pos x="connsiteX2" y="connsiteY2"/>
              </a:cxn>
              <a:cxn ang="0">
                <a:pos x="connsiteX3" y="connsiteY3"/>
              </a:cxn>
            </a:cxnLst>
            <a:rect l="l" t="t" r="r" b="b"/>
            <a:pathLst>
              <a:path w="516048" h="27160">
                <a:moveTo>
                  <a:pt x="0" y="0"/>
                </a:moveTo>
                <a:lnTo>
                  <a:pt x="362139" y="9054"/>
                </a:lnTo>
                <a:cubicBezTo>
                  <a:pt x="404467" y="10622"/>
                  <a:pt x="446820" y="13158"/>
                  <a:pt x="488887" y="18107"/>
                </a:cubicBezTo>
                <a:cubicBezTo>
                  <a:pt x="498365" y="19222"/>
                  <a:pt x="516048" y="27160"/>
                  <a:pt x="516048" y="271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3004599440"/>
              </p:ext>
            </p:extLst>
          </p:nvPr>
        </p:nvGraphicFramePr>
        <p:xfrm>
          <a:off x="180000" y="612992"/>
          <a:ext cx="6012000" cy="609157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KfK</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Verwaltungs</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Blaupausen Medien Multimediaagentur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Projektentwicklung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Ute </a:t>
                      </a:r>
                      <a:r>
                        <a:rPr lang="de-DE" sz="1100" b="0" i="0" u="none" strike="noStrike" dirty="0" err="1">
                          <a:solidFill>
                            <a:srgbClr val="000000"/>
                          </a:solidFill>
                          <a:effectLst/>
                          <a:latin typeface="Calibri" panose="020F0502020204030204" pitchFamily="34" charset="0"/>
                        </a:rPr>
                        <a:t>Nißle-Klammt</a:t>
                      </a:r>
                      <a:r>
                        <a:rPr lang="de-DE" sz="1100" b="0" i="0" u="none" strike="noStrike" dirty="0">
                          <a:solidFill>
                            <a:srgbClr val="000000"/>
                          </a:solidFill>
                          <a:effectLst/>
                          <a:latin typeface="Calibri" panose="020F0502020204030204" pitchFamily="34" charset="0"/>
                        </a:rPr>
                        <a:t> Blaupark-Apotheke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a:t>
                      </a:r>
                      <a:r>
                        <a:rPr lang="de-DE" sz="1100" b="0" i="0" u="none" strike="noStrike" dirty="0" err="1">
                          <a:solidFill>
                            <a:srgbClr val="000000"/>
                          </a:solidFill>
                          <a:effectLst/>
                          <a:latin typeface="Calibri" panose="020F0502020204030204" pitchFamily="34" charset="0"/>
                        </a:rPr>
                        <a:t>Immobilienverwertungsges.m</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b.H</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000000"/>
                          </a:solidFill>
                          <a:effectLst/>
                          <a:latin typeface="Calibri" panose="020F0502020204030204" pitchFamily="34" charset="0"/>
                        </a:rPr>
                        <a:t>Plaupause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89.68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Simon Huber Filmproduktion graupause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Seniorenzentrum </a:t>
                      </a:r>
                      <a:r>
                        <a:rPr lang="de-DE" sz="1100" b="0" i="0" u="none" strike="noStrike" dirty="0" err="1">
                          <a:solidFill>
                            <a:srgbClr val="000000"/>
                          </a:solidFill>
                          <a:effectLst/>
                          <a:latin typeface="Calibri" panose="020F0502020204030204" pitchFamily="34" charset="0"/>
                        </a:rPr>
                        <a:t>Lopaupark</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Deli</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Paulsen 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Karl Paul </a:t>
                      </a:r>
                      <a:r>
                        <a:rPr lang="de-DE" sz="1100" b="0" i="0" u="none" strike="noStrike" dirty="0" err="1">
                          <a:solidFill>
                            <a:srgbClr val="000000"/>
                          </a:solidFill>
                          <a:effectLst/>
                          <a:latin typeface="Calibri" panose="020F0502020204030204" pitchFamily="34" charset="0"/>
                        </a:rPr>
                        <a:t>Kaupa</a:t>
                      </a:r>
                      <a:r>
                        <a:rPr lang="de-DE" sz="1100" b="0" i="0" u="none" strike="noStrike" dirty="0">
                          <a:solidFill>
                            <a:srgbClr val="000000"/>
                          </a:solidFill>
                          <a:effectLst/>
                          <a:latin typeface="Calibri" panose="020F0502020204030204" pitchFamily="34" charset="0"/>
                        </a:rPr>
                        <a:t> Bettengeschäft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fraupaul</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Bausen</a:t>
                      </a:r>
                      <a:r>
                        <a:rPr lang="de-DE" sz="1100" b="0" i="0" u="none" strike="noStrike" dirty="0">
                          <a:solidFill>
                            <a:srgbClr val="000000"/>
                          </a:solidFill>
                          <a:effectLst/>
                          <a:latin typeface="Calibri" panose="020F0502020204030204" pitchFamily="34" charset="0"/>
                        </a:rPr>
                        <a:t> &amp; Markwart Ausbaupartner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Baupartner BAUSTOFFSERVICE Schönhausen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Lothar Krause Baupartner</a:t>
                      </a:r>
                    </a:p>
                  </a:txBody>
                  <a:tcPr marL="72000" marR="72000" marT="6405" marB="0" anchor="b">
                    <a:lnL>
                      <a:noFill/>
                    </a:lnL>
                    <a:lnR>
                      <a:noFill/>
                    </a:lnR>
                    <a:lnT>
                      <a:noFill/>
                    </a:lnT>
                    <a:lnB>
                      <a:noFill/>
                    </a:lnB>
                  </a:tcPr>
                </a:tc>
              </a:tr>
            </a:tbl>
          </a:graphicData>
        </a:graphic>
      </p:graphicFrame>
      <p:sp>
        <p:nvSpPr>
          <p:cNvPr id="8" name="Rechteck 7"/>
          <p:cNvSpPr/>
          <p:nvPr/>
        </p:nvSpPr>
        <p:spPr>
          <a:xfrm>
            <a:off x="1" y="6067514"/>
            <a:ext cx="5805996" cy="79048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p:cNvSpPr>
            <a:spLocks noGrp="1"/>
          </p:cNvSpPr>
          <p:nvPr>
            <p:ph type="sldNum" sz="quarter" idx="10"/>
          </p:nvPr>
        </p:nvSpPr>
        <p:spPr/>
        <p:txBody>
          <a:bodyPr/>
          <a:lstStyle/>
          <a:p>
            <a:fld id="{A29D8577-601D-4845-9C29-D9E13FE3E8DB}" type="slidenum">
              <a:rPr lang="en-US" smtClean="0"/>
              <a:pPr/>
              <a:t>13</a:t>
            </a:fld>
            <a:endParaRPr lang="en-US" dirty="0"/>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2" name="Titel 1"/>
          <p:cNvSpPr>
            <a:spLocks noGrp="1"/>
          </p:cNvSpPr>
          <p:nvPr>
            <p:ph type="title"/>
          </p:nvPr>
        </p:nvSpPr>
        <p:spPr/>
        <p:txBody>
          <a:bodyPr/>
          <a:lstStyle/>
          <a:p>
            <a:r>
              <a:rPr lang="en-US" dirty="0" smtClean="0"/>
              <a:t>3-Gram Search for “</a:t>
            </a:r>
            <a:r>
              <a:rPr lang="en-US" dirty="0" err="1" smtClean="0"/>
              <a:t>Blaupause</a:t>
            </a:r>
            <a:r>
              <a:rPr lang="en-US" dirty="0" smtClean="0"/>
              <a:t>”: BLA LAU AUP UPA AUS USE</a:t>
            </a:r>
            <a:endParaRPr lang="en-US" dirty="0"/>
          </a:p>
        </p:txBody>
      </p:sp>
      <p:sp>
        <p:nvSpPr>
          <p:cNvPr id="69" name="Textfeld 68"/>
          <p:cNvSpPr txBox="1"/>
          <p:nvPr/>
        </p:nvSpPr>
        <p:spPr>
          <a:xfrm>
            <a:off x="6431710" y="609867"/>
            <a:ext cx="3238644" cy="3539430"/>
          </a:xfrm>
          <a:prstGeom prst="rect">
            <a:avLst/>
          </a:prstGeom>
          <a:noFill/>
        </p:spPr>
        <p:txBody>
          <a:bodyPr wrap="none" rtlCol="0">
            <a:spAutoFit/>
          </a:bodyPr>
          <a:lstStyle/>
          <a:p>
            <a:r>
              <a:rPr lang="en-US" sz="1400" dirty="0" smtClean="0">
                <a:solidFill>
                  <a:srgbClr val="00B0F0"/>
                </a:solidFill>
              </a:rPr>
              <a:t>Words responsible for retrieval:</a:t>
            </a:r>
          </a:p>
          <a:p>
            <a:r>
              <a:rPr lang="en-US" sz="1400" dirty="0" err="1" smtClean="0"/>
              <a:t>blaupause</a:t>
            </a:r>
            <a:endParaRPr lang="en-US" sz="1400" dirty="0" smtClean="0"/>
          </a:p>
          <a:p>
            <a:r>
              <a:rPr lang="en-US" sz="1400" dirty="0" err="1" smtClean="0"/>
              <a:t>blaupausen</a:t>
            </a:r>
            <a:endParaRPr lang="en-US" sz="1400" dirty="0" smtClean="0"/>
          </a:p>
          <a:p>
            <a:r>
              <a:rPr lang="en-US" sz="1400" dirty="0" err="1" smtClean="0"/>
              <a:t>blaupauser</a:t>
            </a:r>
            <a:endParaRPr lang="en-US" sz="1400" dirty="0" smtClean="0"/>
          </a:p>
          <a:p>
            <a:r>
              <a:rPr lang="en-US" sz="1400" dirty="0" err="1" smtClean="0"/>
              <a:t>blaupark</a:t>
            </a:r>
            <a:endParaRPr lang="en-US" sz="1400" dirty="0" smtClean="0"/>
          </a:p>
          <a:p>
            <a:r>
              <a:rPr lang="en-US" sz="1400" dirty="0" err="1" smtClean="0"/>
              <a:t>blaupapier</a:t>
            </a:r>
            <a:endParaRPr lang="en-US" sz="1400" dirty="0" smtClean="0"/>
          </a:p>
          <a:p>
            <a:r>
              <a:rPr lang="en-US" sz="1400" dirty="0" err="1" smtClean="0"/>
              <a:t>plaupause</a:t>
            </a:r>
            <a:endParaRPr lang="en-US" sz="1400" dirty="0" smtClean="0"/>
          </a:p>
          <a:p>
            <a:r>
              <a:rPr lang="en-US" sz="1400" dirty="0" err="1" smtClean="0"/>
              <a:t>graupause</a:t>
            </a:r>
            <a:endParaRPr lang="en-US" sz="1400" dirty="0" smtClean="0"/>
          </a:p>
          <a:p>
            <a:r>
              <a:rPr lang="en-US" sz="1400" dirty="0" err="1" smtClean="0"/>
              <a:t>lopaupark</a:t>
            </a:r>
            <a:endParaRPr lang="en-US" sz="1400" dirty="0" smtClean="0"/>
          </a:p>
          <a:p>
            <a:r>
              <a:rPr lang="en-US" sz="1400" dirty="0" err="1" smtClean="0"/>
              <a:t>paupau</a:t>
            </a:r>
            <a:endParaRPr lang="en-US" sz="1400" dirty="0" smtClean="0"/>
          </a:p>
          <a:p>
            <a:r>
              <a:rPr lang="en-US" sz="1400" dirty="0" err="1" smtClean="0"/>
              <a:t>paulsen</a:t>
            </a:r>
            <a:r>
              <a:rPr lang="en-US" sz="1400" dirty="0" smtClean="0"/>
              <a:t> </a:t>
            </a:r>
            <a:r>
              <a:rPr lang="en-US" sz="1400" dirty="0" err="1" smtClean="0"/>
              <a:t>baupartner</a:t>
            </a:r>
            <a:endParaRPr lang="en-US" sz="1400" dirty="0" smtClean="0"/>
          </a:p>
          <a:p>
            <a:r>
              <a:rPr lang="en-US" sz="1400" dirty="0" err="1" smtClean="0"/>
              <a:t>paul</a:t>
            </a:r>
            <a:r>
              <a:rPr lang="en-US" sz="1400" dirty="0" smtClean="0"/>
              <a:t> </a:t>
            </a:r>
            <a:r>
              <a:rPr lang="en-US" sz="1400" dirty="0" err="1" smtClean="0"/>
              <a:t>kaupa</a:t>
            </a:r>
            <a:endParaRPr lang="en-US" sz="1400" dirty="0" smtClean="0"/>
          </a:p>
          <a:p>
            <a:r>
              <a:rPr lang="en-US" sz="1400" dirty="0" err="1" smtClean="0"/>
              <a:t>fraupaul</a:t>
            </a:r>
            <a:endParaRPr lang="en-US" sz="1400" dirty="0" smtClean="0"/>
          </a:p>
          <a:p>
            <a:r>
              <a:rPr lang="en-US" sz="1400" dirty="0" err="1" smtClean="0"/>
              <a:t>bausen</a:t>
            </a:r>
            <a:r>
              <a:rPr lang="en-US" sz="1400" dirty="0" smtClean="0"/>
              <a:t> </a:t>
            </a:r>
            <a:r>
              <a:rPr lang="en-US" sz="1400" dirty="0" err="1" smtClean="0"/>
              <a:t>ausbaupartner</a:t>
            </a:r>
            <a:endParaRPr lang="en-US" sz="1400" dirty="0" smtClean="0"/>
          </a:p>
          <a:p>
            <a:r>
              <a:rPr lang="en-US" sz="1400" dirty="0" err="1" smtClean="0"/>
              <a:t>baupartner</a:t>
            </a:r>
            <a:r>
              <a:rPr lang="en-US" sz="1400" dirty="0" smtClean="0"/>
              <a:t> </a:t>
            </a:r>
            <a:r>
              <a:rPr lang="en-US" sz="1400" dirty="0" err="1" smtClean="0"/>
              <a:t>baustoffservice</a:t>
            </a:r>
            <a:r>
              <a:rPr lang="en-US" sz="1400" dirty="0" smtClean="0"/>
              <a:t> </a:t>
            </a:r>
            <a:r>
              <a:rPr lang="en-US" sz="1400" dirty="0" err="1" smtClean="0"/>
              <a:t>schönhausen</a:t>
            </a:r>
            <a:endParaRPr lang="en-US" sz="1400" dirty="0" smtClean="0"/>
          </a:p>
          <a:p>
            <a:endParaRPr lang="en-US" sz="1400" dirty="0"/>
          </a:p>
        </p:txBody>
      </p:sp>
      <p:sp>
        <p:nvSpPr>
          <p:cNvPr id="70" name="Rechteck 69"/>
          <p:cNvSpPr/>
          <p:nvPr/>
        </p:nvSpPr>
        <p:spPr>
          <a:xfrm>
            <a:off x="6434981" y="2879933"/>
            <a:ext cx="3734513" cy="1053983"/>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hteck 70"/>
          <p:cNvSpPr/>
          <p:nvPr/>
        </p:nvSpPr>
        <p:spPr>
          <a:xfrm>
            <a:off x="3560988" y="5670591"/>
            <a:ext cx="161454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1580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2" name="Textfeld 71"/>
          <p:cNvSpPr txBox="1"/>
          <p:nvPr/>
        </p:nvSpPr>
        <p:spPr>
          <a:xfrm>
            <a:off x="6431710" y="4127619"/>
            <a:ext cx="5635794" cy="1600438"/>
          </a:xfrm>
          <a:prstGeom prst="rect">
            <a:avLst/>
          </a:prstGeom>
          <a:noFill/>
        </p:spPr>
        <p:txBody>
          <a:bodyPr wrap="square" rtlCol="0">
            <a:spAutoFit/>
          </a:bodyPr>
          <a:lstStyle/>
          <a:p>
            <a:r>
              <a:rPr lang="en-US" sz="1400" dirty="0" smtClean="0"/>
              <a:t>Linguistic preparers destroy information for the sake of recalling misspelled terms at the expense of precision. The genuinely misspelled entries are drowned in a deluge of false positives. Usually, linguistic methods are applied in interactive environments, where results are eye-balled by humans discriminating between real misspellings and mechanical clutter.</a:t>
            </a:r>
          </a:p>
          <a:p>
            <a:r>
              <a:rPr lang="en-US" sz="1400" dirty="0"/>
              <a:t>We have to replicate this visual screening via a flexible string distance function, which is independent of word </a:t>
            </a:r>
            <a:r>
              <a:rPr lang="en-US" sz="1400" dirty="0" smtClean="0"/>
              <a:t>positioning.</a:t>
            </a:r>
            <a:endParaRPr lang="en-US" sz="1400" dirty="0"/>
          </a:p>
        </p:txBody>
      </p:sp>
      <p:graphicFrame>
        <p:nvGraphicFramePr>
          <p:cNvPr id="75" name="Tabelle 74"/>
          <p:cNvGraphicFramePr>
            <a:graphicFrameLocks noGrp="1"/>
          </p:cNvGraphicFramePr>
          <p:nvPr>
            <p:extLst>
              <p:ext uri="{D42A27DB-BD31-4B8C-83A1-F6EECF244321}">
                <p14:modId xmlns:p14="http://schemas.microsoft.com/office/powerpoint/2010/main" val="762703967"/>
              </p:ext>
            </p:extLst>
          </p:nvPr>
        </p:nvGraphicFramePr>
        <p:xfrm>
          <a:off x="181450" y="609867"/>
          <a:ext cx="6012000" cy="17404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169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6500"/>
                                        <p:tgtEl>
                                          <p:spTgt spid="6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250"/>
                                        <p:tgtEl>
                                          <p:spTgt spid="48"/>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250"/>
                                        <p:tgtEl>
                                          <p:spTgt spid="46"/>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250"/>
                                        <p:tgtEl>
                                          <p:spTgt spid="47"/>
                                        </p:tgtEl>
                                      </p:cBhvr>
                                    </p:animEffect>
                                  </p:childTnLst>
                                </p:cTn>
                              </p:par>
                              <p:par>
                                <p:cTn id="25" presetID="22" presetClass="entr" presetSubtype="8" fill="hold" grpId="0" nodeType="withEffect">
                                  <p:stCondLst>
                                    <p:cond delay="75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50"/>
                                        <p:tgtEl>
                                          <p:spTgt spid="58"/>
                                        </p:tgtEl>
                                      </p:cBhvr>
                                    </p:animEffect>
                                  </p:childTnLst>
                                </p:cTn>
                              </p:par>
                              <p:par>
                                <p:cTn id="28" presetID="22" presetClass="entr" presetSubtype="8" fill="hold" grpId="0"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250"/>
                                        <p:tgtEl>
                                          <p:spTgt spid="59"/>
                                        </p:tgtEl>
                                      </p:cBhvr>
                                    </p:animEffect>
                                  </p:childTnLst>
                                </p:cTn>
                              </p:par>
                              <p:par>
                                <p:cTn id="31" presetID="22" presetClass="entr" presetSubtype="8"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250"/>
                                        <p:tgtEl>
                                          <p:spTgt spid="30"/>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50"/>
                                        <p:tgtEl>
                                          <p:spTgt spid="3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50"/>
                                        <p:tgtEl>
                                          <p:spTgt spid="57"/>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250"/>
                                        <p:tgtEl>
                                          <p:spTgt spid="33"/>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50"/>
                                        <p:tgtEl>
                                          <p:spTgt spid="34"/>
                                        </p:tgtEl>
                                      </p:cBhvr>
                                    </p:animEffect>
                                  </p:childTnLst>
                                </p:cTn>
                              </p:par>
                              <p:par>
                                <p:cTn id="46" presetID="22" presetClass="entr" presetSubtype="8" fill="hold" grpId="0" nodeType="withEffect">
                                  <p:stCondLst>
                                    <p:cond delay="25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50"/>
                                        <p:tgtEl>
                                          <p:spTgt spid="35"/>
                                        </p:tgtEl>
                                      </p:cBhvr>
                                    </p:animEffect>
                                  </p:childTnLst>
                                </p:cTn>
                              </p:par>
                              <p:par>
                                <p:cTn id="49" presetID="22" presetClass="entr" presetSubtype="8" fill="hold" grpId="0" nodeType="withEffect">
                                  <p:stCondLst>
                                    <p:cond delay="275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250"/>
                                        <p:tgtEl>
                                          <p:spTgt spid="56"/>
                                        </p:tgtEl>
                                      </p:cBhvr>
                                    </p:animEffect>
                                  </p:childTnLst>
                                </p:cTn>
                              </p:par>
                              <p:par>
                                <p:cTn id="52" presetID="22" presetClass="entr" presetSubtype="8" fill="hold" grpId="0" nodeType="withEffect">
                                  <p:stCondLst>
                                    <p:cond delay="30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250"/>
                                        <p:tgtEl>
                                          <p:spTgt spid="53"/>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250"/>
                                        <p:tgtEl>
                                          <p:spTgt spid="54"/>
                                        </p:tgtEl>
                                      </p:cBhvr>
                                    </p:animEffect>
                                  </p:childTnLst>
                                </p:cTn>
                              </p:par>
                              <p:par>
                                <p:cTn id="58" presetID="22" presetClass="entr" presetSubtype="8" fill="hold" grpId="0" nodeType="withEffect">
                                  <p:stCondLst>
                                    <p:cond delay="35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250"/>
                                        <p:tgtEl>
                                          <p:spTgt spid="52"/>
                                        </p:tgtEl>
                                      </p:cBhvr>
                                    </p:animEffect>
                                  </p:childTnLst>
                                </p:cTn>
                              </p:par>
                              <p:par>
                                <p:cTn id="61" presetID="22" presetClass="entr" presetSubtype="8" fill="hold" grpId="0" nodeType="withEffect">
                                  <p:stCondLst>
                                    <p:cond delay="3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22" presetClass="entr" presetSubtype="8" fill="hold" grpId="0" nodeType="withEffect">
                                  <p:stCondLst>
                                    <p:cond delay="400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250"/>
                                        <p:tgtEl>
                                          <p:spTgt spid="51"/>
                                        </p:tgtEl>
                                      </p:cBhvr>
                                    </p:animEffect>
                                  </p:childTnLst>
                                </p:cTn>
                              </p:par>
                              <p:par>
                                <p:cTn id="67" presetID="22" presetClass="entr" presetSubtype="8" fill="hold" grpId="0" nodeType="withEffect">
                                  <p:stCondLst>
                                    <p:cond delay="425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250"/>
                                        <p:tgtEl>
                                          <p:spTgt spid="40"/>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250"/>
                                        <p:tgtEl>
                                          <p:spTgt spid="45"/>
                                        </p:tgtEl>
                                      </p:cBhvr>
                                    </p:animEffect>
                                  </p:childTnLst>
                                </p:cTn>
                              </p:par>
                              <p:par>
                                <p:cTn id="73" presetID="22" presetClass="entr" presetSubtype="8" fill="hold" grpId="0" nodeType="withEffect">
                                  <p:stCondLst>
                                    <p:cond delay="475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250"/>
                                        <p:tgtEl>
                                          <p:spTgt spid="62"/>
                                        </p:tgtEl>
                                      </p:cBhvr>
                                    </p:animEffect>
                                  </p:childTnLst>
                                </p:cTn>
                              </p:par>
                              <p:par>
                                <p:cTn id="76" presetID="22" presetClass="entr" presetSubtype="8" fill="hold" grpId="0" nodeType="withEffect">
                                  <p:stCondLst>
                                    <p:cond delay="50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250"/>
                                        <p:tgtEl>
                                          <p:spTgt spid="63"/>
                                        </p:tgtEl>
                                      </p:cBhvr>
                                    </p:animEffect>
                                  </p:childTnLst>
                                </p:cTn>
                              </p:par>
                              <p:par>
                                <p:cTn id="79" presetID="22" presetClass="entr" presetSubtype="8" fill="hold" grpId="0" nodeType="withEffect">
                                  <p:stCondLst>
                                    <p:cond delay="525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250"/>
                                        <p:tgtEl>
                                          <p:spTgt spid="64"/>
                                        </p:tgtEl>
                                      </p:cBhvr>
                                    </p:animEffect>
                                  </p:childTnLst>
                                </p:cTn>
                              </p:par>
                              <p:par>
                                <p:cTn id="82" presetID="22" presetClass="entr" presetSubtype="8" fill="hold" grpId="0" nodeType="withEffect">
                                  <p:stCondLst>
                                    <p:cond delay="5500"/>
                                  </p:stCondLst>
                                  <p:childTnLst>
                                    <p:set>
                                      <p:cBhvr>
                                        <p:cTn id="83" dur="1" fill="hold">
                                          <p:stCondLst>
                                            <p:cond delay="0"/>
                                          </p:stCondLst>
                                        </p:cTn>
                                        <p:tgtEl>
                                          <p:spTgt spid="65"/>
                                        </p:tgtEl>
                                        <p:attrNameLst>
                                          <p:attrName>style.visibility</p:attrName>
                                        </p:attrNameLst>
                                      </p:cBhvr>
                                      <p:to>
                                        <p:strVal val="visible"/>
                                      </p:to>
                                    </p:set>
                                    <p:animEffect transition="in" filter="wipe(left)">
                                      <p:cBhvr>
                                        <p:cTn id="84" dur="250"/>
                                        <p:tgtEl>
                                          <p:spTgt spid="65"/>
                                        </p:tgtEl>
                                      </p:cBhvr>
                                    </p:animEffect>
                                  </p:childTnLst>
                                </p:cTn>
                              </p:par>
                              <p:par>
                                <p:cTn id="85" presetID="22" presetClass="entr" presetSubtype="8" fill="hold" grpId="0" nodeType="withEffect">
                                  <p:stCondLst>
                                    <p:cond delay="575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50"/>
                                        <p:tgtEl>
                                          <p:spTgt spid="66"/>
                                        </p:tgtEl>
                                      </p:cBhvr>
                                    </p:animEffect>
                                  </p:childTnLst>
                                </p:cTn>
                              </p:par>
                              <p:par>
                                <p:cTn id="88" presetID="22" presetClass="entr" presetSubtype="8" fill="hold" grpId="0" nodeType="withEffect">
                                  <p:stCondLst>
                                    <p:cond delay="600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250"/>
                                        <p:tgtEl>
                                          <p:spTgt spid="67"/>
                                        </p:tgtEl>
                                      </p:cBhvr>
                                    </p:animEffect>
                                  </p:childTnLst>
                                </p:cTn>
                              </p:par>
                              <p:par>
                                <p:cTn id="91" presetID="22" presetClass="entr" presetSubtype="8" fill="hold" grpId="0" nodeType="withEffect">
                                  <p:stCondLst>
                                    <p:cond delay="625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25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5" grpId="0" animBg="1"/>
      <p:bldP spid="64" grpId="0" animBg="1"/>
      <p:bldP spid="63" grpId="0" animBg="1"/>
      <p:bldP spid="62" grpId="0" animBg="1"/>
      <p:bldP spid="45" grpId="0" animBg="1"/>
      <p:bldP spid="40" grpId="0" animBg="1"/>
      <p:bldP spid="51" grpId="0" animBg="1"/>
      <p:bldP spid="39" grpId="0" animBg="1"/>
      <p:bldP spid="52" grpId="0" animBg="1"/>
      <p:bldP spid="54" grpId="0" animBg="1"/>
      <p:bldP spid="53" grpId="0" animBg="1"/>
      <p:bldP spid="56" grpId="0" animBg="1"/>
      <p:bldP spid="35" grpId="0" animBg="1"/>
      <p:bldP spid="34" grpId="0" animBg="1"/>
      <p:bldP spid="33" grpId="0" animBg="1"/>
      <p:bldP spid="57" grpId="0" animBg="1"/>
      <p:bldP spid="31" grpId="0" animBg="1"/>
      <p:bldP spid="30" grpId="0" animBg="1"/>
      <p:bldP spid="59" grpId="0" animBg="1"/>
      <p:bldP spid="58" grpId="0" animBg="1"/>
      <p:bldP spid="47" grpId="0" animBg="1"/>
      <p:bldP spid="46" grpId="0" animBg="1"/>
      <p:bldP spid="48" grpId="0" animBg="1"/>
      <p:bldP spid="6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Least Relative Character Position Delta (LRCPD)</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Choice>
        <mc:Fallback xmlns="">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101000" t="-1639" r="-8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201000" t="-1639" r="-7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01000" t="-1639" r="-6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97030" t="-1639" r="-49901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502000" t="-1639" r="-4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602000" t="-1639" r="-3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702000" t="-1639" r="-2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802000" t="-1639" r="-104000" b="-209836"/>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579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Fallback>
      </mc:AlternateContent>
      <p:graphicFrame>
        <p:nvGraphicFramePr>
          <p:cNvPr id="49" name="Tabelle 6"/>
          <p:cNvGraphicFramePr>
            <a:graphicFrameLocks noGrp="1"/>
          </p:cNvGraphicFramePr>
          <p:nvPr>
            <p:extLst>
              <p:ext uri="{D42A27DB-BD31-4B8C-83A1-F6EECF244321}">
                <p14:modId xmlns:p14="http://schemas.microsoft.com/office/powerpoint/2010/main" val="976811305"/>
              </p:ext>
            </p:extLst>
          </p:nvPr>
        </p:nvGraphicFramePr>
        <p:xfrm>
          <a:off x="1402576" y="3884930"/>
          <a:ext cx="54864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C</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H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A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R</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N</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Z</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K</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AlternateContent xmlns:mc="http://schemas.openxmlformats.org/markup-compatibility/2006" xmlns:a14="http://schemas.microsoft.com/office/drawing/2010/main">
        <mc:Choice Requires="a14">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Choice>
        <mc:Fallback xmlns="">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100885" t="-3279" r="-8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200885" t="-3279" r="-7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00885" t="-3279" r="-6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97368" t="-3279" r="-50000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501770" t="-3279" r="-4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701770" t="-3279" r="-204425"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801770" t="-3279" r="-1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Fallback>
      </mc:AlternateContent>
      <p:cxnSp>
        <p:nvCxnSpPr>
          <p:cNvPr id="51" name="Gewinkelte Verbindung 8"/>
          <p:cNvCxnSpPr/>
          <p:nvPr/>
        </p:nvCxnSpPr>
        <p:spPr>
          <a:xfrm rot="16200000" flipH="1">
            <a:off x="934293" y="3264351"/>
            <a:ext cx="662330" cy="576062"/>
          </a:xfrm>
          <a:prstGeom prst="bentConnector3">
            <a:avLst/>
          </a:prstGeom>
          <a:noFill/>
          <a:ln w="25400" cap="flat" cmpd="sng" algn="ctr">
            <a:solidFill>
              <a:srgbClr val="8064A2"/>
            </a:solidFill>
            <a:prstDash val="solid"/>
            <a:tailEnd type="arrow"/>
          </a:ln>
          <a:effectLst/>
        </p:spPr>
      </p:cxnSp>
      <p:cxnSp>
        <p:nvCxnSpPr>
          <p:cNvPr id="52" name="Gerade Verbindung 9"/>
          <p:cNvCxnSpPr/>
          <p:nvPr/>
        </p:nvCxnSpPr>
        <p:spPr>
          <a:xfrm>
            <a:off x="1697504" y="3213573"/>
            <a:ext cx="0" cy="463598"/>
          </a:xfrm>
          <a:prstGeom prst="line">
            <a:avLst/>
          </a:prstGeom>
          <a:noFill/>
          <a:ln w="25400" cap="flat" cmpd="sng" algn="ctr">
            <a:solidFill>
              <a:srgbClr val="8064A2"/>
            </a:solidFill>
            <a:prstDash val="solid"/>
          </a:ln>
          <a:effectLst/>
        </p:spPr>
      </p:cxnSp>
      <p:cxnSp>
        <p:nvCxnSpPr>
          <p:cNvPr id="53" name="Gerade Verbindung 10"/>
          <p:cNvCxnSpPr/>
          <p:nvPr/>
        </p:nvCxnSpPr>
        <p:spPr>
          <a:xfrm>
            <a:off x="1697504" y="3664904"/>
            <a:ext cx="3600400" cy="0"/>
          </a:xfrm>
          <a:prstGeom prst="line">
            <a:avLst/>
          </a:prstGeom>
          <a:noFill/>
          <a:ln w="25400" cap="flat" cmpd="sng" algn="ctr">
            <a:solidFill>
              <a:srgbClr val="8064A2"/>
            </a:solidFill>
            <a:prstDash val="solid"/>
          </a:ln>
          <a:effectLst/>
        </p:spPr>
      </p:cxnSp>
      <p:cxnSp>
        <p:nvCxnSpPr>
          <p:cNvPr id="54" name="Gerade Verbindung mit Pfeil 11"/>
          <p:cNvCxnSpPr/>
          <p:nvPr/>
        </p:nvCxnSpPr>
        <p:spPr>
          <a:xfrm>
            <a:off x="5297904" y="3653141"/>
            <a:ext cx="0" cy="232944"/>
          </a:xfrm>
          <a:prstGeom prst="straightConnector1">
            <a:avLst/>
          </a:prstGeom>
          <a:noFill/>
          <a:ln w="25400" cap="flat" cmpd="sng" algn="ctr">
            <a:solidFill>
              <a:srgbClr val="8064A2"/>
            </a:solidFill>
            <a:prstDash val="solid"/>
            <a:tailEnd type="arrow"/>
          </a:ln>
          <a:effectLst/>
        </p:spPr>
      </p:cxnSp>
      <p:cxnSp>
        <p:nvCxnSpPr>
          <p:cNvPr id="55" name="Gewinkelte Verbindung 12"/>
          <p:cNvCxnSpPr/>
          <p:nvPr/>
        </p:nvCxnSpPr>
        <p:spPr>
          <a:xfrm rot="16200000" flipH="1">
            <a:off x="2299931" y="3259218"/>
            <a:ext cx="667355" cy="576064"/>
          </a:xfrm>
          <a:prstGeom prst="bentConnector3">
            <a:avLst/>
          </a:prstGeom>
          <a:noFill/>
          <a:ln w="25400" cap="flat" cmpd="sng" algn="ctr">
            <a:solidFill>
              <a:srgbClr val="8064A2"/>
            </a:solidFill>
            <a:prstDash val="solid"/>
            <a:tailEnd type="arrow"/>
          </a:ln>
          <a:effectLst/>
        </p:spPr>
      </p:cxnSp>
      <p:cxnSp>
        <p:nvCxnSpPr>
          <p:cNvPr id="56" name="Gewinkelte Verbindung 13"/>
          <p:cNvCxnSpPr/>
          <p:nvPr/>
        </p:nvCxnSpPr>
        <p:spPr>
          <a:xfrm rot="16200000" flipH="1">
            <a:off x="2937394" y="3267790"/>
            <a:ext cx="669393" cy="556884"/>
          </a:xfrm>
          <a:prstGeom prst="bentConnector3">
            <a:avLst/>
          </a:prstGeom>
          <a:noFill/>
          <a:ln w="25400" cap="flat" cmpd="sng" algn="ctr">
            <a:solidFill>
              <a:srgbClr val="8064A2"/>
            </a:solidFill>
            <a:prstDash val="solid"/>
            <a:tailEnd type="arrow"/>
          </a:ln>
          <a:effectLst/>
        </p:spPr>
      </p:cxnSp>
      <p:cxnSp>
        <p:nvCxnSpPr>
          <p:cNvPr id="57" name="Gewinkelte Verbindung 14"/>
          <p:cNvCxnSpPr/>
          <p:nvPr/>
        </p:nvCxnSpPr>
        <p:spPr>
          <a:xfrm rot="16200000" flipH="1">
            <a:off x="3595056" y="3330207"/>
            <a:ext cx="669393" cy="432048"/>
          </a:xfrm>
          <a:prstGeom prst="bentConnector3">
            <a:avLst/>
          </a:prstGeom>
          <a:noFill/>
          <a:ln w="25400" cap="flat" cmpd="sng" algn="ctr">
            <a:solidFill>
              <a:srgbClr val="8064A2"/>
            </a:solidFill>
            <a:prstDash val="solid"/>
            <a:tailEnd type="arrow"/>
          </a:ln>
          <a:effectLst/>
        </p:spPr>
      </p:cxnSp>
      <p:cxnSp>
        <p:nvCxnSpPr>
          <p:cNvPr id="58" name="Gewinkelte Verbindung 15"/>
          <p:cNvCxnSpPr/>
          <p:nvPr/>
        </p:nvCxnSpPr>
        <p:spPr>
          <a:xfrm rot="16200000" flipH="1">
            <a:off x="4225126" y="3384215"/>
            <a:ext cx="669394" cy="324035"/>
          </a:xfrm>
          <a:prstGeom prst="bentConnector3">
            <a:avLst/>
          </a:prstGeom>
          <a:noFill/>
          <a:ln w="25400" cap="flat" cmpd="sng" algn="ctr">
            <a:solidFill>
              <a:srgbClr val="8064A2"/>
            </a:solidFill>
            <a:prstDash val="solid"/>
            <a:tailEnd type="arrow"/>
          </a:ln>
          <a:effectLst/>
        </p:spPr>
      </p:cxnSp>
      <p:grpSp>
        <p:nvGrpSpPr>
          <p:cNvPr id="59" name="Gruppieren 16"/>
          <p:cNvGrpSpPr/>
          <p:nvPr/>
        </p:nvGrpSpPr>
        <p:grpSpPr>
          <a:xfrm>
            <a:off x="4947112" y="3213047"/>
            <a:ext cx="288032" cy="354601"/>
            <a:chOff x="5292080" y="3841239"/>
            <a:chExt cx="288032" cy="354601"/>
          </a:xfrm>
        </p:grpSpPr>
        <p:cxnSp>
          <p:nvCxnSpPr>
            <p:cNvPr id="60" name="Gerade Verbindung 17"/>
            <p:cNvCxnSpPr/>
            <p:nvPr/>
          </p:nvCxnSpPr>
          <p:spPr>
            <a:xfrm>
              <a:off x="5436096" y="3841239"/>
              <a:ext cx="0" cy="232325"/>
            </a:xfrm>
            <a:prstGeom prst="line">
              <a:avLst/>
            </a:prstGeom>
            <a:noFill/>
            <a:ln w="25400" cap="flat" cmpd="sng" algn="ctr">
              <a:solidFill>
                <a:srgbClr val="8064A2"/>
              </a:solidFill>
              <a:prstDash val="solid"/>
            </a:ln>
            <a:effectLst/>
          </p:spPr>
        </p:cxnSp>
        <p:cxnSp>
          <p:nvCxnSpPr>
            <p:cNvPr id="61" name="Gerade Verbindung 18"/>
            <p:cNvCxnSpPr/>
            <p:nvPr/>
          </p:nvCxnSpPr>
          <p:spPr>
            <a:xfrm>
              <a:off x="5292080" y="4083483"/>
              <a:ext cx="288032" cy="0"/>
            </a:xfrm>
            <a:prstGeom prst="line">
              <a:avLst/>
            </a:prstGeom>
            <a:noFill/>
            <a:ln w="25400" cap="flat" cmpd="sng" algn="ctr">
              <a:solidFill>
                <a:srgbClr val="8064A2"/>
              </a:solidFill>
              <a:prstDash val="solid"/>
            </a:ln>
            <a:effectLst/>
          </p:spPr>
        </p:cxnSp>
        <p:cxnSp>
          <p:nvCxnSpPr>
            <p:cNvPr id="62" name="Gerade Verbindung 19"/>
            <p:cNvCxnSpPr/>
            <p:nvPr/>
          </p:nvCxnSpPr>
          <p:spPr>
            <a:xfrm>
              <a:off x="5355758" y="4139489"/>
              <a:ext cx="160676" cy="0"/>
            </a:xfrm>
            <a:prstGeom prst="line">
              <a:avLst/>
            </a:prstGeom>
            <a:noFill/>
            <a:ln w="25400" cap="flat" cmpd="sng" algn="ctr">
              <a:solidFill>
                <a:srgbClr val="8064A2"/>
              </a:solidFill>
              <a:prstDash val="solid"/>
            </a:ln>
            <a:effectLst/>
          </p:spPr>
        </p:cxnSp>
        <p:cxnSp>
          <p:nvCxnSpPr>
            <p:cNvPr id="63" name="Gerade Verbindung 20"/>
            <p:cNvCxnSpPr/>
            <p:nvPr/>
          </p:nvCxnSpPr>
          <p:spPr>
            <a:xfrm>
              <a:off x="5404774" y="4195840"/>
              <a:ext cx="62645" cy="0"/>
            </a:xfrm>
            <a:prstGeom prst="line">
              <a:avLst/>
            </a:prstGeom>
            <a:noFill/>
            <a:ln w="25400" cap="flat" cmpd="sng" algn="ctr">
              <a:solidFill>
                <a:srgbClr val="8064A2"/>
              </a:solidFill>
              <a:prstDash val="solid"/>
            </a:ln>
            <a:effectLst/>
          </p:spPr>
        </p:cxnSp>
      </p:grpSp>
      <p:cxnSp>
        <p:nvCxnSpPr>
          <p:cNvPr id="64" name="Gewinkelte Verbindung 21"/>
          <p:cNvCxnSpPr/>
          <p:nvPr/>
        </p:nvCxnSpPr>
        <p:spPr>
          <a:xfrm rot="5400000">
            <a:off x="5285936" y="3367522"/>
            <a:ext cx="672010" cy="360039"/>
          </a:xfrm>
          <a:prstGeom prst="bentConnector3">
            <a:avLst/>
          </a:prstGeom>
          <a:noFill/>
          <a:ln w="25400" cap="flat" cmpd="sng" algn="ctr">
            <a:solidFill>
              <a:srgbClr val="8064A2"/>
            </a:solidFill>
            <a:prstDash val="solid"/>
            <a:tailEnd type="arrow"/>
          </a:ln>
          <a:effectLst/>
        </p:spPr>
      </p:cxnSp>
      <p:cxnSp>
        <p:nvCxnSpPr>
          <p:cNvPr id="65" name="Gewinkelte Verbindung 22"/>
          <p:cNvCxnSpPr/>
          <p:nvPr/>
        </p:nvCxnSpPr>
        <p:spPr>
          <a:xfrm rot="5400000">
            <a:off x="5863309" y="3294203"/>
            <a:ext cx="669393" cy="504055"/>
          </a:xfrm>
          <a:prstGeom prst="bentConnector3">
            <a:avLst/>
          </a:prstGeom>
          <a:noFill/>
          <a:ln w="25400" cap="flat" cmpd="sng" algn="ctr">
            <a:solidFill>
              <a:srgbClr val="8064A2"/>
            </a:solidFill>
            <a:prstDash val="solid"/>
            <a:tailEnd type="arrow"/>
          </a:ln>
          <a:effectLst/>
        </p:spPr>
      </p:cxnSp>
      <p:cxnSp>
        <p:nvCxnSpPr>
          <p:cNvPr id="66" name="Gewinkelte Verbindung 23"/>
          <p:cNvCxnSpPr/>
          <p:nvPr/>
        </p:nvCxnSpPr>
        <p:spPr>
          <a:xfrm rot="5400000">
            <a:off x="6547210" y="3258373"/>
            <a:ext cx="669394" cy="575717"/>
          </a:xfrm>
          <a:prstGeom prst="bentConnector3">
            <a:avLst/>
          </a:prstGeom>
          <a:noFill/>
          <a:ln w="25400" cap="flat" cmpd="sng" algn="ctr">
            <a:solidFill>
              <a:srgbClr val="8064A2"/>
            </a:solidFill>
            <a:prstDash val="solid"/>
            <a:tailEnd type="arrow"/>
          </a:ln>
          <a:effectLst/>
        </p:spPr>
      </p:cxnSp>
      <mc:AlternateContent xmlns:mc="http://schemas.openxmlformats.org/markup-compatibility/2006" xmlns:a14="http://schemas.microsoft.com/office/drawing/2010/main">
        <mc:Choice Requires="a14">
          <p:sp>
            <p:nvSpPr>
              <p:cNvPr id="67" name="Textfeld 24"/>
              <p:cNvSpPr txBox="1"/>
              <p:nvPr/>
            </p:nvSpPr>
            <p:spPr>
              <a:xfrm>
                <a:off x="6689" y="2764095"/>
                <a:ext cx="36003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a:ea typeface="Cambria Math"/>
                        </a:rPr>
                        <m:t>∆</m:t>
                      </m:r>
                    </m:oMath>
                  </m:oMathPara>
                </a14:m>
                <a:endParaRPr kumimoji="0" lang="en-US" sz="2800" b="0" i="0" u="none" strike="noStrike" kern="0" cap="none" spc="0" normalizeH="0" baseline="0" noProof="0" dirty="0" smtClean="0">
                  <a:ln>
                    <a:noFill/>
                  </a:ln>
                  <a:solidFill>
                    <a:prstClr val="black"/>
                  </a:solidFill>
                  <a:effectLst/>
                  <a:uLnTx/>
                  <a:uFillTx/>
                </a:endParaRPr>
              </a:p>
            </p:txBody>
          </p:sp>
        </mc:Choice>
        <mc:Fallback xmlns="">
          <p:sp>
            <p:nvSpPr>
              <p:cNvPr id="67" name="Textfeld 24"/>
              <p:cNvSpPr txBox="1">
                <a:spLocks noRot="1" noChangeAspect="1" noMove="1" noResize="1" noEditPoints="1" noAdjustHandles="1" noChangeArrowheads="1" noChangeShapeType="1" noTextEdit="1"/>
              </p:cNvSpPr>
              <p:nvPr/>
            </p:nvSpPr>
            <p:spPr>
              <a:xfrm>
                <a:off x="6689"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68" name="Textfeld 25"/>
          <p:cNvSpPr txBox="1"/>
          <p:nvPr/>
        </p:nvSpPr>
        <p:spPr>
          <a:xfrm>
            <a:off x="1152414" y="2874935"/>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69" name="Textfeld 26"/>
          <p:cNvSpPr txBox="1"/>
          <p:nvPr/>
        </p:nvSpPr>
        <p:spPr>
          <a:xfrm>
            <a:off x="184051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0" name="Textfeld 27"/>
          <p:cNvSpPr txBox="1"/>
          <p:nvPr/>
        </p:nvSpPr>
        <p:spPr>
          <a:xfrm>
            <a:off x="2522235"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1" name="Textfeld 28"/>
          <p:cNvSpPr txBox="1"/>
          <p:nvPr/>
        </p:nvSpPr>
        <p:spPr>
          <a:xfrm>
            <a:off x="3213481"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2" name="Textfeld 29"/>
          <p:cNvSpPr txBox="1"/>
          <p:nvPr/>
        </p:nvSpPr>
        <p:spPr>
          <a:xfrm>
            <a:off x="390625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3" name="Textfeld 30"/>
          <p:cNvSpPr txBox="1"/>
          <p:nvPr/>
        </p:nvSpPr>
        <p:spPr>
          <a:xfrm>
            <a:off x="4595736" y="2863806"/>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4" name="Textfeld 31"/>
          <p:cNvSpPr txBox="1"/>
          <p:nvPr/>
        </p:nvSpPr>
        <p:spPr>
          <a:xfrm>
            <a:off x="5288387"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5" name="Textfeld 32"/>
          <p:cNvSpPr txBox="1"/>
          <p:nvPr/>
        </p:nvSpPr>
        <p:spPr>
          <a:xfrm>
            <a:off x="5974333" y="2863805"/>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6" name="Textfeld 33"/>
          <p:cNvSpPr txBox="1"/>
          <p:nvPr/>
        </p:nvSpPr>
        <p:spPr>
          <a:xfrm>
            <a:off x="6663398"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7" name="Textfeld 34"/>
          <p:cNvSpPr txBox="1"/>
          <p:nvPr/>
        </p:nvSpPr>
        <p:spPr>
          <a:xfrm>
            <a:off x="308760" y="2873304"/>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cxnSp>
        <p:nvCxnSpPr>
          <p:cNvPr id="80" name="Gewinkelte Verbindung 37"/>
          <p:cNvCxnSpPr/>
          <p:nvPr/>
        </p:nvCxnSpPr>
        <p:spPr>
          <a:xfrm rot="5400000">
            <a:off x="847337" y="2348807"/>
            <a:ext cx="656221" cy="396045"/>
          </a:xfrm>
          <a:prstGeom prst="bentConnector3">
            <a:avLst/>
          </a:prstGeom>
          <a:noFill/>
          <a:ln w="25400" cap="flat" cmpd="sng" algn="ctr">
            <a:solidFill>
              <a:srgbClr val="8064A2"/>
            </a:solidFill>
            <a:prstDash val="solid"/>
          </a:ln>
          <a:effectLst/>
        </p:spPr>
      </p:cxnSp>
      <p:cxnSp>
        <p:nvCxnSpPr>
          <p:cNvPr id="81" name="Gewinkelte Verbindung 38"/>
          <p:cNvCxnSpPr/>
          <p:nvPr/>
        </p:nvCxnSpPr>
        <p:spPr>
          <a:xfrm rot="5400000">
            <a:off x="1513412" y="2402812"/>
            <a:ext cx="656218" cy="288033"/>
          </a:xfrm>
          <a:prstGeom prst="bentConnector3">
            <a:avLst/>
          </a:prstGeom>
          <a:noFill/>
          <a:ln w="25400" cap="flat" cmpd="sng" algn="ctr">
            <a:solidFill>
              <a:srgbClr val="8064A2"/>
            </a:solidFill>
            <a:prstDash val="solid"/>
          </a:ln>
          <a:effectLst/>
        </p:spPr>
      </p:cxnSp>
      <p:cxnSp>
        <p:nvCxnSpPr>
          <p:cNvPr id="82" name="Gewinkelte Verbindung 39"/>
          <p:cNvCxnSpPr/>
          <p:nvPr/>
        </p:nvCxnSpPr>
        <p:spPr>
          <a:xfrm rot="5400000">
            <a:off x="2131046" y="2433250"/>
            <a:ext cx="645085" cy="216024"/>
          </a:xfrm>
          <a:prstGeom prst="bentConnector3">
            <a:avLst/>
          </a:prstGeom>
          <a:noFill/>
          <a:ln w="25400" cap="flat" cmpd="sng" algn="ctr">
            <a:solidFill>
              <a:srgbClr val="8064A2"/>
            </a:solidFill>
            <a:prstDash val="solid"/>
          </a:ln>
          <a:effectLst/>
        </p:spPr>
      </p:cxnSp>
      <p:cxnSp>
        <p:nvCxnSpPr>
          <p:cNvPr id="83" name="Gewinkelte Verbindung 40"/>
          <p:cNvCxnSpPr/>
          <p:nvPr/>
        </p:nvCxnSpPr>
        <p:spPr>
          <a:xfrm rot="5400000">
            <a:off x="2766838" y="2445530"/>
            <a:ext cx="650462" cy="196842"/>
          </a:xfrm>
          <a:prstGeom prst="bentConnector3">
            <a:avLst/>
          </a:prstGeom>
          <a:noFill/>
          <a:ln w="25400" cap="flat" cmpd="sng" algn="ctr">
            <a:solidFill>
              <a:srgbClr val="8064A2"/>
            </a:solidFill>
            <a:prstDash val="solid"/>
          </a:ln>
          <a:effectLst/>
        </p:spPr>
      </p:cxnSp>
      <p:cxnSp>
        <p:nvCxnSpPr>
          <p:cNvPr id="84" name="Gewinkelte Verbindung 41"/>
          <p:cNvCxnSpPr/>
          <p:nvPr/>
        </p:nvCxnSpPr>
        <p:spPr>
          <a:xfrm rot="5400000">
            <a:off x="3421623" y="2510825"/>
            <a:ext cx="656218" cy="72008"/>
          </a:xfrm>
          <a:prstGeom prst="bentConnector3">
            <a:avLst/>
          </a:prstGeom>
          <a:noFill/>
          <a:ln w="25400" cap="flat" cmpd="sng" algn="ctr">
            <a:solidFill>
              <a:srgbClr val="8064A2"/>
            </a:solidFill>
            <a:prstDash val="solid"/>
          </a:ln>
          <a:effectLst/>
        </p:spPr>
      </p:cxnSp>
      <p:cxnSp>
        <p:nvCxnSpPr>
          <p:cNvPr id="85" name="Gewinkelte Verbindung 42"/>
          <p:cNvCxnSpPr/>
          <p:nvPr/>
        </p:nvCxnSpPr>
        <p:spPr>
          <a:xfrm rot="5400000">
            <a:off x="4093263" y="2523261"/>
            <a:ext cx="645088" cy="36005"/>
          </a:xfrm>
          <a:prstGeom prst="bentConnector3">
            <a:avLst/>
          </a:prstGeom>
          <a:noFill/>
          <a:ln w="25400" cap="flat" cmpd="sng" algn="ctr">
            <a:solidFill>
              <a:srgbClr val="8064A2"/>
            </a:solidFill>
            <a:prstDash val="solid"/>
          </a:ln>
          <a:effectLst/>
        </p:spPr>
      </p:cxnSp>
      <p:cxnSp>
        <p:nvCxnSpPr>
          <p:cNvPr id="86" name="Gewinkelte Verbindung 43"/>
          <p:cNvCxnSpPr/>
          <p:nvPr/>
        </p:nvCxnSpPr>
        <p:spPr>
          <a:xfrm rot="16200000" flipH="1">
            <a:off x="4740471" y="2519442"/>
            <a:ext cx="650463" cy="49015"/>
          </a:xfrm>
          <a:prstGeom prst="bentConnector3">
            <a:avLst/>
          </a:prstGeom>
          <a:noFill/>
          <a:ln w="25400" cap="flat" cmpd="sng" algn="ctr">
            <a:solidFill>
              <a:srgbClr val="8064A2"/>
            </a:solidFill>
            <a:prstDash val="solid"/>
          </a:ln>
          <a:effectLst/>
        </p:spPr>
      </p:cxnSp>
      <p:cxnSp>
        <p:nvCxnSpPr>
          <p:cNvPr id="87" name="Gewinkelte Verbindung 44"/>
          <p:cNvCxnSpPr/>
          <p:nvPr/>
        </p:nvCxnSpPr>
        <p:spPr>
          <a:xfrm rot="16200000" flipH="1">
            <a:off x="5404722" y="2471942"/>
            <a:ext cx="650461" cy="144015"/>
          </a:xfrm>
          <a:prstGeom prst="bentConnector3">
            <a:avLst/>
          </a:prstGeom>
          <a:noFill/>
          <a:ln w="25400" cap="flat" cmpd="sng" algn="ctr">
            <a:solidFill>
              <a:srgbClr val="8064A2"/>
            </a:solidFill>
            <a:prstDash val="solid"/>
          </a:ln>
          <a:effectLst/>
        </p:spPr>
      </p:cxnSp>
      <p:cxnSp>
        <p:nvCxnSpPr>
          <p:cNvPr id="88" name="Gewinkelte Verbindung 45"/>
          <p:cNvCxnSpPr/>
          <p:nvPr/>
        </p:nvCxnSpPr>
        <p:spPr>
          <a:xfrm rot="16200000" flipH="1">
            <a:off x="6032801" y="2451949"/>
            <a:ext cx="650460" cy="184001"/>
          </a:xfrm>
          <a:prstGeom prst="bentConnector3">
            <a:avLst/>
          </a:prstGeom>
          <a:noFill/>
          <a:ln w="25400" cap="flat" cmpd="sng" algn="ctr">
            <a:solidFill>
              <a:srgbClr val="8064A2"/>
            </a:solidFill>
            <a:prstDash val="solid"/>
          </a:ln>
          <a:effectLst/>
        </p:spPr>
      </p:cxnSp>
      <p:cxnSp>
        <p:nvCxnSpPr>
          <p:cNvPr id="89" name="Gewinkelte Verbindung 46"/>
          <p:cNvCxnSpPr/>
          <p:nvPr/>
        </p:nvCxnSpPr>
        <p:spPr>
          <a:xfrm rot="16200000" flipH="1">
            <a:off x="6697812" y="2402987"/>
            <a:ext cx="656220" cy="287685"/>
          </a:xfrm>
          <a:prstGeom prst="bentConnector3">
            <a:avLst/>
          </a:prstGeom>
          <a:noFill/>
          <a:ln w="25400" cap="flat" cmpd="sng" algn="ctr">
            <a:solidFill>
              <a:srgbClr val="8064A2"/>
            </a:solidFill>
            <a:prstDash val="solid"/>
          </a:ln>
          <a:effectLst/>
        </p:spPr>
      </p:cxnSp>
      <mc:AlternateContent xmlns:mc="http://schemas.openxmlformats.org/markup-compatibility/2006" xmlns:a14="http://schemas.microsoft.com/office/drawing/2010/main">
        <mc:Choice Requires="a14">
          <p:sp>
            <p:nvSpPr>
              <p:cNvPr id="90" name="Rechteck 47"/>
              <p:cNvSpPr/>
              <p:nvPr/>
            </p:nvSpPr>
            <p:spPr>
              <a:xfrm>
                <a:off x="6689" y="5218921"/>
                <a:ext cx="7617243" cy="669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𝑙𝑟𝑐𝑝𝑑</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e>
                      </m:d>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num>
                        <m:den>
                          <m:r>
                            <a:rPr kumimoji="0" lang="en-US" sz="1800" b="0" i="1" u="none" strike="noStrike" kern="0" cap="none" spc="0" normalizeH="0" baseline="0" noProof="0" smtClean="0">
                              <a:ln>
                                <a:noFill/>
                              </a:ln>
                              <a:solidFill>
                                <a:prstClr val="black"/>
                              </a:solidFill>
                              <a:effectLst/>
                              <a:uLnTx/>
                              <a:uFillTx/>
                              <a:latin typeface="Cambria Math"/>
                            </a:rPr>
                            <m:t>𝑙𝑒𝑛</m:t>
                          </m:r>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den>
                      </m:f>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1.875</m:t>
                          </m:r>
                        </m:num>
                        <m:den>
                          <m:r>
                            <a:rPr kumimoji="0" lang="en-US" sz="1800" b="0" i="1" u="none" strike="noStrike" kern="0" cap="none" spc="0" normalizeH="0" baseline="0" noProof="0" smtClean="0">
                              <a:ln>
                                <a:noFill/>
                              </a:ln>
                              <a:solidFill>
                                <a:prstClr val="black"/>
                              </a:solidFill>
                              <a:effectLst/>
                              <a:uLnTx/>
                              <a:uFillTx/>
                              <a:latin typeface="Cambria Math"/>
                            </a:rPr>
                            <m:t>10</m:t>
                          </m:r>
                        </m:den>
                      </m:f>
                      <m:r>
                        <a:rPr kumimoji="0" lang="en-US" sz="1800" b="0" i="1" u="none" strike="noStrike" kern="0" cap="none" spc="0" normalizeH="0" baseline="0" noProof="0" smtClean="0">
                          <a:ln>
                            <a:noFill/>
                          </a:ln>
                          <a:solidFill>
                            <a:prstClr val="black"/>
                          </a:solidFill>
                          <a:effectLst/>
                          <a:uLnTx/>
                          <a:uFillTx/>
                          <a:latin typeface="Cambria Math"/>
                        </a:rPr>
                        <m:t>=0.8125</m:t>
                      </m:r>
                    </m:oMath>
                  </m:oMathPara>
                </a14:m>
                <a:endParaRPr kumimoji="0" lang="en-US" sz="1800" b="0" i="0" u="none" strike="noStrike" kern="0" cap="none" spc="0" normalizeH="0" baseline="0" noProof="0" dirty="0" smtClean="0">
                  <a:ln>
                    <a:noFill/>
                  </a:ln>
                  <a:solidFill>
                    <a:prstClr val="black"/>
                  </a:solidFill>
                  <a:effectLst/>
                  <a:uLnTx/>
                  <a:uFillTx/>
                </a:endParaRPr>
              </a:p>
            </p:txBody>
          </p:sp>
        </mc:Choice>
        <mc:Fallback xmlns="">
          <p:sp>
            <p:nvSpPr>
              <p:cNvPr id="90" name="Rechteck 47"/>
              <p:cNvSpPr>
                <a:spLocks noRot="1" noChangeAspect="1" noMove="1" noResize="1" noEditPoints="1" noAdjustHandles="1" noChangeArrowheads="1" noChangeShapeType="1" noTextEdit="1"/>
              </p:cNvSpPr>
              <p:nvPr/>
            </p:nvSpPr>
            <p:spPr>
              <a:xfrm>
                <a:off x="6689" y="5218921"/>
                <a:ext cx="7617243" cy="669094"/>
              </a:xfrm>
              <a:prstGeom prst="rect">
                <a:avLst/>
              </a:prstGeom>
              <a:blipFill rotWithShape="0">
                <a:blip r:embed="rId5"/>
                <a:stretch>
                  <a:fillRect/>
                </a:stretch>
              </a:blipFill>
            </p:spPr>
            <p:txBody>
              <a:bodyPr/>
              <a:lstStyle/>
              <a:p>
                <a:r>
                  <a:rPr lang="en-US">
                    <a:noFill/>
                  </a:rPr>
                  <a:t> </a:t>
                </a:r>
              </a:p>
            </p:txBody>
          </p:sp>
        </mc:Fallback>
      </mc:AlternateContent>
      <p:grpSp>
        <p:nvGrpSpPr>
          <p:cNvPr id="6" name="Gruppieren 5"/>
          <p:cNvGrpSpPr/>
          <p:nvPr/>
        </p:nvGrpSpPr>
        <p:grpSpPr>
          <a:xfrm>
            <a:off x="7440251" y="1091509"/>
            <a:ext cx="5519956" cy="4419305"/>
            <a:chOff x="7440251" y="1091509"/>
            <a:chExt cx="5519956" cy="4419305"/>
          </a:xfrm>
        </p:grpSpPr>
        <p:sp>
          <p:nvSpPr>
            <p:cNvPr id="4" name="Textfeld 3"/>
            <p:cNvSpPr txBox="1"/>
            <p:nvPr/>
          </p:nvSpPr>
          <p:spPr>
            <a:xfrm>
              <a:off x="7440251" y="1091509"/>
              <a:ext cx="5519956" cy="3108543"/>
            </a:xfrm>
            <a:prstGeom prst="rect">
              <a:avLst/>
            </a:prstGeom>
            <a:noFill/>
          </p:spPr>
          <p:txBody>
            <a:bodyPr wrap="square" rtlCol="0">
              <a:spAutoFit/>
            </a:bodyPr>
            <a:lstStyle/>
            <a:p>
              <a:r>
                <a:rPr lang="en-US" sz="1400" dirty="0" smtClean="0">
                  <a:solidFill>
                    <a:srgbClr val="00B0F0"/>
                  </a:solidFill>
                </a:rPr>
                <a:t>Candidate Refinement (Visual Screening)</a:t>
              </a:r>
            </a:p>
            <a:p>
              <a:r>
                <a:rPr lang="en-US" sz="1400" dirty="0"/>
                <a:t>s</a:t>
              </a:r>
              <a:r>
                <a:rPr lang="en-US" sz="1400" dirty="0" smtClean="0"/>
                <a:t>earch = any search field affected by a destructive preparer</a:t>
              </a:r>
            </a:p>
            <a:p>
              <a:pPr marL="0" lvl="1"/>
              <a:r>
                <a:rPr lang="en-US" sz="1400" dirty="0" smtClean="0"/>
                <a:t>found = corresponding entry of the Candidate</a:t>
              </a:r>
            </a:p>
            <a:p>
              <a:r>
                <a:rPr lang="en-US" sz="1400" dirty="0" smtClean="0"/>
                <a:t>run basic preparer over search and found</a:t>
              </a:r>
            </a:p>
            <a:p>
              <a:r>
                <a:rPr lang="en-US" sz="1400" dirty="0" smtClean="0"/>
                <a:t>delta = 0</a:t>
              </a:r>
            </a:p>
            <a:p>
              <a:r>
                <a:rPr lang="en-US" sz="1400" dirty="0" smtClean="0"/>
                <a:t>go through all words of search → word1</a:t>
              </a:r>
            </a:p>
            <a:p>
              <a:pPr marL="0" lvl="1" defTabSz="444500"/>
              <a:r>
                <a:rPr lang="en-US" sz="1400" dirty="0" smtClean="0"/>
                <a:t>	max = 0</a:t>
              </a:r>
            </a:p>
            <a:p>
              <a:pPr marL="0" lvl="1" defTabSz="444500"/>
              <a:r>
                <a:rPr lang="en-US" sz="1400" dirty="0" smtClean="0"/>
                <a:t>	go through all words of found </a:t>
              </a:r>
              <a:r>
                <a:rPr lang="en-US" sz="1400" dirty="0"/>
                <a:t>→</a:t>
              </a:r>
              <a:r>
                <a:rPr lang="en-US" sz="1400" dirty="0" smtClean="0"/>
                <a:t> word2</a:t>
              </a:r>
            </a:p>
            <a:p>
              <a:pPr marL="0" lvl="2" defTabSz="444500"/>
              <a:r>
                <a:rPr lang="en-US" sz="1400" dirty="0" smtClean="0"/>
                <a:t>		max = max(max, </a:t>
              </a:r>
              <a:r>
                <a:rPr lang="en-US" sz="1400" dirty="0" err="1" smtClean="0"/>
                <a:t>lrcpd</a:t>
              </a:r>
              <a:r>
                <a:rPr lang="en-US" sz="1400" dirty="0" smtClean="0"/>
                <a:t>(word1, word2))</a:t>
              </a:r>
            </a:p>
            <a:p>
              <a:pPr marL="0" lvl="2"/>
              <a:r>
                <a:rPr lang="en-US" sz="1400" dirty="0" smtClean="0"/>
                <a:t>	if max == 1 exit loop</a:t>
              </a:r>
            </a:p>
            <a:p>
              <a:pPr marL="0" lvl="2" defTabSz="444500"/>
              <a:r>
                <a:rPr lang="en-US" sz="1400" dirty="0" smtClean="0"/>
                <a:t>	delta += max</a:t>
              </a:r>
            </a:p>
            <a:p>
              <a:pPr marL="0" lvl="2"/>
              <a:r>
                <a:rPr lang="en-US" sz="1400" dirty="0" smtClean="0"/>
                <a:t>delta = delta/</a:t>
              </a:r>
              <a:r>
                <a:rPr lang="en-US" sz="1400" dirty="0" err="1" smtClean="0"/>
                <a:t>wordcount</a:t>
              </a:r>
              <a:r>
                <a:rPr lang="en-US" sz="1400" dirty="0" smtClean="0"/>
                <a:t>(search)</a:t>
              </a:r>
            </a:p>
            <a:p>
              <a:pPr marL="0" lvl="1"/>
              <a:r>
                <a:rPr lang="en-US" sz="1400" dirty="0" smtClean="0"/>
                <a:t>remove all blanks from search and found</a:t>
              </a:r>
            </a:p>
            <a:p>
              <a:pPr marL="0" lvl="1"/>
              <a:r>
                <a:rPr lang="en-US" sz="1400" dirty="0" smtClean="0"/>
                <a:t>return max(delta, </a:t>
              </a:r>
              <a:r>
                <a:rPr lang="en-US" sz="1400" dirty="0" err="1" smtClean="0"/>
                <a:t>lrcpd</a:t>
              </a:r>
              <a:r>
                <a:rPr lang="en-US" sz="1400" dirty="0" smtClean="0"/>
                <a:t>(search, found))</a:t>
              </a:r>
            </a:p>
          </p:txBody>
        </p:sp>
        <p:sp>
          <p:nvSpPr>
            <p:cNvPr id="5" name="Textfeld 4"/>
            <p:cNvSpPr txBox="1"/>
            <p:nvPr/>
          </p:nvSpPr>
          <p:spPr>
            <a:xfrm>
              <a:off x="7440251" y="4341263"/>
              <a:ext cx="4503633" cy="1169551"/>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Refinement ignores word-positioning, is commutative and returns a percentage → easy integration</a:t>
              </a:r>
            </a:p>
            <a:p>
              <a:pPr marL="216000" indent="-216000">
                <a:buClr>
                  <a:srgbClr val="00B0F0"/>
                </a:buClr>
                <a:buFont typeface="Wingdings" panose="05000000000000000000" pitchFamily="2" charset="2"/>
                <a:buChar char="§"/>
              </a:pPr>
              <a:r>
                <a:rPr lang="en-US" sz="1400" dirty="0" smtClean="0"/>
                <a:t>Refinement is integrated into the Identity by replacing the components of search types affected by destructive Preparer</a:t>
              </a:r>
              <a:endParaRPr lang="en-US" sz="1400" dirty="0"/>
            </a:p>
          </p:txBody>
        </p:sp>
      </p:grpSp>
    </p:spTree>
    <p:extLst>
      <p:ext uri="{BB962C8B-B14F-4D97-AF65-F5344CB8AC3E}">
        <p14:creationId xmlns:p14="http://schemas.microsoft.com/office/powerpoint/2010/main" val="14776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after LRCPD-Refinement</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15</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425264679"/>
              </p:ext>
            </p:extLst>
          </p:nvPr>
        </p:nvGraphicFramePr>
        <p:xfrm>
          <a:off x="180000"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4" name="Textfeld 3"/>
          <p:cNvSpPr txBox="1"/>
          <p:nvPr/>
        </p:nvSpPr>
        <p:spPr>
          <a:xfrm>
            <a:off x="6383707" y="612000"/>
            <a:ext cx="5648771" cy="2677656"/>
          </a:xfrm>
          <a:prstGeom prst="rect">
            <a:avLst/>
          </a:prstGeom>
          <a:noFill/>
        </p:spPr>
        <p:txBody>
          <a:bodyPr wrap="square" rtlCol="0">
            <a:spAutoFit/>
          </a:bodyPr>
          <a:lstStyle/>
          <a:p>
            <a:r>
              <a:rPr lang="en-US" sz="1400" dirty="0" smtClean="0">
                <a:solidFill>
                  <a:srgbClr val="00B0F0"/>
                </a:solidFill>
              </a:rPr>
              <a:t>Refinement</a:t>
            </a:r>
          </a:p>
          <a:p>
            <a:r>
              <a:rPr lang="en-US" sz="1400" dirty="0" smtClean="0"/>
              <a:t>and integration are subsequent processes following retrieval. They are optional. A second Threshold can be specified to filter candidates thereafter. Even the direction of the Refinement can be altered: </a:t>
            </a: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Searched with </a:t>
            </a:r>
            <a:r>
              <a:rPr lang="en-US" sz="1400" dirty="0" smtClean="0">
                <a:solidFill>
                  <a:srgbClr val="00B0F0"/>
                </a:solidFill>
              </a:rPr>
              <a:t>Found </a:t>
            </a:r>
            <a:r>
              <a:rPr lang="en-US" sz="1400" dirty="0">
                <a:solidFill>
                  <a:prstClr val="black"/>
                </a:solidFill>
              </a:rPr>
              <a:t>is the default direction and mimics the general </a:t>
            </a:r>
            <a:r>
              <a:rPr lang="en-US" sz="1400" dirty="0" err="1">
                <a:solidFill>
                  <a:prstClr val="black"/>
                </a:solidFill>
              </a:rPr>
              <a:t>SearchEngine</a:t>
            </a:r>
            <a:r>
              <a:rPr lang="en-US" sz="1400" dirty="0">
                <a:solidFill>
                  <a:prstClr val="black"/>
                </a:solidFill>
              </a:rPr>
              <a:t> </a:t>
            </a:r>
            <a:r>
              <a:rPr lang="en-US" sz="1400" dirty="0" smtClean="0">
                <a:solidFill>
                  <a:prstClr val="black"/>
                </a:solidFill>
              </a:rPr>
              <a:t>behavior</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Dynamic compare</a:t>
            </a:r>
            <a:r>
              <a:rPr lang="en-US" sz="1400" dirty="0" smtClean="0">
                <a:solidFill>
                  <a:prstClr val="black"/>
                </a:solidFill>
              </a:rPr>
              <a:t> </a:t>
            </a:r>
            <a:r>
              <a:rPr lang="en-US" sz="1400" dirty="0">
                <a:solidFill>
                  <a:prstClr val="black"/>
                </a:solidFill>
              </a:rPr>
              <a:t>compares in both directions and uses the lowest result → suitable for person </a:t>
            </a:r>
            <a:r>
              <a:rPr lang="en-US" sz="1400" dirty="0" smtClean="0">
                <a:solidFill>
                  <a:prstClr val="black"/>
                </a:solidFill>
              </a:rPr>
              <a:t>names</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Found with </a:t>
            </a:r>
            <a:r>
              <a:rPr lang="en-US" sz="1400" dirty="0" smtClean="0">
                <a:solidFill>
                  <a:srgbClr val="00B0F0"/>
                </a:solidFill>
              </a:rPr>
              <a:t>Searched</a:t>
            </a:r>
            <a:r>
              <a:rPr lang="en-US" sz="1400" dirty="0" smtClean="0">
                <a:solidFill>
                  <a:prstClr val="black"/>
                </a:solidFill>
              </a:rPr>
              <a:t> </a:t>
            </a:r>
            <a:r>
              <a:rPr lang="en-US" sz="1400" dirty="0">
                <a:solidFill>
                  <a:prstClr val="black"/>
                </a:solidFill>
              </a:rPr>
              <a:t>reverses the default direction → more noise in the base </a:t>
            </a:r>
            <a:r>
              <a:rPr lang="en-US" sz="1400" dirty="0" smtClean="0">
                <a:solidFill>
                  <a:prstClr val="black"/>
                </a:solidFill>
              </a:rPr>
              <a:t>table (rarely used)</a:t>
            </a:r>
          </a:p>
          <a:p>
            <a:pPr marL="216000" lvl="1" indent="-216000">
              <a:buClr>
                <a:schemeClr val="accent1"/>
              </a:buClr>
              <a:buFont typeface="Wingdings" panose="05000000000000000000" pitchFamily="2" charset="2"/>
              <a:buChar char="§"/>
            </a:pPr>
            <a:r>
              <a:rPr lang="en-US" sz="1400" dirty="0">
                <a:solidFill>
                  <a:srgbClr val="00B0F0"/>
                </a:solidFill>
              </a:rPr>
              <a:t>No automatic refine/research on destructive </a:t>
            </a:r>
            <a:r>
              <a:rPr lang="en-US" sz="1400" dirty="0" smtClean="0">
                <a:solidFill>
                  <a:srgbClr val="00B0F0"/>
                </a:solidFill>
              </a:rPr>
              <a:t>preparer </a:t>
            </a:r>
            <a:r>
              <a:rPr lang="en-US" sz="1400" dirty="0" smtClean="0"/>
              <a:t>skips the whole Refinement part (not advised but required for educational purposes)</a:t>
            </a:r>
            <a:endParaRPr lang="en-US" sz="1400" dirty="0">
              <a:solidFill>
                <a:srgbClr val="00B0F0"/>
              </a:solidFill>
            </a:endParaRPr>
          </a:p>
        </p:txBody>
      </p:sp>
      <p:sp>
        <p:nvSpPr>
          <p:cNvPr id="6" name="Rechteck 5"/>
          <p:cNvSpPr/>
          <p:nvPr/>
        </p:nvSpPr>
        <p:spPr>
          <a:xfrm>
            <a:off x="6383706" y="3363386"/>
            <a:ext cx="5671273" cy="2108269"/>
          </a:xfrm>
          <a:prstGeom prst="rect">
            <a:avLst/>
          </a:prstGeom>
        </p:spPr>
        <p:txBody>
          <a:bodyPr wrap="square">
            <a:spAutoFit/>
          </a:bodyPr>
          <a:lstStyle/>
          <a:p>
            <a:pPr>
              <a:spcBef>
                <a:spcPts val="600"/>
              </a:spcBef>
            </a:pPr>
            <a:r>
              <a:rPr lang="en-US" sz="1400" dirty="0">
                <a:solidFill>
                  <a:srgbClr val="00B0F0"/>
                </a:solidFill>
              </a:rPr>
              <a:t>Advice</a:t>
            </a:r>
          </a:p>
          <a:p>
            <a:r>
              <a:rPr lang="en-US" sz="1400" dirty="0"/>
              <a:t>Refined components of the Identity lack the intrinsic frequency based heuristic. Every word has the same “Identification Potential”. This can be considered a tacit loss in information conveyed by the Identity</a:t>
            </a:r>
            <a:r>
              <a:rPr lang="en-US" sz="1400" dirty="0" smtClean="0"/>
              <a:t>. </a:t>
            </a:r>
            <a:r>
              <a:rPr lang="en-US" sz="1400" dirty="0"/>
              <a:t>Plus, retrieval using destructive Preparer and the consecutive Refinement are slow</a:t>
            </a:r>
            <a:r>
              <a:rPr lang="en-US" sz="1400" dirty="0" smtClean="0"/>
              <a:t>.</a:t>
            </a:r>
            <a:endParaRPr lang="en-US" sz="1400" dirty="0"/>
          </a:p>
          <a:p>
            <a:pPr>
              <a:spcBef>
                <a:spcPts val="600"/>
              </a:spcBef>
            </a:pPr>
            <a:r>
              <a:rPr lang="en-US" sz="1400" dirty="0" smtClean="0"/>
              <a:t>Therefore search types </a:t>
            </a:r>
            <a:r>
              <a:rPr lang="en-US" sz="1400" dirty="0"/>
              <a:t>using destructive </a:t>
            </a:r>
            <a:r>
              <a:rPr lang="en-US" sz="1400" dirty="0" smtClean="0"/>
              <a:t>preparers </a:t>
            </a:r>
            <a:r>
              <a:rPr lang="en-US" sz="1400" dirty="0"/>
              <a:t>should be used sensibly and only after search steps based on conventional </a:t>
            </a:r>
            <a:r>
              <a:rPr lang="en-US" sz="1400" dirty="0" smtClean="0"/>
              <a:t>preparers </a:t>
            </a:r>
            <a:r>
              <a:rPr lang="en-US" sz="1400" dirty="0"/>
              <a:t>to fill the gaps caused by misspellings</a:t>
            </a:r>
            <a:r>
              <a:rPr lang="en-US" sz="1400" dirty="0" smtClean="0"/>
              <a:t>. </a:t>
            </a:r>
            <a:endParaRPr lang="en-US" sz="1400" dirty="0"/>
          </a:p>
        </p:txBody>
      </p:sp>
    </p:spTree>
    <p:extLst>
      <p:ext uri="{BB962C8B-B14F-4D97-AF65-F5344CB8AC3E}">
        <p14:creationId xmlns:p14="http://schemas.microsoft.com/office/powerpoint/2010/main" val="423771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Smoothing &amp; Accentuating of the </a:t>
            </a:r>
            <a:r>
              <a:rPr lang="en-US" dirty="0" err="1" smtClean="0"/>
              <a:t>rIP</a:t>
            </a:r>
            <a:endParaRPr lang="en-US" dirty="0"/>
          </a:p>
        </p:txBody>
      </p:sp>
      <p:grpSp>
        <p:nvGrpSpPr>
          <p:cNvPr id="5" name="log1"/>
          <p:cNvGrpSpPr/>
          <p:nvPr/>
        </p:nvGrpSpPr>
        <p:grpSpPr>
          <a:xfrm>
            <a:off x="1022811" y="2916000"/>
            <a:ext cx="5410072" cy="1800000"/>
            <a:chOff x="1871900" y="3621600"/>
            <a:chExt cx="5410072" cy="1800000"/>
          </a:xfrm>
        </p:grpSpPr>
        <p:cxnSp>
          <p:nvCxnSpPr>
            <p:cNvPr id="6" name="Gerader Verbinder 5"/>
            <p:cNvCxnSpPr/>
            <p:nvPr/>
          </p:nvCxnSpPr>
          <p:spPr>
            <a:xfrm>
              <a:off x="1871900" y="54216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2100" y="3924000"/>
              <a:ext cx="1800000" cy="14976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70525" y="3621600"/>
              <a:ext cx="1811447" cy="3034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2811"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00B0F0"/>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3" name="Textfeld 12"/>
          <p:cNvSpPr txBox="1"/>
          <p:nvPr/>
        </p:nvSpPr>
        <p:spPr>
          <a:xfrm>
            <a:off x="5811143" y="4019544"/>
            <a:ext cx="777777" cy="276999"/>
          </a:xfrm>
          <a:prstGeom prst="rect">
            <a:avLst/>
          </a:prstGeom>
          <a:noFill/>
          <a:ln w="12700">
            <a:noFill/>
          </a:ln>
        </p:spPr>
        <p:txBody>
          <a:bodyPr wrap="none" rtlCol="0">
            <a:spAutoFit/>
          </a:bodyPr>
          <a:lstStyle/>
          <a:p>
            <a:r>
              <a:rPr lang="en-US" sz="12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76.863%</a:t>
            </a:r>
            <a:endParaRPr lang="en-US" sz="1200" dirty="0" smtClean="0">
              <a:solidFill>
                <a:schemeClr val="bg1"/>
              </a:solidFill>
              <a:latin typeface="Calibri" panose="020F0502020204030204" pitchFamily="34" charset="0"/>
            </a:endParaRPr>
          </a:p>
        </p:txBody>
      </p:sp>
      <p:grpSp>
        <p:nvGrpSpPr>
          <p:cNvPr id="14" name="base6"/>
          <p:cNvGrpSpPr/>
          <p:nvPr/>
        </p:nvGrpSpPr>
        <p:grpSpPr>
          <a:xfrm>
            <a:off x="1024955" y="2793206"/>
            <a:ext cx="5398294" cy="1978819"/>
            <a:chOff x="1874044" y="2793206"/>
            <a:chExt cx="5398294" cy="1978819"/>
          </a:xfrm>
        </p:grpSpPr>
        <p:cxnSp>
          <p:nvCxnSpPr>
            <p:cNvPr id="15" name="Gerader Verbinder 14"/>
            <p:cNvCxnSpPr/>
            <p:nvPr/>
          </p:nvCxnSpPr>
          <p:spPr>
            <a:xfrm flipV="1">
              <a:off x="1874044" y="4762500"/>
              <a:ext cx="1797844"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Gerader Verbinder 15"/>
            <p:cNvCxnSpPr/>
            <p:nvPr/>
          </p:nvCxnSpPr>
          <p:spPr>
            <a:xfrm flipV="1">
              <a:off x="3674269" y="3390900"/>
              <a:ext cx="1802606" cy="13739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Gerader Verbinder 16"/>
            <p:cNvCxnSpPr/>
            <p:nvPr/>
          </p:nvCxnSpPr>
          <p:spPr>
            <a:xfrm flipV="1">
              <a:off x="5476875" y="2793206"/>
              <a:ext cx="1795463" cy="59531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18" name="base5"/>
          <p:cNvGrpSpPr/>
          <p:nvPr/>
        </p:nvGrpSpPr>
        <p:grpSpPr>
          <a:xfrm>
            <a:off x="1022811" y="2662238"/>
            <a:ext cx="5405200" cy="2125199"/>
            <a:chOff x="1871900" y="2662238"/>
            <a:chExt cx="5405200" cy="2125199"/>
          </a:xfrm>
        </p:grpSpPr>
        <p:cxnSp>
          <p:nvCxnSpPr>
            <p:cNvPr id="19" name="Gerader Verbinder 18"/>
            <p:cNvCxnSpPr/>
            <p:nvPr/>
          </p:nvCxnSpPr>
          <p:spPr>
            <a:xfrm>
              <a:off x="1871900" y="478743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V="1">
              <a:off x="3672100" y="3573016"/>
              <a:ext cx="1800000" cy="121442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V="1">
              <a:off x="5481972" y="2662238"/>
              <a:ext cx="1795128" cy="91077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2" name="base4"/>
          <p:cNvGrpSpPr/>
          <p:nvPr/>
        </p:nvGrpSpPr>
        <p:grpSpPr>
          <a:xfrm>
            <a:off x="1022811" y="2538414"/>
            <a:ext cx="5405200" cy="2287318"/>
            <a:chOff x="1871900" y="2538414"/>
            <a:chExt cx="5405200" cy="2287318"/>
          </a:xfrm>
        </p:grpSpPr>
        <p:cxnSp>
          <p:nvCxnSpPr>
            <p:cNvPr id="23" name="Gerader Verbinder 22"/>
            <p:cNvCxnSpPr/>
            <p:nvPr/>
          </p:nvCxnSpPr>
          <p:spPr>
            <a:xfrm>
              <a:off x="1871900" y="482096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V="1">
              <a:off x="3662575" y="3729038"/>
              <a:ext cx="1816681" cy="109669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V="1">
              <a:off x="5484019" y="2538414"/>
              <a:ext cx="1793081" cy="118824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6" name="base3"/>
          <p:cNvGrpSpPr/>
          <p:nvPr/>
        </p:nvGrpSpPr>
        <p:grpSpPr>
          <a:xfrm>
            <a:off x="1022811" y="2420888"/>
            <a:ext cx="5400200" cy="2453512"/>
            <a:chOff x="1871900" y="2420888"/>
            <a:chExt cx="5400200" cy="2453512"/>
          </a:xfrm>
        </p:grpSpPr>
        <p:cxnSp>
          <p:nvCxnSpPr>
            <p:cNvPr id="27" name="Gerader Verbinder 26"/>
            <p:cNvCxnSpPr/>
            <p:nvPr/>
          </p:nvCxnSpPr>
          <p:spPr>
            <a:xfrm>
              <a:off x="1871900" y="4869160"/>
              <a:ext cx="1800200" cy="524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V="1">
              <a:off x="3672100" y="3888581"/>
              <a:ext cx="1802394" cy="98057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V="1">
              <a:off x="5472113" y="2420888"/>
              <a:ext cx="1799987" cy="146769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0" name="base2"/>
          <p:cNvGrpSpPr/>
          <p:nvPr/>
        </p:nvGrpSpPr>
        <p:grpSpPr>
          <a:xfrm>
            <a:off x="1022811" y="2300289"/>
            <a:ext cx="5405200" cy="2588591"/>
            <a:chOff x="1871900" y="2300289"/>
            <a:chExt cx="5405200" cy="2588591"/>
          </a:xfrm>
        </p:grpSpPr>
        <p:cxnSp>
          <p:nvCxnSpPr>
            <p:cNvPr id="31" name="Gerader Verbinder 30"/>
            <p:cNvCxnSpPr/>
            <p:nvPr/>
          </p:nvCxnSpPr>
          <p:spPr>
            <a:xfrm flipV="1">
              <a:off x="1871900" y="4869160"/>
              <a:ext cx="1800200" cy="1972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V="1">
              <a:off x="3672100" y="4036219"/>
              <a:ext cx="1802394" cy="8417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V="1">
              <a:off x="5472113" y="2300289"/>
              <a:ext cx="1804987" cy="173354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4" name="base1"/>
          <p:cNvGrpSpPr/>
          <p:nvPr/>
        </p:nvGrpSpPr>
        <p:grpSpPr>
          <a:xfrm>
            <a:off x="1022811" y="2174400"/>
            <a:ext cx="5400200" cy="2775680"/>
            <a:chOff x="1871900" y="2174400"/>
            <a:chExt cx="5400200" cy="2775680"/>
          </a:xfrm>
        </p:grpSpPr>
        <p:cxnSp>
          <p:nvCxnSpPr>
            <p:cNvPr id="35" name="Gerader Verbinder 34"/>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36" name="Gerader Verbinder 35"/>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Gerader Verbinder 36"/>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grpSp>
        <p:nvGrpSpPr>
          <p:cNvPr id="38" name="log2"/>
          <p:cNvGrpSpPr/>
          <p:nvPr/>
        </p:nvGrpSpPr>
        <p:grpSpPr>
          <a:xfrm>
            <a:off x="1024955" y="2714625"/>
            <a:ext cx="5403056" cy="2057401"/>
            <a:chOff x="1874044" y="2714625"/>
            <a:chExt cx="5403056" cy="2057401"/>
          </a:xfrm>
        </p:grpSpPr>
        <p:cxnSp>
          <p:nvCxnSpPr>
            <p:cNvPr id="39" name="Gerader Verbinder 38"/>
            <p:cNvCxnSpPr/>
            <p:nvPr/>
          </p:nvCxnSpPr>
          <p:spPr>
            <a:xfrm>
              <a:off x="1874044" y="4762500"/>
              <a:ext cx="1797844"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0" name="Gerader Verbinder 39"/>
            <p:cNvCxnSpPr/>
            <p:nvPr/>
          </p:nvCxnSpPr>
          <p:spPr>
            <a:xfrm flipV="1">
              <a:off x="3662575" y="3435350"/>
              <a:ext cx="1804775" cy="133667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1" name="Gerader Verbinder 40"/>
            <p:cNvCxnSpPr/>
            <p:nvPr/>
          </p:nvCxnSpPr>
          <p:spPr>
            <a:xfrm flipV="1">
              <a:off x="5467350" y="2714625"/>
              <a:ext cx="1809750" cy="7175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2" name="log3"/>
          <p:cNvGrpSpPr/>
          <p:nvPr/>
        </p:nvGrpSpPr>
        <p:grpSpPr>
          <a:xfrm>
            <a:off x="1022811" y="2517775"/>
            <a:ext cx="5402025" cy="2269663"/>
            <a:chOff x="1871900" y="2517775"/>
            <a:chExt cx="5402025" cy="2269663"/>
          </a:xfrm>
        </p:grpSpPr>
        <p:cxnSp>
          <p:nvCxnSpPr>
            <p:cNvPr id="43" name="Gerader Verbinder 42"/>
            <p:cNvCxnSpPr/>
            <p:nvPr/>
          </p:nvCxnSpPr>
          <p:spPr>
            <a:xfrm>
              <a:off x="1871900" y="4787437"/>
              <a:ext cx="17906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4" name="Gerader Verbinder 43"/>
            <p:cNvCxnSpPr/>
            <p:nvPr/>
          </p:nvCxnSpPr>
          <p:spPr>
            <a:xfrm flipV="1">
              <a:off x="3674269" y="3657600"/>
              <a:ext cx="1796256" cy="112983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V="1">
              <a:off x="5473700" y="2517775"/>
              <a:ext cx="1800225" cy="11366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6" name="log4"/>
          <p:cNvGrpSpPr/>
          <p:nvPr/>
        </p:nvGrpSpPr>
        <p:grpSpPr>
          <a:xfrm>
            <a:off x="1020986" y="2314575"/>
            <a:ext cx="5410200" cy="2498725"/>
            <a:chOff x="1870075" y="2314575"/>
            <a:chExt cx="5410200" cy="2498725"/>
          </a:xfrm>
        </p:grpSpPr>
        <p:cxnSp>
          <p:nvCxnSpPr>
            <p:cNvPr id="47" name="Gerader Verbinder 46"/>
            <p:cNvCxnSpPr/>
            <p:nvPr/>
          </p:nvCxnSpPr>
          <p:spPr>
            <a:xfrm>
              <a:off x="1870075" y="481012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8" name="Gerader Verbinder 47"/>
            <p:cNvCxnSpPr/>
            <p:nvPr/>
          </p:nvCxnSpPr>
          <p:spPr>
            <a:xfrm flipV="1">
              <a:off x="3673475" y="3889375"/>
              <a:ext cx="1793875" cy="9239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5464175" y="2314575"/>
              <a:ext cx="1816100" cy="157162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0" name="log5"/>
          <p:cNvGrpSpPr/>
          <p:nvPr/>
        </p:nvGrpSpPr>
        <p:grpSpPr>
          <a:xfrm>
            <a:off x="1030383" y="2108200"/>
            <a:ext cx="5407153" cy="2736850"/>
            <a:chOff x="1870075" y="2108200"/>
            <a:chExt cx="5407153" cy="2736850"/>
          </a:xfrm>
        </p:grpSpPr>
        <p:cxnSp>
          <p:nvCxnSpPr>
            <p:cNvPr id="51" name="Gerader Verbinder 50"/>
            <p:cNvCxnSpPr/>
            <p:nvPr/>
          </p:nvCxnSpPr>
          <p:spPr>
            <a:xfrm flipV="1">
              <a:off x="1870075" y="4838700"/>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2" name="Gerader Verbinder 51"/>
            <p:cNvCxnSpPr/>
            <p:nvPr/>
          </p:nvCxnSpPr>
          <p:spPr>
            <a:xfrm flipV="1">
              <a:off x="3676650" y="4111625"/>
              <a:ext cx="1793875" cy="72390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3" name="Gerader Verbinder 52"/>
            <p:cNvCxnSpPr/>
            <p:nvPr/>
          </p:nvCxnSpPr>
          <p:spPr>
            <a:xfrm flipV="1">
              <a:off x="5473700" y="2108200"/>
              <a:ext cx="1803528" cy="200660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4" name="log6"/>
          <p:cNvGrpSpPr/>
          <p:nvPr/>
        </p:nvGrpSpPr>
        <p:grpSpPr>
          <a:xfrm>
            <a:off x="1024161" y="1905000"/>
            <a:ext cx="5407025" cy="2962276"/>
            <a:chOff x="1873250" y="1905000"/>
            <a:chExt cx="5407025" cy="2962276"/>
          </a:xfrm>
        </p:grpSpPr>
        <p:cxnSp>
          <p:nvCxnSpPr>
            <p:cNvPr id="55" name="Gerader Verbinder 54"/>
            <p:cNvCxnSpPr/>
            <p:nvPr/>
          </p:nvCxnSpPr>
          <p:spPr>
            <a:xfrm>
              <a:off x="1873250" y="485457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6" name="Gerader Verbinder 55"/>
            <p:cNvCxnSpPr/>
            <p:nvPr/>
          </p:nvCxnSpPr>
          <p:spPr>
            <a:xfrm flipV="1">
              <a:off x="3679825" y="4327525"/>
              <a:ext cx="1793875" cy="53975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7" name="Gerader Verbinder 56"/>
            <p:cNvCxnSpPr/>
            <p:nvPr/>
          </p:nvCxnSpPr>
          <p:spPr>
            <a:xfrm flipV="1">
              <a:off x="5470525" y="1905000"/>
              <a:ext cx="1809750" cy="241617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8" name="log7"/>
          <p:cNvGrpSpPr/>
          <p:nvPr/>
        </p:nvGrpSpPr>
        <p:grpSpPr>
          <a:xfrm>
            <a:off x="1024161" y="1689100"/>
            <a:ext cx="5403850" cy="3178175"/>
            <a:chOff x="1873250" y="1689100"/>
            <a:chExt cx="5403850" cy="3178175"/>
          </a:xfrm>
        </p:grpSpPr>
        <p:cxnSp>
          <p:nvCxnSpPr>
            <p:cNvPr id="59" name="Gerader Verbinder 58"/>
            <p:cNvCxnSpPr/>
            <p:nvPr/>
          </p:nvCxnSpPr>
          <p:spPr>
            <a:xfrm>
              <a:off x="1873250" y="4860925"/>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0" name="Gerader Verbinder 59"/>
            <p:cNvCxnSpPr/>
            <p:nvPr/>
          </p:nvCxnSpPr>
          <p:spPr>
            <a:xfrm flipV="1">
              <a:off x="3683000" y="4533900"/>
              <a:ext cx="1790700" cy="3333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1" name="Gerader Verbinder 60"/>
            <p:cNvCxnSpPr/>
            <p:nvPr/>
          </p:nvCxnSpPr>
          <p:spPr>
            <a:xfrm flipV="1">
              <a:off x="5476875" y="1689100"/>
              <a:ext cx="1800225" cy="284162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2" name="offset1"/>
          <p:cNvGrpSpPr/>
          <p:nvPr/>
        </p:nvGrpSpPr>
        <p:grpSpPr>
          <a:xfrm>
            <a:off x="1022811" y="4064769"/>
            <a:ext cx="5395450" cy="0"/>
            <a:chOff x="1871900" y="4064769"/>
            <a:chExt cx="5395450" cy="0"/>
          </a:xfrm>
        </p:grpSpPr>
        <p:cxnSp>
          <p:nvCxnSpPr>
            <p:cNvPr id="63" name="Gerader Verbinder 62"/>
            <p:cNvCxnSpPr/>
            <p:nvPr/>
          </p:nvCxnSpPr>
          <p:spPr>
            <a:xfrm flipH="1">
              <a:off x="187190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4" name="Gerader Verbinder 63"/>
            <p:cNvCxnSpPr/>
            <p:nvPr/>
          </p:nvCxnSpPr>
          <p:spPr>
            <a:xfrm flipH="1">
              <a:off x="3670525"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5" name="Gerader Verbinder 64"/>
            <p:cNvCxnSpPr/>
            <p:nvPr/>
          </p:nvCxnSpPr>
          <p:spPr>
            <a:xfrm flipH="1">
              <a:off x="546735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6" name="softmax2"/>
          <p:cNvGrpSpPr/>
          <p:nvPr/>
        </p:nvGrpSpPr>
        <p:grpSpPr>
          <a:xfrm>
            <a:off x="1020986" y="1873250"/>
            <a:ext cx="5397500" cy="2857150"/>
            <a:chOff x="1870075" y="1873250"/>
            <a:chExt cx="5397500" cy="2857150"/>
          </a:xfrm>
        </p:grpSpPr>
        <p:cxnSp>
          <p:nvCxnSpPr>
            <p:cNvPr id="67" name="Gerader Verbinder 66"/>
            <p:cNvCxnSpPr/>
            <p:nvPr/>
          </p:nvCxnSpPr>
          <p:spPr>
            <a:xfrm>
              <a:off x="1870075" y="4730400"/>
              <a:ext cx="18065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8" name="Gerader Verbinder 67"/>
            <p:cNvCxnSpPr/>
            <p:nvPr/>
          </p:nvCxnSpPr>
          <p:spPr>
            <a:xfrm flipV="1">
              <a:off x="3683000" y="4653136"/>
              <a:ext cx="1781175" cy="7726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Gerader Verbinder 68"/>
            <p:cNvCxnSpPr/>
            <p:nvPr/>
          </p:nvCxnSpPr>
          <p:spPr>
            <a:xfrm flipV="1">
              <a:off x="5479922" y="1873250"/>
              <a:ext cx="1787653" cy="277988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0" name="softmax3"/>
          <p:cNvGrpSpPr/>
          <p:nvPr/>
        </p:nvGrpSpPr>
        <p:grpSpPr>
          <a:xfrm>
            <a:off x="1020986" y="2273300"/>
            <a:ext cx="5387975" cy="2311005"/>
            <a:chOff x="1870075" y="2273300"/>
            <a:chExt cx="5387975" cy="2311005"/>
          </a:xfrm>
        </p:grpSpPr>
        <p:cxnSp>
          <p:nvCxnSpPr>
            <p:cNvPr id="71" name="Gerader Verbinder 70"/>
            <p:cNvCxnSpPr/>
            <p:nvPr/>
          </p:nvCxnSpPr>
          <p:spPr>
            <a:xfrm>
              <a:off x="1870075" y="4581128"/>
              <a:ext cx="180045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Gerader Verbinder 71"/>
            <p:cNvCxnSpPr/>
            <p:nvPr/>
          </p:nvCxnSpPr>
          <p:spPr>
            <a:xfrm flipV="1">
              <a:off x="3670292" y="4546600"/>
              <a:ext cx="1787533" cy="3770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3" name="Gerader Verbinder 72"/>
            <p:cNvCxnSpPr/>
            <p:nvPr/>
          </p:nvCxnSpPr>
          <p:spPr>
            <a:xfrm flipV="1">
              <a:off x="5457825" y="2273300"/>
              <a:ext cx="1800225" cy="228282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4" name="softmax4"/>
          <p:cNvGrpSpPr/>
          <p:nvPr/>
        </p:nvGrpSpPr>
        <p:grpSpPr>
          <a:xfrm>
            <a:off x="1020986" y="2647950"/>
            <a:ext cx="5394325" cy="1800225"/>
            <a:chOff x="1870075" y="2647950"/>
            <a:chExt cx="5394325" cy="1800225"/>
          </a:xfrm>
        </p:grpSpPr>
        <p:cxnSp>
          <p:nvCxnSpPr>
            <p:cNvPr id="75" name="Gerader Verbinder 74"/>
            <p:cNvCxnSpPr/>
            <p:nvPr/>
          </p:nvCxnSpPr>
          <p:spPr>
            <a:xfrm flipV="1">
              <a:off x="1870075" y="4438650"/>
              <a:ext cx="180340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6" name="Gerader Verbinder 75"/>
            <p:cNvCxnSpPr/>
            <p:nvPr/>
          </p:nvCxnSpPr>
          <p:spPr>
            <a:xfrm flipV="1">
              <a:off x="3673475" y="4425950"/>
              <a:ext cx="1784350"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7" name="Gerader Verbinder 76"/>
            <p:cNvCxnSpPr/>
            <p:nvPr/>
          </p:nvCxnSpPr>
          <p:spPr>
            <a:xfrm flipV="1">
              <a:off x="5457825" y="2647950"/>
              <a:ext cx="1806575" cy="17811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8" name="softmax5"/>
          <p:cNvGrpSpPr/>
          <p:nvPr/>
        </p:nvGrpSpPr>
        <p:grpSpPr>
          <a:xfrm>
            <a:off x="1020986" y="3000375"/>
            <a:ext cx="5399881" cy="1327150"/>
            <a:chOff x="1870075" y="3000375"/>
            <a:chExt cx="5399881" cy="1327150"/>
          </a:xfrm>
        </p:grpSpPr>
        <p:cxnSp>
          <p:nvCxnSpPr>
            <p:cNvPr id="79" name="Gerader Verbinder 78"/>
            <p:cNvCxnSpPr/>
            <p:nvPr/>
          </p:nvCxnSpPr>
          <p:spPr>
            <a:xfrm flipV="1">
              <a:off x="1870075" y="4318000"/>
              <a:ext cx="1806575"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0" name="Gerader Verbinder 79"/>
            <p:cNvCxnSpPr/>
            <p:nvPr/>
          </p:nvCxnSpPr>
          <p:spPr>
            <a:xfrm flipV="1">
              <a:off x="3683000" y="4305300"/>
              <a:ext cx="1781175"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1" name="Gerader Verbinder 80"/>
            <p:cNvCxnSpPr/>
            <p:nvPr/>
          </p:nvCxnSpPr>
          <p:spPr>
            <a:xfrm flipV="1">
              <a:off x="5467350" y="3000375"/>
              <a:ext cx="1802606" cy="130175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2" name="softmax6"/>
          <p:cNvGrpSpPr/>
          <p:nvPr/>
        </p:nvGrpSpPr>
        <p:grpSpPr>
          <a:xfrm>
            <a:off x="1024161" y="3369469"/>
            <a:ext cx="5399088" cy="853281"/>
            <a:chOff x="1873250" y="3369469"/>
            <a:chExt cx="5399088" cy="853281"/>
          </a:xfrm>
        </p:grpSpPr>
        <p:cxnSp>
          <p:nvCxnSpPr>
            <p:cNvPr id="83" name="Gerader Verbinder 82"/>
            <p:cNvCxnSpPr/>
            <p:nvPr/>
          </p:nvCxnSpPr>
          <p:spPr>
            <a:xfrm flipV="1">
              <a:off x="1873250" y="4216400"/>
              <a:ext cx="1800225"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4" name="Gerader Verbinder 83"/>
            <p:cNvCxnSpPr/>
            <p:nvPr/>
          </p:nvCxnSpPr>
          <p:spPr>
            <a:xfrm flipV="1">
              <a:off x="3676650" y="4206875"/>
              <a:ext cx="178435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5" name="Gerader Verbinder 84"/>
            <p:cNvCxnSpPr/>
            <p:nvPr/>
          </p:nvCxnSpPr>
          <p:spPr>
            <a:xfrm flipV="1">
              <a:off x="5461000" y="3369469"/>
              <a:ext cx="1811338" cy="85010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6" name="softmax7"/>
          <p:cNvGrpSpPr/>
          <p:nvPr/>
        </p:nvGrpSpPr>
        <p:grpSpPr>
          <a:xfrm>
            <a:off x="1027336" y="3726656"/>
            <a:ext cx="5390925" cy="419894"/>
            <a:chOff x="1876425" y="3726656"/>
            <a:chExt cx="5390925" cy="419894"/>
          </a:xfrm>
        </p:grpSpPr>
        <p:cxnSp>
          <p:nvCxnSpPr>
            <p:cNvPr id="87" name="Gerader Verbinder 86"/>
            <p:cNvCxnSpPr/>
            <p:nvPr/>
          </p:nvCxnSpPr>
          <p:spPr>
            <a:xfrm flipV="1">
              <a:off x="1876425" y="4140200"/>
              <a:ext cx="17907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8" name="Gerader Verbinder 87"/>
            <p:cNvCxnSpPr/>
            <p:nvPr/>
          </p:nvCxnSpPr>
          <p:spPr>
            <a:xfrm flipV="1">
              <a:off x="3667125" y="4133851"/>
              <a:ext cx="1803400" cy="952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9" name="Gerader Verbinder 88"/>
            <p:cNvCxnSpPr/>
            <p:nvPr/>
          </p:nvCxnSpPr>
          <p:spPr>
            <a:xfrm flipV="1">
              <a:off x="5470525" y="3726656"/>
              <a:ext cx="1796825" cy="41354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90" name="Textfeld 89"/>
          <p:cNvSpPr txBox="1"/>
          <p:nvPr/>
        </p:nvSpPr>
        <p:spPr>
          <a:xfrm>
            <a:off x="728239"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91" name="Textfeld 90"/>
          <p:cNvSpPr txBox="1"/>
          <p:nvPr/>
        </p:nvSpPr>
        <p:spPr>
          <a:xfrm>
            <a:off x="2465988"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92" name="Textfeld 91"/>
          <p:cNvSpPr txBox="1"/>
          <p:nvPr/>
        </p:nvSpPr>
        <p:spPr>
          <a:xfrm>
            <a:off x="4143545"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93" name="Textfeld 92"/>
          <p:cNvSpPr txBox="1"/>
          <p:nvPr/>
        </p:nvSpPr>
        <p:spPr>
          <a:xfrm>
            <a:off x="6166499"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94" name="Gruppieren 93"/>
          <p:cNvGrpSpPr/>
          <p:nvPr/>
        </p:nvGrpSpPr>
        <p:grpSpPr>
          <a:xfrm>
            <a:off x="698575" y="4031597"/>
            <a:ext cx="72008" cy="981579"/>
            <a:chOff x="1547664" y="4031597"/>
            <a:chExt cx="72008" cy="981579"/>
          </a:xfrm>
        </p:grpSpPr>
        <p:cxnSp>
          <p:nvCxnSpPr>
            <p:cNvPr id="95" name="Gerader Verbinder 94"/>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r Verbinder 96"/>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uppieren 97"/>
          <p:cNvGrpSpPr/>
          <p:nvPr/>
        </p:nvGrpSpPr>
        <p:grpSpPr>
          <a:xfrm>
            <a:off x="697663" y="3050018"/>
            <a:ext cx="72008" cy="981579"/>
            <a:chOff x="1547664" y="4031597"/>
            <a:chExt cx="72008" cy="981579"/>
          </a:xfrm>
        </p:grpSpPr>
        <p:cxnSp>
          <p:nvCxnSpPr>
            <p:cNvPr id="99" name="Gerader Verbinder 9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r Verbinder 9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1" name="Gerader Verbinder 10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2" name="Gruppieren 101"/>
          <p:cNvGrpSpPr/>
          <p:nvPr/>
        </p:nvGrpSpPr>
        <p:grpSpPr>
          <a:xfrm>
            <a:off x="697663" y="2070680"/>
            <a:ext cx="72008" cy="981579"/>
            <a:chOff x="1547664" y="4031597"/>
            <a:chExt cx="72008" cy="981579"/>
          </a:xfrm>
        </p:grpSpPr>
        <p:cxnSp>
          <p:nvCxnSpPr>
            <p:cNvPr id="103" name="Gerader Verbinder 10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Gerader Verbinder 10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Gerader Verbinder 10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6" name="Gruppieren 105"/>
          <p:cNvGrpSpPr/>
          <p:nvPr/>
        </p:nvGrpSpPr>
        <p:grpSpPr>
          <a:xfrm>
            <a:off x="697663" y="1089101"/>
            <a:ext cx="72008" cy="981579"/>
            <a:chOff x="1547664" y="4031597"/>
            <a:chExt cx="72008" cy="981579"/>
          </a:xfrm>
        </p:grpSpPr>
        <p:cxnSp>
          <p:nvCxnSpPr>
            <p:cNvPr id="107" name="Gerader Verbinder 10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Gerader Verbinder 10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Gerader Verbinder 10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10" name="Textfeld 109"/>
          <p:cNvSpPr txBox="1"/>
          <p:nvPr/>
        </p:nvSpPr>
        <p:spPr>
          <a:xfrm>
            <a:off x="487600"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111" name="Textfeld 110"/>
          <p:cNvSpPr txBox="1"/>
          <p:nvPr/>
        </p:nvSpPr>
        <p:spPr>
          <a:xfrm>
            <a:off x="428823"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112" name="Textfeld 111"/>
          <p:cNvSpPr txBox="1"/>
          <p:nvPr/>
        </p:nvSpPr>
        <p:spPr>
          <a:xfrm>
            <a:off x="409054"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113" name="Textfeld 112"/>
          <p:cNvSpPr txBox="1"/>
          <p:nvPr/>
        </p:nvSpPr>
        <p:spPr>
          <a:xfrm>
            <a:off x="427911"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114" name="Textfeld 113"/>
          <p:cNvSpPr txBox="1"/>
          <p:nvPr/>
        </p:nvSpPr>
        <p:spPr>
          <a:xfrm>
            <a:off x="349363"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115" name="base"/>
          <p:cNvSpPr txBox="1"/>
          <p:nvPr/>
        </p:nvSpPr>
        <p:spPr>
          <a:xfrm>
            <a:off x="6531223"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116" name="log"/>
          <p:cNvSpPr txBox="1"/>
          <p:nvPr/>
        </p:nvSpPr>
        <p:spPr>
          <a:xfrm>
            <a:off x="6531223"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117" name="softmax"/>
          <p:cNvSpPr txBox="1"/>
          <p:nvPr/>
        </p:nvSpPr>
        <p:spPr>
          <a:xfrm>
            <a:off x="6528048"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118" name="offset"/>
          <p:cNvSpPr txBox="1"/>
          <p:nvPr/>
        </p:nvSpPr>
        <p:spPr>
          <a:xfrm>
            <a:off x="6531223"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sp>
        <p:nvSpPr>
          <p:cNvPr id="4" name="Foliennummernplatzhalter 3"/>
          <p:cNvSpPr>
            <a:spLocks noGrp="1"/>
          </p:cNvSpPr>
          <p:nvPr>
            <p:ph type="sldNum" sz="quarter" idx="10"/>
          </p:nvPr>
        </p:nvSpPr>
        <p:spPr/>
        <p:txBody>
          <a:bodyPr/>
          <a:lstStyle/>
          <a:p>
            <a:fld id="{A29D8577-601D-4845-9C29-D9E13FE3E8DB}" type="slidenum">
              <a:rPr lang="en-US" smtClean="0"/>
              <a:pPr/>
              <a:t>16</a:t>
            </a:fld>
            <a:endParaRPr lang="en-US" dirty="0"/>
          </a:p>
        </p:txBody>
      </p:sp>
    </p:spTree>
    <p:extLst>
      <p:ext uri="{BB962C8B-B14F-4D97-AF65-F5344CB8AC3E}">
        <p14:creationId xmlns:p14="http://schemas.microsoft.com/office/powerpoint/2010/main" val="1711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15"/>
                                        </p:tgtEl>
                                      </p:cBhvr>
                                    </p:animEffect>
                                    <p:set>
                                      <p:cBhvr>
                                        <p:cTn id="10" dur="1" fill="hold">
                                          <p:stCondLst>
                                            <p:cond delay="999"/>
                                          </p:stCondLst>
                                        </p:cTn>
                                        <p:tgtEl>
                                          <p:spTgt spid="1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1000"/>
                                        <p:tgtEl>
                                          <p:spTgt spid="116"/>
                                        </p:tgtEl>
                                      </p:cBhvr>
                                    </p:animEffect>
                                  </p:childTnLst>
                                </p:cTn>
                              </p:par>
                              <p:par>
                                <p:cTn id="14" presetID="1" presetClass="entr" presetSubtype="0" fill="hold" nodeType="withEffect">
                                  <p:stCondLst>
                                    <p:cond delay="100"/>
                                  </p:stCondLst>
                                  <p:childTnLst>
                                    <p:set>
                                      <p:cBhvr>
                                        <p:cTn id="15" dur="1" fill="hold">
                                          <p:stCondLst>
                                            <p:cond delay="0"/>
                                          </p:stCondLst>
                                        </p:cTn>
                                        <p:tgtEl>
                                          <p:spTgt spid="30"/>
                                        </p:tgtEl>
                                        <p:attrNameLst>
                                          <p:attrName>style.visibility</p:attrName>
                                        </p:attrNameLst>
                                      </p:cBhvr>
                                      <p:to>
                                        <p:strVal val="visible"/>
                                      </p:to>
                                    </p:set>
                                  </p:childTnLst>
                                </p:cTn>
                              </p:par>
                              <p:par>
                                <p:cTn id="16" presetID="10" presetClass="exit" presetSubtype="0" fill="hold" nodeType="withEffect">
                                  <p:stCondLst>
                                    <p:cond delay="10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 presetClass="entr" presetSubtype="0" fill="hold" nodeType="withEffect">
                                  <p:stCondLst>
                                    <p:cond delay="200"/>
                                  </p:stCondLst>
                                  <p:childTnLst>
                                    <p:set>
                                      <p:cBhvr>
                                        <p:cTn id="20" dur="1" fill="hold">
                                          <p:stCondLst>
                                            <p:cond delay="0"/>
                                          </p:stCondLst>
                                        </p:cTn>
                                        <p:tgtEl>
                                          <p:spTgt spid="26"/>
                                        </p:tgtEl>
                                        <p:attrNameLst>
                                          <p:attrName>style.visibility</p:attrName>
                                        </p:attrNameLst>
                                      </p:cBhvr>
                                      <p:to>
                                        <p:strVal val="visible"/>
                                      </p:to>
                                    </p:set>
                                  </p:childTnLst>
                                </p:cTn>
                              </p:par>
                              <p:par>
                                <p:cTn id="21" presetID="10" presetClass="exit" presetSubtype="0" fill="hold" nodeType="withEffect">
                                  <p:stCondLst>
                                    <p:cond delay="20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1" presetClass="entr" presetSubtype="0" fill="hold" nodeType="withEffect">
                                  <p:stCondLst>
                                    <p:cond delay="30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30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 presetClass="entr" presetSubtype="0" fill="hold" nodeType="withEffect">
                                  <p:stCondLst>
                                    <p:cond delay="400"/>
                                  </p:stCondLst>
                                  <p:childTnLst>
                                    <p:set>
                                      <p:cBhvr>
                                        <p:cTn id="30" dur="1" fill="hold">
                                          <p:stCondLst>
                                            <p:cond delay="0"/>
                                          </p:stCondLst>
                                        </p:cTn>
                                        <p:tgtEl>
                                          <p:spTgt spid="18"/>
                                        </p:tgtEl>
                                        <p:attrNameLst>
                                          <p:attrName>style.visibility</p:attrName>
                                        </p:attrNameLst>
                                      </p:cBhvr>
                                      <p:to>
                                        <p:strVal val="visible"/>
                                      </p:to>
                                    </p:set>
                                  </p:childTnLst>
                                </p:cTn>
                              </p:par>
                              <p:par>
                                <p:cTn id="31" presetID="10" presetClass="exit" presetSubtype="0" fill="hold" nodeType="withEffect">
                                  <p:stCondLst>
                                    <p:cond delay="40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 presetClass="entr" presetSubtype="0"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 presetClass="entr" presetSubtype="0" fill="hold" nodeType="withEffect">
                                  <p:stCondLst>
                                    <p:cond delay="60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6"/>
                                        </p:tgtEl>
                                      </p:cBhvr>
                                    </p:animEffect>
                                    <p:set>
                                      <p:cBhvr>
                                        <p:cTn id="48" dur="1" fill="hold">
                                          <p:stCondLst>
                                            <p:cond delay="999"/>
                                          </p:stCondLst>
                                        </p:cTn>
                                        <p:tgtEl>
                                          <p:spTgt spid="116"/>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1000"/>
                                        <p:tgtEl>
                                          <p:spTgt spid="117"/>
                                        </p:tgtEl>
                                      </p:cBhvr>
                                    </p:animEffect>
                                  </p:childTnLst>
                                </p:cTn>
                              </p:par>
                              <p:par>
                                <p:cTn id="52" presetID="1" presetClass="entr" presetSubtype="0" fill="hold" nodeType="withEffect">
                                  <p:stCondLst>
                                    <p:cond delay="100"/>
                                  </p:stCondLst>
                                  <p:childTnLst>
                                    <p:set>
                                      <p:cBhvr>
                                        <p:cTn id="53" dur="1" fill="hold">
                                          <p:stCondLst>
                                            <p:cond delay="0"/>
                                          </p:stCondLst>
                                        </p:cTn>
                                        <p:tgtEl>
                                          <p:spTgt spid="38"/>
                                        </p:tgtEl>
                                        <p:attrNameLst>
                                          <p:attrName>style.visibility</p:attrName>
                                        </p:attrNameLst>
                                      </p:cBhvr>
                                      <p:to>
                                        <p:strVal val="visible"/>
                                      </p:to>
                                    </p:set>
                                  </p:childTnLst>
                                </p:cTn>
                              </p:par>
                              <p:par>
                                <p:cTn id="54" presetID="10" presetClass="exit" presetSubtype="0" fill="hold" nodeType="withEffect">
                                  <p:stCondLst>
                                    <p:cond delay="10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 presetClass="entr" presetSubtype="0" fill="hold" nodeType="withEffect">
                                  <p:stCondLst>
                                    <p:cond delay="200"/>
                                  </p:stCondLst>
                                  <p:childTnLst>
                                    <p:set>
                                      <p:cBhvr>
                                        <p:cTn id="58" dur="1" fill="hold">
                                          <p:stCondLst>
                                            <p:cond delay="0"/>
                                          </p:stCondLst>
                                        </p:cTn>
                                        <p:tgtEl>
                                          <p:spTgt spid="42"/>
                                        </p:tgtEl>
                                        <p:attrNameLst>
                                          <p:attrName>style.visibility</p:attrName>
                                        </p:attrNameLst>
                                      </p:cBhvr>
                                      <p:to>
                                        <p:strVal val="visible"/>
                                      </p:to>
                                    </p:set>
                                  </p:childTnLst>
                                </p:cTn>
                              </p:par>
                              <p:par>
                                <p:cTn id="59" presetID="10" presetClass="exit" presetSubtype="0" fill="hold" nodeType="withEffect">
                                  <p:stCondLst>
                                    <p:cond delay="20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 presetClass="entr" presetSubtype="0" fill="hold" nodeType="withEffect">
                                  <p:stCondLst>
                                    <p:cond delay="300"/>
                                  </p:stCondLst>
                                  <p:childTnLst>
                                    <p:set>
                                      <p:cBhvr>
                                        <p:cTn id="63" dur="1" fill="hold">
                                          <p:stCondLst>
                                            <p:cond delay="0"/>
                                          </p:stCondLst>
                                        </p:cTn>
                                        <p:tgtEl>
                                          <p:spTgt spid="46"/>
                                        </p:tgtEl>
                                        <p:attrNameLst>
                                          <p:attrName>style.visibility</p:attrName>
                                        </p:attrNameLst>
                                      </p:cBhvr>
                                      <p:to>
                                        <p:strVal val="visible"/>
                                      </p:to>
                                    </p:set>
                                  </p:childTnLst>
                                </p:cTn>
                              </p:par>
                              <p:par>
                                <p:cTn id="64" presetID="10" presetClass="exit" presetSubtype="0" fill="hold" nodeType="withEffect">
                                  <p:stCondLst>
                                    <p:cond delay="3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 presetClass="entr" presetSubtype="0" fill="hold" nodeType="withEffect">
                                  <p:stCondLst>
                                    <p:cond delay="400"/>
                                  </p:stCondLst>
                                  <p:childTnLst>
                                    <p:set>
                                      <p:cBhvr>
                                        <p:cTn id="68" dur="1" fill="hold">
                                          <p:stCondLst>
                                            <p:cond delay="0"/>
                                          </p:stCondLst>
                                        </p:cTn>
                                        <p:tgtEl>
                                          <p:spTgt spid="50"/>
                                        </p:tgtEl>
                                        <p:attrNameLst>
                                          <p:attrName>style.visibility</p:attrName>
                                        </p:attrNameLst>
                                      </p:cBhvr>
                                      <p:to>
                                        <p:strVal val="visible"/>
                                      </p:to>
                                    </p:set>
                                  </p:childTnLst>
                                </p:cTn>
                              </p:par>
                              <p:par>
                                <p:cTn id="69" presetID="10" presetClass="exit" presetSubtype="0" fill="hold" nodeType="withEffect">
                                  <p:stCondLst>
                                    <p:cond delay="40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1" presetClass="entr" presetSubtype="0" fill="hold" nodeType="withEffect">
                                  <p:stCondLst>
                                    <p:cond delay="500"/>
                                  </p:stCondLst>
                                  <p:childTnLst>
                                    <p:set>
                                      <p:cBhvr>
                                        <p:cTn id="73" dur="1" fill="hold">
                                          <p:stCondLst>
                                            <p:cond delay="0"/>
                                          </p:stCondLst>
                                        </p:cTn>
                                        <p:tgtEl>
                                          <p:spTgt spid="54"/>
                                        </p:tgtEl>
                                        <p:attrNameLst>
                                          <p:attrName>style.visibility</p:attrName>
                                        </p:attrNameLst>
                                      </p:cBhvr>
                                      <p:to>
                                        <p:strVal val="visible"/>
                                      </p:to>
                                    </p:set>
                                  </p:childTnLst>
                                </p:cTn>
                              </p:par>
                              <p:par>
                                <p:cTn id="74" presetID="10" presetClass="exit" presetSubtype="0" fill="hold" nodeType="withEffect">
                                  <p:stCondLst>
                                    <p:cond delay="50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 presetClass="entr" presetSubtype="0" fill="hold" nodeType="withEffect">
                                  <p:stCondLst>
                                    <p:cond delay="600"/>
                                  </p:stCondLst>
                                  <p:childTnLst>
                                    <p:set>
                                      <p:cBhvr>
                                        <p:cTn id="78" dur="1" fill="hold">
                                          <p:stCondLst>
                                            <p:cond delay="0"/>
                                          </p:stCondLst>
                                        </p:cTn>
                                        <p:tgtEl>
                                          <p:spTgt spid="58"/>
                                        </p:tgtEl>
                                        <p:attrNameLst>
                                          <p:attrName>style.visibility</p:attrName>
                                        </p:attrNameLst>
                                      </p:cBhvr>
                                      <p:to>
                                        <p:strVal val="visible"/>
                                      </p:to>
                                    </p:set>
                                  </p:childTnLst>
                                </p:cTn>
                              </p:par>
                              <p:par>
                                <p:cTn id="79" presetID="10" presetClass="exit" presetSubtype="0" fill="hold" nodeType="withEffect">
                                  <p:stCondLst>
                                    <p:cond delay="600"/>
                                  </p:stCondLst>
                                  <p:childTnLst>
                                    <p:animEffect transition="out" filter="fade">
                                      <p:cBhvr>
                                        <p:cTn id="80" dur="500"/>
                                        <p:tgtEl>
                                          <p:spTgt spid="58"/>
                                        </p:tgtEl>
                                      </p:cBhvr>
                                    </p:animEffect>
                                    <p:set>
                                      <p:cBhvr>
                                        <p:cTn id="81" dur="1" fill="hold">
                                          <p:stCondLst>
                                            <p:cond delay="499"/>
                                          </p:stCondLst>
                                        </p:cTn>
                                        <p:tgtEl>
                                          <p:spTgt spid="58"/>
                                        </p:tgtEl>
                                        <p:attrNameLst>
                                          <p:attrName>style.visibility</p:attrName>
                                        </p:attrNameLst>
                                      </p:cBhvr>
                                      <p:to>
                                        <p:strVal val="hidden"/>
                                      </p:to>
                                    </p:set>
                                  </p:childTnLst>
                                </p:cTn>
                              </p:par>
                              <p:par>
                                <p:cTn id="82" presetID="1" presetClass="entr" presetSubtype="0" fill="hold" nodeType="withEffect">
                                  <p:stCondLst>
                                    <p:cond delay="70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117"/>
                                        </p:tgtEl>
                                      </p:cBhvr>
                                    </p:animEffect>
                                    <p:set>
                                      <p:cBhvr>
                                        <p:cTn id="91" dur="1" fill="hold">
                                          <p:stCondLst>
                                            <p:cond delay="999"/>
                                          </p:stCondLst>
                                        </p:cTn>
                                        <p:tgtEl>
                                          <p:spTgt spid="1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childTnLst>
                                </p:cTn>
                              </p:par>
                              <p:par>
                                <p:cTn id="95" presetID="1" presetClass="entr" presetSubtype="0" fill="hold" nodeType="withEffect">
                                  <p:stCondLst>
                                    <p:cond delay="100"/>
                                  </p:stCondLst>
                                  <p:childTnLst>
                                    <p:set>
                                      <p:cBhvr>
                                        <p:cTn id="96" dur="1" fill="hold">
                                          <p:stCondLst>
                                            <p:cond delay="0"/>
                                          </p:stCondLst>
                                        </p:cTn>
                                        <p:tgtEl>
                                          <p:spTgt spid="66"/>
                                        </p:tgtEl>
                                        <p:attrNameLst>
                                          <p:attrName>style.visibility</p:attrName>
                                        </p:attrNameLst>
                                      </p:cBhvr>
                                      <p:to>
                                        <p:strVal val="visible"/>
                                      </p:to>
                                    </p:set>
                                  </p:childTnLst>
                                </p:cTn>
                              </p:par>
                              <p:par>
                                <p:cTn id="97" presetID="10" presetClass="exit" presetSubtype="0" fill="hold" nodeType="withEffect">
                                  <p:stCondLst>
                                    <p:cond delay="10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par>
                                <p:cTn id="100" presetID="1" presetClass="entr" presetSubtype="0" fill="hold" nodeType="withEffect">
                                  <p:stCondLst>
                                    <p:cond delay="200"/>
                                  </p:stCondLst>
                                  <p:childTnLst>
                                    <p:set>
                                      <p:cBhvr>
                                        <p:cTn id="101" dur="1" fill="hold">
                                          <p:stCondLst>
                                            <p:cond delay="0"/>
                                          </p:stCondLst>
                                        </p:cTn>
                                        <p:tgtEl>
                                          <p:spTgt spid="70"/>
                                        </p:tgtEl>
                                        <p:attrNameLst>
                                          <p:attrName>style.visibility</p:attrName>
                                        </p:attrNameLst>
                                      </p:cBhvr>
                                      <p:to>
                                        <p:strVal val="visible"/>
                                      </p:to>
                                    </p:set>
                                  </p:childTnLst>
                                </p:cTn>
                              </p:par>
                              <p:par>
                                <p:cTn id="102" presetID="10" presetClass="exit" presetSubtype="0" fill="hold" nodeType="withEffect">
                                  <p:stCondLst>
                                    <p:cond delay="20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 presetClass="entr" presetSubtype="0" fill="hold" nodeType="withEffect">
                                  <p:stCondLst>
                                    <p:cond delay="300"/>
                                  </p:stCondLst>
                                  <p:childTnLst>
                                    <p:set>
                                      <p:cBhvr>
                                        <p:cTn id="106" dur="1" fill="hold">
                                          <p:stCondLst>
                                            <p:cond delay="0"/>
                                          </p:stCondLst>
                                        </p:cTn>
                                        <p:tgtEl>
                                          <p:spTgt spid="74"/>
                                        </p:tgtEl>
                                        <p:attrNameLst>
                                          <p:attrName>style.visibility</p:attrName>
                                        </p:attrNameLst>
                                      </p:cBhvr>
                                      <p:to>
                                        <p:strVal val="visible"/>
                                      </p:to>
                                    </p:set>
                                  </p:childTnLst>
                                </p:cTn>
                              </p:par>
                              <p:par>
                                <p:cTn id="107" presetID="10" presetClass="exit" presetSubtype="0" fill="hold" nodeType="withEffect">
                                  <p:stCondLst>
                                    <p:cond delay="300"/>
                                  </p:stCondLst>
                                  <p:childTnLst>
                                    <p:animEffect transition="out" filter="fade">
                                      <p:cBhvr>
                                        <p:cTn id="108" dur="500"/>
                                        <p:tgtEl>
                                          <p:spTgt spid="74"/>
                                        </p:tgtEl>
                                      </p:cBhvr>
                                    </p:animEffect>
                                    <p:set>
                                      <p:cBhvr>
                                        <p:cTn id="109" dur="1" fill="hold">
                                          <p:stCondLst>
                                            <p:cond delay="499"/>
                                          </p:stCondLst>
                                        </p:cTn>
                                        <p:tgtEl>
                                          <p:spTgt spid="74"/>
                                        </p:tgtEl>
                                        <p:attrNameLst>
                                          <p:attrName>style.visibility</p:attrName>
                                        </p:attrNameLst>
                                      </p:cBhvr>
                                      <p:to>
                                        <p:strVal val="hidden"/>
                                      </p:to>
                                    </p:set>
                                  </p:childTnLst>
                                </p:cTn>
                              </p:par>
                              <p:par>
                                <p:cTn id="110" presetID="1" presetClass="entr" presetSubtype="0" fill="hold" nodeType="withEffect">
                                  <p:stCondLst>
                                    <p:cond delay="400"/>
                                  </p:stCondLst>
                                  <p:childTnLst>
                                    <p:set>
                                      <p:cBhvr>
                                        <p:cTn id="111" dur="1" fill="hold">
                                          <p:stCondLst>
                                            <p:cond delay="0"/>
                                          </p:stCondLst>
                                        </p:cTn>
                                        <p:tgtEl>
                                          <p:spTgt spid="78"/>
                                        </p:tgtEl>
                                        <p:attrNameLst>
                                          <p:attrName>style.visibility</p:attrName>
                                        </p:attrNameLst>
                                      </p:cBhvr>
                                      <p:to>
                                        <p:strVal val="visible"/>
                                      </p:to>
                                    </p:set>
                                  </p:childTnLst>
                                </p:cTn>
                              </p:par>
                              <p:par>
                                <p:cTn id="112" presetID="10" presetClass="exit" presetSubtype="0" fill="hold" nodeType="withEffect">
                                  <p:stCondLst>
                                    <p:cond delay="400"/>
                                  </p:stCondLst>
                                  <p:childTnLst>
                                    <p:animEffect transition="out" filter="fade">
                                      <p:cBhvr>
                                        <p:cTn id="113" dur="500"/>
                                        <p:tgtEl>
                                          <p:spTgt spid="78"/>
                                        </p:tgtEl>
                                      </p:cBhvr>
                                    </p:animEffect>
                                    <p:set>
                                      <p:cBhvr>
                                        <p:cTn id="114" dur="1" fill="hold">
                                          <p:stCondLst>
                                            <p:cond delay="499"/>
                                          </p:stCondLst>
                                        </p:cTn>
                                        <p:tgtEl>
                                          <p:spTgt spid="78"/>
                                        </p:tgtEl>
                                        <p:attrNameLst>
                                          <p:attrName>style.visibility</p:attrName>
                                        </p:attrNameLst>
                                      </p:cBhvr>
                                      <p:to>
                                        <p:strVal val="hidden"/>
                                      </p:to>
                                    </p:set>
                                  </p:childTnLst>
                                </p:cTn>
                              </p:par>
                              <p:par>
                                <p:cTn id="115" presetID="1" presetClass="entr" presetSubtype="0" fill="hold" nodeType="withEffect">
                                  <p:stCondLst>
                                    <p:cond delay="500"/>
                                  </p:stCondLst>
                                  <p:childTnLst>
                                    <p:set>
                                      <p:cBhvr>
                                        <p:cTn id="116" dur="1" fill="hold">
                                          <p:stCondLst>
                                            <p:cond delay="0"/>
                                          </p:stCondLst>
                                        </p:cTn>
                                        <p:tgtEl>
                                          <p:spTgt spid="82"/>
                                        </p:tgtEl>
                                        <p:attrNameLst>
                                          <p:attrName>style.visibility</p:attrName>
                                        </p:attrNameLst>
                                      </p:cBhvr>
                                      <p:to>
                                        <p:strVal val="visible"/>
                                      </p:to>
                                    </p:set>
                                  </p:childTnLst>
                                </p:cTn>
                              </p:par>
                              <p:par>
                                <p:cTn id="117" presetID="10" presetClass="exit" presetSubtype="0" fill="hold" nodeType="withEffect">
                                  <p:stCondLst>
                                    <p:cond delay="50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par>
                                <p:cTn id="120" presetID="1" presetClass="entr" presetSubtype="0" fill="hold" nodeType="withEffect">
                                  <p:stCondLst>
                                    <p:cond delay="600"/>
                                  </p:stCondLst>
                                  <p:childTnLst>
                                    <p:set>
                                      <p:cBhvr>
                                        <p:cTn id="121" dur="1" fill="hold">
                                          <p:stCondLst>
                                            <p:cond delay="0"/>
                                          </p:stCondLst>
                                        </p:cTn>
                                        <p:tgtEl>
                                          <p:spTgt spid="86"/>
                                        </p:tgtEl>
                                        <p:attrNameLst>
                                          <p:attrName>style.visibility</p:attrName>
                                        </p:attrNameLst>
                                      </p:cBhvr>
                                      <p:to>
                                        <p:strVal val="visible"/>
                                      </p:to>
                                    </p:set>
                                  </p:childTnLst>
                                </p:cTn>
                              </p:par>
                              <p:par>
                                <p:cTn id="122" presetID="10" presetClass="exit" presetSubtype="0" fill="hold" nodeType="withEffect">
                                  <p:stCondLst>
                                    <p:cond delay="600"/>
                                  </p:stCondLst>
                                  <p:childTnLst>
                                    <p:animEffect transition="out" filter="fad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1" presetClass="entr" presetSubtype="0" fill="hold" nodeType="withEffect">
                                  <p:stCondLst>
                                    <p:cond delay="700"/>
                                  </p:stCondLst>
                                  <p:childTnLst>
                                    <p:set>
                                      <p:cBhvr>
                                        <p:cTn id="1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6" grpId="1"/>
      <p:bldP spid="117" grpId="0"/>
      <p:bldP spid="117" grpId="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Smoothing &amp; Accentuating of the </a:t>
            </a:r>
            <a:r>
              <a:rPr lang="en-US" dirty="0" err="1"/>
              <a:t>rIP</a:t>
            </a:r>
            <a:endParaRPr lang="en-US" dirty="0"/>
          </a:p>
        </p:txBody>
      </p:sp>
      <p:grpSp>
        <p:nvGrpSpPr>
          <p:cNvPr id="5" name="offset1"/>
          <p:cNvGrpSpPr/>
          <p:nvPr/>
        </p:nvGrpSpPr>
        <p:grpSpPr>
          <a:xfrm>
            <a:off x="1023239" y="4064769"/>
            <a:ext cx="5395450" cy="0"/>
            <a:chOff x="1871900" y="4064769"/>
            <a:chExt cx="5395450" cy="0"/>
          </a:xfrm>
        </p:grpSpPr>
        <p:cxnSp>
          <p:nvCxnSpPr>
            <p:cNvPr id="6" name="Gerader Verbinder 5"/>
            <p:cNvCxnSpPr/>
            <p:nvPr/>
          </p:nvCxnSpPr>
          <p:spPr>
            <a:xfrm flipH="1">
              <a:off x="187190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0525"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6735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3239"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4" name="Textfeld 13"/>
          <p:cNvSpPr txBox="1"/>
          <p:nvPr/>
        </p:nvSpPr>
        <p:spPr>
          <a:xfrm>
            <a:off x="728667"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15" name="Textfeld 14"/>
          <p:cNvSpPr txBox="1"/>
          <p:nvPr/>
        </p:nvSpPr>
        <p:spPr>
          <a:xfrm>
            <a:off x="2466416"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16" name="Textfeld 15"/>
          <p:cNvSpPr txBox="1"/>
          <p:nvPr/>
        </p:nvSpPr>
        <p:spPr>
          <a:xfrm>
            <a:off x="4143973"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17" name="Textfeld 16"/>
          <p:cNvSpPr txBox="1"/>
          <p:nvPr/>
        </p:nvSpPr>
        <p:spPr>
          <a:xfrm>
            <a:off x="6166927"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18" name="Gruppieren 17"/>
          <p:cNvGrpSpPr/>
          <p:nvPr/>
        </p:nvGrpSpPr>
        <p:grpSpPr>
          <a:xfrm>
            <a:off x="699003" y="4031597"/>
            <a:ext cx="72008" cy="981579"/>
            <a:chOff x="1547664" y="4031597"/>
            <a:chExt cx="72008" cy="981579"/>
          </a:xfrm>
        </p:grpSpPr>
        <p:cxnSp>
          <p:nvCxnSpPr>
            <p:cNvPr id="19" name="Gerader Verbinder 1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uppieren 21"/>
          <p:cNvGrpSpPr/>
          <p:nvPr/>
        </p:nvGrpSpPr>
        <p:grpSpPr>
          <a:xfrm>
            <a:off x="698091" y="3050018"/>
            <a:ext cx="72008" cy="981579"/>
            <a:chOff x="1547664" y="4031597"/>
            <a:chExt cx="72008" cy="981579"/>
          </a:xfrm>
        </p:grpSpPr>
        <p:cxnSp>
          <p:nvCxnSpPr>
            <p:cNvPr id="23" name="Gerader Verbinder 2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uppieren 25"/>
          <p:cNvGrpSpPr/>
          <p:nvPr/>
        </p:nvGrpSpPr>
        <p:grpSpPr>
          <a:xfrm>
            <a:off x="698091" y="2070680"/>
            <a:ext cx="72008" cy="981579"/>
            <a:chOff x="1547664" y="4031597"/>
            <a:chExt cx="72008" cy="981579"/>
          </a:xfrm>
        </p:grpSpPr>
        <p:cxnSp>
          <p:nvCxnSpPr>
            <p:cNvPr id="27" name="Gerader Verbinder 2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0" name="Gruppieren 29"/>
          <p:cNvGrpSpPr/>
          <p:nvPr/>
        </p:nvGrpSpPr>
        <p:grpSpPr>
          <a:xfrm>
            <a:off x="698091" y="1089101"/>
            <a:ext cx="72008" cy="981579"/>
            <a:chOff x="1547664" y="4031597"/>
            <a:chExt cx="72008" cy="981579"/>
          </a:xfrm>
        </p:grpSpPr>
        <p:cxnSp>
          <p:nvCxnSpPr>
            <p:cNvPr id="31" name="Gerader Verbinder 30"/>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4" name="Textfeld 33"/>
          <p:cNvSpPr txBox="1"/>
          <p:nvPr/>
        </p:nvSpPr>
        <p:spPr>
          <a:xfrm>
            <a:off x="488028"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35" name="Textfeld 34"/>
          <p:cNvSpPr txBox="1"/>
          <p:nvPr/>
        </p:nvSpPr>
        <p:spPr>
          <a:xfrm>
            <a:off x="429251"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36" name="Textfeld 35"/>
          <p:cNvSpPr txBox="1"/>
          <p:nvPr/>
        </p:nvSpPr>
        <p:spPr>
          <a:xfrm>
            <a:off x="409482"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37" name="Textfeld 36"/>
          <p:cNvSpPr txBox="1"/>
          <p:nvPr/>
        </p:nvSpPr>
        <p:spPr>
          <a:xfrm>
            <a:off x="428339"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38" name="Textfeld 37"/>
          <p:cNvSpPr txBox="1"/>
          <p:nvPr/>
        </p:nvSpPr>
        <p:spPr>
          <a:xfrm>
            <a:off x="349791"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39" name="base"/>
          <p:cNvSpPr txBox="1"/>
          <p:nvPr/>
        </p:nvSpPr>
        <p:spPr>
          <a:xfrm>
            <a:off x="6531651"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40" name="log"/>
          <p:cNvSpPr txBox="1"/>
          <p:nvPr/>
        </p:nvSpPr>
        <p:spPr>
          <a:xfrm>
            <a:off x="6531651"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41" name="softmax"/>
          <p:cNvSpPr txBox="1"/>
          <p:nvPr/>
        </p:nvSpPr>
        <p:spPr>
          <a:xfrm>
            <a:off x="6528476"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42" name="offset"/>
          <p:cNvSpPr txBox="1"/>
          <p:nvPr/>
        </p:nvSpPr>
        <p:spPr>
          <a:xfrm>
            <a:off x="6531651"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grpSp>
        <p:nvGrpSpPr>
          <p:cNvPr id="43" name="log1"/>
          <p:cNvGrpSpPr/>
          <p:nvPr/>
        </p:nvGrpSpPr>
        <p:grpSpPr>
          <a:xfrm>
            <a:off x="1023239" y="2916000"/>
            <a:ext cx="5410072" cy="1800000"/>
            <a:chOff x="1871900" y="3621600"/>
            <a:chExt cx="5410072" cy="1800000"/>
          </a:xfrm>
        </p:grpSpPr>
        <p:cxnSp>
          <p:nvCxnSpPr>
            <p:cNvPr id="44" name="Gerader Verbinder 43"/>
            <p:cNvCxnSpPr/>
            <p:nvPr/>
          </p:nvCxnSpPr>
          <p:spPr>
            <a:xfrm>
              <a:off x="1871900" y="5421600"/>
              <a:ext cx="1800200" cy="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H="1">
              <a:off x="3672100" y="3924000"/>
              <a:ext cx="1800000" cy="149760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6" name="Gerader Verbinder 45"/>
            <p:cNvCxnSpPr/>
            <p:nvPr/>
          </p:nvCxnSpPr>
          <p:spPr>
            <a:xfrm flipH="1">
              <a:off x="5470525" y="3621600"/>
              <a:ext cx="1811447" cy="30345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7" name="base1"/>
          <p:cNvGrpSpPr/>
          <p:nvPr/>
        </p:nvGrpSpPr>
        <p:grpSpPr>
          <a:xfrm>
            <a:off x="1023239" y="2174400"/>
            <a:ext cx="5400200" cy="2775680"/>
            <a:chOff x="1871900" y="2174400"/>
            <a:chExt cx="5400200" cy="2775680"/>
          </a:xfrm>
        </p:grpSpPr>
        <p:cxnSp>
          <p:nvCxnSpPr>
            <p:cNvPr id="48" name="Gerader Verbinder 47"/>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0" name="Gerader Verbinder 49"/>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sp>
        <p:nvSpPr>
          <p:cNvPr id="51" name="Textfeld 50"/>
          <p:cNvSpPr txBox="1"/>
          <p:nvPr/>
        </p:nvSpPr>
        <p:spPr>
          <a:xfrm>
            <a:off x="7733023" y="2027644"/>
            <a:ext cx="2111091" cy="276999"/>
          </a:xfrm>
          <a:prstGeom prst="rect">
            <a:avLst/>
          </a:prstGeom>
          <a:noFill/>
        </p:spPr>
        <p:txBody>
          <a:bodyPr wrap="none" rtlCol="0">
            <a:spAutoFit/>
          </a:bodyPr>
          <a:lstStyle/>
          <a:p>
            <a:r>
              <a:rPr lang="en-US" sz="1200" dirty="0" smtClean="0"/>
              <a:t>high recall, moderate precision</a:t>
            </a:r>
            <a:endParaRPr lang="en-US" sz="1200" dirty="0"/>
          </a:p>
        </p:txBody>
      </p:sp>
      <p:sp>
        <p:nvSpPr>
          <p:cNvPr id="52" name="Textfeld 51"/>
          <p:cNvSpPr txBox="1"/>
          <p:nvPr/>
        </p:nvSpPr>
        <p:spPr>
          <a:xfrm>
            <a:off x="7733023" y="2768256"/>
            <a:ext cx="2111091" cy="276999"/>
          </a:xfrm>
          <a:prstGeom prst="rect">
            <a:avLst/>
          </a:prstGeom>
          <a:noFill/>
        </p:spPr>
        <p:txBody>
          <a:bodyPr wrap="none" rtlCol="0">
            <a:spAutoFit/>
          </a:bodyPr>
          <a:lstStyle/>
          <a:p>
            <a:r>
              <a:rPr lang="en-US" sz="1200" dirty="0" smtClean="0"/>
              <a:t>high precision, moderate recall</a:t>
            </a:r>
            <a:endParaRPr lang="en-US" sz="1200" dirty="0"/>
          </a:p>
        </p:txBody>
      </p:sp>
      <mc:AlternateContent xmlns:mc="http://schemas.openxmlformats.org/markup-compatibility/2006" xmlns:a14="http://schemas.microsoft.com/office/drawing/2010/main">
        <mc:Choice Requires="a14">
          <p:sp>
            <p:nvSpPr>
              <p:cNvPr id="53" name="Textfeld 52"/>
              <p:cNvSpPr txBox="1"/>
              <p:nvPr/>
            </p:nvSpPr>
            <p:spPr>
              <a:xfrm>
                <a:off x="7733023" y="1302851"/>
                <a:ext cx="3557962" cy="830997"/>
              </a:xfrm>
              <a:prstGeom prst="rect">
                <a:avLst/>
              </a:prstGeom>
              <a:noFill/>
            </p:spPr>
            <p:txBody>
              <a:bodyPr wrap="none" rtlCol="0">
                <a:spAutoFit/>
              </a:bodyPr>
              <a:lstStyle/>
              <a:p>
                <a:r>
                  <a:rPr lang="en-US" sz="1200" dirty="0" smtClean="0"/>
                  <a:t>experimental, keyword clustering for abstracts &amp; </a:t>
                </a:r>
                <a:r>
                  <a:rPr lang="en-US" sz="1200" dirty="0"/>
                  <a:t>titles</a:t>
                </a:r>
                <a:br>
                  <a:rPr lang="en-US" sz="1200" dirty="0"/>
                </a:br>
                <a:r>
                  <a:rPr lang="en-US" sz="1200" dirty="0"/>
                  <a:t>0 </a:t>
                </a:r>
                <a:r>
                  <a:rPr lang="en-US" sz="1200" dirty="0" smtClean="0"/>
                  <a:t>&lt; 𝑠𝑜𝑓𝑡𝑚𝑎𝑥 ≤ 1.5 </a:t>
                </a:r>
                <a:r>
                  <a:rPr lang="en-US" sz="1200" dirty="0"/>
                  <a:t>: </a:t>
                </a:r>
                <a:r>
                  <a:rPr lang="en-US" sz="1200" dirty="0" smtClean="0"/>
                  <a:t>smoothing (</a:t>
                </a:r>
                <a14:m>
                  <m:oMath xmlns:m="http://schemas.openxmlformats.org/officeDocument/2006/math">
                    <m:r>
                      <a:rPr lang="de-DE" sz="1200" b="0" i="0" smtClean="0">
                        <a:latin typeface="Cambria Math" panose="02040503050406030204" pitchFamily="18" charset="0"/>
                        <a:ea typeface="Cambria Math" panose="02040503050406030204" pitchFamily="18" charset="0"/>
                      </a:rPr>
                      <m:t>0.5</m:t>
                    </m:r>
                    <m:r>
                      <a:rPr lang="en-US" sz="1200" i="1" smtClean="0">
                        <a:latin typeface="Cambria Math" panose="02040503050406030204" pitchFamily="18" charset="0"/>
                        <a:ea typeface="Cambria Math" panose="02040503050406030204" pitchFamily="18" charset="0"/>
                      </a:rPr>
                      <m:t>≈</m:t>
                    </m:r>
                  </m:oMath>
                </a14:m>
                <a:r>
                  <a:rPr lang="en-US" sz="1200" dirty="0" smtClean="0"/>
                  <a:t> log) </a:t>
                </a:r>
                <a:endParaRPr lang="en-US" sz="1200" dirty="0"/>
              </a:p>
              <a:p>
                <a:r>
                  <a:rPr lang="en-US" sz="1200" dirty="0" smtClean="0"/>
                  <a:t>1.5 </a:t>
                </a:r>
                <a:r>
                  <a:rPr lang="en-US" sz="1200" dirty="0"/>
                  <a:t>&lt; 𝑠𝑜𝑓𝑡𝑚𝑎𝑥 </a:t>
                </a:r>
                <a:r>
                  <a:rPr lang="en-US" sz="1200" dirty="0" smtClean="0"/>
                  <a:t>≤ 30 </a:t>
                </a:r>
                <a:r>
                  <a:rPr lang="en-US" sz="1200" dirty="0"/>
                  <a:t>: accentuating</a:t>
                </a:r>
              </a:p>
              <a:p>
                <a:endParaRPr lang="en-US" sz="1200" dirty="0"/>
              </a:p>
            </p:txBody>
          </p:sp>
        </mc:Choice>
        <mc:Fallback xmlns="">
          <p:sp>
            <p:nvSpPr>
              <p:cNvPr id="53" name="Textfeld 52"/>
              <p:cNvSpPr txBox="1">
                <a:spLocks noRot="1" noChangeAspect="1" noMove="1" noResize="1" noEditPoints="1" noAdjustHandles="1" noChangeArrowheads="1" noChangeShapeType="1" noTextEdit="1"/>
              </p:cNvSpPr>
              <p:nvPr/>
            </p:nvSpPr>
            <p:spPr>
              <a:xfrm>
                <a:off x="7733023" y="1302851"/>
                <a:ext cx="3557962" cy="830997"/>
              </a:xfrm>
              <a:prstGeom prst="rect">
                <a:avLst/>
              </a:prstGeom>
              <a:blipFill rotWithShape="0">
                <a:blip r:embed="rId2"/>
                <a:stretch>
                  <a:fillRect l="-172" t="-735"/>
                </a:stretch>
              </a:blipFill>
            </p:spPr>
            <p:txBody>
              <a:bodyPr/>
              <a:lstStyle/>
              <a:p>
                <a:r>
                  <a:rPr lang="en-US">
                    <a:noFill/>
                  </a:rPr>
                  <a:t> </a:t>
                </a:r>
              </a:p>
            </p:txBody>
          </p:sp>
        </mc:Fallback>
      </mc:AlternateContent>
      <p:sp>
        <p:nvSpPr>
          <p:cNvPr id="54" name="Textfeld 53"/>
          <p:cNvSpPr txBox="1"/>
          <p:nvPr/>
        </p:nvSpPr>
        <p:spPr>
          <a:xfrm>
            <a:off x="7733023" y="3919438"/>
            <a:ext cx="3790974" cy="276999"/>
          </a:xfrm>
          <a:prstGeom prst="rect">
            <a:avLst/>
          </a:prstGeom>
          <a:noFill/>
        </p:spPr>
        <p:txBody>
          <a:bodyPr wrap="none" rtlCol="0">
            <a:spAutoFit/>
          </a:bodyPr>
          <a:lstStyle/>
          <a:p>
            <a:r>
              <a:rPr lang="en-US" sz="1200" dirty="0" smtClean="0"/>
              <a:t>transformation into word based heuristic, outdated by log</a:t>
            </a:r>
            <a:endParaRPr lang="en-US" sz="12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17</a:t>
            </a:fld>
            <a:endParaRPr lang="en-US" dirty="0"/>
          </a:p>
        </p:txBody>
      </p:sp>
    </p:spTree>
    <p:extLst>
      <p:ext uri="{BB962C8B-B14F-4D97-AF65-F5344CB8AC3E}">
        <p14:creationId xmlns:p14="http://schemas.microsoft.com/office/powerpoint/2010/main" val="42938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with Log-Smoothing </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18</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61469262"/>
              </p:ext>
            </p:extLst>
          </p:nvPr>
        </p:nvGraphicFramePr>
        <p:xfrm>
          <a:off x="180000" y="612000"/>
          <a:ext cx="5892800" cy="3810000"/>
        </p:xfrm>
        <a:graphic>
          <a:graphicData uri="http://schemas.openxmlformats.org/drawingml/2006/table">
            <a:tbl>
              <a:tblPr/>
              <a:tblGrid>
                <a:gridCol w="533113"/>
                <a:gridCol w="5359687"/>
              </a:tblGrid>
              <a:tr h="190500">
                <a:tc>
                  <a:txBody>
                    <a:bodyPr/>
                    <a:lstStyle/>
                    <a:p>
                      <a:pPr algn="l"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Bootsbau GmbH</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Projekt 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Alexander Schilder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 - mobile und flexible Hilfen für Menschen mit einer Alkoholerkrankung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 Initiative für mentale Gesundheit im Gesundheitswesen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Jens Naumann Jan Welsch Blaupause GbR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Agentur Blaupause 36 UG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9525" marR="9525" marT="9525" marB="0" anchor="b">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311284189"/>
              </p:ext>
            </p:extLst>
          </p:nvPr>
        </p:nvGraphicFramePr>
        <p:xfrm>
          <a:off x="5936563"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9" name="Rechteck 8"/>
          <p:cNvSpPr/>
          <p:nvPr/>
        </p:nvSpPr>
        <p:spPr>
          <a:xfrm>
            <a:off x="6467456" y="84743"/>
            <a:ext cx="2043060" cy="461665"/>
          </a:xfrm>
          <a:prstGeom prst="rect">
            <a:avLst/>
          </a:prstGeom>
        </p:spPr>
        <p:txBody>
          <a:bodyPr wrap="none">
            <a:spAutoFit/>
          </a:bodyPr>
          <a:lstStyle/>
          <a:p>
            <a:r>
              <a:rPr lang="en-US" sz="2400" dirty="0">
                <a:solidFill>
                  <a:srgbClr val="00B0F0"/>
                </a:solidFill>
              </a:rPr>
              <a:t>vs. Refinement</a:t>
            </a:r>
          </a:p>
        </p:txBody>
      </p:sp>
      <p:sp>
        <p:nvSpPr>
          <p:cNvPr id="10" name="Textfeld 9"/>
          <p:cNvSpPr txBox="1"/>
          <p:nvPr/>
        </p:nvSpPr>
        <p:spPr>
          <a:xfrm>
            <a:off x="1191004" y="4952010"/>
            <a:ext cx="9809993" cy="738664"/>
          </a:xfrm>
          <a:prstGeom prst="rect">
            <a:avLst/>
          </a:prstGeom>
          <a:noFill/>
        </p:spPr>
        <p:txBody>
          <a:bodyPr wrap="none" rtlCol="0">
            <a:spAutoFit/>
          </a:bodyPr>
          <a:lstStyle/>
          <a:p>
            <a:r>
              <a:rPr lang="en-US" sz="1400" dirty="0" smtClean="0"/>
              <a:t>Why should “UPA” be much more relevant then “BLA”? </a:t>
            </a:r>
            <a:r>
              <a:rPr lang="en-US" sz="1400" dirty="0" smtClean="0"/>
              <a:t>Log-smoothing </a:t>
            </a:r>
            <a:r>
              <a:rPr lang="en-US" sz="1400" dirty="0"/>
              <a:t>suppresses the undeserved dominance of specific n-grams</a:t>
            </a:r>
            <a:r>
              <a:rPr lang="en-US" sz="1400" dirty="0" smtClean="0"/>
              <a:t>.</a:t>
            </a:r>
          </a:p>
          <a:p>
            <a:r>
              <a:rPr lang="en-US" sz="1400" dirty="0" smtClean="0"/>
              <a:t>Still, </a:t>
            </a:r>
            <a:r>
              <a:rPr lang="en-US" sz="1400" dirty="0" smtClean="0"/>
              <a:t>refinement </a:t>
            </a:r>
            <a:r>
              <a:rPr lang="en-US" sz="1400" dirty="0" smtClean="0"/>
              <a:t>should always be engaged for n-grams because the </a:t>
            </a:r>
            <a:r>
              <a:rPr lang="en-US" sz="1400" dirty="0" err="1" smtClean="0"/>
              <a:t>SearchEngine</a:t>
            </a:r>
            <a:r>
              <a:rPr lang="en-US" sz="1400" dirty="0" smtClean="0"/>
              <a:t> notoriously disregards positioning.</a:t>
            </a:r>
            <a:br>
              <a:rPr lang="en-US" sz="1400" dirty="0" smtClean="0"/>
            </a:br>
            <a:r>
              <a:rPr lang="en-US" sz="1400" dirty="0" smtClean="0"/>
              <a:t>N-grams with and without smoothing complement each other, hence alternate both in dedicated search runs for best effect.</a:t>
            </a:r>
            <a:endParaRPr lang="en-US" sz="1400" dirty="0"/>
          </a:p>
        </p:txBody>
      </p:sp>
    </p:spTree>
    <p:extLst>
      <p:ext uri="{BB962C8B-B14F-4D97-AF65-F5344CB8AC3E}">
        <p14:creationId xmlns:p14="http://schemas.microsoft.com/office/powerpoint/2010/main" val="17587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0785987"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1410" y="695631"/>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8" name="DRL"/>
          <p:cNvSpPr/>
          <p:nvPr/>
        </p:nvSpPr>
        <p:spPr>
          <a:xfrm rot="5400000" flipH="1">
            <a:off x="9948827" y="692345"/>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cxnSp>
        <p:nvCxnSpPr>
          <p:cNvPr id="9" name="Gerade Verbindung mit Pfeil 8"/>
          <p:cNvCxnSpPr>
            <a:stCxn id="143" idx="3"/>
            <a:endCxn id="116" idx="1"/>
          </p:cNvCxnSpPr>
          <p:nvPr/>
        </p:nvCxnSpPr>
        <p:spPr>
          <a:xfrm flipV="1">
            <a:off x="10486142" y="3645186"/>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10" name="Gruppieren 9"/>
          <p:cNvGrpSpPr/>
          <p:nvPr/>
        </p:nvGrpSpPr>
        <p:grpSpPr>
          <a:xfrm>
            <a:off x="666804" y="4991634"/>
            <a:ext cx="1068282" cy="1122040"/>
            <a:chOff x="666804" y="4991634"/>
            <a:chExt cx="1068282" cy="1122040"/>
          </a:xfrm>
        </p:grpSpPr>
        <p:cxnSp>
          <p:nvCxnSpPr>
            <p:cNvPr id="11" name="Gerade Verbindung mit Pfeil 10"/>
            <p:cNvCxnSpPr>
              <a:stCxn id="202" idx="3"/>
              <a:endCxn id="178" idx="1"/>
            </p:cNvCxnSpPr>
            <p:nvPr/>
          </p:nvCxnSpPr>
          <p:spPr>
            <a:xfrm>
              <a:off x="666804" y="4991634"/>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2" name="Gerade Verbindung mit Pfeil 11"/>
            <p:cNvCxnSpPr>
              <a:stCxn id="202" idx="3"/>
              <a:endCxn id="179" idx="1"/>
            </p:cNvCxnSpPr>
            <p:nvPr/>
          </p:nvCxnSpPr>
          <p:spPr>
            <a:xfrm>
              <a:off x="666804" y="499163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3" name="Gerade Verbindung mit Pfeil 12"/>
            <p:cNvCxnSpPr>
              <a:stCxn id="202" idx="3"/>
              <a:endCxn id="181" idx="1"/>
            </p:cNvCxnSpPr>
            <p:nvPr/>
          </p:nvCxnSpPr>
          <p:spPr>
            <a:xfrm>
              <a:off x="666804" y="4991634"/>
              <a:ext cx="1068282"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14" name="Gruppieren 13"/>
          <p:cNvGrpSpPr/>
          <p:nvPr/>
        </p:nvGrpSpPr>
        <p:grpSpPr>
          <a:xfrm>
            <a:off x="658912" y="1849922"/>
            <a:ext cx="1072228" cy="3366120"/>
            <a:chOff x="658912" y="1849922"/>
            <a:chExt cx="1072228" cy="3366120"/>
          </a:xfrm>
        </p:grpSpPr>
        <p:cxnSp>
          <p:nvCxnSpPr>
            <p:cNvPr id="15" name="Gerade Verbindung mit Pfeil 14"/>
            <p:cNvCxnSpPr>
              <a:stCxn id="200" idx="3"/>
              <a:endCxn id="177" idx="1"/>
            </p:cNvCxnSpPr>
            <p:nvPr/>
          </p:nvCxnSpPr>
          <p:spPr>
            <a:xfrm>
              <a:off x="658912" y="4542818"/>
              <a:ext cx="1072228"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6" name="Gerade Verbindung mit Pfeil 15"/>
            <p:cNvCxnSpPr>
              <a:stCxn id="200" idx="3"/>
              <a:endCxn id="174" idx="1"/>
            </p:cNvCxnSpPr>
            <p:nvPr/>
          </p:nvCxnSpPr>
          <p:spPr>
            <a:xfrm>
              <a:off x="658912" y="4542818"/>
              <a:ext cx="1064336" cy="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17" name="Gerade Verbindung mit Pfeil 16"/>
            <p:cNvCxnSpPr>
              <a:stCxn id="200" idx="3"/>
              <a:endCxn id="175" idx="1"/>
            </p:cNvCxnSpPr>
            <p:nvPr/>
          </p:nvCxnSpPr>
          <p:spPr>
            <a:xfrm>
              <a:off x="658912" y="4542818"/>
              <a:ext cx="1068282" cy="22440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18" name="Gerade Verbindung mit Pfeil 17"/>
            <p:cNvCxnSpPr>
              <a:stCxn id="200" idx="3"/>
              <a:endCxn id="176" idx="1"/>
            </p:cNvCxnSpPr>
            <p:nvPr/>
          </p:nvCxnSpPr>
          <p:spPr>
            <a:xfrm>
              <a:off x="658912" y="4542818"/>
              <a:ext cx="1072228"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9" name="Gerade Verbindung mit Pfeil 18"/>
            <p:cNvCxnSpPr>
              <a:stCxn id="200" idx="3"/>
            </p:cNvCxnSpPr>
            <p:nvPr/>
          </p:nvCxnSpPr>
          <p:spPr>
            <a:xfrm flipV="1">
              <a:off x="658912" y="1849922"/>
              <a:ext cx="1032768" cy="269289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20" name="Gerade Verbindung mit Pfeil 19"/>
          <p:cNvCxnSpPr>
            <a:stCxn id="130" idx="3"/>
            <a:endCxn id="105" idx="1"/>
          </p:cNvCxnSpPr>
          <p:nvPr/>
        </p:nvCxnSpPr>
        <p:spPr>
          <a:xfrm>
            <a:off x="10470358" y="952290"/>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1" name="Gruppieren 20"/>
          <p:cNvGrpSpPr/>
          <p:nvPr/>
        </p:nvGrpSpPr>
        <p:grpSpPr>
          <a:xfrm>
            <a:off x="10474304" y="952290"/>
            <a:ext cx="1068282" cy="1346448"/>
            <a:chOff x="7388204" y="952290"/>
            <a:chExt cx="1068282" cy="1346448"/>
          </a:xfrm>
        </p:grpSpPr>
        <p:cxnSp>
          <p:nvCxnSpPr>
            <p:cNvPr id="22" name="Gerade Verbindung mit Pfeil 21"/>
            <p:cNvCxnSpPr>
              <a:stCxn id="133" idx="3"/>
              <a:endCxn id="104" idx="1"/>
            </p:cNvCxnSpPr>
            <p:nvPr/>
          </p:nvCxnSpPr>
          <p:spPr>
            <a:xfrm flipV="1">
              <a:off x="7388204" y="952290"/>
              <a:ext cx="1060390"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3" name="Gerade Verbindung mit Pfeil 22"/>
            <p:cNvCxnSpPr>
              <a:stCxn id="133" idx="3"/>
              <a:endCxn id="110" idx="1"/>
            </p:cNvCxnSpPr>
            <p:nvPr/>
          </p:nvCxnSpPr>
          <p:spPr>
            <a:xfrm>
              <a:off x="7388204" y="1625514"/>
              <a:ext cx="1068282"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grpSp>
        <p:nvGrpSpPr>
          <p:cNvPr id="24" name="Gruppieren 23"/>
          <p:cNvGrpSpPr/>
          <p:nvPr/>
        </p:nvGrpSpPr>
        <p:grpSpPr>
          <a:xfrm>
            <a:off x="10478250" y="952290"/>
            <a:ext cx="1064336" cy="1570856"/>
            <a:chOff x="7392150" y="952290"/>
            <a:chExt cx="1064336" cy="1570856"/>
          </a:xfrm>
        </p:grpSpPr>
        <p:cxnSp>
          <p:nvCxnSpPr>
            <p:cNvPr id="25" name="Gerade Verbindung mit Pfeil 24"/>
            <p:cNvCxnSpPr>
              <a:stCxn id="137" idx="3"/>
              <a:endCxn id="110" idx="1"/>
            </p:cNvCxnSpPr>
            <p:nvPr/>
          </p:nvCxnSpPr>
          <p:spPr>
            <a:xfrm flipV="1">
              <a:off x="7392150" y="2298738"/>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6" name="Gerade Verbindung mit Pfeil 25"/>
            <p:cNvCxnSpPr>
              <a:stCxn id="137" idx="3"/>
              <a:endCxn id="104" idx="1"/>
            </p:cNvCxnSpPr>
            <p:nvPr/>
          </p:nvCxnSpPr>
          <p:spPr>
            <a:xfrm flipV="1">
              <a:off x="7392150" y="952290"/>
              <a:ext cx="1056444" cy="1570856"/>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27" name="Gerade Verbindung mit Pfeil 26"/>
          <p:cNvCxnSpPr>
            <a:stCxn id="139" idx="3"/>
            <a:endCxn id="114" idx="1"/>
          </p:cNvCxnSpPr>
          <p:nvPr/>
        </p:nvCxnSpPr>
        <p:spPr>
          <a:xfrm>
            <a:off x="10482196" y="2971962"/>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8" name="Gruppieren 27"/>
          <p:cNvGrpSpPr/>
          <p:nvPr/>
        </p:nvGrpSpPr>
        <p:grpSpPr>
          <a:xfrm>
            <a:off x="10490859" y="3420778"/>
            <a:ext cx="1076174" cy="2462138"/>
            <a:chOff x="7404759" y="3420778"/>
            <a:chExt cx="1076174" cy="2462138"/>
          </a:xfrm>
        </p:grpSpPr>
        <p:cxnSp>
          <p:nvCxnSpPr>
            <p:cNvPr id="29" name="Gerade Verbindung mit Pfeil 28"/>
            <p:cNvCxnSpPr>
              <a:stCxn id="147" idx="3"/>
              <a:endCxn id="115" idx="1"/>
            </p:cNvCxnSpPr>
            <p:nvPr/>
          </p:nvCxnSpPr>
          <p:spPr>
            <a:xfrm flipV="1">
              <a:off x="7407934" y="3420778"/>
              <a:ext cx="105249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30" name="Gerade Verbindung mit Pfeil 29"/>
            <p:cNvCxnSpPr/>
            <p:nvPr/>
          </p:nvCxnSpPr>
          <p:spPr>
            <a:xfrm>
              <a:off x="7404759" y="4760876"/>
              <a:ext cx="1076174" cy="112204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31" name="Gerade Verbindung mit Pfeil 30"/>
          <p:cNvCxnSpPr>
            <a:stCxn id="129" idx="3"/>
            <a:endCxn id="103" idx="1"/>
          </p:cNvCxnSpPr>
          <p:nvPr/>
        </p:nvCxnSpPr>
        <p:spPr>
          <a:xfrm>
            <a:off x="10466412" y="734306"/>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32" name="Gruppieren 31"/>
          <p:cNvGrpSpPr/>
          <p:nvPr/>
        </p:nvGrpSpPr>
        <p:grpSpPr>
          <a:xfrm>
            <a:off x="654966" y="4094002"/>
            <a:ext cx="1080120" cy="2019672"/>
            <a:chOff x="654966" y="4094002"/>
            <a:chExt cx="1080120" cy="2019672"/>
          </a:xfrm>
        </p:grpSpPr>
        <p:cxnSp>
          <p:nvCxnSpPr>
            <p:cNvPr id="33" name="Gerade Verbindung mit Pfeil 32"/>
            <p:cNvCxnSpPr>
              <a:stCxn id="198" idx="3"/>
              <a:endCxn id="179" idx="1"/>
            </p:cNvCxnSpPr>
            <p:nvPr/>
          </p:nvCxnSpPr>
          <p:spPr>
            <a:xfrm>
              <a:off x="654966" y="4094002"/>
              <a:ext cx="1080120" cy="1570856"/>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4" name="Gerade Verbindung mit Pfeil 33"/>
            <p:cNvCxnSpPr>
              <a:stCxn id="198" idx="3"/>
              <a:endCxn id="181" idx="1"/>
            </p:cNvCxnSpPr>
            <p:nvPr/>
          </p:nvCxnSpPr>
          <p:spPr>
            <a:xfrm>
              <a:off x="654966" y="4094002"/>
              <a:ext cx="1080120" cy="2019672"/>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5" name="Gerade Verbindung mit Pfeil 34"/>
            <p:cNvCxnSpPr>
              <a:stCxn id="198" idx="3"/>
              <a:endCxn id="178" idx="1"/>
            </p:cNvCxnSpPr>
            <p:nvPr/>
          </p:nvCxnSpPr>
          <p:spPr>
            <a:xfrm>
              <a:off x="654966" y="4094002"/>
              <a:ext cx="1076174" cy="134644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36" name="Gruppieren 35"/>
          <p:cNvGrpSpPr/>
          <p:nvPr/>
        </p:nvGrpSpPr>
        <p:grpSpPr>
          <a:xfrm>
            <a:off x="639182" y="734306"/>
            <a:ext cx="1076174" cy="2462064"/>
            <a:chOff x="639182" y="734306"/>
            <a:chExt cx="1076174" cy="2462064"/>
          </a:xfrm>
        </p:grpSpPr>
        <p:cxnSp>
          <p:nvCxnSpPr>
            <p:cNvPr id="37" name="Gerade Verbindung mit Pfeil 36"/>
            <p:cNvCxnSpPr>
              <a:stCxn id="184" idx="3"/>
              <a:endCxn id="159" idx="1"/>
            </p:cNvCxnSpPr>
            <p:nvPr/>
          </p:nvCxnSpPr>
          <p:spPr>
            <a:xfrm>
              <a:off x="639182" y="952290"/>
              <a:ext cx="1064336" cy="224408"/>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38" name="Gerade Verbindung mit Pfeil 37"/>
            <p:cNvCxnSpPr>
              <a:stCxn id="184" idx="3"/>
              <a:endCxn id="160" idx="1"/>
            </p:cNvCxnSpPr>
            <p:nvPr/>
          </p:nvCxnSpPr>
          <p:spPr>
            <a:xfrm>
              <a:off x="639182" y="952290"/>
              <a:ext cx="1064336"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39" name="Gerade Verbindung mit Pfeil 38"/>
            <p:cNvCxnSpPr>
              <a:stCxn id="184" idx="3"/>
              <a:endCxn id="164" idx="1"/>
            </p:cNvCxnSpPr>
            <p:nvPr/>
          </p:nvCxnSpPr>
          <p:spPr>
            <a:xfrm>
              <a:off x="639182" y="952290"/>
              <a:ext cx="107222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40" name="Gerade Verbindung mit Pfeil 39"/>
            <p:cNvCxnSpPr>
              <a:stCxn id="184" idx="3"/>
              <a:endCxn id="168" idx="1"/>
            </p:cNvCxnSpPr>
            <p:nvPr/>
          </p:nvCxnSpPr>
          <p:spPr>
            <a:xfrm>
              <a:off x="639182" y="952290"/>
              <a:ext cx="1076174" cy="2244080"/>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1" name="Gerade Verbindung mit Pfeil 40"/>
            <p:cNvCxnSpPr>
              <a:stCxn id="184" idx="3"/>
              <a:endCxn id="157" idx="1"/>
            </p:cNvCxnSpPr>
            <p:nvPr/>
          </p:nvCxnSpPr>
          <p:spPr>
            <a:xfrm flipV="1">
              <a:off x="639182" y="734306"/>
              <a:ext cx="1060390" cy="217984"/>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42" name="Gruppieren 41"/>
          <p:cNvGrpSpPr/>
          <p:nvPr/>
        </p:nvGrpSpPr>
        <p:grpSpPr>
          <a:xfrm>
            <a:off x="643128" y="1401106"/>
            <a:ext cx="1072228" cy="1795264"/>
            <a:chOff x="643128" y="1401106"/>
            <a:chExt cx="1072228" cy="1795264"/>
          </a:xfrm>
        </p:grpSpPr>
        <p:cxnSp>
          <p:nvCxnSpPr>
            <p:cNvPr id="43" name="Gerade Verbindung mit Pfeil 42"/>
            <p:cNvCxnSpPr>
              <a:stCxn id="188" idx="3"/>
              <a:endCxn id="162" idx="1"/>
            </p:cNvCxnSpPr>
            <p:nvPr/>
          </p:nvCxnSpPr>
          <p:spPr>
            <a:xfrm>
              <a:off x="643128" y="1849922"/>
              <a:ext cx="1064336" cy="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4" name="Gerade Verbindung mit Pfeil 43"/>
            <p:cNvCxnSpPr>
              <a:stCxn id="188" idx="3"/>
              <a:endCxn id="164" idx="1"/>
            </p:cNvCxnSpPr>
            <p:nvPr/>
          </p:nvCxnSpPr>
          <p:spPr>
            <a:xfrm>
              <a:off x="643128" y="1849922"/>
              <a:ext cx="1068282"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5" name="Gerade Verbindung mit Pfeil 44"/>
            <p:cNvCxnSpPr>
              <a:stCxn id="188" idx="3"/>
              <a:endCxn id="160" idx="1"/>
            </p:cNvCxnSpPr>
            <p:nvPr/>
          </p:nvCxnSpPr>
          <p:spPr>
            <a:xfrm flipV="1">
              <a:off x="643128" y="1401106"/>
              <a:ext cx="1060390"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6" name="Gerade Verbindung mit Pfeil 45"/>
            <p:cNvCxnSpPr>
              <a:stCxn id="188" idx="3"/>
              <a:endCxn id="168" idx="1"/>
            </p:cNvCxnSpPr>
            <p:nvPr/>
          </p:nvCxnSpPr>
          <p:spPr>
            <a:xfrm>
              <a:off x="643128" y="1849922"/>
              <a:ext cx="1072228" cy="134644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7" name="Gerade Verbindung mit Pfeil 46"/>
            <p:cNvCxnSpPr>
              <a:stCxn id="188" idx="3"/>
              <a:endCxn id="165" idx="1"/>
            </p:cNvCxnSpPr>
            <p:nvPr/>
          </p:nvCxnSpPr>
          <p:spPr>
            <a:xfrm>
              <a:off x="643128" y="1849922"/>
              <a:ext cx="1068282" cy="67322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grpSp>
      <p:grpSp>
        <p:nvGrpSpPr>
          <p:cNvPr id="48" name="Gruppieren 47"/>
          <p:cNvGrpSpPr/>
          <p:nvPr/>
        </p:nvGrpSpPr>
        <p:grpSpPr>
          <a:xfrm>
            <a:off x="647074" y="2074330"/>
            <a:ext cx="1084066" cy="3141712"/>
            <a:chOff x="647074" y="2074330"/>
            <a:chExt cx="1084066" cy="3141712"/>
          </a:xfrm>
        </p:grpSpPr>
        <p:cxnSp>
          <p:nvCxnSpPr>
            <p:cNvPr id="49" name="Gerade Verbindung mit Pfeil 48"/>
            <p:cNvCxnSpPr>
              <a:stCxn id="192" idx="3"/>
              <a:endCxn id="171" idx="1"/>
            </p:cNvCxnSpPr>
            <p:nvPr/>
          </p:nvCxnSpPr>
          <p:spPr>
            <a:xfrm>
              <a:off x="647074" y="2747554"/>
              <a:ext cx="1072228"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0" name="Gerade Verbindung mit Pfeil 49"/>
            <p:cNvCxnSpPr>
              <a:stCxn id="192" idx="3"/>
              <a:endCxn id="169" idx="1"/>
            </p:cNvCxnSpPr>
            <p:nvPr/>
          </p:nvCxnSpPr>
          <p:spPr>
            <a:xfrm>
              <a:off x="647074" y="274755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nvGrpSpPr>
            <p:cNvPr id="51" name="Gruppieren 50"/>
            <p:cNvGrpSpPr/>
            <p:nvPr/>
          </p:nvGrpSpPr>
          <p:grpSpPr>
            <a:xfrm>
              <a:off x="647074" y="2074330"/>
              <a:ext cx="1084066" cy="3141712"/>
              <a:chOff x="647074" y="2074330"/>
              <a:chExt cx="1084066" cy="3141712"/>
            </a:xfrm>
          </p:grpSpPr>
          <p:cxnSp>
            <p:nvCxnSpPr>
              <p:cNvPr id="52" name="Gerade Verbindung mit Pfeil 51"/>
              <p:cNvCxnSpPr>
                <a:stCxn id="192" idx="3"/>
                <a:endCxn id="176" idx="1"/>
              </p:cNvCxnSpPr>
              <p:nvPr/>
            </p:nvCxnSpPr>
            <p:spPr>
              <a:xfrm>
                <a:off x="647074" y="2747554"/>
                <a:ext cx="1084066" cy="224408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3" name="Gerade Verbindung mit Pfeil 52"/>
              <p:cNvCxnSpPr>
                <a:stCxn id="192" idx="3"/>
                <a:endCxn id="175" idx="1"/>
              </p:cNvCxnSpPr>
              <p:nvPr/>
            </p:nvCxnSpPr>
            <p:spPr>
              <a:xfrm>
                <a:off x="647074" y="2747554"/>
                <a:ext cx="1080120" cy="201967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4" name="Gerade Verbindung mit Pfeil 53"/>
              <p:cNvCxnSpPr>
                <a:stCxn id="192" idx="3"/>
                <a:endCxn id="174" idx="1"/>
              </p:cNvCxnSpPr>
              <p:nvPr/>
            </p:nvCxnSpPr>
            <p:spPr>
              <a:xfrm>
                <a:off x="647074" y="2747554"/>
                <a:ext cx="1076174" cy="179526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55" name="Gerade Verbindung mit Pfeil 54"/>
              <p:cNvCxnSpPr>
                <a:stCxn id="192" idx="3"/>
                <a:endCxn id="166" idx="1"/>
              </p:cNvCxnSpPr>
              <p:nvPr/>
            </p:nvCxnSpPr>
            <p:spPr>
              <a:xfrm>
                <a:off x="647074" y="274755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6" name="Gerade Verbindung mit Pfeil 55"/>
              <p:cNvCxnSpPr>
                <a:stCxn id="192" idx="3"/>
                <a:endCxn id="163" idx="1"/>
              </p:cNvCxnSpPr>
              <p:nvPr/>
            </p:nvCxnSpPr>
            <p:spPr>
              <a:xfrm flipV="1">
                <a:off x="647074" y="2074330"/>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7" name="Gerade Verbindung mit Pfeil 56"/>
              <p:cNvCxnSpPr>
                <a:stCxn id="192" idx="3"/>
                <a:endCxn id="177" idx="1"/>
              </p:cNvCxnSpPr>
              <p:nvPr/>
            </p:nvCxnSpPr>
            <p:spPr>
              <a:xfrm>
                <a:off x="647074" y="2747554"/>
                <a:ext cx="1084066" cy="2468488"/>
              </a:xfrm>
              <a:prstGeom prst="straightConnector1">
                <a:avLst/>
              </a:prstGeom>
              <a:noFill/>
              <a:ln w="12700" cap="sq" cmpd="sng" algn="ctr">
                <a:solidFill>
                  <a:sysClr val="windowText" lastClr="000000"/>
                </a:solidFill>
                <a:prstDash val="solid"/>
                <a:miter lim="800000"/>
                <a:headEnd type="oval"/>
                <a:tailEnd type="triangle"/>
              </a:ln>
              <a:effectLst/>
            </p:spPr>
          </p:cxnSp>
        </p:grpSp>
      </p:grpSp>
      <p:grpSp>
        <p:nvGrpSpPr>
          <p:cNvPr id="58" name="Gruppieren 57"/>
          <p:cNvGrpSpPr/>
          <p:nvPr/>
        </p:nvGrpSpPr>
        <p:grpSpPr>
          <a:xfrm>
            <a:off x="651020" y="2971962"/>
            <a:ext cx="1068282" cy="1122040"/>
            <a:chOff x="651020" y="2971962"/>
            <a:chExt cx="1068282" cy="1122040"/>
          </a:xfrm>
        </p:grpSpPr>
        <p:cxnSp>
          <p:nvCxnSpPr>
            <p:cNvPr id="59" name="Gerade Verbindung mit Pfeil 58"/>
            <p:cNvCxnSpPr>
              <a:stCxn id="193" idx="3"/>
              <a:endCxn id="167" idx="1"/>
            </p:cNvCxnSpPr>
            <p:nvPr/>
          </p:nvCxnSpPr>
          <p:spPr>
            <a:xfrm>
              <a:off x="651020" y="297196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0" name="Gruppieren 59"/>
            <p:cNvGrpSpPr/>
            <p:nvPr/>
          </p:nvGrpSpPr>
          <p:grpSpPr>
            <a:xfrm>
              <a:off x="651020" y="2971962"/>
              <a:ext cx="1068282" cy="1122040"/>
              <a:chOff x="651020" y="2971962"/>
              <a:chExt cx="1068282" cy="1122040"/>
            </a:xfrm>
          </p:grpSpPr>
          <p:cxnSp>
            <p:nvCxnSpPr>
              <p:cNvPr id="61" name="Gerade Verbindung mit Pfeil 60"/>
              <p:cNvCxnSpPr>
                <a:stCxn id="193" idx="3"/>
                <a:endCxn id="170" idx="1"/>
              </p:cNvCxnSpPr>
              <p:nvPr/>
            </p:nvCxnSpPr>
            <p:spPr>
              <a:xfrm>
                <a:off x="651020" y="2971962"/>
                <a:ext cx="1068282" cy="673224"/>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2" name="Gerade Verbindung mit Pfeil 61"/>
              <p:cNvCxnSpPr>
                <a:stCxn id="193" idx="3"/>
                <a:endCxn id="172" idx="1"/>
              </p:cNvCxnSpPr>
              <p:nvPr/>
            </p:nvCxnSpPr>
            <p:spPr>
              <a:xfrm>
                <a:off x="651020" y="2971962"/>
                <a:ext cx="1068282" cy="112204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grpSp>
      <p:grpSp>
        <p:nvGrpSpPr>
          <p:cNvPr id="63" name="Gruppieren 62"/>
          <p:cNvGrpSpPr/>
          <p:nvPr/>
        </p:nvGrpSpPr>
        <p:grpSpPr>
          <a:xfrm>
            <a:off x="651020" y="3196370"/>
            <a:ext cx="1068282" cy="897632"/>
            <a:chOff x="651020" y="3196370"/>
            <a:chExt cx="1068282" cy="897632"/>
          </a:xfrm>
        </p:grpSpPr>
        <p:cxnSp>
          <p:nvCxnSpPr>
            <p:cNvPr id="64" name="Gerade Verbindung mit Pfeil 63"/>
            <p:cNvCxnSpPr>
              <a:stCxn id="194" idx="3"/>
              <a:endCxn id="170" idx="1"/>
            </p:cNvCxnSpPr>
            <p:nvPr/>
          </p:nvCxnSpPr>
          <p:spPr>
            <a:xfrm>
              <a:off x="651020" y="3196370"/>
              <a:ext cx="1068282"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5" name="Gerade Verbindung mit Pfeil 64"/>
            <p:cNvCxnSpPr>
              <a:stCxn id="194" idx="3"/>
              <a:endCxn id="172" idx="1"/>
            </p:cNvCxnSpPr>
            <p:nvPr/>
          </p:nvCxnSpPr>
          <p:spPr>
            <a:xfrm>
              <a:off x="651020" y="3196370"/>
              <a:ext cx="1068282" cy="897632"/>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cxnSp>
        <p:nvCxnSpPr>
          <p:cNvPr id="66" name="Gerade Verbindung mit Pfeil 65"/>
          <p:cNvCxnSpPr>
            <a:stCxn id="197" idx="3"/>
            <a:endCxn id="173" idx="1"/>
          </p:cNvCxnSpPr>
          <p:nvPr/>
        </p:nvCxnSpPr>
        <p:spPr>
          <a:xfrm>
            <a:off x="654966" y="3869594"/>
            <a:ext cx="1068282" cy="44881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7" name="Gruppieren 66"/>
          <p:cNvGrpSpPr/>
          <p:nvPr/>
        </p:nvGrpSpPr>
        <p:grpSpPr>
          <a:xfrm>
            <a:off x="670750" y="5889266"/>
            <a:ext cx="1068282" cy="448816"/>
            <a:chOff x="670750" y="5889266"/>
            <a:chExt cx="1068282" cy="448816"/>
          </a:xfrm>
        </p:grpSpPr>
        <p:cxnSp>
          <p:nvCxnSpPr>
            <p:cNvPr id="68" name="Gerade Verbindung mit Pfeil 67"/>
            <p:cNvCxnSpPr>
              <a:stCxn id="206" idx="3"/>
              <a:endCxn id="180" idx="1"/>
            </p:cNvCxnSpPr>
            <p:nvPr/>
          </p:nvCxnSpPr>
          <p:spPr>
            <a:xfrm>
              <a:off x="670750" y="5889266"/>
              <a:ext cx="1064336" cy="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69" name="Gerade Verbindung mit Pfeil 68"/>
            <p:cNvCxnSpPr>
              <a:endCxn id="182" idx="1"/>
            </p:cNvCxnSpPr>
            <p:nvPr/>
          </p:nvCxnSpPr>
          <p:spPr>
            <a:xfrm>
              <a:off x="674696" y="5889266"/>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70" name="Gruppieren 69"/>
          <p:cNvGrpSpPr/>
          <p:nvPr/>
        </p:nvGrpSpPr>
        <p:grpSpPr>
          <a:xfrm>
            <a:off x="670750" y="5889266"/>
            <a:ext cx="1068282" cy="448816"/>
            <a:chOff x="670750" y="5889266"/>
            <a:chExt cx="1068282" cy="448816"/>
          </a:xfrm>
        </p:grpSpPr>
        <p:cxnSp>
          <p:nvCxnSpPr>
            <p:cNvPr id="71" name="Gerade Verbindung mit Pfeil 70"/>
            <p:cNvCxnSpPr>
              <a:stCxn id="207" idx="3"/>
              <a:endCxn id="180" idx="1"/>
            </p:cNvCxnSpPr>
            <p:nvPr/>
          </p:nvCxnSpPr>
          <p:spPr>
            <a:xfrm flipV="1">
              <a:off x="670750" y="588926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2" name="Gerade Verbindung mit Pfeil 71"/>
            <p:cNvCxnSpPr>
              <a:stCxn id="207" idx="3"/>
              <a:endCxn id="182" idx="1"/>
            </p:cNvCxnSpPr>
            <p:nvPr/>
          </p:nvCxnSpPr>
          <p:spPr>
            <a:xfrm>
              <a:off x="670750" y="6113674"/>
              <a:ext cx="1068282"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73" name="Gerade Verbindung mit Pfeil 72"/>
          <p:cNvCxnSpPr>
            <a:stCxn id="131" idx="3"/>
            <a:endCxn id="103" idx="1"/>
          </p:cNvCxnSpPr>
          <p:nvPr/>
        </p:nvCxnSpPr>
        <p:spPr>
          <a:xfrm flipV="1">
            <a:off x="10470358" y="734306"/>
            <a:ext cx="1060390" cy="44239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4" name="Gerade Verbindung mit Pfeil 73"/>
          <p:cNvCxnSpPr>
            <a:stCxn id="144" idx="3"/>
            <a:endCxn id="111" idx="1"/>
          </p:cNvCxnSpPr>
          <p:nvPr/>
        </p:nvCxnSpPr>
        <p:spPr>
          <a:xfrm flipV="1">
            <a:off x="10486142" y="2523146"/>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75" name="Gruppieren 74"/>
          <p:cNvGrpSpPr/>
          <p:nvPr/>
        </p:nvGrpSpPr>
        <p:grpSpPr>
          <a:xfrm>
            <a:off x="10490088" y="4094002"/>
            <a:ext cx="1064336" cy="224408"/>
            <a:chOff x="7403988" y="4094002"/>
            <a:chExt cx="1064336" cy="224408"/>
          </a:xfrm>
        </p:grpSpPr>
        <p:cxnSp>
          <p:nvCxnSpPr>
            <p:cNvPr id="76" name="Gerade Verbindung mit Pfeil 75"/>
            <p:cNvCxnSpPr>
              <a:stCxn id="145" idx="3"/>
              <a:endCxn id="118" idx="1"/>
            </p:cNvCxnSpPr>
            <p:nvPr/>
          </p:nvCxnSpPr>
          <p:spPr>
            <a:xfrm flipV="1">
              <a:off x="7403988" y="4094002"/>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7" name="Gerade Verbindung mit Pfeil 76"/>
            <p:cNvCxnSpPr>
              <a:stCxn id="145" idx="3"/>
              <a:endCxn id="119" idx="1"/>
            </p:cNvCxnSpPr>
            <p:nvPr/>
          </p:nvCxnSpPr>
          <p:spPr>
            <a:xfrm>
              <a:off x="7403988" y="4318410"/>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78" name="Gruppieren 77"/>
          <p:cNvGrpSpPr/>
          <p:nvPr/>
        </p:nvGrpSpPr>
        <p:grpSpPr>
          <a:xfrm>
            <a:off x="10490088" y="2747554"/>
            <a:ext cx="1064336" cy="1795264"/>
            <a:chOff x="7403988" y="2747554"/>
            <a:chExt cx="1064336" cy="1795264"/>
          </a:xfrm>
        </p:grpSpPr>
        <p:cxnSp>
          <p:nvCxnSpPr>
            <p:cNvPr id="79" name="Gerade Verbindung mit Pfeil 78"/>
            <p:cNvCxnSpPr>
              <a:stCxn id="146" idx="3"/>
              <a:endCxn id="112" idx="1"/>
            </p:cNvCxnSpPr>
            <p:nvPr/>
          </p:nvCxnSpPr>
          <p:spPr>
            <a:xfrm flipV="1">
              <a:off x="7403988" y="2747554"/>
              <a:ext cx="1052498" cy="179526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0" name="Gerade Verbindung mit Pfeil 79"/>
            <p:cNvCxnSpPr>
              <a:stCxn id="146" idx="3"/>
              <a:endCxn id="120" idx="1"/>
            </p:cNvCxnSpPr>
            <p:nvPr/>
          </p:nvCxnSpPr>
          <p:spPr>
            <a:xfrm>
              <a:off x="7403988" y="454281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1" name="Gerade Verbindung mit Pfeil 80"/>
            <p:cNvCxnSpPr>
              <a:stCxn id="146" idx="3"/>
              <a:endCxn id="113" idx="1"/>
            </p:cNvCxnSpPr>
            <p:nvPr/>
          </p:nvCxnSpPr>
          <p:spPr>
            <a:xfrm flipV="1">
              <a:off x="7403988" y="2971962"/>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82" name="Gerade Verbindung mit Pfeil 81"/>
          <p:cNvCxnSpPr>
            <a:stCxn id="141" idx="3"/>
            <a:endCxn id="109" idx="1"/>
          </p:cNvCxnSpPr>
          <p:nvPr/>
        </p:nvCxnSpPr>
        <p:spPr>
          <a:xfrm flipV="1">
            <a:off x="10482196" y="2074330"/>
            <a:ext cx="1056444" cy="134644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3" name="Gerade Verbindung mit Pfeil 82"/>
          <p:cNvCxnSpPr>
            <a:stCxn id="142" idx="3"/>
            <a:endCxn id="117" idx="1"/>
          </p:cNvCxnSpPr>
          <p:nvPr/>
        </p:nvCxnSpPr>
        <p:spPr>
          <a:xfrm>
            <a:off x="10486142" y="364518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84" name="Gruppieren 83"/>
          <p:cNvGrpSpPr/>
          <p:nvPr/>
        </p:nvGrpSpPr>
        <p:grpSpPr>
          <a:xfrm>
            <a:off x="10497980" y="4767226"/>
            <a:ext cx="1064336" cy="445641"/>
            <a:chOff x="7411880" y="4767226"/>
            <a:chExt cx="1064336" cy="445641"/>
          </a:xfrm>
        </p:grpSpPr>
        <p:cxnSp>
          <p:nvCxnSpPr>
            <p:cNvPr id="85" name="Gerade Verbindung mit Pfeil 84"/>
            <p:cNvCxnSpPr>
              <a:stCxn id="148" idx="3"/>
              <a:endCxn id="121" idx="1"/>
            </p:cNvCxnSpPr>
            <p:nvPr/>
          </p:nvCxnSpPr>
          <p:spPr>
            <a:xfrm flipV="1">
              <a:off x="7411880" y="4767226"/>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6" name="Gerade Verbindung mit Pfeil 85"/>
            <p:cNvCxnSpPr/>
            <p:nvPr/>
          </p:nvCxnSpPr>
          <p:spPr>
            <a:xfrm>
              <a:off x="7419772" y="4988459"/>
              <a:ext cx="1056444"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87" name="Gruppieren 86"/>
          <p:cNvGrpSpPr/>
          <p:nvPr/>
        </p:nvGrpSpPr>
        <p:grpSpPr>
          <a:xfrm>
            <a:off x="10497980" y="4767226"/>
            <a:ext cx="1064336" cy="673224"/>
            <a:chOff x="7411880" y="4767226"/>
            <a:chExt cx="1064336" cy="673224"/>
          </a:xfrm>
        </p:grpSpPr>
        <p:cxnSp>
          <p:nvCxnSpPr>
            <p:cNvPr id="88" name="Gerade Verbindung mit Pfeil 87"/>
            <p:cNvCxnSpPr>
              <a:stCxn id="150" idx="3"/>
              <a:endCxn id="121" idx="1"/>
            </p:cNvCxnSpPr>
            <p:nvPr/>
          </p:nvCxnSpPr>
          <p:spPr>
            <a:xfrm flipV="1">
              <a:off x="7411880" y="4767226"/>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9" name="Gerade Verbindung mit Pfeil 88"/>
            <p:cNvCxnSpPr>
              <a:stCxn id="150" idx="3"/>
              <a:endCxn id="123" idx="1"/>
            </p:cNvCxnSpPr>
            <p:nvPr/>
          </p:nvCxnSpPr>
          <p:spPr>
            <a:xfrm flipV="1">
              <a:off x="74118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90" name="Gerade Verbindung mit Pfeil 89"/>
          <p:cNvCxnSpPr>
            <a:stCxn id="149" idx="3"/>
            <a:endCxn id="124" idx="1"/>
          </p:cNvCxnSpPr>
          <p:nvPr/>
        </p:nvCxnSpPr>
        <p:spPr>
          <a:xfrm>
            <a:off x="104979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1" name="Gerade Verbindung mit Pfeil 90"/>
          <p:cNvCxnSpPr>
            <a:stCxn id="151" idx="3"/>
            <a:endCxn id="125" idx="1"/>
          </p:cNvCxnSpPr>
          <p:nvPr/>
        </p:nvCxnSpPr>
        <p:spPr>
          <a:xfrm>
            <a:off x="10501926" y="566485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92" name="Gruppieren 91"/>
          <p:cNvGrpSpPr/>
          <p:nvPr/>
        </p:nvGrpSpPr>
        <p:grpSpPr>
          <a:xfrm>
            <a:off x="10474304" y="1401106"/>
            <a:ext cx="1064336" cy="448816"/>
            <a:chOff x="7388204" y="1401106"/>
            <a:chExt cx="1064336" cy="448816"/>
          </a:xfrm>
        </p:grpSpPr>
        <p:cxnSp>
          <p:nvCxnSpPr>
            <p:cNvPr id="93" name="Gerade Verbindung mit Pfeil 92"/>
            <p:cNvCxnSpPr>
              <a:stCxn id="134" idx="3"/>
              <a:endCxn id="106" idx="1"/>
            </p:cNvCxnSpPr>
            <p:nvPr/>
          </p:nvCxnSpPr>
          <p:spPr>
            <a:xfrm flipV="1">
              <a:off x="7388204" y="1401106"/>
              <a:ext cx="1060390" cy="448816"/>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4" name="Gerade Verbindung mit Pfeil 93"/>
            <p:cNvCxnSpPr>
              <a:stCxn id="134" idx="3"/>
              <a:endCxn id="108" idx="1"/>
            </p:cNvCxnSpPr>
            <p:nvPr/>
          </p:nvCxnSpPr>
          <p:spPr>
            <a:xfrm>
              <a:off x="7388204" y="184992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5" name="Gerade Verbindung mit Pfeil 94"/>
            <p:cNvCxnSpPr>
              <a:stCxn id="134" idx="3"/>
              <a:endCxn id="107" idx="1"/>
            </p:cNvCxnSpPr>
            <p:nvPr/>
          </p:nvCxnSpPr>
          <p:spPr>
            <a:xfrm flipV="1">
              <a:off x="7388204" y="1625514"/>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6" name="Gruppieren 95"/>
          <p:cNvGrpSpPr/>
          <p:nvPr/>
        </p:nvGrpSpPr>
        <p:grpSpPr>
          <a:xfrm>
            <a:off x="10501926" y="4991634"/>
            <a:ext cx="1064336" cy="1122040"/>
            <a:chOff x="7415826" y="4991634"/>
            <a:chExt cx="1064336" cy="1122040"/>
          </a:xfrm>
        </p:grpSpPr>
        <p:cxnSp>
          <p:nvCxnSpPr>
            <p:cNvPr id="97" name="Gerade Verbindung mit Pfeil 96"/>
            <p:cNvCxnSpPr>
              <a:stCxn id="153" idx="3"/>
              <a:endCxn id="127" idx="1"/>
            </p:cNvCxnSpPr>
            <p:nvPr/>
          </p:nvCxnSpPr>
          <p:spPr>
            <a:xfrm>
              <a:off x="7415826" y="611367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8" name="Gerade Verbindung mit Pfeil 97"/>
            <p:cNvCxnSpPr>
              <a:stCxn id="153" idx="3"/>
              <a:endCxn id="122" idx="1"/>
            </p:cNvCxnSpPr>
            <p:nvPr/>
          </p:nvCxnSpPr>
          <p:spPr>
            <a:xfrm flipV="1">
              <a:off x="7415826" y="4991634"/>
              <a:ext cx="1060390" cy="112204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9" name="Gruppieren 98"/>
          <p:cNvGrpSpPr/>
          <p:nvPr/>
        </p:nvGrpSpPr>
        <p:grpSpPr>
          <a:xfrm>
            <a:off x="10482196" y="3196370"/>
            <a:ext cx="1072228" cy="1122040"/>
            <a:chOff x="7396096" y="3196370"/>
            <a:chExt cx="1072228" cy="1122040"/>
          </a:xfrm>
        </p:grpSpPr>
        <p:cxnSp>
          <p:nvCxnSpPr>
            <p:cNvPr id="100" name="Gerade Verbindung mit Pfeil 99"/>
            <p:cNvCxnSpPr>
              <a:stCxn id="140" idx="3"/>
              <a:endCxn id="119" idx="1"/>
            </p:cNvCxnSpPr>
            <p:nvPr/>
          </p:nvCxnSpPr>
          <p:spPr>
            <a:xfrm>
              <a:off x="7396096" y="3196370"/>
              <a:ext cx="1072228" cy="112204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101" name="Gerade Verbindung mit Pfeil 100"/>
            <p:cNvCxnSpPr>
              <a:stCxn id="140" idx="3"/>
              <a:endCxn id="118" idx="1"/>
            </p:cNvCxnSpPr>
            <p:nvPr/>
          </p:nvCxnSpPr>
          <p:spPr>
            <a:xfrm>
              <a:off x="7396096" y="3196370"/>
              <a:ext cx="1068282" cy="897632"/>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102" name="Gruppieren 101"/>
          <p:cNvGrpSpPr/>
          <p:nvPr/>
        </p:nvGrpSpPr>
        <p:grpSpPr>
          <a:xfrm>
            <a:off x="10106372" y="662298"/>
            <a:ext cx="1823876" cy="5747792"/>
            <a:chOff x="267304" y="662298"/>
            <a:chExt cx="1823876" cy="5747792"/>
          </a:xfrm>
        </p:grpSpPr>
        <p:sp>
          <p:nvSpPr>
            <p:cNvPr id="103" name="Rechteck 102"/>
            <p:cNvSpPr/>
            <p:nvPr/>
          </p:nvSpPr>
          <p:spPr>
            <a:xfrm>
              <a:off x="1691680"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4" name="Rechteck 103"/>
            <p:cNvSpPr/>
            <p:nvPr/>
          </p:nvSpPr>
          <p:spPr>
            <a:xfrm>
              <a:off x="1695626"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5" name="Rechteck 104"/>
            <p:cNvSpPr/>
            <p:nvPr/>
          </p:nvSpPr>
          <p:spPr>
            <a:xfrm>
              <a:off x="1695626"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6" name="Rechteck 105"/>
            <p:cNvSpPr/>
            <p:nvPr/>
          </p:nvSpPr>
          <p:spPr>
            <a:xfrm>
              <a:off x="1695626"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7" name="Rechteck 106"/>
            <p:cNvSpPr/>
            <p:nvPr/>
          </p:nvSpPr>
          <p:spPr>
            <a:xfrm>
              <a:off x="1699572"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8" name="Rechteck 107"/>
            <p:cNvSpPr/>
            <p:nvPr/>
          </p:nvSpPr>
          <p:spPr>
            <a:xfrm>
              <a:off x="1699572"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9" name="Rechteck 108"/>
            <p:cNvSpPr/>
            <p:nvPr/>
          </p:nvSpPr>
          <p:spPr>
            <a:xfrm>
              <a:off x="1699572"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0" name="Rechteck 109"/>
            <p:cNvSpPr/>
            <p:nvPr/>
          </p:nvSpPr>
          <p:spPr>
            <a:xfrm>
              <a:off x="1703518"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1" name="Rechteck 110"/>
            <p:cNvSpPr/>
            <p:nvPr/>
          </p:nvSpPr>
          <p:spPr>
            <a:xfrm>
              <a:off x="1703518"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2" name="Rechteck 111"/>
            <p:cNvSpPr/>
            <p:nvPr/>
          </p:nvSpPr>
          <p:spPr>
            <a:xfrm>
              <a:off x="1703518"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3" name="Rechteck 112"/>
            <p:cNvSpPr/>
            <p:nvPr/>
          </p:nvSpPr>
          <p:spPr>
            <a:xfrm>
              <a:off x="1707464"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4" name="Rechteck 113"/>
            <p:cNvSpPr/>
            <p:nvPr/>
          </p:nvSpPr>
          <p:spPr>
            <a:xfrm>
              <a:off x="1707464"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5" name="Rechteck 114"/>
            <p:cNvSpPr/>
            <p:nvPr/>
          </p:nvSpPr>
          <p:spPr>
            <a:xfrm>
              <a:off x="1707464"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6" name="Rechteck 115"/>
            <p:cNvSpPr/>
            <p:nvPr/>
          </p:nvSpPr>
          <p:spPr>
            <a:xfrm>
              <a:off x="1711410"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7" name="Rechteck 116"/>
            <p:cNvSpPr/>
            <p:nvPr/>
          </p:nvSpPr>
          <p:spPr>
            <a:xfrm>
              <a:off x="1711410"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8" name="Rechteck 117"/>
            <p:cNvSpPr/>
            <p:nvPr/>
          </p:nvSpPr>
          <p:spPr>
            <a:xfrm>
              <a:off x="1711410"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9" name="Rechteck 118"/>
            <p:cNvSpPr/>
            <p:nvPr/>
          </p:nvSpPr>
          <p:spPr>
            <a:xfrm>
              <a:off x="1715356"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0" name="Rechteck 119"/>
            <p:cNvSpPr/>
            <p:nvPr/>
          </p:nvSpPr>
          <p:spPr>
            <a:xfrm>
              <a:off x="1715356"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1" name="Rechteck 120"/>
            <p:cNvSpPr/>
            <p:nvPr/>
          </p:nvSpPr>
          <p:spPr>
            <a:xfrm>
              <a:off x="1719302"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2" name="Rechteck 121"/>
            <p:cNvSpPr/>
            <p:nvPr/>
          </p:nvSpPr>
          <p:spPr>
            <a:xfrm>
              <a:off x="1723248"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3" name="Rechteck 122"/>
            <p:cNvSpPr/>
            <p:nvPr/>
          </p:nvSpPr>
          <p:spPr>
            <a:xfrm>
              <a:off x="1723248"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4" name="Rechteck 123"/>
            <p:cNvSpPr/>
            <p:nvPr/>
          </p:nvSpPr>
          <p:spPr>
            <a:xfrm>
              <a:off x="1723248"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5" name="Rechteck 124"/>
            <p:cNvSpPr/>
            <p:nvPr/>
          </p:nvSpPr>
          <p:spPr>
            <a:xfrm>
              <a:off x="1727194"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6" name="Rechteck 125"/>
            <p:cNvSpPr/>
            <p:nvPr/>
          </p:nvSpPr>
          <p:spPr>
            <a:xfrm>
              <a:off x="1727194"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7" name="Rechteck 126"/>
            <p:cNvSpPr/>
            <p:nvPr/>
          </p:nvSpPr>
          <p:spPr>
            <a:xfrm>
              <a:off x="1727194"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8" name="Rechteck 127"/>
            <p:cNvSpPr/>
            <p:nvPr/>
          </p:nvSpPr>
          <p:spPr>
            <a:xfrm>
              <a:off x="1731140"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9" name="Rechteck 128"/>
            <p:cNvSpPr/>
            <p:nvPr/>
          </p:nvSpPr>
          <p:spPr>
            <a:xfrm>
              <a:off x="267304"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0" name="Rechteck 129"/>
            <p:cNvSpPr/>
            <p:nvPr/>
          </p:nvSpPr>
          <p:spPr>
            <a:xfrm>
              <a:off x="271250"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1" name="Rechteck 130"/>
            <p:cNvSpPr/>
            <p:nvPr/>
          </p:nvSpPr>
          <p:spPr>
            <a:xfrm>
              <a:off x="271250"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2" name="Rechteck 131"/>
            <p:cNvSpPr/>
            <p:nvPr/>
          </p:nvSpPr>
          <p:spPr>
            <a:xfrm>
              <a:off x="271250"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3" name="Rechteck 132"/>
            <p:cNvSpPr/>
            <p:nvPr/>
          </p:nvSpPr>
          <p:spPr>
            <a:xfrm>
              <a:off x="275196"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4" name="Rechteck 133"/>
            <p:cNvSpPr/>
            <p:nvPr/>
          </p:nvSpPr>
          <p:spPr>
            <a:xfrm>
              <a:off x="275196"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5" name="Rechteck 134"/>
            <p:cNvSpPr/>
            <p:nvPr/>
          </p:nvSpPr>
          <p:spPr>
            <a:xfrm>
              <a:off x="275196"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6" name="Rechteck 135"/>
            <p:cNvSpPr/>
            <p:nvPr/>
          </p:nvSpPr>
          <p:spPr>
            <a:xfrm>
              <a:off x="279142"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7" name="Rechteck 136"/>
            <p:cNvSpPr/>
            <p:nvPr/>
          </p:nvSpPr>
          <p:spPr>
            <a:xfrm>
              <a:off x="279142"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8" name="Rechteck 137"/>
            <p:cNvSpPr/>
            <p:nvPr/>
          </p:nvSpPr>
          <p:spPr>
            <a:xfrm>
              <a:off x="279142"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9" name="Rechteck 138"/>
            <p:cNvSpPr/>
            <p:nvPr/>
          </p:nvSpPr>
          <p:spPr>
            <a:xfrm>
              <a:off x="283088"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0" name="Rechteck 139"/>
            <p:cNvSpPr/>
            <p:nvPr/>
          </p:nvSpPr>
          <p:spPr>
            <a:xfrm>
              <a:off x="283088"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1" name="Rechteck 140"/>
            <p:cNvSpPr/>
            <p:nvPr/>
          </p:nvSpPr>
          <p:spPr>
            <a:xfrm>
              <a:off x="283088"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2" name="Rechteck 141"/>
            <p:cNvSpPr/>
            <p:nvPr/>
          </p:nvSpPr>
          <p:spPr>
            <a:xfrm>
              <a:off x="287034"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3" name="Rechteck 142"/>
            <p:cNvSpPr/>
            <p:nvPr/>
          </p:nvSpPr>
          <p:spPr>
            <a:xfrm>
              <a:off x="287034"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4" name="Rechteck 143"/>
            <p:cNvSpPr/>
            <p:nvPr/>
          </p:nvSpPr>
          <p:spPr>
            <a:xfrm>
              <a:off x="287034"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5" name="Rechteck 144"/>
            <p:cNvSpPr/>
            <p:nvPr/>
          </p:nvSpPr>
          <p:spPr>
            <a:xfrm>
              <a:off x="290980"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6" name="Rechteck 145"/>
            <p:cNvSpPr/>
            <p:nvPr/>
          </p:nvSpPr>
          <p:spPr>
            <a:xfrm>
              <a:off x="290980"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7" name="Rechteck 146"/>
            <p:cNvSpPr/>
            <p:nvPr/>
          </p:nvSpPr>
          <p:spPr>
            <a:xfrm>
              <a:off x="294926"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8" name="Rechteck 147"/>
            <p:cNvSpPr/>
            <p:nvPr/>
          </p:nvSpPr>
          <p:spPr>
            <a:xfrm>
              <a:off x="298872"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9" name="Rechteck 148"/>
            <p:cNvSpPr/>
            <p:nvPr/>
          </p:nvSpPr>
          <p:spPr>
            <a:xfrm>
              <a:off x="298872"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0" name="Rechteck 149"/>
            <p:cNvSpPr/>
            <p:nvPr/>
          </p:nvSpPr>
          <p:spPr>
            <a:xfrm>
              <a:off x="298872"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1" name="Rechteck 150"/>
            <p:cNvSpPr/>
            <p:nvPr/>
          </p:nvSpPr>
          <p:spPr>
            <a:xfrm>
              <a:off x="302818"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2" name="Rechteck 151"/>
            <p:cNvSpPr/>
            <p:nvPr/>
          </p:nvSpPr>
          <p:spPr>
            <a:xfrm>
              <a:off x="302818"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3" name="Rechteck 152"/>
            <p:cNvSpPr/>
            <p:nvPr/>
          </p:nvSpPr>
          <p:spPr>
            <a:xfrm>
              <a:off x="302818"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4" name="Rechteck 153"/>
            <p:cNvSpPr/>
            <p:nvPr/>
          </p:nvSpPr>
          <p:spPr>
            <a:xfrm>
              <a:off x="306764"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155" name="Rechteck 154"/>
          <p:cNvSpPr/>
          <p:nvPr/>
        </p:nvSpPr>
        <p:spPr>
          <a:xfrm flipV="1">
            <a:off x="7943893"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nvGrpSpPr>
          <p:cNvPr id="156" name="Gruppieren 155"/>
          <p:cNvGrpSpPr/>
          <p:nvPr/>
        </p:nvGrpSpPr>
        <p:grpSpPr>
          <a:xfrm>
            <a:off x="275196" y="662298"/>
            <a:ext cx="1823876" cy="5747792"/>
            <a:chOff x="267304" y="662298"/>
            <a:chExt cx="1823876" cy="5747792"/>
          </a:xfrm>
        </p:grpSpPr>
        <p:sp>
          <p:nvSpPr>
            <p:cNvPr id="157" name="Rechteck 156"/>
            <p:cNvSpPr/>
            <p:nvPr/>
          </p:nvSpPr>
          <p:spPr>
            <a:xfrm>
              <a:off x="1691680"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8" name="Rechteck 157"/>
            <p:cNvSpPr/>
            <p:nvPr/>
          </p:nvSpPr>
          <p:spPr>
            <a:xfrm>
              <a:off x="1695626"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9" name="Rechteck 158"/>
            <p:cNvSpPr/>
            <p:nvPr/>
          </p:nvSpPr>
          <p:spPr>
            <a:xfrm>
              <a:off x="1695626"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0" name="Rechteck 159"/>
            <p:cNvSpPr/>
            <p:nvPr/>
          </p:nvSpPr>
          <p:spPr>
            <a:xfrm>
              <a:off x="1695626"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1" name="Rechteck 160"/>
            <p:cNvSpPr/>
            <p:nvPr/>
          </p:nvSpPr>
          <p:spPr>
            <a:xfrm>
              <a:off x="1699572"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2" name="Rechteck 161"/>
            <p:cNvSpPr/>
            <p:nvPr/>
          </p:nvSpPr>
          <p:spPr>
            <a:xfrm>
              <a:off x="1699572"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3" name="Rechteck 162"/>
            <p:cNvSpPr/>
            <p:nvPr/>
          </p:nvSpPr>
          <p:spPr>
            <a:xfrm>
              <a:off x="1699572"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4" name="Rechteck 163"/>
            <p:cNvSpPr/>
            <p:nvPr/>
          </p:nvSpPr>
          <p:spPr>
            <a:xfrm>
              <a:off x="1703518"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5" name="Rechteck 164"/>
            <p:cNvSpPr/>
            <p:nvPr/>
          </p:nvSpPr>
          <p:spPr>
            <a:xfrm>
              <a:off x="1703518"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6" name="Rechteck 165"/>
            <p:cNvSpPr/>
            <p:nvPr/>
          </p:nvSpPr>
          <p:spPr>
            <a:xfrm>
              <a:off x="1703518"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7" name="Rechteck 166"/>
            <p:cNvSpPr/>
            <p:nvPr/>
          </p:nvSpPr>
          <p:spPr>
            <a:xfrm>
              <a:off x="1707464"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8" name="Rechteck 167"/>
            <p:cNvSpPr/>
            <p:nvPr/>
          </p:nvSpPr>
          <p:spPr>
            <a:xfrm>
              <a:off x="1707464"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9" name="Rechteck 168"/>
            <p:cNvSpPr/>
            <p:nvPr/>
          </p:nvSpPr>
          <p:spPr>
            <a:xfrm>
              <a:off x="1707464"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0" name="Rechteck 169"/>
            <p:cNvSpPr/>
            <p:nvPr/>
          </p:nvSpPr>
          <p:spPr>
            <a:xfrm>
              <a:off x="1711410"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1" name="Rechteck 170"/>
            <p:cNvSpPr/>
            <p:nvPr/>
          </p:nvSpPr>
          <p:spPr>
            <a:xfrm>
              <a:off x="1711410"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2" name="Rechteck 171"/>
            <p:cNvSpPr/>
            <p:nvPr/>
          </p:nvSpPr>
          <p:spPr>
            <a:xfrm>
              <a:off x="1711410"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3" name="Rechteck 172"/>
            <p:cNvSpPr/>
            <p:nvPr/>
          </p:nvSpPr>
          <p:spPr>
            <a:xfrm>
              <a:off x="1715356"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4" name="Rechteck 173"/>
            <p:cNvSpPr/>
            <p:nvPr/>
          </p:nvSpPr>
          <p:spPr>
            <a:xfrm>
              <a:off x="1715356"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5" name="Rechteck 174"/>
            <p:cNvSpPr/>
            <p:nvPr/>
          </p:nvSpPr>
          <p:spPr>
            <a:xfrm>
              <a:off x="1719302"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6" name="Rechteck 175"/>
            <p:cNvSpPr/>
            <p:nvPr/>
          </p:nvSpPr>
          <p:spPr>
            <a:xfrm>
              <a:off x="1723248"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7" name="Rechteck 176"/>
            <p:cNvSpPr/>
            <p:nvPr/>
          </p:nvSpPr>
          <p:spPr>
            <a:xfrm>
              <a:off x="1723248"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8" name="Rechteck 177"/>
            <p:cNvSpPr/>
            <p:nvPr/>
          </p:nvSpPr>
          <p:spPr>
            <a:xfrm>
              <a:off x="1723248"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9" name="Rechteck 178"/>
            <p:cNvSpPr/>
            <p:nvPr/>
          </p:nvSpPr>
          <p:spPr>
            <a:xfrm>
              <a:off x="1727194"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0" name="Rechteck 179"/>
            <p:cNvSpPr/>
            <p:nvPr/>
          </p:nvSpPr>
          <p:spPr>
            <a:xfrm>
              <a:off x="1727194"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1" name="Rechteck 180"/>
            <p:cNvSpPr/>
            <p:nvPr/>
          </p:nvSpPr>
          <p:spPr>
            <a:xfrm>
              <a:off x="1727194"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2" name="Rechteck 181"/>
            <p:cNvSpPr/>
            <p:nvPr/>
          </p:nvSpPr>
          <p:spPr>
            <a:xfrm>
              <a:off x="1731140"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3" name="Rechteck 182"/>
            <p:cNvSpPr/>
            <p:nvPr/>
          </p:nvSpPr>
          <p:spPr>
            <a:xfrm>
              <a:off x="267304"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4" name="Rechteck 183"/>
            <p:cNvSpPr/>
            <p:nvPr/>
          </p:nvSpPr>
          <p:spPr>
            <a:xfrm>
              <a:off x="271250"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5" name="Rechteck 184"/>
            <p:cNvSpPr/>
            <p:nvPr/>
          </p:nvSpPr>
          <p:spPr>
            <a:xfrm>
              <a:off x="271250"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6" name="Rechteck 185"/>
            <p:cNvSpPr/>
            <p:nvPr/>
          </p:nvSpPr>
          <p:spPr>
            <a:xfrm>
              <a:off x="271250"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7" name="Rechteck 186"/>
            <p:cNvSpPr/>
            <p:nvPr/>
          </p:nvSpPr>
          <p:spPr>
            <a:xfrm>
              <a:off x="275196"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8" name="Rechteck 187"/>
            <p:cNvSpPr/>
            <p:nvPr/>
          </p:nvSpPr>
          <p:spPr>
            <a:xfrm>
              <a:off x="275196"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9" name="Rechteck 188"/>
            <p:cNvSpPr/>
            <p:nvPr/>
          </p:nvSpPr>
          <p:spPr>
            <a:xfrm>
              <a:off x="275196"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0" name="Rechteck 189"/>
            <p:cNvSpPr/>
            <p:nvPr/>
          </p:nvSpPr>
          <p:spPr>
            <a:xfrm>
              <a:off x="279142"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1" name="Rechteck 190"/>
            <p:cNvSpPr/>
            <p:nvPr/>
          </p:nvSpPr>
          <p:spPr>
            <a:xfrm>
              <a:off x="279142"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2" name="Rechteck 191"/>
            <p:cNvSpPr/>
            <p:nvPr/>
          </p:nvSpPr>
          <p:spPr>
            <a:xfrm>
              <a:off x="279142"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3" name="Rechteck 192"/>
            <p:cNvSpPr/>
            <p:nvPr/>
          </p:nvSpPr>
          <p:spPr>
            <a:xfrm>
              <a:off x="283088"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4" name="Rechteck 193"/>
            <p:cNvSpPr/>
            <p:nvPr/>
          </p:nvSpPr>
          <p:spPr>
            <a:xfrm>
              <a:off x="283088"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5" name="Rechteck 194"/>
            <p:cNvSpPr/>
            <p:nvPr/>
          </p:nvSpPr>
          <p:spPr>
            <a:xfrm>
              <a:off x="283088"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6" name="Rechteck 195"/>
            <p:cNvSpPr/>
            <p:nvPr/>
          </p:nvSpPr>
          <p:spPr>
            <a:xfrm>
              <a:off x="287034"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7" name="Rechteck 196"/>
            <p:cNvSpPr/>
            <p:nvPr/>
          </p:nvSpPr>
          <p:spPr>
            <a:xfrm>
              <a:off x="287034"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8" name="Rechteck 197"/>
            <p:cNvSpPr/>
            <p:nvPr/>
          </p:nvSpPr>
          <p:spPr>
            <a:xfrm>
              <a:off x="287034"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9" name="Rechteck 198"/>
            <p:cNvSpPr/>
            <p:nvPr/>
          </p:nvSpPr>
          <p:spPr>
            <a:xfrm>
              <a:off x="290980"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0" name="Rechteck 199"/>
            <p:cNvSpPr/>
            <p:nvPr/>
          </p:nvSpPr>
          <p:spPr>
            <a:xfrm>
              <a:off x="290980"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1" name="Rechteck 200"/>
            <p:cNvSpPr/>
            <p:nvPr/>
          </p:nvSpPr>
          <p:spPr>
            <a:xfrm>
              <a:off x="294926"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2" name="Rechteck 201"/>
            <p:cNvSpPr/>
            <p:nvPr/>
          </p:nvSpPr>
          <p:spPr>
            <a:xfrm>
              <a:off x="298872"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3" name="Rechteck 202"/>
            <p:cNvSpPr/>
            <p:nvPr/>
          </p:nvSpPr>
          <p:spPr>
            <a:xfrm>
              <a:off x="298872"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4" name="Rechteck 203"/>
            <p:cNvSpPr/>
            <p:nvPr/>
          </p:nvSpPr>
          <p:spPr>
            <a:xfrm>
              <a:off x="298872"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5" name="Rechteck 204"/>
            <p:cNvSpPr/>
            <p:nvPr/>
          </p:nvSpPr>
          <p:spPr>
            <a:xfrm>
              <a:off x="302818"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6" name="Rechteck 205"/>
            <p:cNvSpPr/>
            <p:nvPr/>
          </p:nvSpPr>
          <p:spPr>
            <a:xfrm>
              <a:off x="302818"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7" name="Rechteck 206"/>
            <p:cNvSpPr/>
            <p:nvPr/>
          </p:nvSpPr>
          <p:spPr>
            <a:xfrm>
              <a:off x="302818"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8" name="Rechteck 207"/>
            <p:cNvSpPr/>
            <p:nvPr/>
          </p:nvSpPr>
          <p:spPr>
            <a:xfrm>
              <a:off x="306764"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209" name="DRL"/>
          <p:cNvSpPr/>
          <p:nvPr/>
        </p:nvSpPr>
        <p:spPr>
          <a:xfrm rot="5400000" flipH="1">
            <a:off x="120234" y="695631"/>
            <a:ext cx="160780" cy="72008"/>
          </a:xfrm>
          <a:prstGeom prst="triangle">
            <a:avLst/>
          </a:prstGeom>
          <a:solidFill>
            <a:srgbClr val="B9E7E0"/>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0" name="Rechteck 209"/>
          <p:cNvSpPr/>
          <p:nvPr/>
        </p:nvSpPr>
        <p:spPr>
          <a:xfrm>
            <a:off x="0" y="0"/>
            <a:ext cx="12192000" cy="1207277"/>
          </a:xfrm>
          <a:prstGeom prst="rect">
            <a:avLst/>
          </a:prstGeom>
          <a:gradFill flip="none" rotWithShape="1">
            <a:gsLst>
              <a:gs pos="43000">
                <a:srgbClr val="FFFFFF"/>
              </a:gs>
              <a:gs pos="24000">
                <a:srgbClr val="FFFFFF">
                  <a:alpha val="78000"/>
                </a:srgbClr>
              </a:gs>
              <a:gs pos="0">
                <a:sysClr val="window" lastClr="FFFFFF">
                  <a:alpha val="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prstClr val="black"/>
              </a:solidFill>
              <a:effectLst/>
              <a:uLnTx/>
              <a:uFillTx/>
            </a:endParaRPr>
          </a:p>
        </p:txBody>
      </p:sp>
      <p:sp>
        <p:nvSpPr>
          <p:cNvPr id="211" name="Rechteck 210"/>
          <p:cNvSpPr/>
          <p:nvPr/>
        </p:nvSpPr>
        <p:spPr>
          <a:xfrm flipV="1">
            <a:off x="-2240"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2" name="Titel 1"/>
          <p:cNvSpPr txBox="1">
            <a:spLocks/>
          </p:cNvSpPr>
          <p:nvPr/>
        </p:nvSpPr>
        <p:spPr>
          <a:xfrm>
            <a:off x="35496" y="156730"/>
            <a:ext cx="396044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1433513" algn="l"/>
              </a:tabLst>
              <a:defRPr/>
            </a:pPr>
            <a:r>
              <a:rPr kumimoji="0" lang="en-US" sz="2400" b="0" i="0" u="none" strike="noStrike" kern="1200" cap="none" spc="0" normalizeH="0" baseline="0" noProof="0" dirty="0" smtClean="0">
                <a:ln>
                  <a:noFill/>
                </a:ln>
                <a:solidFill>
                  <a:srgbClr val="BADA15"/>
                </a:solidFill>
                <a:effectLst/>
                <a:uLnTx/>
                <a:uFillTx/>
                <a:latin typeface="Calibri"/>
                <a:ea typeface="+mj-ea"/>
                <a:cs typeface="+mj-cs"/>
              </a:rPr>
              <a:t>Unfocused Base Table</a:t>
            </a:r>
            <a:endParaRPr kumimoji="0" lang="en-US" sz="2400" b="0" i="0" u="none" strike="noStrike" kern="1200" cap="none" spc="0" normalizeH="0" baseline="0" noProof="0" dirty="0">
              <a:ln>
                <a:noFill/>
              </a:ln>
              <a:solidFill>
                <a:srgbClr val="BADA15"/>
              </a:solidFill>
              <a:effectLst/>
              <a:uLnTx/>
              <a:uFillTx/>
              <a:latin typeface="Calibri"/>
              <a:ea typeface="+mj-ea"/>
              <a:cs typeface="+mj-cs"/>
            </a:endParaRPr>
          </a:p>
        </p:txBody>
      </p:sp>
      <p:sp>
        <p:nvSpPr>
          <p:cNvPr id="213" name="Textfeld 212"/>
          <p:cNvSpPr txBox="1"/>
          <p:nvPr/>
        </p:nvSpPr>
        <p:spPr>
          <a:xfrm>
            <a:off x="2232886" y="682077"/>
            <a:ext cx="3647213"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Firms are not in the Focus of the Data Collector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do not have a dedicated key</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Patent authorities and similar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Scraped web data</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Focused on subordinate entities to firms, i.e. establishments, departments</a:t>
            </a:r>
          </a:p>
        </p:txBody>
      </p:sp>
      <p:sp>
        <p:nvSpPr>
          <p:cNvPr id="214" name="Textfeld 213"/>
          <p:cNvSpPr txBox="1"/>
          <p:nvPr/>
        </p:nvSpPr>
        <p:spPr>
          <a:xfrm>
            <a:off x="2232888" y="1834033"/>
            <a:ext cx="3425704"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BADA15"/>
                </a:solidFill>
                <a:effectLst/>
                <a:uLnTx/>
                <a:uFillTx/>
              </a:rPr>
              <a:t>Compound Search Strategy</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Low threshold as all potential candidates need to be captured: the</a:t>
            </a:r>
            <a:r>
              <a:rPr kumimoji="0" lang="en-US" sz="1100" b="0" i="0" u="none" strike="noStrike" kern="0" cap="none" spc="0" normalizeH="0" noProof="0" dirty="0" smtClean="0">
                <a:ln>
                  <a:noFill/>
                </a:ln>
                <a:solidFill>
                  <a:srgbClr val="000000"/>
                </a:solidFill>
                <a:effectLst/>
                <a:uLnTx/>
                <a:uFillTx/>
              </a:rPr>
              <a:t> good, the bad and the ugly</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Merging: candidate list of subsequent search runs have to be merged</a:t>
            </a:r>
            <a:r>
              <a:rPr kumimoji="0" lang="en-US" sz="1100" b="0" i="0" u="none" strike="noStrike" kern="0" cap="none" spc="0" normalizeH="0" noProof="0" dirty="0" smtClean="0">
                <a:ln>
                  <a:noFill/>
                </a:ln>
                <a:solidFill>
                  <a:srgbClr val="000000"/>
                </a:solidFill>
                <a:effectLst/>
                <a:uLnTx/>
                <a:uFillTx/>
              </a:rPr>
              <a:t> with existing lists</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Prone to false positives</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variable identities</a:t>
            </a:r>
          </a:p>
        </p:txBody>
      </p:sp>
      <p:sp>
        <p:nvSpPr>
          <p:cNvPr id="215" name="Textfeld 214"/>
          <p:cNvSpPr txBox="1"/>
          <p:nvPr/>
        </p:nvSpPr>
        <p:spPr>
          <a:xfrm>
            <a:off x="6338455" y="682077"/>
            <a:ext cx="3333835" cy="815608"/>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Data Collector Curates Firm Data</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have a dedicated key, i.e. </a:t>
            </a:r>
            <a:r>
              <a:rPr kumimoji="0" lang="en-US" sz="1100" b="0" i="0" u="none" strike="noStrike" kern="0" cap="none" spc="0" normalizeH="0" baseline="0" noProof="0" dirty="0" err="1" smtClean="0">
                <a:ln>
                  <a:noFill/>
                </a:ln>
                <a:solidFill>
                  <a:srgbClr val="000000"/>
                </a:solidFill>
                <a:effectLst/>
                <a:uLnTx/>
                <a:uFillTx/>
              </a:rPr>
              <a:t>bvdid</a:t>
            </a:r>
            <a:r>
              <a:rPr kumimoji="0" lang="en-US" sz="1100" b="0" i="0" u="none" strike="noStrike" kern="0" cap="none" spc="0" normalizeH="0" baseline="0" noProof="0" dirty="0" smtClean="0">
                <a:ln>
                  <a:noFill/>
                </a:ln>
                <a:solidFill>
                  <a:srgbClr val="000000"/>
                </a:solidFill>
                <a:effectLst/>
                <a:uLnTx/>
                <a:uFillTx/>
              </a:rPr>
              <a:t>, tax number</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Duplicates are avoided</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err="1" smtClean="0">
                <a:ln>
                  <a:noFill/>
                </a:ln>
                <a:solidFill>
                  <a:srgbClr val="000000"/>
                </a:solidFill>
                <a:effectLst/>
                <a:uLnTx/>
                <a:uFillTx/>
              </a:rPr>
              <a:t>Orbis</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Compustat</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creditreform</a:t>
            </a:r>
            <a:r>
              <a:rPr kumimoji="0" lang="en-US" sz="1100" b="0" i="0" u="none" strike="noStrike" kern="0" cap="none" spc="0" normalizeH="0" baseline="0" noProof="0" dirty="0" smtClean="0">
                <a:ln>
                  <a:noFill/>
                </a:ln>
                <a:solidFill>
                  <a:srgbClr val="000000"/>
                </a:solidFill>
                <a:effectLst/>
                <a:uLnTx/>
                <a:uFillTx/>
              </a:rPr>
              <a:t>, authorities</a:t>
            </a:r>
          </a:p>
        </p:txBody>
      </p:sp>
      <p:sp>
        <p:nvSpPr>
          <p:cNvPr id="216" name="Textfeld 215"/>
          <p:cNvSpPr txBox="1"/>
          <p:nvPr/>
        </p:nvSpPr>
        <p:spPr>
          <a:xfrm>
            <a:off x="6339997" y="1500634"/>
            <a:ext cx="3492197"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7AD0C4"/>
                </a:solidFill>
                <a:effectLst/>
                <a:uLnTx/>
                <a:uFillTx/>
              </a:rPr>
              <a:t>Incremental Search Strategy</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incremental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Darwinian: only the best candidates are picked</a:t>
            </a:r>
            <a:endParaRPr kumimoji="0" lang="en-US" sz="1100" b="0" i="0" u="none" strike="noStrike" kern="0" cap="none" spc="0" normalizeH="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Completing: search records that already have candidates are omitted from subsequent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parameters are gradually relaxed between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uniform identities</a:t>
            </a:r>
          </a:p>
        </p:txBody>
      </p:sp>
      <p:sp>
        <p:nvSpPr>
          <p:cNvPr id="217" name="Titel 1"/>
          <p:cNvSpPr txBox="1">
            <a:spLocks/>
          </p:cNvSpPr>
          <p:nvPr/>
        </p:nvSpPr>
        <p:spPr>
          <a:xfrm>
            <a:off x="9026252" y="156730"/>
            <a:ext cx="3168352"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7CD2C6"/>
                </a:solidFill>
                <a:effectLst/>
                <a:uLnTx/>
                <a:uFillTx/>
                <a:latin typeface="Calibri"/>
                <a:ea typeface="+mj-ea"/>
                <a:cs typeface="+mj-cs"/>
              </a:rPr>
              <a:t>Focused Base Table</a:t>
            </a:r>
            <a:endParaRPr kumimoji="0" lang="en-US" sz="2400" b="0" i="0" u="none" strike="noStrike" kern="1200" cap="none" spc="0" normalizeH="0" baseline="0" noProof="0" dirty="0">
              <a:ln>
                <a:noFill/>
              </a:ln>
              <a:solidFill>
                <a:srgbClr val="7CD2C6"/>
              </a:solidFill>
              <a:effectLst/>
              <a:uLnTx/>
              <a:uFillTx/>
              <a:latin typeface="Calibri"/>
              <a:ea typeface="+mj-ea"/>
              <a:cs typeface="+mj-cs"/>
            </a:endParaRPr>
          </a:p>
        </p:txBody>
      </p:sp>
      <p:sp>
        <p:nvSpPr>
          <p:cNvPr id="218" name="Titel 1"/>
          <p:cNvSpPr txBox="1">
            <a:spLocks/>
          </p:cNvSpPr>
          <p:nvPr/>
        </p:nvSpPr>
        <p:spPr>
          <a:xfrm>
            <a:off x="5829208" y="156730"/>
            <a:ext cx="533585" cy="463958"/>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vs.</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pic>
        <p:nvPicPr>
          <p:cNvPr id="219" name="Bild 4" descr="Leibniz__Logo_DE_Blau-Schwarz_100mm.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0" name="Bild 5" descr="standard_quadra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 name="Foliennummernplatzhalter 1"/>
          <p:cNvSpPr>
            <a:spLocks noGrp="1"/>
          </p:cNvSpPr>
          <p:nvPr>
            <p:ph type="sldNum" sz="quarter" idx="10"/>
          </p:nvPr>
        </p:nvSpPr>
        <p:spPr/>
        <p:txBody>
          <a:bodyPr/>
          <a:lstStyle/>
          <a:p>
            <a:fld id="{A29D8577-601D-4845-9C29-D9E13FE3E8DB}" type="slidenum">
              <a:rPr lang="en-US" smtClean="0"/>
              <a:pPr/>
              <a:t>19</a:t>
            </a:fld>
            <a:endParaRPr lang="en-US" dirty="0"/>
          </a:p>
        </p:txBody>
      </p:sp>
      <p:graphicFrame>
        <p:nvGraphicFramePr>
          <p:cNvPr id="221" name="Tabelle 220"/>
          <p:cNvGraphicFramePr>
            <a:graphicFrameLocks noGrp="1"/>
          </p:cNvGraphicFramePr>
          <p:nvPr>
            <p:extLst>
              <p:ext uri="{D42A27DB-BD31-4B8C-83A1-F6EECF244321}">
                <p14:modId xmlns:p14="http://schemas.microsoft.com/office/powerpoint/2010/main" val="1489844144"/>
              </p:ext>
            </p:extLst>
          </p:nvPr>
        </p:nvGraphicFramePr>
        <p:xfrm>
          <a:off x="2370000" y="3303475"/>
          <a:ext cx="7452000" cy="1432560"/>
        </p:xfrm>
        <a:graphic>
          <a:graphicData uri="http://schemas.openxmlformats.org/drawingml/2006/table">
            <a:tbl>
              <a:tblPr firstRow="1" bandRow="1">
                <a:tableStyleId>{2D5ABB26-0587-4C30-8999-92F81FD0307C}</a:tableStyleId>
              </a:tblPr>
              <a:tblGrid>
                <a:gridCol w="3600000"/>
                <a:gridCol w="252000"/>
                <a:gridCol w="3600000"/>
              </a:tblGrid>
              <a:tr h="180000">
                <a:tc gridSpan="3">
                  <a:txBody>
                    <a:bodyPr/>
                    <a:lstStyle/>
                    <a:p>
                      <a:pPr algn="ctr"/>
                      <a:r>
                        <a:rPr lang="en-US" sz="1400" dirty="0" smtClean="0"/>
                        <a:t>Decision</a:t>
                      </a:r>
                      <a:r>
                        <a:rPr lang="en-US" sz="1400" baseline="0" dirty="0" smtClean="0"/>
                        <a:t> Space</a:t>
                      </a:r>
                      <a:endParaRPr lang="en-US" sz="1400" dirty="0"/>
                    </a:p>
                  </a:txBody>
                  <a:tcPr marL="0" marR="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dirty="0"/>
                    </a:p>
                  </a:txBody>
                  <a:tcPr anchor="ctr">
                    <a:lnB w="12700" cap="flat" cmpd="sng" algn="ctr">
                      <a:solidFill>
                        <a:srgbClr val="00B0F0"/>
                      </a:solidFill>
                      <a:prstDash val="solid"/>
                      <a:round/>
                      <a:headEnd type="none" w="med" len="med"/>
                      <a:tailEnd type="none" w="med" len="med"/>
                    </a:lnB>
                  </a:tcPr>
                </a:tc>
                <a:tc hMerge="1">
                  <a:txBody>
                    <a:bodyPr/>
                    <a:lstStyle/>
                    <a:p>
                      <a:endParaRPr lang="en-US" sz="1400" dirty="0"/>
                    </a:p>
                  </a:txBody>
                  <a:tcPr marL="36000" marR="36000" anchor="ctr">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t>Search Table providing</a:t>
                      </a:r>
                      <a:r>
                        <a:rPr lang="en-US" sz="1400" baseline="0" dirty="0" smtClean="0"/>
                        <a:t> Search Terms</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endParaRPr lang="en-US" sz="1400" dirty="0"/>
                    </a:p>
                  </a:txBody>
                  <a:tcPr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l"/>
                      <a:r>
                        <a:rPr lang="en-US" sz="1400" dirty="0" smtClean="0"/>
                        <a:t>Base Table providing Candidates/Heuristic</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solidFill>
                            <a:schemeClr val="tx1"/>
                          </a:solidFill>
                        </a:rPr>
                        <a:t>unfocused or focus on subordinate entities</a:t>
                      </a:r>
                      <a:endParaRPr lang="en-US" sz="1400" dirty="0">
                        <a:solidFill>
                          <a:schemeClr val="tx1"/>
                        </a:solidFill>
                      </a:endParaRPr>
                    </a:p>
                  </a:txBody>
                  <a:tcPr marL="36000" marR="36000" anchor="ctr">
                    <a:lnT w="12700" cap="flat" cmpd="sng" algn="ctr">
                      <a:solidFill>
                        <a:srgbClr val="00B0F0"/>
                      </a:solidFill>
                      <a:prstDash val="solid"/>
                      <a:round/>
                      <a:headEnd type="none" w="med" len="med"/>
                      <a:tailEnd type="none" w="med" len="med"/>
                    </a:lnT>
                  </a:tcPr>
                </a:tc>
                <a:tc>
                  <a:txBody>
                    <a:bodyPr/>
                    <a:lstStyle/>
                    <a:p>
                      <a:pPr algn="ctr"/>
                      <a:r>
                        <a:rPr lang="en-US" sz="1400" dirty="0" smtClean="0">
                          <a:solidFill>
                            <a:schemeClr val="tx1"/>
                          </a:solidFill>
                        </a:rPr>
                        <a:t>vs.</a:t>
                      </a:r>
                      <a:endParaRPr lang="en-US" sz="1400" dirty="0">
                        <a:solidFill>
                          <a:schemeClr val="tx1"/>
                        </a:solidFill>
                      </a:endParaRPr>
                    </a:p>
                  </a:txBody>
                  <a:tcPr marL="0" marR="0" anchor="ctr">
                    <a:lnT w="12700" cap="flat" cmpd="sng" algn="ctr">
                      <a:solidFill>
                        <a:srgbClr val="00B0F0"/>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curated, focused on the search topic </a:t>
                      </a:r>
                    </a:p>
                  </a:txBody>
                  <a:tcPr marL="36000" marR="36000" anchor="ctr">
                    <a:lnT w="12700" cap="flat" cmpd="sng" algn="ctr">
                      <a:solidFill>
                        <a:srgbClr val="00B0F0"/>
                      </a:solidFill>
                      <a:prstDash val="solid"/>
                      <a:round/>
                      <a:headEnd type="none" w="med" len="med"/>
                      <a:tailEnd type="none" w="med" len="med"/>
                    </a:lnT>
                  </a:tcPr>
                </a:tc>
              </a:tr>
              <a:tr h="288000">
                <a:tc>
                  <a:txBody>
                    <a:bodyPr/>
                    <a:lstStyle/>
                    <a:p>
                      <a:pPr algn="r"/>
                      <a:r>
                        <a:rPr lang="en-US" sz="1400" dirty="0" smtClean="0">
                          <a:solidFill>
                            <a:schemeClr val="tx1"/>
                          </a:solidFill>
                        </a:rPr>
                        <a:t>concise representation of the search topic</a:t>
                      </a:r>
                      <a:endParaRPr lang="en-US" sz="1400" dirty="0">
                        <a:solidFill>
                          <a:schemeClr val="tx1"/>
                        </a:solidFill>
                      </a:endParaRP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data littered with additional noise and clutter</a:t>
                      </a:r>
                    </a:p>
                  </a:txBody>
                  <a:tcPr marL="36000" marR="36000" anchor="ct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small or specialized dataset</a:t>
                      </a: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algn="l"/>
                      <a:r>
                        <a:rPr lang="en-US" sz="1400" dirty="0" smtClean="0">
                          <a:solidFill>
                            <a:schemeClr val="tx1"/>
                          </a:solidFill>
                        </a:rPr>
                        <a:t>sufficiently large unbiased sample/population </a:t>
                      </a:r>
                      <a:endParaRPr lang="en-US" sz="1400" dirty="0">
                        <a:solidFill>
                          <a:schemeClr val="tx1"/>
                        </a:solidFill>
                      </a:endParaRPr>
                    </a:p>
                  </a:txBody>
                  <a:tcPr marL="36000" marR="36000" anchor="ctr"/>
                </a:tc>
              </a:tr>
            </a:tbl>
          </a:graphicData>
        </a:graphic>
      </p:graphicFrame>
    </p:spTree>
    <p:extLst>
      <p:ext uri="{BB962C8B-B14F-4D97-AF65-F5344CB8AC3E}">
        <p14:creationId xmlns:p14="http://schemas.microsoft.com/office/powerpoint/2010/main" val="377892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38889E-6 -2.96296E-6 L -0.00017 0.03588 " pathEditMode="relative" rAng="0" ptsTypes="AA">
                                      <p:cBhvr>
                                        <p:cTn id="9" dur="250" fill="hold"/>
                                        <p:tgtEl>
                                          <p:spTgt spid="209"/>
                                        </p:tgtEl>
                                        <p:attrNameLst>
                                          <p:attrName>ppt_x</p:attrName>
                                          <p:attrName>ppt_y</p:attrName>
                                        </p:attrNameLst>
                                      </p:cBhvr>
                                      <p:rCtr x="-17" y="1782"/>
                                    </p:animMotion>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250"/>
                                        <p:tgtEl>
                                          <p:spTgt spid="3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0.00017 0.03588 L -0.00052 0.0669 " pathEditMode="relative" rAng="0" ptsTypes="AA">
                                      <p:cBhvr>
                                        <p:cTn id="16" dur="250" fill="hold"/>
                                        <p:tgtEl>
                                          <p:spTgt spid="209"/>
                                        </p:tgtEl>
                                        <p:attrNameLst>
                                          <p:attrName>ppt_x</p:attrName>
                                          <p:attrName>ppt_y</p:attrName>
                                        </p:attrNameLst>
                                      </p:cBhvr>
                                      <p:rCtr x="-17" y="1551"/>
                                    </p:animMotion>
                                  </p:childTnLst>
                                </p:cTn>
                              </p:par>
                            </p:childTnLst>
                          </p:cTn>
                        </p:par>
                        <p:par>
                          <p:cTn id="17" fill="hold">
                            <p:stCondLst>
                              <p:cond delay="750"/>
                            </p:stCondLst>
                            <p:childTnLst>
                              <p:par>
                                <p:cTn id="18" presetID="42" presetClass="path" presetSubtype="0" accel="50000" decel="50000" fill="hold" grpId="3" nodeType="afterEffect">
                                  <p:stCondLst>
                                    <p:cond delay="0"/>
                                  </p:stCondLst>
                                  <p:childTnLst>
                                    <p:animMotion origin="layout" path="M -0.00052 0.0669 L -0.00052 0.09977 " pathEditMode="relative" rAng="0" ptsTypes="AA">
                                      <p:cBhvr>
                                        <p:cTn id="19" dur="250" fill="hold"/>
                                        <p:tgtEl>
                                          <p:spTgt spid="209"/>
                                        </p:tgtEl>
                                        <p:attrNameLst>
                                          <p:attrName>ppt_x</p:attrName>
                                          <p:attrName>ppt_y</p:attrName>
                                        </p:attrNameLst>
                                      </p:cBhvr>
                                      <p:rCtr x="0" y="1644"/>
                                    </p:animMotion>
                                  </p:childTnLst>
                                </p:cTn>
                              </p:par>
                            </p:childTnLst>
                          </p:cTn>
                        </p:par>
                        <p:par>
                          <p:cTn id="20" fill="hold">
                            <p:stCondLst>
                              <p:cond delay="1000"/>
                            </p:stCondLst>
                            <p:childTnLst>
                              <p:par>
                                <p:cTn id="21" presetID="42" presetClass="path" presetSubtype="0" accel="50000" decel="50000" fill="hold" grpId="4" nodeType="afterEffect">
                                  <p:stCondLst>
                                    <p:cond delay="0"/>
                                  </p:stCondLst>
                                  <p:childTnLst>
                                    <p:animMotion origin="layout" path="M -0.00052 0.09977 L -0.00017 0.13264 " pathEditMode="relative" rAng="0" ptsTypes="AA">
                                      <p:cBhvr>
                                        <p:cTn id="22" dur="250" fill="hold"/>
                                        <p:tgtEl>
                                          <p:spTgt spid="209"/>
                                        </p:tgtEl>
                                        <p:attrNameLst>
                                          <p:attrName>ppt_x</p:attrName>
                                          <p:attrName>ppt_y</p:attrName>
                                        </p:attrNameLst>
                                      </p:cBhvr>
                                      <p:rCtr x="17" y="1644"/>
                                    </p:animMotion>
                                  </p:childTnLst>
                                </p:cTn>
                              </p:par>
                            </p:childTnLst>
                          </p:cTn>
                        </p:par>
                        <p:par>
                          <p:cTn id="23" fill="hold">
                            <p:stCondLst>
                              <p:cond delay="1250"/>
                            </p:stCondLst>
                            <p:childTnLst>
                              <p:par>
                                <p:cTn id="24" presetID="42" presetClass="path" presetSubtype="0" accel="50000" decel="50000" fill="hold" grpId="5" nodeType="afterEffect">
                                  <p:stCondLst>
                                    <p:cond delay="0"/>
                                  </p:stCondLst>
                                  <p:childTnLst>
                                    <p:animMotion origin="layout" path="M -0.00017 0.13264 L -0.00017 0.16505 " pathEditMode="relative" rAng="0" ptsTypes="AA">
                                      <p:cBhvr>
                                        <p:cTn id="25" dur="250" fill="hold"/>
                                        <p:tgtEl>
                                          <p:spTgt spid="209"/>
                                        </p:tgtEl>
                                        <p:attrNameLst>
                                          <p:attrName>ppt_x</p:attrName>
                                          <p:attrName>ppt_y</p:attrName>
                                        </p:attrNameLst>
                                      </p:cBhvr>
                                      <p:rCtr x="0" y="1620"/>
                                    </p:animMotion>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250"/>
                                        <p:tgtEl>
                                          <p:spTgt spid="42"/>
                                        </p:tgtEl>
                                      </p:cBhvr>
                                    </p:animEffect>
                                  </p:childTnLst>
                                </p:cTn>
                              </p:par>
                            </p:childTnLst>
                          </p:cTn>
                        </p:par>
                        <p:par>
                          <p:cTn id="30" fill="hold">
                            <p:stCondLst>
                              <p:cond delay="1750"/>
                            </p:stCondLst>
                            <p:childTnLst>
                              <p:par>
                                <p:cTn id="31" presetID="42" presetClass="path" presetSubtype="0" accel="50000" decel="50000" fill="hold" grpId="6" nodeType="afterEffect">
                                  <p:stCondLst>
                                    <p:cond delay="0"/>
                                  </p:stCondLst>
                                  <p:childTnLst>
                                    <p:animMotion origin="layout" path="M -0.00017 0.16505 L -0.00017 0.19792 " pathEditMode="relative" rAng="0" ptsTypes="AA">
                                      <p:cBhvr>
                                        <p:cTn id="32" dur="250" fill="hold"/>
                                        <p:tgtEl>
                                          <p:spTgt spid="209"/>
                                        </p:tgtEl>
                                        <p:attrNameLst>
                                          <p:attrName>ppt_x</p:attrName>
                                          <p:attrName>ppt_y</p:attrName>
                                        </p:attrNameLst>
                                      </p:cBhvr>
                                      <p:rCtr x="0" y="1644"/>
                                    </p:animMotion>
                                  </p:childTnLst>
                                </p:cTn>
                              </p:par>
                            </p:childTnLst>
                          </p:cTn>
                        </p:par>
                        <p:par>
                          <p:cTn id="33" fill="hold">
                            <p:stCondLst>
                              <p:cond delay="2000"/>
                            </p:stCondLst>
                            <p:childTnLst>
                              <p:par>
                                <p:cTn id="34" presetID="42" presetClass="path" presetSubtype="0" accel="50000" decel="50000" fill="hold" grpId="7" nodeType="afterEffect">
                                  <p:stCondLst>
                                    <p:cond delay="0"/>
                                  </p:stCondLst>
                                  <p:childTnLst>
                                    <p:animMotion origin="layout" path="M -0.00017 0.19792 L -0.00017 0.23079 " pathEditMode="relative" rAng="0" ptsTypes="AA">
                                      <p:cBhvr>
                                        <p:cTn id="35" dur="250" fill="hold"/>
                                        <p:tgtEl>
                                          <p:spTgt spid="209"/>
                                        </p:tgtEl>
                                        <p:attrNameLst>
                                          <p:attrName>ppt_x</p:attrName>
                                          <p:attrName>ppt_y</p:attrName>
                                        </p:attrNameLst>
                                      </p:cBhvr>
                                      <p:rCtr x="0" y="1644"/>
                                    </p:animMotion>
                                  </p:childTnLst>
                                </p:cTn>
                              </p:par>
                            </p:childTnLst>
                          </p:cTn>
                        </p:par>
                        <p:par>
                          <p:cTn id="36" fill="hold">
                            <p:stCondLst>
                              <p:cond delay="2250"/>
                            </p:stCondLst>
                            <p:childTnLst>
                              <p:par>
                                <p:cTn id="37" presetID="42" presetClass="path" presetSubtype="0" accel="50000" decel="50000" fill="hold" grpId="8" nodeType="afterEffect">
                                  <p:stCondLst>
                                    <p:cond delay="0"/>
                                  </p:stCondLst>
                                  <p:childTnLst>
                                    <p:animMotion origin="layout" path="M -0.00017 0.23079 L 0.00017 0.26181 " pathEditMode="relative" rAng="0" ptsTypes="AA">
                                      <p:cBhvr>
                                        <p:cTn id="38" dur="250" fill="hold"/>
                                        <p:tgtEl>
                                          <p:spTgt spid="209"/>
                                        </p:tgtEl>
                                        <p:attrNameLst>
                                          <p:attrName>ppt_x</p:attrName>
                                          <p:attrName>ppt_y</p:attrName>
                                        </p:attrNameLst>
                                      </p:cBhvr>
                                      <p:rCtr x="17" y="1551"/>
                                    </p:animMotion>
                                  </p:childTnLst>
                                </p:cTn>
                              </p:par>
                            </p:childTnLst>
                          </p:cTn>
                        </p:par>
                        <p:par>
                          <p:cTn id="39" fill="hold">
                            <p:stCondLst>
                              <p:cond delay="2500"/>
                            </p:stCondLst>
                            <p:childTnLst>
                              <p:par>
                                <p:cTn id="40" presetID="42" presetClass="path" presetSubtype="0" accel="50000" decel="50000" fill="hold" grpId="9" nodeType="afterEffect">
                                  <p:stCondLst>
                                    <p:cond delay="0"/>
                                  </p:stCondLst>
                                  <p:childTnLst>
                                    <p:animMotion origin="layout" path="M 0.00017 0.26181 L 0.00017 0.29514 " pathEditMode="relative" rAng="0" ptsTypes="AA">
                                      <p:cBhvr>
                                        <p:cTn id="41" dur="250" fill="hold"/>
                                        <p:tgtEl>
                                          <p:spTgt spid="209"/>
                                        </p:tgtEl>
                                        <p:attrNameLst>
                                          <p:attrName>ppt_x</p:attrName>
                                          <p:attrName>ppt_y</p:attrName>
                                        </p:attrNameLst>
                                      </p:cBhvr>
                                      <p:rCtr x="0" y="1667"/>
                                    </p:animMotion>
                                  </p:childTnLst>
                                </p:cTn>
                              </p:par>
                            </p:childTnLst>
                          </p:cTn>
                        </p:par>
                        <p:par>
                          <p:cTn id="42" fill="hold">
                            <p:stCondLst>
                              <p:cond delay="2750"/>
                            </p:stCondLst>
                            <p:childTnLst>
                              <p:par>
                                <p:cTn id="43" presetID="22" presetClass="entr" presetSubtype="8"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250"/>
                                        <p:tgtEl>
                                          <p:spTgt spid="48"/>
                                        </p:tgtEl>
                                      </p:cBhvr>
                                    </p:animEffect>
                                  </p:childTnLst>
                                </p:cTn>
                              </p:par>
                            </p:childTnLst>
                          </p:cTn>
                        </p:par>
                        <p:par>
                          <p:cTn id="46" fill="hold">
                            <p:stCondLst>
                              <p:cond delay="3000"/>
                            </p:stCondLst>
                            <p:childTnLst>
                              <p:par>
                                <p:cTn id="47" presetID="42" presetClass="path" presetSubtype="0" accel="50000" decel="50000" fill="hold" grpId="10" nodeType="afterEffect">
                                  <p:stCondLst>
                                    <p:cond delay="0"/>
                                  </p:stCondLst>
                                  <p:childTnLst>
                                    <p:animMotion origin="layout" path="M 0.00017 0.29514 L 0.00087 0.32755 " pathEditMode="relative" rAng="0" ptsTypes="AA">
                                      <p:cBhvr>
                                        <p:cTn id="48" dur="250" fill="hold"/>
                                        <p:tgtEl>
                                          <p:spTgt spid="209"/>
                                        </p:tgtEl>
                                        <p:attrNameLst>
                                          <p:attrName>ppt_x</p:attrName>
                                          <p:attrName>ppt_y</p:attrName>
                                        </p:attrNameLst>
                                      </p:cBhvr>
                                      <p:rCtr x="35" y="1620"/>
                                    </p:animMotion>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50"/>
                                        <p:tgtEl>
                                          <p:spTgt spid="58"/>
                                        </p:tgtEl>
                                      </p:cBhvr>
                                    </p:animEffect>
                                  </p:childTnLst>
                                </p:cTn>
                              </p:par>
                            </p:childTnLst>
                          </p:cTn>
                        </p:par>
                        <p:par>
                          <p:cTn id="53" fill="hold">
                            <p:stCondLst>
                              <p:cond delay="3500"/>
                            </p:stCondLst>
                            <p:childTnLst>
                              <p:par>
                                <p:cTn id="54" presetID="42" presetClass="path" presetSubtype="0" accel="50000" decel="50000" fill="hold" grpId="11" nodeType="afterEffect">
                                  <p:stCondLst>
                                    <p:cond delay="0"/>
                                  </p:stCondLst>
                                  <p:childTnLst>
                                    <p:animMotion origin="layout" path="M 0.00087 0.32755 L 0.00121 0.36088 " pathEditMode="relative" rAng="0" ptsTypes="AA">
                                      <p:cBhvr>
                                        <p:cTn id="55" dur="250" fill="hold"/>
                                        <p:tgtEl>
                                          <p:spTgt spid="209"/>
                                        </p:tgtEl>
                                        <p:attrNameLst>
                                          <p:attrName>ppt_x</p:attrName>
                                          <p:attrName>ppt_y</p:attrName>
                                        </p:attrNameLst>
                                      </p:cBhvr>
                                      <p:rCtr x="17" y="1667"/>
                                    </p:animMotion>
                                  </p:childTnLst>
                                </p:cTn>
                              </p:par>
                            </p:childTnLst>
                          </p:cTn>
                        </p:par>
                        <p:par>
                          <p:cTn id="56" fill="hold">
                            <p:stCondLst>
                              <p:cond delay="3750"/>
                            </p:stCondLst>
                            <p:childTnLst>
                              <p:par>
                                <p:cTn id="57" presetID="22" presetClass="entr" presetSubtype="8"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250"/>
                                        <p:tgtEl>
                                          <p:spTgt spid="63"/>
                                        </p:tgtEl>
                                      </p:cBhvr>
                                    </p:animEffect>
                                  </p:childTnLst>
                                </p:cTn>
                              </p:par>
                            </p:childTnLst>
                          </p:cTn>
                        </p:par>
                        <p:par>
                          <p:cTn id="60" fill="hold">
                            <p:stCondLst>
                              <p:cond delay="4000"/>
                            </p:stCondLst>
                            <p:childTnLst>
                              <p:par>
                                <p:cTn id="61" presetID="42" presetClass="path" presetSubtype="0" accel="50000" decel="50000" fill="hold" grpId="12" nodeType="afterEffect">
                                  <p:stCondLst>
                                    <p:cond delay="0"/>
                                  </p:stCondLst>
                                  <p:childTnLst>
                                    <p:animMotion origin="layout" path="M 0.00121 0.36088 L 0.00087 0.39514 " pathEditMode="relative" rAng="0" ptsTypes="AA">
                                      <p:cBhvr>
                                        <p:cTn id="62" dur="250" fill="hold"/>
                                        <p:tgtEl>
                                          <p:spTgt spid="209"/>
                                        </p:tgtEl>
                                        <p:attrNameLst>
                                          <p:attrName>ppt_x</p:attrName>
                                          <p:attrName>ppt_y</p:attrName>
                                        </p:attrNameLst>
                                      </p:cBhvr>
                                      <p:rCtr x="-17" y="1713"/>
                                    </p:animMotion>
                                  </p:childTnLst>
                                </p:cTn>
                              </p:par>
                            </p:childTnLst>
                          </p:cTn>
                        </p:par>
                        <p:par>
                          <p:cTn id="63" fill="hold">
                            <p:stCondLst>
                              <p:cond delay="4250"/>
                            </p:stCondLst>
                            <p:childTnLst>
                              <p:par>
                                <p:cTn id="64" presetID="42" presetClass="path" presetSubtype="0" accel="50000" decel="50000" fill="hold" grpId="13" nodeType="afterEffect">
                                  <p:stCondLst>
                                    <p:cond delay="0"/>
                                  </p:stCondLst>
                                  <p:childTnLst>
                                    <p:animMotion origin="layout" path="M 0.00087 0.39514 L 0.00052 0.4257 " pathEditMode="relative" rAng="0" ptsTypes="AA">
                                      <p:cBhvr>
                                        <p:cTn id="65" dur="250" fill="hold"/>
                                        <p:tgtEl>
                                          <p:spTgt spid="209"/>
                                        </p:tgtEl>
                                        <p:attrNameLst>
                                          <p:attrName>ppt_x</p:attrName>
                                          <p:attrName>ppt_y</p:attrName>
                                        </p:attrNameLst>
                                      </p:cBhvr>
                                      <p:rCtr x="-17" y="1528"/>
                                    </p:animMotion>
                                  </p:childTnLst>
                                </p:cTn>
                              </p:par>
                            </p:childTnLst>
                          </p:cTn>
                        </p:par>
                        <p:par>
                          <p:cTn id="66" fill="hold">
                            <p:stCondLst>
                              <p:cond delay="4500"/>
                            </p:stCondLst>
                            <p:childTnLst>
                              <p:par>
                                <p:cTn id="67" presetID="42" presetClass="path" presetSubtype="0" accel="50000" decel="50000" fill="hold" grpId="14" nodeType="afterEffect">
                                  <p:stCondLst>
                                    <p:cond delay="0"/>
                                  </p:stCondLst>
                                  <p:childTnLst>
                                    <p:animMotion origin="layout" path="M 0.00052 0.4257 L 0.00052 0.45857 " pathEditMode="relative" rAng="0" ptsTypes="AA">
                                      <p:cBhvr>
                                        <p:cTn id="68" dur="250" fill="hold"/>
                                        <p:tgtEl>
                                          <p:spTgt spid="209"/>
                                        </p:tgtEl>
                                        <p:attrNameLst>
                                          <p:attrName>ppt_x</p:attrName>
                                          <p:attrName>ppt_y</p:attrName>
                                        </p:attrNameLst>
                                      </p:cBhvr>
                                      <p:rCtr x="0" y="1644"/>
                                    </p:animMotion>
                                  </p:childTnLst>
                                </p:cTn>
                              </p:par>
                            </p:childTnLst>
                          </p:cTn>
                        </p:par>
                        <p:par>
                          <p:cTn id="69" fill="hold">
                            <p:stCondLst>
                              <p:cond delay="4750"/>
                            </p:stCondLst>
                            <p:childTnLst>
                              <p:par>
                                <p:cTn id="70" presetID="22" presetClass="entr" presetSubtype="8"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250"/>
                                        <p:tgtEl>
                                          <p:spTgt spid="66"/>
                                        </p:tgtEl>
                                      </p:cBhvr>
                                    </p:animEffect>
                                  </p:childTnLst>
                                </p:cTn>
                              </p:par>
                            </p:childTnLst>
                          </p:cTn>
                        </p:par>
                        <p:par>
                          <p:cTn id="73" fill="hold">
                            <p:stCondLst>
                              <p:cond delay="5000"/>
                            </p:stCondLst>
                            <p:childTnLst>
                              <p:par>
                                <p:cTn id="74" presetID="42" presetClass="path" presetSubtype="0" accel="50000" decel="50000" fill="hold" grpId="15" nodeType="afterEffect">
                                  <p:stCondLst>
                                    <p:cond delay="0"/>
                                  </p:stCondLst>
                                  <p:childTnLst>
                                    <p:animMotion origin="layout" path="M 0.00052 0.45857 L 0.00017 0.48797 " pathEditMode="relative" rAng="0" ptsTypes="AA">
                                      <p:cBhvr>
                                        <p:cTn id="75" dur="250" fill="hold"/>
                                        <p:tgtEl>
                                          <p:spTgt spid="209"/>
                                        </p:tgtEl>
                                        <p:attrNameLst>
                                          <p:attrName>ppt_x</p:attrName>
                                          <p:attrName>ppt_y</p:attrName>
                                        </p:attrNameLst>
                                      </p:cBhvr>
                                      <p:rCtr x="-17" y="1458"/>
                                    </p:animMotion>
                                  </p:childTnLst>
                                </p:cTn>
                              </p:par>
                            </p:childTnLst>
                          </p:cTn>
                        </p:par>
                        <p:par>
                          <p:cTn id="76" fill="hold">
                            <p:stCondLst>
                              <p:cond delay="525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500"/>
                            </p:stCondLst>
                            <p:childTnLst>
                              <p:par>
                                <p:cTn id="81" presetID="42" presetClass="path" presetSubtype="0" accel="50000" decel="50000" fill="hold" grpId="16" nodeType="afterEffect">
                                  <p:stCondLst>
                                    <p:cond delay="0"/>
                                  </p:stCondLst>
                                  <p:childTnLst>
                                    <p:animMotion origin="layout" path="M 0.00017 0.48797 L 0.00087 0.52223 " pathEditMode="relative" rAng="0" ptsTypes="AA">
                                      <p:cBhvr>
                                        <p:cTn id="82" dur="250" fill="hold"/>
                                        <p:tgtEl>
                                          <p:spTgt spid="209"/>
                                        </p:tgtEl>
                                        <p:attrNameLst>
                                          <p:attrName>ppt_x</p:attrName>
                                          <p:attrName>ppt_y</p:attrName>
                                        </p:attrNameLst>
                                      </p:cBhvr>
                                      <p:rCtr x="35" y="1713"/>
                                    </p:animMotion>
                                  </p:childTnLst>
                                </p:cTn>
                              </p:par>
                            </p:childTnLst>
                          </p:cTn>
                        </p:par>
                        <p:par>
                          <p:cTn id="83" fill="hold">
                            <p:stCondLst>
                              <p:cond delay="5750"/>
                            </p:stCondLst>
                            <p:childTnLst>
                              <p:par>
                                <p:cTn id="84" presetID="42" presetClass="path" presetSubtype="0" accel="50000" decel="50000" fill="hold" grpId="17" nodeType="afterEffect">
                                  <p:stCondLst>
                                    <p:cond delay="0"/>
                                  </p:stCondLst>
                                  <p:childTnLst>
                                    <p:animMotion origin="layout" path="M 0.00086 0.52222 L 0.00104 0.55648 " pathEditMode="relative" rAng="0" ptsTypes="AA">
                                      <p:cBhvr>
                                        <p:cTn id="85" dur="250" fill="hold"/>
                                        <p:tgtEl>
                                          <p:spTgt spid="209"/>
                                        </p:tgtEl>
                                        <p:attrNameLst>
                                          <p:attrName>ppt_x</p:attrName>
                                          <p:attrName>ppt_y</p:attrName>
                                        </p:attrNameLst>
                                      </p:cBhvr>
                                      <p:rCtr x="-17" y="1806"/>
                                    </p:animMotion>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250"/>
                                        <p:tgtEl>
                                          <p:spTgt spid="14"/>
                                        </p:tgtEl>
                                      </p:cBhvr>
                                    </p:animEffect>
                                  </p:childTnLst>
                                </p:cTn>
                              </p:par>
                            </p:childTnLst>
                          </p:cTn>
                        </p:par>
                        <p:par>
                          <p:cTn id="90" fill="hold">
                            <p:stCondLst>
                              <p:cond delay="6250"/>
                            </p:stCondLst>
                            <p:childTnLst>
                              <p:par>
                                <p:cTn id="91" presetID="42" presetClass="path" presetSubtype="0" accel="50000" decel="50000" fill="hold" grpId="18" nodeType="afterEffect">
                                  <p:stCondLst>
                                    <p:cond delay="0"/>
                                  </p:stCondLst>
                                  <p:childTnLst>
                                    <p:animMotion origin="layout" path="M 0.00104 0.55648 L 0.00191 0.58611 " pathEditMode="relative" rAng="0" ptsTypes="AA">
                                      <p:cBhvr>
                                        <p:cTn id="92" dur="250" fill="hold"/>
                                        <p:tgtEl>
                                          <p:spTgt spid="209"/>
                                        </p:tgtEl>
                                        <p:attrNameLst>
                                          <p:attrName>ppt_x</p:attrName>
                                          <p:attrName>ppt_y</p:attrName>
                                        </p:attrNameLst>
                                      </p:cBhvr>
                                      <p:rCtr x="-35" y="1574"/>
                                    </p:animMotion>
                                  </p:childTnLst>
                                </p:cTn>
                              </p:par>
                            </p:childTnLst>
                          </p:cTn>
                        </p:par>
                        <p:par>
                          <p:cTn id="93" fill="hold">
                            <p:stCondLst>
                              <p:cond delay="6500"/>
                            </p:stCondLst>
                            <p:childTnLst>
                              <p:par>
                                <p:cTn id="94" presetID="42" presetClass="path" presetSubtype="0" accel="50000" decel="50000" fill="hold" grpId="19" nodeType="afterEffect">
                                  <p:stCondLst>
                                    <p:cond delay="0"/>
                                  </p:stCondLst>
                                  <p:childTnLst>
                                    <p:animMotion origin="layout" path="M 0.00191 0.58611 L 0.0026 0.6213 " pathEditMode="relative" rAng="0" ptsTypes="AA">
                                      <p:cBhvr>
                                        <p:cTn id="95" dur="250" fill="hold"/>
                                        <p:tgtEl>
                                          <p:spTgt spid="209"/>
                                        </p:tgtEl>
                                        <p:attrNameLst>
                                          <p:attrName>ppt_x</p:attrName>
                                          <p:attrName>ppt_y</p:attrName>
                                        </p:attrNameLst>
                                      </p:cBhvr>
                                      <p:rCtr x="35" y="1759"/>
                                    </p:animMotion>
                                  </p:childTnLst>
                                </p:cTn>
                              </p:par>
                            </p:childTnLst>
                          </p:cTn>
                        </p:par>
                        <p:par>
                          <p:cTn id="96" fill="hold">
                            <p:stCondLst>
                              <p:cond delay="6750"/>
                            </p:stCondLst>
                            <p:childTnLst>
                              <p:par>
                                <p:cTn id="97" presetID="22" presetClass="entr" presetSubtype="8"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250"/>
                                        <p:tgtEl>
                                          <p:spTgt spid="10"/>
                                        </p:tgtEl>
                                      </p:cBhvr>
                                    </p:animEffect>
                                  </p:childTnLst>
                                </p:cTn>
                              </p:par>
                            </p:childTnLst>
                          </p:cTn>
                        </p:par>
                        <p:par>
                          <p:cTn id="100" fill="hold">
                            <p:stCondLst>
                              <p:cond delay="7000"/>
                            </p:stCondLst>
                            <p:childTnLst>
                              <p:par>
                                <p:cTn id="101" presetID="42" presetClass="path" presetSubtype="0" accel="50000" decel="50000" fill="hold" grpId="20" nodeType="afterEffect">
                                  <p:stCondLst>
                                    <p:cond delay="0"/>
                                  </p:stCondLst>
                                  <p:childTnLst>
                                    <p:animMotion origin="layout" path="M 0.00261 0.6213 L 0.00191 0.65371 " pathEditMode="relative" rAng="0" ptsTypes="AA">
                                      <p:cBhvr>
                                        <p:cTn id="102" dur="250" fill="hold"/>
                                        <p:tgtEl>
                                          <p:spTgt spid="209"/>
                                        </p:tgtEl>
                                        <p:attrNameLst>
                                          <p:attrName>ppt_x</p:attrName>
                                          <p:attrName>ppt_y</p:attrName>
                                        </p:attrNameLst>
                                      </p:cBhvr>
                                      <p:rCtr x="0" y="1713"/>
                                    </p:animMotion>
                                  </p:childTnLst>
                                </p:cTn>
                              </p:par>
                            </p:childTnLst>
                          </p:cTn>
                        </p:par>
                        <p:par>
                          <p:cTn id="103" fill="hold">
                            <p:stCondLst>
                              <p:cond delay="7250"/>
                            </p:stCondLst>
                            <p:childTnLst>
                              <p:par>
                                <p:cTn id="104" presetID="42" presetClass="path" presetSubtype="0" accel="50000" decel="50000" fill="hold" grpId="21" nodeType="afterEffect">
                                  <p:stCondLst>
                                    <p:cond delay="0"/>
                                  </p:stCondLst>
                                  <p:childTnLst>
                                    <p:animMotion origin="layout" path="M 0.00191 0.6537 L 0.00191 0.68704 " pathEditMode="relative" rAng="0" ptsTypes="AA">
                                      <p:cBhvr>
                                        <p:cTn id="105" dur="250" fill="hold"/>
                                        <p:tgtEl>
                                          <p:spTgt spid="209"/>
                                        </p:tgtEl>
                                        <p:attrNameLst>
                                          <p:attrName>ppt_x</p:attrName>
                                          <p:attrName>ppt_y</p:attrName>
                                        </p:attrNameLst>
                                      </p:cBhvr>
                                      <p:rCtr x="35" y="1759"/>
                                    </p:animMotion>
                                  </p:childTnLst>
                                </p:cTn>
                              </p:par>
                            </p:childTnLst>
                          </p:cTn>
                        </p:par>
                        <p:par>
                          <p:cTn id="106" fill="hold">
                            <p:stCondLst>
                              <p:cond delay="7500"/>
                            </p:stCondLst>
                            <p:childTnLst>
                              <p:par>
                                <p:cTn id="107" presetID="42" presetClass="path" presetSubtype="0" accel="50000" decel="50000" fill="hold" grpId="22" nodeType="afterEffect">
                                  <p:stCondLst>
                                    <p:cond delay="0"/>
                                  </p:stCondLst>
                                  <p:childTnLst>
                                    <p:animMotion origin="layout" path="M 0.00191 0.68704 L 0.00191 0.71852 " pathEditMode="relative" rAng="0" ptsTypes="AA">
                                      <p:cBhvr>
                                        <p:cTn id="108" dur="250" fill="hold"/>
                                        <p:tgtEl>
                                          <p:spTgt spid="209"/>
                                        </p:tgtEl>
                                        <p:attrNameLst>
                                          <p:attrName>ppt_x</p:attrName>
                                          <p:attrName>ppt_y</p:attrName>
                                        </p:attrNameLst>
                                      </p:cBhvr>
                                      <p:rCtr x="0" y="1667"/>
                                    </p:animMotion>
                                  </p:childTnLst>
                                </p:cTn>
                              </p:par>
                            </p:childTnLst>
                          </p:cTn>
                        </p:par>
                        <p:par>
                          <p:cTn id="109" fill="hold">
                            <p:stCondLst>
                              <p:cond delay="7750"/>
                            </p:stCondLst>
                            <p:childTnLst>
                              <p:par>
                                <p:cTn id="110" presetID="42" presetClass="path" presetSubtype="0" accel="50000" decel="50000" fill="hold" grpId="23" nodeType="afterEffect">
                                  <p:stCondLst>
                                    <p:cond delay="0"/>
                                  </p:stCondLst>
                                  <p:childTnLst>
                                    <p:animMotion origin="layout" path="M 0.00191 0.71852 L 0.00191 0.75278 " pathEditMode="relative" rAng="0" ptsTypes="AA">
                                      <p:cBhvr>
                                        <p:cTn id="111" dur="250" fill="hold"/>
                                        <p:tgtEl>
                                          <p:spTgt spid="209"/>
                                        </p:tgtEl>
                                        <p:attrNameLst>
                                          <p:attrName>ppt_x</p:attrName>
                                          <p:attrName>ppt_y</p:attrName>
                                        </p:attrNameLst>
                                      </p:cBhvr>
                                      <p:rCtr x="0" y="1713"/>
                                    </p:animMotion>
                                  </p:childTnLst>
                                </p:cTn>
                              </p:par>
                            </p:childTnLst>
                          </p:cTn>
                        </p:par>
                        <p:par>
                          <p:cTn id="112" fill="hold">
                            <p:stCondLst>
                              <p:cond delay="8000"/>
                            </p:stCondLst>
                            <p:childTnLst>
                              <p:par>
                                <p:cTn id="113" presetID="22" presetClass="entr" presetSubtype="8"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left)">
                                      <p:cBhvr>
                                        <p:cTn id="115" dur="250"/>
                                        <p:tgtEl>
                                          <p:spTgt spid="67"/>
                                        </p:tgtEl>
                                      </p:cBhvr>
                                    </p:animEffect>
                                  </p:childTnLst>
                                </p:cTn>
                              </p:par>
                            </p:childTnLst>
                          </p:cTn>
                        </p:par>
                        <p:par>
                          <p:cTn id="116" fill="hold">
                            <p:stCondLst>
                              <p:cond delay="8250"/>
                            </p:stCondLst>
                            <p:childTnLst>
                              <p:par>
                                <p:cTn id="117" presetID="42" presetClass="path" presetSubtype="0" accel="50000" decel="50000" fill="hold" grpId="24" nodeType="afterEffect">
                                  <p:stCondLst>
                                    <p:cond delay="0"/>
                                  </p:stCondLst>
                                  <p:childTnLst>
                                    <p:animMotion origin="layout" path="M 0.00191 0.75278 L 0.00121 0.78426 " pathEditMode="relative" rAng="0" ptsTypes="AA">
                                      <p:cBhvr>
                                        <p:cTn id="118" dur="250" fill="hold"/>
                                        <p:tgtEl>
                                          <p:spTgt spid="209"/>
                                        </p:tgtEl>
                                        <p:attrNameLst>
                                          <p:attrName>ppt_x</p:attrName>
                                          <p:attrName>ppt_y</p:attrName>
                                        </p:attrNameLst>
                                      </p:cBhvr>
                                      <p:rCtr x="0" y="1667"/>
                                    </p:animMotion>
                                  </p:childTnLst>
                                </p:cTn>
                              </p:par>
                            </p:childTnLst>
                          </p:cTn>
                        </p:par>
                        <p:par>
                          <p:cTn id="119" fill="hold">
                            <p:stCondLst>
                              <p:cond delay="8500"/>
                            </p:stCondLst>
                            <p:childTnLst>
                              <p:par>
                                <p:cTn id="120" presetID="22" presetClass="entr" presetSubtype="8"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wipe(left)">
                                      <p:cBhvr>
                                        <p:cTn id="122" dur="250"/>
                                        <p:tgtEl>
                                          <p:spTgt spid="70"/>
                                        </p:tgtEl>
                                      </p:cBhvr>
                                    </p:animEffect>
                                  </p:childTnLst>
                                </p:cTn>
                              </p:par>
                            </p:childTnLst>
                          </p:cTn>
                        </p:par>
                        <p:par>
                          <p:cTn id="123" fill="hold">
                            <p:stCondLst>
                              <p:cond delay="8750"/>
                            </p:stCondLst>
                            <p:childTnLst>
                              <p:par>
                                <p:cTn id="124" presetID="42" presetClass="path" presetSubtype="0" accel="50000" decel="50000" fill="hold" grpId="25" nodeType="afterEffect">
                                  <p:stCondLst>
                                    <p:cond delay="0"/>
                                  </p:stCondLst>
                                  <p:childTnLst>
                                    <p:animMotion origin="layout" path="M 0.00121 0.78426 L 0.00191 0.81482 " pathEditMode="relative" rAng="0" ptsTypes="AA">
                                      <p:cBhvr>
                                        <p:cTn id="125" dur="250" fill="hold"/>
                                        <p:tgtEl>
                                          <p:spTgt spid="209"/>
                                        </p:tgtEl>
                                        <p:attrNameLst>
                                          <p:attrName>ppt_x</p:attrName>
                                          <p:attrName>ppt_y</p:attrName>
                                        </p:attrNameLst>
                                      </p:cBhvr>
                                      <p:rCtr x="35" y="1528"/>
                                    </p:animMotion>
                                  </p:childTnLst>
                                </p:cTn>
                              </p:par>
                            </p:childTnLst>
                          </p:cTn>
                        </p:par>
                        <p:par>
                          <p:cTn id="126" fill="hold">
                            <p:stCondLst>
                              <p:cond delay="9000"/>
                            </p:stCondLst>
                            <p:childTnLst>
                              <p:par>
                                <p:cTn id="127" presetID="1" presetClass="exit" presetSubtype="0" fill="hold" grpId="26" nodeType="afterEffect">
                                  <p:stCondLst>
                                    <p:cond delay="0"/>
                                  </p:stCondLst>
                                  <p:childTnLst>
                                    <p:set>
                                      <p:cBhvr>
                                        <p:cTn id="128" dur="1" fill="hold">
                                          <p:stCondLst>
                                            <p:cond delay="0"/>
                                          </p:stCondLst>
                                        </p:cTn>
                                        <p:tgtEl>
                                          <p:spTgt spid="20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par>
                                <p:cTn id="133" presetID="22" presetClass="entr" presetSubtype="8"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250"/>
                                        <p:tgtEl>
                                          <p:spTgt spid="31"/>
                                        </p:tgtEl>
                                      </p:cBhvr>
                                    </p:animEffect>
                                  </p:childTnLst>
                                </p:cTn>
                              </p:par>
                            </p:childTnLst>
                          </p:cTn>
                        </p:par>
                        <p:par>
                          <p:cTn id="136" fill="hold">
                            <p:stCondLst>
                              <p:cond delay="250"/>
                            </p:stCondLst>
                            <p:childTnLst>
                              <p:par>
                                <p:cTn id="137" presetID="42" presetClass="path" presetSubtype="0" accel="50000" decel="50000" fill="hold" grpId="1" nodeType="afterEffect">
                                  <p:stCondLst>
                                    <p:cond delay="0"/>
                                  </p:stCondLst>
                                  <p:childTnLst>
                                    <p:animMotion origin="layout" path="M 1.38889E-6 -2.96296E-6 L -0.00017 0.03588 " pathEditMode="relative" rAng="0" ptsTypes="AA">
                                      <p:cBhvr>
                                        <p:cTn id="138" dur="250" fill="hold"/>
                                        <p:tgtEl>
                                          <p:spTgt spid="7"/>
                                        </p:tgtEl>
                                        <p:attrNameLst>
                                          <p:attrName>ppt_x</p:attrName>
                                          <p:attrName>ppt_y</p:attrName>
                                        </p:attrNameLst>
                                      </p:cBhvr>
                                      <p:rCtr x="-17" y="1782"/>
                                    </p:animMotion>
                                  </p:childTnLst>
                                </p:cTn>
                              </p:par>
                            </p:childTnLst>
                          </p:cTn>
                        </p:par>
                        <p:par>
                          <p:cTn id="139" fill="hold">
                            <p:stCondLst>
                              <p:cond delay="500"/>
                            </p:stCondLst>
                            <p:childTnLst>
                              <p:par>
                                <p:cTn id="140" presetID="42" presetClass="path" presetSubtype="0" accel="50000" decel="50000" fill="hold" grpId="2" nodeType="afterEffect">
                                  <p:stCondLst>
                                    <p:cond delay="0"/>
                                  </p:stCondLst>
                                  <p:childTnLst>
                                    <p:animMotion origin="layout" path="M -0.00017 0.03588 L -0.00052 0.0669 " pathEditMode="relative" rAng="0" ptsTypes="AA">
                                      <p:cBhvr>
                                        <p:cTn id="141" dur="250" fill="hold"/>
                                        <p:tgtEl>
                                          <p:spTgt spid="7"/>
                                        </p:tgtEl>
                                        <p:attrNameLst>
                                          <p:attrName>ppt_x</p:attrName>
                                          <p:attrName>ppt_y</p:attrName>
                                        </p:attrNameLst>
                                      </p:cBhvr>
                                      <p:rCtr x="-17" y="1551"/>
                                    </p:animMotion>
                                  </p:childTnLst>
                                </p:cTn>
                              </p:par>
                            </p:childTnLst>
                          </p:cTn>
                        </p:par>
                        <p:par>
                          <p:cTn id="142" fill="hold">
                            <p:stCondLst>
                              <p:cond delay="750"/>
                            </p:stCondLst>
                            <p:childTnLst>
                              <p:par>
                                <p:cTn id="143" presetID="22" presetClass="entr" presetSubtype="8" fill="hold" nodeType="after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wipe(left)">
                                      <p:cBhvr>
                                        <p:cTn id="145" dur="250"/>
                                        <p:tgtEl>
                                          <p:spTgt spid="73"/>
                                        </p:tgtEl>
                                      </p:cBhvr>
                                    </p:animEffect>
                                  </p:childTnLst>
                                </p:cTn>
                              </p:par>
                            </p:childTnLst>
                          </p:cTn>
                        </p:par>
                        <p:par>
                          <p:cTn id="146" fill="hold">
                            <p:stCondLst>
                              <p:cond delay="1000"/>
                            </p:stCondLst>
                            <p:childTnLst>
                              <p:par>
                                <p:cTn id="147" presetID="42" presetClass="path" presetSubtype="0" accel="50000" decel="50000" fill="hold" grpId="3" nodeType="afterEffect">
                                  <p:stCondLst>
                                    <p:cond delay="0"/>
                                  </p:stCondLst>
                                  <p:childTnLst>
                                    <p:animMotion origin="layout" path="M -0.00052 0.0669 L -0.00052 0.09977 " pathEditMode="relative" rAng="0" ptsTypes="AA">
                                      <p:cBhvr>
                                        <p:cTn id="148" dur="250" fill="hold"/>
                                        <p:tgtEl>
                                          <p:spTgt spid="7"/>
                                        </p:tgtEl>
                                        <p:attrNameLst>
                                          <p:attrName>ppt_x</p:attrName>
                                          <p:attrName>ppt_y</p:attrName>
                                        </p:attrNameLst>
                                      </p:cBhvr>
                                      <p:rCtr x="0" y="1644"/>
                                    </p:animMotion>
                                  </p:childTnLst>
                                </p:cTn>
                              </p:par>
                            </p:childTnLst>
                          </p:cTn>
                        </p:par>
                        <p:par>
                          <p:cTn id="149" fill="hold">
                            <p:stCondLst>
                              <p:cond delay="1250"/>
                            </p:stCondLst>
                            <p:childTnLst>
                              <p:par>
                                <p:cTn id="150" presetID="42" presetClass="path" presetSubtype="0" accel="50000" decel="50000" fill="hold" grpId="4" nodeType="afterEffect">
                                  <p:stCondLst>
                                    <p:cond delay="0"/>
                                  </p:stCondLst>
                                  <p:childTnLst>
                                    <p:animMotion origin="layout" path="M -0.00052 0.09977 L -0.00017 0.13264 " pathEditMode="relative" rAng="0" ptsTypes="AA">
                                      <p:cBhvr>
                                        <p:cTn id="151" dur="250" fill="hold"/>
                                        <p:tgtEl>
                                          <p:spTgt spid="7"/>
                                        </p:tgtEl>
                                        <p:attrNameLst>
                                          <p:attrName>ppt_x</p:attrName>
                                          <p:attrName>ppt_y</p:attrName>
                                        </p:attrNameLst>
                                      </p:cBhvr>
                                      <p:rCtr x="17" y="1644"/>
                                    </p:animMotion>
                                  </p:childTnLst>
                                </p:cTn>
                              </p:par>
                            </p:childTnLst>
                          </p:cTn>
                        </p:par>
                        <p:par>
                          <p:cTn id="152" fill="hold">
                            <p:stCondLst>
                              <p:cond delay="1500"/>
                            </p:stCondLst>
                            <p:childTnLst>
                              <p:par>
                                <p:cTn id="153" presetID="42" presetClass="path" presetSubtype="0" accel="50000" decel="50000" fill="hold" grpId="5" nodeType="afterEffect">
                                  <p:stCondLst>
                                    <p:cond delay="0"/>
                                  </p:stCondLst>
                                  <p:childTnLst>
                                    <p:animMotion origin="layout" path="M -0.00017 0.13264 L -0.00017 0.16505 " pathEditMode="relative" rAng="0" ptsTypes="AA">
                                      <p:cBhvr>
                                        <p:cTn id="154" dur="250" fill="hold"/>
                                        <p:tgtEl>
                                          <p:spTgt spid="7"/>
                                        </p:tgtEl>
                                        <p:attrNameLst>
                                          <p:attrName>ppt_x</p:attrName>
                                          <p:attrName>ppt_y</p:attrName>
                                        </p:attrNameLst>
                                      </p:cBhvr>
                                      <p:rCtr x="0" y="1620"/>
                                    </p:animMotion>
                                  </p:childTnLst>
                                </p:cTn>
                              </p:par>
                            </p:childTnLst>
                          </p:cTn>
                        </p:par>
                        <p:par>
                          <p:cTn id="155" fill="hold">
                            <p:stCondLst>
                              <p:cond delay="1750"/>
                            </p:stCondLst>
                            <p:childTnLst>
                              <p:par>
                                <p:cTn id="156" presetID="22" presetClass="entr" presetSubtype="8" fill="hold" nodeType="after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wipe(left)">
                                      <p:cBhvr>
                                        <p:cTn id="158" dur="250"/>
                                        <p:tgtEl>
                                          <p:spTgt spid="92"/>
                                        </p:tgtEl>
                                      </p:cBhvr>
                                    </p:animEffect>
                                  </p:childTnLst>
                                </p:cTn>
                              </p:par>
                            </p:childTnLst>
                          </p:cTn>
                        </p:par>
                        <p:par>
                          <p:cTn id="159" fill="hold">
                            <p:stCondLst>
                              <p:cond delay="2000"/>
                            </p:stCondLst>
                            <p:childTnLst>
                              <p:par>
                                <p:cTn id="160" presetID="42" presetClass="path" presetSubtype="0" accel="50000" decel="50000" fill="hold" grpId="6" nodeType="afterEffect">
                                  <p:stCondLst>
                                    <p:cond delay="0"/>
                                  </p:stCondLst>
                                  <p:childTnLst>
                                    <p:animMotion origin="layout" path="M -0.00017 0.16505 L -0.00017 0.19792 " pathEditMode="relative" rAng="0" ptsTypes="AA">
                                      <p:cBhvr>
                                        <p:cTn id="161" dur="250" fill="hold"/>
                                        <p:tgtEl>
                                          <p:spTgt spid="7"/>
                                        </p:tgtEl>
                                        <p:attrNameLst>
                                          <p:attrName>ppt_x</p:attrName>
                                          <p:attrName>ppt_y</p:attrName>
                                        </p:attrNameLst>
                                      </p:cBhvr>
                                      <p:rCtr x="0" y="1644"/>
                                    </p:animMotion>
                                  </p:childTnLst>
                                </p:cTn>
                              </p:par>
                            </p:childTnLst>
                          </p:cTn>
                        </p:par>
                        <p:par>
                          <p:cTn id="162" fill="hold">
                            <p:stCondLst>
                              <p:cond delay="2250"/>
                            </p:stCondLst>
                            <p:childTnLst>
                              <p:par>
                                <p:cTn id="163" presetID="42" presetClass="path" presetSubtype="0" accel="50000" decel="50000" fill="hold" grpId="7" nodeType="afterEffect">
                                  <p:stCondLst>
                                    <p:cond delay="0"/>
                                  </p:stCondLst>
                                  <p:childTnLst>
                                    <p:animMotion origin="layout" path="M -0.00017 0.19792 L -0.00017 0.23079 " pathEditMode="relative" rAng="0" ptsTypes="AA">
                                      <p:cBhvr>
                                        <p:cTn id="164" dur="250" fill="hold"/>
                                        <p:tgtEl>
                                          <p:spTgt spid="7"/>
                                        </p:tgtEl>
                                        <p:attrNameLst>
                                          <p:attrName>ppt_x</p:attrName>
                                          <p:attrName>ppt_y</p:attrName>
                                        </p:attrNameLst>
                                      </p:cBhvr>
                                      <p:rCtr x="0" y="1644"/>
                                    </p:animMotion>
                                  </p:childTnLst>
                                </p:cTn>
                              </p:par>
                            </p:childTnLst>
                          </p:cTn>
                        </p:par>
                        <p:par>
                          <p:cTn id="165" fill="hold">
                            <p:stCondLst>
                              <p:cond delay="2500"/>
                            </p:stCondLst>
                            <p:childTnLst>
                              <p:par>
                                <p:cTn id="166" presetID="42" presetClass="path" presetSubtype="0" accel="50000" decel="50000" fill="hold" grpId="8" nodeType="afterEffect">
                                  <p:stCondLst>
                                    <p:cond delay="0"/>
                                  </p:stCondLst>
                                  <p:childTnLst>
                                    <p:animMotion origin="layout" path="M -0.00017 0.23079 L 0.00017 0.26181 " pathEditMode="relative" rAng="0" ptsTypes="AA">
                                      <p:cBhvr>
                                        <p:cTn id="167" dur="250" fill="hold"/>
                                        <p:tgtEl>
                                          <p:spTgt spid="7"/>
                                        </p:tgtEl>
                                        <p:attrNameLst>
                                          <p:attrName>ppt_x</p:attrName>
                                          <p:attrName>ppt_y</p:attrName>
                                        </p:attrNameLst>
                                      </p:cBhvr>
                                      <p:rCtr x="17" y="1551"/>
                                    </p:animMotion>
                                  </p:childTnLst>
                                </p:cTn>
                              </p:par>
                            </p:childTnLst>
                          </p:cTn>
                        </p:par>
                        <p:par>
                          <p:cTn id="168" fill="hold">
                            <p:stCondLst>
                              <p:cond delay="2750"/>
                            </p:stCondLst>
                            <p:childTnLst>
                              <p:par>
                                <p:cTn id="169" presetID="42" presetClass="path" presetSubtype="0" accel="50000" decel="50000" fill="hold" grpId="9" nodeType="afterEffect">
                                  <p:stCondLst>
                                    <p:cond delay="0"/>
                                  </p:stCondLst>
                                  <p:childTnLst>
                                    <p:animMotion origin="layout" path="M 0.00017 0.26181 L 0.00017 0.29514 " pathEditMode="relative" rAng="0" ptsTypes="AA">
                                      <p:cBhvr>
                                        <p:cTn id="170" dur="250" fill="hold"/>
                                        <p:tgtEl>
                                          <p:spTgt spid="7"/>
                                        </p:tgtEl>
                                        <p:attrNameLst>
                                          <p:attrName>ppt_x</p:attrName>
                                          <p:attrName>ppt_y</p:attrName>
                                        </p:attrNameLst>
                                      </p:cBhvr>
                                      <p:rCtr x="0" y="1667"/>
                                    </p:animMotion>
                                  </p:childTnLst>
                                </p:cTn>
                              </p:par>
                            </p:childTnLst>
                          </p:cTn>
                        </p:par>
                        <p:par>
                          <p:cTn id="171" fill="hold">
                            <p:stCondLst>
                              <p:cond delay="3000"/>
                            </p:stCondLst>
                            <p:childTnLst>
                              <p:par>
                                <p:cTn id="172" presetID="42" presetClass="path" presetSubtype="0" accel="50000" decel="50000" fill="hold" grpId="10" nodeType="afterEffect">
                                  <p:stCondLst>
                                    <p:cond delay="0"/>
                                  </p:stCondLst>
                                  <p:childTnLst>
                                    <p:animMotion origin="layout" path="M 0.00017 0.29514 L 0.00087 0.32755 " pathEditMode="relative" rAng="0" ptsTypes="AA">
                                      <p:cBhvr>
                                        <p:cTn id="173" dur="250" fill="hold"/>
                                        <p:tgtEl>
                                          <p:spTgt spid="7"/>
                                        </p:tgtEl>
                                        <p:attrNameLst>
                                          <p:attrName>ppt_x</p:attrName>
                                          <p:attrName>ppt_y</p:attrName>
                                        </p:attrNameLst>
                                      </p:cBhvr>
                                      <p:rCtr x="35" y="1620"/>
                                    </p:animMotion>
                                  </p:childTnLst>
                                </p:cTn>
                              </p:par>
                            </p:childTnLst>
                          </p:cTn>
                        </p:par>
                        <p:par>
                          <p:cTn id="174" fill="hold">
                            <p:stCondLst>
                              <p:cond delay="3250"/>
                            </p:stCondLst>
                            <p:childTnLst>
                              <p:par>
                                <p:cTn id="175" presetID="42" presetClass="path" presetSubtype="0" accel="50000" decel="50000" fill="hold" grpId="11" nodeType="afterEffect">
                                  <p:stCondLst>
                                    <p:cond delay="0"/>
                                  </p:stCondLst>
                                  <p:childTnLst>
                                    <p:animMotion origin="layout" path="M 0.00087 0.32755 L 0.00121 0.36088 " pathEditMode="relative" rAng="0" ptsTypes="AA">
                                      <p:cBhvr>
                                        <p:cTn id="176" dur="250" fill="hold"/>
                                        <p:tgtEl>
                                          <p:spTgt spid="7"/>
                                        </p:tgtEl>
                                        <p:attrNameLst>
                                          <p:attrName>ppt_x</p:attrName>
                                          <p:attrName>ppt_y</p:attrName>
                                        </p:attrNameLst>
                                      </p:cBhvr>
                                      <p:rCtr x="17" y="1667"/>
                                    </p:animMotion>
                                  </p:childTnLst>
                                </p:cTn>
                              </p:par>
                            </p:childTnLst>
                          </p:cTn>
                        </p:par>
                        <p:par>
                          <p:cTn id="177" fill="hold">
                            <p:stCondLst>
                              <p:cond delay="3500"/>
                            </p:stCondLst>
                            <p:childTnLst>
                              <p:par>
                                <p:cTn id="178" presetID="22" presetClass="entr" presetSubtype="8" fill="hold" nodeType="afterEffect">
                                  <p:stCondLst>
                                    <p:cond delay="0"/>
                                  </p:stCondLst>
                                  <p:childTnLst>
                                    <p:set>
                                      <p:cBhvr>
                                        <p:cTn id="179" dur="1" fill="hold">
                                          <p:stCondLst>
                                            <p:cond delay="0"/>
                                          </p:stCondLst>
                                        </p:cTn>
                                        <p:tgtEl>
                                          <p:spTgt spid="99"/>
                                        </p:tgtEl>
                                        <p:attrNameLst>
                                          <p:attrName>style.visibility</p:attrName>
                                        </p:attrNameLst>
                                      </p:cBhvr>
                                      <p:to>
                                        <p:strVal val="visible"/>
                                      </p:to>
                                    </p:set>
                                    <p:animEffect transition="in" filter="wipe(left)">
                                      <p:cBhvr>
                                        <p:cTn id="180" dur="250"/>
                                        <p:tgtEl>
                                          <p:spTgt spid="99"/>
                                        </p:tgtEl>
                                      </p:cBhvr>
                                    </p:animEffect>
                                  </p:childTnLst>
                                </p:cTn>
                              </p:par>
                            </p:childTnLst>
                          </p:cTn>
                        </p:par>
                        <p:par>
                          <p:cTn id="181" fill="hold">
                            <p:stCondLst>
                              <p:cond delay="3750"/>
                            </p:stCondLst>
                            <p:childTnLst>
                              <p:par>
                                <p:cTn id="182" presetID="42" presetClass="path" presetSubtype="0" accel="50000" decel="50000" fill="hold" grpId="12" nodeType="afterEffect">
                                  <p:stCondLst>
                                    <p:cond delay="0"/>
                                  </p:stCondLst>
                                  <p:childTnLst>
                                    <p:animMotion origin="layout" path="M 0.00121 0.36088 L 0.00087 0.39514 " pathEditMode="relative" rAng="0" ptsTypes="AA">
                                      <p:cBhvr>
                                        <p:cTn id="183" dur="250" fill="hold"/>
                                        <p:tgtEl>
                                          <p:spTgt spid="7"/>
                                        </p:tgtEl>
                                        <p:attrNameLst>
                                          <p:attrName>ppt_x</p:attrName>
                                          <p:attrName>ppt_y</p:attrName>
                                        </p:attrNameLst>
                                      </p:cBhvr>
                                      <p:rCtr x="-17" y="1713"/>
                                    </p:animMotion>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wipe(left)">
                                      <p:cBhvr>
                                        <p:cTn id="187" dur="250"/>
                                        <p:tgtEl>
                                          <p:spTgt spid="82"/>
                                        </p:tgtEl>
                                      </p:cBhvr>
                                    </p:animEffect>
                                  </p:childTnLst>
                                </p:cTn>
                              </p:par>
                            </p:childTnLst>
                          </p:cTn>
                        </p:par>
                        <p:par>
                          <p:cTn id="188" fill="hold">
                            <p:stCondLst>
                              <p:cond delay="4250"/>
                            </p:stCondLst>
                            <p:childTnLst>
                              <p:par>
                                <p:cTn id="189" presetID="42" presetClass="path" presetSubtype="0" accel="50000" decel="50000" fill="hold" grpId="13" nodeType="afterEffect">
                                  <p:stCondLst>
                                    <p:cond delay="0"/>
                                  </p:stCondLst>
                                  <p:childTnLst>
                                    <p:animMotion origin="layout" path="M 0.00087 0.39514 L 0.00052 0.4257 " pathEditMode="relative" rAng="0" ptsTypes="AA">
                                      <p:cBhvr>
                                        <p:cTn id="190" dur="250" fill="hold"/>
                                        <p:tgtEl>
                                          <p:spTgt spid="7"/>
                                        </p:tgtEl>
                                        <p:attrNameLst>
                                          <p:attrName>ppt_x</p:attrName>
                                          <p:attrName>ppt_y</p:attrName>
                                        </p:attrNameLst>
                                      </p:cBhvr>
                                      <p:rCtr x="-17" y="1528"/>
                                    </p:animMotion>
                                  </p:childTnLst>
                                </p:cTn>
                              </p:par>
                            </p:childTnLst>
                          </p:cTn>
                        </p:par>
                        <p:par>
                          <p:cTn id="191" fill="hold">
                            <p:stCondLst>
                              <p:cond delay="4500"/>
                            </p:stCondLst>
                            <p:childTnLst>
                              <p:par>
                                <p:cTn id="192" presetID="22" presetClass="entr" presetSubtype="8" fill="hold" nodeType="after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250"/>
                                        <p:tgtEl>
                                          <p:spTgt spid="83"/>
                                        </p:tgtEl>
                                      </p:cBhvr>
                                    </p:animEffect>
                                  </p:childTnLst>
                                </p:cTn>
                              </p:par>
                            </p:childTnLst>
                          </p:cTn>
                        </p:par>
                        <p:par>
                          <p:cTn id="195" fill="hold">
                            <p:stCondLst>
                              <p:cond delay="4750"/>
                            </p:stCondLst>
                            <p:childTnLst>
                              <p:par>
                                <p:cTn id="196" presetID="42" presetClass="path" presetSubtype="0" accel="50000" decel="50000" fill="hold" grpId="14" nodeType="afterEffect">
                                  <p:stCondLst>
                                    <p:cond delay="0"/>
                                  </p:stCondLst>
                                  <p:childTnLst>
                                    <p:animMotion origin="layout" path="M 0.00052 0.4257 L 0.00052 0.45857 " pathEditMode="relative" rAng="0" ptsTypes="AA">
                                      <p:cBhvr>
                                        <p:cTn id="197" dur="250" fill="hold"/>
                                        <p:tgtEl>
                                          <p:spTgt spid="7"/>
                                        </p:tgtEl>
                                        <p:attrNameLst>
                                          <p:attrName>ppt_x</p:attrName>
                                          <p:attrName>ppt_y</p:attrName>
                                        </p:attrNameLst>
                                      </p:cBhvr>
                                      <p:rCtr x="0" y="1644"/>
                                    </p:animMotion>
                                  </p:childTnLst>
                                </p:cTn>
                              </p:par>
                            </p:childTnLst>
                          </p:cTn>
                        </p:par>
                        <p:par>
                          <p:cTn id="198" fill="hold">
                            <p:stCondLst>
                              <p:cond delay="5000"/>
                            </p:stCondLst>
                            <p:childTnLst>
                              <p:par>
                                <p:cTn id="199" presetID="42" presetClass="path" presetSubtype="0" accel="50000" decel="50000" fill="hold" grpId="15" nodeType="afterEffect">
                                  <p:stCondLst>
                                    <p:cond delay="0"/>
                                  </p:stCondLst>
                                  <p:childTnLst>
                                    <p:animMotion origin="layout" path="M 0.00052 0.45857 L 0.00017 0.48797 " pathEditMode="relative" rAng="0" ptsTypes="AA">
                                      <p:cBhvr>
                                        <p:cTn id="200" dur="250" fill="hold"/>
                                        <p:tgtEl>
                                          <p:spTgt spid="7"/>
                                        </p:tgtEl>
                                        <p:attrNameLst>
                                          <p:attrName>ppt_x</p:attrName>
                                          <p:attrName>ppt_y</p:attrName>
                                        </p:attrNameLst>
                                      </p:cBhvr>
                                      <p:rCtr x="-17" y="1458"/>
                                    </p:animMotion>
                                  </p:childTnLst>
                                </p:cTn>
                              </p:par>
                            </p:childTnLst>
                          </p:cTn>
                        </p:par>
                        <p:par>
                          <p:cTn id="201" fill="hold">
                            <p:stCondLst>
                              <p:cond delay="5250"/>
                            </p:stCondLst>
                            <p:childTnLst>
                              <p:par>
                                <p:cTn id="202" presetID="22" presetClass="entr" presetSubtype="8" fill="hold" nodeType="after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wipe(left)">
                                      <p:cBhvr>
                                        <p:cTn id="204" dur="250"/>
                                        <p:tgtEl>
                                          <p:spTgt spid="74"/>
                                        </p:tgtEl>
                                      </p:cBhvr>
                                    </p:animEffect>
                                  </p:childTnLst>
                                </p:cTn>
                              </p:par>
                            </p:childTnLst>
                          </p:cTn>
                        </p:par>
                        <p:par>
                          <p:cTn id="205" fill="hold">
                            <p:stCondLst>
                              <p:cond delay="5500"/>
                            </p:stCondLst>
                            <p:childTnLst>
                              <p:par>
                                <p:cTn id="206" presetID="42" presetClass="path" presetSubtype="0" accel="50000" decel="50000" fill="hold" grpId="16" nodeType="afterEffect">
                                  <p:stCondLst>
                                    <p:cond delay="0"/>
                                  </p:stCondLst>
                                  <p:childTnLst>
                                    <p:animMotion origin="layout" path="M 0.00017 0.48797 L 0.00087 0.52223 " pathEditMode="relative" rAng="0" ptsTypes="AA">
                                      <p:cBhvr>
                                        <p:cTn id="207" dur="250" fill="hold"/>
                                        <p:tgtEl>
                                          <p:spTgt spid="7"/>
                                        </p:tgtEl>
                                        <p:attrNameLst>
                                          <p:attrName>ppt_x</p:attrName>
                                          <p:attrName>ppt_y</p:attrName>
                                        </p:attrNameLst>
                                      </p:cBhvr>
                                      <p:rCtr x="35" y="1713"/>
                                    </p:animMotion>
                                  </p:childTnLst>
                                </p:cTn>
                              </p:par>
                            </p:childTnLst>
                          </p:cTn>
                        </p:par>
                        <p:par>
                          <p:cTn id="208" fill="hold">
                            <p:stCondLst>
                              <p:cond delay="5750"/>
                            </p:stCondLst>
                            <p:childTnLst>
                              <p:par>
                                <p:cTn id="209" presetID="22" presetClass="entr" presetSubtype="8" fill="hold" nodeType="after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wipe(left)">
                                      <p:cBhvr>
                                        <p:cTn id="211" dur="250"/>
                                        <p:tgtEl>
                                          <p:spTgt spid="75"/>
                                        </p:tgtEl>
                                      </p:cBhvr>
                                    </p:animEffect>
                                  </p:childTnLst>
                                </p:cTn>
                              </p:par>
                            </p:childTnLst>
                          </p:cTn>
                        </p:par>
                        <p:par>
                          <p:cTn id="212" fill="hold">
                            <p:stCondLst>
                              <p:cond delay="6000"/>
                            </p:stCondLst>
                            <p:childTnLst>
                              <p:par>
                                <p:cTn id="213" presetID="42" presetClass="path" presetSubtype="0" accel="50000" decel="50000" fill="hold" grpId="17" nodeType="afterEffect">
                                  <p:stCondLst>
                                    <p:cond delay="0"/>
                                  </p:stCondLst>
                                  <p:childTnLst>
                                    <p:animMotion origin="layout" path="M 0.00086 0.52222 L 0.00104 0.55648 " pathEditMode="relative" rAng="0" ptsTypes="AA">
                                      <p:cBhvr>
                                        <p:cTn id="214" dur="250" fill="hold"/>
                                        <p:tgtEl>
                                          <p:spTgt spid="7"/>
                                        </p:tgtEl>
                                        <p:attrNameLst>
                                          <p:attrName>ppt_x</p:attrName>
                                          <p:attrName>ppt_y</p:attrName>
                                        </p:attrNameLst>
                                      </p:cBhvr>
                                      <p:rCtr x="-17" y="1806"/>
                                    </p:animMotion>
                                  </p:childTnLst>
                                </p:cTn>
                              </p:par>
                            </p:childTnLst>
                          </p:cTn>
                        </p:par>
                        <p:par>
                          <p:cTn id="215" fill="hold">
                            <p:stCondLst>
                              <p:cond delay="6250"/>
                            </p:stCondLst>
                            <p:childTnLst>
                              <p:par>
                                <p:cTn id="216" presetID="22" presetClass="entr" presetSubtype="8" fill="hold" nodeType="after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wipe(left)">
                                      <p:cBhvr>
                                        <p:cTn id="218" dur="250"/>
                                        <p:tgtEl>
                                          <p:spTgt spid="78"/>
                                        </p:tgtEl>
                                      </p:cBhvr>
                                    </p:animEffect>
                                  </p:childTnLst>
                                </p:cTn>
                              </p:par>
                            </p:childTnLst>
                          </p:cTn>
                        </p:par>
                        <p:par>
                          <p:cTn id="219" fill="hold">
                            <p:stCondLst>
                              <p:cond delay="6500"/>
                            </p:stCondLst>
                            <p:childTnLst>
                              <p:par>
                                <p:cTn id="220" presetID="42" presetClass="path" presetSubtype="0" accel="50000" decel="50000" fill="hold" grpId="18" nodeType="afterEffect">
                                  <p:stCondLst>
                                    <p:cond delay="0"/>
                                  </p:stCondLst>
                                  <p:childTnLst>
                                    <p:animMotion origin="layout" path="M 0.00104 0.55648 L 0.00191 0.58611 " pathEditMode="relative" rAng="0" ptsTypes="AA">
                                      <p:cBhvr>
                                        <p:cTn id="221" dur="250" fill="hold"/>
                                        <p:tgtEl>
                                          <p:spTgt spid="7"/>
                                        </p:tgtEl>
                                        <p:attrNameLst>
                                          <p:attrName>ppt_x</p:attrName>
                                          <p:attrName>ppt_y</p:attrName>
                                        </p:attrNameLst>
                                      </p:cBhvr>
                                      <p:rCtr x="-35" y="1574"/>
                                    </p:animMotion>
                                  </p:childTnLst>
                                </p:cTn>
                              </p:par>
                            </p:childTnLst>
                          </p:cTn>
                        </p:par>
                        <p:par>
                          <p:cTn id="222" fill="hold">
                            <p:stCondLst>
                              <p:cond delay="6750"/>
                            </p:stCondLst>
                            <p:childTnLst>
                              <p:par>
                                <p:cTn id="223" presetID="42" presetClass="path" presetSubtype="0" accel="50000" decel="50000" fill="hold" grpId="19" nodeType="afterEffect">
                                  <p:stCondLst>
                                    <p:cond delay="0"/>
                                  </p:stCondLst>
                                  <p:childTnLst>
                                    <p:animMotion origin="layout" path="M 0.00191 0.58611 L 0.0026 0.6213 " pathEditMode="relative" rAng="0" ptsTypes="AA">
                                      <p:cBhvr>
                                        <p:cTn id="224" dur="250" fill="hold"/>
                                        <p:tgtEl>
                                          <p:spTgt spid="7"/>
                                        </p:tgtEl>
                                        <p:attrNameLst>
                                          <p:attrName>ppt_x</p:attrName>
                                          <p:attrName>ppt_y</p:attrName>
                                        </p:attrNameLst>
                                      </p:cBhvr>
                                      <p:rCtr x="35" y="1759"/>
                                    </p:animMotion>
                                  </p:childTnLst>
                                </p:cTn>
                              </p:par>
                            </p:childTnLst>
                          </p:cTn>
                        </p:par>
                        <p:par>
                          <p:cTn id="225" fill="hold">
                            <p:stCondLst>
                              <p:cond delay="7000"/>
                            </p:stCondLst>
                            <p:childTnLst>
                              <p:par>
                                <p:cTn id="226" presetID="22" presetClass="entr" presetSubtype="8" fill="hold" nodeType="after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250"/>
                                        <p:tgtEl>
                                          <p:spTgt spid="84"/>
                                        </p:tgtEl>
                                      </p:cBhvr>
                                    </p:animEffect>
                                  </p:childTnLst>
                                </p:cTn>
                              </p:par>
                            </p:childTnLst>
                          </p:cTn>
                        </p:par>
                        <p:par>
                          <p:cTn id="229" fill="hold">
                            <p:stCondLst>
                              <p:cond delay="7250"/>
                            </p:stCondLst>
                            <p:childTnLst>
                              <p:par>
                                <p:cTn id="230" presetID="42" presetClass="path" presetSubtype="0" accel="50000" decel="50000" fill="hold" grpId="20" nodeType="afterEffect">
                                  <p:stCondLst>
                                    <p:cond delay="0"/>
                                  </p:stCondLst>
                                  <p:childTnLst>
                                    <p:animMotion origin="layout" path="M 0.00261 0.6213 L 0.00191 0.65371 " pathEditMode="relative" rAng="0" ptsTypes="AA">
                                      <p:cBhvr>
                                        <p:cTn id="231" dur="250" fill="hold"/>
                                        <p:tgtEl>
                                          <p:spTgt spid="7"/>
                                        </p:tgtEl>
                                        <p:attrNameLst>
                                          <p:attrName>ppt_x</p:attrName>
                                          <p:attrName>ppt_y</p:attrName>
                                        </p:attrNameLst>
                                      </p:cBhvr>
                                      <p:rCtr x="0" y="1713"/>
                                    </p:animMotion>
                                  </p:childTnLst>
                                </p:cTn>
                              </p:par>
                            </p:childTnLst>
                          </p:cTn>
                        </p:par>
                        <p:par>
                          <p:cTn id="232" fill="hold">
                            <p:stCondLst>
                              <p:cond delay="7500"/>
                            </p:stCondLst>
                            <p:childTnLst>
                              <p:par>
                                <p:cTn id="233" presetID="22" presetClass="entr" presetSubtype="8"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wipe(left)">
                                      <p:cBhvr>
                                        <p:cTn id="235" dur="250"/>
                                        <p:tgtEl>
                                          <p:spTgt spid="90"/>
                                        </p:tgtEl>
                                      </p:cBhvr>
                                    </p:animEffect>
                                  </p:childTnLst>
                                </p:cTn>
                              </p:par>
                            </p:childTnLst>
                          </p:cTn>
                        </p:par>
                        <p:par>
                          <p:cTn id="236" fill="hold">
                            <p:stCondLst>
                              <p:cond delay="7750"/>
                            </p:stCondLst>
                            <p:childTnLst>
                              <p:par>
                                <p:cTn id="237" presetID="42" presetClass="path" presetSubtype="0" accel="50000" decel="50000" fill="hold" grpId="21" nodeType="afterEffect">
                                  <p:stCondLst>
                                    <p:cond delay="0"/>
                                  </p:stCondLst>
                                  <p:childTnLst>
                                    <p:animMotion origin="layout" path="M 0.00191 0.6537 L 0.00191 0.68704 " pathEditMode="relative" rAng="0" ptsTypes="AA">
                                      <p:cBhvr>
                                        <p:cTn id="238" dur="250" fill="hold"/>
                                        <p:tgtEl>
                                          <p:spTgt spid="7"/>
                                        </p:tgtEl>
                                        <p:attrNameLst>
                                          <p:attrName>ppt_x</p:attrName>
                                          <p:attrName>ppt_y</p:attrName>
                                        </p:attrNameLst>
                                      </p:cBhvr>
                                      <p:rCtr x="35" y="1759"/>
                                    </p:animMotion>
                                  </p:childTnLst>
                                </p:cTn>
                              </p:par>
                            </p:childTnLst>
                          </p:cTn>
                        </p:par>
                        <p:par>
                          <p:cTn id="239" fill="hold">
                            <p:stCondLst>
                              <p:cond delay="8000"/>
                            </p:stCondLst>
                            <p:childTnLst>
                              <p:par>
                                <p:cTn id="240" presetID="22" presetClass="entr" presetSubtype="8" fill="hold" nodeType="after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wipe(left)">
                                      <p:cBhvr>
                                        <p:cTn id="242" dur="250"/>
                                        <p:tgtEl>
                                          <p:spTgt spid="87"/>
                                        </p:tgtEl>
                                      </p:cBhvr>
                                    </p:animEffect>
                                  </p:childTnLst>
                                </p:cTn>
                              </p:par>
                            </p:childTnLst>
                          </p:cTn>
                        </p:par>
                        <p:par>
                          <p:cTn id="243" fill="hold">
                            <p:stCondLst>
                              <p:cond delay="8250"/>
                            </p:stCondLst>
                            <p:childTnLst>
                              <p:par>
                                <p:cTn id="244" presetID="42" presetClass="path" presetSubtype="0" accel="50000" decel="50000" fill="hold" grpId="22" nodeType="afterEffect">
                                  <p:stCondLst>
                                    <p:cond delay="0"/>
                                  </p:stCondLst>
                                  <p:childTnLst>
                                    <p:animMotion origin="layout" path="M 0.00191 0.68704 L 0.00191 0.71852 " pathEditMode="relative" rAng="0" ptsTypes="AA">
                                      <p:cBhvr>
                                        <p:cTn id="245" dur="250" fill="hold"/>
                                        <p:tgtEl>
                                          <p:spTgt spid="7"/>
                                        </p:tgtEl>
                                        <p:attrNameLst>
                                          <p:attrName>ppt_x</p:attrName>
                                          <p:attrName>ppt_y</p:attrName>
                                        </p:attrNameLst>
                                      </p:cBhvr>
                                      <p:rCtr x="0" y="1667"/>
                                    </p:animMotion>
                                  </p:childTnLst>
                                </p:cTn>
                              </p:par>
                              <p:par>
                                <p:cTn id="246" presetID="22" presetClass="entr" presetSubtype="8" fill="hold" nodeType="withEffect">
                                  <p:stCondLst>
                                    <p:cond delay="0"/>
                                  </p:stCondLst>
                                  <p:childTnLst>
                                    <p:set>
                                      <p:cBhvr>
                                        <p:cTn id="247" dur="1" fill="hold">
                                          <p:stCondLst>
                                            <p:cond delay="0"/>
                                          </p:stCondLst>
                                        </p:cTn>
                                        <p:tgtEl>
                                          <p:spTgt spid="91"/>
                                        </p:tgtEl>
                                        <p:attrNameLst>
                                          <p:attrName>style.visibility</p:attrName>
                                        </p:attrNameLst>
                                      </p:cBhvr>
                                      <p:to>
                                        <p:strVal val="visible"/>
                                      </p:to>
                                    </p:set>
                                    <p:animEffect transition="in" filter="wipe(left)">
                                      <p:cBhvr>
                                        <p:cTn id="248" dur="250"/>
                                        <p:tgtEl>
                                          <p:spTgt spid="91"/>
                                        </p:tgtEl>
                                      </p:cBhvr>
                                    </p:animEffect>
                                  </p:childTnLst>
                                </p:cTn>
                              </p:par>
                            </p:childTnLst>
                          </p:cTn>
                        </p:par>
                        <p:par>
                          <p:cTn id="249" fill="hold">
                            <p:stCondLst>
                              <p:cond delay="8500"/>
                            </p:stCondLst>
                            <p:childTnLst>
                              <p:par>
                                <p:cTn id="250" presetID="42" presetClass="path" presetSubtype="0" accel="50000" decel="50000" fill="hold" grpId="23" nodeType="afterEffect">
                                  <p:stCondLst>
                                    <p:cond delay="0"/>
                                  </p:stCondLst>
                                  <p:childTnLst>
                                    <p:animMotion origin="layout" path="M 0.00191 0.71852 L 0.00191 0.75278 " pathEditMode="relative" rAng="0" ptsTypes="AA">
                                      <p:cBhvr>
                                        <p:cTn id="251" dur="250" fill="hold"/>
                                        <p:tgtEl>
                                          <p:spTgt spid="7"/>
                                        </p:tgtEl>
                                        <p:attrNameLst>
                                          <p:attrName>ppt_x</p:attrName>
                                          <p:attrName>ppt_y</p:attrName>
                                        </p:attrNameLst>
                                      </p:cBhvr>
                                      <p:rCtr x="0" y="1713"/>
                                    </p:animMotion>
                                  </p:childTnLst>
                                </p:cTn>
                              </p:par>
                            </p:childTnLst>
                          </p:cTn>
                        </p:par>
                        <p:par>
                          <p:cTn id="252" fill="hold">
                            <p:stCondLst>
                              <p:cond delay="8750"/>
                            </p:stCondLst>
                            <p:childTnLst>
                              <p:par>
                                <p:cTn id="253" presetID="42" presetClass="path" presetSubtype="0" accel="50000" decel="50000" fill="hold" grpId="24" nodeType="afterEffect">
                                  <p:stCondLst>
                                    <p:cond delay="0"/>
                                  </p:stCondLst>
                                  <p:childTnLst>
                                    <p:animMotion origin="layout" path="M 0.00191 0.75278 L 0.00121 0.78426 " pathEditMode="relative" rAng="0" ptsTypes="AA">
                                      <p:cBhvr>
                                        <p:cTn id="254" dur="250" fill="hold"/>
                                        <p:tgtEl>
                                          <p:spTgt spid="7"/>
                                        </p:tgtEl>
                                        <p:attrNameLst>
                                          <p:attrName>ppt_x</p:attrName>
                                          <p:attrName>ppt_y</p:attrName>
                                        </p:attrNameLst>
                                      </p:cBhvr>
                                      <p:rCtr x="0" y="1667"/>
                                    </p:animMotion>
                                  </p:childTnLst>
                                </p:cTn>
                              </p:par>
                            </p:childTnLst>
                          </p:cTn>
                        </p:par>
                        <p:par>
                          <p:cTn id="255" fill="hold">
                            <p:stCondLst>
                              <p:cond delay="9000"/>
                            </p:stCondLst>
                            <p:childTnLst>
                              <p:par>
                                <p:cTn id="256" presetID="22" presetClass="entr" presetSubtype="8" fill="hold" nodeType="after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wipe(left)">
                                      <p:cBhvr>
                                        <p:cTn id="258" dur="250"/>
                                        <p:tgtEl>
                                          <p:spTgt spid="96"/>
                                        </p:tgtEl>
                                      </p:cBhvr>
                                    </p:animEffect>
                                  </p:childTnLst>
                                </p:cTn>
                              </p:par>
                            </p:childTnLst>
                          </p:cTn>
                        </p:par>
                        <p:par>
                          <p:cTn id="259" fill="hold">
                            <p:stCondLst>
                              <p:cond delay="9250"/>
                            </p:stCondLst>
                            <p:childTnLst>
                              <p:par>
                                <p:cTn id="260" presetID="42" presetClass="path" presetSubtype="0" accel="50000" decel="50000" fill="hold" grpId="25" nodeType="afterEffect">
                                  <p:stCondLst>
                                    <p:cond delay="0"/>
                                  </p:stCondLst>
                                  <p:childTnLst>
                                    <p:animMotion origin="layout" path="M 0.00121 0.78426 L 0.00191 0.81482 " pathEditMode="relative" rAng="0" ptsTypes="AA">
                                      <p:cBhvr>
                                        <p:cTn id="261" dur="250" fill="hold"/>
                                        <p:tgtEl>
                                          <p:spTgt spid="7"/>
                                        </p:tgtEl>
                                        <p:attrNameLst>
                                          <p:attrName>ppt_x</p:attrName>
                                          <p:attrName>ppt_y</p:attrName>
                                        </p:attrNameLst>
                                      </p:cBhvr>
                                      <p:rCtr x="35" y="1528"/>
                                    </p:animMotion>
                                  </p:childTnLst>
                                </p:cTn>
                              </p:par>
                            </p:childTnLst>
                          </p:cTn>
                        </p:par>
                        <p:par>
                          <p:cTn id="262" fill="hold">
                            <p:stCondLst>
                              <p:cond delay="9500"/>
                            </p:stCondLst>
                            <p:childTnLst>
                              <p:par>
                                <p:cTn id="263" presetID="1" presetClass="exit" presetSubtype="0" fill="hold" grpId="26" nodeType="afterEffect">
                                  <p:stCondLst>
                                    <p:cond delay="0"/>
                                  </p:stCondLst>
                                  <p:childTnLst>
                                    <p:set>
                                      <p:cBhvr>
                                        <p:cTn id="264" dur="1" fill="hold">
                                          <p:stCondLst>
                                            <p:cond delay="0"/>
                                          </p:stCondLst>
                                        </p:cTn>
                                        <p:tgtEl>
                                          <p:spTgt spid="7"/>
                                        </p:tgtEl>
                                        <p:attrNameLst>
                                          <p:attrName>style.visibility</p:attrName>
                                        </p:attrNameLst>
                                      </p:cBhvr>
                                      <p:to>
                                        <p:strVal val="hidden"/>
                                      </p:to>
                                    </p:set>
                                  </p:childTnLst>
                                </p:cTn>
                              </p:par>
                            </p:childTnLst>
                          </p:cTn>
                        </p:par>
                        <p:par>
                          <p:cTn id="265" fill="hold">
                            <p:stCondLst>
                              <p:cond delay="9500"/>
                            </p:stCondLst>
                            <p:childTnLst>
                              <p:par>
                                <p:cTn id="266" presetID="1" presetClass="entr" presetSubtype="0" fill="hold" grpId="0" nodeType="afterEffect">
                                  <p:stCondLst>
                                    <p:cond delay="0"/>
                                  </p:stCondLst>
                                  <p:childTnLst>
                                    <p:set>
                                      <p:cBhvr>
                                        <p:cTn id="267" dur="1" fill="hold">
                                          <p:stCondLst>
                                            <p:cond delay="0"/>
                                          </p:stCondLst>
                                        </p:cTn>
                                        <p:tgtEl>
                                          <p:spTgt spid="8"/>
                                        </p:tgtEl>
                                        <p:attrNameLst>
                                          <p:attrName>style.visibility</p:attrName>
                                        </p:attrNameLst>
                                      </p:cBhvr>
                                      <p:to>
                                        <p:strVal val="visible"/>
                                      </p:to>
                                    </p:set>
                                  </p:childTnLst>
                                </p:cTn>
                              </p:par>
                            </p:childTnLst>
                          </p:cTn>
                        </p:par>
                        <p:par>
                          <p:cTn id="268" fill="hold">
                            <p:stCondLst>
                              <p:cond delay="9500"/>
                            </p:stCondLst>
                            <p:childTnLst>
                              <p:par>
                                <p:cTn id="269" presetID="42" presetClass="path" presetSubtype="0" accel="50000" decel="50000" fill="hold" grpId="1" nodeType="afterEffect">
                                  <p:stCondLst>
                                    <p:cond delay="0"/>
                                  </p:stCondLst>
                                  <p:childTnLst>
                                    <p:animMotion origin="layout" path="M -1.38889E-6 1.48148E-6 L -0.00017 0.03588 " pathEditMode="relative" rAng="0" ptsTypes="AA">
                                      <p:cBhvr>
                                        <p:cTn id="270" dur="250" fill="hold"/>
                                        <p:tgtEl>
                                          <p:spTgt spid="8"/>
                                        </p:tgtEl>
                                        <p:attrNameLst>
                                          <p:attrName>ppt_x</p:attrName>
                                          <p:attrName>ppt_y</p:attrName>
                                        </p:attrNameLst>
                                      </p:cBhvr>
                                      <p:rCtr x="-17" y="1782"/>
                                    </p:animMotion>
                                  </p:childTnLst>
                                </p:cTn>
                              </p:par>
                            </p:childTnLst>
                          </p:cTn>
                        </p:par>
                        <p:par>
                          <p:cTn id="271" fill="hold">
                            <p:stCondLst>
                              <p:cond delay="9750"/>
                            </p:stCondLst>
                            <p:childTnLst>
                              <p:par>
                                <p:cTn id="272" presetID="22" presetClass="entr" presetSubtype="8" fill="hold" nodeType="afterEffect">
                                  <p:stCondLst>
                                    <p:cond delay="0"/>
                                  </p:stCondLst>
                                  <p:childTnLst>
                                    <p:set>
                                      <p:cBhvr>
                                        <p:cTn id="273" dur="1" fill="hold">
                                          <p:stCondLst>
                                            <p:cond delay="0"/>
                                          </p:stCondLst>
                                        </p:cTn>
                                        <p:tgtEl>
                                          <p:spTgt spid="20"/>
                                        </p:tgtEl>
                                        <p:attrNameLst>
                                          <p:attrName>style.visibility</p:attrName>
                                        </p:attrNameLst>
                                      </p:cBhvr>
                                      <p:to>
                                        <p:strVal val="visible"/>
                                      </p:to>
                                    </p:set>
                                    <p:animEffect transition="in" filter="wipe(left)">
                                      <p:cBhvr>
                                        <p:cTn id="274" dur="250"/>
                                        <p:tgtEl>
                                          <p:spTgt spid="20"/>
                                        </p:tgtEl>
                                      </p:cBhvr>
                                    </p:animEffect>
                                  </p:childTnLst>
                                </p:cTn>
                              </p:par>
                            </p:childTnLst>
                          </p:cTn>
                        </p:par>
                        <p:par>
                          <p:cTn id="275" fill="hold">
                            <p:stCondLst>
                              <p:cond delay="10000"/>
                            </p:stCondLst>
                            <p:childTnLst>
                              <p:par>
                                <p:cTn id="276" presetID="42" presetClass="path" presetSubtype="0" accel="50000" decel="50000" fill="hold" grpId="2" nodeType="afterEffect">
                                  <p:stCondLst>
                                    <p:cond delay="0"/>
                                  </p:stCondLst>
                                  <p:childTnLst>
                                    <p:animMotion origin="layout" path="M -0.00017 0.03588 L -0.00052 0.0669 " pathEditMode="relative" rAng="0" ptsTypes="AA">
                                      <p:cBhvr>
                                        <p:cTn id="277" dur="250" fill="hold"/>
                                        <p:tgtEl>
                                          <p:spTgt spid="8"/>
                                        </p:tgtEl>
                                        <p:attrNameLst>
                                          <p:attrName>ppt_x</p:attrName>
                                          <p:attrName>ppt_y</p:attrName>
                                        </p:attrNameLst>
                                      </p:cBhvr>
                                      <p:rCtr x="-17" y="1551"/>
                                    </p:animMotion>
                                  </p:childTnLst>
                                </p:cTn>
                              </p:par>
                            </p:childTnLst>
                          </p:cTn>
                        </p:par>
                        <p:par>
                          <p:cTn id="278" fill="hold">
                            <p:stCondLst>
                              <p:cond delay="10250"/>
                            </p:stCondLst>
                            <p:childTnLst>
                              <p:par>
                                <p:cTn id="279" presetID="42" presetClass="path" presetSubtype="0" accel="50000" decel="50000" fill="hold" grpId="3" nodeType="afterEffect">
                                  <p:stCondLst>
                                    <p:cond delay="0"/>
                                  </p:stCondLst>
                                  <p:childTnLst>
                                    <p:animMotion origin="layout" path="M -0.00052 0.0669 L -0.00052 0.09977 " pathEditMode="relative" rAng="0" ptsTypes="AA">
                                      <p:cBhvr>
                                        <p:cTn id="280" dur="250" fill="hold"/>
                                        <p:tgtEl>
                                          <p:spTgt spid="8"/>
                                        </p:tgtEl>
                                        <p:attrNameLst>
                                          <p:attrName>ppt_x</p:attrName>
                                          <p:attrName>ppt_y</p:attrName>
                                        </p:attrNameLst>
                                      </p:cBhvr>
                                      <p:rCtr x="0" y="1644"/>
                                    </p:animMotion>
                                  </p:childTnLst>
                                </p:cTn>
                              </p:par>
                            </p:childTnLst>
                          </p:cTn>
                        </p:par>
                        <p:par>
                          <p:cTn id="281" fill="hold">
                            <p:stCondLst>
                              <p:cond delay="10500"/>
                            </p:stCondLst>
                            <p:childTnLst>
                              <p:par>
                                <p:cTn id="282" presetID="42" presetClass="path" presetSubtype="0" accel="50000" decel="50000" fill="hold" grpId="4" nodeType="afterEffect">
                                  <p:stCondLst>
                                    <p:cond delay="0"/>
                                  </p:stCondLst>
                                  <p:childTnLst>
                                    <p:animMotion origin="layout" path="M -0.00052 0.09977 L -0.00017 0.13264 " pathEditMode="relative" rAng="0" ptsTypes="AA">
                                      <p:cBhvr>
                                        <p:cTn id="283" dur="250" fill="hold"/>
                                        <p:tgtEl>
                                          <p:spTgt spid="8"/>
                                        </p:tgtEl>
                                        <p:attrNameLst>
                                          <p:attrName>ppt_x</p:attrName>
                                          <p:attrName>ppt_y</p:attrName>
                                        </p:attrNameLst>
                                      </p:cBhvr>
                                      <p:rCtr x="17" y="1644"/>
                                    </p:animMotion>
                                  </p:childTnLst>
                                </p:cTn>
                              </p:par>
                            </p:childTnLst>
                          </p:cTn>
                        </p:par>
                        <p:par>
                          <p:cTn id="284" fill="hold">
                            <p:stCondLst>
                              <p:cond delay="10750"/>
                            </p:stCondLst>
                            <p:childTnLst>
                              <p:par>
                                <p:cTn id="285" presetID="22" presetClass="entr" presetSubtype="8" fill="hold" nodeType="after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250"/>
                                        <p:tgtEl>
                                          <p:spTgt spid="21"/>
                                        </p:tgtEl>
                                      </p:cBhvr>
                                    </p:animEffect>
                                  </p:childTnLst>
                                </p:cTn>
                              </p:par>
                            </p:childTnLst>
                          </p:cTn>
                        </p:par>
                        <p:par>
                          <p:cTn id="288" fill="hold">
                            <p:stCondLst>
                              <p:cond delay="11000"/>
                            </p:stCondLst>
                            <p:childTnLst>
                              <p:par>
                                <p:cTn id="289" presetID="42" presetClass="path" presetSubtype="0" accel="50000" decel="50000" fill="hold" grpId="5" nodeType="afterEffect">
                                  <p:stCondLst>
                                    <p:cond delay="0"/>
                                  </p:stCondLst>
                                  <p:childTnLst>
                                    <p:animMotion origin="layout" path="M -0.00017 0.13264 L -0.00017 0.16504 " pathEditMode="relative" rAng="0" ptsTypes="AA">
                                      <p:cBhvr>
                                        <p:cTn id="290" dur="250" fill="hold"/>
                                        <p:tgtEl>
                                          <p:spTgt spid="8"/>
                                        </p:tgtEl>
                                        <p:attrNameLst>
                                          <p:attrName>ppt_x</p:attrName>
                                          <p:attrName>ppt_y</p:attrName>
                                        </p:attrNameLst>
                                      </p:cBhvr>
                                      <p:rCtr x="0" y="1620"/>
                                    </p:animMotion>
                                  </p:childTnLst>
                                </p:cTn>
                              </p:par>
                            </p:childTnLst>
                          </p:cTn>
                        </p:par>
                        <p:par>
                          <p:cTn id="291" fill="hold">
                            <p:stCondLst>
                              <p:cond delay="11250"/>
                            </p:stCondLst>
                            <p:childTnLst>
                              <p:par>
                                <p:cTn id="292" presetID="42" presetClass="path" presetSubtype="0" accel="50000" decel="50000" fill="hold" grpId="6" nodeType="afterEffect">
                                  <p:stCondLst>
                                    <p:cond delay="0"/>
                                  </p:stCondLst>
                                  <p:childTnLst>
                                    <p:animMotion origin="layout" path="M -0.00017 0.16504 L -0.00017 0.19792 " pathEditMode="relative" rAng="0" ptsTypes="AA">
                                      <p:cBhvr>
                                        <p:cTn id="293" dur="250" fill="hold"/>
                                        <p:tgtEl>
                                          <p:spTgt spid="8"/>
                                        </p:tgtEl>
                                        <p:attrNameLst>
                                          <p:attrName>ppt_x</p:attrName>
                                          <p:attrName>ppt_y</p:attrName>
                                        </p:attrNameLst>
                                      </p:cBhvr>
                                      <p:rCtr x="0" y="1644"/>
                                    </p:animMotion>
                                  </p:childTnLst>
                                </p:cTn>
                              </p:par>
                            </p:childTnLst>
                          </p:cTn>
                        </p:par>
                        <p:par>
                          <p:cTn id="294" fill="hold">
                            <p:stCondLst>
                              <p:cond delay="11500"/>
                            </p:stCondLst>
                            <p:childTnLst>
                              <p:par>
                                <p:cTn id="295" presetID="42" presetClass="path" presetSubtype="0" accel="50000" decel="50000" fill="hold" grpId="7" nodeType="afterEffect">
                                  <p:stCondLst>
                                    <p:cond delay="0"/>
                                  </p:stCondLst>
                                  <p:childTnLst>
                                    <p:animMotion origin="layout" path="M -0.00017 0.19792 L -0.00017 0.23079 " pathEditMode="relative" rAng="0" ptsTypes="AA">
                                      <p:cBhvr>
                                        <p:cTn id="296" dur="250" fill="hold"/>
                                        <p:tgtEl>
                                          <p:spTgt spid="8"/>
                                        </p:tgtEl>
                                        <p:attrNameLst>
                                          <p:attrName>ppt_x</p:attrName>
                                          <p:attrName>ppt_y</p:attrName>
                                        </p:attrNameLst>
                                      </p:cBhvr>
                                      <p:rCtr x="0" y="1644"/>
                                    </p:animMotion>
                                  </p:childTnLst>
                                </p:cTn>
                              </p:par>
                            </p:childTnLst>
                          </p:cTn>
                        </p:par>
                        <p:par>
                          <p:cTn id="297" fill="hold">
                            <p:stCondLst>
                              <p:cond delay="11750"/>
                            </p:stCondLst>
                            <p:childTnLst>
                              <p:par>
                                <p:cTn id="298" presetID="42" presetClass="path" presetSubtype="0" accel="50000" decel="50000" fill="hold" grpId="8" nodeType="afterEffect">
                                  <p:stCondLst>
                                    <p:cond delay="0"/>
                                  </p:stCondLst>
                                  <p:childTnLst>
                                    <p:animMotion origin="layout" path="M -0.00017 0.23079 L 0.00018 0.2618 " pathEditMode="relative" rAng="0" ptsTypes="AA">
                                      <p:cBhvr>
                                        <p:cTn id="299" dur="250" fill="hold"/>
                                        <p:tgtEl>
                                          <p:spTgt spid="8"/>
                                        </p:tgtEl>
                                        <p:attrNameLst>
                                          <p:attrName>ppt_x</p:attrName>
                                          <p:attrName>ppt_y</p:attrName>
                                        </p:attrNameLst>
                                      </p:cBhvr>
                                      <p:rCtr x="17" y="1551"/>
                                    </p:animMotion>
                                  </p:childTnLst>
                                </p:cTn>
                              </p:par>
                            </p:childTnLst>
                          </p:cTn>
                        </p:par>
                        <p:par>
                          <p:cTn id="300" fill="hold">
                            <p:stCondLst>
                              <p:cond delay="12000"/>
                            </p:stCondLst>
                            <p:childTnLst>
                              <p:par>
                                <p:cTn id="301" presetID="22" presetClass="entr" presetSubtype="8" fill="hold" nodeType="afterEffect">
                                  <p:stCondLst>
                                    <p:cond delay="0"/>
                                  </p:stCondLst>
                                  <p:childTnLst>
                                    <p:set>
                                      <p:cBhvr>
                                        <p:cTn id="302" dur="1" fill="hold">
                                          <p:stCondLst>
                                            <p:cond delay="0"/>
                                          </p:stCondLst>
                                        </p:cTn>
                                        <p:tgtEl>
                                          <p:spTgt spid="24"/>
                                        </p:tgtEl>
                                        <p:attrNameLst>
                                          <p:attrName>style.visibility</p:attrName>
                                        </p:attrNameLst>
                                      </p:cBhvr>
                                      <p:to>
                                        <p:strVal val="visible"/>
                                      </p:to>
                                    </p:set>
                                    <p:animEffect transition="in" filter="wipe(left)">
                                      <p:cBhvr>
                                        <p:cTn id="303" dur="250"/>
                                        <p:tgtEl>
                                          <p:spTgt spid="24"/>
                                        </p:tgtEl>
                                      </p:cBhvr>
                                    </p:animEffect>
                                  </p:childTnLst>
                                </p:cTn>
                              </p:par>
                            </p:childTnLst>
                          </p:cTn>
                        </p:par>
                        <p:par>
                          <p:cTn id="304" fill="hold">
                            <p:stCondLst>
                              <p:cond delay="12250"/>
                            </p:stCondLst>
                            <p:childTnLst>
                              <p:par>
                                <p:cTn id="305" presetID="42" presetClass="path" presetSubtype="0" accel="50000" decel="50000" fill="hold" grpId="9" nodeType="afterEffect">
                                  <p:stCondLst>
                                    <p:cond delay="0"/>
                                  </p:stCondLst>
                                  <p:childTnLst>
                                    <p:animMotion origin="layout" path="M 0.00018 0.2618 L 0.00018 0.29514 " pathEditMode="relative" rAng="0" ptsTypes="AA">
                                      <p:cBhvr>
                                        <p:cTn id="306" dur="250" fill="hold"/>
                                        <p:tgtEl>
                                          <p:spTgt spid="8"/>
                                        </p:tgtEl>
                                        <p:attrNameLst>
                                          <p:attrName>ppt_x</p:attrName>
                                          <p:attrName>ppt_y</p:attrName>
                                        </p:attrNameLst>
                                      </p:cBhvr>
                                      <p:rCtr x="0" y="1667"/>
                                    </p:animMotion>
                                  </p:childTnLst>
                                </p:cTn>
                              </p:par>
                            </p:childTnLst>
                          </p:cTn>
                        </p:par>
                        <p:par>
                          <p:cTn id="307" fill="hold">
                            <p:stCondLst>
                              <p:cond delay="12500"/>
                            </p:stCondLst>
                            <p:childTnLst>
                              <p:par>
                                <p:cTn id="308" presetID="42" presetClass="path" presetSubtype="0" accel="50000" decel="50000" fill="hold" grpId="10" nodeType="afterEffect">
                                  <p:stCondLst>
                                    <p:cond delay="0"/>
                                  </p:stCondLst>
                                  <p:childTnLst>
                                    <p:animMotion origin="layout" path="M 0.00018 0.29514 L 0.00087 0.32754 " pathEditMode="relative" rAng="0" ptsTypes="AA">
                                      <p:cBhvr>
                                        <p:cTn id="309" dur="250" fill="hold"/>
                                        <p:tgtEl>
                                          <p:spTgt spid="8"/>
                                        </p:tgtEl>
                                        <p:attrNameLst>
                                          <p:attrName>ppt_x</p:attrName>
                                          <p:attrName>ppt_y</p:attrName>
                                        </p:attrNameLst>
                                      </p:cBhvr>
                                      <p:rCtr x="35" y="1620"/>
                                    </p:animMotion>
                                  </p:childTnLst>
                                </p:cTn>
                              </p:par>
                            </p:childTnLst>
                          </p:cTn>
                        </p:par>
                        <p:par>
                          <p:cTn id="310" fill="hold">
                            <p:stCondLst>
                              <p:cond delay="12750"/>
                            </p:stCondLst>
                            <p:childTnLst>
                              <p:par>
                                <p:cTn id="311" presetID="22" presetClass="entr" presetSubtype="8" fill="hold" nodeType="afterEffect">
                                  <p:stCondLst>
                                    <p:cond delay="0"/>
                                  </p:stCondLst>
                                  <p:childTnLst>
                                    <p:set>
                                      <p:cBhvr>
                                        <p:cTn id="312" dur="1" fill="hold">
                                          <p:stCondLst>
                                            <p:cond delay="0"/>
                                          </p:stCondLst>
                                        </p:cTn>
                                        <p:tgtEl>
                                          <p:spTgt spid="27"/>
                                        </p:tgtEl>
                                        <p:attrNameLst>
                                          <p:attrName>style.visibility</p:attrName>
                                        </p:attrNameLst>
                                      </p:cBhvr>
                                      <p:to>
                                        <p:strVal val="visible"/>
                                      </p:to>
                                    </p:set>
                                    <p:animEffect transition="in" filter="wipe(left)">
                                      <p:cBhvr>
                                        <p:cTn id="313" dur="250"/>
                                        <p:tgtEl>
                                          <p:spTgt spid="27"/>
                                        </p:tgtEl>
                                      </p:cBhvr>
                                    </p:animEffect>
                                  </p:childTnLst>
                                </p:cTn>
                              </p:par>
                            </p:childTnLst>
                          </p:cTn>
                        </p:par>
                        <p:par>
                          <p:cTn id="314" fill="hold">
                            <p:stCondLst>
                              <p:cond delay="13000"/>
                            </p:stCondLst>
                            <p:childTnLst>
                              <p:par>
                                <p:cTn id="315" presetID="42" presetClass="path" presetSubtype="0" accel="50000" decel="50000" fill="hold" grpId="11" nodeType="afterEffect">
                                  <p:stCondLst>
                                    <p:cond delay="0"/>
                                  </p:stCondLst>
                                  <p:childTnLst>
                                    <p:animMotion origin="layout" path="M 0.00087 0.32754 L 0.00122 0.36088 " pathEditMode="relative" rAng="0" ptsTypes="AA">
                                      <p:cBhvr>
                                        <p:cTn id="316" dur="250" fill="hold"/>
                                        <p:tgtEl>
                                          <p:spTgt spid="8"/>
                                        </p:tgtEl>
                                        <p:attrNameLst>
                                          <p:attrName>ppt_x</p:attrName>
                                          <p:attrName>ppt_y</p:attrName>
                                        </p:attrNameLst>
                                      </p:cBhvr>
                                      <p:rCtr x="17" y="1667"/>
                                    </p:animMotion>
                                  </p:childTnLst>
                                </p:cTn>
                              </p:par>
                            </p:childTnLst>
                          </p:cTn>
                        </p:par>
                        <p:par>
                          <p:cTn id="317" fill="hold">
                            <p:stCondLst>
                              <p:cond delay="13250"/>
                            </p:stCondLst>
                            <p:childTnLst>
                              <p:par>
                                <p:cTn id="318" presetID="42" presetClass="path" presetSubtype="0" accel="50000" decel="50000" fill="hold" grpId="12" nodeType="afterEffect">
                                  <p:stCondLst>
                                    <p:cond delay="0"/>
                                  </p:stCondLst>
                                  <p:childTnLst>
                                    <p:animMotion origin="layout" path="M 0.00122 0.36088 L 0.00087 0.39514 " pathEditMode="relative" rAng="0" ptsTypes="AA">
                                      <p:cBhvr>
                                        <p:cTn id="319" dur="250" fill="hold"/>
                                        <p:tgtEl>
                                          <p:spTgt spid="8"/>
                                        </p:tgtEl>
                                        <p:attrNameLst>
                                          <p:attrName>ppt_x</p:attrName>
                                          <p:attrName>ppt_y</p:attrName>
                                        </p:attrNameLst>
                                      </p:cBhvr>
                                      <p:rCtr x="-17" y="1713"/>
                                    </p:animMotion>
                                  </p:childTnLst>
                                </p:cTn>
                              </p:par>
                            </p:childTnLst>
                          </p:cTn>
                        </p:par>
                        <p:par>
                          <p:cTn id="320" fill="hold">
                            <p:stCondLst>
                              <p:cond delay="13500"/>
                            </p:stCondLst>
                            <p:childTnLst>
                              <p:par>
                                <p:cTn id="321" presetID="42" presetClass="path" presetSubtype="0" accel="50000" decel="50000" fill="hold" grpId="13" nodeType="afterEffect">
                                  <p:stCondLst>
                                    <p:cond delay="0"/>
                                  </p:stCondLst>
                                  <p:childTnLst>
                                    <p:animMotion origin="layout" path="M 0.00087 0.39514 L 0.00052 0.42569 " pathEditMode="relative" rAng="0" ptsTypes="AA">
                                      <p:cBhvr>
                                        <p:cTn id="322" dur="250" fill="hold"/>
                                        <p:tgtEl>
                                          <p:spTgt spid="8"/>
                                        </p:tgtEl>
                                        <p:attrNameLst>
                                          <p:attrName>ppt_x</p:attrName>
                                          <p:attrName>ppt_y</p:attrName>
                                        </p:attrNameLst>
                                      </p:cBhvr>
                                      <p:rCtr x="-17" y="1528"/>
                                    </p:animMotion>
                                  </p:childTnLst>
                                </p:cTn>
                              </p:par>
                            </p:childTnLst>
                          </p:cTn>
                        </p:par>
                        <p:par>
                          <p:cTn id="323" fill="hold">
                            <p:stCondLst>
                              <p:cond delay="13750"/>
                            </p:stCondLst>
                            <p:childTnLst>
                              <p:par>
                                <p:cTn id="324" presetID="42" presetClass="path" presetSubtype="0" accel="50000" decel="50000" fill="hold" grpId="14" nodeType="afterEffect">
                                  <p:stCondLst>
                                    <p:cond delay="0"/>
                                  </p:stCondLst>
                                  <p:childTnLst>
                                    <p:animMotion origin="layout" path="M 0.00052 0.42569 L 0.00052 0.45856 " pathEditMode="relative" rAng="0" ptsTypes="AA">
                                      <p:cBhvr>
                                        <p:cTn id="325" dur="250" fill="hold"/>
                                        <p:tgtEl>
                                          <p:spTgt spid="8"/>
                                        </p:tgtEl>
                                        <p:attrNameLst>
                                          <p:attrName>ppt_x</p:attrName>
                                          <p:attrName>ppt_y</p:attrName>
                                        </p:attrNameLst>
                                      </p:cBhvr>
                                      <p:rCtr x="0" y="1644"/>
                                    </p:animMotion>
                                  </p:childTnLst>
                                </p:cTn>
                              </p:par>
                            </p:childTnLst>
                          </p:cTn>
                        </p:par>
                        <p:par>
                          <p:cTn id="326" fill="hold">
                            <p:stCondLst>
                              <p:cond delay="14000"/>
                            </p:stCondLst>
                            <p:childTnLst>
                              <p:par>
                                <p:cTn id="327" presetID="22" presetClass="entr" presetSubtype="8" fill="hold" nodeType="afterEffect">
                                  <p:stCondLst>
                                    <p:cond delay="0"/>
                                  </p:stCondLst>
                                  <p:childTnLst>
                                    <p:set>
                                      <p:cBhvr>
                                        <p:cTn id="328" dur="1" fill="hold">
                                          <p:stCondLst>
                                            <p:cond delay="0"/>
                                          </p:stCondLst>
                                        </p:cTn>
                                        <p:tgtEl>
                                          <p:spTgt spid="9"/>
                                        </p:tgtEl>
                                        <p:attrNameLst>
                                          <p:attrName>style.visibility</p:attrName>
                                        </p:attrNameLst>
                                      </p:cBhvr>
                                      <p:to>
                                        <p:strVal val="visible"/>
                                      </p:to>
                                    </p:set>
                                    <p:animEffect transition="in" filter="wipe(left)">
                                      <p:cBhvr>
                                        <p:cTn id="329" dur="250"/>
                                        <p:tgtEl>
                                          <p:spTgt spid="9"/>
                                        </p:tgtEl>
                                      </p:cBhvr>
                                    </p:animEffect>
                                  </p:childTnLst>
                                </p:cTn>
                              </p:par>
                            </p:childTnLst>
                          </p:cTn>
                        </p:par>
                        <p:par>
                          <p:cTn id="330" fill="hold">
                            <p:stCondLst>
                              <p:cond delay="14250"/>
                            </p:stCondLst>
                            <p:childTnLst>
                              <p:par>
                                <p:cTn id="331" presetID="42" presetClass="path" presetSubtype="0" accel="50000" decel="50000" fill="hold" grpId="15" nodeType="afterEffect">
                                  <p:stCondLst>
                                    <p:cond delay="0"/>
                                  </p:stCondLst>
                                  <p:childTnLst>
                                    <p:animMotion origin="layout" path="M 0.00052 0.45856 L 0.00018 0.48796 " pathEditMode="relative" rAng="0" ptsTypes="AA">
                                      <p:cBhvr>
                                        <p:cTn id="332" dur="250" fill="hold"/>
                                        <p:tgtEl>
                                          <p:spTgt spid="8"/>
                                        </p:tgtEl>
                                        <p:attrNameLst>
                                          <p:attrName>ppt_x</p:attrName>
                                          <p:attrName>ppt_y</p:attrName>
                                        </p:attrNameLst>
                                      </p:cBhvr>
                                      <p:rCtr x="-17" y="1458"/>
                                    </p:animMotion>
                                  </p:childTnLst>
                                </p:cTn>
                              </p:par>
                            </p:childTnLst>
                          </p:cTn>
                        </p:par>
                        <p:par>
                          <p:cTn id="333" fill="hold">
                            <p:stCondLst>
                              <p:cond delay="14500"/>
                            </p:stCondLst>
                            <p:childTnLst>
                              <p:par>
                                <p:cTn id="334" presetID="42" presetClass="path" presetSubtype="0" accel="50000" decel="50000" fill="hold" grpId="16" nodeType="afterEffect">
                                  <p:stCondLst>
                                    <p:cond delay="0"/>
                                  </p:stCondLst>
                                  <p:childTnLst>
                                    <p:animMotion origin="layout" path="M 0.00018 0.48796 L 0.00087 0.52222 " pathEditMode="relative" rAng="0" ptsTypes="AA">
                                      <p:cBhvr>
                                        <p:cTn id="335" dur="250" fill="hold"/>
                                        <p:tgtEl>
                                          <p:spTgt spid="8"/>
                                        </p:tgtEl>
                                        <p:attrNameLst>
                                          <p:attrName>ppt_x</p:attrName>
                                          <p:attrName>ppt_y</p:attrName>
                                        </p:attrNameLst>
                                      </p:cBhvr>
                                      <p:rCtr x="35" y="1713"/>
                                    </p:animMotion>
                                  </p:childTnLst>
                                </p:cTn>
                              </p:par>
                            </p:childTnLst>
                          </p:cTn>
                        </p:par>
                        <p:par>
                          <p:cTn id="336" fill="hold">
                            <p:stCondLst>
                              <p:cond delay="14750"/>
                            </p:stCondLst>
                            <p:childTnLst>
                              <p:par>
                                <p:cTn id="337" presetID="42" presetClass="path" presetSubtype="0" accel="50000" decel="50000" fill="hold" grpId="17" nodeType="afterEffect">
                                  <p:stCondLst>
                                    <p:cond delay="0"/>
                                  </p:stCondLst>
                                  <p:childTnLst>
                                    <p:animMotion origin="layout" path="M 0.00087 0.52222 L 0.00104 0.55648 " pathEditMode="relative" rAng="0" ptsTypes="AA">
                                      <p:cBhvr>
                                        <p:cTn id="338" dur="250" fill="hold"/>
                                        <p:tgtEl>
                                          <p:spTgt spid="8"/>
                                        </p:tgtEl>
                                        <p:attrNameLst>
                                          <p:attrName>ppt_x</p:attrName>
                                          <p:attrName>ppt_y</p:attrName>
                                        </p:attrNameLst>
                                      </p:cBhvr>
                                      <p:rCtr x="0" y="1713"/>
                                    </p:animMotion>
                                  </p:childTnLst>
                                </p:cTn>
                              </p:par>
                            </p:childTnLst>
                          </p:cTn>
                        </p:par>
                        <p:par>
                          <p:cTn id="339" fill="hold">
                            <p:stCondLst>
                              <p:cond delay="15000"/>
                            </p:stCondLst>
                            <p:childTnLst>
                              <p:par>
                                <p:cTn id="340" presetID="42" presetClass="path" presetSubtype="0" accel="50000" decel="50000" fill="hold" grpId="18" nodeType="afterEffect">
                                  <p:stCondLst>
                                    <p:cond delay="0"/>
                                  </p:stCondLst>
                                  <p:childTnLst>
                                    <p:animMotion origin="layout" path="M 0.00104 0.55648 L 0.00191 0.58611 " pathEditMode="relative" rAng="0" ptsTypes="AA">
                                      <p:cBhvr>
                                        <p:cTn id="341" dur="250" fill="hold"/>
                                        <p:tgtEl>
                                          <p:spTgt spid="8"/>
                                        </p:tgtEl>
                                        <p:attrNameLst>
                                          <p:attrName>ppt_x</p:attrName>
                                          <p:attrName>ppt_y</p:attrName>
                                        </p:attrNameLst>
                                      </p:cBhvr>
                                      <p:rCtr x="35" y="1481"/>
                                    </p:animMotion>
                                  </p:childTnLst>
                                </p:cTn>
                              </p:par>
                            </p:childTnLst>
                          </p:cTn>
                        </p:par>
                        <p:par>
                          <p:cTn id="342" fill="hold">
                            <p:stCondLst>
                              <p:cond delay="15250"/>
                            </p:stCondLst>
                            <p:childTnLst>
                              <p:par>
                                <p:cTn id="343" presetID="22" presetClass="entr" presetSubtype="8"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left)">
                                      <p:cBhvr>
                                        <p:cTn id="345" dur="250"/>
                                        <p:tgtEl>
                                          <p:spTgt spid="28"/>
                                        </p:tgtEl>
                                      </p:cBhvr>
                                    </p:animEffect>
                                  </p:childTnLst>
                                </p:cTn>
                              </p:par>
                            </p:childTnLst>
                          </p:cTn>
                        </p:par>
                        <p:par>
                          <p:cTn id="346" fill="hold">
                            <p:stCondLst>
                              <p:cond delay="15500"/>
                            </p:stCondLst>
                            <p:childTnLst>
                              <p:par>
                                <p:cTn id="347" presetID="42" presetClass="path" presetSubtype="0" accel="50000" decel="50000" fill="hold" grpId="19" nodeType="afterEffect">
                                  <p:stCondLst>
                                    <p:cond delay="0"/>
                                  </p:stCondLst>
                                  <p:childTnLst>
                                    <p:animMotion origin="layout" path="M 0.00191 0.58611 L 0.00261 0.62129 " pathEditMode="relative" rAng="0" ptsTypes="AA">
                                      <p:cBhvr>
                                        <p:cTn id="348" dur="250" fill="hold"/>
                                        <p:tgtEl>
                                          <p:spTgt spid="8"/>
                                        </p:tgtEl>
                                        <p:attrNameLst>
                                          <p:attrName>ppt_x</p:attrName>
                                          <p:attrName>ppt_y</p:attrName>
                                        </p:attrNameLst>
                                      </p:cBhvr>
                                      <p:rCtr x="35" y="1759"/>
                                    </p:animMotion>
                                  </p:childTnLst>
                                </p:cTn>
                              </p:par>
                            </p:childTnLst>
                          </p:cTn>
                        </p:par>
                        <p:par>
                          <p:cTn id="349" fill="hold">
                            <p:stCondLst>
                              <p:cond delay="15750"/>
                            </p:stCondLst>
                            <p:childTnLst>
                              <p:par>
                                <p:cTn id="350" presetID="42" presetClass="path" presetSubtype="0" accel="50000" decel="50000" fill="hold" grpId="20" nodeType="afterEffect">
                                  <p:stCondLst>
                                    <p:cond delay="0"/>
                                  </p:stCondLst>
                                  <p:childTnLst>
                                    <p:animMotion origin="layout" path="M 0.00261 0.62129 L 0.00191 0.6537 " pathEditMode="relative" rAng="0" ptsTypes="AA">
                                      <p:cBhvr>
                                        <p:cTn id="351" dur="250" fill="hold"/>
                                        <p:tgtEl>
                                          <p:spTgt spid="8"/>
                                        </p:tgtEl>
                                        <p:attrNameLst>
                                          <p:attrName>ppt_x</p:attrName>
                                          <p:attrName>ppt_y</p:attrName>
                                        </p:attrNameLst>
                                      </p:cBhvr>
                                      <p:rCtr x="-35" y="1620"/>
                                    </p:animMotion>
                                  </p:childTnLst>
                                </p:cTn>
                              </p:par>
                            </p:childTnLst>
                          </p:cTn>
                        </p:par>
                        <p:par>
                          <p:cTn id="352" fill="hold">
                            <p:stCondLst>
                              <p:cond delay="16000"/>
                            </p:stCondLst>
                            <p:childTnLst>
                              <p:par>
                                <p:cTn id="353" presetID="42" presetClass="path" presetSubtype="0" accel="50000" decel="50000" fill="hold" grpId="21" nodeType="afterEffect">
                                  <p:stCondLst>
                                    <p:cond delay="0"/>
                                  </p:stCondLst>
                                  <p:childTnLst>
                                    <p:animMotion origin="layout" path="M 0.00191 0.6537 L 0.00191 0.68704 " pathEditMode="relative" rAng="0" ptsTypes="AA">
                                      <p:cBhvr>
                                        <p:cTn id="354" dur="250" fill="hold"/>
                                        <p:tgtEl>
                                          <p:spTgt spid="8"/>
                                        </p:tgtEl>
                                        <p:attrNameLst>
                                          <p:attrName>ppt_x</p:attrName>
                                          <p:attrName>ppt_y</p:attrName>
                                        </p:attrNameLst>
                                      </p:cBhvr>
                                      <p:rCtr x="0" y="1667"/>
                                    </p:animMotion>
                                  </p:childTnLst>
                                </p:cTn>
                              </p:par>
                            </p:childTnLst>
                          </p:cTn>
                        </p:par>
                        <p:par>
                          <p:cTn id="355" fill="hold">
                            <p:stCondLst>
                              <p:cond delay="16250"/>
                            </p:stCondLst>
                            <p:childTnLst>
                              <p:par>
                                <p:cTn id="356" presetID="42" presetClass="path" presetSubtype="0" accel="50000" decel="50000" fill="hold" grpId="22" nodeType="afterEffect">
                                  <p:stCondLst>
                                    <p:cond delay="0"/>
                                  </p:stCondLst>
                                  <p:childTnLst>
                                    <p:animMotion origin="layout" path="M 0.00191 0.68704 L 0.00191 0.71852 " pathEditMode="relative" rAng="0" ptsTypes="AA">
                                      <p:cBhvr>
                                        <p:cTn id="357" dur="250" fill="hold"/>
                                        <p:tgtEl>
                                          <p:spTgt spid="8"/>
                                        </p:tgtEl>
                                        <p:attrNameLst>
                                          <p:attrName>ppt_x</p:attrName>
                                          <p:attrName>ppt_y</p:attrName>
                                        </p:attrNameLst>
                                      </p:cBhvr>
                                      <p:rCtr x="0" y="1574"/>
                                    </p:animMotion>
                                  </p:childTnLst>
                                </p:cTn>
                              </p:par>
                            </p:childTnLst>
                          </p:cTn>
                        </p:par>
                        <p:par>
                          <p:cTn id="358" fill="hold">
                            <p:stCondLst>
                              <p:cond delay="16500"/>
                            </p:stCondLst>
                            <p:childTnLst>
                              <p:par>
                                <p:cTn id="359" presetID="42" presetClass="path" presetSubtype="0" accel="50000" decel="50000" fill="hold" grpId="23" nodeType="afterEffect">
                                  <p:stCondLst>
                                    <p:cond delay="0"/>
                                  </p:stCondLst>
                                  <p:childTnLst>
                                    <p:animMotion origin="layout" path="M 0.00191 0.71852 L 0.00191 0.75278 " pathEditMode="relative" rAng="0" ptsTypes="AA">
                                      <p:cBhvr>
                                        <p:cTn id="360" dur="250" fill="hold"/>
                                        <p:tgtEl>
                                          <p:spTgt spid="8"/>
                                        </p:tgtEl>
                                        <p:attrNameLst>
                                          <p:attrName>ppt_x</p:attrName>
                                          <p:attrName>ppt_y</p:attrName>
                                        </p:attrNameLst>
                                      </p:cBhvr>
                                      <p:rCtr x="0" y="1713"/>
                                    </p:animMotion>
                                  </p:childTnLst>
                                </p:cTn>
                              </p:par>
                            </p:childTnLst>
                          </p:cTn>
                        </p:par>
                        <p:par>
                          <p:cTn id="361" fill="hold">
                            <p:stCondLst>
                              <p:cond delay="16750"/>
                            </p:stCondLst>
                            <p:childTnLst>
                              <p:par>
                                <p:cTn id="362" presetID="42" presetClass="path" presetSubtype="0" accel="50000" decel="50000" fill="hold" grpId="24" nodeType="afterEffect">
                                  <p:stCondLst>
                                    <p:cond delay="0"/>
                                  </p:stCondLst>
                                  <p:childTnLst>
                                    <p:animMotion origin="layout" path="M 0.00191 0.75278 L 0.00122 0.78426 " pathEditMode="relative" rAng="0" ptsTypes="AA">
                                      <p:cBhvr>
                                        <p:cTn id="363" dur="250" fill="hold"/>
                                        <p:tgtEl>
                                          <p:spTgt spid="8"/>
                                        </p:tgtEl>
                                        <p:attrNameLst>
                                          <p:attrName>ppt_x</p:attrName>
                                          <p:attrName>ppt_y</p:attrName>
                                        </p:attrNameLst>
                                      </p:cBhvr>
                                      <p:rCtr x="-35" y="1574"/>
                                    </p:animMotion>
                                  </p:childTnLst>
                                </p:cTn>
                              </p:par>
                            </p:childTnLst>
                          </p:cTn>
                        </p:par>
                        <p:par>
                          <p:cTn id="364" fill="hold">
                            <p:stCondLst>
                              <p:cond delay="17000"/>
                            </p:stCondLst>
                            <p:childTnLst>
                              <p:par>
                                <p:cTn id="365" presetID="42" presetClass="path" presetSubtype="0" accel="50000" decel="50000" fill="hold" grpId="25" nodeType="afterEffect">
                                  <p:stCondLst>
                                    <p:cond delay="0"/>
                                  </p:stCondLst>
                                  <p:childTnLst>
                                    <p:animMotion origin="layout" path="M 0.00122 0.78426 L 0.00191 0.81481 " pathEditMode="relative" rAng="0" ptsTypes="AA">
                                      <p:cBhvr>
                                        <p:cTn id="366" dur="250" fill="hold"/>
                                        <p:tgtEl>
                                          <p:spTgt spid="8"/>
                                        </p:tgtEl>
                                        <p:attrNameLst>
                                          <p:attrName>ppt_x</p:attrName>
                                          <p:attrName>ppt_y</p:attrName>
                                        </p:attrNameLst>
                                      </p:cBhvr>
                                      <p:rCtr x="35" y="1528"/>
                                    </p:animMotion>
                                  </p:childTnLst>
                                </p:cTn>
                              </p:par>
                            </p:childTnLst>
                          </p:cTn>
                        </p:par>
                        <p:par>
                          <p:cTn id="367" fill="hold">
                            <p:stCondLst>
                              <p:cond delay="17250"/>
                            </p:stCondLst>
                            <p:childTnLst>
                              <p:par>
                                <p:cTn id="368" presetID="1" presetClass="exit" presetSubtype="0" fill="hold" grpId="26" nodeType="afterEffect">
                                  <p:stCondLst>
                                    <p:cond delay="0"/>
                                  </p:stCondLst>
                                  <p:childTnLst>
                                    <p:set>
                                      <p:cBhvr>
                                        <p:cTn id="369" dur="1" fill="hold">
                                          <p:stCondLst>
                                            <p:cond delay="0"/>
                                          </p:stCondLst>
                                        </p:cTn>
                                        <p:tgtEl>
                                          <p:spTgt spid="8"/>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 presetClass="entr" presetSubtype="0" fill="hold" nodeType="clickEffect">
                                  <p:stCondLst>
                                    <p:cond delay="0"/>
                                  </p:stCondLst>
                                  <p:childTnLst>
                                    <p:set>
                                      <p:cBhvr>
                                        <p:cTn id="373"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P spid="8" grpId="16" animBg="1"/>
      <p:bldP spid="8" grpId="17" animBg="1"/>
      <p:bldP spid="8" grpId="18" animBg="1"/>
      <p:bldP spid="8" grpId="19" animBg="1"/>
      <p:bldP spid="8" grpId="20" animBg="1"/>
      <p:bldP spid="8" grpId="21" animBg="1"/>
      <p:bldP spid="8" grpId="22" animBg="1"/>
      <p:bldP spid="8" grpId="23" animBg="1"/>
      <p:bldP spid="8" grpId="24" animBg="1"/>
      <p:bldP spid="8" grpId="25" animBg="1"/>
      <p:bldP spid="8" grpId="26" animBg="1"/>
      <p:bldP spid="209" grpId="0" animBg="1"/>
      <p:bldP spid="209" grpId="1" animBg="1"/>
      <p:bldP spid="209" grpId="2" animBg="1"/>
      <p:bldP spid="209" grpId="3" animBg="1"/>
      <p:bldP spid="209" grpId="4" animBg="1"/>
      <p:bldP spid="209" grpId="5" animBg="1"/>
      <p:bldP spid="209" grpId="6" animBg="1"/>
      <p:bldP spid="209" grpId="7" animBg="1"/>
      <p:bldP spid="209" grpId="8" animBg="1"/>
      <p:bldP spid="209" grpId="9" animBg="1"/>
      <p:bldP spid="209" grpId="10" animBg="1"/>
      <p:bldP spid="209" grpId="11" animBg="1"/>
      <p:bldP spid="209" grpId="12" animBg="1"/>
      <p:bldP spid="209" grpId="13" animBg="1"/>
      <p:bldP spid="209" grpId="14" animBg="1"/>
      <p:bldP spid="209" grpId="15" animBg="1"/>
      <p:bldP spid="209" grpId="16" animBg="1"/>
      <p:bldP spid="209" grpId="17" animBg="1"/>
      <p:bldP spid="209" grpId="18" animBg="1"/>
      <p:bldP spid="209" grpId="19" animBg="1"/>
      <p:bldP spid="209" grpId="20" animBg="1"/>
      <p:bldP spid="209" grpId="21" animBg="1"/>
      <p:bldP spid="209" grpId="22" animBg="1"/>
      <p:bldP spid="209" grpId="23" animBg="1"/>
      <p:bldP spid="209" grpId="24" animBg="1"/>
      <p:bldP spid="209" grpId="25" animBg="1"/>
      <p:bldP spid="209" grpId="26"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391275"/>
            <a:ext cx="18859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1268075" y="6248400"/>
            <a:ext cx="9239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2643" y="705463"/>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cxnSp>
        <p:nvCxnSpPr>
          <p:cNvPr id="8" name="Gerade Verbindung mit Pfeil 7"/>
          <p:cNvCxnSpPr>
            <a:stCxn id="67" idx="3"/>
            <a:endCxn id="39" idx="1"/>
          </p:cNvCxnSpPr>
          <p:nvPr/>
        </p:nvCxnSpPr>
        <p:spPr>
          <a:xfrm flipV="1">
            <a:off x="10471591" y="744138"/>
            <a:ext cx="1060390" cy="44239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9" name="Gerade Verbindung mit Pfeil 8"/>
          <p:cNvCxnSpPr>
            <a:stCxn id="65" idx="3"/>
            <a:endCxn id="39" idx="1"/>
          </p:cNvCxnSpPr>
          <p:nvPr/>
        </p:nvCxnSpPr>
        <p:spPr>
          <a:xfrm>
            <a:off x="10467645" y="74413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p:cNvCxnSpPr>
            <a:stCxn id="80" idx="3"/>
            <a:endCxn id="47" idx="1"/>
          </p:cNvCxnSpPr>
          <p:nvPr/>
        </p:nvCxnSpPr>
        <p:spPr>
          <a:xfrm flipV="1">
            <a:off x="10487375" y="2532978"/>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uppieren 10"/>
          <p:cNvGrpSpPr/>
          <p:nvPr/>
        </p:nvGrpSpPr>
        <p:grpSpPr>
          <a:xfrm>
            <a:off x="10491321" y="4103834"/>
            <a:ext cx="1064336" cy="224408"/>
            <a:chOff x="7403988" y="4094002"/>
            <a:chExt cx="1064336" cy="224408"/>
          </a:xfrm>
        </p:grpSpPr>
        <p:cxnSp>
          <p:nvCxnSpPr>
            <p:cNvPr id="12" name="Gerade Verbindung mit Pfeil 11"/>
            <p:cNvCxnSpPr>
              <a:stCxn id="81" idx="3"/>
              <a:endCxn id="54" idx="1"/>
            </p:cNvCxnSpPr>
            <p:nvPr/>
          </p:nvCxnSpPr>
          <p:spPr>
            <a:xfrm flipV="1">
              <a:off x="7403988" y="4094002"/>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2"/>
            <p:cNvCxnSpPr>
              <a:stCxn id="81" idx="3"/>
              <a:endCxn id="55" idx="1"/>
            </p:cNvCxnSpPr>
            <p:nvPr/>
          </p:nvCxnSpPr>
          <p:spPr>
            <a:xfrm>
              <a:off x="7403988" y="431841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uppieren 13"/>
          <p:cNvGrpSpPr/>
          <p:nvPr/>
        </p:nvGrpSpPr>
        <p:grpSpPr>
          <a:xfrm>
            <a:off x="10491321" y="2757386"/>
            <a:ext cx="1064336" cy="1795264"/>
            <a:chOff x="7403988" y="2747554"/>
            <a:chExt cx="1064336" cy="1795264"/>
          </a:xfrm>
        </p:grpSpPr>
        <p:cxnSp>
          <p:nvCxnSpPr>
            <p:cNvPr id="15" name="Gerade Verbindung mit Pfeil 14"/>
            <p:cNvCxnSpPr>
              <a:stCxn id="82" idx="3"/>
              <a:endCxn id="48" idx="1"/>
            </p:cNvCxnSpPr>
            <p:nvPr/>
          </p:nvCxnSpPr>
          <p:spPr>
            <a:xfrm flipV="1">
              <a:off x="7403988" y="2747554"/>
              <a:ext cx="1052498" cy="179526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82" idx="3"/>
              <a:endCxn id="56" idx="1"/>
            </p:cNvCxnSpPr>
            <p:nvPr/>
          </p:nvCxnSpPr>
          <p:spPr>
            <a:xfrm>
              <a:off x="7403988" y="454281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Gerade Verbindung mit Pfeil 16"/>
            <p:cNvCxnSpPr>
              <a:stCxn id="82" idx="3"/>
              <a:endCxn id="49" idx="1"/>
            </p:cNvCxnSpPr>
            <p:nvPr/>
          </p:nvCxnSpPr>
          <p:spPr>
            <a:xfrm flipV="1">
              <a:off x="7403988" y="2971962"/>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 name="Gerade Verbindung mit Pfeil 17"/>
          <p:cNvCxnSpPr>
            <a:stCxn id="77" idx="3"/>
            <a:endCxn id="45" idx="1"/>
          </p:cNvCxnSpPr>
          <p:nvPr/>
        </p:nvCxnSpPr>
        <p:spPr>
          <a:xfrm flipV="1">
            <a:off x="10483429" y="2084162"/>
            <a:ext cx="1056444" cy="134644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78" idx="3"/>
            <a:endCxn id="53" idx="1"/>
          </p:cNvCxnSpPr>
          <p:nvPr/>
        </p:nvCxnSpPr>
        <p:spPr>
          <a:xfrm>
            <a:off x="10487375" y="3655018"/>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uppieren 19"/>
          <p:cNvGrpSpPr/>
          <p:nvPr/>
        </p:nvGrpSpPr>
        <p:grpSpPr>
          <a:xfrm>
            <a:off x="10499213" y="4777058"/>
            <a:ext cx="1063188" cy="446742"/>
            <a:chOff x="7411880" y="4767226"/>
            <a:chExt cx="1063188" cy="446742"/>
          </a:xfrm>
        </p:grpSpPr>
        <p:cxnSp>
          <p:nvCxnSpPr>
            <p:cNvPr id="21" name="Gerade Verbindung mit Pfeil 20"/>
            <p:cNvCxnSpPr>
              <a:stCxn id="84" idx="3"/>
              <a:endCxn id="57" idx="1"/>
            </p:cNvCxnSpPr>
            <p:nvPr/>
          </p:nvCxnSpPr>
          <p:spPr>
            <a:xfrm flipV="1">
              <a:off x="7411880" y="4767226"/>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p:nvPr/>
          </p:nvCxnSpPr>
          <p:spPr>
            <a:xfrm>
              <a:off x="7418624" y="4989560"/>
              <a:ext cx="1056444"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uppieren 22"/>
          <p:cNvGrpSpPr/>
          <p:nvPr/>
        </p:nvGrpSpPr>
        <p:grpSpPr>
          <a:xfrm>
            <a:off x="10499213" y="4777058"/>
            <a:ext cx="1064336" cy="673224"/>
            <a:chOff x="7411880" y="4767226"/>
            <a:chExt cx="1064336" cy="673224"/>
          </a:xfrm>
        </p:grpSpPr>
        <p:cxnSp>
          <p:nvCxnSpPr>
            <p:cNvPr id="24" name="Gerade Verbindung mit Pfeil 23"/>
            <p:cNvCxnSpPr>
              <a:stCxn id="86" idx="3"/>
              <a:endCxn id="57" idx="1"/>
            </p:cNvCxnSpPr>
            <p:nvPr/>
          </p:nvCxnSpPr>
          <p:spPr>
            <a:xfrm flipV="1">
              <a:off x="7411880" y="4767226"/>
              <a:ext cx="1060390" cy="67322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86" idx="3"/>
              <a:endCxn id="59" idx="1"/>
            </p:cNvCxnSpPr>
            <p:nvPr/>
          </p:nvCxnSpPr>
          <p:spPr>
            <a:xfrm flipV="1">
              <a:off x="7411880" y="5216042"/>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6" name="Gerade Verbindung mit Pfeil 25"/>
          <p:cNvCxnSpPr>
            <a:stCxn id="85" idx="3"/>
            <a:endCxn id="60" idx="1"/>
          </p:cNvCxnSpPr>
          <p:nvPr/>
        </p:nvCxnSpPr>
        <p:spPr>
          <a:xfrm>
            <a:off x="10499213" y="522587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mit Pfeil 26"/>
          <p:cNvCxnSpPr>
            <a:stCxn id="87" idx="3"/>
            <a:endCxn id="61" idx="1"/>
          </p:cNvCxnSpPr>
          <p:nvPr/>
        </p:nvCxnSpPr>
        <p:spPr>
          <a:xfrm>
            <a:off x="10503159" y="567469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uppieren 27"/>
          <p:cNvGrpSpPr/>
          <p:nvPr/>
        </p:nvGrpSpPr>
        <p:grpSpPr>
          <a:xfrm>
            <a:off x="10475537" y="1410938"/>
            <a:ext cx="1064336" cy="448816"/>
            <a:chOff x="7388204" y="1401106"/>
            <a:chExt cx="1064336" cy="448816"/>
          </a:xfrm>
        </p:grpSpPr>
        <p:cxnSp>
          <p:nvCxnSpPr>
            <p:cNvPr id="29" name="Gerade Verbindung mit Pfeil 28"/>
            <p:cNvCxnSpPr>
              <a:stCxn id="70" idx="3"/>
              <a:endCxn id="42" idx="1"/>
            </p:cNvCxnSpPr>
            <p:nvPr/>
          </p:nvCxnSpPr>
          <p:spPr>
            <a:xfrm flipV="1">
              <a:off x="7388204" y="1401106"/>
              <a:ext cx="1060390" cy="44881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mit Pfeil 29"/>
            <p:cNvCxnSpPr>
              <a:stCxn id="70" idx="3"/>
              <a:endCxn id="44" idx="1"/>
            </p:cNvCxnSpPr>
            <p:nvPr/>
          </p:nvCxnSpPr>
          <p:spPr>
            <a:xfrm>
              <a:off x="7388204" y="1849922"/>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Gerade Verbindung mit Pfeil 30"/>
            <p:cNvCxnSpPr>
              <a:stCxn id="70" idx="3"/>
              <a:endCxn id="43" idx="1"/>
            </p:cNvCxnSpPr>
            <p:nvPr/>
          </p:nvCxnSpPr>
          <p:spPr>
            <a:xfrm flipV="1">
              <a:off x="7388204" y="162551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uppieren 31"/>
          <p:cNvGrpSpPr/>
          <p:nvPr/>
        </p:nvGrpSpPr>
        <p:grpSpPr>
          <a:xfrm>
            <a:off x="10503159" y="5001466"/>
            <a:ext cx="1064336" cy="1122040"/>
            <a:chOff x="7415826" y="4991634"/>
            <a:chExt cx="1064336" cy="1122040"/>
          </a:xfrm>
        </p:grpSpPr>
        <p:cxnSp>
          <p:nvCxnSpPr>
            <p:cNvPr id="33" name="Gerade Verbindung mit Pfeil 32"/>
            <p:cNvCxnSpPr>
              <a:stCxn id="89" idx="3"/>
              <a:endCxn id="63" idx="1"/>
            </p:cNvCxnSpPr>
            <p:nvPr/>
          </p:nvCxnSpPr>
          <p:spPr>
            <a:xfrm>
              <a:off x="7415826" y="6113674"/>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Gerade Verbindung mit Pfeil 33"/>
            <p:cNvCxnSpPr>
              <a:stCxn id="89" idx="3"/>
              <a:endCxn id="58" idx="1"/>
            </p:cNvCxnSpPr>
            <p:nvPr/>
          </p:nvCxnSpPr>
          <p:spPr>
            <a:xfrm flipV="1">
              <a:off x="7415826" y="4991634"/>
              <a:ext cx="1060390"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uppieren 34"/>
          <p:cNvGrpSpPr/>
          <p:nvPr/>
        </p:nvGrpSpPr>
        <p:grpSpPr>
          <a:xfrm>
            <a:off x="10483429" y="3206202"/>
            <a:ext cx="1072228" cy="1122040"/>
            <a:chOff x="7396096" y="3196370"/>
            <a:chExt cx="1072228" cy="1122040"/>
          </a:xfrm>
        </p:grpSpPr>
        <p:cxnSp>
          <p:nvCxnSpPr>
            <p:cNvPr id="36" name="Gerade Verbindung mit Pfeil 35"/>
            <p:cNvCxnSpPr>
              <a:stCxn id="76" idx="3"/>
              <a:endCxn id="55" idx="1"/>
            </p:cNvCxnSpPr>
            <p:nvPr/>
          </p:nvCxnSpPr>
          <p:spPr>
            <a:xfrm>
              <a:off x="7396096" y="3196370"/>
              <a:ext cx="1072228"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mit Pfeil 36"/>
            <p:cNvCxnSpPr>
              <a:stCxn id="76" idx="3"/>
              <a:endCxn id="54" idx="1"/>
            </p:cNvCxnSpPr>
            <p:nvPr/>
          </p:nvCxnSpPr>
          <p:spPr>
            <a:xfrm>
              <a:off x="7396096" y="3196370"/>
              <a:ext cx="1068282" cy="89763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uppieren 37"/>
          <p:cNvGrpSpPr/>
          <p:nvPr/>
        </p:nvGrpSpPr>
        <p:grpSpPr>
          <a:xfrm>
            <a:off x="10107605" y="672130"/>
            <a:ext cx="1823876" cy="5747792"/>
            <a:chOff x="267304" y="662298"/>
            <a:chExt cx="1823876" cy="5747792"/>
          </a:xfrm>
        </p:grpSpPr>
        <p:sp>
          <p:nvSpPr>
            <p:cNvPr id="39" name="Rechteck 38"/>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0" name="Rechteck 39"/>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1" name="Rechteck 40"/>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2" name="Rechteck 41"/>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3" name="Rechteck 42"/>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4" name="Rechteck 43"/>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5" name="Rechteck 44"/>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6" name="Rechteck 45"/>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7" name="Rechteck 46"/>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8" name="Rechteck 47"/>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9" name="Rechteck 48"/>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0" name="Rechteck 49"/>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1" name="Rechteck 50"/>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2" name="Rechteck 51"/>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3" name="Rechteck 52"/>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4" name="Rechteck 53"/>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5" name="Rechteck 54"/>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6" name="Rechteck 55"/>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7" name="Rechteck 56"/>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8" name="Rechteck 57"/>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9" name="Rechteck 58"/>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0" name="Rechteck 59"/>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1" name="Rechteck 60"/>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2" name="Rechteck 61"/>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3" name="Rechteck 62"/>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4" name="Rechteck 63"/>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5" name="Rechteck 64"/>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6" name="Rechteck 65"/>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7" name="Rechteck 66"/>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8" name="Rechteck 67"/>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9" name="Rechteck 68"/>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0" name="Rechteck 69"/>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1" name="Rechteck 70"/>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2" name="Rechteck 71"/>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3" name="Rechteck 72"/>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4" name="Rechteck 73"/>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5" name="Rechteck 74"/>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6" name="Rechteck 75"/>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7" name="Rechteck 76"/>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8" name="Rechteck 77"/>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9" name="Rechteck 78"/>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0" name="Rechteck 79"/>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1" name="Rechteck 80"/>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2" name="Rechteck 81"/>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3" name="Rechteck 82"/>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4" name="Rechteck 83"/>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5" name="Rechteck 84"/>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6" name="Rechteck 85"/>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7" name="Rechteck 86"/>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8" name="Rechteck 87"/>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9" name="Rechteck 88"/>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90" name="Rechteck 89"/>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91" name="Gruppieren 90"/>
          <p:cNvGrpSpPr/>
          <p:nvPr/>
        </p:nvGrpSpPr>
        <p:grpSpPr>
          <a:xfrm>
            <a:off x="10091263" y="628368"/>
            <a:ext cx="1867063" cy="5840454"/>
            <a:chOff x="7003929" y="618536"/>
            <a:chExt cx="1867063" cy="5840454"/>
          </a:xfrm>
        </p:grpSpPr>
        <p:grpSp>
          <p:nvGrpSpPr>
            <p:cNvPr id="92" name="ID1L"/>
            <p:cNvGrpSpPr/>
            <p:nvPr/>
          </p:nvGrpSpPr>
          <p:grpSpPr>
            <a:xfrm>
              <a:off x="7010670" y="623088"/>
              <a:ext cx="248786" cy="667551"/>
              <a:chOff x="242723" y="618969"/>
              <a:chExt cx="248786" cy="667551"/>
            </a:xfrm>
          </p:grpSpPr>
          <p:sp>
            <p:nvSpPr>
              <p:cNvPr id="149" name="Textfeld 148"/>
              <p:cNvSpPr txBox="1"/>
              <p:nvPr/>
            </p:nvSpPr>
            <p:spPr>
              <a:xfrm>
                <a:off x="242723" y="61896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0" name="Textfeld 149"/>
              <p:cNvSpPr txBox="1"/>
              <p:nvPr/>
            </p:nvSpPr>
            <p:spPr>
              <a:xfrm>
                <a:off x="242723" y="8366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1" name="Textfeld 150"/>
              <p:cNvSpPr txBox="1"/>
              <p:nvPr/>
            </p:nvSpPr>
            <p:spPr>
              <a:xfrm>
                <a:off x="242723"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sp>
          <p:nvSpPr>
            <p:cNvPr id="93" name="ID1R"/>
            <p:cNvSpPr txBox="1"/>
            <p:nvPr/>
          </p:nvSpPr>
          <p:spPr>
            <a:xfrm>
              <a:off x="8622206" y="61853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nvGrpSpPr>
            <p:cNvPr id="94" name="ID2L"/>
            <p:cNvGrpSpPr/>
            <p:nvPr/>
          </p:nvGrpSpPr>
          <p:grpSpPr>
            <a:xfrm>
              <a:off x="7004320" y="1290639"/>
              <a:ext cx="255136" cy="1799282"/>
              <a:chOff x="226232" y="1286520"/>
              <a:chExt cx="255136" cy="1799282"/>
            </a:xfrm>
          </p:grpSpPr>
          <p:sp>
            <p:nvSpPr>
              <p:cNvPr id="141" name="Textfeld 140"/>
              <p:cNvSpPr txBox="1"/>
              <p:nvPr/>
            </p:nvSpPr>
            <p:spPr>
              <a:xfrm>
                <a:off x="226232" y="12865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2" name="Textfeld 141"/>
              <p:cNvSpPr txBox="1"/>
              <p:nvPr/>
            </p:nvSpPr>
            <p:spPr>
              <a:xfrm>
                <a:off x="226232" y="15024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3" name="Textfeld 142"/>
              <p:cNvSpPr txBox="1"/>
              <p:nvPr/>
            </p:nvSpPr>
            <p:spPr>
              <a:xfrm>
                <a:off x="226232" y="17310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4" name="Textfeld 143"/>
              <p:cNvSpPr txBox="1"/>
              <p:nvPr/>
            </p:nvSpPr>
            <p:spPr>
              <a:xfrm>
                <a:off x="226232" y="19532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5" name="Textfeld 144"/>
              <p:cNvSpPr txBox="1"/>
              <p:nvPr/>
            </p:nvSpPr>
            <p:spPr>
              <a:xfrm>
                <a:off x="226232"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6" name="Textfeld 145"/>
              <p:cNvSpPr txBox="1"/>
              <p:nvPr/>
            </p:nvSpPr>
            <p:spPr>
              <a:xfrm>
                <a:off x="226232" y="21796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7" name="Textfeld 146"/>
              <p:cNvSpPr txBox="1"/>
              <p:nvPr/>
            </p:nvSpPr>
            <p:spPr>
              <a:xfrm>
                <a:off x="226232" y="26295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8" name="Textfeld 147"/>
              <p:cNvSpPr txBox="1"/>
              <p:nvPr/>
            </p:nvSpPr>
            <p:spPr>
              <a:xfrm>
                <a:off x="232582" y="28549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sp>
          <p:nvSpPr>
            <p:cNvPr id="95" name="ID2R"/>
            <p:cNvSpPr txBox="1"/>
            <p:nvPr/>
          </p:nvSpPr>
          <p:spPr>
            <a:xfrm>
              <a:off x="8622206" y="82897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nvGrpSpPr>
            <p:cNvPr id="96" name="ID3R"/>
            <p:cNvGrpSpPr/>
            <p:nvPr/>
          </p:nvGrpSpPr>
          <p:grpSpPr>
            <a:xfrm>
              <a:off x="8615994" y="2408239"/>
              <a:ext cx="254998" cy="2245762"/>
              <a:chOff x="1843401" y="2404120"/>
              <a:chExt cx="254998" cy="2245762"/>
            </a:xfrm>
          </p:grpSpPr>
          <p:sp>
            <p:nvSpPr>
              <p:cNvPr id="135" name="Textfeld 134"/>
              <p:cNvSpPr txBox="1"/>
              <p:nvPr/>
            </p:nvSpPr>
            <p:spPr>
              <a:xfrm>
                <a:off x="1843401"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6" name="Textfeld 135"/>
              <p:cNvSpPr txBox="1"/>
              <p:nvPr/>
            </p:nvSpPr>
            <p:spPr>
              <a:xfrm>
                <a:off x="1843401" y="26241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7" name="Textfeld 136"/>
              <p:cNvSpPr txBox="1"/>
              <p:nvPr/>
            </p:nvSpPr>
            <p:spPr>
              <a:xfrm>
                <a:off x="1849613" y="28527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8" name="Textfeld 137"/>
              <p:cNvSpPr txBox="1"/>
              <p:nvPr/>
            </p:nvSpPr>
            <p:spPr>
              <a:xfrm>
                <a:off x="1849613" y="39785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9" name="Textfeld 138"/>
              <p:cNvSpPr txBox="1"/>
              <p:nvPr/>
            </p:nvSpPr>
            <p:spPr>
              <a:xfrm>
                <a:off x="184961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40" name="Textfeld 139"/>
              <p:cNvSpPr txBox="1"/>
              <p:nvPr/>
            </p:nvSpPr>
            <p:spPr>
              <a:xfrm>
                <a:off x="184961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7" name="ID3L"/>
            <p:cNvGrpSpPr/>
            <p:nvPr/>
          </p:nvGrpSpPr>
          <p:grpSpPr>
            <a:xfrm>
              <a:off x="7003929" y="3074989"/>
              <a:ext cx="255527" cy="1811772"/>
              <a:chOff x="238932" y="3070870"/>
              <a:chExt cx="255527" cy="1811772"/>
            </a:xfrm>
          </p:grpSpPr>
          <p:sp>
            <p:nvSpPr>
              <p:cNvPr id="130" name="Textfeld 129"/>
              <p:cNvSpPr txBox="1"/>
              <p:nvPr/>
            </p:nvSpPr>
            <p:spPr>
              <a:xfrm>
                <a:off x="238932"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1" name="Textfeld 130"/>
              <p:cNvSpPr txBox="1"/>
              <p:nvPr/>
            </p:nvSpPr>
            <p:spPr>
              <a:xfrm>
                <a:off x="245673" y="397515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2" name="Textfeld 131"/>
              <p:cNvSpPr txBox="1"/>
              <p:nvPr/>
            </p:nvSpPr>
            <p:spPr>
              <a:xfrm>
                <a:off x="24272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3" name="Textfeld 132"/>
              <p:cNvSpPr txBox="1"/>
              <p:nvPr/>
            </p:nvSpPr>
            <p:spPr>
              <a:xfrm>
                <a:off x="24272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4" name="Textfeld 133"/>
              <p:cNvSpPr txBox="1"/>
              <p:nvPr/>
            </p:nvSpPr>
            <p:spPr>
              <a:xfrm>
                <a:off x="242723" y="465181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8" name="ID5L"/>
            <p:cNvGrpSpPr/>
            <p:nvPr/>
          </p:nvGrpSpPr>
          <p:grpSpPr>
            <a:xfrm>
              <a:off x="7006994" y="4879315"/>
              <a:ext cx="252462" cy="1577568"/>
              <a:chOff x="243730" y="4875196"/>
              <a:chExt cx="252462" cy="1577568"/>
            </a:xfrm>
          </p:grpSpPr>
          <p:sp>
            <p:nvSpPr>
              <p:cNvPr id="123" name="Textfeld 122"/>
              <p:cNvSpPr txBox="1"/>
              <p:nvPr/>
            </p:nvSpPr>
            <p:spPr>
              <a:xfrm>
                <a:off x="243730" y="487519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4" name="Textfeld 123"/>
              <p:cNvSpPr txBox="1"/>
              <p:nvPr/>
            </p:nvSpPr>
            <p:spPr>
              <a:xfrm>
                <a:off x="243897" y="51006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5" name="Textfeld 124"/>
              <p:cNvSpPr txBox="1"/>
              <p:nvPr/>
            </p:nvSpPr>
            <p:spPr>
              <a:xfrm>
                <a:off x="243730" y="532503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6" name="Textfeld 125"/>
              <p:cNvSpPr txBox="1"/>
              <p:nvPr/>
            </p:nvSpPr>
            <p:spPr>
              <a:xfrm>
                <a:off x="243897" y="55504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7" name="Textfeld 126"/>
              <p:cNvSpPr txBox="1"/>
              <p:nvPr/>
            </p:nvSpPr>
            <p:spPr>
              <a:xfrm>
                <a:off x="244064" y="577455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8" name="Textfeld 127"/>
              <p:cNvSpPr txBox="1"/>
              <p:nvPr/>
            </p:nvSpPr>
            <p:spPr>
              <a:xfrm>
                <a:off x="247406" y="59999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9" name="Textfeld 128"/>
              <p:cNvSpPr txBox="1"/>
              <p:nvPr/>
            </p:nvSpPr>
            <p:spPr>
              <a:xfrm>
                <a:off x="244231" y="622193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99" name="ID5R"/>
            <p:cNvGrpSpPr/>
            <p:nvPr/>
          </p:nvGrpSpPr>
          <p:grpSpPr>
            <a:xfrm>
              <a:off x="8616719" y="4657065"/>
              <a:ext cx="254273" cy="1801925"/>
              <a:chOff x="1853455" y="4652946"/>
              <a:chExt cx="254273" cy="1801925"/>
            </a:xfrm>
          </p:grpSpPr>
          <p:sp>
            <p:nvSpPr>
              <p:cNvPr id="115" name="Textfeld 114"/>
              <p:cNvSpPr txBox="1"/>
              <p:nvPr/>
            </p:nvSpPr>
            <p:spPr>
              <a:xfrm>
                <a:off x="1853455" y="465294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6" name="Textfeld 115"/>
              <p:cNvSpPr txBox="1"/>
              <p:nvPr/>
            </p:nvSpPr>
            <p:spPr>
              <a:xfrm>
                <a:off x="1853622" y="48783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7" name="Textfeld 116"/>
              <p:cNvSpPr txBox="1"/>
              <p:nvPr/>
            </p:nvSpPr>
            <p:spPr>
              <a:xfrm>
                <a:off x="1853455" y="510278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8" name="Textfeld 117"/>
              <p:cNvSpPr txBox="1"/>
              <p:nvPr/>
            </p:nvSpPr>
            <p:spPr>
              <a:xfrm>
                <a:off x="1853622" y="53282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9" name="Textfeld 118"/>
              <p:cNvSpPr txBox="1"/>
              <p:nvPr/>
            </p:nvSpPr>
            <p:spPr>
              <a:xfrm>
                <a:off x="1853789" y="555230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0" name="Textfeld 119"/>
              <p:cNvSpPr txBox="1"/>
              <p:nvPr/>
            </p:nvSpPr>
            <p:spPr>
              <a:xfrm>
                <a:off x="1853956" y="5774561"/>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1" name="Textfeld 120"/>
              <p:cNvSpPr txBox="1"/>
              <p:nvPr/>
            </p:nvSpPr>
            <p:spPr>
              <a:xfrm>
                <a:off x="1853956" y="599968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2" name="Textfeld 121"/>
              <p:cNvSpPr txBox="1"/>
              <p:nvPr/>
            </p:nvSpPr>
            <p:spPr>
              <a:xfrm>
                <a:off x="1858942" y="622403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100" name="ID4L"/>
            <p:cNvGrpSpPr/>
            <p:nvPr/>
          </p:nvGrpSpPr>
          <p:grpSpPr>
            <a:xfrm>
              <a:off x="7007886" y="3305821"/>
              <a:ext cx="251570" cy="676884"/>
              <a:chOff x="239939" y="3301702"/>
              <a:chExt cx="251570" cy="676884"/>
            </a:xfrm>
          </p:grpSpPr>
          <p:sp>
            <p:nvSpPr>
              <p:cNvPr id="112" name="Textfeld 111"/>
              <p:cNvSpPr txBox="1"/>
              <p:nvPr/>
            </p:nvSpPr>
            <p:spPr>
              <a:xfrm>
                <a:off x="242723" y="330170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3" name="Textfeld 112"/>
              <p:cNvSpPr txBox="1"/>
              <p:nvPr/>
            </p:nvSpPr>
            <p:spPr>
              <a:xfrm>
                <a:off x="242723" y="35301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4" name="Textfeld 113"/>
              <p:cNvSpPr txBox="1"/>
              <p:nvPr/>
            </p:nvSpPr>
            <p:spPr>
              <a:xfrm>
                <a:off x="239939" y="374775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nvGrpSpPr>
            <p:cNvPr id="101" name="ID4R"/>
            <p:cNvGrpSpPr/>
            <p:nvPr/>
          </p:nvGrpSpPr>
          <p:grpSpPr>
            <a:xfrm>
              <a:off x="8606665" y="1059807"/>
              <a:ext cx="264327" cy="2919470"/>
              <a:chOff x="1843401" y="1055688"/>
              <a:chExt cx="264327" cy="2919470"/>
            </a:xfrm>
          </p:grpSpPr>
          <p:sp>
            <p:nvSpPr>
              <p:cNvPr id="102" name="Textfeld 101"/>
              <p:cNvSpPr txBox="1"/>
              <p:nvPr/>
            </p:nvSpPr>
            <p:spPr>
              <a:xfrm>
                <a:off x="1858942" y="217600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3" name="Textfeld 102"/>
              <p:cNvSpPr txBox="1"/>
              <p:nvPr/>
            </p:nvSpPr>
            <p:spPr>
              <a:xfrm>
                <a:off x="1854996" y="19589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4" name="Textfeld 103"/>
              <p:cNvSpPr txBox="1"/>
              <p:nvPr/>
            </p:nvSpPr>
            <p:spPr>
              <a:xfrm>
                <a:off x="1857888" y="17370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5" name="Textfeld 104"/>
              <p:cNvSpPr txBox="1"/>
              <p:nvPr/>
            </p:nvSpPr>
            <p:spPr>
              <a:xfrm>
                <a:off x="1854996" y="150759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6" name="Textfeld 105"/>
              <p:cNvSpPr txBox="1"/>
              <p:nvPr/>
            </p:nvSpPr>
            <p:spPr>
              <a:xfrm>
                <a:off x="1854996" y="128224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7" name="Textfeld 106"/>
              <p:cNvSpPr txBox="1"/>
              <p:nvPr/>
            </p:nvSpPr>
            <p:spPr>
              <a:xfrm>
                <a:off x="1854996"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8" name="Textfeld 107"/>
              <p:cNvSpPr txBox="1"/>
              <p:nvPr/>
            </p:nvSpPr>
            <p:spPr>
              <a:xfrm>
                <a:off x="1849613"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9" name="Textfeld 108"/>
              <p:cNvSpPr txBox="1"/>
              <p:nvPr/>
            </p:nvSpPr>
            <p:spPr>
              <a:xfrm>
                <a:off x="1843401" y="329931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0" name="Textfeld 109"/>
              <p:cNvSpPr txBox="1"/>
              <p:nvPr/>
            </p:nvSpPr>
            <p:spPr>
              <a:xfrm>
                <a:off x="1843401" y="352140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1" name="Textfeld 110"/>
              <p:cNvSpPr txBox="1"/>
              <p:nvPr/>
            </p:nvSpPr>
            <p:spPr>
              <a:xfrm>
                <a:off x="1849613" y="37443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sp>
        <p:nvSpPr>
          <p:cNvPr id="152" name="DRR"/>
          <p:cNvSpPr/>
          <p:nvPr/>
        </p:nvSpPr>
        <p:spPr>
          <a:xfrm rot="5400000" flipH="1">
            <a:off x="1524665" y="545904"/>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153" name="DRL"/>
          <p:cNvSpPr/>
          <p:nvPr/>
        </p:nvSpPr>
        <p:spPr>
          <a:xfrm rot="16200000">
            <a:off x="622810" y="689920"/>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grpSp>
        <p:nvGrpSpPr>
          <p:cNvPr id="154" name="Gruppieren 153"/>
          <p:cNvGrpSpPr/>
          <p:nvPr/>
        </p:nvGrpSpPr>
        <p:grpSpPr>
          <a:xfrm>
            <a:off x="267306" y="662298"/>
            <a:ext cx="1823876" cy="5747792"/>
            <a:chOff x="267304" y="662298"/>
            <a:chExt cx="1823876" cy="5747792"/>
          </a:xfrm>
        </p:grpSpPr>
        <p:sp>
          <p:nvSpPr>
            <p:cNvPr id="155" name="Rechteck 154"/>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6" name="Rechteck 155"/>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7" name="Rechteck 156"/>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8" name="Rechteck 157"/>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9" name="Rechteck 158"/>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0" name="Rechteck 159"/>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1" name="Rechteck 160"/>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2" name="Rechteck 161"/>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3" name="Rechteck 162"/>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4" name="Rechteck 163"/>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5" name="Rechteck 164"/>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6" name="Rechteck 165"/>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7" name="Rechteck 166"/>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8" name="Rechteck 167"/>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9" name="Rechteck 168"/>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0" name="Rechteck 169"/>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1" name="Rechteck 170"/>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2" name="Rechteck 171"/>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3" name="Rechteck 172"/>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4" name="Rechteck 173"/>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5" name="Rechteck 174"/>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6" name="Rechteck 175"/>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7" name="Rechteck 176"/>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8" name="Rechteck 177"/>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9" name="Rechteck 178"/>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0" name="Rechteck 179"/>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1" name="Rechteck 180"/>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2" name="Rechteck 181"/>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3" name="Rechteck 182"/>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4" name="Rechteck 183"/>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5" name="Rechteck 184"/>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6" name="Rechteck 185"/>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7" name="Rechteck 186"/>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8" name="Rechteck 187"/>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9" name="Rechteck 188"/>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0" name="Rechteck 189"/>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1" name="Rechteck 190"/>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2" name="Rechteck 191"/>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3" name="Rechteck 192"/>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4" name="Rechteck 193"/>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5" name="Rechteck 194"/>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6" name="Rechteck 195"/>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7" name="Rechteck 196"/>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8" name="Rechteck 197"/>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9" name="Rechteck 198"/>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0" name="Rechteck 199"/>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1" name="Rechteck 200"/>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2" name="Rechteck 201"/>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3" name="Rechteck 202"/>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4" name="Rechteck 203"/>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5" name="Rechteck 204"/>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6" name="Rechteck 205"/>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207" name="ID1L"/>
          <p:cNvGrpSpPr/>
          <p:nvPr/>
        </p:nvGrpSpPr>
        <p:grpSpPr>
          <a:xfrm>
            <a:off x="247408" y="618970"/>
            <a:ext cx="248786" cy="667551"/>
            <a:chOff x="242723" y="618969"/>
            <a:chExt cx="248786" cy="667551"/>
          </a:xfrm>
        </p:grpSpPr>
        <p:sp>
          <p:nvSpPr>
            <p:cNvPr id="208" name="Textfeld 207"/>
            <p:cNvSpPr txBox="1"/>
            <p:nvPr/>
          </p:nvSpPr>
          <p:spPr>
            <a:xfrm>
              <a:off x="242723" y="61896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09" name="Textfeld 208"/>
            <p:cNvSpPr txBox="1"/>
            <p:nvPr/>
          </p:nvSpPr>
          <p:spPr>
            <a:xfrm>
              <a:off x="242723" y="8366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10" name="Textfeld 209"/>
            <p:cNvSpPr txBox="1"/>
            <p:nvPr/>
          </p:nvSpPr>
          <p:spPr>
            <a:xfrm>
              <a:off x="242723"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sp>
        <p:nvSpPr>
          <p:cNvPr id="211" name="ID1R"/>
          <p:cNvSpPr txBox="1"/>
          <p:nvPr/>
        </p:nvSpPr>
        <p:spPr>
          <a:xfrm>
            <a:off x="1858944" y="614417"/>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nvGrpSpPr>
          <p:cNvPr id="212" name="ID2L"/>
          <p:cNvGrpSpPr/>
          <p:nvPr/>
        </p:nvGrpSpPr>
        <p:grpSpPr>
          <a:xfrm>
            <a:off x="241058" y="1286520"/>
            <a:ext cx="255136" cy="1799282"/>
            <a:chOff x="226232" y="1286520"/>
            <a:chExt cx="255136" cy="1799282"/>
          </a:xfrm>
        </p:grpSpPr>
        <p:sp>
          <p:nvSpPr>
            <p:cNvPr id="213" name="Textfeld 212"/>
            <p:cNvSpPr txBox="1"/>
            <p:nvPr/>
          </p:nvSpPr>
          <p:spPr>
            <a:xfrm>
              <a:off x="226232" y="12865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4" name="Textfeld 213"/>
            <p:cNvSpPr txBox="1"/>
            <p:nvPr/>
          </p:nvSpPr>
          <p:spPr>
            <a:xfrm>
              <a:off x="226232" y="15024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5" name="Textfeld 214"/>
            <p:cNvSpPr txBox="1"/>
            <p:nvPr/>
          </p:nvSpPr>
          <p:spPr>
            <a:xfrm>
              <a:off x="226232" y="17310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6" name="Textfeld 215"/>
            <p:cNvSpPr txBox="1"/>
            <p:nvPr/>
          </p:nvSpPr>
          <p:spPr>
            <a:xfrm>
              <a:off x="226232" y="19532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7" name="Textfeld 216"/>
            <p:cNvSpPr txBox="1"/>
            <p:nvPr/>
          </p:nvSpPr>
          <p:spPr>
            <a:xfrm>
              <a:off x="226232"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8" name="Textfeld 217"/>
            <p:cNvSpPr txBox="1"/>
            <p:nvPr/>
          </p:nvSpPr>
          <p:spPr>
            <a:xfrm>
              <a:off x="226232" y="21796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9" name="Textfeld 218"/>
            <p:cNvSpPr txBox="1"/>
            <p:nvPr/>
          </p:nvSpPr>
          <p:spPr>
            <a:xfrm>
              <a:off x="226232" y="26295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20" name="Textfeld 219"/>
            <p:cNvSpPr txBox="1"/>
            <p:nvPr/>
          </p:nvSpPr>
          <p:spPr>
            <a:xfrm>
              <a:off x="232582" y="28549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sp>
        <p:nvSpPr>
          <p:cNvPr id="221" name="ID2R"/>
          <p:cNvSpPr txBox="1"/>
          <p:nvPr/>
        </p:nvSpPr>
        <p:spPr>
          <a:xfrm>
            <a:off x="1858944" y="8248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nvGrpSpPr>
          <p:cNvPr id="222" name="ID3R"/>
          <p:cNvGrpSpPr/>
          <p:nvPr/>
        </p:nvGrpSpPr>
        <p:grpSpPr>
          <a:xfrm>
            <a:off x="1852732" y="2404120"/>
            <a:ext cx="254998" cy="2245762"/>
            <a:chOff x="1843401" y="2404120"/>
            <a:chExt cx="254998" cy="2245762"/>
          </a:xfrm>
        </p:grpSpPr>
        <p:sp>
          <p:nvSpPr>
            <p:cNvPr id="223" name="Textfeld 222"/>
            <p:cNvSpPr txBox="1"/>
            <p:nvPr/>
          </p:nvSpPr>
          <p:spPr>
            <a:xfrm>
              <a:off x="1843401"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4" name="Textfeld 223"/>
            <p:cNvSpPr txBox="1"/>
            <p:nvPr/>
          </p:nvSpPr>
          <p:spPr>
            <a:xfrm>
              <a:off x="1843401" y="26241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5" name="Textfeld 224"/>
            <p:cNvSpPr txBox="1"/>
            <p:nvPr/>
          </p:nvSpPr>
          <p:spPr>
            <a:xfrm>
              <a:off x="1849613" y="28527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6" name="Textfeld 225"/>
            <p:cNvSpPr txBox="1"/>
            <p:nvPr/>
          </p:nvSpPr>
          <p:spPr>
            <a:xfrm>
              <a:off x="1849613" y="39785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7" name="Textfeld 226"/>
            <p:cNvSpPr txBox="1"/>
            <p:nvPr/>
          </p:nvSpPr>
          <p:spPr>
            <a:xfrm>
              <a:off x="184961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8" name="Textfeld 227"/>
            <p:cNvSpPr txBox="1"/>
            <p:nvPr/>
          </p:nvSpPr>
          <p:spPr>
            <a:xfrm>
              <a:off x="184961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29" name="ID3L"/>
          <p:cNvGrpSpPr/>
          <p:nvPr/>
        </p:nvGrpSpPr>
        <p:grpSpPr>
          <a:xfrm>
            <a:off x="240668" y="3070870"/>
            <a:ext cx="255527" cy="1811772"/>
            <a:chOff x="238932" y="3070870"/>
            <a:chExt cx="255527" cy="1811772"/>
          </a:xfrm>
        </p:grpSpPr>
        <p:sp>
          <p:nvSpPr>
            <p:cNvPr id="230" name="Textfeld 229"/>
            <p:cNvSpPr txBox="1"/>
            <p:nvPr/>
          </p:nvSpPr>
          <p:spPr>
            <a:xfrm>
              <a:off x="238932"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1" name="Textfeld 230"/>
            <p:cNvSpPr txBox="1"/>
            <p:nvPr/>
          </p:nvSpPr>
          <p:spPr>
            <a:xfrm>
              <a:off x="245673" y="397515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2" name="Textfeld 231"/>
            <p:cNvSpPr txBox="1"/>
            <p:nvPr/>
          </p:nvSpPr>
          <p:spPr>
            <a:xfrm>
              <a:off x="24272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3" name="Textfeld 232"/>
            <p:cNvSpPr txBox="1"/>
            <p:nvPr/>
          </p:nvSpPr>
          <p:spPr>
            <a:xfrm>
              <a:off x="24272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4" name="Textfeld 233"/>
            <p:cNvSpPr txBox="1"/>
            <p:nvPr/>
          </p:nvSpPr>
          <p:spPr>
            <a:xfrm>
              <a:off x="242723" y="465181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35" name="ID5L"/>
          <p:cNvGrpSpPr/>
          <p:nvPr/>
        </p:nvGrpSpPr>
        <p:grpSpPr>
          <a:xfrm>
            <a:off x="243732" y="4875196"/>
            <a:ext cx="252462" cy="1577568"/>
            <a:chOff x="243730" y="4875196"/>
            <a:chExt cx="252462" cy="1577568"/>
          </a:xfrm>
        </p:grpSpPr>
        <p:sp>
          <p:nvSpPr>
            <p:cNvPr id="236" name="Textfeld 235"/>
            <p:cNvSpPr txBox="1"/>
            <p:nvPr/>
          </p:nvSpPr>
          <p:spPr>
            <a:xfrm>
              <a:off x="243730" y="487519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7" name="Textfeld 236"/>
            <p:cNvSpPr txBox="1"/>
            <p:nvPr/>
          </p:nvSpPr>
          <p:spPr>
            <a:xfrm>
              <a:off x="243897" y="51006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8" name="Textfeld 237"/>
            <p:cNvSpPr txBox="1"/>
            <p:nvPr/>
          </p:nvSpPr>
          <p:spPr>
            <a:xfrm>
              <a:off x="243730" y="532503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9" name="Textfeld 238"/>
            <p:cNvSpPr txBox="1"/>
            <p:nvPr/>
          </p:nvSpPr>
          <p:spPr>
            <a:xfrm>
              <a:off x="243897" y="55504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0" name="Textfeld 239"/>
            <p:cNvSpPr txBox="1"/>
            <p:nvPr/>
          </p:nvSpPr>
          <p:spPr>
            <a:xfrm>
              <a:off x="244064" y="57745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1" name="Textfeld 240"/>
            <p:cNvSpPr txBox="1"/>
            <p:nvPr/>
          </p:nvSpPr>
          <p:spPr>
            <a:xfrm>
              <a:off x="247406" y="59999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2" name="Textfeld 241"/>
            <p:cNvSpPr txBox="1"/>
            <p:nvPr/>
          </p:nvSpPr>
          <p:spPr>
            <a:xfrm>
              <a:off x="244231" y="622193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43" name="ID5R"/>
          <p:cNvGrpSpPr/>
          <p:nvPr/>
        </p:nvGrpSpPr>
        <p:grpSpPr>
          <a:xfrm>
            <a:off x="1853458" y="4652947"/>
            <a:ext cx="254273" cy="1801925"/>
            <a:chOff x="1853455" y="4652946"/>
            <a:chExt cx="254273" cy="1801925"/>
          </a:xfrm>
        </p:grpSpPr>
        <p:sp>
          <p:nvSpPr>
            <p:cNvPr id="244" name="Textfeld 243"/>
            <p:cNvSpPr txBox="1"/>
            <p:nvPr/>
          </p:nvSpPr>
          <p:spPr>
            <a:xfrm>
              <a:off x="1853455" y="465294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5" name="Textfeld 244"/>
            <p:cNvSpPr txBox="1"/>
            <p:nvPr/>
          </p:nvSpPr>
          <p:spPr>
            <a:xfrm>
              <a:off x="1853622" y="48783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6" name="Textfeld 245"/>
            <p:cNvSpPr txBox="1"/>
            <p:nvPr/>
          </p:nvSpPr>
          <p:spPr>
            <a:xfrm>
              <a:off x="1853455" y="510278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7" name="Textfeld 246"/>
            <p:cNvSpPr txBox="1"/>
            <p:nvPr/>
          </p:nvSpPr>
          <p:spPr>
            <a:xfrm>
              <a:off x="1853622" y="53282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8" name="Textfeld 247"/>
            <p:cNvSpPr txBox="1"/>
            <p:nvPr/>
          </p:nvSpPr>
          <p:spPr>
            <a:xfrm>
              <a:off x="1853789" y="555230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9" name="Textfeld 248"/>
            <p:cNvSpPr txBox="1"/>
            <p:nvPr/>
          </p:nvSpPr>
          <p:spPr>
            <a:xfrm>
              <a:off x="1853956" y="5774561"/>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0" name="Textfeld 249"/>
            <p:cNvSpPr txBox="1"/>
            <p:nvPr/>
          </p:nvSpPr>
          <p:spPr>
            <a:xfrm>
              <a:off x="1853956" y="599968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1" name="Textfeld 250"/>
            <p:cNvSpPr txBox="1"/>
            <p:nvPr/>
          </p:nvSpPr>
          <p:spPr>
            <a:xfrm>
              <a:off x="1858942" y="622403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52" name="ID4L"/>
          <p:cNvGrpSpPr/>
          <p:nvPr/>
        </p:nvGrpSpPr>
        <p:grpSpPr>
          <a:xfrm>
            <a:off x="244624" y="3301702"/>
            <a:ext cx="251570" cy="676884"/>
            <a:chOff x="239939" y="3301702"/>
            <a:chExt cx="251570" cy="676884"/>
          </a:xfrm>
        </p:grpSpPr>
        <p:sp>
          <p:nvSpPr>
            <p:cNvPr id="253" name="Textfeld 252"/>
            <p:cNvSpPr txBox="1"/>
            <p:nvPr/>
          </p:nvSpPr>
          <p:spPr>
            <a:xfrm>
              <a:off x="242723" y="330170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4" name="Textfeld 253"/>
            <p:cNvSpPr txBox="1"/>
            <p:nvPr/>
          </p:nvSpPr>
          <p:spPr>
            <a:xfrm>
              <a:off x="242723" y="35301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5" name="Textfeld 254"/>
            <p:cNvSpPr txBox="1"/>
            <p:nvPr/>
          </p:nvSpPr>
          <p:spPr>
            <a:xfrm>
              <a:off x="239939" y="374775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56" name="ID4R"/>
          <p:cNvGrpSpPr/>
          <p:nvPr/>
        </p:nvGrpSpPr>
        <p:grpSpPr>
          <a:xfrm>
            <a:off x="1843404" y="1055688"/>
            <a:ext cx="264327" cy="2919470"/>
            <a:chOff x="1843401" y="1055688"/>
            <a:chExt cx="264327" cy="2919470"/>
          </a:xfrm>
        </p:grpSpPr>
        <p:sp>
          <p:nvSpPr>
            <p:cNvPr id="257" name="Textfeld 256"/>
            <p:cNvSpPr txBox="1"/>
            <p:nvPr/>
          </p:nvSpPr>
          <p:spPr>
            <a:xfrm>
              <a:off x="1858942" y="217600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8" name="Textfeld 257"/>
            <p:cNvSpPr txBox="1"/>
            <p:nvPr/>
          </p:nvSpPr>
          <p:spPr>
            <a:xfrm>
              <a:off x="1854996" y="19589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9" name="Textfeld 258"/>
            <p:cNvSpPr txBox="1"/>
            <p:nvPr/>
          </p:nvSpPr>
          <p:spPr>
            <a:xfrm>
              <a:off x="1857888" y="17370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0" name="Textfeld 259"/>
            <p:cNvSpPr txBox="1"/>
            <p:nvPr/>
          </p:nvSpPr>
          <p:spPr>
            <a:xfrm>
              <a:off x="1854996" y="150759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1" name="Textfeld 260"/>
            <p:cNvSpPr txBox="1"/>
            <p:nvPr/>
          </p:nvSpPr>
          <p:spPr>
            <a:xfrm>
              <a:off x="1854996" y="128224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2" name="Textfeld 261"/>
            <p:cNvSpPr txBox="1"/>
            <p:nvPr/>
          </p:nvSpPr>
          <p:spPr>
            <a:xfrm>
              <a:off x="1854996"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3" name="Textfeld 262"/>
            <p:cNvSpPr txBox="1"/>
            <p:nvPr/>
          </p:nvSpPr>
          <p:spPr>
            <a:xfrm>
              <a:off x="1849613"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4" name="Textfeld 263"/>
            <p:cNvSpPr txBox="1"/>
            <p:nvPr/>
          </p:nvSpPr>
          <p:spPr>
            <a:xfrm>
              <a:off x="1843401" y="329931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5" name="Textfeld 264"/>
            <p:cNvSpPr txBox="1"/>
            <p:nvPr/>
          </p:nvSpPr>
          <p:spPr>
            <a:xfrm>
              <a:off x="1843401" y="352140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6" name="Textfeld 265"/>
            <p:cNvSpPr txBox="1"/>
            <p:nvPr/>
          </p:nvSpPr>
          <p:spPr>
            <a:xfrm>
              <a:off x="1849613" y="37443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67" name="Block 5"/>
          <p:cNvGrpSpPr/>
          <p:nvPr/>
        </p:nvGrpSpPr>
        <p:grpSpPr>
          <a:xfrm>
            <a:off x="195368" y="4647353"/>
            <a:ext cx="2000371" cy="1811635"/>
            <a:chOff x="195365" y="4647352"/>
            <a:chExt cx="2000371" cy="1811635"/>
          </a:xfrm>
        </p:grpSpPr>
        <p:cxnSp>
          <p:nvCxnSpPr>
            <p:cNvPr id="268" name="Gerader Verbinder 267"/>
            <p:cNvCxnSpPr/>
            <p:nvPr/>
          </p:nvCxnSpPr>
          <p:spPr>
            <a:xfrm flipH="1">
              <a:off x="20171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9" name="Gerader Verbinder 268"/>
            <p:cNvCxnSpPr/>
            <p:nvPr/>
          </p:nvCxnSpPr>
          <p:spPr>
            <a:xfrm flipH="1">
              <a:off x="1611415" y="46524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0" name="Gerader Verbinder 269"/>
            <p:cNvCxnSpPr/>
            <p:nvPr/>
          </p:nvCxnSpPr>
          <p:spPr>
            <a:xfrm flipH="1">
              <a:off x="1611415"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1" name="Gerader Verbinder 270"/>
            <p:cNvCxnSpPr/>
            <p:nvPr/>
          </p:nvCxnSpPr>
          <p:spPr>
            <a:xfrm flipH="1">
              <a:off x="206641"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2" name="Gerader Verbinder 271"/>
            <p:cNvCxnSpPr/>
            <p:nvPr/>
          </p:nvCxnSpPr>
          <p:spPr>
            <a:xfrm>
              <a:off x="195365" y="4882642"/>
              <a:ext cx="7835" cy="15763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3" name="Gerader Verbinder 272"/>
            <p:cNvCxnSpPr/>
            <p:nvPr/>
          </p:nvCxnSpPr>
          <p:spPr>
            <a:xfrm>
              <a:off x="776377" y="4881012"/>
              <a:ext cx="411247"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4" name="Gerader Verbinder 273"/>
            <p:cNvCxnSpPr/>
            <p:nvPr/>
          </p:nvCxnSpPr>
          <p:spPr>
            <a:xfrm flipV="1">
              <a:off x="1187624" y="4652412"/>
              <a:ext cx="0" cy="2286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5" name="Gerader Verbinder 274"/>
            <p:cNvCxnSpPr/>
            <p:nvPr/>
          </p:nvCxnSpPr>
          <p:spPr>
            <a:xfrm flipH="1" flipV="1">
              <a:off x="1187624" y="4647352"/>
              <a:ext cx="426966" cy="25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6" name="Gerader Verbinder 275"/>
            <p:cNvCxnSpPr/>
            <p:nvPr/>
          </p:nvCxnSpPr>
          <p:spPr>
            <a:xfrm>
              <a:off x="2181151" y="4652412"/>
              <a:ext cx="14585" cy="18003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7" name="Gerader Verbinder 276"/>
            <p:cNvCxnSpPr/>
            <p:nvPr/>
          </p:nvCxnSpPr>
          <p:spPr>
            <a:xfrm flipH="1">
              <a:off x="776377" y="6458987"/>
              <a:ext cx="83821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78" name="Block 3"/>
          <p:cNvGrpSpPr/>
          <p:nvPr/>
        </p:nvGrpSpPr>
        <p:grpSpPr>
          <a:xfrm>
            <a:off x="195367" y="2410470"/>
            <a:ext cx="1973086" cy="2470542"/>
            <a:chOff x="195365" y="2410470"/>
            <a:chExt cx="1973086" cy="2470542"/>
          </a:xfrm>
        </p:grpSpPr>
        <p:cxnSp>
          <p:nvCxnSpPr>
            <p:cNvPr id="279" name="Gerader Verbinder 278"/>
            <p:cNvCxnSpPr/>
            <p:nvPr/>
          </p:nvCxnSpPr>
          <p:spPr>
            <a:xfrm flipH="1">
              <a:off x="19536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0" name="Gerader Verbinder 279"/>
            <p:cNvCxnSpPr/>
            <p:nvPr/>
          </p:nvCxnSpPr>
          <p:spPr>
            <a:xfrm flipH="1">
              <a:off x="19536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1" name="Gerader Verbinder 280"/>
            <p:cNvCxnSpPr/>
            <p:nvPr/>
          </p:nvCxnSpPr>
          <p:spPr>
            <a:xfrm flipH="1">
              <a:off x="19536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2" name="Gerader Verbinder 281"/>
            <p:cNvCxnSpPr/>
            <p:nvPr/>
          </p:nvCxnSpPr>
          <p:spPr>
            <a:xfrm flipH="1">
              <a:off x="19536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Gerader Verbinder 282"/>
            <p:cNvCxnSpPr/>
            <p:nvPr/>
          </p:nvCxnSpPr>
          <p:spPr>
            <a:xfrm>
              <a:off x="195365" y="3083570"/>
              <a:ext cx="0" cy="22581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4" name="Gerader Verbinder 283"/>
            <p:cNvCxnSpPr/>
            <p:nvPr/>
          </p:nvCxnSpPr>
          <p:spPr>
            <a:xfrm>
              <a:off x="765101" y="3309387"/>
              <a:ext cx="0" cy="67627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5" name="Gerader Verbinder 284"/>
            <p:cNvCxnSpPr/>
            <p:nvPr/>
          </p:nvCxnSpPr>
          <p:spPr>
            <a:xfrm>
              <a:off x="195365" y="3985662"/>
              <a:ext cx="0" cy="8953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6" name="Gerader Verbinder 285"/>
            <p:cNvCxnSpPr/>
            <p:nvPr/>
          </p:nvCxnSpPr>
          <p:spPr>
            <a:xfrm flipH="1">
              <a:off x="1598715" y="24104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7" name="Gerader Verbinder 286"/>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Gerader Verbinder 287"/>
            <p:cNvCxnSpPr/>
            <p:nvPr/>
          </p:nvCxnSpPr>
          <p:spPr>
            <a:xfrm flipH="1">
              <a:off x="1598715" y="398313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9" name="Gerader Verbinder 288"/>
            <p:cNvCxnSpPr/>
            <p:nvPr/>
          </p:nvCxnSpPr>
          <p:spPr>
            <a:xfrm flipH="1">
              <a:off x="1598715" y="464988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0" name="Gerader Verbinder 289"/>
            <p:cNvCxnSpPr/>
            <p:nvPr/>
          </p:nvCxnSpPr>
          <p:spPr>
            <a:xfrm>
              <a:off x="2168451"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Gerader Verbinder 290"/>
            <p:cNvCxnSpPr/>
            <p:nvPr/>
          </p:nvCxnSpPr>
          <p:spPr>
            <a:xfrm>
              <a:off x="2168451" y="3983132"/>
              <a:ext cx="0" cy="6667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Gerader Verbinder 291"/>
            <p:cNvCxnSpPr/>
            <p:nvPr/>
          </p:nvCxnSpPr>
          <p:spPr>
            <a:xfrm>
              <a:off x="765101" y="3083570"/>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3" name="Gerader Verbinder 292"/>
            <p:cNvCxnSpPr/>
            <p:nvPr/>
          </p:nvCxnSpPr>
          <p:spPr>
            <a:xfrm flipV="1">
              <a:off x="1187624"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Gerader Verbinder 293"/>
            <p:cNvCxnSpPr/>
            <p:nvPr/>
          </p:nvCxnSpPr>
          <p:spPr>
            <a:xfrm flipH="1">
              <a:off x="1187624" y="2410470"/>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Gerader Verbinder 294"/>
            <p:cNvCxnSpPr/>
            <p:nvPr/>
          </p:nvCxnSpPr>
          <p:spPr>
            <a:xfrm>
              <a:off x="1598715" y="3083570"/>
              <a:ext cx="0" cy="89956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6" name="Gerader Verbinder 295"/>
            <p:cNvCxnSpPr/>
            <p:nvPr/>
          </p:nvCxnSpPr>
          <p:spPr>
            <a:xfrm flipH="1">
              <a:off x="1187624" y="4649882"/>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7" name="Gerader Verbinder 296"/>
            <p:cNvCxnSpPr/>
            <p:nvPr/>
          </p:nvCxnSpPr>
          <p:spPr>
            <a:xfrm>
              <a:off x="765101" y="4881012"/>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8" name="Gerader Verbinder 297"/>
            <p:cNvCxnSpPr/>
            <p:nvPr/>
          </p:nvCxnSpPr>
          <p:spPr>
            <a:xfrm flipV="1">
              <a:off x="1187624" y="4649882"/>
              <a:ext cx="0" cy="2311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99" name="Block 4"/>
          <p:cNvGrpSpPr/>
          <p:nvPr/>
        </p:nvGrpSpPr>
        <p:grpSpPr>
          <a:xfrm>
            <a:off x="195367" y="1067446"/>
            <a:ext cx="1973086" cy="2918217"/>
            <a:chOff x="195365" y="1067445"/>
            <a:chExt cx="1973086" cy="2918217"/>
          </a:xfrm>
        </p:grpSpPr>
        <p:cxnSp>
          <p:nvCxnSpPr>
            <p:cNvPr id="300" name="Gerader Verbinder 299"/>
            <p:cNvCxnSpPr/>
            <p:nvPr/>
          </p:nvCxnSpPr>
          <p:spPr>
            <a:xfrm flipH="1">
              <a:off x="19890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1" name="Gerader Verbinder 300"/>
            <p:cNvCxnSpPr/>
            <p:nvPr/>
          </p:nvCxnSpPr>
          <p:spPr>
            <a:xfrm flipH="1">
              <a:off x="19890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2" name="Gerader Verbinder 301"/>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3" name="Gerader Verbinder 302"/>
            <p:cNvCxnSpPr/>
            <p:nvPr/>
          </p:nvCxnSpPr>
          <p:spPr>
            <a:xfrm flipH="1">
              <a:off x="1598715" y="3981639"/>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4" name="Gerader Verbinder 303"/>
            <p:cNvCxnSpPr/>
            <p:nvPr/>
          </p:nvCxnSpPr>
          <p:spPr>
            <a:xfrm flipH="1">
              <a:off x="1598715"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5" name="Gerader Verbinder 304"/>
            <p:cNvCxnSpPr/>
            <p:nvPr/>
          </p:nvCxnSpPr>
          <p:spPr>
            <a:xfrm flipH="1">
              <a:off x="1598715" y="24142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Gerader Verbinder 305"/>
            <p:cNvCxnSpPr/>
            <p:nvPr/>
          </p:nvCxnSpPr>
          <p:spPr>
            <a:xfrm flipH="1">
              <a:off x="195365" y="3309387"/>
              <a:ext cx="3540" cy="6722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7" name="Gerader Verbinder 306"/>
            <p:cNvCxnSpPr/>
            <p:nvPr/>
          </p:nvCxnSpPr>
          <p:spPr>
            <a:xfrm flipV="1">
              <a:off x="2168451" y="3083570"/>
              <a:ext cx="0" cy="90209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8" name="Gerader Verbinder 307"/>
            <p:cNvCxnSpPr/>
            <p:nvPr/>
          </p:nvCxnSpPr>
          <p:spPr>
            <a:xfrm flipV="1">
              <a:off x="2168451" y="1067445"/>
              <a:ext cx="0" cy="13468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9" name="Gerader Verbinder 308"/>
            <p:cNvCxnSpPr/>
            <p:nvPr/>
          </p:nvCxnSpPr>
          <p:spPr>
            <a:xfrm flipV="1">
              <a:off x="768641" y="3981639"/>
              <a:ext cx="830074" cy="402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0" name="Gerader Verbinder 309"/>
            <p:cNvCxnSpPr/>
            <p:nvPr/>
          </p:nvCxnSpPr>
          <p:spPr>
            <a:xfrm>
              <a:off x="765101" y="3309387"/>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1" name="Gerader Verbinder 310"/>
            <p:cNvCxnSpPr/>
            <p:nvPr/>
          </p:nvCxnSpPr>
          <p:spPr>
            <a:xfrm flipH="1">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2" name="Gerader Verbinder 311"/>
            <p:cNvCxnSpPr/>
            <p:nvPr/>
          </p:nvCxnSpPr>
          <p:spPr>
            <a:xfrm flipV="1">
              <a:off x="1187624" y="1067445"/>
              <a:ext cx="0" cy="224194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3" name="Gerader Verbinder 312"/>
            <p:cNvCxnSpPr/>
            <p:nvPr/>
          </p:nvCxnSpPr>
          <p:spPr>
            <a:xfrm>
              <a:off x="1598715" y="2414290"/>
              <a:ext cx="0" cy="66928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14" name="Block 1"/>
          <p:cNvGrpSpPr/>
          <p:nvPr/>
        </p:nvGrpSpPr>
        <p:grpSpPr>
          <a:xfrm>
            <a:off x="187780" y="548680"/>
            <a:ext cx="1990273" cy="737840"/>
            <a:chOff x="187777" y="548680"/>
            <a:chExt cx="1990273" cy="737840"/>
          </a:xfrm>
        </p:grpSpPr>
        <p:cxnSp>
          <p:nvCxnSpPr>
            <p:cNvPr id="315" name="Gerader Verbinder 314"/>
            <p:cNvCxnSpPr/>
            <p:nvPr/>
          </p:nvCxnSpPr>
          <p:spPr>
            <a:xfrm flipH="1">
              <a:off x="187777"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6" name="Gerader Verbinder 315"/>
            <p:cNvCxnSpPr/>
            <p:nvPr/>
          </p:nvCxnSpPr>
          <p:spPr>
            <a:xfrm flipH="1">
              <a:off x="159871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7" name="Gerader Verbinder 316"/>
            <p:cNvCxnSpPr/>
            <p:nvPr/>
          </p:nvCxnSpPr>
          <p:spPr>
            <a:xfrm flipV="1">
              <a:off x="187777" y="548680"/>
              <a:ext cx="7588" cy="73784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8" name="Gerader Verbinder 317"/>
            <p:cNvCxnSpPr/>
            <p:nvPr/>
          </p:nvCxnSpPr>
          <p:spPr>
            <a:xfrm>
              <a:off x="203200" y="549275"/>
              <a:ext cx="1974850"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9" name="Gerader Verbinder 318"/>
            <p:cNvCxnSpPr/>
            <p:nvPr/>
          </p:nvCxnSpPr>
          <p:spPr>
            <a:xfrm flipH="1">
              <a:off x="2174875" y="565150"/>
              <a:ext cx="3175" cy="2794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0" name="Gerader Verbinder 319"/>
            <p:cNvCxnSpPr/>
            <p:nvPr/>
          </p:nvCxnSpPr>
          <p:spPr>
            <a:xfrm flipV="1">
              <a:off x="757513" y="844550"/>
              <a:ext cx="0" cy="44197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1" name="Gerader Verbinder 320"/>
            <p:cNvCxnSpPr/>
            <p:nvPr/>
          </p:nvCxnSpPr>
          <p:spPr>
            <a:xfrm flipH="1">
              <a:off x="771451" y="844550"/>
              <a:ext cx="811389"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22" name="Block 2"/>
          <p:cNvGrpSpPr/>
          <p:nvPr/>
        </p:nvGrpSpPr>
        <p:grpSpPr>
          <a:xfrm>
            <a:off x="201717" y="846114"/>
            <a:ext cx="1966662" cy="2241277"/>
            <a:chOff x="201715" y="846113"/>
            <a:chExt cx="1966662" cy="2241277"/>
          </a:xfrm>
        </p:grpSpPr>
        <p:cxnSp>
          <p:nvCxnSpPr>
            <p:cNvPr id="323" name="Gerader Verbinder 322"/>
            <p:cNvCxnSpPr/>
            <p:nvPr/>
          </p:nvCxnSpPr>
          <p:spPr>
            <a:xfrm flipH="1">
              <a:off x="201715"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4" name="Gerader Verbinder 323"/>
            <p:cNvCxnSpPr/>
            <p:nvPr/>
          </p:nvCxnSpPr>
          <p:spPr>
            <a:xfrm flipH="1">
              <a:off x="201715" y="30873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5" name="Gerader Verbinder 324"/>
            <p:cNvCxnSpPr/>
            <p:nvPr/>
          </p:nvCxnSpPr>
          <p:spPr>
            <a:xfrm flipH="1">
              <a:off x="1582840"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6" name="Gerader Verbinder 325"/>
            <p:cNvCxnSpPr/>
            <p:nvPr/>
          </p:nvCxnSpPr>
          <p:spPr>
            <a:xfrm>
              <a:off x="201715" y="1286520"/>
              <a:ext cx="0" cy="17970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7" name="Gerader Verbinder 326"/>
            <p:cNvCxnSpPr/>
            <p:nvPr/>
          </p:nvCxnSpPr>
          <p:spPr>
            <a:xfrm>
              <a:off x="771451" y="3087390"/>
              <a:ext cx="4161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8" name="Gerader Verbinder 327"/>
            <p:cNvCxnSpPr/>
            <p:nvPr/>
          </p:nvCxnSpPr>
          <p:spPr>
            <a:xfrm flipV="1">
              <a:off x="1187624" y="1067445"/>
              <a:ext cx="0" cy="201612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9" name="Gerader Verbinder 328"/>
            <p:cNvCxnSpPr/>
            <p:nvPr/>
          </p:nvCxnSpPr>
          <p:spPr>
            <a:xfrm>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0" name="Gerader Verbinder 329"/>
            <p:cNvCxnSpPr/>
            <p:nvPr/>
          </p:nvCxnSpPr>
          <p:spPr>
            <a:xfrm flipH="1">
              <a:off x="157966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1" name="Gerader Verbinder 330"/>
            <p:cNvCxnSpPr/>
            <p:nvPr/>
          </p:nvCxnSpPr>
          <p:spPr>
            <a:xfrm flipH="1" flipV="1">
              <a:off x="2165202" y="846113"/>
              <a:ext cx="3175" cy="22133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Gerader Verbinder 331"/>
            <p:cNvCxnSpPr/>
            <p:nvPr/>
          </p:nvCxnSpPr>
          <p:spPr>
            <a:xfrm>
              <a:off x="771451" y="1286520"/>
              <a:ext cx="12814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Gerader Verbinder 332"/>
            <p:cNvCxnSpPr/>
            <p:nvPr/>
          </p:nvCxnSpPr>
          <p:spPr>
            <a:xfrm flipV="1">
              <a:off x="899592" y="846113"/>
              <a:ext cx="0" cy="44040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Gerader Verbinder 333"/>
            <p:cNvCxnSpPr/>
            <p:nvPr/>
          </p:nvCxnSpPr>
          <p:spPr>
            <a:xfrm flipH="1">
              <a:off x="899592" y="846113"/>
              <a:ext cx="6800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36" name="Rechteck 335"/>
          <p:cNvSpPr/>
          <p:nvPr/>
        </p:nvSpPr>
        <p:spPr>
          <a:xfrm>
            <a:off x="0" y="1"/>
            <a:ext cx="12191999" cy="1207277"/>
          </a:xfrm>
          <a:prstGeom prst="rect">
            <a:avLst/>
          </a:prstGeom>
          <a:gradFill flip="none" rotWithShape="1">
            <a:gsLst>
              <a:gs pos="43000">
                <a:srgbClr val="FFFFFF"/>
              </a:gs>
              <a:gs pos="24000">
                <a:srgbClr val="FFFFFF">
                  <a:alpha val="78000"/>
                </a:srgbClr>
              </a:gs>
              <a:gs pos="0">
                <a:schemeClr val="bg1">
                  <a:alpha val="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solidFill>
                <a:prstClr val="black"/>
              </a:solidFill>
            </a:endParaRPr>
          </a:p>
        </p:txBody>
      </p:sp>
      <p:sp>
        <p:nvSpPr>
          <p:cNvPr id="337" name="Rechteck 336"/>
          <p:cNvSpPr/>
          <p:nvPr/>
        </p:nvSpPr>
        <p:spPr>
          <a:xfrm flipV="1">
            <a:off x="-2237" y="5817258"/>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3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 y="6452764"/>
            <a:ext cx="1244600" cy="254000"/>
          </a:xfrm>
          <a:prstGeom prst="rect">
            <a:avLst/>
          </a:prstGeom>
        </p:spPr>
      </p:pic>
      <p:sp>
        <p:nvSpPr>
          <p:cNvPr id="339" name="Rechteck 338"/>
          <p:cNvSpPr/>
          <p:nvPr/>
        </p:nvSpPr>
        <p:spPr>
          <a:xfrm flipV="1">
            <a:off x="7945127" y="5827090"/>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40" name="Bild 4" descr="Leibniz__Logo_DE_Blau-Schwarz_100m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2515" y="6331558"/>
            <a:ext cx="629320" cy="499299"/>
          </a:xfrm>
          <a:prstGeom prst="rect">
            <a:avLst/>
          </a:prstGeom>
        </p:spPr>
      </p:pic>
      <p:sp>
        <p:nvSpPr>
          <p:cNvPr id="341" name="DRL 3"/>
          <p:cNvSpPr/>
          <p:nvPr/>
        </p:nvSpPr>
        <p:spPr>
          <a:xfrm rot="16200000">
            <a:off x="641121" y="3154304"/>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sp>
        <p:nvSpPr>
          <p:cNvPr id="342" name="DRR 3"/>
          <p:cNvSpPr/>
          <p:nvPr/>
        </p:nvSpPr>
        <p:spPr>
          <a:xfrm rot="5400000" flipH="1">
            <a:off x="1538456" y="2487142"/>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3" name="DRR 3"/>
          <p:cNvSpPr/>
          <p:nvPr/>
        </p:nvSpPr>
        <p:spPr>
          <a:xfrm rot="5400000" flipH="1">
            <a:off x="1538456"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4" name="DRR 3"/>
          <p:cNvSpPr/>
          <p:nvPr/>
        </p:nvSpPr>
        <p:spPr>
          <a:xfrm rot="5400000" flipH="1">
            <a:off x="1535281"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5" name="DRR 3"/>
          <p:cNvSpPr/>
          <p:nvPr/>
        </p:nvSpPr>
        <p:spPr>
          <a:xfrm rot="5400000" flipH="1">
            <a:off x="1531027" y="2472617"/>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6" name="DRR 3"/>
          <p:cNvSpPr/>
          <p:nvPr/>
        </p:nvSpPr>
        <p:spPr>
          <a:xfrm rot="5400000" flipH="1">
            <a:off x="1531027" y="2478760"/>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8" name="Textfeld 347"/>
          <p:cNvSpPr txBox="1"/>
          <p:nvPr/>
        </p:nvSpPr>
        <p:spPr>
          <a:xfrm>
            <a:off x="2290040" y="682078"/>
            <a:ext cx="3402249" cy="815608"/>
          </a:xfrm>
          <a:prstGeom prst="rect">
            <a:avLst/>
          </a:prstGeom>
          <a:noFill/>
          <a:ln w="12700">
            <a:noFill/>
          </a:ln>
        </p:spPr>
        <p:txBody>
          <a:bodyPr wrap="square" rtlCol="0">
            <a:spAutoFit/>
          </a:bodyPr>
          <a:lstStyle/>
          <a:p>
            <a:r>
              <a:rPr lang="en-US" sz="1400" dirty="0">
                <a:solidFill>
                  <a:srgbClr val="000000"/>
                </a:solidFill>
              </a:rPr>
              <a:t>Pairwise Comparisons</a:t>
            </a:r>
          </a:p>
          <a:p>
            <a:r>
              <a:rPr lang="en-US" sz="1100" dirty="0">
                <a:solidFill>
                  <a:srgbClr val="A3C206"/>
                </a:solidFill>
              </a:rPr>
              <a:t>21 million IAB records</a:t>
            </a:r>
          </a:p>
          <a:p>
            <a:r>
              <a:rPr lang="en-US" sz="1100" dirty="0">
                <a:solidFill>
                  <a:srgbClr val="53C5B5"/>
                </a:solidFill>
              </a:rPr>
              <a:t>24 million </a:t>
            </a:r>
            <a:r>
              <a:rPr lang="en-US" sz="1100" dirty="0" err="1">
                <a:solidFill>
                  <a:srgbClr val="53C5B5"/>
                </a:solidFill>
              </a:rPr>
              <a:t>creditreform</a:t>
            </a:r>
            <a:r>
              <a:rPr lang="en-US" sz="1100" dirty="0">
                <a:solidFill>
                  <a:srgbClr val="53C5B5"/>
                </a:solidFill>
              </a:rPr>
              <a:t> records</a:t>
            </a:r>
          </a:p>
          <a:p>
            <a:r>
              <a:rPr lang="en-US" sz="1100" dirty="0">
                <a:solidFill>
                  <a:srgbClr val="000000"/>
                </a:solidFill>
              </a:rPr>
              <a:t>≈ 500*10</a:t>
            </a:r>
            <a:r>
              <a:rPr lang="en-US" sz="1100" baseline="30000" dirty="0">
                <a:solidFill>
                  <a:srgbClr val="000000"/>
                </a:solidFill>
              </a:rPr>
              <a:t>12</a:t>
            </a:r>
            <a:r>
              <a:rPr lang="en-US" sz="1100" dirty="0">
                <a:solidFill>
                  <a:srgbClr val="000000"/>
                </a:solidFill>
              </a:rPr>
              <a:t>  comparisons</a:t>
            </a:r>
            <a:endParaRPr lang="en-US" sz="1100" dirty="0">
              <a:solidFill>
                <a:srgbClr val="CEE55B"/>
              </a:solidFill>
            </a:endParaRPr>
          </a:p>
        </p:txBody>
      </p:sp>
      <p:sp>
        <p:nvSpPr>
          <p:cNvPr id="349" name="Textfeld 348"/>
          <p:cNvSpPr txBox="1"/>
          <p:nvPr/>
        </p:nvSpPr>
        <p:spPr>
          <a:xfrm>
            <a:off x="2290040" y="1494309"/>
            <a:ext cx="3402247" cy="2000548"/>
          </a:xfrm>
          <a:prstGeom prst="rect">
            <a:avLst/>
          </a:prstGeom>
          <a:noFill/>
          <a:ln w="12700">
            <a:noFill/>
          </a:ln>
        </p:spPr>
        <p:txBody>
          <a:bodyPr wrap="square" rtlCol="0">
            <a:spAutoFit/>
          </a:bodyPr>
          <a:lstStyle/>
          <a:p>
            <a:r>
              <a:rPr lang="en-US" sz="1400" dirty="0">
                <a:solidFill>
                  <a:srgbClr val="000000"/>
                </a:solidFill>
              </a:rPr>
              <a:t>Blocking</a:t>
            </a:r>
            <a:r>
              <a:rPr lang="en-US" sz="1100" dirty="0">
                <a:solidFill>
                  <a:srgbClr val="000000"/>
                </a:solidFill>
              </a:rPr>
              <a:t>  </a:t>
            </a:r>
          </a:p>
          <a:p>
            <a:r>
              <a:rPr lang="en-US" sz="1100" dirty="0">
                <a:solidFill>
                  <a:srgbClr val="000000"/>
                </a:solidFill>
              </a:rPr>
              <a:t>Segmentation of the solution space along arbitrary exclusion restrictions</a:t>
            </a:r>
          </a:p>
          <a:p>
            <a:r>
              <a:rPr lang="en-US" sz="1100" dirty="0">
                <a:solidFill>
                  <a:srgbClr val="000000"/>
                </a:solidFill>
              </a:rPr>
              <a:t>For example:</a:t>
            </a:r>
          </a:p>
          <a:p>
            <a:pPr marL="171450" indent="-171450">
              <a:buClr>
                <a:srgbClr val="00B0F0"/>
              </a:buClr>
              <a:buFont typeface="Wingdings" panose="05000000000000000000" pitchFamily="2" charset="2"/>
              <a:buChar char="§"/>
            </a:pPr>
            <a:r>
              <a:rPr lang="en-US" sz="1100" dirty="0">
                <a:solidFill>
                  <a:srgbClr val="000000"/>
                </a:solidFill>
              </a:rPr>
              <a:t>Address blocking (postal code, city)</a:t>
            </a:r>
          </a:p>
          <a:p>
            <a:pPr marL="171450" indent="-171450">
              <a:buClr>
                <a:srgbClr val="00B0F0"/>
              </a:buClr>
              <a:buFont typeface="Wingdings" panose="05000000000000000000" pitchFamily="2" charset="2"/>
              <a:buChar char="§"/>
            </a:pPr>
            <a:r>
              <a:rPr lang="en-US" sz="1100" dirty="0">
                <a:solidFill>
                  <a:srgbClr val="000000"/>
                </a:solidFill>
              </a:rPr>
              <a:t>Spatial blocking after geocoding</a:t>
            </a:r>
          </a:p>
          <a:p>
            <a:pPr marL="171450" indent="-171450">
              <a:buClr>
                <a:srgbClr val="00B0F0"/>
              </a:buClr>
              <a:buFont typeface="Wingdings" panose="05000000000000000000" pitchFamily="2" charset="2"/>
              <a:buChar char="§"/>
            </a:pPr>
            <a:r>
              <a:rPr lang="en-US" sz="1100" dirty="0">
                <a:solidFill>
                  <a:srgbClr val="000000"/>
                </a:solidFill>
              </a:rPr>
              <a:t>Overlapping Canopies, i.e. based on first 4 characters of any word in the firm name</a:t>
            </a:r>
          </a:p>
          <a:p>
            <a:pPr marL="171450" indent="-171450">
              <a:buClr>
                <a:srgbClr val="00B0F0"/>
              </a:buClr>
              <a:buFont typeface="Wingdings" panose="05000000000000000000" pitchFamily="2" charset="2"/>
              <a:buChar char="§"/>
            </a:pPr>
            <a:r>
              <a:rPr lang="en-US" sz="1100" dirty="0">
                <a:solidFill>
                  <a:srgbClr val="000000"/>
                </a:solidFill>
              </a:rPr>
              <a:t>…</a:t>
            </a:r>
          </a:p>
          <a:p>
            <a:pPr marL="171450" indent="-171450">
              <a:buClr>
                <a:srgbClr val="00B0F0"/>
              </a:buClr>
              <a:buFont typeface="Wingdings" panose="05000000000000000000" pitchFamily="2" charset="2"/>
              <a:buChar char="§"/>
            </a:pPr>
            <a:r>
              <a:rPr lang="en-US" sz="1100" dirty="0">
                <a:solidFill>
                  <a:srgbClr val="000000"/>
                </a:solidFill>
              </a:rPr>
              <a:t>Combination of methods</a:t>
            </a:r>
          </a:p>
          <a:p>
            <a:pPr marL="171450" indent="-171450">
              <a:buClr>
                <a:srgbClr val="00B0F0"/>
              </a:buClr>
              <a:buFont typeface="Wingdings" panose="05000000000000000000" pitchFamily="2" charset="2"/>
              <a:buChar char="§"/>
            </a:pPr>
            <a:r>
              <a:rPr lang="en-US" sz="1100" dirty="0">
                <a:solidFill>
                  <a:srgbClr val="000000"/>
                </a:solidFill>
              </a:rPr>
              <a:t>Overlapping blocks to avoid false negatives</a:t>
            </a:r>
          </a:p>
        </p:txBody>
      </p:sp>
      <p:sp>
        <p:nvSpPr>
          <p:cNvPr id="350" name="Textfeld 349"/>
          <p:cNvSpPr txBox="1"/>
          <p:nvPr/>
        </p:nvSpPr>
        <p:spPr>
          <a:xfrm>
            <a:off x="2290040" y="3495941"/>
            <a:ext cx="3402244" cy="1492716"/>
          </a:xfrm>
          <a:prstGeom prst="rect">
            <a:avLst/>
          </a:prstGeom>
          <a:noFill/>
          <a:ln w="12700">
            <a:noFill/>
          </a:ln>
        </p:spPr>
        <p:txBody>
          <a:bodyPr wrap="square" rtlCol="0">
            <a:spAutoFit/>
          </a:bodyPr>
          <a:lstStyle/>
          <a:p>
            <a:r>
              <a:rPr lang="en-US" sz="1400" dirty="0">
                <a:solidFill>
                  <a:srgbClr val="000000"/>
                </a:solidFill>
              </a:rPr>
              <a:t>Comparisons</a:t>
            </a:r>
          </a:p>
          <a:p>
            <a:r>
              <a:rPr lang="en-US" sz="1100" dirty="0">
                <a:solidFill>
                  <a:srgbClr val="000000"/>
                </a:solidFill>
              </a:rPr>
              <a:t>Scoring based on…</a:t>
            </a:r>
          </a:p>
          <a:p>
            <a:pPr marL="171450" indent="-171450">
              <a:buClr>
                <a:srgbClr val="00B0F0"/>
              </a:buClr>
              <a:buFont typeface="Wingdings" panose="05000000000000000000" pitchFamily="2" charset="2"/>
              <a:buChar char="§"/>
            </a:pPr>
            <a:r>
              <a:rPr lang="en-US" sz="1100" dirty="0">
                <a:solidFill>
                  <a:srgbClr val="000000"/>
                </a:solidFill>
              </a:rPr>
              <a:t>string comparison functions</a:t>
            </a:r>
          </a:p>
          <a:p>
            <a:pPr marL="171450" indent="-171450">
              <a:buClr>
                <a:srgbClr val="00B0F0"/>
              </a:buClr>
              <a:buFont typeface="Wingdings" panose="05000000000000000000" pitchFamily="2" charset="2"/>
              <a:buChar char="§"/>
            </a:pPr>
            <a:r>
              <a:rPr lang="en-US" sz="1100" dirty="0">
                <a:solidFill>
                  <a:srgbClr val="000000"/>
                </a:solidFill>
              </a:rPr>
              <a:t>word or token frequencies</a:t>
            </a:r>
          </a:p>
          <a:p>
            <a:pPr marL="171450" indent="-171450">
              <a:buClr>
                <a:srgbClr val="00B0F0"/>
              </a:buClr>
              <a:buFont typeface="Wingdings" panose="05000000000000000000" pitchFamily="2" charset="2"/>
              <a:buChar char="§"/>
            </a:pPr>
            <a:r>
              <a:rPr lang="en-US" sz="1100" dirty="0">
                <a:solidFill>
                  <a:srgbClr val="000000"/>
                </a:solidFill>
              </a:rPr>
              <a:t>spatial distances</a:t>
            </a:r>
          </a:p>
          <a:p>
            <a:pPr marL="171450" indent="-171450">
              <a:buClr>
                <a:srgbClr val="00B0F0"/>
              </a:buClr>
              <a:buFont typeface="Wingdings" panose="05000000000000000000" pitchFamily="2" charset="2"/>
              <a:buChar char="§"/>
            </a:pPr>
            <a:r>
              <a:rPr lang="en-US" sz="1100" dirty="0">
                <a:solidFill>
                  <a:srgbClr val="000000"/>
                </a:solidFill>
              </a:rPr>
              <a:t>…</a:t>
            </a:r>
          </a:p>
          <a:p>
            <a:r>
              <a:rPr lang="en-US" sz="1100" dirty="0">
                <a:solidFill>
                  <a:srgbClr val="000000"/>
                </a:solidFill>
              </a:rPr>
              <a:t>Multiple scores or vectors require statistical methods like ML to handle curse of dimensionality</a:t>
            </a:r>
          </a:p>
        </p:txBody>
      </p:sp>
      <p:sp>
        <p:nvSpPr>
          <p:cNvPr id="352" name="Textfeld 351"/>
          <p:cNvSpPr txBox="1"/>
          <p:nvPr/>
        </p:nvSpPr>
        <p:spPr>
          <a:xfrm>
            <a:off x="6400800" y="691909"/>
            <a:ext cx="3490781" cy="477054"/>
          </a:xfrm>
          <a:prstGeom prst="rect">
            <a:avLst/>
          </a:prstGeom>
          <a:noFill/>
          <a:ln w="12700">
            <a:noFill/>
          </a:ln>
        </p:spPr>
        <p:txBody>
          <a:bodyPr wrap="square" rtlCol="0">
            <a:spAutoFit/>
          </a:bodyPr>
          <a:lstStyle/>
          <a:p>
            <a:r>
              <a:rPr lang="en-US" sz="1400" dirty="0">
                <a:solidFill>
                  <a:srgbClr val="000000"/>
                </a:solidFill>
              </a:rPr>
              <a:t>Index Based Search</a:t>
            </a:r>
          </a:p>
          <a:p>
            <a:r>
              <a:rPr lang="en-US" sz="1100" dirty="0">
                <a:solidFill>
                  <a:srgbClr val="000000"/>
                </a:solidFill>
              </a:rPr>
              <a:t>Complexity increment close to log</a:t>
            </a:r>
            <a:r>
              <a:rPr lang="en-US" sz="1100" baseline="-25000" dirty="0">
                <a:solidFill>
                  <a:srgbClr val="000000"/>
                </a:solidFill>
              </a:rPr>
              <a:t>2 </a:t>
            </a:r>
          </a:p>
        </p:txBody>
      </p:sp>
      <p:sp>
        <p:nvSpPr>
          <p:cNvPr id="353" name="Textfeld 352"/>
          <p:cNvSpPr txBox="1"/>
          <p:nvPr/>
        </p:nvSpPr>
        <p:spPr>
          <a:xfrm>
            <a:off x="6400800" y="1164512"/>
            <a:ext cx="3490781" cy="1661993"/>
          </a:xfrm>
          <a:prstGeom prst="rect">
            <a:avLst/>
          </a:prstGeom>
          <a:noFill/>
          <a:ln w="12700">
            <a:noFill/>
          </a:ln>
        </p:spPr>
        <p:txBody>
          <a:bodyPr wrap="square" rtlCol="0">
            <a:spAutoFit/>
          </a:bodyPr>
          <a:lstStyle/>
          <a:p>
            <a:r>
              <a:rPr lang="en-US" sz="1400" dirty="0">
                <a:solidFill>
                  <a:srgbClr val="000000"/>
                </a:solidFill>
              </a:rPr>
              <a:t>Search Heuristic</a:t>
            </a:r>
            <a:r>
              <a:rPr lang="en-US" sz="1100" dirty="0">
                <a:solidFill>
                  <a:srgbClr val="000000"/>
                </a:solidFill>
              </a:rPr>
              <a:t>  </a:t>
            </a:r>
          </a:p>
          <a:p>
            <a:r>
              <a:rPr lang="en-US" sz="1100" dirty="0">
                <a:solidFill>
                  <a:srgbClr val="000000"/>
                </a:solidFill>
              </a:rPr>
              <a:t>Word frequency based heuristic identifies candidates</a:t>
            </a:r>
          </a:p>
          <a:p>
            <a:pPr marL="171450" indent="-171450">
              <a:buClr>
                <a:srgbClr val="00B0F0"/>
              </a:buClr>
              <a:buFont typeface="Wingdings" panose="05000000000000000000" pitchFamily="2" charset="2"/>
              <a:buChar char="§"/>
            </a:pPr>
            <a:r>
              <a:rPr lang="en-US" sz="1100" dirty="0">
                <a:solidFill>
                  <a:srgbClr val="6DCEC0"/>
                </a:solidFill>
              </a:rPr>
              <a:t>Base table </a:t>
            </a:r>
            <a:r>
              <a:rPr lang="en-US" sz="1100" dirty="0">
                <a:solidFill>
                  <a:srgbClr val="000000"/>
                </a:solidFill>
              </a:rPr>
              <a:t>defines heuristic meta data and provides candidates</a:t>
            </a:r>
          </a:p>
          <a:p>
            <a:pPr marL="171450" indent="-171450">
              <a:buClr>
                <a:srgbClr val="00B0F0"/>
              </a:buClr>
              <a:buFont typeface="Wingdings" panose="05000000000000000000" pitchFamily="2" charset="2"/>
              <a:buChar char="§"/>
            </a:pPr>
            <a:r>
              <a:rPr lang="en-US" sz="1100" dirty="0">
                <a:solidFill>
                  <a:srgbClr val="A3C206"/>
                </a:solidFill>
              </a:rPr>
              <a:t>Search table</a:t>
            </a:r>
            <a:r>
              <a:rPr lang="en-US" sz="1100" dirty="0">
                <a:solidFill>
                  <a:srgbClr val="C3DF39"/>
                </a:solidFill>
              </a:rPr>
              <a:t> </a:t>
            </a:r>
            <a:r>
              <a:rPr lang="en-US" sz="1100" dirty="0">
                <a:solidFill>
                  <a:prstClr val="black"/>
                </a:solidFill>
              </a:rPr>
              <a:t>provides the search terms</a:t>
            </a:r>
          </a:p>
          <a:p>
            <a:pPr marL="171450" indent="-171450">
              <a:buClr>
                <a:srgbClr val="00B0F0"/>
              </a:buClr>
              <a:buFont typeface="Wingdings" panose="05000000000000000000" pitchFamily="2" charset="2"/>
              <a:buChar char="§"/>
            </a:pPr>
            <a:r>
              <a:rPr lang="en-US" sz="1100" dirty="0">
                <a:solidFill>
                  <a:srgbClr val="000000"/>
                </a:solidFill>
              </a:rPr>
              <a:t>Individual blocking is not bound to exclusion restrictions</a:t>
            </a:r>
          </a:p>
          <a:p>
            <a:pPr marL="171450" indent="-171450">
              <a:buClr>
                <a:srgbClr val="00B0F0"/>
              </a:buClr>
              <a:buFont typeface="Wingdings" panose="05000000000000000000" pitchFamily="2" charset="2"/>
              <a:buChar char="§"/>
            </a:pPr>
            <a:r>
              <a:rPr lang="en-US" sz="1100" dirty="0">
                <a:solidFill>
                  <a:srgbClr val="000000"/>
                </a:solidFill>
              </a:rPr>
              <a:t>Search strategy requires several runs to minimize false negatives</a:t>
            </a:r>
          </a:p>
        </p:txBody>
      </p:sp>
      <p:sp>
        <p:nvSpPr>
          <p:cNvPr id="354" name="Textfeld 353"/>
          <p:cNvSpPr txBox="1"/>
          <p:nvPr/>
        </p:nvSpPr>
        <p:spPr>
          <a:xfrm>
            <a:off x="6400800" y="2825250"/>
            <a:ext cx="3490781" cy="1492716"/>
          </a:xfrm>
          <a:prstGeom prst="rect">
            <a:avLst/>
          </a:prstGeom>
          <a:noFill/>
          <a:ln w="12700">
            <a:noFill/>
          </a:ln>
        </p:spPr>
        <p:txBody>
          <a:bodyPr wrap="square" rtlCol="0">
            <a:spAutoFit/>
          </a:bodyPr>
          <a:lstStyle/>
          <a:p>
            <a:r>
              <a:rPr lang="en-US" sz="1400" dirty="0">
                <a:solidFill>
                  <a:srgbClr val="000000"/>
                </a:solidFill>
              </a:rPr>
              <a:t>Holistic Approach</a:t>
            </a:r>
          </a:p>
          <a:p>
            <a:pPr marL="171450" indent="-171450">
              <a:buClr>
                <a:srgbClr val="00B0F0"/>
              </a:buClr>
              <a:buFont typeface="Wingdings" panose="05000000000000000000" pitchFamily="2" charset="2"/>
              <a:buChar char="§"/>
            </a:pPr>
            <a:r>
              <a:rPr lang="en-US" sz="1100" dirty="0">
                <a:solidFill>
                  <a:srgbClr val="000000"/>
                </a:solidFill>
              </a:rPr>
              <a:t>Similarity between </a:t>
            </a:r>
            <a:r>
              <a:rPr lang="en-US" sz="1100" dirty="0">
                <a:solidFill>
                  <a:srgbClr val="A3C206"/>
                </a:solidFill>
              </a:rPr>
              <a:t>search</a:t>
            </a:r>
            <a:r>
              <a:rPr lang="en-US" sz="1100" dirty="0">
                <a:solidFill>
                  <a:srgbClr val="000000"/>
                </a:solidFill>
              </a:rPr>
              <a:t> record and </a:t>
            </a:r>
            <a:r>
              <a:rPr lang="en-US" sz="1100" dirty="0">
                <a:solidFill>
                  <a:srgbClr val="6DCEC0"/>
                </a:solidFill>
              </a:rPr>
              <a:t>candidates</a:t>
            </a:r>
            <a:r>
              <a:rPr lang="en-US" sz="1100" dirty="0">
                <a:solidFill>
                  <a:srgbClr val="000000"/>
                </a:solidFill>
              </a:rPr>
              <a:t> is already established</a:t>
            </a:r>
          </a:p>
          <a:p>
            <a:pPr marL="171450" indent="-171450">
              <a:buClr>
                <a:srgbClr val="00B0F0"/>
              </a:buClr>
              <a:buFont typeface="Wingdings" panose="05000000000000000000" pitchFamily="2" charset="2"/>
              <a:buChar char="§"/>
            </a:pPr>
            <a:r>
              <a:rPr lang="en-US" sz="1100" dirty="0">
                <a:solidFill>
                  <a:srgbClr val="000000"/>
                </a:solidFill>
              </a:rPr>
              <a:t>Only filtering of false positives is required</a:t>
            </a:r>
          </a:p>
          <a:p>
            <a:pPr marL="171450" indent="-171450">
              <a:buClr>
                <a:srgbClr val="00B0F0"/>
              </a:buClr>
              <a:buFont typeface="Wingdings" panose="05000000000000000000" pitchFamily="2" charset="2"/>
              <a:buChar char="§"/>
            </a:pPr>
            <a:r>
              <a:rPr lang="en-US" sz="1100" dirty="0">
                <a:solidFill>
                  <a:prstClr val="black"/>
                </a:solidFill>
              </a:rPr>
              <a:t>Meta data of the search heuristic is repurposed to create variation</a:t>
            </a:r>
          </a:p>
          <a:p>
            <a:pPr marL="171450" indent="-171450">
              <a:buClr>
                <a:srgbClr val="00B0F0"/>
              </a:buClr>
              <a:buFont typeface="Wingdings" panose="05000000000000000000" pitchFamily="2" charset="2"/>
              <a:buChar char="§"/>
            </a:pPr>
            <a:r>
              <a:rPr lang="en-US" sz="1100" dirty="0">
                <a:solidFill>
                  <a:srgbClr val="000000"/>
                </a:solidFill>
              </a:rPr>
              <a:t>Training sample composition and ML integration is trivial</a:t>
            </a:r>
          </a:p>
        </p:txBody>
      </p:sp>
      <p:sp>
        <p:nvSpPr>
          <p:cNvPr id="355" name="Titel 1"/>
          <p:cNvSpPr txBox="1">
            <a:spLocks/>
          </p:cNvSpPr>
          <p:nvPr/>
        </p:nvSpPr>
        <p:spPr>
          <a:xfrm>
            <a:off x="10755677" y="166562"/>
            <a:ext cx="144016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Searching</a:t>
            </a:r>
          </a:p>
        </p:txBody>
      </p:sp>
      <p:sp>
        <p:nvSpPr>
          <p:cNvPr id="356" name="Titel 1"/>
          <p:cNvSpPr txBox="1">
            <a:spLocks/>
          </p:cNvSpPr>
          <p:nvPr/>
        </p:nvSpPr>
        <p:spPr>
          <a:xfrm>
            <a:off x="5771965" y="156730"/>
            <a:ext cx="648071"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vs.</a:t>
            </a:r>
          </a:p>
        </p:txBody>
      </p:sp>
      <p:sp>
        <p:nvSpPr>
          <p:cNvPr id="335" name="Titel 1"/>
          <p:cNvSpPr>
            <a:spLocks noGrp="1"/>
          </p:cNvSpPr>
          <p:nvPr>
            <p:ph type="title"/>
          </p:nvPr>
        </p:nvSpPr>
        <p:spPr/>
        <p:txBody>
          <a:bodyPr/>
          <a:lstStyle/>
          <a:p>
            <a:r>
              <a:rPr lang="en-US" dirty="0" smtClean="0"/>
              <a:t>Blocking</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2</a:t>
            </a:fld>
            <a:endParaRPr lang="en-US" dirty="0"/>
          </a:p>
        </p:txBody>
      </p:sp>
    </p:spTree>
    <p:extLst>
      <p:ext uri="{BB962C8B-B14F-4D97-AF65-F5344CB8AC3E}">
        <p14:creationId xmlns:p14="http://schemas.microsoft.com/office/powerpoint/2010/main" val="41489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2.22222E-6 L 0.00399 0.86621 " pathEditMode="relative" rAng="0" ptsTypes="AA">
                                      <p:cBhvr>
                                        <p:cTn id="10" dur="1000" fill="hold"/>
                                        <p:tgtEl>
                                          <p:spTgt spid="152"/>
                                        </p:tgtEl>
                                        <p:attrNameLst>
                                          <p:attrName>ppt_x</p:attrName>
                                          <p:attrName>ppt_y</p:attrName>
                                        </p:attrNameLst>
                                      </p:cBhvr>
                                      <p:rCtr x="191" y="43310"/>
                                    </p:animMotion>
                                  </p:childTnLst>
                                </p:cTn>
                              </p:par>
                            </p:childTnLst>
                          </p:cTn>
                        </p:par>
                        <p:par>
                          <p:cTn id="11" fill="hold">
                            <p:stCondLst>
                              <p:cond delay="1000"/>
                            </p:stCondLst>
                            <p:childTnLst>
                              <p:par>
                                <p:cTn id="12" presetID="42" presetClass="path" presetSubtype="0" accel="50000" decel="50000" fill="hold" grpId="1" nodeType="afterEffect">
                                  <p:stCondLst>
                                    <p:cond delay="0"/>
                                  </p:stCondLst>
                                  <p:childTnLst>
                                    <p:animMotion origin="layout" path="M 2.77778E-7 2.96296E-6 L -0.00018 0.03588 " pathEditMode="relative" rAng="0" ptsTypes="AA">
                                      <p:cBhvr>
                                        <p:cTn id="13" dur="250" fill="hold"/>
                                        <p:tgtEl>
                                          <p:spTgt spid="153"/>
                                        </p:tgtEl>
                                        <p:attrNameLst>
                                          <p:attrName>ppt_x</p:attrName>
                                          <p:attrName>ppt_y</p:attrName>
                                        </p:attrNameLst>
                                      </p:cBhvr>
                                      <p:rCtr x="-52" y="1713"/>
                                    </p:animMotion>
                                  </p:childTnLst>
                                </p:cTn>
                              </p:par>
                            </p:childTnLst>
                          </p:cTn>
                        </p:par>
                        <p:par>
                          <p:cTn id="14" fill="hold">
                            <p:stCondLst>
                              <p:cond delay="1250"/>
                            </p:stCondLst>
                            <p:childTnLst>
                              <p:par>
                                <p:cTn id="15" presetID="42" presetClass="path" presetSubtype="0" accel="50000" decel="50000" fill="hold" grpId="1" nodeType="afterEffect">
                                  <p:stCondLst>
                                    <p:cond delay="0"/>
                                  </p:stCondLst>
                                  <p:childTnLst>
                                    <p:animMotion origin="layout" path="M -8.33333E-7 -2.22222E-6 L 0.00399 0.86621 " pathEditMode="relative" rAng="0" ptsTypes="AA">
                                      <p:cBhvr>
                                        <p:cTn id="16" dur="1000" fill="hold"/>
                                        <p:tgtEl>
                                          <p:spTgt spid="152"/>
                                        </p:tgtEl>
                                        <p:attrNameLst>
                                          <p:attrName>ppt_x</p:attrName>
                                          <p:attrName>ppt_y</p:attrName>
                                        </p:attrNameLst>
                                      </p:cBhvr>
                                      <p:rCtr x="191" y="43310"/>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00017 0.03588 L -0.00052 0.0669 " pathEditMode="relative" rAng="0" ptsTypes="AA">
                                      <p:cBhvr>
                                        <p:cTn id="19" dur="250" fill="hold"/>
                                        <p:tgtEl>
                                          <p:spTgt spid="153"/>
                                        </p:tgtEl>
                                        <p:attrNameLst>
                                          <p:attrName>ppt_x</p:attrName>
                                          <p:attrName>ppt_y</p:attrName>
                                        </p:attrNameLst>
                                      </p:cBhvr>
                                      <p:rCtr x="-17" y="1551"/>
                                    </p:animMotion>
                                  </p:childTnLst>
                                </p:cTn>
                              </p:par>
                              <p:par>
                                <p:cTn id="20" presetID="42" presetClass="path" presetSubtype="0" accel="50000" decel="50000" fill="hold" grpId="2" nodeType="withEffect">
                                  <p:stCondLst>
                                    <p:cond delay="0"/>
                                  </p:stCondLst>
                                  <p:childTnLst>
                                    <p:animMotion origin="layout" path="M -8.33333E-7 -2.22222E-6 L 0.00399 0.86621 " pathEditMode="relative" rAng="0" ptsTypes="AA">
                                      <p:cBhvr>
                                        <p:cTn id="21" dur="1000" fill="hold"/>
                                        <p:tgtEl>
                                          <p:spTgt spid="152"/>
                                        </p:tgtEl>
                                        <p:attrNameLst>
                                          <p:attrName>ppt_x</p:attrName>
                                          <p:attrName>ppt_y</p:attrName>
                                        </p:attrNameLst>
                                      </p:cBhvr>
                                      <p:rCtr x="191" y="43310"/>
                                    </p:animMotion>
                                  </p:childTnLst>
                                </p:cTn>
                              </p:par>
                            </p:childTnLst>
                          </p:cTn>
                        </p:par>
                        <p:par>
                          <p:cTn id="22" fill="hold">
                            <p:stCondLst>
                              <p:cond delay="3250"/>
                            </p:stCondLst>
                            <p:childTnLst>
                              <p:par>
                                <p:cTn id="23" presetID="42" presetClass="path" presetSubtype="0" accel="50000" decel="50000" fill="hold" grpId="3" nodeType="afterEffect">
                                  <p:stCondLst>
                                    <p:cond delay="0"/>
                                  </p:stCondLst>
                                  <p:childTnLst>
                                    <p:animMotion origin="layout" path="M -0.00052 0.0669 L -0.00052 0.09977 " pathEditMode="relative" rAng="0" ptsTypes="AA">
                                      <p:cBhvr>
                                        <p:cTn id="24" dur="250" fill="hold"/>
                                        <p:tgtEl>
                                          <p:spTgt spid="153"/>
                                        </p:tgtEl>
                                        <p:attrNameLst>
                                          <p:attrName>ppt_x</p:attrName>
                                          <p:attrName>ppt_y</p:attrName>
                                        </p:attrNameLst>
                                      </p:cBhvr>
                                      <p:rCtr x="0" y="1644"/>
                                    </p:animMotion>
                                  </p:childTnLst>
                                </p:cTn>
                              </p:par>
                              <p:par>
                                <p:cTn id="25" presetID="42" presetClass="path" presetSubtype="0" accel="50000" decel="50000" fill="hold" grpId="3" nodeType="withEffect">
                                  <p:stCondLst>
                                    <p:cond delay="0"/>
                                  </p:stCondLst>
                                  <p:childTnLst>
                                    <p:animMotion origin="layout" path="M -8.33333E-7 -2.22222E-6 L 0.00399 0.86621 " pathEditMode="relative" rAng="0" ptsTypes="AA">
                                      <p:cBhvr>
                                        <p:cTn id="26" dur="1000" fill="hold"/>
                                        <p:tgtEl>
                                          <p:spTgt spid="152"/>
                                        </p:tgtEl>
                                        <p:attrNameLst>
                                          <p:attrName>ppt_x</p:attrName>
                                          <p:attrName>ppt_y</p:attrName>
                                        </p:attrNameLst>
                                      </p:cBhvr>
                                      <p:rCtr x="191" y="43310"/>
                                    </p:animMotion>
                                  </p:childTnLst>
                                </p:cTn>
                              </p:par>
                            </p:childTnLst>
                          </p:cTn>
                        </p:par>
                        <p:par>
                          <p:cTn id="27" fill="hold">
                            <p:stCondLst>
                              <p:cond delay="4250"/>
                            </p:stCondLst>
                            <p:childTnLst>
                              <p:par>
                                <p:cTn id="28" presetID="42" presetClass="path" presetSubtype="0" accel="50000" decel="50000" fill="hold" grpId="4" nodeType="afterEffect">
                                  <p:stCondLst>
                                    <p:cond delay="0"/>
                                  </p:stCondLst>
                                  <p:childTnLst>
                                    <p:animMotion origin="layout" path="M -0.00052 0.09977 L -0.00017 0.13264 " pathEditMode="relative" rAng="0" ptsTypes="AA">
                                      <p:cBhvr>
                                        <p:cTn id="29" dur="250" fill="hold"/>
                                        <p:tgtEl>
                                          <p:spTgt spid="153"/>
                                        </p:tgtEl>
                                        <p:attrNameLst>
                                          <p:attrName>ppt_x</p:attrName>
                                          <p:attrName>ppt_y</p:attrName>
                                        </p:attrNameLst>
                                      </p:cBhvr>
                                      <p:rCtr x="17" y="1644"/>
                                    </p:animMotion>
                                  </p:childTnLst>
                                </p:cTn>
                              </p:par>
                            </p:childTnLst>
                          </p:cTn>
                        </p:par>
                        <p:par>
                          <p:cTn id="30" fill="hold">
                            <p:stCondLst>
                              <p:cond delay="4500"/>
                            </p:stCondLst>
                            <p:childTnLst>
                              <p:par>
                                <p:cTn id="31" presetID="42" presetClass="path" presetSubtype="0" accel="50000" decel="50000" fill="hold" grpId="5" nodeType="afterEffect">
                                  <p:stCondLst>
                                    <p:cond delay="0"/>
                                  </p:stCondLst>
                                  <p:childTnLst>
                                    <p:animMotion origin="layout" path="M -8.33333E-7 -2.22222E-6 L 0.00399 0.86621 " pathEditMode="relative" rAng="0" ptsTypes="AA">
                                      <p:cBhvr>
                                        <p:cTn id="32" dur="1000" fill="hold"/>
                                        <p:tgtEl>
                                          <p:spTgt spid="152"/>
                                        </p:tgtEl>
                                        <p:attrNameLst>
                                          <p:attrName>ppt_x</p:attrName>
                                          <p:attrName>ppt_y</p:attrName>
                                        </p:attrNameLst>
                                      </p:cBhvr>
                                      <p:rCtr x="191" y="43310"/>
                                    </p:animMotion>
                                  </p:childTnLst>
                                </p:cTn>
                              </p:par>
                            </p:childTnLst>
                          </p:cTn>
                        </p:par>
                        <p:par>
                          <p:cTn id="33" fill="hold">
                            <p:stCondLst>
                              <p:cond delay="5500"/>
                            </p:stCondLst>
                            <p:childTnLst>
                              <p:par>
                                <p:cTn id="34" presetID="42" presetClass="path" presetSubtype="0" accel="50000" decel="50000" fill="hold" grpId="5" nodeType="afterEffect">
                                  <p:stCondLst>
                                    <p:cond delay="0"/>
                                  </p:stCondLst>
                                  <p:childTnLst>
                                    <p:animMotion origin="layout" path="M -0.00017 0.13264 L -0.00017 0.16504 " pathEditMode="relative" rAng="0" ptsTypes="AA">
                                      <p:cBhvr>
                                        <p:cTn id="35" dur="250" fill="hold"/>
                                        <p:tgtEl>
                                          <p:spTgt spid="153"/>
                                        </p:tgtEl>
                                        <p:attrNameLst>
                                          <p:attrName>ppt_x</p:attrName>
                                          <p:attrName>ppt_y</p:attrName>
                                        </p:attrNameLst>
                                      </p:cBhvr>
                                      <p:rCtr x="0" y="1620"/>
                                    </p:animMotion>
                                  </p:childTnLst>
                                </p:cTn>
                              </p:par>
                            </p:childTnLst>
                          </p:cTn>
                        </p:par>
                        <p:par>
                          <p:cTn id="36" fill="hold">
                            <p:stCondLst>
                              <p:cond delay="5750"/>
                            </p:stCondLst>
                            <p:childTnLst>
                              <p:par>
                                <p:cTn id="37" presetID="42" presetClass="path" presetSubtype="0" accel="50000" decel="50000" fill="hold" grpId="6" nodeType="afterEffect">
                                  <p:stCondLst>
                                    <p:cond delay="0"/>
                                  </p:stCondLst>
                                  <p:childTnLst>
                                    <p:animMotion origin="layout" path="M -8.33333E-7 -2.22222E-6 L 0.00399 0.86621 " pathEditMode="relative" rAng="0" ptsTypes="AA">
                                      <p:cBhvr>
                                        <p:cTn id="38" dur="1000" fill="hold"/>
                                        <p:tgtEl>
                                          <p:spTgt spid="152"/>
                                        </p:tgtEl>
                                        <p:attrNameLst>
                                          <p:attrName>ppt_x</p:attrName>
                                          <p:attrName>ppt_y</p:attrName>
                                        </p:attrNameLst>
                                      </p:cBhvr>
                                      <p:rCtr x="191" y="43310"/>
                                    </p:animMotion>
                                  </p:childTnLst>
                                </p:cTn>
                              </p:par>
                            </p:childTnLst>
                          </p:cTn>
                        </p:par>
                        <p:par>
                          <p:cTn id="39" fill="hold">
                            <p:stCondLst>
                              <p:cond delay="6750"/>
                            </p:stCondLst>
                            <p:childTnLst>
                              <p:par>
                                <p:cTn id="40" presetID="42" presetClass="path" presetSubtype="0" accel="50000" decel="50000" fill="hold" grpId="6" nodeType="afterEffect">
                                  <p:stCondLst>
                                    <p:cond delay="0"/>
                                  </p:stCondLst>
                                  <p:childTnLst>
                                    <p:animMotion origin="layout" path="M -0.00017 0.16504 L -0.00017 0.19791 " pathEditMode="relative" rAng="0" ptsTypes="AA">
                                      <p:cBhvr>
                                        <p:cTn id="41" dur="250" fill="hold"/>
                                        <p:tgtEl>
                                          <p:spTgt spid="153"/>
                                        </p:tgtEl>
                                        <p:attrNameLst>
                                          <p:attrName>ppt_x</p:attrName>
                                          <p:attrName>ppt_y</p:attrName>
                                        </p:attrNameLst>
                                      </p:cBhvr>
                                      <p:rCtr x="0" y="1644"/>
                                    </p:animMotion>
                                  </p:childTnLst>
                                </p:cTn>
                              </p:par>
                            </p:childTnLst>
                          </p:cTn>
                        </p:par>
                        <p:par>
                          <p:cTn id="42" fill="hold">
                            <p:stCondLst>
                              <p:cond delay="7000"/>
                            </p:stCondLst>
                            <p:childTnLst>
                              <p:par>
                                <p:cTn id="43" presetID="42" presetClass="path" presetSubtype="0" accel="50000" decel="50000" fill="hold" grpId="7" nodeType="afterEffect">
                                  <p:stCondLst>
                                    <p:cond delay="0"/>
                                  </p:stCondLst>
                                  <p:childTnLst>
                                    <p:animMotion origin="layout" path="M -8.33333E-7 -2.22222E-6 L 0.00399 0.86621 " pathEditMode="relative" rAng="0" ptsTypes="AA">
                                      <p:cBhvr>
                                        <p:cTn id="44" dur="1000" fill="hold"/>
                                        <p:tgtEl>
                                          <p:spTgt spid="152"/>
                                        </p:tgtEl>
                                        <p:attrNameLst>
                                          <p:attrName>ppt_x</p:attrName>
                                          <p:attrName>ppt_y</p:attrName>
                                        </p:attrNameLst>
                                      </p:cBhvr>
                                      <p:rCtr x="191" y="43310"/>
                                    </p:animMotion>
                                  </p:childTnLst>
                                </p:cTn>
                              </p:par>
                            </p:childTnLst>
                          </p:cTn>
                        </p:par>
                        <p:par>
                          <p:cTn id="45" fill="hold">
                            <p:stCondLst>
                              <p:cond delay="8000"/>
                            </p:stCondLst>
                            <p:childTnLst>
                              <p:par>
                                <p:cTn id="46" presetID="42" presetClass="path" presetSubtype="0" accel="50000" decel="50000" fill="hold" grpId="7" nodeType="afterEffect">
                                  <p:stCondLst>
                                    <p:cond delay="0"/>
                                  </p:stCondLst>
                                  <p:childTnLst>
                                    <p:animMotion origin="layout" path="M -0.00017 0.19791 L -0.00017 0.23078 " pathEditMode="relative" rAng="0" ptsTypes="AA">
                                      <p:cBhvr>
                                        <p:cTn id="47" dur="250" fill="hold"/>
                                        <p:tgtEl>
                                          <p:spTgt spid="153"/>
                                        </p:tgtEl>
                                        <p:attrNameLst>
                                          <p:attrName>ppt_x</p:attrName>
                                          <p:attrName>ppt_y</p:attrName>
                                        </p:attrNameLst>
                                      </p:cBhvr>
                                      <p:rCtr x="0" y="1644"/>
                                    </p:animMotion>
                                  </p:childTnLst>
                                </p:cTn>
                              </p:par>
                            </p:childTnLst>
                          </p:cTn>
                        </p:par>
                        <p:par>
                          <p:cTn id="48" fill="hold">
                            <p:stCondLst>
                              <p:cond delay="8250"/>
                            </p:stCondLst>
                            <p:childTnLst>
                              <p:par>
                                <p:cTn id="49" presetID="42" presetClass="path" presetSubtype="0" accel="50000" decel="50000" fill="hold" grpId="8" nodeType="afterEffect">
                                  <p:stCondLst>
                                    <p:cond delay="50"/>
                                  </p:stCondLst>
                                  <p:childTnLst>
                                    <p:animMotion origin="layout" path="M -8.33333E-7 -2.22222E-6 L 0.00399 0.85718 " pathEditMode="relative" rAng="0" ptsTypes="AA">
                                      <p:cBhvr>
                                        <p:cTn id="50" dur="1000" fill="hold"/>
                                        <p:tgtEl>
                                          <p:spTgt spid="152"/>
                                        </p:tgtEl>
                                        <p:attrNameLst>
                                          <p:attrName>ppt_x</p:attrName>
                                          <p:attrName>ppt_y</p:attrName>
                                        </p:attrNameLst>
                                      </p:cBhvr>
                                      <p:rCtr x="191" y="42847"/>
                                    </p:animMotion>
                                  </p:childTnLst>
                                </p:cTn>
                              </p:par>
                            </p:childTnLst>
                          </p:cTn>
                        </p:par>
                        <p:par>
                          <p:cTn id="51" fill="hold">
                            <p:stCondLst>
                              <p:cond delay="9300"/>
                            </p:stCondLst>
                            <p:childTnLst>
                              <p:par>
                                <p:cTn id="52" presetID="42" presetClass="path" presetSubtype="0" accel="50000" decel="50000" fill="hold" grpId="8" nodeType="afterEffect">
                                  <p:stCondLst>
                                    <p:cond delay="0"/>
                                  </p:stCondLst>
                                  <p:childTnLst>
                                    <p:animMotion origin="layout" path="M -0.00017 0.23078 L 0.00017 0.2618 " pathEditMode="relative" rAng="0" ptsTypes="AA">
                                      <p:cBhvr>
                                        <p:cTn id="53" dur="250" fill="hold"/>
                                        <p:tgtEl>
                                          <p:spTgt spid="153"/>
                                        </p:tgtEl>
                                        <p:attrNameLst>
                                          <p:attrName>ppt_x</p:attrName>
                                          <p:attrName>ppt_y</p:attrName>
                                        </p:attrNameLst>
                                      </p:cBhvr>
                                      <p:rCtr x="17" y="1551"/>
                                    </p:animMotion>
                                  </p:childTnLst>
                                </p:cTn>
                              </p:par>
                            </p:childTnLst>
                          </p:cTn>
                        </p:par>
                        <p:par>
                          <p:cTn id="54" fill="hold">
                            <p:stCondLst>
                              <p:cond delay="9550"/>
                            </p:stCondLst>
                            <p:childTnLst>
                              <p:par>
                                <p:cTn id="55" presetID="42" presetClass="path" presetSubtype="0" accel="50000" decel="50000" fill="hold" grpId="9" nodeType="afterEffect">
                                  <p:stCondLst>
                                    <p:cond delay="0"/>
                                  </p:stCondLst>
                                  <p:childTnLst>
                                    <p:animMotion origin="layout" path="M -8.33333E-7 -2.22222E-6 L 0.00399 0.85718 " pathEditMode="relative" rAng="0" ptsTypes="AA">
                                      <p:cBhvr>
                                        <p:cTn id="56" dur="1000" fill="hold"/>
                                        <p:tgtEl>
                                          <p:spTgt spid="152"/>
                                        </p:tgtEl>
                                        <p:attrNameLst>
                                          <p:attrName>ppt_x</p:attrName>
                                          <p:attrName>ppt_y</p:attrName>
                                        </p:attrNameLst>
                                      </p:cBhvr>
                                      <p:rCtr x="191" y="42847"/>
                                    </p:animMotion>
                                  </p:childTnLst>
                                </p:cTn>
                              </p:par>
                            </p:childTnLst>
                          </p:cTn>
                        </p:par>
                        <p:par>
                          <p:cTn id="57" fill="hold">
                            <p:stCondLst>
                              <p:cond delay="10550"/>
                            </p:stCondLst>
                            <p:childTnLst>
                              <p:par>
                                <p:cTn id="58" presetID="42" presetClass="path" presetSubtype="0" accel="50000" decel="50000" fill="hold" grpId="9" nodeType="afterEffect">
                                  <p:stCondLst>
                                    <p:cond delay="0"/>
                                  </p:stCondLst>
                                  <p:childTnLst>
                                    <p:animMotion origin="layout" path="M 0.00017 0.2618 L 0.00017 0.29514 " pathEditMode="relative" rAng="0" ptsTypes="AA">
                                      <p:cBhvr>
                                        <p:cTn id="59" dur="250" fill="hold"/>
                                        <p:tgtEl>
                                          <p:spTgt spid="153"/>
                                        </p:tgtEl>
                                        <p:attrNameLst>
                                          <p:attrName>ppt_x</p:attrName>
                                          <p:attrName>ppt_y</p:attrName>
                                        </p:attrNameLst>
                                      </p:cBhvr>
                                      <p:rCtr x="0" y="1667"/>
                                    </p:animMotion>
                                  </p:childTnLst>
                                </p:cTn>
                              </p:par>
                            </p:childTnLst>
                          </p:cTn>
                        </p:par>
                        <p:par>
                          <p:cTn id="60" fill="hold">
                            <p:stCondLst>
                              <p:cond delay="10800"/>
                            </p:stCondLst>
                            <p:childTnLst>
                              <p:par>
                                <p:cTn id="61" presetID="42" presetClass="path" presetSubtype="0" accel="50000" decel="50000" fill="hold" grpId="10" nodeType="afterEffect">
                                  <p:stCondLst>
                                    <p:cond delay="0"/>
                                  </p:stCondLst>
                                  <p:childTnLst>
                                    <p:animMotion origin="layout" path="M -8.33333E-7 -2.22222E-6 L 0.00399 0.85718 " pathEditMode="relative" rAng="0" ptsTypes="AA">
                                      <p:cBhvr>
                                        <p:cTn id="62" dur="1000" fill="hold"/>
                                        <p:tgtEl>
                                          <p:spTgt spid="152"/>
                                        </p:tgtEl>
                                        <p:attrNameLst>
                                          <p:attrName>ppt_x</p:attrName>
                                          <p:attrName>ppt_y</p:attrName>
                                        </p:attrNameLst>
                                      </p:cBhvr>
                                      <p:rCtr x="191" y="42847"/>
                                    </p:animMotion>
                                  </p:childTnLst>
                                </p:cTn>
                              </p:par>
                            </p:childTnLst>
                          </p:cTn>
                        </p:par>
                        <p:par>
                          <p:cTn id="63" fill="hold">
                            <p:stCondLst>
                              <p:cond delay="11800"/>
                            </p:stCondLst>
                            <p:childTnLst>
                              <p:par>
                                <p:cTn id="64" presetID="42" presetClass="path" presetSubtype="0" accel="50000" decel="50000" fill="hold" grpId="10" nodeType="afterEffect">
                                  <p:stCondLst>
                                    <p:cond delay="0"/>
                                  </p:stCondLst>
                                  <p:childTnLst>
                                    <p:animMotion origin="layout" path="M 0.00017 0.29514 L 0.00087 0.32754 " pathEditMode="relative" rAng="0" ptsTypes="AA">
                                      <p:cBhvr>
                                        <p:cTn id="65" dur="250" fill="hold"/>
                                        <p:tgtEl>
                                          <p:spTgt spid="153"/>
                                        </p:tgtEl>
                                        <p:attrNameLst>
                                          <p:attrName>ppt_x</p:attrName>
                                          <p:attrName>ppt_y</p:attrName>
                                        </p:attrNameLst>
                                      </p:cBhvr>
                                      <p:rCtr x="35" y="1667"/>
                                    </p:animMotion>
                                  </p:childTnLst>
                                </p:cTn>
                              </p:par>
                            </p:childTnLst>
                          </p:cTn>
                        </p:par>
                        <p:par>
                          <p:cTn id="66" fill="hold">
                            <p:stCondLst>
                              <p:cond delay="12050"/>
                            </p:stCondLst>
                            <p:childTnLst>
                              <p:par>
                                <p:cTn id="67" presetID="42" presetClass="path" presetSubtype="0" accel="50000" decel="50000" fill="hold" grpId="11" nodeType="afterEffect">
                                  <p:stCondLst>
                                    <p:cond delay="0"/>
                                  </p:stCondLst>
                                  <p:childTnLst>
                                    <p:animMotion origin="layout" path="M -8.33333E-7 -2.22222E-6 L 0.00399 0.85718 " pathEditMode="relative" rAng="0" ptsTypes="AA">
                                      <p:cBhvr>
                                        <p:cTn id="68" dur="1000" fill="hold"/>
                                        <p:tgtEl>
                                          <p:spTgt spid="152"/>
                                        </p:tgtEl>
                                        <p:attrNameLst>
                                          <p:attrName>ppt_x</p:attrName>
                                          <p:attrName>ppt_y</p:attrName>
                                        </p:attrNameLst>
                                      </p:cBhvr>
                                      <p:rCtr x="191" y="42847"/>
                                    </p:animMotion>
                                  </p:childTnLst>
                                </p:cTn>
                              </p:par>
                            </p:childTnLst>
                          </p:cTn>
                        </p:par>
                        <p:par>
                          <p:cTn id="69" fill="hold">
                            <p:stCondLst>
                              <p:cond delay="13050"/>
                            </p:stCondLst>
                            <p:childTnLst>
                              <p:par>
                                <p:cTn id="70" presetID="42" presetClass="path" presetSubtype="0" accel="50000" decel="50000" fill="hold" grpId="11" nodeType="afterEffect">
                                  <p:stCondLst>
                                    <p:cond delay="0"/>
                                  </p:stCondLst>
                                  <p:childTnLst>
                                    <p:animMotion origin="layout" path="M 0.00087 0.32754 L 0.00122 0.36088 " pathEditMode="relative" rAng="0" ptsTypes="AA">
                                      <p:cBhvr>
                                        <p:cTn id="71" dur="250" fill="hold"/>
                                        <p:tgtEl>
                                          <p:spTgt spid="153"/>
                                        </p:tgtEl>
                                        <p:attrNameLst>
                                          <p:attrName>ppt_x</p:attrName>
                                          <p:attrName>ppt_y</p:attrName>
                                        </p:attrNameLst>
                                      </p:cBhvr>
                                      <p:rCtr x="17" y="1667"/>
                                    </p:animMotion>
                                  </p:childTnLst>
                                </p:cTn>
                              </p:par>
                            </p:childTnLst>
                          </p:cTn>
                        </p:par>
                        <p:par>
                          <p:cTn id="72" fill="hold">
                            <p:stCondLst>
                              <p:cond delay="13300"/>
                            </p:stCondLst>
                            <p:childTnLst>
                              <p:par>
                                <p:cTn id="73" presetID="42" presetClass="path" presetSubtype="0" accel="50000" decel="50000" fill="hold" grpId="12" nodeType="afterEffect">
                                  <p:stCondLst>
                                    <p:cond delay="0"/>
                                  </p:stCondLst>
                                  <p:childTnLst>
                                    <p:animMotion origin="layout" path="M -8.33333E-7 -2.22222E-6 L 0.00399 0.85625 " pathEditMode="relative" rAng="0" ptsTypes="AA">
                                      <p:cBhvr>
                                        <p:cTn id="74" dur="1000" fill="hold"/>
                                        <p:tgtEl>
                                          <p:spTgt spid="152"/>
                                        </p:tgtEl>
                                        <p:attrNameLst>
                                          <p:attrName>ppt_x</p:attrName>
                                          <p:attrName>ppt_y</p:attrName>
                                        </p:attrNameLst>
                                      </p:cBhvr>
                                      <p:rCtr x="191" y="42801"/>
                                    </p:animMotion>
                                  </p:childTnLst>
                                </p:cTn>
                              </p:par>
                            </p:childTnLst>
                          </p:cTn>
                        </p:par>
                        <p:par>
                          <p:cTn id="75" fill="hold">
                            <p:stCondLst>
                              <p:cond delay="14300"/>
                            </p:stCondLst>
                            <p:childTnLst>
                              <p:par>
                                <p:cTn id="76" presetID="42" presetClass="path" presetSubtype="0" accel="50000" decel="50000" fill="hold" grpId="12" nodeType="afterEffect">
                                  <p:stCondLst>
                                    <p:cond delay="0"/>
                                  </p:stCondLst>
                                  <p:childTnLst>
                                    <p:animMotion origin="layout" path="M 0.00122 0.36088 L 0.00087 0.39514 " pathEditMode="relative" rAng="0" ptsTypes="AA">
                                      <p:cBhvr>
                                        <p:cTn id="77" dur="250" fill="hold"/>
                                        <p:tgtEl>
                                          <p:spTgt spid="153"/>
                                        </p:tgtEl>
                                        <p:attrNameLst>
                                          <p:attrName>ppt_x</p:attrName>
                                          <p:attrName>ppt_y</p:attrName>
                                        </p:attrNameLst>
                                      </p:cBhvr>
                                      <p:rCtr x="-17" y="1713"/>
                                    </p:animMotion>
                                  </p:childTnLst>
                                </p:cTn>
                              </p:par>
                            </p:childTnLst>
                          </p:cTn>
                        </p:par>
                        <p:par>
                          <p:cTn id="78" fill="hold">
                            <p:stCondLst>
                              <p:cond delay="14550"/>
                            </p:stCondLst>
                            <p:childTnLst>
                              <p:par>
                                <p:cTn id="79" presetID="42" presetClass="path" presetSubtype="0" accel="50000" decel="50000" fill="hold" grpId="13" nodeType="afterEffect">
                                  <p:stCondLst>
                                    <p:cond delay="0"/>
                                  </p:stCondLst>
                                  <p:childTnLst>
                                    <p:animMotion origin="layout" path="M -8.33333E-7 -2.22222E-6 L 0.00399 0.85625 " pathEditMode="relative" rAng="0" ptsTypes="AA">
                                      <p:cBhvr>
                                        <p:cTn id="80" dur="1000" fill="hold"/>
                                        <p:tgtEl>
                                          <p:spTgt spid="152"/>
                                        </p:tgtEl>
                                        <p:attrNameLst>
                                          <p:attrName>ppt_x</p:attrName>
                                          <p:attrName>ppt_y</p:attrName>
                                        </p:attrNameLst>
                                      </p:cBhvr>
                                      <p:rCtr x="191" y="42801"/>
                                    </p:animMotion>
                                  </p:childTnLst>
                                </p:cTn>
                              </p:par>
                            </p:childTnLst>
                          </p:cTn>
                        </p:par>
                        <p:par>
                          <p:cTn id="81" fill="hold">
                            <p:stCondLst>
                              <p:cond delay="15550"/>
                            </p:stCondLst>
                            <p:childTnLst>
                              <p:par>
                                <p:cTn id="82" presetID="42" presetClass="path" presetSubtype="0" accel="50000" decel="50000" fill="hold" grpId="13" nodeType="afterEffect">
                                  <p:stCondLst>
                                    <p:cond delay="0"/>
                                  </p:stCondLst>
                                  <p:childTnLst>
                                    <p:animMotion origin="layout" path="M 0.00087 0.39514 L 0.00052 0.42569 " pathEditMode="relative" rAng="0" ptsTypes="AA">
                                      <p:cBhvr>
                                        <p:cTn id="83" dur="250" fill="hold"/>
                                        <p:tgtEl>
                                          <p:spTgt spid="153"/>
                                        </p:tgtEl>
                                        <p:attrNameLst>
                                          <p:attrName>ppt_x</p:attrName>
                                          <p:attrName>ppt_y</p:attrName>
                                        </p:attrNameLst>
                                      </p:cBhvr>
                                      <p:rCtr x="-17" y="1528"/>
                                    </p:animMotion>
                                  </p:childTnLst>
                                </p:cTn>
                              </p:par>
                            </p:childTnLst>
                          </p:cTn>
                        </p:par>
                        <p:par>
                          <p:cTn id="84" fill="hold">
                            <p:stCondLst>
                              <p:cond delay="15800"/>
                            </p:stCondLst>
                            <p:childTnLst>
                              <p:par>
                                <p:cTn id="85" presetID="42" presetClass="path" presetSubtype="0" accel="50000" decel="50000" fill="hold" grpId="14" nodeType="afterEffect">
                                  <p:stCondLst>
                                    <p:cond delay="0"/>
                                  </p:stCondLst>
                                  <p:childTnLst>
                                    <p:animMotion origin="layout" path="M -8.33333E-7 -2.22222E-6 L 0.00399 0.85648 " pathEditMode="relative" rAng="0" ptsTypes="AA">
                                      <p:cBhvr>
                                        <p:cTn id="86" dur="1000" fill="hold"/>
                                        <p:tgtEl>
                                          <p:spTgt spid="152"/>
                                        </p:tgtEl>
                                        <p:attrNameLst>
                                          <p:attrName>ppt_x</p:attrName>
                                          <p:attrName>ppt_y</p:attrName>
                                        </p:attrNameLst>
                                      </p:cBhvr>
                                      <p:rCtr x="191" y="42824"/>
                                    </p:animMotion>
                                  </p:childTnLst>
                                </p:cTn>
                              </p:par>
                            </p:childTnLst>
                          </p:cTn>
                        </p:par>
                        <p:par>
                          <p:cTn id="87" fill="hold">
                            <p:stCondLst>
                              <p:cond delay="16800"/>
                            </p:stCondLst>
                            <p:childTnLst>
                              <p:par>
                                <p:cTn id="88" presetID="42" presetClass="path" presetSubtype="0" accel="50000" decel="50000" fill="hold" grpId="14" nodeType="afterEffect">
                                  <p:stCondLst>
                                    <p:cond delay="0"/>
                                  </p:stCondLst>
                                  <p:childTnLst>
                                    <p:animMotion origin="layout" path="M 0.00052 0.42569 L 0.00052 0.45856 " pathEditMode="relative" rAng="0" ptsTypes="AA">
                                      <p:cBhvr>
                                        <p:cTn id="89" dur="250" fill="hold"/>
                                        <p:tgtEl>
                                          <p:spTgt spid="153"/>
                                        </p:tgtEl>
                                        <p:attrNameLst>
                                          <p:attrName>ppt_x</p:attrName>
                                          <p:attrName>ppt_y</p:attrName>
                                        </p:attrNameLst>
                                      </p:cBhvr>
                                      <p:rCtr x="0" y="1644"/>
                                    </p:animMotion>
                                  </p:childTnLst>
                                </p:cTn>
                              </p:par>
                            </p:childTnLst>
                          </p:cTn>
                        </p:par>
                        <p:par>
                          <p:cTn id="90" fill="hold">
                            <p:stCondLst>
                              <p:cond delay="17050"/>
                            </p:stCondLst>
                            <p:childTnLst>
                              <p:par>
                                <p:cTn id="91" presetID="42" presetClass="path" presetSubtype="0" accel="50000" decel="50000" fill="hold" grpId="15" nodeType="afterEffect">
                                  <p:stCondLst>
                                    <p:cond delay="0"/>
                                  </p:stCondLst>
                                  <p:childTnLst>
                                    <p:animMotion origin="layout" path="M -8.33333E-7 -2.22222E-6 L 0.00399 0.85648 " pathEditMode="relative" rAng="0" ptsTypes="AA">
                                      <p:cBhvr>
                                        <p:cTn id="92" dur="1000" fill="hold"/>
                                        <p:tgtEl>
                                          <p:spTgt spid="152"/>
                                        </p:tgtEl>
                                        <p:attrNameLst>
                                          <p:attrName>ppt_x</p:attrName>
                                          <p:attrName>ppt_y</p:attrName>
                                        </p:attrNameLst>
                                      </p:cBhvr>
                                      <p:rCtr x="191" y="42824"/>
                                    </p:animMotion>
                                  </p:childTnLst>
                                </p:cTn>
                              </p:par>
                            </p:childTnLst>
                          </p:cTn>
                        </p:par>
                        <p:par>
                          <p:cTn id="93" fill="hold">
                            <p:stCondLst>
                              <p:cond delay="18050"/>
                            </p:stCondLst>
                            <p:childTnLst>
                              <p:par>
                                <p:cTn id="94" presetID="42" presetClass="path" presetSubtype="0" accel="50000" decel="50000" fill="hold" grpId="15" nodeType="afterEffect">
                                  <p:stCondLst>
                                    <p:cond delay="0"/>
                                  </p:stCondLst>
                                  <p:childTnLst>
                                    <p:animMotion origin="layout" path="M 0.00052 0.45856 L 0.00399 0.83541 " pathEditMode="relative" rAng="0" ptsTypes="AA">
                                      <p:cBhvr>
                                        <p:cTn id="95" dur="2000" fill="hold"/>
                                        <p:tgtEl>
                                          <p:spTgt spid="153"/>
                                        </p:tgtEl>
                                        <p:attrNameLst>
                                          <p:attrName>ppt_x</p:attrName>
                                          <p:attrName>ppt_y</p:attrName>
                                        </p:attrNameLst>
                                      </p:cBhvr>
                                      <p:rCtr x="174" y="18843"/>
                                    </p:animMotion>
                                  </p:childTnLst>
                                </p:cTn>
                              </p:par>
                              <p:par>
                                <p:cTn id="96" presetID="10" presetClass="exit" presetSubtype="0" fill="hold" grpId="16" nodeType="withEffect">
                                  <p:stCondLst>
                                    <p:cond delay="0"/>
                                  </p:stCondLst>
                                  <p:childTnLst>
                                    <p:animEffect transition="out" filter="fade">
                                      <p:cBhvr>
                                        <p:cTn id="97" dur="2000"/>
                                        <p:tgtEl>
                                          <p:spTgt spid="153"/>
                                        </p:tgtEl>
                                      </p:cBhvr>
                                    </p:animEffect>
                                    <p:set>
                                      <p:cBhvr>
                                        <p:cTn id="98" dur="1" fill="hold">
                                          <p:stCondLst>
                                            <p:cond delay="1999"/>
                                          </p:stCondLst>
                                        </p:cTn>
                                        <p:tgtEl>
                                          <p:spTgt spid="1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1" presetClass="entr" presetSubtype="3" fill="hold" nodeType="clickEffect">
                                  <p:stCondLst>
                                    <p:cond delay="0"/>
                                  </p:stCondLst>
                                  <p:childTnLst>
                                    <p:set>
                                      <p:cBhvr>
                                        <p:cTn id="102" dur="1" fill="hold">
                                          <p:stCondLst>
                                            <p:cond delay="0"/>
                                          </p:stCondLst>
                                        </p:cTn>
                                        <p:tgtEl>
                                          <p:spTgt spid="314"/>
                                        </p:tgtEl>
                                        <p:attrNameLst>
                                          <p:attrName>style.visibility</p:attrName>
                                        </p:attrNameLst>
                                      </p:cBhvr>
                                      <p:to>
                                        <p:strVal val="visible"/>
                                      </p:to>
                                    </p:set>
                                    <p:animEffect transition="in" filter="wheel(3)">
                                      <p:cBhvr>
                                        <p:cTn id="103" dur="1000"/>
                                        <p:tgtEl>
                                          <p:spTgt spid="31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11"/>
                                        </p:tgtEl>
                                        <p:attrNameLst>
                                          <p:attrName>style.visibility</p:attrName>
                                        </p:attrNameLst>
                                      </p:cBhvr>
                                      <p:to>
                                        <p:strVal val="visible"/>
                                      </p:to>
                                    </p:set>
                                    <p:animEffect transition="in" filter="wipe(up)">
                                      <p:cBhvr>
                                        <p:cTn id="106" dur="1000"/>
                                        <p:tgtEl>
                                          <p:spTgt spid="211"/>
                                        </p:tgtEl>
                                      </p:cBhvr>
                                    </p:animEffect>
                                  </p:childTnLst>
                                </p:cTn>
                              </p:par>
                              <p:par>
                                <p:cTn id="107" presetID="22" presetClass="entr" presetSubtype="1"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animEffect transition="in" filter="wipe(up)">
                                      <p:cBhvr>
                                        <p:cTn id="109" dur="1000"/>
                                        <p:tgtEl>
                                          <p:spTgt spid="207"/>
                                        </p:tgtEl>
                                      </p:cBhvr>
                                    </p:animEffect>
                                  </p:childTnLst>
                                </p:cTn>
                              </p:par>
                            </p:childTnLst>
                          </p:cTn>
                        </p:par>
                        <p:par>
                          <p:cTn id="110" fill="hold">
                            <p:stCondLst>
                              <p:cond delay="1000"/>
                            </p:stCondLst>
                            <p:childTnLst>
                              <p:par>
                                <p:cTn id="111" presetID="10" presetClass="exit" presetSubtype="0" fill="hold" nodeType="afterEffect">
                                  <p:stCondLst>
                                    <p:cond delay="0"/>
                                  </p:stCondLst>
                                  <p:childTnLst>
                                    <p:animEffect transition="out" filter="fade">
                                      <p:cBhvr>
                                        <p:cTn id="112" dur="500"/>
                                        <p:tgtEl>
                                          <p:spTgt spid="314"/>
                                        </p:tgtEl>
                                      </p:cBhvr>
                                    </p:animEffect>
                                    <p:set>
                                      <p:cBhvr>
                                        <p:cTn id="113" dur="1" fill="hold">
                                          <p:stCondLst>
                                            <p:cond delay="499"/>
                                          </p:stCondLst>
                                        </p:cTn>
                                        <p:tgtEl>
                                          <p:spTgt spid="314"/>
                                        </p:tgtEl>
                                        <p:attrNameLst>
                                          <p:attrName>style.visibility</p:attrName>
                                        </p:attrNameLst>
                                      </p:cBhvr>
                                      <p:to>
                                        <p:strVal val="hidden"/>
                                      </p:to>
                                    </p:set>
                                  </p:childTnLst>
                                </p:cTn>
                              </p:par>
                              <p:par>
                                <p:cTn id="114" presetID="21" presetClass="entr" presetSubtype="3" fill="hold" nodeType="with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wheel(3)">
                                      <p:cBhvr>
                                        <p:cTn id="116" dur="1000"/>
                                        <p:tgtEl>
                                          <p:spTgt spid="322"/>
                                        </p:tgtEl>
                                      </p:cBhvr>
                                    </p:animEffect>
                                  </p:childTnLst>
                                </p:cTn>
                              </p:par>
                              <p:par>
                                <p:cTn id="117" presetID="22" presetClass="entr" presetSubtype="1"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wipe(up)">
                                      <p:cBhvr>
                                        <p:cTn id="119" dur="1000"/>
                                        <p:tgtEl>
                                          <p:spTgt spid="2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221"/>
                                        </p:tgtEl>
                                        <p:attrNameLst>
                                          <p:attrName>style.visibility</p:attrName>
                                        </p:attrNameLst>
                                      </p:cBhvr>
                                      <p:to>
                                        <p:strVal val="visible"/>
                                      </p:to>
                                    </p:set>
                                    <p:animEffect transition="in" filter="wipe(up)">
                                      <p:cBhvr>
                                        <p:cTn id="122" dur="1000"/>
                                        <p:tgtEl>
                                          <p:spTgt spid="221"/>
                                        </p:tgtEl>
                                      </p:cBhvr>
                                    </p:animEffect>
                                  </p:childTnLst>
                                </p:cTn>
                              </p:par>
                            </p:childTnLst>
                          </p:cTn>
                        </p:par>
                        <p:par>
                          <p:cTn id="123" fill="hold">
                            <p:stCondLst>
                              <p:cond delay="2000"/>
                            </p:stCondLst>
                            <p:childTnLst>
                              <p:par>
                                <p:cTn id="124" presetID="10" presetClass="exit" presetSubtype="0" fill="hold" nodeType="afterEffect">
                                  <p:stCondLst>
                                    <p:cond delay="0"/>
                                  </p:stCondLst>
                                  <p:childTnLst>
                                    <p:animEffect transition="out" filter="fade">
                                      <p:cBhvr>
                                        <p:cTn id="125" dur="500"/>
                                        <p:tgtEl>
                                          <p:spTgt spid="322"/>
                                        </p:tgtEl>
                                      </p:cBhvr>
                                    </p:animEffect>
                                    <p:set>
                                      <p:cBhvr>
                                        <p:cTn id="126" dur="1" fill="hold">
                                          <p:stCondLst>
                                            <p:cond delay="499"/>
                                          </p:stCondLst>
                                        </p:cTn>
                                        <p:tgtEl>
                                          <p:spTgt spid="322"/>
                                        </p:tgtEl>
                                        <p:attrNameLst>
                                          <p:attrName>style.visibility</p:attrName>
                                        </p:attrNameLst>
                                      </p:cBhvr>
                                      <p:to>
                                        <p:strVal val="hidden"/>
                                      </p:to>
                                    </p:set>
                                  </p:childTnLst>
                                </p:cTn>
                              </p:par>
                              <p:par>
                                <p:cTn id="127" presetID="21" presetClass="entr" presetSubtype="3"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wheel(3)">
                                      <p:cBhvr>
                                        <p:cTn id="129" dur="1000"/>
                                        <p:tgtEl>
                                          <p:spTgt spid="278"/>
                                        </p:tgtEl>
                                      </p:cBhvr>
                                    </p:animEffect>
                                  </p:childTnLst>
                                </p:cTn>
                              </p:par>
                              <p:par>
                                <p:cTn id="130" presetID="22" presetClass="entr" presetSubtype="1" fill="hold" nodeType="withEffect">
                                  <p:stCondLst>
                                    <p:cond delay="0"/>
                                  </p:stCondLst>
                                  <p:childTnLst>
                                    <p:set>
                                      <p:cBhvr>
                                        <p:cTn id="131" dur="1" fill="hold">
                                          <p:stCondLst>
                                            <p:cond delay="0"/>
                                          </p:stCondLst>
                                        </p:cTn>
                                        <p:tgtEl>
                                          <p:spTgt spid="222"/>
                                        </p:tgtEl>
                                        <p:attrNameLst>
                                          <p:attrName>style.visibility</p:attrName>
                                        </p:attrNameLst>
                                      </p:cBhvr>
                                      <p:to>
                                        <p:strVal val="visible"/>
                                      </p:to>
                                    </p:set>
                                    <p:animEffect transition="in" filter="wipe(up)">
                                      <p:cBhvr>
                                        <p:cTn id="132" dur="1000"/>
                                        <p:tgtEl>
                                          <p:spTgt spid="222"/>
                                        </p:tgtEl>
                                      </p:cBhvr>
                                    </p:animEffect>
                                  </p:childTnLst>
                                </p:cTn>
                              </p:par>
                              <p:par>
                                <p:cTn id="133" presetID="22" presetClass="entr" presetSubtype="1" fill="hold" nodeType="withEffect">
                                  <p:stCondLst>
                                    <p:cond delay="0"/>
                                  </p:stCondLst>
                                  <p:childTnLst>
                                    <p:set>
                                      <p:cBhvr>
                                        <p:cTn id="134" dur="1" fill="hold">
                                          <p:stCondLst>
                                            <p:cond delay="0"/>
                                          </p:stCondLst>
                                        </p:cTn>
                                        <p:tgtEl>
                                          <p:spTgt spid="229"/>
                                        </p:tgtEl>
                                        <p:attrNameLst>
                                          <p:attrName>style.visibility</p:attrName>
                                        </p:attrNameLst>
                                      </p:cBhvr>
                                      <p:to>
                                        <p:strVal val="visible"/>
                                      </p:to>
                                    </p:set>
                                    <p:animEffect transition="in" filter="wipe(up)">
                                      <p:cBhvr>
                                        <p:cTn id="135" dur="1000"/>
                                        <p:tgtEl>
                                          <p:spTgt spid="229"/>
                                        </p:tgtEl>
                                      </p:cBhvr>
                                    </p:animEffect>
                                  </p:childTnLst>
                                </p:cTn>
                              </p:par>
                            </p:childTnLst>
                          </p:cTn>
                        </p:par>
                        <p:par>
                          <p:cTn id="136" fill="hold">
                            <p:stCondLst>
                              <p:cond delay="3000"/>
                            </p:stCondLst>
                            <p:childTnLst>
                              <p:par>
                                <p:cTn id="137" presetID="10" presetClass="exit" presetSubtype="0" fill="hold" nodeType="afterEffect">
                                  <p:stCondLst>
                                    <p:cond delay="0"/>
                                  </p:stCondLst>
                                  <p:childTnLst>
                                    <p:animEffect transition="out" filter="fade">
                                      <p:cBhvr>
                                        <p:cTn id="138" dur="500"/>
                                        <p:tgtEl>
                                          <p:spTgt spid="278"/>
                                        </p:tgtEl>
                                      </p:cBhvr>
                                    </p:animEffect>
                                    <p:set>
                                      <p:cBhvr>
                                        <p:cTn id="139" dur="1" fill="hold">
                                          <p:stCondLst>
                                            <p:cond delay="499"/>
                                          </p:stCondLst>
                                        </p:cTn>
                                        <p:tgtEl>
                                          <p:spTgt spid="278"/>
                                        </p:tgtEl>
                                        <p:attrNameLst>
                                          <p:attrName>style.visibility</p:attrName>
                                        </p:attrNameLst>
                                      </p:cBhvr>
                                      <p:to>
                                        <p:strVal val="hidden"/>
                                      </p:to>
                                    </p:set>
                                  </p:childTnLst>
                                </p:cTn>
                              </p:par>
                              <p:par>
                                <p:cTn id="140" presetID="21" presetClass="entr" presetSubtype="3" fill="hold" nodeType="withEffect">
                                  <p:stCondLst>
                                    <p:cond delay="0"/>
                                  </p:stCondLst>
                                  <p:childTnLst>
                                    <p:set>
                                      <p:cBhvr>
                                        <p:cTn id="141" dur="1" fill="hold">
                                          <p:stCondLst>
                                            <p:cond delay="0"/>
                                          </p:stCondLst>
                                        </p:cTn>
                                        <p:tgtEl>
                                          <p:spTgt spid="299"/>
                                        </p:tgtEl>
                                        <p:attrNameLst>
                                          <p:attrName>style.visibility</p:attrName>
                                        </p:attrNameLst>
                                      </p:cBhvr>
                                      <p:to>
                                        <p:strVal val="visible"/>
                                      </p:to>
                                    </p:set>
                                    <p:animEffect transition="in" filter="wheel(3)">
                                      <p:cBhvr>
                                        <p:cTn id="142" dur="1000"/>
                                        <p:tgtEl>
                                          <p:spTgt spid="299"/>
                                        </p:tgtEl>
                                      </p:cBhvr>
                                    </p:animEffect>
                                  </p:childTnLst>
                                </p:cTn>
                              </p:par>
                              <p:par>
                                <p:cTn id="143" presetID="22" presetClass="entr" presetSubtype="1"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animEffect transition="in" filter="wipe(up)">
                                      <p:cBhvr>
                                        <p:cTn id="145" dur="1000"/>
                                        <p:tgtEl>
                                          <p:spTgt spid="256"/>
                                        </p:tgtEl>
                                      </p:cBhvr>
                                    </p:animEffect>
                                  </p:childTnLst>
                                </p:cTn>
                              </p:par>
                              <p:par>
                                <p:cTn id="146" presetID="22" presetClass="entr" presetSubtype="1" fill="hold" nodeType="withEffect">
                                  <p:stCondLst>
                                    <p:cond delay="0"/>
                                  </p:stCondLst>
                                  <p:childTnLst>
                                    <p:set>
                                      <p:cBhvr>
                                        <p:cTn id="147" dur="1" fill="hold">
                                          <p:stCondLst>
                                            <p:cond delay="0"/>
                                          </p:stCondLst>
                                        </p:cTn>
                                        <p:tgtEl>
                                          <p:spTgt spid="252"/>
                                        </p:tgtEl>
                                        <p:attrNameLst>
                                          <p:attrName>style.visibility</p:attrName>
                                        </p:attrNameLst>
                                      </p:cBhvr>
                                      <p:to>
                                        <p:strVal val="visible"/>
                                      </p:to>
                                    </p:set>
                                    <p:animEffect transition="in" filter="wipe(up)">
                                      <p:cBhvr>
                                        <p:cTn id="148" dur="1000"/>
                                        <p:tgtEl>
                                          <p:spTgt spid="252"/>
                                        </p:tgtEl>
                                      </p:cBhvr>
                                    </p:animEffect>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299"/>
                                        </p:tgtEl>
                                      </p:cBhvr>
                                    </p:animEffect>
                                    <p:set>
                                      <p:cBhvr>
                                        <p:cTn id="152" dur="1" fill="hold">
                                          <p:stCondLst>
                                            <p:cond delay="499"/>
                                          </p:stCondLst>
                                        </p:cTn>
                                        <p:tgtEl>
                                          <p:spTgt spid="299"/>
                                        </p:tgtEl>
                                        <p:attrNameLst>
                                          <p:attrName>style.visibility</p:attrName>
                                        </p:attrNameLst>
                                      </p:cBhvr>
                                      <p:to>
                                        <p:strVal val="hidden"/>
                                      </p:to>
                                    </p:set>
                                  </p:childTnLst>
                                </p:cTn>
                              </p:par>
                              <p:par>
                                <p:cTn id="153" presetID="21" presetClass="entr" presetSubtype="3" fill="hold" nodeType="withEffect">
                                  <p:stCondLst>
                                    <p:cond delay="0"/>
                                  </p:stCondLst>
                                  <p:childTnLst>
                                    <p:set>
                                      <p:cBhvr>
                                        <p:cTn id="154" dur="1" fill="hold">
                                          <p:stCondLst>
                                            <p:cond delay="0"/>
                                          </p:stCondLst>
                                        </p:cTn>
                                        <p:tgtEl>
                                          <p:spTgt spid="267"/>
                                        </p:tgtEl>
                                        <p:attrNameLst>
                                          <p:attrName>style.visibility</p:attrName>
                                        </p:attrNameLst>
                                      </p:cBhvr>
                                      <p:to>
                                        <p:strVal val="visible"/>
                                      </p:to>
                                    </p:set>
                                    <p:animEffect transition="in" filter="wheel(3)">
                                      <p:cBhvr>
                                        <p:cTn id="155" dur="1000"/>
                                        <p:tgtEl>
                                          <p:spTgt spid="267"/>
                                        </p:tgtEl>
                                      </p:cBhvr>
                                    </p:animEffect>
                                  </p:childTnLst>
                                </p:cTn>
                              </p:par>
                              <p:par>
                                <p:cTn id="156" presetID="22" presetClass="entr" presetSubtype="1" fill="hold" nodeType="withEffect">
                                  <p:stCondLst>
                                    <p:cond delay="0"/>
                                  </p:stCondLst>
                                  <p:childTnLst>
                                    <p:set>
                                      <p:cBhvr>
                                        <p:cTn id="157" dur="1" fill="hold">
                                          <p:stCondLst>
                                            <p:cond delay="0"/>
                                          </p:stCondLst>
                                        </p:cTn>
                                        <p:tgtEl>
                                          <p:spTgt spid="243"/>
                                        </p:tgtEl>
                                        <p:attrNameLst>
                                          <p:attrName>style.visibility</p:attrName>
                                        </p:attrNameLst>
                                      </p:cBhvr>
                                      <p:to>
                                        <p:strVal val="visible"/>
                                      </p:to>
                                    </p:set>
                                    <p:animEffect transition="in" filter="wipe(up)">
                                      <p:cBhvr>
                                        <p:cTn id="158" dur="1000"/>
                                        <p:tgtEl>
                                          <p:spTgt spid="243"/>
                                        </p:tgtEl>
                                      </p:cBhvr>
                                    </p:animEffect>
                                  </p:childTnLst>
                                </p:cTn>
                              </p:par>
                              <p:par>
                                <p:cTn id="159" presetID="22" presetClass="entr" presetSubtype="1" fill="hold" nodeType="withEffect">
                                  <p:stCondLst>
                                    <p:cond delay="0"/>
                                  </p:stCondLst>
                                  <p:childTnLst>
                                    <p:set>
                                      <p:cBhvr>
                                        <p:cTn id="160" dur="1" fill="hold">
                                          <p:stCondLst>
                                            <p:cond delay="0"/>
                                          </p:stCondLst>
                                        </p:cTn>
                                        <p:tgtEl>
                                          <p:spTgt spid="235"/>
                                        </p:tgtEl>
                                        <p:attrNameLst>
                                          <p:attrName>style.visibility</p:attrName>
                                        </p:attrNameLst>
                                      </p:cBhvr>
                                      <p:to>
                                        <p:strVal val="visible"/>
                                      </p:to>
                                    </p:set>
                                    <p:animEffect transition="in" filter="wipe(up)">
                                      <p:cBhvr>
                                        <p:cTn id="161" dur="1000"/>
                                        <p:tgtEl>
                                          <p:spTgt spid="235"/>
                                        </p:tgtEl>
                                      </p:cBhvr>
                                    </p:animEffect>
                                  </p:childTnLst>
                                </p:cTn>
                              </p:par>
                            </p:childTnLst>
                          </p:cTn>
                        </p:par>
                        <p:par>
                          <p:cTn id="162" fill="hold">
                            <p:stCondLst>
                              <p:cond delay="5000"/>
                            </p:stCondLst>
                            <p:childTnLst>
                              <p:par>
                                <p:cTn id="163" presetID="10" presetClass="exit" presetSubtype="0" fill="hold" nodeType="afterEffect">
                                  <p:stCondLst>
                                    <p:cond delay="0"/>
                                  </p:stCondLst>
                                  <p:childTnLst>
                                    <p:animEffect transition="out" filter="fade">
                                      <p:cBhvr>
                                        <p:cTn id="164" dur="500"/>
                                        <p:tgtEl>
                                          <p:spTgt spid="267"/>
                                        </p:tgtEl>
                                      </p:cBhvr>
                                    </p:animEffect>
                                    <p:set>
                                      <p:cBhvr>
                                        <p:cTn id="165" dur="1" fill="hold">
                                          <p:stCondLst>
                                            <p:cond delay="499"/>
                                          </p:stCondLst>
                                        </p:cTn>
                                        <p:tgtEl>
                                          <p:spTgt spid="267"/>
                                        </p:tgtEl>
                                        <p:attrNameLst>
                                          <p:attrName>style.visibility</p:attrName>
                                        </p:attrNameLst>
                                      </p:cBhvr>
                                      <p:to>
                                        <p:strVal val="hidden"/>
                                      </p:to>
                                    </p:set>
                                  </p:childTnLst>
                                </p:cTn>
                              </p:par>
                            </p:childTnLst>
                          </p:cTn>
                        </p:par>
                        <p:par>
                          <p:cTn id="166" fill="hold">
                            <p:stCondLst>
                              <p:cond delay="5500"/>
                            </p:stCondLst>
                            <p:childTnLst>
                              <p:par>
                                <p:cTn id="167" presetID="10" presetClass="entr" presetSubtype="0" fill="hold" nodeType="afterEffect">
                                  <p:stCondLst>
                                    <p:cond delay="0"/>
                                  </p:stCondLst>
                                  <p:childTnLst>
                                    <p:set>
                                      <p:cBhvr>
                                        <p:cTn id="168" dur="1" fill="hold">
                                          <p:stCondLst>
                                            <p:cond delay="0"/>
                                          </p:stCondLst>
                                        </p:cTn>
                                        <p:tgtEl>
                                          <p:spTgt spid="278"/>
                                        </p:tgtEl>
                                        <p:attrNameLst>
                                          <p:attrName>style.visibility</p:attrName>
                                        </p:attrNameLst>
                                      </p:cBhvr>
                                      <p:to>
                                        <p:strVal val="visible"/>
                                      </p:to>
                                    </p:set>
                                    <p:animEffect transition="in" filter="fade">
                                      <p:cBhvr>
                                        <p:cTn id="169" dur="500"/>
                                        <p:tgtEl>
                                          <p:spTgt spid="278"/>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41"/>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3" nodeType="afterEffect">
                                  <p:stCondLst>
                                    <p:cond delay="0"/>
                                  </p:stCondLst>
                                  <p:childTnLst>
                                    <p:set>
                                      <p:cBhvr>
                                        <p:cTn id="176" dur="1" fill="hold">
                                          <p:stCondLst>
                                            <p:cond delay="0"/>
                                          </p:stCondLst>
                                        </p:cTn>
                                        <p:tgtEl>
                                          <p:spTgt spid="342"/>
                                        </p:tgtEl>
                                        <p:attrNameLst>
                                          <p:attrName>style.visibility</p:attrName>
                                        </p:attrNameLst>
                                      </p:cBhvr>
                                      <p:to>
                                        <p:strVal val="visible"/>
                                      </p:to>
                                    </p:set>
                                  </p:childTnLst>
                                </p:cTn>
                              </p:par>
                            </p:childTnLst>
                          </p:cTn>
                        </p:par>
                        <p:par>
                          <p:cTn id="177" fill="hold">
                            <p:stCondLst>
                              <p:cond delay="0"/>
                            </p:stCondLst>
                            <p:childTnLst>
                              <p:par>
                                <p:cTn id="178" presetID="42" presetClass="path" presetSubtype="0" accel="50000" decel="50000" fill="hold" grpId="0" nodeType="afterEffect">
                                  <p:stCondLst>
                                    <p:cond delay="0"/>
                                  </p:stCondLst>
                                  <p:childTnLst>
                                    <p:animMotion origin="layout" path="M 2.77778E-7 -4.07407E-6 L 0.00087 0.06644 " pathEditMode="relative" rAng="0" ptsTypes="AA">
                                      <p:cBhvr>
                                        <p:cTn id="179" dur="250" fill="hold"/>
                                        <p:tgtEl>
                                          <p:spTgt spid="342"/>
                                        </p:tgtEl>
                                        <p:attrNameLst>
                                          <p:attrName>ppt_x</p:attrName>
                                          <p:attrName>ppt_y</p:attrName>
                                        </p:attrNameLst>
                                      </p:cBhvr>
                                      <p:rCtr x="35" y="3310"/>
                                    </p:animMotion>
                                  </p:childTnLst>
                                </p:cTn>
                              </p:par>
                            </p:childTnLst>
                          </p:cTn>
                        </p:par>
                        <p:par>
                          <p:cTn id="180" fill="hold">
                            <p:stCondLst>
                              <p:cond delay="250"/>
                            </p:stCondLst>
                            <p:childTnLst>
                              <p:par>
                                <p:cTn id="181" presetID="42" presetClass="path" presetSubtype="0" accel="50000" decel="50000" fill="hold" grpId="1" nodeType="afterEffect">
                                  <p:stCondLst>
                                    <p:cond delay="0"/>
                                  </p:stCondLst>
                                  <p:childTnLst>
                                    <p:animMotion origin="layout" path="M 0.00087 0.22894 L 0.00191 0.29283 " pathEditMode="relative" rAng="0" ptsTypes="AA">
                                      <p:cBhvr>
                                        <p:cTn id="182" dur="250" fill="hold"/>
                                        <p:tgtEl>
                                          <p:spTgt spid="342"/>
                                        </p:tgtEl>
                                        <p:attrNameLst>
                                          <p:attrName>ppt_x</p:attrName>
                                          <p:attrName>ppt_y</p:attrName>
                                        </p:attrNameLst>
                                      </p:cBhvr>
                                      <p:rCtr x="52" y="3194"/>
                                    </p:animMotion>
                                  </p:childTnLst>
                                </p:cTn>
                              </p:par>
                            </p:childTnLst>
                          </p:cTn>
                        </p:par>
                        <p:par>
                          <p:cTn id="183" fill="hold">
                            <p:stCondLst>
                              <p:cond delay="500"/>
                            </p:stCondLst>
                            <p:childTnLst>
                              <p:par>
                                <p:cTn id="184" presetID="1" presetClass="exit" presetSubtype="0" fill="hold" grpId="2" nodeType="afterEffect">
                                  <p:stCondLst>
                                    <p:cond delay="0"/>
                                  </p:stCondLst>
                                  <p:childTnLst>
                                    <p:set>
                                      <p:cBhvr>
                                        <p:cTn id="185" dur="1" fill="hold">
                                          <p:stCondLst>
                                            <p:cond delay="0"/>
                                          </p:stCondLst>
                                        </p:cTn>
                                        <p:tgtEl>
                                          <p:spTgt spid="342"/>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grpId="4" nodeType="afterEffect">
                                  <p:stCondLst>
                                    <p:cond delay="0"/>
                                  </p:stCondLst>
                                  <p:childTnLst>
                                    <p:animMotion origin="layout" path="M 5.55556E-7 3.7037E-6 L -0.00017 0.13263 " pathEditMode="relative" rAng="0" ptsTypes="AA">
                                      <p:cBhvr>
                                        <p:cTn id="188" dur="10" fill="hold"/>
                                        <p:tgtEl>
                                          <p:spTgt spid="341"/>
                                        </p:tgtEl>
                                        <p:attrNameLst>
                                          <p:attrName>ppt_x</p:attrName>
                                          <p:attrName>ppt_y</p:attrName>
                                        </p:attrNameLst>
                                      </p:cBhvr>
                                      <p:rCtr x="17" y="6690"/>
                                    </p:animMotion>
                                  </p:childTnLst>
                                </p:cTn>
                              </p:par>
                            </p:childTnLst>
                          </p:cTn>
                        </p:par>
                        <p:par>
                          <p:cTn id="189" fill="hold">
                            <p:stCondLst>
                              <p:cond delay="510"/>
                            </p:stCondLst>
                            <p:childTnLst>
                              <p:par>
                                <p:cTn id="190" presetID="1" presetClass="entr" presetSubtype="0" fill="hold" grpId="3" nodeType="afterEffect">
                                  <p:stCondLst>
                                    <p:cond delay="0"/>
                                  </p:stCondLst>
                                  <p:childTnLst>
                                    <p:set>
                                      <p:cBhvr>
                                        <p:cTn id="191" dur="1" fill="hold">
                                          <p:stCondLst>
                                            <p:cond delay="0"/>
                                          </p:stCondLst>
                                        </p:cTn>
                                        <p:tgtEl>
                                          <p:spTgt spid="343"/>
                                        </p:tgtEl>
                                        <p:attrNameLst>
                                          <p:attrName>style.visibility</p:attrName>
                                        </p:attrNameLst>
                                      </p:cBhvr>
                                      <p:to>
                                        <p:strVal val="visible"/>
                                      </p:to>
                                    </p:set>
                                  </p:childTnLst>
                                </p:cTn>
                              </p:par>
                            </p:childTnLst>
                          </p:cTn>
                        </p:par>
                        <p:par>
                          <p:cTn id="192" fill="hold">
                            <p:stCondLst>
                              <p:cond delay="510"/>
                            </p:stCondLst>
                            <p:childTnLst>
                              <p:par>
                                <p:cTn id="193" presetID="42" presetClass="path" presetSubtype="0" accel="50000" decel="50000" fill="hold" grpId="0" nodeType="afterEffect">
                                  <p:stCondLst>
                                    <p:cond delay="0"/>
                                  </p:stCondLst>
                                  <p:childTnLst>
                                    <p:animMotion origin="layout" path="M 2.77778E-7 3.33333E-6 L 0.00087 0.06643 " pathEditMode="relative" rAng="0" ptsTypes="AA">
                                      <p:cBhvr>
                                        <p:cTn id="194" dur="250" fill="hold"/>
                                        <p:tgtEl>
                                          <p:spTgt spid="343"/>
                                        </p:tgtEl>
                                        <p:attrNameLst>
                                          <p:attrName>ppt_x</p:attrName>
                                          <p:attrName>ppt_y</p:attrName>
                                        </p:attrNameLst>
                                      </p:cBhvr>
                                      <p:rCtr x="35" y="3310"/>
                                    </p:animMotion>
                                  </p:childTnLst>
                                </p:cTn>
                              </p:par>
                            </p:childTnLst>
                          </p:cTn>
                        </p:par>
                        <p:par>
                          <p:cTn id="195" fill="hold">
                            <p:stCondLst>
                              <p:cond delay="760"/>
                            </p:stCondLst>
                            <p:childTnLst>
                              <p:par>
                                <p:cTn id="196" presetID="42" presetClass="path" presetSubtype="0" accel="50000" decel="50000" fill="hold" grpId="1" nodeType="afterEffect">
                                  <p:stCondLst>
                                    <p:cond delay="0"/>
                                  </p:stCondLst>
                                  <p:childTnLst>
                                    <p:animMotion origin="layout" path="M 0.00087 0.22893 L 0.00191 0.29282 " pathEditMode="relative" rAng="0" ptsTypes="AA">
                                      <p:cBhvr>
                                        <p:cTn id="197" dur="250" fill="hold"/>
                                        <p:tgtEl>
                                          <p:spTgt spid="343"/>
                                        </p:tgtEl>
                                        <p:attrNameLst>
                                          <p:attrName>ppt_x</p:attrName>
                                          <p:attrName>ppt_y</p:attrName>
                                        </p:attrNameLst>
                                      </p:cBhvr>
                                      <p:rCtr x="52" y="3194"/>
                                    </p:animMotion>
                                  </p:childTnLst>
                                </p:cTn>
                              </p:par>
                            </p:childTnLst>
                          </p:cTn>
                        </p:par>
                        <p:par>
                          <p:cTn id="198" fill="hold">
                            <p:stCondLst>
                              <p:cond delay="1010"/>
                            </p:stCondLst>
                            <p:childTnLst>
                              <p:par>
                                <p:cTn id="199" presetID="1" presetClass="exit" presetSubtype="0" fill="hold" grpId="2" nodeType="afterEffect">
                                  <p:stCondLst>
                                    <p:cond delay="0"/>
                                  </p:stCondLst>
                                  <p:childTnLst>
                                    <p:set>
                                      <p:cBhvr>
                                        <p:cTn id="200" dur="1" fill="hold">
                                          <p:stCondLst>
                                            <p:cond delay="0"/>
                                          </p:stCondLst>
                                        </p:cTn>
                                        <p:tgtEl>
                                          <p:spTgt spid="343"/>
                                        </p:tgtEl>
                                        <p:attrNameLst>
                                          <p:attrName>style.visibility</p:attrName>
                                        </p:attrNameLst>
                                      </p:cBhvr>
                                      <p:to>
                                        <p:strVal val="hidden"/>
                                      </p:to>
                                    </p:set>
                                  </p:childTnLst>
                                </p:cTn>
                              </p:par>
                            </p:childTnLst>
                          </p:cTn>
                        </p:par>
                        <p:par>
                          <p:cTn id="201" fill="hold">
                            <p:stCondLst>
                              <p:cond delay="1010"/>
                            </p:stCondLst>
                            <p:childTnLst>
                              <p:par>
                                <p:cTn id="202" presetID="42" presetClass="path" presetSubtype="0" accel="50000" decel="50000" fill="hold" grpId="1" nodeType="afterEffect">
                                  <p:stCondLst>
                                    <p:cond delay="0"/>
                                  </p:stCondLst>
                                  <p:childTnLst>
                                    <p:animMotion origin="layout" path="M -0.00017 0.13264 L -0.00017 0.16504 " pathEditMode="relative" rAng="0" ptsTypes="AA">
                                      <p:cBhvr>
                                        <p:cTn id="203" dur="250" fill="hold"/>
                                        <p:tgtEl>
                                          <p:spTgt spid="341"/>
                                        </p:tgtEl>
                                        <p:attrNameLst>
                                          <p:attrName>ppt_x</p:attrName>
                                          <p:attrName>ppt_y</p:attrName>
                                        </p:attrNameLst>
                                      </p:cBhvr>
                                      <p:rCtr x="0" y="1620"/>
                                    </p:animMotion>
                                  </p:childTnLst>
                                </p:cTn>
                              </p:par>
                            </p:childTnLst>
                          </p:cTn>
                        </p:par>
                        <p:par>
                          <p:cTn id="204" fill="hold">
                            <p:stCondLst>
                              <p:cond delay="1260"/>
                            </p:stCondLst>
                            <p:childTnLst>
                              <p:par>
                                <p:cTn id="205" presetID="1" presetClass="entr" presetSubtype="0" fill="hold" grpId="3" nodeType="afterEffect">
                                  <p:stCondLst>
                                    <p:cond delay="0"/>
                                  </p:stCondLst>
                                  <p:childTnLst>
                                    <p:set>
                                      <p:cBhvr>
                                        <p:cTn id="206" dur="1" fill="hold">
                                          <p:stCondLst>
                                            <p:cond delay="0"/>
                                          </p:stCondLst>
                                        </p:cTn>
                                        <p:tgtEl>
                                          <p:spTgt spid="344"/>
                                        </p:tgtEl>
                                        <p:attrNameLst>
                                          <p:attrName>style.visibility</p:attrName>
                                        </p:attrNameLst>
                                      </p:cBhvr>
                                      <p:to>
                                        <p:strVal val="visible"/>
                                      </p:to>
                                    </p:set>
                                  </p:childTnLst>
                                </p:cTn>
                              </p:par>
                            </p:childTnLst>
                          </p:cTn>
                        </p:par>
                        <p:par>
                          <p:cTn id="207" fill="hold">
                            <p:stCondLst>
                              <p:cond delay="1260"/>
                            </p:stCondLst>
                            <p:childTnLst>
                              <p:par>
                                <p:cTn id="208" presetID="42" presetClass="path" presetSubtype="0" accel="50000" decel="50000" fill="hold" grpId="0" nodeType="afterEffect">
                                  <p:stCondLst>
                                    <p:cond delay="0"/>
                                  </p:stCondLst>
                                  <p:childTnLst>
                                    <p:animMotion origin="layout" path="M -2.5E-6 3.33333E-6 L 0.00087 0.06643 " pathEditMode="relative" rAng="0" ptsTypes="AA">
                                      <p:cBhvr>
                                        <p:cTn id="209" dur="250" fill="hold"/>
                                        <p:tgtEl>
                                          <p:spTgt spid="344"/>
                                        </p:tgtEl>
                                        <p:attrNameLst>
                                          <p:attrName>ppt_x</p:attrName>
                                          <p:attrName>ppt_y</p:attrName>
                                        </p:attrNameLst>
                                      </p:cBhvr>
                                      <p:rCtr x="35" y="3310"/>
                                    </p:animMotion>
                                  </p:childTnLst>
                                </p:cTn>
                              </p:par>
                            </p:childTnLst>
                          </p:cTn>
                        </p:par>
                        <p:par>
                          <p:cTn id="210" fill="hold">
                            <p:stCondLst>
                              <p:cond delay="1510"/>
                            </p:stCondLst>
                            <p:childTnLst>
                              <p:par>
                                <p:cTn id="211" presetID="42" presetClass="path" presetSubtype="0" accel="50000" decel="50000" fill="hold" grpId="1" nodeType="afterEffect">
                                  <p:stCondLst>
                                    <p:cond delay="0"/>
                                  </p:stCondLst>
                                  <p:childTnLst>
                                    <p:animMotion origin="layout" path="M 0.00087 0.22893 L 0.00191 0.29282 " pathEditMode="relative" rAng="0" ptsTypes="AA">
                                      <p:cBhvr>
                                        <p:cTn id="212" dur="250" fill="hold"/>
                                        <p:tgtEl>
                                          <p:spTgt spid="344"/>
                                        </p:tgtEl>
                                        <p:attrNameLst>
                                          <p:attrName>ppt_x</p:attrName>
                                          <p:attrName>ppt_y</p:attrName>
                                        </p:attrNameLst>
                                      </p:cBhvr>
                                      <p:rCtr x="52" y="3194"/>
                                    </p:animMotion>
                                  </p:childTnLst>
                                </p:cTn>
                              </p:par>
                            </p:childTnLst>
                          </p:cTn>
                        </p:par>
                        <p:par>
                          <p:cTn id="213" fill="hold">
                            <p:stCondLst>
                              <p:cond delay="1760"/>
                            </p:stCondLst>
                            <p:childTnLst>
                              <p:par>
                                <p:cTn id="214" presetID="1" presetClass="exit" presetSubtype="0" fill="hold" grpId="2" nodeType="afterEffect">
                                  <p:stCondLst>
                                    <p:cond delay="0"/>
                                  </p:stCondLst>
                                  <p:childTnLst>
                                    <p:set>
                                      <p:cBhvr>
                                        <p:cTn id="215" dur="1" fill="hold">
                                          <p:stCondLst>
                                            <p:cond delay="0"/>
                                          </p:stCondLst>
                                        </p:cTn>
                                        <p:tgtEl>
                                          <p:spTgt spid="344"/>
                                        </p:tgtEl>
                                        <p:attrNameLst>
                                          <p:attrName>style.visibility</p:attrName>
                                        </p:attrNameLst>
                                      </p:cBhvr>
                                      <p:to>
                                        <p:strVal val="hidden"/>
                                      </p:to>
                                    </p:set>
                                  </p:childTnLst>
                                </p:cTn>
                              </p:par>
                            </p:childTnLst>
                          </p:cTn>
                        </p:par>
                        <p:par>
                          <p:cTn id="216" fill="hold">
                            <p:stCondLst>
                              <p:cond delay="1760"/>
                            </p:stCondLst>
                            <p:childTnLst>
                              <p:par>
                                <p:cTn id="217" presetID="42" presetClass="path" presetSubtype="0" accel="50000" decel="50000" fill="hold" grpId="2" nodeType="afterEffect">
                                  <p:stCondLst>
                                    <p:cond delay="0"/>
                                  </p:stCondLst>
                                  <p:childTnLst>
                                    <p:animMotion origin="layout" path="M -0.00017 0.16504 L -0.00017 0.19791 " pathEditMode="relative" rAng="0" ptsTypes="AA">
                                      <p:cBhvr>
                                        <p:cTn id="218" dur="250" fill="hold"/>
                                        <p:tgtEl>
                                          <p:spTgt spid="341"/>
                                        </p:tgtEl>
                                        <p:attrNameLst>
                                          <p:attrName>ppt_x</p:attrName>
                                          <p:attrName>ppt_y</p:attrName>
                                        </p:attrNameLst>
                                      </p:cBhvr>
                                      <p:rCtr x="0" y="1644"/>
                                    </p:animMotion>
                                  </p:childTnLst>
                                </p:cTn>
                              </p:par>
                            </p:childTnLst>
                          </p:cTn>
                        </p:par>
                        <p:par>
                          <p:cTn id="219" fill="hold">
                            <p:stCondLst>
                              <p:cond delay="2010"/>
                            </p:stCondLst>
                            <p:childTnLst>
                              <p:par>
                                <p:cTn id="220" presetID="1" presetClass="entr" presetSubtype="0" fill="hold" grpId="3" nodeType="afterEffect">
                                  <p:stCondLst>
                                    <p:cond delay="0"/>
                                  </p:stCondLst>
                                  <p:childTnLst>
                                    <p:set>
                                      <p:cBhvr>
                                        <p:cTn id="221" dur="1" fill="hold">
                                          <p:stCondLst>
                                            <p:cond delay="0"/>
                                          </p:stCondLst>
                                        </p:cTn>
                                        <p:tgtEl>
                                          <p:spTgt spid="345"/>
                                        </p:tgtEl>
                                        <p:attrNameLst>
                                          <p:attrName>style.visibility</p:attrName>
                                        </p:attrNameLst>
                                      </p:cBhvr>
                                      <p:to>
                                        <p:strVal val="visible"/>
                                      </p:to>
                                    </p:set>
                                  </p:childTnLst>
                                </p:cTn>
                              </p:par>
                            </p:childTnLst>
                          </p:cTn>
                        </p:par>
                        <p:par>
                          <p:cTn id="222" fill="hold">
                            <p:stCondLst>
                              <p:cond delay="2010"/>
                            </p:stCondLst>
                            <p:childTnLst>
                              <p:par>
                                <p:cTn id="223" presetID="42" presetClass="path" presetSubtype="0" accel="50000" decel="50000" fill="hold" grpId="0" nodeType="afterEffect">
                                  <p:stCondLst>
                                    <p:cond delay="0"/>
                                  </p:stCondLst>
                                  <p:childTnLst>
                                    <p:animMotion origin="layout" path="M 4.72222E-6 -7.40741E-7 L 0.00086 0.06644 " pathEditMode="relative" rAng="0" ptsTypes="AA">
                                      <p:cBhvr>
                                        <p:cTn id="224" dur="250" fill="hold"/>
                                        <p:tgtEl>
                                          <p:spTgt spid="345"/>
                                        </p:tgtEl>
                                        <p:attrNameLst>
                                          <p:attrName>ppt_x</p:attrName>
                                          <p:attrName>ppt_y</p:attrName>
                                        </p:attrNameLst>
                                      </p:cBhvr>
                                      <p:rCtr x="35" y="3310"/>
                                    </p:animMotion>
                                  </p:childTnLst>
                                </p:cTn>
                              </p:par>
                            </p:childTnLst>
                          </p:cTn>
                        </p:par>
                        <p:par>
                          <p:cTn id="225" fill="hold">
                            <p:stCondLst>
                              <p:cond delay="2260"/>
                            </p:stCondLst>
                            <p:childTnLst>
                              <p:par>
                                <p:cTn id="226" presetID="42" presetClass="path" presetSubtype="0" accel="50000" decel="50000" fill="hold" grpId="1" nodeType="afterEffect">
                                  <p:stCondLst>
                                    <p:cond delay="0"/>
                                  </p:stCondLst>
                                  <p:childTnLst>
                                    <p:animMotion origin="layout" path="M 0.00086 0.22894 L 0.00191 0.29282 " pathEditMode="relative" rAng="0" ptsTypes="AA">
                                      <p:cBhvr>
                                        <p:cTn id="227" dur="250" fill="hold"/>
                                        <p:tgtEl>
                                          <p:spTgt spid="345"/>
                                        </p:tgtEl>
                                        <p:attrNameLst>
                                          <p:attrName>ppt_x</p:attrName>
                                          <p:attrName>ppt_y</p:attrName>
                                        </p:attrNameLst>
                                      </p:cBhvr>
                                      <p:rCtr x="52" y="3194"/>
                                    </p:animMotion>
                                  </p:childTnLst>
                                </p:cTn>
                              </p:par>
                            </p:childTnLst>
                          </p:cTn>
                        </p:par>
                        <p:par>
                          <p:cTn id="228" fill="hold">
                            <p:stCondLst>
                              <p:cond delay="2510"/>
                            </p:stCondLst>
                            <p:childTnLst>
                              <p:par>
                                <p:cTn id="229" presetID="1" presetClass="exit" presetSubtype="0" fill="hold" grpId="2" nodeType="after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childTnLst>
                          </p:cTn>
                        </p:par>
                        <p:par>
                          <p:cTn id="231" fill="hold">
                            <p:stCondLst>
                              <p:cond delay="2510"/>
                            </p:stCondLst>
                            <p:childTnLst>
                              <p:par>
                                <p:cTn id="232" presetID="42" presetClass="path" presetSubtype="0" accel="50000" decel="50000" fill="hold" grpId="3" nodeType="afterEffect">
                                  <p:stCondLst>
                                    <p:cond delay="0"/>
                                  </p:stCondLst>
                                  <p:childTnLst>
                                    <p:animMotion origin="layout" path="M -0.00017 0.19791 L -0.00017 0.23078 " pathEditMode="relative" rAng="0" ptsTypes="AA">
                                      <p:cBhvr>
                                        <p:cTn id="233" dur="250" fill="hold"/>
                                        <p:tgtEl>
                                          <p:spTgt spid="341"/>
                                        </p:tgtEl>
                                        <p:attrNameLst>
                                          <p:attrName>ppt_x</p:attrName>
                                          <p:attrName>ppt_y</p:attrName>
                                        </p:attrNameLst>
                                      </p:cBhvr>
                                      <p:rCtr x="0" y="1644"/>
                                    </p:animMotion>
                                  </p:childTnLst>
                                </p:cTn>
                              </p:par>
                            </p:childTnLst>
                          </p:cTn>
                        </p:par>
                        <p:par>
                          <p:cTn id="234" fill="hold">
                            <p:stCondLst>
                              <p:cond delay="2760"/>
                            </p:stCondLst>
                            <p:childTnLst>
                              <p:par>
                                <p:cTn id="235" presetID="1" presetClass="entr" presetSubtype="0" fill="hold" grpId="3" nodeType="afterEffect">
                                  <p:stCondLst>
                                    <p:cond delay="0"/>
                                  </p:stCondLst>
                                  <p:childTnLst>
                                    <p:set>
                                      <p:cBhvr>
                                        <p:cTn id="236" dur="1" fill="hold">
                                          <p:stCondLst>
                                            <p:cond delay="0"/>
                                          </p:stCondLst>
                                        </p:cTn>
                                        <p:tgtEl>
                                          <p:spTgt spid="346"/>
                                        </p:tgtEl>
                                        <p:attrNameLst>
                                          <p:attrName>style.visibility</p:attrName>
                                        </p:attrNameLst>
                                      </p:cBhvr>
                                      <p:to>
                                        <p:strVal val="visible"/>
                                      </p:to>
                                    </p:set>
                                  </p:childTnLst>
                                </p:cTn>
                              </p:par>
                            </p:childTnLst>
                          </p:cTn>
                        </p:par>
                        <p:par>
                          <p:cTn id="237" fill="hold">
                            <p:stCondLst>
                              <p:cond delay="2760"/>
                            </p:stCondLst>
                            <p:childTnLst>
                              <p:par>
                                <p:cTn id="238" presetID="42" presetClass="path" presetSubtype="0" accel="50000" decel="50000" fill="hold" grpId="0" nodeType="afterEffect">
                                  <p:stCondLst>
                                    <p:cond delay="0"/>
                                  </p:stCondLst>
                                  <p:childTnLst>
                                    <p:animMotion origin="layout" path="M 4.72222E-6 3.33333E-6 L 0.00086 0.06643 " pathEditMode="relative" rAng="0" ptsTypes="AA">
                                      <p:cBhvr>
                                        <p:cTn id="239" dur="250" fill="hold"/>
                                        <p:tgtEl>
                                          <p:spTgt spid="346"/>
                                        </p:tgtEl>
                                        <p:attrNameLst>
                                          <p:attrName>ppt_x</p:attrName>
                                          <p:attrName>ppt_y</p:attrName>
                                        </p:attrNameLst>
                                      </p:cBhvr>
                                      <p:rCtr x="35" y="3310"/>
                                    </p:animMotion>
                                  </p:childTnLst>
                                </p:cTn>
                              </p:par>
                            </p:childTnLst>
                          </p:cTn>
                        </p:par>
                        <p:par>
                          <p:cTn id="240" fill="hold">
                            <p:stCondLst>
                              <p:cond delay="3010"/>
                            </p:stCondLst>
                            <p:childTnLst>
                              <p:par>
                                <p:cTn id="241" presetID="42" presetClass="path" presetSubtype="0" accel="50000" decel="50000" fill="hold" grpId="1" nodeType="afterEffect">
                                  <p:stCondLst>
                                    <p:cond delay="0"/>
                                  </p:stCondLst>
                                  <p:childTnLst>
                                    <p:animMotion origin="layout" path="M 0.00086 0.22893 L 0.00191 0.29282 " pathEditMode="relative" rAng="0" ptsTypes="AA">
                                      <p:cBhvr>
                                        <p:cTn id="242" dur="250" fill="hold"/>
                                        <p:tgtEl>
                                          <p:spTgt spid="346"/>
                                        </p:tgtEl>
                                        <p:attrNameLst>
                                          <p:attrName>ppt_x</p:attrName>
                                          <p:attrName>ppt_y</p:attrName>
                                        </p:attrNameLst>
                                      </p:cBhvr>
                                      <p:rCtr x="52" y="3194"/>
                                    </p:animMotion>
                                  </p:childTnLst>
                                </p:cTn>
                              </p:par>
                            </p:childTnLst>
                          </p:cTn>
                        </p:par>
                        <p:par>
                          <p:cTn id="243" fill="hold">
                            <p:stCondLst>
                              <p:cond delay="3260"/>
                            </p:stCondLst>
                            <p:childTnLst>
                              <p:par>
                                <p:cTn id="244" presetID="1" presetClass="exit" presetSubtype="0" fill="hold" grpId="2" nodeType="afterEffect">
                                  <p:stCondLst>
                                    <p:cond delay="0"/>
                                  </p:stCondLst>
                                  <p:childTnLst>
                                    <p:set>
                                      <p:cBhvr>
                                        <p:cTn id="245" dur="1" fill="hold">
                                          <p:stCondLst>
                                            <p:cond delay="0"/>
                                          </p:stCondLst>
                                        </p:cTn>
                                        <p:tgtEl>
                                          <p:spTgt spid="346"/>
                                        </p:tgtEl>
                                        <p:attrNameLst>
                                          <p:attrName>style.visibility</p:attrName>
                                        </p:attrNameLst>
                                      </p:cBhvr>
                                      <p:to>
                                        <p:strVal val="hidden"/>
                                      </p:to>
                                    </p:set>
                                  </p:childTnLst>
                                </p:cTn>
                              </p:par>
                            </p:childTnLst>
                          </p:cTn>
                        </p:par>
                        <p:par>
                          <p:cTn id="246" fill="hold">
                            <p:stCondLst>
                              <p:cond delay="3260"/>
                            </p:stCondLst>
                            <p:childTnLst>
                              <p:par>
                                <p:cTn id="247" presetID="1" presetClass="exit" presetSubtype="0" fill="hold" grpId="5" nodeType="afterEffect">
                                  <p:stCondLst>
                                    <p:cond delay="0"/>
                                  </p:stCondLst>
                                  <p:childTnLst>
                                    <p:set>
                                      <p:cBhvr>
                                        <p:cTn id="248" dur="1" fill="hold">
                                          <p:stCondLst>
                                            <p:cond delay="0"/>
                                          </p:stCondLst>
                                        </p:cTn>
                                        <p:tgtEl>
                                          <p:spTgt spid="34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91"/>
                                        </p:tgtEl>
                                        <p:attrNameLst>
                                          <p:attrName>style.visibility</p:attrName>
                                        </p:attrNameLst>
                                      </p:cBhvr>
                                      <p:to>
                                        <p:strVal val="visible"/>
                                      </p:to>
                                    </p:set>
                                  </p:childTnLst>
                                </p:cTn>
                              </p:par>
                              <p:par>
                                <p:cTn id="255" presetID="22" presetClass="entr" presetSubtype="8" fill="hold" nodeType="withEffect">
                                  <p:stCondLst>
                                    <p:cond delay="0"/>
                                  </p:stCondLst>
                                  <p:childTnLst>
                                    <p:set>
                                      <p:cBhvr>
                                        <p:cTn id="256" dur="1" fill="hold">
                                          <p:stCondLst>
                                            <p:cond delay="0"/>
                                          </p:stCondLst>
                                        </p:cTn>
                                        <p:tgtEl>
                                          <p:spTgt spid="9"/>
                                        </p:tgtEl>
                                        <p:attrNameLst>
                                          <p:attrName>style.visibility</p:attrName>
                                        </p:attrNameLst>
                                      </p:cBhvr>
                                      <p:to>
                                        <p:strVal val="visible"/>
                                      </p:to>
                                    </p:set>
                                    <p:animEffect transition="in" filter="wipe(left)">
                                      <p:cBhvr>
                                        <p:cTn id="257" dur="250"/>
                                        <p:tgtEl>
                                          <p:spTgt spid="9"/>
                                        </p:tgtEl>
                                      </p:cBhvr>
                                    </p:animEffect>
                                  </p:childTnLst>
                                </p:cTn>
                              </p:par>
                            </p:childTnLst>
                          </p:cTn>
                        </p:par>
                        <p:par>
                          <p:cTn id="258" fill="hold">
                            <p:stCondLst>
                              <p:cond delay="250"/>
                            </p:stCondLst>
                            <p:childTnLst>
                              <p:par>
                                <p:cTn id="259" presetID="42" presetClass="path" presetSubtype="0" accel="50000" decel="50000" fill="hold" grpId="1" nodeType="afterEffect">
                                  <p:stCondLst>
                                    <p:cond delay="0"/>
                                  </p:stCondLst>
                                  <p:childTnLst>
                                    <p:animMotion origin="layout" path="M 1.38889E-6 -2.96296E-6 L -0.00017 0.03588 " pathEditMode="relative" rAng="0" ptsTypes="AA">
                                      <p:cBhvr>
                                        <p:cTn id="260" dur="250" fill="hold"/>
                                        <p:tgtEl>
                                          <p:spTgt spid="7"/>
                                        </p:tgtEl>
                                        <p:attrNameLst>
                                          <p:attrName>ppt_x</p:attrName>
                                          <p:attrName>ppt_y</p:attrName>
                                        </p:attrNameLst>
                                      </p:cBhvr>
                                      <p:rCtr x="-17" y="1782"/>
                                    </p:animMotion>
                                  </p:childTnLst>
                                </p:cTn>
                              </p:par>
                            </p:childTnLst>
                          </p:cTn>
                        </p:par>
                        <p:par>
                          <p:cTn id="261" fill="hold">
                            <p:stCondLst>
                              <p:cond delay="500"/>
                            </p:stCondLst>
                            <p:childTnLst>
                              <p:par>
                                <p:cTn id="262" presetID="42" presetClass="path" presetSubtype="0" accel="50000" decel="50000" fill="hold" grpId="2" nodeType="afterEffect">
                                  <p:stCondLst>
                                    <p:cond delay="0"/>
                                  </p:stCondLst>
                                  <p:childTnLst>
                                    <p:animMotion origin="layout" path="M -0.00017 0.03588 L -0.00052 0.0669 " pathEditMode="relative" rAng="0" ptsTypes="AA">
                                      <p:cBhvr>
                                        <p:cTn id="263" dur="250" fill="hold"/>
                                        <p:tgtEl>
                                          <p:spTgt spid="7"/>
                                        </p:tgtEl>
                                        <p:attrNameLst>
                                          <p:attrName>ppt_x</p:attrName>
                                          <p:attrName>ppt_y</p:attrName>
                                        </p:attrNameLst>
                                      </p:cBhvr>
                                      <p:rCtr x="-17" y="1551"/>
                                    </p:animMotion>
                                  </p:childTnLst>
                                </p:cTn>
                              </p:par>
                            </p:childTnLst>
                          </p:cTn>
                        </p:par>
                        <p:par>
                          <p:cTn id="264" fill="hold">
                            <p:stCondLst>
                              <p:cond delay="750"/>
                            </p:stCondLst>
                            <p:childTnLst>
                              <p:par>
                                <p:cTn id="265" presetID="22" presetClass="entr" presetSubtype="8" fill="hold" nodeType="after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wipe(left)">
                                      <p:cBhvr>
                                        <p:cTn id="267" dur="250"/>
                                        <p:tgtEl>
                                          <p:spTgt spid="8"/>
                                        </p:tgtEl>
                                      </p:cBhvr>
                                    </p:animEffect>
                                  </p:childTnLst>
                                </p:cTn>
                              </p:par>
                            </p:childTnLst>
                          </p:cTn>
                        </p:par>
                        <p:par>
                          <p:cTn id="268" fill="hold">
                            <p:stCondLst>
                              <p:cond delay="1000"/>
                            </p:stCondLst>
                            <p:childTnLst>
                              <p:par>
                                <p:cTn id="269" presetID="42" presetClass="path" presetSubtype="0" accel="50000" decel="50000" fill="hold" grpId="3" nodeType="afterEffect">
                                  <p:stCondLst>
                                    <p:cond delay="0"/>
                                  </p:stCondLst>
                                  <p:childTnLst>
                                    <p:animMotion origin="layout" path="M -0.00052 0.0669 L -0.00052 0.09977 " pathEditMode="relative" rAng="0" ptsTypes="AA">
                                      <p:cBhvr>
                                        <p:cTn id="270" dur="250" fill="hold"/>
                                        <p:tgtEl>
                                          <p:spTgt spid="7"/>
                                        </p:tgtEl>
                                        <p:attrNameLst>
                                          <p:attrName>ppt_x</p:attrName>
                                          <p:attrName>ppt_y</p:attrName>
                                        </p:attrNameLst>
                                      </p:cBhvr>
                                      <p:rCtr x="0" y="1644"/>
                                    </p:animMotion>
                                  </p:childTnLst>
                                </p:cTn>
                              </p:par>
                            </p:childTnLst>
                          </p:cTn>
                        </p:par>
                        <p:par>
                          <p:cTn id="271" fill="hold">
                            <p:stCondLst>
                              <p:cond delay="1250"/>
                            </p:stCondLst>
                            <p:childTnLst>
                              <p:par>
                                <p:cTn id="272" presetID="42" presetClass="path" presetSubtype="0" accel="50000" decel="50000" fill="hold" grpId="4" nodeType="afterEffect">
                                  <p:stCondLst>
                                    <p:cond delay="0"/>
                                  </p:stCondLst>
                                  <p:childTnLst>
                                    <p:animMotion origin="layout" path="M -0.00052 0.09977 L -0.00017 0.13264 " pathEditMode="relative" rAng="0" ptsTypes="AA">
                                      <p:cBhvr>
                                        <p:cTn id="273" dur="250" fill="hold"/>
                                        <p:tgtEl>
                                          <p:spTgt spid="7"/>
                                        </p:tgtEl>
                                        <p:attrNameLst>
                                          <p:attrName>ppt_x</p:attrName>
                                          <p:attrName>ppt_y</p:attrName>
                                        </p:attrNameLst>
                                      </p:cBhvr>
                                      <p:rCtr x="17" y="1644"/>
                                    </p:animMotion>
                                  </p:childTnLst>
                                </p:cTn>
                              </p:par>
                            </p:childTnLst>
                          </p:cTn>
                        </p:par>
                        <p:par>
                          <p:cTn id="274" fill="hold">
                            <p:stCondLst>
                              <p:cond delay="1500"/>
                            </p:stCondLst>
                            <p:childTnLst>
                              <p:par>
                                <p:cTn id="275" presetID="42" presetClass="path" presetSubtype="0" accel="50000" decel="50000" fill="hold" grpId="5" nodeType="afterEffect">
                                  <p:stCondLst>
                                    <p:cond delay="0"/>
                                  </p:stCondLst>
                                  <p:childTnLst>
                                    <p:animMotion origin="layout" path="M -0.00017 0.13264 L -0.00017 0.16505 " pathEditMode="relative" rAng="0" ptsTypes="AA">
                                      <p:cBhvr>
                                        <p:cTn id="276" dur="250" fill="hold"/>
                                        <p:tgtEl>
                                          <p:spTgt spid="7"/>
                                        </p:tgtEl>
                                        <p:attrNameLst>
                                          <p:attrName>ppt_x</p:attrName>
                                          <p:attrName>ppt_y</p:attrName>
                                        </p:attrNameLst>
                                      </p:cBhvr>
                                      <p:rCtr x="0" y="1620"/>
                                    </p:animMotion>
                                  </p:childTnLst>
                                </p:cTn>
                              </p:par>
                            </p:childTnLst>
                          </p:cTn>
                        </p:par>
                        <p:par>
                          <p:cTn id="277" fill="hold">
                            <p:stCondLst>
                              <p:cond delay="1750"/>
                            </p:stCondLst>
                            <p:childTnLst>
                              <p:par>
                                <p:cTn id="278" presetID="22" presetClass="entr" presetSubtype="8"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wipe(left)">
                                      <p:cBhvr>
                                        <p:cTn id="280" dur="250"/>
                                        <p:tgtEl>
                                          <p:spTgt spid="28"/>
                                        </p:tgtEl>
                                      </p:cBhvr>
                                    </p:animEffect>
                                  </p:childTnLst>
                                </p:cTn>
                              </p:par>
                            </p:childTnLst>
                          </p:cTn>
                        </p:par>
                        <p:par>
                          <p:cTn id="281" fill="hold">
                            <p:stCondLst>
                              <p:cond delay="2000"/>
                            </p:stCondLst>
                            <p:childTnLst>
                              <p:par>
                                <p:cTn id="282" presetID="42" presetClass="path" presetSubtype="0" accel="50000" decel="50000" fill="hold" grpId="6" nodeType="afterEffect">
                                  <p:stCondLst>
                                    <p:cond delay="0"/>
                                  </p:stCondLst>
                                  <p:childTnLst>
                                    <p:animMotion origin="layout" path="M -0.00017 0.16505 L -0.00017 0.19792 " pathEditMode="relative" rAng="0" ptsTypes="AA">
                                      <p:cBhvr>
                                        <p:cTn id="283" dur="250" fill="hold"/>
                                        <p:tgtEl>
                                          <p:spTgt spid="7"/>
                                        </p:tgtEl>
                                        <p:attrNameLst>
                                          <p:attrName>ppt_x</p:attrName>
                                          <p:attrName>ppt_y</p:attrName>
                                        </p:attrNameLst>
                                      </p:cBhvr>
                                      <p:rCtr x="0" y="1644"/>
                                    </p:animMotion>
                                  </p:childTnLst>
                                </p:cTn>
                              </p:par>
                            </p:childTnLst>
                          </p:cTn>
                        </p:par>
                        <p:par>
                          <p:cTn id="284" fill="hold">
                            <p:stCondLst>
                              <p:cond delay="2250"/>
                            </p:stCondLst>
                            <p:childTnLst>
                              <p:par>
                                <p:cTn id="285" presetID="42" presetClass="path" presetSubtype="0" accel="50000" decel="50000" fill="hold" grpId="7" nodeType="afterEffect">
                                  <p:stCondLst>
                                    <p:cond delay="0"/>
                                  </p:stCondLst>
                                  <p:childTnLst>
                                    <p:animMotion origin="layout" path="M -0.00017 0.19792 L -0.00017 0.23079 " pathEditMode="relative" rAng="0" ptsTypes="AA">
                                      <p:cBhvr>
                                        <p:cTn id="286" dur="250" fill="hold"/>
                                        <p:tgtEl>
                                          <p:spTgt spid="7"/>
                                        </p:tgtEl>
                                        <p:attrNameLst>
                                          <p:attrName>ppt_x</p:attrName>
                                          <p:attrName>ppt_y</p:attrName>
                                        </p:attrNameLst>
                                      </p:cBhvr>
                                      <p:rCtr x="0" y="1644"/>
                                    </p:animMotion>
                                  </p:childTnLst>
                                </p:cTn>
                              </p:par>
                            </p:childTnLst>
                          </p:cTn>
                        </p:par>
                        <p:par>
                          <p:cTn id="287" fill="hold">
                            <p:stCondLst>
                              <p:cond delay="2500"/>
                            </p:stCondLst>
                            <p:childTnLst>
                              <p:par>
                                <p:cTn id="288" presetID="42" presetClass="path" presetSubtype="0" accel="50000" decel="50000" fill="hold" grpId="8" nodeType="afterEffect">
                                  <p:stCondLst>
                                    <p:cond delay="0"/>
                                  </p:stCondLst>
                                  <p:childTnLst>
                                    <p:animMotion origin="layout" path="M -0.00017 0.23079 L 0.00017 0.26181 " pathEditMode="relative" rAng="0" ptsTypes="AA">
                                      <p:cBhvr>
                                        <p:cTn id="289" dur="250" fill="hold"/>
                                        <p:tgtEl>
                                          <p:spTgt spid="7"/>
                                        </p:tgtEl>
                                        <p:attrNameLst>
                                          <p:attrName>ppt_x</p:attrName>
                                          <p:attrName>ppt_y</p:attrName>
                                        </p:attrNameLst>
                                      </p:cBhvr>
                                      <p:rCtr x="17" y="1551"/>
                                    </p:animMotion>
                                  </p:childTnLst>
                                </p:cTn>
                              </p:par>
                            </p:childTnLst>
                          </p:cTn>
                        </p:par>
                        <p:par>
                          <p:cTn id="290" fill="hold">
                            <p:stCondLst>
                              <p:cond delay="2750"/>
                            </p:stCondLst>
                            <p:childTnLst>
                              <p:par>
                                <p:cTn id="291" presetID="42" presetClass="path" presetSubtype="0" accel="50000" decel="50000" fill="hold" grpId="9" nodeType="afterEffect">
                                  <p:stCondLst>
                                    <p:cond delay="0"/>
                                  </p:stCondLst>
                                  <p:childTnLst>
                                    <p:animMotion origin="layout" path="M 0.00017 0.26181 L 0.00017 0.29514 " pathEditMode="relative" rAng="0" ptsTypes="AA">
                                      <p:cBhvr>
                                        <p:cTn id="292" dur="250" fill="hold"/>
                                        <p:tgtEl>
                                          <p:spTgt spid="7"/>
                                        </p:tgtEl>
                                        <p:attrNameLst>
                                          <p:attrName>ppt_x</p:attrName>
                                          <p:attrName>ppt_y</p:attrName>
                                        </p:attrNameLst>
                                      </p:cBhvr>
                                      <p:rCtr x="0" y="1667"/>
                                    </p:animMotion>
                                  </p:childTnLst>
                                </p:cTn>
                              </p:par>
                            </p:childTnLst>
                          </p:cTn>
                        </p:par>
                        <p:par>
                          <p:cTn id="293" fill="hold">
                            <p:stCondLst>
                              <p:cond delay="3000"/>
                            </p:stCondLst>
                            <p:childTnLst>
                              <p:par>
                                <p:cTn id="294" presetID="42" presetClass="path" presetSubtype="0" accel="50000" decel="50000" fill="hold" grpId="10" nodeType="afterEffect">
                                  <p:stCondLst>
                                    <p:cond delay="0"/>
                                  </p:stCondLst>
                                  <p:childTnLst>
                                    <p:animMotion origin="layout" path="M 0.00017 0.29514 L 0.00087 0.32755 " pathEditMode="relative" rAng="0" ptsTypes="AA">
                                      <p:cBhvr>
                                        <p:cTn id="295" dur="250" fill="hold"/>
                                        <p:tgtEl>
                                          <p:spTgt spid="7"/>
                                        </p:tgtEl>
                                        <p:attrNameLst>
                                          <p:attrName>ppt_x</p:attrName>
                                          <p:attrName>ppt_y</p:attrName>
                                        </p:attrNameLst>
                                      </p:cBhvr>
                                      <p:rCtr x="35" y="1620"/>
                                    </p:animMotion>
                                  </p:childTnLst>
                                </p:cTn>
                              </p:par>
                            </p:childTnLst>
                          </p:cTn>
                        </p:par>
                        <p:par>
                          <p:cTn id="296" fill="hold">
                            <p:stCondLst>
                              <p:cond delay="3250"/>
                            </p:stCondLst>
                            <p:childTnLst>
                              <p:par>
                                <p:cTn id="297" presetID="42" presetClass="path" presetSubtype="0" accel="50000" decel="50000" fill="hold" grpId="11" nodeType="afterEffect">
                                  <p:stCondLst>
                                    <p:cond delay="0"/>
                                  </p:stCondLst>
                                  <p:childTnLst>
                                    <p:animMotion origin="layout" path="M 0.00087 0.32755 L 0.00121 0.36088 " pathEditMode="relative" rAng="0" ptsTypes="AA">
                                      <p:cBhvr>
                                        <p:cTn id="298" dur="250" fill="hold"/>
                                        <p:tgtEl>
                                          <p:spTgt spid="7"/>
                                        </p:tgtEl>
                                        <p:attrNameLst>
                                          <p:attrName>ppt_x</p:attrName>
                                          <p:attrName>ppt_y</p:attrName>
                                        </p:attrNameLst>
                                      </p:cBhvr>
                                      <p:rCtr x="17" y="1667"/>
                                    </p:animMotion>
                                  </p:childTnLst>
                                </p:cTn>
                              </p:par>
                            </p:childTnLst>
                          </p:cTn>
                        </p:par>
                        <p:par>
                          <p:cTn id="299" fill="hold">
                            <p:stCondLst>
                              <p:cond delay="3500"/>
                            </p:stCondLst>
                            <p:childTnLst>
                              <p:par>
                                <p:cTn id="300" presetID="22" presetClass="entr" presetSubtype="8" fill="hold"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wipe(left)">
                                      <p:cBhvr>
                                        <p:cTn id="302" dur="250"/>
                                        <p:tgtEl>
                                          <p:spTgt spid="35"/>
                                        </p:tgtEl>
                                      </p:cBhvr>
                                    </p:animEffect>
                                  </p:childTnLst>
                                </p:cTn>
                              </p:par>
                            </p:childTnLst>
                          </p:cTn>
                        </p:par>
                        <p:par>
                          <p:cTn id="303" fill="hold">
                            <p:stCondLst>
                              <p:cond delay="3750"/>
                            </p:stCondLst>
                            <p:childTnLst>
                              <p:par>
                                <p:cTn id="304" presetID="42" presetClass="path" presetSubtype="0" accel="50000" decel="50000" fill="hold" grpId="12" nodeType="afterEffect">
                                  <p:stCondLst>
                                    <p:cond delay="0"/>
                                  </p:stCondLst>
                                  <p:childTnLst>
                                    <p:animMotion origin="layout" path="M 0.00121 0.36088 L 0.00087 0.39514 " pathEditMode="relative" rAng="0" ptsTypes="AA">
                                      <p:cBhvr>
                                        <p:cTn id="305" dur="250" fill="hold"/>
                                        <p:tgtEl>
                                          <p:spTgt spid="7"/>
                                        </p:tgtEl>
                                        <p:attrNameLst>
                                          <p:attrName>ppt_x</p:attrName>
                                          <p:attrName>ppt_y</p:attrName>
                                        </p:attrNameLst>
                                      </p:cBhvr>
                                      <p:rCtr x="-17" y="1713"/>
                                    </p:animMotion>
                                  </p:childTnLst>
                                </p:cTn>
                              </p:par>
                            </p:childTnLst>
                          </p:cTn>
                        </p:par>
                        <p:par>
                          <p:cTn id="306" fill="hold">
                            <p:stCondLst>
                              <p:cond delay="4000"/>
                            </p:stCondLst>
                            <p:childTnLst>
                              <p:par>
                                <p:cTn id="307" presetID="22" presetClass="entr" presetSubtype="8" fill="hold" nodeType="afterEffect">
                                  <p:stCondLst>
                                    <p:cond delay="0"/>
                                  </p:stCondLst>
                                  <p:childTnLst>
                                    <p:set>
                                      <p:cBhvr>
                                        <p:cTn id="308" dur="1" fill="hold">
                                          <p:stCondLst>
                                            <p:cond delay="0"/>
                                          </p:stCondLst>
                                        </p:cTn>
                                        <p:tgtEl>
                                          <p:spTgt spid="18"/>
                                        </p:tgtEl>
                                        <p:attrNameLst>
                                          <p:attrName>style.visibility</p:attrName>
                                        </p:attrNameLst>
                                      </p:cBhvr>
                                      <p:to>
                                        <p:strVal val="visible"/>
                                      </p:to>
                                    </p:set>
                                    <p:animEffect transition="in" filter="wipe(left)">
                                      <p:cBhvr>
                                        <p:cTn id="309" dur="250"/>
                                        <p:tgtEl>
                                          <p:spTgt spid="18"/>
                                        </p:tgtEl>
                                      </p:cBhvr>
                                    </p:animEffect>
                                  </p:childTnLst>
                                </p:cTn>
                              </p:par>
                            </p:childTnLst>
                          </p:cTn>
                        </p:par>
                        <p:par>
                          <p:cTn id="310" fill="hold">
                            <p:stCondLst>
                              <p:cond delay="4250"/>
                            </p:stCondLst>
                            <p:childTnLst>
                              <p:par>
                                <p:cTn id="311" presetID="42" presetClass="path" presetSubtype="0" accel="50000" decel="50000" fill="hold" grpId="13" nodeType="afterEffect">
                                  <p:stCondLst>
                                    <p:cond delay="0"/>
                                  </p:stCondLst>
                                  <p:childTnLst>
                                    <p:animMotion origin="layout" path="M 0.00087 0.39514 L 0.00052 0.4257 " pathEditMode="relative" rAng="0" ptsTypes="AA">
                                      <p:cBhvr>
                                        <p:cTn id="312" dur="250" fill="hold"/>
                                        <p:tgtEl>
                                          <p:spTgt spid="7"/>
                                        </p:tgtEl>
                                        <p:attrNameLst>
                                          <p:attrName>ppt_x</p:attrName>
                                          <p:attrName>ppt_y</p:attrName>
                                        </p:attrNameLst>
                                      </p:cBhvr>
                                      <p:rCtr x="-17" y="1528"/>
                                    </p:animMotion>
                                  </p:childTnLst>
                                </p:cTn>
                              </p:par>
                            </p:childTnLst>
                          </p:cTn>
                        </p:par>
                        <p:par>
                          <p:cTn id="313" fill="hold">
                            <p:stCondLst>
                              <p:cond delay="4500"/>
                            </p:stCondLst>
                            <p:childTnLst>
                              <p:par>
                                <p:cTn id="314" presetID="22" presetClass="entr" presetSubtype="8" fill="hold" nodeType="afterEffect">
                                  <p:stCondLst>
                                    <p:cond delay="0"/>
                                  </p:stCondLst>
                                  <p:childTnLst>
                                    <p:set>
                                      <p:cBhvr>
                                        <p:cTn id="315" dur="1" fill="hold">
                                          <p:stCondLst>
                                            <p:cond delay="0"/>
                                          </p:stCondLst>
                                        </p:cTn>
                                        <p:tgtEl>
                                          <p:spTgt spid="19"/>
                                        </p:tgtEl>
                                        <p:attrNameLst>
                                          <p:attrName>style.visibility</p:attrName>
                                        </p:attrNameLst>
                                      </p:cBhvr>
                                      <p:to>
                                        <p:strVal val="visible"/>
                                      </p:to>
                                    </p:set>
                                    <p:animEffect transition="in" filter="wipe(left)">
                                      <p:cBhvr>
                                        <p:cTn id="316" dur="250"/>
                                        <p:tgtEl>
                                          <p:spTgt spid="19"/>
                                        </p:tgtEl>
                                      </p:cBhvr>
                                    </p:animEffect>
                                  </p:childTnLst>
                                </p:cTn>
                              </p:par>
                            </p:childTnLst>
                          </p:cTn>
                        </p:par>
                        <p:par>
                          <p:cTn id="317" fill="hold">
                            <p:stCondLst>
                              <p:cond delay="4750"/>
                            </p:stCondLst>
                            <p:childTnLst>
                              <p:par>
                                <p:cTn id="318" presetID="42" presetClass="path" presetSubtype="0" accel="50000" decel="50000" fill="hold" grpId="14" nodeType="afterEffect">
                                  <p:stCondLst>
                                    <p:cond delay="0"/>
                                  </p:stCondLst>
                                  <p:childTnLst>
                                    <p:animMotion origin="layout" path="M 0.00052 0.4257 L 0.00052 0.45857 " pathEditMode="relative" rAng="0" ptsTypes="AA">
                                      <p:cBhvr>
                                        <p:cTn id="319" dur="250" fill="hold"/>
                                        <p:tgtEl>
                                          <p:spTgt spid="7"/>
                                        </p:tgtEl>
                                        <p:attrNameLst>
                                          <p:attrName>ppt_x</p:attrName>
                                          <p:attrName>ppt_y</p:attrName>
                                        </p:attrNameLst>
                                      </p:cBhvr>
                                      <p:rCtr x="0" y="1644"/>
                                    </p:animMotion>
                                  </p:childTnLst>
                                </p:cTn>
                              </p:par>
                            </p:childTnLst>
                          </p:cTn>
                        </p:par>
                        <p:par>
                          <p:cTn id="320" fill="hold">
                            <p:stCondLst>
                              <p:cond delay="5000"/>
                            </p:stCondLst>
                            <p:childTnLst>
                              <p:par>
                                <p:cTn id="321" presetID="42" presetClass="path" presetSubtype="0" accel="50000" decel="50000" fill="hold" grpId="15" nodeType="afterEffect">
                                  <p:stCondLst>
                                    <p:cond delay="0"/>
                                  </p:stCondLst>
                                  <p:childTnLst>
                                    <p:animMotion origin="layout" path="M 0.00052 0.45857 L 0.00017 0.48797 " pathEditMode="relative" rAng="0" ptsTypes="AA">
                                      <p:cBhvr>
                                        <p:cTn id="322" dur="250" fill="hold"/>
                                        <p:tgtEl>
                                          <p:spTgt spid="7"/>
                                        </p:tgtEl>
                                        <p:attrNameLst>
                                          <p:attrName>ppt_x</p:attrName>
                                          <p:attrName>ppt_y</p:attrName>
                                        </p:attrNameLst>
                                      </p:cBhvr>
                                      <p:rCtr x="-17" y="1458"/>
                                    </p:animMotion>
                                  </p:childTnLst>
                                </p:cTn>
                              </p:par>
                            </p:childTnLst>
                          </p:cTn>
                        </p:par>
                        <p:par>
                          <p:cTn id="323" fill="hold">
                            <p:stCondLst>
                              <p:cond delay="5250"/>
                            </p:stCondLst>
                            <p:childTnLst>
                              <p:par>
                                <p:cTn id="324" presetID="22" presetClass="entr" presetSubtype="8" fill="hold" nodeType="afterEffect">
                                  <p:stCondLst>
                                    <p:cond delay="0"/>
                                  </p:stCondLst>
                                  <p:childTnLst>
                                    <p:set>
                                      <p:cBhvr>
                                        <p:cTn id="325" dur="1" fill="hold">
                                          <p:stCondLst>
                                            <p:cond delay="0"/>
                                          </p:stCondLst>
                                        </p:cTn>
                                        <p:tgtEl>
                                          <p:spTgt spid="10"/>
                                        </p:tgtEl>
                                        <p:attrNameLst>
                                          <p:attrName>style.visibility</p:attrName>
                                        </p:attrNameLst>
                                      </p:cBhvr>
                                      <p:to>
                                        <p:strVal val="visible"/>
                                      </p:to>
                                    </p:set>
                                    <p:animEffect transition="in" filter="wipe(left)">
                                      <p:cBhvr>
                                        <p:cTn id="326" dur="250"/>
                                        <p:tgtEl>
                                          <p:spTgt spid="10"/>
                                        </p:tgtEl>
                                      </p:cBhvr>
                                    </p:animEffect>
                                  </p:childTnLst>
                                </p:cTn>
                              </p:par>
                            </p:childTnLst>
                          </p:cTn>
                        </p:par>
                        <p:par>
                          <p:cTn id="327" fill="hold">
                            <p:stCondLst>
                              <p:cond delay="5500"/>
                            </p:stCondLst>
                            <p:childTnLst>
                              <p:par>
                                <p:cTn id="328" presetID="42" presetClass="path" presetSubtype="0" accel="50000" decel="50000" fill="hold" grpId="16" nodeType="afterEffect">
                                  <p:stCondLst>
                                    <p:cond delay="0"/>
                                  </p:stCondLst>
                                  <p:childTnLst>
                                    <p:animMotion origin="layout" path="M 0.00017 0.48797 L 0.00087 0.52223 " pathEditMode="relative" rAng="0" ptsTypes="AA">
                                      <p:cBhvr>
                                        <p:cTn id="329" dur="250" fill="hold"/>
                                        <p:tgtEl>
                                          <p:spTgt spid="7"/>
                                        </p:tgtEl>
                                        <p:attrNameLst>
                                          <p:attrName>ppt_x</p:attrName>
                                          <p:attrName>ppt_y</p:attrName>
                                        </p:attrNameLst>
                                      </p:cBhvr>
                                      <p:rCtr x="35" y="1713"/>
                                    </p:animMotion>
                                  </p:childTnLst>
                                </p:cTn>
                              </p:par>
                            </p:childTnLst>
                          </p:cTn>
                        </p:par>
                        <p:par>
                          <p:cTn id="330" fill="hold">
                            <p:stCondLst>
                              <p:cond delay="5750"/>
                            </p:stCondLst>
                            <p:childTnLst>
                              <p:par>
                                <p:cTn id="331" presetID="22" presetClass="entr" presetSubtype="8" fill="hold" nodeType="afterEffect">
                                  <p:stCondLst>
                                    <p:cond delay="0"/>
                                  </p:stCondLst>
                                  <p:childTnLst>
                                    <p:set>
                                      <p:cBhvr>
                                        <p:cTn id="332" dur="1" fill="hold">
                                          <p:stCondLst>
                                            <p:cond delay="0"/>
                                          </p:stCondLst>
                                        </p:cTn>
                                        <p:tgtEl>
                                          <p:spTgt spid="11"/>
                                        </p:tgtEl>
                                        <p:attrNameLst>
                                          <p:attrName>style.visibility</p:attrName>
                                        </p:attrNameLst>
                                      </p:cBhvr>
                                      <p:to>
                                        <p:strVal val="visible"/>
                                      </p:to>
                                    </p:set>
                                    <p:animEffect transition="in" filter="wipe(left)">
                                      <p:cBhvr>
                                        <p:cTn id="333" dur="250"/>
                                        <p:tgtEl>
                                          <p:spTgt spid="11"/>
                                        </p:tgtEl>
                                      </p:cBhvr>
                                    </p:animEffect>
                                  </p:childTnLst>
                                </p:cTn>
                              </p:par>
                            </p:childTnLst>
                          </p:cTn>
                        </p:par>
                        <p:par>
                          <p:cTn id="334" fill="hold">
                            <p:stCondLst>
                              <p:cond delay="6000"/>
                            </p:stCondLst>
                            <p:childTnLst>
                              <p:par>
                                <p:cTn id="335" presetID="42" presetClass="path" presetSubtype="0" accel="50000" decel="50000" fill="hold" grpId="17" nodeType="afterEffect">
                                  <p:stCondLst>
                                    <p:cond delay="0"/>
                                  </p:stCondLst>
                                  <p:childTnLst>
                                    <p:animMotion origin="layout" path="M 0.00086 0.52222 L 0.00104 0.55648 " pathEditMode="relative" rAng="0" ptsTypes="AA">
                                      <p:cBhvr>
                                        <p:cTn id="336" dur="250" fill="hold"/>
                                        <p:tgtEl>
                                          <p:spTgt spid="7"/>
                                        </p:tgtEl>
                                        <p:attrNameLst>
                                          <p:attrName>ppt_x</p:attrName>
                                          <p:attrName>ppt_y</p:attrName>
                                        </p:attrNameLst>
                                      </p:cBhvr>
                                      <p:rCtr x="-17" y="1806"/>
                                    </p:animMotion>
                                  </p:childTnLst>
                                </p:cTn>
                              </p:par>
                            </p:childTnLst>
                          </p:cTn>
                        </p:par>
                        <p:par>
                          <p:cTn id="337" fill="hold">
                            <p:stCondLst>
                              <p:cond delay="6250"/>
                            </p:stCondLst>
                            <p:childTnLst>
                              <p:par>
                                <p:cTn id="338" presetID="22" presetClass="entr" presetSubtype="8" fill="hold" nodeType="afterEffect">
                                  <p:stCondLst>
                                    <p:cond delay="0"/>
                                  </p:stCondLst>
                                  <p:childTnLst>
                                    <p:set>
                                      <p:cBhvr>
                                        <p:cTn id="339" dur="1" fill="hold">
                                          <p:stCondLst>
                                            <p:cond delay="0"/>
                                          </p:stCondLst>
                                        </p:cTn>
                                        <p:tgtEl>
                                          <p:spTgt spid="14"/>
                                        </p:tgtEl>
                                        <p:attrNameLst>
                                          <p:attrName>style.visibility</p:attrName>
                                        </p:attrNameLst>
                                      </p:cBhvr>
                                      <p:to>
                                        <p:strVal val="visible"/>
                                      </p:to>
                                    </p:set>
                                    <p:animEffect transition="in" filter="wipe(left)">
                                      <p:cBhvr>
                                        <p:cTn id="340" dur="250"/>
                                        <p:tgtEl>
                                          <p:spTgt spid="14"/>
                                        </p:tgtEl>
                                      </p:cBhvr>
                                    </p:animEffect>
                                  </p:childTnLst>
                                </p:cTn>
                              </p:par>
                            </p:childTnLst>
                          </p:cTn>
                        </p:par>
                        <p:par>
                          <p:cTn id="341" fill="hold">
                            <p:stCondLst>
                              <p:cond delay="6500"/>
                            </p:stCondLst>
                            <p:childTnLst>
                              <p:par>
                                <p:cTn id="342" presetID="42" presetClass="path" presetSubtype="0" accel="50000" decel="50000" fill="hold" grpId="18" nodeType="afterEffect">
                                  <p:stCondLst>
                                    <p:cond delay="0"/>
                                  </p:stCondLst>
                                  <p:childTnLst>
                                    <p:animMotion origin="layout" path="M 0.00104 0.55648 L 0.00191 0.58611 " pathEditMode="relative" rAng="0" ptsTypes="AA">
                                      <p:cBhvr>
                                        <p:cTn id="343" dur="250" fill="hold"/>
                                        <p:tgtEl>
                                          <p:spTgt spid="7"/>
                                        </p:tgtEl>
                                        <p:attrNameLst>
                                          <p:attrName>ppt_x</p:attrName>
                                          <p:attrName>ppt_y</p:attrName>
                                        </p:attrNameLst>
                                      </p:cBhvr>
                                      <p:rCtr x="-35" y="1574"/>
                                    </p:animMotion>
                                  </p:childTnLst>
                                </p:cTn>
                              </p:par>
                            </p:childTnLst>
                          </p:cTn>
                        </p:par>
                        <p:par>
                          <p:cTn id="344" fill="hold">
                            <p:stCondLst>
                              <p:cond delay="6750"/>
                            </p:stCondLst>
                            <p:childTnLst>
                              <p:par>
                                <p:cTn id="345" presetID="42" presetClass="path" presetSubtype="0" accel="50000" decel="50000" fill="hold" grpId="19" nodeType="afterEffect">
                                  <p:stCondLst>
                                    <p:cond delay="0"/>
                                  </p:stCondLst>
                                  <p:childTnLst>
                                    <p:animMotion origin="layout" path="M 0.00191 0.58611 L 0.0026 0.6213 " pathEditMode="relative" rAng="0" ptsTypes="AA">
                                      <p:cBhvr>
                                        <p:cTn id="346" dur="250" fill="hold"/>
                                        <p:tgtEl>
                                          <p:spTgt spid="7"/>
                                        </p:tgtEl>
                                        <p:attrNameLst>
                                          <p:attrName>ppt_x</p:attrName>
                                          <p:attrName>ppt_y</p:attrName>
                                        </p:attrNameLst>
                                      </p:cBhvr>
                                      <p:rCtr x="35" y="1759"/>
                                    </p:animMotion>
                                  </p:childTnLst>
                                </p:cTn>
                              </p:par>
                            </p:childTnLst>
                          </p:cTn>
                        </p:par>
                        <p:par>
                          <p:cTn id="347" fill="hold">
                            <p:stCondLst>
                              <p:cond delay="7000"/>
                            </p:stCondLst>
                            <p:childTnLst>
                              <p:par>
                                <p:cTn id="348" presetID="22" presetClass="entr" presetSubtype="8" fill="hold" nodeType="afterEffect">
                                  <p:stCondLst>
                                    <p:cond delay="0"/>
                                  </p:stCondLst>
                                  <p:childTnLst>
                                    <p:set>
                                      <p:cBhvr>
                                        <p:cTn id="349" dur="1" fill="hold">
                                          <p:stCondLst>
                                            <p:cond delay="0"/>
                                          </p:stCondLst>
                                        </p:cTn>
                                        <p:tgtEl>
                                          <p:spTgt spid="20"/>
                                        </p:tgtEl>
                                        <p:attrNameLst>
                                          <p:attrName>style.visibility</p:attrName>
                                        </p:attrNameLst>
                                      </p:cBhvr>
                                      <p:to>
                                        <p:strVal val="visible"/>
                                      </p:to>
                                    </p:set>
                                    <p:animEffect transition="in" filter="wipe(left)">
                                      <p:cBhvr>
                                        <p:cTn id="350" dur="250"/>
                                        <p:tgtEl>
                                          <p:spTgt spid="20"/>
                                        </p:tgtEl>
                                      </p:cBhvr>
                                    </p:animEffect>
                                  </p:childTnLst>
                                </p:cTn>
                              </p:par>
                            </p:childTnLst>
                          </p:cTn>
                        </p:par>
                        <p:par>
                          <p:cTn id="351" fill="hold">
                            <p:stCondLst>
                              <p:cond delay="7250"/>
                            </p:stCondLst>
                            <p:childTnLst>
                              <p:par>
                                <p:cTn id="352" presetID="42" presetClass="path" presetSubtype="0" accel="50000" decel="50000" fill="hold" grpId="20" nodeType="afterEffect">
                                  <p:stCondLst>
                                    <p:cond delay="0"/>
                                  </p:stCondLst>
                                  <p:childTnLst>
                                    <p:animMotion origin="layout" path="M 0.00261 0.6213 L 0.00191 0.65371 " pathEditMode="relative" rAng="0" ptsTypes="AA">
                                      <p:cBhvr>
                                        <p:cTn id="353" dur="250" fill="hold"/>
                                        <p:tgtEl>
                                          <p:spTgt spid="7"/>
                                        </p:tgtEl>
                                        <p:attrNameLst>
                                          <p:attrName>ppt_x</p:attrName>
                                          <p:attrName>ppt_y</p:attrName>
                                        </p:attrNameLst>
                                      </p:cBhvr>
                                      <p:rCtr x="0" y="1713"/>
                                    </p:animMotion>
                                  </p:childTnLst>
                                </p:cTn>
                              </p:par>
                            </p:childTnLst>
                          </p:cTn>
                        </p:par>
                        <p:par>
                          <p:cTn id="354" fill="hold">
                            <p:stCondLst>
                              <p:cond delay="7500"/>
                            </p:stCondLst>
                            <p:childTnLst>
                              <p:par>
                                <p:cTn id="355" presetID="22" presetClass="entr" presetSubtype="8" fill="hold" nodeType="afterEffect">
                                  <p:stCondLst>
                                    <p:cond delay="0"/>
                                  </p:stCondLst>
                                  <p:childTnLst>
                                    <p:set>
                                      <p:cBhvr>
                                        <p:cTn id="356" dur="1" fill="hold">
                                          <p:stCondLst>
                                            <p:cond delay="0"/>
                                          </p:stCondLst>
                                        </p:cTn>
                                        <p:tgtEl>
                                          <p:spTgt spid="26"/>
                                        </p:tgtEl>
                                        <p:attrNameLst>
                                          <p:attrName>style.visibility</p:attrName>
                                        </p:attrNameLst>
                                      </p:cBhvr>
                                      <p:to>
                                        <p:strVal val="visible"/>
                                      </p:to>
                                    </p:set>
                                    <p:animEffect transition="in" filter="wipe(left)">
                                      <p:cBhvr>
                                        <p:cTn id="357" dur="250"/>
                                        <p:tgtEl>
                                          <p:spTgt spid="26"/>
                                        </p:tgtEl>
                                      </p:cBhvr>
                                    </p:animEffect>
                                  </p:childTnLst>
                                </p:cTn>
                              </p:par>
                            </p:childTnLst>
                          </p:cTn>
                        </p:par>
                        <p:par>
                          <p:cTn id="358" fill="hold">
                            <p:stCondLst>
                              <p:cond delay="7750"/>
                            </p:stCondLst>
                            <p:childTnLst>
                              <p:par>
                                <p:cTn id="359" presetID="42" presetClass="path" presetSubtype="0" accel="50000" decel="50000" fill="hold" grpId="21" nodeType="afterEffect">
                                  <p:stCondLst>
                                    <p:cond delay="0"/>
                                  </p:stCondLst>
                                  <p:childTnLst>
                                    <p:animMotion origin="layout" path="M 0.00191 0.6537 L 0.00191 0.68704 " pathEditMode="relative" rAng="0" ptsTypes="AA">
                                      <p:cBhvr>
                                        <p:cTn id="360" dur="250" fill="hold"/>
                                        <p:tgtEl>
                                          <p:spTgt spid="7"/>
                                        </p:tgtEl>
                                        <p:attrNameLst>
                                          <p:attrName>ppt_x</p:attrName>
                                          <p:attrName>ppt_y</p:attrName>
                                        </p:attrNameLst>
                                      </p:cBhvr>
                                      <p:rCtr x="35" y="1759"/>
                                    </p:animMotion>
                                  </p:childTnLst>
                                </p:cTn>
                              </p:par>
                            </p:childTnLst>
                          </p:cTn>
                        </p:par>
                        <p:par>
                          <p:cTn id="361" fill="hold">
                            <p:stCondLst>
                              <p:cond delay="8000"/>
                            </p:stCondLst>
                            <p:childTnLst>
                              <p:par>
                                <p:cTn id="362" presetID="22" presetClass="entr" presetSubtype="8" fill="hold" nodeType="after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wipe(left)">
                                      <p:cBhvr>
                                        <p:cTn id="364" dur="250"/>
                                        <p:tgtEl>
                                          <p:spTgt spid="23"/>
                                        </p:tgtEl>
                                      </p:cBhvr>
                                    </p:animEffect>
                                  </p:childTnLst>
                                </p:cTn>
                              </p:par>
                            </p:childTnLst>
                          </p:cTn>
                        </p:par>
                        <p:par>
                          <p:cTn id="365" fill="hold">
                            <p:stCondLst>
                              <p:cond delay="8250"/>
                            </p:stCondLst>
                            <p:childTnLst>
                              <p:par>
                                <p:cTn id="366" presetID="42" presetClass="path" presetSubtype="0" accel="50000" decel="50000" fill="hold" grpId="22" nodeType="afterEffect">
                                  <p:stCondLst>
                                    <p:cond delay="0"/>
                                  </p:stCondLst>
                                  <p:childTnLst>
                                    <p:animMotion origin="layout" path="M 0.00191 0.68704 L 0.00191 0.71852 " pathEditMode="relative" rAng="0" ptsTypes="AA">
                                      <p:cBhvr>
                                        <p:cTn id="367" dur="250" fill="hold"/>
                                        <p:tgtEl>
                                          <p:spTgt spid="7"/>
                                        </p:tgtEl>
                                        <p:attrNameLst>
                                          <p:attrName>ppt_x</p:attrName>
                                          <p:attrName>ppt_y</p:attrName>
                                        </p:attrNameLst>
                                      </p:cBhvr>
                                      <p:rCtr x="0" y="1667"/>
                                    </p:animMotion>
                                  </p:childTnLst>
                                </p:cTn>
                              </p:par>
                              <p:par>
                                <p:cTn id="368" presetID="22" presetClass="entr" presetSubtype="8" fill="hold" nodeType="withEffect">
                                  <p:stCondLst>
                                    <p:cond delay="0"/>
                                  </p:stCondLst>
                                  <p:childTnLst>
                                    <p:set>
                                      <p:cBhvr>
                                        <p:cTn id="369" dur="1" fill="hold">
                                          <p:stCondLst>
                                            <p:cond delay="0"/>
                                          </p:stCondLst>
                                        </p:cTn>
                                        <p:tgtEl>
                                          <p:spTgt spid="27"/>
                                        </p:tgtEl>
                                        <p:attrNameLst>
                                          <p:attrName>style.visibility</p:attrName>
                                        </p:attrNameLst>
                                      </p:cBhvr>
                                      <p:to>
                                        <p:strVal val="visible"/>
                                      </p:to>
                                    </p:set>
                                    <p:animEffect transition="in" filter="wipe(left)">
                                      <p:cBhvr>
                                        <p:cTn id="370" dur="250"/>
                                        <p:tgtEl>
                                          <p:spTgt spid="27"/>
                                        </p:tgtEl>
                                      </p:cBhvr>
                                    </p:animEffect>
                                  </p:childTnLst>
                                </p:cTn>
                              </p:par>
                            </p:childTnLst>
                          </p:cTn>
                        </p:par>
                        <p:par>
                          <p:cTn id="371" fill="hold">
                            <p:stCondLst>
                              <p:cond delay="8500"/>
                            </p:stCondLst>
                            <p:childTnLst>
                              <p:par>
                                <p:cTn id="372" presetID="42" presetClass="path" presetSubtype="0" accel="50000" decel="50000" fill="hold" grpId="23" nodeType="afterEffect">
                                  <p:stCondLst>
                                    <p:cond delay="0"/>
                                  </p:stCondLst>
                                  <p:childTnLst>
                                    <p:animMotion origin="layout" path="M 0.00191 0.71852 L 0.00191 0.75278 " pathEditMode="relative" rAng="0" ptsTypes="AA">
                                      <p:cBhvr>
                                        <p:cTn id="373" dur="250" fill="hold"/>
                                        <p:tgtEl>
                                          <p:spTgt spid="7"/>
                                        </p:tgtEl>
                                        <p:attrNameLst>
                                          <p:attrName>ppt_x</p:attrName>
                                          <p:attrName>ppt_y</p:attrName>
                                        </p:attrNameLst>
                                      </p:cBhvr>
                                      <p:rCtr x="0" y="1713"/>
                                    </p:animMotion>
                                  </p:childTnLst>
                                </p:cTn>
                              </p:par>
                            </p:childTnLst>
                          </p:cTn>
                        </p:par>
                        <p:par>
                          <p:cTn id="374" fill="hold">
                            <p:stCondLst>
                              <p:cond delay="8750"/>
                            </p:stCondLst>
                            <p:childTnLst>
                              <p:par>
                                <p:cTn id="375" presetID="42" presetClass="path" presetSubtype="0" accel="50000" decel="50000" fill="hold" grpId="24" nodeType="afterEffect">
                                  <p:stCondLst>
                                    <p:cond delay="0"/>
                                  </p:stCondLst>
                                  <p:childTnLst>
                                    <p:animMotion origin="layout" path="M 0.00191 0.75278 L 0.00121 0.78426 " pathEditMode="relative" rAng="0" ptsTypes="AA">
                                      <p:cBhvr>
                                        <p:cTn id="376" dur="250" fill="hold"/>
                                        <p:tgtEl>
                                          <p:spTgt spid="7"/>
                                        </p:tgtEl>
                                        <p:attrNameLst>
                                          <p:attrName>ppt_x</p:attrName>
                                          <p:attrName>ppt_y</p:attrName>
                                        </p:attrNameLst>
                                      </p:cBhvr>
                                      <p:rCtr x="0" y="1667"/>
                                    </p:animMotion>
                                  </p:childTnLst>
                                </p:cTn>
                              </p:par>
                            </p:childTnLst>
                          </p:cTn>
                        </p:par>
                        <p:par>
                          <p:cTn id="377" fill="hold">
                            <p:stCondLst>
                              <p:cond delay="9000"/>
                            </p:stCondLst>
                            <p:childTnLst>
                              <p:par>
                                <p:cTn id="378" presetID="22" presetClass="entr" presetSubtype="8" fill="hold" nodeType="afterEffect">
                                  <p:stCondLst>
                                    <p:cond delay="0"/>
                                  </p:stCondLst>
                                  <p:childTnLst>
                                    <p:set>
                                      <p:cBhvr>
                                        <p:cTn id="379" dur="1" fill="hold">
                                          <p:stCondLst>
                                            <p:cond delay="0"/>
                                          </p:stCondLst>
                                        </p:cTn>
                                        <p:tgtEl>
                                          <p:spTgt spid="32"/>
                                        </p:tgtEl>
                                        <p:attrNameLst>
                                          <p:attrName>style.visibility</p:attrName>
                                        </p:attrNameLst>
                                      </p:cBhvr>
                                      <p:to>
                                        <p:strVal val="visible"/>
                                      </p:to>
                                    </p:set>
                                    <p:animEffect transition="in" filter="wipe(left)">
                                      <p:cBhvr>
                                        <p:cTn id="380" dur="250"/>
                                        <p:tgtEl>
                                          <p:spTgt spid="32"/>
                                        </p:tgtEl>
                                      </p:cBhvr>
                                    </p:animEffect>
                                  </p:childTnLst>
                                </p:cTn>
                              </p:par>
                            </p:childTnLst>
                          </p:cTn>
                        </p:par>
                        <p:par>
                          <p:cTn id="381" fill="hold">
                            <p:stCondLst>
                              <p:cond delay="9250"/>
                            </p:stCondLst>
                            <p:childTnLst>
                              <p:par>
                                <p:cTn id="382" presetID="42" presetClass="path" presetSubtype="0" accel="50000" decel="50000" fill="hold" grpId="25" nodeType="afterEffect">
                                  <p:stCondLst>
                                    <p:cond delay="0"/>
                                  </p:stCondLst>
                                  <p:childTnLst>
                                    <p:animMotion origin="layout" path="M 0.00121 0.78426 L 0.00191 0.81482 " pathEditMode="relative" rAng="0" ptsTypes="AA">
                                      <p:cBhvr>
                                        <p:cTn id="383" dur="250" fill="hold"/>
                                        <p:tgtEl>
                                          <p:spTgt spid="7"/>
                                        </p:tgtEl>
                                        <p:attrNameLst>
                                          <p:attrName>ppt_x</p:attrName>
                                          <p:attrName>ppt_y</p:attrName>
                                        </p:attrNameLst>
                                      </p:cBhvr>
                                      <p:rCtr x="35" y="1528"/>
                                    </p:animMotion>
                                  </p:childTnLst>
                                </p:cTn>
                              </p:par>
                            </p:childTnLst>
                          </p:cTn>
                        </p:par>
                        <p:par>
                          <p:cTn id="384" fill="hold">
                            <p:stCondLst>
                              <p:cond delay="9500"/>
                            </p:stCondLst>
                            <p:childTnLst>
                              <p:par>
                                <p:cTn id="385" presetID="1" presetClass="exit" presetSubtype="0" fill="hold" grpId="26" nodeType="afterEffect">
                                  <p:stCondLst>
                                    <p:cond delay="0"/>
                                  </p:stCondLst>
                                  <p:childTnLst>
                                    <p:set>
                                      <p:cBhvr>
                                        <p:cTn id="38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152" grpId="0" animBg="1"/>
      <p:bldP spid="152" grpId="1" animBg="1"/>
      <p:bldP spid="152" grpId="2" animBg="1"/>
      <p:bldP spid="152" grpId="3" animBg="1"/>
      <p:bldP spid="152" grpId="4" animBg="1"/>
      <p:bldP spid="152" grpId="5" animBg="1"/>
      <p:bldP spid="152" grpId="6" animBg="1"/>
      <p:bldP spid="152" grpId="7" animBg="1"/>
      <p:bldP spid="152" grpId="8" animBg="1"/>
      <p:bldP spid="152" grpId="9" animBg="1"/>
      <p:bldP spid="152" grpId="10" animBg="1"/>
      <p:bldP spid="152" grpId="11" animBg="1"/>
      <p:bldP spid="152" grpId="12" animBg="1"/>
      <p:bldP spid="152" grpId="13" animBg="1"/>
      <p:bldP spid="152" grpId="14" animBg="1"/>
      <p:bldP spid="152" grpId="15" animBg="1"/>
      <p:bldP spid="153" grpId="0" animBg="1"/>
      <p:bldP spid="153" grpId="1" animBg="1"/>
      <p:bldP spid="153" grpId="2" animBg="1"/>
      <p:bldP spid="153" grpId="3" animBg="1"/>
      <p:bldP spid="153" grpId="4" animBg="1"/>
      <p:bldP spid="153" grpId="5" animBg="1"/>
      <p:bldP spid="153" grpId="6" animBg="1"/>
      <p:bldP spid="153" grpId="7" animBg="1"/>
      <p:bldP spid="153" grpId="8" animBg="1"/>
      <p:bldP spid="153" grpId="9" animBg="1"/>
      <p:bldP spid="153" grpId="10" animBg="1"/>
      <p:bldP spid="153" grpId="11" animBg="1"/>
      <p:bldP spid="153" grpId="12" animBg="1"/>
      <p:bldP spid="153" grpId="13" animBg="1"/>
      <p:bldP spid="153" grpId="14" animBg="1"/>
      <p:bldP spid="153" grpId="15" animBg="1"/>
      <p:bldP spid="153" grpId="16" animBg="1"/>
      <p:bldP spid="211" grpId="0"/>
      <p:bldP spid="221" grpId="0"/>
      <p:bldP spid="341" grpId="0" animBg="1"/>
      <p:bldP spid="341" grpId="1" animBg="1"/>
      <p:bldP spid="341" grpId="2" animBg="1"/>
      <p:bldP spid="341" grpId="3" animBg="1"/>
      <p:bldP spid="341" grpId="4" animBg="1"/>
      <p:bldP spid="341" grpId="5" animBg="1"/>
      <p:bldP spid="342" grpId="0" animBg="1"/>
      <p:bldP spid="342" grpId="1" animBg="1"/>
      <p:bldP spid="342" grpId="2" animBg="1"/>
      <p:bldP spid="342" grpId="3" animBg="1"/>
      <p:bldP spid="343" grpId="0" animBg="1"/>
      <p:bldP spid="343" grpId="1" animBg="1"/>
      <p:bldP spid="343" grpId="2" animBg="1"/>
      <p:bldP spid="343" grpId="3" animBg="1"/>
      <p:bldP spid="344" grpId="0" animBg="1"/>
      <p:bldP spid="344" grpId="1" animBg="1"/>
      <p:bldP spid="344" grpId="2" animBg="1"/>
      <p:bldP spid="344" grpId="3" animBg="1"/>
      <p:bldP spid="345" grpId="0" animBg="1"/>
      <p:bldP spid="345" grpId="1" animBg="1"/>
      <p:bldP spid="345" grpId="2" animBg="1"/>
      <p:bldP spid="345" grpId="3" animBg="1"/>
      <p:bldP spid="346" grpId="0" animBg="1"/>
      <p:bldP spid="346" grpId="1" animBg="1"/>
      <p:bldP spid="346" grpId="2" animBg="1"/>
      <p:bldP spid="346"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General Workflow</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20</a:t>
            </a:fld>
            <a:endParaRPr lang="en-US" dirty="0"/>
          </a:p>
        </p:txBody>
      </p:sp>
      <p:sp>
        <p:nvSpPr>
          <p:cNvPr id="4" name="Inhaltsplatzhalter 3"/>
          <p:cNvSpPr>
            <a:spLocks noGrp="1"/>
          </p:cNvSpPr>
          <p:nvPr>
            <p:ph idx="1"/>
          </p:nvPr>
        </p:nvSpPr>
        <p:spPr>
          <a:xfrm>
            <a:off x="130277" y="594247"/>
            <a:ext cx="11865077" cy="5756219"/>
          </a:xfrm>
        </p:spPr>
        <p:txBody>
          <a:bodyPr>
            <a:normAutofit fontScale="85000" lnSpcReduction="20000"/>
          </a:bodyPr>
          <a:lstStyle/>
          <a:p>
            <a:pPr marL="216000"/>
            <a:r>
              <a:rPr lang="en-US" dirty="0" smtClean="0"/>
              <a:t>Preparing the Data (search and base table) </a:t>
            </a:r>
          </a:p>
          <a:p>
            <a:pPr lvl="1"/>
            <a:r>
              <a:rPr lang="en-US" dirty="0" smtClean="0"/>
              <a:t>Harmonize idiosyncratic disparities between the datasets, like consistently using different kinds of abbreviations.</a:t>
            </a:r>
            <a:br>
              <a:rPr lang="en-US" dirty="0" smtClean="0"/>
            </a:br>
            <a:r>
              <a:rPr lang="en-US" dirty="0" smtClean="0"/>
              <a:t>“</a:t>
            </a:r>
            <a:r>
              <a:rPr lang="en-US" dirty="0" err="1" smtClean="0"/>
              <a:t>Univ</a:t>
            </a:r>
            <a:r>
              <a:rPr lang="en-US" dirty="0" smtClean="0"/>
              <a:t>” vs. “University” vs. “</a:t>
            </a:r>
            <a:r>
              <a:rPr lang="en-US" dirty="0" err="1" smtClean="0"/>
              <a:t>Uni</a:t>
            </a:r>
            <a:r>
              <a:rPr lang="en-US" dirty="0" smtClean="0"/>
              <a:t>”, “limited” vs. “ltd”, “</a:t>
            </a:r>
            <a:r>
              <a:rPr lang="en-US" dirty="0" err="1" smtClean="0"/>
              <a:t>Strasse</a:t>
            </a:r>
            <a:r>
              <a:rPr lang="en-US" dirty="0" smtClean="0"/>
              <a:t>” vs. “Str.” and so on</a:t>
            </a:r>
            <a:br>
              <a:rPr lang="en-US" dirty="0" smtClean="0"/>
            </a:br>
            <a:r>
              <a:rPr lang="en-US" dirty="0" smtClean="0"/>
              <a:t>Optionally: development of custom Preparers (there are already some in the “preparer” directory)</a:t>
            </a:r>
          </a:p>
          <a:p>
            <a:pPr lvl="1"/>
            <a:r>
              <a:rPr lang="en-US" dirty="0" smtClean="0"/>
              <a:t>Removal of duplicate entries in the data especially in unfocused datasets, i.e. patent applicants. This removes unwanted distortions of the heuristic and redundancies. Keep a linkage to the original data!</a:t>
            </a:r>
          </a:p>
          <a:p>
            <a:pPr lvl="1"/>
            <a:r>
              <a:rPr lang="en-US" dirty="0" smtClean="0"/>
              <a:t>The </a:t>
            </a:r>
            <a:r>
              <a:rPr lang="en-US" dirty="0" err="1" smtClean="0"/>
              <a:t>SearchEngine</a:t>
            </a:r>
            <a:r>
              <a:rPr lang="en-US" dirty="0" smtClean="0"/>
              <a:t> imports tab-delimited text files with column headers (not too fancy). Avoid unnecessary fields!</a:t>
            </a:r>
          </a:p>
          <a:p>
            <a:r>
              <a:rPr lang="en-US" dirty="0" smtClean="0"/>
              <a:t>Create the </a:t>
            </a:r>
            <a:r>
              <a:rPr lang="en-US" dirty="0" err="1" smtClean="0"/>
              <a:t>SearchEngine</a:t>
            </a:r>
            <a:endParaRPr lang="en-US" dirty="0" smtClean="0"/>
          </a:p>
          <a:p>
            <a:pPr lvl="1"/>
            <a:r>
              <a:rPr lang="en-US" dirty="0" smtClean="0"/>
              <a:t>Choose the base table according to the following priority list: more focused, more clutter, larger</a:t>
            </a:r>
          </a:p>
          <a:p>
            <a:pPr lvl="1"/>
            <a:r>
              <a:rPr lang="en-US" dirty="0" smtClean="0"/>
              <a:t>Define search types by adding </a:t>
            </a:r>
            <a:r>
              <a:rPr lang="en-US" dirty="0" smtClean="0"/>
              <a:t>preparers </a:t>
            </a:r>
            <a:r>
              <a:rPr lang="en-US" dirty="0" smtClean="0"/>
              <a:t>to search fields. Usually, every search field has a conventional search type and only the most </a:t>
            </a:r>
            <a:r>
              <a:rPr lang="en-US" dirty="0" smtClean="0"/>
              <a:t>relevant field(s) </a:t>
            </a:r>
            <a:r>
              <a:rPr lang="en-US" dirty="0" smtClean="0"/>
              <a:t>will get an additional destructive search type including a n-gram preparer.</a:t>
            </a:r>
          </a:p>
          <a:p>
            <a:r>
              <a:rPr lang="en-US" dirty="0" smtClean="0"/>
              <a:t>Search Strategy for Firm Matching</a:t>
            </a:r>
          </a:p>
          <a:p>
            <a:pPr lvl="1"/>
            <a:r>
              <a:rPr lang="en-US" dirty="0" smtClean="0"/>
              <a:t>Define a weight distribution according the relevancy of the search fields, ignoring additional destructive search types, e.g. 70% for relevant fields (firm name) and 30% for auxiliary fields (address). Define a containment by choosing a justifiable size for a large candidate list.</a:t>
            </a:r>
          </a:p>
          <a:p>
            <a:pPr lvl="1"/>
            <a:r>
              <a:rPr lang="en-US" dirty="0" smtClean="0">
                <a:solidFill>
                  <a:srgbClr val="7AD0C4"/>
                </a:solidFill>
              </a:rPr>
              <a:t>Incremental</a:t>
            </a:r>
            <a:r>
              <a:rPr lang="en-US" dirty="0" smtClean="0"/>
              <a:t>: complete search terms without candidates from earlier runs, gradually reduce retrieval restrictions, Darwinian (keep only the best)</a:t>
            </a:r>
          </a:p>
          <a:p>
            <a:pPr lvl="2"/>
            <a:r>
              <a:rPr lang="en-US" dirty="0" smtClean="0"/>
              <a:t>Start with a high threshold requiring auxiliary fields using only conventional search types. You may even prelude with a run based on log smoothed conventional search types for the relevant fields followed by a non-smoothed version.</a:t>
            </a:r>
          </a:p>
          <a:p>
            <a:pPr lvl="2"/>
            <a:r>
              <a:rPr lang="en-US" dirty="0"/>
              <a:t>S</a:t>
            </a:r>
            <a:r>
              <a:rPr lang="en-US" dirty="0" smtClean="0"/>
              <a:t>witch to destructive search types by switching the corresponding weights and perform two search runs, one with log smoothing and one without smoothing of the destructive search types.</a:t>
            </a:r>
          </a:p>
          <a:p>
            <a:pPr lvl="2"/>
            <a:r>
              <a:rPr lang="en-US" dirty="0" smtClean="0"/>
              <a:t>Lower the threshold forfeiting the necessity of auxiliary fields and repeat the search steps.</a:t>
            </a:r>
          </a:p>
          <a:p>
            <a:pPr lvl="1"/>
            <a:r>
              <a:rPr lang="en-US" dirty="0" smtClean="0">
                <a:solidFill>
                  <a:srgbClr val="BADA15"/>
                </a:solidFill>
              </a:rPr>
              <a:t>Compound</a:t>
            </a:r>
            <a:r>
              <a:rPr lang="en-US" dirty="0" smtClean="0"/>
              <a:t>: merge search runs based on a reasonably low threshold</a:t>
            </a:r>
          </a:p>
          <a:p>
            <a:pPr lvl="2"/>
            <a:r>
              <a:rPr lang="en-US" dirty="0" smtClean="0"/>
              <a:t>Start with a conventional search run by setting the weights of the destructive search types to zero</a:t>
            </a:r>
          </a:p>
          <a:p>
            <a:pPr lvl="2"/>
            <a:r>
              <a:rPr lang="en-US" dirty="0"/>
              <a:t>Switch to destructive search types by switching the corresponding weights and perform two search runs, one with log smoothing and one without smoothing of the destructive search types</a:t>
            </a:r>
            <a:r>
              <a:rPr lang="en-US" dirty="0" smtClean="0"/>
              <a:t>.</a:t>
            </a:r>
          </a:p>
          <a:p>
            <a:pPr marL="216000" lvl="1"/>
            <a:r>
              <a:rPr lang="en-US" dirty="0"/>
              <a:t>Concentrate on appropriate retrieval and less on identity refinement because the identity will be replaced by the meta vector carrying much more similarity indicators for the </a:t>
            </a:r>
            <a:r>
              <a:rPr lang="en-US" dirty="0" err="1"/>
              <a:t>SearchEngine</a:t>
            </a:r>
            <a:r>
              <a:rPr lang="en-US" dirty="0"/>
              <a:t> Machine Learning approach </a:t>
            </a:r>
            <a:r>
              <a:rPr lang="en-US" dirty="0" smtClean="0"/>
              <a:t>SEML.</a:t>
            </a:r>
            <a:endParaRPr lang="en-US" dirty="0"/>
          </a:p>
          <a:p>
            <a:endParaRPr lang="en-US" dirty="0" smtClean="0"/>
          </a:p>
        </p:txBody>
      </p:sp>
    </p:spTree>
    <p:extLst>
      <p:ext uri="{BB962C8B-B14F-4D97-AF65-F5344CB8AC3E}">
        <p14:creationId xmlns:p14="http://schemas.microsoft.com/office/powerpoint/2010/main" val="829637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Search Strategy Components</a:t>
            </a:r>
            <a:endParaRPr lang="en-US" dirty="0"/>
          </a:p>
        </p:txBody>
      </p:sp>
      <p:sp>
        <p:nvSpPr>
          <p:cNvPr id="4" name="Inhaltsplatzhalter 3"/>
          <p:cNvSpPr>
            <a:spLocks noGrp="1"/>
          </p:cNvSpPr>
          <p:nvPr>
            <p:ph idx="1"/>
          </p:nvPr>
        </p:nvSpPr>
        <p:spPr/>
        <p:txBody>
          <a:bodyPr>
            <a:noAutofit/>
          </a:bodyPr>
          <a:lstStyle/>
          <a:p>
            <a:pPr marL="216000" lvl="0">
              <a:spcBef>
                <a:spcPts val="600"/>
              </a:spcBef>
              <a:buClr>
                <a:srgbClr val="00AAE5"/>
              </a:buClr>
            </a:pPr>
            <a:r>
              <a:rPr lang="en-US" sz="1400" dirty="0">
                <a:solidFill>
                  <a:prstClr val="black"/>
                </a:solidFill>
              </a:rPr>
              <a:t>Threshold</a:t>
            </a:r>
          </a:p>
          <a:p>
            <a:pPr marL="504000" lvl="1">
              <a:spcBef>
                <a:spcPts val="0"/>
              </a:spcBef>
              <a:buClr>
                <a:srgbClr val="00AAE5"/>
              </a:buClr>
            </a:pPr>
            <a:r>
              <a:rPr lang="en-US" sz="1400" dirty="0">
                <a:solidFill>
                  <a:prstClr val="black"/>
                </a:solidFill>
              </a:rPr>
              <a:t>Interaction with the search type weights constitutes the search strategy</a:t>
            </a:r>
          </a:p>
          <a:p>
            <a:pPr marL="504000" lvl="1">
              <a:spcBef>
                <a:spcPts val="0"/>
              </a:spcBef>
              <a:buClr>
                <a:srgbClr val="00AAE5"/>
              </a:buClr>
            </a:pPr>
            <a:r>
              <a:rPr lang="en-US" sz="1400" dirty="0">
                <a:solidFill>
                  <a:prstClr val="black"/>
                </a:solidFill>
              </a:rPr>
              <a:t>A threshold above the firm name weight enforces partial address similarity</a:t>
            </a:r>
          </a:p>
          <a:p>
            <a:pPr marL="504000" lvl="1">
              <a:spcBef>
                <a:spcPts val="0"/>
              </a:spcBef>
              <a:buClr>
                <a:srgbClr val="00AAE5"/>
              </a:buClr>
            </a:pPr>
            <a:r>
              <a:rPr lang="en-US" sz="1400" dirty="0">
                <a:solidFill>
                  <a:prstClr val="black"/>
                </a:solidFill>
              </a:rPr>
              <a:t>If the threshold is below the firm name weight, similarity in the address increases the leeway</a:t>
            </a:r>
          </a:p>
          <a:p>
            <a:pPr marL="216000" lvl="0">
              <a:spcBef>
                <a:spcPts val="600"/>
              </a:spcBef>
              <a:buClr>
                <a:srgbClr val="00AAE5"/>
              </a:buClr>
            </a:pPr>
            <a:r>
              <a:rPr lang="en-US" sz="1400" dirty="0">
                <a:solidFill>
                  <a:prstClr val="black"/>
                </a:solidFill>
              </a:rPr>
              <a:t>Redistribution of </a:t>
            </a:r>
            <a:r>
              <a:rPr lang="en-US" sz="1400" dirty="0" smtClean="0">
                <a:solidFill>
                  <a:prstClr val="black"/>
                </a:solidFill>
              </a:rPr>
              <a:t>search </a:t>
            </a:r>
            <a:r>
              <a:rPr lang="en-US" sz="1400" dirty="0">
                <a:solidFill>
                  <a:prstClr val="black"/>
                </a:solidFill>
              </a:rPr>
              <a:t>t</a:t>
            </a:r>
            <a:r>
              <a:rPr lang="en-US" sz="1400" dirty="0" smtClean="0">
                <a:solidFill>
                  <a:prstClr val="black"/>
                </a:solidFill>
              </a:rPr>
              <a:t>ype weights</a:t>
            </a:r>
            <a:endParaRPr lang="en-US" sz="1400" dirty="0">
              <a:solidFill>
                <a:prstClr val="black"/>
              </a:solidFill>
            </a:endParaRPr>
          </a:p>
          <a:p>
            <a:pPr marL="504000" lvl="1">
              <a:spcBef>
                <a:spcPts val="0"/>
              </a:spcBef>
              <a:buClr>
                <a:srgbClr val="00AAE5"/>
              </a:buClr>
            </a:pPr>
            <a:r>
              <a:rPr lang="en-US" sz="1400" dirty="0">
                <a:solidFill>
                  <a:prstClr val="black"/>
                </a:solidFill>
              </a:rPr>
              <a:t>Increasing/decreasing the impact of </a:t>
            </a:r>
            <a:r>
              <a:rPr lang="en-US" sz="1400" dirty="0" smtClean="0">
                <a:solidFill>
                  <a:prstClr val="black"/>
                </a:solidFill>
              </a:rPr>
              <a:t>search types </a:t>
            </a:r>
            <a:r>
              <a:rPr lang="en-US" sz="1400" dirty="0">
                <a:solidFill>
                  <a:prstClr val="black"/>
                </a:solidFill>
              </a:rPr>
              <a:t>on the relative Identity</a:t>
            </a:r>
          </a:p>
          <a:p>
            <a:pPr marL="504000" lvl="1">
              <a:spcBef>
                <a:spcPts val="0"/>
              </a:spcBef>
              <a:buClr>
                <a:srgbClr val="00AAE5"/>
              </a:buClr>
            </a:pPr>
            <a:r>
              <a:rPr lang="en-US" sz="1400" dirty="0">
                <a:solidFill>
                  <a:prstClr val="black"/>
                </a:solidFill>
              </a:rPr>
              <a:t>The more weight on address search types, the higher the leeway for the firm name</a:t>
            </a:r>
          </a:p>
          <a:p>
            <a:pPr marL="504000" lvl="1">
              <a:spcBef>
                <a:spcPts val="0"/>
              </a:spcBef>
              <a:buClr>
                <a:srgbClr val="00AAE5"/>
              </a:buClr>
            </a:pPr>
            <a:r>
              <a:rPr lang="en-US" sz="1400" dirty="0">
                <a:solidFill>
                  <a:prstClr val="black"/>
                </a:solidFill>
              </a:rPr>
              <a:t>A weight of zero deactivates a search </a:t>
            </a:r>
            <a:r>
              <a:rPr lang="en-US" sz="1400" dirty="0" smtClean="0">
                <a:solidFill>
                  <a:prstClr val="black"/>
                </a:solidFill>
              </a:rPr>
              <a:t>type for strategies with dedicated misspelling steps:</a:t>
            </a:r>
          </a:p>
          <a:p>
            <a:pPr marL="720000" lvl="2">
              <a:spcBef>
                <a:spcPts val="0"/>
              </a:spcBef>
              <a:buClr>
                <a:srgbClr val="00AAE5"/>
              </a:buClr>
            </a:pPr>
            <a:r>
              <a:rPr lang="en-US" sz="1400" dirty="0" smtClean="0">
                <a:solidFill>
                  <a:prstClr val="black"/>
                </a:solidFill>
              </a:rPr>
              <a:t>Start with runs not capturing misspellings → associated search </a:t>
            </a:r>
            <a:r>
              <a:rPr lang="en-US" sz="1400" dirty="0" smtClean="0">
                <a:solidFill>
                  <a:prstClr val="black"/>
                </a:solidFill>
              </a:rPr>
              <a:t>types </a:t>
            </a:r>
            <a:r>
              <a:rPr lang="en-US" sz="1400" dirty="0" smtClean="0">
                <a:solidFill>
                  <a:prstClr val="black"/>
                </a:solidFill>
              </a:rPr>
              <a:t>(n-grams) has a weight of zero</a:t>
            </a:r>
          </a:p>
          <a:p>
            <a:pPr marL="720000" lvl="2">
              <a:spcBef>
                <a:spcPts val="0"/>
              </a:spcBef>
              <a:buClr>
                <a:srgbClr val="00AAE5"/>
              </a:buClr>
            </a:pPr>
            <a:r>
              <a:rPr lang="en-US" sz="1400" dirty="0" smtClean="0">
                <a:solidFill>
                  <a:prstClr val="black"/>
                </a:solidFill>
              </a:rPr>
              <a:t>Continue with misspelling runs → switch weight to linguistic </a:t>
            </a:r>
            <a:r>
              <a:rPr lang="en-US" sz="1400" dirty="0" smtClean="0">
                <a:solidFill>
                  <a:prstClr val="black"/>
                </a:solidFill>
              </a:rPr>
              <a:t>search types, </a:t>
            </a:r>
            <a:r>
              <a:rPr lang="en-US" sz="1400" dirty="0" smtClean="0">
                <a:solidFill>
                  <a:prstClr val="black"/>
                </a:solidFill>
              </a:rPr>
              <a:t>set conventional to zero</a:t>
            </a:r>
          </a:p>
          <a:p>
            <a:pPr marL="72000">
              <a:spcBef>
                <a:spcPts val="600"/>
              </a:spcBef>
              <a:buClr>
                <a:srgbClr val="00AAE5"/>
              </a:buClr>
            </a:pPr>
            <a:r>
              <a:rPr lang="en-US" sz="1400" dirty="0">
                <a:solidFill>
                  <a:prstClr val="black"/>
                </a:solidFill>
              </a:rPr>
              <a:t>Containment</a:t>
            </a:r>
          </a:p>
          <a:p>
            <a:pPr marL="504000" lvl="1">
              <a:spcBef>
                <a:spcPts val="0"/>
              </a:spcBef>
              <a:buClr>
                <a:srgbClr val="00AAE5"/>
              </a:buClr>
            </a:pPr>
            <a:r>
              <a:rPr lang="en-US" sz="1400" dirty="0">
                <a:solidFill>
                  <a:prstClr val="black"/>
                </a:solidFill>
              </a:rPr>
              <a:t>Keep weak search terms at bay by assessing a sensible cutoff: maximum expected number of plausible candidates</a:t>
            </a:r>
          </a:p>
          <a:p>
            <a:pPr marL="216000" lvl="0">
              <a:spcBef>
                <a:spcPts val="600"/>
              </a:spcBef>
              <a:buClr>
                <a:srgbClr val="00AAE5"/>
              </a:buClr>
            </a:pPr>
            <a:r>
              <a:rPr lang="en-US" sz="1400" dirty="0" smtClean="0">
                <a:solidFill>
                  <a:prstClr val="black"/>
                </a:solidFill>
              </a:rPr>
              <a:t>Capturing misspellings</a:t>
            </a:r>
          </a:p>
          <a:p>
            <a:pPr marL="504000" lvl="1">
              <a:spcBef>
                <a:spcPts val="0"/>
              </a:spcBef>
              <a:buClr>
                <a:srgbClr val="00AAE5"/>
              </a:buClr>
            </a:pPr>
            <a:r>
              <a:rPr lang="en-US" sz="1400" dirty="0" smtClean="0">
                <a:solidFill>
                  <a:prstClr val="black"/>
                </a:solidFill>
              </a:rPr>
              <a:t>Activating </a:t>
            </a:r>
            <a:r>
              <a:rPr lang="en-US" sz="1400" dirty="0">
                <a:solidFill>
                  <a:prstClr val="black"/>
                </a:solidFill>
              </a:rPr>
              <a:t>linguistic search types (n-grams) by assigning a weight &gt; </a:t>
            </a:r>
            <a:r>
              <a:rPr lang="en-US" sz="1400" dirty="0" smtClean="0">
                <a:solidFill>
                  <a:prstClr val="black"/>
                </a:solidFill>
              </a:rPr>
              <a:t>0 and deactivating the corresponding conventional search type</a:t>
            </a:r>
            <a:endParaRPr lang="en-US" sz="1400" dirty="0">
              <a:solidFill>
                <a:prstClr val="black"/>
              </a:solidFill>
            </a:endParaRPr>
          </a:p>
          <a:p>
            <a:pPr marL="504000" lvl="1">
              <a:spcBef>
                <a:spcPts val="0"/>
              </a:spcBef>
              <a:buClr>
                <a:srgbClr val="00AAE5"/>
              </a:buClr>
            </a:pPr>
            <a:r>
              <a:rPr lang="en-US" sz="1400" dirty="0">
                <a:solidFill>
                  <a:prstClr val="black"/>
                </a:solidFill>
              </a:rPr>
              <a:t>Usually only relevant search fields like the firm name are equipped with linguistic preparer</a:t>
            </a:r>
          </a:p>
          <a:p>
            <a:pPr marL="216000" lvl="0">
              <a:spcBef>
                <a:spcPts val="600"/>
              </a:spcBef>
              <a:buClr>
                <a:srgbClr val="00AAE5"/>
              </a:buClr>
            </a:pPr>
            <a:r>
              <a:rPr lang="en-US" sz="1400" dirty="0">
                <a:solidFill>
                  <a:prstClr val="black"/>
                </a:solidFill>
              </a:rPr>
              <a:t>Smoothing of the </a:t>
            </a:r>
            <a:r>
              <a:rPr lang="en-US" sz="1400" dirty="0" err="1">
                <a:solidFill>
                  <a:prstClr val="black"/>
                </a:solidFill>
              </a:rPr>
              <a:t>rIP</a:t>
            </a:r>
            <a:r>
              <a:rPr lang="en-US" sz="1400" dirty="0">
                <a:solidFill>
                  <a:prstClr val="black"/>
                </a:solidFill>
              </a:rPr>
              <a:t> distribution</a:t>
            </a:r>
          </a:p>
          <a:p>
            <a:pPr marL="504000" lvl="1">
              <a:spcBef>
                <a:spcPts val="0"/>
              </a:spcBef>
              <a:buClr>
                <a:srgbClr val="00AAE5"/>
              </a:buClr>
            </a:pPr>
            <a:r>
              <a:rPr lang="en-US" sz="1400" dirty="0">
                <a:solidFill>
                  <a:prstClr val="black"/>
                </a:solidFill>
              </a:rPr>
              <a:t>A smoothed distribution requires more words to match → dominant words lose </a:t>
            </a:r>
            <a:r>
              <a:rPr lang="en-US" sz="1400" dirty="0" smtClean="0">
                <a:solidFill>
                  <a:prstClr val="black"/>
                </a:solidFill>
              </a:rPr>
              <a:t>dominance</a:t>
            </a:r>
          </a:p>
          <a:p>
            <a:pPr marL="504000" lvl="1">
              <a:spcBef>
                <a:spcPts val="0"/>
              </a:spcBef>
              <a:buClr>
                <a:srgbClr val="00AAE5"/>
              </a:buClr>
            </a:pPr>
            <a:r>
              <a:rPr lang="en-US" sz="1400" dirty="0" smtClean="0">
                <a:solidFill>
                  <a:prstClr val="black"/>
                </a:solidFill>
              </a:rPr>
              <a:t>Higher precision at the expense of recall</a:t>
            </a:r>
          </a:p>
          <a:p>
            <a:pPr marL="504000" lvl="1">
              <a:spcBef>
                <a:spcPts val="0"/>
              </a:spcBef>
              <a:buClr>
                <a:srgbClr val="00AAE5"/>
              </a:buClr>
            </a:pPr>
            <a:r>
              <a:rPr lang="en-US" sz="1400" dirty="0" smtClean="0">
                <a:solidFill>
                  <a:prstClr val="black"/>
                </a:solidFill>
              </a:rPr>
              <a:t>Some search </a:t>
            </a:r>
            <a:r>
              <a:rPr lang="en-US" sz="1400" dirty="0" smtClean="0">
                <a:solidFill>
                  <a:prstClr val="black"/>
                </a:solidFill>
              </a:rPr>
              <a:t>contexts </a:t>
            </a:r>
            <a:r>
              <a:rPr lang="en-US" sz="1400" dirty="0" smtClean="0">
                <a:solidFill>
                  <a:prstClr val="black"/>
                </a:solidFill>
              </a:rPr>
              <a:t>fare better with smoothing, i.e. street addresses or person names</a:t>
            </a:r>
            <a:endParaRPr lang="en-US" sz="1400" dirty="0">
              <a:solidFill>
                <a:prstClr val="black"/>
              </a:solidFill>
            </a:endParaRPr>
          </a:p>
          <a:p>
            <a:pPr marL="504000" lvl="1">
              <a:spcBef>
                <a:spcPts val="0"/>
              </a:spcBef>
              <a:buClr>
                <a:srgbClr val="00AAE5"/>
              </a:buClr>
            </a:pPr>
            <a:r>
              <a:rPr lang="en-US" sz="1400" dirty="0">
                <a:solidFill>
                  <a:prstClr val="black"/>
                </a:solidFill>
              </a:rPr>
              <a:t>N-grams covering misspellings may become dominant preventing matches </a:t>
            </a:r>
            <a:r>
              <a:rPr lang="en-US" sz="1400" dirty="0" smtClean="0">
                <a:solidFill>
                  <a:prstClr val="black"/>
                </a:solidFill>
              </a:rPr>
              <a:t>→ two search runs: one with and one without smoothing</a:t>
            </a:r>
          </a:p>
          <a:p>
            <a:pPr marL="72000">
              <a:spcBef>
                <a:spcPts val="600"/>
              </a:spcBef>
              <a:buClr>
                <a:srgbClr val="00AAE5"/>
              </a:buClr>
            </a:pPr>
            <a:r>
              <a:rPr lang="en-US" sz="1400" dirty="0" smtClean="0">
                <a:solidFill>
                  <a:prstClr val="black"/>
                </a:solidFill>
              </a:rPr>
              <a:t>Strategies over multiple search steps</a:t>
            </a:r>
          </a:p>
          <a:p>
            <a:pPr marL="504000" lvl="1">
              <a:spcBef>
                <a:spcPts val="0"/>
              </a:spcBef>
              <a:buClr>
                <a:srgbClr val="00AAE5"/>
              </a:buClr>
            </a:pPr>
            <a:r>
              <a:rPr lang="en-US" sz="1400" dirty="0" smtClean="0">
                <a:solidFill>
                  <a:prstClr val="black"/>
                </a:solidFill>
              </a:rPr>
              <a:t>Incremental: exclude search records with candidates from subsequent search runs, Darwinian (keeping only the best candidates) → </a:t>
            </a:r>
            <a:r>
              <a:rPr lang="en-US" sz="1400" dirty="0" smtClean="0">
                <a:solidFill>
                  <a:srgbClr val="7CD2C6"/>
                </a:solidFill>
              </a:rPr>
              <a:t>Focused Base Table</a:t>
            </a:r>
          </a:p>
          <a:p>
            <a:pPr marL="504000" lvl="1">
              <a:spcBef>
                <a:spcPts val="0"/>
              </a:spcBef>
              <a:buClr>
                <a:srgbClr val="00AAE5"/>
              </a:buClr>
            </a:pPr>
            <a:r>
              <a:rPr lang="en-US" sz="1400" dirty="0" smtClean="0">
                <a:solidFill>
                  <a:prstClr val="black"/>
                </a:solidFill>
              </a:rPr>
              <a:t>Compound: candidates of subsequent runs are merged (union of candidate sets) → </a:t>
            </a:r>
            <a:r>
              <a:rPr lang="en-US" sz="1400" dirty="0" smtClean="0">
                <a:solidFill>
                  <a:srgbClr val="BADA15"/>
                </a:solidFill>
              </a:rPr>
              <a:t>Unfocused Base Table</a:t>
            </a:r>
            <a:endParaRPr lang="en-US" sz="1400" dirty="0">
              <a:solidFill>
                <a:srgbClr val="BADA15"/>
              </a:solidFill>
            </a:endParaRPr>
          </a:p>
          <a:p>
            <a:pPr lvl="0" indent="0">
              <a:spcBef>
                <a:spcPts val="600"/>
              </a:spcBef>
              <a:buClr>
                <a:srgbClr val="00AAE5"/>
              </a:buClr>
              <a:buNone/>
            </a:pPr>
            <a:endParaRPr lang="en-US" sz="1400" dirty="0">
              <a:solidFill>
                <a:prstClr val="black"/>
              </a:solidFill>
            </a:endParaRPr>
          </a:p>
          <a:p>
            <a:endParaRPr lang="en-US" sz="1400" dirty="0"/>
          </a:p>
        </p:txBody>
      </p:sp>
      <p:sp>
        <p:nvSpPr>
          <p:cNvPr id="5" name="Foliennummernplatzhalter 4"/>
          <p:cNvSpPr>
            <a:spLocks noGrp="1"/>
          </p:cNvSpPr>
          <p:nvPr>
            <p:ph type="sldNum" sz="quarter" idx="10"/>
          </p:nvPr>
        </p:nvSpPr>
        <p:spPr/>
        <p:txBody>
          <a:bodyPr/>
          <a:lstStyle/>
          <a:p>
            <a:fld id="{A29D8577-601D-4845-9C29-D9E13FE3E8DB}" type="slidenum">
              <a:rPr lang="en-US" smtClean="0"/>
              <a:pPr/>
              <a:t>21</a:t>
            </a:fld>
            <a:endParaRPr lang="en-US" dirty="0"/>
          </a:p>
        </p:txBody>
      </p:sp>
    </p:spTree>
    <p:extLst>
      <p:ext uri="{BB962C8B-B14F-4D97-AF65-F5344CB8AC3E}">
        <p14:creationId xmlns:p14="http://schemas.microsoft.com/office/powerpoint/2010/main" val="110064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Establishment Panel vs. Company Panel (MUP)</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Data</a:t>
            </a:r>
            <a:endParaRPr lang="en-US" dirty="0">
              <a:solidFill>
                <a:prstClr val="black"/>
              </a:solidFill>
            </a:endParaRP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t>
            </a:r>
            <a:r>
              <a:rPr lang="en-US" dirty="0" smtClean="0">
                <a:solidFill>
                  <a:prstClr val="black"/>
                </a:solidFill>
              </a:rPr>
              <a:t>name &amp; </a:t>
            </a:r>
            <a:r>
              <a:rPr lang="en-US" dirty="0">
                <a:solidFill>
                  <a:prstClr val="black"/>
                </a:solidFill>
              </a:rPr>
              <a:t>address aggregates: 24 million</a:t>
            </a:r>
          </a:p>
          <a:p>
            <a:pPr marL="504000" lvl="1">
              <a:spcBef>
                <a:spcPts val="0"/>
              </a:spcBef>
              <a:buClr>
                <a:srgbClr val="00AAE5"/>
              </a:buClr>
            </a:pPr>
            <a:r>
              <a:rPr lang="en-US" dirty="0" err="1">
                <a:solidFill>
                  <a:prstClr val="black"/>
                </a:solidFill>
              </a:rPr>
              <a:t>Betriebsdatenpanel</a:t>
            </a:r>
            <a:r>
              <a:rPr lang="en-US" dirty="0">
                <a:solidFill>
                  <a:prstClr val="black"/>
                </a:solidFill>
              </a:rPr>
              <a:t> (Establishment Panel 2000-2020)</a:t>
            </a:r>
          </a:p>
          <a:p>
            <a:pPr marL="792000" lvl="2">
              <a:spcBef>
                <a:spcPts val="0"/>
              </a:spcBef>
              <a:buClr>
                <a:srgbClr val="00B0F0"/>
              </a:buClr>
            </a:pPr>
            <a:r>
              <a:rPr lang="en-US" dirty="0">
                <a:solidFill>
                  <a:prstClr val="black"/>
                </a:solidFill>
              </a:rPr>
              <a:t>Harmonizing street addresses due to systematic changes over years</a:t>
            </a:r>
          </a:p>
          <a:p>
            <a:pPr marL="792000" lvl="2">
              <a:spcBef>
                <a:spcPts val="0"/>
              </a:spcBef>
              <a:buClr>
                <a:srgbClr val="00B0F0"/>
              </a:buClr>
            </a:pPr>
            <a:r>
              <a:rPr lang="en-US" dirty="0">
                <a:solidFill>
                  <a:prstClr val="black"/>
                </a:solidFill>
              </a:rPr>
              <a:t>Removing duplicates → establishment &amp; address aggregates: 21 million</a:t>
            </a:r>
          </a:p>
          <a:p>
            <a:pPr marL="216000" lvl="0">
              <a:spcBef>
                <a:spcPts val="12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t>
            </a:r>
            <a:r>
              <a:rPr lang="en-US" dirty="0" smtClean="0">
                <a:solidFill>
                  <a:prstClr val="black"/>
                </a:solidFill>
              </a:rPr>
              <a:t>ame </a:t>
            </a:r>
            <a:r>
              <a:rPr lang="en-US" dirty="0">
                <a:solidFill>
                  <a:prstClr val="black"/>
                </a:solidFill>
              </a:rPr>
              <a:t>FIRMA, n</a:t>
            </a:r>
            <a:r>
              <a:rPr lang="en-US" dirty="0" smtClean="0">
                <a:solidFill>
                  <a:prstClr val="black"/>
                </a:solidFill>
              </a:rPr>
              <a:t>ame </a:t>
            </a:r>
            <a:r>
              <a:rPr lang="en-US" dirty="0">
                <a:solidFill>
                  <a:prstClr val="black"/>
                </a:solidFill>
              </a:rPr>
              <a:t>FIRMA GRAM3, </a:t>
            </a:r>
            <a:r>
              <a:rPr lang="en-US" dirty="0" smtClean="0">
                <a:solidFill>
                  <a:prstClr val="black"/>
                </a:solidFill>
              </a:rPr>
              <a:t>street </a:t>
            </a:r>
            <a:r>
              <a:rPr lang="en-US" dirty="0">
                <a:solidFill>
                  <a:prstClr val="black"/>
                </a:solidFill>
              </a:rPr>
              <a:t>STRASSE, </a:t>
            </a:r>
            <a:r>
              <a:rPr lang="en-US" dirty="0" smtClean="0">
                <a:solidFill>
                  <a:prstClr val="black"/>
                </a:solidFill>
              </a:rPr>
              <a:t>zip, city</a:t>
            </a:r>
            <a:endParaRPr lang="en-US" dirty="0">
              <a:solidFill>
                <a:prstClr val="black"/>
              </a:solidFill>
            </a:endParaRPr>
          </a:p>
          <a:p>
            <a:pPr marL="504000" lvl="1">
              <a:spcBef>
                <a:spcPts val="0"/>
              </a:spcBef>
              <a:buClr>
                <a:srgbClr val="00AAE5"/>
              </a:buClr>
            </a:pPr>
            <a:r>
              <a:rPr lang="en-US" dirty="0">
                <a:solidFill>
                  <a:prstClr val="black"/>
                </a:solidFill>
              </a:rPr>
              <a:t>Darwinian search mode: pick only the candidates with the highest </a:t>
            </a:r>
            <a:r>
              <a:rPr lang="en-US" dirty="0" smtClean="0">
                <a:solidFill>
                  <a:prstClr val="black"/>
                </a:solidFill>
              </a:rPr>
              <a:t>Identity</a:t>
            </a:r>
            <a:endParaRPr lang="en-US" dirty="0">
              <a:solidFill>
                <a:prstClr val="black"/>
              </a:solidFill>
            </a:endParaRPr>
          </a:p>
          <a:p>
            <a:pPr marL="504000" lvl="1">
              <a:spcBef>
                <a:spcPts val="0"/>
              </a:spcBef>
              <a:buClr>
                <a:srgbClr val="00AAE5"/>
              </a:buClr>
            </a:pPr>
            <a:r>
              <a:rPr lang="en-US" dirty="0" smtClean="0">
                <a:solidFill>
                  <a:prstClr val="black"/>
                </a:solidFill>
              </a:rPr>
              <a:t>Incremental: skip </a:t>
            </a:r>
            <a:r>
              <a:rPr lang="en-US" dirty="0">
                <a:solidFill>
                  <a:prstClr val="black"/>
                </a:solidFill>
              </a:rPr>
              <a:t>search records with candidates in subsequent search runs</a:t>
            </a:r>
          </a:p>
          <a:p>
            <a:pPr marL="216000" lvl="0">
              <a:spcBef>
                <a:spcPts val="12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056168593"/>
              </p:ext>
            </p:extLst>
          </p:nvPr>
        </p:nvGraphicFramePr>
        <p:xfrm>
          <a:off x="635357" y="4054448"/>
          <a:ext cx="7632000" cy="1966840"/>
        </p:xfrm>
        <a:graphic>
          <a:graphicData uri="http://schemas.openxmlformats.org/drawingml/2006/table">
            <a:tbl>
              <a:tblPr firstRow="1" firstCol="1" bandRow="1"/>
              <a:tblGrid>
                <a:gridCol w="540000"/>
                <a:gridCol w="4032000"/>
                <a:gridCol w="900000"/>
                <a:gridCol w="1080000"/>
                <a:gridCol w="1080000"/>
              </a:tblGrid>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establishments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candidates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9,393,950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14,531,161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294,805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356,327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32,075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39,234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841,062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1,296,231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6,964,399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43,400,697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571,931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801,739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141,064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202,351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18,239,286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60,627,740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22</a:t>
            </a:fld>
            <a:endParaRPr lang="en-US" dirty="0"/>
          </a:p>
        </p:txBody>
      </p:sp>
    </p:spTree>
    <p:extLst>
      <p:ext uri="{BB962C8B-B14F-4D97-AF65-F5344CB8AC3E}">
        <p14:creationId xmlns:p14="http://schemas.microsoft.com/office/powerpoint/2010/main" val="6505458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548466104"/>
              </p:ext>
            </p:extLst>
          </p:nvPr>
        </p:nvGraphicFramePr>
        <p:xfrm>
          <a:off x="222715" y="750863"/>
          <a:ext cx="10656000" cy="5402880"/>
        </p:xfrm>
        <a:graphic>
          <a:graphicData uri="http://schemas.openxmlformats.org/drawingml/2006/table">
            <a:tbl>
              <a:tblPr/>
              <a:tblGrid>
                <a:gridCol w="468000"/>
                <a:gridCol w="504000"/>
                <a:gridCol w="396000"/>
                <a:gridCol w="288000"/>
                <a:gridCol w="4536000"/>
                <a:gridCol w="2340000"/>
                <a:gridCol w="396000"/>
                <a:gridCol w="900000"/>
                <a:gridCol w="360000"/>
                <a:gridCol w="252000"/>
                <a:gridCol w="216000"/>
              </a:tblGrid>
              <a:tr h="118800">
                <a:tc>
                  <a:txBody>
                    <a:bodyPr/>
                    <a:lstStyle/>
                    <a:p>
                      <a:pPr algn="l" fontAlgn="b"/>
                      <a:r>
                        <a:rPr lang="de-DE" sz="800" b="0" i="0" u="none" strike="noStrike" dirty="0" err="1">
                          <a:solidFill>
                            <a:srgbClr val="000000"/>
                          </a:solidFill>
                          <a:effectLst/>
                          <a:latin typeface="Calibri" panose="020F0502020204030204" pitchFamily="34" charset="0"/>
                        </a:rPr>
                        <a:t>searched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found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equal</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score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run</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Rathausplatz 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83435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Bad Reichenhall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684067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Theatinerstr. 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80333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München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Walter-Meissner-Str. 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Lichtenbergstr. 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Schleißheimer Str. 91a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Walther-von-Dyck-Str. 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Keplerstrasse</a:t>
                      </a:r>
                      <a:r>
                        <a:rPr lang="de-DE" sz="800" b="0" i="0" u="none" strike="noStrike" dirty="0">
                          <a:solidFill>
                            <a:srgbClr val="000000"/>
                          </a:solidFill>
                          <a:effectLst/>
                          <a:latin typeface="Calibri" panose="020F0502020204030204" pitchFamily="34" charset="0"/>
                        </a:rPr>
                        <a:t>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16183176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17625066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Motorsportgruppe an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Vereinigung von Freunden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Förderkreis Betriebswirtschaft an der Universität Stuttgart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Klaus </a:t>
                      </a:r>
                      <a:r>
                        <a:rPr lang="de-DE" sz="800" b="0" i="0" u="none" strike="noStrike" dirty="0" err="1">
                          <a:solidFill>
                            <a:srgbClr val="000000"/>
                          </a:solidFill>
                          <a:effectLst/>
                          <a:latin typeface="Calibri" panose="020F0502020204030204" pitchFamily="34" charset="0"/>
                        </a:rPr>
                        <a:t>Sindel</a:t>
                      </a:r>
                      <a:r>
                        <a:rPr lang="de-DE" sz="800" b="0" i="0" u="none" strike="noStrike" dirty="0">
                          <a:solidFill>
                            <a:srgbClr val="000000"/>
                          </a:solidFill>
                          <a:effectLst/>
                          <a:latin typeface="Calibri" panose="020F0502020204030204" pitchFamily="34" charset="0"/>
                        </a:rPr>
                        <a:t> </a:t>
                      </a:r>
                      <a:r>
                        <a:rPr lang="de-DE" sz="800" b="0" i="0" u="none" strike="noStrike" dirty="0" err="1">
                          <a:solidFill>
                            <a:srgbClr val="000000"/>
                          </a:solidFill>
                          <a:effectLst/>
                          <a:latin typeface="Calibri" panose="020F0502020204030204" pitchFamily="34" charset="0"/>
                        </a:rPr>
                        <a:t>Rusi</a:t>
                      </a:r>
                      <a:r>
                        <a:rPr lang="de-DE" sz="800" b="0" i="0" u="none" strike="noStrike" dirty="0">
                          <a:solidFill>
                            <a:srgbClr val="000000"/>
                          </a:solidFill>
                          <a:effectLst/>
                          <a:latin typeface="Calibri" panose="020F0502020204030204" pitchFamily="34" charset="0"/>
                        </a:rPr>
                        <a:t>-Kosmetik-Pinsel-</a:t>
                      </a:r>
                      <a:r>
                        <a:rPr lang="de-DE" sz="800" b="0" i="0" u="none" strike="noStrike" dirty="0" err="1">
                          <a:solidFill>
                            <a:srgbClr val="000000"/>
                          </a:solidFill>
                          <a:effectLst/>
                          <a:latin typeface="Calibri" panose="020F0502020204030204" pitchFamily="34" charset="0"/>
                        </a:rPr>
                        <a:t>Brushes</a:t>
                      </a:r>
                      <a:r>
                        <a:rPr lang="de-DE" sz="800" b="0" i="0" u="none" strike="noStrike" dirty="0">
                          <a:solidFill>
                            <a:srgbClr val="000000"/>
                          </a:solidFill>
                          <a:effectLst/>
                          <a:latin typeface="Calibri" panose="020F0502020204030204" pitchFamily="34" charset="0"/>
                        </a:rPr>
                        <a: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a:t>
                      </a:r>
                      <a:r>
                        <a:rPr lang="de-DE" sz="800" b="0" i="0" u="none" strike="noStrike" dirty="0" err="1">
                          <a:solidFill>
                            <a:srgbClr val="000000"/>
                          </a:solidFill>
                          <a:effectLst/>
                          <a:latin typeface="Calibri" panose="020F0502020204030204" pitchFamily="34" charset="0"/>
                        </a:rPr>
                        <a:t>Strasse</a:t>
                      </a:r>
                      <a:r>
                        <a:rPr lang="de-DE" sz="800" b="0" i="0" u="none" strike="noStrike" dirty="0">
                          <a:solidFill>
                            <a:srgbClr val="000000"/>
                          </a:solidFill>
                          <a:effectLst/>
                          <a:latin typeface="Calibri" panose="020F0502020204030204" pitchFamily="34" charset="0"/>
                        </a:rPr>
                        <a:t> 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19723005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85.69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Hauck 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47a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19700672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Johann Führ &amp; Söhne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27-29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19707191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82.98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Elco</a:t>
                      </a:r>
                      <a:r>
                        <a:rPr lang="de-DE" sz="800" b="0" i="0" u="none" strike="noStrike" dirty="0">
                          <a:solidFill>
                            <a:srgbClr val="000000"/>
                          </a:solidFill>
                          <a:effectLst/>
                          <a:latin typeface="Calibri" panose="020F0502020204030204" pitchFamily="34" charset="0"/>
                        </a:rPr>
                        <a:t>-Pinsel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86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19773153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Ernst Bock &amp; Sohn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Ansbacher Str. 68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 Postfach 1320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4371760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RHONE-POULENC 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Engesserstr</a:t>
                      </a:r>
                      <a:r>
                        <a:rPr lang="de-DE" sz="800" b="0" i="0" u="none" strike="noStrike" dirty="0">
                          <a:solidFill>
                            <a:srgbClr val="000000"/>
                          </a:solidFill>
                          <a:effectLst/>
                          <a:latin typeface="Calibri" panose="020F0502020204030204" pitchFamily="34" charset="0"/>
                        </a:rPr>
                        <a:t>.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15531543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Rhodia Acetow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Körperschaft des öffentlichen Rechts,Kaiserstrasse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Fliegergruppe am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Akademische Fliegergruppe am Karlsruher Institut für Technologie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16240255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KIT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Dynamic Microsystems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COMSULTING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 Scheffel-Strasse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19376777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Consulting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19776576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K a r l B r o t z m a n n C o n s u l t i n 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Eerec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Borntalstrasse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Merkers/Thür.</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080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Merkers-Kieselbach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 L M Ü PRAZISIONSWERKZEUG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15622884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98.70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ALMÜ Präzisions-Werkzeug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smtClean="0">
                          <a:solidFill>
                            <a:srgbClr val="000000"/>
                          </a:solidFill>
                          <a:effectLst/>
                          <a:latin typeface="Calibri" panose="020F0502020204030204" pitchFamily="34" charset="0"/>
                        </a:rPr>
                        <a:t>1</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Gesellschaft zur Förderung angewandter Optik, Optoelektronik, Quantenelektronik und Spektroskopie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 (IGZ)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483360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82.25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OPTOSENS Optische Spektroskopie und Sensortechnik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bl>
          </a:graphicData>
        </a:graphic>
      </p:graphicFrame>
      <p:sp>
        <p:nvSpPr>
          <p:cNvPr id="2" name="Titel 1"/>
          <p:cNvSpPr>
            <a:spLocks noGrp="1"/>
          </p:cNvSpPr>
          <p:nvPr>
            <p:ph type="title"/>
          </p:nvPr>
        </p:nvSpPr>
        <p:spPr/>
        <p:txBody>
          <a:bodyPr/>
          <a:lstStyle/>
          <a:p>
            <a:r>
              <a:rPr lang="en-US" dirty="0" smtClean="0"/>
              <a:t>Training Data</a:t>
            </a:r>
            <a:endParaRPr lang="en-US"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23</a:t>
            </a:fld>
            <a:endParaRPr lang="en-US" dirty="0"/>
          </a:p>
        </p:txBody>
      </p:sp>
    </p:spTree>
    <p:extLst>
      <p:ext uri="{BB962C8B-B14F-4D97-AF65-F5344CB8AC3E}">
        <p14:creationId xmlns:p14="http://schemas.microsoft.com/office/powerpoint/2010/main" val="20861418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Vector Components</a:t>
            </a:r>
            <a:endParaRPr lang="en-US" dirty="0"/>
          </a:p>
        </p:txBody>
      </p:sp>
      <p:sp>
        <p:nvSpPr>
          <p:cNvPr id="4" name="Inhaltsplatzhalter 3"/>
          <p:cNvSpPr>
            <a:spLocks noGrp="1"/>
          </p:cNvSpPr>
          <p:nvPr>
            <p:ph idx="1"/>
          </p:nvPr>
        </p:nvSpPr>
        <p:spPr>
          <a:xfrm>
            <a:off x="130277" y="4696691"/>
            <a:ext cx="11865077" cy="1507463"/>
          </a:xfrm>
        </p:spPr>
        <p:txBody>
          <a:bodyPr>
            <a:normAutofit/>
          </a:bodyPr>
          <a:lstStyle/>
          <a:p>
            <a:pPr>
              <a:buClr>
                <a:srgbClr val="00B050"/>
              </a:buClr>
            </a:pPr>
            <a:r>
              <a:rPr lang="en-US" dirty="0" smtClean="0"/>
              <a:t>Relatively slim parameter set per observation (around 110 variables) </a:t>
            </a:r>
          </a:p>
          <a:p>
            <a:pPr lvl="1">
              <a:spcBef>
                <a:spcPts val="0"/>
              </a:spcBef>
              <a:buClr>
                <a:srgbClr val="00B050"/>
              </a:buClr>
            </a:pPr>
            <a:r>
              <a:rPr lang="en-US" dirty="0" smtClean="0"/>
              <a:t>Low risk of over-specification: having too many variables for too little data</a:t>
            </a:r>
          </a:p>
          <a:p>
            <a:pPr>
              <a:buClr>
                <a:srgbClr val="FF0000"/>
              </a:buClr>
            </a:pPr>
            <a:r>
              <a:rPr lang="en-US" dirty="0"/>
              <a:t>No semantics </a:t>
            </a:r>
            <a:endParaRPr lang="en-US" dirty="0" smtClean="0"/>
          </a:p>
          <a:p>
            <a:pPr lvl="1">
              <a:spcBef>
                <a:spcPts val="0"/>
              </a:spcBef>
              <a:buClr>
                <a:srgbClr val="FF0000"/>
              </a:buClr>
            </a:pPr>
            <a:r>
              <a:rPr lang="en-US" dirty="0" smtClean="0"/>
              <a:t>“second hand metal wares” and “scrapyard” are not identified as tantamount</a:t>
            </a:r>
          </a:p>
          <a:p>
            <a:pPr lvl="1">
              <a:spcBef>
                <a:spcPts val="0"/>
              </a:spcBef>
              <a:buClr>
                <a:srgbClr val="FF0000"/>
              </a:buClr>
              <a:buFont typeface="Calibri" panose="020F0502020204030204" pitchFamily="34" charset="0"/>
              <a:buChar char="→"/>
            </a:pPr>
            <a:r>
              <a:rPr lang="en-US" dirty="0" smtClean="0"/>
              <a:t>Lenient labeling required (use post-processing with core data to settle ambiguities) </a:t>
            </a:r>
            <a:endParaRPr lang="en-US" dirty="0"/>
          </a:p>
        </p:txBody>
      </p:sp>
      <p:sp>
        <p:nvSpPr>
          <p:cNvPr id="5" name="Foliennummernplatzhalter 4"/>
          <p:cNvSpPr>
            <a:spLocks noGrp="1"/>
          </p:cNvSpPr>
          <p:nvPr>
            <p:ph type="sldNum" sz="quarter" idx="10"/>
          </p:nvPr>
        </p:nvSpPr>
        <p:spPr/>
        <p:txBody>
          <a:bodyPr/>
          <a:lstStyle/>
          <a:p>
            <a:fld id="{A29D8577-601D-4845-9C29-D9E13FE3E8DB}" type="slidenum">
              <a:rPr lang="en-US" smtClean="0">
                <a:solidFill>
                  <a:prstClr val="white">
                    <a:lumMod val="50000"/>
                  </a:prstClr>
                </a:solidFill>
              </a:rPr>
              <a:pPr/>
              <a:t>24</a:t>
            </a:fld>
            <a:endParaRPr lang="en-US" dirty="0">
              <a:solidFill>
                <a:prstClr val="white">
                  <a:lumMod val="50000"/>
                </a:prstClr>
              </a:solidFill>
            </a:endParaRPr>
          </a:p>
        </p:txBody>
      </p:sp>
      <mc:AlternateContent xmlns:mc="http://schemas.openxmlformats.org/markup-compatibility/2006" xmlns:a14="http://schemas.microsoft.com/office/drawing/2010/main">
        <mc:Choice Requires="a14">
          <p:sp>
            <p:nvSpPr>
              <p:cNvPr id="7" name="Textfeld 6"/>
              <p:cNvSpPr txBox="1"/>
              <p:nvPr/>
            </p:nvSpPr>
            <p:spPr>
              <a:xfrm>
                <a:off x="1378035" y="680946"/>
                <a:ext cx="8624454" cy="4278094"/>
              </a:xfrm>
              <a:prstGeom prst="rect">
                <a:avLst/>
              </a:prstGeom>
              <a:noFill/>
            </p:spPr>
            <p:txBody>
              <a:bodyPr wrap="square" rtlCol="0">
                <a:spAutoFit/>
              </a:bodyPr>
              <a:lstStyle/>
              <a:p>
                <a:pPr lvl="0" indent="0">
                  <a:spcBef>
                    <a:spcPts val="600"/>
                  </a:spcBef>
                  <a:buClr>
                    <a:srgbClr val="00AAE5"/>
                  </a:buClr>
                  <a:buNone/>
                </a:pPr>
                <a:r>
                  <a:rPr lang="en-US" sz="1600" dirty="0">
                    <a:solidFill>
                      <a:prstClr val="black"/>
                    </a:solidFill>
                  </a:rPr>
                  <a:t>Absolute Identification Potential: </a:t>
                </a:r>
                <a14:m>
                  <m:oMath xmlns:m="http://schemas.openxmlformats.org/officeDocument/2006/math">
                    <m:r>
                      <a:rPr lang="de-DE" sz="1600" i="1" dirty="0">
                        <a:solidFill>
                          <a:prstClr val="black"/>
                        </a:solidFill>
                        <a:latin typeface="Cambria Math" panose="02040503050406030204" pitchFamily="18" charset="0"/>
                      </a:rPr>
                      <m:t>𝑎𝐼𝑃</m:t>
                    </m:r>
                    <m:d>
                      <m:dPr>
                        <m:ctrlPr>
                          <a:rPr lang="de-DE" sz="1600" i="1" dirty="0">
                            <a:solidFill>
                              <a:prstClr val="black"/>
                            </a:solidFill>
                            <a:latin typeface="Cambria Math" panose="02040503050406030204" pitchFamily="18" charset="0"/>
                          </a:rPr>
                        </m:ctrlPr>
                      </m:dPr>
                      <m:e>
                        <m:r>
                          <a:rPr lang="de-DE" sz="1600" i="1" dirty="0">
                            <a:solidFill>
                              <a:prstClr val="black"/>
                            </a:solidFill>
                            <a:latin typeface="Cambria Math" panose="02040503050406030204" pitchFamily="18" charset="0"/>
                          </a:rPr>
                          <m:t>𝑤</m:t>
                        </m:r>
                      </m:e>
                    </m:d>
                    <m:r>
                      <a:rPr lang="de-DE"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1−</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𝑜𝑐𝑐</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𝑤</m:t>
                    </m:r>
                    <m:r>
                      <a:rPr lang="en-US" sz="1600" i="1" dirty="0" err="1">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r>
                      <a:rPr lang="en-US" sz="1600" i="1" dirty="0">
                        <a:solidFill>
                          <a:prstClr val="black"/>
                        </a:solidFill>
                        <a:latin typeface="Cambria Math" panose="02040503050406030204" pitchFamily="18" charset="0"/>
                      </a:rPr>
                      <m:t>𝑙𝑛</m:t>
                    </m:r>
                    <m:r>
                      <a:rPr lang="en-US" sz="1600" i="1" dirty="0">
                        <a:solidFill>
                          <a:prstClr val="black"/>
                        </a:solidFill>
                        <a:latin typeface="Cambria Math" panose="02040503050406030204" pitchFamily="18" charset="0"/>
                      </a:rPr>
                      <m:t>⁡(</m:t>
                    </m:r>
                    <m:r>
                      <a:rPr lang="en-US" sz="1600" i="1" dirty="0" err="1">
                        <a:solidFill>
                          <a:prstClr val="black"/>
                        </a:solidFill>
                        <a:latin typeface="Cambria Math" panose="02040503050406030204" pitchFamily="18" charset="0"/>
                      </a:rPr>
                      <m:t>𝑚𝑎𝑥𝑜𝑐𝑐</m:t>
                    </m:r>
                    <m:r>
                      <a:rPr lang="en-US" sz="1600" i="1" dirty="0">
                        <a:solidFill>
                          <a:prstClr val="black"/>
                        </a:solidFill>
                        <a:latin typeface="Cambria Math" panose="02040503050406030204" pitchFamily="18" charset="0"/>
                      </a:rPr>
                      <m:t>(</m:t>
                    </m:r>
                    <m:sSub>
                      <m:sSubPr>
                        <m:ctrlPr>
                          <a:rPr lang="en-US" sz="1600" i="1" dirty="0">
                            <a:solidFill>
                              <a:prstClr val="black"/>
                            </a:solidFill>
                            <a:latin typeface="Cambria Math" panose="02040503050406030204" pitchFamily="18" charset="0"/>
                          </a:rPr>
                        </m:ctrlPr>
                      </m:sSubPr>
                      <m:e>
                        <m:r>
                          <a:rPr lang="de-DE" sz="1600" i="1" dirty="0">
                            <a:solidFill>
                              <a:prstClr val="black"/>
                            </a:solidFill>
                            <a:latin typeface="Cambria Math" panose="02040503050406030204" pitchFamily="18" charset="0"/>
                          </a:rPr>
                          <m:t>𝑠𝑡</m:t>
                        </m:r>
                      </m:e>
                      <m:sub>
                        <m:r>
                          <a:rPr lang="de-DE" sz="1600" i="1" dirty="0">
                            <a:solidFill>
                              <a:prstClr val="black"/>
                            </a:solidFill>
                            <a:latin typeface="Cambria Math" panose="02040503050406030204" pitchFamily="18" charset="0"/>
                          </a:rPr>
                          <m:t>𝑤</m:t>
                        </m:r>
                      </m:sub>
                    </m:sSub>
                    <m:r>
                      <a:rPr lang="en-US" sz="1600" i="1" dirty="0">
                        <a:solidFill>
                          <a:prstClr val="black"/>
                        </a:solidFill>
                        <a:latin typeface="Cambria Math" panose="02040503050406030204" pitchFamily="18" charset="0"/>
                      </a:rPr>
                      <m:t>))</m:t>
                    </m:r>
                  </m:oMath>
                </a14:m>
                <a:r>
                  <a:rPr lang="en-US" sz="1600" i="1" dirty="0">
                    <a:solidFill>
                      <a:prstClr val="black"/>
                    </a:solidFill>
                  </a:rPr>
                  <a:t> </a:t>
                </a:r>
                <a:br>
                  <a:rPr lang="en-US" sz="1600" i="1" dirty="0">
                    <a:solidFill>
                      <a:prstClr val="black"/>
                    </a:solidFill>
                  </a:rPr>
                </a:br>
                <a:r>
                  <a:rPr lang="en-US" sz="1600" dirty="0">
                    <a:solidFill>
                      <a:prstClr val="black"/>
                    </a:solidFill>
                  </a:rPr>
                  <a:t>Report only the </a:t>
                </a:r>
                <a:r>
                  <a:rPr lang="en-US" sz="1600" dirty="0">
                    <a:solidFill>
                      <a:srgbClr val="0078D7"/>
                    </a:solidFill>
                  </a:rPr>
                  <a:t>n</a:t>
                </a:r>
                <a:r>
                  <a:rPr lang="en-US" sz="1600" dirty="0">
                    <a:solidFill>
                      <a:prstClr val="black"/>
                    </a:solidFill>
                  </a:rPr>
                  <a:t> largest </a:t>
                </a:r>
                <a:r>
                  <a:rPr lang="en-US" sz="1600" dirty="0" err="1">
                    <a:solidFill>
                      <a:prstClr val="black"/>
                    </a:solidFill>
                  </a:rPr>
                  <a:t>aIP</a:t>
                </a:r>
                <a:r>
                  <a:rPr lang="en-US" sz="1600" dirty="0">
                    <a:solidFill>
                      <a:prstClr val="black"/>
                    </a:solidFill>
                  </a:rPr>
                  <a:t> in descending order for…</a:t>
                </a:r>
              </a:p>
              <a:p>
                <a:pPr marL="0" lvl="1">
                  <a:spcBef>
                    <a:spcPts val="0"/>
                  </a:spcBef>
                  <a:buClr>
                    <a:srgbClr val="00AAE5"/>
                  </a:buClr>
                  <a:buFont typeface="Calibri" panose="020F0502020204030204" pitchFamily="34" charset="0"/>
                  <a:buChar char="…"/>
                </a:pPr>
                <a:r>
                  <a:rPr lang="en-US" sz="1600" dirty="0">
                    <a:solidFill>
                      <a:srgbClr val="00B050"/>
                    </a:solidFill>
                  </a:rPr>
                  <a:t>matching words in search term and candidate</a:t>
                </a:r>
              </a:p>
              <a:p>
                <a:pPr marL="0" lvl="1">
                  <a:spcBef>
                    <a:spcPts val="0"/>
                  </a:spcBef>
                  <a:buClr>
                    <a:srgbClr val="00AAE5"/>
                  </a:buClr>
                  <a:buFont typeface="Calibri" panose="020F0502020204030204" pitchFamily="34" charset="0"/>
                  <a:buChar char="…"/>
                </a:pPr>
                <a:r>
                  <a:rPr lang="en-US" sz="1600" dirty="0">
                    <a:solidFill>
                      <a:prstClr val="black"/>
                    </a:solidFill>
                  </a:rPr>
                  <a:t>words exclusive to the candidate</a:t>
                </a:r>
              </a:p>
              <a:p>
                <a:pPr marL="0" lvl="1">
                  <a:spcBef>
                    <a:spcPts val="0"/>
                  </a:spcBef>
                  <a:buClr>
                    <a:srgbClr val="00AAE5"/>
                  </a:buClr>
                  <a:buFont typeface="Calibri" panose="020F0502020204030204" pitchFamily="34" charset="0"/>
                  <a:buChar char="…"/>
                </a:pPr>
                <a:r>
                  <a:rPr lang="en-US" sz="1600" dirty="0">
                    <a:solidFill>
                      <a:srgbClr val="FF0000"/>
                    </a:solidFill>
                  </a:rPr>
                  <a:t>words exclusive to the search term </a:t>
                </a:r>
                <a:r>
                  <a:rPr lang="en-US" sz="1600" dirty="0">
                    <a:solidFill>
                      <a:prstClr val="black"/>
                    </a:solidFill>
                  </a:rPr>
                  <a:t>(requires auxiliary registry of the search table)</a:t>
                </a:r>
              </a:p>
              <a:p>
                <a:pPr lvl="0" indent="0">
                  <a:spcBef>
                    <a:spcPts val="0"/>
                  </a:spcBef>
                  <a:buClr>
                    <a:srgbClr val="00AAE5"/>
                  </a:buClr>
                  <a:buNone/>
                </a:pPr>
                <a:r>
                  <a:rPr lang="en-US" sz="1600" dirty="0">
                    <a:solidFill>
                      <a:prstClr val="black"/>
                    </a:solidFill>
                  </a:rPr>
                  <a:t>for all search types, i.e.: name = </a:t>
                </a:r>
                <a:r>
                  <a:rPr lang="en-US" sz="1600" dirty="0">
                    <a:solidFill>
                      <a:srgbClr val="0078D7"/>
                    </a:solidFill>
                  </a:rPr>
                  <a:t>5</a:t>
                </a:r>
                <a:r>
                  <a:rPr lang="en-US" sz="1600" dirty="0">
                    <a:solidFill>
                      <a:prstClr val="black"/>
                    </a:solidFill>
                  </a:rPr>
                  <a:t>, name GRAM3 = </a:t>
                </a:r>
                <a:r>
                  <a:rPr lang="en-US" sz="1600" dirty="0">
                    <a:solidFill>
                      <a:srgbClr val="0078D7"/>
                    </a:solidFill>
                  </a:rPr>
                  <a:t>15</a:t>
                </a:r>
                <a:r>
                  <a:rPr lang="en-US" sz="1600" dirty="0">
                    <a:solidFill>
                      <a:prstClr val="black"/>
                    </a:solidFill>
                  </a:rPr>
                  <a:t>, street = </a:t>
                </a:r>
                <a:r>
                  <a:rPr lang="en-US" sz="1600" dirty="0">
                    <a:solidFill>
                      <a:srgbClr val="0078D7"/>
                    </a:solidFill>
                  </a:rPr>
                  <a:t>3</a:t>
                </a:r>
                <a:r>
                  <a:rPr lang="en-US" sz="1600" dirty="0">
                    <a:solidFill>
                      <a:prstClr val="black"/>
                    </a:solidFill>
                  </a:rPr>
                  <a:t>, zip = </a:t>
                </a:r>
                <a:r>
                  <a:rPr lang="en-US" sz="1600" dirty="0">
                    <a:solidFill>
                      <a:srgbClr val="0078D7"/>
                    </a:solidFill>
                  </a:rPr>
                  <a:t>1</a:t>
                </a:r>
                <a:r>
                  <a:rPr lang="en-US" sz="1600" dirty="0">
                    <a:solidFill>
                      <a:prstClr val="black"/>
                    </a:solidFill>
                  </a:rPr>
                  <a:t>, city = </a:t>
                </a:r>
                <a:r>
                  <a:rPr lang="en-US" sz="1600" dirty="0" smtClean="0">
                    <a:solidFill>
                      <a:srgbClr val="0078D7"/>
                    </a:solidFill>
                  </a:rPr>
                  <a:t>2</a:t>
                </a:r>
              </a:p>
              <a:p>
                <a:pPr lvl="0" indent="0">
                  <a:spcBef>
                    <a:spcPts val="1200"/>
                  </a:spcBef>
                  <a:buClr>
                    <a:srgbClr val="00AAE5"/>
                  </a:buClr>
                  <a:buNone/>
                </a:pPr>
                <a:r>
                  <a:rPr lang="en-US" sz="1600" dirty="0" smtClean="0">
                    <a:solidFill>
                      <a:prstClr val="black"/>
                    </a:solidFill>
                  </a:rPr>
                  <a:t>Asymmetric string distances based on maximizing word-by-word comparisons between search term and candidate and vice versa for </a:t>
                </a:r>
                <a:r>
                  <a:rPr lang="en-US" sz="1600" dirty="0">
                    <a:solidFill>
                      <a:prstClr val="black"/>
                    </a:solidFill>
                  </a:rPr>
                  <a:t>all search fields (independent of the positioning of words</a:t>
                </a:r>
                <a:r>
                  <a:rPr lang="en-US" sz="1600" dirty="0" smtClean="0">
                    <a:solidFill>
                      <a:prstClr val="black"/>
                    </a:solidFill>
                  </a:rPr>
                  <a:t>).</a:t>
                </a:r>
              </a:p>
              <a:p>
                <a:pPr lvl="0" indent="0">
                  <a:spcBef>
                    <a:spcPts val="1200"/>
                  </a:spcBef>
                  <a:buClr>
                    <a:srgbClr val="00AAE5"/>
                  </a:buClr>
                  <a:buNone/>
                </a:pPr>
                <a:r>
                  <a:rPr lang="en-US" sz="1600" dirty="0" smtClean="0">
                    <a:solidFill>
                      <a:prstClr val="black"/>
                    </a:solidFill>
                  </a:rPr>
                  <a:t>Similarities between search field components, i.e. city name repeats in firm name</a:t>
                </a:r>
                <a:endParaRPr lang="en-US" sz="1600" dirty="0">
                  <a:solidFill>
                    <a:prstClr val="black"/>
                  </a:solidFill>
                </a:endParaRPr>
              </a:p>
              <a:p>
                <a:pPr lvl="0" indent="0">
                  <a:spcBef>
                    <a:spcPts val="1200"/>
                  </a:spcBef>
                  <a:buClr>
                    <a:srgbClr val="00AAE5"/>
                  </a:buClr>
                  <a:buNone/>
                </a:pPr>
                <a:r>
                  <a:rPr lang="en-US" sz="1600" dirty="0">
                    <a:solidFill>
                      <a:prstClr val="black"/>
                    </a:solidFill>
                  </a:rPr>
                  <a:t>Candidate block </a:t>
                </a:r>
                <a:r>
                  <a:rPr lang="en-US" sz="1600" dirty="0" smtClean="0">
                    <a:solidFill>
                      <a:prstClr val="black"/>
                    </a:solidFill>
                  </a:rPr>
                  <a:t>statistics</a:t>
                </a:r>
                <a:endParaRPr lang="en-US" sz="1600" dirty="0">
                  <a:solidFill>
                    <a:prstClr val="black"/>
                  </a:solidFill>
                </a:endParaRP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candidates for the same search record</a:t>
                </a:r>
              </a:p>
              <a:p>
                <a:pPr marL="285750" lvl="1" indent="-285750">
                  <a:spcBef>
                    <a:spcPts val="0"/>
                  </a:spcBef>
                  <a:buClr>
                    <a:srgbClr val="00AAE5"/>
                  </a:buClr>
                  <a:buFont typeface="Wingdings" panose="05000000000000000000" pitchFamily="2" charset="2"/>
                  <a:buChar char="§"/>
                </a:pPr>
                <a:r>
                  <a:rPr lang="en-US" sz="1600" dirty="0">
                    <a:solidFill>
                      <a:prstClr val="black"/>
                    </a:solidFill>
                  </a:rPr>
                  <a:t>Number of distinct identities among those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Percentile rank position within candidates</a:t>
                </a:r>
              </a:p>
              <a:p>
                <a:pPr marL="285750" lvl="1" indent="-285750">
                  <a:spcBef>
                    <a:spcPts val="0"/>
                  </a:spcBef>
                  <a:buClr>
                    <a:srgbClr val="00AAE5"/>
                  </a:buClr>
                  <a:buFont typeface="Wingdings" panose="05000000000000000000" pitchFamily="2" charset="2"/>
                  <a:buChar char="§"/>
                </a:pPr>
                <a:r>
                  <a:rPr lang="en-US" sz="1600" dirty="0">
                    <a:solidFill>
                      <a:prstClr val="black"/>
                    </a:solidFill>
                  </a:rPr>
                  <a:t>Standard deviations of the string distances (calculated externally)</a:t>
                </a:r>
              </a:p>
              <a:p>
                <a:endParaRPr lang="en-US" dirty="0"/>
              </a:p>
            </p:txBody>
          </p:sp>
        </mc:Choice>
        <mc:Fallback xmlns="">
          <p:sp>
            <p:nvSpPr>
              <p:cNvPr id="7" name="Textfeld 6"/>
              <p:cNvSpPr txBox="1">
                <a:spLocks noRot="1" noChangeAspect="1" noMove="1" noResize="1" noEditPoints="1" noAdjustHandles="1" noChangeArrowheads="1" noChangeShapeType="1" noTextEdit="1"/>
              </p:cNvSpPr>
              <p:nvPr/>
            </p:nvSpPr>
            <p:spPr>
              <a:xfrm>
                <a:off x="1378035" y="680946"/>
                <a:ext cx="8624454" cy="4278094"/>
              </a:xfrm>
              <a:prstGeom prst="rect">
                <a:avLst/>
              </a:prstGeom>
              <a:blipFill rotWithShape="0">
                <a:blip r:embed="rId2"/>
                <a:stretch>
                  <a:fillRect l="-353" t="-428"/>
                </a:stretch>
              </a:blipFill>
            </p:spPr>
            <p:txBody>
              <a:bodyPr/>
              <a:lstStyle/>
              <a:p>
                <a:r>
                  <a:rPr lang="en-US">
                    <a:noFill/>
                  </a:rPr>
                  <a:t> </a:t>
                </a:r>
              </a:p>
            </p:txBody>
          </p:sp>
        </mc:Fallback>
      </mc:AlternateContent>
      <p:sp>
        <p:nvSpPr>
          <p:cNvPr id="8" name="Textfeld 7"/>
          <p:cNvSpPr txBox="1"/>
          <p:nvPr/>
        </p:nvSpPr>
        <p:spPr>
          <a:xfrm>
            <a:off x="187036" y="680946"/>
            <a:ext cx="921342" cy="338554"/>
          </a:xfrm>
          <a:prstGeom prst="rect">
            <a:avLst/>
          </a:prstGeom>
          <a:noFill/>
        </p:spPr>
        <p:txBody>
          <a:bodyPr wrap="none" rtlCol="0">
            <a:spAutoFit/>
          </a:bodyPr>
          <a:lstStyle/>
          <a:p>
            <a:r>
              <a:rPr lang="en-US" sz="1600" dirty="0" smtClean="0">
                <a:solidFill>
                  <a:srgbClr val="00B0F0"/>
                </a:solidFill>
              </a:rPr>
              <a:t>Heuristic</a:t>
            </a:r>
            <a:endParaRPr lang="en-US" sz="1600" dirty="0">
              <a:solidFill>
                <a:srgbClr val="00B0F0"/>
              </a:solidFill>
            </a:endParaRPr>
          </a:p>
        </p:txBody>
      </p:sp>
      <p:sp>
        <p:nvSpPr>
          <p:cNvPr id="9" name="Textfeld 8"/>
          <p:cNvSpPr txBox="1"/>
          <p:nvPr/>
        </p:nvSpPr>
        <p:spPr>
          <a:xfrm>
            <a:off x="187036" y="2293835"/>
            <a:ext cx="679994" cy="338554"/>
          </a:xfrm>
          <a:prstGeom prst="rect">
            <a:avLst/>
          </a:prstGeom>
          <a:noFill/>
        </p:spPr>
        <p:txBody>
          <a:bodyPr wrap="none" rtlCol="0">
            <a:spAutoFit/>
          </a:bodyPr>
          <a:lstStyle/>
          <a:p>
            <a:r>
              <a:rPr lang="en-US" sz="1600" dirty="0" smtClean="0">
                <a:solidFill>
                  <a:srgbClr val="00B0F0"/>
                </a:solidFill>
              </a:rPr>
              <a:t>Visual</a:t>
            </a:r>
            <a:endParaRPr lang="en-US" sz="1600" dirty="0">
              <a:solidFill>
                <a:srgbClr val="00B0F0"/>
              </a:solidFill>
            </a:endParaRPr>
          </a:p>
        </p:txBody>
      </p:sp>
      <p:sp>
        <p:nvSpPr>
          <p:cNvPr id="10" name="Textfeld 9"/>
          <p:cNvSpPr txBox="1"/>
          <p:nvPr/>
        </p:nvSpPr>
        <p:spPr>
          <a:xfrm>
            <a:off x="187036" y="2933839"/>
            <a:ext cx="838306" cy="338554"/>
          </a:xfrm>
          <a:prstGeom prst="rect">
            <a:avLst/>
          </a:prstGeom>
          <a:noFill/>
        </p:spPr>
        <p:txBody>
          <a:bodyPr wrap="none" rtlCol="0">
            <a:spAutoFit/>
          </a:bodyPr>
          <a:lstStyle/>
          <a:p>
            <a:r>
              <a:rPr lang="en-US" sz="1600" dirty="0" smtClean="0">
                <a:solidFill>
                  <a:srgbClr val="00B0F0"/>
                </a:solidFill>
              </a:rPr>
              <a:t>Overlap</a:t>
            </a:r>
            <a:endParaRPr lang="en-US" sz="1600" dirty="0">
              <a:solidFill>
                <a:srgbClr val="00B0F0"/>
              </a:solidFill>
            </a:endParaRPr>
          </a:p>
        </p:txBody>
      </p:sp>
      <p:sp>
        <p:nvSpPr>
          <p:cNvPr id="11" name="Textfeld 10"/>
          <p:cNvSpPr txBox="1"/>
          <p:nvPr/>
        </p:nvSpPr>
        <p:spPr>
          <a:xfrm>
            <a:off x="187036" y="3332550"/>
            <a:ext cx="1114729" cy="338554"/>
          </a:xfrm>
          <a:prstGeom prst="rect">
            <a:avLst/>
          </a:prstGeom>
          <a:noFill/>
        </p:spPr>
        <p:txBody>
          <a:bodyPr wrap="none" rtlCol="0">
            <a:spAutoFit/>
          </a:bodyPr>
          <a:lstStyle/>
          <a:p>
            <a:r>
              <a:rPr lang="en-US" sz="1600" dirty="0" smtClean="0">
                <a:solidFill>
                  <a:srgbClr val="00B0F0"/>
                </a:solidFill>
              </a:rPr>
              <a:t>Descriptive</a:t>
            </a:r>
            <a:endParaRPr lang="en-US" sz="1600" dirty="0">
              <a:solidFill>
                <a:srgbClr val="00B0F0"/>
              </a:solidFill>
            </a:endParaRPr>
          </a:p>
        </p:txBody>
      </p:sp>
    </p:spTree>
    <p:extLst>
      <p:ext uri="{BB962C8B-B14F-4D97-AF65-F5344CB8AC3E}">
        <p14:creationId xmlns:p14="http://schemas.microsoft.com/office/powerpoint/2010/main" val="332291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wipe(left)">
                                      <p:cBhvr>
                                        <p:cTn id="14" dur="500"/>
                                        <p:tgtEl>
                                          <p:spTgt spid="7">
                                            <p:txEl>
                                              <p:pRg st="1" end="1"/>
                                            </p:txEl>
                                          </p:spTgt>
                                        </p:tgtEl>
                                      </p:cBhvr>
                                    </p:animEffect>
                                  </p:childTnLst>
                                </p:cTn>
                              </p:par>
                              <p:par>
                                <p:cTn id="15" presetID="22" presetClass="entr" presetSubtype="8"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left)">
                                      <p:cBhvr>
                                        <p:cTn id="20" dur="500"/>
                                        <p:tgtEl>
                                          <p:spTgt spid="7">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wipe(left)">
                                      <p:cBhvr>
                                        <p:cTn id="41" dur="500"/>
                                        <p:tgtEl>
                                          <p:spTgt spid="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animEffect transition="in" filter="wipe(left)">
                                      <p:cBhvr>
                                        <p:cTn id="50" dur="500"/>
                                        <p:tgtEl>
                                          <p:spTgt spid="7">
                                            <p:txEl>
                                              <p:pRg st="7" end="7"/>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animEffect transition="in" filter="wipe(left)">
                                      <p:cBhvr>
                                        <p:cTn id="54" dur="500"/>
                                        <p:tgtEl>
                                          <p:spTgt spid="7">
                                            <p:txEl>
                                              <p:pRg st="8" end="8"/>
                                            </p:txEl>
                                          </p:spTgt>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7">
                                            <p:txEl>
                                              <p:pRg st="9" end="9"/>
                                            </p:txEl>
                                          </p:spTgt>
                                        </p:tgtEl>
                                        <p:attrNameLst>
                                          <p:attrName>style.visibility</p:attrName>
                                        </p:attrNameLst>
                                      </p:cBhvr>
                                      <p:to>
                                        <p:strVal val="visible"/>
                                      </p:to>
                                    </p:set>
                                    <p:animEffect transition="in" filter="wipe(left)">
                                      <p:cBhvr>
                                        <p:cTn id="58" dur="500"/>
                                        <p:tgtEl>
                                          <p:spTgt spid="7">
                                            <p:txEl>
                                              <p:pRg st="9" end="9"/>
                                            </p:txEl>
                                          </p:spTgt>
                                        </p:tgtEl>
                                      </p:cBhvr>
                                    </p:animEffect>
                                  </p:childTnLst>
                                </p:cTn>
                              </p:par>
                            </p:childTnLst>
                          </p:cTn>
                        </p:par>
                        <p:par>
                          <p:cTn id="59" fill="hold">
                            <p:stCondLst>
                              <p:cond delay="2000"/>
                            </p:stCondLst>
                            <p:childTnLst>
                              <p:par>
                                <p:cTn id="60" presetID="22" presetClass="entr" presetSubtype="8" fill="hold" nodeType="afterEffect">
                                  <p:stCondLst>
                                    <p:cond delay="0"/>
                                  </p:stCondLst>
                                  <p:childTnLst>
                                    <p:set>
                                      <p:cBhvr>
                                        <p:cTn id="61" dur="1" fill="hold">
                                          <p:stCondLst>
                                            <p:cond delay="0"/>
                                          </p:stCondLst>
                                        </p:cTn>
                                        <p:tgtEl>
                                          <p:spTgt spid="7">
                                            <p:txEl>
                                              <p:pRg st="10" end="10"/>
                                            </p:txEl>
                                          </p:spTgt>
                                        </p:tgtEl>
                                        <p:attrNameLst>
                                          <p:attrName>style.visibility</p:attrName>
                                        </p:attrNameLst>
                                      </p:cBhvr>
                                      <p:to>
                                        <p:strVal val="visible"/>
                                      </p:to>
                                    </p:set>
                                    <p:animEffect transition="in" filter="wipe(left)">
                                      <p:cBhvr>
                                        <p:cTn id="62" dur="500"/>
                                        <p:tgtEl>
                                          <p:spTgt spid="7">
                                            <p:txEl>
                                              <p:pRg st="10" end="10"/>
                                            </p:txEl>
                                          </p:spTgt>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7">
                                            <p:txEl>
                                              <p:pRg st="11" end="11"/>
                                            </p:txEl>
                                          </p:spTgt>
                                        </p:tgtEl>
                                        <p:attrNameLst>
                                          <p:attrName>style.visibility</p:attrName>
                                        </p:attrNameLst>
                                      </p:cBhvr>
                                      <p:to>
                                        <p:strVal val="visible"/>
                                      </p:to>
                                    </p:set>
                                    <p:animEffect transition="in" filter="wipe(left)">
                                      <p:cBhvr>
                                        <p:cTn id="66" dur="500"/>
                                        <p:tgtEl>
                                          <p:spTgt spid="7">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1" end="1"/>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SEML (</a:t>
            </a:r>
            <a:r>
              <a:rPr lang="en-US" dirty="0" err="1" smtClean="0"/>
              <a:t>SearchEngine</a:t>
            </a:r>
            <a:r>
              <a:rPr lang="en-US" dirty="0" smtClean="0"/>
              <a:t> </a:t>
            </a:r>
            <a:r>
              <a:rPr lang="en-US" dirty="0"/>
              <a:t>Machine </a:t>
            </a:r>
            <a:r>
              <a:rPr lang="en-US" dirty="0" smtClean="0"/>
              <a:t>Learning): Establishments vs. Company Panel </a:t>
            </a:r>
            <a:endParaRPr lang="en-US" dirty="0"/>
          </a:p>
        </p:txBody>
      </p:sp>
      <p:sp>
        <p:nvSpPr>
          <p:cNvPr id="4" name="Inhaltsplatzhalter 3"/>
          <p:cNvSpPr>
            <a:spLocks noGrp="1"/>
          </p:cNvSpPr>
          <p:nvPr>
            <p:ph idx="1"/>
          </p:nvPr>
        </p:nvSpPr>
        <p:spPr>
          <a:xfrm>
            <a:off x="130277" y="694915"/>
            <a:ext cx="11865077" cy="5509239"/>
          </a:xfrm>
        </p:spPr>
        <p:txBody>
          <a:bodyPr/>
          <a:lstStyle/>
          <a:p>
            <a:pPr marL="216000" lvl="0">
              <a:spcBef>
                <a:spcPts val="600"/>
              </a:spcBef>
              <a:buClr>
                <a:srgbClr val="00AAE5"/>
              </a:buClr>
            </a:pPr>
            <a:r>
              <a:rPr lang="en-US" dirty="0">
                <a:solidFill>
                  <a:prstClr val="black"/>
                </a:solidFill>
              </a:rPr>
              <a:t>SEML components</a:t>
            </a:r>
          </a:p>
          <a:p>
            <a:pPr marL="504000" lvl="1">
              <a:spcBef>
                <a:spcPts val="0"/>
              </a:spcBef>
              <a:buClr>
                <a:srgbClr val="00AAE5"/>
              </a:buClr>
            </a:pPr>
            <a:r>
              <a:rPr lang="en-US" dirty="0" err="1">
                <a:solidFill>
                  <a:prstClr val="black"/>
                </a:solidFill>
                <a:latin typeface="Courier New" panose="02070309020205020404" pitchFamily="49" charset="0"/>
                <a:cs typeface="Courier New" panose="02070309020205020404" pitchFamily="49" charset="0"/>
              </a:rPr>
              <a:t>brain.ado</a:t>
            </a:r>
            <a:r>
              <a:rPr lang="en-US" dirty="0">
                <a:solidFill>
                  <a:prstClr val="black"/>
                </a:solidFill>
              </a:rPr>
              <a:t> – Neural Network module for Stata </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seml_train.do</a:t>
            </a:r>
          </a:p>
          <a:p>
            <a:pPr marL="792000" lvl="2">
              <a:spcBef>
                <a:spcPts val="0"/>
              </a:spcBef>
              <a:buClr>
                <a:srgbClr val="00B0F0"/>
              </a:buClr>
            </a:pPr>
            <a:r>
              <a:rPr lang="en-US" dirty="0">
                <a:solidFill>
                  <a:prstClr val="black"/>
                </a:solidFill>
                <a:cs typeface="Courier New" panose="02070309020205020404" pitchFamily="49" charset="0"/>
              </a:rPr>
              <a:t>Iterates h</a:t>
            </a:r>
            <a:r>
              <a:rPr lang="en-US" dirty="0">
                <a:solidFill>
                  <a:prstClr val="black"/>
                </a:solidFill>
              </a:rPr>
              <a:t>idden neuron setups: [25], [50], [100], [25x25], [50x50], [100x100]</a:t>
            </a:r>
          </a:p>
          <a:p>
            <a:pPr marL="792000" lvl="2">
              <a:spcBef>
                <a:spcPts val="0"/>
              </a:spcBef>
              <a:buClr>
                <a:srgbClr val="00B0F0"/>
              </a:buClr>
            </a:pPr>
            <a:r>
              <a:rPr lang="en-US" dirty="0">
                <a:solidFill>
                  <a:prstClr val="black"/>
                </a:solidFill>
              </a:rPr>
              <a:t>Reports the best performing NN pertaining out-of-sample prediction</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seml_think.do</a:t>
            </a:r>
            <a:r>
              <a:rPr lang="en-US" dirty="0">
                <a:solidFill>
                  <a:prstClr val="black"/>
                </a:solidFill>
              </a:rPr>
              <a:t> – implements the winning NN setup on the whole meta data</a:t>
            </a:r>
          </a:p>
          <a:p>
            <a:pPr marL="504000" lvl="1">
              <a:spcBef>
                <a:spcPts val="0"/>
              </a:spcBef>
              <a:buClr>
                <a:srgbClr val="00AAE5"/>
              </a:buClr>
            </a:pPr>
            <a:r>
              <a:rPr lang="en-US" dirty="0">
                <a:solidFill>
                  <a:prstClr val="black"/>
                </a:solidFill>
              </a:rPr>
              <a:t>BYOD – bring your own device, i.e. Tensor Flow, </a:t>
            </a:r>
            <a:r>
              <a:rPr lang="en-US" dirty="0" err="1" smtClean="0">
                <a:solidFill>
                  <a:prstClr val="black"/>
                </a:solidFill>
              </a:rPr>
              <a:t>Keras</a:t>
            </a:r>
            <a:r>
              <a:rPr lang="en-US" dirty="0" smtClean="0">
                <a:solidFill>
                  <a:prstClr val="black"/>
                </a:solidFill>
              </a:rPr>
              <a:t>, Random Forest, … </a:t>
            </a:r>
            <a:endParaRPr lang="en-US" dirty="0">
              <a:solidFill>
                <a:prstClr val="black"/>
              </a:solidFill>
            </a:endParaRPr>
          </a:p>
          <a:p>
            <a:pPr marL="216000" lvl="0">
              <a:spcBef>
                <a:spcPts val="1200"/>
              </a:spcBef>
              <a:buClr>
                <a:srgbClr val="00AAE5"/>
              </a:buClr>
            </a:pPr>
            <a:r>
              <a:rPr lang="en-US" dirty="0">
                <a:solidFill>
                  <a:prstClr val="black"/>
                </a:solidFill>
              </a:rPr>
              <a:t>Training sample</a:t>
            </a:r>
          </a:p>
          <a:p>
            <a:pPr marL="504000" lvl="1">
              <a:spcBef>
                <a:spcPts val="0"/>
              </a:spcBef>
              <a:buClr>
                <a:srgbClr val="00AAE5"/>
              </a:buClr>
            </a:pPr>
            <a:r>
              <a:rPr lang="en-US" dirty="0">
                <a:solidFill>
                  <a:prstClr val="black"/>
                </a:solidFill>
              </a:rPr>
              <a:t> 2,000 establishments paired with 5,523 candidates</a:t>
            </a:r>
          </a:p>
          <a:p>
            <a:pPr marL="504000" lvl="1">
              <a:spcBef>
                <a:spcPts val="0"/>
              </a:spcBef>
              <a:buClr>
                <a:srgbClr val="00AAE5"/>
              </a:buClr>
              <a:buFont typeface="Calibri" panose="020F0502020204030204" pitchFamily="34" charset="0"/>
              <a:buChar char="−"/>
            </a:pPr>
            <a:r>
              <a:rPr lang="en-US" dirty="0">
                <a:solidFill>
                  <a:prstClr val="black"/>
                </a:solidFill>
              </a:rPr>
              <a:t>569 pairings retained for out-of-sample prediction</a:t>
            </a:r>
          </a:p>
          <a:p>
            <a:pPr marL="216000" lvl="0">
              <a:spcBef>
                <a:spcPts val="1200"/>
              </a:spcBef>
              <a:buClr>
                <a:srgbClr val="00AAE5"/>
              </a:buClr>
            </a:pPr>
            <a:r>
              <a:rPr lang="en-US" dirty="0">
                <a:solidFill>
                  <a:prstClr val="black"/>
                </a:solidFill>
              </a:rPr>
              <a:t>Confusion matrix</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394159533"/>
              </p:ext>
            </p:extLst>
          </p:nvPr>
        </p:nvGraphicFramePr>
        <p:xfrm>
          <a:off x="611560" y="3861048"/>
          <a:ext cx="5418259" cy="1620000"/>
        </p:xfrm>
        <a:graphic>
          <a:graphicData uri="http://schemas.openxmlformats.org/drawingml/2006/table">
            <a:tbl>
              <a:tblPr firstRow="1" firstCol="1" bandRow="1"/>
              <a:tblGrid>
                <a:gridCol w="972000"/>
                <a:gridCol w="792000"/>
                <a:gridCol w="792000"/>
                <a:gridCol w="306259"/>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mn-lt"/>
                          <a:ea typeface="Calibri" panose="020F0502020204030204" pitchFamily="34" charset="0"/>
                          <a:cs typeface="Times New Roman" panose="02020603050405020304" pitchFamily="18" charset="0"/>
                        </a:rPr>
                        <a:t>Probit</a:t>
                      </a:r>
                      <a:endParaRPr lang="de-DE" sz="11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NN[25x25</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367</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12</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374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93.75%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95.83%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a:effectLst/>
                          <a:latin typeface="Cambria Math" panose="02040503050406030204" pitchFamily="18" charset="0"/>
                          <a:ea typeface="Calibri" panose="020F0502020204030204" pitchFamily="34" charset="0"/>
                          <a:cs typeface="Times New Roman" panose="02020603050405020304" pitchFamily="18" charset="0"/>
                        </a:rPr>
                        <a:t>99.20%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94.74%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98.40%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97.91%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96.13</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98.07%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25</a:t>
            </a:fld>
            <a:endParaRPr lang="en-US" dirty="0"/>
          </a:p>
        </p:txBody>
      </p:sp>
      <p:sp>
        <p:nvSpPr>
          <p:cNvPr id="8" name="Inhaltsplatzhalter 1"/>
          <p:cNvSpPr txBox="1">
            <a:spLocks/>
          </p:cNvSpPr>
          <p:nvPr/>
        </p:nvSpPr>
        <p:spPr>
          <a:xfrm>
            <a:off x="130276" y="5526380"/>
            <a:ext cx="11555587" cy="807307"/>
          </a:xfrm>
          <a:prstGeom prst="rect">
            <a:avLst/>
          </a:prstGeom>
        </p:spPr>
        <p:txBody>
          <a:bodyPr vert="horz" lIns="91440" tIns="45720" rIns="91440" bIns="45720" rtlCol="0">
            <a:normAutofit lnSpcReduction="10000"/>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85% of the establishments matched to a company</a:t>
            </a:r>
          </a:p>
          <a:p>
            <a:pPr lvl="1"/>
            <a:r>
              <a:rPr lang="en-US" dirty="0" smtClean="0">
                <a:solidFill>
                  <a:prstClr val="black"/>
                </a:solidFill>
              </a:rPr>
              <a:t>Final quality assessment is difficult due to structural disparities, i.e. self-employment vs. owner operated firms</a:t>
            </a: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8885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a:t>
            </a:r>
            <a:r>
              <a:rPr lang="en-US" dirty="0" smtClean="0"/>
              <a:t>German EPO Firm Applicants </a:t>
            </a:r>
            <a:r>
              <a:rPr lang="en-US" dirty="0"/>
              <a:t>vs. Company Panel (MUP)</a:t>
            </a:r>
          </a:p>
        </p:txBody>
      </p:sp>
      <p:sp>
        <p:nvSpPr>
          <p:cNvPr id="3" name="Foliennummernplatzhalter 2"/>
          <p:cNvSpPr>
            <a:spLocks noGrp="1"/>
          </p:cNvSpPr>
          <p:nvPr>
            <p:ph type="sldNum" sz="quarter" idx="10"/>
          </p:nvPr>
        </p:nvSpPr>
        <p:spPr/>
        <p:txBody>
          <a:bodyPr/>
          <a:lstStyle/>
          <a:p>
            <a:fld id="{A29D8577-601D-4845-9C29-D9E13FE3E8DB}" type="slidenum">
              <a:rPr lang="en-US" smtClean="0"/>
              <a:pPr/>
              <a:t>26</a:t>
            </a:fld>
            <a:endParaRPr lang="en-US" dirty="0"/>
          </a:p>
        </p:txBody>
      </p:sp>
      <p:sp>
        <p:nvSpPr>
          <p:cNvPr id="4" name="Inhaltsplatzhalter 3"/>
          <p:cNvSpPr>
            <a:spLocks noGrp="1"/>
          </p:cNvSpPr>
          <p:nvPr>
            <p:ph idx="1"/>
          </p:nvPr>
        </p:nvSpPr>
        <p:spPr/>
        <p:txBody>
          <a:bodyPr/>
          <a:lstStyle/>
          <a:p>
            <a:pPr marL="216000" lvl="0">
              <a:spcBef>
                <a:spcPts val="600"/>
              </a:spcBef>
              <a:buClr>
                <a:srgbClr val="00AAE5"/>
              </a:buClr>
            </a:pPr>
            <a:r>
              <a:rPr lang="en-US" dirty="0">
                <a:solidFill>
                  <a:prstClr val="black"/>
                </a:solidFill>
              </a:rPr>
              <a:t>Preparation</a:t>
            </a: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&amp; address aggregates: 24 million</a:t>
            </a:r>
          </a:p>
          <a:p>
            <a:pPr marL="504000" lvl="1">
              <a:spcBef>
                <a:spcPts val="0"/>
              </a:spcBef>
              <a:buClr>
                <a:srgbClr val="00AAE5"/>
              </a:buClr>
            </a:pPr>
            <a:r>
              <a:rPr lang="en-US" dirty="0">
                <a:solidFill>
                  <a:prstClr val="black"/>
                </a:solidFill>
              </a:rPr>
              <a:t>German EPO Applicants (</a:t>
            </a:r>
            <a:r>
              <a:rPr lang="en-US" dirty="0" err="1">
                <a:solidFill>
                  <a:prstClr val="black"/>
                </a:solidFill>
              </a:rPr>
              <a:t>Patstat</a:t>
            </a:r>
            <a:r>
              <a:rPr lang="en-US" dirty="0">
                <a:solidFill>
                  <a:prstClr val="black"/>
                </a:solidFill>
              </a:rPr>
              <a:t> 2021)</a:t>
            </a:r>
          </a:p>
          <a:p>
            <a:pPr marL="792000" lvl="2">
              <a:spcBef>
                <a:spcPts val="0"/>
              </a:spcBef>
              <a:buClr>
                <a:srgbClr val="00B0F0"/>
              </a:buClr>
            </a:pPr>
            <a:r>
              <a:rPr lang="en-US" dirty="0">
                <a:solidFill>
                  <a:prstClr val="black"/>
                </a:solidFill>
              </a:rPr>
              <a:t>Removing person owned patents with less than 10 patents</a:t>
            </a:r>
          </a:p>
          <a:p>
            <a:pPr marL="792000" lvl="2">
              <a:spcBef>
                <a:spcPts val="0"/>
              </a:spcBef>
              <a:buClr>
                <a:srgbClr val="00B0F0"/>
              </a:buClr>
            </a:pPr>
            <a:r>
              <a:rPr lang="en-US" dirty="0">
                <a:solidFill>
                  <a:prstClr val="black"/>
                </a:solidFill>
              </a:rPr>
              <a:t>Removing duplicates → firm &amp; address aggregates: 62,036</a:t>
            </a:r>
          </a:p>
          <a:p>
            <a:pPr marL="216000" lvl="0">
              <a:spcBef>
                <a:spcPts val="6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name FIRMA, name FIRMA GRAM3, street STRASSE, zip, city</a:t>
            </a:r>
            <a:endParaRPr lang="en-US" dirty="0" smtClean="0">
              <a:solidFill>
                <a:prstClr val="black"/>
              </a:solidFill>
            </a:endParaRPr>
          </a:p>
          <a:p>
            <a:pPr marL="504000" lvl="1">
              <a:spcBef>
                <a:spcPts val="0"/>
              </a:spcBef>
              <a:buClr>
                <a:srgbClr val="00AAE5"/>
              </a:buClr>
            </a:pPr>
            <a:r>
              <a:rPr lang="en-US" dirty="0" smtClean="0">
                <a:solidFill>
                  <a:prstClr val="black"/>
                </a:solidFill>
              </a:rPr>
              <a:t>Darwinian search mode: pick only the candidates with the highest </a:t>
            </a:r>
            <a:r>
              <a:rPr lang="en-US" dirty="0" smtClean="0">
                <a:solidFill>
                  <a:prstClr val="black"/>
                </a:solidFill>
              </a:rPr>
              <a:t>Identity</a:t>
            </a:r>
            <a:endParaRPr lang="en-US" dirty="0" smtClean="0">
              <a:solidFill>
                <a:prstClr val="black"/>
              </a:solidFill>
            </a:endParaRPr>
          </a:p>
          <a:p>
            <a:pPr marL="504000" lvl="1">
              <a:spcBef>
                <a:spcPts val="0"/>
              </a:spcBef>
              <a:buClr>
                <a:srgbClr val="00AAE5"/>
              </a:buClr>
            </a:pPr>
            <a:r>
              <a:rPr lang="en-US" dirty="0">
                <a:solidFill>
                  <a:prstClr val="black"/>
                </a:solidFill>
              </a:rPr>
              <a:t>Incremental: skip search records with candidates in subsequent search </a:t>
            </a:r>
            <a:r>
              <a:rPr lang="en-US" dirty="0" smtClean="0">
                <a:solidFill>
                  <a:prstClr val="black"/>
                </a:solidFill>
              </a:rPr>
              <a:t>runs</a:t>
            </a:r>
            <a:endParaRPr lang="en-US" dirty="0">
              <a:solidFill>
                <a:prstClr val="black"/>
              </a:solidFill>
            </a:endParaRPr>
          </a:p>
          <a:p>
            <a:pPr marL="216000" lvl="0">
              <a:spcBef>
                <a:spcPts val="6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770376366"/>
              </p:ext>
            </p:extLst>
          </p:nvPr>
        </p:nvGraphicFramePr>
        <p:xfrm>
          <a:off x="636318" y="3920375"/>
          <a:ext cx="7777101" cy="2398640"/>
        </p:xfrm>
        <a:graphic>
          <a:graphicData uri="http://schemas.openxmlformats.org/drawingml/2006/table">
            <a:tbl>
              <a:tblPr firstRow="1" firstCol="1" bandRow="1"/>
              <a:tblGrid>
                <a:gridCol w="685101"/>
                <a:gridCol w="4032000"/>
                <a:gridCol w="900000"/>
                <a:gridCol w="1080000"/>
                <a:gridCol w="1080000"/>
              </a:tblGrid>
              <a:tr h="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applicants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candidates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70</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56,603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108,775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70,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977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3-gram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3,078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8,251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log,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ct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zealous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r>
              <a:tr h="215900">
                <a:tc>
                  <a:txBody>
                    <a:bodyPr/>
                    <a:lstStyle/>
                    <a:p>
                      <a:pPr algn="ct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60,960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119,014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2413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SEML: German EPO Applicants vs. Company Panel</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Training </a:t>
            </a:r>
            <a:r>
              <a:rPr lang="en-US" dirty="0">
                <a:solidFill>
                  <a:prstClr val="black"/>
                </a:solidFill>
              </a:rPr>
              <a:t>sample</a:t>
            </a:r>
          </a:p>
          <a:p>
            <a:pPr marL="504000" lvl="1">
              <a:spcBef>
                <a:spcPts val="0"/>
              </a:spcBef>
              <a:buClr>
                <a:srgbClr val="00AAE5"/>
              </a:buClr>
            </a:pPr>
            <a:r>
              <a:rPr lang="en-US" dirty="0">
                <a:solidFill>
                  <a:prstClr val="black"/>
                </a:solidFill>
              </a:rPr>
              <a:t> 3,264 applicants paired with 6,535 </a:t>
            </a:r>
            <a:r>
              <a:rPr lang="en-US" dirty="0" smtClean="0">
                <a:solidFill>
                  <a:prstClr val="black"/>
                </a:solidFill>
              </a:rPr>
              <a:t>candidates</a:t>
            </a:r>
          </a:p>
          <a:p>
            <a:pPr marL="504000" lvl="1">
              <a:spcBef>
                <a:spcPts val="0"/>
              </a:spcBef>
              <a:buClr>
                <a:srgbClr val="00AAE5"/>
              </a:buClr>
              <a:buFont typeface="Calibri" panose="020F0502020204030204" pitchFamily="34" charset="0"/>
              <a:buChar char="−"/>
            </a:pPr>
            <a:r>
              <a:rPr lang="en-US" dirty="0" smtClean="0">
                <a:solidFill>
                  <a:prstClr val="black"/>
                </a:solidFill>
              </a:rPr>
              <a:t>677 </a:t>
            </a:r>
            <a:r>
              <a:rPr lang="en-US" dirty="0">
                <a:solidFill>
                  <a:prstClr val="black"/>
                </a:solidFill>
              </a:rPr>
              <a:t>pairings retained for out-of-sample </a:t>
            </a:r>
            <a:r>
              <a:rPr lang="en-US" dirty="0" smtClean="0">
                <a:solidFill>
                  <a:prstClr val="black"/>
                </a:solidFill>
              </a:rPr>
              <a:t>prediction</a:t>
            </a:r>
          </a:p>
          <a:p>
            <a:pPr marL="504000" lvl="1">
              <a:spcBef>
                <a:spcPts val="0"/>
              </a:spcBef>
              <a:buClr>
                <a:srgbClr val="00AAE5"/>
              </a:buClr>
              <a:buFont typeface="Calibri" panose="020F0502020204030204" pitchFamily="34" charset="0"/>
              <a:buChar char="+"/>
            </a:pPr>
            <a:r>
              <a:rPr lang="en-US" dirty="0">
                <a:solidFill>
                  <a:prstClr val="black"/>
                </a:solidFill>
              </a:rPr>
              <a:t>completely scrutinized search runs 4 &amp; 6 to 9 due to marginal representation</a:t>
            </a:r>
          </a:p>
          <a:p>
            <a:r>
              <a:rPr lang="en-US" dirty="0" smtClean="0"/>
              <a:t>Confusion matrix</a:t>
            </a:r>
            <a:endParaRPr lang="en-US" dirty="0"/>
          </a:p>
        </p:txBody>
      </p:sp>
      <p:sp>
        <p:nvSpPr>
          <p:cNvPr id="6" name="Foliennummernplatzhalter 5"/>
          <p:cNvSpPr>
            <a:spLocks noGrp="1"/>
          </p:cNvSpPr>
          <p:nvPr>
            <p:ph type="sldNum" sz="quarter" idx="10"/>
          </p:nvPr>
        </p:nvSpPr>
        <p:spPr/>
        <p:txBody>
          <a:bodyPr/>
          <a:lstStyle/>
          <a:p>
            <a:fld id="{A29D8577-601D-4845-9C29-D9E13FE3E8DB}" type="slidenum">
              <a:rPr lang="en-US" smtClean="0"/>
              <a:pPr/>
              <a:t>27</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3348864328"/>
              </p:ext>
            </p:extLst>
          </p:nvPr>
        </p:nvGraphicFramePr>
        <p:xfrm>
          <a:off x="611560" y="2224877"/>
          <a:ext cx="5418518" cy="1620000"/>
        </p:xfrm>
        <a:graphic>
          <a:graphicData uri="http://schemas.openxmlformats.org/drawingml/2006/table">
            <a:tbl>
              <a:tblPr firstRow="1" firstCol="1" bandRow="1"/>
              <a:tblGrid>
                <a:gridCol w="972000"/>
                <a:gridCol w="792000"/>
                <a:gridCol w="792000"/>
                <a:gridCol w="306518"/>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Probit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NN[25]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575</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590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5</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19</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4</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84.34%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99.33%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93.98%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97.79%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78.65%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99.16%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95.12%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95.27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98.67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8" name="Inhaltsplatzhalter 1"/>
          <p:cNvSpPr txBox="1">
            <a:spLocks/>
          </p:cNvSpPr>
          <p:nvPr/>
        </p:nvSpPr>
        <p:spPr>
          <a:xfrm>
            <a:off x="130277" y="3941671"/>
            <a:ext cx="8496944" cy="608860"/>
          </a:xfrm>
          <a:prstGeom prst="rect">
            <a:avLst/>
          </a:prstGeom>
        </p:spPr>
        <p:txBody>
          <a:bodyPr vert="horz" lIns="91440" tIns="45720" rIns="91440" bIns="45720" rtlCol="0">
            <a:normAutofit/>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59,630 of 62,036 applicants assigned covering 98.81</a:t>
            </a:r>
            <a:r>
              <a:rPr kumimoji="0" lang="en-US" sz="1600" b="0" i="0" u="none" strike="noStrike" kern="1200" cap="none" spc="0" normalizeH="0" baseline="0" noProof="0" dirty="0">
                <a:ln>
                  <a:noFill/>
                </a:ln>
                <a:solidFill>
                  <a:prstClr val="black"/>
                </a:solidFill>
                <a:effectLst/>
                <a:uLnTx/>
                <a:uFillTx/>
                <a:latin typeface="Calibri"/>
                <a:ea typeface="+mn-ea"/>
                <a:cs typeface="+mn-cs"/>
              </a:rPr>
              <a:t>% of all </a:t>
            </a: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German firm patents</a:t>
            </a:r>
          </a:p>
          <a:p>
            <a:pPr lvl="1"/>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902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Entity Resolution: Search Table = Base Table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28</a:t>
            </a:fld>
            <a:endParaRPr lang="en-US" dirty="0"/>
          </a:p>
        </p:txBody>
      </p:sp>
      <p:grpSp>
        <p:nvGrpSpPr>
          <p:cNvPr id="5" name="Group 17"/>
          <p:cNvGrpSpPr/>
          <p:nvPr/>
        </p:nvGrpSpPr>
        <p:grpSpPr>
          <a:xfrm>
            <a:off x="1100766" y="2823264"/>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6"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8" name="Group 11"/>
          <p:cNvGrpSpPr/>
          <p:nvPr/>
        </p:nvGrpSpPr>
        <p:grpSpPr>
          <a:xfrm>
            <a:off x="1100766" y="2645324"/>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9"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0"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1" name="Group 41"/>
          <p:cNvGrpSpPr/>
          <p:nvPr/>
        </p:nvGrpSpPr>
        <p:grpSpPr>
          <a:xfrm>
            <a:off x="1134068" y="1267254"/>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2"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3"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4" name="Group 35"/>
          <p:cNvGrpSpPr/>
          <p:nvPr/>
        </p:nvGrpSpPr>
        <p:grpSpPr>
          <a:xfrm>
            <a:off x="1100766" y="416146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5"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6"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7" name="Group 25"/>
          <p:cNvGrpSpPr/>
          <p:nvPr/>
        </p:nvGrpSpPr>
        <p:grpSpPr>
          <a:xfrm>
            <a:off x="1140205" y="819260"/>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8"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9"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0" name="Group 20"/>
          <p:cNvGrpSpPr/>
          <p:nvPr/>
        </p:nvGrpSpPr>
        <p:grpSpPr>
          <a:xfrm>
            <a:off x="1100766" y="5523568"/>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1"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2"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3" name="Group 14"/>
          <p:cNvGrpSpPr/>
          <p:nvPr/>
        </p:nvGrpSpPr>
        <p:grpSpPr>
          <a:xfrm>
            <a:off x="1100766" y="355560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4"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5"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26" name="Table 5"/>
          <p:cNvGraphicFramePr>
            <a:graphicFrameLocks noGrp="1"/>
          </p:cNvGraphicFramePr>
          <p:nvPr>
            <p:extLst>
              <p:ext uri="{D42A27DB-BD31-4B8C-83A1-F6EECF244321}">
                <p14:modId xmlns:p14="http://schemas.microsoft.com/office/powerpoint/2010/main" val="4211269009"/>
              </p:ext>
            </p:extLst>
          </p:nvPr>
        </p:nvGraphicFramePr>
        <p:xfrm>
          <a:off x="1031544" y="662469"/>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7" name="Freeform 33"/>
          <p:cNvSpPr/>
          <p:nvPr/>
        </p:nvSpPr>
        <p:spPr>
          <a:xfrm>
            <a:off x="517829" y="2891482"/>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4"/>
          <p:cNvSpPr/>
          <p:nvPr/>
        </p:nvSpPr>
        <p:spPr>
          <a:xfrm>
            <a:off x="458192" y="909260"/>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9"/>
          <p:cNvSpPr/>
          <p:nvPr/>
        </p:nvSpPr>
        <p:spPr>
          <a:xfrm>
            <a:off x="608553" y="4300230"/>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0"/>
          <p:cNvSpPr/>
          <p:nvPr/>
        </p:nvSpPr>
        <p:spPr>
          <a:xfrm>
            <a:off x="526368" y="1375666"/>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7"/>
          <p:cNvSpPr txBox="1"/>
          <p:nvPr/>
        </p:nvSpPr>
        <p:spPr>
          <a:xfrm>
            <a:off x="1524660" y="261541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2" name="TextBox 48"/>
          <p:cNvSpPr txBox="1"/>
          <p:nvPr/>
        </p:nvSpPr>
        <p:spPr>
          <a:xfrm>
            <a:off x="1058336" y="784645"/>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3" name="TextBox 49"/>
          <p:cNvSpPr txBox="1"/>
          <p:nvPr/>
        </p:nvSpPr>
        <p:spPr>
          <a:xfrm>
            <a:off x="1582134" y="352882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4" name="TextBox 51"/>
          <p:cNvSpPr txBox="1"/>
          <p:nvPr/>
        </p:nvSpPr>
        <p:spPr>
          <a:xfrm>
            <a:off x="1112660" y="124319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5" name="TextBox 52"/>
          <p:cNvSpPr txBox="1"/>
          <p:nvPr/>
        </p:nvSpPr>
        <p:spPr>
          <a:xfrm>
            <a:off x="1524426" y="2768726"/>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6" name="TextBox 53"/>
          <p:cNvSpPr txBox="1"/>
          <p:nvPr/>
        </p:nvSpPr>
        <p:spPr>
          <a:xfrm>
            <a:off x="1055899" y="4137490"/>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7" name="TextBox 54"/>
          <p:cNvSpPr txBox="1"/>
          <p:nvPr/>
        </p:nvSpPr>
        <p:spPr>
          <a:xfrm>
            <a:off x="1524425" y="5507267"/>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Tree>
    <p:extLst>
      <p:ext uri="{BB962C8B-B14F-4D97-AF65-F5344CB8AC3E}">
        <p14:creationId xmlns:p14="http://schemas.microsoft.com/office/powerpoint/2010/main" val="14263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par>
                                <p:cTn id="44" presetID="2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P spid="35" grpId="0"/>
      <p:bldP spid="36"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29</a:t>
            </a:fld>
            <a:endParaRPr lang="en-US" dirty="0"/>
          </a:p>
        </p:txBody>
      </p:sp>
      <p:cxnSp>
        <p:nvCxnSpPr>
          <p:cNvPr id="68" name="Gerade Verbindung mit Pfeil 60"/>
          <p:cNvCxnSpPr/>
          <p:nvPr/>
        </p:nvCxnSpPr>
        <p:spPr>
          <a:xfrm flipH="1">
            <a:off x="5949385" y="2008378"/>
            <a:ext cx="1325142" cy="2726"/>
          </a:xfrm>
          <a:prstGeom prst="straightConnector1">
            <a:avLst/>
          </a:prstGeom>
          <a:ln w="25400"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19"/>
          <p:cNvCxnSpPr/>
          <p:nvPr/>
        </p:nvCxnSpPr>
        <p:spPr>
          <a:xfrm>
            <a:off x="5356375"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11"/>
          <p:cNvCxnSpPr/>
          <p:nvPr/>
        </p:nvCxnSpPr>
        <p:spPr>
          <a:xfrm flipV="1">
            <a:off x="4144572"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10"/>
          <p:cNvCxnSpPr/>
          <p:nvPr/>
        </p:nvCxnSpPr>
        <p:spPr>
          <a:xfrm>
            <a:off x="1880094" y="3590931"/>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2" name="Ellipse 9"/>
          <p:cNvSpPr/>
          <p:nvPr/>
        </p:nvSpPr>
        <p:spPr>
          <a:xfrm>
            <a:off x="492923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73" name="Ellipse 4"/>
          <p:cNvSpPr/>
          <p:nvPr/>
        </p:nvSpPr>
        <p:spPr>
          <a:xfrm>
            <a:off x="85754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4" name="Ellipse 5"/>
          <p:cNvSpPr/>
          <p:nvPr/>
        </p:nvSpPr>
        <p:spPr>
          <a:xfrm>
            <a:off x="320994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5" name="Ellipse 8"/>
          <p:cNvSpPr/>
          <p:nvPr/>
        </p:nvSpPr>
        <p:spPr>
          <a:xfrm>
            <a:off x="492923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0"/>
          <p:cNvCxnSpPr/>
          <p:nvPr/>
        </p:nvCxnSpPr>
        <p:spPr>
          <a:xfrm>
            <a:off x="1880094"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Gerade Verbindung 11"/>
          <p:cNvCxnSpPr/>
          <p:nvPr/>
        </p:nvCxnSpPr>
        <p:spPr>
          <a:xfrm flipV="1">
            <a:off x="3956543" y="2155326"/>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Gerade Verbindung 12"/>
          <p:cNvCxnSpPr/>
          <p:nvPr/>
        </p:nvCxnSpPr>
        <p:spPr>
          <a:xfrm>
            <a:off x="4172110"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9" name="Ellipse 13"/>
          <p:cNvSpPr/>
          <p:nvPr/>
        </p:nvSpPr>
        <p:spPr>
          <a:xfrm>
            <a:off x="726533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80" name="Gerade Verbindung 19"/>
          <p:cNvCxnSpPr/>
          <p:nvPr/>
        </p:nvCxnSpPr>
        <p:spPr>
          <a:xfrm>
            <a:off x="5581074" y="2399090"/>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81" name="Textfeld 29"/>
          <p:cNvSpPr txBox="1"/>
          <p:nvPr/>
        </p:nvSpPr>
        <p:spPr>
          <a:xfrm>
            <a:off x="511724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82" name="Textfeld 35"/>
          <p:cNvSpPr txBox="1"/>
          <p:nvPr/>
        </p:nvSpPr>
        <p:spPr>
          <a:xfrm>
            <a:off x="744506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83" name="Textfeld 36"/>
          <p:cNvSpPr txBox="1"/>
          <p:nvPr/>
        </p:nvSpPr>
        <p:spPr>
          <a:xfrm>
            <a:off x="512792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84" name="Textfeld 37"/>
          <p:cNvSpPr txBox="1"/>
          <p:nvPr/>
        </p:nvSpPr>
        <p:spPr>
          <a:xfrm>
            <a:off x="339145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85" name="Textfeld 38"/>
          <p:cNvSpPr txBox="1"/>
          <p:nvPr/>
        </p:nvSpPr>
        <p:spPr>
          <a:xfrm>
            <a:off x="107356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cxnSp>
        <p:nvCxnSpPr>
          <p:cNvPr id="86" name="Gerade Verbindung mit Pfeil 31"/>
          <p:cNvCxnSpPr/>
          <p:nvPr/>
        </p:nvCxnSpPr>
        <p:spPr>
          <a:xfrm flipH="1">
            <a:off x="5940195" y="1783745"/>
            <a:ext cx="1325142" cy="2726"/>
          </a:xfrm>
          <a:prstGeom prst="straightConnector1">
            <a:avLst/>
          </a:prstGeom>
          <a:ln w="25400"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7" name="Textfeld 32"/>
          <p:cNvSpPr txBox="1"/>
          <p:nvPr/>
        </p:nvSpPr>
        <p:spPr>
          <a:xfrm>
            <a:off x="6311208" y="1484784"/>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8" name="Textfeld 44"/>
          <p:cNvSpPr txBox="1"/>
          <p:nvPr/>
        </p:nvSpPr>
        <p:spPr>
          <a:xfrm>
            <a:off x="5591103" y="3270871"/>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9" name="Gerade Verbindung 12"/>
          <p:cNvCxnSpPr/>
          <p:nvPr/>
        </p:nvCxnSpPr>
        <p:spPr>
          <a:xfrm>
            <a:off x="4004922"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Textfeld 46"/>
          <p:cNvSpPr txBox="1"/>
          <p:nvPr/>
        </p:nvSpPr>
        <p:spPr>
          <a:xfrm rot="2257505">
            <a:off x="4459785" y="3891393"/>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1" name="Textfeld 47"/>
          <p:cNvSpPr txBox="1"/>
          <p:nvPr/>
        </p:nvSpPr>
        <p:spPr>
          <a:xfrm rot="2257505">
            <a:off x="4121984" y="4235245"/>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92" name="Textfeld 48"/>
          <p:cNvSpPr txBox="1"/>
          <p:nvPr/>
        </p:nvSpPr>
        <p:spPr>
          <a:xfrm rot="19222782">
            <a:off x="4029880" y="2344192"/>
            <a:ext cx="595035" cy="338554"/>
          </a:xfrm>
          <a:prstGeom prst="rect">
            <a:avLst/>
          </a:prstGeom>
          <a:noFill/>
        </p:spPr>
        <p:txBody>
          <a:bodyPr wrap="square" rtlCol="0">
            <a:spAutoFit/>
          </a:bodyPr>
          <a:lstStyle/>
          <a:p>
            <a:r>
              <a:rPr lang="de-DE" sz="1600" dirty="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93" name="Textfeld 49"/>
          <p:cNvSpPr txBox="1"/>
          <p:nvPr/>
        </p:nvSpPr>
        <p:spPr>
          <a:xfrm>
            <a:off x="2222735" y="304307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4" name="Textfeld 68"/>
          <p:cNvSpPr txBox="1"/>
          <p:nvPr/>
        </p:nvSpPr>
        <p:spPr>
          <a:xfrm>
            <a:off x="6368115" y="1985271"/>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5" name="Textfeld 69"/>
          <p:cNvSpPr txBox="1"/>
          <p:nvPr/>
        </p:nvSpPr>
        <p:spPr>
          <a:xfrm>
            <a:off x="4796125" y="3259574"/>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6" name="Textfeld 70"/>
          <p:cNvSpPr txBox="1"/>
          <p:nvPr/>
        </p:nvSpPr>
        <p:spPr>
          <a:xfrm rot="19222782">
            <a:off x="4451897" y="2687036"/>
            <a:ext cx="595035" cy="338554"/>
          </a:xfrm>
          <a:prstGeom prst="rect">
            <a:avLst/>
          </a:prstGeom>
          <a:noFill/>
        </p:spPr>
        <p:txBody>
          <a:bodyPr wrap="squar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7" name="Textfeld 71"/>
          <p:cNvSpPr txBox="1"/>
          <p:nvPr/>
        </p:nvSpPr>
        <p:spPr>
          <a:xfrm>
            <a:off x="2294885" y="3554449"/>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8" name="Ellipse 39"/>
          <p:cNvSpPr/>
          <p:nvPr/>
        </p:nvSpPr>
        <p:spPr>
          <a:xfrm>
            <a:off x="726533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9" name="Textfeld 40"/>
          <p:cNvSpPr txBox="1"/>
          <p:nvPr/>
        </p:nvSpPr>
        <p:spPr>
          <a:xfrm>
            <a:off x="7464298" y="1441884"/>
            <a:ext cx="670376" cy="830997"/>
          </a:xfrm>
          <a:prstGeom prst="rect">
            <a:avLst/>
          </a:prstGeom>
          <a:noFill/>
        </p:spPr>
        <p:txBody>
          <a:bodyPr wrap="none" rtlCol="0">
            <a:spAutoFit/>
          </a:bodyPr>
          <a:lstStyle/>
          <a:p>
            <a:r>
              <a:rPr lang="de-DE" sz="4800" dirty="0"/>
              <a:t>B</a:t>
            </a:r>
            <a:r>
              <a:rPr lang="de-DE" sz="2400" dirty="0"/>
              <a:t>Y</a:t>
            </a:r>
            <a:endParaRPr lang="en-US" sz="2400" dirty="0"/>
          </a:p>
        </p:txBody>
      </p:sp>
      <p:cxnSp>
        <p:nvCxnSpPr>
          <p:cNvPr id="100" name="Gerade Verbindung 19"/>
          <p:cNvCxnSpPr/>
          <p:nvPr/>
        </p:nvCxnSpPr>
        <p:spPr>
          <a:xfrm>
            <a:off x="7617243" y="2394555"/>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101" name="Textfeld 42"/>
          <p:cNvSpPr txBox="1"/>
          <p:nvPr/>
        </p:nvSpPr>
        <p:spPr>
          <a:xfrm>
            <a:off x="7046718" y="3259549"/>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102" name="Gerade Verbindung 19"/>
          <p:cNvCxnSpPr/>
          <p:nvPr/>
        </p:nvCxnSpPr>
        <p:spPr>
          <a:xfrm>
            <a:off x="7934002" y="2400829"/>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3" name="Textfeld 51"/>
          <p:cNvSpPr txBox="1"/>
          <p:nvPr/>
        </p:nvSpPr>
        <p:spPr>
          <a:xfrm>
            <a:off x="7914760" y="3270871"/>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4" name="Ellipse 55"/>
          <p:cNvSpPr/>
          <p:nvPr/>
        </p:nvSpPr>
        <p:spPr>
          <a:xfrm>
            <a:off x="269721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5" name="Textfeld 56"/>
          <p:cNvSpPr txBox="1"/>
          <p:nvPr/>
        </p:nvSpPr>
        <p:spPr>
          <a:xfrm>
            <a:off x="287872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06" name="Gerader Verbinder 14"/>
          <p:cNvCxnSpPr/>
          <p:nvPr/>
        </p:nvCxnSpPr>
        <p:spPr>
          <a:xfrm flipH="1">
            <a:off x="3096817" y="3893003"/>
            <a:ext cx="375831" cy="1235690"/>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Gerader Verbinder 57"/>
          <p:cNvCxnSpPr/>
          <p:nvPr/>
        </p:nvCxnSpPr>
        <p:spPr>
          <a:xfrm flipH="1">
            <a:off x="3398434" y="3974260"/>
            <a:ext cx="339684" cy="1182933"/>
          </a:xfrm>
          <a:prstGeom prst="line">
            <a:avLst/>
          </a:prstGeom>
          <a:ln w="25400"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8" name="Gerader Verbinder 21"/>
          <p:cNvCxnSpPr>
            <a:endCxn id="75" idx="2"/>
          </p:cNvCxnSpPr>
          <p:nvPr/>
        </p:nvCxnSpPr>
        <p:spPr>
          <a:xfrm flipV="1">
            <a:off x="3677825" y="4946897"/>
            <a:ext cx="1251411" cy="439544"/>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9" name="Gerader Verbinder 30"/>
          <p:cNvCxnSpPr>
            <a:endCxn id="104" idx="6"/>
          </p:cNvCxnSpPr>
          <p:nvPr/>
        </p:nvCxnSpPr>
        <p:spPr>
          <a:xfrm flipH="1">
            <a:off x="3722679" y="5209950"/>
            <a:ext cx="1258754" cy="417071"/>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0" name="Textfeld 66"/>
          <p:cNvSpPr txBox="1"/>
          <p:nvPr/>
        </p:nvSpPr>
        <p:spPr>
          <a:xfrm rot="20499292">
            <a:off x="3922764" y="4836897"/>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11" name="Textfeld 72"/>
          <p:cNvSpPr txBox="1"/>
          <p:nvPr/>
        </p:nvSpPr>
        <p:spPr>
          <a:xfrm rot="20499292">
            <a:off x="4061769" y="539374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2" name="Textfeld 73"/>
          <p:cNvSpPr txBox="1"/>
          <p:nvPr/>
        </p:nvSpPr>
        <p:spPr>
          <a:xfrm rot="17230867">
            <a:off x="2808623" y="4220019"/>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3" name="Textfeld 75"/>
          <p:cNvSpPr txBox="1"/>
          <p:nvPr/>
        </p:nvSpPr>
        <p:spPr>
          <a:xfrm rot="17163432">
            <a:off x="3430963" y="4435594"/>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4" name="Gerader Verbinder 65"/>
          <p:cNvCxnSpPr/>
          <p:nvPr/>
        </p:nvCxnSpPr>
        <p:spPr>
          <a:xfrm flipH="1" flipV="1">
            <a:off x="365771"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5" name="Gerader Verbinder 83"/>
          <p:cNvCxnSpPr/>
          <p:nvPr/>
        </p:nvCxnSpPr>
        <p:spPr>
          <a:xfrm flipH="1" flipV="1">
            <a:off x="364798"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Gerader Verbinder 85"/>
          <p:cNvCxnSpPr>
            <a:stCxn id="73" idx="2"/>
          </p:cNvCxnSpPr>
          <p:nvPr/>
        </p:nvCxnSpPr>
        <p:spPr>
          <a:xfrm flipH="1">
            <a:off x="276343"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7" name="Gerader Verbinder 87"/>
          <p:cNvCxnSpPr>
            <a:stCxn id="73" idx="3"/>
          </p:cNvCxnSpPr>
          <p:nvPr/>
        </p:nvCxnSpPr>
        <p:spPr>
          <a:xfrm flipH="1">
            <a:off x="297910" y="3813574"/>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8" name="Gerader Verbinder 89"/>
          <p:cNvCxnSpPr/>
          <p:nvPr/>
        </p:nvCxnSpPr>
        <p:spPr>
          <a:xfrm flipH="1">
            <a:off x="792849" y="3945505"/>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9" name="Rechteck 93"/>
          <p:cNvSpPr/>
          <p:nvPr/>
        </p:nvSpPr>
        <p:spPr>
          <a:xfrm rot="3083365">
            <a:off x="18198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hteck 94"/>
          <p:cNvSpPr/>
          <p:nvPr/>
        </p:nvSpPr>
        <p:spPr>
          <a:xfrm rot="1981952">
            <a:off x="200138" y="2720165"/>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hteck 95"/>
          <p:cNvSpPr/>
          <p:nvPr/>
        </p:nvSpPr>
        <p:spPr>
          <a:xfrm>
            <a:off x="176000"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hteck 96"/>
          <p:cNvSpPr/>
          <p:nvPr/>
        </p:nvSpPr>
        <p:spPr>
          <a:xfrm rot="19123042">
            <a:off x="223025"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hteck 97"/>
          <p:cNvSpPr/>
          <p:nvPr/>
        </p:nvSpPr>
        <p:spPr>
          <a:xfrm rot="17986155">
            <a:off x="520799"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Gerader Verbinder 99"/>
          <p:cNvCxnSpPr>
            <a:stCxn id="79" idx="6"/>
          </p:cNvCxnSpPr>
          <p:nvPr/>
        </p:nvCxnSpPr>
        <p:spPr>
          <a:xfrm>
            <a:off x="8290798" y="1911104"/>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5" name="Gerader Verbinder 105"/>
          <p:cNvCxnSpPr/>
          <p:nvPr/>
        </p:nvCxnSpPr>
        <p:spPr>
          <a:xfrm flipV="1">
            <a:off x="8290798" y="4363586"/>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6" name="Gerader Verbinder 109"/>
          <p:cNvCxnSpPr/>
          <p:nvPr/>
        </p:nvCxnSpPr>
        <p:spPr>
          <a:xfrm>
            <a:off x="8212632" y="2193275"/>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7" name="Gerader Verbinder 111"/>
          <p:cNvCxnSpPr/>
          <p:nvPr/>
        </p:nvCxnSpPr>
        <p:spPr>
          <a:xfrm flipV="1">
            <a:off x="8224133"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8" name="Rechteck 112"/>
          <p:cNvSpPr/>
          <p:nvPr/>
        </p:nvSpPr>
        <p:spPr>
          <a:xfrm rot="13241328">
            <a:off x="8481328"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114"/>
          <p:cNvSpPr/>
          <p:nvPr/>
        </p:nvSpPr>
        <p:spPr>
          <a:xfrm rot="8821144">
            <a:off x="848882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feld 129"/>
          <p:cNvSpPr txBox="1"/>
          <p:nvPr/>
        </p:nvSpPr>
        <p:spPr>
          <a:xfrm>
            <a:off x="9166671" y="846387"/>
            <a:ext cx="2924570" cy="1384995"/>
          </a:xfrm>
          <a:prstGeom prst="rect">
            <a:avLst/>
          </a:prstGeom>
          <a:noFill/>
        </p:spPr>
        <p:txBody>
          <a:bodyPr wrap="square" rtlCol="0">
            <a:spAutoFit/>
          </a:bodyPr>
          <a:lstStyle/>
          <a:p>
            <a:r>
              <a:rPr lang="en-US" sz="1400" dirty="0" smtClean="0">
                <a:solidFill>
                  <a:srgbClr val="00B0F0"/>
                </a:solidFill>
              </a:rPr>
              <a:t>Search</a:t>
            </a:r>
          </a:p>
          <a:p>
            <a:pPr marL="216000" indent="-216000">
              <a:buClr>
                <a:srgbClr val="00B0F0"/>
              </a:buClr>
              <a:buFont typeface="Wingdings" panose="05000000000000000000" pitchFamily="2" charset="2"/>
              <a:buChar char="§"/>
            </a:pPr>
            <a:r>
              <a:rPr lang="en-US" sz="1400" dirty="0" smtClean="0"/>
              <a:t>Required: high Threshold, i.e. 90%</a:t>
            </a:r>
          </a:p>
          <a:p>
            <a:pPr marL="216000" indent="-216000">
              <a:buClr>
                <a:srgbClr val="00B0F0"/>
              </a:buClr>
              <a:buFont typeface="Wingdings" panose="05000000000000000000" pitchFamily="2" charset="2"/>
              <a:buChar char="§"/>
            </a:pPr>
            <a:r>
              <a:rPr lang="en-US" sz="1400" dirty="0" smtClean="0"/>
              <a:t>Connections in both directions enable transitivity</a:t>
            </a:r>
          </a:p>
          <a:p>
            <a:pPr marL="216000" indent="-216000">
              <a:buClr>
                <a:srgbClr val="00B0F0"/>
              </a:buClr>
              <a:buFont typeface="Wingdings" panose="05000000000000000000" pitchFamily="2" charset="2"/>
              <a:buChar char="§"/>
            </a:pPr>
            <a:r>
              <a:rPr lang="en-US" sz="1400" dirty="0" smtClean="0"/>
              <a:t>Connections in one direction cause intransitivity</a:t>
            </a:r>
          </a:p>
        </p:txBody>
      </p:sp>
      <p:sp>
        <p:nvSpPr>
          <p:cNvPr id="131" name="Textfeld 130"/>
          <p:cNvSpPr txBox="1"/>
          <p:nvPr/>
        </p:nvSpPr>
        <p:spPr>
          <a:xfrm>
            <a:off x="9166671" y="2283479"/>
            <a:ext cx="2938424" cy="1384995"/>
          </a:xfrm>
          <a:prstGeom prst="rect">
            <a:avLst/>
          </a:prstGeom>
          <a:noFill/>
        </p:spPr>
        <p:txBody>
          <a:bodyPr wrap="square" rtlCol="0">
            <a:spAutoFit/>
          </a:bodyPr>
          <a:lstStyle/>
          <a:p>
            <a:r>
              <a:rPr lang="en-US" sz="1400" dirty="0" smtClean="0">
                <a:solidFill>
                  <a:srgbClr val="00B0F0"/>
                </a:solidFill>
              </a:rPr>
              <a:t>Mirroring</a:t>
            </a:r>
          </a:p>
          <a:p>
            <a:pPr marL="216000" indent="-216000">
              <a:buClr>
                <a:srgbClr val="00B0F0"/>
              </a:buClr>
              <a:buFont typeface="Wingdings" panose="05000000000000000000" pitchFamily="2" charset="2"/>
              <a:buChar char="§"/>
            </a:pPr>
            <a:r>
              <a:rPr lang="en-US" sz="1400" dirty="0" smtClean="0"/>
              <a:t>Creates a </a:t>
            </a:r>
            <a:r>
              <a:rPr lang="en-US" sz="1400" dirty="0" smtClean="0">
                <a:solidFill>
                  <a:srgbClr val="00B0F0"/>
                </a:solidFill>
              </a:rPr>
              <a:t>dummy run n </a:t>
            </a:r>
            <a:r>
              <a:rPr lang="en-US" sz="1400" dirty="0" smtClean="0"/>
              <a:t>for all  reversed connections not yet established</a:t>
            </a:r>
          </a:p>
          <a:p>
            <a:pPr marL="216000" indent="-216000">
              <a:buClr>
                <a:srgbClr val="00B0F0"/>
              </a:buClr>
              <a:buFont typeface="Wingdings" panose="05000000000000000000" pitchFamily="2" charset="2"/>
              <a:buChar char="§"/>
            </a:pPr>
            <a:r>
              <a:rPr lang="en-US" sz="1400" dirty="0" smtClean="0"/>
              <a:t>Mirrored connections always have Identity zero</a:t>
            </a:r>
          </a:p>
        </p:txBody>
      </p:sp>
      <p:sp>
        <p:nvSpPr>
          <p:cNvPr id="132" name="Textfeld 69"/>
          <p:cNvSpPr txBox="1"/>
          <p:nvPr/>
        </p:nvSpPr>
        <p:spPr>
          <a:xfrm>
            <a:off x="2416921" y="3548001"/>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3" name="Textfeld 69"/>
          <p:cNvSpPr txBox="1"/>
          <p:nvPr/>
        </p:nvSpPr>
        <p:spPr>
          <a:xfrm rot="19104638">
            <a:off x="4541704" y="26575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4" name="Textfeld 69"/>
          <p:cNvSpPr txBox="1"/>
          <p:nvPr/>
        </p:nvSpPr>
        <p:spPr>
          <a:xfrm>
            <a:off x="4898144" y="3255796"/>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5" name="Textfeld 69"/>
          <p:cNvSpPr txBox="1"/>
          <p:nvPr/>
        </p:nvSpPr>
        <p:spPr>
          <a:xfrm>
            <a:off x="6493936" y="19950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6" name="Textfeld 135"/>
          <p:cNvSpPr txBox="1"/>
          <p:nvPr/>
        </p:nvSpPr>
        <p:spPr>
          <a:xfrm>
            <a:off x="9166671" y="3720572"/>
            <a:ext cx="2947240" cy="2215991"/>
          </a:xfrm>
          <a:prstGeom prst="rect">
            <a:avLst/>
          </a:prstGeom>
          <a:noFill/>
        </p:spPr>
        <p:txBody>
          <a:bodyPr wrap="square" rtlCol="0">
            <a:spAutoFit/>
          </a:bodyPr>
          <a:lstStyle/>
          <a:p>
            <a:r>
              <a:rPr lang="en-US" sz="1400" dirty="0" smtClean="0">
                <a:solidFill>
                  <a:srgbClr val="00B0F0"/>
                </a:solidFill>
              </a:rPr>
              <a:t>Research</a:t>
            </a:r>
          </a:p>
          <a:p>
            <a:pPr marL="216000" indent="-216000">
              <a:buClr>
                <a:srgbClr val="00B0F0"/>
              </a:buClr>
              <a:buFont typeface="Wingdings" panose="05000000000000000000" pitchFamily="2" charset="2"/>
              <a:buChar char="§"/>
            </a:pPr>
            <a:r>
              <a:rPr lang="en-US" sz="1400" dirty="0" smtClean="0"/>
              <a:t>Re-evaluates Identity for selected runs given current settings</a:t>
            </a:r>
          </a:p>
          <a:p>
            <a:pPr marL="216000" indent="-216000">
              <a:buClr>
                <a:srgbClr val="00B0F0"/>
              </a:buClr>
              <a:buFont typeface="Wingdings" panose="05000000000000000000" pitchFamily="2" charset="2"/>
              <a:buChar char="§"/>
            </a:pPr>
            <a:r>
              <a:rPr lang="en-US" sz="1400" dirty="0" smtClean="0"/>
              <a:t>Apply on </a:t>
            </a:r>
            <a:r>
              <a:rPr lang="en-US" sz="1400" dirty="0" smtClean="0">
                <a:solidFill>
                  <a:srgbClr val="00B0F0"/>
                </a:solidFill>
              </a:rPr>
              <a:t>dummy run n</a:t>
            </a:r>
          </a:p>
          <a:p>
            <a:pPr marL="216000" indent="-216000">
              <a:buClr>
                <a:srgbClr val="00B0F0"/>
              </a:buClr>
              <a:buFont typeface="Wingdings" panose="05000000000000000000" pitchFamily="2" charset="2"/>
              <a:buChar char="§"/>
            </a:pPr>
            <a:r>
              <a:rPr lang="en-US" sz="1400" dirty="0" smtClean="0"/>
              <a:t>Log-smoothing on critical search types is advised as retrieval is of no concern</a:t>
            </a:r>
            <a:br>
              <a:rPr lang="en-US" sz="1400" dirty="0" smtClean="0"/>
            </a:br>
            <a:r>
              <a:rPr lang="de-DE" sz="4000" dirty="0" smtClean="0"/>
              <a:t>A</a:t>
            </a:r>
            <a:r>
              <a:rPr lang="de-DE" sz="2000" dirty="0" smtClean="0"/>
              <a:t>B</a:t>
            </a:r>
            <a:r>
              <a:rPr lang="de-DE" sz="1000" dirty="0" smtClean="0"/>
              <a:t>Y</a:t>
            </a:r>
            <a:r>
              <a:rPr lang="de-DE" sz="2400" dirty="0" smtClean="0"/>
              <a:t>→</a:t>
            </a:r>
            <a:r>
              <a:rPr lang="de-DE" sz="2800" dirty="0" smtClean="0"/>
              <a:t>A</a:t>
            </a:r>
            <a:r>
              <a:rPr lang="de-DE" sz="2400" dirty="0" smtClean="0"/>
              <a:t>B</a:t>
            </a:r>
            <a:r>
              <a:rPr lang="de-DE" sz="1600" dirty="0" smtClean="0"/>
              <a:t>Y</a:t>
            </a:r>
          </a:p>
        </p:txBody>
      </p:sp>
    </p:spTree>
    <p:extLst>
      <p:ext uri="{BB962C8B-B14F-4D97-AF65-F5344CB8AC3E}">
        <p14:creationId xmlns:p14="http://schemas.microsoft.com/office/powerpoint/2010/main" val="6336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2"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right)">
                                      <p:cBhvr>
                                        <p:cTn id="13" dur="500"/>
                                        <p:tgtEl>
                                          <p:spTgt spid="70"/>
                                        </p:tgtEl>
                                      </p:cBhvr>
                                    </p:animEffect>
                                  </p:childTnLst>
                                </p:cTn>
                              </p:par>
                              <p:par>
                                <p:cTn id="14" presetID="22" presetClass="entr" presetSubtype="2"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right)">
                                      <p:cBhvr>
                                        <p:cTn id="16" dur="500"/>
                                        <p:tgtEl>
                                          <p:spTgt spid="7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up)">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right)">
                                      <p:cBhvr>
                                        <p:cTn id="25" dur="500"/>
                                        <p:tgtEl>
                                          <p:spTgt spid="1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up)">
                                      <p:cBhvr>
                                        <p:cTn id="28" dur="500"/>
                                        <p:tgtEl>
                                          <p:spTgt spid="13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right)">
                                      <p:cBhvr>
                                        <p:cTn id="38" dur="500"/>
                                        <p:tgtEl>
                                          <p:spTgt spid="9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up)">
                                      <p:cBhvr>
                                        <p:cTn id="44" dur="500"/>
                                        <p:tgtEl>
                                          <p:spTgt spid="9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131" grpId="0"/>
      <p:bldP spid="132" grpId="0"/>
      <p:bldP spid="132" grpId="1"/>
      <p:bldP spid="133" grpId="0"/>
      <p:bldP spid="133" grpId="1"/>
      <p:bldP spid="134" grpId="0"/>
      <p:bldP spid="134" grpId="1"/>
      <p:bldP spid="135" grpId="0"/>
      <p:bldP spid="135" grpId="1"/>
      <p:bldP spid="1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6730"/>
            <a:ext cx="8784976"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Components of the </a:t>
            </a:r>
            <a:r>
              <a:rPr kumimoji="0" lang="en-US" sz="2400" b="0" i="0" u="none" strike="noStrike" kern="1200" cap="none" spc="0" normalizeH="0" baseline="0" noProof="0" dirty="0" err="1" smtClean="0">
                <a:ln>
                  <a:noFill/>
                </a:ln>
                <a:solidFill>
                  <a:srgbClr val="00AAE5"/>
                </a:solidFill>
                <a:effectLst/>
                <a:uLnTx/>
                <a:uFillTx/>
                <a:latin typeface="Calibri"/>
                <a:ea typeface="+mj-ea"/>
                <a:cs typeface="+mj-cs"/>
              </a:rPr>
              <a:t>SearchEngine</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sp>
        <p:nvSpPr>
          <p:cNvPr id="6" name="Freihandform 115"/>
          <p:cNvSpPr/>
          <p:nvPr/>
        </p:nvSpPr>
        <p:spPr>
          <a:xfrm rot="319612">
            <a:off x="1492386"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cmpd="sng" algn="ctr">
            <a:solidFill>
              <a:srgbClr val="1F497D">
                <a:lumMod val="20000"/>
                <a:lumOff val="8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 name="Freihandform 116"/>
          <p:cNvSpPr/>
          <p:nvPr/>
        </p:nvSpPr>
        <p:spPr>
          <a:xfrm>
            <a:off x="5326614"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Freihandform 117"/>
          <p:cNvSpPr/>
          <p:nvPr/>
        </p:nvSpPr>
        <p:spPr>
          <a:xfrm>
            <a:off x="5326615"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Freihandform 118"/>
          <p:cNvSpPr/>
          <p:nvPr/>
        </p:nvSpPr>
        <p:spPr>
          <a:xfrm>
            <a:off x="5336889"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Freihandform 119"/>
          <p:cNvSpPr/>
          <p:nvPr/>
        </p:nvSpPr>
        <p:spPr>
          <a:xfrm>
            <a:off x="5326615"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r Verbinder 84"/>
          <p:cNvCxnSpPr/>
          <p:nvPr/>
        </p:nvCxnSpPr>
        <p:spPr>
          <a:xfrm>
            <a:off x="6899306" y="2562137"/>
            <a:ext cx="3014963" cy="0"/>
          </a:xfrm>
          <a:prstGeom prst="line">
            <a:avLst/>
          </a:prstGeom>
          <a:noFill/>
          <a:ln w="25400" cap="flat" cmpd="sng" algn="ctr">
            <a:solidFill>
              <a:sysClr val="windowText" lastClr="000000"/>
            </a:solidFill>
            <a:prstDash val="solid"/>
          </a:ln>
          <a:effectLst/>
        </p:spPr>
      </p:cxnSp>
      <p:cxnSp>
        <p:nvCxnSpPr>
          <p:cNvPr id="12" name="Gerader Verbinder 17"/>
          <p:cNvCxnSpPr/>
          <p:nvPr/>
        </p:nvCxnSpPr>
        <p:spPr>
          <a:xfrm>
            <a:off x="2241451" y="2796222"/>
            <a:ext cx="3014963" cy="0"/>
          </a:xfrm>
          <a:prstGeom prst="line">
            <a:avLst/>
          </a:prstGeom>
          <a:noFill/>
          <a:ln w="25400" cap="flat" cmpd="sng" algn="ctr">
            <a:solidFill>
              <a:sysClr val="windowText" lastClr="000000"/>
            </a:solidFill>
            <a:prstDash val="solid"/>
          </a:ln>
          <a:effectLst/>
        </p:spPr>
      </p:cxnSp>
      <p:sp>
        <p:nvSpPr>
          <p:cNvPr id="13" name="Textfeld 18"/>
          <p:cNvSpPr txBox="1"/>
          <p:nvPr/>
        </p:nvSpPr>
        <p:spPr>
          <a:xfrm>
            <a:off x="2194922" y="2463974"/>
            <a:ext cx="7168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name</a:t>
            </a:r>
          </a:p>
        </p:txBody>
      </p:sp>
      <p:sp>
        <p:nvSpPr>
          <p:cNvPr id="14" name="Textfeld 20"/>
          <p:cNvSpPr txBox="1"/>
          <p:nvPr/>
        </p:nvSpPr>
        <p:spPr>
          <a:xfrm>
            <a:off x="4216419" y="2454887"/>
            <a:ext cx="516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city</a:t>
            </a:r>
          </a:p>
        </p:txBody>
      </p:sp>
      <p:sp>
        <p:nvSpPr>
          <p:cNvPr id="15" name="Textfeld 21"/>
          <p:cNvSpPr txBox="1"/>
          <p:nvPr/>
        </p:nvSpPr>
        <p:spPr>
          <a:xfrm>
            <a:off x="4228903" y="37525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rPr>
              <a:t>München</a:t>
            </a:r>
            <a:endParaRPr kumimoji="0" lang="en-US" sz="1800" b="0" i="0" u="none" strike="noStrike" kern="0" cap="none" spc="0" normalizeH="0" baseline="0" noProof="0" dirty="0" smtClean="0">
              <a:ln>
                <a:noFill/>
              </a:ln>
              <a:solidFill>
                <a:prstClr val="black"/>
              </a:solidFill>
              <a:effectLst/>
              <a:uLnTx/>
              <a:uFillTx/>
            </a:endParaRPr>
          </a:p>
        </p:txBody>
      </p:sp>
      <p:sp>
        <p:nvSpPr>
          <p:cNvPr id="16" name="Textfeld 23"/>
          <p:cNvSpPr txBox="1"/>
          <p:nvPr/>
        </p:nvSpPr>
        <p:spPr>
          <a:xfrm>
            <a:off x="2229037" y="3761830"/>
            <a:ext cx="21198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 </a:t>
            </a:r>
            <a:r>
              <a:rPr kumimoji="0" lang="en-US" sz="1800" b="0" i="0" u="none" strike="noStrike" kern="0" cap="none" spc="0" normalizeH="0" baseline="0" noProof="0" dirty="0" err="1" smtClean="0">
                <a:ln>
                  <a:noFill/>
                </a:ln>
                <a:solidFill>
                  <a:prstClr val="black"/>
                </a:solidFill>
                <a:effectLst/>
                <a:uLnTx/>
                <a:uFillTx/>
              </a:rPr>
              <a:t>Technik</a:t>
            </a:r>
            <a:r>
              <a:rPr kumimoji="0" lang="en-US" sz="1800" b="0" i="0" u="none" strike="noStrike" kern="0" cap="none" spc="0" normalizeH="0" baseline="0" noProof="0" dirty="0" smtClean="0">
                <a:ln>
                  <a:noFill/>
                </a:ln>
                <a:solidFill>
                  <a:prstClr val="black"/>
                </a:solidFill>
                <a:effectLst/>
                <a:uLnTx/>
                <a:uFillTx/>
              </a:rPr>
              <a:t> GmbH</a:t>
            </a:r>
          </a:p>
        </p:txBody>
      </p:sp>
      <p:cxnSp>
        <p:nvCxnSpPr>
          <p:cNvPr id="17" name="Gerader Verbinder 31"/>
          <p:cNvCxnSpPr/>
          <p:nvPr/>
        </p:nvCxnSpPr>
        <p:spPr>
          <a:xfrm flipH="1">
            <a:off x="4273449" y="2526598"/>
            <a:ext cx="1305" cy="2431605"/>
          </a:xfrm>
          <a:prstGeom prst="line">
            <a:avLst/>
          </a:prstGeom>
          <a:noFill/>
          <a:ln w="25400" cap="flat" cmpd="sng" algn="ctr">
            <a:solidFill>
              <a:sysClr val="windowText" lastClr="000000"/>
            </a:solidFill>
            <a:prstDash val="solid"/>
          </a:ln>
          <a:effectLst/>
        </p:spPr>
      </p:cxnSp>
      <p:sp>
        <p:nvSpPr>
          <p:cNvPr id="18" name="Textfeld 44"/>
          <p:cNvSpPr txBox="1"/>
          <p:nvPr/>
        </p:nvSpPr>
        <p:spPr>
          <a:xfrm>
            <a:off x="1936083" y="2733211"/>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a:t>
            </a:r>
          </a:p>
        </p:txBody>
      </p:sp>
      <p:sp>
        <p:nvSpPr>
          <p:cNvPr id="19" name="Textfeld 45"/>
          <p:cNvSpPr txBox="1"/>
          <p:nvPr/>
        </p:nvSpPr>
        <p:spPr>
          <a:xfrm>
            <a:off x="1301944" y="314702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10185</a:t>
            </a:r>
          </a:p>
        </p:txBody>
      </p:sp>
      <p:sp>
        <p:nvSpPr>
          <p:cNvPr id="20" name="Textfeld 46"/>
          <p:cNvSpPr txBox="1"/>
          <p:nvPr/>
        </p:nvSpPr>
        <p:spPr>
          <a:xfrm>
            <a:off x="1301944" y="342990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10186</a:t>
            </a:r>
          </a:p>
        </p:txBody>
      </p:sp>
      <p:sp>
        <p:nvSpPr>
          <p:cNvPr id="21" name="Textfeld 47"/>
          <p:cNvSpPr txBox="1"/>
          <p:nvPr/>
        </p:nvSpPr>
        <p:spPr>
          <a:xfrm>
            <a:off x="1301944" y="4013512"/>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10188</a:t>
            </a:r>
          </a:p>
        </p:txBody>
      </p:sp>
      <p:sp>
        <p:nvSpPr>
          <p:cNvPr id="22" name="Textfeld 48"/>
          <p:cNvSpPr txBox="1"/>
          <p:nvPr/>
        </p:nvSpPr>
        <p:spPr>
          <a:xfrm>
            <a:off x="1301944" y="372685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p>
        </p:txBody>
      </p:sp>
      <p:sp>
        <p:nvSpPr>
          <p:cNvPr id="23" name="Textfeld 49"/>
          <p:cNvSpPr txBox="1"/>
          <p:nvPr/>
        </p:nvSpPr>
        <p:spPr>
          <a:xfrm>
            <a:off x="1301944" y="430711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10189</a:t>
            </a:r>
          </a:p>
        </p:txBody>
      </p:sp>
      <p:sp>
        <p:nvSpPr>
          <p:cNvPr id="24" name="Textfeld 50"/>
          <p:cNvSpPr txBox="1"/>
          <p:nvPr/>
        </p:nvSpPr>
        <p:spPr>
          <a:xfrm>
            <a:off x="1301944" y="4594568"/>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10190</a:t>
            </a:r>
          </a:p>
        </p:txBody>
      </p:sp>
      <p:sp>
        <p:nvSpPr>
          <p:cNvPr id="25" name="Textfeld 52"/>
          <p:cNvSpPr txBox="1"/>
          <p:nvPr/>
        </p:nvSpPr>
        <p:spPr>
          <a:xfrm>
            <a:off x="1894405" y="4770089"/>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a:t>
            </a:r>
          </a:p>
        </p:txBody>
      </p:sp>
      <p:sp>
        <p:nvSpPr>
          <p:cNvPr id="26" name="Textfeld 53"/>
          <p:cNvSpPr txBox="1"/>
          <p:nvPr/>
        </p:nvSpPr>
        <p:spPr>
          <a:xfrm>
            <a:off x="1894405" y="2894115"/>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65000"/>
                  </a:prstClr>
                </a:solidFill>
                <a:effectLst/>
                <a:uLnTx/>
                <a:uFillTx/>
              </a:rPr>
              <a:t>…</a:t>
            </a:r>
          </a:p>
        </p:txBody>
      </p:sp>
      <p:sp>
        <p:nvSpPr>
          <p:cNvPr id="27" name="Textfeld 55"/>
          <p:cNvSpPr txBox="1"/>
          <p:nvPr/>
        </p:nvSpPr>
        <p:spPr>
          <a:xfrm>
            <a:off x="1449363" y="2458910"/>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28" name="Textfeld 98"/>
          <p:cNvSpPr txBox="1"/>
          <p:nvPr/>
        </p:nvSpPr>
        <p:spPr>
          <a:xfrm>
            <a:off x="6864523" y="2218377"/>
            <a:ext cx="603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type</a:t>
            </a:r>
          </a:p>
        </p:txBody>
      </p:sp>
      <p:sp>
        <p:nvSpPr>
          <p:cNvPr id="29" name="Textfeld 99"/>
          <p:cNvSpPr txBox="1"/>
          <p:nvPr/>
        </p:nvSpPr>
        <p:spPr>
          <a:xfrm>
            <a:off x="7386637" y="2214478"/>
            <a:ext cx="6822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entry</a:t>
            </a:r>
          </a:p>
        </p:txBody>
      </p:sp>
      <p:sp>
        <p:nvSpPr>
          <p:cNvPr id="30" name="Textfeld 100"/>
          <p:cNvSpPr txBox="1"/>
          <p:nvPr/>
        </p:nvSpPr>
        <p:spPr>
          <a:xfrm>
            <a:off x="9154761" y="2218377"/>
            <a:ext cx="7898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occurs</a:t>
            </a:r>
          </a:p>
        </p:txBody>
      </p:sp>
      <p:cxnSp>
        <p:nvCxnSpPr>
          <p:cNvPr id="31" name="Gerader Verbinder 102"/>
          <p:cNvCxnSpPr/>
          <p:nvPr/>
        </p:nvCxnSpPr>
        <p:spPr>
          <a:xfrm>
            <a:off x="7396149" y="2258717"/>
            <a:ext cx="3825" cy="3762604"/>
          </a:xfrm>
          <a:prstGeom prst="line">
            <a:avLst/>
          </a:prstGeom>
          <a:noFill/>
          <a:ln w="25400" cap="flat" cmpd="sng" algn="ctr">
            <a:solidFill>
              <a:sysClr val="windowText" lastClr="000000"/>
            </a:solidFill>
            <a:prstDash val="solid"/>
          </a:ln>
          <a:effectLst/>
        </p:spPr>
      </p:cxnSp>
      <p:cxnSp>
        <p:nvCxnSpPr>
          <p:cNvPr id="32" name="Gerader Verbinder 103"/>
          <p:cNvCxnSpPr/>
          <p:nvPr/>
        </p:nvCxnSpPr>
        <p:spPr>
          <a:xfrm>
            <a:off x="9154761" y="2267266"/>
            <a:ext cx="5432" cy="3888357"/>
          </a:xfrm>
          <a:prstGeom prst="line">
            <a:avLst/>
          </a:prstGeom>
          <a:noFill/>
          <a:ln w="25400" cap="flat" cmpd="sng" algn="ctr">
            <a:solidFill>
              <a:sysClr val="windowText" lastClr="000000"/>
            </a:solidFill>
            <a:prstDash val="solid"/>
          </a:ln>
          <a:effectLst/>
        </p:spPr>
      </p:cxnSp>
      <p:sp>
        <p:nvSpPr>
          <p:cNvPr id="33" name="Textfeld 107"/>
          <p:cNvSpPr txBox="1"/>
          <p:nvPr/>
        </p:nvSpPr>
        <p:spPr>
          <a:xfrm>
            <a:off x="7397282" y="3341176"/>
            <a:ext cx="100110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TECHNIK</a:t>
            </a:r>
          </a:p>
        </p:txBody>
      </p:sp>
      <p:sp>
        <p:nvSpPr>
          <p:cNvPr id="34" name="Textfeld 108"/>
          <p:cNvSpPr txBox="1"/>
          <p:nvPr/>
        </p:nvSpPr>
        <p:spPr>
          <a:xfrm>
            <a:off x="7386637" y="2749288"/>
            <a:ext cx="79701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GMBH</a:t>
            </a:r>
          </a:p>
        </p:txBody>
      </p:sp>
      <p:sp>
        <p:nvSpPr>
          <p:cNvPr id="35" name="Textfeld 109"/>
          <p:cNvSpPr txBox="1"/>
          <p:nvPr/>
        </p:nvSpPr>
        <p:spPr>
          <a:xfrm>
            <a:off x="7397282" y="4420501"/>
            <a:ext cx="13195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MUENCHEN</a:t>
            </a:r>
          </a:p>
        </p:txBody>
      </p:sp>
      <p:sp>
        <p:nvSpPr>
          <p:cNvPr id="36" name="Textfeld 110"/>
          <p:cNvSpPr txBox="1"/>
          <p:nvPr/>
        </p:nvSpPr>
        <p:spPr>
          <a:xfrm>
            <a:off x="6090340" y="2222276"/>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37" name="Textfeld 120"/>
          <p:cNvSpPr txBox="1"/>
          <p:nvPr/>
        </p:nvSpPr>
        <p:spPr>
          <a:xfrm>
            <a:off x="9250133" y="2742543"/>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9765</a:t>
            </a:r>
          </a:p>
        </p:txBody>
      </p:sp>
      <p:sp>
        <p:nvSpPr>
          <p:cNvPr id="38" name="Textfeld 123"/>
          <p:cNvSpPr txBox="1"/>
          <p:nvPr/>
        </p:nvSpPr>
        <p:spPr>
          <a:xfrm>
            <a:off x="9366024" y="3341176"/>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123</a:t>
            </a:r>
          </a:p>
        </p:txBody>
      </p:sp>
      <p:sp>
        <p:nvSpPr>
          <p:cNvPr id="39" name="Textfeld 128"/>
          <p:cNvSpPr txBox="1"/>
          <p:nvPr/>
        </p:nvSpPr>
        <p:spPr>
          <a:xfrm>
            <a:off x="9246856" y="440217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1200</a:t>
            </a:r>
          </a:p>
        </p:txBody>
      </p:sp>
      <p:grpSp>
        <p:nvGrpSpPr>
          <p:cNvPr id="40" name="Gruppieren 140"/>
          <p:cNvGrpSpPr/>
          <p:nvPr/>
        </p:nvGrpSpPr>
        <p:grpSpPr>
          <a:xfrm>
            <a:off x="9364724" y="3332073"/>
            <a:ext cx="991555" cy="372844"/>
            <a:chOff x="8116949" y="3548675"/>
            <a:chExt cx="991555" cy="372844"/>
          </a:xfrm>
        </p:grpSpPr>
        <p:sp>
          <p:nvSpPr>
            <p:cNvPr id="41" name="Textfeld 124"/>
            <p:cNvSpPr txBox="1"/>
            <p:nvPr/>
          </p:nvSpPr>
          <p:spPr>
            <a:xfrm>
              <a:off x="8116949" y="3548675"/>
              <a:ext cx="535724"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124</a:t>
              </a:r>
            </a:p>
          </p:txBody>
        </p:sp>
        <p:sp>
          <p:nvSpPr>
            <p:cNvPr id="42" name="Textfeld 131"/>
            <p:cNvSpPr txBox="1"/>
            <p:nvPr/>
          </p:nvSpPr>
          <p:spPr>
            <a:xfrm>
              <a:off x="8691402" y="3552187"/>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3" name="Gruppieren 141"/>
          <p:cNvGrpSpPr/>
          <p:nvPr/>
        </p:nvGrpSpPr>
        <p:grpSpPr>
          <a:xfrm>
            <a:off x="9252173" y="2727737"/>
            <a:ext cx="1104106" cy="369370"/>
            <a:chOff x="8004398" y="2944339"/>
            <a:chExt cx="1104106" cy="369370"/>
          </a:xfrm>
        </p:grpSpPr>
        <p:sp>
          <p:nvSpPr>
            <p:cNvPr id="44" name="Textfeld 121"/>
            <p:cNvSpPr txBox="1"/>
            <p:nvPr/>
          </p:nvSpPr>
          <p:spPr>
            <a:xfrm>
              <a:off x="8004398" y="2944377"/>
              <a:ext cx="649575" cy="369332"/>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9766</a:t>
              </a:r>
            </a:p>
          </p:txBody>
        </p:sp>
        <p:sp>
          <p:nvSpPr>
            <p:cNvPr id="45" name="Textfeld 132"/>
            <p:cNvSpPr txBox="1"/>
            <p:nvPr/>
          </p:nvSpPr>
          <p:spPr>
            <a:xfrm>
              <a:off x="8691402" y="2944339"/>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6" name="Gruppieren 142"/>
          <p:cNvGrpSpPr/>
          <p:nvPr/>
        </p:nvGrpSpPr>
        <p:grpSpPr>
          <a:xfrm>
            <a:off x="9246901" y="4401193"/>
            <a:ext cx="1109378" cy="370042"/>
            <a:chOff x="7999126" y="4617795"/>
            <a:chExt cx="1109378" cy="370042"/>
          </a:xfrm>
        </p:grpSpPr>
        <p:sp>
          <p:nvSpPr>
            <p:cNvPr id="47" name="Textfeld 130"/>
            <p:cNvSpPr txBox="1"/>
            <p:nvPr/>
          </p:nvSpPr>
          <p:spPr>
            <a:xfrm>
              <a:off x="8691402" y="4618505"/>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48" name="Textfeld 133"/>
            <p:cNvSpPr txBox="1"/>
            <p:nvPr/>
          </p:nvSpPr>
          <p:spPr>
            <a:xfrm>
              <a:off x="7999126" y="461779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1201</a:t>
              </a:r>
            </a:p>
          </p:txBody>
        </p:sp>
      </p:grpSp>
      <p:sp>
        <p:nvSpPr>
          <p:cNvPr id="49" name="Textfeld 135"/>
          <p:cNvSpPr txBox="1"/>
          <p:nvPr/>
        </p:nvSpPr>
        <p:spPr>
          <a:xfrm>
            <a:off x="7011565" y="274853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0" name="Textfeld 136"/>
          <p:cNvSpPr txBox="1"/>
          <p:nvPr/>
        </p:nvSpPr>
        <p:spPr>
          <a:xfrm>
            <a:off x="7014594" y="3332163"/>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1" name="Textfeld 137"/>
          <p:cNvSpPr txBox="1"/>
          <p:nvPr/>
        </p:nvSpPr>
        <p:spPr>
          <a:xfrm>
            <a:off x="7016243" y="4419972"/>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a:t>
            </a:r>
          </a:p>
        </p:txBody>
      </p:sp>
      <p:grpSp>
        <p:nvGrpSpPr>
          <p:cNvPr id="52" name="Gruppieren 139"/>
          <p:cNvGrpSpPr/>
          <p:nvPr/>
        </p:nvGrpSpPr>
        <p:grpSpPr>
          <a:xfrm>
            <a:off x="7009625" y="5610192"/>
            <a:ext cx="3346654" cy="374213"/>
            <a:chOff x="5761850" y="5826794"/>
            <a:chExt cx="3346654" cy="374213"/>
          </a:xfrm>
        </p:grpSpPr>
        <p:sp>
          <p:nvSpPr>
            <p:cNvPr id="53" name="Textfeld 106"/>
            <p:cNvSpPr txBox="1"/>
            <p:nvPr/>
          </p:nvSpPr>
          <p:spPr>
            <a:xfrm>
              <a:off x="6123591" y="5826794"/>
              <a:ext cx="71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a:t>
              </a:r>
            </a:p>
          </p:txBody>
        </p:sp>
        <p:sp>
          <p:nvSpPr>
            <p:cNvPr id="54" name="Textfeld 125"/>
            <p:cNvSpPr txBox="1"/>
            <p:nvPr/>
          </p:nvSpPr>
          <p:spPr>
            <a:xfrm>
              <a:off x="8349696" y="5831675"/>
              <a:ext cx="301686"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5" name="Textfeld 129"/>
            <p:cNvSpPr txBox="1"/>
            <p:nvPr/>
          </p:nvSpPr>
          <p:spPr>
            <a:xfrm>
              <a:off x="8691402" y="5828844"/>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56" name="Textfeld 138"/>
            <p:cNvSpPr txBox="1"/>
            <p:nvPr/>
          </p:nvSpPr>
          <p:spPr>
            <a:xfrm>
              <a:off x="5761850" y="5828844"/>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grpSp>
      <p:sp>
        <p:nvSpPr>
          <p:cNvPr id="57" name="Textfeld 143"/>
          <p:cNvSpPr txBox="1"/>
          <p:nvPr/>
        </p:nvSpPr>
        <p:spPr>
          <a:xfrm>
            <a:off x="6581504" y="2727737"/>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5</a:t>
            </a:r>
          </a:p>
        </p:txBody>
      </p:sp>
      <p:sp>
        <p:nvSpPr>
          <p:cNvPr id="58" name="Textfeld 144"/>
          <p:cNvSpPr txBox="1"/>
          <p:nvPr/>
        </p:nvSpPr>
        <p:spPr>
          <a:xfrm>
            <a:off x="6464486" y="3331689"/>
            <a:ext cx="4187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93</a:t>
            </a:r>
          </a:p>
        </p:txBody>
      </p:sp>
      <p:sp>
        <p:nvSpPr>
          <p:cNvPr id="59" name="Textfeld 145"/>
          <p:cNvSpPr txBox="1"/>
          <p:nvPr/>
        </p:nvSpPr>
        <p:spPr>
          <a:xfrm>
            <a:off x="6347466" y="4402681"/>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718</a:t>
            </a:r>
          </a:p>
        </p:txBody>
      </p:sp>
      <p:sp>
        <p:nvSpPr>
          <p:cNvPr id="60" name="Textfeld 148"/>
          <p:cNvSpPr txBox="1"/>
          <p:nvPr/>
        </p:nvSpPr>
        <p:spPr>
          <a:xfrm>
            <a:off x="5639030" y="2719427"/>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1" name="Textfeld 149"/>
          <p:cNvSpPr txBox="1"/>
          <p:nvPr/>
        </p:nvSpPr>
        <p:spPr>
          <a:xfrm>
            <a:off x="5514289" y="332292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2" name="Textfeld 150"/>
          <p:cNvSpPr txBox="1"/>
          <p:nvPr/>
        </p:nvSpPr>
        <p:spPr>
          <a:xfrm>
            <a:off x="5435178" y="440709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3" name="Textfeld 151"/>
          <p:cNvSpPr txBox="1"/>
          <p:nvPr/>
        </p:nvSpPr>
        <p:spPr>
          <a:xfrm>
            <a:off x="5157249" y="5602823"/>
            <a:ext cx="1725941" cy="64633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r>
              <a:rPr kumimoji="0" lang="en-US" sz="1800" b="0" i="0" u="none" strike="noStrike" kern="0" cap="none" spc="0" normalizeH="0" baseline="0" noProof="0" dirty="0" smtClean="0">
                <a:ln>
                  <a:noFill/>
                </a:ln>
                <a:solidFill>
                  <a:prstClr val="white">
                    <a:lumMod val="50000"/>
                  </a:prstClr>
                </a:solidFill>
                <a:effectLst/>
                <a:uLnTx/>
                <a:uFillTx/>
              </a:rPr>
              <a:t>5784</a:t>
            </a:r>
            <a:br>
              <a:rPr kumimoji="0" lang="en-US" sz="1800" b="0" i="0" u="none" strike="noStrike" kern="0" cap="none" spc="0" normalizeH="0" baseline="0" noProof="0" dirty="0" smtClean="0">
                <a:ln>
                  <a:noFill/>
                </a:ln>
                <a:solidFill>
                  <a:prstClr val="white">
                    <a:lumMod val="50000"/>
                  </a:prstClr>
                </a:solidFill>
                <a:effectLst/>
                <a:uLnTx/>
                <a:uFillTx/>
              </a:rPr>
            </a:br>
            <a:r>
              <a:rPr kumimoji="0" lang="en-US" sz="1800" b="0" i="0" u="none" strike="noStrike" kern="0" cap="none" spc="0" normalizeH="0" baseline="0" noProof="0" dirty="0" smtClean="0">
                <a:ln>
                  <a:noFill/>
                </a:ln>
                <a:solidFill>
                  <a:prstClr val="white">
                    <a:lumMod val="50000"/>
                  </a:prstClr>
                </a:solidFill>
                <a:effectLst/>
                <a:uLnTx/>
                <a:uFillTx/>
              </a:rPr>
              <a:t>record linkage</a:t>
            </a:r>
          </a:p>
        </p:txBody>
      </p:sp>
      <p:sp>
        <p:nvSpPr>
          <p:cNvPr id="64" name="Freihandform 157"/>
          <p:cNvSpPr/>
          <p:nvPr/>
        </p:nvSpPr>
        <p:spPr>
          <a:xfrm>
            <a:off x="5297831"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Freihandform 163"/>
          <p:cNvSpPr/>
          <p:nvPr/>
        </p:nvSpPr>
        <p:spPr>
          <a:xfrm>
            <a:off x="5373218"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Freihandform 165"/>
          <p:cNvSpPr/>
          <p:nvPr/>
        </p:nvSpPr>
        <p:spPr>
          <a:xfrm>
            <a:off x="5390309"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Freihandform 166"/>
          <p:cNvSpPr/>
          <p:nvPr/>
        </p:nvSpPr>
        <p:spPr>
          <a:xfrm>
            <a:off x="5301080"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feld 167"/>
          <p:cNvSpPr txBox="1"/>
          <p:nvPr/>
        </p:nvSpPr>
        <p:spPr>
          <a:xfrm>
            <a:off x="3186549" y="2135150"/>
            <a:ext cx="11500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base table</a:t>
            </a:r>
          </a:p>
        </p:txBody>
      </p:sp>
      <p:sp>
        <p:nvSpPr>
          <p:cNvPr id="69" name="Textfeld 168"/>
          <p:cNvSpPr txBox="1"/>
          <p:nvPr/>
        </p:nvSpPr>
        <p:spPr>
          <a:xfrm>
            <a:off x="7967706" y="1878327"/>
            <a:ext cx="8887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registry</a:t>
            </a:r>
          </a:p>
        </p:txBody>
      </p:sp>
      <p:grpSp>
        <p:nvGrpSpPr>
          <p:cNvPr id="70" name="Gruppieren 173"/>
          <p:cNvGrpSpPr/>
          <p:nvPr/>
        </p:nvGrpSpPr>
        <p:grpSpPr>
          <a:xfrm>
            <a:off x="3587527" y="620688"/>
            <a:ext cx="1657397" cy="581196"/>
            <a:chOff x="2339752" y="837290"/>
            <a:chExt cx="1657397" cy="581196"/>
          </a:xfrm>
        </p:grpSpPr>
        <p:grpSp>
          <p:nvGrpSpPr>
            <p:cNvPr id="71" name="Gruppieren 74"/>
            <p:cNvGrpSpPr/>
            <p:nvPr/>
          </p:nvGrpSpPr>
          <p:grpSpPr>
            <a:xfrm>
              <a:off x="2339752" y="914430"/>
              <a:ext cx="1657397" cy="504056"/>
              <a:chOff x="4639694" y="2264178"/>
              <a:chExt cx="1657397" cy="504056"/>
            </a:xfrm>
          </p:grpSpPr>
          <p:sp>
            <p:nvSpPr>
              <p:cNvPr id="73" name="Rechteck 69"/>
              <p:cNvSpPr/>
              <p:nvPr/>
            </p:nvSpPr>
            <p:spPr>
              <a:xfrm>
                <a:off x="463969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hteck 70"/>
              <p:cNvSpPr/>
              <p:nvPr/>
            </p:nvSpPr>
            <p:spPr>
              <a:xfrm>
                <a:off x="5348828"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Rechteck 74"/>
              <p:cNvSpPr/>
              <p:nvPr/>
            </p:nvSpPr>
            <p:spPr>
              <a:xfrm>
                <a:off x="607675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hteck 68"/>
              <p:cNvSpPr/>
              <p:nvPr/>
            </p:nvSpPr>
            <p:spPr>
              <a:xfrm>
                <a:off x="4860032"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hteck 71"/>
              <p:cNvSpPr/>
              <p:nvPr/>
            </p:nvSpPr>
            <p:spPr>
              <a:xfrm>
                <a:off x="5576534"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72" name="Textfeld 172"/>
            <p:cNvSpPr txBox="1"/>
            <p:nvPr/>
          </p:nvSpPr>
          <p:spPr>
            <a:xfrm>
              <a:off x="2656961" y="837290"/>
              <a:ext cx="10041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preparer</a:t>
              </a:r>
            </a:p>
          </p:txBody>
        </p:sp>
      </p:grpSp>
      <p:grpSp>
        <p:nvGrpSpPr>
          <p:cNvPr id="78" name="Gruppieren 175"/>
          <p:cNvGrpSpPr/>
          <p:nvPr/>
        </p:nvGrpSpPr>
        <p:grpSpPr>
          <a:xfrm>
            <a:off x="3591841" y="1430602"/>
            <a:ext cx="1637134" cy="528600"/>
            <a:chOff x="2344066" y="1647204"/>
            <a:chExt cx="1637134" cy="528600"/>
          </a:xfrm>
        </p:grpSpPr>
        <p:grpSp>
          <p:nvGrpSpPr>
            <p:cNvPr id="79" name="Gruppieren 73"/>
            <p:cNvGrpSpPr/>
            <p:nvPr/>
          </p:nvGrpSpPr>
          <p:grpSpPr>
            <a:xfrm>
              <a:off x="2344066" y="1647204"/>
              <a:ext cx="1637134" cy="504056"/>
              <a:chOff x="4644008" y="2996952"/>
              <a:chExt cx="1637134" cy="504056"/>
            </a:xfrm>
          </p:grpSpPr>
          <p:sp>
            <p:nvSpPr>
              <p:cNvPr id="81" name="Rechteck 64"/>
              <p:cNvSpPr/>
              <p:nvPr/>
            </p:nvSpPr>
            <p:spPr>
              <a:xfrm>
                <a:off x="4862469"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2" name="Rechteck 66"/>
              <p:cNvSpPr/>
              <p:nvPr/>
            </p:nvSpPr>
            <p:spPr>
              <a:xfrm>
                <a:off x="5569446"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Rechteck 67"/>
              <p:cNvSpPr/>
              <p:nvPr/>
            </p:nvSpPr>
            <p:spPr>
              <a:xfrm>
                <a:off x="606511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4" name="Rechteck 65"/>
              <p:cNvSpPr/>
              <p:nvPr/>
            </p:nvSpPr>
            <p:spPr>
              <a:xfrm>
                <a:off x="5360510"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5" name="Rechteck 63"/>
              <p:cNvSpPr/>
              <p:nvPr/>
            </p:nvSpPr>
            <p:spPr>
              <a:xfrm>
                <a:off x="464400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80" name="Textfeld 174"/>
            <p:cNvSpPr txBox="1"/>
            <p:nvPr/>
          </p:nvSpPr>
          <p:spPr>
            <a:xfrm>
              <a:off x="2688769" y="1806472"/>
              <a:ext cx="95962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gateway</a:t>
              </a:r>
            </a:p>
          </p:txBody>
        </p:sp>
      </p:grpSp>
      <p:cxnSp>
        <p:nvCxnSpPr>
          <p:cNvPr id="86" name="Gerader Verbinder 101"/>
          <p:cNvCxnSpPr/>
          <p:nvPr/>
        </p:nvCxnSpPr>
        <p:spPr>
          <a:xfrm flipH="1">
            <a:off x="6901502" y="2267266"/>
            <a:ext cx="1436" cy="3834417"/>
          </a:xfrm>
          <a:prstGeom prst="line">
            <a:avLst/>
          </a:prstGeom>
          <a:noFill/>
          <a:ln w="25400" cap="sq" cmpd="sng" algn="ctr">
            <a:solidFill>
              <a:sysClr val="windowText" lastClr="000000"/>
            </a:solidFill>
            <a:prstDash val="solid"/>
            <a:round/>
          </a:ln>
          <a:effectLst/>
        </p:spPr>
      </p:cxnSp>
      <p:cxnSp>
        <p:nvCxnSpPr>
          <p:cNvPr id="87" name="Gerader Verbinder 104"/>
          <p:cNvCxnSpPr/>
          <p:nvPr/>
        </p:nvCxnSpPr>
        <p:spPr>
          <a:xfrm>
            <a:off x="9922624" y="2245504"/>
            <a:ext cx="6236" cy="3830109"/>
          </a:xfrm>
          <a:prstGeom prst="line">
            <a:avLst/>
          </a:prstGeom>
          <a:noFill/>
          <a:ln w="25400" cap="flat" cmpd="sng" algn="ctr">
            <a:solidFill>
              <a:sysClr val="windowText" lastClr="000000"/>
            </a:solidFill>
            <a:prstDash val="solid"/>
          </a:ln>
          <a:effectLst/>
        </p:spPr>
      </p:cxnSp>
      <p:cxnSp>
        <p:nvCxnSpPr>
          <p:cNvPr id="88" name="Gerader Verbinder 105"/>
          <p:cNvCxnSpPr/>
          <p:nvPr/>
        </p:nvCxnSpPr>
        <p:spPr>
          <a:xfrm flipV="1">
            <a:off x="6899306" y="2258364"/>
            <a:ext cx="3023923" cy="8902"/>
          </a:xfrm>
          <a:prstGeom prst="line">
            <a:avLst/>
          </a:prstGeom>
          <a:noFill/>
          <a:ln w="25400" cap="flat" cmpd="sng" algn="ctr">
            <a:solidFill>
              <a:sysClr val="windowText" lastClr="000000"/>
            </a:solidFill>
            <a:prstDash val="solid"/>
            <a:round/>
          </a:ln>
          <a:effectLst/>
        </p:spPr>
      </p:cxnSp>
      <p:sp>
        <p:nvSpPr>
          <p:cNvPr id="89" name="Freihandform 11"/>
          <p:cNvSpPr/>
          <p:nvPr/>
        </p:nvSpPr>
        <p:spPr>
          <a:xfrm>
            <a:off x="6910908"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0" name="Gerader Verbinder 112"/>
          <p:cNvCxnSpPr/>
          <p:nvPr/>
        </p:nvCxnSpPr>
        <p:spPr>
          <a:xfrm>
            <a:off x="2241451" y="2526598"/>
            <a:ext cx="3014963" cy="0"/>
          </a:xfrm>
          <a:prstGeom prst="line">
            <a:avLst/>
          </a:prstGeom>
          <a:noFill/>
          <a:ln w="25400" cap="flat" cmpd="sng" algn="ctr">
            <a:solidFill>
              <a:sysClr val="windowText" lastClr="000000"/>
            </a:solidFill>
            <a:prstDash val="solid"/>
          </a:ln>
          <a:effectLst/>
        </p:spPr>
      </p:cxnSp>
      <p:cxnSp>
        <p:nvCxnSpPr>
          <p:cNvPr id="91" name="Gerader Verbinder 113"/>
          <p:cNvCxnSpPr/>
          <p:nvPr/>
        </p:nvCxnSpPr>
        <p:spPr>
          <a:xfrm flipH="1">
            <a:off x="5241552" y="2526598"/>
            <a:ext cx="14654" cy="2467535"/>
          </a:xfrm>
          <a:prstGeom prst="line">
            <a:avLst/>
          </a:prstGeom>
          <a:noFill/>
          <a:ln w="25400" cap="sq" cmpd="sng" algn="ctr">
            <a:solidFill>
              <a:sysClr val="windowText" lastClr="000000"/>
            </a:solidFill>
            <a:prstDash val="solid"/>
          </a:ln>
          <a:effectLst/>
        </p:spPr>
      </p:cxnSp>
      <p:cxnSp>
        <p:nvCxnSpPr>
          <p:cNvPr id="92" name="Gerader Verbinder 114"/>
          <p:cNvCxnSpPr>
            <a:endCxn id="25" idx="3"/>
          </p:cNvCxnSpPr>
          <p:nvPr/>
        </p:nvCxnSpPr>
        <p:spPr>
          <a:xfrm flipH="1">
            <a:off x="2237769" y="2530330"/>
            <a:ext cx="13980" cy="2424425"/>
          </a:xfrm>
          <a:prstGeom prst="line">
            <a:avLst/>
          </a:prstGeom>
          <a:noFill/>
          <a:ln w="25400" cap="sq" cmpd="sng" algn="ctr">
            <a:solidFill>
              <a:sysClr val="windowText" lastClr="000000"/>
            </a:solidFill>
            <a:prstDash val="solid"/>
          </a:ln>
          <a:effectLst/>
        </p:spPr>
      </p:cxnSp>
      <p:sp>
        <p:nvSpPr>
          <p:cNvPr id="93" name="Freihandform 25"/>
          <p:cNvSpPr/>
          <p:nvPr/>
        </p:nvSpPr>
        <p:spPr>
          <a:xfrm>
            <a:off x="2239046"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 name="Foliennummernplatzhalter 1"/>
          <p:cNvSpPr>
            <a:spLocks noGrp="1"/>
          </p:cNvSpPr>
          <p:nvPr>
            <p:ph type="sldNum" sz="quarter" idx="10"/>
          </p:nvPr>
        </p:nvSpPr>
        <p:spPr/>
        <p:txBody>
          <a:bodyPr/>
          <a:lstStyle/>
          <a:p>
            <a:fld id="{A29D8577-601D-4845-9C29-D9E13FE3E8DB}" type="slidenum">
              <a:rPr lang="en-US" smtClean="0"/>
              <a:pPr/>
              <a:t>3</a:t>
            </a:fld>
            <a:endParaRPr lang="en-US" dirty="0"/>
          </a:p>
        </p:txBody>
      </p:sp>
    </p:spTree>
    <p:extLst>
      <p:ext uri="{BB962C8B-B14F-4D97-AF65-F5344CB8AC3E}">
        <p14:creationId xmlns:p14="http://schemas.microsoft.com/office/powerpoint/2010/main" val="1185555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14:presetBounceEnd="40000">
                                      <p:stCondLst>
                                        <p:cond delay="0"/>
                                      </p:stCondLst>
                                      <p:childTnLst>
                                        <p:animMotion origin="layout" path="M -0.00018 0.03982 L 3.05556E-6 2.22222E-6 " pathEditMode="relative" rAng="0" ptsTypes="AA" p14:bounceEnd="40000">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14:presetBounceEnd="40000">
                                      <p:stCondLst>
                                        <p:cond delay="0"/>
                                      </p:stCondLst>
                                      <p:childTnLst>
                                        <p:animMotion origin="layout" path="M 0.00018 -0.03009 L -4.16667E-6 -3.7037E-6 " pathEditMode="relative" rAng="0" ptsTypes="AA" p14:bounceEnd="40000">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14:presetBounceEnd="40000">
                                      <p:stCondLst>
                                        <p:cond delay="0"/>
                                      </p:stCondLst>
                                      <p:childTnLst>
                                        <p:animMotion origin="layout" path="M -3.33333E-6 -7.40741E-7 L 0.00017 -0.0301 " pathEditMode="relative" rAng="0" ptsTypes="AA" p14:bounceEnd="40000">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14:presetBounceEnd="40000">
                                      <p:stCondLst>
                                        <p:cond delay="0"/>
                                      </p:stCondLst>
                                      <p:childTnLst>
                                        <p:animMotion origin="layout" path="M -0.00018 0.03982 L 3.05556E-6 7.40741E-7 " pathEditMode="relative" rAng="0" ptsTypes="AA" p14:bounceEnd="40000">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14:presetBounceEnd="40000">
                                      <p:stCondLst>
                                        <p:cond delay="0"/>
                                      </p:stCondLst>
                                      <p:childTnLst>
                                        <p:animMotion origin="layout" path="M 0.00017 -0.03009 L -3.33333E-6 -7.40741E-7 " pathEditMode="relative" rAng="0" ptsTypes="AA" p14:bounceEnd="40000">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14:presetBounceEnd="40000">
                                      <p:stCondLst>
                                        <p:cond delay="0"/>
                                      </p:stCondLst>
                                      <p:childTnLst>
                                        <p:animMotion origin="layout" path="M -3.33333E-6 -7.40741E-7 L 0.00018 -0.0301 " pathEditMode="relative" rAng="0" ptsTypes="AA" p14:bounceEnd="40000">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14:presetBounceEnd="40000">
                                      <p:stCondLst>
                                        <p:cond delay="0"/>
                                      </p:stCondLst>
                                      <p:childTnLst>
                                        <p:animMotion origin="layout" path="M -0.00018 0.03982 L 5E-6 -3.33333E-6 " pathEditMode="relative" rAng="0" ptsTypes="AA" p14:bounceEnd="40000">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14:presetBounceEnd="40000">
                                      <p:stCondLst>
                                        <p:cond delay="0"/>
                                      </p:stCondLst>
                                      <p:childTnLst>
                                        <p:animMotion origin="layout" path="M 0.00018 -0.03009 L 3.05556E-6 -3.7037E-6 " pathEditMode="relative" rAng="0" ptsTypes="AA" p14:bounceEnd="40000">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14:presetBounceEnd="40000">
                                      <p:stCondLst>
                                        <p:cond delay="0"/>
                                      </p:stCondLst>
                                      <p:childTnLst>
                                        <p:animMotion origin="layout" path="M 2.22222E-6 -3.7037E-7 L -0.00017 0.03981 " pathEditMode="relative" rAng="0" ptsTypes="AA" p14:bounceEnd="40000">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14:presetBounceEnd="40000">
                                      <p:stCondLst>
                                        <p:cond delay="0"/>
                                      </p:stCondLst>
                                      <p:childTnLst>
                                        <p:animMotion origin="layout" path="M 3.05556E-6 -3.7037E-6 L 0.00018 -0.03009 " pathEditMode="relative" rAng="0" ptsTypes="AA" p14:bounceEnd="40000">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14:presetBounceEnd="40000">
                                      <p:stCondLst>
                                        <p:cond delay="0"/>
                                      </p:stCondLst>
                                      <p:childTnLst>
                                        <p:animMotion origin="layout" path="M -0.00018 0.03982 L 1.38889E-6 -1.85185E-6 " pathEditMode="relative" rAng="0" ptsTypes="AA" p14:bounceEnd="40000">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14:presetBounceEnd="40000">
                                      <p:stCondLst>
                                        <p:cond delay="0"/>
                                      </p:stCondLst>
                                      <p:childTnLst>
                                        <p:animMotion origin="layout" path="M 0.00018 -0.03009 L 3.05556E-6 -2.22222E-6 " pathEditMode="relative" rAng="0" ptsTypes="AA" p14:bounceEnd="40000">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stCondLst>
                                        <p:cond delay="0"/>
                                      </p:stCondLst>
                                      <p:childTnLst>
                                        <p:animMotion origin="layout" path="M -0.00018 0.03982 L 3.05556E-6 2.22222E-6 " pathEditMode="relative" rAng="0" ptsTypes="AA">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stCondLst>
                                        <p:cond delay="0"/>
                                      </p:stCondLst>
                                      <p:childTnLst>
                                        <p:animMotion origin="layout" path="M 0.00018 -0.03009 L -4.16667E-6 -3.7037E-6 " pathEditMode="relative" rAng="0" ptsTypes="AA">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stCondLst>
                                        <p:cond delay="0"/>
                                      </p:stCondLst>
                                      <p:childTnLst>
                                        <p:animMotion origin="layout" path="M 2.22222E-6 -3.7037E-7 L -0.00017 0.03982 " pathEditMode="relative" rAng="0" ptsTypes="AA">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stCondLst>
                                        <p:cond delay="0"/>
                                      </p:stCondLst>
                                      <p:childTnLst>
                                        <p:animMotion origin="layout" path="M -3.33333E-6 -7.40741E-7 L 0.00017 -0.0301 " pathEditMode="relative" rAng="0" ptsTypes="AA">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stCondLst>
                                        <p:cond delay="0"/>
                                      </p:stCondLst>
                                      <p:childTnLst>
                                        <p:animMotion origin="layout" path="M -0.00018 0.03982 L 3.05556E-6 7.40741E-7 " pathEditMode="relative" rAng="0" ptsTypes="AA">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stCondLst>
                                        <p:cond delay="0"/>
                                      </p:stCondLst>
                                      <p:childTnLst>
                                        <p:animMotion origin="layout" path="M 0.00017 -0.03009 L -3.33333E-6 -7.40741E-7 " pathEditMode="relative" rAng="0" ptsTypes="AA">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stCondLst>
                                        <p:cond delay="0"/>
                                      </p:stCondLst>
                                      <p:childTnLst>
                                        <p:animMotion origin="layout" path="M 2.22222E-6 -3.7037E-7 L -0.00017 0.03982 " pathEditMode="relative" rAng="0" ptsTypes="AA">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stCondLst>
                                        <p:cond delay="0"/>
                                      </p:stCondLst>
                                      <p:childTnLst>
                                        <p:animMotion origin="layout" path="M -3.33333E-6 -7.40741E-7 L 0.00018 -0.0301 " pathEditMode="relative" rAng="0" ptsTypes="AA">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stCondLst>
                                        <p:cond delay="0"/>
                                      </p:stCondLst>
                                      <p:childTnLst>
                                        <p:animMotion origin="layout" path="M -0.00018 0.03982 L 5E-6 -3.33333E-6 " pathEditMode="relative" rAng="0" ptsTypes="AA">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stCondLst>
                                        <p:cond delay="0"/>
                                      </p:stCondLst>
                                      <p:childTnLst>
                                        <p:animMotion origin="layout" path="M 0.00018 -0.03009 L 3.05556E-6 -3.7037E-6 " pathEditMode="relative" rAng="0" ptsTypes="AA">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stCondLst>
                                        <p:cond delay="0"/>
                                      </p:stCondLst>
                                      <p:childTnLst>
                                        <p:animMotion origin="layout" path="M 2.22222E-6 -3.7037E-7 L -0.00017 0.03981 " pathEditMode="relative" rAng="0" ptsTypes="AA">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stCondLst>
                                        <p:cond delay="0"/>
                                      </p:stCondLst>
                                      <p:childTnLst>
                                        <p:animMotion origin="layout" path="M 3.05556E-6 -3.7037E-6 L 0.00018 -0.03009 " pathEditMode="relative" rAng="0" ptsTypes="AA">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stCondLst>
                                        <p:cond delay="0"/>
                                      </p:stCondLst>
                                      <p:childTnLst>
                                        <p:animMotion origin="layout" path="M -0.00018 0.03982 L 1.38889E-6 -1.85185E-6 " pathEditMode="relative" rAng="0" ptsTypes="AA">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stCondLst>
                                        <p:cond delay="0"/>
                                      </p:stCondLst>
                                      <p:childTnLst>
                                        <p:animMotion origin="layout" path="M 0.00018 -0.03009 L 3.05556E-6 -2.22222E-6 " pathEditMode="relative" rAng="0" ptsTypes="AA">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Undirected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30</a:t>
            </a:fld>
            <a:endParaRPr lang="en-US" dirty="0"/>
          </a:p>
        </p:txBody>
      </p:sp>
      <p:sp>
        <p:nvSpPr>
          <p:cNvPr id="131" name="Textfeld 130"/>
          <p:cNvSpPr txBox="1"/>
          <p:nvPr/>
        </p:nvSpPr>
        <p:spPr>
          <a:xfrm>
            <a:off x="9157159" y="4368648"/>
            <a:ext cx="2935140" cy="954107"/>
          </a:xfrm>
          <a:prstGeom prst="rect">
            <a:avLst/>
          </a:prstGeom>
          <a:noFill/>
        </p:spPr>
        <p:txBody>
          <a:bodyPr wrap="square" rtlCol="0">
            <a:spAutoFit/>
          </a:bodyPr>
          <a:lstStyle/>
          <a:p>
            <a:r>
              <a:rPr lang="en-US" sz="1400" dirty="0" smtClean="0">
                <a:solidFill>
                  <a:srgbClr val="00B0F0"/>
                </a:solidFill>
              </a:rPr>
              <a:t>p = Score Percentile</a:t>
            </a:r>
          </a:p>
          <a:p>
            <a:pPr>
              <a:buClr>
                <a:srgbClr val="00B0F0"/>
              </a:buClr>
            </a:pPr>
            <a:r>
              <a:rPr lang="en-US" sz="1400" dirty="0" smtClean="0"/>
              <a:t>The score has an arbitrary value range while the percentile stays within [0,100]. </a:t>
            </a:r>
          </a:p>
        </p:txBody>
      </p:sp>
      <p:cxnSp>
        <p:nvCxnSpPr>
          <p:cNvPr id="137" name="Gerade Verbindung 10"/>
          <p:cNvCxnSpPr/>
          <p:nvPr/>
        </p:nvCxnSpPr>
        <p:spPr>
          <a:xfrm>
            <a:off x="1879257"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Gerade Verbindung 11"/>
          <p:cNvCxnSpPr/>
          <p:nvPr/>
        </p:nvCxnSpPr>
        <p:spPr>
          <a:xfrm flipV="1">
            <a:off x="4081485"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Gerade Verbindung 12"/>
          <p:cNvCxnSpPr/>
          <p:nvPr/>
        </p:nvCxnSpPr>
        <p:spPr>
          <a:xfrm>
            <a:off x="4081485"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Gerade Verbindung 14"/>
          <p:cNvCxnSpPr/>
          <p:nvPr/>
        </p:nvCxnSpPr>
        <p:spPr>
          <a:xfrm>
            <a:off x="5950948"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Gerade Verbindung 19"/>
          <p:cNvCxnSpPr/>
          <p:nvPr/>
        </p:nvCxnSpPr>
        <p:spPr>
          <a:xfrm>
            <a:off x="5438217"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2" name="Textfeld 39"/>
              <p:cNvSpPr txBox="1"/>
              <p:nvPr/>
            </p:nvSpPr>
            <p:spPr>
              <a:xfrm rot="2309454">
                <a:off x="4138074"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2" name="Textfeld 39"/>
              <p:cNvSpPr txBox="1">
                <a:spLocks noRot="1" noChangeAspect="1" noMove="1" noResize="1" noEditPoints="1" noAdjustHandles="1" noChangeArrowheads="1" noChangeShapeType="1" noTextEdit="1"/>
              </p:cNvSpPr>
              <p:nvPr/>
            </p:nvSpPr>
            <p:spPr>
              <a:xfrm rot="2309454">
                <a:off x="4138074"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40"/>
              <p:cNvSpPr txBox="1"/>
              <p:nvPr/>
            </p:nvSpPr>
            <p:spPr>
              <a:xfrm>
                <a:off x="6002337"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4</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60</m:t>
                                </m:r>
                              </m:e>
                              <m:e>
                                <m:r>
                                  <a:rPr lang="de-DE" sz="1400" i="1">
                                    <a:latin typeface="Cambria Math" panose="02040503050406030204" pitchFamily="18" charset="0"/>
                                  </a:rPr>
                                  <m:t>37</m:t>
                                </m:r>
                                <m:r>
                                  <a:rPr lang="de-DE" sz="1400" i="1">
                                    <a:latin typeface="Cambria Math" panose="02040503050406030204" pitchFamily="18" charset="0"/>
                                  </a:rPr>
                                  <m:t>𝑝𝑐𝑡</m:t>
                                </m:r>
                              </m:e>
                            </m:mr>
                          </m:m>
                        </m:e>
                      </m:d>
                    </m:oMath>
                  </m:oMathPara>
                </a14:m>
                <a:endParaRPr lang="en-US" sz="1400" dirty="0"/>
              </a:p>
            </p:txBody>
          </p:sp>
        </mc:Choice>
        <mc:Fallback xmlns="">
          <p:sp>
            <p:nvSpPr>
              <p:cNvPr id="143" name="Textfeld 40"/>
              <p:cNvSpPr txBox="1">
                <a:spLocks noRot="1" noChangeAspect="1" noMove="1" noResize="1" noEditPoints="1" noAdjustHandles="1" noChangeArrowheads="1" noChangeShapeType="1" noTextEdit="1"/>
              </p:cNvSpPr>
              <p:nvPr/>
            </p:nvSpPr>
            <p:spPr>
              <a:xfrm>
                <a:off x="6002337"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41"/>
              <p:cNvSpPr txBox="1"/>
              <p:nvPr/>
            </p:nvSpPr>
            <p:spPr>
              <a:xfrm rot="19234398">
                <a:off x="3827361"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94%</m:t>
                                </m:r>
                              </m:e>
                            </m:mr>
                            <m:mr>
                              <m:e>
                                <m:r>
                                  <a:rPr lang="de-DE" sz="1400" i="1">
                                    <a:latin typeface="Cambria Math" panose="02040503050406030204" pitchFamily="18" charset="0"/>
                                  </a:rPr>
                                  <m:t>140</m:t>
                                </m:r>
                              </m:e>
                              <m:e>
                                <m:r>
                                  <a:rPr lang="de-DE" sz="1400" i="1">
                                    <a:latin typeface="Cambria Math" panose="02040503050406030204" pitchFamily="18" charset="0"/>
                                  </a:rPr>
                                  <m:t>89</m:t>
                                </m:r>
                                <m:r>
                                  <a:rPr lang="de-DE" sz="1400" i="1">
                                    <a:latin typeface="Cambria Math" panose="02040503050406030204" pitchFamily="18" charset="0"/>
                                  </a:rPr>
                                  <m:t>𝑝𝑐𝑡</m:t>
                                </m:r>
                              </m:e>
                            </m:mr>
                          </m:m>
                        </m:e>
                      </m:d>
                    </m:oMath>
                  </m:oMathPara>
                </a14:m>
                <a:endParaRPr lang="en-US" sz="1400" dirty="0"/>
              </a:p>
            </p:txBody>
          </p:sp>
        </mc:Choice>
        <mc:Fallback xmlns="">
          <p:sp>
            <p:nvSpPr>
              <p:cNvPr id="144" name="Textfeld 41"/>
              <p:cNvSpPr txBox="1">
                <a:spLocks noRot="1" noChangeAspect="1" noMove="1" noResize="1" noEditPoints="1" noAdjustHandles="1" noChangeArrowheads="1" noChangeShapeType="1" noTextEdit="1"/>
              </p:cNvSpPr>
              <p:nvPr/>
            </p:nvSpPr>
            <p:spPr>
              <a:xfrm rot="19234398">
                <a:off x="3827361"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42"/>
              <p:cNvSpPr txBox="1"/>
              <p:nvPr/>
            </p:nvSpPr>
            <p:spPr>
              <a:xfrm rot="5400000">
                <a:off x="5119816"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95%</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5" name="Textfeld 42"/>
              <p:cNvSpPr txBox="1">
                <a:spLocks noRot="1" noChangeAspect="1" noMove="1" noResize="1" noEditPoints="1" noAdjustHandles="1" noChangeArrowheads="1" noChangeShapeType="1" noTextEdit="1"/>
              </p:cNvSpPr>
              <p:nvPr/>
            </p:nvSpPr>
            <p:spPr>
              <a:xfrm rot="5400000">
                <a:off x="5119816" y="3218263"/>
                <a:ext cx="1171154" cy="399918"/>
              </a:xfrm>
              <a:prstGeom prst="rect">
                <a:avLst/>
              </a:prstGeom>
              <a:blipFill rotWithShape="0">
                <a:blip r:embed="rId5"/>
                <a:stretch>
                  <a:fillRect l="-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feld 43"/>
              <p:cNvSpPr txBox="1"/>
              <p:nvPr/>
            </p:nvSpPr>
            <p:spPr>
              <a:xfrm>
                <a:off x="9233832" y="1534351"/>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de-DE" sz="1600" i="1">
                                    <a:latin typeface="Cambria Math" panose="02040503050406030204" pitchFamily="18" charset="0"/>
                                  </a:rPr>
                                  <m:t>𝑚𝑖𝑛</m:t>
                                </m:r>
                              </m:e>
                              <m:e>
                                <m:r>
                                  <a:rPr lang="de-DE" sz="1600" i="1">
                                    <a:latin typeface="Cambria Math" panose="02040503050406030204" pitchFamily="18" charset="0"/>
                                  </a:rPr>
                                  <m:t>𝑚𝑎𝑥</m:t>
                                </m:r>
                              </m:e>
                            </m:mr>
                            <m:mr>
                              <m:e>
                                <m:r>
                                  <a:rPr lang="de-DE" sz="1600" i="1">
                                    <a:latin typeface="Cambria Math" panose="02040503050406030204" pitchFamily="18" charset="0"/>
                                  </a:rPr>
                                  <m:t>𝑠</m:t>
                                </m:r>
                              </m:e>
                              <m:e>
                                <m:r>
                                  <a:rPr lang="de-DE" sz="1600" i="1">
                                    <a:latin typeface="Cambria Math" panose="02040503050406030204" pitchFamily="18" charset="0"/>
                                  </a:rPr>
                                  <m:t>𝑝</m:t>
                                </m:r>
                              </m:e>
                            </m:mr>
                          </m:m>
                        </m:e>
                      </m:d>
                    </m:oMath>
                  </m:oMathPara>
                </a14:m>
                <a:endParaRPr lang="en-US" sz="1600" dirty="0"/>
              </a:p>
            </p:txBody>
          </p:sp>
        </mc:Choice>
        <mc:Fallback xmlns="">
          <p:sp>
            <p:nvSpPr>
              <p:cNvPr id="146" name="Textfeld 43"/>
              <p:cNvSpPr txBox="1">
                <a:spLocks noRot="1" noChangeAspect="1" noMove="1" noResize="1" noEditPoints="1" noAdjustHandles="1" noChangeArrowheads="1" noChangeShapeType="1" noTextEdit="1"/>
              </p:cNvSpPr>
              <p:nvPr/>
            </p:nvSpPr>
            <p:spPr>
              <a:xfrm>
                <a:off x="9233832" y="1534351"/>
                <a:ext cx="1165575" cy="448777"/>
              </a:xfrm>
              <a:prstGeom prst="rect">
                <a:avLst/>
              </a:prstGeom>
              <a:blipFill rotWithShape="0">
                <a:blip r:embed="rId6"/>
                <a:stretch>
                  <a:fillRect t="-2740"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feld 44"/>
              <p:cNvSpPr txBox="1"/>
              <p:nvPr/>
            </p:nvSpPr>
            <p:spPr>
              <a:xfrm>
                <a:off x="1970412"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2</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30</m:t>
                                </m:r>
                              </m:e>
                              <m:e>
                                <m:r>
                                  <a:rPr lang="de-DE" sz="1400" i="1">
                                    <a:latin typeface="Cambria Math" panose="02040503050406030204" pitchFamily="18" charset="0"/>
                                  </a:rPr>
                                  <m:t>13</m:t>
                                </m:r>
                                <m:r>
                                  <a:rPr lang="de-DE" sz="1400" i="1">
                                    <a:latin typeface="Cambria Math" panose="02040503050406030204" pitchFamily="18" charset="0"/>
                                  </a:rPr>
                                  <m:t>𝑝𝑐𝑡</m:t>
                                </m:r>
                              </m:e>
                            </m:mr>
                          </m:m>
                        </m:e>
                      </m:d>
                    </m:oMath>
                  </m:oMathPara>
                </a14:m>
                <a:endParaRPr lang="en-US" sz="1400" dirty="0"/>
              </a:p>
            </p:txBody>
          </p:sp>
        </mc:Choice>
        <mc:Fallback xmlns="">
          <p:sp>
            <p:nvSpPr>
              <p:cNvPr id="147" name="Textfeld 44"/>
              <p:cNvSpPr txBox="1">
                <a:spLocks noRot="1" noChangeAspect="1" noMove="1" noResize="1" noEditPoints="1" noAdjustHandles="1" noChangeArrowheads="1" noChangeShapeType="1" noTextEdit="1"/>
              </p:cNvSpPr>
              <p:nvPr/>
            </p:nvSpPr>
            <p:spPr>
              <a:xfrm>
                <a:off x="1970412"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48" name="Ellipse 45"/>
          <p:cNvSpPr/>
          <p:nvPr/>
        </p:nvSpPr>
        <p:spPr>
          <a:xfrm>
            <a:off x="492548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49" name="Ellipse 46"/>
          <p:cNvSpPr/>
          <p:nvPr/>
        </p:nvSpPr>
        <p:spPr>
          <a:xfrm>
            <a:off x="85379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0" name="Ellipse 47"/>
          <p:cNvSpPr/>
          <p:nvPr/>
        </p:nvSpPr>
        <p:spPr>
          <a:xfrm>
            <a:off x="320619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1" name="Ellipse 48"/>
          <p:cNvSpPr/>
          <p:nvPr/>
        </p:nvSpPr>
        <p:spPr>
          <a:xfrm>
            <a:off x="492548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2" name="Ellipse 49"/>
          <p:cNvSpPr/>
          <p:nvPr/>
        </p:nvSpPr>
        <p:spPr>
          <a:xfrm>
            <a:off x="726158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3" name="Textfeld 50"/>
          <p:cNvSpPr txBox="1"/>
          <p:nvPr/>
        </p:nvSpPr>
        <p:spPr>
          <a:xfrm>
            <a:off x="511349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154" name="Textfeld 51"/>
          <p:cNvSpPr txBox="1"/>
          <p:nvPr/>
        </p:nvSpPr>
        <p:spPr>
          <a:xfrm>
            <a:off x="7439129" y="1456083"/>
            <a:ext cx="670376" cy="830997"/>
          </a:xfrm>
          <a:prstGeom prst="rect">
            <a:avLst/>
          </a:prstGeom>
          <a:noFill/>
        </p:spPr>
        <p:txBody>
          <a:bodyPr wrap="none" rtlCol="0">
            <a:spAutoFit/>
          </a:bodyPr>
          <a:lstStyle/>
          <a:p>
            <a:r>
              <a:rPr lang="de-DE" sz="4800" dirty="0"/>
              <a:t>B</a:t>
            </a:r>
            <a:r>
              <a:rPr lang="de-DE" sz="2400" dirty="0"/>
              <a:t>Y</a:t>
            </a:r>
            <a:endParaRPr lang="en-US" sz="2400" dirty="0"/>
          </a:p>
        </p:txBody>
      </p:sp>
      <p:sp>
        <p:nvSpPr>
          <p:cNvPr id="155" name="Textfeld 52"/>
          <p:cNvSpPr txBox="1"/>
          <p:nvPr/>
        </p:nvSpPr>
        <p:spPr>
          <a:xfrm>
            <a:off x="512417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156" name="Textfeld 53"/>
          <p:cNvSpPr txBox="1"/>
          <p:nvPr/>
        </p:nvSpPr>
        <p:spPr>
          <a:xfrm>
            <a:off x="338770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157" name="Textfeld 54"/>
          <p:cNvSpPr txBox="1"/>
          <p:nvPr/>
        </p:nvSpPr>
        <p:spPr>
          <a:xfrm>
            <a:off x="106981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sp>
        <p:nvSpPr>
          <p:cNvPr id="158" name="Textfeld 26"/>
          <p:cNvSpPr txBox="1"/>
          <p:nvPr/>
        </p:nvSpPr>
        <p:spPr>
          <a:xfrm>
            <a:off x="744131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159" name="Ellipse 27"/>
          <p:cNvSpPr/>
          <p:nvPr/>
        </p:nvSpPr>
        <p:spPr>
          <a:xfrm>
            <a:off x="726158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0" name="Ellipse 28"/>
          <p:cNvSpPr/>
          <p:nvPr/>
        </p:nvSpPr>
        <p:spPr>
          <a:xfrm>
            <a:off x="269346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1" name="Textfeld 29"/>
          <p:cNvSpPr txBox="1"/>
          <p:nvPr/>
        </p:nvSpPr>
        <p:spPr>
          <a:xfrm>
            <a:off x="287497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62" name="Gerader Verbinder 4"/>
          <p:cNvCxnSpPr/>
          <p:nvPr/>
        </p:nvCxnSpPr>
        <p:spPr>
          <a:xfrm flipV="1">
            <a:off x="3275210" y="3959531"/>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Gerader Verbinder 6"/>
          <p:cNvCxnSpPr/>
          <p:nvPr/>
        </p:nvCxnSpPr>
        <p:spPr>
          <a:xfrm flipV="1">
            <a:off x="3673606" y="5071151"/>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4" name="Textfeld 34"/>
              <p:cNvSpPr txBox="1"/>
              <p:nvPr/>
            </p:nvSpPr>
            <p:spPr>
              <a:xfrm rot="20550978">
                <a:off x="3780072"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64" name="Textfeld 34"/>
              <p:cNvSpPr txBox="1">
                <a:spLocks noRot="1" noChangeAspect="1" noMove="1" noResize="1" noEditPoints="1" noAdjustHandles="1" noChangeArrowheads="1" noChangeShapeType="1" noTextEdit="1"/>
              </p:cNvSpPr>
              <p:nvPr/>
            </p:nvSpPr>
            <p:spPr>
              <a:xfrm rot="20550978">
                <a:off x="3780072"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feld 35"/>
              <p:cNvSpPr txBox="1"/>
              <p:nvPr/>
            </p:nvSpPr>
            <p:spPr>
              <a:xfrm rot="17242359">
                <a:off x="2607483"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130</m:t>
                                </m:r>
                              </m:e>
                              <m:e>
                                <m:r>
                                  <a:rPr lang="de-DE" sz="1400" i="1">
                                    <a:latin typeface="Cambria Math" panose="02040503050406030204" pitchFamily="18" charset="0"/>
                                  </a:rPr>
                                  <m:t>88</m:t>
                                </m:r>
                                <m:r>
                                  <a:rPr lang="de-DE" sz="1400" i="1">
                                    <a:latin typeface="Cambria Math" panose="02040503050406030204" pitchFamily="18" charset="0"/>
                                  </a:rPr>
                                  <m:t>𝑝𝑐𝑡</m:t>
                                </m:r>
                              </m:e>
                            </m:mr>
                          </m:m>
                        </m:e>
                      </m:d>
                    </m:oMath>
                  </m:oMathPara>
                </a14:m>
                <a:endParaRPr lang="en-US" sz="1400" dirty="0"/>
              </a:p>
            </p:txBody>
          </p:sp>
        </mc:Choice>
        <mc:Fallback xmlns="">
          <p:sp>
            <p:nvSpPr>
              <p:cNvPr id="165" name="Textfeld 35"/>
              <p:cNvSpPr txBox="1">
                <a:spLocks noRot="1" noChangeAspect="1" noMove="1" noResize="1" noEditPoints="1" noAdjustHandles="1" noChangeArrowheads="1" noChangeShapeType="1" noTextEdit="1"/>
              </p:cNvSpPr>
              <p:nvPr/>
            </p:nvSpPr>
            <p:spPr>
              <a:xfrm rot="17242359">
                <a:off x="2607483" y="4283705"/>
                <a:ext cx="1217652" cy="395558"/>
              </a:xfrm>
              <a:prstGeom prst="rect">
                <a:avLst/>
              </a:prstGeom>
              <a:blipFill rotWithShape="0">
                <a:blip r:embed="rId9"/>
                <a:stretch>
                  <a:fillRect r="-7317"/>
                </a:stretch>
              </a:blipFill>
            </p:spPr>
            <p:txBody>
              <a:bodyPr/>
              <a:lstStyle/>
              <a:p>
                <a:r>
                  <a:rPr lang="en-US">
                    <a:noFill/>
                  </a:rPr>
                  <a:t> </a:t>
                </a:r>
              </a:p>
            </p:txBody>
          </p:sp>
        </mc:Fallback>
      </mc:AlternateContent>
      <p:cxnSp>
        <p:nvCxnSpPr>
          <p:cNvPr id="166" name="Gerade Verbindung 19"/>
          <p:cNvCxnSpPr/>
          <p:nvPr/>
        </p:nvCxnSpPr>
        <p:spPr>
          <a:xfrm>
            <a:off x="7761852"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7" name="Textfeld 37"/>
              <p:cNvSpPr txBox="1"/>
              <p:nvPr/>
            </p:nvSpPr>
            <p:spPr>
              <a:xfrm rot="5400000">
                <a:off x="7443451"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5%</m:t>
                                </m:r>
                              </m:e>
                              <m:e>
                                <m:r>
                                  <a:rPr lang="de-DE" sz="1400" i="1">
                                    <a:latin typeface="Cambria Math" panose="02040503050406030204" pitchFamily="18" charset="0"/>
                                  </a:rPr>
                                  <m:t>100%</m:t>
                                </m:r>
                              </m:e>
                            </m:mr>
                            <m:mr>
                              <m:e>
                                <m:r>
                                  <a:rPr lang="de-DE" sz="1400" i="1">
                                    <a:latin typeface="Cambria Math" panose="02040503050406030204" pitchFamily="18" charset="0"/>
                                  </a:rPr>
                                  <m:t>64</m:t>
                                </m:r>
                              </m:e>
                              <m:e>
                                <m:r>
                                  <a:rPr lang="de-DE" sz="1400" i="1">
                                    <a:latin typeface="Cambria Math" panose="02040503050406030204" pitchFamily="18" charset="0"/>
                                  </a:rPr>
                                  <m:t>38</m:t>
                                </m:r>
                                <m:r>
                                  <a:rPr lang="de-DE" sz="1400" i="1">
                                    <a:latin typeface="Cambria Math" panose="02040503050406030204" pitchFamily="18" charset="0"/>
                                  </a:rPr>
                                  <m:t>𝑝𝑐𝑡</m:t>
                                </m:r>
                              </m:e>
                            </m:mr>
                          </m:m>
                        </m:e>
                      </m:d>
                    </m:oMath>
                  </m:oMathPara>
                </a14:m>
                <a:endParaRPr lang="en-US" sz="1400" dirty="0"/>
              </a:p>
            </p:txBody>
          </p:sp>
        </mc:Choice>
        <mc:Fallback xmlns="">
          <p:sp>
            <p:nvSpPr>
              <p:cNvPr id="167" name="Textfeld 37"/>
              <p:cNvSpPr txBox="1">
                <a:spLocks noRot="1" noChangeAspect="1" noMove="1" noResize="1" noEditPoints="1" noAdjustHandles="1" noChangeArrowheads="1" noChangeShapeType="1" noTextEdit="1"/>
              </p:cNvSpPr>
              <p:nvPr/>
            </p:nvSpPr>
            <p:spPr>
              <a:xfrm rot="5400000">
                <a:off x="7443451"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168" name="Gerader Verbinder 57"/>
          <p:cNvCxnSpPr/>
          <p:nvPr/>
        </p:nvCxnSpPr>
        <p:spPr>
          <a:xfrm>
            <a:off x="8212614" y="2197007"/>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9" name="Gerader Verbinder 58"/>
          <p:cNvCxnSpPr/>
          <p:nvPr/>
        </p:nvCxnSpPr>
        <p:spPr>
          <a:xfrm flipV="1">
            <a:off x="8257457"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0" name="Rechteck 59"/>
          <p:cNvSpPr/>
          <p:nvPr/>
        </p:nvSpPr>
        <p:spPr>
          <a:xfrm rot="13241328">
            <a:off x="8397579"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hteck 60"/>
          <p:cNvSpPr/>
          <p:nvPr/>
        </p:nvSpPr>
        <p:spPr>
          <a:xfrm rot="8821144">
            <a:off x="848507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Gerader Verbinder 61"/>
          <p:cNvCxnSpPr/>
          <p:nvPr/>
        </p:nvCxnSpPr>
        <p:spPr>
          <a:xfrm flipH="1" flipV="1">
            <a:off x="367845"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3" name="Gerader Verbinder 62"/>
          <p:cNvCxnSpPr/>
          <p:nvPr/>
        </p:nvCxnSpPr>
        <p:spPr>
          <a:xfrm flipH="1" flipV="1">
            <a:off x="300630" y="2732922"/>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4" name="Gerader Verbinder 63"/>
          <p:cNvCxnSpPr/>
          <p:nvPr/>
        </p:nvCxnSpPr>
        <p:spPr>
          <a:xfrm flipH="1">
            <a:off x="255231"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5" name="Gerader Verbinder 64"/>
          <p:cNvCxnSpPr/>
          <p:nvPr/>
        </p:nvCxnSpPr>
        <p:spPr>
          <a:xfrm flipH="1">
            <a:off x="276798" y="3822200"/>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6" name="Gerader Verbinder 65"/>
          <p:cNvCxnSpPr/>
          <p:nvPr/>
        </p:nvCxnSpPr>
        <p:spPr>
          <a:xfrm flipH="1">
            <a:off x="754595" y="3959000"/>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7" name="Rechteck 66"/>
          <p:cNvSpPr/>
          <p:nvPr/>
        </p:nvSpPr>
        <p:spPr>
          <a:xfrm rot="3083365">
            <a:off x="17823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67"/>
          <p:cNvSpPr/>
          <p:nvPr/>
        </p:nvSpPr>
        <p:spPr>
          <a:xfrm rot="1981952">
            <a:off x="172102" y="2985185"/>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hteck 68"/>
          <p:cNvSpPr/>
          <p:nvPr/>
        </p:nvSpPr>
        <p:spPr>
          <a:xfrm>
            <a:off x="150144"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hteck 69"/>
          <p:cNvSpPr/>
          <p:nvPr/>
        </p:nvSpPr>
        <p:spPr>
          <a:xfrm rot="19123042">
            <a:off x="173795"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hteck 70"/>
          <p:cNvSpPr/>
          <p:nvPr/>
        </p:nvSpPr>
        <p:spPr>
          <a:xfrm rot="17986155">
            <a:off x="517049"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hteck 67"/>
          <p:cNvSpPr/>
          <p:nvPr/>
        </p:nvSpPr>
        <p:spPr>
          <a:xfrm rot="1981952">
            <a:off x="174790" y="2661603"/>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hteck 68"/>
          <p:cNvSpPr/>
          <p:nvPr/>
        </p:nvSpPr>
        <p:spPr>
          <a:xfrm>
            <a:off x="152832"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hteck 69"/>
          <p:cNvSpPr/>
          <p:nvPr/>
        </p:nvSpPr>
        <p:spPr>
          <a:xfrm rot="19123042">
            <a:off x="176483"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50"/>
          <p:cNvSpPr txBox="1"/>
          <p:nvPr/>
        </p:nvSpPr>
        <p:spPr>
          <a:xfrm>
            <a:off x="9157159" y="1238254"/>
            <a:ext cx="1443280" cy="307777"/>
          </a:xfrm>
          <a:prstGeom prst="rect">
            <a:avLst/>
          </a:prstGeom>
          <a:noFill/>
        </p:spPr>
        <p:txBody>
          <a:bodyPr wrap="none" rtlCol="0">
            <a:spAutoFit/>
          </a:bodyPr>
          <a:lstStyle/>
          <a:p>
            <a:r>
              <a:rPr lang="en-US" sz="1400" dirty="0">
                <a:solidFill>
                  <a:srgbClr val="00B0F0"/>
                </a:solidFill>
                <a:latin typeface="Calibri" panose="020F0502020204030204" pitchFamily="34" charset="0"/>
              </a:rPr>
              <a:t>quality attributes</a:t>
            </a:r>
          </a:p>
        </p:txBody>
      </p:sp>
      <p:sp>
        <p:nvSpPr>
          <p:cNvPr id="5" name="Textfeld 4"/>
          <p:cNvSpPr txBox="1"/>
          <p:nvPr/>
        </p:nvSpPr>
        <p:spPr>
          <a:xfrm>
            <a:off x="9157159" y="2678440"/>
            <a:ext cx="2952232" cy="1600438"/>
          </a:xfrm>
          <a:prstGeom prst="rect">
            <a:avLst/>
          </a:prstGeom>
          <a:noFill/>
        </p:spPr>
        <p:txBody>
          <a:bodyPr wrap="square" rtlCol="0">
            <a:spAutoFit/>
          </a:bodyPr>
          <a:lstStyle/>
          <a:p>
            <a:r>
              <a:rPr lang="en-US" sz="1400" dirty="0">
                <a:solidFill>
                  <a:srgbClr val="00B0F0"/>
                </a:solidFill>
              </a:rPr>
              <a:t>s</a:t>
            </a:r>
            <a:r>
              <a:rPr lang="en-US" sz="1400" dirty="0" smtClean="0">
                <a:solidFill>
                  <a:srgbClr val="00B0F0"/>
                </a:solidFill>
              </a:rPr>
              <a:t> = Score</a:t>
            </a:r>
          </a:p>
          <a:p>
            <a:r>
              <a:rPr lang="en-US" sz="1400" dirty="0" smtClean="0"/>
              <a:t>The score of a word is its associated weight divided by its frequency. The score of a </a:t>
            </a:r>
            <a:r>
              <a:rPr lang="en-US" sz="1400" dirty="0"/>
              <a:t>s</a:t>
            </a:r>
            <a:r>
              <a:rPr lang="en-US" sz="1400" dirty="0" smtClean="0"/>
              <a:t>earch term is the sum off all word scores.</a:t>
            </a:r>
          </a:p>
          <a:p>
            <a:r>
              <a:rPr lang="en-US" sz="1400" dirty="0" smtClean="0"/>
              <a:t>The minimum score of both involved search terms is used.</a:t>
            </a:r>
            <a:endParaRPr lang="en-US" sz="1400" dirty="0"/>
          </a:p>
        </p:txBody>
      </p:sp>
      <p:sp>
        <p:nvSpPr>
          <p:cNvPr id="192" name="Textfeld 191"/>
          <p:cNvSpPr txBox="1"/>
          <p:nvPr/>
        </p:nvSpPr>
        <p:spPr>
          <a:xfrm>
            <a:off x="9157159" y="2078810"/>
            <a:ext cx="2933715" cy="523220"/>
          </a:xfrm>
          <a:prstGeom prst="rect">
            <a:avLst/>
          </a:prstGeom>
          <a:noFill/>
        </p:spPr>
        <p:txBody>
          <a:bodyPr wrap="square" rtlCol="0">
            <a:spAutoFit/>
          </a:bodyPr>
          <a:lstStyle/>
          <a:p>
            <a:r>
              <a:rPr lang="en-US" sz="1400" dirty="0" smtClean="0">
                <a:solidFill>
                  <a:srgbClr val="00B0F0"/>
                </a:solidFill>
              </a:rPr>
              <a:t>min, max of the identities</a:t>
            </a:r>
          </a:p>
          <a:p>
            <a:r>
              <a:rPr lang="en-US" sz="1400" dirty="0"/>
              <a:t>o</a:t>
            </a:r>
            <a:r>
              <a:rPr lang="en-US" sz="1400" dirty="0" smtClean="0"/>
              <a:t>f both directions</a:t>
            </a:r>
            <a:endParaRPr lang="en-US" sz="1400" dirty="0"/>
          </a:p>
        </p:txBody>
      </p:sp>
    </p:spTree>
    <p:extLst>
      <p:ext uri="{BB962C8B-B14F-4D97-AF65-F5344CB8AC3E}">
        <p14:creationId xmlns:p14="http://schemas.microsoft.com/office/powerpoint/2010/main" val="14276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224" y="408709"/>
            <a:ext cx="5471735" cy="3650673"/>
          </a:xfrm>
          <a:prstGeom prst="rect">
            <a:avLst/>
          </a:prstGeom>
          <a:effectLst>
            <a:softEdge rad="127000"/>
          </a:effectLst>
        </p:spPr>
      </p:pic>
      <p:sp>
        <p:nvSpPr>
          <p:cNvPr id="62" name="Ellipse 61"/>
          <p:cNvSpPr/>
          <p:nvPr/>
        </p:nvSpPr>
        <p:spPr>
          <a:xfrm>
            <a:off x="6589680"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Gerader Verbinder 5"/>
          <p:cNvCxnSpPr/>
          <p:nvPr/>
        </p:nvCxnSpPr>
        <p:spPr>
          <a:xfrm>
            <a:off x="11484000" y="3247920"/>
            <a:ext cx="332509" cy="990"/>
          </a:xfrm>
          <a:prstGeom prst="line">
            <a:avLst/>
          </a:prstGeom>
          <a:ln w="419100" cap="rnd">
            <a:solidFill>
              <a:srgbClr val="00B0F0"/>
            </a:solidFill>
            <a:round/>
          </a:ln>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9116365" y="4781704"/>
            <a:ext cx="967408" cy="67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a:off x="9259240" y="4414990"/>
            <a:ext cx="787920"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0" name="Ellipse 159"/>
          <p:cNvSpPr/>
          <p:nvPr/>
        </p:nvSpPr>
        <p:spPr>
          <a:xfrm>
            <a:off x="9863585" y="4196807"/>
            <a:ext cx="792000" cy="79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Ellipse 158"/>
          <p:cNvSpPr/>
          <p:nvPr/>
        </p:nvSpPr>
        <p:spPr>
          <a:xfrm>
            <a:off x="8462782" y="3998070"/>
            <a:ext cx="972000" cy="97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Ellipse 66"/>
          <p:cNvSpPr/>
          <p:nvPr/>
        </p:nvSpPr>
        <p:spPr>
          <a:xfrm>
            <a:off x="9332641"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7" name="Textfeld 6"/>
              <p:cNvSpPr txBox="1"/>
              <p:nvPr/>
            </p:nvSpPr>
            <p:spPr>
              <a:xfrm>
                <a:off x="239313" y="3017340"/>
                <a:ext cx="1181445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000" b="0" i="1" smtClean="0">
                          <a:latin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m:t>
                      </m:r>
                      <m:r>
                        <m:rPr>
                          <m:sty m:val="p"/>
                        </m:rPr>
                        <a:rPr lang="de-DE" sz="3000" b="0" i="0" smtClean="0">
                          <a:latin typeface="Cambria Math" panose="02040503050406030204" pitchFamily="18" charset="0"/>
                          <a:ea typeface="Cambria Math" panose="02040503050406030204" pitchFamily="18" charset="0"/>
                        </a:rPr>
                        <m:t>or</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𝑝</m:t>
                      </m:r>
                      <m:r>
                        <a:rPr lang="de-DE" sz="3000" b="0" i="1" smtClean="0">
                          <a:latin typeface="Cambria Math" panose="02040503050406030204" pitchFamily="18" charset="0"/>
                          <a:ea typeface="Cambria Math" panose="02040503050406030204" pitchFamily="18" charset="0"/>
                        </a:rPr>
                        <m:t>≥70 </m:t>
                      </m:r>
                      <m:r>
                        <m:rPr>
                          <m:sty m:val="p"/>
                        </m:rPr>
                        <a:rPr lang="de-DE" sz="3000" b="0" i="0" smtClean="0">
                          <a:latin typeface="Cambria Math" panose="02040503050406030204" pitchFamily="18" charset="0"/>
                          <a:ea typeface="Cambria Math" panose="02040503050406030204" pitchFamily="18" charset="0"/>
                        </a:rPr>
                        <m:t>and</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≥70 @ 0 </m:t>
                      </m:r>
                      <m:r>
                        <a:rPr lang="de-DE" sz="3000" b="0" i="0"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21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4</m:t>
                      </m:r>
                    </m:oMath>
                  </m:oMathPara>
                </a14:m>
                <a:endParaRPr lang="en-US" sz="3000" dirty="0"/>
              </a:p>
            </p:txBody>
          </p:sp>
        </mc:Choice>
        <mc:Fallback xmlns="">
          <p:sp>
            <p:nvSpPr>
              <p:cNvPr id="7" name="Textfeld 6"/>
              <p:cNvSpPr txBox="1">
                <a:spLocks noRot="1" noChangeAspect="1" noMove="1" noResize="1" noEditPoints="1" noAdjustHandles="1" noChangeArrowheads="1" noChangeShapeType="1" noTextEdit="1"/>
              </p:cNvSpPr>
              <p:nvPr/>
            </p:nvSpPr>
            <p:spPr>
              <a:xfrm>
                <a:off x="239313" y="3017340"/>
                <a:ext cx="11814452" cy="461665"/>
              </a:xfrm>
              <a:prstGeom prst="rect">
                <a:avLst/>
              </a:prstGeom>
              <a:blipFill rotWithShape="0">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smtClean="0"/>
              <a:t>Nested Cascaded Traversal</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31</a:t>
            </a:fld>
            <a:endParaRPr lang="en-US" dirty="0"/>
          </a:p>
        </p:txBody>
      </p:sp>
      <p:grpSp>
        <p:nvGrpSpPr>
          <p:cNvPr id="22" name="Gruppieren 21"/>
          <p:cNvGrpSpPr/>
          <p:nvPr/>
        </p:nvGrpSpPr>
        <p:grpSpPr>
          <a:xfrm>
            <a:off x="332507" y="2985673"/>
            <a:ext cx="5612741" cy="2380336"/>
            <a:chOff x="332507" y="2570018"/>
            <a:chExt cx="5612741" cy="2380336"/>
          </a:xfrm>
        </p:grpSpPr>
        <p:grpSp>
          <p:nvGrpSpPr>
            <p:cNvPr id="25" name="Gruppieren 24"/>
            <p:cNvGrpSpPr/>
            <p:nvPr/>
          </p:nvGrpSpPr>
          <p:grpSpPr>
            <a:xfrm>
              <a:off x="332507" y="2570018"/>
              <a:ext cx="5612741" cy="1842654"/>
              <a:chOff x="228598" y="838200"/>
              <a:chExt cx="5612741" cy="1842654"/>
            </a:xfrm>
          </p:grpSpPr>
          <p:sp>
            <p:nvSpPr>
              <p:cNvPr id="14" name="Bogen 13"/>
              <p:cNvSpPr/>
              <p:nvPr/>
            </p:nvSpPr>
            <p:spPr>
              <a:xfrm rot="10800000">
                <a:off x="228598"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Gerader Verbinder 15"/>
              <p:cNvCxnSpPr/>
              <p:nvPr/>
            </p:nvCxnSpPr>
            <p:spPr>
              <a:xfrm>
                <a:off x="685798" y="1752600"/>
                <a:ext cx="1226127" cy="6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Bogen 16"/>
              <p:cNvSpPr/>
              <p:nvPr/>
            </p:nvSpPr>
            <p:spPr>
              <a:xfrm>
                <a:off x="1454727" y="1759527"/>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Bogen 17"/>
              <p:cNvSpPr/>
              <p:nvPr/>
            </p:nvSpPr>
            <p:spPr>
              <a:xfrm rot="16200000">
                <a:off x="2369127" y="1766454"/>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Bogen 18"/>
              <p:cNvSpPr/>
              <p:nvPr/>
            </p:nvSpPr>
            <p:spPr>
              <a:xfrm rot="5400000">
                <a:off x="4926939"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Gerader Verbinder 23"/>
              <p:cNvCxnSpPr>
                <a:endCxn id="19" idx="2"/>
              </p:cNvCxnSpPr>
              <p:nvPr/>
            </p:nvCxnSpPr>
            <p:spPr>
              <a:xfrm flipV="1">
                <a:off x="2826327" y="1752600"/>
                <a:ext cx="2557812" cy="1385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 name="Textfeld 25"/>
            <p:cNvSpPr txBox="1"/>
            <p:nvPr/>
          </p:nvSpPr>
          <p:spPr>
            <a:xfrm>
              <a:off x="505691" y="3934691"/>
              <a:ext cx="3934692" cy="1015663"/>
            </a:xfrm>
            <a:prstGeom prst="rect">
              <a:avLst/>
            </a:prstGeom>
            <a:noFill/>
          </p:spPr>
          <p:txBody>
            <a:bodyPr wrap="square" rtlCol="0">
              <a:spAutoFit/>
            </a:bodyPr>
            <a:lstStyle/>
            <a:p>
              <a:pPr algn="ctr"/>
              <a:r>
                <a:rPr lang="en-US" dirty="0" smtClean="0">
                  <a:solidFill>
                    <a:srgbClr val="00B0F0"/>
                  </a:solidFill>
                </a:rPr>
                <a:t>Rule</a:t>
              </a:r>
              <a:r>
                <a:rPr lang="en-US" dirty="0" smtClean="0"/>
                <a:t> </a:t>
              </a:r>
            </a:p>
            <a:p>
              <a:pPr algn="just"/>
              <a:r>
                <a:rPr lang="en-US" sz="1400" dirty="0" smtClean="0"/>
                <a:t>Imposes restrictions on the validity of connections based on the quality attributes. </a:t>
              </a:r>
              <a:r>
                <a:rPr lang="en-US" sz="1400" smtClean="0"/>
                <a:t>During traversal, </a:t>
              </a:r>
              <a:r>
                <a:rPr lang="en-US" sz="1400" dirty="0" smtClean="0"/>
                <a:t>these imply the boundaries of the resulting cluster.</a:t>
              </a:r>
              <a:endParaRPr lang="en-US" sz="1400" dirty="0"/>
            </a:p>
          </p:txBody>
        </p:sp>
      </p:grpSp>
      <p:grpSp>
        <p:nvGrpSpPr>
          <p:cNvPr id="28" name="Gruppieren 27"/>
          <p:cNvGrpSpPr/>
          <p:nvPr/>
        </p:nvGrpSpPr>
        <p:grpSpPr>
          <a:xfrm>
            <a:off x="4673856" y="2972043"/>
            <a:ext cx="3337082" cy="2179917"/>
            <a:chOff x="4673856" y="2556388"/>
            <a:chExt cx="3337082" cy="2179917"/>
          </a:xfrm>
        </p:grpSpPr>
        <p:sp>
          <p:nvSpPr>
            <p:cNvPr id="58" name="Ellipse 57"/>
            <p:cNvSpPr/>
            <p:nvPr/>
          </p:nvSpPr>
          <p:spPr>
            <a:xfrm>
              <a:off x="6007267" y="2638425"/>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Textfeld 38"/>
            <p:cNvSpPr txBox="1"/>
            <p:nvPr/>
          </p:nvSpPr>
          <p:spPr>
            <a:xfrm>
              <a:off x="4673856" y="3505199"/>
              <a:ext cx="3337082" cy="1231106"/>
            </a:xfrm>
            <a:prstGeom prst="rect">
              <a:avLst/>
            </a:prstGeom>
            <a:noFill/>
          </p:spPr>
          <p:txBody>
            <a:bodyPr wrap="square" rtlCol="0">
              <a:spAutoFit/>
            </a:bodyPr>
            <a:lstStyle/>
            <a:p>
              <a:pPr algn="ctr"/>
              <a:r>
                <a:rPr lang="en-US" dirty="0" smtClean="0">
                  <a:solidFill>
                    <a:srgbClr val="00B0F0"/>
                  </a:solidFill>
                </a:rPr>
                <a:t>Cluster Threshold</a:t>
              </a:r>
            </a:p>
            <a:p>
              <a:pPr algn="just"/>
              <a:r>
                <a:rPr lang="en-US" sz="1400" dirty="0" smtClean="0"/>
                <a:t>Forces the activation of the associated Rule when the intermediate cluster size attains the number. Resets the traversal to the starting node under the new regime.</a:t>
              </a:r>
              <a:endParaRPr lang="en-US" dirty="0"/>
            </a:p>
          </p:txBody>
        </p:sp>
        <p:sp>
          <p:nvSpPr>
            <p:cNvPr id="33" name="Bogen 32"/>
            <p:cNvSpPr/>
            <p:nvPr/>
          </p:nvSpPr>
          <p:spPr>
            <a:xfrm rot="10800000">
              <a:off x="6026723"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uppieren 46"/>
            <p:cNvGrpSpPr/>
            <p:nvPr/>
          </p:nvGrpSpPr>
          <p:grpSpPr>
            <a:xfrm>
              <a:off x="6109342" y="3256424"/>
              <a:ext cx="455350" cy="465028"/>
              <a:chOff x="6035040" y="3256424"/>
              <a:chExt cx="455350" cy="465028"/>
            </a:xfrm>
          </p:grpSpPr>
          <p:sp>
            <p:nvSpPr>
              <p:cNvPr id="40" name="Bogen 39"/>
              <p:cNvSpPr/>
              <p:nvPr/>
            </p:nvSpPr>
            <p:spPr>
              <a:xfrm flipH="1">
                <a:off x="6264593" y="3257377"/>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Bogen 34"/>
              <p:cNvSpPr/>
              <p:nvPr/>
            </p:nvSpPr>
            <p:spPr>
              <a:xfrm>
                <a:off x="6035040" y="3256424"/>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Bogen 40"/>
            <p:cNvSpPr/>
            <p:nvPr/>
          </p:nvSpPr>
          <p:spPr>
            <a:xfrm rot="10800000" flipH="1">
              <a:off x="6393445"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Gerader Verbinder 54"/>
            <p:cNvCxnSpPr>
              <a:stCxn id="33" idx="0"/>
              <a:endCxn id="35" idx="0"/>
            </p:cNvCxnSpPr>
            <p:nvPr/>
          </p:nvCxnSpPr>
          <p:spPr>
            <a:xfrm flipV="1">
              <a:off x="6150896" y="3256424"/>
              <a:ext cx="71344" cy="112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a:stCxn id="40" idx="0"/>
              <a:endCxn id="41" idx="0"/>
            </p:cNvCxnSpPr>
            <p:nvPr/>
          </p:nvCxnSpPr>
          <p:spPr>
            <a:xfrm>
              <a:off x="6451794" y="3257377"/>
              <a:ext cx="65824" cy="17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hteck 58"/>
                <p:cNvSpPr/>
                <p:nvPr/>
              </p:nvSpPr>
              <p:spPr>
                <a:xfrm>
                  <a:off x="5896357" y="2556388"/>
                  <a:ext cx="61106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59" name="Rechteck 58"/>
                <p:cNvSpPr>
                  <a:spLocks noRot="1" noChangeAspect="1" noMove="1" noResize="1" noEditPoints="1" noAdjustHandles="1" noChangeArrowheads="1" noChangeShapeType="1" noTextEdit="1"/>
                </p:cNvSpPr>
                <p:nvPr/>
              </p:nvSpPr>
              <p:spPr>
                <a:xfrm>
                  <a:off x="5896357" y="2556388"/>
                  <a:ext cx="611065" cy="553998"/>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hteck 62"/>
              <p:cNvSpPr/>
              <p:nvPr/>
            </p:nvSpPr>
            <p:spPr>
              <a:xfrm>
                <a:off x="6614377" y="2971809"/>
                <a:ext cx="34977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b="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3" name="Rechteck 62"/>
              <p:cNvSpPr>
                <a:spLocks noRot="1" noChangeAspect="1" noMove="1" noResize="1" noEditPoints="1" noAdjustHandles="1" noChangeArrowheads="1" noChangeShapeType="1" noTextEdit="1"/>
              </p:cNvSpPr>
              <p:nvPr/>
            </p:nvSpPr>
            <p:spPr>
              <a:xfrm>
                <a:off x="6614377" y="2971809"/>
                <a:ext cx="349776" cy="553998"/>
              </a:xfrm>
              <a:prstGeom prst="rect">
                <a:avLst/>
              </a:prstGeom>
              <a:blipFill rotWithShape="0">
                <a:blip r:embed="rId5"/>
                <a:stretch>
                  <a:fillRect/>
                </a:stretch>
              </a:blipFill>
            </p:spPr>
            <p:txBody>
              <a:bodyPr/>
              <a:lstStyle/>
              <a:p>
                <a:r>
                  <a:rPr lang="en-US">
                    <a:noFill/>
                  </a:rPr>
                  <a:t> </a:t>
                </a:r>
              </a:p>
            </p:txBody>
          </p:sp>
        </mc:Fallback>
      </mc:AlternateContent>
      <p:sp>
        <p:nvSpPr>
          <p:cNvPr id="66" name="Textfeld 65"/>
          <p:cNvSpPr txBox="1"/>
          <p:nvPr/>
        </p:nvSpPr>
        <p:spPr>
          <a:xfrm>
            <a:off x="5349867" y="1306786"/>
            <a:ext cx="2792244" cy="1661993"/>
          </a:xfrm>
          <a:prstGeom prst="rect">
            <a:avLst/>
          </a:prstGeom>
          <a:noFill/>
        </p:spPr>
        <p:txBody>
          <a:bodyPr wrap="square" rtlCol="0">
            <a:spAutoFit/>
          </a:bodyPr>
          <a:lstStyle/>
          <a:p>
            <a:pPr algn="just"/>
            <a:r>
              <a:rPr lang="en-US" sz="1400" dirty="0" smtClean="0"/>
              <a:t>Separates cascaded Rules. Current rule is active unless the threshold of the subsequent rule is breached. Each new rule has to be more restrictive than the previous one to guarantee non-overlapping clusters.</a:t>
            </a:r>
          </a:p>
          <a:p>
            <a:pPr algn="ctr"/>
            <a:r>
              <a:rPr lang="en-US" dirty="0" smtClean="0">
                <a:solidFill>
                  <a:srgbClr val="00B0F0"/>
                </a:solidFill>
              </a:rPr>
              <a:t>Comma</a:t>
            </a:r>
            <a:endParaRPr lang="en-US" dirty="0">
              <a:solidFill>
                <a:srgbClr val="00B0F0"/>
              </a:solidFill>
            </a:endParaRPr>
          </a:p>
        </p:txBody>
      </p:sp>
      <mc:AlternateContent xmlns:mc="http://schemas.openxmlformats.org/markup-compatibility/2006" xmlns:a14="http://schemas.microsoft.com/office/drawing/2010/main">
        <mc:Choice Requires="a14">
          <p:sp>
            <p:nvSpPr>
              <p:cNvPr id="68" name="Rechteck 67"/>
              <p:cNvSpPr/>
              <p:nvPr/>
            </p:nvSpPr>
            <p:spPr>
              <a:xfrm>
                <a:off x="9352328" y="2971809"/>
                <a:ext cx="372218"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8" name="Rechteck 67"/>
              <p:cNvSpPr>
                <a:spLocks noRot="1" noChangeAspect="1" noMove="1" noResize="1" noEditPoints="1" noAdjustHandles="1" noChangeArrowheads="1" noChangeShapeType="1" noTextEdit="1"/>
              </p:cNvSpPr>
              <p:nvPr/>
            </p:nvSpPr>
            <p:spPr>
              <a:xfrm>
                <a:off x="9352328" y="2971809"/>
                <a:ext cx="372218" cy="553998"/>
              </a:xfrm>
              <a:prstGeom prst="rect">
                <a:avLst/>
              </a:prstGeom>
              <a:blipFill rotWithShape="0">
                <a:blip r:embed="rId6"/>
                <a:stretch>
                  <a:fillRect/>
                </a:stretch>
              </a:blipFill>
            </p:spPr>
            <p:txBody>
              <a:bodyPr/>
              <a:lstStyle/>
              <a:p>
                <a:r>
                  <a:rPr lang="en-US">
                    <a:noFill/>
                  </a:rPr>
                  <a:t> </a:t>
                </a:r>
              </a:p>
            </p:txBody>
          </p:sp>
        </mc:Fallback>
      </mc:AlternateContent>
      <p:sp>
        <p:nvSpPr>
          <p:cNvPr id="69" name="Textfeld 68"/>
          <p:cNvSpPr txBox="1"/>
          <p:nvPr/>
        </p:nvSpPr>
        <p:spPr>
          <a:xfrm>
            <a:off x="8372426" y="1522229"/>
            <a:ext cx="3668684" cy="1446550"/>
          </a:xfrm>
          <a:prstGeom prst="rect">
            <a:avLst/>
          </a:prstGeom>
          <a:noFill/>
        </p:spPr>
        <p:txBody>
          <a:bodyPr wrap="square" rtlCol="0">
            <a:spAutoFit/>
          </a:bodyPr>
          <a:lstStyle/>
          <a:p>
            <a:pPr algn="just"/>
            <a:r>
              <a:rPr lang="en-US" sz="1400" dirty="0" smtClean="0"/>
              <a:t>Separates cascades. Consolidates the clusters into hyper-nodes. The quality attributes of connections between encased nodes of different hyper-nodes are aggregated to the respective maximum forming a hyper-network. </a:t>
            </a:r>
          </a:p>
          <a:p>
            <a:pPr marL="540000" algn="just"/>
            <a:r>
              <a:rPr lang="en-US" dirty="0" smtClean="0">
                <a:solidFill>
                  <a:srgbClr val="00B0F0"/>
                </a:solidFill>
              </a:rPr>
              <a:t>Semicolon</a:t>
            </a:r>
            <a:endParaRPr lang="en-US" dirty="0">
              <a:solidFill>
                <a:srgbClr val="00B0F0"/>
              </a:solidFill>
            </a:endParaRPr>
          </a:p>
        </p:txBody>
      </p:sp>
      <p:grpSp>
        <p:nvGrpSpPr>
          <p:cNvPr id="132" name="Gruppieren 131"/>
          <p:cNvGrpSpPr/>
          <p:nvPr/>
        </p:nvGrpSpPr>
        <p:grpSpPr>
          <a:xfrm>
            <a:off x="8610246" y="4066217"/>
            <a:ext cx="677967" cy="791911"/>
            <a:chOff x="8994448" y="4349809"/>
            <a:chExt cx="677967" cy="791911"/>
          </a:xfrm>
        </p:grpSpPr>
        <p:cxnSp>
          <p:nvCxnSpPr>
            <p:cNvPr id="85" name="Gerader Verbinder 84"/>
            <p:cNvCxnSpPr>
              <a:stCxn id="71" idx="3"/>
              <a:endCxn id="72" idx="7"/>
            </p:cNvCxnSpPr>
            <p:nvPr/>
          </p:nvCxnSpPr>
          <p:spPr>
            <a:xfrm flipH="1">
              <a:off x="9474774" y="4764298"/>
              <a:ext cx="69580" cy="21378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a:xfrm>
              <a:off x="8994448" y="4349809"/>
              <a:ext cx="677967" cy="791911"/>
              <a:chOff x="8994448" y="4349809"/>
              <a:chExt cx="677967" cy="791911"/>
            </a:xfrm>
          </p:grpSpPr>
          <p:sp>
            <p:nvSpPr>
              <p:cNvPr id="70" name="Ellipse 69"/>
              <p:cNvSpPr/>
              <p:nvPr/>
            </p:nvSpPr>
            <p:spPr>
              <a:xfrm rot="1180825">
                <a:off x="9101271" y="434980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Ellipse 70"/>
              <p:cNvSpPr/>
              <p:nvPr/>
            </p:nvSpPr>
            <p:spPr>
              <a:xfrm rot="20694154">
                <a:off x="9501499" y="460475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Ellipse 71"/>
              <p:cNvSpPr/>
              <p:nvPr/>
            </p:nvSpPr>
            <p:spPr>
              <a:xfrm rot="20329465">
                <a:off x="9354796" y="4970804"/>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Ellipse 72"/>
              <p:cNvSpPr/>
              <p:nvPr/>
            </p:nvSpPr>
            <p:spPr>
              <a:xfrm rot="1843877">
                <a:off x="8994448" y="4738643"/>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5" name="Gerader Verbinder 74"/>
              <p:cNvCxnSpPr>
                <a:stCxn id="70" idx="4"/>
                <a:endCxn id="73" idx="0"/>
              </p:cNvCxnSpPr>
              <p:nvPr/>
            </p:nvCxnSpPr>
            <p:spPr>
              <a:xfrm flipH="1">
                <a:off x="9123576" y="4515733"/>
                <a:ext cx="34373" cy="23491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stCxn id="73" idx="6"/>
                <a:endCxn id="72" idx="1"/>
              </p:cNvCxnSpPr>
              <p:nvPr/>
            </p:nvCxnSpPr>
            <p:spPr>
              <a:xfrm>
                <a:off x="9153363" y="4867771"/>
                <a:ext cx="208715" cy="15397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3" name="Gerader Verbinder 82"/>
              <p:cNvCxnSpPr>
                <a:stCxn id="70" idx="6"/>
                <a:endCxn id="71" idx="1"/>
              </p:cNvCxnSpPr>
              <p:nvPr/>
            </p:nvCxnSpPr>
            <p:spPr>
              <a:xfrm>
                <a:off x="9267195" y="4464047"/>
                <a:ext cx="245681" cy="1835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7" name="Gerader Verbinder 86"/>
              <p:cNvCxnSpPr>
                <a:stCxn id="70" idx="5"/>
                <a:endCxn id="72" idx="0"/>
              </p:cNvCxnSpPr>
              <p:nvPr/>
            </p:nvCxnSpPr>
            <p:spPr>
              <a:xfrm>
                <a:off x="9223277" y="4512516"/>
                <a:ext cx="186107" cy="46405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grpSp>
      <p:grpSp>
        <p:nvGrpSpPr>
          <p:cNvPr id="129" name="Gruppieren 128"/>
          <p:cNvGrpSpPr/>
          <p:nvPr/>
        </p:nvGrpSpPr>
        <p:grpSpPr>
          <a:xfrm>
            <a:off x="10027641" y="4320588"/>
            <a:ext cx="590452" cy="542355"/>
            <a:chOff x="10411843" y="4604180"/>
            <a:chExt cx="590452" cy="542355"/>
          </a:xfrm>
        </p:grpSpPr>
        <p:sp>
          <p:nvSpPr>
            <p:cNvPr id="97" name="Ellipse 96"/>
            <p:cNvSpPr/>
            <p:nvPr/>
          </p:nvSpPr>
          <p:spPr>
            <a:xfrm rot="21239555">
              <a:off x="10411843" y="4604180"/>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Ellipse 97"/>
            <p:cNvSpPr/>
            <p:nvPr/>
          </p:nvSpPr>
          <p:spPr>
            <a:xfrm>
              <a:off x="10414741" y="497561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Ellipse 98"/>
            <p:cNvSpPr/>
            <p:nvPr/>
          </p:nvSpPr>
          <p:spPr>
            <a:xfrm rot="20694154">
              <a:off x="10831379" y="4801196"/>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1" name="Gerader Verbinder 100"/>
            <p:cNvCxnSpPr>
              <a:stCxn id="97" idx="4"/>
              <a:endCxn id="98" idx="0"/>
            </p:cNvCxnSpPr>
            <p:nvPr/>
          </p:nvCxnSpPr>
          <p:spPr>
            <a:xfrm flipH="1">
              <a:off x="10500199" y="4774627"/>
              <a:ext cx="6046" cy="200992"/>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a:stCxn id="98" idx="7"/>
              <a:endCxn id="99" idx="2"/>
            </p:cNvCxnSpPr>
            <p:nvPr/>
          </p:nvCxnSpPr>
          <p:spPr>
            <a:xfrm flipV="1">
              <a:off x="10560627" y="4908912"/>
              <a:ext cx="273702" cy="9173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a:stCxn id="97" idx="5"/>
              <a:endCxn id="99" idx="1"/>
            </p:cNvCxnSpPr>
            <p:nvPr/>
          </p:nvCxnSpPr>
          <p:spPr>
            <a:xfrm>
              <a:off x="10563721" y="4743410"/>
              <a:ext cx="279035" cy="10064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130" name="Ellipse 129"/>
          <p:cNvSpPr/>
          <p:nvPr/>
        </p:nvSpPr>
        <p:spPr>
          <a:xfrm>
            <a:off x="8462142" y="3995045"/>
            <a:ext cx="972000" cy="97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Ellipse 130"/>
          <p:cNvSpPr/>
          <p:nvPr/>
        </p:nvSpPr>
        <p:spPr>
          <a:xfrm>
            <a:off x="9864698" y="4197920"/>
            <a:ext cx="792000" cy="79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feld 162"/>
          <p:cNvSpPr txBox="1"/>
          <p:nvPr/>
        </p:nvSpPr>
        <p:spPr>
          <a:xfrm>
            <a:off x="8821270" y="3527689"/>
            <a:ext cx="1630446" cy="369332"/>
          </a:xfrm>
          <a:prstGeom prst="rect">
            <a:avLst/>
          </a:prstGeom>
          <a:noFill/>
        </p:spPr>
        <p:txBody>
          <a:bodyPr wrap="none" rtlCol="0">
            <a:spAutoFit/>
          </a:bodyPr>
          <a:lstStyle/>
          <a:p>
            <a:r>
              <a:rPr lang="en-US" dirty="0" smtClean="0">
                <a:solidFill>
                  <a:srgbClr val="00B0F0"/>
                </a:solidFill>
              </a:rPr>
              <a:t>Hyper-Network</a:t>
            </a:r>
            <a:endParaRPr lang="en-US" dirty="0">
              <a:solidFill>
                <a:srgbClr val="00B0F0"/>
              </a:solidFill>
            </a:endParaRPr>
          </a:p>
        </p:txBody>
      </p:sp>
      <mc:AlternateContent xmlns:mc="http://schemas.openxmlformats.org/markup-compatibility/2006" xmlns:a14="http://schemas.microsoft.com/office/drawing/2010/main">
        <mc:Choice Requires="a14">
          <p:sp>
            <p:nvSpPr>
              <p:cNvPr id="8" name="Rechteck 7"/>
              <p:cNvSpPr/>
              <p:nvPr/>
            </p:nvSpPr>
            <p:spPr>
              <a:xfrm>
                <a:off x="11184510" y="2971931"/>
                <a:ext cx="909223"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 4</m:t>
                      </m:r>
                    </m:oMath>
                  </m:oMathPara>
                </a14:m>
                <a:endParaRPr lang="en-US" sz="3000" dirty="0">
                  <a:solidFill>
                    <a:schemeClr val="bg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11184510" y="2971931"/>
                <a:ext cx="909223" cy="553998"/>
              </a:xfrm>
              <a:prstGeom prst="rect">
                <a:avLst/>
              </a:prstGeom>
              <a:blipFill rotWithShape="0">
                <a:blip r:embed="rId7"/>
                <a:stretch>
                  <a:fillRect/>
                </a:stretch>
              </a:blipFill>
            </p:spPr>
            <p:txBody>
              <a:bodyPr/>
              <a:lstStyle/>
              <a:p>
                <a:r>
                  <a:rPr lang="en-US">
                    <a:noFill/>
                  </a:rPr>
                  <a:t> </a:t>
                </a:r>
              </a:p>
            </p:txBody>
          </p:sp>
        </mc:Fallback>
      </mc:AlternateContent>
      <p:cxnSp>
        <p:nvCxnSpPr>
          <p:cNvPr id="11" name="Gerade Verbindung mit Pfeil 10"/>
          <p:cNvCxnSpPr/>
          <p:nvPr/>
        </p:nvCxnSpPr>
        <p:spPr>
          <a:xfrm flipH="1">
            <a:off x="10624185" y="3487468"/>
            <a:ext cx="737235" cy="791527"/>
          </a:xfrm>
          <a:prstGeom prst="straightConnector1">
            <a:avLst/>
          </a:prstGeom>
          <a:ln w="25400" cap="rnd">
            <a:solidFill>
              <a:srgbClr val="00B0F0"/>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50247" y="507950"/>
            <a:ext cx="4641209" cy="2462213"/>
          </a:xfrm>
          <a:prstGeom prst="rect">
            <a:avLst/>
          </a:prstGeom>
          <a:noFill/>
        </p:spPr>
        <p:txBody>
          <a:bodyPr wrap="square" rtlCol="0">
            <a:spAutoFit/>
          </a:bodyPr>
          <a:lstStyle/>
          <a:p>
            <a:pPr algn="just">
              <a:buClr>
                <a:srgbClr val="00B0F0"/>
              </a:buClr>
            </a:pPr>
            <a:r>
              <a:rPr lang="en-US" sz="1400" dirty="0" smtClean="0"/>
              <a:t>It is like Spelunking!</a:t>
            </a:r>
          </a:p>
          <a:p>
            <a:pPr marL="216000" indent="-216000" algn="just">
              <a:buClr>
                <a:srgbClr val="00B0F0"/>
              </a:buClr>
              <a:buFont typeface="Wingdings" panose="05000000000000000000" pitchFamily="2" charset="2"/>
              <a:buChar char="§"/>
            </a:pPr>
            <a:r>
              <a:rPr lang="en-US" sz="1400" dirty="0" smtClean="0"/>
              <a:t>Choose an entrance to an unexplored cave (starting node).</a:t>
            </a:r>
          </a:p>
          <a:p>
            <a:pPr marL="216000" indent="-216000" algn="just">
              <a:buClr>
                <a:srgbClr val="00B0F0"/>
              </a:buClr>
              <a:buFont typeface="Wingdings" panose="05000000000000000000" pitchFamily="2" charset="2"/>
              <a:buChar char="§"/>
            </a:pPr>
            <a:r>
              <a:rPr lang="en-US" sz="1400" dirty="0" smtClean="0"/>
              <a:t>Shine with your flashlight into all tunnels (connections) </a:t>
            </a:r>
            <a:r>
              <a:rPr lang="en-US" sz="1400" smtClean="0"/>
              <a:t>branching out </a:t>
            </a:r>
            <a:r>
              <a:rPr lang="en-US" sz="1400" dirty="0" smtClean="0"/>
              <a:t>from the current room (node). Avoid all tunnels that appear too derelict according to safety guidelines (rules imposed on the quality attributes).</a:t>
            </a:r>
          </a:p>
          <a:p>
            <a:pPr marL="216000" indent="-216000" algn="just">
              <a:buClr>
                <a:srgbClr val="00B0F0"/>
              </a:buClr>
              <a:buFont typeface="Wingdings" panose="05000000000000000000" pitchFamily="2" charset="2"/>
              <a:buChar char="§"/>
            </a:pPr>
            <a:r>
              <a:rPr lang="en-US" sz="1400" dirty="0" smtClean="0"/>
              <a:t>Mark every passed room and tunnel to not run in circles or getting lost while backtracking from a dead end.</a:t>
            </a:r>
          </a:p>
          <a:p>
            <a:pPr marL="216000" indent="-216000" algn="just">
              <a:buClr>
                <a:srgbClr val="00B0F0"/>
              </a:buClr>
              <a:buFont typeface="Wingdings" panose="05000000000000000000" pitchFamily="2" charset="2"/>
              <a:buChar char="§"/>
            </a:pPr>
            <a:r>
              <a:rPr lang="en-US" sz="1400" dirty="0" smtClean="0"/>
              <a:t>If you have explored too many rooms, your expedition is abandoned and a new one with stricter guidelines enters the cave entrance.</a:t>
            </a:r>
          </a:p>
        </p:txBody>
      </p:sp>
      <p:sp>
        <p:nvSpPr>
          <p:cNvPr id="20" name="Textfeld 19"/>
          <p:cNvSpPr txBox="1"/>
          <p:nvPr/>
        </p:nvSpPr>
        <p:spPr>
          <a:xfrm>
            <a:off x="8546472" y="5168724"/>
            <a:ext cx="3395049" cy="954107"/>
          </a:xfrm>
          <a:prstGeom prst="rect">
            <a:avLst/>
          </a:prstGeom>
          <a:noFill/>
        </p:spPr>
        <p:txBody>
          <a:bodyPr wrap="square" rtlCol="0">
            <a:spAutoFit/>
          </a:bodyPr>
          <a:lstStyle/>
          <a:p>
            <a:r>
              <a:rPr lang="en-US" sz="1400" dirty="0" smtClean="0"/>
              <a:t>The threshold refers to hyper-nodes. In this example, three unobserved transitions between hyper-nodes are condoned until the Rule kicks in to enforce transitivity. </a:t>
            </a:r>
            <a:endParaRPr lang="en-US" sz="1400" dirty="0"/>
          </a:p>
        </p:txBody>
      </p:sp>
      <p:sp>
        <p:nvSpPr>
          <p:cNvPr id="21" name="Textfeld 20"/>
          <p:cNvSpPr txBox="1"/>
          <p:nvPr/>
        </p:nvSpPr>
        <p:spPr>
          <a:xfrm>
            <a:off x="239313" y="5449381"/>
            <a:ext cx="7668285" cy="738664"/>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First cascade establishes transitive clusters of high coherence</a:t>
            </a:r>
          </a:p>
          <a:p>
            <a:pPr marL="216000" indent="-216000">
              <a:buClr>
                <a:srgbClr val="00B0F0"/>
              </a:buClr>
              <a:buFont typeface="Wingdings" panose="05000000000000000000" pitchFamily="2" charset="2"/>
              <a:buChar char="§"/>
            </a:pPr>
            <a:r>
              <a:rPr lang="en-US" sz="1400" dirty="0" smtClean="0"/>
              <a:t>Optional second cascade for audaciously intransitive transitions exploiting the tendency of thickets being less contained than plausible clusters (most of the time)</a:t>
            </a:r>
          </a:p>
        </p:txBody>
      </p:sp>
    </p:spTree>
    <p:extLst>
      <p:ext uri="{BB962C8B-B14F-4D97-AF65-F5344CB8AC3E}">
        <p14:creationId xmlns:p14="http://schemas.microsoft.com/office/powerpoint/2010/main" val="28067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1000" fill="hold"/>
                                        <p:tgtEl>
                                          <p:spTgt spid="131"/>
                                        </p:tgtEl>
                                        <p:attrNameLst>
                                          <p:attrName>ppt_w</p:attrName>
                                        </p:attrNameLst>
                                      </p:cBhvr>
                                      <p:tavLst>
                                        <p:tav tm="0">
                                          <p:val>
                                            <p:fltVal val="0"/>
                                          </p:val>
                                        </p:tav>
                                        <p:tav tm="100000">
                                          <p:val>
                                            <p:strVal val="#ppt_w"/>
                                          </p:val>
                                        </p:tav>
                                      </p:tavLst>
                                    </p:anim>
                                    <p:anim calcmode="lin" valueType="num">
                                      <p:cBhvr>
                                        <p:cTn id="50" dur="1000" fill="hold"/>
                                        <p:tgtEl>
                                          <p:spTgt spid="131"/>
                                        </p:tgtEl>
                                        <p:attrNameLst>
                                          <p:attrName>ppt_h</p:attrName>
                                        </p:attrNameLst>
                                      </p:cBhvr>
                                      <p:tavLst>
                                        <p:tav tm="0">
                                          <p:val>
                                            <p:fltVal val="0"/>
                                          </p:val>
                                        </p:tav>
                                        <p:tav tm="100000">
                                          <p:val>
                                            <p:strVal val="#ppt_h"/>
                                          </p:val>
                                        </p:tav>
                                      </p:tavLst>
                                    </p:anim>
                                    <p:anim calcmode="lin" valueType="num">
                                      <p:cBhvr>
                                        <p:cTn id="51" dur="1000" fill="hold"/>
                                        <p:tgtEl>
                                          <p:spTgt spid="131"/>
                                        </p:tgtEl>
                                        <p:attrNameLst>
                                          <p:attrName>style.rotation</p:attrName>
                                        </p:attrNameLst>
                                      </p:cBhvr>
                                      <p:tavLst>
                                        <p:tav tm="0">
                                          <p:val>
                                            <p:fltVal val="90"/>
                                          </p:val>
                                        </p:tav>
                                        <p:tav tm="100000">
                                          <p:val>
                                            <p:fltVal val="0"/>
                                          </p:val>
                                        </p:tav>
                                      </p:tavLst>
                                    </p:anim>
                                    <p:animEffect transition="in" filter="fade">
                                      <p:cBhvr>
                                        <p:cTn id="52" dur="1000"/>
                                        <p:tgtEl>
                                          <p:spTgt spid="13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 calcmode="lin" valueType="num">
                                      <p:cBhvr>
                                        <p:cTn id="55" dur="1000" fill="hold"/>
                                        <p:tgtEl>
                                          <p:spTgt spid="130"/>
                                        </p:tgtEl>
                                        <p:attrNameLst>
                                          <p:attrName>ppt_w</p:attrName>
                                        </p:attrNameLst>
                                      </p:cBhvr>
                                      <p:tavLst>
                                        <p:tav tm="0">
                                          <p:val>
                                            <p:fltVal val="0"/>
                                          </p:val>
                                        </p:tav>
                                        <p:tav tm="100000">
                                          <p:val>
                                            <p:strVal val="#ppt_w"/>
                                          </p:val>
                                        </p:tav>
                                      </p:tavLst>
                                    </p:anim>
                                    <p:anim calcmode="lin" valueType="num">
                                      <p:cBhvr>
                                        <p:cTn id="56" dur="1000" fill="hold"/>
                                        <p:tgtEl>
                                          <p:spTgt spid="130"/>
                                        </p:tgtEl>
                                        <p:attrNameLst>
                                          <p:attrName>ppt_h</p:attrName>
                                        </p:attrNameLst>
                                      </p:cBhvr>
                                      <p:tavLst>
                                        <p:tav tm="0">
                                          <p:val>
                                            <p:fltVal val="0"/>
                                          </p:val>
                                        </p:tav>
                                        <p:tav tm="100000">
                                          <p:val>
                                            <p:strVal val="#ppt_h"/>
                                          </p:val>
                                        </p:tav>
                                      </p:tavLst>
                                    </p:anim>
                                    <p:anim calcmode="lin" valueType="num">
                                      <p:cBhvr>
                                        <p:cTn id="57" dur="1000" fill="hold"/>
                                        <p:tgtEl>
                                          <p:spTgt spid="130"/>
                                        </p:tgtEl>
                                        <p:attrNameLst>
                                          <p:attrName>style.rotation</p:attrName>
                                        </p:attrNameLst>
                                      </p:cBhvr>
                                      <p:tavLst>
                                        <p:tav tm="0">
                                          <p:val>
                                            <p:fltVal val="90"/>
                                          </p:val>
                                        </p:tav>
                                        <p:tav tm="100000">
                                          <p:val>
                                            <p:fltVal val="0"/>
                                          </p:val>
                                        </p:tav>
                                      </p:tavLst>
                                    </p:anim>
                                    <p:animEffect transition="in" filter="fade">
                                      <p:cBhvr>
                                        <p:cTn id="58" dur="1000"/>
                                        <p:tgtEl>
                                          <p:spTgt spid="130"/>
                                        </p:tgtEl>
                                      </p:cBhvr>
                                    </p:animEffect>
                                  </p:childTnLst>
                                </p:cTn>
                              </p:par>
                              <p:par>
                                <p:cTn id="59" presetID="7" presetClass="emph" presetSubtype="2" fill="hold" nodeType="withEffect">
                                  <p:stCondLst>
                                    <p:cond delay="0"/>
                                  </p:stCondLst>
                                  <p:childTnLst>
                                    <p:animClr clrSpc="rgb" dir="cw">
                                      <p:cBhvr>
                                        <p:cTn id="60" dur="1000" fill="hold"/>
                                        <p:tgtEl>
                                          <p:spTgt spid="116"/>
                                        </p:tgtEl>
                                        <p:attrNameLst>
                                          <p:attrName>stroke.color</p:attrName>
                                        </p:attrNameLst>
                                      </p:cBhvr>
                                      <p:to>
                                        <a:srgbClr val="00B0F0"/>
                                      </p:to>
                                    </p:animClr>
                                    <p:set>
                                      <p:cBhvr>
                                        <p:cTn id="61" dur="1000" fill="hold"/>
                                        <p:tgtEl>
                                          <p:spTgt spid="11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123"/>
                                        </p:tgtEl>
                                        <p:attrNameLst>
                                          <p:attrName>stroke.color</p:attrName>
                                        </p:attrNameLst>
                                      </p:cBhvr>
                                      <p:to>
                                        <a:srgbClr val="00B0F0"/>
                                      </p:to>
                                    </p:animClr>
                                    <p:set>
                                      <p:cBhvr>
                                        <p:cTn id="64" dur="1000" fill="hold"/>
                                        <p:tgtEl>
                                          <p:spTgt spid="12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3.125E-6 -1.85185E-6 L -0.00157 0.0257 " pathEditMode="relative" rAng="0" ptsTypes="AA">
                                      <p:cBhvr>
                                        <p:cTn id="68" dur="2000" fill="hold"/>
                                        <p:tgtEl>
                                          <p:spTgt spid="116"/>
                                        </p:tgtEl>
                                        <p:attrNameLst>
                                          <p:attrName>ppt_x</p:attrName>
                                          <p:attrName>ppt_y</p:attrName>
                                        </p:attrNameLst>
                                      </p:cBhvr>
                                      <p:rCtr x="-78" y="1273"/>
                                    </p:animMotion>
                                  </p:childTnLst>
                                </p:cTn>
                              </p:par>
                              <p:par>
                                <p:cTn id="69" presetID="42" presetClass="path" presetSubtype="0" accel="50000" decel="50000" fill="hold" nodeType="withEffect">
                                  <p:stCondLst>
                                    <p:cond delay="0"/>
                                  </p:stCondLst>
                                  <p:childTnLst>
                                    <p:animMotion origin="layout" path="M -0.00026 -0.00047 L 0.00312 -0.02685 " pathEditMode="relative" rAng="0" ptsTypes="AA">
                                      <p:cBhvr>
                                        <p:cTn id="70" dur="2000" fill="hold"/>
                                        <p:tgtEl>
                                          <p:spTgt spid="123"/>
                                        </p:tgtEl>
                                        <p:attrNameLst>
                                          <p:attrName>ppt_x</p:attrName>
                                          <p:attrName>ppt_y</p:attrName>
                                        </p:attrNameLst>
                                      </p:cBhvr>
                                      <p:rCtr x="169" y="-1319"/>
                                    </p:animMotion>
                                  </p:childTnLst>
                                </p:cTn>
                              </p:par>
                              <p:par>
                                <p:cTn id="71" presetID="1" presetClass="entr" presetSubtype="0" fill="hold" grpId="0" nodeType="withEffect">
                                  <p:stCondLst>
                                    <p:cond delay="0"/>
                                  </p:stCondLst>
                                  <p:childTnLst>
                                    <p:set>
                                      <p:cBhvr>
                                        <p:cTn id="72" dur="1" fill="hold">
                                          <p:stCondLst>
                                            <p:cond delay="0"/>
                                          </p:stCondLst>
                                        </p:cTn>
                                        <p:tgtEl>
                                          <p:spTgt spid="1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60" grpId="0" animBg="1"/>
      <p:bldP spid="159" grpId="0" animBg="1"/>
      <p:bldP spid="67" grpId="0" animBg="1"/>
      <p:bldP spid="7" grpId="0"/>
      <p:bldP spid="63" grpId="0"/>
      <p:bldP spid="66" grpId="0"/>
      <p:bldP spid="68" grpId="0"/>
      <p:bldP spid="69" grpId="0"/>
      <p:bldP spid="130" grpId="0" animBg="1"/>
      <p:bldP spid="131" grpId="0" animBg="1"/>
      <p:bldP spid="163" grpId="0"/>
      <p:bldP spid="8" grpId="0"/>
      <p:bldP spid="20"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086592" y="2726576"/>
            <a:ext cx="7133904" cy="1370858"/>
            <a:chOff x="1086592" y="2726576"/>
            <a:chExt cx="7133904" cy="1370858"/>
          </a:xfrm>
        </p:grpSpPr>
        <p:sp>
          <p:nvSpPr>
            <p:cNvPr id="13" name="Rechteck 12"/>
            <p:cNvSpPr/>
            <p:nvPr/>
          </p:nvSpPr>
          <p:spPr>
            <a:xfrm>
              <a:off x="1089363" y="3875761"/>
              <a:ext cx="7131133" cy="22167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hteck 11"/>
            <p:cNvSpPr/>
            <p:nvPr/>
          </p:nvSpPr>
          <p:spPr>
            <a:xfrm>
              <a:off x="1089363" y="3505993"/>
              <a:ext cx="7131133" cy="376051"/>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hteck 10"/>
            <p:cNvSpPr/>
            <p:nvPr/>
          </p:nvSpPr>
          <p:spPr>
            <a:xfrm>
              <a:off x="1086592" y="2726576"/>
              <a:ext cx="7131133" cy="781395"/>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uppieren 7"/>
          <p:cNvGrpSpPr/>
          <p:nvPr/>
        </p:nvGrpSpPr>
        <p:grpSpPr>
          <a:xfrm>
            <a:off x="1086592" y="1005840"/>
            <a:ext cx="7131133" cy="1363287"/>
            <a:chOff x="1086592" y="1005840"/>
            <a:chExt cx="7131133" cy="1363287"/>
          </a:xfrm>
        </p:grpSpPr>
        <p:sp>
          <p:nvSpPr>
            <p:cNvPr id="7" name="Rechteck 6"/>
            <p:cNvSpPr/>
            <p:nvPr/>
          </p:nvSpPr>
          <p:spPr>
            <a:xfrm>
              <a:off x="1086592" y="1005840"/>
              <a:ext cx="7131133" cy="574766"/>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hteck 8"/>
            <p:cNvSpPr/>
            <p:nvPr/>
          </p:nvSpPr>
          <p:spPr>
            <a:xfrm>
              <a:off x="1086592" y="1582982"/>
              <a:ext cx="7131133" cy="570013"/>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hteck 9"/>
            <p:cNvSpPr/>
            <p:nvPr/>
          </p:nvSpPr>
          <p:spPr>
            <a:xfrm>
              <a:off x="1086592" y="2144684"/>
              <a:ext cx="7131133" cy="22444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itel 1"/>
          <p:cNvSpPr>
            <a:spLocks noGrp="1"/>
          </p:cNvSpPr>
          <p:nvPr>
            <p:ph type="title"/>
          </p:nvPr>
        </p:nvSpPr>
        <p:spPr/>
        <p:txBody>
          <a:bodyPr/>
          <a:lstStyle/>
          <a:p>
            <a:r>
              <a:rPr lang="en-US" dirty="0" smtClean="0"/>
              <a:t>Clustering German EPO Applicants by Name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32</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33381969"/>
              </p:ext>
            </p:extLst>
          </p:nvPr>
        </p:nvGraphicFramePr>
        <p:xfrm>
          <a:off x="251009" y="799460"/>
          <a:ext cx="8008313" cy="1524000"/>
        </p:xfrm>
        <a:graphic>
          <a:graphicData uri="http://schemas.openxmlformats.org/drawingml/2006/table">
            <a:tbl>
              <a:tblPr/>
              <a:tblGrid>
                <a:gridCol w="792000"/>
                <a:gridCol w="792000"/>
                <a:gridCol w="642431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a:t>
                      </a:r>
                      <a:r>
                        <a:rPr lang="de-DE" sz="1100" b="0" i="0" u="none" strike="noStrike" baseline="0" dirty="0" smtClean="0">
                          <a:solidFill>
                            <a:srgbClr val="000000"/>
                          </a:solidFill>
                          <a:effectLst/>
                          <a:latin typeface="Calibri" panose="020F0502020204030204" pitchFamily="34" charset="0"/>
                        </a:rPr>
                        <a:t> </a:t>
                      </a:r>
                      <a:r>
                        <a:rPr lang="de-DE" sz="1100" b="0" i="0" u="none" strike="noStrike" baseline="0"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 E V</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HANS KNOELL INSTITUT LEIBNIZ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E V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LEIBNIZ INSTITUT FUER NATURSTOFF FORSCHUNG UND INFEKTIONSBIOLOGIE E V HANS KNOELL INSTITUT HKI</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25876</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a:t>
                      </a:r>
                    </a:p>
                  </a:txBody>
                  <a:tcPr marL="9525" marR="9525" marT="9525" marB="0" anchor="b">
                    <a:lnL>
                      <a:noFill/>
                    </a:lnL>
                    <a:lnR>
                      <a:noFill/>
                    </a:lnR>
                    <a:lnT>
                      <a:noFill/>
                    </a:lnT>
                    <a:lnB>
                      <a:noFill/>
                    </a:lnB>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365453719"/>
              </p:ext>
            </p:extLst>
          </p:nvPr>
        </p:nvGraphicFramePr>
        <p:xfrm>
          <a:off x="251009" y="2545133"/>
          <a:ext cx="7205973" cy="1524000"/>
        </p:xfrm>
        <a:graphic>
          <a:graphicData uri="http://schemas.openxmlformats.org/drawingml/2006/table">
            <a:tbl>
              <a:tblPr/>
              <a:tblGrid>
                <a:gridCol w="792000"/>
                <a:gridCol w="792000"/>
                <a:gridCol w="562197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FISCHER FORTUNA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MASCHINENBAU HOLDING AG</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SPEZIALMASCHINEN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WERKE MASCHINENFABRIK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DR SCHICK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GEORG SCHICK DENTAL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14322</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VERTRIEB DR G SCHICK GMBH</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87082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215768" y="204654"/>
            <a:ext cx="3852000" cy="3852428"/>
            <a:chOff x="36741" y="546179"/>
            <a:chExt cx="3852000" cy="3852428"/>
          </a:xfrm>
        </p:grpSpPr>
        <p:sp>
          <p:nvSpPr>
            <p:cNvPr id="6" name="Ellipse 5"/>
            <p:cNvSpPr>
              <a:spLocks noChangeAspect="1"/>
            </p:cNvSpPr>
            <p:nvPr/>
          </p:nvSpPr>
          <p:spPr>
            <a:xfrm>
              <a:off x="36741" y="546179"/>
              <a:ext cx="3852000" cy="3852428"/>
            </a:xfrm>
            <a:prstGeom prst="ellipse">
              <a:avLst/>
            </a:prstGeom>
            <a:solidFill>
              <a:sysClr val="windowText" lastClr="000000"/>
            </a:solidFill>
            <a:ln w="254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 name="Textfeld 6"/>
            <p:cNvSpPr txBox="1"/>
            <p:nvPr/>
          </p:nvSpPr>
          <p:spPr>
            <a:xfrm>
              <a:off x="1201610" y="912351"/>
              <a:ext cx="1494320" cy="369332"/>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smtClean="0">
                  <a:ln>
                    <a:noFill/>
                  </a:ln>
                  <a:solidFill>
                    <a:prstClr val="white"/>
                  </a:solidFill>
                  <a:effectLst>
                    <a:glow rad="127000">
                      <a:prstClr val="white">
                        <a:alpha val="60000"/>
                      </a:prstClr>
                    </a:glow>
                  </a:effectLst>
                  <a:uLnTx/>
                  <a:uFillTx/>
                  <a:latin typeface="Impact" panose="020B0806030902050204" pitchFamily="34" charset="0"/>
                </a:rPr>
                <a:t>Search</a:t>
              </a:r>
              <a:r>
                <a:rPr kumimoji="0" lang="de-DE" sz="1800" b="0" i="0" u="none" strike="noStrike" kern="0" cap="none" spc="0" normalizeH="0" baseline="0" noProof="0" dirty="0" err="1" smtClean="0">
                  <a:ln>
                    <a:noFill/>
                  </a:ln>
                  <a:solidFill>
                    <a:srgbClr val="19F54B"/>
                  </a:solidFill>
                  <a:effectLst>
                    <a:glow rad="127000">
                      <a:srgbClr val="1FFF53">
                        <a:alpha val="60000"/>
                      </a:srgbClr>
                    </a:glow>
                  </a:effectLst>
                  <a:uLnTx/>
                  <a:uFillTx/>
                  <a:latin typeface="Impact" panose="020B0806030902050204" pitchFamily="34" charset="0"/>
                </a:rPr>
                <a:t>Engine</a:t>
              </a:r>
              <a:endParaRPr kumimoji="0" lang="de-DE" sz="1800" b="0" i="0" u="none" strike="noStrike" kern="0" cap="none" spc="0" normalizeH="0" baseline="0" noProof="0" dirty="0" smtClean="0">
                <a:ln>
                  <a:noFill/>
                </a:ln>
                <a:solidFill>
                  <a:srgbClr val="19F54B"/>
                </a:solidFill>
                <a:effectLst>
                  <a:glow rad="127000">
                    <a:srgbClr val="1FFF53">
                      <a:alpha val="60000"/>
                    </a:srgbClr>
                  </a:glow>
                </a:effectLst>
                <a:uLnTx/>
                <a:uFillTx/>
                <a:latin typeface="Impact" panose="020B0806030902050204" pitchFamily="34" charset="0"/>
              </a:endParaRPr>
            </a:p>
          </p:txBody>
        </p:sp>
        <p:sp>
          <p:nvSpPr>
            <p:cNvPr id="8" name="Textfeld 7"/>
            <p:cNvSpPr txBox="1"/>
            <p:nvPr/>
          </p:nvSpPr>
          <p:spPr>
            <a:xfrm>
              <a:off x="1404390" y="1191789"/>
              <a:ext cx="108876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Thorsten </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Doherr</a:t>
              </a:r>
            </a:p>
          </p:txBody>
        </p:sp>
        <p:sp>
          <p:nvSpPr>
            <p:cNvPr id="9" name="Textfeld 8"/>
            <p:cNvSpPr txBox="1"/>
            <p:nvPr/>
          </p:nvSpPr>
          <p:spPr>
            <a:xfrm>
              <a:off x="1099820" y="3926946"/>
              <a:ext cx="169790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srgbClr val="19F54B"/>
                  </a:solidFill>
                  <a:effectLst/>
                  <a:uLnTx/>
                  <a:uFillTx/>
                  <a:latin typeface="Impact" panose="020B0806030902050204" pitchFamily="34" charset="0"/>
                </a:rPr>
                <a:t>powered</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 </a:t>
              </a:r>
              <a:r>
                <a:rPr kumimoji="0" lang="de-DE" sz="900" b="0" i="0" u="none" strike="noStrike" kern="0" cap="none" spc="0" normalizeH="0" baseline="0" noProof="0" dirty="0" err="1" smtClean="0">
                  <a:ln>
                    <a:noFill/>
                  </a:ln>
                  <a:solidFill>
                    <a:srgbClr val="1FFF53"/>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FoxPro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&amp; </a:t>
              </a: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ParallelFox</a:t>
              </a:r>
              <a:endParaRPr kumimoji="0" lang="de-DE" sz="1800" b="0" i="0" u="none" strike="noStrike" kern="0" cap="none" spc="0" normalizeH="0" baseline="0" noProof="0" dirty="0" smtClean="0">
                <a:ln>
                  <a:noFill/>
                </a:ln>
                <a:solidFill>
                  <a:prstClr val="white"/>
                </a:solidFill>
                <a:effectLst/>
                <a:uLnTx/>
                <a:uFillTx/>
              </a:endParaRPr>
            </a:p>
          </p:txBody>
        </p:sp>
        <p:grpSp>
          <p:nvGrpSpPr>
            <p:cNvPr id="10" name="Gruppieren 9"/>
            <p:cNvGrpSpPr/>
            <p:nvPr/>
          </p:nvGrpSpPr>
          <p:grpSpPr>
            <a:xfrm>
              <a:off x="670270" y="1113505"/>
              <a:ext cx="2557001" cy="2681537"/>
              <a:chOff x="4817500" y="2088232"/>
              <a:chExt cx="2557001" cy="2681537"/>
            </a:xfrm>
            <a:effectLst>
              <a:glow rad="50800">
                <a:srgbClr val="1FFF53">
                  <a:alpha val="50000"/>
                </a:srgbClr>
              </a:glow>
            </a:effectLst>
          </p:grpSpPr>
          <p:cxnSp>
            <p:nvCxnSpPr>
              <p:cNvPr id="12" name="Gerader Verbinder 11"/>
              <p:cNvCxnSpPr/>
              <p:nvPr/>
            </p:nvCxnSpPr>
            <p:spPr>
              <a:xfrm flipV="1">
                <a:off x="6395085" y="3192704"/>
                <a:ext cx="378754" cy="2291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3" name="Gerader Verbinder 12"/>
              <p:cNvCxnSpPr/>
              <p:nvPr/>
            </p:nvCxnSpPr>
            <p:spPr>
              <a:xfrm>
                <a:off x="5189536" y="3825331"/>
                <a:ext cx="120691" cy="720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4" name="Gerader Verbinder 13"/>
              <p:cNvCxnSpPr/>
              <p:nvPr/>
            </p:nvCxnSpPr>
            <p:spPr>
              <a:xfrm>
                <a:off x="5674294" y="2789612"/>
                <a:ext cx="840019" cy="65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5" name="Gruppieren 14"/>
              <p:cNvGrpSpPr/>
              <p:nvPr/>
            </p:nvGrpSpPr>
            <p:grpSpPr>
              <a:xfrm>
                <a:off x="4922203" y="3307648"/>
                <a:ext cx="616527" cy="1136072"/>
                <a:chOff x="6248400" y="2583873"/>
                <a:chExt cx="616527" cy="1136072"/>
              </a:xfrm>
            </p:grpSpPr>
            <p:cxnSp>
              <p:nvCxnSpPr>
                <p:cNvPr id="217" name="Gerader Verbinder 216"/>
                <p:cNvCxnSpPr/>
                <p:nvPr/>
              </p:nvCxnSpPr>
              <p:spPr>
                <a:xfrm flipH="1">
                  <a:off x="6396254" y="2583873"/>
                  <a:ext cx="39182" cy="47402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8" name="Gerader Verbinder 217"/>
                <p:cNvCxnSpPr/>
                <p:nvPr/>
              </p:nvCxnSpPr>
              <p:spPr>
                <a:xfrm flipH="1">
                  <a:off x="6248400" y="3068782"/>
                  <a:ext cx="145473" cy="49876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9" name="Gerader Verbinder 218"/>
                <p:cNvCxnSpPr/>
                <p:nvPr/>
              </p:nvCxnSpPr>
              <p:spPr>
                <a:xfrm flipV="1">
                  <a:off x="6435436" y="3567545"/>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0" name="Gerader Verbinder 219"/>
                <p:cNvCxnSpPr/>
                <p:nvPr/>
              </p:nvCxnSpPr>
              <p:spPr>
                <a:xfrm flipV="1">
                  <a:off x="6260522" y="3490913"/>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1" name="Gerader Verbinder 220"/>
                <p:cNvCxnSpPr/>
                <p:nvPr/>
              </p:nvCxnSpPr>
              <p:spPr>
                <a:xfrm flipH="1">
                  <a:off x="6435436" y="3490913"/>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6" name="Gruppieren 15"/>
              <p:cNvGrpSpPr/>
              <p:nvPr/>
            </p:nvGrpSpPr>
            <p:grpSpPr>
              <a:xfrm>
                <a:off x="5519896" y="4238500"/>
                <a:ext cx="562394" cy="466442"/>
                <a:chOff x="6838950" y="3514725"/>
                <a:chExt cx="562394" cy="466442"/>
              </a:xfrm>
            </p:grpSpPr>
            <p:cxnSp>
              <p:nvCxnSpPr>
                <p:cNvPr id="214" name="Gerader Verbinder 213"/>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5" name="Gerader Verbinder 214"/>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6" name="Gerader Verbinder 215"/>
                <p:cNvCxnSpPr/>
                <p:nvPr/>
              </p:nvCxnSpPr>
              <p:spPr>
                <a:xfrm>
                  <a:off x="7150893" y="3950494"/>
                  <a:ext cx="250451"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7" name="Gruppieren 16"/>
              <p:cNvGrpSpPr/>
              <p:nvPr/>
            </p:nvGrpSpPr>
            <p:grpSpPr>
              <a:xfrm flipH="1">
                <a:off x="6098079" y="4239389"/>
                <a:ext cx="571961" cy="465553"/>
                <a:chOff x="6838950" y="3514725"/>
                <a:chExt cx="571961" cy="465553"/>
              </a:xfrm>
            </p:grpSpPr>
            <p:cxnSp>
              <p:nvCxnSpPr>
                <p:cNvPr id="211" name="Gerader Verbinder 210"/>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2" name="Gerader Verbinder 211"/>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3" name="Gerader Verbinder 212"/>
                <p:cNvCxnSpPr/>
                <p:nvPr/>
              </p:nvCxnSpPr>
              <p:spPr>
                <a:xfrm>
                  <a:off x="7148512" y="3949605"/>
                  <a:ext cx="262399"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8" name="Gerader Verbinder 17"/>
              <p:cNvCxnSpPr/>
              <p:nvPr/>
            </p:nvCxnSpPr>
            <p:spPr>
              <a:xfrm>
                <a:off x="6087824" y="4617119"/>
                <a:ext cx="0" cy="63738"/>
              </a:xfrm>
              <a:prstGeom prst="line">
                <a:avLst/>
              </a:prstGeom>
              <a:noFill/>
              <a:ln w="57150" cap="rnd" cmpd="sng" algn="ctr">
                <a:solidFill>
                  <a:srgbClr val="19F54B"/>
                </a:solidFill>
                <a:prstDash val="solid"/>
                <a:round/>
                <a:tailEnd type="none"/>
              </a:ln>
              <a:effectLst/>
              <a:scene3d>
                <a:camera prst="orthographicFront"/>
                <a:lightRig rig="threePt" dir="t"/>
              </a:scene3d>
              <a:sp3d/>
            </p:spPr>
          </p:cxnSp>
          <p:sp>
            <p:nvSpPr>
              <p:cNvPr id="19" name="Ellipse 18"/>
              <p:cNvSpPr/>
              <p:nvPr/>
            </p:nvSpPr>
            <p:spPr>
              <a:xfrm>
                <a:off x="5910639" y="4367520"/>
                <a:ext cx="345063" cy="232930"/>
              </a:xfrm>
              <a:prstGeom prst="ellipse">
                <a:avLst/>
              </a:prstGeom>
              <a:no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0" name="Gerader Verbinder 19"/>
              <p:cNvCxnSpPr>
                <a:endCxn id="147" idx="3"/>
              </p:cNvCxnSpPr>
              <p:nvPr/>
            </p:nvCxnSpPr>
            <p:spPr>
              <a:xfrm flipV="1">
                <a:off x="5747334" y="3828925"/>
                <a:ext cx="79743" cy="36156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 name="Gerader Verbinder 20"/>
              <p:cNvCxnSpPr/>
              <p:nvPr/>
            </p:nvCxnSpPr>
            <p:spPr>
              <a:xfrm flipH="1" flipV="1">
                <a:off x="6365672" y="3839215"/>
                <a:ext cx="79743" cy="361562"/>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cxnSp>
            <p:nvCxnSpPr>
              <p:cNvPr id="22" name="Gerader Verbinder 21"/>
              <p:cNvCxnSpPr/>
              <p:nvPr/>
            </p:nvCxnSpPr>
            <p:spPr>
              <a:xfrm flipH="1" flipV="1">
                <a:off x="5747334" y="4200777"/>
                <a:ext cx="205949" cy="198457"/>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nvGrpSpPr>
              <p:cNvPr id="23" name="Gruppieren 22"/>
              <p:cNvGrpSpPr/>
              <p:nvPr/>
            </p:nvGrpSpPr>
            <p:grpSpPr>
              <a:xfrm>
                <a:off x="5436227" y="4359944"/>
                <a:ext cx="513402" cy="292556"/>
                <a:chOff x="6752900" y="3636169"/>
                <a:chExt cx="513402" cy="292556"/>
              </a:xfrm>
            </p:grpSpPr>
            <p:cxnSp>
              <p:nvCxnSpPr>
                <p:cNvPr id="205" name="Gerader Verbinder 204"/>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6" name="Gerader Verbinder 205"/>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7" name="Gerader Verbinder 206"/>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8" name="Gerader Verbinder 207"/>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9" name="Gerader Verbinder 208"/>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0" name="Gerader Verbinder 209"/>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24" name="Gruppieren 23"/>
              <p:cNvGrpSpPr/>
              <p:nvPr/>
            </p:nvGrpSpPr>
            <p:grpSpPr>
              <a:xfrm>
                <a:off x="5867174" y="4680123"/>
                <a:ext cx="455588" cy="89646"/>
                <a:chOff x="7188657" y="4057767"/>
                <a:chExt cx="455588" cy="89646"/>
              </a:xfrm>
            </p:grpSpPr>
            <p:cxnSp>
              <p:nvCxnSpPr>
                <p:cNvPr id="202" name="Gerader Verbinder 201"/>
                <p:cNvCxnSpPr/>
                <p:nvPr/>
              </p:nvCxnSpPr>
              <p:spPr>
                <a:xfrm>
                  <a:off x="7188657" y="4057767"/>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3" name="Gerader Verbinder 202"/>
                <p:cNvCxnSpPr/>
                <p:nvPr/>
              </p:nvCxnSpPr>
              <p:spPr>
                <a:xfrm flipV="1">
                  <a:off x="7276951" y="4146584"/>
                  <a:ext cx="285223" cy="82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4" name="Gerader Verbinder 203"/>
                <p:cNvCxnSpPr/>
                <p:nvPr/>
              </p:nvCxnSpPr>
              <p:spPr>
                <a:xfrm flipH="1">
                  <a:off x="7562174" y="4064129"/>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25" name="Gerader Verbinder 24"/>
              <p:cNvCxnSpPr/>
              <p:nvPr/>
            </p:nvCxnSpPr>
            <p:spPr>
              <a:xfrm>
                <a:off x="5859387" y="4147927"/>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26" name="Ellipse 25"/>
              <p:cNvSpPr>
                <a:spLocks noChangeAspect="1"/>
              </p:cNvSpPr>
              <p:nvPr/>
            </p:nvSpPr>
            <p:spPr>
              <a:xfrm>
                <a:off x="5822390" y="41092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Ellipse 26"/>
              <p:cNvSpPr>
                <a:spLocks noChangeAspect="1"/>
              </p:cNvSpPr>
              <p:nvPr/>
            </p:nvSpPr>
            <p:spPr>
              <a:xfrm>
                <a:off x="5974790" y="42616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8" name="Gerader Verbinder 27"/>
              <p:cNvCxnSpPr/>
              <p:nvPr/>
            </p:nvCxnSpPr>
            <p:spPr>
              <a:xfrm>
                <a:off x="5905356" y="3788031"/>
                <a:ext cx="48881" cy="7747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29" name="Gerader Verbinder 28"/>
              <p:cNvCxnSpPr/>
              <p:nvPr/>
            </p:nvCxnSpPr>
            <p:spPr>
              <a:xfrm flipH="1">
                <a:off x="5954255" y="3872832"/>
                <a:ext cx="315" cy="20096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0" name="Gerader Verbinder 29"/>
              <p:cNvCxnSpPr/>
              <p:nvPr/>
            </p:nvCxnSpPr>
            <p:spPr>
              <a:xfrm>
                <a:off x="5955567" y="407710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1" name="Ellipse 30"/>
              <p:cNvSpPr>
                <a:spLocks noChangeAspect="1"/>
              </p:cNvSpPr>
              <p:nvPr/>
            </p:nvSpPr>
            <p:spPr>
              <a:xfrm>
                <a:off x="5918570" y="40384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Ellipse 31"/>
              <p:cNvSpPr>
                <a:spLocks noChangeAspect="1"/>
              </p:cNvSpPr>
              <p:nvPr/>
            </p:nvSpPr>
            <p:spPr>
              <a:xfrm>
                <a:off x="6070970" y="41908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3" name="Gerader Verbinder 32"/>
              <p:cNvCxnSpPr/>
              <p:nvPr/>
            </p:nvCxnSpPr>
            <p:spPr>
              <a:xfrm flipH="1">
                <a:off x="6202067" y="3682128"/>
                <a:ext cx="127160" cy="22004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34" name="Gerader Verbinder 33"/>
              <p:cNvCxnSpPr/>
              <p:nvPr/>
            </p:nvCxnSpPr>
            <p:spPr>
              <a:xfrm>
                <a:off x="6199798" y="3904202"/>
                <a:ext cx="0" cy="2485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5" name="Gerader Verbinder 34"/>
              <p:cNvCxnSpPr/>
              <p:nvPr/>
            </p:nvCxnSpPr>
            <p:spPr>
              <a:xfrm>
                <a:off x="6047287" y="400373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6" name="Ellipse 35"/>
              <p:cNvSpPr>
                <a:spLocks noChangeAspect="1"/>
              </p:cNvSpPr>
              <p:nvPr/>
            </p:nvSpPr>
            <p:spPr>
              <a:xfrm>
                <a:off x="6010290" y="39650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7" name="Ellipse 36"/>
              <p:cNvSpPr>
                <a:spLocks noChangeAspect="1"/>
              </p:cNvSpPr>
              <p:nvPr/>
            </p:nvSpPr>
            <p:spPr>
              <a:xfrm>
                <a:off x="6162690" y="41174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8" name="Gerader Verbinder 37"/>
              <p:cNvCxnSpPr/>
              <p:nvPr/>
            </p:nvCxnSpPr>
            <p:spPr>
              <a:xfrm flipH="1" flipV="1">
                <a:off x="6288998" y="3925836"/>
                <a:ext cx="79743" cy="361562"/>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39" name="Gerader Verbinder 38"/>
              <p:cNvCxnSpPr>
                <a:endCxn id="19" idx="7"/>
              </p:cNvCxnSpPr>
              <p:nvPr/>
            </p:nvCxnSpPr>
            <p:spPr>
              <a:xfrm flipH="1">
                <a:off x="6205169" y="4291320"/>
                <a:ext cx="159882" cy="11031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40" name="Ellipse 39"/>
              <p:cNvSpPr>
                <a:spLocks noChangeAspect="1"/>
              </p:cNvSpPr>
              <p:nvPr/>
            </p:nvSpPr>
            <p:spPr>
              <a:xfrm>
                <a:off x="6163970" y="436435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1" name="Gerader Verbinder 40"/>
              <p:cNvCxnSpPr/>
              <p:nvPr/>
            </p:nvCxnSpPr>
            <p:spPr>
              <a:xfrm>
                <a:off x="7083030" y="3308081"/>
                <a:ext cx="39182" cy="474021"/>
              </a:xfrm>
              <a:prstGeom prst="line">
                <a:avLst/>
              </a:prstGeom>
              <a:noFill/>
              <a:ln w="25400" cap="rnd" cmpd="sng" algn="ctr">
                <a:solidFill>
                  <a:srgbClr val="19F54B"/>
                </a:solidFill>
                <a:prstDash val="solid"/>
                <a:round/>
                <a:tailEnd type="none"/>
              </a:ln>
              <a:effectLst>
                <a:glow>
                  <a:srgbClr val="4F81BD">
                    <a:alpha val="40000"/>
                  </a:srgbClr>
                </a:glow>
              </a:effectLst>
              <a:scene3d>
                <a:camera prst="orthographicFront"/>
                <a:lightRig rig="threePt" dir="t"/>
              </a:scene3d>
              <a:sp3d/>
            </p:spPr>
          </p:cxnSp>
          <p:cxnSp>
            <p:nvCxnSpPr>
              <p:cNvPr id="42" name="Gerader Verbinder 41"/>
              <p:cNvCxnSpPr/>
              <p:nvPr/>
            </p:nvCxnSpPr>
            <p:spPr>
              <a:xfrm>
                <a:off x="7127081" y="3793331"/>
                <a:ext cx="142985" cy="4984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3" name="Gerader Verbinder 42"/>
              <p:cNvCxnSpPr/>
              <p:nvPr/>
            </p:nvCxnSpPr>
            <p:spPr>
              <a:xfrm flipH="1" flipV="1">
                <a:off x="6653539" y="4291753"/>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4" name="Gerader Verbinder 43"/>
              <p:cNvCxnSpPr/>
              <p:nvPr/>
            </p:nvCxnSpPr>
            <p:spPr>
              <a:xfrm flipH="1" flipV="1">
                <a:off x="7017653" y="4215121"/>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5" name="Gerader Verbinder 44"/>
              <p:cNvCxnSpPr/>
              <p:nvPr/>
            </p:nvCxnSpPr>
            <p:spPr>
              <a:xfrm>
                <a:off x="7017653" y="4215121"/>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46" name="Gruppieren 45"/>
              <p:cNvGrpSpPr/>
              <p:nvPr/>
            </p:nvGrpSpPr>
            <p:grpSpPr>
              <a:xfrm>
                <a:off x="4817500" y="2088232"/>
                <a:ext cx="901078" cy="1212273"/>
                <a:chOff x="6139729" y="1364457"/>
                <a:chExt cx="901078" cy="1212273"/>
              </a:xfrm>
            </p:grpSpPr>
            <p:grpSp>
              <p:nvGrpSpPr>
                <p:cNvPr id="192" name="Gruppieren 191"/>
                <p:cNvGrpSpPr/>
                <p:nvPr/>
              </p:nvGrpSpPr>
              <p:grpSpPr>
                <a:xfrm>
                  <a:off x="6139729" y="1364457"/>
                  <a:ext cx="901078" cy="1212273"/>
                  <a:chOff x="6144491" y="1371600"/>
                  <a:chExt cx="901078" cy="1212273"/>
                </a:xfrm>
              </p:grpSpPr>
              <p:cxnSp>
                <p:nvCxnSpPr>
                  <p:cNvPr id="197" name="Gerader Verbinder 19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98" name="Gruppieren 197"/>
                  <p:cNvGrpSpPr/>
                  <p:nvPr/>
                </p:nvGrpSpPr>
                <p:grpSpPr>
                  <a:xfrm>
                    <a:off x="6144491" y="1371600"/>
                    <a:ext cx="901078" cy="1212273"/>
                    <a:chOff x="6144491" y="1371600"/>
                    <a:chExt cx="901078" cy="1212273"/>
                  </a:xfrm>
                </p:grpSpPr>
                <p:cxnSp>
                  <p:nvCxnSpPr>
                    <p:cNvPr id="199" name="Gerader Verbinder 19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0" name="Gerader Verbinder 19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1" name="Gerader Verbinder 20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193" name="Gruppieren 192"/>
                <p:cNvGrpSpPr/>
                <p:nvPr/>
              </p:nvGrpSpPr>
              <p:grpSpPr>
                <a:xfrm rot="18325257">
                  <a:off x="6253557" y="1581051"/>
                  <a:ext cx="296884" cy="193946"/>
                  <a:chOff x="6816694" y="1369905"/>
                  <a:chExt cx="327056" cy="193946"/>
                </a:xfrm>
              </p:grpSpPr>
              <p:cxnSp>
                <p:nvCxnSpPr>
                  <p:cNvPr id="194" name="Gerader Verbinder 19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5" name="Gerader Verbinder 19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6" name="Gerader Verbinder 19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grpSp>
            <p:nvGrpSpPr>
              <p:cNvPr id="47" name="Gruppieren 46"/>
              <p:cNvGrpSpPr/>
              <p:nvPr/>
            </p:nvGrpSpPr>
            <p:grpSpPr>
              <a:xfrm flipH="1">
                <a:off x="6473423" y="2090716"/>
                <a:ext cx="901078" cy="1212273"/>
                <a:chOff x="6144491" y="1371600"/>
                <a:chExt cx="901078" cy="1212273"/>
              </a:xfrm>
            </p:grpSpPr>
            <p:cxnSp>
              <p:nvCxnSpPr>
                <p:cNvPr id="187" name="Gerader Verbinder 18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88" name="Gruppieren 187"/>
                <p:cNvGrpSpPr/>
                <p:nvPr/>
              </p:nvGrpSpPr>
              <p:grpSpPr>
                <a:xfrm>
                  <a:off x="6144491" y="1371600"/>
                  <a:ext cx="901078" cy="1212273"/>
                  <a:chOff x="6144491" y="1371600"/>
                  <a:chExt cx="901078" cy="1212273"/>
                </a:xfrm>
              </p:grpSpPr>
              <p:cxnSp>
                <p:nvCxnSpPr>
                  <p:cNvPr id="189" name="Gerader Verbinder 18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0" name="Gerader Verbinder 18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1" name="Gerader Verbinder 19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48" name="Gruppieren 47"/>
              <p:cNvGrpSpPr/>
              <p:nvPr/>
            </p:nvGrpSpPr>
            <p:grpSpPr>
              <a:xfrm rot="3274743" flipH="1">
                <a:off x="6963789" y="2307310"/>
                <a:ext cx="296884" cy="193946"/>
                <a:chOff x="6816694" y="1369905"/>
                <a:chExt cx="327056" cy="193946"/>
              </a:xfrm>
            </p:grpSpPr>
            <p:cxnSp>
              <p:nvCxnSpPr>
                <p:cNvPr id="184" name="Gerader Verbinder 18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5" name="Gerader Verbinder 18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6" name="Gerader Verbinder 18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nvGrpSpPr>
              <p:cNvPr id="49" name="Gruppieren 48"/>
              <p:cNvGrpSpPr/>
              <p:nvPr/>
            </p:nvGrpSpPr>
            <p:grpSpPr>
              <a:xfrm>
                <a:off x="5122363" y="2429747"/>
                <a:ext cx="873300" cy="1351922"/>
                <a:chOff x="6439592" y="1698940"/>
                <a:chExt cx="873300" cy="1351922"/>
              </a:xfrm>
            </p:grpSpPr>
            <p:cxnSp>
              <p:nvCxnSpPr>
                <p:cNvPr id="170" name="Gerader Verbinder 169"/>
                <p:cNvCxnSpPr/>
                <p:nvPr/>
              </p:nvCxnSpPr>
              <p:spPr>
                <a:xfrm flipH="1" flipV="1">
                  <a:off x="7093507" y="2574706"/>
                  <a:ext cx="122580" cy="47615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1" name="Gerader Verbinder 170"/>
                <p:cNvCxnSpPr/>
                <p:nvPr/>
              </p:nvCxnSpPr>
              <p:spPr>
                <a:xfrm flipH="1" flipV="1">
                  <a:off x="7185987" y="2515408"/>
                  <a:ext cx="126905" cy="4714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2" name="Gerader Verbinder 171"/>
                <p:cNvCxnSpPr/>
                <p:nvPr/>
              </p:nvCxnSpPr>
              <p:spPr>
                <a:xfrm flipH="1" flipV="1">
                  <a:off x="6774656" y="2374106"/>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73" name="Gerader Verbinder 172"/>
                <p:cNvCxnSpPr/>
                <p:nvPr/>
              </p:nvCxnSpPr>
              <p:spPr>
                <a:xfrm flipH="1" flipV="1">
                  <a:off x="6828980" y="2294673"/>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4" name="Gerader Verbinder 173"/>
                <p:cNvCxnSpPr/>
                <p:nvPr/>
              </p:nvCxnSpPr>
              <p:spPr>
                <a:xfrm>
                  <a:off x="6600825" y="1735931"/>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5" name="Gerader Verbinder 174"/>
                <p:cNvCxnSpPr/>
                <p:nvPr/>
              </p:nvCxnSpPr>
              <p:spPr>
                <a:xfrm flipH="1" flipV="1">
                  <a:off x="6849726" y="1908849"/>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76" name="Ellipse 175"/>
                <p:cNvSpPr>
                  <a:spLocks noChangeAspect="1"/>
                </p:cNvSpPr>
                <p:nvPr/>
              </p:nvSpPr>
              <p:spPr>
                <a:xfrm>
                  <a:off x="6884558" y="219967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7" name="Ellipse 176"/>
                <p:cNvSpPr>
                  <a:spLocks noChangeAspect="1"/>
                </p:cNvSpPr>
                <p:nvPr/>
              </p:nvSpPr>
              <p:spPr>
                <a:xfrm>
                  <a:off x="6566654" y="169894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78" name="Gerader Verbinder 177"/>
                <p:cNvCxnSpPr/>
                <p:nvPr/>
              </p:nvCxnSpPr>
              <p:spPr>
                <a:xfrm>
                  <a:off x="6755919" y="1952372"/>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79" name="Gerader Verbinder 178"/>
                <p:cNvCxnSpPr/>
                <p:nvPr/>
              </p:nvCxnSpPr>
              <p:spPr>
                <a:xfrm>
                  <a:off x="6534549" y="1821367"/>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0" name="Gerader Verbinder 179"/>
                <p:cNvCxnSpPr/>
                <p:nvPr/>
              </p:nvCxnSpPr>
              <p:spPr>
                <a:xfrm>
                  <a:off x="6475330" y="1903397"/>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1" name="Gerader Verbinder 180"/>
                <p:cNvCxnSpPr/>
                <p:nvPr/>
              </p:nvCxnSpPr>
              <p:spPr>
                <a:xfrm flipH="1" flipV="1">
                  <a:off x="6663318" y="2011711"/>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82" name="Ellipse 181"/>
                <p:cNvSpPr>
                  <a:spLocks noChangeAspect="1"/>
                </p:cNvSpPr>
                <p:nvPr/>
              </p:nvSpPr>
              <p:spPr>
                <a:xfrm>
                  <a:off x="6439592" y="186347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3" name="Ellipse 182"/>
                <p:cNvSpPr>
                  <a:spLocks noChangeAspect="1"/>
                </p:cNvSpPr>
                <p:nvPr/>
              </p:nvSpPr>
              <p:spPr>
                <a:xfrm>
                  <a:off x="6687025" y="225784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50" name="Ellipse 49"/>
              <p:cNvSpPr>
                <a:spLocks noChangeAspect="1"/>
              </p:cNvSpPr>
              <p:nvPr/>
            </p:nvSpPr>
            <p:spPr>
              <a:xfrm>
                <a:off x="5927704" y="436678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1" name="Gerader Verbinder 50"/>
              <p:cNvCxnSpPr/>
              <p:nvPr/>
            </p:nvCxnSpPr>
            <p:spPr>
              <a:xfrm flipV="1">
                <a:off x="6334125" y="3306194"/>
                <a:ext cx="78299" cy="36807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2" name="Gerader Verbinder 51"/>
              <p:cNvCxnSpPr/>
              <p:nvPr/>
            </p:nvCxnSpPr>
            <p:spPr>
              <a:xfrm flipV="1">
                <a:off x="6213111" y="3246896"/>
                <a:ext cx="106838" cy="47077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3" name="Gerader Verbinder 52"/>
              <p:cNvCxnSpPr/>
              <p:nvPr/>
            </p:nvCxnSpPr>
            <p:spPr>
              <a:xfrm flipV="1">
                <a:off x="6419331" y="3105595"/>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54" name="Gerader Verbinder 53"/>
              <p:cNvCxnSpPr/>
              <p:nvPr/>
            </p:nvCxnSpPr>
            <p:spPr>
              <a:xfrm flipV="1">
                <a:off x="6321699" y="3026162"/>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5" name="Gerader Verbinder 54"/>
              <p:cNvCxnSpPr/>
              <p:nvPr/>
            </p:nvCxnSpPr>
            <p:spPr>
              <a:xfrm flipH="1">
                <a:off x="6659224" y="2467420"/>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6" name="Gerader Verbinder 55"/>
              <p:cNvCxnSpPr/>
              <p:nvPr/>
            </p:nvCxnSpPr>
            <p:spPr>
              <a:xfrm flipV="1">
                <a:off x="6587357" y="2640338"/>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57" name="Ellipse 56"/>
              <p:cNvSpPr>
                <a:spLocks noChangeAspect="1"/>
              </p:cNvSpPr>
              <p:nvPr/>
            </p:nvSpPr>
            <p:spPr>
              <a:xfrm flipH="1">
                <a:off x="6549373" y="293116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Ellipse 57"/>
              <p:cNvSpPr>
                <a:spLocks noChangeAspect="1"/>
              </p:cNvSpPr>
              <p:nvPr/>
            </p:nvSpPr>
            <p:spPr>
              <a:xfrm flipH="1">
                <a:off x="6867277" y="243042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9" name="Gerader Verbinder 58"/>
              <p:cNvCxnSpPr/>
              <p:nvPr/>
            </p:nvCxnSpPr>
            <p:spPr>
              <a:xfrm flipH="1">
                <a:off x="6678603" y="2683861"/>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0" name="Gerader Verbinder 59"/>
              <p:cNvCxnSpPr/>
              <p:nvPr/>
            </p:nvCxnSpPr>
            <p:spPr>
              <a:xfrm flipH="1">
                <a:off x="6753031" y="2552856"/>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1" name="Gerader Verbinder 60"/>
              <p:cNvCxnSpPr/>
              <p:nvPr/>
            </p:nvCxnSpPr>
            <p:spPr>
              <a:xfrm flipH="1">
                <a:off x="6842613" y="2634886"/>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2" name="Gerader Verbinder 61"/>
              <p:cNvCxnSpPr/>
              <p:nvPr/>
            </p:nvCxnSpPr>
            <p:spPr>
              <a:xfrm flipV="1">
                <a:off x="6784710" y="2743200"/>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63" name="Ellipse 62"/>
              <p:cNvSpPr>
                <a:spLocks noChangeAspect="1"/>
              </p:cNvSpPr>
              <p:nvPr/>
            </p:nvSpPr>
            <p:spPr>
              <a:xfrm flipH="1">
                <a:off x="6994339" y="259496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Ellipse 63"/>
              <p:cNvSpPr>
                <a:spLocks noChangeAspect="1"/>
              </p:cNvSpPr>
              <p:nvPr/>
            </p:nvSpPr>
            <p:spPr>
              <a:xfrm flipH="1">
                <a:off x="6746906" y="2989337"/>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65" name="Gerader Verbinder 64"/>
              <p:cNvCxnSpPr/>
              <p:nvPr/>
            </p:nvCxnSpPr>
            <p:spPr>
              <a:xfrm flipH="1" flipV="1">
                <a:off x="6182731" y="3426362"/>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6" name="Gerader Verbinder 65"/>
              <p:cNvCxnSpPr/>
              <p:nvPr/>
            </p:nvCxnSpPr>
            <p:spPr>
              <a:xfrm flipV="1">
                <a:off x="6182731" y="3151008"/>
                <a:ext cx="60459" cy="26395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7" name="Gerader Verbinder 66"/>
              <p:cNvCxnSpPr/>
              <p:nvPr/>
            </p:nvCxnSpPr>
            <p:spPr>
              <a:xfrm flipV="1">
                <a:off x="6242749" y="3005130"/>
                <a:ext cx="226203" cy="1458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68" name="Gruppieren 67"/>
              <p:cNvGrpSpPr/>
              <p:nvPr/>
            </p:nvGrpSpPr>
            <p:grpSpPr>
              <a:xfrm>
                <a:off x="5777681" y="2796355"/>
                <a:ext cx="79969" cy="106879"/>
                <a:chOff x="7106259" y="2072580"/>
                <a:chExt cx="79969" cy="106879"/>
              </a:xfrm>
            </p:grpSpPr>
            <p:cxnSp>
              <p:nvCxnSpPr>
                <p:cNvPr id="168" name="Gerader Verbinder 167"/>
                <p:cNvCxnSpPr/>
                <p:nvPr/>
              </p:nvCxnSpPr>
              <p:spPr>
                <a:xfrm>
                  <a:off x="7106259" y="2072580"/>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9" name="Gerader Verbinder 168"/>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69" name="Gruppieren 68"/>
              <p:cNvGrpSpPr/>
              <p:nvPr/>
            </p:nvGrpSpPr>
            <p:grpSpPr>
              <a:xfrm>
                <a:off x="5939275" y="2797116"/>
                <a:ext cx="79969" cy="106118"/>
                <a:chOff x="7106259" y="2074151"/>
                <a:chExt cx="79969" cy="106118"/>
              </a:xfrm>
            </p:grpSpPr>
            <p:cxnSp>
              <p:nvCxnSpPr>
                <p:cNvPr id="166" name="Gerader Verbinder 165"/>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7" name="Gerader Verbinder 166"/>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0" name="Gruppieren 69"/>
              <p:cNvGrpSpPr/>
              <p:nvPr/>
            </p:nvGrpSpPr>
            <p:grpSpPr>
              <a:xfrm>
                <a:off x="6098577" y="2797008"/>
                <a:ext cx="79969" cy="106118"/>
                <a:chOff x="7106259" y="2074151"/>
                <a:chExt cx="79969" cy="106118"/>
              </a:xfrm>
            </p:grpSpPr>
            <p:cxnSp>
              <p:nvCxnSpPr>
                <p:cNvPr id="164" name="Gerader Verbinder 163"/>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5" name="Gerader Verbinder 164"/>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1" name="Gruppieren 70"/>
              <p:cNvGrpSpPr/>
              <p:nvPr/>
            </p:nvGrpSpPr>
            <p:grpSpPr>
              <a:xfrm>
                <a:off x="6258306" y="2796198"/>
                <a:ext cx="79969" cy="106118"/>
                <a:chOff x="7106259" y="2074151"/>
                <a:chExt cx="79969" cy="106118"/>
              </a:xfrm>
            </p:grpSpPr>
            <p:cxnSp>
              <p:nvCxnSpPr>
                <p:cNvPr id="162" name="Gerader Verbinder 161"/>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3" name="Gerader Verbinder 162"/>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72" name="Gerader Verbinder 71"/>
              <p:cNvCxnSpPr/>
              <p:nvPr/>
            </p:nvCxnSpPr>
            <p:spPr>
              <a:xfrm>
                <a:off x="6417536" y="2797356"/>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73" name="Gerader Verbinder 72"/>
              <p:cNvCxnSpPr/>
              <p:nvPr/>
            </p:nvCxnSpPr>
            <p:spPr>
              <a:xfrm flipH="1">
                <a:off x="5625015" y="3007484"/>
                <a:ext cx="96738" cy="6672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4" name="Gerader Verbinder 73"/>
              <p:cNvCxnSpPr/>
              <p:nvPr/>
            </p:nvCxnSpPr>
            <p:spPr>
              <a:xfrm flipH="1">
                <a:off x="5786397" y="2894491"/>
                <a:ext cx="1656" cy="1693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5" name="Gerader Verbinder 74"/>
              <p:cNvCxnSpPr/>
              <p:nvPr/>
            </p:nvCxnSpPr>
            <p:spPr>
              <a:xfrm>
                <a:off x="5789803" y="3067490"/>
                <a:ext cx="163088" cy="10340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6" name="Gerader Verbinder 75"/>
              <p:cNvCxnSpPr/>
              <p:nvPr/>
            </p:nvCxnSpPr>
            <p:spPr>
              <a:xfrm>
                <a:off x="5955590" y="3176942"/>
                <a:ext cx="60625" cy="2384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7" name="Gerader Verbinder 76"/>
              <p:cNvCxnSpPr/>
              <p:nvPr/>
            </p:nvCxnSpPr>
            <p:spPr>
              <a:xfrm flipV="1">
                <a:off x="5947248" y="3421831"/>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8" name="Gerader Verbinder 77"/>
              <p:cNvCxnSpPr/>
              <p:nvPr/>
            </p:nvCxnSpPr>
            <p:spPr>
              <a:xfrm>
                <a:off x="5950428" y="2883586"/>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9" name="Gerader Verbinder 78"/>
              <p:cNvCxnSpPr/>
              <p:nvPr/>
            </p:nvCxnSpPr>
            <p:spPr>
              <a:xfrm>
                <a:off x="5950261" y="3052663"/>
                <a:ext cx="135606" cy="9675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0" name="Gerader Verbinder 79"/>
              <p:cNvCxnSpPr/>
              <p:nvPr/>
            </p:nvCxnSpPr>
            <p:spPr>
              <a:xfrm>
                <a:off x="6092068" y="3157204"/>
                <a:ext cx="6509" cy="481964"/>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81" name="Gerader Verbinder 80"/>
              <p:cNvCxnSpPr/>
              <p:nvPr/>
            </p:nvCxnSpPr>
            <p:spPr>
              <a:xfrm>
                <a:off x="6349834" y="2892043"/>
                <a:ext cx="0" cy="6319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2" name="Gerader Verbinder 81"/>
              <p:cNvCxnSpPr/>
              <p:nvPr/>
            </p:nvCxnSpPr>
            <p:spPr>
              <a:xfrm flipH="1">
                <a:off x="6247805" y="2957250"/>
                <a:ext cx="102029" cy="613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3" name="Gerader Verbinder 82"/>
              <p:cNvCxnSpPr/>
              <p:nvPr/>
            </p:nvCxnSpPr>
            <p:spPr>
              <a:xfrm>
                <a:off x="6240287" y="3024655"/>
                <a:ext cx="404" cy="11937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4" name="Gerader Verbinder 83"/>
              <p:cNvCxnSpPr/>
              <p:nvPr/>
            </p:nvCxnSpPr>
            <p:spPr>
              <a:xfrm flipH="1">
                <a:off x="6032951" y="3047837"/>
                <a:ext cx="74901" cy="570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5" name="Gerader Verbinder 84"/>
              <p:cNvCxnSpPr/>
              <p:nvPr/>
            </p:nvCxnSpPr>
            <p:spPr>
              <a:xfrm>
                <a:off x="6109971" y="2883775"/>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86" name="Gruppieren 85"/>
              <p:cNvGrpSpPr/>
              <p:nvPr/>
            </p:nvGrpSpPr>
            <p:grpSpPr>
              <a:xfrm>
                <a:off x="4951158" y="2886789"/>
                <a:ext cx="561594" cy="761161"/>
                <a:chOff x="6265450" y="2165395"/>
                <a:chExt cx="561594" cy="761161"/>
              </a:xfrm>
            </p:grpSpPr>
            <p:grpSp>
              <p:nvGrpSpPr>
                <p:cNvPr id="155" name="Gruppieren 154"/>
                <p:cNvGrpSpPr/>
                <p:nvPr/>
              </p:nvGrpSpPr>
              <p:grpSpPr>
                <a:xfrm flipH="1">
                  <a:off x="6265450" y="2165395"/>
                  <a:ext cx="561594" cy="761161"/>
                  <a:chOff x="8006457" y="2167074"/>
                  <a:chExt cx="561594" cy="761161"/>
                </a:xfrm>
              </p:grpSpPr>
              <p:cxnSp>
                <p:nvCxnSpPr>
                  <p:cNvPr id="159" name="Gerader Verbinder 158"/>
                  <p:cNvCxnSpPr>
                    <a:stCxn id="148" idx="3"/>
                  </p:cNvCxnSpPr>
                  <p:nvPr/>
                </p:nvCxnSpPr>
                <p:spPr>
                  <a:xfrm flipV="1">
                    <a:off x="8006457" y="2727405"/>
                    <a:ext cx="292400" cy="20083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0" name="Gerader Verbinder 159"/>
                  <p:cNvCxnSpPr/>
                  <p:nvPr/>
                </p:nvCxnSpPr>
                <p:spPr>
                  <a:xfrm flipV="1">
                    <a:off x="8290436" y="2167320"/>
                    <a:ext cx="159747" cy="411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1" name="Gerader Verbinder 160"/>
                  <p:cNvCxnSpPr/>
                  <p:nvPr/>
                </p:nvCxnSpPr>
                <p:spPr>
                  <a:xfrm>
                    <a:off x="8456852" y="2167074"/>
                    <a:ext cx="111199"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cxnSp>
              <p:nvCxnSpPr>
                <p:cNvPr id="156" name="Gerader Verbinder 155"/>
                <p:cNvCxnSpPr/>
                <p:nvPr/>
              </p:nvCxnSpPr>
              <p:spPr>
                <a:xfrm flipH="1">
                  <a:off x="6307288" y="2228777"/>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7" name="Gerader Verbinder 156"/>
                <p:cNvCxnSpPr/>
                <p:nvPr/>
              </p:nvCxnSpPr>
              <p:spPr>
                <a:xfrm flipH="1">
                  <a:off x="6331368" y="23073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8" name="Gerader Verbinder 157"/>
                <p:cNvCxnSpPr/>
                <p:nvPr/>
              </p:nvCxnSpPr>
              <p:spPr>
                <a:xfrm flipH="1">
                  <a:off x="6368144" y="2381138"/>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87" name="Gerader Verbinder 86"/>
              <p:cNvCxnSpPr/>
              <p:nvPr/>
            </p:nvCxnSpPr>
            <p:spPr>
              <a:xfrm flipV="1">
                <a:off x="6684096" y="3447118"/>
                <a:ext cx="310243" cy="20767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8" name="Gerader Verbinder 87"/>
              <p:cNvCxnSpPr/>
              <p:nvPr/>
            </p:nvCxnSpPr>
            <p:spPr>
              <a:xfrm>
                <a:off x="7111954" y="2950171"/>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89" name="Gerader Verbinder 88"/>
              <p:cNvCxnSpPr/>
              <p:nvPr/>
            </p:nvCxnSpPr>
            <p:spPr>
              <a:xfrm>
                <a:off x="7080436" y="30267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0" name="Gerader Verbinder 89"/>
              <p:cNvCxnSpPr/>
              <p:nvPr/>
            </p:nvCxnSpPr>
            <p:spPr>
              <a:xfrm>
                <a:off x="7051098" y="3102532"/>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1" name="Gerader Verbinder 90"/>
              <p:cNvCxnSpPr/>
              <p:nvPr/>
            </p:nvCxnSpPr>
            <p:spPr>
              <a:xfrm flipH="1" flipV="1">
                <a:off x="5415285" y="3184277"/>
                <a:ext cx="290349" cy="17352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92" name="Ellipse 91"/>
              <p:cNvSpPr>
                <a:spLocks noChangeAspect="1"/>
              </p:cNvSpPr>
              <p:nvPr/>
            </p:nvSpPr>
            <p:spPr>
              <a:xfrm>
                <a:off x="5375305" y="314773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3" name="Gerader Verbinder 92"/>
              <p:cNvCxnSpPr/>
              <p:nvPr/>
            </p:nvCxnSpPr>
            <p:spPr>
              <a:xfrm>
                <a:off x="5705634" y="3361656"/>
                <a:ext cx="48352" cy="21205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4" name="Gerader Verbinder 93"/>
              <p:cNvCxnSpPr/>
              <p:nvPr/>
            </p:nvCxnSpPr>
            <p:spPr>
              <a:xfrm>
                <a:off x="5756690" y="3576444"/>
                <a:ext cx="112979" cy="9659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5" name="Gerader Verbinder 94"/>
              <p:cNvCxnSpPr/>
              <p:nvPr/>
            </p:nvCxnSpPr>
            <p:spPr>
              <a:xfrm flipH="1">
                <a:off x="5263919" y="3105025"/>
                <a:ext cx="8929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6" name="Gerader Verbinder 95"/>
              <p:cNvCxnSpPr/>
              <p:nvPr/>
            </p:nvCxnSpPr>
            <p:spPr>
              <a:xfrm flipH="1" flipV="1">
                <a:off x="5125888" y="2813675"/>
                <a:ext cx="128382" cy="33251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7" name="Gerader Verbinder 96"/>
              <p:cNvCxnSpPr/>
              <p:nvPr/>
            </p:nvCxnSpPr>
            <p:spPr>
              <a:xfrm flipH="1">
                <a:off x="4922203" y="2813675"/>
                <a:ext cx="200160"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8" name="Gerader Verbinder 97"/>
              <p:cNvCxnSpPr/>
              <p:nvPr/>
            </p:nvCxnSpPr>
            <p:spPr>
              <a:xfrm>
                <a:off x="6836727" y="3105025"/>
                <a:ext cx="6655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9" name="Gerader Verbinder 98"/>
              <p:cNvCxnSpPr/>
              <p:nvPr/>
            </p:nvCxnSpPr>
            <p:spPr>
              <a:xfrm flipV="1">
                <a:off x="6909793" y="2778970"/>
                <a:ext cx="145802" cy="36285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0" name="Gerader Verbinder 99"/>
              <p:cNvCxnSpPr/>
              <p:nvPr/>
            </p:nvCxnSpPr>
            <p:spPr>
              <a:xfrm>
                <a:off x="7066339" y="2778970"/>
                <a:ext cx="218288" cy="83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1" name="Gerader Verbinder 100"/>
              <p:cNvCxnSpPr/>
              <p:nvPr/>
            </p:nvCxnSpPr>
            <p:spPr>
              <a:xfrm>
                <a:off x="7014587" y="2903241"/>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2" name="Gerader Verbinder 101"/>
              <p:cNvCxnSpPr/>
              <p:nvPr/>
            </p:nvCxnSpPr>
            <p:spPr>
              <a:xfrm>
                <a:off x="6987934" y="2981714"/>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3" name="Gerader Verbinder 102"/>
              <p:cNvCxnSpPr/>
              <p:nvPr/>
            </p:nvCxnSpPr>
            <p:spPr>
              <a:xfrm>
                <a:off x="6956091" y="3054710"/>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4" name="Gerader Verbinder 103"/>
              <p:cNvCxnSpPr/>
              <p:nvPr/>
            </p:nvCxnSpPr>
            <p:spPr>
              <a:xfrm flipH="1" flipV="1">
                <a:off x="6782166" y="3183736"/>
                <a:ext cx="204123" cy="11244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05" name="Ellipse 104"/>
              <p:cNvSpPr>
                <a:spLocks noChangeAspect="1"/>
              </p:cNvSpPr>
              <p:nvPr/>
            </p:nvSpPr>
            <p:spPr>
              <a:xfrm flipH="1">
                <a:off x="6748141" y="3149416"/>
                <a:ext cx="72000" cy="74359"/>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6" name="Gerader Verbinder 105"/>
              <p:cNvCxnSpPr/>
              <p:nvPr/>
            </p:nvCxnSpPr>
            <p:spPr>
              <a:xfrm>
                <a:off x="5216574" y="3594010"/>
                <a:ext cx="194731" cy="1236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7" name="Gerader Verbinder 106"/>
              <p:cNvCxnSpPr/>
              <p:nvPr/>
            </p:nvCxnSpPr>
            <p:spPr>
              <a:xfrm>
                <a:off x="5416603" y="3724110"/>
                <a:ext cx="95940" cy="16138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8" name="Gerader Verbinder 107"/>
              <p:cNvCxnSpPr/>
              <p:nvPr/>
            </p:nvCxnSpPr>
            <p:spPr>
              <a:xfrm>
                <a:off x="5520341" y="389025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09" name="Gerader Verbinder 108"/>
              <p:cNvCxnSpPr/>
              <p:nvPr/>
            </p:nvCxnSpPr>
            <p:spPr>
              <a:xfrm flipH="1">
                <a:off x="5188057" y="3305216"/>
                <a:ext cx="39800" cy="4964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0" name="Gerader Verbinder 109"/>
              <p:cNvCxnSpPr/>
              <p:nvPr/>
            </p:nvCxnSpPr>
            <p:spPr>
              <a:xfrm>
                <a:off x="5199368" y="3702618"/>
                <a:ext cx="159349" cy="9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1" name="Gerader Verbinder 110"/>
              <p:cNvCxnSpPr/>
              <p:nvPr/>
            </p:nvCxnSpPr>
            <p:spPr>
              <a:xfrm>
                <a:off x="5359658" y="3801628"/>
                <a:ext cx="101063" cy="16819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2" name="Gerader Verbinder 111"/>
              <p:cNvCxnSpPr/>
              <p:nvPr/>
            </p:nvCxnSpPr>
            <p:spPr>
              <a:xfrm>
                <a:off x="5464184" y="3976623"/>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13" name="Gerader Verbinder 112"/>
              <p:cNvCxnSpPr/>
              <p:nvPr/>
            </p:nvCxnSpPr>
            <p:spPr>
              <a:xfrm flipH="1" flipV="1">
                <a:off x="6506255" y="3932754"/>
                <a:ext cx="57791" cy="26465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4" name="Gerader Verbinder 113"/>
              <p:cNvCxnSpPr/>
              <p:nvPr/>
            </p:nvCxnSpPr>
            <p:spPr>
              <a:xfrm flipV="1">
                <a:off x="6755483" y="3697856"/>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5" name="Gerader Verbinder 114"/>
              <p:cNvCxnSpPr/>
              <p:nvPr/>
            </p:nvCxnSpPr>
            <p:spPr>
              <a:xfrm flipV="1">
                <a:off x="6760346" y="3543591"/>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6" name="Gerader Verbinder 115"/>
              <p:cNvCxnSpPr/>
              <p:nvPr/>
            </p:nvCxnSpPr>
            <p:spPr>
              <a:xfrm>
                <a:off x="6990397" y="3302989"/>
                <a:ext cx="39080" cy="51272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7" name="Gerader Verbinder 116"/>
              <p:cNvCxnSpPr>
                <a:endCxn id="120" idx="0"/>
              </p:cNvCxnSpPr>
              <p:nvPr/>
            </p:nvCxnSpPr>
            <p:spPr>
              <a:xfrm>
                <a:off x="5125888" y="3921686"/>
                <a:ext cx="51794" cy="2499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8" name="Gerader Verbinder 117"/>
              <p:cNvCxnSpPr/>
              <p:nvPr/>
            </p:nvCxnSpPr>
            <p:spPr>
              <a:xfrm flipH="1" flipV="1">
                <a:off x="5240706" y="3980202"/>
                <a:ext cx="132068" cy="214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19" name="Ellipse 118"/>
              <p:cNvSpPr>
                <a:spLocks noChangeAspect="1"/>
              </p:cNvSpPr>
              <p:nvPr/>
            </p:nvSpPr>
            <p:spPr>
              <a:xfrm>
                <a:off x="5148351" y="379686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Ellipse 119"/>
              <p:cNvSpPr>
                <a:spLocks noChangeAspect="1"/>
              </p:cNvSpPr>
              <p:nvPr/>
            </p:nvSpPr>
            <p:spPr>
              <a:xfrm>
                <a:off x="5141682" y="417164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1" name="Gerader Verbinder 120"/>
              <p:cNvCxnSpPr/>
              <p:nvPr/>
            </p:nvCxnSpPr>
            <p:spPr>
              <a:xfrm>
                <a:off x="6725248" y="4216939"/>
                <a:ext cx="191736" cy="6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2" name="Gerader Verbinder 121"/>
              <p:cNvCxnSpPr/>
              <p:nvPr/>
            </p:nvCxnSpPr>
            <p:spPr>
              <a:xfrm>
                <a:off x="6924289" y="3880226"/>
                <a:ext cx="77980" cy="29652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23" name="Ellipse 122"/>
              <p:cNvSpPr>
                <a:spLocks noChangeAspect="1"/>
              </p:cNvSpPr>
              <p:nvPr/>
            </p:nvSpPr>
            <p:spPr>
              <a:xfrm>
                <a:off x="6649505" y="41673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4" name="Ellipse 123"/>
              <p:cNvSpPr>
                <a:spLocks noChangeAspect="1"/>
              </p:cNvSpPr>
              <p:nvPr/>
            </p:nvSpPr>
            <p:spPr>
              <a:xfrm>
                <a:off x="6995680" y="379790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Ellipse 124"/>
              <p:cNvSpPr>
                <a:spLocks noChangeAspect="1"/>
              </p:cNvSpPr>
              <p:nvPr/>
            </p:nvSpPr>
            <p:spPr>
              <a:xfrm>
                <a:off x="6978587" y="417489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6" name="Gerader Verbinder 125"/>
              <p:cNvCxnSpPr/>
              <p:nvPr/>
            </p:nvCxnSpPr>
            <p:spPr>
              <a:xfrm>
                <a:off x="5312904" y="3901575"/>
                <a:ext cx="92892" cy="15755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7" name="Gerader Verbinder 126"/>
              <p:cNvCxnSpPr/>
              <p:nvPr/>
            </p:nvCxnSpPr>
            <p:spPr>
              <a:xfrm flipV="1">
                <a:off x="6514313" y="3774145"/>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8" name="Gerader Verbinder 127"/>
              <p:cNvCxnSpPr/>
              <p:nvPr/>
            </p:nvCxnSpPr>
            <p:spPr>
              <a:xfrm flipV="1">
                <a:off x="6760346" y="3826002"/>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9" name="Gerader Verbinder 128"/>
              <p:cNvCxnSpPr/>
              <p:nvPr/>
            </p:nvCxnSpPr>
            <p:spPr>
              <a:xfrm flipV="1">
                <a:off x="6773839" y="3671738"/>
                <a:ext cx="232540" cy="1439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0" name="Gerader Verbinder 129"/>
              <p:cNvCxnSpPr/>
              <p:nvPr/>
            </p:nvCxnSpPr>
            <p:spPr>
              <a:xfrm flipV="1">
                <a:off x="6532742" y="3902292"/>
                <a:ext cx="227604" cy="14650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1" name="Gerader Verbinder 130"/>
              <p:cNvCxnSpPr/>
              <p:nvPr/>
            </p:nvCxnSpPr>
            <p:spPr>
              <a:xfrm flipV="1">
                <a:off x="6757914" y="3906635"/>
                <a:ext cx="2432" cy="125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2" name="Gerader Verbinder 131"/>
              <p:cNvCxnSpPr/>
              <p:nvPr/>
            </p:nvCxnSpPr>
            <p:spPr>
              <a:xfrm flipV="1">
                <a:off x="6624886" y="4031819"/>
                <a:ext cx="133028" cy="7200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3" name="Gerader Verbinder 132"/>
              <p:cNvCxnSpPr/>
              <p:nvPr/>
            </p:nvCxnSpPr>
            <p:spPr>
              <a:xfrm>
                <a:off x="5411305" y="406388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sp>
            <p:nvSpPr>
              <p:cNvPr id="134" name="Ellipse 133"/>
              <p:cNvSpPr>
                <a:spLocks noChangeAspect="1"/>
              </p:cNvSpPr>
              <p:nvPr/>
            </p:nvSpPr>
            <p:spPr>
              <a:xfrm>
                <a:off x="5184351" y="391384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35" name="Gruppieren 134"/>
              <p:cNvGrpSpPr/>
              <p:nvPr/>
            </p:nvGrpSpPr>
            <p:grpSpPr>
              <a:xfrm flipH="1">
                <a:off x="6213111" y="4367107"/>
                <a:ext cx="513402" cy="292556"/>
                <a:chOff x="6752900" y="3636169"/>
                <a:chExt cx="513402" cy="292556"/>
              </a:xfrm>
            </p:grpSpPr>
            <p:cxnSp>
              <p:nvCxnSpPr>
                <p:cNvPr id="149" name="Gerader Verbinder 148"/>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0" name="Gerader Verbinder 149"/>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1" name="Gerader Verbinder 150"/>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2" name="Gerader Verbinder 151"/>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3" name="Gerader Verbinder 152"/>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4" name="Gerader Verbinder 153"/>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36" name="Gerader Verbinder 135"/>
              <p:cNvCxnSpPr/>
              <p:nvPr/>
            </p:nvCxnSpPr>
            <p:spPr>
              <a:xfrm>
                <a:off x="6835243" y="3913899"/>
                <a:ext cx="86472" cy="36464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7" name="Gerader Verbinder 136"/>
              <p:cNvCxnSpPr>
                <a:endCxn id="138" idx="2"/>
              </p:cNvCxnSpPr>
              <p:nvPr/>
            </p:nvCxnSpPr>
            <p:spPr>
              <a:xfrm>
                <a:off x="5374849" y="4196606"/>
                <a:ext cx="91720" cy="798"/>
              </a:xfrm>
              <a:prstGeom prst="line">
                <a:avLst/>
              </a:prstGeom>
              <a:noFill/>
              <a:ln w="25400" cap="rnd" cmpd="sng" algn="ctr">
                <a:solidFill>
                  <a:srgbClr val="19F54B"/>
                </a:solidFill>
                <a:prstDash val="solid"/>
                <a:round/>
                <a:headEnd type="none"/>
                <a:tailEnd type="none"/>
              </a:ln>
              <a:effectLst/>
            </p:spPr>
          </p:cxnSp>
          <p:sp>
            <p:nvSpPr>
              <p:cNvPr id="138" name="Ellipse 137"/>
              <p:cNvSpPr>
                <a:spLocks noChangeAspect="1"/>
              </p:cNvSpPr>
              <p:nvPr/>
            </p:nvSpPr>
            <p:spPr>
              <a:xfrm>
                <a:off x="5466569" y="416140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9" name="Ellipse 138"/>
              <p:cNvSpPr>
                <a:spLocks noChangeAspect="1"/>
              </p:cNvSpPr>
              <p:nvPr/>
            </p:nvSpPr>
            <p:spPr>
              <a:xfrm>
                <a:off x="6060513" y="360654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40" name="Gerader Verbinder 139"/>
              <p:cNvCxnSpPr>
                <a:endCxn id="147" idx="3"/>
              </p:cNvCxnSpPr>
              <p:nvPr/>
            </p:nvCxnSpPr>
            <p:spPr>
              <a:xfrm>
                <a:off x="5531279" y="3660405"/>
                <a:ext cx="295798" cy="168520"/>
              </a:xfrm>
              <a:prstGeom prst="line">
                <a:avLst/>
              </a:prstGeom>
              <a:noFill/>
              <a:ln w="25400" cap="rnd" cmpd="sng" algn="ctr">
                <a:solidFill>
                  <a:sysClr val="window" lastClr="FFFFFF"/>
                </a:solidFill>
                <a:prstDash val="solid"/>
                <a:round/>
                <a:headEnd type="none"/>
                <a:tailEnd type="none"/>
              </a:ln>
              <a:effectLst/>
            </p:spPr>
          </p:cxnSp>
          <p:cxnSp>
            <p:nvCxnSpPr>
              <p:cNvPr id="141" name="Gerader Verbinder 140"/>
              <p:cNvCxnSpPr>
                <a:stCxn id="145" idx="7"/>
              </p:cNvCxnSpPr>
              <p:nvPr/>
            </p:nvCxnSpPr>
            <p:spPr>
              <a:xfrm flipV="1">
                <a:off x="6390683" y="3663210"/>
                <a:ext cx="287803" cy="149036"/>
              </a:xfrm>
              <a:prstGeom prst="line">
                <a:avLst/>
              </a:prstGeom>
              <a:noFill/>
              <a:ln w="25400" cap="rnd" cmpd="sng" algn="ctr">
                <a:solidFill>
                  <a:sysClr val="window" lastClr="FFFFFF"/>
                </a:solidFill>
                <a:prstDash val="solid"/>
                <a:round/>
                <a:headEnd type="none"/>
                <a:tailEnd type="none"/>
              </a:ln>
              <a:effectLst/>
            </p:spPr>
          </p:cxnSp>
          <p:sp>
            <p:nvSpPr>
              <p:cNvPr id="142" name="Freihandform 141"/>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3" name="Freihandform 142"/>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44" name="Gruppieren 143"/>
              <p:cNvGrpSpPr/>
              <p:nvPr/>
            </p:nvGrpSpPr>
            <p:grpSpPr>
              <a:xfrm>
                <a:off x="5509926" y="3621864"/>
                <a:ext cx="317151" cy="209442"/>
                <a:chOff x="6828980" y="2898089"/>
                <a:chExt cx="317151" cy="209442"/>
              </a:xfrm>
              <a:solidFill>
                <a:sysClr val="window" lastClr="FFFFFF"/>
              </a:solidFill>
            </p:grpSpPr>
            <p:sp>
              <p:nvSpPr>
                <p:cNvPr id="147" name="Freihandform 146"/>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Freihandform 147"/>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45" name="Ellipse 144"/>
              <p:cNvSpPr>
                <a:spLocks noChangeAspect="1"/>
              </p:cNvSpPr>
              <p:nvPr/>
            </p:nvSpPr>
            <p:spPr>
              <a:xfrm>
                <a:off x="6329227" y="380170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6" name="Ellipse 145"/>
              <p:cNvSpPr>
                <a:spLocks noChangeAspect="1"/>
              </p:cNvSpPr>
              <p:nvPr/>
            </p:nvSpPr>
            <p:spPr>
              <a:xfrm>
                <a:off x="5791522" y="379015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11" name="Gerader Verbinder 10"/>
            <p:cNvCxnSpPr/>
            <p:nvPr/>
          </p:nvCxnSpPr>
          <p:spPr>
            <a:xfrm flipH="1">
              <a:off x="2536865" y="2663239"/>
              <a:ext cx="25245" cy="16830"/>
            </a:xfrm>
            <a:prstGeom prst="line">
              <a:avLst/>
            </a:prstGeom>
            <a:noFill/>
            <a:ln w="25400" cap="rnd" cmpd="sng" algn="ctr">
              <a:solidFill>
                <a:srgbClr val="1FFF53"/>
              </a:solidFill>
              <a:prstDash val="solid"/>
              <a:round/>
              <a:headEnd type="none"/>
              <a:tailEnd type="none"/>
            </a:ln>
            <a:effectLst/>
          </p:spPr>
        </p:cxnSp>
      </p:grpSp>
      <p:grpSp>
        <p:nvGrpSpPr>
          <p:cNvPr id="222" name="Group 4"/>
          <p:cNvGrpSpPr/>
          <p:nvPr/>
        </p:nvGrpSpPr>
        <p:grpSpPr>
          <a:xfrm>
            <a:off x="-1" y="5071544"/>
            <a:ext cx="12080147" cy="949744"/>
            <a:chOff x="395536" y="2914734"/>
            <a:chExt cx="8352928" cy="576000"/>
          </a:xfrm>
        </p:grpSpPr>
        <p:sp>
          <p:nvSpPr>
            <p:cNvPr id="223" name="Rectangle 5"/>
            <p:cNvSpPr/>
            <p:nvPr/>
          </p:nvSpPr>
          <p:spPr>
            <a:xfrm>
              <a:off x="534010" y="2914734"/>
              <a:ext cx="8214454" cy="576000"/>
            </a:xfrm>
            <a:prstGeom prst="rect">
              <a:avLst/>
            </a:prstGeom>
            <a:gradFill flip="none" rotWithShape="1">
              <a:gsLst>
                <a:gs pos="100000">
                  <a:sysClr val="window" lastClr="FFFFFF"/>
                </a:gs>
                <a:gs pos="0">
                  <a:srgbClr val="00AAE5"/>
                </a:gs>
                <a:gs pos="50000">
                  <a:srgbClr val="53C6ED">
                    <a:alpha val="50000"/>
                  </a:srgbClr>
                </a:gs>
                <a:gs pos="25000">
                  <a:srgbClr val="00AAE5">
                    <a:alpha val="75000"/>
                  </a:srgbClr>
                </a:gs>
              </a:gsLst>
              <a:lin ang="0" scaled="1"/>
              <a:tileRect/>
            </a:gra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sp>
          <p:nvSpPr>
            <p:cNvPr id="224" name="Rectangle 6"/>
            <p:cNvSpPr/>
            <p:nvPr/>
          </p:nvSpPr>
          <p:spPr>
            <a:xfrm>
              <a:off x="395536" y="2914734"/>
              <a:ext cx="144016" cy="576000"/>
            </a:xfrm>
            <a:prstGeom prst="rect">
              <a:avLst/>
            </a:prstGeom>
            <a:solidFill>
              <a:srgbClr val="00AAE5"/>
            </a:soli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grpSp>
      <p:grpSp>
        <p:nvGrpSpPr>
          <p:cNvPr id="225" name="Gruppieren 224"/>
          <p:cNvGrpSpPr/>
          <p:nvPr/>
        </p:nvGrpSpPr>
        <p:grpSpPr>
          <a:xfrm>
            <a:off x="3240528" y="266011"/>
            <a:ext cx="5307415" cy="1638047"/>
            <a:chOff x="3635896" y="266011"/>
            <a:chExt cx="4828380" cy="1638047"/>
          </a:xfrm>
        </p:grpSpPr>
        <p:sp>
          <p:nvSpPr>
            <p:cNvPr id="226" name="Textfeld 225"/>
            <p:cNvSpPr txBox="1"/>
            <p:nvPr/>
          </p:nvSpPr>
          <p:spPr>
            <a:xfrm>
              <a:off x="3635896" y="266011"/>
              <a:ext cx="4828380" cy="646331"/>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a:t>
              </a:r>
              <a:r>
                <a:rPr kumimoji="0" lang="en-US" sz="1800" b="0" i="0" u="none" strike="noStrike" kern="0" cap="none" spc="0" normalizeH="0" baseline="0" noProof="0" dirty="0" err="1" smtClean="0">
                  <a:ln>
                    <a:noFill/>
                  </a:ln>
                  <a:solidFill>
                    <a:srgbClr val="00AAE5"/>
                  </a:solidFill>
                  <a:effectLst/>
                  <a:uLnTx/>
                  <a:uFillTx/>
                </a:rPr>
                <a:t>SearchEngine</a:t>
              </a:r>
              <a:endParaRPr kumimoji="0" lang="en-US" sz="1800" b="0" i="0" u="none" strike="noStrike" kern="0" cap="none" spc="0" normalizeH="0" baseline="0" noProof="0" dirty="0" smtClean="0">
                <a:ln>
                  <a:noFill/>
                </a:ln>
                <a:solidFill>
                  <a:srgbClr val="00AAE5"/>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https://github.com/ThorstenDoherr/searchengine</a:t>
              </a:r>
            </a:p>
          </p:txBody>
        </p:sp>
        <p:sp>
          <p:nvSpPr>
            <p:cNvPr id="227" name="Textfeld 226"/>
            <p:cNvSpPr txBox="1"/>
            <p:nvPr/>
          </p:nvSpPr>
          <p:spPr>
            <a:xfrm>
              <a:off x="4049733" y="980728"/>
              <a:ext cx="4087437" cy="923330"/>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Brain – Neural Network for Stata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https://github.com/ThorstenDoherr/brain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a:t>
              </a:r>
              <a:r>
                <a:rPr kumimoji="0" lang="en-US" sz="1800" b="0" i="0" u="none" strike="noStrike" kern="0" cap="none" spc="0" normalizeH="0" baseline="0" noProof="0" dirty="0" err="1" smtClean="0">
                  <a:ln>
                    <a:noFill/>
                  </a:ln>
                  <a:solidFill>
                    <a:srgbClr val="000000"/>
                  </a:solidFill>
                  <a:effectLst/>
                  <a:uLnTx/>
                  <a:uFillTx/>
                </a:rPr>
                <a:t>ssc</a:t>
              </a:r>
              <a:r>
                <a:rPr kumimoji="0" lang="en-US" sz="1800" b="0" i="0" u="none" strike="noStrike" kern="0" cap="none" spc="0" normalizeH="0" baseline="0" noProof="0" dirty="0" smtClean="0">
                  <a:ln>
                    <a:noFill/>
                  </a:ln>
                  <a:solidFill>
                    <a:srgbClr val="000000"/>
                  </a:solidFill>
                  <a:effectLst/>
                  <a:uLnTx/>
                  <a:uFillTx/>
                </a:rPr>
                <a:t> install brain</a:t>
              </a:r>
            </a:p>
          </p:txBody>
        </p:sp>
      </p:grpSp>
      <p:sp>
        <p:nvSpPr>
          <p:cNvPr id="451" name="TextBox 8"/>
          <p:cNvSpPr txBox="1"/>
          <p:nvPr/>
        </p:nvSpPr>
        <p:spPr>
          <a:xfrm>
            <a:off x="323528" y="5130918"/>
            <a:ext cx="3834832" cy="830997"/>
          </a:xfrm>
          <a:prstGeom prst="rect">
            <a:avLst/>
          </a:prstGeom>
          <a:noFill/>
        </p:spPr>
        <p:txBody>
          <a:bodyPr wrap="none" rtlCol="0">
            <a:spAutoFit/>
          </a:bodyPr>
          <a:lstStyle/>
          <a:p>
            <a:r>
              <a:rPr lang="en-US" sz="2400" dirty="0" smtClean="0">
                <a:solidFill>
                  <a:schemeClr val="bg1"/>
                </a:solidFill>
              </a:rPr>
              <a:t>Thank you for your attention</a:t>
            </a:r>
          </a:p>
          <a:p>
            <a:r>
              <a:rPr lang="en-US" sz="2400" dirty="0" smtClean="0">
                <a:solidFill>
                  <a:schemeClr val="bg1"/>
                </a:solidFill>
              </a:rPr>
              <a:t>Time for questions</a:t>
            </a:r>
            <a:endParaRPr lang="en-US" sz="2400"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33</a:t>
            </a:fld>
            <a:endParaRPr lang="en-US" dirty="0"/>
          </a:p>
        </p:txBody>
      </p:sp>
    </p:spTree>
    <p:extLst>
      <p:ext uri="{BB962C8B-B14F-4D97-AF65-F5344CB8AC3E}">
        <p14:creationId xmlns:p14="http://schemas.microsoft.com/office/powerpoint/2010/main" val="28974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6933" y="99118"/>
            <a:ext cx="12192000" cy="482773"/>
          </a:xfrm>
        </p:spPr>
        <p:txBody>
          <a:bodyPr/>
          <a:lstStyle/>
          <a:p>
            <a:r>
              <a:rPr lang="en-US" dirty="0" smtClean="0"/>
              <a:t>Preparer Gateway</a:t>
            </a:r>
            <a:endParaRPr lang="en-US" dirty="0"/>
          </a:p>
        </p:txBody>
      </p:sp>
      <p:pic>
        <p:nvPicPr>
          <p:cNvPr id="5" name="Grafik 4"/>
          <p:cNvPicPr>
            <a:picLocks noChangeAspect="1"/>
          </p:cNvPicPr>
          <p:nvPr/>
        </p:nvPicPr>
        <p:blipFill>
          <a:blip r:embed="rId2"/>
          <a:stretch>
            <a:fillRect/>
          </a:stretch>
        </p:blipFill>
        <p:spPr>
          <a:xfrm>
            <a:off x="396458" y="633228"/>
            <a:ext cx="5632918" cy="5710082"/>
          </a:xfrm>
          <a:prstGeom prst="rect">
            <a:avLst/>
          </a:prstGeom>
        </p:spPr>
      </p:pic>
      <p:pic>
        <p:nvPicPr>
          <p:cNvPr id="6" name="Grafik 5"/>
          <p:cNvPicPr>
            <a:picLocks noChangeAspect="1"/>
          </p:cNvPicPr>
          <p:nvPr/>
        </p:nvPicPr>
        <p:blipFill>
          <a:blip r:embed="rId3"/>
          <a:stretch>
            <a:fillRect/>
          </a:stretch>
        </p:blipFill>
        <p:spPr>
          <a:xfrm>
            <a:off x="1124685" y="921320"/>
            <a:ext cx="1131728" cy="1448955"/>
          </a:xfrm>
          <a:prstGeom prst="rect">
            <a:avLst/>
          </a:prstGeom>
        </p:spPr>
      </p:pic>
      <p:sp>
        <p:nvSpPr>
          <p:cNvPr id="7" name="Rechteck 6"/>
          <p:cNvSpPr/>
          <p:nvPr/>
        </p:nvSpPr>
        <p:spPr>
          <a:xfrm>
            <a:off x="1149339" y="1673766"/>
            <a:ext cx="1075037" cy="153303"/>
          </a:xfrm>
          <a:prstGeom prst="rect">
            <a:avLst/>
          </a:prstGeom>
          <a:solidFill>
            <a:srgbClr val="0078D7"/>
          </a:solidFill>
          <a:ln w="25400" cap="flat">
            <a:noFill/>
          </a:ln>
        </p:spPr>
        <p:txBody>
          <a:bodyPr rtlCol="0" anchor="ctr"/>
          <a:lstStyle/>
          <a:p>
            <a:r>
              <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u="sng"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C</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reate</a:t>
            </a:r>
            <a:endPar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9" name="Rechteck 48"/>
          <p:cNvSpPr/>
          <p:nvPr/>
        </p:nvSpPr>
        <p:spPr>
          <a:xfrm>
            <a:off x="448902" y="6122462"/>
            <a:ext cx="5532097" cy="180000"/>
          </a:xfrm>
          <a:prstGeom prst="rect">
            <a:avLst/>
          </a:prstGeom>
          <a:solidFill>
            <a:srgbClr val="19F54B"/>
          </a:solidFill>
          <a:ln w="25400" cap="flat">
            <a:noFill/>
          </a:ln>
        </p:spPr>
        <p:txBody>
          <a:bodyPr rtlCol="0" anchor="ctr"/>
          <a:lstStyle/>
          <a:p>
            <a:pPr algn="ctr"/>
            <a:endParaRPr lang="en-US"/>
          </a:p>
        </p:txBody>
      </p:sp>
      <p:sp>
        <p:nvSpPr>
          <p:cNvPr id="50" name="Rechteck 49"/>
          <p:cNvSpPr/>
          <p:nvPr/>
        </p:nvSpPr>
        <p:spPr>
          <a:xfrm>
            <a:off x="-1" y="5896032"/>
            <a:ext cx="396459" cy="412650"/>
          </a:xfrm>
          <a:prstGeom prst="rect">
            <a:avLst/>
          </a:prstGeom>
          <a:solidFill>
            <a:schemeClr val="bg1"/>
          </a:solidFill>
          <a:ln w="25400" cap="flat">
            <a:noFill/>
          </a:ln>
        </p:spPr>
        <p:txBody>
          <a:bodyPr rtlCol="0" anchor="ctr"/>
          <a:lstStyle/>
          <a:p>
            <a:pPr algn="ctr"/>
            <a:endParaRPr lang="en-US"/>
          </a:p>
        </p:txBody>
      </p:sp>
      <p:pic>
        <p:nvPicPr>
          <p:cNvPr id="51" name="Grafik 50"/>
          <p:cNvPicPr>
            <a:picLocks noChangeAspect="1"/>
          </p:cNvPicPr>
          <p:nvPr/>
        </p:nvPicPr>
        <p:blipFill>
          <a:blip r:embed="rId4"/>
          <a:stretch>
            <a:fillRect/>
          </a:stretch>
        </p:blipFill>
        <p:spPr>
          <a:xfrm>
            <a:off x="217890" y="6096524"/>
            <a:ext cx="240063" cy="265784"/>
          </a:xfrm>
          <a:prstGeom prst="rect">
            <a:avLst/>
          </a:prstGeom>
        </p:spPr>
      </p:pic>
      <p:grpSp>
        <p:nvGrpSpPr>
          <p:cNvPr id="53" name="Gruppieren 52"/>
          <p:cNvGrpSpPr/>
          <p:nvPr/>
        </p:nvGrpSpPr>
        <p:grpSpPr>
          <a:xfrm>
            <a:off x="584787" y="2385295"/>
            <a:ext cx="5134692" cy="2638793"/>
            <a:chOff x="584787" y="2385295"/>
            <a:chExt cx="5134692" cy="2638793"/>
          </a:xfrm>
        </p:grpSpPr>
        <p:grpSp>
          <p:nvGrpSpPr>
            <p:cNvPr id="8" name="Gruppieren 7"/>
            <p:cNvGrpSpPr/>
            <p:nvPr/>
          </p:nvGrpSpPr>
          <p:grpSpPr>
            <a:xfrm>
              <a:off x="584787" y="2385295"/>
              <a:ext cx="5134692" cy="2638793"/>
              <a:chOff x="1970442" y="2708920"/>
              <a:chExt cx="5134692" cy="2638793"/>
            </a:xfrm>
          </p:grpSpPr>
          <p:pic>
            <p:nvPicPr>
              <p:cNvPr id="9" name="Grafik 8"/>
              <p:cNvPicPr>
                <a:picLocks noChangeAspect="1"/>
              </p:cNvPicPr>
              <p:nvPr/>
            </p:nvPicPr>
            <p:blipFill>
              <a:blip r:embed="rId5"/>
              <a:stretch>
                <a:fillRect/>
              </a:stretch>
            </p:blipFill>
            <p:spPr>
              <a:xfrm>
                <a:off x="1970442" y="2708920"/>
                <a:ext cx="5134692" cy="2638793"/>
              </a:xfrm>
              <a:prstGeom prst="rect">
                <a:avLst/>
              </a:prstGeom>
            </p:spPr>
          </p:pic>
          <p:grpSp>
            <p:nvGrpSpPr>
              <p:cNvPr id="10" name="Gruppieren 9"/>
              <p:cNvGrpSpPr/>
              <p:nvPr/>
            </p:nvGrpSpPr>
            <p:grpSpPr>
              <a:xfrm>
                <a:off x="5686041" y="4332595"/>
                <a:ext cx="1025773" cy="183515"/>
                <a:chOff x="224994" y="3756519"/>
                <a:chExt cx="945726" cy="183515"/>
              </a:xfrm>
            </p:grpSpPr>
            <p:sp>
              <p:nvSpPr>
                <p:cNvPr id="16" name="Rechteck 15"/>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7" name="Rechteck 16"/>
                <p:cNvSpPr/>
                <p:nvPr/>
              </p:nvSpPr>
              <p:spPr>
                <a:xfrm>
                  <a:off x="224994" y="3756519"/>
                  <a:ext cx="875225" cy="180000"/>
                </a:xfrm>
                <a:prstGeom prst="rect">
                  <a:avLst/>
                </a:prstGeom>
                <a:noFill/>
                <a:ln w="25400" cap="flat">
                  <a:noFill/>
                </a:ln>
              </p:spPr>
              <p:txBody>
                <a:bodyPr rtlCol="0" anchor="ctr"/>
                <a:lstStyle/>
                <a:p>
                  <a:r>
                    <a:rPr lang="en-US" sz="900" dirty="0" smtClean="0">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11" name="Gruppieren 10"/>
              <p:cNvGrpSpPr/>
              <p:nvPr/>
            </p:nvGrpSpPr>
            <p:grpSpPr>
              <a:xfrm>
                <a:off x="2137240" y="3350558"/>
                <a:ext cx="1019553" cy="183515"/>
                <a:chOff x="230729" y="3756519"/>
                <a:chExt cx="939991" cy="183515"/>
              </a:xfrm>
            </p:grpSpPr>
            <p:sp>
              <p:nvSpPr>
                <p:cNvPr id="14" name="Rechteck 13"/>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5" name="Rechteck 14"/>
                <p:cNvSpPr/>
                <p:nvPr/>
              </p:nvSpPr>
              <p:spPr>
                <a:xfrm>
                  <a:off x="230729" y="3756519"/>
                  <a:ext cx="875225" cy="180000"/>
                </a:xfrm>
                <a:prstGeom prst="rect">
                  <a:avLst/>
                </a:prstGeom>
                <a:noFill/>
                <a:ln w="25400" cap="flat">
                  <a:noFill/>
                </a:ln>
              </p:spPr>
              <p:txBody>
                <a:bodyPr rtlCol="0" anchor="ctr"/>
                <a:lstStyle/>
                <a:p>
                  <a:r>
                    <a:rPr lang="en-US" sz="1000" dirty="0" smtClean="0">
                      <a:latin typeface="Arial" panose="020B0604020202020204" pitchFamily="34" charset="0"/>
                      <a:ea typeface="Microsoft YaHei UI" panose="020B0503020204020204" pitchFamily="34" charset="-122"/>
                      <a:cs typeface="Arial" panose="020B0604020202020204" pitchFamily="34" charset="0"/>
                    </a:rPr>
                    <a:t>Firma</a:t>
                  </a:r>
                </a:p>
              </p:txBody>
            </p:sp>
          </p:grpSp>
          <p:sp>
            <p:nvSpPr>
              <p:cNvPr id="12" name="Rechteck 11"/>
              <p:cNvSpPr/>
              <p:nvPr/>
            </p:nvSpPr>
            <p:spPr>
              <a:xfrm>
                <a:off x="3823324" y="3196537"/>
                <a:ext cx="1271190" cy="180000"/>
              </a:xfrm>
              <a:prstGeom prst="rect">
                <a:avLst/>
              </a:prstGeom>
              <a:solidFill>
                <a:schemeClr val="bg1"/>
              </a:solidFill>
              <a:ln w="25400" cap="flat">
                <a:noFill/>
              </a:ln>
            </p:spPr>
            <p:txBody>
              <a:bodyPr rtlCol="0" anchor="ctr"/>
              <a:lstStyle/>
              <a:p>
                <a:pPr algn="ctr"/>
                <a:endParaRPr lang="en-US"/>
              </a:p>
            </p:txBody>
          </p:sp>
          <p:pic>
            <p:nvPicPr>
              <p:cNvPr id="13" name="Grafik 12"/>
              <p:cNvPicPr>
                <a:picLocks noChangeAspect="1"/>
              </p:cNvPicPr>
              <p:nvPr/>
            </p:nvPicPr>
            <p:blipFill>
              <a:blip r:embed="rId6"/>
              <a:stretch>
                <a:fillRect/>
              </a:stretch>
            </p:blipFill>
            <p:spPr>
              <a:xfrm>
                <a:off x="5343772" y="3502746"/>
                <a:ext cx="333422" cy="333422"/>
              </a:xfrm>
              <a:prstGeom prst="rect">
                <a:avLst/>
              </a:prstGeom>
            </p:spPr>
          </p:pic>
        </p:grpSp>
        <p:sp>
          <p:nvSpPr>
            <p:cNvPr id="4" name="Textfeld 3"/>
            <p:cNvSpPr txBox="1"/>
            <p:nvPr/>
          </p:nvSpPr>
          <p:spPr>
            <a:xfrm>
              <a:off x="820721" y="2875269"/>
              <a:ext cx="519817" cy="1007968"/>
            </a:xfrm>
            <a:prstGeom prst="rect">
              <a:avLst/>
            </a:prstGeom>
            <a:solidFill>
              <a:schemeClr val="bg1"/>
            </a:solidFill>
          </p:spPr>
          <p:txBody>
            <a:bodyPr wrap="none" lIns="36000" tIns="0" rtlCol="0">
              <a:spAutoFit/>
            </a:bodyPr>
            <a:lstStyle/>
            <a:p>
              <a:pPr>
                <a:lnSpc>
                  <a:spcPts val="1500"/>
                </a:lnSpc>
              </a:pPr>
              <a:r>
                <a:rPr lang="en-US" sz="1000" dirty="0" err="1" smtClean="0">
                  <a:latin typeface="Arial" panose="020B0604020202020204" pitchFamily="34" charset="0"/>
                  <a:cs typeface="Arial" panose="020B0604020202020204" pitchFamily="34" charset="0"/>
                </a:rPr>
                <a:t>Unikey</a:t>
              </a:r>
              <a:endParaRPr lang="en-US" sz="1000" dirty="0" smtClean="0">
                <a:latin typeface="Arial" panose="020B0604020202020204" pitchFamily="34" charset="0"/>
                <a:cs typeface="Arial" panose="020B0604020202020204" pitchFamily="34" charset="0"/>
              </a:endParaRPr>
            </a:p>
            <a:p>
              <a:pPr>
                <a:lnSpc>
                  <a:spcPts val="1500"/>
                </a:lnSpc>
              </a:pPr>
              <a:r>
                <a:rPr lang="en-US" sz="1000" dirty="0" smtClean="0">
                  <a:latin typeface="Arial" panose="020B0604020202020204" pitchFamily="34" charset="0"/>
                  <a:cs typeface="Arial" panose="020B0604020202020204" pitchFamily="34" charset="0"/>
                </a:rPr>
                <a:t>Name</a:t>
              </a:r>
            </a:p>
            <a:p>
              <a:pPr>
                <a:lnSpc>
                  <a:spcPts val="1500"/>
                </a:lnSpc>
              </a:pPr>
              <a:r>
                <a:rPr lang="en-US" sz="1000" dirty="0" smtClean="0">
                  <a:latin typeface="Arial" panose="020B0604020202020204" pitchFamily="34" charset="0"/>
                  <a:cs typeface="Arial" panose="020B0604020202020204" pitchFamily="34" charset="0"/>
                </a:rPr>
                <a:t>Street</a:t>
              </a:r>
            </a:p>
            <a:p>
              <a:pPr>
                <a:lnSpc>
                  <a:spcPts val="1500"/>
                </a:lnSpc>
              </a:pPr>
              <a:r>
                <a:rPr lang="en-US" sz="1000" dirty="0" smtClean="0">
                  <a:latin typeface="Arial" panose="020B0604020202020204" pitchFamily="34" charset="0"/>
                  <a:cs typeface="Arial" panose="020B0604020202020204" pitchFamily="34" charset="0"/>
                </a:rPr>
                <a:t>Zip</a:t>
              </a:r>
            </a:p>
            <a:p>
              <a:pPr>
                <a:lnSpc>
                  <a:spcPts val="1500"/>
                </a:lnSpc>
              </a:pPr>
              <a:r>
                <a:rPr lang="en-US" sz="1000" dirty="0" smtClean="0">
                  <a:latin typeface="Arial" panose="020B0604020202020204" pitchFamily="34" charset="0"/>
                  <a:cs typeface="Arial" panose="020B0604020202020204" pitchFamily="34" charset="0"/>
                </a:rPr>
                <a:t>City</a:t>
              </a:r>
              <a:endParaRPr lang="en-US" sz="1000" dirty="0">
                <a:latin typeface="Arial" panose="020B0604020202020204" pitchFamily="34" charset="0"/>
                <a:cs typeface="Arial" panose="020B0604020202020204" pitchFamily="34" charset="0"/>
              </a:endParaRPr>
            </a:p>
          </p:txBody>
        </p:sp>
      </p:grpSp>
      <p:sp>
        <p:nvSpPr>
          <p:cNvPr id="52" name="Textfeld 51"/>
          <p:cNvSpPr txBox="1"/>
          <p:nvPr/>
        </p:nvSpPr>
        <p:spPr>
          <a:xfrm>
            <a:off x="819302" y="3071865"/>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Name</a:t>
            </a:r>
            <a:endParaRPr lang="en-US" sz="1000" dirty="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380803" y="2847639"/>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5" name="Textfeld 24"/>
          <p:cNvSpPr txBox="1"/>
          <p:nvPr/>
        </p:nvSpPr>
        <p:spPr>
          <a:xfrm>
            <a:off x="2737328" y="28476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26" name="Textfeld 25"/>
          <p:cNvSpPr txBox="1"/>
          <p:nvPr/>
        </p:nvSpPr>
        <p:spPr>
          <a:xfrm>
            <a:off x="2380803" y="3047000"/>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7" name="Textfeld 26"/>
          <p:cNvSpPr txBox="1"/>
          <p:nvPr/>
        </p:nvSpPr>
        <p:spPr>
          <a:xfrm>
            <a:off x="2737328" y="30465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35" name="Textfeld 34"/>
          <p:cNvSpPr txBox="1"/>
          <p:nvPr/>
        </p:nvSpPr>
        <p:spPr>
          <a:xfrm>
            <a:off x="2377771" y="3242709"/>
            <a:ext cx="52450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Street</a:t>
            </a:r>
          </a:p>
        </p:txBody>
      </p:sp>
      <p:sp>
        <p:nvSpPr>
          <p:cNvPr id="39" name="Textfeld 38"/>
          <p:cNvSpPr txBox="1"/>
          <p:nvPr/>
        </p:nvSpPr>
        <p:spPr>
          <a:xfrm>
            <a:off x="2737328" y="3242610"/>
            <a:ext cx="78098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STRASSE</a:t>
            </a:r>
          </a:p>
        </p:txBody>
      </p:sp>
      <p:sp>
        <p:nvSpPr>
          <p:cNvPr id="43" name="Textfeld 42"/>
          <p:cNvSpPr txBox="1"/>
          <p:nvPr/>
        </p:nvSpPr>
        <p:spPr>
          <a:xfrm>
            <a:off x="2378566" y="3438418"/>
            <a:ext cx="36260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Zip</a:t>
            </a:r>
          </a:p>
        </p:txBody>
      </p:sp>
      <p:sp>
        <p:nvSpPr>
          <p:cNvPr id="47" name="Textfeld 46"/>
          <p:cNvSpPr txBox="1"/>
          <p:nvPr/>
        </p:nvSpPr>
        <p:spPr>
          <a:xfrm>
            <a:off x="2381545" y="3638034"/>
            <a:ext cx="40588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City</a:t>
            </a:r>
          </a:p>
        </p:txBody>
      </p:sp>
      <p:grpSp>
        <p:nvGrpSpPr>
          <p:cNvPr id="21" name="Gruppieren 20"/>
          <p:cNvGrpSpPr/>
          <p:nvPr/>
        </p:nvGrpSpPr>
        <p:grpSpPr>
          <a:xfrm>
            <a:off x="4300386" y="2867000"/>
            <a:ext cx="1019553" cy="183515"/>
            <a:chOff x="230729" y="3756519"/>
            <a:chExt cx="939991" cy="183515"/>
          </a:xfrm>
        </p:grpSpPr>
        <p:sp>
          <p:nvSpPr>
            <p:cNvPr id="22" name="Rechteck 21"/>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23" name="Rechteck 22"/>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FIRMA</a:t>
              </a:r>
            </a:p>
          </p:txBody>
        </p:sp>
      </p:grpSp>
      <p:grpSp>
        <p:nvGrpSpPr>
          <p:cNvPr id="28" name="Gruppieren 27"/>
          <p:cNvGrpSpPr/>
          <p:nvPr/>
        </p:nvGrpSpPr>
        <p:grpSpPr>
          <a:xfrm>
            <a:off x="4300386" y="4005455"/>
            <a:ext cx="1019553" cy="183515"/>
            <a:chOff x="230729" y="3756519"/>
            <a:chExt cx="939991" cy="183515"/>
          </a:xfrm>
        </p:grpSpPr>
        <p:sp>
          <p:nvSpPr>
            <p:cNvPr id="29" name="Rechteck 28"/>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0" name="Rechteck 29"/>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36" name="Gruppieren 35"/>
          <p:cNvGrpSpPr/>
          <p:nvPr/>
        </p:nvGrpSpPr>
        <p:grpSpPr>
          <a:xfrm>
            <a:off x="4302010" y="3024111"/>
            <a:ext cx="1019553" cy="183515"/>
            <a:chOff x="230729" y="3756519"/>
            <a:chExt cx="939991" cy="183515"/>
          </a:xfrm>
        </p:grpSpPr>
        <p:sp>
          <p:nvSpPr>
            <p:cNvPr id="37" name="Rechteck 36"/>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8" name="Rechteck 37"/>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STRASSE</a:t>
              </a:r>
            </a:p>
          </p:txBody>
        </p:sp>
      </p:grpSp>
      <p:pic>
        <p:nvPicPr>
          <p:cNvPr id="48" name="Grafik 47"/>
          <p:cNvPicPr>
            <a:picLocks noChangeAspect="1"/>
          </p:cNvPicPr>
          <p:nvPr/>
        </p:nvPicPr>
        <p:blipFill>
          <a:blip r:embed="rId7"/>
          <a:stretch>
            <a:fillRect/>
          </a:stretch>
        </p:blipFill>
        <p:spPr>
          <a:xfrm>
            <a:off x="4021593" y="4666015"/>
            <a:ext cx="781159" cy="257211"/>
          </a:xfrm>
          <a:prstGeom prst="rect">
            <a:avLst/>
          </a:prstGeom>
        </p:spPr>
      </p:pic>
      <p:sp>
        <p:nvSpPr>
          <p:cNvPr id="31" name="Textfeld 30"/>
          <p:cNvSpPr txBox="1"/>
          <p:nvPr/>
        </p:nvSpPr>
        <p:spPr>
          <a:xfrm>
            <a:off x="3150984" y="3043428"/>
            <a:ext cx="639919"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GRAM3</a:t>
            </a:r>
          </a:p>
        </p:txBody>
      </p:sp>
      <p:sp>
        <p:nvSpPr>
          <p:cNvPr id="54" name="Textfeld 53"/>
          <p:cNvSpPr txBox="1"/>
          <p:nvPr/>
        </p:nvSpPr>
        <p:spPr>
          <a:xfrm>
            <a:off x="819302" y="3260840"/>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Street</a:t>
            </a:r>
            <a:endParaRPr lang="en-US" sz="1000" dirty="0">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819302" y="3453286"/>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Zip</a:t>
            </a:r>
            <a:endParaRPr lang="en-US" sz="1000" dirty="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19302" y="3642393"/>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City</a:t>
            </a:r>
            <a:endParaRPr lang="en-US" sz="1000" dirty="0">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62700" y="638175"/>
            <a:ext cx="5210175" cy="954107"/>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Preparers are normalization/tokenization directives.</a:t>
            </a:r>
            <a:br>
              <a:rPr lang="en-US" sz="1400" dirty="0" smtClean="0"/>
            </a:br>
            <a:r>
              <a:rPr lang="en-US" sz="1400" dirty="0" smtClean="0"/>
              <a:t>In combination with search fields, they define search types.</a:t>
            </a:r>
            <a:br>
              <a:rPr lang="en-US" sz="1400" dirty="0" smtClean="0"/>
            </a:br>
            <a:r>
              <a:rPr lang="en-US" sz="1400" dirty="0" smtClean="0"/>
              <a:t>By default, all fields will be normalized:</a:t>
            </a:r>
            <a:br>
              <a:rPr lang="en-US" sz="1400" dirty="0" smtClean="0"/>
            </a:br>
            <a:r>
              <a:rPr lang="en-US" sz="1400" dirty="0" smtClean="0"/>
              <a:t>upper case, only alpha-numeric characters, word tokens</a:t>
            </a:r>
          </a:p>
        </p:txBody>
      </p:sp>
      <p:sp>
        <p:nvSpPr>
          <p:cNvPr id="59" name="Textfeld 58"/>
          <p:cNvSpPr txBox="1"/>
          <p:nvPr/>
        </p:nvSpPr>
        <p:spPr>
          <a:xfrm>
            <a:off x="6362700" y="1638300"/>
            <a:ext cx="5210175" cy="1600438"/>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FIRMA, STRASSE, PLZ are custom preparers defined in the “searchengine_firma_strasse.xml” file. They handle the idiosyncrasies of German firm names and addresses (legal forms, concatenated street types) and are not required for other languages. </a:t>
            </a:r>
            <a:br>
              <a:rPr lang="en-US" sz="1400" dirty="0" smtClean="0"/>
            </a:br>
            <a:r>
              <a:rPr lang="en-US" sz="1400" dirty="0" smtClean="0"/>
              <a:t>Languages allowing the (arbitrary) concatenation of words pose a challenge for word based algorithms.</a:t>
            </a:r>
            <a:endParaRPr lang="en-US" sz="1400" dirty="0"/>
          </a:p>
        </p:txBody>
      </p:sp>
      <p:sp>
        <p:nvSpPr>
          <p:cNvPr id="60" name="Textfeld 59"/>
          <p:cNvSpPr txBox="1"/>
          <p:nvPr/>
        </p:nvSpPr>
        <p:spPr>
          <a:xfrm>
            <a:off x="6362700" y="3286300"/>
            <a:ext cx="5210175" cy="2031325"/>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err="1" smtClean="0"/>
              <a:t>GRAMn</a:t>
            </a:r>
            <a:r>
              <a:rPr lang="en-US" sz="1400" dirty="0" smtClean="0"/>
              <a:t> preparers implement a computational linguistics method by creating overlapping tokens of size n, i.e.</a:t>
            </a:r>
            <a:br>
              <a:rPr lang="en-US" sz="1400" dirty="0" smtClean="0"/>
            </a:br>
            <a:r>
              <a:rPr lang="en-US" sz="1400" dirty="0" smtClean="0"/>
              <a:t>THORSTEN → THO HOR ORS RST STE TEN</a:t>
            </a:r>
            <a:br>
              <a:rPr lang="en-US" sz="1400" dirty="0" smtClean="0"/>
            </a:br>
            <a:r>
              <a:rPr lang="en-US" sz="1400" dirty="0" smtClean="0"/>
              <a:t>Other linguistic preparers implement SOUNDEX, METAPHONE and COLONE but only GRAM can handle erroneously concatenated/split words.</a:t>
            </a:r>
            <a:br>
              <a:rPr lang="en-US" sz="1400" dirty="0" smtClean="0"/>
            </a:br>
            <a:r>
              <a:rPr lang="en-US" sz="1400" dirty="0" smtClean="0"/>
              <a:t>These preparers destroy information for the sake of increased robustness against misspellings, therefor they will also be referred as destructive preparers → increased risk of false positives</a:t>
            </a:r>
            <a:endParaRPr lang="en-US" sz="1400" dirty="0"/>
          </a:p>
        </p:txBody>
      </p:sp>
      <p:sp>
        <p:nvSpPr>
          <p:cNvPr id="18" name="Foliennummernplatzhalter 17"/>
          <p:cNvSpPr>
            <a:spLocks noGrp="1"/>
          </p:cNvSpPr>
          <p:nvPr>
            <p:ph type="sldNum" sz="quarter" idx="10"/>
          </p:nvPr>
        </p:nvSpPr>
        <p:spPr/>
        <p:txBody>
          <a:bodyPr/>
          <a:lstStyle/>
          <a:p>
            <a:fld id="{A29D8577-601D-4845-9C29-D9E13FE3E8DB}" type="slidenum">
              <a:rPr lang="en-US" smtClean="0"/>
              <a:pPr/>
              <a:t>4</a:t>
            </a:fld>
            <a:endParaRPr lang="en-US" dirty="0"/>
          </a:p>
        </p:txBody>
      </p:sp>
    </p:spTree>
    <p:extLst>
      <p:ext uri="{BB962C8B-B14F-4D97-AF65-F5344CB8AC3E}">
        <p14:creationId xmlns:p14="http://schemas.microsoft.com/office/powerpoint/2010/main" val="12379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par>
                          <p:cTn id="111" fill="hold">
                            <p:stCondLst>
                              <p:cond delay="0"/>
                            </p:stCondLst>
                            <p:childTnLst>
                              <p:par>
                                <p:cTn id="112" presetID="2" presetClass="entr" presetSubtype="8" fill="hold" grpId="0" nodeType="after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3000" fill="hold"/>
                                        <p:tgtEl>
                                          <p:spTgt spid="49"/>
                                        </p:tgtEl>
                                        <p:attrNameLst>
                                          <p:attrName>ppt_x</p:attrName>
                                        </p:attrNameLst>
                                      </p:cBhvr>
                                      <p:tavLst>
                                        <p:tav tm="0">
                                          <p:val>
                                            <p:strVal val="0-#ppt_w/2"/>
                                          </p:val>
                                        </p:tav>
                                        <p:tav tm="100000">
                                          <p:val>
                                            <p:strVal val="#ppt_x"/>
                                          </p:val>
                                        </p:tav>
                                      </p:tavLst>
                                    </p:anim>
                                    <p:anim calcmode="lin" valueType="num">
                                      <p:cBhvr additive="base">
                                        <p:cTn id="115" dur="3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9" grpId="0" animBg="1"/>
      <p:bldP spid="52" grpId="0" animBg="1"/>
      <p:bldP spid="52" grpId="1" animBg="1"/>
      <p:bldP spid="24" grpId="0"/>
      <p:bldP spid="25" grpId="0"/>
      <p:bldP spid="26" grpId="0"/>
      <p:bldP spid="27" grpId="0"/>
      <p:bldP spid="35" grpId="0"/>
      <p:bldP spid="39" grpId="0"/>
      <p:bldP spid="43" grpId="0"/>
      <p:bldP spid="47" grpId="0"/>
      <p:bldP spid="31" grpId="0"/>
      <p:bldP spid="54" grpId="0" animBg="1"/>
      <p:bldP spid="54" grpId="1" animBg="1"/>
      <p:bldP spid="55" grpId="0" animBg="1"/>
      <p:bldP spid="55" grpId="1" animBg="1"/>
      <p:bldP spid="56" grpId="0" animBg="1"/>
      <p:bldP spid="56" grpId="1"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Relative Identification Potential</a:t>
            </a:r>
            <a:endParaRPr lang="en-US" dirty="0"/>
          </a:p>
        </p:txBody>
      </p:sp>
      <mc:AlternateContent xmlns:mc="http://schemas.openxmlformats.org/markup-compatibility/2006" xmlns:a14="http://schemas.microsoft.com/office/drawing/2010/main">
        <mc:Choice Requires="a14">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8" name="Tabelle 10"/>
          <p:cNvGraphicFramePr>
            <a:graphicFrameLocks noGrp="1"/>
          </p:cNvGraphicFramePr>
          <p:nvPr>
            <p:extLst>
              <p:ext uri="{D42A27DB-BD31-4B8C-83A1-F6EECF244321}">
                <p14:modId xmlns:p14="http://schemas.microsoft.com/office/powerpoint/2010/main" val="257146169"/>
              </p:ext>
            </p:extLst>
          </p:nvPr>
        </p:nvGraphicFramePr>
        <p:xfrm>
          <a:off x="323528" y="620688"/>
          <a:ext cx="7020000" cy="670560"/>
        </p:xfrm>
        <a:graphic>
          <a:graphicData uri="http://schemas.openxmlformats.org/drawingml/2006/table">
            <a:tbl>
              <a:tblPr firstRow="1" bandRow="1">
                <a:tableStyleId>{5940675A-B579-460E-94D1-54222C63F5DA}</a:tableStyleId>
              </a:tblPr>
              <a:tblGrid>
                <a:gridCol w="3240000"/>
                <a:gridCol w="1836000"/>
                <a:gridCol w="828000"/>
                <a:gridCol w="1116000"/>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❶</a:t>
                      </a:r>
                      <a:r>
                        <a:rPr lang="en-US" dirty="0" smtClean="0">
                          <a:solidFill>
                            <a:schemeClr val="tx1"/>
                          </a:solidFill>
                        </a:rPr>
                        <a:t>name</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❷</a:t>
                      </a:r>
                      <a:r>
                        <a:rPr lang="en-US" dirty="0" smtClean="0"/>
                        <a:t>street</a:t>
                      </a:r>
                      <a:endParaRPr lang="en-US" dirty="0" smtClean="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❸</a:t>
                      </a:r>
                      <a:r>
                        <a:rPr lang="en-US" dirty="0" smtClean="0">
                          <a:solidFill>
                            <a:schemeClr val="tx1"/>
                          </a:solidFill>
                        </a:rPr>
                        <a:t>zip</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❹</a:t>
                      </a:r>
                      <a:r>
                        <a:rPr lang="en-US" dirty="0" smtClean="0">
                          <a:solidFill>
                            <a:schemeClr val="tx1"/>
                          </a:solidFill>
                        </a:rPr>
                        <a:t>city</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Tabelle 5"/>
          <p:cNvGraphicFramePr>
            <a:graphicFrameLocks noGrp="1"/>
          </p:cNvGraphicFramePr>
          <p:nvPr>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liennummernplatzhalter 3"/>
          <p:cNvSpPr>
            <a:spLocks noGrp="1"/>
          </p:cNvSpPr>
          <p:nvPr>
            <p:ph type="sldNum" sz="quarter" idx="10"/>
          </p:nvPr>
        </p:nvSpPr>
        <p:spPr/>
        <p:txBody>
          <a:bodyPr/>
          <a:lstStyle/>
          <a:p>
            <a:fld id="{A29D8577-601D-4845-9C29-D9E13FE3E8DB}" type="slidenum">
              <a:rPr lang="en-US" smtClean="0"/>
              <a:pPr/>
              <a:t>5</a:t>
            </a:fld>
            <a:endParaRPr lang="en-US" dirty="0"/>
          </a:p>
        </p:txBody>
      </p:sp>
    </p:spTree>
    <p:extLst>
      <p:ext uri="{BB962C8B-B14F-4D97-AF65-F5344CB8AC3E}">
        <p14:creationId xmlns:p14="http://schemas.microsoft.com/office/powerpoint/2010/main" val="1917744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50000">
                                          <p:cBhvr additive="base">
                                            <p:cTn id="13"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28"/>
          <p:cNvGraphicFramePr>
            <a:graphicFrameLocks noGrp="1"/>
          </p:cNvGraphicFramePr>
          <p:nvPr>
            <p:extLst>
              <p:ext uri="{D42A27DB-BD31-4B8C-83A1-F6EECF244321}">
                <p14:modId xmlns:p14="http://schemas.microsoft.com/office/powerpoint/2010/main" val="3121976422"/>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UND TECHNIK GMBH</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smtClean="0">
                          <a:latin typeface="+mn-lt"/>
                          <a:ea typeface="Cambria Math" panose="02040503050406030204" pitchFamily="18" charset="0"/>
                          <a:cs typeface="Courier New" panose="02070309020205020404" pitchFamily="49" charset="0"/>
                        </a:rPr>
                        <a:t>HANAUER STRASSE 46</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a:t>
                      </a:r>
                      <a:r>
                        <a:rPr lang="de-DE" sz="1200" b="1" dirty="0" smtClean="0">
                          <a:solidFill>
                            <a:schemeClr val="bg1">
                              <a:lumMod val="65000"/>
                            </a:schemeClr>
                          </a:solidFill>
                          <a:latin typeface="+mn-lt"/>
                          <a:ea typeface="Cambria Math" panose="02040503050406030204" pitchFamily="18" charset="0"/>
                          <a:cs typeface="Courier New" panose="02070309020205020404" pitchFamily="49" charset="0"/>
                        </a:rPr>
                        <a:t>U</a:t>
                      </a:r>
                      <a:r>
                        <a:rPr lang="de-DE" sz="1200" b="1" dirty="0" smtClean="0">
                          <a:latin typeface="+mn-lt"/>
                          <a:ea typeface="Cambria Math" panose="02040503050406030204" pitchFamily="18" charset="0"/>
                          <a:cs typeface="Courier New" panose="02070309020205020404" pitchFamily="49" charset="0"/>
                        </a:rPr>
                        <a:t> TECHNIK GMBH</a:t>
                      </a:r>
                      <a:endParaRPr lang="en-US" sz="1200" b="1" dirty="0" smtClean="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BMW </a:t>
                      </a:r>
                      <a:r>
                        <a:rPr lang="en-US" sz="1200" b="1" dirty="0" smtClean="0">
                          <a:solidFill>
                            <a:schemeClr val="tx1"/>
                          </a:solidFill>
                          <a:latin typeface="+mn-lt"/>
                          <a:ea typeface="Cambria Math" panose="02040503050406030204" pitchFamily="18" charset="0"/>
                          <a:cs typeface="Courier New" panose="02070309020205020404" pitchFamily="49" charset="0"/>
                        </a:rPr>
                        <a:t>TECHNIK</a:t>
                      </a:r>
                      <a:r>
                        <a:rPr lang="en-US" sz="1200" b="1" baseline="0" dirty="0" smtClean="0">
                          <a:solidFill>
                            <a:schemeClr val="tx1"/>
                          </a:solidFill>
                          <a:latin typeface="+mn-lt"/>
                          <a:ea typeface="Cambria Math" panose="02040503050406030204" pitchFamily="18" charset="0"/>
                          <a:cs typeface="Courier New" panose="02070309020205020404" pitchFamily="49" charset="0"/>
                        </a:rPr>
                        <a:t> UND </a:t>
                      </a:r>
                      <a:r>
                        <a:rPr lang="en-US" sz="1200" b="1" baseline="0" dirty="0" smtClean="0">
                          <a:solidFill>
                            <a:schemeClr val="bg1">
                              <a:lumMod val="65000"/>
                            </a:schemeClr>
                          </a:solidFill>
                          <a:latin typeface="+mn-lt"/>
                          <a:ea typeface="Cambria Math" panose="02040503050406030204" pitchFamily="18" charset="0"/>
                          <a:cs typeface="Courier New" panose="02070309020205020404" pitchFamily="49" charset="0"/>
                        </a:rPr>
                        <a:t>SERVICE </a:t>
                      </a:r>
                      <a:r>
                        <a:rPr lang="en-US" sz="1200" b="1" baseline="0" dirty="0" smtClean="0">
                          <a:solidFill>
                            <a:schemeClr val="tx1"/>
                          </a:solidFill>
                          <a:latin typeface="+mn-lt"/>
                          <a:ea typeface="Cambria Math" panose="02040503050406030204" pitchFamily="18" charset="0"/>
                          <a:cs typeface="Courier New" panose="02070309020205020404" pitchFamily="49" charset="0"/>
                        </a:rPr>
                        <a:t>GMBH</a:t>
                      </a:r>
                      <a:endParaRPr lang="en-US" sz="1200" b="1" dirty="0" smtClean="0">
                        <a:solidFill>
                          <a:schemeClr val="tx1"/>
                        </a:solidFill>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DACHAUER</a:t>
                      </a:r>
                      <a:r>
                        <a:rPr lang="en-US" sz="1200" b="1" dirty="0" smtClean="0">
                          <a:latin typeface="+mn-lt"/>
                          <a:ea typeface="Cambria Math" panose="02040503050406030204" pitchFamily="18" charset="0"/>
                          <a:cs typeface="Courier New" panose="02070309020205020404" pitchFamily="49" charset="0"/>
                        </a:rPr>
                        <a:t>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uppieren 7"/>
          <p:cNvGrpSpPr/>
          <p:nvPr/>
        </p:nvGrpSpPr>
        <p:grpSpPr>
          <a:xfrm>
            <a:off x="238559" y="3752853"/>
            <a:ext cx="8590878" cy="369332"/>
            <a:chOff x="238559" y="3717032"/>
            <a:chExt cx="8590878" cy="369332"/>
          </a:xfrm>
        </p:grpSpPr>
        <p:cxnSp>
          <p:nvCxnSpPr>
            <p:cNvPr id="8"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9"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0"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243408"/>
            <a:ext cx="9107496" cy="1296145"/>
          </a:xfrm>
          <a:solidFill>
            <a:schemeClr val="bg1"/>
          </a:solidFill>
        </p:spPr>
        <p:txBody>
          <a:bodyPr/>
          <a:lstStyle/>
          <a:p>
            <a:r>
              <a:rPr lang="en-US" dirty="0" smtClean="0"/>
              <a:t>Relative Identity</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6</a:t>
            </a:fld>
            <a:endParaRPr lang="en-US" dirty="0"/>
          </a:p>
        </p:txBody>
      </p:sp>
      <mc:AlternateContent xmlns:mc="http://schemas.openxmlformats.org/markup-compatibility/2006" xmlns:a14="http://schemas.microsoft.com/office/drawing/2010/main">
        <mc:Choice Requires="a14">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2400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6576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Tree>
    <p:extLst>
      <p:ext uri="{BB962C8B-B14F-4D97-AF65-F5344CB8AC3E}">
        <p14:creationId xmlns:p14="http://schemas.microsoft.com/office/powerpoint/2010/main" val="39094210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6"/>
          <p:cNvGraphicFramePr>
            <a:graphicFrameLocks noGrp="1"/>
          </p:cNvGraphicFramePr>
          <p:nvPr>
            <p:extLst>
              <p:ext uri="{D42A27DB-BD31-4B8C-83A1-F6EECF244321}">
                <p14:modId xmlns:p14="http://schemas.microsoft.com/office/powerpoint/2010/main" val="3829316182"/>
              </p:ext>
            </p:extLst>
          </p:nvPr>
        </p:nvGraphicFramePr>
        <p:xfrm>
          <a:off x="251520" y="2132416"/>
          <a:ext cx="8514199" cy="609600"/>
        </p:xfrm>
        <a:graphic>
          <a:graphicData uri="http://schemas.openxmlformats.org/drawingml/2006/table">
            <a:tbl>
              <a:tblPr firstRow="1" bandRow="1"/>
              <a:tblGrid>
                <a:gridCol w="3508883"/>
                <a:gridCol w="2485781"/>
                <a:gridCol w="719535"/>
                <a:gridCol w="972000"/>
                <a:gridCol w="828000"/>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6" name="Gruppieren 7"/>
          <p:cNvGrpSpPr/>
          <p:nvPr/>
        </p:nvGrpSpPr>
        <p:grpSpPr>
          <a:xfrm>
            <a:off x="251719" y="2843208"/>
            <a:ext cx="8514000" cy="369332"/>
            <a:chOff x="238559" y="3717032"/>
            <a:chExt cx="8590878" cy="369332"/>
          </a:xfrm>
        </p:grpSpPr>
        <p:cxnSp>
          <p:nvCxnSpPr>
            <p:cNvPr id="7" name="Gerade Verbindung 4"/>
            <p:cNvCxnSpPr/>
            <p:nvPr/>
          </p:nvCxnSpPr>
          <p:spPr>
            <a:xfrm>
              <a:off x="238559" y="3717032"/>
              <a:ext cx="8581913" cy="0"/>
            </a:xfrm>
            <a:prstGeom prst="line">
              <a:avLst/>
            </a:prstGeom>
            <a:noFill/>
            <a:ln w="25400" cap="flat" cmpd="sng" algn="ctr">
              <a:solidFill>
                <a:srgbClr val="00AAE5"/>
              </a:solidFill>
              <a:prstDash val="solid"/>
            </a:ln>
            <a:effectLst/>
          </p:spPr>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Threshold:</a:t>
              </a:r>
              <a:r>
                <a:rPr kumimoji="0" lang="en-US" sz="1800" b="0" i="0" u="none" strike="noStrike" kern="0" cap="none" spc="0" normalizeH="0" baseline="0" noProof="0" dirty="0" smtClean="0">
                  <a:ln>
                    <a:noFill/>
                  </a:ln>
                  <a:solidFill>
                    <a:prstClr val="white"/>
                  </a:solidFill>
                  <a:effectLst/>
                  <a:uLnTx/>
                  <a:uFillTx/>
                </a:rPr>
                <a:t> </a:t>
              </a: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70%</a:t>
              </a:r>
            </a:p>
          </p:txBody>
        </p:sp>
      </p:grpSp>
      <mc:AlternateContent xmlns:mc="http://schemas.openxmlformats.org/markup-compatibility/2006" xmlns:a14="http://schemas.microsoft.com/office/drawing/2010/main">
        <mc:Choice Requires="a14">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24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6576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Fallback>
      </mc:AlternateContent>
      <p:sp>
        <p:nvSpPr>
          <p:cNvPr id="10" name="Rechteck 9"/>
          <p:cNvSpPr/>
          <p:nvPr/>
        </p:nvSpPr>
        <p:spPr>
          <a:xfrm>
            <a:off x="8718353" y="813344"/>
            <a:ext cx="102119" cy="9144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 Verbindung 4"/>
          <p:cNvCxnSpPr/>
          <p:nvPr/>
        </p:nvCxnSpPr>
        <p:spPr>
          <a:xfrm flipV="1">
            <a:off x="251520" y="1052735"/>
            <a:ext cx="7668000" cy="1"/>
          </a:xfrm>
          <a:prstGeom prst="line">
            <a:avLst/>
          </a:prstGeom>
          <a:noFill/>
          <a:ln w="25400" cap="flat" cmpd="sng" algn="ctr">
            <a:solidFill>
              <a:srgbClr val="00AAE5"/>
            </a:solidFill>
            <a:prstDash val="solid"/>
          </a:ln>
          <a:effectLst/>
        </p:spPr>
      </p:cxnSp>
      <mc:AlternateContent xmlns:mc="http://schemas.openxmlformats.org/markup-compatibility/2006" xmlns:a14="http://schemas.microsoft.com/office/drawing/2010/main">
        <mc:Choice Requires="a14">
          <p:sp>
            <p:nvSpPr>
              <p:cNvPr id="12" name="Title 1"/>
              <p:cNvSpPr txBox="1">
                <a:spLocks/>
              </p:cNvSpPr>
              <p:nvPr/>
            </p:nvSpPr>
            <p:spPr>
              <a:xfrm>
                <a:off x="35496" y="-243408"/>
                <a:ext cx="9072000" cy="1296144"/>
              </a:xfrm>
              <a:prstGeom prst="rect">
                <a:avLst/>
              </a:prstGeom>
              <a:solidFill>
                <a:sysClr val="window" lastClr="FFFFFF"/>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Not Commutative </a:t>
                </a:r>
                <a14:m>
                  <m:oMath xmlns:m="http://schemas.openxmlformats.org/officeDocument/2006/math">
                    <m:d>
                      <m:dPr>
                        <m:ctrlPr>
                          <a:rPr kumimoji="0" lang="en-US"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ctrlPr>
                      </m:dPr>
                      <m:e>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t>𝑎</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𝑎</m:t>
                        </m:r>
                      </m:e>
                    </m:d>
                  </m:oMath>
                </a14:m>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
        <p:nvSpPr>
          <p:cNvPr id="2" name="Foliennummernplatzhalter 1"/>
          <p:cNvSpPr>
            <a:spLocks noGrp="1"/>
          </p:cNvSpPr>
          <p:nvPr>
            <p:ph type="sldNum" sz="quarter" idx="10"/>
          </p:nvPr>
        </p:nvSpPr>
        <p:spPr/>
        <p:txBody>
          <a:bodyPr/>
          <a:lstStyle/>
          <a:p>
            <a:fld id="{A29D8577-601D-4845-9C29-D9E13FE3E8DB}" type="slidenum">
              <a:rPr lang="en-US" smtClean="0"/>
              <a:pPr/>
              <a:t>7</a:t>
            </a:fld>
            <a:endParaRPr lang="en-US" dirty="0"/>
          </a:p>
        </p:txBody>
      </p:sp>
    </p:spTree>
    <p:extLst>
      <p:ext uri="{BB962C8B-B14F-4D97-AF65-F5344CB8AC3E}">
        <p14:creationId xmlns:p14="http://schemas.microsoft.com/office/powerpoint/2010/main" val="4810860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hteck 292"/>
          <p:cNvSpPr/>
          <p:nvPr/>
        </p:nvSpPr>
        <p:spPr>
          <a:xfrm>
            <a:off x="882068" y="4303923"/>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hteck 291"/>
          <p:cNvSpPr/>
          <p:nvPr/>
        </p:nvSpPr>
        <p:spPr>
          <a:xfrm>
            <a:off x="882068" y="3379998"/>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hteck 265"/>
          <p:cNvSpPr/>
          <p:nvPr/>
        </p:nvSpPr>
        <p:spPr>
          <a:xfrm>
            <a:off x="883577" y="2467106"/>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smtClean="0"/>
              <a:t>Candidate Retrieval</a:t>
            </a:r>
            <a:endParaRPr lang="en-US" dirty="0"/>
          </a:p>
        </p:txBody>
      </p:sp>
      <p:graphicFrame>
        <p:nvGraphicFramePr>
          <p:cNvPr id="52" name="Tabelle 5"/>
          <p:cNvGraphicFramePr>
            <a:graphicFrameLocks noGrp="1"/>
          </p:cNvGraphicFramePr>
          <p:nvPr>
            <p:extLst>
              <p:ext uri="{D42A27DB-BD31-4B8C-83A1-F6EECF244321}">
                <p14:modId xmlns:p14="http://schemas.microsoft.com/office/powerpoint/2010/main" val="2308802024"/>
              </p:ext>
            </p:extLst>
          </p:nvPr>
        </p:nvGraphicFramePr>
        <p:xfrm>
          <a:off x="265163" y="1794769"/>
          <a:ext cx="2772000" cy="34185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solidFill>
                            <a:schemeClr val="bg1"/>
                          </a:solidFill>
                        </a:rPr>
                        <a:t>entry</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marL="0" indent="0" algn="r"/>
                      <a:r>
                        <a:rPr lang="en-US" sz="1800" dirty="0" smtClean="0">
                          <a:solidFill>
                            <a:schemeClr val="bg1"/>
                          </a:solidFill>
                        </a:rPr>
                        <a:t>occurs</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smtClean="0">
                          <a:latin typeface="Courier New" panose="02070309020205020404" pitchFamily="49" charset="0"/>
                          <a:cs typeface="Courier New" panose="02070309020205020404" pitchFamily="49" charset="0"/>
                        </a:rPr>
                        <a:t>LENIN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endParaRPr lang="en-US" sz="1400" dirty="0">
                        <a:solidFill>
                          <a:schemeClr val="accent1">
                            <a:lumMod val="75000"/>
                          </a:schemeClr>
                        </a:solidFill>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8" name="Gruppieren 137"/>
          <p:cNvGrpSpPr/>
          <p:nvPr/>
        </p:nvGrpSpPr>
        <p:grpSpPr>
          <a:xfrm>
            <a:off x="261938" y="5200309"/>
            <a:ext cx="2774156" cy="173831"/>
            <a:chOff x="261938" y="4384566"/>
            <a:chExt cx="2774156" cy="173831"/>
          </a:xfrm>
        </p:grpSpPr>
        <p:grpSp>
          <p:nvGrpSpPr>
            <p:cNvPr id="77" name="Gruppieren 76"/>
            <p:cNvGrpSpPr/>
            <p:nvPr/>
          </p:nvGrpSpPr>
          <p:grpSpPr>
            <a:xfrm>
              <a:off x="261938" y="4386947"/>
              <a:ext cx="800100" cy="166688"/>
              <a:chOff x="261938" y="4455319"/>
              <a:chExt cx="800100" cy="166688"/>
            </a:xfrm>
          </p:grpSpPr>
          <p:grpSp>
            <p:nvGrpSpPr>
              <p:cNvPr id="69" name="Gruppieren 68"/>
              <p:cNvGrpSpPr/>
              <p:nvPr/>
            </p:nvGrpSpPr>
            <p:grpSpPr>
              <a:xfrm>
                <a:off x="261938" y="4455319"/>
                <a:ext cx="400050" cy="166688"/>
                <a:chOff x="261938" y="4457700"/>
                <a:chExt cx="400050" cy="166688"/>
              </a:xfrm>
            </p:grpSpPr>
            <p:grpSp>
              <p:nvGrpSpPr>
                <p:cNvPr id="65" name="Gruppieren 64"/>
                <p:cNvGrpSpPr/>
                <p:nvPr/>
              </p:nvGrpSpPr>
              <p:grpSpPr>
                <a:xfrm>
                  <a:off x="261938" y="4457700"/>
                  <a:ext cx="200025" cy="166688"/>
                  <a:chOff x="261938" y="4457700"/>
                  <a:chExt cx="200025" cy="166688"/>
                </a:xfrm>
              </p:grpSpPr>
              <p:cxnSp>
                <p:nvCxnSpPr>
                  <p:cNvPr id="62" name="Gerader Verbinder 61"/>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461963" y="4457700"/>
                  <a:ext cx="200025" cy="166688"/>
                  <a:chOff x="261938" y="4457700"/>
                  <a:chExt cx="200025" cy="166688"/>
                </a:xfrm>
              </p:grpSpPr>
              <p:cxnSp>
                <p:nvCxnSpPr>
                  <p:cNvPr id="67" name="Gerader Verbinder 6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70" name="Gruppieren 69"/>
              <p:cNvGrpSpPr/>
              <p:nvPr/>
            </p:nvGrpSpPr>
            <p:grpSpPr>
              <a:xfrm>
                <a:off x="661988" y="4455319"/>
                <a:ext cx="400050" cy="166688"/>
                <a:chOff x="261938" y="4457700"/>
                <a:chExt cx="400050" cy="166688"/>
              </a:xfrm>
            </p:grpSpPr>
            <p:grpSp>
              <p:nvGrpSpPr>
                <p:cNvPr id="71" name="Gruppieren 70"/>
                <p:cNvGrpSpPr/>
                <p:nvPr/>
              </p:nvGrpSpPr>
              <p:grpSpPr>
                <a:xfrm>
                  <a:off x="261938" y="4457700"/>
                  <a:ext cx="211931" cy="166688"/>
                  <a:chOff x="261938" y="4457700"/>
                  <a:chExt cx="211931" cy="166688"/>
                </a:xfrm>
              </p:grpSpPr>
              <p:cxnSp>
                <p:nvCxnSpPr>
                  <p:cNvPr id="75" name="Gerader Verbinder 7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61951" y="4459397"/>
                    <a:ext cx="111918" cy="164991"/>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p:nvGrpSpPr>
              <p:grpSpPr>
                <a:xfrm>
                  <a:off x="478631" y="4457700"/>
                  <a:ext cx="183357" cy="166688"/>
                  <a:chOff x="278606" y="4457700"/>
                  <a:chExt cx="183357" cy="166688"/>
                </a:xfrm>
              </p:grpSpPr>
              <p:cxnSp>
                <p:nvCxnSpPr>
                  <p:cNvPr id="73" name="Gerader Verbinder 72"/>
                  <p:cNvCxnSpPr/>
                  <p:nvPr/>
                </p:nvCxnSpPr>
                <p:spPr>
                  <a:xfrm>
                    <a:off x="278606" y="4461779"/>
                    <a:ext cx="83344" cy="16260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78" name="Gruppieren 77"/>
            <p:cNvGrpSpPr/>
            <p:nvPr/>
          </p:nvGrpSpPr>
          <p:grpSpPr>
            <a:xfrm>
              <a:off x="1059657" y="4384566"/>
              <a:ext cx="800100" cy="166688"/>
              <a:chOff x="261938" y="4455319"/>
              <a:chExt cx="800100" cy="166688"/>
            </a:xfrm>
          </p:grpSpPr>
          <p:grpSp>
            <p:nvGrpSpPr>
              <p:cNvPr id="79" name="Gruppieren 78"/>
              <p:cNvGrpSpPr/>
              <p:nvPr/>
            </p:nvGrpSpPr>
            <p:grpSpPr>
              <a:xfrm>
                <a:off x="261938" y="4455319"/>
                <a:ext cx="400050" cy="166688"/>
                <a:chOff x="261938" y="4457700"/>
                <a:chExt cx="400050" cy="166688"/>
              </a:xfrm>
            </p:grpSpPr>
            <p:grpSp>
              <p:nvGrpSpPr>
                <p:cNvPr id="87" name="Gruppieren 86"/>
                <p:cNvGrpSpPr/>
                <p:nvPr/>
              </p:nvGrpSpPr>
              <p:grpSpPr>
                <a:xfrm>
                  <a:off x="261938" y="4457700"/>
                  <a:ext cx="200025" cy="166688"/>
                  <a:chOff x="261938" y="4457700"/>
                  <a:chExt cx="200025" cy="166688"/>
                </a:xfrm>
              </p:grpSpPr>
              <p:cxnSp>
                <p:nvCxnSpPr>
                  <p:cNvPr id="91" name="Gerader Verbinder 9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8" name="Gruppieren 87"/>
                <p:cNvGrpSpPr/>
                <p:nvPr/>
              </p:nvGrpSpPr>
              <p:grpSpPr>
                <a:xfrm>
                  <a:off x="461963" y="4457700"/>
                  <a:ext cx="200025" cy="166688"/>
                  <a:chOff x="261938" y="4457700"/>
                  <a:chExt cx="200025" cy="166688"/>
                </a:xfrm>
              </p:grpSpPr>
              <p:cxnSp>
                <p:nvCxnSpPr>
                  <p:cNvPr id="89" name="Gerader Verbinder 8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80" name="Gruppieren 79"/>
              <p:cNvGrpSpPr/>
              <p:nvPr/>
            </p:nvGrpSpPr>
            <p:grpSpPr>
              <a:xfrm>
                <a:off x="661988" y="4455319"/>
                <a:ext cx="400050" cy="166688"/>
                <a:chOff x="261938" y="4457700"/>
                <a:chExt cx="400050" cy="166688"/>
              </a:xfrm>
            </p:grpSpPr>
            <p:grpSp>
              <p:nvGrpSpPr>
                <p:cNvPr id="81" name="Gruppieren 80"/>
                <p:cNvGrpSpPr/>
                <p:nvPr/>
              </p:nvGrpSpPr>
              <p:grpSpPr>
                <a:xfrm>
                  <a:off x="261938" y="4457700"/>
                  <a:ext cx="200025" cy="166688"/>
                  <a:chOff x="261938" y="4457700"/>
                  <a:chExt cx="200025" cy="166688"/>
                </a:xfrm>
              </p:grpSpPr>
              <p:cxnSp>
                <p:nvCxnSpPr>
                  <p:cNvPr id="85" name="Gerader Verbinder 8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2" name="Gruppieren 81"/>
                <p:cNvGrpSpPr/>
                <p:nvPr/>
              </p:nvGrpSpPr>
              <p:grpSpPr>
                <a:xfrm>
                  <a:off x="461963" y="4457700"/>
                  <a:ext cx="200025" cy="166688"/>
                  <a:chOff x="261938" y="4457700"/>
                  <a:chExt cx="200025" cy="166688"/>
                </a:xfrm>
              </p:grpSpPr>
              <p:cxnSp>
                <p:nvCxnSpPr>
                  <p:cNvPr id="83" name="Gerader Verbinder 8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uppieren 93"/>
            <p:cNvGrpSpPr/>
            <p:nvPr/>
          </p:nvGrpSpPr>
          <p:grpSpPr>
            <a:xfrm>
              <a:off x="1862139" y="4386947"/>
              <a:ext cx="400050" cy="171450"/>
              <a:chOff x="261938" y="4457700"/>
              <a:chExt cx="400050" cy="171450"/>
            </a:xfrm>
          </p:grpSpPr>
          <p:grpSp>
            <p:nvGrpSpPr>
              <p:cNvPr id="102" name="Gruppieren 101"/>
              <p:cNvGrpSpPr/>
              <p:nvPr/>
            </p:nvGrpSpPr>
            <p:grpSpPr>
              <a:xfrm>
                <a:off x="261938" y="4457700"/>
                <a:ext cx="164305" cy="171450"/>
                <a:chOff x="261938" y="4457700"/>
                <a:chExt cx="164305" cy="171450"/>
              </a:xfrm>
            </p:grpSpPr>
            <p:cxnSp>
              <p:nvCxnSpPr>
                <p:cNvPr id="106" name="Gerader Verbinder 1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361952" y="4466541"/>
                  <a:ext cx="64291" cy="162609"/>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3" name="Gruppieren 102"/>
              <p:cNvGrpSpPr/>
              <p:nvPr/>
            </p:nvGrpSpPr>
            <p:grpSpPr>
              <a:xfrm>
                <a:off x="428624" y="4457700"/>
                <a:ext cx="233364" cy="171450"/>
                <a:chOff x="228599" y="4457700"/>
                <a:chExt cx="233364" cy="171450"/>
              </a:xfrm>
            </p:grpSpPr>
            <p:cxnSp>
              <p:nvCxnSpPr>
                <p:cNvPr id="104" name="Gerader Verbinder 103"/>
                <p:cNvCxnSpPr/>
                <p:nvPr/>
              </p:nvCxnSpPr>
              <p:spPr>
                <a:xfrm>
                  <a:off x="228599" y="4461779"/>
                  <a:ext cx="133351" cy="16737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95" name="Gruppieren 94"/>
            <p:cNvGrpSpPr/>
            <p:nvPr/>
          </p:nvGrpSpPr>
          <p:grpSpPr>
            <a:xfrm>
              <a:off x="2262189" y="4386947"/>
              <a:ext cx="400050" cy="166688"/>
              <a:chOff x="261938" y="4457700"/>
              <a:chExt cx="400050" cy="166688"/>
            </a:xfrm>
          </p:grpSpPr>
          <p:grpSp>
            <p:nvGrpSpPr>
              <p:cNvPr id="96" name="Gruppieren 95"/>
              <p:cNvGrpSpPr/>
              <p:nvPr/>
            </p:nvGrpSpPr>
            <p:grpSpPr>
              <a:xfrm>
                <a:off x="261938" y="4457700"/>
                <a:ext cx="200025" cy="166688"/>
                <a:chOff x="261938" y="4457700"/>
                <a:chExt cx="200025" cy="166688"/>
              </a:xfrm>
            </p:grpSpPr>
            <p:cxnSp>
              <p:nvCxnSpPr>
                <p:cNvPr id="100" name="Gerader Verbinder 99"/>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7" name="Gruppieren 96"/>
              <p:cNvGrpSpPr/>
              <p:nvPr/>
            </p:nvGrpSpPr>
            <p:grpSpPr>
              <a:xfrm>
                <a:off x="461963" y="4457700"/>
                <a:ext cx="200025" cy="166688"/>
                <a:chOff x="261938" y="4457700"/>
                <a:chExt cx="200025" cy="166688"/>
              </a:xfrm>
            </p:grpSpPr>
            <p:cxnSp>
              <p:nvCxnSpPr>
                <p:cNvPr id="98" name="Gerader Verbinder 97"/>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08" name="Gruppieren 107"/>
            <p:cNvGrpSpPr/>
            <p:nvPr/>
          </p:nvGrpSpPr>
          <p:grpSpPr>
            <a:xfrm>
              <a:off x="2664621" y="4389328"/>
              <a:ext cx="371473" cy="166688"/>
              <a:chOff x="261938" y="4457700"/>
              <a:chExt cx="371473" cy="166688"/>
            </a:xfrm>
          </p:grpSpPr>
          <p:grpSp>
            <p:nvGrpSpPr>
              <p:cNvPr id="109" name="Gruppieren 108"/>
              <p:cNvGrpSpPr/>
              <p:nvPr/>
            </p:nvGrpSpPr>
            <p:grpSpPr>
              <a:xfrm>
                <a:off x="261938" y="4457700"/>
                <a:ext cx="200025" cy="166688"/>
                <a:chOff x="261938" y="4457700"/>
                <a:chExt cx="200025" cy="166688"/>
              </a:xfrm>
            </p:grpSpPr>
            <p:cxnSp>
              <p:nvCxnSpPr>
                <p:cNvPr id="113" name="Gerader Verbinder 1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Gruppieren 109"/>
              <p:cNvGrpSpPr/>
              <p:nvPr/>
            </p:nvGrpSpPr>
            <p:grpSpPr>
              <a:xfrm>
                <a:off x="461963" y="4457700"/>
                <a:ext cx="171448" cy="166688"/>
                <a:chOff x="261938" y="4457700"/>
                <a:chExt cx="171448" cy="166688"/>
              </a:xfrm>
            </p:grpSpPr>
            <p:cxnSp>
              <p:nvCxnSpPr>
                <p:cNvPr id="111" name="Gerader Verbinder 11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H="1">
                  <a:off x="361953" y="4464160"/>
                  <a:ext cx="71433" cy="16022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sp>
        <p:nvSpPr>
          <p:cNvPr id="130" name="Textfeld 129"/>
          <p:cNvSpPr txBox="1"/>
          <p:nvPr/>
        </p:nvSpPr>
        <p:spPr>
          <a:xfrm>
            <a:off x="3007519" y="248393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2150179</a:t>
            </a:r>
          </a:p>
        </p:txBody>
      </p:sp>
      <p:sp>
        <p:nvSpPr>
          <p:cNvPr id="134" name="Textfeld 133"/>
          <p:cNvSpPr txBox="1"/>
          <p:nvPr/>
        </p:nvSpPr>
        <p:spPr>
          <a:xfrm>
            <a:off x="3007519" y="341028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2172419</a:t>
            </a:r>
          </a:p>
        </p:txBody>
      </p:sp>
      <p:sp>
        <p:nvSpPr>
          <p:cNvPr id="135" name="Textfeld 134"/>
          <p:cNvSpPr txBox="1"/>
          <p:nvPr/>
        </p:nvSpPr>
        <p:spPr>
          <a:xfrm>
            <a:off x="3007519" y="4322257"/>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2179375</a:t>
            </a:r>
          </a:p>
        </p:txBody>
      </p:sp>
      <p:graphicFrame>
        <p:nvGraphicFramePr>
          <p:cNvPr id="137" name="Tabelle 5"/>
          <p:cNvGraphicFramePr>
            <a:graphicFrameLocks noGrp="1"/>
          </p:cNvGraphicFramePr>
          <p:nvPr>
            <p:extLst>
              <p:ext uri="{D42A27DB-BD31-4B8C-83A1-F6EECF244321}">
                <p14:modId xmlns:p14="http://schemas.microsoft.com/office/powerpoint/2010/main" val="2589054475"/>
              </p:ext>
            </p:extLst>
          </p:nvPr>
        </p:nvGraphicFramePr>
        <p:xfrm>
          <a:off x="3758969" y="1793345"/>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4636758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4637310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7854367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7856347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11241655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11245605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8" name="Textfeld 147"/>
          <p:cNvSpPr txBox="1"/>
          <p:nvPr/>
        </p:nvSpPr>
        <p:spPr>
          <a:xfrm>
            <a:off x="3026569"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187" name="Gruppieren 186"/>
          <p:cNvGrpSpPr/>
          <p:nvPr/>
        </p:nvGrpSpPr>
        <p:grpSpPr>
          <a:xfrm>
            <a:off x="3902622" y="5197592"/>
            <a:ext cx="400050" cy="166688"/>
            <a:chOff x="261938" y="4457700"/>
            <a:chExt cx="400050" cy="166688"/>
          </a:xfrm>
        </p:grpSpPr>
        <p:grpSp>
          <p:nvGrpSpPr>
            <p:cNvPr id="195" name="Gruppieren 194"/>
            <p:cNvGrpSpPr/>
            <p:nvPr/>
          </p:nvGrpSpPr>
          <p:grpSpPr>
            <a:xfrm>
              <a:off x="261938" y="4457700"/>
              <a:ext cx="200025" cy="166688"/>
              <a:chOff x="261938" y="4457700"/>
              <a:chExt cx="200025" cy="166688"/>
            </a:xfrm>
          </p:grpSpPr>
          <p:cxnSp>
            <p:nvCxnSpPr>
              <p:cNvPr id="199" name="Gerader Verbinder 19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6" name="Gruppieren 195"/>
            <p:cNvGrpSpPr/>
            <p:nvPr/>
          </p:nvGrpSpPr>
          <p:grpSpPr>
            <a:xfrm>
              <a:off x="461963" y="4457700"/>
              <a:ext cx="200025" cy="166688"/>
              <a:chOff x="261938" y="4457700"/>
              <a:chExt cx="200025" cy="166688"/>
            </a:xfrm>
          </p:grpSpPr>
          <p:cxnSp>
            <p:nvCxnSpPr>
              <p:cNvPr id="197" name="Gerader Verbinder 19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1" name="Gruppieren 200"/>
          <p:cNvGrpSpPr/>
          <p:nvPr/>
        </p:nvGrpSpPr>
        <p:grpSpPr>
          <a:xfrm>
            <a:off x="4301854" y="5198527"/>
            <a:ext cx="400050" cy="166688"/>
            <a:chOff x="261938" y="4457700"/>
            <a:chExt cx="400050" cy="166688"/>
          </a:xfrm>
        </p:grpSpPr>
        <p:grpSp>
          <p:nvGrpSpPr>
            <p:cNvPr id="202" name="Gruppieren 201"/>
            <p:cNvGrpSpPr/>
            <p:nvPr/>
          </p:nvGrpSpPr>
          <p:grpSpPr>
            <a:xfrm>
              <a:off x="261938" y="4457700"/>
              <a:ext cx="200025" cy="166688"/>
              <a:chOff x="261938" y="4457700"/>
              <a:chExt cx="200025" cy="166688"/>
            </a:xfrm>
          </p:grpSpPr>
          <p:cxnSp>
            <p:nvCxnSpPr>
              <p:cNvPr id="206" name="Gerader Verbinder 2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3" name="Gruppieren 202"/>
            <p:cNvGrpSpPr/>
            <p:nvPr/>
          </p:nvGrpSpPr>
          <p:grpSpPr>
            <a:xfrm>
              <a:off x="461963" y="4457700"/>
              <a:ext cx="200025" cy="166688"/>
              <a:chOff x="261938" y="4457700"/>
              <a:chExt cx="200025" cy="166688"/>
            </a:xfrm>
          </p:grpSpPr>
          <p:cxnSp>
            <p:nvCxnSpPr>
              <p:cNvPr id="204" name="Gerader Verbinder 203"/>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9" name="Gruppieren 208"/>
          <p:cNvGrpSpPr/>
          <p:nvPr/>
        </p:nvGrpSpPr>
        <p:grpSpPr>
          <a:xfrm>
            <a:off x="4703890" y="5199462"/>
            <a:ext cx="207012" cy="166688"/>
            <a:chOff x="261938" y="4457700"/>
            <a:chExt cx="207012" cy="166688"/>
          </a:xfrm>
        </p:grpSpPr>
        <p:cxnSp>
          <p:nvCxnSpPr>
            <p:cNvPr id="213" name="Gerader Verbinder 2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7" name="Textfeld 216"/>
          <p:cNvSpPr txBox="1"/>
          <p:nvPr/>
        </p:nvSpPr>
        <p:spPr>
          <a:xfrm>
            <a:off x="3007519" y="2798702"/>
            <a:ext cx="77938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2156731</a:t>
            </a:r>
            <a:endParaRPr lang="en-US" sz="1100" dirty="0">
              <a:latin typeface="Courier New" panose="02070309020205020404" pitchFamily="49" charset="0"/>
              <a:cs typeface="Courier New" panose="02070309020205020404" pitchFamily="49" charset="0"/>
            </a:endParaRPr>
          </a:p>
        </p:txBody>
      </p:sp>
      <p:graphicFrame>
        <p:nvGraphicFramePr>
          <p:cNvPr id="218" name="Tabelle 5"/>
          <p:cNvGraphicFramePr>
            <a:graphicFrameLocks noGrp="1"/>
          </p:cNvGraphicFramePr>
          <p:nvPr>
            <p:extLst>
              <p:ext uri="{D42A27DB-BD31-4B8C-83A1-F6EECF244321}">
                <p14:modId xmlns:p14="http://schemas.microsoft.com/office/powerpoint/2010/main" val="4116207669"/>
              </p:ext>
            </p:extLst>
          </p:nvPr>
        </p:nvGraphicFramePr>
        <p:xfrm>
          <a:off x="6192130" y="1766283"/>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10187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15633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27996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7267831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20" name="Gruppieren 219"/>
          <p:cNvGrpSpPr/>
          <p:nvPr/>
        </p:nvGrpSpPr>
        <p:grpSpPr>
          <a:xfrm>
            <a:off x="6188145" y="5168148"/>
            <a:ext cx="400050" cy="166688"/>
            <a:chOff x="261938" y="4457700"/>
            <a:chExt cx="400050" cy="166688"/>
          </a:xfrm>
        </p:grpSpPr>
        <p:grpSp>
          <p:nvGrpSpPr>
            <p:cNvPr id="231" name="Gruppieren 230"/>
            <p:cNvGrpSpPr/>
            <p:nvPr/>
          </p:nvGrpSpPr>
          <p:grpSpPr>
            <a:xfrm>
              <a:off x="261938" y="4457700"/>
              <a:ext cx="200025" cy="166688"/>
              <a:chOff x="261938" y="4457700"/>
              <a:chExt cx="200025" cy="166688"/>
            </a:xfrm>
          </p:grpSpPr>
          <p:cxnSp>
            <p:nvCxnSpPr>
              <p:cNvPr id="235" name="Gerader Verbinder 23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Gerader Verbinder 23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32" name="Gruppieren 231"/>
            <p:cNvGrpSpPr/>
            <p:nvPr/>
          </p:nvGrpSpPr>
          <p:grpSpPr>
            <a:xfrm>
              <a:off x="461963" y="4457700"/>
              <a:ext cx="200025" cy="166688"/>
              <a:chOff x="261938" y="4457700"/>
              <a:chExt cx="200025" cy="166688"/>
            </a:xfrm>
          </p:grpSpPr>
          <p:cxnSp>
            <p:nvCxnSpPr>
              <p:cNvPr id="233" name="Gerader Verbinder 23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1" name="Gruppieren 220"/>
          <p:cNvGrpSpPr/>
          <p:nvPr/>
        </p:nvGrpSpPr>
        <p:grpSpPr>
          <a:xfrm>
            <a:off x="6587377" y="5169083"/>
            <a:ext cx="400050" cy="166688"/>
            <a:chOff x="261938" y="4457700"/>
            <a:chExt cx="400050" cy="166688"/>
          </a:xfrm>
        </p:grpSpPr>
        <p:grpSp>
          <p:nvGrpSpPr>
            <p:cNvPr id="225" name="Gruppieren 224"/>
            <p:cNvGrpSpPr/>
            <p:nvPr/>
          </p:nvGrpSpPr>
          <p:grpSpPr>
            <a:xfrm>
              <a:off x="261938" y="4457700"/>
              <a:ext cx="200025" cy="166688"/>
              <a:chOff x="261938" y="4457700"/>
              <a:chExt cx="200025" cy="166688"/>
            </a:xfrm>
          </p:grpSpPr>
          <p:cxnSp>
            <p:nvCxnSpPr>
              <p:cNvPr id="229" name="Gerader Verbinder 22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0" name="Gerader Verbinder 22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6" name="Gruppieren 225"/>
            <p:cNvGrpSpPr/>
            <p:nvPr/>
          </p:nvGrpSpPr>
          <p:grpSpPr>
            <a:xfrm>
              <a:off x="461963" y="4457700"/>
              <a:ext cx="200025" cy="166688"/>
              <a:chOff x="261938" y="4457700"/>
              <a:chExt cx="200025" cy="166688"/>
            </a:xfrm>
          </p:grpSpPr>
          <p:cxnSp>
            <p:nvCxnSpPr>
              <p:cNvPr id="227" name="Gerader Verbinder 22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Gerader Verbinder 22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2" name="Gruppieren 221"/>
          <p:cNvGrpSpPr/>
          <p:nvPr/>
        </p:nvGrpSpPr>
        <p:grpSpPr>
          <a:xfrm>
            <a:off x="6989413" y="5170018"/>
            <a:ext cx="207012" cy="166688"/>
            <a:chOff x="261938" y="4457700"/>
            <a:chExt cx="207012" cy="166688"/>
          </a:xfrm>
        </p:grpSpPr>
        <p:cxnSp>
          <p:nvCxnSpPr>
            <p:cNvPr id="223" name="Gerader Verbinder 22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4" name="Gerader Verbinder 22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7" name="Rechteck 236"/>
          <p:cNvSpPr/>
          <p:nvPr/>
        </p:nvSpPr>
        <p:spPr>
          <a:xfrm>
            <a:off x="5412446" y="2483932"/>
            <a:ext cx="779381" cy="261610"/>
          </a:xfrm>
          <a:prstGeom prst="rect">
            <a:avLst/>
          </a:prstGeom>
        </p:spPr>
        <p:txBody>
          <a:bodyPr wrap="none">
            <a:spAutoFit/>
          </a:bodyPr>
          <a:lstStyle/>
          <a:p>
            <a:pPr algn="r"/>
            <a:r>
              <a:rPr lang="en-US" sz="1100" dirty="0">
                <a:latin typeface="Courier New" panose="02070309020205020404" pitchFamily="49" charset="0"/>
                <a:ea typeface="Cambria Math" panose="02040503050406030204" pitchFamily="18" charset="0"/>
                <a:cs typeface="Courier New" panose="02070309020205020404" pitchFamily="49" charset="0"/>
              </a:rPr>
              <a:t>4636758</a:t>
            </a:r>
          </a:p>
        </p:txBody>
      </p:sp>
      <p:sp>
        <p:nvSpPr>
          <p:cNvPr id="239" name="Textfeld 238"/>
          <p:cNvSpPr txBox="1"/>
          <p:nvPr/>
        </p:nvSpPr>
        <p:spPr>
          <a:xfrm>
            <a:off x="5519551"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aphicFrame>
        <p:nvGraphicFramePr>
          <p:cNvPr id="240" name="Tabelle 5"/>
          <p:cNvGraphicFramePr>
            <a:graphicFrameLocks noGrp="1"/>
          </p:cNvGraphicFramePr>
          <p:nvPr>
            <p:extLst>
              <p:ext uri="{D42A27DB-BD31-4B8C-83A1-F6EECF244321}">
                <p14:modId xmlns:p14="http://schemas.microsoft.com/office/powerpoint/2010/main" val="3817271513"/>
              </p:ext>
            </p:extLst>
          </p:nvPr>
        </p:nvGraphicFramePr>
        <p:xfrm>
          <a:off x="8054655"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68" name="Gruppieren 267"/>
          <p:cNvGrpSpPr/>
          <p:nvPr/>
        </p:nvGrpSpPr>
        <p:grpSpPr>
          <a:xfrm>
            <a:off x="7196667" y="5176754"/>
            <a:ext cx="147109" cy="179494"/>
            <a:chOff x="259219" y="4450889"/>
            <a:chExt cx="147109" cy="179494"/>
          </a:xfrm>
        </p:grpSpPr>
        <p:cxnSp>
          <p:nvCxnSpPr>
            <p:cNvPr id="269" name="Gerader Verbinder 268"/>
            <p:cNvCxnSpPr/>
            <p:nvPr/>
          </p:nvCxnSpPr>
          <p:spPr>
            <a:xfrm>
              <a:off x="259219" y="4450889"/>
              <a:ext cx="74506" cy="17949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0" name="Gerader Verbinder 269"/>
            <p:cNvCxnSpPr/>
            <p:nvPr/>
          </p:nvCxnSpPr>
          <p:spPr>
            <a:xfrm flipH="1">
              <a:off x="332508" y="4456022"/>
              <a:ext cx="73820" cy="17145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80" name="Gruppieren 279"/>
          <p:cNvGrpSpPr/>
          <p:nvPr/>
        </p:nvGrpSpPr>
        <p:grpSpPr>
          <a:xfrm>
            <a:off x="3758534" y="5204225"/>
            <a:ext cx="144334" cy="163400"/>
            <a:chOff x="261938" y="4457700"/>
            <a:chExt cx="144334" cy="163400"/>
          </a:xfrm>
        </p:grpSpPr>
        <p:cxnSp>
          <p:nvCxnSpPr>
            <p:cNvPr id="281" name="Gerader Verbinder 280"/>
            <p:cNvCxnSpPr/>
            <p:nvPr/>
          </p:nvCxnSpPr>
          <p:spPr>
            <a:xfrm>
              <a:off x="261938" y="4457700"/>
              <a:ext cx="72897" cy="1634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p:cNvCxnSpPr/>
            <p:nvPr/>
          </p:nvCxnSpPr>
          <p:spPr>
            <a:xfrm flipH="1">
              <a:off x="332454" y="4459174"/>
              <a:ext cx="73818" cy="157163"/>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elle 3"/>
          <p:cNvGraphicFramePr>
            <a:graphicFrameLocks noGrp="1"/>
          </p:cNvGraphicFramePr>
          <p:nvPr>
            <p:extLst>
              <p:ext uri="{D42A27DB-BD31-4B8C-83A1-F6EECF244321}">
                <p14:modId xmlns:p14="http://schemas.microsoft.com/office/powerpoint/2010/main" val="596307140"/>
              </p:ext>
            </p:extLst>
          </p:nvPr>
        </p:nvGraphicFramePr>
        <p:xfrm>
          <a:off x="261920" y="604568"/>
          <a:ext cx="8922800" cy="795120"/>
        </p:xfrm>
        <a:graphic>
          <a:graphicData uri="http://schemas.openxmlformats.org/drawingml/2006/table">
            <a:tbl>
              <a:tblPr firstRow="1" bandRow="1">
                <a:tableStyleId>{2D5ABB26-0587-4C30-8999-92F81FD0307C}</a:tableStyleId>
              </a:tblPr>
              <a:tblGrid>
                <a:gridCol w="748280"/>
                <a:gridCol w="1216280"/>
                <a:gridCol w="784280"/>
                <a:gridCol w="1144280"/>
                <a:gridCol w="1036280"/>
                <a:gridCol w="964280"/>
                <a:gridCol w="568280"/>
                <a:gridCol w="712280"/>
                <a:gridCol w="820280"/>
                <a:gridCol w="928280"/>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smtClean="0">
                          <a:solidFill>
                            <a:srgbClr val="00B0F0"/>
                          </a:solidFill>
                        </a:rPr>
                        <a:t>❶</a:t>
                      </a:r>
                      <a:r>
                        <a:rPr lang="en-US" sz="120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2182779</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feld 8"/>
          <p:cNvSpPr txBox="1"/>
          <p:nvPr/>
        </p:nvSpPr>
        <p:spPr>
          <a:xfrm>
            <a:off x="261938" y="1184939"/>
            <a:ext cx="747712"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2" name="Textfeld 141"/>
          <p:cNvSpPr txBox="1"/>
          <p:nvPr/>
        </p:nvSpPr>
        <p:spPr>
          <a:xfrm>
            <a:off x="1004887" y="1184939"/>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3" name="Textfeld 142"/>
          <p:cNvSpPr txBox="1"/>
          <p:nvPr/>
        </p:nvSpPr>
        <p:spPr>
          <a:xfrm>
            <a:off x="2214563" y="1184939"/>
            <a:ext cx="790576"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 name="Textfeld 9"/>
          <p:cNvSpPr txBox="1"/>
          <p:nvPr/>
        </p:nvSpPr>
        <p:spPr>
          <a:xfrm>
            <a:off x="188007" y="1486969"/>
            <a:ext cx="735842" cy="307777"/>
          </a:xfrm>
          <a:prstGeom prst="rect">
            <a:avLst/>
          </a:prstGeom>
          <a:noFill/>
        </p:spPr>
        <p:txBody>
          <a:bodyPr wrap="none" rtlCol="0">
            <a:spAutoFit/>
          </a:bodyPr>
          <a:lstStyle/>
          <a:p>
            <a:r>
              <a:rPr lang="en-US" sz="1400" dirty="0" smtClean="0"/>
              <a:t>registry</a:t>
            </a:r>
            <a:endParaRPr lang="en-US" sz="1400" dirty="0"/>
          </a:p>
        </p:txBody>
      </p:sp>
      <p:sp>
        <p:nvSpPr>
          <p:cNvPr id="145" name="Textfeld 144"/>
          <p:cNvSpPr txBox="1"/>
          <p:nvPr/>
        </p:nvSpPr>
        <p:spPr>
          <a:xfrm>
            <a:off x="3664721" y="1476999"/>
            <a:ext cx="815993" cy="307777"/>
          </a:xfrm>
          <a:prstGeom prst="rect">
            <a:avLst/>
          </a:prstGeom>
          <a:noFill/>
        </p:spPr>
        <p:txBody>
          <a:bodyPr wrap="none" rtlCol="0">
            <a:spAutoFit/>
          </a:bodyPr>
          <a:lstStyle/>
          <a:p>
            <a:r>
              <a:rPr lang="en-US" sz="1400" dirty="0" err="1" smtClean="0"/>
              <a:t>regindex</a:t>
            </a:r>
            <a:endParaRPr lang="en-US" sz="1400" dirty="0"/>
          </a:p>
        </p:txBody>
      </p:sp>
      <p:sp>
        <p:nvSpPr>
          <p:cNvPr id="146" name="Textfeld 145"/>
          <p:cNvSpPr txBox="1"/>
          <p:nvPr/>
        </p:nvSpPr>
        <p:spPr>
          <a:xfrm>
            <a:off x="6098848" y="1449938"/>
            <a:ext cx="526106" cy="307777"/>
          </a:xfrm>
          <a:prstGeom prst="rect">
            <a:avLst/>
          </a:prstGeom>
          <a:noFill/>
        </p:spPr>
        <p:txBody>
          <a:bodyPr wrap="none" rtlCol="0">
            <a:spAutoFit/>
          </a:bodyPr>
          <a:lstStyle/>
          <a:p>
            <a:r>
              <a:rPr lang="en-US" sz="1400" dirty="0" smtClean="0"/>
              <a:t>base</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1072019932"/>
              </p:ext>
            </p:extLst>
          </p:nvPr>
        </p:nvGraphicFramePr>
        <p:xfrm>
          <a:off x="9281653" y="1769806"/>
          <a:ext cx="2753940" cy="2131200"/>
        </p:xfrm>
        <a:graphic>
          <a:graphicData uri="http://schemas.openxmlformats.org/drawingml/2006/table">
            <a:tbl>
              <a:tblPr firstRow="1" bandRow="1">
                <a:tableStyleId>{2D5ABB26-0587-4C30-8999-92F81FD0307C}</a:tableStyleId>
              </a:tblPr>
              <a:tblGrid>
                <a:gridCol w="1759973"/>
                <a:gridCol w="429108"/>
                <a:gridCol w="564859"/>
              </a:tblGrid>
              <a:tr h="367200">
                <a:tc>
                  <a:txBody>
                    <a:bodyPr/>
                    <a:lstStyle/>
                    <a:p>
                      <a:r>
                        <a:rPr lang="en-US" sz="1200" dirty="0" smtClean="0">
                          <a:solidFill>
                            <a:schemeClr val="bg1"/>
                          </a:solidFill>
                        </a:rPr>
                        <a:t>AGGREGATION</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ctr"/>
                      <a:r>
                        <a:rPr lang="el-GR" sz="1400" dirty="0" smtClean="0">
                          <a:solidFill>
                            <a:schemeClr val="bg1"/>
                          </a:solidFill>
                          <a:latin typeface="Cambria Math" panose="02040503050406030204" pitchFamily="18" charset="0"/>
                          <a:ea typeface="Cambria Math" panose="02040503050406030204" pitchFamily="18" charset="0"/>
                        </a:rPr>
                        <a:t>Σ</a:t>
                      </a:r>
                      <a:endParaRPr lang="en-US" sz="14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r"/>
                      <a:r>
                        <a:rPr lang="en-US" sz="1200" dirty="0" smtClean="0">
                          <a:solidFill>
                            <a:schemeClr val="bg1"/>
                          </a:solidFill>
                        </a:rPr>
                        <a:t>+21.2</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52000">
                <a:tc>
                  <a:txBody>
                    <a:bodyPr/>
                    <a:lstStyle/>
                    <a:p>
                      <a:r>
                        <a:rPr lang="en-US" sz="1200" dirty="0" smtClean="0"/>
                        <a:t>BMW, FORSCHUNG, 80992</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78.8</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100.0</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r>
              <a:tr h="252000">
                <a:tc>
                  <a:txBody>
                    <a:bodyPr/>
                    <a:lstStyle/>
                    <a:p>
                      <a:r>
                        <a:rPr lang="en-US" sz="1200" dirty="0" smtClean="0"/>
                        <a:t>BMW, FORSCHUNG</a:t>
                      </a:r>
                      <a:endParaRPr lang="en-US" sz="1200" dirty="0"/>
                    </a:p>
                  </a:txBody>
                  <a:tcPr marL="45720" marR="45720" marT="18000" marB="18000" anchor="ctr"/>
                </a:tc>
                <a:tc>
                  <a:txBody>
                    <a:bodyPr/>
                    <a:lstStyle/>
                    <a:p>
                      <a:pPr algn="r"/>
                      <a:r>
                        <a:rPr lang="en-US" sz="1200" dirty="0" smtClean="0"/>
                        <a:t>68.8</a:t>
                      </a:r>
                      <a:endParaRPr lang="en-US" sz="1200" dirty="0"/>
                    </a:p>
                  </a:txBody>
                  <a:tcPr marL="45720" marR="45720" marT="18000" marB="18000" anchor="ctr"/>
                </a:tc>
                <a:tc>
                  <a:txBody>
                    <a:bodyPr/>
                    <a:lstStyle/>
                    <a:p>
                      <a:pPr algn="r"/>
                      <a:r>
                        <a:rPr lang="en-US" sz="1200" dirty="0" smtClean="0"/>
                        <a:t>90.0</a:t>
                      </a:r>
                      <a:endParaRPr lang="en-US" sz="1200" dirty="0"/>
                    </a:p>
                  </a:txBody>
                  <a:tcPr marL="45720" marR="45720" marT="18000" marB="18000" anchor="ctr"/>
                </a:tc>
              </a:tr>
              <a:tr h="252000">
                <a:tc>
                  <a:txBody>
                    <a:bodyPr/>
                    <a:lstStyle/>
                    <a:p>
                      <a:r>
                        <a:rPr lang="en-US" sz="1200" dirty="0" smtClean="0"/>
                        <a:t>BMW, 80992</a:t>
                      </a:r>
                      <a:endParaRPr lang="en-US" sz="1200" dirty="0"/>
                    </a:p>
                  </a:txBody>
                  <a:tcPr marL="45720" marR="45720" marT="18000" marB="18000" anchor="ctr"/>
                </a:tc>
                <a:tc>
                  <a:txBody>
                    <a:bodyPr/>
                    <a:lstStyle/>
                    <a:p>
                      <a:pPr algn="r"/>
                      <a:r>
                        <a:rPr lang="en-US" sz="1200" dirty="0" smtClean="0"/>
                        <a:t>63.8</a:t>
                      </a:r>
                      <a:endParaRPr lang="en-US" sz="1200" dirty="0"/>
                    </a:p>
                  </a:txBody>
                  <a:tcPr marL="45720" marR="45720" marT="18000" marB="18000" anchor="ctr"/>
                </a:tc>
                <a:tc>
                  <a:txBody>
                    <a:bodyPr/>
                    <a:lstStyle/>
                    <a:p>
                      <a:pPr algn="r"/>
                      <a:r>
                        <a:rPr lang="en-US" sz="1200" dirty="0" smtClean="0"/>
                        <a:t>85.0</a:t>
                      </a:r>
                      <a:endParaRPr lang="en-US" sz="1200" dirty="0"/>
                    </a:p>
                  </a:txBody>
                  <a:tcPr marL="45720" marR="45720" marT="18000" marB="18000" anchor="ctr"/>
                </a:tc>
              </a:tr>
              <a:tr h="252000">
                <a:tc>
                  <a:txBody>
                    <a:bodyPr/>
                    <a:lstStyle/>
                    <a:p>
                      <a:r>
                        <a:rPr lang="en-US" sz="1200" dirty="0" smtClean="0"/>
                        <a:t>BMW</a:t>
                      </a:r>
                      <a:endParaRPr lang="en-US" sz="1200" dirty="0"/>
                    </a:p>
                  </a:txBody>
                  <a:tcPr marL="45720" marR="45720" marT="18000" marB="18000" anchor="ctr"/>
                </a:tc>
                <a:tc>
                  <a:txBody>
                    <a:bodyPr/>
                    <a:lstStyle/>
                    <a:p>
                      <a:pPr algn="r"/>
                      <a:r>
                        <a:rPr lang="en-US" sz="1200" dirty="0" smtClean="0"/>
                        <a:t>53.8</a:t>
                      </a:r>
                      <a:endParaRPr lang="en-US" sz="1200" dirty="0"/>
                    </a:p>
                  </a:txBody>
                  <a:tcPr marL="45720" marR="45720" marT="18000" marB="18000" anchor="ctr"/>
                </a:tc>
                <a:tc>
                  <a:txBody>
                    <a:bodyPr/>
                    <a:lstStyle/>
                    <a:p>
                      <a:pPr algn="r"/>
                      <a:r>
                        <a:rPr lang="en-US" sz="1200" dirty="0" smtClean="0"/>
                        <a:t>75.0</a:t>
                      </a:r>
                      <a:endParaRPr lang="en-US" sz="1200" dirty="0"/>
                    </a:p>
                  </a:txBody>
                  <a:tcPr marL="45720" marR="45720" marT="18000" marB="18000" anchor="ctr"/>
                </a:tc>
              </a:tr>
              <a:tr h="252000">
                <a:tc>
                  <a:txBody>
                    <a:bodyPr/>
                    <a:lstStyle/>
                    <a:p>
                      <a:r>
                        <a:rPr lang="en-US" sz="1200" dirty="0" smtClean="0"/>
                        <a:t>FORSCHUNG, 80992</a:t>
                      </a:r>
                      <a:endParaRPr lang="en-US" sz="1200" dirty="0"/>
                    </a:p>
                  </a:txBody>
                  <a:tcPr marL="45720" marR="45720" marT="18000" marB="18000" anchor="ctr"/>
                </a:tc>
                <a:tc>
                  <a:txBody>
                    <a:bodyPr/>
                    <a:lstStyle/>
                    <a:p>
                      <a:pPr algn="r"/>
                      <a:r>
                        <a:rPr lang="en-US" sz="1200" dirty="0" smtClean="0"/>
                        <a:t>25.0</a:t>
                      </a:r>
                      <a:endParaRPr lang="en-US" sz="1200" dirty="0"/>
                    </a:p>
                  </a:txBody>
                  <a:tcPr marL="45720" marR="45720" marT="18000" marB="18000" anchor="ctr"/>
                </a:tc>
                <a:tc>
                  <a:txBody>
                    <a:bodyPr/>
                    <a:lstStyle/>
                    <a:p>
                      <a:pPr algn="r"/>
                      <a:r>
                        <a:rPr lang="en-US" sz="1200" dirty="0" smtClean="0"/>
                        <a:t>46.2</a:t>
                      </a:r>
                      <a:endParaRPr lang="en-US" sz="1200" dirty="0"/>
                    </a:p>
                  </a:txBody>
                  <a:tcPr marL="45720" marR="45720" marT="18000" marB="18000" anchor="ctr"/>
                </a:tc>
              </a:tr>
              <a:tr h="252000">
                <a:tc>
                  <a:txBody>
                    <a:bodyPr/>
                    <a:lstStyle/>
                    <a:p>
                      <a:r>
                        <a:rPr lang="en-US" sz="1200" dirty="0" smtClean="0"/>
                        <a:t>FORSCHUNG</a:t>
                      </a:r>
                      <a:endParaRPr lang="en-US" sz="1200" dirty="0"/>
                    </a:p>
                  </a:txBody>
                  <a:tcPr marL="45720" marR="45720" marT="18000" marB="18000" anchor="ctr"/>
                </a:tc>
                <a:tc>
                  <a:txBody>
                    <a:bodyPr/>
                    <a:lstStyle/>
                    <a:p>
                      <a:pPr algn="r"/>
                      <a:r>
                        <a:rPr lang="en-US" sz="1200" dirty="0" smtClean="0"/>
                        <a:t>15.0</a:t>
                      </a:r>
                      <a:endParaRPr lang="en-US" sz="1200" dirty="0"/>
                    </a:p>
                  </a:txBody>
                  <a:tcPr marL="45720" marR="45720" marT="18000" marB="18000" anchor="ctr"/>
                </a:tc>
                <a:tc>
                  <a:txBody>
                    <a:bodyPr/>
                    <a:lstStyle/>
                    <a:p>
                      <a:pPr algn="r"/>
                      <a:r>
                        <a:rPr lang="en-US" sz="1200" dirty="0" smtClean="0"/>
                        <a:t>36.2</a:t>
                      </a:r>
                      <a:endParaRPr lang="en-US" sz="1200" dirty="0"/>
                    </a:p>
                  </a:txBody>
                  <a:tcPr marL="45720" marR="45720" marT="18000" marB="18000" anchor="ctr"/>
                </a:tc>
              </a:tr>
              <a:tr h="252000">
                <a:tc>
                  <a:txBody>
                    <a:bodyPr/>
                    <a:lstStyle/>
                    <a:p>
                      <a:r>
                        <a:rPr lang="en-US" sz="1200" dirty="0" smtClean="0"/>
                        <a:t>80992</a:t>
                      </a:r>
                      <a:endParaRPr lang="en-US" sz="1200" dirty="0"/>
                    </a:p>
                  </a:txBody>
                  <a:tcPr marL="45720" marR="45720" marT="18000" marB="18000" anchor="ctr"/>
                </a:tc>
                <a:tc>
                  <a:txBody>
                    <a:bodyPr/>
                    <a:lstStyle/>
                    <a:p>
                      <a:pPr algn="r"/>
                      <a:r>
                        <a:rPr lang="en-US" sz="1200" dirty="0" smtClean="0"/>
                        <a:t>10.0</a:t>
                      </a:r>
                      <a:endParaRPr lang="en-US" sz="1200" dirty="0"/>
                    </a:p>
                  </a:txBody>
                  <a:tcPr marL="45720" marR="45720" marT="18000" marB="18000" anchor="ctr"/>
                </a:tc>
                <a:tc>
                  <a:txBody>
                    <a:bodyPr/>
                    <a:lstStyle/>
                    <a:p>
                      <a:pPr algn="r"/>
                      <a:r>
                        <a:rPr lang="en-US" sz="1200" dirty="0" smtClean="0"/>
                        <a:t>31.2</a:t>
                      </a:r>
                      <a:endParaRPr lang="en-US" sz="1200" dirty="0"/>
                    </a:p>
                  </a:txBody>
                  <a:tcPr marL="45720" marR="45720" marT="18000" marB="18000" anchor="ctr"/>
                </a:tc>
              </a:tr>
            </a:tbl>
          </a:graphicData>
        </a:graphic>
      </p:graphicFrame>
      <mc:AlternateContent xmlns:mc="http://schemas.openxmlformats.org/markup-compatibility/2006" xmlns:a14="http://schemas.microsoft.com/office/drawing/2010/main">
        <mc:Choice Requires="a14">
          <p:sp>
            <p:nvSpPr>
              <p:cNvPr id="8" name="Textfeld 7"/>
              <p:cNvSpPr txBox="1"/>
              <p:nvPr/>
            </p:nvSpPr>
            <p:spPr>
              <a:xfrm>
                <a:off x="6192130" y="538992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192130" y="5389926"/>
                <a:ext cx="845488" cy="521746"/>
              </a:xfrm>
              <a:prstGeom prst="rect">
                <a:avLst/>
              </a:prstGeom>
              <a:blipFill rotWithShape="0">
                <a:blip r:embed="rId2"/>
                <a:stretch>
                  <a:fillRect l="-77536" t="-144186" r="-83333" b="-20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3758969" y="5389926"/>
                <a:ext cx="102771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r>
                        <a:rPr lang="de-DE" sz="1400" b="0" i="1" smtClean="0">
                          <a:latin typeface="Cambria Math" panose="02040503050406030204" pitchFamily="18" charset="0"/>
                        </a:rPr>
                        <m:t>+1</m:t>
                      </m:r>
                    </m:oMath>
                  </m:oMathPara>
                </a14:m>
                <a:endParaRPr lang="en-US" sz="1400" dirty="0"/>
              </a:p>
            </p:txBody>
          </p:sp>
        </mc:Choice>
        <mc:Fallback xmlns="">
          <p:sp>
            <p:nvSpPr>
              <p:cNvPr id="11" name="Textfeld 10"/>
              <p:cNvSpPr txBox="1">
                <a:spLocks noRot="1" noChangeAspect="1" noMove="1" noResize="1" noEditPoints="1" noAdjustHandles="1" noChangeArrowheads="1" noChangeShapeType="1" noTextEdit="1"/>
              </p:cNvSpPr>
              <p:nvPr/>
            </p:nvSpPr>
            <p:spPr>
              <a:xfrm>
                <a:off x="3758969" y="5389926"/>
                <a:ext cx="1027717" cy="232949"/>
              </a:xfrm>
              <a:prstGeom prst="rect">
                <a:avLst/>
              </a:prstGeom>
              <a:blipFill rotWithShape="0">
                <a:blip r:embed="rId3"/>
                <a:stretch>
                  <a:fillRect l="-3571" r="-3571"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feld 148"/>
              <p:cNvSpPr txBox="1"/>
              <p:nvPr/>
            </p:nvSpPr>
            <p:spPr>
              <a:xfrm>
                <a:off x="265163" y="5389926"/>
                <a:ext cx="71391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oMath>
                  </m:oMathPara>
                </a14:m>
                <a:endParaRPr lang="en-US" sz="1400" dirty="0"/>
              </a:p>
            </p:txBody>
          </p:sp>
        </mc:Choice>
        <mc:Fallback xmlns="">
          <p:sp>
            <p:nvSpPr>
              <p:cNvPr id="149" name="Textfeld 148"/>
              <p:cNvSpPr txBox="1">
                <a:spLocks noRot="1" noChangeAspect="1" noMove="1" noResize="1" noEditPoints="1" noAdjustHandles="1" noChangeArrowheads="1" noChangeShapeType="1" noTextEdit="1"/>
              </p:cNvSpPr>
              <p:nvPr/>
            </p:nvSpPr>
            <p:spPr>
              <a:xfrm>
                <a:off x="265163" y="5389926"/>
                <a:ext cx="713913" cy="232949"/>
              </a:xfrm>
              <a:prstGeom prst="rect">
                <a:avLst/>
              </a:prstGeom>
              <a:blipFill rotWithShape="0">
                <a:blip r:embed="rId4"/>
                <a:stretch>
                  <a:fillRect l="-5085" r="-16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054655" y="6010711"/>
                <a:ext cx="85125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𝑓𝑖𝑥𝑒𝑑</m:t>
                      </m:r>
                      <m:r>
                        <a:rPr lang="de-DE" sz="1400" b="0" i="1" smtClean="0">
                          <a:latin typeface="Cambria Math" panose="02040503050406030204" pitchFamily="18" charset="0"/>
                        </a:rPr>
                        <m:t> </m:t>
                      </m:r>
                      <m:r>
                        <a:rPr lang="de-DE" sz="1400" b="0" i="1" smtClean="0">
                          <a:latin typeface="Cambria Math" panose="02040503050406030204" pitchFamily="18" charset="0"/>
                        </a:rPr>
                        <m:t>𝑠𝑖𝑧𝑒</m:t>
                      </m:r>
                    </m:oMath>
                  </m:oMathPara>
                </a14:m>
                <a:endParaRPr lang="en-US" sz="1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8054655" y="6010711"/>
                <a:ext cx="851259" cy="215444"/>
              </a:xfrm>
              <a:prstGeom prst="rect">
                <a:avLst/>
              </a:prstGeom>
              <a:blipFill rotWithShape="0">
                <a:blip r:embed="rId5"/>
                <a:stretch>
                  <a:fillRect l="-6429" r="-3571" b="-34286"/>
                </a:stretch>
              </a:blipFill>
            </p:spPr>
            <p:txBody>
              <a:bodyPr/>
              <a:lstStyle/>
              <a:p>
                <a:r>
                  <a:rPr lang="en-US">
                    <a:noFill/>
                  </a:rPr>
                  <a:t> </a:t>
                </a:r>
              </a:p>
            </p:txBody>
          </p:sp>
        </mc:Fallback>
      </mc:AlternateContent>
      <p:sp>
        <p:nvSpPr>
          <p:cNvPr id="14" name="Textfeld 13"/>
          <p:cNvSpPr txBox="1"/>
          <p:nvPr/>
        </p:nvSpPr>
        <p:spPr>
          <a:xfrm>
            <a:off x="8057322" y="2166730"/>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p:txBody>
      </p:sp>
      <p:sp>
        <p:nvSpPr>
          <p:cNvPr id="150" name="Textfeld 149"/>
          <p:cNvSpPr txBox="1"/>
          <p:nvPr/>
        </p:nvSpPr>
        <p:spPr>
          <a:xfrm>
            <a:off x="8057322" y="2498035"/>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p:txBody>
      </p:sp>
      <p:sp>
        <p:nvSpPr>
          <p:cNvPr id="151" name="Textfeld 150"/>
          <p:cNvSpPr txBox="1"/>
          <p:nvPr/>
        </p:nvSpPr>
        <p:spPr>
          <a:xfrm>
            <a:off x="8057322" y="3485321"/>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p:txBody>
      </p:sp>
      <p:sp>
        <p:nvSpPr>
          <p:cNvPr id="141" name="Rechteck 140"/>
          <p:cNvSpPr/>
          <p:nvPr/>
        </p:nvSpPr>
        <p:spPr>
          <a:xfrm>
            <a:off x="8096250" y="2171648"/>
            <a:ext cx="1148400" cy="3005498"/>
          </a:xfrm>
          <a:prstGeom prst="rect">
            <a:avLst/>
          </a:prstGeom>
          <a:gradFill flip="none" rotWithShape="1">
            <a:gsLst>
              <a:gs pos="95000">
                <a:srgbClr val="2C70AE"/>
              </a:gs>
              <a:gs pos="90000">
                <a:srgbClr val="1FBAF1"/>
              </a:gs>
              <a:gs pos="65000">
                <a:srgbClr val="1FBAF1"/>
              </a:gs>
              <a:gs pos="64000">
                <a:srgbClr val="7FD7F7"/>
              </a:gs>
              <a:gs pos="1000">
                <a:srgbClr val="7FD7F7"/>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ieren 26"/>
          <p:cNvGrpSpPr/>
          <p:nvPr/>
        </p:nvGrpSpPr>
        <p:grpSpPr>
          <a:xfrm>
            <a:off x="7467600" y="2406650"/>
            <a:ext cx="4620936" cy="2820670"/>
            <a:chOff x="7467600" y="2406650"/>
            <a:chExt cx="4620936" cy="2820670"/>
          </a:xfrm>
        </p:grpSpPr>
        <p:cxnSp>
          <p:nvCxnSpPr>
            <p:cNvPr id="23" name="Gerader Verbinder 22"/>
            <p:cNvCxnSpPr/>
            <p:nvPr/>
          </p:nvCxnSpPr>
          <p:spPr>
            <a:xfrm flipH="1" flipV="1">
              <a:off x="7559675" y="2453196"/>
              <a:ext cx="473075" cy="317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7467600" y="2406650"/>
              <a:ext cx="4620936" cy="2820670"/>
              <a:chOff x="7467600" y="2406650"/>
              <a:chExt cx="4620936" cy="2820670"/>
            </a:xfrm>
          </p:grpSpPr>
          <p:cxnSp>
            <p:nvCxnSpPr>
              <p:cNvPr id="16" name="Gerader Verbinder 15"/>
              <p:cNvCxnSpPr/>
              <p:nvPr/>
            </p:nvCxnSpPr>
            <p:spPr>
              <a:xfrm flipV="1">
                <a:off x="9311780" y="3145872"/>
                <a:ext cx="2776756" cy="8389"/>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V="1">
                <a:off x="8084598" y="2453196"/>
                <a:ext cx="1160016" cy="296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8077200" y="2484120"/>
                <a:ext cx="1170000" cy="2743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p:cNvSpPr/>
              <p:nvPr/>
            </p:nvSpPr>
            <p:spPr>
              <a:xfrm>
                <a:off x="9304020" y="3177540"/>
                <a:ext cx="2773680" cy="89916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p:cNvSpPr txBox="1"/>
              <p:nvPr/>
            </p:nvSpPr>
            <p:spPr>
              <a:xfrm>
                <a:off x="7467600" y="2406650"/>
                <a:ext cx="490840" cy="276999"/>
              </a:xfrm>
              <a:prstGeom prst="rect">
                <a:avLst/>
              </a:prstGeom>
              <a:noFill/>
            </p:spPr>
            <p:txBody>
              <a:bodyPr wrap="none" rtlCol="0">
                <a:spAutoFit/>
              </a:bodyPr>
              <a:lstStyle/>
              <a:p>
                <a:r>
                  <a:rPr lang="en-US" sz="1200" dirty="0" smtClean="0">
                    <a:solidFill>
                      <a:srgbClr val="00B0F0"/>
                    </a:solidFill>
                    <a:latin typeface="Cambria Math" panose="02040503050406030204" pitchFamily="18" charset="0"/>
                    <a:ea typeface="Cambria Math" panose="02040503050406030204" pitchFamily="18" charset="0"/>
                  </a:rPr>
                  <a:t>70%</a:t>
                </a:r>
                <a:endParaRPr lang="en-US" sz="1200" dirty="0">
                  <a:solidFill>
                    <a:srgbClr val="00B0F0"/>
                  </a:solidFill>
                  <a:latin typeface="Cambria Math" panose="02040503050406030204" pitchFamily="18" charset="0"/>
                  <a:ea typeface="Cambria Math" panose="02040503050406030204" pitchFamily="18" charset="0"/>
                </a:endParaRPr>
              </a:p>
            </p:txBody>
          </p:sp>
        </p:grpSp>
      </p:grpSp>
      <p:grpSp>
        <p:nvGrpSpPr>
          <p:cNvPr id="166" name="Gruppieren 165"/>
          <p:cNvGrpSpPr/>
          <p:nvPr/>
        </p:nvGrpSpPr>
        <p:grpSpPr>
          <a:xfrm>
            <a:off x="9183328" y="865239"/>
            <a:ext cx="1425678" cy="307777"/>
            <a:chOff x="10343535" y="1140542"/>
            <a:chExt cx="1425678" cy="307777"/>
          </a:xfrm>
        </p:grpSpPr>
        <p:cxnSp>
          <p:nvCxnSpPr>
            <p:cNvPr id="167" name="Gerade Verbindung mit Pfeil 166"/>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168" name="Textfeld 167"/>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139" name="Rechteck 138"/>
          <p:cNvSpPr/>
          <p:nvPr/>
        </p:nvSpPr>
        <p:spPr>
          <a:xfrm>
            <a:off x="5419567" y="3992421"/>
            <a:ext cx="779381" cy="261610"/>
          </a:xfrm>
          <a:prstGeom prst="rect">
            <a:avLst/>
          </a:prstGeom>
        </p:spPr>
        <p:txBody>
          <a:bodyPr wrap="none">
            <a:spAutoFit/>
          </a:bodyPr>
          <a:lstStyle/>
          <a:p>
            <a:pPr algn="r"/>
            <a:r>
              <a:rPr lang="en-US" sz="1100" dirty="0" smtClean="0">
                <a:latin typeface="Courier New" panose="02070309020205020404" pitchFamily="49" charset="0"/>
                <a:ea typeface="Cambria Math" panose="02040503050406030204" pitchFamily="18" charset="0"/>
                <a:cs typeface="Courier New" panose="02070309020205020404" pitchFamily="49" charset="0"/>
              </a:rPr>
              <a:t>4637310</a:t>
            </a:r>
            <a:endParaRPr lang="en-US" sz="1100"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6" name="Foliennummernplatzhalter 5"/>
          <p:cNvSpPr>
            <a:spLocks noGrp="1"/>
          </p:cNvSpPr>
          <p:nvPr>
            <p:ph type="sldNum" sz="quarter" idx="10"/>
          </p:nvPr>
        </p:nvSpPr>
        <p:spPr/>
        <p:txBody>
          <a:bodyPr/>
          <a:lstStyle/>
          <a:p>
            <a:fld id="{A29D8577-601D-4845-9C29-D9E13FE3E8DB}" type="slidenum">
              <a:rPr lang="en-US" smtClean="0"/>
              <a:pPr/>
              <a:t>8</a:t>
            </a:fld>
            <a:endParaRPr lang="en-US" dirty="0"/>
          </a:p>
        </p:txBody>
      </p:sp>
      <p:sp>
        <p:nvSpPr>
          <p:cNvPr id="140" name="Textfeld 139"/>
          <p:cNvSpPr txBox="1"/>
          <p:nvPr/>
        </p:nvSpPr>
        <p:spPr>
          <a:xfrm>
            <a:off x="9345881" y="3979809"/>
            <a:ext cx="2636322" cy="1569660"/>
          </a:xfrm>
          <a:prstGeom prst="rect">
            <a:avLst/>
          </a:prstGeom>
          <a:noFill/>
        </p:spPr>
        <p:txBody>
          <a:bodyPr wrap="square" rtlCol="0">
            <a:spAutoFit/>
          </a:bodyPr>
          <a:lstStyle/>
          <a:p>
            <a:r>
              <a:rPr lang="en-US" sz="1200" dirty="0" smtClean="0">
                <a:solidFill>
                  <a:srgbClr val="00B0F0"/>
                </a:solidFill>
              </a:rPr>
              <a:t>Efficiency Puzzle</a:t>
            </a:r>
          </a:p>
          <a:p>
            <a:r>
              <a:rPr lang="en-US" sz="1200" dirty="0" smtClean="0"/>
              <a:t>The retrieval also stops early when the interim total of the collated RIDs exceeds </a:t>
            </a:r>
            <a:r>
              <a:rPr lang="en-US" sz="1200" dirty="0" smtClean="0">
                <a:latin typeface="Cambria Math" panose="02040503050406030204" pitchFamily="18" charset="0"/>
                <a:ea typeface="Cambria Math" panose="02040503050406030204" pitchFamily="18" charset="0"/>
              </a:rPr>
              <a:t>100−threshold</a:t>
            </a:r>
            <a:r>
              <a:rPr lang="en-US" sz="1200" dirty="0" smtClean="0"/>
              <a:t>, because at least one of those words is necessary to push the Identity over the threshold.</a:t>
            </a:r>
          </a:p>
          <a:p>
            <a:r>
              <a:rPr lang="en-US" sz="1200" dirty="0" smtClean="0"/>
              <a:t>In this example retrieval actually stops already after “BMW”. </a:t>
            </a:r>
          </a:p>
        </p:txBody>
      </p:sp>
    </p:spTree>
    <p:extLst>
      <p:ext uri="{BB962C8B-B14F-4D97-AF65-F5344CB8AC3E}">
        <p14:creationId xmlns:p14="http://schemas.microsoft.com/office/powerpoint/2010/main" val="160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45833E-6 -1.48148E-6 L 0.23646 -0.00069 " pathEditMode="relative" rAng="0" ptsTypes="AA">
                                      <p:cBhvr>
                                        <p:cTn id="15" dur="2000" fill="hold"/>
                                        <p:tgtEl>
                                          <p:spTgt spid="266"/>
                                        </p:tgtEl>
                                        <p:attrNameLst>
                                          <p:attrName>ppt_x</p:attrName>
                                          <p:attrName>ppt_y</p:attrName>
                                        </p:attrNameLst>
                                      </p:cBhvr>
                                      <p:rCtr x="11823" y="-46"/>
                                    </p:animMotion>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2" nodeType="clickEffect">
                                  <p:stCondLst>
                                    <p:cond delay="200"/>
                                  </p:stCondLst>
                                  <p:childTnLst>
                                    <p:animScale>
                                      <p:cBhvr>
                                        <p:cTn id="19" dur="1000" fill="hold"/>
                                        <p:tgtEl>
                                          <p:spTgt spid="266"/>
                                        </p:tgtEl>
                                      </p:cBhvr>
                                      <p:by x="100000" y="200000"/>
                                    </p:animScale>
                                  </p:childTnLst>
                                </p:cTn>
                              </p:par>
                              <p:par>
                                <p:cTn id="20" presetID="42" presetClass="path" presetSubtype="0" accel="50000" decel="50000" fill="hold" grpId="3" nodeType="withEffect">
                                  <p:stCondLst>
                                    <p:cond delay="100"/>
                                  </p:stCondLst>
                                  <p:childTnLst>
                                    <p:animMotion origin="layout" path="M 0.23646 -0.00069 L 0.23633 0.02292 " pathEditMode="relative" rAng="0" ptsTypes="AA">
                                      <p:cBhvr>
                                        <p:cTn id="21" dur="1000" fill="hold"/>
                                        <p:tgtEl>
                                          <p:spTgt spid="266"/>
                                        </p:tgtEl>
                                        <p:attrNameLst>
                                          <p:attrName>ppt_x</p:attrName>
                                          <p:attrName>ppt_y</p:attrName>
                                        </p:attrNameLst>
                                      </p:cBhvr>
                                      <p:rCtr x="-13" y="1181"/>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4" nodeType="clickEffect">
                                  <p:stCondLst>
                                    <p:cond delay="0"/>
                                  </p:stCondLst>
                                  <p:childTnLst>
                                    <p:animMotion origin="layout" path="M 0.23633 0.02292 L 0.33646 0.08496 " pathEditMode="relative" rAng="0" ptsTypes="AA">
                                      <p:cBhvr>
                                        <p:cTn id="25" dur="2000" fill="hold"/>
                                        <p:tgtEl>
                                          <p:spTgt spid="266"/>
                                        </p:tgtEl>
                                        <p:attrNameLst>
                                          <p:attrName>ppt_x</p:attrName>
                                          <p:attrName>ppt_y</p:attrName>
                                        </p:attrNameLst>
                                      </p:cBhvr>
                                      <p:rCtr x="5000" y="3102"/>
                                    </p:animMotion>
                                  </p:childTnLst>
                                </p:cTn>
                              </p:par>
                            </p:childTnLst>
                          </p:cTn>
                        </p:par>
                        <p:par>
                          <p:cTn id="26" fill="hold">
                            <p:stCondLst>
                              <p:cond delay="2000"/>
                            </p:stCondLst>
                            <p:childTnLst>
                              <p:par>
                                <p:cTn id="27" presetID="6" presetClass="emph" presetSubtype="0" fill="hold" grpId="5" nodeType="afterEffect">
                                  <p:stCondLst>
                                    <p:cond delay="0"/>
                                  </p:stCondLst>
                                  <p:childTnLst>
                                    <p:animScale>
                                      <p:cBhvr>
                                        <p:cTn id="28" dur="1000" fill="hold"/>
                                        <p:tgtEl>
                                          <p:spTgt spid="266"/>
                                        </p:tgtEl>
                                      </p:cBhvr>
                                      <p:by x="100000" y="252000"/>
                                    </p:animScale>
                                  </p:childTnLst>
                                </p:cTn>
                              </p:par>
                            </p:childTnLst>
                          </p:cTn>
                        </p:par>
                        <p:par>
                          <p:cTn id="29" fill="hold">
                            <p:stCondLst>
                              <p:cond delay="3000"/>
                            </p:stCondLst>
                            <p:childTnLst>
                              <p:par>
                                <p:cTn id="30" presetID="42" presetClass="path" presetSubtype="0" accel="50000" decel="50000" fill="hold" grpId="6" nodeType="afterEffect">
                                  <p:stCondLst>
                                    <p:cond delay="0"/>
                                  </p:stCondLst>
                                  <p:childTnLst>
                                    <p:animMotion origin="layout" path="M 0.33646 0.08496 L 0.43555 0.08496 " pathEditMode="relative" rAng="0" ptsTypes="AA">
                                      <p:cBhvr>
                                        <p:cTn id="31" dur="2000" fill="hold"/>
                                        <p:tgtEl>
                                          <p:spTgt spid="266"/>
                                        </p:tgtEl>
                                        <p:attrNameLst>
                                          <p:attrName>ppt_x</p:attrName>
                                          <p:attrName>ppt_y</p:attrName>
                                        </p:attrNameLst>
                                      </p:cBhvr>
                                      <p:rCtr x="4948" y="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43555 0.08496 L 0.59167 -0.04329 " pathEditMode="relative" rAng="0" ptsTypes="AA">
                                      <p:cBhvr>
                                        <p:cTn id="35" dur="2000" fill="hold"/>
                                        <p:tgtEl>
                                          <p:spTgt spid="266"/>
                                        </p:tgtEl>
                                        <p:attrNameLst>
                                          <p:attrName>ppt_x</p:attrName>
                                          <p:attrName>ppt_y</p:attrName>
                                        </p:attrNameLst>
                                      </p:cBhvr>
                                      <p:rCtr x="7799" y="-6412"/>
                                    </p:animMotion>
                                  </p:childTnLst>
                                </p:cTn>
                              </p:par>
                              <p:par>
                                <p:cTn id="36" presetID="6" presetClass="emph" presetSubtype="0" fill="hold" grpId="8" nodeType="withEffect">
                                  <p:stCondLst>
                                    <p:cond delay="0"/>
                                  </p:stCondLst>
                                  <p:childTnLst>
                                    <p:animScale>
                                      <p:cBhvr>
                                        <p:cTn id="37" dur="1000" fill="hold"/>
                                        <p:tgtEl>
                                          <p:spTgt spid="266"/>
                                        </p:tgtEl>
                                      </p:cBhvr>
                                      <p:by x="100000" y="20000"/>
                                    </p:animScale>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142"/>
                                        </p:tgtEl>
                                      </p:cBhvr>
                                    </p:animEffect>
                                    <p:animScale>
                                      <p:cBhvr>
                                        <p:cTn id="49" dur="250" autoRev="1" fill="hold"/>
                                        <p:tgtEl>
                                          <p:spTgt spid="142"/>
                                        </p:tgtEl>
                                      </p:cBhvr>
                                      <p:by x="105000" y="105000"/>
                                    </p:animScale>
                                  </p:childTnLst>
                                </p:cTn>
                              </p:par>
                            </p:childTnLst>
                          </p:cTn>
                        </p:par>
                        <p:par>
                          <p:cTn id="50" fill="hold">
                            <p:stCondLst>
                              <p:cond delay="500"/>
                            </p:stCondLst>
                            <p:childTnLst>
                              <p:par>
                                <p:cTn id="51" presetID="42" presetClass="path" presetSubtype="0" accel="50000" decel="50000" fill="hold" grpId="1" nodeType="afterEffect">
                                  <p:stCondLst>
                                    <p:cond delay="0"/>
                                  </p:stCondLst>
                                  <p:childTnLst>
                                    <p:animMotion origin="layout" path="M -1.25E-6 -3.33333E-6 L 0.23646 -0.00069 " pathEditMode="relative" rAng="0" ptsTypes="AA">
                                      <p:cBhvr>
                                        <p:cTn id="52" dur="2000" fill="hold"/>
                                        <p:tgtEl>
                                          <p:spTgt spid="292"/>
                                        </p:tgtEl>
                                        <p:attrNameLst>
                                          <p:attrName>ppt_x</p:attrName>
                                          <p:attrName>ppt_y</p:attrName>
                                        </p:attrNameLst>
                                      </p:cBhvr>
                                      <p:rCtr x="11823" y="-46"/>
                                    </p:animMotion>
                                  </p:childTnLst>
                                </p:cTn>
                              </p:par>
                            </p:childTnLst>
                          </p:cTn>
                        </p:par>
                        <p:par>
                          <p:cTn id="53" fill="hold">
                            <p:stCondLst>
                              <p:cond delay="2500"/>
                            </p:stCondLst>
                            <p:childTnLst>
                              <p:par>
                                <p:cTn id="54" presetID="6" presetClass="emph" presetSubtype="0" fill="hold" grpId="2" nodeType="afterEffect">
                                  <p:stCondLst>
                                    <p:cond delay="0"/>
                                  </p:stCondLst>
                                  <p:childTnLst>
                                    <p:animScale>
                                      <p:cBhvr>
                                        <p:cTn id="55" dur="1000" fill="hold"/>
                                        <p:tgtEl>
                                          <p:spTgt spid="292"/>
                                        </p:tgtEl>
                                      </p:cBhvr>
                                      <p:by x="100000" y="200000"/>
                                    </p:animScale>
                                  </p:childTnLst>
                                </p:cTn>
                              </p:par>
                              <p:par>
                                <p:cTn id="56" presetID="42" presetClass="path" presetSubtype="0" accel="50000" decel="50000" fill="hold" grpId="3" nodeType="withEffect">
                                  <p:stCondLst>
                                    <p:cond delay="0"/>
                                  </p:stCondLst>
                                  <p:childTnLst>
                                    <p:animMotion origin="layout" path="M 0.23646 -0.00069 L 0.23659 0.02084 " pathEditMode="relative" rAng="0" ptsTypes="AA">
                                      <p:cBhvr>
                                        <p:cTn id="57" dur="1000" fill="hold"/>
                                        <p:tgtEl>
                                          <p:spTgt spid="292"/>
                                        </p:tgtEl>
                                        <p:attrNameLst>
                                          <p:attrName>ppt_x</p:attrName>
                                          <p:attrName>ppt_y</p:attrName>
                                        </p:attrNameLst>
                                      </p:cBhvr>
                                      <p:rCtr x="0" y="1065"/>
                                    </p:animMotion>
                                  </p:childTnLst>
                                </p:cTn>
                              </p:par>
                            </p:childTnLst>
                          </p:cTn>
                        </p:par>
                        <p:par>
                          <p:cTn id="58" fill="hold">
                            <p:stCondLst>
                              <p:cond delay="3500"/>
                            </p:stCondLst>
                            <p:childTnLst>
                              <p:par>
                                <p:cTn id="59" presetID="42" presetClass="path" presetSubtype="0" accel="50000" decel="50000" fill="hold" grpId="4" nodeType="afterEffect">
                                  <p:stCondLst>
                                    <p:cond delay="0"/>
                                  </p:stCondLst>
                                  <p:childTnLst>
                                    <p:animMotion origin="layout" path="M 0.23659 0.02084 L 0.59154 -0.08148 " pathEditMode="relative" rAng="0" ptsTypes="AA">
                                      <p:cBhvr>
                                        <p:cTn id="60" dur="2000" fill="hold"/>
                                        <p:tgtEl>
                                          <p:spTgt spid="292"/>
                                        </p:tgtEl>
                                        <p:attrNameLst>
                                          <p:attrName>ppt_x</p:attrName>
                                          <p:attrName>ppt_y</p:attrName>
                                        </p:attrNameLst>
                                      </p:cBhvr>
                                      <p:rCtr x="17747" y="-5116"/>
                                    </p:animMotion>
                                  </p:childTnLst>
                                </p:cTn>
                              </p:par>
                              <p:par>
                                <p:cTn id="61" presetID="6" presetClass="emph" presetSubtype="0" fill="hold" grpId="5" nodeType="withEffect">
                                  <p:stCondLst>
                                    <p:cond delay="0"/>
                                  </p:stCondLst>
                                  <p:childTnLst>
                                    <p:animScale>
                                      <p:cBhvr>
                                        <p:cTn id="62" dur="2000" fill="hold"/>
                                        <p:tgtEl>
                                          <p:spTgt spid="292"/>
                                        </p:tgtEl>
                                      </p:cBhvr>
                                      <p:by x="100000" y="155000"/>
                                    </p:animScale>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childTnLst>
                          </p:cTn>
                        </p:par>
                        <p:par>
                          <p:cTn id="76" fill="hold">
                            <p:stCondLst>
                              <p:cond delay="500"/>
                            </p:stCondLst>
                            <p:childTnLst>
                              <p:par>
                                <p:cTn id="77" presetID="42" presetClass="path" presetSubtype="0" accel="50000" decel="50000" fill="hold" grpId="1" nodeType="afterEffect">
                                  <p:stCondLst>
                                    <p:cond delay="0"/>
                                  </p:stCondLst>
                                  <p:childTnLst>
                                    <p:animMotion origin="layout" path="M -1.25E-6 4.44444E-6 L 0.23646 -0.0007 " pathEditMode="relative" rAng="0" ptsTypes="AA">
                                      <p:cBhvr>
                                        <p:cTn id="78" dur="2000" fill="hold"/>
                                        <p:tgtEl>
                                          <p:spTgt spid="293"/>
                                        </p:tgtEl>
                                        <p:attrNameLst>
                                          <p:attrName>ppt_x</p:attrName>
                                          <p:attrName>ppt_y</p:attrName>
                                        </p:attrNameLst>
                                      </p:cBhvr>
                                      <p:rCtr x="11823" y="-46"/>
                                    </p:animMotion>
                                  </p:childTnLst>
                                </p:cTn>
                              </p:par>
                            </p:childTnLst>
                          </p:cTn>
                        </p:par>
                        <p:par>
                          <p:cTn id="79" fill="hold">
                            <p:stCondLst>
                              <p:cond delay="2500"/>
                            </p:stCondLst>
                            <p:childTnLst>
                              <p:par>
                                <p:cTn id="80" presetID="6" presetClass="emph" presetSubtype="0" fill="hold" grpId="2" nodeType="afterEffect">
                                  <p:stCondLst>
                                    <p:cond delay="0"/>
                                  </p:stCondLst>
                                  <p:childTnLst>
                                    <p:animScale>
                                      <p:cBhvr>
                                        <p:cTn id="81" dur="1000" fill="hold"/>
                                        <p:tgtEl>
                                          <p:spTgt spid="293"/>
                                        </p:tgtEl>
                                      </p:cBhvr>
                                      <p:by x="100000" y="200000"/>
                                    </p:animScale>
                                  </p:childTnLst>
                                </p:cTn>
                              </p:par>
                              <p:par>
                                <p:cTn id="82" presetID="42" presetClass="path" presetSubtype="0" accel="50000" decel="50000" fill="hold" grpId="3" nodeType="withEffect">
                                  <p:stCondLst>
                                    <p:cond delay="0"/>
                                  </p:stCondLst>
                                  <p:childTnLst>
                                    <p:animMotion origin="layout" path="M 0.23646 -0.0007 L 0.23659 0.02083 " pathEditMode="relative" rAng="0" ptsTypes="AA">
                                      <p:cBhvr>
                                        <p:cTn id="83" dur="1000" fill="hold"/>
                                        <p:tgtEl>
                                          <p:spTgt spid="293"/>
                                        </p:tgtEl>
                                        <p:attrNameLst>
                                          <p:attrName>ppt_x</p:attrName>
                                          <p:attrName>ppt_y</p:attrName>
                                        </p:attrNameLst>
                                      </p:cBhvr>
                                      <p:rCtr x="0" y="1065"/>
                                    </p:animMotion>
                                  </p:childTnLst>
                                </p:cTn>
                              </p:par>
                            </p:childTnLst>
                          </p:cTn>
                        </p:par>
                        <p:par>
                          <p:cTn id="84" fill="hold">
                            <p:stCondLst>
                              <p:cond delay="3500"/>
                            </p:stCondLst>
                            <p:childTnLst>
                              <p:par>
                                <p:cTn id="85" presetID="42" presetClass="path" presetSubtype="0" accel="50000" decel="50000" fill="hold" grpId="4" nodeType="afterEffect">
                                  <p:stCondLst>
                                    <p:cond delay="0"/>
                                  </p:stCondLst>
                                  <p:childTnLst>
                                    <p:animMotion origin="layout" path="M 0.23659 0.02083 L 0.59115 -0.0051 " pathEditMode="relative" rAng="0" ptsTypes="AA">
                                      <p:cBhvr>
                                        <p:cTn id="86" dur="2000" fill="hold"/>
                                        <p:tgtEl>
                                          <p:spTgt spid="293"/>
                                        </p:tgtEl>
                                        <p:attrNameLst>
                                          <p:attrName>ppt_x</p:attrName>
                                          <p:attrName>ppt_y</p:attrName>
                                        </p:attrNameLst>
                                      </p:cBhvr>
                                      <p:rCtr x="17721" y="-1296"/>
                                    </p:animMotion>
                                  </p:childTnLst>
                                </p:cTn>
                              </p:par>
                              <p:par>
                                <p:cTn id="87" presetID="6" presetClass="emph" presetSubtype="0" fill="hold" grpId="5" nodeType="withEffect">
                                  <p:stCondLst>
                                    <p:cond delay="0"/>
                                  </p:stCondLst>
                                  <p:childTnLst>
                                    <p:animScale>
                                      <p:cBhvr>
                                        <p:cTn id="88" dur="2000" fill="hold"/>
                                        <p:tgtEl>
                                          <p:spTgt spid="293"/>
                                        </p:tgtEl>
                                      </p:cBhvr>
                                      <p:by x="100000" y="310000"/>
                                    </p:animScale>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6" nodeType="clickEffect">
                                  <p:stCondLst>
                                    <p:cond delay="0"/>
                                  </p:stCondLst>
                                  <p:childTnLst>
                                    <p:animMotion origin="layout" path="M 0.59154 -0.08148 L 0.59141 -0.10416 " pathEditMode="relative" rAng="0" ptsTypes="AA">
                                      <p:cBhvr>
                                        <p:cTn id="95" dur="2000" fill="hold"/>
                                        <p:tgtEl>
                                          <p:spTgt spid="292"/>
                                        </p:tgtEl>
                                        <p:attrNameLst>
                                          <p:attrName>ppt_x</p:attrName>
                                          <p:attrName>ppt_y</p:attrName>
                                        </p:attrNameLst>
                                      </p:cBhvr>
                                      <p:rCtr x="-13" y="-1134"/>
                                    </p:animMotion>
                                  </p:childTnLst>
                                </p:cTn>
                              </p:par>
                              <p:par>
                                <p:cTn id="96" presetID="42" presetClass="path" presetSubtype="0" accel="50000" decel="50000" fill="hold" grpId="6" nodeType="withEffect">
                                  <p:stCondLst>
                                    <p:cond delay="0"/>
                                  </p:stCondLst>
                                  <p:childTnLst>
                                    <p:animMotion origin="layout" path="M 0.59115 -0.0051 L 0.59141 -0.04098 " pathEditMode="relative" rAng="0" ptsTypes="AA">
                                      <p:cBhvr>
                                        <p:cTn id="97" dur="2000" fill="hold"/>
                                        <p:tgtEl>
                                          <p:spTgt spid="293"/>
                                        </p:tgtEl>
                                        <p:attrNameLst>
                                          <p:attrName>ppt_x</p:attrName>
                                          <p:attrName>ppt_y</p:attrName>
                                        </p:attrNameLst>
                                      </p:cBhvr>
                                      <p:rCtr x="13" y="-1806"/>
                                    </p:animMotion>
                                  </p:childTnLst>
                                </p:cTn>
                              </p:par>
                              <p:par>
                                <p:cTn id="98" presetID="10" presetClass="entr" presetSubtype="0" fill="hold" grpId="0" nodeType="withEffect">
                                  <p:stCondLst>
                                    <p:cond delay="0"/>
                                  </p:stCondLst>
                                  <p:childTnLst>
                                    <p:set>
                                      <p:cBhvr>
                                        <p:cTn id="99" dur="1" fill="hold">
                                          <p:stCondLst>
                                            <p:cond delay="0"/>
                                          </p:stCondLst>
                                        </p:cTn>
                                        <p:tgtEl>
                                          <p:spTgt spid="141"/>
                                        </p:tgtEl>
                                        <p:attrNameLst>
                                          <p:attrName>style.visibility</p:attrName>
                                        </p:attrNameLst>
                                      </p:cBhvr>
                                      <p:to>
                                        <p:strVal val="visible"/>
                                      </p:to>
                                    </p:set>
                                    <p:animEffect transition="in" filter="fade">
                                      <p:cBhvr>
                                        <p:cTn id="100" dur="500"/>
                                        <p:tgtEl>
                                          <p:spTgt spid="141"/>
                                        </p:tgtEl>
                                      </p:cBhvr>
                                    </p:animEffect>
                                  </p:childTnLst>
                                </p:cTn>
                              </p:par>
                            </p:childTnLst>
                          </p:cTn>
                        </p:par>
                        <p:par>
                          <p:cTn id="101" fill="hold">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up)">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1000"/>
                                        <p:tgtEl>
                                          <p:spTgt spid="27"/>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3" grpId="2" animBg="1"/>
      <p:bldP spid="293" grpId="3" animBg="1"/>
      <p:bldP spid="293" grpId="4" animBg="1"/>
      <p:bldP spid="293" grpId="5" animBg="1"/>
      <p:bldP spid="293" grpId="6" animBg="1"/>
      <p:bldP spid="292" grpId="0" animBg="1"/>
      <p:bldP spid="292" grpId="1" animBg="1"/>
      <p:bldP spid="292" grpId="2" animBg="1"/>
      <p:bldP spid="292" grpId="3" animBg="1"/>
      <p:bldP spid="292" grpId="4" animBg="1"/>
      <p:bldP spid="292" grpId="5" animBg="1"/>
      <p:bldP spid="292" grpId="6" animBg="1"/>
      <p:bldP spid="266" grpId="0" animBg="1"/>
      <p:bldP spid="266" grpId="1" animBg="1"/>
      <p:bldP spid="266" grpId="2" animBg="1"/>
      <p:bldP spid="266" grpId="3" animBg="1"/>
      <p:bldP spid="266" grpId="4" animBg="1"/>
      <p:bldP spid="266" grpId="5" animBg="1"/>
      <p:bldP spid="266" grpId="6" animBg="1"/>
      <p:bldP spid="266" grpId="7" animBg="1"/>
      <p:bldP spid="266" grpId="8" animBg="1"/>
      <p:bldP spid="9" grpId="0" animBg="1"/>
      <p:bldP spid="9" grpId="1" animBg="1"/>
      <p:bldP spid="142" grpId="0" animBg="1"/>
      <p:bldP spid="142" grpId="1" animBg="1"/>
      <p:bldP spid="143" grpId="0" animBg="1"/>
      <p:bldP spid="143" grpId="1" animBg="1"/>
      <p:bldP spid="14" grpId="0"/>
      <p:bldP spid="150" grpId="0"/>
      <p:bldP spid="151" grpId="0"/>
      <p:bldP spid="141" grpId="0" animBg="1"/>
      <p:bldP spid="1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310392" y="2181138"/>
            <a:ext cx="1115735" cy="1694576"/>
          </a:xfrm>
          <a:prstGeom prst="rect">
            <a:avLst/>
          </a:prstGeom>
          <a:gradFill flip="none" rotWithShape="1">
            <a:gsLst>
              <a:gs pos="0">
                <a:schemeClr val="accent1">
                  <a:lumMod val="60000"/>
                  <a:lumOff val="40000"/>
                </a:schemeClr>
              </a:gs>
              <a:gs pos="40000">
                <a:schemeClr val="accent1">
                  <a:lumMod val="75000"/>
                </a:schemeClr>
              </a:gs>
              <a:gs pos="89000">
                <a:schemeClr val="accent1">
                  <a:lumMod val="75000"/>
                </a:schemeClr>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elle 5"/>
          <p:cNvGraphicFramePr>
            <a:graphicFrameLocks noGrp="1"/>
          </p:cNvGraphicFramePr>
          <p:nvPr>
            <p:extLst>
              <p:ext uri="{D42A27DB-BD31-4B8C-83A1-F6EECF244321}">
                <p14:modId xmlns:p14="http://schemas.microsoft.com/office/powerpoint/2010/main" val="3383084297"/>
              </p:ext>
            </p:extLst>
          </p:nvPr>
        </p:nvGraphicFramePr>
        <p:xfrm>
          <a:off x="6464072" y="2427526"/>
          <a:ext cx="1756925" cy="3048000"/>
        </p:xfrm>
        <a:graphic>
          <a:graphicData uri="http://schemas.openxmlformats.org/drawingml/2006/table">
            <a:tbl>
              <a:tblPr firstRow="1" bandRow="1">
                <a:tableStyleId>{5940675A-B579-460E-94D1-54222C63F5DA}</a:tableStyleId>
              </a:tblPr>
              <a:tblGrid>
                <a:gridCol w="1216151"/>
                <a:gridCol w="540774"/>
              </a:tblGrid>
              <a:tr h="288000">
                <a:tc>
                  <a:txBody>
                    <a:bodyPr/>
                    <a:lstStyle/>
                    <a:p>
                      <a:pPr algn="l"/>
                      <a:r>
                        <a:rPr lang="en-US" sz="1400" dirty="0" smtClean="0">
                          <a:latin typeface="+mn-lt"/>
                          <a:ea typeface="Cambria Math" panose="02040503050406030204" pitchFamily="18" charset="0"/>
                          <a:cs typeface="Courier New" panose="02070309020205020404" pitchFamily="49" charset="0"/>
                        </a:rPr>
                        <a:t>BMW</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mn-lt"/>
                          <a:ea typeface="Cambria Math" panose="02040503050406030204" pitchFamily="18" charset="0"/>
                          <a:cs typeface="Courier New" panose="02070309020205020404" pitchFamily="49" charset="0"/>
                        </a:rPr>
                        <a:t>53.8</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Cambria Math" panose="02040503050406030204" pitchFamily="18" charset="0"/>
                          <a:ea typeface="Cambria Math" panose="02040503050406030204" pitchFamily="18" charset="0"/>
                          <a:cs typeface="Courier New" panose="02070309020205020404" pitchFamily="49" charset="0"/>
                        </a:rPr>
                        <a:t>80992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HANAUER</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TECHNIK</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l"/>
                      <a:r>
                        <a:rPr lang="en-US" sz="1400" dirty="0" smtClean="0">
                          <a:latin typeface="+mn-lt"/>
                          <a:ea typeface="Cambria Math" panose="02040503050406030204" pitchFamily="18" charset="0"/>
                          <a:cs typeface="Courier New" panose="02070309020205020404" pitchFamily="49" charset="0"/>
                        </a:rPr>
                        <a:t>46</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SERVICE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MUENCHEN</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UND</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GMBH</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STRASSE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el 1"/>
          <p:cNvSpPr>
            <a:spLocks noGrp="1"/>
          </p:cNvSpPr>
          <p:nvPr>
            <p:ph type="title"/>
          </p:nvPr>
        </p:nvSpPr>
        <p:spPr/>
        <p:txBody>
          <a:bodyPr/>
          <a:lstStyle/>
          <a:p>
            <a:r>
              <a:rPr lang="en-US" dirty="0" smtClean="0"/>
              <a:t>Identity Completion</a:t>
            </a:r>
            <a:endParaRPr lang="en-US" dirty="0"/>
          </a:p>
        </p:txBody>
      </p:sp>
      <p:sp>
        <p:nvSpPr>
          <p:cNvPr id="16" name="Textfeld 15"/>
          <p:cNvSpPr txBox="1"/>
          <p:nvPr/>
        </p:nvSpPr>
        <p:spPr>
          <a:xfrm>
            <a:off x="2030596" y="1806293"/>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4" name="Gruppieren 43"/>
          <p:cNvGrpSpPr/>
          <p:nvPr/>
        </p:nvGrpSpPr>
        <p:grpSpPr>
          <a:xfrm>
            <a:off x="2840739" y="5050114"/>
            <a:ext cx="400050" cy="166688"/>
            <a:chOff x="2565435" y="5266418"/>
            <a:chExt cx="400050" cy="166688"/>
          </a:xfrm>
        </p:grpSpPr>
        <p:grpSp>
          <p:nvGrpSpPr>
            <p:cNvPr id="18" name="Gruppieren 17"/>
            <p:cNvGrpSpPr/>
            <p:nvPr/>
          </p:nvGrpSpPr>
          <p:grpSpPr>
            <a:xfrm>
              <a:off x="2565435" y="5266418"/>
              <a:ext cx="200025" cy="166688"/>
              <a:chOff x="261938" y="4457700"/>
              <a:chExt cx="200025" cy="166688"/>
            </a:xfrm>
          </p:grpSpPr>
          <p:cxnSp>
            <p:nvCxnSpPr>
              <p:cNvPr id="22" name="Gerader Verbinder 21"/>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765460" y="5266418"/>
              <a:ext cx="200025" cy="166688"/>
              <a:chOff x="261938" y="4457700"/>
              <a:chExt cx="200025" cy="166688"/>
            </a:xfrm>
          </p:grpSpPr>
          <p:cxnSp>
            <p:nvCxnSpPr>
              <p:cNvPr id="20" name="Gerader Verbinder 1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3" name="Gruppieren 42"/>
          <p:cNvGrpSpPr/>
          <p:nvPr/>
        </p:nvGrpSpPr>
        <p:grpSpPr>
          <a:xfrm>
            <a:off x="3239971" y="5051049"/>
            <a:ext cx="400050" cy="166688"/>
            <a:chOff x="2964667" y="5267353"/>
            <a:chExt cx="400050" cy="166688"/>
          </a:xfrm>
        </p:grpSpPr>
        <p:grpSp>
          <p:nvGrpSpPr>
            <p:cNvPr id="25" name="Gruppieren 24"/>
            <p:cNvGrpSpPr/>
            <p:nvPr/>
          </p:nvGrpSpPr>
          <p:grpSpPr>
            <a:xfrm>
              <a:off x="2964667" y="5267353"/>
              <a:ext cx="200025" cy="166688"/>
              <a:chOff x="261938" y="4457700"/>
              <a:chExt cx="200025" cy="166688"/>
            </a:xfrm>
          </p:grpSpPr>
          <p:cxnSp>
            <p:nvCxnSpPr>
              <p:cNvPr id="29" name="Gerader Verbinder 28"/>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3164692" y="5267353"/>
              <a:ext cx="200025" cy="166688"/>
              <a:chOff x="261938" y="4457700"/>
              <a:chExt cx="200025" cy="166688"/>
            </a:xfrm>
          </p:grpSpPr>
          <p:cxnSp>
            <p:nvCxnSpPr>
              <p:cNvPr id="27" name="Gerader Verbinder 26"/>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2" name="Gruppieren 41"/>
          <p:cNvGrpSpPr/>
          <p:nvPr/>
        </p:nvGrpSpPr>
        <p:grpSpPr>
          <a:xfrm>
            <a:off x="3642007" y="5051984"/>
            <a:ext cx="207012" cy="166688"/>
            <a:chOff x="3366703" y="5268288"/>
            <a:chExt cx="207012" cy="166688"/>
          </a:xfrm>
        </p:grpSpPr>
        <p:cxnSp>
          <p:nvCxnSpPr>
            <p:cNvPr id="32" name="Gerader Verbinder 31"/>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3466716" y="5275686"/>
              <a:ext cx="106999" cy="159290"/>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2115555" y="2788873"/>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15634</a:t>
            </a:r>
            <a:endParaRPr lang="en-US" sz="1100" dirty="0">
              <a:latin typeface="Courier New" panose="02070309020205020404" pitchFamily="49" charset="0"/>
              <a:cs typeface="Courier New" panose="02070309020205020404" pitchFamily="49" charset="0"/>
            </a:endParaRPr>
          </a:p>
        </p:txBody>
      </p:sp>
      <p:grpSp>
        <p:nvGrpSpPr>
          <p:cNvPr id="41" name="Gruppieren 40"/>
          <p:cNvGrpSpPr/>
          <p:nvPr/>
        </p:nvGrpSpPr>
        <p:grpSpPr>
          <a:xfrm>
            <a:off x="2696651" y="5056747"/>
            <a:ext cx="144334" cy="163400"/>
            <a:chOff x="2421347" y="5273051"/>
            <a:chExt cx="144334" cy="163400"/>
          </a:xfrm>
        </p:grpSpPr>
        <p:cxnSp>
          <p:nvCxnSpPr>
            <p:cNvPr id="36" name="Gerader Verbinder 35"/>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8" name="Textfeld 37"/>
          <p:cNvSpPr txBox="1"/>
          <p:nvPr/>
        </p:nvSpPr>
        <p:spPr>
          <a:xfrm>
            <a:off x="2604397" y="1468179"/>
            <a:ext cx="922560" cy="307777"/>
          </a:xfrm>
          <a:prstGeom prst="rect">
            <a:avLst/>
          </a:prstGeom>
          <a:noFill/>
        </p:spPr>
        <p:txBody>
          <a:bodyPr wrap="none" rtlCol="0">
            <a:spAutoFit/>
          </a:bodyPr>
          <a:lstStyle/>
          <a:p>
            <a:r>
              <a:rPr lang="en-US" sz="1400" dirty="0" err="1" smtClean="0"/>
              <a:t>baseindex</a:t>
            </a:r>
            <a:endParaRPr lang="en-US" sz="1400" dirty="0"/>
          </a:p>
        </p:txBody>
      </p:sp>
      <mc:AlternateContent xmlns:mc="http://schemas.openxmlformats.org/markup-compatibility/2006" xmlns:a14="http://schemas.microsoft.com/office/drawing/2010/main">
        <mc:Choice Requires="a14">
          <p:sp>
            <p:nvSpPr>
              <p:cNvPr id="39" name="Textfeld 38"/>
              <p:cNvSpPr txBox="1"/>
              <p:nvPr/>
            </p:nvSpPr>
            <p:spPr>
              <a:xfrm>
                <a:off x="2697086" y="5242448"/>
                <a:ext cx="7768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𝑏𝑎𝑠𝑒</m:t>
                          </m:r>
                        </m:sub>
                      </m:sSub>
                      <m:r>
                        <a:rPr lang="de-DE" sz="1400" b="0" i="1" smtClean="0">
                          <a:latin typeface="Cambria Math" panose="02040503050406030204" pitchFamily="18" charset="0"/>
                        </a:rPr>
                        <m:t>+1</m:t>
                      </m:r>
                    </m:oMath>
                  </m:oMathPara>
                </a14:m>
                <a:endParaRPr lang="en-US" sz="14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2697086" y="5242448"/>
                <a:ext cx="776816" cy="215444"/>
              </a:xfrm>
              <a:prstGeom prst="rect">
                <a:avLst/>
              </a:prstGeom>
              <a:blipFill rotWithShape="0">
                <a:blip r:embed="rId2"/>
                <a:stretch>
                  <a:fillRect l="-4688" r="-3906" b="-14286"/>
                </a:stretch>
              </a:blipFill>
            </p:spPr>
            <p:txBody>
              <a:bodyPr/>
              <a:lstStyle/>
              <a:p>
                <a:r>
                  <a:rPr lang="en-US">
                    <a:noFill/>
                  </a:rPr>
                  <a:t> </a:t>
                </a:r>
              </a:p>
            </p:txBody>
          </p:sp>
        </mc:Fallback>
      </mc:AlternateContent>
      <p:sp>
        <p:nvSpPr>
          <p:cNvPr id="47" name="Textfeld 46"/>
          <p:cNvSpPr txBox="1"/>
          <p:nvPr/>
        </p:nvSpPr>
        <p:spPr>
          <a:xfrm>
            <a:off x="4696527" y="1801376"/>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8" name="Gruppieren 47"/>
          <p:cNvGrpSpPr/>
          <p:nvPr/>
        </p:nvGrpSpPr>
        <p:grpSpPr>
          <a:xfrm>
            <a:off x="5490535" y="5778835"/>
            <a:ext cx="400050" cy="166688"/>
            <a:chOff x="2565435" y="5266418"/>
            <a:chExt cx="400050" cy="166688"/>
          </a:xfrm>
        </p:grpSpPr>
        <p:grpSp>
          <p:nvGrpSpPr>
            <p:cNvPr id="49" name="Gruppieren 48"/>
            <p:cNvGrpSpPr/>
            <p:nvPr/>
          </p:nvGrpSpPr>
          <p:grpSpPr>
            <a:xfrm>
              <a:off x="2565435" y="5266418"/>
              <a:ext cx="200025" cy="166688"/>
              <a:chOff x="261938" y="4457700"/>
              <a:chExt cx="200025" cy="166688"/>
            </a:xfrm>
          </p:grpSpPr>
          <p:cxnSp>
            <p:nvCxnSpPr>
              <p:cNvPr id="53" name="Gerader Verbinder 52"/>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p:nvGrpSpPr>
          <p:grpSpPr>
            <a:xfrm>
              <a:off x="2765460" y="5266418"/>
              <a:ext cx="200025" cy="166688"/>
              <a:chOff x="261938" y="4457700"/>
              <a:chExt cx="200025" cy="166688"/>
            </a:xfrm>
          </p:grpSpPr>
          <p:cxnSp>
            <p:nvCxnSpPr>
              <p:cNvPr id="51" name="Gerader Verbinder 50"/>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55" name="Gruppieren 54"/>
          <p:cNvGrpSpPr/>
          <p:nvPr/>
        </p:nvGrpSpPr>
        <p:grpSpPr>
          <a:xfrm>
            <a:off x="5889767" y="5779770"/>
            <a:ext cx="400050" cy="166688"/>
            <a:chOff x="2964667" y="5267353"/>
            <a:chExt cx="400050" cy="166688"/>
          </a:xfrm>
        </p:grpSpPr>
        <p:grpSp>
          <p:nvGrpSpPr>
            <p:cNvPr id="56" name="Gruppieren 55"/>
            <p:cNvGrpSpPr/>
            <p:nvPr/>
          </p:nvGrpSpPr>
          <p:grpSpPr>
            <a:xfrm>
              <a:off x="2964667" y="5267353"/>
              <a:ext cx="200025" cy="166688"/>
              <a:chOff x="261938" y="4457700"/>
              <a:chExt cx="200025" cy="166688"/>
            </a:xfrm>
          </p:grpSpPr>
          <p:cxnSp>
            <p:nvCxnSpPr>
              <p:cNvPr id="60" name="Gerader Verbinder 5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1" name="Gerader Verbinder 6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a:xfrm>
              <a:off x="3164692" y="5267353"/>
              <a:ext cx="200025" cy="166688"/>
              <a:chOff x="261938" y="4457700"/>
              <a:chExt cx="200025" cy="166688"/>
            </a:xfrm>
          </p:grpSpPr>
          <p:cxnSp>
            <p:nvCxnSpPr>
              <p:cNvPr id="58" name="Gerader Verbinder 57"/>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62" name="Gruppieren 61"/>
          <p:cNvGrpSpPr/>
          <p:nvPr/>
        </p:nvGrpSpPr>
        <p:grpSpPr>
          <a:xfrm>
            <a:off x="6291803" y="5780705"/>
            <a:ext cx="170910" cy="166688"/>
            <a:chOff x="3366703" y="5268288"/>
            <a:chExt cx="170910" cy="166688"/>
          </a:xfrm>
        </p:grpSpPr>
        <p:cxnSp>
          <p:nvCxnSpPr>
            <p:cNvPr id="63" name="Gerader Verbinder 62"/>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466717" y="5272923"/>
              <a:ext cx="70896" cy="16205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5346447" y="5785468"/>
            <a:ext cx="144334" cy="163400"/>
            <a:chOff x="2421347" y="5273051"/>
            <a:chExt cx="144334" cy="163400"/>
          </a:xfrm>
        </p:grpSpPr>
        <p:cxnSp>
          <p:nvCxnSpPr>
            <p:cNvPr id="67" name="Gerader Verbinder 66"/>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73" name="Textfeld 72"/>
          <p:cNvSpPr txBox="1"/>
          <p:nvPr/>
        </p:nvSpPr>
        <p:spPr>
          <a:xfrm>
            <a:off x="4696527" y="548880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124944</a:t>
            </a:r>
            <a:endParaRPr lang="en-US" sz="1100" dirty="0">
              <a:latin typeface="Courier New" panose="02070309020205020404" pitchFamily="49" charset="0"/>
              <a:cs typeface="Courier New" panose="02070309020205020404" pitchFamily="49" charset="0"/>
            </a:endParaRPr>
          </a:p>
        </p:txBody>
      </p:sp>
      <p:graphicFrame>
        <p:nvGraphicFramePr>
          <p:cNvPr id="76" name="Tabelle 75"/>
          <p:cNvGraphicFramePr>
            <a:graphicFrameLocks noGrp="1"/>
          </p:cNvGraphicFramePr>
          <p:nvPr>
            <p:extLst>
              <p:ext uri="{D42A27DB-BD31-4B8C-83A1-F6EECF244321}">
                <p14:modId xmlns:p14="http://schemas.microsoft.com/office/powerpoint/2010/main" val="2682465492"/>
              </p:ext>
            </p:extLst>
          </p:nvPr>
        </p:nvGraphicFramePr>
        <p:xfrm>
          <a:off x="261924" y="604568"/>
          <a:ext cx="9456258" cy="795120"/>
        </p:xfrm>
        <a:graphic>
          <a:graphicData uri="http://schemas.openxmlformats.org/drawingml/2006/table">
            <a:tbl>
              <a:tblPr firstRow="1" bandRow="1">
                <a:tableStyleId>{2D5ABB26-0587-4C30-8999-92F81FD0307C}</a:tableStyleId>
              </a:tblPr>
              <a:tblGrid>
                <a:gridCol w="882557"/>
                <a:gridCol w="1253655"/>
                <a:gridCol w="821655"/>
                <a:gridCol w="1072800"/>
                <a:gridCol w="1000800"/>
                <a:gridCol w="671881"/>
                <a:gridCol w="1181655"/>
                <a:gridCol w="748800"/>
                <a:gridCol w="856800"/>
                <a:gridCol w="965655"/>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5" name="Gruppieren 84"/>
          <p:cNvGrpSpPr/>
          <p:nvPr/>
        </p:nvGrpSpPr>
        <p:grpSpPr>
          <a:xfrm>
            <a:off x="9712908" y="1134000"/>
            <a:ext cx="1425678" cy="307777"/>
            <a:chOff x="10343535" y="1140542"/>
            <a:chExt cx="1425678" cy="307777"/>
          </a:xfrm>
        </p:grpSpPr>
        <p:cxnSp>
          <p:nvCxnSpPr>
            <p:cNvPr id="81" name="Gerade Verbindung mit Pfeil 80"/>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86" name="Rechteck 85"/>
          <p:cNvSpPr/>
          <p:nvPr/>
        </p:nvSpPr>
        <p:spPr>
          <a:xfrm>
            <a:off x="304798" y="3274141"/>
            <a:ext cx="1134000" cy="313200"/>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531913" y="3272585"/>
            <a:ext cx="681597" cy="307777"/>
          </a:xfrm>
          <a:prstGeom prst="rect">
            <a:avLst/>
          </a:prstGeom>
          <a:noFill/>
        </p:spPr>
        <p:txBody>
          <a:bodyPr wrap="none" rtlCol="0">
            <a:spAutoFit/>
          </a:bodyPr>
          <a:lstStyle/>
          <a:p>
            <a:r>
              <a:rPr lang="en-US" sz="1400" dirty="0" smtClean="0">
                <a:solidFill>
                  <a:schemeClr val="bg1"/>
                </a:solidFill>
                <a:latin typeface="Cambria Math" panose="02040503050406030204" pitchFamily="18" charset="0"/>
                <a:ea typeface="Cambria Math" panose="02040503050406030204" pitchFamily="18" charset="0"/>
              </a:rPr>
              <a:t>15633</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15" name="Tabelle 5"/>
          <p:cNvGraphicFramePr>
            <a:graphicFrameLocks noGrp="1"/>
          </p:cNvGraphicFramePr>
          <p:nvPr>
            <p:extLst>
              <p:ext uri="{D42A27DB-BD31-4B8C-83A1-F6EECF244321}">
                <p14:modId xmlns:p14="http://schemas.microsoft.com/office/powerpoint/2010/main" val="4095827225"/>
              </p:ext>
            </p:extLst>
          </p:nvPr>
        </p:nvGraphicFramePr>
        <p:xfrm>
          <a:off x="2697086" y="1763851"/>
          <a:ext cx="1152000" cy="32961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124935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124944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016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feld 11"/>
          <p:cNvSpPr txBox="1"/>
          <p:nvPr/>
        </p:nvSpPr>
        <p:spPr>
          <a:xfrm>
            <a:off x="2115555" y="2454438"/>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15633</a:t>
            </a:r>
            <a:endParaRPr lang="en-US" sz="1100" dirty="0">
              <a:latin typeface="Courier New" panose="02070309020205020404" pitchFamily="49" charset="0"/>
              <a:cs typeface="Courier New" panose="02070309020205020404" pitchFamily="49" charset="0"/>
            </a:endParaRPr>
          </a:p>
        </p:txBody>
      </p:sp>
      <p:sp>
        <p:nvSpPr>
          <p:cNvPr id="45" name="Textfeld 44"/>
          <p:cNvSpPr txBox="1"/>
          <p:nvPr/>
        </p:nvSpPr>
        <p:spPr>
          <a:xfrm>
            <a:off x="4696527" y="2449521"/>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124935</a:t>
            </a:r>
            <a:endParaRPr lang="en-US" sz="1100" dirty="0">
              <a:latin typeface="Courier New" panose="02070309020205020404" pitchFamily="49" charset="0"/>
              <a:cs typeface="Courier New" panose="02070309020205020404" pitchFamily="49" charset="0"/>
            </a:endParaRPr>
          </a:p>
        </p:txBody>
      </p:sp>
      <p:graphicFrame>
        <p:nvGraphicFramePr>
          <p:cNvPr id="46" name="Tabelle 5"/>
          <p:cNvGraphicFramePr>
            <a:graphicFrameLocks noGrp="1"/>
          </p:cNvGraphicFramePr>
          <p:nvPr>
            <p:extLst>
              <p:ext uri="{D42A27DB-BD31-4B8C-83A1-F6EECF244321}">
                <p14:modId xmlns:p14="http://schemas.microsoft.com/office/powerpoint/2010/main" val="3395385698"/>
              </p:ext>
            </p:extLst>
          </p:nvPr>
        </p:nvGraphicFramePr>
        <p:xfrm>
          <a:off x="5346882" y="1758934"/>
          <a:ext cx="1116000" cy="4023360"/>
        </p:xfrm>
        <a:graphic>
          <a:graphicData uri="http://schemas.openxmlformats.org/drawingml/2006/table">
            <a:tbl>
              <a:tblPr firstRow="1" bandRow="1">
                <a:tableStyleId>{5940675A-B579-460E-94D1-54222C63F5DA}</a:tableStyleId>
              </a:tblPr>
              <a:tblGrid>
                <a:gridCol w="1116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2150179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2179375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2186398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2188021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2188225</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ea typeface="Cambria Math" panose="02040503050406030204" pitchFamily="18"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Textfeld 92"/>
          <p:cNvSpPr txBox="1"/>
          <p:nvPr/>
        </p:nvSpPr>
        <p:spPr>
          <a:xfrm>
            <a:off x="7677338" y="303180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9.1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99" name="Rechteck 98"/>
          <p:cNvSpPr/>
          <p:nvPr/>
        </p:nvSpPr>
        <p:spPr>
          <a:xfrm>
            <a:off x="3219413" y="1187688"/>
            <a:ext cx="10728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2182779</a:t>
            </a:r>
          </a:p>
        </p:txBody>
      </p:sp>
      <p:sp>
        <p:nvSpPr>
          <p:cNvPr id="100" name="Textfeld 99"/>
          <p:cNvSpPr txBox="1"/>
          <p:nvPr/>
        </p:nvSpPr>
        <p:spPr>
          <a:xfrm>
            <a:off x="7677338" y="3338116"/>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1.2</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2" name="Rechteck 101"/>
          <p:cNvSpPr/>
          <p:nvPr/>
        </p:nvSpPr>
        <p:spPr>
          <a:xfrm>
            <a:off x="4286213" y="1187688"/>
            <a:ext cx="100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2186398</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3" name="Textfeld 102"/>
          <p:cNvSpPr txBox="1"/>
          <p:nvPr/>
        </p:nvSpPr>
        <p:spPr>
          <a:xfrm>
            <a:off x="7677338" y="364160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4" name="Rechteck 103"/>
          <p:cNvSpPr/>
          <p:nvPr/>
        </p:nvSpPr>
        <p:spPr>
          <a:xfrm>
            <a:off x="5292461" y="1187688"/>
            <a:ext cx="6732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2187556</a:t>
            </a:r>
          </a:p>
        </p:txBody>
      </p:sp>
      <p:sp>
        <p:nvSpPr>
          <p:cNvPr id="106" name="Textfeld 105"/>
          <p:cNvSpPr txBox="1"/>
          <p:nvPr/>
        </p:nvSpPr>
        <p:spPr>
          <a:xfrm>
            <a:off x="7677338" y="4249499"/>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7" name="Rechteck 106"/>
          <p:cNvSpPr/>
          <p:nvPr/>
        </p:nvSpPr>
        <p:spPr>
          <a:xfrm>
            <a:off x="5964024" y="1187688"/>
            <a:ext cx="118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8" name="Textfeld 107"/>
          <p:cNvSpPr txBox="1"/>
          <p:nvPr/>
        </p:nvSpPr>
        <p:spPr>
          <a:xfrm>
            <a:off x="7677338" y="455892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9" name="Rechteck 108"/>
          <p:cNvSpPr/>
          <p:nvPr/>
        </p:nvSpPr>
        <p:spPr>
          <a:xfrm>
            <a:off x="7142581" y="1187688"/>
            <a:ext cx="748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0" name="Textfeld 109"/>
          <p:cNvSpPr txBox="1"/>
          <p:nvPr/>
        </p:nvSpPr>
        <p:spPr>
          <a:xfrm>
            <a:off x="7677338" y="4865232"/>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1" name="Rechteck 110"/>
          <p:cNvSpPr/>
          <p:nvPr/>
        </p:nvSpPr>
        <p:spPr>
          <a:xfrm>
            <a:off x="7892509" y="1187688"/>
            <a:ext cx="856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2" name="Textfeld 111"/>
          <p:cNvSpPr txBox="1"/>
          <p:nvPr/>
        </p:nvSpPr>
        <p:spPr>
          <a:xfrm>
            <a:off x="7680259" y="516248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3" name="Rechteck 112"/>
          <p:cNvSpPr/>
          <p:nvPr/>
        </p:nvSpPr>
        <p:spPr>
          <a:xfrm>
            <a:off x="8751079" y="1187688"/>
            <a:ext cx="964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2188228</a:t>
            </a:r>
          </a:p>
        </p:txBody>
      </p:sp>
      <p:sp>
        <p:nvSpPr>
          <p:cNvPr id="115" name="Textfeld 114"/>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63.8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4" name="Textfeld 113"/>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72.9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6" name="Textfeld 115"/>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74.1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7" name="Textfeld 116"/>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9" name="Textfeld 118"/>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83.8</a:t>
            </a:r>
            <a:endParaRPr lang="en-US" sz="1400"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20" name="Textfeld 119"/>
              <p:cNvSpPr txBox="1"/>
              <p:nvPr/>
            </p:nvSpPr>
            <p:spPr>
              <a:xfrm>
                <a:off x="5346882" y="596029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5346882" y="5960296"/>
                <a:ext cx="845488" cy="521746"/>
              </a:xfrm>
              <a:prstGeom prst="rect">
                <a:avLst/>
              </a:prstGeom>
              <a:blipFill rotWithShape="0">
                <a:blip r:embed="rId3"/>
                <a:stretch>
                  <a:fillRect l="-76259" t="-147059" r="-82734" b="-207059"/>
                </a:stretch>
              </a:blipFill>
            </p:spPr>
            <p:txBody>
              <a:bodyPr/>
              <a:lstStyle/>
              <a:p>
                <a:r>
                  <a:rPr lang="en-US">
                    <a:noFill/>
                  </a:rPr>
                  <a:t> </a:t>
                </a:r>
              </a:p>
            </p:txBody>
          </p:sp>
        </mc:Fallback>
      </mc:AlternateContent>
      <p:sp>
        <p:nvSpPr>
          <p:cNvPr id="121" name="Textfeld 120"/>
          <p:cNvSpPr txBox="1"/>
          <p:nvPr/>
        </p:nvSpPr>
        <p:spPr>
          <a:xfrm>
            <a:off x="252883" y="1184938"/>
            <a:ext cx="900000" cy="216000"/>
          </a:xfrm>
          <a:prstGeom prst="rect">
            <a:avLst/>
          </a:prstGeom>
          <a:solidFill>
            <a:srgbClr val="00B0F0"/>
          </a:solidFill>
        </p:spPr>
        <p:txBody>
          <a:bodyPr wrap="square" lIns="0" tIns="0" rIns="0" bIns="0" rtlCol="0" anchor="ctr" anchorCtr="0">
            <a:spAutoFit/>
          </a:bodyPr>
          <a:lstStyle/>
          <a:p>
            <a:pPr algn="ctr"/>
            <a:r>
              <a:rPr lang="en-US" sz="1000" dirty="0" smtClean="0">
                <a:solidFill>
                  <a:schemeClr val="bg1"/>
                </a:solidFill>
                <a:latin typeface="Courier New" panose="02070309020205020404" pitchFamily="49" charset="0"/>
                <a:cs typeface="Courier New" panose="02070309020205020404" pitchFamily="49" charset="0"/>
              </a:rPr>
              <a:t>250179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2" name="Textfeld 121"/>
          <p:cNvSpPr txBox="1"/>
          <p:nvPr/>
        </p:nvSpPr>
        <p:spPr>
          <a:xfrm>
            <a:off x="1149742" y="1184938"/>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3" name="Textfeld 122"/>
          <p:cNvSpPr txBox="1"/>
          <p:nvPr/>
        </p:nvSpPr>
        <p:spPr>
          <a:xfrm>
            <a:off x="2395631" y="1184940"/>
            <a:ext cx="82800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9" name="Tabelle 5"/>
          <p:cNvGraphicFramePr>
            <a:graphicFrameLocks noGrp="1"/>
          </p:cNvGraphicFramePr>
          <p:nvPr>
            <p:extLst>
              <p:ext uri="{D42A27DB-BD31-4B8C-83A1-F6EECF244321}">
                <p14:modId xmlns:p14="http://schemas.microsoft.com/office/powerpoint/2010/main" val="3615788746"/>
              </p:ext>
            </p:extLst>
          </p:nvPr>
        </p:nvGraphicFramePr>
        <p:xfrm>
          <a:off x="261920"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4" name="Textfeld 123"/>
          <p:cNvSpPr txBox="1"/>
          <p:nvPr/>
        </p:nvSpPr>
        <p:spPr>
          <a:xfrm>
            <a:off x="5255553" y="1468179"/>
            <a:ext cx="419538" cy="307777"/>
          </a:xfrm>
          <a:prstGeom prst="rect">
            <a:avLst/>
          </a:prstGeom>
          <a:noFill/>
        </p:spPr>
        <p:txBody>
          <a:bodyPr wrap="none" rtlCol="0">
            <a:spAutoFit/>
          </a:bodyPr>
          <a:lstStyle/>
          <a:p>
            <a:r>
              <a:rPr lang="en-US" sz="1400" dirty="0" err="1" smtClean="0"/>
              <a:t>reg</a:t>
            </a:r>
            <a:endParaRPr lang="en-US" sz="14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9</a:t>
            </a:fld>
            <a:endParaRPr lang="en-US" dirty="0"/>
          </a:p>
        </p:txBody>
      </p:sp>
      <p:sp>
        <p:nvSpPr>
          <p:cNvPr id="3" name="Textfeld 2"/>
          <p:cNvSpPr txBox="1"/>
          <p:nvPr/>
        </p:nvSpPr>
        <p:spPr>
          <a:xfrm>
            <a:off x="8448419" y="1468179"/>
            <a:ext cx="3678063" cy="1815882"/>
          </a:xfrm>
          <a:prstGeom prst="rect">
            <a:avLst/>
          </a:prstGeom>
          <a:noFill/>
        </p:spPr>
        <p:txBody>
          <a:bodyPr wrap="square" rtlCol="0">
            <a:spAutoFit/>
          </a:bodyPr>
          <a:lstStyle/>
          <a:p>
            <a:r>
              <a:rPr lang="en-US" sz="1400" dirty="0" smtClean="0">
                <a:solidFill>
                  <a:srgbClr val="00B0F0"/>
                </a:solidFill>
              </a:rPr>
              <a:t>Depth</a:t>
            </a:r>
          </a:p>
          <a:p>
            <a:r>
              <a:rPr lang="en-US" sz="1400" dirty="0" smtClean="0"/>
              <a:t>The default value for the BUFFER is 262,144.</a:t>
            </a:r>
          </a:p>
          <a:p>
            <a:r>
              <a:rPr lang="en-US" sz="1400" dirty="0" smtClean="0"/>
              <a:t>It can be increased to accommodate more homogenous databases or for specific search purposes, i.e. selection by legal form.</a:t>
            </a:r>
          </a:p>
          <a:p>
            <a:r>
              <a:rPr lang="en-US" sz="1400" dirty="0" smtClean="0"/>
              <a:t>The higher the Depth of the BUFFER the higher the amount of bycatch</a:t>
            </a:r>
            <a:r>
              <a:rPr lang="en-US" sz="1400" dirty="0"/>
              <a:t> </a:t>
            </a:r>
            <a:r>
              <a:rPr lang="en-US" sz="1400" dirty="0" smtClean="0"/>
              <a:t>to be rejected at the first stage.</a:t>
            </a:r>
          </a:p>
        </p:txBody>
      </p:sp>
      <p:sp>
        <p:nvSpPr>
          <p:cNvPr id="5" name="Rechteck 4"/>
          <p:cNvSpPr/>
          <p:nvPr/>
        </p:nvSpPr>
        <p:spPr>
          <a:xfrm>
            <a:off x="5352807" y="3032964"/>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2182779</a:t>
            </a:r>
          </a:p>
        </p:txBody>
      </p:sp>
      <p:sp>
        <p:nvSpPr>
          <p:cNvPr id="89" name="Rechteck 88"/>
          <p:cNvSpPr/>
          <p:nvPr/>
        </p:nvSpPr>
        <p:spPr>
          <a:xfrm>
            <a:off x="5352807" y="3349956"/>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2186398</a:t>
            </a: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0" name="Rechteck 89"/>
          <p:cNvSpPr/>
          <p:nvPr/>
        </p:nvSpPr>
        <p:spPr>
          <a:xfrm>
            <a:off x="5352807" y="36486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2" name="Rechteck 91"/>
          <p:cNvSpPr/>
          <p:nvPr/>
        </p:nvSpPr>
        <p:spPr>
          <a:xfrm>
            <a:off x="5349759" y="42582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2188161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4" name="Rechteck 93"/>
          <p:cNvSpPr/>
          <p:nvPr/>
        </p:nvSpPr>
        <p:spPr>
          <a:xfrm>
            <a:off x="5349759" y="45661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2188225</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5" name="Rechteck 94"/>
          <p:cNvSpPr/>
          <p:nvPr/>
        </p:nvSpPr>
        <p:spPr>
          <a:xfrm>
            <a:off x="5346711" y="4864812"/>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2188227</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6" name="Rechteck 95"/>
          <p:cNvSpPr/>
          <p:nvPr/>
        </p:nvSpPr>
        <p:spPr>
          <a:xfrm>
            <a:off x="5346711" y="51757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2188228</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7" name="Textfeld 96"/>
          <p:cNvSpPr txBox="1"/>
          <p:nvPr/>
        </p:nvSpPr>
        <p:spPr>
          <a:xfrm>
            <a:off x="8211933" y="3927552"/>
            <a:ext cx="3364873" cy="307777"/>
          </a:xfrm>
          <a:prstGeom prst="rect">
            <a:avLst/>
          </a:prstGeom>
          <a:noFill/>
        </p:spPr>
        <p:txBody>
          <a:bodyPr wrap="square" rtlCol="0">
            <a:spAutoFit/>
          </a:bodyPr>
          <a:lstStyle/>
          <a:p>
            <a:r>
              <a:rPr lang="en-US" sz="1400" dirty="0" smtClean="0">
                <a:solidFill>
                  <a:srgbClr val="00B0F0"/>
                </a:solidFill>
              </a:rPr>
              <a:t>← Oblivious to surplus words of candidates</a:t>
            </a:r>
          </a:p>
        </p:txBody>
      </p:sp>
    </p:spTree>
    <p:extLst>
      <p:ext uri="{BB962C8B-B14F-4D97-AF65-F5344CB8AC3E}">
        <p14:creationId xmlns:p14="http://schemas.microsoft.com/office/powerpoint/2010/main" val="271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375E-6 -1.48148E-6 L 0.10105 0.00093 " pathEditMode="relative" rAng="0" ptsTypes="AA">
                                      <p:cBhvr>
                                        <p:cTn id="9" dur="1000" fill="hold"/>
                                        <p:tgtEl>
                                          <p:spTgt spid="86"/>
                                        </p:tgtEl>
                                        <p:attrNameLst>
                                          <p:attrName>ppt_x</p:attrName>
                                          <p:attrName>ppt_y</p:attrName>
                                        </p:attrNameLst>
                                      </p:cBhvr>
                                      <p:rCtr x="5052" y="46"/>
                                    </p:animMotion>
                                  </p:childTnLst>
                                </p:cTn>
                              </p:par>
                            </p:childTnLst>
                          </p:cTn>
                        </p:par>
                        <p:par>
                          <p:cTn id="10" fill="hold">
                            <p:stCondLst>
                              <p:cond delay="1000"/>
                            </p:stCondLst>
                            <p:childTnLst>
                              <p:par>
                                <p:cTn id="11" presetID="42" presetClass="path" presetSubtype="0" accel="50000" decel="50000" fill="hold" grpId="2" nodeType="afterEffect">
                                  <p:stCondLst>
                                    <p:cond delay="0"/>
                                  </p:stCondLst>
                                  <p:childTnLst>
                                    <p:animMotion origin="layout" path="M 0.10105 0.00093 L 0.10105 -0.12384 " pathEditMode="relative" rAng="0" ptsTypes="AA">
                                      <p:cBhvr>
                                        <p:cTn id="12" dur="1000" fill="hold"/>
                                        <p:tgtEl>
                                          <p:spTgt spid="86"/>
                                        </p:tgtEl>
                                        <p:attrNameLst>
                                          <p:attrName>ppt_x</p:attrName>
                                          <p:attrName>ppt_y</p:attrName>
                                        </p:attrNameLst>
                                      </p:cBhvr>
                                      <p:rCtr x="0" y="-6250"/>
                                    </p:animMotion>
                                  </p:childTnLst>
                                </p:cTn>
                              </p:par>
                            </p:childTnLst>
                          </p:cTn>
                        </p:par>
                        <p:par>
                          <p:cTn id="13" fill="hold">
                            <p:stCondLst>
                              <p:cond delay="2000"/>
                            </p:stCondLst>
                            <p:childTnLst>
                              <p:par>
                                <p:cTn id="14" presetID="42" presetClass="path" presetSubtype="0" accel="50000" decel="50000" fill="hold" grpId="3" nodeType="afterEffect">
                                  <p:stCondLst>
                                    <p:cond delay="0"/>
                                  </p:stCondLst>
                                  <p:childTnLst>
                                    <p:animMotion origin="layout" path="M 0.10105 -0.12384 L 0.19701 -0.12407 " pathEditMode="relative" rAng="0" ptsTypes="AA">
                                      <p:cBhvr>
                                        <p:cTn id="15" dur="1000" fill="hold"/>
                                        <p:tgtEl>
                                          <p:spTgt spid="86"/>
                                        </p:tgtEl>
                                        <p:attrNameLst>
                                          <p:attrName>ppt_x</p:attrName>
                                          <p:attrName>ppt_y</p:attrName>
                                        </p:attrNameLst>
                                      </p:cBhvr>
                                      <p:rCtr x="4792" y="-23"/>
                                    </p:animMotion>
                                  </p:childTnLst>
                                </p:cTn>
                              </p:par>
                            </p:childTnLst>
                          </p:cTn>
                        </p:par>
                        <p:par>
                          <p:cTn id="16" fill="hold">
                            <p:stCondLst>
                              <p:cond delay="3000"/>
                            </p:stCondLst>
                            <p:childTnLst>
                              <p:par>
                                <p:cTn id="17" presetID="42" presetClass="path" presetSubtype="0" accel="50000" decel="50000" fill="hold" grpId="4" nodeType="afterEffect">
                                  <p:stCondLst>
                                    <p:cond delay="0"/>
                                  </p:stCondLst>
                                  <p:childTnLst>
                                    <p:animMotion origin="layout" path="M 0.19701 -0.12407 L 0.19701 -0.10069 " pathEditMode="relative" rAng="0" ptsTypes="AA">
                                      <p:cBhvr>
                                        <p:cTn id="18" dur="1000" fill="hold"/>
                                        <p:tgtEl>
                                          <p:spTgt spid="86"/>
                                        </p:tgtEl>
                                        <p:attrNameLst>
                                          <p:attrName>ppt_x</p:attrName>
                                          <p:attrName>ppt_y</p:attrName>
                                        </p:attrNameLst>
                                      </p:cBhvr>
                                      <p:rCtr x="0" y="1157"/>
                                    </p:animMotion>
                                  </p:childTnLst>
                                </p:cTn>
                              </p:par>
                              <p:par>
                                <p:cTn id="19" presetID="6" presetClass="emph" presetSubtype="0" fill="hold" grpId="6" nodeType="withEffect">
                                  <p:stCondLst>
                                    <p:cond delay="0"/>
                                  </p:stCondLst>
                                  <p:childTnLst>
                                    <p:animScale>
                                      <p:cBhvr>
                                        <p:cTn id="20" dur="1000" fill="hold"/>
                                        <p:tgtEl>
                                          <p:spTgt spid="86"/>
                                        </p:tgtEl>
                                      </p:cBhvr>
                                      <p:by x="100000" y="2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7" nodeType="clickEffect">
                                  <p:stCondLst>
                                    <p:cond delay="0"/>
                                  </p:stCondLst>
                                  <p:childTnLst>
                                    <p:animMotion origin="layout" path="M 0.19701 -0.10069 L 0.41263 0.07662 " pathEditMode="relative" rAng="0" ptsTypes="AA">
                                      <p:cBhvr>
                                        <p:cTn id="24" dur="2000" fill="hold"/>
                                        <p:tgtEl>
                                          <p:spTgt spid="86"/>
                                        </p:tgtEl>
                                        <p:attrNameLst>
                                          <p:attrName>ppt_x</p:attrName>
                                          <p:attrName>ppt_y</p:attrName>
                                        </p:attrNameLst>
                                      </p:cBhvr>
                                      <p:rCtr x="10781" y="8866"/>
                                    </p:animMotion>
                                  </p:childTnLst>
                                </p:cTn>
                              </p:par>
                              <p:par>
                                <p:cTn id="25" presetID="6" presetClass="emph" presetSubtype="0" fill="hold" grpId="9" nodeType="withEffect">
                                  <p:stCondLst>
                                    <p:cond delay="0"/>
                                  </p:stCondLst>
                                  <p:childTnLst>
                                    <p:animScale>
                                      <p:cBhvr>
                                        <p:cTn id="26" dur="2000" fill="hold"/>
                                        <p:tgtEl>
                                          <p:spTgt spid="86"/>
                                        </p:tgtEl>
                                      </p:cBhvr>
                                      <p:by x="100000" y="490000"/>
                                    </p:animScale>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1" nodeType="withEffect">
                                  <p:stCondLst>
                                    <p:cond delay="0"/>
                                  </p:stCondLst>
                                  <p:childTnLst>
                                    <p:animEffect transition="out" filter="fade">
                                      <p:cBhvr>
                                        <p:cTn id="44" dur="500" tmFilter="0, 0; .2, .5; .8, .5; 1, 0"/>
                                        <p:tgtEl>
                                          <p:spTgt spid="93"/>
                                        </p:tgtEl>
                                      </p:cBhvr>
                                    </p:animEffect>
                                    <p:animScale>
                                      <p:cBhvr>
                                        <p:cTn id="45" dur="250" autoRev="1" fill="hold"/>
                                        <p:tgtEl>
                                          <p:spTgt spid="93"/>
                                        </p:tgtEl>
                                      </p:cBhvr>
                                      <p:by x="105000" y="105000"/>
                                    </p:animScale>
                                  </p:childTnLst>
                                </p:cTn>
                              </p:par>
                              <p:par>
                                <p:cTn id="46" presetID="1"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114"/>
                                        </p:tgtEl>
                                      </p:cBhvr>
                                    </p:animEffect>
                                    <p:animScale>
                                      <p:cBhvr>
                                        <p:cTn id="50" dur="250" autoRev="1" fill="hold"/>
                                        <p:tgtEl>
                                          <p:spTgt spid="11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par>
                                <p:cTn id="56" presetID="1" presetClass="exit" presetSubtype="0" fill="hold" grpId="10" nodeType="withEffect">
                                  <p:stCondLst>
                                    <p:cond delay="0"/>
                                  </p:stCondLst>
                                  <p:childTnLst>
                                    <p:set>
                                      <p:cBhvr>
                                        <p:cTn id="57" dur="1" fill="hold">
                                          <p:stCondLst>
                                            <p:cond delay="0"/>
                                          </p:stCondLst>
                                        </p:cTn>
                                        <p:tgtEl>
                                          <p:spTgt spid="8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26" presetClass="emph" presetSubtype="0" fill="hold" grpId="1" nodeType="withEffect">
                                  <p:stCondLst>
                                    <p:cond delay="0"/>
                                  </p:stCondLst>
                                  <p:childTnLst>
                                    <p:animEffect transition="out" filter="fade">
                                      <p:cBhvr>
                                        <p:cTn id="63" dur="500" tmFilter="0, 0; .2, .5; .8, .5; 1, 0"/>
                                        <p:tgtEl>
                                          <p:spTgt spid="100"/>
                                        </p:tgtEl>
                                      </p:cBhvr>
                                    </p:animEffect>
                                    <p:animScale>
                                      <p:cBhvr>
                                        <p:cTn id="64" dur="250" autoRev="1" fill="hold"/>
                                        <p:tgtEl>
                                          <p:spTgt spid="100"/>
                                        </p:tgtEl>
                                      </p:cBhvr>
                                      <p:by x="105000" y="105000"/>
                                    </p:animScale>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26" presetClass="emph" presetSubtype="0" fill="hold" grpId="1" nodeType="withEffect">
                                  <p:stCondLst>
                                    <p:cond delay="0"/>
                                  </p:stCondLst>
                                  <p:childTnLst>
                                    <p:animEffect transition="out" filter="fade">
                                      <p:cBhvr>
                                        <p:cTn id="68" dur="500" tmFilter="0, 0; .2, .5; .8, .5; 1, 0"/>
                                        <p:tgtEl>
                                          <p:spTgt spid="102"/>
                                        </p:tgtEl>
                                      </p:cBhvr>
                                    </p:animEffect>
                                    <p:animScale>
                                      <p:cBhvr>
                                        <p:cTn id="69" dur="250" autoRev="1" fill="hold"/>
                                        <p:tgtEl>
                                          <p:spTgt spid="102"/>
                                        </p:tgtEl>
                                      </p:cBhvr>
                                      <p:by x="105000" y="105000"/>
                                    </p:animScale>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par>
                                <p:cTn id="72" presetID="26" presetClass="emph" presetSubtype="0" fill="hold" grpId="1" nodeType="withEffect">
                                  <p:stCondLst>
                                    <p:cond delay="0"/>
                                  </p:stCondLst>
                                  <p:childTnLst>
                                    <p:animEffect transition="out" filter="fade">
                                      <p:cBhvr>
                                        <p:cTn id="73" dur="500" tmFilter="0, 0; .2, .5; .8, .5; 1, 0"/>
                                        <p:tgtEl>
                                          <p:spTgt spid="116"/>
                                        </p:tgtEl>
                                      </p:cBhvr>
                                    </p:animEffect>
                                    <p:animScale>
                                      <p:cBhvr>
                                        <p:cTn id="74" dur="250" autoRev="1" fill="hold"/>
                                        <p:tgtEl>
                                          <p:spTgt spid="116"/>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89"/>
                                        </p:tgtEl>
                                      </p:cBhvr>
                                    </p:animEffect>
                                    <p:animScale>
                                      <p:cBhvr>
                                        <p:cTn id="79" dur="250" autoRev="1" fill="hold"/>
                                        <p:tgtEl>
                                          <p:spTgt spid="89"/>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103"/>
                                        </p:tgtEl>
                                      </p:cBhvr>
                                    </p:animEffect>
                                    <p:animScale>
                                      <p:cBhvr>
                                        <p:cTn id="86" dur="250" autoRev="1" fill="hold"/>
                                        <p:tgtEl>
                                          <p:spTgt spid="103"/>
                                        </p:tgtEl>
                                      </p:cBhvr>
                                      <p:by x="105000" y="105000"/>
                                    </p:animScale>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26" presetClass="emph" presetSubtype="0" fill="hold" grpId="1" nodeType="withEffect">
                                  <p:stCondLst>
                                    <p:cond delay="0"/>
                                  </p:stCondLst>
                                  <p:childTnLst>
                                    <p:animEffect transition="out" filter="fade">
                                      <p:cBhvr>
                                        <p:cTn id="90" dur="500" tmFilter="0, 0; .2, .5; .8, .5; 1, 0"/>
                                        <p:tgtEl>
                                          <p:spTgt spid="104"/>
                                        </p:tgtEl>
                                      </p:cBhvr>
                                    </p:animEffect>
                                    <p:animScale>
                                      <p:cBhvr>
                                        <p:cTn id="91" dur="250" autoRev="1" fill="hold"/>
                                        <p:tgtEl>
                                          <p:spTgt spid="104"/>
                                        </p:tgtEl>
                                      </p:cBhvr>
                                      <p:by x="105000" y="105000"/>
                                    </p:animScale>
                                  </p:childTnLst>
                                </p:cTn>
                              </p:par>
                              <p:par>
                                <p:cTn id="92" presetID="1"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childTnLst>
                                </p:cTn>
                              </p:par>
                              <p:par>
                                <p:cTn id="94" presetID="26" presetClass="emph" presetSubtype="0" fill="hold" grpId="1" nodeType="withEffect">
                                  <p:stCondLst>
                                    <p:cond delay="0"/>
                                  </p:stCondLst>
                                  <p:childTnLst>
                                    <p:animEffect transition="out" filter="fade">
                                      <p:cBhvr>
                                        <p:cTn id="95" dur="500" tmFilter="0, 0; .2, .5; .8, .5; 1, 0"/>
                                        <p:tgtEl>
                                          <p:spTgt spid="117"/>
                                        </p:tgtEl>
                                      </p:cBhvr>
                                    </p:animEffect>
                                    <p:animScale>
                                      <p:cBhvr>
                                        <p:cTn id="96" dur="250" autoRev="1" fill="hold"/>
                                        <p:tgtEl>
                                          <p:spTgt spid="117"/>
                                        </p:tgtEl>
                                      </p:cBhvr>
                                      <p:by x="105000" y="105000"/>
                                    </p:animScale>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26" presetClass="emph" presetSubtype="0" fill="hold" grpId="1" nodeType="withEffect">
                                  <p:stCondLst>
                                    <p:cond delay="0"/>
                                  </p:stCondLst>
                                  <p:childTnLst>
                                    <p:animEffect transition="out" filter="fade">
                                      <p:cBhvr>
                                        <p:cTn id="100" dur="500" tmFilter="0, 0; .2, .5; .8, .5; 1, 0"/>
                                        <p:tgtEl>
                                          <p:spTgt spid="90"/>
                                        </p:tgtEl>
                                      </p:cBhvr>
                                    </p:animEffect>
                                    <p:animScale>
                                      <p:cBhvr>
                                        <p:cTn id="101" dur="250" autoRev="1" fill="hold"/>
                                        <p:tgtEl>
                                          <p:spTgt spid="90"/>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childTnLst>
                                </p:cTn>
                              </p:par>
                              <p:par>
                                <p:cTn id="106" presetID="26" presetClass="emph" presetSubtype="0" fill="hold" grpId="1" nodeType="withEffect">
                                  <p:stCondLst>
                                    <p:cond delay="0"/>
                                  </p:stCondLst>
                                  <p:childTnLst>
                                    <p:animEffect transition="out" filter="fade">
                                      <p:cBhvr>
                                        <p:cTn id="107" dur="500" tmFilter="0, 0; .2, .5; .8, .5; 1, 0"/>
                                        <p:tgtEl>
                                          <p:spTgt spid="106"/>
                                        </p:tgtEl>
                                      </p:cBhvr>
                                    </p:animEffect>
                                    <p:animScale>
                                      <p:cBhvr>
                                        <p:cTn id="108" dur="250" autoRev="1" fill="hold"/>
                                        <p:tgtEl>
                                          <p:spTgt spid="106"/>
                                        </p:tgtEl>
                                      </p:cBhvr>
                                      <p:by x="105000" y="105000"/>
                                    </p:animScale>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26" presetClass="emph" presetSubtype="0" fill="hold" grpId="1" nodeType="withEffect">
                                  <p:stCondLst>
                                    <p:cond delay="0"/>
                                  </p:stCondLst>
                                  <p:childTnLst>
                                    <p:animEffect transition="out" filter="fade">
                                      <p:cBhvr>
                                        <p:cTn id="112" dur="500" tmFilter="0, 0; .2, .5; .8, .5; 1, 0"/>
                                        <p:tgtEl>
                                          <p:spTgt spid="107"/>
                                        </p:tgtEl>
                                      </p:cBhvr>
                                    </p:animEffect>
                                    <p:animScale>
                                      <p:cBhvr>
                                        <p:cTn id="113" dur="250" autoRev="1" fill="hold"/>
                                        <p:tgtEl>
                                          <p:spTgt spid="107"/>
                                        </p:tgtEl>
                                      </p:cBhvr>
                                      <p:by x="105000" y="105000"/>
                                    </p:animScale>
                                  </p:childTnLst>
                                </p:cTn>
                              </p:par>
                              <p:par>
                                <p:cTn id="114" presetID="1" presetClass="entr" presetSubtype="0" fill="hold" grpId="0" nodeType="with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par>
                                <p:cTn id="116" presetID="26" presetClass="emph" presetSubtype="0" fill="hold" grpId="1" nodeType="withEffect">
                                  <p:stCondLst>
                                    <p:cond delay="0"/>
                                  </p:stCondLst>
                                  <p:childTnLst>
                                    <p:animEffect transition="out" filter="fade">
                                      <p:cBhvr>
                                        <p:cTn id="117" dur="500" tmFilter="0, 0; .2, .5; .8, .5; 1, 0"/>
                                        <p:tgtEl>
                                          <p:spTgt spid="119"/>
                                        </p:tgtEl>
                                      </p:cBhvr>
                                    </p:animEffect>
                                    <p:animScale>
                                      <p:cBhvr>
                                        <p:cTn id="118" dur="250" autoRev="1" fill="hold"/>
                                        <p:tgtEl>
                                          <p:spTgt spid="119"/>
                                        </p:tgtEl>
                                      </p:cBhvr>
                                      <p:by x="105000" y="105000"/>
                                    </p:animScale>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26" presetClass="emph" presetSubtype="0" fill="hold" grpId="1" nodeType="withEffect">
                                  <p:stCondLst>
                                    <p:cond delay="0"/>
                                  </p:stCondLst>
                                  <p:childTnLst>
                                    <p:animEffect transition="out" filter="fade">
                                      <p:cBhvr>
                                        <p:cTn id="122" dur="500" tmFilter="0, 0; .2, .5; .8, .5; 1, 0"/>
                                        <p:tgtEl>
                                          <p:spTgt spid="92"/>
                                        </p:tgtEl>
                                      </p:cBhvr>
                                    </p:animEffect>
                                    <p:animScale>
                                      <p:cBhvr>
                                        <p:cTn id="123" dur="250" autoRev="1" fill="hold"/>
                                        <p:tgtEl>
                                          <p:spTgt spid="92"/>
                                        </p:tgtEl>
                                      </p:cBhvr>
                                      <p:by x="105000" y="105000"/>
                                    </p:animScale>
                                  </p:childTnLst>
                                </p:cTn>
                              </p:par>
                              <p:par>
                                <p:cTn id="124" presetID="1" presetClass="entr" presetSubtype="0" fill="hold" grpId="0" nodeType="withEffect">
                                  <p:stCondLst>
                                    <p:cond delay="0"/>
                                  </p:stCondLst>
                                  <p:childTnLst>
                                    <p:set>
                                      <p:cBhvr>
                                        <p:cTn id="125" dur="1" fill="hold">
                                          <p:stCondLst>
                                            <p:cond delay="0"/>
                                          </p:stCondLst>
                                        </p:cTn>
                                        <p:tgtEl>
                                          <p:spTgt spid="97"/>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108"/>
                                        </p:tgtEl>
                                        <p:attrNameLst>
                                          <p:attrName>style.visibility</p:attrName>
                                        </p:attrNameLst>
                                      </p:cBhvr>
                                      <p:to>
                                        <p:strVal val="visible"/>
                                      </p:to>
                                    </p:set>
                                  </p:childTnLst>
                                </p:cTn>
                              </p:par>
                              <p:par>
                                <p:cTn id="130" presetID="26" presetClass="emph" presetSubtype="0" fill="hold" grpId="1" nodeType="withEffect">
                                  <p:stCondLst>
                                    <p:cond delay="0"/>
                                  </p:stCondLst>
                                  <p:childTnLst>
                                    <p:animEffect transition="out" filter="fade">
                                      <p:cBhvr>
                                        <p:cTn id="131" dur="500" tmFilter="0, 0; .2, .5; .8, .5; 1, 0"/>
                                        <p:tgtEl>
                                          <p:spTgt spid="108"/>
                                        </p:tgtEl>
                                      </p:cBhvr>
                                    </p:animEffect>
                                    <p:animScale>
                                      <p:cBhvr>
                                        <p:cTn id="132" dur="250" autoRev="1" fill="hold"/>
                                        <p:tgtEl>
                                          <p:spTgt spid="108"/>
                                        </p:tgtEl>
                                      </p:cBhvr>
                                      <p:by x="105000" y="105000"/>
                                    </p:animScale>
                                  </p:childTnLst>
                                </p:cTn>
                              </p:par>
                              <p:par>
                                <p:cTn id="133" presetID="1" presetClass="entr" presetSubtype="0" fill="hold" grpId="0" nodeType="withEffect">
                                  <p:stCondLst>
                                    <p:cond delay="0"/>
                                  </p:stCondLst>
                                  <p:childTnLst>
                                    <p:set>
                                      <p:cBhvr>
                                        <p:cTn id="134" dur="1" fill="hold">
                                          <p:stCondLst>
                                            <p:cond delay="0"/>
                                          </p:stCondLst>
                                        </p:cTn>
                                        <p:tgtEl>
                                          <p:spTgt spid="109"/>
                                        </p:tgtEl>
                                        <p:attrNameLst>
                                          <p:attrName>style.visibility</p:attrName>
                                        </p:attrNameLst>
                                      </p:cBhvr>
                                      <p:to>
                                        <p:strVal val="visible"/>
                                      </p:to>
                                    </p:set>
                                  </p:childTnLst>
                                </p:cTn>
                              </p:par>
                              <p:par>
                                <p:cTn id="135" presetID="26" presetClass="emph" presetSubtype="0" fill="hold" grpId="1" nodeType="withEffect">
                                  <p:stCondLst>
                                    <p:cond delay="0"/>
                                  </p:stCondLst>
                                  <p:childTnLst>
                                    <p:animEffect transition="out" filter="fade">
                                      <p:cBhvr>
                                        <p:cTn id="136" dur="500" tmFilter="0, 0; .2, .5; .8, .5; 1, 0"/>
                                        <p:tgtEl>
                                          <p:spTgt spid="109"/>
                                        </p:tgtEl>
                                      </p:cBhvr>
                                    </p:animEffect>
                                    <p:animScale>
                                      <p:cBhvr>
                                        <p:cTn id="137" dur="250" autoRev="1" fill="hold"/>
                                        <p:tgtEl>
                                          <p:spTgt spid="109"/>
                                        </p:tgtEl>
                                      </p:cBhvr>
                                      <p:by x="105000" y="105000"/>
                                    </p:animScale>
                                  </p:childTnLst>
                                </p:cTn>
                              </p:par>
                              <p:par>
                                <p:cTn id="138" presetID="1" presetClass="entr" presetSubtype="0" fill="hold" grpId="0" nodeType="withEffect">
                                  <p:stCondLst>
                                    <p:cond delay="0"/>
                                  </p:stCondLst>
                                  <p:childTnLst>
                                    <p:set>
                                      <p:cBhvr>
                                        <p:cTn id="139" dur="1" fill="hold">
                                          <p:stCondLst>
                                            <p:cond delay="0"/>
                                          </p:stCondLst>
                                        </p:cTn>
                                        <p:tgtEl>
                                          <p:spTgt spid="94"/>
                                        </p:tgtEl>
                                        <p:attrNameLst>
                                          <p:attrName>style.visibility</p:attrName>
                                        </p:attrNameLst>
                                      </p:cBhvr>
                                      <p:to>
                                        <p:strVal val="visible"/>
                                      </p:to>
                                    </p:set>
                                  </p:childTnLst>
                                </p:cTn>
                              </p:par>
                              <p:par>
                                <p:cTn id="140" presetID="26" presetClass="emph" presetSubtype="0" fill="hold" grpId="1" nodeType="withEffect">
                                  <p:stCondLst>
                                    <p:cond delay="0"/>
                                  </p:stCondLst>
                                  <p:childTnLst>
                                    <p:animEffect transition="out" filter="fade">
                                      <p:cBhvr>
                                        <p:cTn id="141" dur="500" tmFilter="0, 0; .2, .5; .8, .5; 1, 0"/>
                                        <p:tgtEl>
                                          <p:spTgt spid="94"/>
                                        </p:tgtEl>
                                      </p:cBhvr>
                                    </p:animEffect>
                                    <p:animScale>
                                      <p:cBhvr>
                                        <p:cTn id="142" dur="250" autoRev="1" fill="hold"/>
                                        <p:tgtEl>
                                          <p:spTgt spid="94"/>
                                        </p:tgtEl>
                                      </p:cBhvr>
                                      <p:by x="105000" y="105000"/>
                                    </p:animScale>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0"/>
                                        </p:tgtEl>
                                        <p:attrNameLst>
                                          <p:attrName>style.visibility</p:attrName>
                                        </p:attrNameLst>
                                      </p:cBhvr>
                                      <p:to>
                                        <p:strVal val="visible"/>
                                      </p:to>
                                    </p:set>
                                  </p:childTnLst>
                                </p:cTn>
                              </p:par>
                              <p:par>
                                <p:cTn id="147" presetID="26" presetClass="emph" presetSubtype="0" fill="hold" grpId="1" nodeType="withEffect">
                                  <p:stCondLst>
                                    <p:cond delay="0"/>
                                  </p:stCondLst>
                                  <p:childTnLst>
                                    <p:animEffect transition="out" filter="fade">
                                      <p:cBhvr>
                                        <p:cTn id="148" dur="500" tmFilter="0, 0; .2, .5; .8, .5; 1, 0"/>
                                        <p:tgtEl>
                                          <p:spTgt spid="110"/>
                                        </p:tgtEl>
                                      </p:cBhvr>
                                    </p:animEffect>
                                    <p:animScale>
                                      <p:cBhvr>
                                        <p:cTn id="149" dur="250" autoRev="1" fill="hold"/>
                                        <p:tgtEl>
                                          <p:spTgt spid="110"/>
                                        </p:tgtEl>
                                      </p:cBhvr>
                                      <p:by x="105000" y="105000"/>
                                    </p:animScale>
                                  </p:childTnLst>
                                </p:cTn>
                              </p:par>
                              <p:par>
                                <p:cTn id="150" presetID="1"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childTnLst>
                                </p:cTn>
                              </p:par>
                              <p:par>
                                <p:cTn id="152" presetID="26" presetClass="emph" presetSubtype="0" fill="hold" grpId="1" nodeType="withEffect">
                                  <p:stCondLst>
                                    <p:cond delay="0"/>
                                  </p:stCondLst>
                                  <p:childTnLst>
                                    <p:animEffect transition="out" filter="fade">
                                      <p:cBhvr>
                                        <p:cTn id="153" dur="500" tmFilter="0, 0; .2, .5; .8, .5; 1, 0"/>
                                        <p:tgtEl>
                                          <p:spTgt spid="111"/>
                                        </p:tgtEl>
                                      </p:cBhvr>
                                    </p:animEffect>
                                    <p:animScale>
                                      <p:cBhvr>
                                        <p:cTn id="154" dur="250" autoRev="1" fill="hold"/>
                                        <p:tgtEl>
                                          <p:spTgt spid="111"/>
                                        </p:tgtEl>
                                      </p:cBhvr>
                                      <p:by x="105000" y="105000"/>
                                    </p:animScale>
                                  </p:childTnLst>
                                </p:cTn>
                              </p:par>
                              <p:par>
                                <p:cTn id="155" presetID="1" presetClass="entr" presetSubtype="0" fill="hold" grpId="0" nodeType="with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26" presetClass="emph" presetSubtype="0" fill="hold" grpId="1" nodeType="withEffect">
                                  <p:stCondLst>
                                    <p:cond delay="0"/>
                                  </p:stCondLst>
                                  <p:childTnLst>
                                    <p:animEffect transition="out" filter="fade">
                                      <p:cBhvr>
                                        <p:cTn id="158" dur="500" tmFilter="0, 0; .2, .5; .8, .5; 1, 0"/>
                                        <p:tgtEl>
                                          <p:spTgt spid="95"/>
                                        </p:tgtEl>
                                      </p:cBhvr>
                                    </p:animEffect>
                                    <p:animScale>
                                      <p:cBhvr>
                                        <p:cTn id="159" dur="250" autoRev="1" fill="hold"/>
                                        <p:tgtEl>
                                          <p:spTgt spid="95"/>
                                        </p:tgtEl>
                                      </p:cBhvr>
                                      <p:by x="105000" y="105000"/>
                                    </p:animScale>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112"/>
                                        </p:tgtEl>
                                        <p:attrNameLst>
                                          <p:attrName>style.visibility</p:attrName>
                                        </p:attrNameLst>
                                      </p:cBhvr>
                                      <p:to>
                                        <p:strVal val="visible"/>
                                      </p:to>
                                    </p:set>
                                  </p:childTnLst>
                                </p:cTn>
                              </p:par>
                              <p:par>
                                <p:cTn id="164" presetID="26" presetClass="emph" presetSubtype="0" fill="hold" grpId="1" nodeType="withEffect">
                                  <p:stCondLst>
                                    <p:cond delay="0"/>
                                  </p:stCondLst>
                                  <p:childTnLst>
                                    <p:animEffect transition="out" filter="fade">
                                      <p:cBhvr>
                                        <p:cTn id="165" dur="500" tmFilter="0, 0; .2, .5; .8, .5; 1, 0"/>
                                        <p:tgtEl>
                                          <p:spTgt spid="112"/>
                                        </p:tgtEl>
                                      </p:cBhvr>
                                    </p:animEffect>
                                    <p:animScale>
                                      <p:cBhvr>
                                        <p:cTn id="166" dur="250" autoRev="1" fill="hold"/>
                                        <p:tgtEl>
                                          <p:spTgt spid="112"/>
                                        </p:tgtEl>
                                      </p:cBhvr>
                                      <p:by x="105000" y="105000"/>
                                    </p:animScale>
                                  </p:childTnLst>
                                </p:cTn>
                              </p:par>
                              <p:par>
                                <p:cTn id="167" presetID="1" presetClass="entr" presetSubtype="0" fill="hold" grpId="0" nodeType="withEffect">
                                  <p:stCondLst>
                                    <p:cond delay="0"/>
                                  </p:stCondLst>
                                  <p:childTnLst>
                                    <p:set>
                                      <p:cBhvr>
                                        <p:cTn id="168" dur="1" fill="hold">
                                          <p:stCondLst>
                                            <p:cond delay="0"/>
                                          </p:stCondLst>
                                        </p:cTn>
                                        <p:tgtEl>
                                          <p:spTgt spid="113"/>
                                        </p:tgtEl>
                                        <p:attrNameLst>
                                          <p:attrName>style.visibility</p:attrName>
                                        </p:attrNameLst>
                                      </p:cBhvr>
                                      <p:to>
                                        <p:strVal val="visible"/>
                                      </p:to>
                                    </p:set>
                                  </p:childTnLst>
                                </p:cTn>
                              </p:par>
                              <p:par>
                                <p:cTn id="169" presetID="26" presetClass="emph" presetSubtype="0" fill="hold" grpId="1" nodeType="withEffect">
                                  <p:stCondLst>
                                    <p:cond delay="0"/>
                                  </p:stCondLst>
                                  <p:childTnLst>
                                    <p:animEffect transition="out" filter="fade">
                                      <p:cBhvr>
                                        <p:cTn id="170" dur="500" tmFilter="0, 0; .2, .5; .8, .5; 1, 0"/>
                                        <p:tgtEl>
                                          <p:spTgt spid="113"/>
                                        </p:tgtEl>
                                      </p:cBhvr>
                                    </p:animEffect>
                                    <p:animScale>
                                      <p:cBhvr>
                                        <p:cTn id="171" dur="250" autoRev="1" fill="hold"/>
                                        <p:tgtEl>
                                          <p:spTgt spid="113"/>
                                        </p:tgtEl>
                                      </p:cBhvr>
                                      <p:by x="105000" y="105000"/>
                                    </p:animScale>
                                  </p:childTnLst>
                                </p:cTn>
                              </p:par>
                              <p:par>
                                <p:cTn id="172" presetID="1" presetClass="entr" presetSubtype="0" fill="hold" grpId="0" nodeType="withEffect">
                                  <p:stCondLst>
                                    <p:cond delay="0"/>
                                  </p:stCondLst>
                                  <p:childTnLst>
                                    <p:set>
                                      <p:cBhvr>
                                        <p:cTn id="173" dur="1" fill="hold">
                                          <p:stCondLst>
                                            <p:cond delay="0"/>
                                          </p:stCondLst>
                                        </p:cTn>
                                        <p:tgtEl>
                                          <p:spTgt spid="96"/>
                                        </p:tgtEl>
                                        <p:attrNameLst>
                                          <p:attrName>style.visibility</p:attrName>
                                        </p:attrNameLst>
                                      </p:cBhvr>
                                      <p:to>
                                        <p:strVal val="visible"/>
                                      </p:to>
                                    </p:set>
                                  </p:childTnLst>
                                </p:cTn>
                              </p:par>
                              <p:par>
                                <p:cTn id="174" presetID="26" presetClass="emph" presetSubtype="0" fill="hold" grpId="1" nodeType="withEffect">
                                  <p:stCondLst>
                                    <p:cond delay="0"/>
                                  </p:stCondLst>
                                  <p:childTnLst>
                                    <p:animEffect transition="out" filter="fade">
                                      <p:cBhvr>
                                        <p:cTn id="175" dur="500" tmFilter="0, 0; .2, .5; .8, .5; 1, 0"/>
                                        <p:tgtEl>
                                          <p:spTgt spid="96"/>
                                        </p:tgtEl>
                                      </p:cBhvr>
                                    </p:animEffect>
                                    <p:animScale>
                                      <p:cBhvr>
                                        <p:cTn id="176" dur="250" autoRev="1" fill="hold"/>
                                        <p:tgtEl>
                                          <p:spTgt spid="96"/>
                                        </p:tgtEl>
                                      </p:cBhvr>
                                      <p:by x="105000" y="105000"/>
                                    </p:animScale>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6" grpId="2" animBg="1"/>
      <p:bldP spid="86" grpId="3" animBg="1"/>
      <p:bldP spid="86" grpId="4" animBg="1"/>
      <p:bldP spid="86" grpId="6" animBg="1"/>
      <p:bldP spid="86" grpId="7" animBg="1"/>
      <p:bldP spid="86" grpId="9" animBg="1"/>
      <p:bldP spid="86" grpId="10" animBg="1"/>
      <p:bldP spid="93" grpId="0" animBg="1"/>
      <p:bldP spid="93" grpId="1" animBg="1"/>
      <p:bldP spid="99" grpId="0" animBg="1"/>
      <p:bldP spid="99" grpId="1" animBg="1"/>
      <p:bldP spid="100" grpId="0" animBg="1"/>
      <p:bldP spid="100" grpId="1" animBg="1"/>
      <p:bldP spid="102" grpId="0" animBg="1"/>
      <p:bldP spid="102" grpId="1" animBg="1"/>
      <p:bldP spid="103" grpId="0" animBg="1"/>
      <p:bldP spid="103" grpId="1" animBg="1"/>
      <p:bldP spid="104" grpId="0" animBg="1"/>
      <p:bldP spid="104"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5" grpId="0" animBg="1"/>
      <p:bldP spid="114" grpId="0" animBg="1"/>
      <p:bldP spid="114" grpId="1" animBg="1"/>
      <p:bldP spid="116" grpId="0" animBg="1"/>
      <p:bldP spid="116" grpId="1" animBg="1"/>
      <p:bldP spid="117" grpId="0" animBg="1"/>
      <p:bldP spid="117" grpId="1" animBg="1"/>
      <p:bldP spid="119" grpId="0" animBg="1"/>
      <p:bldP spid="119" grpId="1" animBg="1"/>
      <p:bldP spid="3" grpId="0"/>
      <p:bldP spid="5" grpId="0" animBg="1"/>
      <p:bldP spid="5" grpId="1" animBg="1"/>
      <p:bldP spid="89" grpId="0" animBg="1"/>
      <p:bldP spid="89" grpId="1" animBg="1"/>
      <p:bldP spid="90" grpId="0" animBg="1"/>
      <p:bldP spid="90" grpId="1" animBg="1"/>
      <p:bldP spid="92" grpId="0" animBg="1"/>
      <p:bldP spid="92" grpId="1" animBg="1"/>
      <p:bldP spid="94" grpId="0" animBg="1"/>
      <p:bldP spid="94" grpId="1" animBg="1"/>
      <p:bldP spid="95" grpId="0" animBg="1"/>
      <p:bldP spid="95" grpId="1" animBg="1"/>
      <p:bldP spid="96" grpId="0" animBg="1"/>
      <p:bldP spid="96" grpId="1" animBg="1"/>
      <p:bldP spid="9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olidFill>
            <a:srgbClr val="00B0F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11433</Words>
  <Application>Microsoft Office PowerPoint</Application>
  <PresentationFormat>Breitbild</PresentationFormat>
  <Paragraphs>4626</Paragraphs>
  <Slides>33</Slides>
  <Notes>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33</vt:i4>
      </vt:variant>
    </vt:vector>
  </HeadingPairs>
  <TitlesOfParts>
    <vt:vector size="45" baseType="lpstr">
      <vt:lpstr>Microsoft YaHei UI</vt:lpstr>
      <vt:lpstr>Angsana New</vt:lpstr>
      <vt:lpstr>Arial</vt:lpstr>
      <vt:lpstr>Calibri</vt:lpstr>
      <vt:lpstr>Cambria Math</vt:lpstr>
      <vt:lpstr>Courier New</vt:lpstr>
      <vt:lpstr>Harrington</vt:lpstr>
      <vt:lpstr>Impact</vt:lpstr>
      <vt:lpstr>Times New Roman</vt:lpstr>
      <vt:lpstr>Wingdings</vt:lpstr>
      <vt:lpstr>Office Theme</vt:lpstr>
      <vt:lpstr>1_Office Theme</vt:lpstr>
      <vt:lpstr>SearchEngine: a Holistic Approach to Matching</vt:lpstr>
      <vt:lpstr>Blocking</vt:lpstr>
      <vt:lpstr>PowerPoint-Präsentation</vt:lpstr>
      <vt:lpstr>Preparer Gateway</vt:lpstr>
      <vt:lpstr>Relative Identification Potential</vt:lpstr>
      <vt:lpstr>Relative Identity</vt:lpstr>
      <vt:lpstr>PowerPoint-Präsentation</vt:lpstr>
      <vt:lpstr>Candidate Retrieval</vt:lpstr>
      <vt:lpstr>Identity Completion</vt:lpstr>
      <vt:lpstr>Weak Search Terms: Berlin GmbH, Berlin</vt:lpstr>
      <vt:lpstr>Jaccard P. (1902), `Lois de distribution florale dans la zone alpine´, Bulletin de la Société Vaudoise des Sciences Naturelles</vt:lpstr>
      <vt:lpstr>10% Feedback Effect on Berlin GmbH, Berlin</vt:lpstr>
      <vt:lpstr>3-Gram Search for “Blaupause”: BLA LAU AUP UPA AUS USE</vt:lpstr>
      <vt:lpstr>Least Relative Character Position Delta (LRCPD)</vt:lpstr>
      <vt:lpstr>3-Gram Search for “Blaupause” after LRCPD-Refinement</vt:lpstr>
      <vt:lpstr>Smoothing &amp; Accentuating of the rIP</vt:lpstr>
      <vt:lpstr>Smoothing &amp; Accentuating of the rIP</vt:lpstr>
      <vt:lpstr>3-Gram Search for “Blaupause” with Log-Smoothing </vt:lpstr>
      <vt:lpstr>PowerPoint-Präsentation</vt:lpstr>
      <vt:lpstr>General Workflow</vt:lpstr>
      <vt:lpstr>Search Strategy Components</vt:lpstr>
      <vt:lpstr>Search Strategy: Establishment Panel vs. Company Panel (MUP)</vt:lpstr>
      <vt:lpstr>Training Data</vt:lpstr>
      <vt:lpstr>Meta Vector Components</vt:lpstr>
      <vt:lpstr>SEML (SearchEngine Machine Learning): Establishments vs. Company Panel </vt:lpstr>
      <vt:lpstr>Search Strategy: German EPO Firm Applicants vs. Company Panel (MUP)</vt:lpstr>
      <vt:lpstr>SEML: German EPO Applicants vs. Company Panel</vt:lpstr>
      <vt:lpstr>Entity Resolution: Search Table = Base Table</vt:lpstr>
      <vt:lpstr>Intransitive Similarity Network: Directed Graph</vt:lpstr>
      <vt:lpstr>Intransitive Similarity Network: Undirected Graph</vt:lpstr>
      <vt:lpstr>Nested Cascaded Traversal</vt:lpstr>
      <vt:lpstr>Clustering German EPO Applicants by Name</vt:lpstr>
      <vt:lpstr>PowerPoint-Präsentation</vt:lpstr>
    </vt:vector>
  </TitlesOfParts>
  <Company>ZEW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Doherr, Thorsten</dc:creator>
  <cp:lastModifiedBy>Doherr, Thorsten</cp:lastModifiedBy>
  <cp:revision>344</cp:revision>
  <dcterms:created xsi:type="dcterms:W3CDTF">2023-08-28T14:05:43Z</dcterms:created>
  <dcterms:modified xsi:type="dcterms:W3CDTF">2024-10-02T12:58:22Z</dcterms:modified>
</cp:coreProperties>
</file>