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7" r:id="rId9"/>
    <p:sldId id="263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5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1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03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1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2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0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1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0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4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1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6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rote in der Auslage">
            <a:extLst>
              <a:ext uri="{FF2B5EF4-FFF2-40B4-BE49-F238E27FC236}">
                <a16:creationId xmlns:a16="http://schemas.microsoft.com/office/drawing/2014/main" id="{A64FA350-1E3E-ABCC-ED29-7818D23AAC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920" r="19667" b="-2"/>
          <a:stretch/>
        </p:blipFill>
        <p:spPr>
          <a:xfrm>
            <a:off x="-19030" y="1804072"/>
            <a:ext cx="4458058" cy="43498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92ECAD-0075-4433-B54A-39AB7311C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101" y="2146851"/>
            <a:ext cx="6666980" cy="2658269"/>
          </a:xfrm>
        </p:spPr>
        <p:txBody>
          <a:bodyPr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de-DE" sz="4200" dirty="0" err="1"/>
              <a:t>Bakery</a:t>
            </a:r>
            <a:r>
              <a:rPr lang="de-DE" sz="4200" dirty="0"/>
              <a:t> Sales </a:t>
            </a:r>
            <a:r>
              <a:rPr lang="de-DE" sz="4200" dirty="0" err="1"/>
              <a:t>Prediction</a:t>
            </a:r>
            <a:br>
              <a:rPr lang="de-DE" sz="4200" dirty="0"/>
            </a:br>
            <a:r>
              <a:rPr lang="de-DE" sz="4200" dirty="0"/>
              <a:t>Gruppe 14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A678E8-623F-4D52-BF7E-5320861D2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102" y="4810937"/>
            <a:ext cx="6666980" cy="1172200"/>
          </a:xfrm>
        </p:spPr>
        <p:txBody>
          <a:bodyPr anchor="t">
            <a:normAutofit fontScale="92500"/>
          </a:bodyPr>
          <a:lstStyle/>
          <a:p>
            <a:r>
              <a:rPr lang="de-DE" dirty="0"/>
              <a:t>Von Stefan </a:t>
            </a:r>
            <a:r>
              <a:rPr lang="de-DE" dirty="0" err="1"/>
              <a:t>Linger</a:t>
            </a:r>
            <a:r>
              <a:rPr lang="de-DE" dirty="0"/>
              <a:t> und Lasse Schettlinger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8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29723A0-D41B-4C41-8D49-B56A87465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467"/>
            <a:ext cx="64291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5042B25-87E5-4392-8FA1-24600E567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2287" y="1301923"/>
            <a:ext cx="7979852" cy="4273187"/>
          </a:xfrm>
          <a:prstGeom prst="rect">
            <a:avLst/>
          </a:prstGeom>
        </p:spPr>
      </p:pic>
      <p:sp>
        <p:nvSpPr>
          <p:cNvPr id="22" name="Rectangle 11">
            <a:extLst>
              <a:ext uri="{FF2B5EF4-FFF2-40B4-BE49-F238E27FC236}">
                <a16:creationId xmlns:a16="http://schemas.microsoft.com/office/drawing/2014/main" id="{CB8E2193-D83A-4F93-AA5A-6B128ADC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15" y="6214533"/>
            <a:ext cx="11599127" cy="6434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29723A0-D41B-4C41-8D49-B56A87465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467"/>
            <a:ext cx="64291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5042B25-87E5-4392-8FA1-24600E567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2287" y="1301923"/>
            <a:ext cx="7979852" cy="4273186"/>
          </a:xfrm>
          <a:prstGeom prst="rect">
            <a:avLst/>
          </a:prstGeom>
        </p:spPr>
      </p:pic>
      <p:sp>
        <p:nvSpPr>
          <p:cNvPr id="22" name="Rectangle 11">
            <a:extLst>
              <a:ext uri="{FF2B5EF4-FFF2-40B4-BE49-F238E27FC236}">
                <a16:creationId xmlns:a16="http://schemas.microsoft.com/office/drawing/2014/main" id="{CB8E2193-D83A-4F93-AA5A-6B128ADC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15" y="6214533"/>
            <a:ext cx="11599127" cy="6434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71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6C1E75-27BE-448B-A483-45122238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Worst</a:t>
            </a:r>
            <a:r>
              <a:rPr lang="de-DE" dirty="0"/>
              <a:t> Fail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E88CC-0E03-44A1-B925-DA95E87E9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15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82659A-6C6B-421C-ACD4-D19052D8B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27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141CD-02F8-4708-B02B-10601636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63DF52-4522-40D6-A0F1-354A4774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500" dirty="0"/>
              <a:t>Warengruppen: </a:t>
            </a:r>
            <a:r>
              <a:rPr lang="de-DE" sz="1500" b="0" dirty="0"/>
              <a:t>Dummy Variablen für die Warengruppen</a:t>
            </a:r>
          </a:p>
          <a:p>
            <a:r>
              <a:rPr lang="de-DE" sz="1500" dirty="0"/>
              <a:t>Kieler Woche: </a:t>
            </a:r>
            <a:r>
              <a:rPr lang="de-DE" sz="1500" b="0" dirty="0"/>
              <a:t>Dummy Variable </a:t>
            </a:r>
            <a:r>
              <a:rPr lang="de-DE" sz="1500" b="0" dirty="0" err="1"/>
              <a:t>KiWo</a:t>
            </a:r>
            <a:endParaRPr lang="de-DE" sz="1500" b="0" dirty="0"/>
          </a:p>
          <a:p>
            <a:r>
              <a:rPr lang="de-DE" sz="1500" dirty="0"/>
              <a:t>Feiertage: </a:t>
            </a:r>
            <a:r>
              <a:rPr lang="de-DE" sz="1500" b="0" dirty="0"/>
              <a:t>Dummy Variable für Feiertage in SH</a:t>
            </a:r>
          </a:p>
          <a:p>
            <a:r>
              <a:rPr lang="de-DE" sz="1500" dirty="0"/>
              <a:t>Regenwetter: </a:t>
            </a:r>
            <a:r>
              <a:rPr lang="de-DE" sz="1500" b="0" dirty="0"/>
              <a:t>Dummy Variable für Regen</a:t>
            </a:r>
            <a:endParaRPr lang="de-DE" sz="1500" dirty="0"/>
          </a:p>
          <a:p>
            <a:r>
              <a:rPr lang="de-DE" sz="1500" dirty="0"/>
              <a:t>Schneewetter: </a:t>
            </a:r>
            <a:r>
              <a:rPr lang="de-DE" sz="1500" b="0" dirty="0"/>
              <a:t>Dummy Variable für Schnee</a:t>
            </a:r>
          </a:p>
          <a:p>
            <a:r>
              <a:rPr lang="de-DE" sz="1500" dirty="0"/>
              <a:t>Wochentage: </a:t>
            </a:r>
            <a:r>
              <a:rPr lang="de-DE" sz="1500" b="0" dirty="0"/>
              <a:t>Dummy Variablen für die Tage der Woche</a:t>
            </a:r>
          </a:p>
          <a:p>
            <a:r>
              <a:rPr lang="de-DE" sz="1500" dirty="0"/>
              <a:t>Temperatur: </a:t>
            </a:r>
            <a:r>
              <a:rPr lang="de-DE" sz="1500" b="0" dirty="0"/>
              <a:t>Dummy Variablen für die eine hohe, mittlere oder niedrige Temperatur gruppiert nach Jahreszeit</a:t>
            </a:r>
          </a:p>
          <a:p>
            <a:r>
              <a:rPr lang="de-DE" sz="1500" dirty="0"/>
              <a:t>Tourismus: </a:t>
            </a:r>
            <a:r>
              <a:rPr lang="de-DE" sz="1500" b="0" dirty="0"/>
              <a:t>monatliche Übernachtungen und Ankünfte für Tourismus in SH </a:t>
            </a:r>
            <a:endParaRPr lang="de-DE" sz="15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E711C6-A6B4-4D6B-8259-57FDEA11B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579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9723A0-D41B-4C41-8D49-B56A87465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467"/>
            <a:ext cx="64291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Diagramm, Reihe, Text, Screenshot enthält.&#10;&#10;Automatisch generierte Beschreibung">
            <a:extLst>
              <a:ext uri="{FF2B5EF4-FFF2-40B4-BE49-F238E27FC236}">
                <a16:creationId xmlns:a16="http://schemas.microsoft.com/office/drawing/2014/main" id="{28849371-A8D4-472A-ADE9-56CEFE6CE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862" y="1301923"/>
            <a:ext cx="8632702" cy="42731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B8E2193-D83A-4F93-AA5A-6B128ADC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15" y="6214533"/>
            <a:ext cx="11599127" cy="6434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6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29723A0-D41B-4C41-8D49-B56A87465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467"/>
            <a:ext cx="64291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 descr="Ein Bild, das Diagramm, Text, Screenshot, Reihe enthält.&#10;&#10;Automatisch generierte Beschreibung">
            <a:extLst>
              <a:ext uri="{FF2B5EF4-FFF2-40B4-BE49-F238E27FC236}">
                <a16:creationId xmlns:a16="http://schemas.microsoft.com/office/drawing/2014/main" id="{C5042B25-87E5-4392-8FA1-24600E567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862" y="1301923"/>
            <a:ext cx="8632702" cy="4273187"/>
          </a:xfrm>
          <a:prstGeom prst="rect">
            <a:avLst/>
          </a:prstGeom>
        </p:spPr>
      </p:pic>
      <p:sp>
        <p:nvSpPr>
          <p:cNvPr id="22" name="Rectangle 11">
            <a:extLst>
              <a:ext uri="{FF2B5EF4-FFF2-40B4-BE49-F238E27FC236}">
                <a16:creationId xmlns:a16="http://schemas.microsoft.com/office/drawing/2014/main" id="{CB8E2193-D83A-4F93-AA5A-6B128ADC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15" y="6214533"/>
            <a:ext cx="11599127" cy="6434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9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7FA20-D93D-4D54-9FED-CDF3A2CB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267DF7-8915-4DA3-A2EB-9BF6B7AF3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500" i="0" dirty="0">
                <a:solidFill>
                  <a:srgbClr val="3F4350"/>
                </a:solidFill>
                <a:effectLst/>
              </a:rPr>
              <a:t>Modellgleichung für die OLS-Regression:</a:t>
            </a:r>
          </a:p>
          <a:p>
            <a:r>
              <a:rPr lang="de-DE" sz="1500" b="0" i="0" dirty="0">
                <a:solidFill>
                  <a:srgbClr val="3F4350"/>
                </a:solidFill>
                <a:effectLst/>
              </a:rPr>
              <a:t>Umsatz ~ </a:t>
            </a:r>
            <a:r>
              <a:rPr lang="de-DE" sz="1500" b="0" i="0" dirty="0" err="1">
                <a:solidFill>
                  <a:srgbClr val="3F4350"/>
                </a:solidFill>
                <a:effectLst/>
              </a:rPr>
              <a:t>snow_weather</a:t>
            </a:r>
            <a:r>
              <a:rPr lang="de-DE" sz="1500" b="0" i="0" dirty="0">
                <a:solidFill>
                  <a:srgbClr val="3F4350"/>
                </a:solidFill>
                <a:effectLst/>
              </a:rPr>
              <a:t> + </a:t>
            </a:r>
            <a:r>
              <a:rPr lang="de-DE" sz="1500" b="0" i="0" dirty="0" err="1">
                <a:solidFill>
                  <a:srgbClr val="3F4350"/>
                </a:solidFill>
                <a:effectLst/>
              </a:rPr>
              <a:t>rain_weather</a:t>
            </a:r>
            <a:r>
              <a:rPr lang="de-DE" sz="1500" b="0" i="0" dirty="0">
                <a:solidFill>
                  <a:srgbClr val="3F4350"/>
                </a:solidFill>
                <a:effectLst/>
              </a:rPr>
              <a:t> + Windgeschwindigkeit + </a:t>
            </a:r>
            <a:r>
              <a:rPr lang="de-DE" sz="1500" b="0" i="0" dirty="0" err="1">
                <a:solidFill>
                  <a:srgbClr val="3F4350"/>
                </a:solidFill>
                <a:effectLst/>
              </a:rPr>
              <a:t>KielerWoche</a:t>
            </a:r>
            <a:r>
              <a:rPr lang="de-DE" sz="1500" b="0" i="0" dirty="0">
                <a:solidFill>
                  <a:srgbClr val="3F4350"/>
                </a:solidFill>
                <a:effectLst/>
              </a:rPr>
              <a:t> + Feiertag + </a:t>
            </a:r>
            <a:r>
              <a:rPr lang="de-DE" sz="1500" b="0" i="0" dirty="0" err="1">
                <a:solidFill>
                  <a:srgbClr val="3F4350"/>
                </a:solidFill>
                <a:effectLst/>
              </a:rPr>
              <a:t>is_weekend</a:t>
            </a:r>
            <a:r>
              <a:rPr lang="de-DE" sz="1500" b="0" i="0" dirty="0">
                <a:solidFill>
                  <a:srgbClr val="3F4350"/>
                </a:solidFill>
                <a:effectLst/>
              </a:rPr>
              <a:t> + </a:t>
            </a:r>
            <a:r>
              <a:rPr lang="de-DE" sz="1500" b="0" i="0" dirty="0" err="1">
                <a:solidFill>
                  <a:srgbClr val="3F4350"/>
                </a:solidFill>
                <a:effectLst/>
              </a:rPr>
              <a:t>Season_Temp_Fall_high</a:t>
            </a:r>
            <a:r>
              <a:rPr lang="de-DE" sz="1500" b="0" i="0" dirty="0">
                <a:solidFill>
                  <a:srgbClr val="3F4350"/>
                </a:solidFill>
                <a:effectLst/>
              </a:rPr>
              <a:t> + </a:t>
            </a:r>
            <a:r>
              <a:rPr lang="de-DE" sz="1500" b="0" i="0" dirty="0" err="1">
                <a:solidFill>
                  <a:srgbClr val="3F4350"/>
                </a:solidFill>
                <a:effectLst/>
              </a:rPr>
              <a:t>Season_Temp_Fall_low</a:t>
            </a:r>
            <a:r>
              <a:rPr lang="de-DE" sz="1500" b="0" i="0" dirty="0">
                <a:solidFill>
                  <a:srgbClr val="3F4350"/>
                </a:solidFill>
                <a:effectLst/>
              </a:rPr>
              <a:t> + </a:t>
            </a:r>
            <a:r>
              <a:rPr lang="de-DE" sz="1500" b="0" i="0" dirty="0" err="1">
                <a:solidFill>
                  <a:srgbClr val="3F4350"/>
                </a:solidFill>
                <a:effectLst/>
              </a:rPr>
              <a:t>Season_Temp_Spring_high</a:t>
            </a:r>
            <a:r>
              <a:rPr lang="de-DE" sz="1500" b="0" i="0" dirty="0">
                <a:solidFill>
                  <a:srgbClr val="3F4350"/>
                </a:solidFill>
                <a:effectLst/>
              </a:rPr>
              <a:t> + </a:t>
            </a:r>
            <a:r>
              <a:rPr lang="de-DE" sz="1500" b="0" i="0" dirty="0" err="1">
                <a:solidFill>
                  <a:srgbClr val="3F4350"/>
                </a:solidFill>
                <a:effectLst/>
              </a:rPr>
              <a:t>Season_Temp_Spring_middle</a:t>
            </a:r>
            <a:r>
              <a:rPr lang="de-DE" sz="1500" b="0" i="0" dirty="0">
                <a:solidFill>
                  <a:srgbClr val="3F4350"/>
                </a:solidFill>
                <a:effectLst/>
              </a:rPr>
              <a:t> + </a:t>
            </a:r>
            <a:r>
              <a:rPr lang="de-DE" sz="1500" b="0" i="0" dirty="0" err="1">
                <a:solidFill>
                  <a:srgbClr val="3F4350"/>
                </a:solidFill>
                <a:effectLst/>
              </a:rPr>
              <a:t>Season_Temp_Spring_low</a:t>
            </a:r>
            <a:r>
              <a:rPr lang="de-DE" sz="1500" b="0" i="0" dirty="0">
                <a:solidFill>
                  <a:srgbClr val="3F4350"/>
                </a:solidFill>
                <a:effectLst/>
              </a:rPr>
              <a:t> + </a:t>
            </a:r>
            <a:r>
              <a:rPr lang="de-DE" sz="1500" b="0" i="0" dirty="0" err="1">
                <a:solidFill>
                  <a:srgbClr val="3F4350"/>
                </a:solidFill>
                <a:effectLst/>
              </a:rPr>
              <a:t>Season_Temp_Summer_high</a:t>
            </a:r>
            <a:r>
              <a:rPr lang="de-DE" sz="1500" b="0" i="0" dirty="0">
                <a:solidFill>
                  <a:srgbClr val="3F4350"/>
                </a:solidFill>
                <a:effectLst/>
              </a:rPr>
              <a:t> + </a:t>
            </a:r>
            <a:r>
              <a:rPr lang="de-DE" sz="1500" b="0" i="0" dirty="0" err="1">
                <a:solidFill>
                  <a:srgbClr val="3F4350"/>
                </a:solidFill>
                <a:effectLst/>
              </a:rPr>
              <a:t>Season_Temp_Summer_low</a:t>
            </a:r>
            <a:r>
              <a:rPr lang="de-DE" sz="1500" b="0" i="0" dirty="0">
                <a:solidFill>
                  <a:srgbClr val="3F4350"/>
                </a:solidFill>
                <a:effectLst/>
              </a:rPr>
              <a:t> + </a:t>
            </a:r>
            <a:r>
              <a:rPr lang="de-DE" sz="1500" b="0" i="0" dirty="0" err="1">
                <a:solidFill>
                  <a:srgbClr val="3F4350"/>
                </a:solidFill>
                <a:effectLst/>
              </a:rPr>
              <a:t>Season_Temp_Summer_middle</a:t>
            </a:r>
            <a:r>
              <a:rPr lang="de-DE" sz="1500" b="0" i="0" dirty="0">
                <a:solidFill>
                  <a:srgbClr val="3F4350"/>
                </a:solidFill>
                <a:effectLst/>
              </a:rPr>
              <a:t> + </a:t>
            </a:r>
            <a:r>
              <a:rPr lang="de-DE" sz="1500" b="0" i="0" dirty="0" err="1">
                <a:solidFill>
                  <a:srgbClr val="3F4350"/>
                </a:solidFill>
                <a:effectLst/>
              </a:rPr>
              <a:t>Season_Temp_Winter_high</a:t>
            </a:r>
            <a:r>
              <a:rPr lang="de-DE" sz="1500" b="0" i="0" dirty="0">
                <a:solidFill>
                  <a:srgbClr val="3F4350"/>
                </a:solidFill>
                <a:effectLst/>
              </a:rPr>
              <a:t> + </a:t>
            </a:r>
            <a:r>
              <a:rPr lang="de-DE" sz="1500" b="0" i="0" dirty="0" err="1">
                <a:solidFill>
                  <a:srgbClr val="3F4350"/>
                </a:solidFill>
                <a:effectLst/>
              </a:rPr>
              <a:t>Season_Temp_Winter_middle</a:t>
            </a:r>
            <a:r>
              <a:rPr lang="de-DE" sz="1500" b="0" i="0" dirty="0">
                <a:solidFill>
                  <a:srgbClr val="3F4350"/>
                </a:solidFill>
                <a:effectLst/>
              </a:rPr>
              <a:t> + </a:t>
            </a:r>
            <a:r>
              <a:rPr lang="de-DE" sz="1500" b="0" i="0" dirty="0" err="1">
                <a:solidFill>
                  <a:srgbClr val="3F4350"/>
                </a:solidFill>
                <a:effectLst/>
              </a:rPr>
              <a:t>Season_Temp_Winter_low</a:t>
            </a:r>
            <a:r>
              <a:rPr lang="de-DE" sz="1500" b="0" i="0" dirty="0">
                <a:solidFill>
                  <a:srgbClr val="3F4350"/>
                </a:solidFill>
                <a:effectLst/>
              </a:rPr>
              <a:t> + Warengruppe_1 + Warengruppe_2 + Warengruppe_3 + Warengruppe_6 + Warengruppe_5</a:t>
            </a:r>
          </a:p>
          <a:p>
            <a:r>
              <a:rPr lang="de-DE" sz="1500" dirty="0" err="1">
                <a:solidFill>
                  <a:srgbClr val="3F4350"/>
                </a:solidFill>
              </a:rPr>
              <a:t>Adjusted</a:t>
            </a:r>
            <a:r>
              <a:rPr lang="de-DE" sz="1500" dirty="0">
                <a:solidFill>
                  <a:srgbClr val="3F4350"/>
                </a:solidFill>
              </a:rPr>
              <a:t> R^2:</a:t>
            </a:r>
          </a:p>
          <a:p>
            <a:r>
              <a:rPr lang="de-DE" sz="1500" b="0" dirty="0">
                <a:solidFill>
                  <a:srgbClr val="3F4350"/>
                </a:solidFill>
              </a:rPr>
              <a:t>0.78623527443317 -&gt; ca. 78.62%</a:t>
            </a:r>
          </a:p>
          <a:p>
            <a:endParaRPr lang="de-DE" sz="1500" b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8F694B-6638-4210-9738-012F93415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966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6C1E75-27BE-448B-A483-45122238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Fehlende 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E88CC-0E03-44A1-B925-DA95E87E9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Missing</a:t>
            </a:r>
            <a:r>
              <a:rPr lang="de-DE" dirty="0"/>
              <a:t> Value Imputation:</a:t>
            </a:r>
          </a:p>
          <a:p>
            <a:r>
              <a:rPr lang="de-DE" b="0" dirty="0"/>
              <a:t>KNN Imputation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82659A-6C6B-421C-ACD4-D19052D8B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65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6C1E75-27BE-448B-A483-45122238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6850" y="640079"/>
            <a:ext cx="2902231" cy="2551751"/>
          </a:xfrm>
        </p:spPr>
        <p:txBody>
          <a:bodyPr/>
          <a:lstStyle/>
          <a:p>
            <a:r>
              <a:rPr lang="de-DE" dirty="0"/>
              <a:t>Neuronales Netzwerk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F1DADCC-D493-42DD-A11D-9058857E1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7326"/>
          <a:stretch/>
        </p:blipFill>
        <p:spPr>
          <a:xfrm>
            <a:off x="642919" y="2143815"/>
            <a:ext cx="6970713" cy="2872197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82659A-6C6B-421C-ACD4-D19052D8B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745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29723A0-D41B-4C41-8D49-B56A87465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467"/>
            <a:ext cx="64291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5042B25-87E5-4392-8FA1-24600E567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2287" y="1305096"/>
            <a:ext cx="7979852" cy="4266841"/>
          </a:xfrm>
          <a:prstGeom prst="rect">
            <a:avLst/>
          </a:prstGeom>
        </p:spPr>
      </p:pic>
      <p:sp>
        <p:nvSpPr>
          <p:cNvPr id="22" name="Rectangle 11">
            <a:extLst>
              <a:ext uri="{FF2B5EF4-FFF2-40B4-BE49-F238E27FC236}">
                <a16:creationId xmlns:a16="http://schemas.microsoft.com/office/drawing/2014/main" id="{CB8E2193-D83A-4F93-AA5A-6B128ADC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15" y="6214533"/>
            <a:ext cx="11599127" cy="6434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3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6C1E75-27BE-448B-A483-45122238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E88CC-0E03-44A1-B925-DA95E87E9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500" dirty="0"/>
              <a:t>Mean Absolute </a:t>
            </a:r>
            <a:r>
              <a:rPr lang="de-DE" sz="1500" dirty="0" err="1"/>
              <a:t>Percentage</a:t>
            </a:r>
            <a:r>
              <a:rPr lang="de-DE" sz="1500" dirty="0"/>
              <a:t> Error: </a:t>
            </a:r>
          </a:p>
          <a:p>
            <a:r>
              <a:rPr lang="de-DE" sz="1500" b="0" dirty="0"/>
              <a:t>MAPE auf Training Data: 0.20</a:t>
            </a:r>
          </a:p>
          <a:p>
            <a:r>
              <a:rPr lang="de-DE" sz="1500" b="0" dirty="0"/>
              <a:t>MAPE auf Validation Data: 0.24</a:t>
            </a:r>
          </a:p>
          <a:p>
            <a:r>
              <a:rPr lang="de-DE" sz="1500" b="0" dirty="0"/>
              <a:t>MAPE auf Warengruppe 1: 0.21</a:t>
            </a:r>
          </a:p>
          <a:p>
            <a:r>
              <a:rPr lang="de-DE" sz="1500" b="0" dirty="0"/>
              <a:t>MAPE auf Warengruppe 2: 0.23</a:t>
            </a:r>
          </a:p>
          <a:p>
            <a:r>
              <a:rPr lang="de-DE" sz="1500" b="0" dirty="0"/>
              <a:t>MAPE auf Warengruppe 3: 0.25</a:t>
            </a:r>
          </a:p>
          <a:p>
            <a:r>
              <a:rPr lang="de-DE" sz="1500" b="0" dirty="0"/>
              <a:t>MAPE auf Warengruppe 4: 0.27</a:t>
            </a:r>
          </a:p>
          <a:p>
            <a:r>
              <a:rPr lang="de-DE" sz="1500" b="0" dirty="0"/>
              <a:t>MAPE auf Warengruppe 5: 0.20</a:t>
            </a:r>
          </a:p>
          <a:p>
            <a:r>
              <a:rPr lang="de-DE" sz="1500" b="0" dirty="0"/>
              <a:t>MAPE auf Warengruppe 6: 0.55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82659A-6C6B-421C-ACD4-D19052D8B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995552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8E7"/>
      </a:lt2>
      <a:accent1>
        <a:srgbClr val="C6969D"/>
      </a:accent1>
      <a:accent2>
        <a:srgbClr val="BA8F7F"/>
      </a:accent2>
      <a:accent3>
        <a:srgbClr val="B1A282"/>
      </a:accent3>
      <a:accent4>
        <a:srgbClr val="A2A873"/>
      </a:accent4>
      <a:accent5>
        <a:srgbClr val="95AA81"/>
      </a:accent5>
      <a:accent6>
        <a:srgbClr val="7BAF78"/>
      </a:accent6>
      <a:hlink>
        <a:srgbClr val="568E86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Breitbild</PresentationFormat>
  <Paragraphs>31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Meiryo</vt:lpstr>
      <vt:lpstr>Corbel</vt:lpstr>
      <vt:lpstr>ShojiVTI</vt:lpstr>
      <vt:lpstr>Bakery Sales Prediction Gruppe 14</vt:lpstr>
      <vt:lpstr>Features</vt:lpstr>
      <vt:lpstr>PowerPoint-Präsentation</vt:lpstr>
      <vt:lpstr>PowerPoint-Präsentation</vt:lpstr>
      <vt:lpstr>Linear Model</vt:lpstr>
      <vt:lpstr>Fehlende Werte</vt:lpstr>
      <vt:lpstr>Neuronales Netzwerk</vt:lpstr>
      <vt:lpstr>PowerPoint-Präsentation</vt:lpstr>
      <vt:lpstr>MAPE</vt:lpstr>
      <vt:lpstr>PowerPoint-Präsentation</vt:lpstr>
      <vt:lpstr>PowerPoint-Präsentation</vt:lpstr>
      <vt:lpstr>Worst Fail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Bakery Sales Prediction Gruppe 14</dc:title>
  <dc:creator>Lasse Schettlinger</dc:creator>
  <cp:lastModifiedBy>Lasse Schettlinger</cp:lastModifiedBy>
  <cp:revision>2</cp:revision>
  <dcterms:created xsi:type="dcterms:W3CDTF">2025-01-06T00:28:29Z</dcterms:created>
  <dcterms:modified xsi:type="dcterms:W3CDTF">2025-01-06T01:26:31Z</dcterms:modified>
</cp:coreProperties>
</file>