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62" r:id="rId7"/>
    <p:sldId id="264" r:id="rId8"/>
    <p:sldId id="267" r:id="rId9"/>
    <p:sldId id="263" r:id="rId10"/>
    <p:sldId id="265" r:id="rId11"/>
    <p:sldId id="266" r:id="rId12"/>
    <p:sldId id="26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1/6/2025</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‹Nr.›</a:t>
            </a:fld>
            <a:endParaRPr lang="en-US" dirty="0"/>
          </a:p>
        </p:txBody>
      </p:sp>
    </p:spTree>
    <p:extLst>
      <p:ext uri="{BB962C8B-B14F-4D97-AF65-F5344CB8AC3E}">
        <p14:creationId xmlns:p14="http://schemas.microsoft.com/office/powerpoint/2010/main" val="2022454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‹Nr.›</a:t>
            </a:fld>
            <a:endParaRPr lang="en-US" dirty="0"/>
          </a:p>
        </p:txBody>
      </p:sp>
    </p:spTree>
    <p:extLst>
      <p:ext uri="{BB962C8B-B14F-4D97-AF65-F5344CB8AC3E}">
        <p14:creationId xmlns:p14="http://schemas.microsoft.com/office/powerpoint/2010/main" val="248961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1/6/2025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‹Nr.›</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03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‹Nr.›</a:t>
            </a:fld>
            <a:endParaRPr lang="en-US" dirty="0"/>
          </a:p>
        </p:txBody>
      </p:sp>
    </p:spTree>
    <p:extLst>
      <p:ext uri="{BB962C8B-B14F-4D97-AF65-F5344CB8AC3E}">
        <p14:creationId xmlns:p14="http://schemas.microsoft.com/office/powerpoint/2010/main" val="251591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1/6/2025</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‹Nr.›</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32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‹Nr.›</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800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‹Nr.›</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61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‹Nr.›</a:t>
            </a:fld>
            <a:endParaRPr lang="en-US" dirty="0"/>
          </a:p>
        </p:txBody>
      </p:sp>
    </p:spTree>
    <p:extLst>
      <p:ext uri="{BB962C8B-B14F-4D97-AF65-F5344CB8AC3E}">
        <p14:creationId xmlns:p14="http://schemas.microsoft.com/office/powerpoint/2010/main" val="7001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1/6/2025</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‹Nr.›</a:t>
            </a:fld>
            <a:endParaRPr lang="en-US" dirty="0"/>
          </a:p>
        </p:txBody>
      </p:sp>
    </p:spTree>
    <p:extLst>
      <p:ext uri="{BB962C8B-B14F-4D97-AF65-F5344CB8AC3E}">
        <p14:creationId xmlns:p14="http://schemas.microsoft.com/office/powerpoint/2010/main" val="222624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1/6/2025</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‹Nr.›</a:t>
            </a:fld>
            <a:endParaRPr lang="en-US" dirty="0"/>
          </a:p>
        </p:txBody>
      </p:sp>
    </p:spTree>
    <p:extLst>
      <p:ext uri="{BB962C8B-B14F-4D97-AF65-F5344CB8AC3E}">
        <p14:creationId xmlns:p14="http://schemas.microsoft.com/office/powerpoint/2010/main" val="12934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1/6/2025</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‹Nr.›</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178741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1/6/2025</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‹Nr.›</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306090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25BC23-E0DD-4037-B2B8-7B6FA6454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99EE120-2D35-4A48-BAAE-238F986A1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rote in der Auslage">
            <a:extLst>
              <a:ext uri="{FF2B5EF4-FFF2-40B4-BE49-F238E27FC236}">
                <a16:creationId xmlns:a16="http://schemas.microsoft.com/office/drawing/2014/main" id="{A64FA350-1E3E-ABCC-ED29-7818D23AACD9}"/>
              </a:ext>
            </a:extLst>
          </p:cNvPr>
          <p:cNvPicPr>
            <a:picLocks noChangeAspect="1"/>
          </p:cNvPicPr>
          <p:nvPr/>
        </p:nvPicPr>
        <p:blipFill>
          <a:blip r:embed="rId2"/>
          <a:srcRect l="11920" r="19667" b="-2"/>
          <a:stretch/>
        </p:blipFill>
        <p:spPr>
          <a:xfrm>
            <a:off x="-19030" y="1804072"/>
            <a:ext cx="4458058" cy="4349801"/>
          </a:xfrm>
          <a:prstGeom prst="rect">
            <a:avLst/>
          </a:prstGeom>
        </p:spPr>
      </p:pic>
      <p:sp>
        <p:nvSpPr>
          <p:cNvPr id="13" name="Rectangle 12">
            <a:extLst>
              <a:ext uri="{FF2B5EF4-FFF2-40B4-BE49-F238E27FC236}">
                <a16:creationId xmlns:a16="http://schemas.microsoft.com/office/drawing/2014/main" id="{552F9EAC-0C70-441C-AC78-65174C28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740090"/>
            <a:ext cx="7765922"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A92ECAD-0075-4433-B54A-39AB7311C256}"/>
              </a:ext>
            </a:extLst>
          </p:cNvPr>
          <p:cNvSpPr>
            <a:spLocks noGrp="1"/>
          </p:cNvSpPr>
          <p:nvPr>
            <p:ph type="ctrTitle"/>
          </p:nvPr>
        </p:nvSpPr>
        <p:spPr>
          <a:xfrm>
            <a:off x="4882101" y="2146851"/>
            <a:ext cx="6666980" cy="2658269"/>
          </a:xfrm>
        </p:spPr>
        <p:txBody>
          <a:bodyPr anchor="b">
            <a:normAutofit/>
          </a:bodyPr>
          <a:lstStyle/>
          <a:p>
            <a:pPr>
              <a:lnSpc>
                <a:spcPct val="115000"/>
              </a:lnSpc>
            </a:pPr>
            <a:r>
              <a:rPr lang="de-DE" sz="4200" dirty="0" err="1"/>
              <a:t>Bakery</a:t>
            </a:r>
            <a:r>
              <a:rPr lang="de-DE" sz="4200" dirty="0"/>
              <a:t> Sales </a:t>
            </a:r>
            <a:r>
              <a:rPr lang="de-DE" sz="4200" dirty="0" err="1"/>
              <a:t>Prediction</a:t>
            </a:r>
            <a:br>
              <a:rPr lang="de-DE" sz="4200" dirty="0"/>
            </a:br>
            <a:r>
              <a:rPr lang="de-DE" sz="4200" dirty="0"/>
              <a:t>Gruppe 14</a:t>
            </a:r>
          </a:p>
        </p:txBody>
      </p:sp>
      <p:sp>
        <p:nvSpPr>
          <p:cNvPr id="3" name="Untertitel 2">
            <a:extLst>
              <a:ext uri="{FF2B5EF4-FFF2-40B4-BE49-F238E27FC236}">
                <a16:creationId xmlns:a16="http://schemas.microsoft.com/office/drawing/2014/main" id="{BEA678E8-623F-4D52-BF7E-5320861D2D4A}"/>
              </a:ext>
            </a:extLst>
          </p:cNvPr>
          <p:cNvSpPr>
            <a:spLocks noGrp="1"/>
          </p:cNvSpPr>
          <p:nvPr>
            <p:ph type="subTitle" idx="1"/>
          </p:nvPr>
        </p:nvSpPr>
        <p:spPr>
          <a:xfrm>
            <a:off x="4882102" y="4810937"/>
            <a:ext cx="6666980" cy="1172200"/>
          </a:xfrm>
        </p:spPr>
        <p:txBody>
          <a:bodyPr anchor="t">
            <a:normAutofit fontScale="92500"/>
          </a:bodyPr>
          <a:lstStyle/>
          <a:p>
            <a:r>
              <a:rPr lang="de-DE" dirty="0"/>
              <a:t>Von Stefan </a:t>
            </a:r>
            <a:r>
              <a:rPr lang="de-DE" dirty="0" err="1"/>
              <a:t>Linger</a:t>
            </a:r>
            <a:r>
              <a:rPr lang="de-DE" dirty="0"/>
              <a:t> und Lasse Schettlinger</a:t>
            </a:r>
          </a:p>
        </p:txBody>
      </p:sp>
      <p:sp>
        <p:nvSpPr>
          <p:cNvPr id="15" name="Rectangle 14">
            <a:extLst>
              <a:ext uri="{FF2B5EF4-FFF2-40B4-BE49-F238E27FC236}">
                <a16:creationId xmlns:a16="http://schemas.microsoft.com/office/drawing/2014/main" id="{0D48F6B8-EF56-4340-982E-F4D6F5DC2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7538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596C40-FEA6-4867-853D-CF37DE3B6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C7C5E2-274E-49A3-A8E0-46A5B8CAC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CF8D2C-9E01-48EC-8DDF-8A1FF60A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58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C5042B25-87E5-4392-8FA1-24600E567DC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42287" y="1301923"/>
            <a:ext cx="7979852" cy="4273187"/>
          </a:xfrm>
          <a:prstGeom prst="rect">
            <a:avLst/>
          </a:prstGeom>
        </p:spPr>
      </p:pic>
      <p:sp>
        <p:nvSpPr>
          <p:cNvPr id="22" name="Rectangle 11">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7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C5042B25-87E5-4392-8FA1-24600E567DC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42287" y="1301923"/>
            <a:ext cx="7979852" cy="4273186"/>
          </a:xfrm>
          <a:prstGeom prst="rect">
            <a:avLst/>
          </a:prstGeom>
        </p:spPr>
      </p:pic>
      <p:sp>
        <p:nvSpPr>
          <p:cNvPr id="22" name="Rectangle 11">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6471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6C1E75-27BE-448B-A483-4512223873F5}"/>
              </a:ext>
            </a:extLst>
          </p:cNvPr>
          <p:cNvSpPr>
            <a:spLocks noGrp="1"/>
          </p:cNvSpPr>
          <p:nvPr>
            <p:ph type="title"/>
          </p:nvPr>
        </p:nvSpPr>
        <p:spPr/>
        <p:txBody>
          <a:bodyPr/>
          <a:lstStyle/>
          <a:p>
            <a:r>
              <a:rPr lang="de-DE" dirty="0"/>
              <a:t>„</a:t>
            </a:r>
            <a:r>
              <a:rPr lang="de-DE" dirty="0" err="1"/>
              <a:t>Worst</a:t>
            </a:r>
            <a:r>
              <a:rPr lang="de-DE" dirty="0"/>
              <a:t> Fail“</a:t>
            </a:r>
          </a:p>
        </p:txBody>
      </p:sp>
      <p:sp>
        <p:nvSpPr>
          <p:cNvPr id="3" name="Inhaltsplatzhalter 2">
            <a:extLst>
              <a:ext uri="{FF2B5EF4-FFF2-40B4-BE49-F238E27FC236}">
                <a16:creationId xmlns:a16="http://schemas.microsoft.com/office/drawing/2014/main" id="{C88E88CC-0E03-44A1-B925-DA95E87E9FFB}"/>
              </a:ext>
            </a:extLst>
          </p:cNvPr>
          <p:cNvSpPr>
            <a:spLocks noGrp="1"/>
          </p:cNvSpPr>
          <p:nvPr>
            <p:ph idx="1"/>
          </p:nvPr>
        </p:nvSpPr>
        <p:spPr/>
        <p:txBody>
          <a:bodyPr/>
          <a:lstStyle/>
          <a:p>
            <a:r>
              <a:rPr lang="de-DE" sz="1500" b="0" dirty="0"/>
              <a:t>Wir hatten versucht einen Lag für den Umsatz in das Modell einzubinden, was auf den Trainingsdaten, schon mit der Regression sehr gute Ergebnisse erzeugt hat.</a:t>
            </a:r>
          </a:p>
          <a:p>
            <a:endParaRPr lang="de-DE" sz="1500" b="0" dirty="0"/>
          </a:p>
          <a:p>
            <a:r>
              <a:rPr lang="de-DE" sz="1500" b="0" dirty="0"/>
              <a:t>Nur kann so natürlich keine Voraussage stattfinden, wenn wir keine Zeitreihenanalyse machen, da das Modell (Regression und unser neurales Netz) den Umsatz von vor einer Woche nicht miteinbeziehen kann, da unbekannt.</a:t>
            </a:r>
          </a:p>
          <a:p>
            <a:endParaRPr lang="de-DE" sz="1500" b="0" dirty="0"/>
          </a:p>
          <a:p>
            <a:r>
              <a:rPr lang="de-DE" sz="1500" b="0" dirty="0"/>
              <a:t>Daraus ergibt sich die Überlegung bspw. auch ein anderes Modell für die Voraussage zu benutzen, wenn man es noch verbessern will.</a:t>
            </a:r>
          </a:p>
        </p:txBody>
      </p:sp>
      <p:sp>
        <p:nvSpPr>
          <p:cNvPr id="4" name="Textplatzhalter 3">
            <a:extLst>
              <a:ext uri="{FF2B5EF4-FFF2-40B4-BE49-F238E27FC236}">
                <a16:creationId xmlns:a16="http://schemas.microsoft.com/office/drawing/2014/main" id="{4382659A-6C6B-421C-ACD4-D19052D8B5C8}"/>
              </a:ext>
            </a:extLst>
          </p:cNvPr>
          <p:cNvSpPr>
            <a:spLocks noGrp="1"/>
          </p:cNvSpPr>
          <p:nvPr>
            <p:ph type="body" sz="half" idx="2"/>
          </p:nvPr>
        </p:nvSpPr>
        <p:spPr/>
        <p:txBody>
          <a:bodyPr/>
          <a:lstStyle/>
          <a:p>
            <a:endParaRPr lang="de-DE"/>
          </a:p>
        </p:txBody>
      </p:sp>
    </p:spTree>
    <p:extLst>
      <p:ext uri="{BB962C8B-B14F-4D97-AF65-F5344CB8AC3E}">
        <p14:creationId xmlns:p14="http://schemas.microsoft.com/office/powerpoint/2010/main" val="91627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3141CD-02F8-4708-B02B-10601636D746}"/>
              </a:ext>
            </a:extLst>
          </p:cNvPr>
          <p:cNvSpPr>
            <a:spLocks noGrp="1"/>
          </p:cNvSpPr>
          <p:nvPr>
            <p:ph type="title"/>
          </p:nvPr>
        </p:nvSpPr>
        <p:spPr/>
        <p:txBody>
          <a:bodyPr/>
          <a:lstStyle/>
          <a:p>
            <a:r>
              <a:rPr lang="de-DE" dirty="0"/>
              <a:t>Features</a:t>
            </a:r>
          </a:p>
        </p:txBody>
      </p:sp>
      <p:sp>
        <p:nvSpPr>
          <p:cNvPr id="3" name="Inhaltsplatzhalter 2">
            <a:extLst>
              <a:ext uri="{FF2B5EF4-FFF2-40B4-BE49-F238E27FC236}">
                <a16:creationId xmlns:a16="http://schemas.microsoft.com/office/drawing/2014/main" id="{A063DF52-4522-40D6-A0F1-354A47743B88}"/>
              </a:ext>
            </a:extLst>
          </p:cNvPr>
          <p:cNvSpPr>
            <a:spLocks noGrp="1"/>
          </p:cNvSpPr>
          <p:nvPr>
            <p:ph idx="1"/>
          </p:nvPr>
        </p:nvSpPr>
        <p:spPr/>
        <p:txBody>
          <a:bodyPr>
            <a:normAutofit/>
          </a:bodyPr>
          <a:lstStyle/>
          <a:p>
            <a:r>
              <a:rPr lang="de-DE" sz="1500" dirty="0"/>
              <a:t>Warengruppen: </a:t>
            </a:r>
            <a:r>
              <a:rPr lang="de-DE" sz="1500" b="0" dirty="0"/>
              <a:t>Dummy Variablen für die Warengruppen</a:t>
            </a:r>
          </a:p>
          <a:p>
            <a:r>
              <a:rPr lang="de-DE" sz="1500" dirty="0"/>
              <a:t>Kieler Woche: </a:t>
            </a:r>
            <a:r>
              <a:rPr lang="de-DE" sz="1500" b="0" dirty="0"/>
              <a:t>Dummy Variable </a:t>
            </a:r>
            <a:r>
              <a:rPr lang="de-DE" sz="1500" b="0" dirty="0" err="1"/>
              <a:t>KiWo</a:t>
            </a:r>
            <a:endParaRPr lang="de-DE" sz="1500" b="0" dirty="0"/>
          </a:p>
          <a:p>
            <a:r>
              <a:rPr lang="de-DE" sz="1500" dirty="0"/>
              <a:t>Feiertage: </a:t>
            </a:r>
            <a:r>
              <a:rPr lang="de-DE" sz="1500" b="0" dirty="0"/>
              <a:t>Dummy Variable für Feiertage in SH</a:t>
            </a:r>
          </a:p>
          <a:p>
            <a:r>
              <a:rPr lang="de-DE" sz="1500" dirty="0"/>
              <a:t>Regenwetter: </a:t>
            </a:r>
            <a:r>
              <a:rPr lang="de-DE" sz="1500" b="0" dirty="0"/>
              <a:t>Dummy Variable für Regen</a:t>
            </a:r>
            <a:endParaRPr lang="de-DE" sz="1500" dirty="0"/>
          </a:p>
          <a:p>
            <a:r>
              <a:rPr lang="de-DE" sz="1500" dirty="0"/>
              <a:t>Schneewetter: </a:t>
            </a:r>
            <a:r>
              <a:rPr lang="de-DE" sz="1500" b="0" dirty="0"/>
              <a:t>Dummy Variable für Schnee</a:t>
            </a:r>
          </a:p>
          <a:p>
            <a:r>
              <a:rPr lang="de-DE" sz="1500" dirty="0"/>
              <a:t>Wochentage: </a:t>
            </a:r>
            <a:r>
              <a:rPr lang="de-DE" sz="1500" b="0" dirty="0"/>
              <a:t>Dummy Variablen für die Tage der Woche</a:t>
            </a:r>
          </a:p>
          <a:p>
            <a:r>
              <a:rPr lang="de-DE" sz="1500" dirty="0"/>
              <a:t>Temperatur: </a:t>
            </a:r>
            <a:r>
              <a:rPr lang="de-DE" sz="1500" b="0" dirty="0"/>
              <a:t>Dummy Variablen für die eine hohe, mittlere oder niedrige Temperatur gruppiert nach Jahreszeit</a:t>
            </a:r>
          </a:p>
          <a:p>
            <a:r>
              <a:rPr lang="de-DE" sz="1500" dirty="0"/>
              <a:t>Tourismus: </a:t>
            </a:r>
            <a:r>
              <a:rPr lang="de-DE" sz="1500" b="0" dirty="0"/>
              <a:t>monatliche Übernachtungen und Ankünfte für Tourismus in SH </a:t>
            </a:r>
            <a:endParaRPr lang="de-DE" sz="1500" dirty="0"/>
          </a:p>
        </p:txBody>
      </p:sp>
      <p:sp>
        <p:nvSpPr>
          <p:cNvPr id="4" name="Textplatzhalter 3">
            <a:extLst>
              <a:ext uri="{FF2B5EF4-FFF2-40B4-BE49-F238E27FC236}">
                <a16:creationId xmlns:a16="http://schemas.microsoft.com/office/drawing/2014/main" id="{54E711C6-A6B4-4D6B-8259-57FDEA11B430}"/>
              </a:ext>
            </a:extLst>
          </p:cNvPr>
          <p:cNvSpPr>
            <a:spLocks noGrp="1"/>
          </p:cNvSpPr>
          <p:nvPr>
            <p:ph type="body" sz="half" idx="2"/>
          </p:nvPr>
        </p:nvSpPr>
        <p:spPr/>
        <p:txBody>
          <a:bodyPr/>
          <a:lstStyle/>
          <a:p>
            <a:endParaRPr lang="de-DE" dirty="0"/>
          </a:p>
        </p:txBody>
      </p:sp>
    </p:spTree>
    <p:extLst>
      <p:ext uri="{BB962C8B-B14F-4D97-AF65-F5344CB8AC3E}">
        <p14:creationId xmlns:p14="http://schemas.microsoft.com/office/powerpoint/2010/main" val="1185790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descr="Ein Bild, das Diagramm, Reihe, Text, Screenshot enthält.&#10;&#10;Automatisch generierte Beschreibung">
            <a:extLst>
              <a:ext uri="{FF2B5EF4-FFF2-40B4-BE49-F238E27FC236}">
                <a16:creationId xmlns:a16="http://schemas.microsoft.com/office/drawing/2014/main" id="{28849371-A8D4-472A-ADE9-56CEFE6CE803}"/>
              </a:ext>
            </a:extLst>
          </p:cNvPr>
          <p:cNvPicPr>
            <a:picLocks noChangeAspect="1"/>
          </p:cNvPicPr>
          <p:nvPr/>
        </p:nvPicPr>
        <p:blipFill>
          <a:blip r:embed="rId2"/>
          <a:stretch>
            <a:fillRect/>
          </a:stretch>
        </p:blipFill>
        <p:spPr>
          <a:xfrm>
            <a:off x="2115862" y="1301923"/>
            <a:ext cx="8632702" cy="4273187"/>
          </a:xfrm>
          <a:prstGeom prst="rect">
            <a:avLst/>
          </a:prstGeom>
        </p:spPr>
      </p:pic>
      <p:sp>
        <p:nvSpPr>
          <p:cNvPr id="13" name="Rectangle 12">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76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descr="Ein Bild, das Diagramm, Text, Screenshot, Reihe enthält.&#10;&#10;Automatisch generierte Beschreibung">
            <a:extLst>
              <a:ext uri="{FF2B5EF4-FFF2-40B4-BE49-F238E27FC236}">
                <a16:creationId xmlns:a16="http://schemas.microsoft.com/office/drawing/2014/main" id="{C5042B25-87E5-4392-8FA1-24600E567DC2}"/>
              </a:ext>
            </a:extLst>
          </p:cNvPr>
          <p:cNvPicPr>
            <a:picLocks noChangeAspect="1"/>
          </p:cNvPicPr>
          <p:nvPr/>
        </p:nvPicPr>
        <p:blipFill>
          <a:blip r:embed="rId2"/>
          <a:stretch>
            <a:fillRect/>
          </a:stretch>
        </p:blipFill>
        <p:spPr>
          <a:xfrm>
            <a:off x="2115862" y="1301923"/>
            <a:ext cx="8632702" cy="4273187"/>
          </a:xfrm>
          <a:prstGeom prst="rect">
            <a:avLst/>
          </a:prstGeom>
        </p:spPr>
      </p:pic>
      <p:sp>
        <p:nvSpPr>
          <p:cNvPr id="22" name="Rectangle 11">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89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B7FA20-D93D-4D54-9FED-CDF3A2CB49E3}"/>
              </a:ext>
            </a:extLst>
          </p:cNvPr>
          <p:cNvSpPr>
            <a:spLocks noGrp="1"/>
          </p:cNvSpPr>
          <p:nvPr>
            <p:ph type="title"/>
          </p:nvPr>
        </p:nvSpPr>
        <p:spPr/>
        <p:txBody>
          <a:bodyPr/>
          <a:lstStyle/>
          <a:p>
            <a:r>
              <a:rPr lang="de-DE" dirty="0"/>
              <a:t>Linear Model</a:t>
            </a:r>
          </a:p>
        </p:txBody>
      </p:sp>
      <p:sp>
        <p:nvSpPr>
          <p:cNvPr id="3" name="Inhaltsplatzhalter 2">
            <a:extLst>
              <a:ext uri="{FF2B5EF4-FFF2-40B4-BE49-F238E27FC236}">
                <a16:creationId xmlns:a16="http://schemas.microsoft.com/office/drawing/2014/main" id="{F7267DF7-8915-4DA3-A2EB-9BF6B7AF36B4}"/>
              </a:ext>
            </a:extLst>
          </p:cNvPr>
          <p:cNvSpPr>
            <a:spLocks noGrp="1"/>
          </p:cNvSpPr>
          <p:nvPr>
            <p:ph idx="1"/>
          </p:nvPr>
        </p:nvSpPr>
        <p:spPr/>
        <p:txBody>
          <a:bodyPr>
            <a:normAutofit/>
          </a:bodyPr>
          <a:lstStyle/>
          <a:p>
            <a:r>
              <a:rPr lang="de-DE" sz="1500" i="0" dirty="0">
                <a:solidFill>
                  <a:srgbClr val="3F4350"/>
                </a:solidFill>
                <a:effectLst/>
              </a:rPr>
              <a:t>Modellgleichung für die OLS-Regression:</a:t>
            </a:r>
          </a:p>
          <a:p>
            <a:r>
              <a:rPr lang="de-DE" sz="1500" b="0" i="0" dirty="0">
                <a:solidFill>
                  <a:srgbClr val="3F4350"/>
                </a:solidFill>
                <a:effectLst/>
              </a:rPr>
              <a:t>Umsatz ~ </a:t>
            </a:r>
            <a:r>
              <a:rPr lang="de-DE" sz="1500" b="0" i="0" dirty="0" err="1">
                <a:solidFill>
                  <a:srgbClr val="3F4350"/>
                </a:solidFill>
                <a:effectLst/>
              </a:rPr>
              <a:t>snow_weather</a:t>
            </a:r>
            <a:r>
              <a:rPr lang="de-DE" sz="1500" b="0" i="0" dirty="0">
                <a:solidFill>
                  <a:srgbClr val="3F4350"/>
                </a:solidFill>
                <a:effectLst/>
              </a:rPr>
              <a:t> + </a:t>
            </a:r>
            <a:r>
              <a:rPr lang="de-DE" sz="1500" b="0" i="0" dirty="0" err="1">
                <a:solidFill>
                  <a:srgbClr val="3F4350"/>
                </a:solidFill>
                <a:effectLst/>
              </a:rPr>
              <a:t>rain_weather</a:t>
            </a:r>
            <a:r>
              <a:rPr lang="de-DE" sz="1500" b="0" i="0" dirty="0">
                <a:solidFill>
                  <a:srgbClr val="3F4350"/>
                </a:solidFill>
                <a:effectLst/>
              </a:rPr>
              <a:t> + Windgeschwindigkeit + </a:t>
            </a:r>
            <a:r>
              <a:rPr lang="de-DE" sz="1500" b="0" i="0" dirty="0" err="1">
                <a:solidFill>
                  <a:srgbClr val="3F4350"/>
                </a:solidFill>
                <a:effectLst/>
              </a:rPr>
              <a:t>KielerWoche</a:t>
            </a:r>
            <a:r>
              <a:rPr lang="de-DE" sz="1500" b="0" i="0" dirty="0">
                <a:solidFill>
                  <a:srgbClr val="3F4350"/>
                </a:solidFill>
                <a:effectLst/>
              </a:rPr>
              <a:t> + Feiertag + </a:t>
            </a:r>
            <a:r>
              <a:rPr lang="de-DE" sz="1500" b="0" i="0" dirty="0" err="1">
                <a:solidFill>
                  <a:srgbClr val="3F4350"/>
                </a:solidFill>
                <a:effectLst/>
              </a:rPr>
              <a:t>is_weekend</a:t>
            </a:r>
            <a:r>
              <a:rPr lang="de-DE" sz="1500" b="0" i="0" dirty="0">
                <a:solidFill>
                  <a:srgbClr val="3F4350"/>
                </a:solidFill>
                <a:effectLst/>
              </a:rPr>
              <a:t> + </a:t>
            </a:r>
            <a:r>
              <a:rPr lang="de-DE" sz="1500" b="0" i="0" dirty="0" err="1">
                <a:solidFill>
                  <a:srgbClr val="3F4350"/>
                </a:solidFill>
                <a:effectLst/>
              </a:rPr>
              <a:t>Season_Temp_Fall_high</a:t>
            </a:r>
            <a:r>
              <a:rPr lang="de-DE" sz="1500" b="0" i="0" dirty="0">
                <a:solidFill>
                  <a:srgbClr val="3F4350"/>
                </a:solidFill>
                <a:effectLst/>
              </a:rPr>
              <a:t> + </a:t>
            </a:r>
            <a:r>
              <a:rPr lang="de-DE" sz="1500" b="0" i="0" dirty="0" err="1">
                <a:solidFill>
                  <a:srgbClr val="3F4350"/>
                </a:solidFill>
                <a:effectLst/>
              </a:rPr>
              <a:t>Season_Temp_Fall_low</a:t>
            </a:r>
            <a:r>
              <a:rPr lang="de-DE" sz="1500" b="0" i="0" dirty="0">
                <a:solidFill>
                  <a:srgbClr val="3F4350"/>
                </a:solidFill>
                <a:effectLst/>
              </a:rPr>
              <a:t> + </a:t>
            </a:r>
            <a:r>
              <a:rPr lang="de-DE" sz="1500" b="0" i="0" dirty="0" err="1">
                <a:solidFill>
                  <a:srgbClr val="3F4350"/>
                </a:solidFill>
                <a:effectLst/>
              </a:rPr>
              <a:t>Season_Temp_Spring_high</a:t>
            </a:r>
            <a:r>
              <a:rPr lang="de-DE" sz="1500" b="0" i="0" dirty="0">
                <a:solidFill>
                  <a:srgbClr val="3F4350"/>
                </a:solidFill>
                <a:effectLst/>
              </a:rPr>
              <a:t> + </a:t>
            </a:r>
            <a:r>
              <a:rPr lang="de-DE" sz="1500" b="0" i="0" dirty="0" err="1">
                <a:solidFill>
                  <a:srgbClr val="3F4350"/>
                </a:solidFill>
                <a:effectLst/>
              </a:rPr>
              <a:t>Season_Temp_Spring_middle</a:t>
            </a:r>
            <a:r>
              <a:rPr lang="de-DE" sz="1500" b="0" i="0" dirty="0">
                <a:solidFill>
                  <a:srgbClr val="3F4350"/>
                </a:solidFill>
                <a:effectLst/>
              </a:rPr>
              <a:t> + </a:t>
            </a:r>
            <a:r>
              <a:rPr lang="de-DE" sz="1500" b="0" i="0" dirty="0" err="1">
                <a:solidFill>
                  <a:srgbClr val="3F4350"/>
                </a:solidFill>
                <a:effectLst/>
              </a:rPr>
              <a:t>Season_Temp_Spring_low</a:t>
            </a:r>
            <a:r>
              <a:rPr lang="de-DE" sz="1500" b="0" i="0" dirty="0">
                <a:solidFill>
                  <a:srgbClr val="3F4350"/>
                </a:solidFill>
                <a:effectLst/>
              </a:rPr>
              <a:t> + </a:t>
            </a:r>
            <a:r>
              <a:rPr lang="de-DE" sz="1500" b="0" i="0" dirty="0" err="1">
                <a:solidFill>
                  <a:srgbClr val="3F4350"/>
                </a:solidFill>
                <a:effectLst/>
              </a:rPr>
              <a:t>Season_Temp_Summer_high</a:t>
            </a:r>
            <a:r>
              <a:rPr lang="de-DE" sz="1500" b="0" i="0" dirty="0">
                <a:solidFill>
                  <a:srgbClr val="3F4350"/>
                </a:solidFill>
                <a:effectLst/>
              </a:rPr>
              <a:t> + </a:t>
            </a:r>
            <a:r>
              <a:rPr lang="de-DE" sz="1500" b="0" i="0" dirty="0" err="1">
                <a:solidFill>
                  <a:srgbClr val="3F4350"/>
                </a:solidFill>
                <a:effectLst/>
              </a:rPr>
              <a:t>Season_Temp_Summer_low</a:t>
            </a:r>
            <a:r>
              <a:rPr lang="de-DE" sz="1500" b="0" i="0" dirty="0">
                <a:solidFill>
                  <a:srgbClr val="3F4350"/>
                </a:solidFill>
                <a:effectLst/>
              </a:rPr>
              <a:t> + </a:t>
            </a:r>
            <a:r>
              <a:rPr lang="de-DE" sz="1500" b="0" i="0" dirty="0" err="1">
                <a:solidFill>
                  <a:srgbClr val="3F4350"/>
                </a:solidFill>
                <a:effectLst/>
              </a:rPr>
              <a:t>Season_Temp_Summer_middle</a:t>
            </a:r>
            <a:r>
              <a:rPr lang="de-DE" sz="1500" b="0" i="0" dirty="0">
                <a:solidFill>
                  <a:srgbClr val="3F4350"/>
                </a:solidFill>
                <a:effectLst/>
              </a:rPr>
              <a:t> + </a:t>
            </a:r>
            <a:r>
              <a:rPr lang="de-DE" sz="1500" b="0" i="0" dirty="0" err="1">
                <a:solidFill>
                  <a:srgbClr val="3F4350"/>
                </a:solidFill>
                <a:effectLst/>
              </a:rPr>
              <a:t>Season_Temp_Winter_high</a:t>
            </a:r>
            <a:r>
              <a:rPr lang="de-DE" sz="1500" b="0" i="0" dirty="0">
                <a:solidFill>
                  <a:srgbClr val="3F4350"/>
                </a:solidFill>
                <a:effectLst/>
              </a:rPr>
              <a:t> + </a:t>
            </a:r>
            <a:r>
              <a:rPr lang="de-DE" sz="1500" b="0" i="0" dirty="0" err="1">
                <a:solidFill>
                  <a:srgbClr val="3F4350"/>
                </a:solidFill>
                <a:effectLst/>
              </a:rPr>
              <a:t>Season_Temp_Winter_middle</a:t>
            </a:r>
            <a:r>
              <a:rPr lang="de-DE" sz="1500" b="0" i="0" dirty="0">
                <a:solidFill>
                  <a:srgbClr val="3F4350"/>
                </a:solidFill>
                <a:effectLst/>
              </a:rPr>
              <a:t> + </a:t>
            </a:r>
            <a:r>
              <a:rPr lang="de-DE" sz="1500" b="0" i="0" dirty="0" err="1">
                <a:solidFill>
                  <a:srgbClr val="3F4350"/>
                </a:solidFill>
                <a:effectLst/>
              </a:rPr>
              <a:t>Season_Temp_Winter_low</a:t>
            </a:r>
            <a:r>
              <a:rPr lang="de-DE" sz="1500" b="0" i="0" dirty="0">
                <a:solidFill>
                  <a:srgbClr val="3F4350"/>
                </a:solidFill>
                <a:effectLst/>
              </a:rPr>
              <a:t> + Warengruppe_1 + Warengruppe_2 + Warengruppe_3 + Warengruppe_6 + Warengruppe_5</a:t>
            </a:r>
          </a:p>
          <a:p>
            <a:r>
              <a:rPr lang="de-DE" sz="1500" dirty="0" err="1">
                <a:solidFill>
                  <a:srgbClr val="3F4350"/>
                </a:solidFill>
              </a:rPr>
              <a:t>Adjusted</a:t>
            </a:r>
            <a:r>
              <a:rPr lang="de-DE" sz="1500" dirty="0">
                <a:solidFill>
                  <a:srgbClr val="3F4350"/>
                </a:solidFill>
              </a:rPr>
              <a:t> R^2:</a:t>
            </a:r>
          </a:p>
          <a:p>
            <a:r>
              <a:rPr lang="de-DE" sz="1500" b="0" dirty="0">
                <a:solidFill>
                  <a:srgbClr val="3F4350"/>
                </a:solidFill>
              </a:rPr>
              <a:t>0.78623527443317 -&gt; ca. 78.62%</a:t>
            </a:r>
          </a:p>
          <a:p>
            <a:endParaRPr lang="de-DE" sz="1500" b="0" dirty="0"/>
          </a:p>
        </p:txBody>
      </p:sp>
      <p:sp>
        <p:nvSpPr>
          <p:cNvPr id="4" name="Textplatzhalter 3">
            <a:extLst>
              <a:ext uri="{FF2B5EF4-FFF2-40B4-BE49-F238E27FC236}">
                <a16:creationId xmlns:a16="http://schemas.microsoft.com/office/drawing/2014/main" id="{298F694B-6638-4210-9738-012F93415B90}"/>
              </a:ext>
            </a:extLst>
          </p:cNvPr>
          <p:cNvSpPr>
            <a:spLocks noGrp="1"/>
          </p:cNvSpPr>
          <p:nvPr>
            <p:ph type="body" sz="half" idx="2"/>
          </p:nvPr>
        </p:nvSpPr>
        <p:spPr/>
        <p:txBody>
          <a:bodyPr/>
          <a:lstStyle/>
          <a:p>
            <a:endParaRPr lang="de-DE"/>
          </a:p>
        </p:txBody>
      </p:sp>
    </p:spTree>
    <p:extLst>
      <p:ext uri="{BB962C8B-B14F-4D97-AF65-F5344CB8AC3E}">
        <p14:creationId xmlns:p14="http://schemas.microsoft.com/office/powerpoint/2010/main" val="380966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6C1E75-27BE-448B-A483-4512223873F5}"/>
              </a:ext>
            </a:extLst>
          </p:cNvPr>
          <p:cNvSpPr>
            <a:spLocks noGrp="1"/>
          </p:cNvSpPr>
          <p:nvPr>
            <p:ph type="title"/>
          </p:nvPr>
        </p:nvSpPr>
        <p:spPr/>
        <p:txBody>
          <a:bodyPr/>
          <a:lstStyle/>
          <a:p>
            <a:r>
              <a:rPr lang="de-DE" dirty="0"/>
              <a:t>Fehlende Werte</a:t>
            </a:r>
          </a:p>
        </p:txBody>
      </p:sp>
      <p:sp>
        <p:nvSpPr>
          <p:cNvPr id="3" name="Inhaltsplatzhalter 2">
            <a:extLst>
              <a:ext uri="{FF2B5EF4-FFF2-40B4-BE49-F238E27FC236}">
                <a16:creationId xmlns:a16="http://schemas.microsoft.com/office/drawing/2014/main" id="{C88E88CC-0E03-44A1-B925-DA95E87E9FFB}"/>
              </a:ext>
            </a:extLst>
          </p:cNvPr>
          <p:cNvSpPr>
            <a:spLocks noGrp="1"/>
          </p:cNvSpPr>
          <p:nvPr>
            <p:ph idx="1"/>
          </p:nvPr>
        </p:nvSpPr>
        <p:spPr/>
        <p:txBody>
          <a:bodyPr/>
          <a:lstStyle/>
          <a:p>
            <a:r>
              <a:rPr lang="de-DE" dirty="0" err="1"/>
              <a:t>Missing</a:t>
            </a:r>
            <a:r>
              <a:rPr lang="de-DE" dirty="0"/>
              <a:t> Value Imputation:</a:t>
            </a:r>
          </a:p>
          <a:p>
            <a:r>
              <a:rPr lang="de-DE" b="0" dirty="0"/>
              <a:t>KNN Imputation</a:t>
            </a:r>
          </a:p>
        </p:txBody>
      </p:sp>
      <p:sp>
        <p:nvSpPr>
          <p:cNvPr id="4" name="Textplatzhalter 3">
            <a:extLst>
              <a:ext uri="{FF2B5EF4-FFF2-40B4-BE49-F238E27FC236}">
                <a16:creationId xmlns:a16="http://schemas.microsoft.com/office/drawing/2014/main" id="{4382659A-6C6B-421C-ACD4-D19052D8B5C8}"/>
              </a:ext>
            </a:extLst>
          </p:cNvPr>
          <p:cNvSpPr>
            <a:spLocks noGrp="1"/>
          </p:cNvSpPr>
          <p:nvPr>
            <p:ph type="body" sz="half" idx="2"/>
          </p:nvPr>
        </p:nvSpPr>
        <p:spPr/>
        <p:txBody>
          <a:bodyPr/>
          <a:lstStyle/>
          <a:p>
            <a:endParaRPr lang="de-DE"/>
          </a:p>
        </p:txBody>
      </p:sp>
    </p:spTree>
    <p:extLst>
      <p:ext uri="{BB962C8B-B14F-4D97-AF65-F5344CB8AC3E}">
        <p14:creationId xmlns:p14="http://schemas.microsoft.com/office/powerpoint/2010/main" val="290365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6C1E75-27BE-448B-A483-4512223873F5}"/>
              </a:ext>
            </a:extLst>
          </p:cNvPr>
          <p:cNvSpPr>
            <a:spLocks noGrp="1"/>
          </p:cNvSpPr>
          <p:nvPr>
            <p:ph type="title"/>
          </p:nvPr>
        </p:nvSpPr>
        <p:spPr>
          <a:xfrm>
            <a:off x="8646850" y="640079"/>
            <a:ext cx="2902231" cy="2551751"/>
          </a:xfrm>
        </p:spPr>
        <p:txBody>
          <a:bodyPr/>
          <a:lstStyle/>
          <a:p>
            <a:r>
              <a:rPr lang="de-DE" dirty="0"/>
              <a:t>Neuronales Netzwerk</a:t>
            </a:r>
          </a:p>
        </p:txBody>
      </p:sp>
      <p:pic>
        <p:nvPicPr>
          <p:cNvPr id="6" name="Inhaltsplatzhalter 5">
            <a:extLst>
              <a:ext uri="{FF2B5EF4-FFF2-40B4-BE49-F238E27FC236}">
                <a16:creationId xmlns:a16="http://schemas.microsoft.com/office/drawing/2014/main" id="{9F1DADCC-D493-42DD-A11D-9058857E1A9C}"/>
              </a:ext>
            </a:extLst>
          </p:cNvPr>
          <p:cNvPicPr>
            <a:picLocks noGrp="1" noChangeAspect="1"/>
          </p:cNvPicPr>
          <p:nvPr>
            <p:ph idx="1"/>
          </p:nvPr>
        </p:nvPicPr>
        <p:blipFill rotWithShape="1">
          <a:blip r:embed="rId2"/>
          <a:srcRect b="27326"/>
          <a:stretch/>
        </p:blipFill>
        <p:spPr>
          <a:xfrm>
            <a:off x="642919" y="2143815"/>
            <a:ext cx="6970713" cy="2872197"/>
          </a:xfrm>
        </p:spPr>
      </p:pic>
      <p:sp>
        <p:nvSpPr>
          <p:cNvPr id="4" name="Textplatzhalter 3">
            <a:extLst>
              <a:ext uri="{FF2B5EF4-FFF2-40B4-BE49-F238E27FC236}">
                <a16:creationId xmlns:a16="http://schemas.microsoft.com/office/drawing/2014/main" id="{4382659A-6C6B-421C-ACD4-D19052D8B5C8}"/>
              </a:ext>
            </a:extLst>
          </p:cNvPr>
          <p:cNvSpPr>
            <a:spLocks noGrp="1"/>
          </p:cNvSpPr>
          <p:nvPr>
            <p:ph type="body" sz="half" idx="2"/>
          </p:nvPr>
        </p:nvSpPr>
        <p:spPr/>
        <p:txBody>
          <a:bodyPr/>
          <a:lstStyle/>
          <a:p>
            <a:endParaRPr lang="de-DE" dirty="0"/>
          </a:p>
        </p:txBody>
      </p:sp>
    </p:spTree>
    <p:extLst>
      <p:ext uri="{BB962C8B-B14F-4D97-AF65-F5344CB8AC3E}">
        <p14:creationId xmlns:p14="http://schemas.microsoft.com/office/powerpoint/2010/main" val="404745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C5042B25-87E5-4392-8FA1-24600E567DC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42287" y="1305096"/>
            <a:ext cx="7979852" cy="4266841"/>
          </a:xfrm>
          <a:prstGeom prst="rect">
            <a:avLst/>
          </a:prstGeom>
        </p:spPr>
      </p:pic>
      <p:sp>
        <p:nvSpPr>
          <p:cNvPr id="22" name="Rectangle 11">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13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6C1E75-27BE-448B-A483-4512223873F5}"/>
              </a:ext>
            </a:extLst>
          </p:cNvPr>
          <p:cNvSpPr>
            <a:spLocks noGrp="1"/>
          </p:cNvSpPr>
          <p:nvPr>
            <p:ph type="title"/>
          </p:nvPr>
        </p:nvSpPr>
        <p:spPr/>
        <p:txBody>
          <a:bodyPr/>
          <a:lstStyle/>
          <a:p>
            <a:r>
              <a:rPr lang="de-DE" dirty="0"/>
              <a:t>MAPE</a:t>
            </a:r>
          </a:p>
        </p:txBody>
      </p:sp>
      <p:sp>
        <p:nvSpPr>
          <p:cNvPr id="3" name="Inhaltsplatzhalter 2">
            <a:extLst>
              <a:ext uri="{FF2B5EF4-FFF2-40B4-BE49-F238E27FC236}">
                <a16:creationId xmlns:a16="http://schemas.microsoft.com/office/drawing/2014/main" id="{C88E88CC-0E03-44A1-B925-DA95E87E9FFB}"/>
              </a:ext>
            </a:extLst>
          </p:cNvPr>
          <p:cNvSpPr>
            <a:spLocks noGrp="1"/>
          </p:cNvSpPr>
          <p:nvPr>
            <p:ph idx="1"/>
          </p:nvPr>
        </p:nvSpPr>
        <p:spPr/>
        <p:txBody>
          <a:bodyPr/>
          <a:lstStyle/>
          <a:p>
            <a:r>
              <a:rPr lang="de-DE" sz="1500" dirty="0"/>
              <a:t>Mean Absolute </a:t>
            </a:r>
            <a:r>
              <a:rPr lang="de-DE" sz="1500" dirty="0" err="1"/>
              <a:t>Percentage</a:t>
            </a:r>
            <a:r>
              <a:rPr lang="de-DE" sz="1500" dirty="0"/>
              <a:t> Error: </a:t>
            </a:r>
          </a:p>
          <a:p>
            <a:r>
              <a:rPr lang="de-DE" sz="1500" b="0" dirty="0"/>
              <a:t>MAPE auf Training Data: 0.20</a:t>
            </a:r>
          </a:p>
          <a:p>
            <a:r>
              <a:rPr lang="de-DE" sz="1500" b="0" dirty="0"/>
              <a:t>MAPE auf Validation Data: 0.24</a:t>
            </a:r>
          </a:p>
          <a:p>
            <a:r>
              <a:rPr lang="de-DE" sz="1500" b="0" dirty="0"/>
              <a:t>MAPE auf Warengruppe 1: 0.21</a:t>
            </a:r>
          </a:p>
          <a:p>
            <a:r>
              <a:rPr lang="de-DE" sz="1500" b="0" dirty="0"/>
              <a:t>MAPE auf Warengruppe 2: 0.23</a:t>
            </a:r>
          </a:p>
          <a:p>
            <a:r>
              <a:rPr lang="de-DE" sz="1500" b="0" dirty="0"/>
              <a:t>MAPE auf Warengruppe 3: 0.25</a:t>
            </a:r>
          </a:p>
          <a:p>
            <a:r>
              <a:rPr lang="de-DE" sz="1500" b="0" dirty="0"/>
              <a:t>MAPE auf Warengruppe 4: 0.27</a:t>
            </a:r>
          </a:p>
          <a:p>
            <a:r>
              <a:rPr lang="de-DE" sz="1500" b="0" dirty="0"/>
              <a:t>MAPE auf Warengruppe 5: 0.20</a:t>
            </a:r>
          </a:p>
          <a:p>
            <a:r>
              <a:rPr lang="de-DE" sz="1500" b="0" dirty="0"/>
              <a:t>MAPE auf Warengruppe 6: 0.55</a:t>
            </a:r>
          </a:p>
        </p:txBody>
      </p:sp>
      <p:sp>
        <p:nvSpPr>
          <p:cNvPr id="4" name="Textplatzhalter 3">
            <a:extLst>
              <a:ext uri="{FF2B5EF4-FFF2-40B4-BE49-F238E27FC236}">
                <a16:creationId xmlns:a16="http://schemas.microsoft.com/office/drawing/2014/main" id="{4382659A-6C6B-421C-ACD4-D19052D8B5C8}"/>
              </a:ext>
            </a:extLst>
          </p:cNvPr>
          <p:cNvSpPr>
            <a:spLocks noGrp="1"/>
          </p:cNvSpPr>
          <p:nvPr>
            <p:ph type="body" sz="half" idx="2"/>
          </p:nvPr>
        </p:nvSpPr>
        <p:spPr/>
        <p:txBody>
          <a:bodyPr/>
          <a:lstStyle/>
          <a:p>
            <a:endParaRPr lang="de-DE"/>
          </a:p>
        </p:txBody>
      </p:sp>
    </p:spTree>
    <p:extLst>
      <p:ext uri="{BB962C8B-B14F-4D97-AF65-F5344CB8AC3E}">
        <p14:creationId xmlns:p14="http://schemas.microsoft.com/office/powerpoint/2010/main" val="2594995552"/>
      </p:ext>
    </p:extLst>
  </p:cSld>
  <p:clrMapOvr>
    <a:masterClrMapping/>
  </p:clrMapOvr>
</p:sld>
</file>

<file path=ppt/theme/theme1.xml><?xml version="1.0" encoding="utf-8"?>
<a:theme xmlns:a="http://schemas.openxmlformats.org/drawingml/2006/main" name="ShojiVTI">
  <a:themeElements>
    <a:clrScheme name="AnalogousFromLightSeedRightStep">
      <a:dk1>
        <a:srgbClr val="000000"/>
      </a:dk1>
      <a:lt1>
        <a:srgbClr val="FFFFFF"/>
      </a:lt1>
      <a:dk2>
        <a:srgbClr val="413324"/>
      </a:dk2>
      <a:lt2>
        <a:srgbClr val="E2E8E7"/>
      </a:lt2>
      <a:accent1>
        <a:srgbClr val="C6969D"/>
      </a:accent1>
      <a:accent2>
        <a:srgbClr val="BA8F7F"/>
      </a:accent2>
      <a:accent3>
        <a:srgbClr val="B1A282"/>
      </a:accent3>
      <a:accent4>
        <a:srgbClr val="A2A873"/>
      </a:accent4>
      <a:accent5>
        <a:srgbClr val="95AA81"/>
      </a:accent5>
      <a:accent6>
        <a:srgbClr val="7BAF78"/>
      </a:accent6>
      <a:hlink>
        <a:srgbClr val="568E86"/>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0</TotalTime>
  <Words>383</Words>
  <Application>Microsoft Office PowerPoint</Application>
  <PresentationFormat>Breitbild</PresentationFormat>
  <Paragraphs>36</Paragraphs>
  <Slides>12</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12</vt:i4>
      </vt:variant>
    </vt:vector>
  </HeadingPairs>
  <TitlesOfParts>
    <vt:vector size="15" baseType="lpstr">
      <vt:lpstr>Meiryo</vt:lpstr>
      <vt:lpstr>Corbel</vt:lpstr>
      <vt:lpstr>ShojiVTI</vt:lpstr>
      <vt:lpstr>Bakery Sales Prediction Gruppe 14</vt:lpstr>
      <vt:lpstr>Features</vt:lpstr>
      <vt:lpstr>PowerPoint-Präsentation</vt:lpstr>
      <vt:lpstr>PowerPoint-Präsentation</vt:lpstr>
      <vt:lpstr>Linear Model</vt:lpstr>
      <vt:lpstr>Fehlende Werte</vt:lpstr>
      <vt:lpstr>Neuronales Netzwerk</vt:lpstr>
      <vt:lpstr>PowerPoint-Präsentation</vt:lpstr>
      <vt:lpstr>MAPE</vt:lpstr>
      <vt:lpstr>PowerPoint-Präsentation</vt:lpstr>
      <vt:lpstr>PowerPoint-Präsentation</vt:lpstr>
      <vt:lpstr>„Worst Fail“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Bakery Sales Prediction Gruppe 14</dc:title>
  <dc:creator>Lasse Schettlinger</dc:creator>
  <cp:lastModifiedBy>Lasse Schettlinger</cp:lastModifiedBy>
  <cp:revision>4</cp:revision>
  <dcterms:created xsi:type="dcterms:W3CDTF">2025-01-06T00:28:29Z</dcterms:created>
  <dcterms:modified xsi:type="dcterms:W3CDTF">2025-01-06T21:43:05Z</dcterms:modified>
</cp:coreProperties>
</file>