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2"/>
  </p:notesMasterIdLst>
  <p:sldIdLst>
    <p:sldId id="256" r:id="rId2"/>
    <p:sldId id="257" r:id="rId3"/>
    <p:sldId id="258" r:id="rId4"/>
    <p:sldId id="259" r:id="rId5"/>
    <p:sldId id="260" r:id="rId6"/>
    <p:sldId id="265" r:id="rId7"/>
    <p:sldId id="261" r:id="rId8"/>
    <p:sldId id="264" r:id="rId9"/>
    <p:sldId id="26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F8A16-603D-40D1-8B67-67B8AD47EFF0}" v="1" dt="2023-08-25T16:59:52.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6" d="100"/>
          <a:sy n="76" d="100"/>
        </p:scale>
        <p:origin x="2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vi, Sai Charan SBOBNG-PTIY/FUC" userId="cb4bda06-391d-478b-829e-55be917efa66" providerId="ADAL" clId="{0C5F8A16-603D-40D1-8B67-67B8AD47EFF0}"/>
    <pc:docChg chg="custSel modSld">
      <pc:chgData name="Raavi, Sai Charan SBOBNG-PTIY/FUC" userId="cb4bda06-391d-478b-829e-55be917efa66" providerId="ADAL" clId="{0C5F8A16-603D-40D1-8B67-67B8AD47EFF0}" dt="2023-08-25T17:07:01.334" v="43" actId="2711"/>
      <pc:docMkLst>
        <pc:docMk/>
      </pc:docMkLst>
      <pc:sldChg chg="modSp mod">
        <pc:chgData name="Raavi, Sai Charan SBOBNG-PTIY/FUC" userId="cb4bda06-391d-478b-829e-55be917efa66" providerId="ADAL" clId="{0C5F8A16-603D-40D1-8B67-67B8AD47EFF0}" dt="2023-08-25T17:04:17.654" v="34" actId="2711"/>
        <pc:sldMkLst>
          <pc:docMk/>
          <pc:sldMk cId="3823583069" sldId="256"/>
        </pc:sldMkLst>
        <pc:spChg chg="mod">
          <ac:chgData name="Raavi, Sai Charan SBOBNG-PTIY/FUC" userId="cb4bda06-391d-478b-829e-55be917efa66" providerId="ADAL" clId="{0C5F8A16-603D-40D1-8B67-67B8AD47EFF0}" dt="2023-08-25T17:04:17.654" v="34" actId="2711"/>
          <ac:spMkLst>
            <pc:docMk/>
            <pc:sldMk cId="3823583069" sldId="256"/>
            <ac:spMk id="2" creationId="{A7FBB355-DC97-BD6A-3A7E-3973E8110859}"/>
          </ac:spMkLst>
        </pc:spChg>
        <pc:spChg chg="mod">
          <ac:chgData name="Raavi, Sai Charan SBOBNG-PTIY/FUC" userId="cb4bda06-391d-478b-829e-55be917efa66" providerId="ADAL" clId="{0C5F8A16-603D-40D1-8B67-67B8AD47EFF0}" dt="2023-08-25T17:02:25.433" v="33" actId="20577"/>
          <ac:spMkLst>
            <pc:docMk/>
            <pc:sldMk cId="3823583069" sldId="256"/>
            <ac:spMk id="3" creationId="{9CD8ACE3-F5DE-BEE2-DA23-146A47FB7A92}"/>
          </ac:spMkLst>
        </pc:spChg>
      </pc:sldChg>
      <pc:sldChg chg="modSp mod">
        <pc:chgData name="Raavi, Sai Charan SBOBNG-PTIY/FUC" userId="cb4bda06-391d-478b-829e-55be917efa66" providerId="ADAL" clId="{0C5F8A16-603D-40D1-8B67-67B8AD47EFF0}" dt="2023-08-25T17:04:36.142" v="35" actId="2711"/>
        <pc:sldMkLst>
          <pc:docMk/>
          <pc:sldMk cId="1934117377" sldId="257"/>
        </pc:sldMkLst>
        <pc:spChg chg="mod">
          <ac:chgData name="Raavi, Sai Charan SBOBNG-PTIY/FUC" userId="cb4bda06-391d-478b-829e-55be917efa66" providerId="ADAL" clId="{0C5F8A16-603D-40D1-8B67-67B8AD47EFF0}" dt="2023-08-25T17:04:36.142" v="35" actId="2711"/>
          <ac:spMkLst>
            <pc:docMk/>
            <pc:sldMk cId="1934117377" sldId="257"/>
            <ac:spMk id="2" creationId="{3B488CBC-3282-A3C9-DC6F-5F9D5F815938}"/>
          </ac:spMkLst>
        </pc:spChg>
      </pc:sldChg>
      <pc:sldChg chg="modSp mod">
        <pc:chgData name="Raavi, Sai Charan SBOBNG-PTIY/FUC" userId="cb4bda06-391d-478b-829e-55be917efa66" providerId="ADAL" clId="{0C5F8A16-603D-40D1-8B67-67B8AD47EFF0}" dt="2023-08-25T17:05:25.543" v="37" actId="2711"/>
        <pc:sldMkLst>
          <pc:docMk/>
          <pc:sldMk cId="4062239699" sldId="258"/>
        </pc:sldMkLst>
        <pc:spChg chg="mod">
          <ac:chgData name="Raavi, Sai Charan SBOBNG-PTIY/FUC" userId="cb4bda06-391d-478b-829e-55be917efa66" providerId="ADAL" clId="{0C5F8A16-603D-40D1-8B67-67B8AD47EFF0}" dt="2023-08-25T17:05:25.543" v="37" actId="2711"/>
          <ac:spMkLst>
            <pc:docMk/>
            <pc:sldMk cId="4062239699" sldId="258"/>
            <ac:spMk id="2" creationId="{3B488CBC-3282-A3C9-DC6F-5F9D5F815938}"/>
          </ac:spMkLst>
        </pc:spChg>
      </pc:sldChg>
      <pc:sldChg chg="modSp mod">
        <pc:chgData name="Raavi, Sai Charan SBOBNG-PTIY/FUC" userId="cb4bda06-391d-478b-829e-55be917efa66" providerId="ADAL" clId="{0C5F8A16-603D-40D1-8B67-67B8AD47EFF0}" dt="2023-08-25T17:05:42.961" v="38" actId="2711"/>
        <pc:sldMkLst>
          <pc:docMk/>
          <pc:sldMk cId="1209161189" sldId="259"/>
        </pc:sldMkLst>
        <pc:spChg chg="mod">
          <ac:chgData name="Raavi, Sai Charan SBOBNG-PTIY/FUC" userId="cb4bda06-391d-478b-829e-55be917efa66" providerId="ADAL" clId="{0C5F8A16-603D-40D1-8B67-67B8AD47EFF0}" dt="2023-08-25T17:05:42.961" v="38" actId="2711"/>
          <ac:spMkLst>
            <pc:docMk/>
            <pc:sldMk cId="1209161189" sldId="259"/>
            <ac:spMk id="2" creationId="{3B488CBC-3282-A3C9-DC6F-5F9D5F815938}"/>
          </ac:spMkLst>
        </pc:spChg>
      </pc:sldChg>
      <pc:sldChg chg="modSp mod">
        <pc:chgData name="Raavi, Sai Charan SBOBNG-PTIY/FUC" userId="cb4bda06-391d-478b-829e-55be917efa66" providerId="ADAL" clId="{0C5F8A16-603D-40D1-8B67-67B8AD47EFF0}" dt="2023-08-25T17:05:55.807" v="39" actId="2711"/>
        <pc:sldMkLst>
          <pc:docMk/>
          <pc:sldMk cId="2593015912" sldId="260"/>
        </pc:sldMkLst>
        <pc:spChg chg="mod">
          <ac:chgData name="Raavi, Sai Charan SBOBNG-PTIY/FUC" userId="cb4bda06-391d-478b-829e-55be917efa66" providerId="ADAL" clId="{0C5F8A16-603D-40D1-8B67-67B8AD47EFF0}" dt="2023-08-25T17:05:55.807" v="39" actId="2711"/>
          <ac:spMkLst>
            <pc:docMk/>
            <pc:sldMk cId="2593015912" sldId="260"/>
            <ac:spMk id="2" creationId="{3B488CBC-3282-A3C9-DC6F-5F9D5F815938}"/>
          </ac:spMkLst>
        </pc:spChg>
      </pc:sldChg>
      <pc:sldChg chg="modSp mod">
        <pc:chgData name="Raavi, Sai Charan SBOBNG-PTIY/FUC" userId="cb4bda06-391d-478b-829e-55be917efa66" providerId="ADAL" clId="{0C5F8A16-603D-40D1-8B67-67B8AD47EFF0}" dt="2023-08-25T17:06:22.024" v="41" actId="2711"/>
        <pc:sldMkLst>
          <pc:docMk/>
          <pc:sldMk cId="2823088839" sldId="261"/>
        </pc:sldMkLst>
        <pc:spChg chg="mod">
          <ac:chgData name="Raavi, Sai Charan SBOBNG-PTIY/FUC" userId="cb4bda06-391d-478b-829e-55be917efa66" providerId="ADAL" clId="{0C5F8A16-603D-40D1-8B67-67B8AD47EFF0}" dt="2023-08-25T17:06:22.024" v="41" actId="2711"/>
          <ac:spMkLst>
            <pc:docMk/>
            <pc:sldMk cId="2823088839" sldId="261"/>
            <ac:spMk id="2" creationId="{3B488CBC-3282-A3C9-DC6F-5F9D5F815938}"/>
          </ac:spMkLst>
        </pc:spChg>
      </pc:sldChg>
      <pc:sldChg chg="modSp mod">
        <pc:chgData name="Raavi, Sai Charan SBOBNG-PTIY/FUC" userId="cb4bda06-391d-478b-829e-55be917efa66" providerId="ADAL" clId="{0C5F8A16-603D-40D1-8B67-67B8AD47EFF0}" dt="2023-08-25T17:07:01.334" v="43" actId="2711"/>
        <pc:sldMkLst>
          <pc:docMk/>
          <pc:sldMk cId="4291346170" sldId="262"/>
        </pc:sldMkLst>
        <pc:spChg chg="mod">
          <ac:chgData name="Raavi, Sai Charan SBOBNG-PTIY/FUC" userId="cb4bda06-391d-478b-829e-55be917efa66" providerId="ADAL" clId="{0C5F8A16-603D-40D1-8B67-67B8AD47EFF0}" dt="2023-08-25T17:07:01.334" v="43" actId="2711"/>
          <ac:spMkLst>
            <pc:docMk/>
            <pc:sldMk cId="4291346170" sldId="262"/>
            <ac:spMk id="2" creationId="{3B488CBC-3282-A3C9-DC6F-5F9D5F815938}"/>
          </ac:spMkLst>
        </pc:spChg>
      </pc:sldChg>
      <pc:sldChg chg="modSp mod">
        <pc:chgData name="Raavi, Sai Charan SBOBNG-PTIY/FUC" userId="cb4bda06-391d-478b-829e-55be917efa66" providerId="ADAL" clId="{0C5F8A16-603D-40D1-8B67-67B8AD47EFF0}" dt="2023-08-25T17:06:36.747" v="42" actId="2711"/>
        <pc:sldMkLst>
          <pc:docMk/>
          <pc:sldMk cId="1985968151" sldId="264"/>
        </pc:sldMkLst>
        <pc:spChg chg="mod">
          <ac:chgData name="Raavi, Sai Charan SBOBNG-PTIY/FUC" userId="cb4bda06-391d-478b-829e-55be917efa66" providerId="ADAL" clId="{0C5F8A16-603D-40D1-8B67-67B8AD47EFF0}" dt="2023-08-25T17:06:36.747" v="42" actId="2711"/>
          <ac:spMkLst>
            <pc:docMk/>
            <pc:sldMk cId="1985968151" sldId="264"/>
            <ac:spMk id="2" creationId="{93698331-E913-2D9A-A16B-9A6A1A988057}"/>
          </ac:spMkLst>
        </pc:spChg>
      </pc:sldChg>
      <pc:sldChg chg="modSp mod">
        <pc:chgData name="Raavi, Sai Charan SBOBNG-PTIY/FUC" userId="cb4bda06-391d-478b-829e-55be917efa66" providerId="ADAL" clId="{0C5F8A16-603D-40D1-8B67-67B8AD47EFF0}" dt="2023-08-25T17:06:06.845" v="40" actId="2711"/>
        <pc:sldMkLst>
          <pc:docMk/>
          <pc:sldMk cId="2388340580" sldId="265"/>
        </pc:sldMkLst>
        <pc:spChg chg="mod">
          <ac:chgData name="Raavi, Sai Charan SBOBNG-PTIY/FUC" userId="cb4bda06-391d-478b-829e-55be917efa66" providerId="ADAL" clId="{0C5F8A16-603D-40D1-8B67-67B8AD47EFF0}" dt="2023-08-25T17:06:06.845" v="40" actId="2711"/>
          <ac:spMkLst>
            <pc:docMk/>
            <pc:sldMk cId="2388340580" sldId="265"/>
            <ac:spMk id="4" creationId="{56804542-9829-0422-8E5A-0641DA8E51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B83BA-CE60-445F-A3EA-32B66BF189D2}"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24541-9C8B-460F-B959-3556C423851E}" type="slidenum">
              <a:rPr lang="en-US" smtClean="0"/>
              <a:t>‹#›</a:t>
            </a:fld>
            <a:endParaRPr lang="en-US"/>
          </a:p>
        </p:txBody>
      </p:sp>
    </p:spTree>
    <p:extLst>
      <p:ext uri="{BB962C8B-B14F-4D97-AF65-F5344CB8AC3E}">
        <p14:creationId xmlns:p14="http://schemas.microsoft.com/office/powerpoint/2010/main" val="1730876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A609F-1D89-4638-89B3-FF9E622C43C5}"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282283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DE6793-6808-44C8-98E3-EC27068A05F1}"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121831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CE90BB-B765-4983-8D40-234F8B65724F}"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219932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23754C-B25E-4958-BC3B-F5C6A6F7E5D2}"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D8DE3-5931-4E1F-AE6D-A124EA3790A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782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ACEF1-60B1-4A8D-B92E-1DF92E8978D3}"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2999420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F160D-557E-47C9-AC7F-2F393185A82F}" type="datetime1">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199674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C72888-623A-44A4-83A3-4081535FEC33}" type="datetime1">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2392272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2A322-0812-4742-85D3-13A1EB0AA966}"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312387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0CF85-AFB3-4971-A500-9E2B92836C48}"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381199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743FE-2BE1-416D-8C93-D6B626D2DE65}"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84437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88A50-C3E1-4D84-AF4F-1828D02428D4}" type="datetime1">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69851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3D983-5339-4695-9FE1-156CE902157E}"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186015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04376-03D4-4B41-9D2C-4BEFEB2822A7}" type="datetime1">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33986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82D607-1FFA-499D-B53E-B68CD4DFF8C3}" type="datetime1">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422041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DA69A9B-2064-41EA-8CD7-79581C3A4053}" type="datetime1">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345407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CF96E1-A693-4EF3-AE51-8602045B370D}"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323298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3D1EF2-6F45-4472-92DB-DCB50BBC1870}" type="datetime1">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D8DE3-5931-4E1F-AE6D-A124EA3790A7}" type="slidenum">
              <a:rPr lang="en-US" smtClean="0"/>
              <a:t>‹#›</a:t>
            </a:fld>
            <a:endParaRPr lang="en-US"/>
          </a:p>
        </p:txBody>
      </p:sp>
    </p:spTree>
    <p:extLst>
      <p:ext uri="{BB962C8B-B14F-4D97-AF65-F5344CB8AC3E}">
        <p14:creationId xmlns:p14="http://schemas.microsoft.com/office/powerpoint/2010/main" val="220421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EE4B50B-58E7-49E2-9ADB-D66A099E6DDA}" type="datetime1">
              <a:rPr lang="en-US" smtClean="0"/>
              <a:t>8/27/2023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C3D8DE3-5931-4E1F-AE6D-A124EA3790A7}" type="slidenum">
              <a:rPr lang="en-US" smtClean="0"/>
              <a:t>‹#›</a:t>
            </a:fld>
            <a:endParaRPr lang="en-US"/>
          </a:p>
        </p:txBody>
      </p:sp>
    </p:spTree>
    <p:extLst>
      <p:ext uri="{BB962C8B-B14F-4D97-AF65-F5344CB8AC3E}">
        <p14:creationId xmlns:p14="http://schemas.microsoft.com/office/powerpoint/2010/main" val="298055567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4" name="Rectangle 11">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BB355-DC97-BD6A-3A7E-3973E8110859}"/>
              </a:ext>
            </a:extLst>
          </p:cNvPr>
          <p:cNvSpPr>
            <a:spLocks noGrp="1"/>
          </p:cNvSpPr>
          <p:nvPr>
            <p:ph type="ctrTitle"/>
          </p:nvPr>
        </p:nvSpPr>
        <p:spPr>
          <a:xfrm>
            <a:off x="641074" y="1588878"/>
            <a:ext cx="2844002" cy="3680244"/>
          </a:xfrm>
        </p:spPr>
        <p:txBody>
          <a:bodyPr vert="horz" lIns="91440" tIns="45720" rIns="91440" bIns="45720" rtlCol="0" anchor="ctr">
            <a:normAutofit/>
          </a:bodyPr>
          <a:lstStyle/>
          <a:p>
            <a:pPr algn="l"/>
            <a:r>
              <a:rPr lang="en-US" sz="4400">
                <a:solidFill>
                  <a:srgbClr val="FFFFFF"/>
                </a:solidFill>
              </a:rPr>
              <a:t>JOURNEY PPT</a:t>
            </a:r>
            <a:br>
              <a:rPr lang="en-US" sz="4400">
                <a:solidFill>
                  <a:srgbClr val="FFFFFF"/>
                </a:solidFill>
              </a:rPr>
            </a:br>
            <a:r>
              <a:rPr lang="en-US" sz="4400">
                <a:solidFill>
                  <a:srgbClr val="FFFFFF"/>
                </a:solidFill>
              </a:rPr>
              <a:t>WEEK 1</a:t>
            </a:r>
          </a:p>
        </p:txBody>
      </p:sp>
      <p:pic>
        <p:nvPicPr>
          <p:cNvPr id="26" name="Picture 15">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Subtitle 2">
            <a:extLst>
              <a:ext uri="{FF2B5EF4-FFF2-40B4-BE49-F238E27FC236}">
                <a16:creationId xmlns:a16="http://schemas.microsoft.com/office/drawing/2014/main" id="{9CD8ACE3-F5DE-BEE2-DA23-146A47FB7A92}"/>
              </a:ext>
            </a:extLst>
          </p:cNvPr>
          <p:cNvSpPr>
            <a:spLocks noGrp="1"/>
          </p:cNvSpPr>
          <p:nvPr>
            <p:ph type="subTitle" idx="1"/>
          </p:nvPr>
        </p:nvSpPr>
        <p:spPr>
          <a:xfrm>
            <a:off x="4634794" y="1049695"/>
            <a:ext cx="6642806" cy="4758611"/>
          </a:xfrm>
        </p:spPr>
        <p:txBody>
          <a:bodyPr vert="horz" lIns="91440" tIns="45720" rIns="91440" bIns="45720" rtlCol="0" anchor="ctr">
            <a:normAutofit/>
          </a:bodyPr>
          <a:lstStyle/>
          <a:p>
            <a:pPr indent="-228600" algn="l">
              <a:buFont typeface="Arial" panose="020B0604020202020204" pitchFamily="34" charset="0"/>
              <a:buChar char="•"/>
            </a:pPr>
            <a:r>
              <a:rPr lang="en-US" b="1">
                <a:solidFill>
                  <a:schemeClr val="tx1"/>
                </a:solidFill>
              </a:rPr>
              <a:t>Topics covered : Agile and Business analysis, DBMS, Software Testing,</a:t>
            </a:r>
          </a:p>
          <a:p>
            <a:pPr indent="-228600" algn="l">
              <a:buFont typeface="Arial" panose="020B0604020202020204" pitchFamily="34" charset="0"/>
              <a:buChar char="•"/>
            </a:pPr>
            <a:r>
              <a:rPr lang="en-US" b="1">
                <a:solidFill>
                  <a:schemeClr val="tx1"/>
                </a:solidFill>
              </a:rPr>
              <a:t>DevOps,  cloud computing basics</a:t>
            </a:r>
          </a:p>
          <a:p>
            <a:pPr indent="-228600" algn="l">
              <a:buFont typeface="Arial" panose="020B0604020202020204" pitchFamily="34" charset="0"/>
              <a:buChar char="•"/>
            </a:pPr>
            <a:endParaRPr lang="en-US" b="1">
              <a:solidFill>
                <a:schemeClr val="tx1"/>
              </a:solidFill>
            </a:endParaRPr>
          </a:p>
          <a:p>
            <a:pPr indent="-228600" algn="l">
              <a:buFont typeface="Arial" panose="020B0604020202020204" pitchFamily="34" charset="0"/>
              <a:buChar char="•"/>
            </a:pPr>
            <a:r>
              <a:rPr lang="en-US" b="1">
                <a:solidFill>
                  <a:schemeClr val="tx1"/>
                </a:solidFill>
              </a:rPr>
              <a:t>BY Thosic tarun bellana</a:t>
            </a:r>
          </a:p>
          <a:p>
            <a:pPr indent="-228600" algn="l">
              <a:buFont typeface="Arial" panose="020B0604020202020204" pitchFamily="34" charset="0"/>
              <a:buChar char="•"/>
            </a:pPr>
            <a:endParaRPr lang="en-US">
              <a:solidFill>
                <a:schemeClr val="tx1"/>
              </a:solidFill>
            </a:endParaRPr>
          </a:p>
          <a:p>
            <a:pPr indent="-228600" algn="l">
              <a:buFont typeface="Arial" panose="020B0604020202020204" pitchFamily="34" charset="0"/>
              <a:buChar char="•"/>
            </a:pPr>
            <a:endParaRPr lang="en-US">
              <a:solidFill>
                <a:schemeClr val="tx1"/>
              </a:solidFill>
            </a:endParaRPr>
          </a:p>
          <a:p>
            <a:pPr indent="-228600" algn="l">
              <a:buFont typeface="Arial" panose="020B0604020202020204" pitchFamily="34" charset="0"/>
              <a:buChar char="•"/>
            </a:pPr>
            <a:endParaRPr lang="en-US">
              <a:solidFill>
                <a:schemeClr val="tx1"/>
              </a:solidFill>
            </a:endParaRPr>
          </a:p>
        </p:txBody>
      </p:sp>
      <p:pic>
        <p:nvPicPr>
          <p:cNvPr id="27" name="Picture 17">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823583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33EF-34FA-A750-8623-2CEE28E7FBF4}"/>
              </a:ext>
            </a:extLst>
          </p:cNvPr>
          <p:cNvSpPr>
            <a:spLocks noGrp="1"/>
          </p:cNvSpPr>
          <p:nvPr>
            <p:ph type="title"/>
          </p:nvPr>
        </p:nvSpPr>
        <p:spPr>
          <a:xfrm>
            <a:off x="913775" y="2138721"/>
            <a:ext cx="10364452" cy="1290279"/>
          </a:xfrm>
        </p:spPr>
        <p:txBody>
          <a:bodyPr/>
          <a:lstStyle/>
          <a:p>
            <a:r>
              <a:rPr lang="en-US" b="1" dirty="0">
                <a:solidFill>
                  <a:schemeClr val="accent6">
                    <a:lumMod val="75000"/>
                  </a:schemeClr>
                </a:solidFill>
                <a:latin typeface="Bahnschrift SemiCondensed" panose="020B0502040204020203" pitchFamily="34" charset="0"/>
              </a:rPr>
              <a:t>Thank you</a:t>
            </a:r>
          </a:p>
        </p:txBody>
      </p:sp>
      <p:sp>
        <p:nvSpPr>
          <p:cNvPr id="3" name="Text Placeholder 2">
            <a:extLst>
              <a:ext uri="{FF2B5EF4-FFF2-40B4-BE49-F238E27FC236}">
                <a16:creationId xmlns:a16="http://schemas.microsoft.com/office/drawing/2014/main" id="{0DECFC10-1212-6D3B-584D-E8BDCEBAF22D}"/>
              </a:ext>
            </a:extLst>
          </p:cNvPr>
          <p:cNvSpPr>
            <a:spLocks noGrp="1"/>
          </p:cNvSpPr>
          <p:nvPr>
            <p:ph type="body" sz="half" idx="2"/>
          </p:nvPr>
        </p:nvSpPr>
        <p:spPr/>
        <p:txBody>
          <a:bodyPr>
            <a:normAutofit/>
          </a:bodyPr>
          <a:lstStyle/>
          <a:p>
            <a:r>
              <a:rPr lang="en-US" dirty="0">
                <a:solidFill>
                  <a:srgbClr val="0070C0"/>
                </a:solidFill>
              </a:rPr>
              <a:t>The end of week 1</a:t>
            </a:r>
          </a:p>
        </p:txBody>
      </p:sp>
      <p:sp>
        <p:nvSpPr>
          <p:cNvPr id="4" name="Footer Placeholder 3">
            <a:extLst>
              <a:ext uri="{FF2B5EF4-FFF2-40B4-BE49-F238E27FC236}">
                <a16:creationId xmlns:a16="http://schemas.microsoft.com/office/drawing/2014/main" id="{68BDA89A-DB72-1944-80B8-5697235B16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DAFDA-B286-30A9-0AB9-EE0FFB7A70FB}"/>
              </a:ext>
            </a:extLst>
          </p:cNvPr>
          <p:cNvSpPr>
            <a:spLocks noGrp="1"/>
          </p:cNvSpPr>
          <p:nvPr>
            <p:ph type="sldNum" sz="quarter" idx="12"/>
          </p:nvPr>
        </p:nvSpPr>
        <p:spPr/>
        <p:txBody>
          <a:bodyPr/>
          <a:lstStyle/>
          <a:p>
            <a:fld id="{8C3D8DE3-5931-4E1F-AE6D-A124EA3790A7}" type="slidenum">
              <a:rPr lang="en-US" smtClean="0"/>
              <a:t>10</a:t>
            </a:fld>
            <a:endParaRPr lang="en-US"/>
          </a:p>
        </p:txBody>
      </p:sp>
    </p:spTree>
    <p:extLst>
      <p:ext uri="{BB962C8B-B14F-4D97-AF65-F5344CB8AC3E}">
        <p14:creationId xmlns:p14="http://schemas.microsoft.com/office/powerpoint/2010/main" val="178321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8CBC-3282-A3C9-DC6F-5F9D5F815938}"/>
              </a:ext>
            </a:extLst>
          </p:cNvPr>
          <p:cNvSpPr txBox="1"/>
          <p:nvPr/>
        </p:nvSpPr>
        <p:spPr>
          <a:xfrm>
            <a:off x="307450" y="383650"/>
            <a:ext cx="11577099" cy="5170646"/>
          </a:xfrm>
          <a:prstGeom prst="rect">
            <a:avLst/>
          </a:prstGeom>
          <a:noFill/>
        </p:spPr>
        <p:txBody>
          <a:bodyPr wrap="square" rtlCol="0">
            <a:spAutoFit/>
          </a:bodyPr>
          <a:lstStyle/>
          <a:p>
            <a:r>
              <a:rPr lang="en-US" sz="2400" b="1" dirty="0">
                <a:solidFill>
                  <a:schemeClr val="accent1"/>
                </a:solidFill>
                <a:latin typeface="ADLaM Display" panose="020B0604020202020204" pitchFamily="2" charset="0"/>
                <a:ea typeface="ADLaM Display" panose="020B0604020202020204" pitchFamily="2" charset="0"/>
                <a:cs typeface="ADLaM Display" panose="020B0604020202020204" pitchFamily="2" charset="0"/>
              </a:rPr>
              <a:t>DAY 1 : Business Analysis and Agile</a:t>
            </a:r>
          </a:p>
          <a:p>
            <a:endParaRPr lang="en-US" dirty="0">
              <a:latin typeface="72" panose="020B0503030000000003" pitchFamily="34" charset="0"/>
              <a:cs typeface="72" panose="020B0503030000000003" pitchFamily="34" charset="0"/>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Introduction to Business Analysis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Requirement analysis: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Functional</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Non-Functional</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Requirement Elicitation modelling and management techniques.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Requirement Modelling:</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Scenario Based</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Class Based</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Bata Based</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Management Technique</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Work breakdown Structure</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Gantt Chart</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Critical Path Method</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Waterfall</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Kanban</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Scrum</a:t>
            </a:r>
          </a:p>
        </p:txBody>
      </p:sp>
      <p:sp>
        <p:nvSpPr>
          <p:cNvPr id="3" name="Footer Placeholder 2">
            <a:extLst>
              <a:ext uri="{FF2B5EF4-FFF2-40B4-BE49-F238E27FC236}">
                <a16:creationId xmlns:a16="http://schemas.microsoft.com/office/drawing/2014/main" id="{FD5DD160-1D21-2FE3-41F6-88195D79B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8279EE-C88D-A647-D061-DC2595B0C49F}"/>
              </a:ext>
            </a:extLst>
          </p:cNvPr>
          <p:cNvSpPr>
            <a:spLocks noGrp="1"/>
          </p:cNvSpPr>
          <p:nvPr>
            <p:ph type="sldNum" sz="quarter" idx="12"/>
          </p:nvPr>
        </p:nvSpPr>
        <p:spPr/>
        <p:txBody>
          <a:bodyPr/>
          <a:lstStyle/>
          <a:p>
            <a:fld id="{8C3D8DE3-5931-4E1F-AE6D-A124EA3790A7}" type="slidenum">
              <a:rPr lang="en-US" smtClean="0"/>
              <a:t>2</a:t>
            </a:fld>
            <a:endParaRPr lang="en-US" dirty="0"/>
          </a:p>
        </p:txBody>
      </p:sp>
    </p:spTree>
    <p:extLst>
      <p:ext uri="{BB962C8B-B14F-4D97-AF65-F5344CB8AC3E}">
        <p14:creationId xmlns:p14="http://schemas.microsoft.com/office/powerpoint/2010/main" val="193411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8CBC-3282-A3C9-DC6F-5F9D5F815938}"/>
              </a:ext>
            </a:extLst>
          </p:cNvPr>
          <p:cNvSpPr txBox="1"/>
          <p:nvPr/>
        </p:nvSpPr>
        <p:spPr>
          <a:xfrm>
            <a:off x="307450" y="383650"/>
            <a:ext cx="11577099" cy="4893647"/>
          </a:xfrm>
          <a:prstGeom prst="rect">
            <a:avLst/>
          </a:prstGeom>
          <a:noFill/>
        </p:spPr>
        <p:txBody>
          <a:bodyPr wrap="square" rtlCol="0">
            <a:spAutoFit/>
          </a:bodyPr>
          <a:lstStyle/>
          <a:p>
            <a:r>
              <a:rPr lang="en-US" sz="2400"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DAY 2 : Agile Methodology</a:t>
            </a:r>
          </a:p>
          <a:p>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Agile divides the project into small increments with iterative development, allowing for continuous improvement.</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Agile prioritizes customer feedback and collaboration throughout the development process.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Agile teams typically consist of members with diverse skills to encourage collaboration.</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Requirements are expressed as user stories. Backlogs are all stories to be finished</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Developments occurs in fixed timeframes called sprints ( usually 2-4 weeks)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After each sprint there is deployable product.</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Teams holds stand-up meeting to discuss what is done yesterday, what to be done today and resolve any conflicts.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There are three types of meeting:</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Sprint Kick Start meeting</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Daily Stand-up</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Retrospective meeting</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Agile promotes regular product releases to gather feedback and adapt to changing environment</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People involved are Stakeholders, Project Manger, Scrum Master and team </a:t>
            </a:r>
          </a:p>
        </p:txBody>
      </p:sp>
      <p:sp>
        <p:nvSpPr>
          <p:cNvPr id="3" name="Footer Placeholder 2">
            <a:extLst>
              <a:ext uri="{FF2B5EF4-FFF2-40B4-BE49-F238E27FC236}">
                <a16:creationId xmlns:a16="http://schemas.microsoft.com/office/drawing/2014/main" id="{E680CC1A-15F7-338F-726A-1DE39F1AF0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E20B16-DC60-7F92-1879-A13AD72E2323}"/>
              </a:ext>
            </a:extLst>
          </p:cNvPr>
          <p:cNvSpPr>
            <a:spLocks noGrp="1"/>
          </p:cNvSpPr>
          <p:nvPr>
            <p:ph type="sldNum" sz="quarter" idx="12"/>
          </p:nvPr>
        </p:nvSpPr>
        <p:spPr/>
        <p:txBody>
          <a:bodyPr/>
          <a:lstStyle/>
          <a:p>
            <a:fld id="{8C3D8DE3-5931-4E1F-AE6D-A124EA3790A7}" type="slidenum">
              <a:rPr lang="en-US" smtClean="0"/>
              <a:t>3</a:t>
            </a:fld>
            <a:endParaRPr lang="en-US"/>
          </a:p>
        </p:txBody>
      </p:sp>
    </p:spTree>
    <p:extLst>
      <p:ext uri="{BB962C8B-B14F-4D97-AF65-F5344CB8AC3E}">
        <p14:creationId xmlns:p14="http://schemas.microsoft.com/office/powerpoint/2010/main" val="406223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8CBC-3282-A3C9-DC6F-5F9D5F815938}"/>
              </a:ext>
            </a:extLst>
          </p:cNvPr>
          <p:cNvSpPr txBox="1"/>
          <p:nvPr/>
        </p:nvSpPr>
        <p:spPr>
          <a:xfrm>
            <a:off x="307450" y="383650"/>
            <a:ext cx="11577099" cy="4616648"/>
          </a:xfrm>
          <a:prstGeom prst="rect">
            <a:avLst/>
          </a:prstGeom>
          <a:noFill/>
        </p:spPr>
        <p:txBody>
          <a:bodyPr wrap="square" rtlCol="0">
            <a:spAutoFit/>
          </a:bodyPr>
          <a:lstStyle/>
          <a:p>
            <a:r>
              <a:rPr lang="en-US" sz="2400"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DAY 3: DBMS</a:t>
            </a:r>
          </a:p>
          <a:p>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Data types are structured and unstructured</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Data v/s information</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DBMS is collection of interrelated data and a set of programs to access those data</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Different types of databases: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Relational databases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Object-oriented databases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Distributed databases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Data Warehouses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NoSQL databases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Object Oriented Database -&gt; PostgreSQL</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SQL (Structured Query Language)</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SQL commands (DDL, DCL, DML, DQL, TCL)</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SQL concepts and commands(Table, Field, Keys, Constraints, Query, Conditions, Subquery, Different types of Join</a:t>
            </a:r>
            <a:r>
              <a:rPr lang="en-US" dirty="0"/>
              <a:t>)</a:t>
            </a:r>
          </a:p>
        </p:txBody>
      </p:sp>
      <p:sp>
        <p:nvSpPr>
          <p:cNvPr id="3" name="Footer Placeholder 2">
            <a:extLst>
              <a:ext uri="{FF2B5EF4-FFF2-40B4-BE49-F238E27FC236}">
                <a16:creationId xmlns:a16="http://schemas.microsoft.com/office/drawing/2014/main" id="{BE5D84D1-D2C5-68EE-215E-AEF664541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05856-7E50-3C49-A272-671343F8658B}"/>
              </a:ext>
            </a:extLst>
          </p:cNvPr>
          <p:cNvSpPr>
            <a:spLocks noGrp="1"/>
          </p:cNvSpPr>
          <p:nvPr>
            <p:ph type="sldNum" sz="quarter" idx="12"/>
          </p:nvPr>
        </p:nvSpPr>
        <p:spPr/>
        <p:txBody>
          <a:bodyPr/>
          <a:lstStyle/>
          <a:p>
            <a:fld id="{8C3D8DE3-5931-4E1F-AE6D-A124EA3790A7}" type="slidenum">
              <a:rPr lang="en-US" smtClean="0"/>
              <a:t>4</a:t>
            </a:fld>
            <a:endParaRPr lang="en-US"/>
          </a:p>
        </p:txBody>
      </p:sp>
    </p:spTree>
    <p:extLst>
      <p:ext uri="{BB962C8B-B14F-4D97-AF65-F5344CB8AC3E}">
        <p14:creationId xmlns:p14="http://schemas.microsoft.com/office/powerpoint/2010/main" val="120916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8CBC-3282-A3C9-DC6F-5F9D5F815938}"/>
              </a:ext>
            </a:extLst>
          </p:cNvPr>
          <p:cNvSpPr txBox="1"/>
          <p:nvPr/>
        </p:nvSpPr>
        <p:spPr>
          <a:xfrm>
            <a:off x="307450" y="383650"/>
            <a:ext cx="11577099" cy="4893647"/>
          </a:xfrm>
          <a:prstGeom prst="rect">
            <a:avLst/>
          </a:prstGeom>
          <a:noFill/>
        </p:spPr>
        <p:txBody>
          <a:bodyPr wrap="square" rtlCol="0">
            <a:spAutoFit/>
          </a:bodyPr>
          <a:lstStyle/>
          <a:p>
            <a:r>
              <a:rPr lang="en-US" sz="2400" u="sng"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DAY 4: Software testing</a:t>
            </a:r>
          </a:p>
          <a:p>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Testing helps in identify bugs-defects-errors by providing various environment tests/stress to the software.</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STLC(software testing life cycle)</a:t>
            </a:r>
          </a:p>
          <a:p>
            <a:pPr marL="742950" lvl="1"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Test strategy (functional requirement is what the objective or the output to be given where as no function is the way how the output is reached to like security, response time etc.</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Life cycle:</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	Test strategy(analysis) -&gt; test plan(timeline and job assignment) -&gt; test design(various test case should have both 	expected and actual result and code) -&gt; test environment setup(selenium cucumber etc.) -&gt; test execution() -&gt; 	defect reporting(report errors, exception, bugs to developers) -&gt; Test closure()</a:t>
            </a:r>
          </a:p>
          <a:p>
            <a:pPr marL="285750" indent="-285750">
              <a:buFont typeface="Wingdings" panose="05000000000000000000" pitchFamily="2" charset="2"/>
              <a:buChar char="Ø"/>
            </a:pPr>
            <a:endParaRPr lang="en-US" dirty="0"/>
          </a:p>
          <a:p>
            <a:endParaRPr lang="en-US" dirty="0"/>
          </a:p>
        </p:txBody>
      </p:sp>
      <p:sp>
        <p:nvSpPr>
          <p:cNvPr id="3" name="Footer Placeholder 2">
            <a:extLst>
              <a:ext uri="{FF2B5EF4-FFF2-40B4-BE49-F238E27FC236}">
                <a16:creationId xmlns:a16="http://schemas.microsoft.com/office/drawing/2014/main" id="{27433B76-B9DF-A103-EA22-BA93B7DD78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6B20B-E97A-ED24-AE1C-A63B363102A7}"/>
              </a:ext>
            </a:extLst>
          </p:cNvPr>
          <p:cNvSpPr>
            <a:spLocks noGrp="1"/>
          </p:cNvSpPr>
          <p:nvPr>
            <p:ph type="sldNum" sz="quarter" idx="12"/>
          </p:nvPr>
        </p:nvSpPr>
        <p:spPr/>
        <p:txBody>
          <a:bodyPr/>
          <a:lstStyle/>
          <a:p>
            <a:fld id="{8C3D8DE3-5931-4E1F-AE6D-A124EA3790A7}" type="slidenum">
              <a:rPr lang="en-US" smtClean="0"/>
              <a:t>5</a:t>
            </a:fld>
            <a:endParaRPr lang="en-US"/>
          </a:p>
        </p:txBody>
      </p:sp>
    </p:spTree>
    <p:extLst>
      <p:ext uri="{BB962C8B-B14F-4D97-AF65-F5344CB8AC3E}">
        <p14:creationId xmlns:p14="http://schemas.microsoft.com/office/powerpoint/2010/main" val="259301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804542-9829-0422-8E5A-0641DA8E51EE}"/>
              </a:ext>
            </a:extLst>
          </p:cNvPr>
          <p:cNvSpPr txBox="1"/>
          <p:nvPr/>
        </p:nvSpPr>
        <p:spPr>
          <a:xfrm>
            <a:off x="223962" y="289679"/>
            <a:ext cx="11744076"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Testing Triangle</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	unit test -&gt; integration test -&gt;  UAT</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Manual and automation testing is same as the name suggests.</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Test cases should not take parameter and has no return type and the class should be public.</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TDD is test driven development</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Development of code is done after writing the unit test cases.(test cases are made based on requirement). helps in continuous development.</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ATDD is acceptance test driven development based on customer </a:t>
            </a:r>
            <a:r>
              <a:rPr lang="en-US" dirty="0" err="1">
                <a:latin typeface="Aharoni" panose="02010803020104030203" pitchFamily="2" charset="-79"/>
                <a:cs typeface="Aharoni" panose="02010803020104030203" pitchFamily="2" charset="-79"/>
              </a:rPr>
              <a:t>pov</a:t>
            </a:r>
            <a:r>
              <a:rPr lang="en-US" dirty="0"/>
              <a:t>.</a:t>
            </a:r>
          </a:p>
        </p:txBody>
      </p:sp>
      <p:sp>
        <p:nvSpPr>
          <p:cNvPr id="2" name="Footer Placeholder 1">
            <a:extLst>
              <a:ext uri="{FF2B5EF4-FFF2-40B4-BE49-F238E27FC236}">
                <a16:creationId xmlns:a16="http://schemas.microsoft.com/office/drawing/2014/main" id="{80FAB8C3-970F-CCEC-46CB-86858EC07C6B}"/>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ED46A855-8989-B69E-A6A6-9FD4586CD383}"/>
              </a:ext>
            </a:extLst>
          </p:cNvPr>
          <p:cNvSpPr>
            <a:spLocks noGrp="1"/>
          </p:cNvSpPr>
          <p:nvPr>
            <p:ph type="sldNum" sz="quarter" idx="12"/>
          </p:nvPr>
        </p:nvSpPr>
        <p:spPr/>
        <p:txBody>
          <a:bodyPr/>
          <a:lstStyle/>
          <a:p>
            <a:fld id="{8C3D8DE3-5931-4E1F-AE6D-A124EA3790A7}" type="slidenum">
              <a:rPr lang="en-US" smtClean="0"/>
              <a:t>6</a:t>
            </a:fld>
            <a:endParaRPr lang="en-US"/>
          </a:p>
        </p:txBody>
      </p:sp>
    </p:spTree>
    <p:extLst>
      <p:ext uri="{BB962C8B-B14F-4D97-AF65-F5344CB8AC3E}">
        <p14:creationId xmlns:p14="http://schemas.microsoft.com/office/powerpoint/2010/main" val="238834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8CBC-3282-A3C9-DC6F-5F9D5F815938}"/>
              </a:ext>
            </a:extLst>
          </p:cNvPr>
          <p:cNvSpPr txBox="1"/>
          <p:nvPr/>
        </p:nvSpPr>
        <p:spPr>
          <a:xfrm>
            <a:off x="307450" y="383650"/>
            <a:ext cx="11577099" cy="5724644"/>
          </a:xfrm>
          <a:prstGeom prst="rect">
            <a:avLst/>
          </a:prstGeom>
          <a:noFill/>
        </p:spPr>
        <p:txBody>
          <a:bodyPr wrap="square" rtlCol="0">
            <a:spAutoFit/>
          </a:bodyPr>
          <a:lstStyle/>
          <a:p>
            <a:r>
              <a:rPr lang="en-US" sz="2400" u="sng"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DAY 5: DevOps</a:t>
            </a:r>
          </a:p>
          <a:p>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DevOps (development and operations)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developer: write codes for the software.</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QA tester: writes test cases, find bugs, errors etc.</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IT operation : deployment up and running in server.</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development: local development puts codes in central repo and testing.</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operations : pre production -&gt; staging -&gt; production.</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CI/CD:</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development |</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integration     | development</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testing            | </a:t>
            </a:r>
          </a:p>
          <a:p>
            <a:pPr marL="742950" lvl="1" indent="-285750">
              <a:buFont typeface="Arial" panose="020B0604020202020204" pitchFamily="34" charset="0"/>
              <a:buChar char="•"/>
            </a:pPr>
            <a:endParaRPr lang="en-US" dirty="0">
              <a:latin typeface="Aharoni" panose="02010803020104030203" pitchFamily="2" charset="-79"/>
              <a:cs typeface="Aharoni" panose="02010803020104030203" pitchFamily="2" charset="-79"/>
            </a:endParaRP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deployment |</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monitoring   | operations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feedback      |</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operations   |</a:t>
            </a:r>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5469893D-D3C6-C77F-8234-14259D324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33946-C64F-03C1-D5B5-0F61F98944DF}"/>
              </a:ext>
            </a:extLst>
          </p:cNvPr>
          <p:cNvSpPr>
            <a:spLocks noGrp="1"/>
          </p:cNvSpPr>
          <p:nvPr>
            <p:ph type="sldNum" sz="quarter" idx="12"/>
          </p:nvPr>
        </p:nvSpPr>
        <p:spPr/>
        <p:txBody>
          <a:bodyPr/>
          <a:lstStyle/>
          <a:p>
            <a:fld id="{8C3D8DE3-5931-4E1F-AE6D-A124EA3790A7}" type="slidenum">
              <a:rPr lang="en-US" smtClean="0"/>
              <a:t>7</a:t>
            </a:fld>
            <a:endParaRPr lang="en-US"/>
          </a:p>
        </p:txBody>
      </p:sp>
    </p:spTree>
    <p:extLst>
      <p:ext uri="{BB962C8B-B14F-4D97-AF65-F5344CB8AC3E}">
        <p14:creationId xmlns:p14="http://schemas.microsoft.com/office/powerpoint/2010/main" val="282308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8331-E913-2D9A-A16B-9A6A1A988057}"/>
              </a:ext>
            </a:extLst>
          </p:cNvPr>
          <p:cNvSpPr txBox="1"/>
          <p:nvPr/>
        </p:nvSpPr>
        <p:spPr>
          <a:xfrm>
            <a:off x="327329" y="276308"/>
            <a:ext cx="11537342"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GitHub actions create workflows that build and tests your code and deploy.</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Workflow is a set of task which will run its own VM/environment which is called runner.</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Workflows are defined in .</a:t>
            </a:r>
            <a:r>
              <a:rPr lang="en-US" dirty="0" err="1">
                <a:latin typeface="Aharoni" panose="02010803020104030203" pitchFamily="2" charset="-79"/>
                <a:cs typeface="Aharoni" panose="02010803020104030203" pitchFamily="2" charset="-79"/>
              </a:rPr>
              <a:t>github</a:t>
            </a:r>
            <a:r>
              <a:rPr lang="en-US" dirty="0">
                <a:latin typeface="Aharoni" panose="02010803020104030203" pitchFamily="2" charset="-79"/>
                <a:cs typeface="Aharoni" panose="02010803020104030203" pitchFamily="2" charset="-79"/>
              </a:rPr>
              <a:t>/ folder and is a YAML file</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Event is a trigger</a:t>
            </a:r>
          </a:p>
          <a:p>
            <a:pPr marL="285750" indent="-285750">
              <a:buFont typeface="Wingdings" panose="05000000000000000000" pitchFamily="2" charset="2"/>
              <a:buChar char="Ø"/>
            </a:pPr>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Workflow has various jobs.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Job is set of steps in workflow and is executed in same runner.</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 job has set of steps which that will be executed or an action that will run</a:t>
            </a:r>
          </a:p>
          <a:p>
            <a:endParaRPr lang="en-US" dirty="0">
              <a:latin typeface="Aharoni" panose="02010803020104030203" pitchFamily="2" charset="-79"/>
              <a:cs typeface="Aharoni" panose="02010803020104030203" pitchFamily="2" charset="-79"/>
            </a:endParaRPr>
          </a:p>
          <a:p>
            <a:r>
              <a:rPr lang="en-US" dirty="0">
                <a:latin typeface="Aharoni" panose="02010803020104030203" pitchFamily="2" charset="-79"/>
                <a:cs typeface="Aharoni" panose="02010803020104030203" pitchFamily="2" charset="-79"/>
              </a:rPr>
              <a:t>Workflow </a:t>
            </a:r>
          </a:p>
          <a:p>
            <a:r>
              <a:rPr lang="en-US" dirty="0">
                <a:latin typeface="Aharoni" panose="02010803020104030203" pitchFamily="2" charset="-79"/>
                <a:cs typeface="Aharoni" panose="02010803020104030203" pitchFamily="2" charset="-79"/>
              </a:rPr>
              <a:t> |</a:t>
            </a:r>
          </a:p>
          <a:p>
            <a:r>
              <a:rPr lang="en-US" dirty="0">
                <a:latin typeface="Aharoni" panose="02010803020104030203" pitchFamily="2" charset="-79"/>
                <a:cs typeface="Aharoni" panose="02010803020104030203" pitchFamily="2" charset="-79"/>
              </a:rPr>
              <a:t>various jobs(runs in VM or runner) data can be shared</a:t>
            </a:r>
          </a:p>
          <a:p>
            <a:r>
              <a:rPr lang="en-US" dirty="0">
                <a:latin typeface="Aharoni" panose="02010803020104030203" pitchFamily="2" charset="-79"/>
                <a:cs typeface="Aharoni" panose="02010803020104030203" pitchFamily="2" charset="-79"/>
              </a:rPr>
              <a:t> |</a:t>
            </a:r>
          </a:p>
          <a:p>
            <a:r>
              <a:rPr lang="en-US" dirty="0">
                <a:latin typeface="Aharoni" panose="02010803020104030203" pitchFamily="2" charset="-79"/>
                <a:cs typeface="Aharoni" panose="02010803020104030203" pitchFamily="2" charset="-79"/>
              </a:rPr>
              <a:t>jobs have steps(steps gets executed in sequence)</a:t>
            </a:r>
          </a:p>
          <a:p>
            <a:r>
              <a:rPr lang="en-US" dirty="0">
                <a:latin typeface="Aharoni" panose="02010803020104030203" pitchFamily="2" charset="-79"/>
                <a:cs typeface="Aharoni" panose="02010803020104030203" pitchFamily="2" charset="-79"/>
              </a:rPr>
              <a:t> |</a:t>
            </a:r>
          </a:p>
          <a:p>
            <a:r>
              <a:rPr lang="en-US" dirty="0">
                <a:latin typeface="Aharoni" panose="02010803020104030203" pitchFamily="2" charset="-79"/>
                <a:cs typeface="Aharoni" panose="02010803020104030203" pitchFamily="2" charset="-79"/>
              </a:rPr>
              <a:t>steps has executable script or action that is triggered</a:t>
            </a:r>
          </a:p>
        </p:txBody>
      </p:sp>
      <p:sp>
        <p:nvSpPr>
          <p:cNvPr id="3" name="Footer Placeholder 2">
            <a:extLst>
              <a:ext uri="{FF2B5EF4-FFF2-40B4-BE49-F238E27FC236}">
                <a16:creationId xmlns:a16="http://schemas.microsoft.com/office/drawing/2014/main" id="{CA31DF2B-1185-9785-AD21-7BAB334EB7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709172-0855-8EF4-AA9F-7A3AF568F1F4}"/>
              </a:ext>
            </a:extLst>
          </p:cNvPr>
          <p:cNvSpPr>
            <a:spLocks noGrp="1"/>
          </p:cNvSpPr>
          <p:nvPr>
            <p:ph type="sldNum" sz="quarter" idx="12"/>
          </p:nvPr>
        </p:nvSpPr>
        <p:spPr/>
        <p:txBody>
          <a:bodyPr/>
          <a:lstStyle/>
          <a:p>
            <a:fld id="{8C3D8DE3-5931-4E1F-AE6D-A124EA3790A7}" type="slidenum">
              <a:rPr lang="en-US" smtClean="0"/>
              <a:t>8</a:t>
            </a:fld>
            <a:endParaRPr lang="en-US"/>
          </a:p>
        </p:txBody>
      </p:sp>
    </p:spTree>
    <p:extLst>
      <p:ext uri="{BB962C8B-B14F-4D97-AF65-F5344CB8AC3E}">
        <p14:creationId xmlns:p14="http://schemas.microsoft.com/office/powerpoint/2010/main" val="198596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88CBC-3282-A3C9-DC6F-5F9D5F815938}"/>
              </a:ext>
            </a:extLst>
          </p:cNvPr>
          <p:cNvSpPr txBox="1"/>
          <p:nvPr/>
        </p:nvSpPr>
        <p:spPr>
          <a:xfrm>
            <a:off x="307450" y="383650"/>
            <a:ext cx="11577099" cy="6001643"/>
          </a:xfrm>
          <a:prstGeom prst="rect">
            <a:avLst/>
          </a:prstGeom>
          <a:noFill/>
        </p:spPr>
        <p:txBody>
          <a:bodyPr wrap="square" rtlCol="0">
            <a:spAutoFit/>
          </a:bodyPr>
          <a:lstStyle/>
          <a:p>
            <a:r>
              <a:rPr lang="en-US" sz="2400"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DAY 6: Cloud Computing</a:t>
            </a:r>
          </a:p>
          <a:p>
            <a:endParaRPr lang="en-US" dirty="0">
              <a:latin typeface="Aharoni" panose="02010803020104030203" pitchFamily="2" charset="-79"/>
              <a:cs typeface="Aharoni" panose="02010803020104030203" pitchFamily="2" charset="-79"/>
            </a:endParaRP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Cloud computing refers to internet-based development and services.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Services could be like servers, storage, databases, networking, software </a:t>
            </a:r>
            <a:r>
              <a:rPr lang="en-US" dirty="0" err="1">
                <a:latin typeface="Aharoni" panose="02010803020104030203" pitchFamily="2" charset="-79"/>
                <a:cs typeface="Aharoni" panose="02010803020104030203" pitchFamily="2" charset="-79"/>
              </a:rPr>
              <a:t>etc</a:t>
            </a:r>
            <a:r>
              <a:rPr lang="en-US" dirty="0">
                <a:latin typeface="Aharoni" panose="02010803020104030203" pitchFamily="2" charset="-79"/>
                <a:cs typeface="Aharoni" panose="02010803020104030203" pitchFamily="2" charset="-79"/>
              </a:rPr>
              <a:t> over the internet</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IaaS (Infrastructure), PaaS(Platform), SaaS(software) as a service.</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Advantages of Cloud Computing:</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Offers pay as you go which reduces capital costs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Scale resources based on demand</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Access data from anywhere with internet connection</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High up-time and built-in redundancy.</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Disadvantages of Cloud computing:</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Storing data off-site raises security and privacy issues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Users have limited control over underlying resources.</a:t>
            </a:r>
          </a:p>
          <a:p>
            <a:pPr marL="742950" lvl="1" indent="-285750">
              <a:buFont typeface="Arial" panose="020B0604020202020204" pitchFamily="34" charset="0"/>
              <a:buChar char="•"/>
            </a:pPr>
            <a:r>
              <a:rPr lang="en-US" dirty="0">
                <a:latin typeface="Aharoni" panose="02010803020104030203" pitchFamily="2" charset="-79"/>
                <a:cs typeface="Aharoni" panose="02010803020104030203" pitchFamily="2" charset="-79"/>
              </a:rPr>
              <a:t>Dependency on a specific provides can limit flexibility and portability.</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Virtual Machines (VM) are software-based emulation of physical computers.</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Learnt about azure VM setup.</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Learnt about azure storage.</a:t>
            </a:r>
          </a:p>
          <a:p>
            <a:pPr marL="285750" indent="-285750">
              <a:buFont typeface="Wingdings" panose="05000000000000000000" pitchFamily="2" charset="2"/>
              <a:buChar char="Ø"/>
            </a:pPr>
            <a:r>
              <a:rPr lang="en-US" dirty="0">
                <a:latin typeface="Aharoni" panose="02010803020104030203" pitchFamily="2" charset="-79"/>
                <a:cs typeface="Aharoni" panose="02010803020104030203" pitchFamily="2" charset="-79"/>
              </a:rPr>
              <a:t>Hosting a dynamic website using Azure and connecting it to </a:t>
            </a:r>
            <a:r>
              <a:rPr lang="en-US" dirty="0" err="1">
                <a:latin typeface="Aharoni" panose="02010803020104030203" pitchFamily="2" charset="-79"/>
                <a:cs typeface="Aharoni" panose="02010803020104030203" pitchFamily="2" charset="-79"/>
              </a:rPr>
              <a:t>github</a:t>
            </a:r>
            <a:r>
              <a:rPr lang="en-US" dirty="0">
                <a:latin typeface="Aharoni" panose="02010803020104030203" pitchFamily="2" charset="-79"/>
                <a:cs typeface="Aharoni" panose="02010803020104030203" pitchFamily="2" charset="-79"/>
              </a:rPr>
              <a:t>.</a:t>
            </a:r>
          </a:p>
          <a:p>
            <a:pPr marL="285750" indent="-285750">
              <a:buFont typeface="Wingdings" panose="05000000000000000000" pitchFamily="2" charset="2"/>
              <a:buChar char="Ø"/>
            </a:pPr>
            <a:endParaRPr lang="en-US" dirty="0"/>
          </a:p>
          <a:p>
            <a:endParaRPr lang="en-US" dirty="0"/>
          </a:p>
          <a:p>
            <a:pPr marL="285750" indent="-28575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52A5F866-8A08-0C0C-0276-8055460A16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49BCF0-4784-0F98-14AB-50F7E1B902CF}"/>
              </a:ext>
            </a:extLst>
          </p:cNvPr>
          <p:cNvSpPr>
            <a:spLocks noGrp="1"/>
          </p:cNvSpPr>
          <p:nvPr>
            <p:ph type="sldNum" sz="quarter" idx="12"/>
          </p:nvPr>
        </p:nvSpPr>
        <p:spPr/>
        <p:txBody>
          <a:bodyPr/>
          <a:lstStyle/>
          <a:p>
            <a:fld id="{8C3D8DE3-5931-4E1F-AE6D-A124EA3790A7}" type="slidenum">
              <a:rPr lang="en-US" smtClean="0"/>
              <a:t>9</a:t>
            </a:fld>
            <a:endParaRPr lang="en-US"/>
          </a:p>
        </p:txBody>
      </p:sp>
    </p:spTree>
    <p:extLst>
      <p:ext uri="{BB962C8B-B14F-4D97-AF65-F5344CB8AC3E}">
        <p14:creationId xmlns:p14="http://schemas.microsoft.com/office/powerpoint/2010/main" val="42913461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484</TotalTime>
  <Words>883</Words>
  <Application>Microsoft Office PowerPoint</Application>
  <PresentationFormat>Widescreen</PresentationFormat>
  <Paragraphs>139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72</vt:lpstr>
      <vt:lpstr>ADLaM Display</vt:lpstr>
      <vt:lpstr>Aharoni</vt:lpstr>
      <vt:lpstr>Arial</vt:lpstr>
      <vt:lpstr>Bahnschrift SemiCondensed</vt:lpstr>
      <vt:lpstr>Calibri</vt:lpstr>
      <vt:lpstr>Tw Cen MT</vt:lpstr>
      <vt:lpstr>Wingdings</vt:lpstr>
      <vt:lpstr>Droplet</vt:lpstr>
      <vt:lpstr>JOURNEY PPT WEEK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Chail, Ritik SBOBNG-PTIY/FUF</dc:creator>
  <cp:lastModifiedBy>Bellana, Thosic T SBOBNG-PTIY/FUD</cp:lastModifiedBy>
  <cp:revision>4</cp:revision>
  <dcterms:created xsi:type="dcterms:W3CDTF">2023-08-25T03:31:01Z</dcterms:created>
  <dcterms:modified xsi:type="dcterms:W3CDTF">2023-08-26T18:35:26Z</dcterms:modified>
</cp:coreProperties>
</file>