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23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2" r:id="rId6"/>
    <p:sldId id="258" r:id="rId7"/>
    <p:sldId id="282" r:id="rId8"/>
    <p:sldId id="272" r:id="rId9"/>
    <p:sldId id="275" r:id="rId10"/>
    <p:sldId id="283" r:id="rId11"/>
    <p:sldId id="276" r:id="rId12"/>
    <p:sldId id="278" r:id="rId13"/>
    <p:sldId id="286" r:id="rId14"/>
    <p:sldId id="284" r:id="rId15"/>
    <p:sldId id="274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0704" autoAdjust="0"/>
  </p:normalViewPr>
  <p:slideViewPr>
    <p:cSldViewPr snapToGrid="0">
      <p:cViewPr varScale="1">
        <p:scale>
          <a:sx n="76" d="100"/>
          <a:sy n="76" d="100"/>
        </p:scale>
        <p:origin x="3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0597B72-9E73-9471-EE83-CE1C73196C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88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6572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923495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4690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7057449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23385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11131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79506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80312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20822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006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4909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7423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80669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27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5741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43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666" r:id="rId17"/>
    <p:sldLayoutId id="2147483667" r:id="rId18"/>
    <p:sldLayoutId id="2147483654" r:id="rId19"/>
    <p:sldLayoutId id="2147483663" r:id="rId20"/>
    <p:sldLayoutId id="2147483662" r:id="rId21"/>
    <p:sldLayoutId id="2147483668" r:id="rId22"/>
    <p:sldLayoutId id="2147483652" r:id="rId23"/>
    <p:sldLayoutId id="2147483660" r:id="rId24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55" y="1447800"/>
            <a:ext cx="3108626" cy="457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cap="none" spc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Weekly Progress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475268F-17EA-107B-AA9A-173A4FB4F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564" y="5246488"/>
            <a:ext cx="6496050" cy="327423"/>
          </a:xfrm>
        </p:spPr>
        <p:txBody>
          <a:bodyPr>
            <a:normAutofit fontScale="25000" lnSpcReduction="20000"/>
          </a:bodyPr>
          <a:lstStyle/>
          <a:p>
            <a:pPr defTabSz="643738">
              <a:lnSpc>
                <a:spcPct val="90000"/>
              </a:lnSpc>
              <a:spcBef>
                <a:spcPts val="640"/>
              </a:spcBef>
              <a:spcAft>
                <a:spcPts val="384"/>
              </a:spcAft>
            </a:pPr>
            <a:endParaRPr lang="en-US" sz="700" b="0" i="0" kern="1200" cap="all" spc="56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43738">
              <a:lnSpc>
                <a:spcPct val="90000"/>
              </a:lnSpc>
              <a:spcBef>
                <a:spcPts val="640"/>
              </a:spcBef>
              <a:spcAft>
                <a:spcPts val="384"/>
              </a:spcAft>
            </a:pPr>
            <a:r>
              <a:rPr lang="en-US" sz="6200" b="1" i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BY Thosic </a:t>
            </a:r>
            <a:r>
              <a:rPr lang="en-US" sz="6200" b="1" i="0" kern="1200" cap="al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tarun</a:t>
            </a:r>
            <a:r>
              <a:rPr lang="en-US" sz="6200" b="1" i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200" b="1" i="0" kern="1200" cap="al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bellana</a:t>
            </a:r>
            <a:endParaRPr lang="en-US" sz="6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C18D09-6FBA-8BAD-58F7-5CCE2714F5F3}"/>
              </a:ext>
            </a:extLst>
          </p:cNvPr>
          <p:cNvSpPr txBox="1">
            <a:spLocks/>
          </p:cNvSpPr>
          <p:nvPr/>
        </p:nvSpPr>
        <p:spPr>
          <a:xfrm>
            <a:off x="6121041" y="3103505"/>
            <a:ext cx="4661256" cy="3741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841236">
              <a:spcAft>
                <a:spcPts val="511"/>
              </a:spcAft>
            </a:pPr>
            <a:r>
              <a:rPr lang="en-US" sz="3311" kern="1200" cap="all" spc="138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28</a:t>
            </a:r>
            <a:r>
              <a:rPr lang="en-US" sz="3311" kern="1200" cap="all" spc="138" baseline="300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</a:t>
            </a:r>
            <a:r>
              <a:rPr lang="en-US" sz="3311" kern="1200" cap="all" spc="138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aug-1</a:t>
            </a:r>
            <a:r>
              <a:rPr lang="en-US" sz="3311" kern="1200" cap="all" spc="138" baseline="300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</a:t>
            </a:r>
            <a:r>
              <a:rPr lang="en-US" sz="3311" kern="1200" cap="all" spc="138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sept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B70B8-4BD3-92F6-7AD8-DEFC07193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6B70A-F1DF-D273-0523-E21A511A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284CCA-691B-C5DF-BDBE-F20FF77059A7}"/>
              </a:ext>
            </a:extLst>
          </p:cNvPr>
          <p:cNvSpPr txBox="1"/>
          <p:nvPr/>
        </p:nvSpPr>
        <p:spPr>
          <a:xfrm>
            <a:off x="343839" y="402626"/>
            <a:ext cx="1130846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Lake:</a:t>
            </a:r>
          </a:p>
          <a:p>
            <a:r>
              <a:rPr lang="en-US" dirty="0"/>
              <a:t>	 a data lake is a storage repository designed to capture and store large amounts of all</a:t>
            </a:r>
          </a:p>
          <a:p>
            <a:r>
              <a:rPr lang="en-US" dirty="0"/>
              <a:t> types of raw data, including structured, semi-structured, and unstructured data.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Lake House:</a:t>
            </a:r>
          </a:p>
          <a:p>
            <a:r>
              <a:rPr lang="en-US" dirty="0"/>
              <a:t>	 A lake house is a type of data architecture that combines the best elements of data lakes and data warehouses.</a:t>
            </a:r>
          </a:p>
          <a:p>
            <a:endParaRPr lang="en-US" dirty="0"/>
          </a:p>
          <a:p>
            <a:r>
              <a:rPr lang="en-US" dirty="0"/>
              <a:t>Pyspark, Python API for Apache spark:</a:t>
            </a:r>
          </a:p>
          <a:p>
            <a:r>
              <a:rPr lang="en-US" dirty="0"/>
              <a:t>	In memory distributed engine that allows you process data efficiently in a  distributed fashion</a:t>
            </a:r>
          </a:p>
          <a:p>
            <a:endParaRPr lang="en-US" dirty="0"/>
          </a:p>
          <a:p>
            <a:r>
              <a:rPr lang="en-US" dirty="0"/>
              <a:t>Capital Expenditure(Capex):</a:t>
            </a:r>
          </a:p>
          <a:p>
            <a:r>
              <a:rPr lang="en-US" dirty="0"/>
              <a:t>	• The upfront spending of money on spending physical infrastructure</a:t>
            </a:r>
          </a:p>
          <a:p>
            <a:r>
              <a:rPr lang="en-US" dirty="0"/>
              <a:t>	• Costs from CapEx have a value that reduces over time</a:t>
            </a:r>
          </a:p>
          <a:p>
            <a:r>
              <a:rPr lang="en-US" dirty="0"/>
              <a:t>Operational Expenditure (OpEx):</a:t>
            </a:r>
          </a:p>
          <a:p>
            <a:r>
              <a:rPr lang="en-US" dirty="0"/>
              <a:t>	OPEX refers to funds needed to run day-to-day operations.</a:t>
            </a:r>
          </a:p>
          <a:p>
            <a:endParaRPr lang="en-US" dirty="0"/>
          </a:p>
          <a:p>
            <a:r>
              <a:rPr lang="en-US" dirty="0"/>
              <a:t>{Software as a service (SaaS)</a:t>
            </a:r>
          </a:p>
          <a:p>
            <a:r>
              <a:rPr lang="en-US" dirty="0"/>
              <a:t>{Platform as a service (PaaS)</a:t>
            </a:r>
          </a:p>
          <a:p>
            <a:r>
              <a:rPr lang="en-US" dirty="0"/>
              <a:t>{Infrastructure as a service (IaaS)}}</a:t>
            </a:r>
          </a:p>
          <a:p>
            <a:endParaRPr lang="en-US" dirty="0"/>
          </a:p>
          <a:p>
            <a:r>
              <a:rPr lang="en-US" dirty="0"/>
              <a:t>A resource group is a container to manage and aggregate resources in a single unit.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75817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999460"/>
            <a:ext cx="5698067" cy="4479852"/>
          </a:xfrm>
        </p:spPr>
        <p:txBody>
          <a:bodyPr anchor="ctr">
            <a:normAutofit/>
          </a:bodyPr>
          <a:lstStyle/>
          <a:p>
            <a:r>
              <a:rPr lang="en-US" b="1" dirty="0"/>
              <a:t>AZURE SQL-2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1971" y="999460"/>
            <a:ext cx="3123620" cy="4479852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SEPTEMBER 2023</a:t>
            </a:r>
          </a:p>
          <a:p>
            <a:pPr algn="l"/>
            <a:r>
              <a:rPr lang="en-US" dirty="0"/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4034273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F95C5-73A3-CEF0-2C15-56EBE833F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7116" y="1659087"/>
            <a:ext cx="5111750" cy="440104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Aggregate Functions: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Average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Max</a:t>
            </a:r>
          </a:p>
          <a:p>
            <a:r>
              <a:rPr lang="en-US" sz="2000" dirty="0">
                <a:solidFill>
                  <a:schemeClr val="tx1"/>
                </a:solidFill>
              </a:rPr>
              <a:t>JOIN operations: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Inner join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full join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right join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left join.</a:t>
            </a:r>
          </a:p>
          <a:p>
            <a:r>
              <a:rPr lang="en-US" sz="2000" dirty="0">
                <a:solidFill>
                  <a:schemeClr val="tx1"/>
                </a:solidFill>
              </a:rPr>
              <a:t>Queries and nested subqueries.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4D1BA-7F15-AB1C-5737-93E49C4A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61CE8-F9BF-51EA-107D-226E4F55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AC4631-01D4-28AE-2736-DD7F2A029A98}"/>
              </a:ext>
            </a:extLst>
          </p:cNvPr>
          <p:cNvSpPr txBox="1"/>
          <p:nvPr/>
        </p:nvSpPr>
        <p:spPr>
          <a:xfrm>
            <a:off x="1357116" y="951201"/>
            <a:ext cx="61022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AZURE SQL-2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11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2000"/>
                <a:satMod val="160000"/>
              </a:schemeClr>
            </a:gs>
            <a:gs pos="77000">
              <a:schemeClr val="bg1">
                <a:tint val="100000"/>
                <a:shade val="73000"/>
                <a:satMod val="155000"/>
              </a:schemeClr>
            </a:gs>
            <a:gs pos="100000">
              <a:schemeClr val="bg1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2682" y="1129369"/>
            <a:ext cx="5991857" cy="4599263"/>
          </a:xfrm>
        </p:spPr>
        <p:txBody>
          <a:bodyPr>
            <a:normAutofit/>
          </a:bodyPr>
          <a:lstStyle/>
          <a:p>
            <a:r>
              <a:rPr lang="en-US" sz="6000" b="1">
                <a:solidFill>
                  <a:schemeClr val="tx1">
                    <a:lumMod val="75000"/>
                    <a:lumOff val="25000"/>
                  </a:schemeClr>
                </a:solidFill>
              </a:rPr>
              <a:t>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4233" y="1127760"/>
            <a:ext cx="2830683" cy="4599263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000">
                <a:solidFill>
                  <a:srgbClr val="FFFFFF"/>
                </a:solidFill>
              </a:rPr>
              <a:t>28</a:t>
            </a:r>
            <a:r>
              <a:rPr lang="en-US" sz="2000" baseline="30000">
                <a:solidFill>
                  <a:srgbClr val="FFFFFF"/>
                </a:solidFill>
              </a:rPr>
              <a:t>th</a:t>
            </a:r>
            <a:r>
              <a:rPr lang="en-US" sz="2000">
                <a:solidFill>
                  <a:srgbClr val="FFFFFF"/>
                </a:solidFill>
              </a:rPr>
              <a:t> AUGUST 2023</a:t>
            </a:r>
          </a:p>
          <a:p>
            <a:pPr algn="l">
              <a:spcAft>
                <a:spcPts val="600"/>
              </a:spcAft>
            </a:pPr>
            <a:r>
              <a:rPr lang="en-US" sz="2000">
                <a:solidFill>
                  <a:srgbClr val="FFFFFF"/>
                </a:solidFill>
              </a:rPr>
              <a:t>MONDAY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31" y="938953"/>
            <a:ext cx="6630143" cy="4980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89682" y="1317171"/>
            <a:ext cx="2872975" cy="4223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b="0" i="0" kern="1200" cap="all" spc="8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Concepts learnt:</a:t>
            </a:r>
          </a:p>
          <a:p>
            <a:pPr>
              <a:lnSpc>
                <a:spcPct val="90000"/>
              </a:lnSpc>
            </a:pPr>
            <a:r>
              <a:rPr lang="en-US" sz="1100" b="0" i="0" kern="1200" cap="all" spc="80">
                <a:solidFill>
                  <a:schemeClr val="bg2"/>
                </a:solidFill>
                <a:latin typeface="+mj-lt"/>
                <a:ea typeface="+mj-ea"/>
                <a:cs typeface="+mj-cs"/>
              </a:rPr>
              <a:t>Implementation of a Seamless CI/CD Workflow for a Spring Boot Application using Azure Boards, Azure, Git, Maven, Docker, Github, Github Actions.</a:t>
            </a:r>
          </a:p>
          <a:p>
            <a:pPr>
              <a:lnSpc>
                <a:spcPct val="90000"/>
              </a:lnSpc>
            </a:pPr>
            <a:r>
              <a:rPr lang="en-US" sz="1100" b="0" i="0" kern="1200" cap="all" spc="8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Azure boards-Backlog boards, project boards and sprints/iterations.</a:t>
            </a:r>
          </a:p>
          <a:p>
            <a:pPr>
              <a:lnSpc>
                <a:spcPct val="90000"/>
              </a:lnSpc>
            </a:pPr>
            <a:r>
              <a:rPr lang="en-US" sz="1100" b="0" i="0" kern="1200" cap="all" spc="80">
                <a:solidFill>
                  <a:schemeClr val="bg2"/>
                </a:solidFill>
                <a:latin typeface="+mj-lt"/>
                <a:ea typeface="+mj-ea"/>
                <a:cs typeface="+mj-cs"/>
              </a:rPr>
              <a:t>Generating JAR file of the springboot application using on VM using MAVEN tool.</a:t>
            </a:r>
          </a:p>
          <a:p>
            <a:pPr>
              <a:lnSpc>
                <a:spcPct val="90000"/>
              </a:lnSpc>
            </a:pPr>
            <a:r>
              <a:rPr lang="en-US" sz="1100" b="0" i="0" kern="1200" cap="all" spc="8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Docker Containerization of the application.</a:t>
            </a:r>
          </a:p>
          <a:p>
            <a:pPr>
              <a:lnSpc>
                <a:spcPct val="90000"/>
              </a:lnSpc>
            </a:pPr>
            <a:r>
              <a:rPr lang="en-US" sz="1100" b="0" i="0" kern="1200" cap="all" spc="8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Azure web app and github workflows implementation.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89682" y="6355080"/>
            <a:ext cx="2967318" cy="3047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 spc="0" baseline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b="0" i="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3</a:t>
            </a:fld>
            <a:endParaRPr lang="en-US" b="0" i="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520" y="1272800"/>
            <a:ext cx="6544620" cy="4312402"/>
          </a:xfrm>
        </p:spPr>
        <p:txBody>
          <a:bodyPr anchor="ctr">
            <a:normAutofit/>
          </a:bodyPr>
          <a:lstStyle/>
          <a:p>
            <a:pPr algn="r"/>
            <a:r>
              <a:rPr lang="en-US" sz="6300" b="1">
                <a:solidFill>
                  <a:schemeClr val="tx1"/>
                </a:solidFill>
              </a:rPr>
              <a:t>Data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3440" y="1272800"/>
            <a:ext cx="2481307" cy="4312402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000"/>
              <a:t>29</a:t>
            </a:r>
            <a:r>
              <a:rPr lang="en-US" sz="2000" baseline="30000"/>
              <a:t>th</a:t>
            </a:r>
            <a:r>
              <a:rPr lang="en-US" sz="2000"/>
              <a:t> AUGUST 2023</a:t>
            </a:r>
          </a:p>
          <a:p>
            <a:pPr algn="l">
              <a:spcAft>
                <a:spcPts val="600"/>
              </a:spcAft>
            </a:pPr>
            <a:r>
              <a:rPr lang="en-US" sz="2000"/>
              <a:t>TUESDAY</a:t>
            </a:r>
          </a:p>
        </p:txBody>
      </p:sp>
    </p:spTree>
    <p:extLst>
      <p:ext uri="{BB962C8B-B14F-4D97-AF65-F5344CB8AC3E}">
        <p14:creationId xmlns:p14="http://schemas.microsoft.com/office/powerpoint/2010/main" val="260336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55B4-AD8B-9208-0710-A3D93F34E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369" y="1106424"/>
            <a:ext cx="6699963" cy="4633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>
                <a:solidFill>
                  <a:schemeClr val="tx1"/>
                </a:solidFill>
              </a:rPr>
              <a:t>DATA Fundamentals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1DDFA-CFC0-AFFE-E8F2-02FAFC5E1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4287" y="1158241"/>
            <a:ext cx="2615299" cy="45814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100" spc="80"/>
              <a:t>Concepts Learnt: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100" spc="80"/>
              <a:t>Basics of Database management systems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100" spc="80"/>
              <a:t>ER diagrams and its different notations.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100" spc="80"/>
              <a:t>ER model examples (given in next slide)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100" spc="80"/>
              <a:t>Normalization- 1NF,2NF and 3NF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100" spc="80"/>
              <a:t>Dimensional modelling -star and snowflake schema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100" spc="80"/>
              <a:t>Star schema – learnt about dimension and fact tables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100" spc="80"/>
              <a:t>Snowflake schema –Sub dimensional table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100" spc="80"/>
              <a:t>Slowly changing dimension (SCD)  and its types.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100" spc="80"/>
              <a:t>Denormalization to improve database performance.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sz="1100" spc="8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9203B-AC4C-474D-6C2E-BA205149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11477" y="6484621"/>
            <a:ext cx="1554480" cy="274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275B4-AAEE-B5F7-4B11-5B648DC3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9506" y="6507481"/>
            <a:ext cx="640080" cy="228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49DFD55-3C28-40EF-9E31-A92D2E4017FF}" type="slidenum"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2955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2000"/>
                <a:satMod val="160000"/>
              </a:schemeClr>
            </a:gs>
            <a:gs pos="77000">
              <a:schemeClr val="bg1">
                <a:tint val="100000"/>
                <a:shade val="73000"/>
                <a:satMod val="155000"/>
              </a:schemeClr>
            </a:gs>
            <a:gs pos="100000">
              <a:schemeClr val="bg1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66632-2861-17A7-1D58-F97B21E29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682" y="1129369"/>
            <a:ext cx="5991857" cy="45992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chemeClr val="tx1">
                    <a:lumMod val="75000"/>
                    <a:lumOff val="25000"/>
                  </a:schemeClr>
                </a:solidFill>
              </a:rPr>
              <a:t>Big data fundamentals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A86B2-F1E7-0028-128F-8D8D121D8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04233" y="1127760"/>
            <a:ext cx="2830683" cy="45992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spc="80">
                <a:solidFill>
                  <a:srgbClr val="FFFFFF"/>
                </a:solidFill>
              </a:rPr>
              <a:t>Concepts Learnt: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spc="80">
                <a:solidFill>
                  <a:srgbClr val="FFFFFF"/>
                </a:solidFill>
              </a:rPr>
              <a:t>Introduction to big data and its use in business.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spc="80">
                <a:solidFill>
                  <a:srgbClr val="FFFFFF"/>
                </a:solidFill>
              </a:rPr>
              <a:t>Hadoop basics and components-Hadoop 1.0 and 2.0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spc="80">
                <a:solidFill>
                  <a:srgbClr val="FFFFFF"/>
                </a:solidFill>
              </a:rPr>
              <a:t>About Hadoop architecture-HDFS  Master slave architecture.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spc="80">
                <a:solidFill>
                  <a:srgbClr val="FFFFFF"/>
                </a:solidFill>
              </a:rPr>
              <a:t>Functions of master nodes and data nodes.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sz="2000" spc="80">
              <a:solidFill>
                <a:srgbClr val="FFFFFF"/>
              </a:solidFill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sz="2000" spc="8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316A9-C2AD-AC25-321C-B0232C4377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4233" y="6372481"/>
            <a:ext cx="1645920" cy="274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DA65C-5772-B390-3C94-5C13D7552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4836" y="6372481"/>
            <a:ext cx="640080" cy="274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6</a:t>
            </a:fld>
            <a:endParaRPr lang="en-US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287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1369" y="1106424"/>
            <a:ext cx="6699963" cy="4633289"/>
          </a:xfrm>
        </p:spPr>
        <p:txBody>
          <a:bodyPr>
            <a:normAutofit/>
          </a:bodyPr>
          <a:lstStyle/>
          <a:p>
            <a:pPr algn="r"/>
            <a:r>
              <a:rPr lang="en-US" sz="6600" b="1">
                <a:solidFill>
                  <a:schemeClr val="tx1"/>
                </a:solidFill>
              </a:rPr>
              <a:t>AZURE SQL-1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4287" y="1158241"/>
            <a:ext cx="2615299" cy="4581473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800"/>
              <a:t>30</a:t>
            </a:r>
            <a:r>
              <a:rPr lang="en-US" sz="1800" baseline="30000"/>
              <a:t>th</a:t>
            </a:r>
            <a:r>
              <a:rPr lang="en-US" sz="1800"/>
              <a:t> &amp; 31</a:t>
            </a:r>
            <a:r>
              <a:rPr lang="en-US" sz="1800" baseline="30000"/>
              <a:t>st </a:t>
            </a:r>
            <a:r>
              <a:rPr lang="en-US" sz="1800"/>
              <a:t>AUGUST 2023</a:t>
            </a:r>
          </a:p>
          <a:p>
            <a:pPr algn="l">
              <a:spcAft>
                <a:spcPts val="600"/>
              </a:spcAft>
            </a:pPr>
            <a:r>
              <a:rPr lang="en-US" sz="1800"/>
              <a:t>WEDNESDAY &amp; Thursday</a:t>
            </a:r>
          </a:p>
        </p:txBody>
      </p:sp>
    </p:spTree>
    <p:extLst>
      <p:ext uri="{BB962C8B-B14F-4D97-AF65-F5344CB8AC3E}">
        <p14:creationId xmlns:p14="http://schemas.microsoft.com/office/powerpoint/2010/main" val="90452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74382-66E6-488A-F295-99DE7D76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800">
                <a:solidFill>
                  <a:schemeClr val="tx1"/>
                </a:solidFill>
              </a:rPr>
              <a:t>Azure SQL - 1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6EC9B-A687-63B0-6E21-6840E103C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3440" y="1272800"/>
            <a:ext cx="2481307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300" spc="80"/>
              <a:t>Concepts learnt: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300" spc="80"/>
              <a:t>DDL- Create, Alter, Drop, Truncate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300" spc="80"/>
              <a:t>DML- Select, insert, Update, Delete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300" spc="80"/>
              <a:t>DCL- Grant, Revoke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300" spc="80"/>
              <a:t>TCL- Commit, Rollback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300" spc="80"/>
              <a:t>Basic SQL queries.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300" spc="80"/>
              <a:t>Sample SQL queries with different type of constraints like primary key , foreign key, null, check and unique.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sz="1300" spc="80"/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sz="1300" spc="80"/>
          </a:p>
          <a:p>
            <a:pPr marL="0" lvl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300" spc="80">
                <a:solidFill>
                  <a:schemeClr val="tx1"/>
                </a:solidFill>
              </a:rPr>
              <a:t>							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4297A-41E7-9DCF-E880-3A51ECCA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3440" y="5714047"/>
            <a:ext cx="1554480" cy="274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E130D-C301-F370-AD9E-CD0865381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2113" y="5714047"/>
            <a:ext cx="548640" cy="274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8</a:t>
            </a:fld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257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B70B8-4BD3-92F6-7AD8-DEFC07193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6B70A-F1DF-D273-0523-E21A511A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284CCA-691B-C5DF-BDBE-F20FF77059A7}"/>
              </a:ext>
            </a:extLst>
          </p:cNvPr>
          <p:cNvSpPr txBox="1"/>
          <p:nvPr/>
        </p:nvSpPr>
        <p:spPr>
          <a:xfrm>
            <a:off x="343839" y="402626"/>
            <a:ext cx="11308469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Data: </a:t>
            </a:r>
          </a:p>
          <a:p>
            <a:r>
              <a:rPr lang="en-US" dirty="0"/>
              <a:t>	It is high volume, high velocity, and high variety information assets that requires new</a:t>
            </a:r>
          </a:p>
          <a:p>
            <a:r>
              <a:rPr lang="en-US" dirty="0"/>
              <a:t> forms of processing to enable enhanced decision making ,insight, discovery and process optimization. Big data process using parallel processing or distributed processing  by distributive processing the data in multiple machines.</a:t>
            </a:r>
          </a:p>
          <a:p>
            <a:endParaRPr lang="en-US" dirty="0"/>
          </a:p>
          <a:p>
            <a:r>
              <a:rPr lang="en-US" dirty="0"/>
              <a:t>Batch processing:</a:t>
            </a:r>
          </a:p>
          <a:p>
            <a:r>
              <a:rPr lang="en-US" dirty="0"/>
              <a:t>	when data size is known and finite</a:t>
            </a:r>
          </a:p>
          <a:p>
            <a:endParaRPr lang="en-US" dirty="0"/>
          </a:p>
          <a:p>
            <a:r>
              <a:rPr lang="en-US" dirty="0"/>
              <a:t>Stream processing:</a:t>
            </a:r>
          </a:p>
          <a:p>
            <a:r>
              <a:rPr lang="en-US" dirty="0"/>
              <a:t> when data is obtained in real time , infinite, unknown size and continuous</a:t>
            </a:r>
          </a:p>
          <a:p>
            <a:endParaRPr lang="en-US" dirty="0"/>
          </a:p>
          <a:p>
            <a:r>
              <a:rPr lang="en-US" dirty="0"/>
              <a:t>Hadoop typically runs on linux operating systems</a:t>
            </a:r>
          </a:p>
          <a:p>
            <a:r>
              <a:rPr lang="en-US" dirty="0"/>
              <a:t>HDFS: Hadoop Distributed File System.</a:t>
            </a:r>
          </a:p>
          <a:p>
            <a:endParaRPr lang="en-US" dirty="0"/>
          </a:p>
          <a:p>
            <a:r>
              <a:rPr lang="en-US" dirty="0"/>
              <a:t>Data Warehouse:</a:t>
            </a:r>
          </a:p>
          <a:p>
            <a:r>
              <a:rPr lang="en-US" dirty="0"/>
              <a:t>	• Stores data as objects</a:t>
            </a:r>
          </a:p>
          <a:p>
            <a:r>
              <a:rPr lang="en-US" dirty="0"/>
              <a:t>	• Structured Data</a:t>
            </a:r>
          </a:p>
          <a:p>
            <a:r>
              <a:rPr lang="en-US" dirty="0"/>
              <a:t>	• Data modelling</a:t>
            </a:r>
          </a:p>
          <a:p>
            <a:r>
              <a:rPr lang="en-US" dirty="0"/>
              <a:t>	• Fixed schema</a:t>
            </a:r>
          </a:p>
          <a:p>
            <a:r>
              <a:rPr lang="en-US" dirty="0"/>
              <a:t>	• ACID properties</a:t>
            </a:r>
          </a:p>
          <a:p>
            <a:r>
              <a:rPr lang="en-US" dirty="0"/>
              <a:t>	A data warehouse is a repository for already structured data that is used for querying and analyzing data for specific purposes.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837075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871E02-0625-4B19-9E83-24FAEB4AAE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C4DF17-F044-499E-9F05-A29D5AD84F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D6CD170-8994-4B78-9EA8-2A6D16DEF2E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1085</TotalTime>
  <Words>649</Words>
  <Application>Microsoft Office PowerPoint</Application>
  <PresentationFormat>Widescreen</PresentationFormat>
  <Paragraphs>125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Weekly Progress</vt:lpstr>
      <vt:lpstr>CASE STUDY</vt:lpstr>
      <vt:lpstr>CASE STUDY</vt:lpstr>
      <vt:lpstr>Data Fundamentals</vt:lpstr>
      <vt:lpstr>DATA Fundamentals</vt:lpstr>
      <vt:lpstr>Big data fundamentals</vt:lpstr>
      <vt:lpstr>AZURE SQL-1</vt:lpstr>
      <vt:lpstr>Azure SQL - 1</vt:lpstr>
      <vt:lpstr>PowerPoint Presentation</vt:lpstr>
      <vt:lpstr>PowerPoint Presentation</vt:lpstr>
      <vt:lpstr>AZURE SQL-2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</dc:title>
  <dc:creator>Sahoo, Sidharth SBOBNG-PTIY/FAB</dc:creator>
  <cp:lastModifiedBy>Bellana, Thosic T SBOBNG-PTIY/FUD</cp:lastModifiedBy>
  <cp:revision>13</cp:revision>
  <dcterms:created xsi:type="dcterms:W3CDTF">2023-08-25T03:13:44Z</dcterms:created>
  <dcterms:modified xsi:type="dcterms:W3CDTF">2023-09-01T17:25:00Z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