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3" r:id="rId8"/>
    <p:sldId id="265" r:id="rId9"/>
    <p:sldId id="266" r:id="rId10"/>
    <p:sldId id="267" r:id="rId11"/>
    <p:sldId id="2146847062" r:id="rId12"/>
    <p:sldId id="268" r:id="rId13"/>
    <p:sldId id="2146847055" r:id="rId14"/>
    <p:sldId id="269" r:id="rId15"/>
    <p:sldId id="2146847059" r:id="rId16"/>
    <p:sldId id="2146847060" r:id="rId17"/>
    <p:sldId id="2146847061"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01-08-2025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dirty="0">
                <a:latin typeface="Arial" panose="020B0604020202020204" pitchFamily="34" charset="0"/>
                <a:cs typeface="Arial" panose="020B0604020202020204" pitchFamily="34" charset="0"/>
              </a:rPr>
              <a:t>Interview Trainer Agent Using IBM Agentic AI and Granite LLM</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Amrutha Sindhu Thota</a:t>
            </a:r>
          </a:p>
          <a:p>
            <a:r>
              <a:rPr lang="en-US" sz="2000" b="1" dirty="0">
                <a:solidFill>
                  <a:schemeClr val="accent1">
                    <a:lumMod val="75000"/>
                  </a:schemeClr>
                </a:solidFill>
                <a:latin typeface="Arial"/>
                <a:cs typeface="Arial"/>
              </a:rPr>
              <a:t>Sri Vasavi Engineering College(Department of CAI)</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35670" y="466284"/>
            <a:ext cx="11029615" cy="4673324"/>
          </a:xfrm>
        </p:spPr>
        <p:txBody>
          <a:bodyPr/>
          <a:lstStyle/>
          <a:p>
            <a:pPr marL="0" indent="0">
              <a:buNone/>
            </a:pPr>
            <a:endParaRPr lang="en-US" sz="2000" b="1" dirty="0"/>
          </a:p>
          <a:p>
            <a:pPr marL="0" indent="0">
              <a:buNone/>
            </a:pPr>
            <a:r>
              <a:rPr lang="en-US" sz="1800" dirty="0">
                <a:latin typeface="Arial" panose="020B0604020202020204" pitchFamily="34" charset="0"/>
                <a:cs typeface="Arial" panose="020B0604020202020204" pitchFamily="34" charset="0"/>
              </a:rPr>
              <a:t>The Interview Trainer Agent can be further enhanced by integrating real-time </a:t>
            </a:r>
            <a:r>
              <a:rPr lang="en-US" sz="1800" b="1" dirty="0">
                <a:latin typeface="Arial" panose="020B0604020202020204" pitchFamily="34" charset="0"/>
                <a:cs typeface="Arial" panose="020B0604020202020204" pitchFamily="34" charset="0"/>
              </a:rPr>
              <a:t>resume parsing</a:t>
            </a:r>
            <a:r>
              <a:rPr lang="en-US" sz="1800" dirty="0">
                <a:latin typeface="Arial" panose="020B0604020202020204" pitchFamily="34" charset="0"/>
                <a:cs typeface="Arial" panose="020B0604020202020204" pitchFamily="34" charset="0"/>
              </a:rPr>
              <a:t> to automatically extract user skills and experience. Future versions could support </a:t>
            </a:r>
            <a:r>
              <a:rPr lang="en-US" sz="1800" b="1" dirty="0">
                <a:latin typeface="Arial" panose="020B0604020202020204" pitchFamily="34" charset="0"/>
                <a:cs typeface="Arial" panose="020B0604020202020204" pitchFamily="34" charset="0"/>
              </a:rPr>
              <a:t>voice-based interactions</a:t>
            </a:r>
            <a:r>
              <a:rPr lang="en-US" sz="1800" dirty="0">
                <a:latin typeface="Arial" panose="020B0604020202020204" pitchFamily="34" charset="0"/>
                <a:cs typeface="Arial" panose="020B0604020202020204" pitchFamily="34" charset="0"/>
              </a:rPr>
              <a:t> for mock interview simulations and feedback. Additionally, the system can be extended to include </a:t>
            </a:r>
            <a:r>
              <a:rPr lang="en-US" sz="1800" b="1" dirty="0">
                <a:latin typeface="Arial" panose="020B0604020202020204" pitchFamily="34" charset="0"/>
                <a:cs typeface="Arial" panose="020B0604020202020204" pitchFamily="34" charset="0"/>
              </a:rPr>
              <a:t>score-based evaluations</a:t>
            </a:r>
            <a:r>
              <a:rPr lang="en-US" sz="1800" dirty="0">
                <a:latin typeface="Arial" panose="020B0604020202020204" pitchFamily="34" charset="0"/>
                <a:cs typeface="Arial" panose="020B0604020202020204" pitchFamily="34" charset="0"/>
              </a:rPr>
              <a:t>, providing users with performance ratings and detailed feedback. Integration with platforms like </a:t>
            </a:r>
            <a:r>
              <a:rPr lang="en-US" sz="1800" b="1" dirty="0">
                <a:latin typeface="Arial" panose="020B0604020202020204" pitchFamily="34" charset="0"/>
                <a:cs typeface="Arial" panose="020B0604020202020204" pitchFamily="34" charset="0"/>
              </a:rPr>
              <a:t>LinkedIn, Naukri, or college placement portals</a:t>
            </a:r>
            <a:r>
              <a:rPr lang="en-US" sz="1800" dirty="0">
                <a:latin typeface="Arial" panose="020B0604020202020204" pitchFamily="34" charset="0"/>
                <a:cs typeface="Arial" panose="020B0604020202020204" pitchFamily="34" charset="0"/>
              </a:rPr>
              <a:t> would allow broader accessibility. Finally, advanced models or multi-agent setups can be used to simulate </a:t>
            </a:r>
            <a:r>
              <a:rPr lang="en-US" sz="1800" b="1" dirty="0">
                <a:latin typeface="Arial" panose="020B0604020202020204" pitchFamily="34" charset="0"/>
                <a:cs typeface="Arial" panose="020B0604020202020204" pitchFamily="34" charset="0"/>
              </a:rPr>
              <a:t>panel interviews</a:t>
            </a:r>
            <a:r>
              <a:rPr lang="en-US" sz="1800" dirty="0">
                <a:latin typeface="Arial" panose="020B0604020202020204" pitchFamily="34" charset="0"/>
                <a:cs typeface="Arial" panose="020B0604020202020204" pitchFamily="34" charset="0"/>
              </a:rPr>
              <a:t> or domain-specific interview flows.</a:t>
            </a:r>
            <a:r>
              <a:rPr lang="en-US" sz="1800" dirty="0">
                <a:latin typeface="Arial" panose="020B0604020202020204" pitchFamily="34" charset="0"/>
                <a:ea typeface="+mn-lt"/>
                <a:cs typeface="Arial" panose="020B0604020202020204" pitchFamily="34" charset="0"/>
              </a:rPr>
              <a:t>.</a:t>
            </a:r>
            <a:endParaRPr lang="en-US" sz="1800" dirty="0">
              <a:latin typeface="Arial" panose="020B0604020202020204" pitchFamily="34" charset="0"/>
              <a:cs typeface="Arial" panose="020B0604020202020204" pitchFamily="34" charset="0"/>
            </a:endParaRP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1302025"/>
            <a:ext cx="11029615" cy="5079109"/>
          </a:xfrm>
        </p:spPr>
        <p:txBody>
          <a:bodyPr>
            <a:noAutofit/>
          </a:bodyPr>
          <a:lstStyle/>
          <a:p>
            <a:pPr marL="0" indent="0">
              <a:buNone/>
            </a:pPr>
            <a:endParaRPr lang="en-IN" sz="1800" dirty="0">
              <a:latin typeface="Arial" panose="020B0604020202020204" pitchFamily="34" charset="0"/>
              <a:cs typeface="Arial" panose="020B0604020202020204" pitchFamily="34" charset="0"/>
            </a:endParaRPr>
          </a:p>
          <a:p>
            <a:pPr marL="0" indent="0">
              <a:buNone/>
            </a:pPr>
            <a:r>
              <a:rPr lang="en-IN" sz="1600" dirty="0">
                <a:latin typeface="Arial" panose="020B0604020202020204" pitchFamily="34" charset="0"/>
                <a:cs typeface="Arial" panose="020B0604020202020204" pitchFamily="34" charset="0"/>
              </a:rPr>
              <a:t>1. Retrieval-Augmented Generation for Knowledge-Intensive NLP Tasks</a:t>
            </a:r>
          </a:p>
          <a:p>
            <a:pPr marL="0" indent="0">
              <a:buNone/>
            </a:pPr>
            <a:r>
              <a:rPr lang="en-IN" sz="1600" dirty="0">
                <a:latin typeface="Arial" panose="020B0604020202020204" pitchFamily="34" charset="0"/>
                <a:cs typeface="Arial" panose="020B0604020202020204" pitchFamily="34" charset="0"/>
              </a:rPr>
              <a:t>Authors: Patrick Lewis, Ethan Perez, Aleksandra </a:t>
            </a:r>
            <a:r>
              <a:rPr lang="en-IN" sz="1600" dirty="0" err="1">
                <a:latin typeface="Arial" panose="020B0604020202020204" pitchFamily="34" charset="0"/>
                <a:cs typeface="Arial" panose="020B0604020202020204" pitchFamily="34" charset="0"/>
              </a:rPr>
              <a:t>Piktus</a:t>
            </a:r>
            <a:r>
              <a:rPr lang="en-IN" sz="1600" dirty="0">
                <a:latin typeface="Arial" panose="020B0604020202020204" pitchFamily="34" charset="0"/>
                <a:cs typeface="Arial" panose="020B0604020202020204" pitchFamily="34" charset="0"/>
              </a:rPr>
              <a:t>, et al.</a:t>
            </a:r>
            <a:br>
              <a:rPr lang="en-IN" sz="1600" dirty="0">
                <a:latin typeface="Arial" panose="020B0604020202020204" pitchFamily="34" charset="0"/>
                <a:cs typeface="Arial" panose="020B0604020202020204" pitchFamily="34" charset="0"/>
              </a:rPr>
            </a:br>
            <a:r>
              <a:rPr lang="en-IN" sz="1600" dirty="0">
                <a:latin typeface="Arial" panose="020B0604020202020204" pitchFamily="34" charset="0"/>
                <a:cs typeface="Arial" panose="020B0604020202020204" pitchFamily="34" charset="0"/>
              </a:rPr>
              <a:t>Published in: </a:t>
            </a:r>
            <a:r>
              <a:rPr lang="en-IN" sz="1600" dirty="0" err="1">
                <a:latin typeface="Arial" panose="020B0604020202020204" pitchFamily="34" charset="0"/>
                <a:cs typeface="Arial" panose="020B0604020202020204" pitchFamily="34" charset="0"/>
              </a:rPr>
              <a:t>NeurIPS</a:t>
            </a:r>
            <a:r>
              <a:rPr lang="en-IN" sz="1600" dirty="0">
                <a:latin typeface="Arial" panose="020B0604020202020204" pitchFamily="34" charset="0"/>
                <a:cs typeface="Arial" panose="020B0604020202020204" pitchFamily="34" charset="0"/>
              </a:rPr>
              <a:t> 2020</a:t>
            </a:r>
            <a:br>
              <a:rPr lang="en-IN" sz="1600" dirty="0">
                <a:latin typeface="Arial" panose="020B0604020202020204" pitchFamily="34" charset="0"/>
                <a:cs typeface="Arial" panose="020B0604020202020204" pitchFamily="34" charset="0"/>
              </a:rPr>
            </a:br>
            <a:r>
              <a:rPr lang="en-IN" sz="1600" dirty="0">
                <a:latin typeface="Arial" panose="020B0604020202020204" pitchFamily="34" charset="0"/>
                <a:cs typeface="Arial" panose="020B0604020202020204" pitchFamily="34" charset="0"/>
              </a:rPr>
              <a:t>Abstract: Introduces RAG (Retrieval-Augmented Generation), combining neural generation with retrieval to improve factual accuracy.</a:t>
            </a:r>
            <a:br>
              <a:rPr lang="en-IN" sz="1600" dirty="0">
                <a:latin typeface="Arial" panose="020B0604020202020204" pitchFamily="34" charset="0"/>
                <a:cs typeface="Arial" panose="020B0604020202020204" pitchFamily="34" charset="0"/>
              </a:rPr>
            </a:br>
            <a:r>
              <a:rPr lang="en-IN" sz="1600" dirty="0">
                <a:latin typeface="Arial" panose="020B0604020202020204" pitchFamily="34" charset="0"/>
                <a:cs typeface="Arial" panose="020B0604020202020204" pitchFamily="34" charset="0"/>
              </a:rPr>
              <a:t>DOI: 10.48550/arXiv.2005.11401</a:t>
            </a:r>
          </a:p>
          <a:p>
            <a:pPr marL="0" indent="0">
              <a:buNone/>
            </a:pPr>
            <a:r>
              <a:rPr lang="en-IN" sz="1600" dirty="0">
                <a:latin typeface="Arial" panose="020B0604020202020204" pitchFamily="34" charset="0"/>
                <a:cs typeface="Arial" panose="020B0604020202020204" pitchFamily="34" charset="0"/>
              </a:rPr>
              <a:t>2. </a:t>
            </a:r>
            <a:r>
              <a:rPr lang="en-IN" sz="1600" dirty="0" err="1">
                <a:latin typeface="Arial" panose="020B0604020202020204" pitchFamily="34" charset="0"/>
                <a:cs typeface="Arial" panose="020B0604020202020204" pitchFamily="34" charset="0"/>
              </a:rPr>
              <a:t>Toolformer</a:t>
            </a:r>
            <a:r>
              <a:rPr lang="en-IN" sz="1600" dirty="0">
                <a:latin typeface="Arial" panose="020B0604020202020204" pitchFamily="34" charset="0"/>
                <a:cs typeface="Arial" panose="020B0604020202020204" pitchFamily="34" charset="0"/>
              </a:rPr>
              <a:t>: Language Models Can Teach Themselves to Use Tools</a:t>
            </a:r>
          </a:p>
          <a:p>
            <a:pPr marL="0" indent="0">
              <a:buNone/>
            </a:pPr>
            <a:r>
              <a:rPr lang="en-IN" sz="1600" dirty="0">
                <a:latin typeface="Arial" panose="020B0604020202020204" pitchFamily="34" charset="0"/>
                <a:cs typeface="Arial" panose="020B0604020202020204" pitchFamily="34" charset="0"/>
              </a:rPr>
              <a:t>Authors: Timo Schick, Jane Dwivedi-Yu, Roberta Raileanu, et al.</a:t>
            </a:r>
            <a:br>
              <a:rPr lang="en-IN" sz="1600" dirty="0">
                <a:latin typeface="Arial" panose="020B0604020202020204" pitchFamily="34" charset="0"/>
                <a:cs typeface="Arial" panose="020B0604020202020204" pitchFamily="34" charset="0"/>
              </a:rPr>
            </a:br>
            <a:r>
              <a:rPr lang="en-IN" sz="1600" dirty="0">
                <a:latin typeface="Arial" panose="020B0604020202020204" pitchFamily="34" charset="0"/>
                <a:cs typeface="Arial" panose="020B0604020202020204" pitchFamily="34" charset="0"/>
              </a:rPr>
              <a:t>Published by: Meta AI (2023)</a:t>
            </a:r>
            <a:br>
              <a:rPr lang="en-IN" sz="1600" dirty="0">
                <a:latin typeface="Arial" panose="020B0604020202020204" pitchFamily="34" charset="0"/>
                <a:cs typeface="Arial" panose="020B0604020202020204" pitchFamily="34" charset="0"/>
              </a:rPr>
            </a:br>
            <a:r>
              <a:rPr lang="en-IN" sz="1600" dirty="0">
                <a:latin typeface="Arial" panose="020B0604020202020204" pitchFamily="34" charset="0"/>
                <a:cs typeface="Arial" panose="020B0604020202020204" pitchFamily="34" charset="0"/>
              </a:rPr>
              <a:t>Abstract: Demonstrates how LLMs can autonomously learn when and how to use external tools (search, calculator, etc.), similar to Agentic AI logic.</a:t>
            </a:r>
            <a:br>
              <a:rPr lang="en-IN" sz="1600" dirty="0">
                <a:latin typeface="Arial" panose="020B0604020202020204" pitchFamily="34" charset="0"/>
                <a:cs typeface="Arial" panose="020B0604020202020204" pitchFamily="34" charset="0"/>
              </a:rPr>
            </a:br>
            <a:r>
              <a:rPr lang="en-IN" sz="1600" dirty="0">
                <a:latin typeface="Arial" panose="020B0604020202020204" pitchFamily="34" charset="0"/>
                <a:cs typeface="Arial" panose="020B0604020202020204" pitchFamily="34" charset="0"/>
              </a:rPr>
              <a:t>DOI: 10.48550/arXiv.2302.04761</a:t>
            </a:r>
          </a:p>
          <a:p>
            <a:pPr marL="0" indent="0">
              <a:buNone/>
            </a:pPr>
            <a:r>
              <a:rPr lang="en-IN" sz="1600" dirty="0">
                <a:latin typeface="Arial" panose="020B0604020202020204" pitchFamily="34" charset="0"/>
                <a:cs typeface="Arial" panose="020B0604020202020204" pitchFamily="34" charset="0"/>
              </a:rPr>
              <a:t>3. </a:t>
            </a:r>
            <a:r>
              <a:rPr lang="en-IN" sz="1600" dirty="0" err="1">
                <a:latin typeface="Arial" panose="020B0604020202020204" pitchFamily="34" charset="0"/>
                <a:cs typeface="Arial" panose="020B0604020202020204" pitchFamily="34" charset="0"/>
              </a:rPr>
              <a:t>AutoGPT</a:t>
            </a:r>
            <a:r>
              <a:rPr lang="en-IN" sz="1600" dirty="0">
                <a:latin typeface="Arial" panose="020B0604020202020204" pitchFamily="34" charset="0"/>
                <a:cs typeface="Arial" panose="020B0604020202020204" pitchFamily="34" charset="0"/>
              </a:rPr>
              <a:t> and Agentic AI: Creating Autonomous AI Agents</a:t>
            </a:r>
          </a:p>
          <a:p>
            <a:pPr marL="0" indent="0">
              <a:buNone/>
            </a:pPr>
            <a:r>
              <a:rPr lang="en-IN" sz="1600" dirty="0">
                <a:latin typeface="Arial" panose="020B0604020202020204" pitchFamily="34" charset="0"/>
                <a:cs typeface="Arial" panose="020B0604020202020204" pitchFamily="34" charset="0"/>
              </a:rPr>
              <a:t>Platform: </a:t>
            </a:r>
            <a:r>
              <a:rPr lang="en-IN" sz="1600" dirty="0" err="1">
                <a:latin typeface="Arial" panose="020B0604020202020204" pitchFamily="34" charset="0"/>
                <a:cs typeface="Arial" panose="020B0604020202020204" pitchFamily="34" charset="0"/>
              </a:rPr>
              <a:t>arXiv</a:t>
            </a:r>
            <a:r>
              <a:rPr lang="en-IN" sz="1600" dirty="0">
                <a:latin typeface="Arial" panose="020B0604020202020204" pitchFamily="34" charset="0"/>
                <a:cs typeface="Arial" panose="020B0604020202020204" pitchFamily="34" charset="0"/>
              </a:rPr>
              <a:t> Preprint (Emerging area, no formal authorship)</a:t>
            </a:r>
            <a:br>
              <a:rPr lang="en-IN" sz="1600" dirty="0">
                <a:latin typeface="Arial" panose="020B0604020202020204" pitchFamily="34" charset="0"/>
                <a:cs typeface="Arial" panose="020B0604020202020204" pitchFamily="34" charset="0"/>
              </a:rPr>
            </a:br>
            <a:r>
              <a:rPr lang="en-IN" sz="1600" dirty="0">
                <a:latin typeface="Arial" panose="020B0604020202020204" pitchFamily="34" charset="0"/>
                <a:cs typeface="Arial" panose="020B0604020202020204" pitchFamily="34" charset="0"/>
              </a:rPr>
              <a:t>Usefulness: Explores how LLMs can operate in agent-based workflows — exactly like IBM Agent Lab's goal.</a:t>
            </a:r>
            <a:br>
              <a:rPr lang="en-IN" sz="1600" dirty="0">
                <a:latin typeface="Arial" panose="020B0604020202020204" pitchFamily="34" charset="0"/>
                <a:cs typeface="Arial" panose="020B0604020202020204" pitchFamily="34" charset="0"/>
              </a:rPr>
            </a:br>
            <a:r>
              <a:rPr lang="en-IN" sz="1600" dirty="0">
                <a:latin typeface="Arial" panose="020B0604020202020204" pitchFamily="34" charset="0"/>
                <a:cs typeface="Arial" panose="020B0604020202020204" pitchFamily="34" charset="0"/>
              </a:rPr>
              <a:t>DOI: 10.48550/arXiv.2304.03442</a:t>
            </a:r>
          </a:p>
          <a:p>
            <a:pPr marL="0" indent="0">
              <a:buNone/>
            </a:pP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7" name="Content Placeholder 6">
            <a:extLst>
              <a:ext uri="{FF2B5EF4-FFF2-40B4-BE49-F238E27FC236}">
                <a16:creationId xmlns:a16="http://schemas.microsoft.com/office/drawing/2014/main" id="{59D4BDD4-EC81-7254-9A87-63F5F26DA98D}"/>
              </a:ext>
            </a:extLst>
          </p:cNvPr>
          <p:cNvPicPr>
            <a:picLocks noGrp="1" noChangeAspect="1"/>
          </p:cNvPicPr>
          <p:nvPr>
            <p:ph idx="1"/>
          </p:nvPr>
        </p:nvPicPr>
        <p:blipFill>
          <a:blip r:embed="rId2"/>
          <a:stretch>
            <a:fillRect/>
          </a:stretch>
        </p:blipFill>
        <p:spPr>
          <a:xfrm>
            <a:off x="2958353" y="1301750"/>
            <a:ext cx="6275293" cy="4673600"/>
          </a:xfrm>
        </p:spPr>
      </p:pic>
    </p:spTree>
    <p:extLst>
      <p:ext uri="{BB962C8B-B14F-4D97-AF65-F5344CB8AC3E}">
        <p14:creationId xmlns:p14="http://schemas.microsoft.com/office/powerpoint/2010/main" val="384733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AACF2729-4CBE-6C62-CB0A-9120C2FFE358}"/>
              </a:ext>
            </a:extLst>
          </p:cNvPr>
          <p:cNvPicPr>
            <a:picLocks noGrp="1" noChangeAspect="1"/>
          </p:cNvPicPr>
          <p:nvPr>
            <p:ph idx="1"/>
          </p:nvPr>
        </p:nvPicPr>
        <p:blipFill>
          <a:blip r:embed="rId2"/>
          <a:stretch>
            <a:fillRect/>
          </a:stretch>
        </p:blipFill>
        <p:spPr>
          <a:xfrm>
            <a:off x="2960511" y="1301750"/>
            <a:ext cx="6270977" cy="4673600"/>
          </a:xfrm>
        </p:spPr>
      </p:pic>
    </p:spTree>
    <p:extLst>
      <p:ext uri="{BB962C8B-B14F-4D97-AF65-F5344CB8AC3E}">
        <p14:creationId xmlns:p14="http://schemas.microsoft.com/office/powerpoint/2010/main" val="4128710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8A67EA1E-F6E9-0611-BD67-901081466BD0}"/>
              </a:ext>
            </a:extLst>
          </p:cNvPr>
          <p:cNvPicPr>
            <a:picLocks noGrp="1" noChangeAspect="1"/>
          </p:cNvPicPr>
          <p:nvPr>
            <p:ph idx="1"/>
          </p:nvPr>
        </p:nvPicPr>
        <p:blipFill>
          <a:blip r:embed="rId2"/>
          <a:stretch>
            <a:fillRect/>
          </a:stretch>
        </p:blipFill>
        <p:spPr>
          <a:xfrm>
            <a:off x="2298313" y="1301750"/>
            <a:ext cx="7595373" cy="4673600"/>
          </a:xfrm>
        </p:spPr>
      </p:pic>
    </p:spTree>
    <p:extLst>
      <p:ext uri="{BB962C8B-B14F-4D97-AF65-F5344CB8AC3E}">
        <p14:creationId xmlns:p14="http://schemas.microsoft.com/office/powerpoint/2010/main" val="2171852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783998" y="3428172"/>
            <a:ext cx="8963077" cy="4673324"/>
          </a:xfrm>
        </p:spPr>
        <p:txBody>
          <a:bodyPr/>
          <a:lstStyle/>
          <a:p>
            <a:pPr marL="0" indent="0">
              <a:buNone/>
            </a:pPr>
            <a:r>
              <a:rPr lang="en-IN" sz="2400" dirty="0">
                <a:solidFill>
                  <a:srgbClr val="0F0F0F"/>
                </a:solidFill>
                <a:ea typeface="+mn-lt"/>
                <a:cs typeface="+mn-lt"/>
              </a:rPr>
              <a:t>.</a:t>
            </a:r>
            <a:endParaRPr lang="en-IN" sz="2400" dirty="0"/>
          </a:p>
          <a:p>
            <a:pPr marL="305435" indent="-305435"/>
            <a:endParaRPr lang="en-IN" dirty="0"/>
          </a:p>
        </p:txBody>
      </p:sp>
      <p:sp>
        <p:nvSpPr>
          <p:cNvPr id="4" name="Rectangle 2">
            <a:extLst>
              <a:ext uri="{FF2B5EF4-FFF2-40B4-BE49-F238E27FC236}">
                <a16:creationId xmlns:a16="http://schemas.microsoft.com/office/drawing/2014/main" id="{9DC6EB51-10AD-A6E7-145B-3ADBE2BB869C}"/>
              </a:ext>
            </a:extLst>
          </p:cNvPr>
          <p:cNvSpPr>
            <a:spLocks noChangeArrowheads="1"/>
          </p:cNvSpPr>
          <p:nvPr/>
        </p:nvSpPr>
        <p:spPr bwMode="auto">
          <a:xfrm>
            <a:off x="551696" y="1587747"/>
            <a:ext cx="857264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dirty="0">
                <a:latin typeface="Arial" panose="020B0604020202020204" pitchFamily="34" charset="0"/>
                <a:cs typeface="Arial" panose="020B0604020202020204" pitchFamily="34" charset="0"/>
              </a:rPr>
              <a:t>Preparing for job interviews is often challenging due to the lack of role-specific practice and structured feedback.</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Candidates struggle to find relevant technical and HR questions tailored to their job title and experience level.</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Manual preparation is time-consuming and may not reflect current industry expectations.</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There is a need for an intelligent system that can simulate interview scenarios and provide improvement tips.</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This project aims to solve this by developing an AI-driven Interview Trainer Agent using IBM </a:t>
            </a:r>
            <a:r>
              <a:rPr lang="en-US" dirty="0" err="1">
                <a:latin typeface="Arial" panose="020B0604020202020204" pitchFamily="34" charset="0"/>
                <a:cs typeface="Arial" panose="020B0604020202020204" pitchFamily="34" charset="0"/>
              </a:rPr>
              <a:t>Watsonx</a:t>
            </a:r>
            <a:r>
              <a:rPr lang="en-US" dirty="0">
                <a:latin typeface="Arial" panose="020B0604020202020204" pitchFamily="34" charset="0"/>
                <a:cs typeface="Arial" panose="020B0604020202020204" pitchFamily="34" charset="0"/>
              </a:rPr>
              <a:t> and Granite LLM.</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78515" y="702156"/>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578515" y="837678"/>
            <a:ext cx="11613485" cy="5563973"/>
          </a:xfrm>
        </p:spPr>
        <p:txBody>
          <a:bodyPr vert="horz" lIns="91440" tIns="45720" rIns="91440" bIns="45720" rtlCol="0" anchor="ctr">
            <a:noAutofit/>
          </a:bodyPr>
          <a:lstStyle/>
          <a:p>
            <a:pPr marL="0" indent="0">
              <a:buNone/>
            </a:pPr>
            <a:endParaRPr lang="en-US" sz="1200" dirty="0">
              <a:latin typeface="Arial" panose="020B0604020202020204" pitchFamily="34" charset="0"/>
              <a:cs typeface="Arial" panose="020B0604020202020204" pitchFamily="34" charset="0"/>
            </a:endParaRPr>
          </a:p>
          <a:p>
            <a:r>
              <a:rPr lang="en-US" sz="1800" dirty="0">
                <a:latin typeface="Arial" panose="020B0604020202020204" pitchFamily="34" charset="0"/>
                <a:cs typeface="Arial" panose="020B0604020202020204" pitchFamily="34" charset="0"/>
              </a:rPr>
              <a:t>This project proposes an AI-powered </a:t>
            </a:r>
            <a:r>
              <a:rPr lang="en-US" sz="1800" b="1" dirty="0">
                <a:latin typeface="Arial" panose="020B0604020202020204" pitchFamily="34" charset="0"/>
                <a:cs typeface="Arial" panose="020B0604020202020204" pitchFamily="34" charset="0"/>
              </a:rPr>
              <a:t>Interview Trainer Agent</a:t>
            </a:r>
            <a:r>
              <a:rPr lang="en-US" sz="1800" dirty="0">
                <a:latin typeface="Arial" panose="020B0604020202020204" pitchFamily="34" charset="0"/>
                <a:cs typeface="Arial" panose="020B0604020202020204" pitchFamily="34" charset="0"/>
              </a:rPr>
              <a:t> built using </a:t>
            </a:r>
            <a:r>
              <a:rPr lang="en-US" sz="1800" b="1" dirty="0">
                <a:latin typeface="Arial" panose="020B0604020202020204" pitchFamily="34" charset="0"/>
                <a:cs typeface="Arial" panose="020B0604020202020204" pitchFamily="34" charset="0"/>
              </a:rPr>
              <a:t>IBM Watsonx.ai Agent Lab</a:t>
            </a:r>
            <a:r>
              <a:rPr lang="en-US" sz="1800" dirty="0">
                <a:latin typeface="Arial" panose="020B0604020202020204" pitchFamily="34" charset="0"/>
                <a:cs typeface="Arial" panose="020B0604020202020204" pitchFamily="34" charset="0"/>
              </a:rPr>
              <a:t> and the </a:t>
            </a:r>
            <a:r>
              <a:rPr lang="en-US" sz="1800" b="1" dirty="0">
                <a:latin typeface="Arial" panose="020B0604020202020204" pitchFamily="34" charset="0"/>
                <a:cs typeface="Arial" panose="020B0604020202020204" pitchFamily="34" charset="0"/>
              </a:rPr>
              <a:t>Granite-3-3-8b-instruct</a:t>
            </a:r>
            <a:r>
              <a:rPr lang="en-US" sz="1800" dirty="0">
                <a:latin typeface="Arial" panose="020B0604020202020204" pitchFamily="34" charset="0"/>
                <a:cs typeface="Arial" panose="020B0604020202020204" pitchFamily="34" charset="0"/>
              </a:rPr>
              <a:t> foundation model.</a:t>
            </a:r>
          </a:p>
          <a:p>
            <a:r>
              <a:rPr lang="en-US" sz="1800" dirty="0">
                <a:latin typeface="Arial" panose="020B0604020202020204" pitchFamily="34" charset="0"/>
                <a:cs typeface="Arial" panose="020B0604020202020204" pitchFamily="34" charset="0"/>
              </a:rPr>
              <a:t>The agent accepts user input in the form of </a:t>
            </a:r>
            <a:r>
              <a:rPr lang="en-US" sz="1800" b="1" dirty="0">
                <a:latin typeface="Arial" panose="020B0604020202020204" pitchFamily="34" charset="0"/>
                <a:cs typeface="Arial" panose="020B0604020202020204" pitchFamily="34" charset="0"/>
              </a:rPr>
              <a:t>job title</a:t>
            </a:r>
            <a:r>
              <a:rPr lang="en-US" sz="1800" dirty="0">
                <a:latin typeface="Arial" panose="020B0604020202020204" pitchFamily="34" charset="0"/>
                <a:cs typeface="Arial" panose="020B0604020202020204" pitchFamily="34" charset="0"/>
              </a:rPr>
              <a:t> and </a:t>
            </a:r>
            <a:r>
              <a:rPr lang="en-US" sz="1800" b="1" dirty="0">
                <a:latin typeface="Arial" panose="020B0604020202020204" pitchFamily="34" charset="0"/>
                <a:cs typeface="Arial" panose="020B0604020202020204" pitchFamily="34" charset="0"/>
              </a:rPr>
              <a:t>experience level</a:t>
            </a:r>
            <a:r>
              <a:rPr lang="en-US" sz="1800" dirty="0">
                <a:latin typeface="Arial" panose="020B0604020202020204" pitchFamily="34" charset="0"/>
                <a:cs typeface="Arial" panose="020B0604020202020204" pitchFamily="34" charset="0"/>
              </a:rPr>
              <a:t> (e.g., “Java Developer, Fresher”).</a:t>
            </a:r>
          </a:p>
          <a:p>
            <a:r>
              <a:rPr lang="en-US" sz="1800" dirty="0">
                <a:latin typeface="Arial" panose="020B0604020202020204" pitchFamily="34" charset="0"/>
                <a:cs typeface="Arial" panose="020B0604020202020204" pitchFamily="34" charset="0"/>
              </a:rPr>
              <a:t>Based on the input, the agent dynamically generates:</a:t>
            </a:r>
          </a:p>
          <a:p>
            <a:pPr marL="0" indent="0">
              <a:buNone/>
            </a:pPr>
            <a:r>
              <a:rPr lang="en-US" sz="1800" dirty="0">
                <a:latin typeface="Arial" panose="020B0604020202020204" pitchFamily="34" charset="0"/>
                <a:cs typeface="Arial" panose="020B0604020202020204" pitchFamily="34" charset="0"/>
              </a:rPr>
              <a:t>            - 5 technical interview questions</a:t>
            </a:r>
          </a:p>
          <a:p>
            <a:pPr marL="0" indent="0">
              <a:buNone/>
            </a:pPr>
            <a:r>
              <a:rPr lang="en-US" sz="1800" dirty="0">
                <a:latin typeface="Arial" panose="020B0604020202020204" pitchFamily="34" charset="0"/>
                <a:cs typeface="Arial" panose="020B0604020202020204" pitchFamily="34" charset="0"/>
              </a:rPr>
              <a:t>            - 3 HR/behavioral questions</a:t>
            </a:r>
          </a:p>
          <a:p>
            <a:pPr marL="0" indent="0">
              <a:buNone/>
            </a:pPr>
            <a:r>
              <a:rPr lang="en-US" sz="1800" dirty="0">
                <a:latin typeface="Arial" panose="020B0604020202020204" pitchFamily="34" charset="0"/>
                <a:cs typeface="Arial" panose="020B0604020202020204" pitchFamily="34" charset="0"/>
              </a:rPr>
              <a:t>             - Short model answers</a:t>
            </a:r>
          </a:p>
          <a:p>
            <a:pPr marL="0" indent="0">
              <a:buNone/>
            </a:pPr>
            <a:r>
              <a:rPr lang="en-US" sz="1800" dirty="0">
                <a:latin typeface="Arial" panose="020B0604020202020204" pitchFamily="34" charset="0"/>
                <a:cs typeface="Arial" panose="020B0604020202020204" pitchFamily="34" charset="0"/>
              </a:rPr>
              <a:t>             - Personalized improvement tips</a:t>
            </a:r>
          </a:p>
          <a:p>
            <a:r>
              <a:rPr lang="en-US" sz="1800" dirty="0">
                <a:latin typeface="Arial" panose="020B0604020202020204" pitchFamily="34" charset="0"/>
                <a:cs typeface="Arial" panose="020B0604020202020204" pitchFamily="34" charset="0"/>
              </a:rPr>
              <a:t>The agent is developed using a structured prompt and tested through the </a:t>
            </a:r>
            <a:r>
              <a:rPr lang="en-US" sz="1800" b="1" dirty="0">
                <a:latin typeface="Arial" panose="020B0604020202020204" pitchFamily="34" charset="0"/>
                <a:cs typeface="Arial" panose="020B0604020202020204" pitchFamily="34" charset="0"/>
              </a:rPr>
              <a:t>Agent Lab Preview</a:t>
            </a:r>
            <a:r>
              <a:rPr lang="en-US" sz="1800" dirty="0">
                <a:latin typeface="Arial" panose="020B0604020202020204" pitchFamily="34" charset="0"/>
                <a:cs typeface="Arial" panose="020B0604020202020204" pitchFamily="34" charset="0"/>
              </a:rPr>
              <a:t>, providing reliable results without external tools.</a:t>
            </a:r>
          </a:p>
          <a:p>
            <a:r>
              <a:rPr lang="en-US" sz="1800" dirty="0">
                <a:latin typeface="Arial" panose="020B0604020202020204" pitchFamily="34" charset="0"/>
                <a:cs typeface="Arial" panose="020B0604020202020204" pitchFamily="34" charset="0"/>
              </a:rPr>
              <a:t>This system helps users improve their interview skills with </a:t>
            </a:r>
            <a:r>
              <a:rPr lang="en-US" sz="1800" b="1" dirty="0">
                <a:latin typeface="Arial" panose="020B0604020202020204" pitchFamily="34" charset="0"/>
                <a:cs typeface="Arial" panose="020B0604020202020204" pitchFamily="34" charset="0"/>
              </a:rPr>
              <a:t>role-specific, AI-generated guidance</a:t>
            </a:r>
            <a:r>
              <a:rPr lang="en-US" sz="1800" dirty="0">
                <a:latin typeface="Arial" panose="020B0604020202020204" pitchFamily="34" charset="0"/>
                <a:cs typeface="Arial" panose="020B0604020202020204" pitchFamily="34" charset="0"/>
              </a:rPr>
              <a:t>.</a:t>
            </a:r>
          </a:p>
          <a:p>
            <a:endParaRPr lang="en-US" sz="1200" dirty="0">
              <a:latin typeface="Arial" panose="020B0604020202020204" pitchFamily="34" charset="0"/>
              <a:cs typeface="Arial" panose="020B0604020202020204" pitchFamily="34" charset="0"/>
            </a:endParaRPr>
          </a:p>
          <a:p>
            <a:pPr marL="0" indent="0">
              <a:buNone/>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1" y="1327353"/>
            <a:ext cx="11029615" cy="4424517"/>
          </a:xfrm>
        </p:spPr>
        <p:txBody>
          <a:bodyPr>
            <a:normAutofit/>
          </a:bodyPr>
          <a:lstStyle/>
          <a:p>
            <a:pPr marL="0" indent="0">
              <a:buNone/>
            </a:pPr>
            <a:endParaRPr lang="en-IN" sz="1800" b="1" dirty="0">
              <a:solidFill>
                <a:srgbClr val="0F0F0F"/>
              </a:solidFill>
            </a:endParaRPr>
          </a:p>
          <a:p>
            <a:pPr marL="0" indent="0">
              <a:buNone/>
            </a:pPr>
            <a:endParaRPr lang="en-IN" sz="1800" b="1" dirty="0">
              <a:solidFill>
                <a:srgbClr val="0F0F0F"/>
              </a:solidFill>
            </a:endParaRPr>
          </a:p>
          <a:p>
            <a:pPr marL="0" indent="0">
              <a:buNone/>
            </a:pPr>
            <a:r>
              <a:rPr lang="en-IN" sz="1800" b="1" dirty="0">
                <a:solidFill>
                  <a:srgbClr val="0F0F0F"/>
                </a:solidFill>
                <a:latin typeface="Arial" panose="020B0604020202020204" pitchFamily="34" charset="0"/>
                <a:cs typeface="Arial" panose="020B0604020202020204" pitchFamily="34" charset="0"/>
              </a:rPr>
              <a:t>System requirements</a:t>
            </a:r>
            <a:r>
              <a:rPr lang="en-IN" sz="1800" b="1" dirty="0">
                <a:solidFill>
                  <a:srgbClr val="0F0F0F"/>
                </a:solidFill>
              </a:rPr>
              <a:t>:</a:t>
            </a:r>
          </a:p>
          <a:p>
            <a:pPr defTabSz="914400" eaLnBrk="0" fontAlgn="base" hangingPunct="0">
              <a:lnSpc>
                <a:spcPct val="100000"/>
              </a:lnSpc>
              <a:spcBef>
                <a:spcPct val="0"/>
              </a:spcBef>
              <a:spcAft>
                <a:spcPct val="0"/>
              </a:spcAft>
              <a:buClrTx/>
              <a:buSzTx/>
              <a:buFont typeface="Arial" panose="020B0604020202020204" pitchFamily="34" charset="0"/>
              <a:buChar char="•"/>
            </a:pPr>
            <a:r>
              <a:rPr lang="en-US" altLang="en-US" sz="1800" dirty="0">
                <a:solidFill>
                  <a:schemeClr val="tx1"/>
                </a:solidFill>
                <a:latin typeface="Arial" panose="020B0604020202020204" pitchFamily="34" charset="0"/>
              </a:rPr>
              <a:t>IBM Cloud Account</a:t>
            </a:r>
          </a:p>
          <a:p>
            <a:pPr defTabSz="914400" eaLnBrk="0" fontAlgn="base" hangingPunct="0">
              <a:lnSpc>
                <a:spcPct val="100000"/>
              </a:lnSpc>
              <a:spcBef>
                <a:spcPct val="0"/>
              </a:spcBef>
              <a:spcAft>
                <a:spcPct val="0"/>
              </a:spcAft>
              <a:buClrTx/>
              <a:buSzTx/>
              <a:buFont typeface="Arial" panose="020B0604020202020204" pitchFamily="34" charset="0"/>
              <a:buChar char="•"/>
            </a:pPr>
            <a:r>
              <a:rPr lang="en-US" altLang="en-US" sz="1800" dirty="0">
                <a:solidFill>
                  <a:schemeClr val="tx1"/>
                </a:solidFill>
                <a:latin typeface="Arial" panose="020B0604020202020204" pitchFamily="34" charset="0"/>
              </a:rPr>
              <a:t>Watsonx.ai Studio Access</a:t>
            </a:r>
          </a:p>
          <a:p>
            <a:pPr defTabSz="914400" eaLnBrk="0" fontAlgn="base" hangingPunct="0">
              <a:lnSpc>
                <a:spcPct val="100000"/>
              </a:lnSpc>
              <a:spcBef>
                <a:spcPct val="0"/>
              </a:spcBef>
              <a:spcAft>
                <a:spcPct val="0"/>
              </a:spcAft>
              <a:buClrTx/>
              <a:buSzTx/>
              <a:buFont typeface="Arial" panose="020B0604020202020204" pitchFamily="34" charset="0"/>
              <a:buChar char="•"/>
            </a:pPr>
            <a:r>
              <a:rPr lang="en-US" altLang="en-US" sz="1800" dirty="0">
                <a:solidFill>
                  <a:schemeClr val="tx1"/>
                </a:solidFill>
                <a:latin typeface="Arial" panose="020B0604020202020204" pitchFamily="34" charset="0"/>
              </a:rPr>
              <a:t>Web Browser </a:t>
            </a:r>
          </a:p>
          <a:p>
            <a:pPr defTabSz="914400" eaLnBrk="0" fontAlgn="base" hangingPunct="0">
              <a:lnSpc>
                <a:spcPct val="100000"/>
              </a:lnSpc>
              <a:spcBef>
                <a:spcPct val="0"/>
              </a:spcBef>
              <a:spcAft>
                <a:spcPct val="0"/>
              </a:spcAft>
              <a:buClrTx/>
              <a:buSzTx/>
              <a:buFont typeface="Arial" panose="020B0604020202020204" pitchFamily="34" charset="0"/>
              <a:buChar char="•"/>
            </a:pPr>
            <a:r>
              <a:rPr lang="en-US" altLang="en-US" sz="1800" dirty="0">
                <a:solidFill>
                  <a:schemeClr val="tx1"/>
                </a:solidFill>
                <a:latin typeface="Arial" panose="020B0604020202020204" pitchFamily="34" charset="0"/>
              </a:rPr>
              <a:t>Stable Internet Connection</a:t>
            </a:r>
          </a:p>
          <a:p>
            <a:pPr defTabSz="914400" eaLnBrk="0" fontAlgn="base" hangingPunct="0">
              <a:lnSpc>
                <a:spcPct val="100000"/>
              </a:lnSpc>
              <a:spcBef>
                <a:spcPct val="0"/>
              </a:spcBef>
              <a:spcAft>
                <a:spcPct val="0"/>
              </a:spcAft>
              <a:buClrTx/>
              <a:buSzTx/>
              <a:buFont typeface="Arial" panose="020B0604020202020204" pitchFamily="34" charset="0"/>
              <a:buChar char="•"/>
            </a:pPr>
            <a:endParaRPr lang="en-IN" sz="1800" b="1" dirty="0">
              <a:solidFill>
                <a:srgbClr val="0F0F0F"/>
              </a:solidFill>
            </a:endParaRPr>
          </a:p>
          <a:p>
            <a:pPr marL="0" indent="0">
              <a:buNone/>
            </a:pPr>
            <a:r>
              <a:rPr lang="en-IN" sz="1800" b="1" dirty="0">
                <a:solidFill>
                  <a:srgbClr val="0F0F0F"/>
                </a:solidFill>
                <a:latin typeface="Arial" panose="020B0604020202020204" pitchFamily="34" charset="0"/>
                <a:cs typeface="Arial" panose="020B0604020202020204" pitchFamily="34" charset="0"/>
              </a:rPr>
              <a:t>Library required to build the model</a:t>
            </a:r>
          </a:p>
          <a:p>
            <a:pPr marL="0" indent="0">
              <a:buNone/>
            </a:pPr>
            <a:endParaRPr lang="en-IN" sz="1800" b="1" dirty="0">
              <a:solidFill>
                <a:srgbClr val="0F0F0F"/>
              </a:solidFill>
            </a:endParaRPr>
          </a:p>
          <a:p>
            <a:pPr marL="0" indent="0">
              <a:buNone/>
            </a:pPr>
            <a:endParaRPr lang="en-IN" sz="1800" b="1" dirty="0">
              <a:solidFill>
                <a:srgbClr val="0F0F0F"/>
              </a:solidFill>
            </a:endParaRPr>
          </a:p>
          <a:p>
            <a:pPr marL="0" indent="0">
              <a:buNone/>
            </a:pPr>
            <a:endParaRPr lang="en-IN" sz="1800" b="1" dirty="0">
              <a:solidFill>
                <a:srgbClr val="0F0F0F"/>
              </a:solidFill>
            </a:endParaRPr>
          </a:p>
          <a:p>
            <a:pPr marL="0" indent="0">
              <a:buNone/>
            </a:pPr>
            <a:endParaRPr lang="en-IN" sz="1800" b="1" dirty="0">
              <a:solidFill>
                <a:srgbClr val="0F0F0F"/>
              </a:solidFill>
            </a:endParaRPr>
          </a:p>
          <a:p>
            <a:pPr marL="0" indent="0">
              <a:buNone/>
            </a:pPr>
            <a:endParaRPr lang="en-IN" sz="1800" b="1" dirty="0">
              <a:solidFill>
                <a:srgbClr val="0F0F0F"/>
              </a:solidFill>
            </a:endParaRPr>
          </a:p>
          <a:p>
            <a:pPr marL="0" indent="0">
              <a:buNone/>
            </a:pPr>
            <a:endParaRPr lang="en-IN" sz="1800" b="1" dirty="0">
              <a:solidFill>
                <a:srgbClr val="0F0F0F"/>
              </a:solidFill>
            </a:endParaRPr>
          </a:p>
        </p:txBody>
      </p:sp>
      <p:sp>
        <p:nvSpPr>
          <p:cNvPr id="8" name="Rectangle 4">
            <a:extLst>
              <a:ext uri="{FF2B5EF4-FFF2-40B4-BE49-F238E27FC236}">
                <a16:creationId xmlns:a16="http://schemas.microsoft.com/office/drawing/2014/main" id="{C157E169-AE09-4186-3E55-0F1191E1377C}"/>
              </a:ext>
            </a:extLst>
          </p:cNvPr>
          <p:cNvSpPr>
            <a:spLocks noChangeArrowheads="1"/>
          </p:cNvSpPr>
          <p:nvPr/>
        </p:nvSpPr>
        <p:spPr bwMode="auto">
          <a:xfrm>
            <a:off x="5142271" y="-3342928"/>
            <a:ext cx="4975123" cy="840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en-US" altLang="en-US" dirty="0">
              <a:latin typeface="Arial" panose="020B0604020202020204" pitchFamily="34" charset="0"/>
            </a:endParaRPr>
          </a:p>
        </p:txBody>
      </p:sp>
      <p:sp>
        <p:nvSpPr>
          <p:cNvPr id="12" name="Rectangle 6">
            <a:extLst>
              <a:ext uri="{FF2B5EF4-FFF2-40B4-BE49-F238E27FC236}">
                <a16:creationId xmlns:a16="http://schemas.microsoft.com/office/drawing/2014/main" id="{4FC8C745-BA92-1BDA-3FA8-FAEA9F67D9B0}"/>
              </a:ext>
            </a:extLst>
          </p:cNvPr>
          <p:cNvSpPr>
            <a:spLocks noChangeArrowheads="1"/>
          </p:cNvSpPr>
          <p:nvPr/>
        </p:nvSpPr>
        <p:spPr bwMode="auto">
          <a:xfrm>
            <a:off x="581191" y="3772276"/>
            <a:ext cx="841127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i="0" u="none" strike="noStrike" cap="none" normalizeH="0" baseline="0" dirty="0">
                <a:ln>
                  <a:noFill/>
                </a:ln>
                <a:solidFill>
                  <a:schemeClr val="tx1"/>
                </a:solidFill>
                <a:effectLst/>
                <a:latin typeface="Arial" panose="020B0604020202020204" pitchFamily="34" charset="0"/>
              </a:rPr>
              <a:t>Granite-3-3-8b-instruct</a:t>
            </a:r>
            <a:r>
              <a:rPr kumimoji="0" lang="en-US" altLang="en-US" sz="1800" b="0" i="0" u="none" strike="noStrike" cap="none" normalizeH="0" baseline="0" dirty="0">
                <a:ln>
                  <a:noFill/>
                </a:ln>
                <a:solidFill>
                  <a:schemeClr val="tx1"/>
                </a:solidFill>
                <a:effectLst/>
                <a:latin typeface="Arial" panose="020B0604020202020204" pitchFamily="34" charset="0"/>
              </a:rPr>
              <a:t> – IBM Foundation Model used for generating outputs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i="0" u="none" strike="noStrike" cap="none" normalizeH="0" baseline="0" dirty="0" err="1">
                <a:ln>
                  <a:noFill/>
                </a:ln>
                <a:solidFill>
                  <a:schemeClr val="tx1"/>
                </a:solidFill>
                <a:effectLst/>
                <a:latin typeface="Arial" panose="020B0604020202020204" pitchFamily="34" charset="0"/>
              </a:rPr>
              <a:t>Watsonx</a:t>
            </a:r>
            <a:r>
              <a:rPr kumimoji="0" lang="en-US" altLang="en-US" sz="1800" i="0" u="none" strike="noStrike" cap="none" normalizeH="0" baseline="0" dirty="0">
                <a:ln>
                  <a:noFill/>
                </a:ln>
                <a:solidFill>
                  <a:schemeClr val="tx1"/>
                </a:solidFill>
                <a:effectLst/>
                <a:latin typeface="Arial" panose="020B0604020202020204" pitchFamily="34" charset="0"/>
              </a:rPr>
              <a:t> Runtime </a:t>
            </a:r>
            <a:r>
              <a:rPr kumimoji="0" lang="en-US" altLang="en-US" sz="1800" b="0" i="0" u="none" strike="noStrike" cap="none" normalizeH="0" baseline="0" dirty="0">
                <a:ln>
                  <a:noFill/>
                </a:ln>
                <a:solidFill>
                  <a:schemeClr val="tx1"/>
                </a:solidFill>
                <a:effectLst/>
                <a:latin typeface="Arial" panose="020B0604020202020204" pitchFamily="34" charset="0"/>
              </a:rPr>
              <a:t>– To host the model and manage deployments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i="0" u="none" strike="noStrike" cap="none" normalizeH="0" baseline="0" dirty="0">
                <a:ln>
                  <a:noFill/>
                </a:ln>
                <a:solidFill>
                  <a:schemeClr val="tx1"/>
                </a:solidFill>
                <a:effectLst/>
                <a:latin typeface="Arial" panose="020B0604020202020204" pitchFamily="34" charset="0"/>
              </a:rPr>
              <a:t>Tooling (optional): </a:t>
            </a:r>
            <a:r>
              <a:rPr kumimoji="0" lang="en-US" altLang="en-US" sz="1800" b="0" i="0" u="none" strike="noStrike" cap="none" normalizeH="0" baseline="0" dirty="0">
                <a:ln>
                  <a:noFill/>
                </a:ln>
                <a:solidFill>
                  <a:schemeClr val="tx1"/>
                </a:solidFill>
                <a:effectLst/>
                <a:latin typeface="Arial" panose="020B0604020202020204" pitchFamily="34" charset="0"/>
              </a:rPr>
              <a:t>Wikipedia Search, Goole Search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i="0" u="none" strike="noStrike" cap="none" normalizeH="0" baseline="0" dirty="0">
                <a:ln>
                  <a:noFill/>
                </a:ln>
                <a:solidFill>
                  <a:schemeClr val="tx1"/>
                </a:solidFill>
                <a:effectLst/>
                <a:latin typeface="Arial" panose="020B0604020202020204" pitchFamily="34" charset="0"/>
              </a:rPr>
              <a:t>Watsonx.ai Agent Lab </a:t>
            </a:r>
            <a:r>
              <a:rPr kumimoji="0" lang="en-US" altLang="en-US" sz="1800" b="0" i="0" u="none" strike="noStrike" cap="none" normalizeH="0" baseline="0" dirty="0">
                <a:ln>
                  <a:noFill/>
                </a:ln>
                <a:solidFill>
                  <a:schemeClr val="tx1"/>
                </a:solidFill>
                <a:effectLst/>
                <a:latin typeface="Arial" panose="020B0604020202020204" pitchFamily="34" charset="0"/>
              </a:rPr>
              <a:t>– To build and test the AI agent</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232452"/>
            <a:ext cx="11029615" cy="5413406"/>
          </a:xfrm>
        </p:spPr>
        <p:txBody>
          <a:bodyPr>
            <a:normAutofit/>
          </a:bodyPr>
          <a:lstStyle/>
          <a:p>
            <a:pPr marL="0" indent="0">
              <a:buNone/>
            </a:pPr>
            <a:r>
              <a:rPr lang="en-IN" sz="2000" b="1" dirty="0">
                <a:latin typeface="Arial" panose="020B0604020202020204" pitchFamily="34" charset="0"/>
                <a:cs typeface="Arial" panose="020B0604020202020204" pitchFamily="34" charset="0"/>
              </a:rPr>
              <a:t>Working Algorithm (Agent Logic)&amp;Deployment:</a:t>
            </a:r>
          </a:p>
          <a:p>
            <a:r>
              <a:rPr lang="en-US" sz="1800" dirty="0">
                <a:latin typeface="Arial" panose="020B0604020202020204" pitchFamily="34" charset="0"/>
                <a:cs typeface="Arial" panose="020B0604020202020204" pitchFamily="34" charset="0"/>
              </a:rPr>
              <a:t>Input Collection</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 User enters their job title and experience level.</a:t>
            </a:r>
          </a:p>
          <a:p>
            <a:r>
              <a:rPr lang="en-US" sz="1800" dirty="0">
                <a:latin typeface="Arial" panose="020B0604020202020204" pitchFamily="34" charset="0"/>
                <a:cs typeface="Arial" panose="020B0604020202020204" pitchFamily="34" charset="0"/>
              </a:rPr>
              <a:t>Prompt Execution</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 Granite foundation model processes the input using a structured agent prompt.</a:t>
            </a:r>
          </a:p>
          <a:p>
            <a:r>
              <a:rPr lang="en-US" sz="1800" dirty="0">
                <a:latin typeface="Arial" panose="020B0604020202020204" pitchFamily="34" charset="0"/>
                <a:cs typeface="Arial" panose="020B0604020202020204" pitchFamily="34" charset="0"/>
              </a:rPr>
              <a:t>Dynamic Output Generation</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 Agent generates:</a:t>
            </a:r>
          </a:p>
          <a:p>
            <a:pPr lvl="1"/>
            <a:r>
              <a:rPr lang="en-US" sz="1800" dirty="0">
                <a:latin typeface="Arial" panose="020B0604020202020204" pitchFamily="34" charset="0"/>
                <a:cs typeface="Arial" panose="020B0604020202020204" pitchFamily="34" charset="0"/>
              </a:rPr>
              <a:t>5 technical interview questions</a:t>
            </a:r>
          </a:p>
          <a:p>
            <a:pPr lvl="1"/>
            <a:r>
              <a:rPr lang="en-US" sz="1800" dirty="0">
                <a:latin typeface="Arial" panose="020B0604020202020204" pitchFamily="34" charset="0"/>
                <a:cs typeface="Arial" panose="020B0604020202020204" pitchFamily="34" charset="0"/>
              </a:rPr>
              <a:t>3 HR/behavioral questions</a:t>
            </a:r>
          </a:p>
          <a:p>
            <a:pPr lvl="1"/>
            <a:r>
              <a:rPr lang="en-US" sz="1800" dirty="0">
                <a:latin typeface="Arial" panose="020B0604020202020204" pitchFamily="34" charset="0"/>
                <a:cs typeface="Arial" panose="020B0604020202020204" pitchFamily="34" charset="0"/>
              </a:rPr>
              <a:t>Sample answers</a:t>
            </a:r>
          </a:p>
          <a:p>
            <a:pPr lvl="1"/>
            <a:r>
              <a:rPr lang="en-US" sz="1800" dirty="0">
                <a:latin typeface="Arial" panose="020B0604020202020204" pitchFamily="34" charset="0"/>
                <a:cs typeface="Arial" panose="020B0604020202020204" pitchFamily="34" charset="0"/>
              </a:rPr>
              <a:t>Improvement tips</a:t>
            </a:r>
          </a:p>
          <a:p>
            <a:pPr lvl="1"/>
            <a:endParaRPr lang="en-US" dirty="0"/>
          </a:p>
          <a:p>
            <a:pPr lvl="1"/>
            <a:endParaRPr lang="en-US" dirty="0"/>
          </a:p>
          <a:p>
            <a:pPr marL="305435" indent="-305435"/>
            <a:endParaRPr lang="en-IN" dirty="0"/>
          </a:p>
        </p:txBody>
      </p:sp>
      <p:sp>
        <p:nvSpPr>
          <p:cNvPr id="6" name="Rectangle 3">
            <a:extLst>
              <a:ext uri="{FF2B5EF4-FFF2-40B4-BE49-F238E27FC236}">
                <a16:creationId xmlns:a16="http://schemas.microsoft.com/office/drawing/2014/main" id="{506848B7-8CF7-7551-8462-CB2600A01073}"/>
              </a:ext>
            </a:extLst>
          </p:cNvPr>
          <p:cNvSpPr>
            <a:spLocks noChangeArrowheads="1"/>
          </p:cNvSpPr>
          <p:nvPr/>
        </p:nvSpPr>
        <p:spPr bwMode="auto">
          <a:xfrm>
            <a:off x="581192" y="5694179"/>
            <a:ext cx="639797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i="0" u="none" strike="noStrike" cap="none" normalizeH="0" baseline="0" dirty="0">
                <a:ln>
                  <a:noFill/>
                </a:ln>
                <a:solidFill>
                  <a:schemeClr val="tx1"/>
                </a:solidFill>
                <a:effectLst/>
                <a:latin typeface="Arial" panose="020B0604020202020204" pitchFamily="34" charset="0"/>
              </a:rPr>
              <a:t>Created a Deployment Space in IBM </a:t>
            </a:r>
            <a:r>
              <a:rPr kumimoji="0" lang="en-US" altLang="en-US" sz="1800" i="0" u="none" strike="noStrike" cap="none" normalizeH="0" baseline="0" dirty="0" err="1">
                <a:ln>
                  <a:noFill/>
                </a:ln>
                <a:solidFill>
                  <a:schemeClr val="tx1"/>
                </a:solidFill>
                <a:effectLst/>
                <a:latin typeface="Arial" panose="020B0604020202020204" pitchFamily="34" charset="0"/>
              </a:rPr>
              <a:t>Watsonx</a:t>
            </a:r>
            <a:endParaRPr kumimoji="0" lang="en-US" altLang="en-US" sz="180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i="0" u="none" strike="noStrike" cap="none" normalizeH="0" baseline="0" dirty="0">
                <a:ln>
                  <a:noFill/>
                </a:ln>
                <a:solidFill>
                  <a:schemeClr val="tx1"/>
                </a:solidFill>
                <a:effectLst/>
                <a:latin typeface="Arial" panose="020B0604020202020204" pitchFamily="34" charset="0"/>
              </a:rPr>
              <a:t>Promoted the agent from Agent Lab to Deployment Space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i="0" u="none" strike="noStrike" cap="none" normalizeH="0" baseline="0" dirty="0">
                <a:ln>
                  <a:noFill/>
                </a:ln>
                <a:solidFill>
                  <a:schemeClr val="tx1"/>
                </a:solidFill>
                <a:effectLst/>
                <a:latin typeface="Arial" panose="020B0604020202020204" pitchFamily="34" charset="0"/>
              </a:rPr>
              <a:t>Attempted deployment via </a:t>
            </a:r>
            <a:r>
              <a:rPr kumimoji="0" lang="en-US" altLang="en-US" sz="1800" i="0" u="none" strike="noStrike" cap="none" normalizeH="0" baseline="0" dirty="0" err="1">
                <a:ln>
                  <a:noFill/>
                </a:ln>
                <a:solidFill>
                  <a:schemeClr val="tx1"/>
                </a:solidFill>
                <a:effectLst/>
                <a:latin typeface="Arial" panose="020B0604020202020204" pitchFamily="34" charset="0"/>
              </a:rPr>
              <a:t>Watsonx</a:t>
            </a:r>
            <a:r>
              <a:rPr kumimoji="0" lang="en-US" altLang="en-US" sz="1800" i="0" u="none" strike="noStrike" cap="none" normalizeH="0" baseline="0" dirty="0">
                <a:ln>
                  <a:noFill/>
                </a:ln>
                <a:solidFill>
                  <a:schemeClr val="tx1"/>
                </a:solidFill>
                <a:effectLst/>
                <a:latin typeface="Arial" panose="020B0604020202020204" pitchFamily="34" charset="0"/>
              </a:rPr>
              <a:t> Runtime</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487DB04B-9365-A8C2-D558-D253457F096F}"/>
              </a:ext>
            </a:extLst>
          </p:cNvPr>
          <p:cNvPicPr>
            <a:picLocks noGrp="1" noChangeAspect="1"/>
          </p:cNvPicPr>
          <p:nvPr>
            <p:ph idx="1"/>
          </p:nvPr>
        </p:nvPicPr>
        <p:blipFill>
          <a:blip r:embed="rId2"/>
          <a:stretch>
            <a:fillRect/>
          </a:stretch>
        </p:blipFill>
        <p:spPr>
          <a:xfrm>
            <a:off x="1697318" y="1232452"/>
            <a:ext cx="8797364" cy="4742898"/>
          </a:xfr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02BD7D5-3438-EA9F-57B0-3E1D9F587D54}"/>
              </a:ext>
            </a:extLst>
          </p:cNvPr>
          <p:cNvPicPr>
            <a:picLocks noGrp="1" noChangeAspect="1"/>
          </p:cNvPicPr>
          <p:nvPr>
            <p:ph idx="1"/>
          </p:nvPr>
        </p:nvPicPr>
        <p:blipFill>
          <a:blip r:embed="rId2"/>
          <a:stretch>
            <a:fillRect/>
          </a:stretch>
        </p:blipFill>
        <p:spPr>
          <a:xfrm>
            <a:off x="1697318" y="1301750"/>
            <a:ext cx="8797364" cy="4673600"/>
          </a:xfrm>
        </p:spPr>
      </p:pic>
      <p:sp>
        <p:nvSpPr>
          <p:cNvPr id="7" name="Title 6">
            <a:extLst>
              <a:ext uri="{FF2B5EF4-FFF2-40B4-BE49-F238E27FC236}">
                <a16:creationId xmlns:a16="http://schemas.microsoft.com/office/drawing/2014/main" id="{64759449-03B2-6377-9FA4-B6A9E970A0DE}"/>
              </a:ext>
            </a:extLst>
          </p:cNvPr>
          <p:cNvSpPr>
            <a:spLocks noGrp="1"/>
          </p:cNvSpPr>
          <p:nvPr>
            <p:ph type="title"/>
          </p:nvPr>
        </p:nvSpPr>
        <p:spPr/>
        <p:txBody>
          <a:bodyPr/>
          <a:lstStyle/>
          <a:p>
            <a:endParaRPr lang="en-IN" dirty="0"/>
          </a:p>
        </p:txBody>
      </p:sp>
    </p:spTree>
    <p:extLst>
      <p:ext uri="{BB962C8B-B14F-4D97-AF65-F5344CB8AC3E}">
        <p14:creationId xmlns:p14="http://schemas.microsoft.com/office/powerpoint/2010/main" val="1366740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453373" y="456452"/>
            <a:ext cx="11029615" cy="4673324"/>
          </a:xfrm>
        </p:spPr>
        <p:txBody>
          <a:bodyPr>
            <a:normAutofit/>
          </a:bodyPr>
          <a:lstStyle/>
          <a:p>
            <a:pPr marL="0" indent="0">
              <a:buNone/>
            </a:pPr>
            <a:r>
              <a:rPr lang="en-US" sz="1800" dirty="0">
                <a:latin typeface="Arial" panose="020B0604020202020204" pitchFamily="34" charset="0"/>
                <a:cs typeface="Arial" panose="020B0604020202020204" pitchFamily="34" charset="0"/>
              </a:rPr>
              <a:t>This project successfully demonstrates the development of an AI-powered Interview Trainer Agent using IBM Watsonx.ai and the Granite-3-3-8b-instruct foundation model. The agent is capable of generating role-specific technical and HR interview questions, along with model answers and personalized improvement tips, based on the user's job title and experience level. By leveraging </a:t>
            </a:r>
            <a:r>
              <a:rPr lang="en-US" sz="1800" dirty="0" err="1">
                <a:latin typeface="Arial" panose="020B0604020202020204" pitchFamily="34" charset="0"/>
                <a:cs typeface="Arial" panose="020B0604020202020204" pitchFamily="34" charset="0"/>
              </a:rPr>
              <a:t>Watsonx</a:t>
            </a:r>
            <a:r>
              <a:rPr lang="en-US" sz="1800" dirty="0">
                <a:latin typeface="Arial" panose="020B0604020202020204" pitchFamily="34" charset="0"/>
                <a:cs typeface="Arial" panose="020B0604020202020204" pitchFamily="34" charset="0"/>
              </a:rPr>
              <a:t> Agent Lab, the solution provides a no-code environment for building and testing intelligent agents. Although full deployment faced limitations due to tool inference issues in the free tier, the agent was thoroughly tested and validated using the Agent Lab Preview. Overall, the project offers an effective and interactive interview preparation tool that enhances user confidence and readiness.</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57</TotalTime>
  <Words>811</Words>
  <Application>Microsoft Office PowerPoint</Application>
  <PresentationFormat>Widescreen</PresentationFormat>
  <Paragraphs>106</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Calibri Light</vt:lpstr>
      <vt:lpstr>Franklin Gothic Book</vt:lpstr>
      <vt:lpstr>Franklin Gothic Demi</vt:lpstr>
      <vt:lpstr>Wingdings</vt:lpstr>
      <vt:lpstr>Wingdings 2</vt:lpstr>
      <vt:lpstr>DividendVTI</vt:lpstr>
      <vt:lpstr>Interview Trainer Agent Using IBM Agentic AI and Granite LLM</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amrutha sindhu</cp:lastModifiedBy>
  <cp:revision>25</cp:revision>
  <dcterms:created xsi:type="dcterms:W3CDTF">2021-05-26T16:50:10Z</dcterms:created>
  <dcterms:modified xsi:type="dcterms:W3CDTF">2025-08-01T17:03:55Z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