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roxima Nova"/>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uy V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78DBE3-8C38-4396-A167-5B36076DFB53}">
  <a:tblStyle styleId="{8978DBE3-8C38-4396-A167-5B36076DFB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italic.fntdata"/><Relationship Id="rId12" Type="http://schemas.openxmlformats.org/officeDocument/2006/relationships/slide" Target="slides/slide5.xml"/><Relationship Id="rId34" Type="http://schemas.openxmlformats.org/officeDocument/2006/relationships/font" Target="fonts/ProximaNova-bold.fntdata"/><Relationship Id="rId15" Type="http://schemas.openxmlformats.org/officeDocument/2006/relationships/slide" Target="slides/slide8.xml"/><Relationship Id="rId37" Type="http://schemas.openxmlformats.org/officeDocument/2006/relationships/font" Target="fonts/AlfaSlabOne-regular.fntdata"/><Relationship Id="rId14" Type="http://schemas.openxmlformats.org/officeDocument/2006/relationships/slide" Target="slides/slide7.xml"/><Relationship Id="rId36" Type="http://schemas.openxmlformats.org/officeDocument/2006/relationships/font" Target="fonts/ProximaNov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30T21:19:12.445">
    <p:pos x="6000" y="0"/>
    <p:text>Based on v.test or Kuiper's test (fitted distribution of data), I found that the higher v.test the more significant patient age  group associate with each cluster.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b8c1008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b8c1008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PCA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7e9d84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e9d84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6d538e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6d538e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b8c1008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b8c1008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b8c1008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b8c1008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b629743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b629743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b629743b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b629743b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b6e67b8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b6e67b8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b6e67b8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b6e67b8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b6e67b8e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b6e67b8e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b44d0e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b44d0e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b6e67b8e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b6e67b8e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b6e67b8e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b6e67b8e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c30211c9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c30211c9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b44d0e75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b44d0e75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b44d0e75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b44d0e7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b665a08b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b665a08b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b44d0e7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b44d0e7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adda2c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adda2c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b44d0e7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b44d0e7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b44d0e7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b44d0e7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62219a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62219a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44d0e7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44d0e7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b6a1dace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b6a1dace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7.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4800"/>
              <a:t>Financial Health of Eye Care Practices</a:t>
            </a:r>
            <a:endParaRPr sz="4800"/>
          </a:p>
        </p:txBody>
      </p:sp>
      <p:sp>
        <p:nvSpPr>
          <p:cNvPr id="57" name="Google Shape;57;p13"/>
          <p:cNvSpPr txBox="1"/>
          <p:nvPr>
            <p:ph idx="1" type="subTitle"/>
          </p:nvPr>
        </p:nvSpPr>
        <p:spPr>
          <a:xfrm>
            <a:off x="1908600" y="3184550"/>
            <a:ext cx="6923700" cy="52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i="1" lang="en" sz="2000"/>
              <a:t>John Hoff</a:t>
            </a:r>
            <a:endParaRPr b="1" i="1" sz="2000"/>
          </a:p>
          <a:p>
            <a:pPr indent="0" lvl="0" marL="0" rtl="0" algn="r">
              <a:spcBef>
                <a:spcPts val="0"/>
              </a:spcBef>
              <a:spcAft>
                <a:spcPts val="0"/>
              </a:spcAft>
              <a:buNone/>
            </a:pPr>
            <a:r>
              <a:rPr b="1" i="1" lang="en" sz="2000"/>
              <a:t>Ivy Li</a:t>
            </a:r>
            <a:endParaRPr b="1" i="1" sz="2000"/>
          </a:p>
          <a:p>
            <a:pPr indent="0" lvl="0" marL="0" rtl="0" algn="r">
              <a:spcBef>
                <a:spcPts val="0"/>
              </a:spcBef>
              <a:spcAft>
                <a:spcPts val="0"/>
              </a:spcAft>
              <a:buNone/>
            </a:pPr>
            <a:r>
              <a:rPr b="1" i="1" lang="en" sz="2000"/>
              <a:t>Chakradhar Thota</a:t>
            </a:r>
            <a:endParaRPr b="1" i="1" sz="2000"/>
          </a:p>
          <a:p>
            <a:pPr indent="0" lvl="0" marL="0" rtl="0" algn="r">
              <a:spcBef>
                <a:spcPts val="0"/>
              </a:spcBef>
              <a:spcAft>
                <a:spcPts val="0"/>
              </a:spcAft>
              <a:buNone/>
            </a:pPr>
            <a:r>
              <a:rPr b="1" i="1" lang="en" sz="2000"/>
              <a:t>Huy Tran</a:t>
            </a:r>
            <a:endParaRPr b="1" i="1" sz="2000"/>
          </a:p>
          <a:p>
            <a:pPr indent="0" lvl="0" marL="0" rtl="0" algn="r">
              <a:spcBef>
                <a:spcPts val="0"/>
              </a:spcBef>
              <a:spcAft>
                <a:spcPts val="0"/>
              </a:spcAft>
              <a:buNone/>
            </a:pPr>
            <a:r>
              <a:rPr b="1" i="1" lang="en" sz="2000"/>
              <a:t> Duy Van</a:t>
            </a:r>
            <a:endParaRPr b="1"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1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Hierarchical Clustering on Principal Component</a:t>
            </a:r>
            <a:endParaRPr>
              <a:solidFill>
                <a:srgbClr val="0000FF"/>
              </a:solidFill>
            </a:endParaRPr>
          </a:p>
          <a:p>
            <a:pPr indent="0" lvl="0" marL="0" rtl="0" algn="l">
              <a:spcBef>
                <a:spcPts val="0"/>
              </a:spcBef>
              <a:spcAft>
                <a:spcPts val="0"/>
              </a:spcAft>
              <a:buNone/>
            </a:pPr>
            <a:r>
              <a:t/>
            </a:r>
            <a:endParaRPr/>
          </a:p>
        </p:txBody>
      </p:sp>
      <p:sp>
        <p:nvSpPr>
          <p:cNvPr id="132" name="Google Shape;132;p22"/>
          <p:cNvSpPr txBox="1"/>
          <p:nvPr>
            <p:ph idx="1" type="body"/>
          </p:nvPr>
        </p:nvSpPr>
        <p:spPr>
          <a:xfrm>
            <a:off x="5770450" y="1152475"/>
            <a:ext cx="306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Cutting tree</a:t>
            </a:r>
            <a:endParaRPr/>
          </a:p>
          <a:p>
            <a:pPr indent="0" lvl="0" marL="0" rtl="0" algn="l">
              <a:spcBef>
                <a:spcPts val="1600"/>
              </a:spcBef>
              <a:spcAft>
                <a:spcPts val="0"/>
              </a:spcAft>
              <a:buNone/>
            </a:pPr>
            <a:r>
              <a:rPr lang="en"/>
              <a:t>K = 4 (R</a:t>
            </a:r>
            <a:r>
              <a:rPr lang="en"/>
              <a:t>ecommended</a:t>
            </a:r>
            <a:r>
              <a:rPr lang="en"/>
              <a:t>)</a:t>
            </a:r>
            <a:endParaRPr/>
          </a:p>
          <a:p>
            <a:pPr indent="0" lvl="0" marL="0" rtl="0" algn="l">
              <a:spcBef>
                <a:spcPts val="1600"/>
              </a:spcBef>
              <a:spcAft>
                <a:spcPts val="1600"/>
              </a:spcAft>
              <a:buNone/>
            </a:pPr>
            <a:r>
              <a:t/>
            </a:r>
            <a:endParaRPr/>
          </a:p>
        </p:txBody>
      </p:sp>
      <p:pic>
        <p:nvPicPr>
          <p:cNvPr id="133" name="Google Shape;133;p22"/>
          <p:cNvPicPr preferRelativeResize="0"/>
          <p:nvPr/>
        </p:nvPicPr>
        <p:blipFill>
          <a:blip r:embed="rId3">
            <a:alphaModFix/>
          </a:blip>
          <a:stretch>
            <a:fillRect/>
          </a:stretch>
        </p:blipFill>
        <p:spPr>
          <a:xfrm>
            <a:off x="0" y="1279475"/>
            <a:ext cx="4676775" cy="36632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572000" y="1166750"/>
            <a:ext cx="4572001" cy="388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4">
            <a:alphaModFix/>
          </a:blip>
          <a:stretch>
            <a:fillRect/>
          </a:stretch>
        </p:blipFill>
        <p:spPr>
          <a:xfrm>
            <a:off x="125286" y="111670"/>
            <a:ext cx="4848640" cy="1437650"/>
          </a:xfrm>
          <a:prstGeom prst="rect">
            <a:avLst/>
          </a:prstGeom>
          <a:noFill/>
          <a:ln>
            <a:noFill/>
          </a:ln>
        </p:spPr>
      </p:pic>
      <p:pic>
        <p:nvPicPr>
          <p:cNvPr id="140" name="Google Shape;140;p23"/>
          <p:cNvPicPr preferRelativeResize="0"/>
          <p:nvPr/>
        </p:nvPicPr>
        <p:blipFill>
          <a:blip r:embed="rId5">
            <a:alphaModFix/>
          </a:blip>
          <a:stretch>
            <a:fillRect/>
          </a:stretch>
        </p:blipFill>
        <p:spPr>
          <a:xfrm>
            <a:off x="107688" y="1684384"/>
            <a:ext cx="4883824" cy="1437650"/>
          </a:xfrm>
          <a:prstGeom prst="rect">
            <a:avLst/>
          </a:prstGeom>
          <a:noFill/>
          <a:ln>
            <a:noFill/>
          </a:ln>
        </p:spPr>
      </p:pic>
      <p:pic>
        <p:nvPicPr>
          <p:cNvPr id="141" name="Google Shape;141;p23"/>
          <p:cNvPicPr preferRelativeResize="0"/>
          <p:nvPr/>
        </p:nvPicPr>
        <p:blipFill>
          <a:blip r:embed="rId6">
            <a:alphaModFix/>
          </a:blip>
          <a:stretch>
            <a:fillRect/>
          </a:stretch>
        </p:blipFill>
        <p:spPr>
          <a:xfrm>
            <a:off x="125275" y="3472275"/>
            <a:ext cx="4848650" cy="1463335"/>
          </a:xfrm>
          <a:prstGeom prst="rect">
            <a:avLst/>
          </a:prstGeom>
          <a:noFill/>
          <a:ln>
            <a:noFill/>
          </a:ln>
        </p:spPr>
      </p:pic>
      <p:sp>
        <p:nvSpPr>
          <p:cNvPr id="142" name="Google Shape;142;p23"/>
          <p:cNvSpPr/>
          <p:nvPr/>
        </p:nvSpPr>
        <p:spPr>
          <a:xfrm>
            <a:off x="166325" y="358250"/>
            <a:ext cx="2175000" cy="24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107700" y="1943025"/>
            <a:ext cx="2175000" cy="43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107700" y="3721000"/>
            <a:ext cx="2175000" cy="48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5142300" y="358250"/>
            <a:ext cx="34035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Cluster 1: </a:t>
            </a:r>
            <a:r>
              <a:rPr lang="en"/>
              <a:t>associate</a:t>
            </a:r>
            <a:r>
              <a:rPr lang="en"/>
              <a:t> with Patient aged 0-19 (Young Aged Group)</a:t>
            </a:r>
            <a:endParaRPr/>
          </a:p>
        </p:txBody>
      </p:sp>
      <p:sp>
        <p:nvSpPr>
          <p:cNvPr id="146" name="Google Shape;146;p23"/>
          <p:cNvSpPr txBox="1"/>
          <p:nvPr/>
        </p:nvSpPr>
        <p:spPr>
          <a:xfrm>
            <a:off x="5220250" y="2159000"/>
            <a:ext cx="34035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Cluster 2: associate with patient aged 20-59 (Balance Aged Group)</a:t>
            </a:r>
            <a:endParaRPr/>
          </a:p>
        </p:txBody>
      </p:sp>
      <p:sp>
        <p:nvSpPr>
          <p:cNvPr id="147" name="Google Shape;147;p23"/>
          <p:cNvSpPr txBox="1"/>
          <p:nvPr/>
        </p:nvSpPr>
        <p:spPr>
          <a:xfrm>
            <a:off x="5347075" y="3959750"/>
            <a:ext cx="33405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Cluster 3: associate with patient aged 60-99 (Old Aged Group)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Principal Component Analysis</a:t>
            </a:r>
            <a:endParaRPr>
              <a:solidFill>
                <a:srgbClr val="0000FF"/>
              </a:solidFill>
            </a:endParaRPr>
          </a:p>
          <a:p>
            <a:pPr indent="0" lvl="0" marL="0" rtl="0" algn="l">
              <a:spcBef>
                <a:spcPts val="0"/>
              </a:spcBef>
              <a:spcAft>
                <a:spcPts val="0"/>
              </a:spcAft>
              <a:buNone/>
            </a:pPr>
            <a:r>
              <a:t/>
            </a:r>
            <a:endParaRPr sz="1200">
              <a:solidFill>
                <a:srgbClr val="0000FF"/>
              </a:solidFill>
            </a:endParaRPr>
          </a:p>
          <a:p>
            <a:pPr indent="-317500" lvl="0" marL="457200" rtl="0" algn="l">
              <a:lnSpc>
                <a:spcPct val="115000"/>
              </a:lnSpc>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As in the real world it is expensive to use many variables in the data, we performed PCA to reduce the dimensions with good interpretations and latent factor detection is used for latter to find the driving factors for the components. </a:t>
            </a:r>
            <a:endParaRPr sz="1400">
              <a:solidFill>
                <a:srgbClr val="00000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VIF is checked for multicollinearity and the variables with VIF greater than 5 are removed.</a:t>
            </a:r>
            <a:endParaRPr sz="1400">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FF"/>
              </a:solidFill>
            </a:endParaRPr>
          </a:p>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3810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1600"/>
              </a:spcBef>
              <a:spcAft>
                <a:spcPts val="1600"/>
              </a:spcAft>
              <a:buNone/>
            </a:pPr>
            <a:r>
              <a:rPr b="1" lang="en"/>
              <a:t>VIF of the Initial Subset</a:t>
            </a:r>
            <a:endParaRPr b="1"/>
          </a:p>
        </p:txBody>
      </p:sp>
      <p:sp>
        <p:nvSpPr>
          <p:cNvPr id="154" name="Google Shape;154;p24"/>
          <p:cNvSpPr txBox="1"/>
          <p:nvPr>
            <p:ph idx="2" type="body"/>
          </p:nvPr>
        </p:nvSpPr>
        <p:spPr>
          <a:xfrm>
            <a:off x="4832400" y="13810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1600"/>
              </a:spcBef>
              <a:spcAft>
                <a:spcPts val="0"/>
              </a:spcAft>
              <a:buNone/>
            </a:pPr>
            <a:r>
              <a:rPr b="1" lang="en"/>
              <a:t>Final list of the variables VIF after those with high VIF are taken out.</a:t>
            </a:r>
            <a:endParaRPr b="1"/>
          </a:p>
          <a:p>
            <a:pPr indent="0" lvl="0" marL="0" rtl="0" algn="l">
              <a:spcBef>
                <a:spcPts val="1600"/>
              </a:spcBef>
              <a:spcAft>
                <a:spcPts val="1600"/>
              </a:spcAft>
              <a:buNone/>
            </a:pPr>
            <a:r>
              <a:t/>
            </a:r>
            <a:endParaRPr/>
          </a:p>
        </p:txBody>
      </p:sp>
      <p:pic>
        <p:nvPicPr>
          <p:cNvPr id="155" name="Google Shape;155;p24"/>
          <p:cNvPicPr preferRelativeResize="0"/>
          <p:nvPr/>
        </p:nvPicPr>
        <p:blipFill>
          <a:blip r:embed="rId3">
            <a:alphaModFix/>
          </a:blip>
          <a:stretch>
            <a:fillRect/>
          </a:stretch>
        </p:blipFill>
        <p:spPr>
          <a:xfrm>
            <a:off x="4572000" y="2531075"/>
            <a:ext cx="4432801" cy="2162175"/>
          </a:xfrm>
          <a:prstGeom prst="rect">
            <a:avLst/>
          </a:prstGeom>
          <a:noFill/>
          <a:ln>
            <a:noFill/>
          </a:ln>
        </p:spPr>
      </p:pic>
      <p:pic>
        <p:nvPicPr>
          <p:cNvPr id="156" name="Google Shape;156;p24"/>
          <p:cNvPicPr preferRelativeResize="0"/>
          <p:nvPr/>
        </p:nvPicPr>
        <p:blipFill>
          <a:blip r:embed="rId4">
            <a:alphaModFix/>
          </a:blip>
          <a:stretch>
            <a:fillRect/>
          </a:stretch>
        </p:blipFill>
        <p:spPr>
          <a:xfrm>
            <a:off x="353175" y="2531075"/>
            <a:ext cx="4174874" cy="216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120500"/>
            <a:ext cx="8520600" cy="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PCA Assumptions</a:t>
            </a:r>
            <a:endParaRPr sz="2000">
              <a:solidFill>
                <a:srgbClr val="0000FF"/>
              </a:solidFill>
            </a:endParaRPr>
          </a:p>
          <a:p>
            <a:pPr indent="0" lvl="0" marL="0" rtl="0" algn="l">
              <a:spcBef>
                <a:spcPts val="0"/>
              </a:spcBef>
              <a:spcAft>
                <a:spcPts val="0"/>
              </a:spcAft>
              <a:buNone/>
            </a:pPr>
            <a:r>
              <a:t/>
            </a:r>
            <a:endParaRPr sz="2000">
              <a:solidFill>
                <a:srgbClr val="4A86E8"/>
              </a:solidFill>
            </a:endParaRPr>
          </a:p>
          <a:p>
            <a:pPr indent="-317500" lvl="0" marL="457200" rtl="0" algn="l">
              <a:lnSpc>
                <a:spcPct val="115000"/>
              </a:lnSpc>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Data sample is tested by using KMO which returns MSA = 0.71.</a:t>
            </a:r>
            <a:endParaRPr sz="1400">
              <a:solidFill>
                <a:srgbClr val="00000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b="1" lang="en" sz="1400">
                <a:solidFill>
                  <a:srgbClr val="000000"/>
                </a:solidFill>
                <a:latin typeface="Proxima Nova"/>
                <a:ea typeface="Proxima Nova"/>
                <a:cs typeface="Proxima Nova"/>
                <a:sym typeface="Proxima Nova"/>
              </a:rPr>
              <a:t>Normality</a:t>
            </a:r>
            <a:r>
              <a:rPr lang="en" sz="1400">
                <a:solidFill>
                  <a:srgbClr val="000000"/>
                </a:solidFill>
                <a:latin typeface="Proxima Nova"/>
                <a:ea typeface="Proxima Nova"/>
                <a:cs typeface="Proxima Nova"/>
                <a:sym typeface="Proxima Nova"/>
              </a:rPr>
              <a:t> in the data is obtained by doing Log Transformation.</a:t>
            </a:r>
            <a:endParaRPr sz="1400">
              <a:solidFill>
                <a:srgbClr val="00000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b="1" lang="en" sz="1400">
                <a:solidFill>
                  <a:srgbClr val="000000"/>
                </a:solidFill>
                <a:latin typeface="Proxima Nova"/>
                <a:ea typeface="Proxima Nova"/>
                <a:cs typeface="Proxima Nova"/>
                <a:sym typeface="Proxima Nova"/>
              </a:rPr>
              <a:t>Linearity</a:t>
            </a:r>
            <a:r>
              <a:rPr lang="en" sz="1400">
                <a:solidFill>
                  <a:srgbClr val="000000"/>
                </a:solidFill>
                <a:latin typeface="Proxima Nova"/>
                <a:ea typeface="Proxima Nova"/>
                <a:cs typeface="Proxima Nova"/>
                <a:sym typeface="Proxima Nova"/>
              </a:rPr>
              <a:t> is checked by using Mcortest.</a:t>
            </a:r>
            <a:endParaRPr sz="1400">
              <a:solidFill>
                <a:srgbClr val="00000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b="1" lang="en" sz="1400">
                <a:solidFill>
                  <a:srgbClr val="000000"/>
                </a:solidFill>
                <a:latin typeface="Proxima Nova"/>
                <a:ea typeface="Proxima Nova"/>
                <a:cs typeface="Proxima Nova"/>
                <a:sym typeface="Proxima Nova"/>
              </a:rPr>
              <a:t>Factorability</a:t>
            </a:r>
            <a:r>
              <a:rPr lang="en" sz="1400">
                <a:solidFill>
                  <a:srgbClr val="000000"/>
                </a:solidFill>
                <a:latin typeface="Proxima Nova"/>
                <a:ea typeface="Proxima Nova"/>
                <a:cs typeface="Proxima Nova"/>
                <a:sym typeface="Proxima Nova"/>
              </a:rPr>
              <a:t> is tested by using Bartlett test whose P-value = 0, which indicates the data is statistically significant to interpret the components.</a:t>
            </a:r>
            <a:endParaRPr sz="1400">
              <a:solidFill>
                <a:srgbClr val="00000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Interpretation is Key to determine the best no. of components in either of Kaiser and Scree Plot methods.</a:t>
            </a:r>
            <a:endParaRPr sz="1400">
              <a:solidFill>
                <a:srgbClr val="000000"/>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t/>
            </a:r>
            <a:endParaRPr/>
          </a:p>
        </p:txBody>
      </p:sp>
      <p:pic>
        <p:nvPicPr>
          <p:cNvPr id="162" name="Google Shape;162;p25"/>
          <p:cNvPicPr preferRelativeResize="0"/>
          <p:nvPr/>
        </p:nvPicPr>
        <p:blipFill>
          <a:blip r:embed="rId3">
            <a:alphaModFix/>
          </a:blip>
          <a:stretch>
            <a:fillRect/>
          </a:stretch>
        </p:blipFill>
        <p:spPr>
          <a:xfrm>
            <a:off x="6235675" y="2706175"/>
            <a:ext cx="2596625" cy="1898718"/>
          </a:xfrm>
          <a:prstGeom prst="rect">
            <a:avLst/>
          </a:prstGeom>
          <a:noFill/>
          <a:ln>
            <a:noFill/>
          </a:ln>
        </p:spPr>
      </p:pic>
      <p:pic>
        <p:nvPicPr>
          <p:cNvPr id="163" name="Google Shape;163;p25"/>
          <p:cNvPicPr preferRelativeResize="0"/>
          <p:nvPr/>
        </p:nvPicPr>
        <p:blipFill>
          <a:blip r:embed="rId4">
            <a:alphaModFix/>
          </a:blip>
          <a:stretch>
            <a:fillRect/>
          </a:stretch>
        </p:blipFill>
        <p:spPr>
          <a:xfrm>
            <a:off x="242525" y="3367150"/>
            <a:ext cx="6083274" cy="105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99725" y="15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Naming the Components</a:t>
            </a:r>
            <a:endParaRPr sz="2000">
              <a:solidFill>
                <a:srgbClr val="0000FF"/>
              </a:solidFill>
            </a:endParaRPr>
          </a:p>
          <a:p>
            <a:pPr indent="0" lvl="0" marL="0" rtl="0" algn="l">
              <a:spcBef>
                <a:spcPts val="0"/>
              </a:spcBef>
              <a:spcAft>
                <a:spcPts val="0"/>
              </a:spcAft>
              <a:buNone/>
            </a:pPr>
            <a:r>
              <a:t/>
            </a:r>
            <a:endParaRPr sz="2000">
              <a:solidFill>
                <a:srgbClr val="1155CC"/>
              </a:solidFill>
            </a:endParaRPr>
          </a:p>
          <a:p>
            <a:pPr indent="-317500" lvl="0" marL="457200" rtl="0" algn="l">
              <a:lnSpc>
                <a:spcPct val="115000"/>
              </a:lnSpc>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Among various results PCA with 4 components gives good results in terms of interpretations explaining 55% variance in the data.</a:t>
            </a:r>
            <a:endParaRPr sz="2000">
              <a:solidFill>
                <a:srgbClr val="1155CC"/>
              </a:solidFill>
            </a:endParaRPr>
          </a:p>
          <a:p>
            <a:pPr indent="0" lvl="0" marL="0" rtl="0" algn="l">
              <a:spcBef>
                <a:spcPts val="1600"/>
              </a:spcBef>
              <a:spcAft>
                <a:spcPts val="0"/>
              </a:spcAft>
              <a:buNone/>
            </a:pPr>
            <a:r>
              <a:t/>
            </a:r>
            <a:endParaRPr/>
          </a:p>
        </p:txBody>
      </p:sp>
      <p:sp>
        <p:nvSpPr>
          <p:cNvPr id="169" name="Google Shape;169;p26"/>
          <p:cNvSpPr txBox="1"/>
          <p:nvPr>
            <p:ph idx="1" type="body"/>
          </p:nvPr>
        </p:nvSpPr>
        <p:spPr>
          <a:xfrm>
            <a:off x="311700" y="14090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Adults</a:t>
            </a:r>
            <a:r>
              <a:rPr lang="en" sz="1200">
                <a:solidFill>
                  <a:srgbClr val="000000"/>
                </a:solidFill>
              </a:rPr>
              <a:t> = -0.7 (MedicalManagementratio) + 0.6 (newpatientpercentage) +  0.7 (patientage20to29) + 0.8 (patientage30to39) + 0.76 (patientage40to49) - 0.75 (patientage90to99</a:t>
            </a:r>
            <a:r>
              <a:rPr lang="en" sz="1800">
                <a:solidFill>
                  <a:srgbClr val="000000"/>
                </a:solidFill>
              </a:rPr>
              <a:t>) </a:t>
            </a:r>
            <a:endParaRPr sz="1800">
              <a:solidFill>
                <a:srgbClr val="000000"/>
              </a:solidFill>
            </a:endParaRPr>
          </a:p>
          <a:p>
            <a:pPr indent="0" lvl="0" marL="0" rtl="0" algn="l">
              <a:spcBef>
                <a:spcPts val="1600"/>
              </a:spcBef>
              <a:spcAft>
                <a:spcPts val="0"/>
              </a:spcAft>
              <a:buNone/>
            </a:pPr>
            <a:r>
              <a:rPr b="1" lang="en" sz="1200">
                <a:solidFill>
                  <a:srgbClr val="000000"/>
                </a:solidFill>
              </a:rPr>
              <a:t>AR and Sales</a:t>
            </a:r>
            <a:r>
              <a:rPr lang="en" sz="1200">
                <a:solidFill>
                  <a:srgbClr val="000000"/>
                </a:solidFill>
              </a:rPr>
              <a:t> = 0.87(salesbyproviderinsurance) + 0.78(salesbyproviderpatient) + 0.56 (accountsreceivablecollection) + 0.83 (accountsreceivableinsurance) + 0.73 (accountsreceivablepatient)</a:t>
            </a:r>
            <a:endParaRPr sz="1200">
              <a:solidFill>
                <a:srgbClr val="000000"/>
              </a:solidFill>
            </a:endParaRPr>
          </a:p>
          <a:p>
            <a:pPr indent="0" lvl="0" marL="0" rtl="0" algn="l">
              <a:spcBef>
                <a:spcPts val="1600"/>
              </a:spcBef>
              <a:spcAft>
                <a:spcPts val="0"/>
              </a:spcAft>
              <a:buNone/>
            </a:pPr>
            <a:r>
              <a:rPr b="1" lang="en" sz="1200">
                <a:solidFill>
                  <a:srgbClr val="000000"/>
                </a:solidFill>
              </a:rPr>
              <a:t>Youth</a:t>
            </a:r>
            <a:r>
              <a:rPr lang="en" sz="1200">
                <a:solidFill>
                  <a:srgbClr val="000000"/>
                </a:solidFill>
              </a:rPr>
              <a:t> = -0.6 (arcapturebyorder) + 0.8 (patientage0to9) + (patientage10to19)</a:t>
            </a:r>
            <a:endParaRPr sz="1200">
              <a:solidFill>
                <a:srgbClr val="000000"/>
              </a:solidFill>
            </a:endParaRPr>
          </a:p>
          <a:p>
            <a:pPr indent="0" lvl="0" marL="0" rtl="0" algn="l">
              <a:spcBef>
                <a:spcPts val="1600"/>
              </a:spcBef>
              <a:spcAft>
                <a:spcPts val="1600"/>
              </a:spcAft>
              <a:buNone/>
            </a:pPr>
            <a:r>
              <a:rPr b="1" lang="en" sz="1200">
                <a:solidFill>
                  <a:srgbClr val="000000"/>
                </a:solidFill>
              </a:rPr>
              <a:t>Capturerates</a:t>
            </a:r>
            <a:r>
              <a:rPr lang="en" sz="1200">
                <a:solidFill>
                  <a:srgbClr val="000000"/>
                </a:solidFill>
              </a:rPr>
              <a:t> = 0.76 (contactlenscapturerate) + 0.6 (eyeglasscapturertebyorder) </a:t>
            </a:r>
            <a:endParaRPr sz="1200">
              <a:solidFill>
                <a:srgbClr val="000000"/>
              </a:solidFill>
            </a:endParaRPr>
          </a:p>
        </p:txBody>
      </p:sp>
      <p:pic>
        <p:nvPicPr>
          <p:cNvPr id="170" name="Google Shape;170;p26"/>
          <p:cNvPicPr preferRelativeResize="0"/>
          <p:nvPr/>
        </p:nvPicPr>
        <p:blipFill>
          <a:blip r:embed="rId3">
            <a:alphaModFix/>
          </a:blip>
          <a:stretch>
            <a:fillRect/>
          </a:stretch>
        </p:blipFill>
        <p:spPr>
          <a:xfrm>
            <a:off x="5322950" y="1210600"/>
            <a:ext cx="3552892" cy="361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Canonical Correlation Analysis</a:t>
            </a:r>
            <a:endParaRPr>
              <a:solidFill>
                <a:srgbClr val="0000FF"/>
              </a:solidFill>
            </a:endParaRPr>
          </a:p>
        </p:txBody>
      </p:sp>
      <p:sp>
        <p:nvSpPr>
          <p:cNvPr id="176" name="Google Shape;176;p27"/>
          <p:cNvSpPr txBox="1"/>
          <p:nvPr>
            <p:ph idx="1" type="body"/>
          </p:nvPr>
        </p:nvSpPr>
        <p:spPr>
          <a:xfrm>
            <a:off x="621250" y="1152475"/>
            <a:ext cx="380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Variables:</a:t>
            </a:r>
            <a:endParaRPr/>
          </a:p>
          <a:p>
            <a:pPr indent="-342900" lvl="0" marL="457200" rtl="0" algn="l">
              <a:spcBef>
                <a:spcPts val="1600"/>
              </a:spcBef>
              <a:spcAft>
                <a:spcPts val="0"/>
              </a:spcAft>
              <a:buSzPts val="1800"/>
              <a:buChar char="●"/>
            </a:pPr>
            <a:r>
              <a:rPr lang="en"/>
              <a:t>Medical Management Ratio</a:t>
            </a:r>
            <a:endParaRPr/>
          </a:p>
          <a:p>
            <a:pPr indent="-342900" lvl="0" marL="457200" rtl="0" algn="l">
              <a:spcBef>
                <a:spcPts val="0"/>
              </a:spcBef>
              <a:spcAft>
                <a:spcPts val="0"/>
              </a:spcAft>
              <a:buSzPts val="1800"/>
              <a:buChar char="●"/>
            </a:pPr>
            <a:r>
              <a:rPr lang="en"/>
              <a:t>New Patient Ratio</a:t>
            </a:r>
            <a:endParaRPr/>
          </a:p>
          <a:p>
            <a:pPr indent="-342900" lvl="0" marL="457200" rtl="0" algn="l">
              <a:spcBef>
                <a:spcPts val="0"/>
              </a:spcBef>
              <a:spcAft>
                <a:spcPts val="0"/>
              </a:spcAft>
              <a:buSzPts val="1800"/>
              <a:buChar char="●"/>
            </a:pPr>
            <a:r>
              <a:rPr lang="en"/>
              <a:t>Age 20-29 Ratio</a:t>
            </a:r>
            <a:endParaRPr/>
          </a:p>
          <a:p>
            <a:pPr indent="-342900" lvl="0" marL="457200" rtl="0" algn="l">
              <a:spcBef>
                <a:spcPts val="0"/>
              </a:spcBef>
              <a:spcAft>
                <a:spcPts val="0"/>
              </a:spcAft>
              <a:buSzPts val="1800"/>
              <a:buChar char="●"/>
            </a:pPr>
            <a:r>
              <a:rPr lang="en"/>
              <a:t>Age 30-39 Ratio</a:t>
            </a:r>
            <a:endParaRPr/>
          </a:p>
          <a:p>
            <a:pPr indent="-342900" lvl="0" marL="457200" rtl="0" algn="l">
              <a:spcBef>
                <a:spcPts val="0"/>
              </a:spcBef>
              <a:spcAft>
                <a:spcPts val="0"/>
              </a:spcAft>
              <a:buSzPts val="1800"/>
              <a:buChar char="●"/>
            </a:pPr>
            <a:r>
              <a:rPr lang="en"/>
              <a:t>Age 40-49 Ratio</a:t>
            </a:r>
            <a:endParaRPr/>
          </a:p>
          <a:p>
            <a:pPr indent="-342900" lvl="0" marL="457200" rtl="0" algn="l">
              <a:spcBef>
                <a:spcPts val="0"/>
              </a:spcBef>
              <a:spcAft>
                <a:spcPts val="0"/>
              </a:spcAft>
              <a:buSzPts val="1800"/>
              <a:buChar char="●"/>
            </a:pPr>
            <a:r>
              <a:rPr lang="en"/>
              <a:t>Age 90-99 Ratio</a:t>
            </a:r>
            <a:endParaRPr/>
          </a:p>
        </p:txBody>
      </p:sp>
      <p:graphicFrame>
        <p:nvGraphicFramePr>
          <p:cNvPr id="177" name="Google Shape;177;p27"/>
          <p:cNvGraphicFramePr/>
          <p:nvPr/>
        </p:nvGraphicFramePr>
        <p:xfrm>
          <a:off x="3678775" y="3140773"/>
          <a:ext cx="3000000" cy="3000000"/>
        </p:xfrm>
        <a:graphic>
          <a:graphicData uri="http://schemas.openxmlformats.org/drawingml/2006/table">
            <a:tbl>
              <a:tblPr>
                <a:noFill/>
                <a:tableStyleId>{8978DBE3-8C38-4396-A167-5B36076DFB53}</a:tableStyleId>
              </a:tblPr>
              <a:tblGrid>
                <a:gridCol w="1012700"/>
                <a:gridCol w="1484700"/>
                <a:gridCol w="1248700"/>
                <a:gridCol w="1248700"/>
              </a:tblGrid>
              <a:tr h="479100">
                <a:tc>
                  <a:txBody>
                    <a:bodyPr>
                      <a:noAutofit/>
                    </a:bodyPr>
                    <a:lstStyle/>
                    <a:p>
                      <a:pPr indent="0" lvl="0" marL="0" rtl="0" algn="l">
                        <a:spcBef>
                          <a:spcPts val="0"/>
                        </a:spcBef>
                        <a:spcAft>
                          <a:spcPts val="0"/>
                        </a:spcAft>
                        <a:buNone/>
                      </a:pPr>
                      <a:r>
                        <a:t/>
                      </a:r>
                      <a:endParaRPr sz="1800">
                        <a:latin typeface="Verdana"/>
                        <a:ea typeface="Verdana"/>
                        <a:cs typeface="Verdana"/>
                        <a:sym typeface="Verdan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Correlation</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F-Test</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p-value</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474500">
                <a:tc>
                  <a:txBody>
                    <a:bodyPr>
                      <a:noAutofit/>
                    </a:bodyPr>
                    <a:lstStyle/>
                    <a:p>
                      <a:pPr indent="0" lvl="0" marL="0" rtl="0" algn="l">
                        <a:spcBef>
                          <a:spcPts val="0"/>
                        </a:spcBef>
                        <a:spcAft>
                          <a:spcPts val="0"/>
                        </a:spcAft>
                        <a:buNone/>
                      </a:pPr>
                      <a:r>
                        <a:rPr lang="en" sz="1800">
                          <a:latin typeface="Verdana"/>
                          <a:ea typeface="Verdana"/>
                          <a:cs typeface="Verdana"/>
                          <a:sym typeface="Verdana"/>
                        </a:rPr>
                        <a:t>CV 1</a:t>
                      </a:r>
                      <a:endParaRPr sz="1800">
                        <a:latin typeface="Verdana"/>
                        <a:ea typeface="Verdana"/>
                        <a:cs typeface="Verdana"/>
                        <a:sym typeface="Verdan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0.298</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43.3</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0.000</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74500">
                <a:tc>
                  <a:txBody>
                    <a:bodyPr>
                      <a:noAutofit/>
                    </a:bodyPr>
                    <a:lstStyle/>
                    <a:p>
                      <a:pPr indent="0" lvl="0" marL="0" rtl="0" algn="l">
                        <a:spcBef>
                          <a:spcPts val="0"/>
                        </a:spcBef>
                        <a:spcAft>
                          <a:spcPts val="0"/>
                        </a:spcAft>
                        <a:buNone/>
                      </a:pPr>
                      <a:r>
                        <a:rPr lang="en" sz="1800">
                          <a:latin typeface="Verdana"/>
                          <a:ea typeface="Verdana"/>
                          <a:cs typeface="Verdana"/>
                          <a:sym typeface="Verdana"/>
                        </a:rPr>
                        <a:t>CV 2</a:t>
                      </a:r>
                      <a:endParaRPr sz="1800">
                        <a:latin typeface="Verdana"/>
                        <a:ea typeface="Verdana"/>
                        <a:cs typeface="Verdana"/>
                        <a:sym typeface="Verdan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0.160</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22.5</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latin typeface="Verdana"/>
                          <a:ea typeface="Verdana"/>
                          <a:cs typeface="Verdana"/>
                          <a:sym typeface="Verdana"/>
                        </a:rPr>
                        <a:t>0.000</a:t>
                      </a:r>
                      <a:endParaRPr sz="1800">
                        <a:latin typeface="Verdana"/>
                        <a:ea typeface="Verdana"/>
                        <a:cs typeface="Verdana"/>
                        <a:sym typeface="Verdana"/>
                      </a:endParaRPr>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78" name="Google Shape;178;p27"/>
          <p:cNvSpPr txBox="1"/>
          <p:nvPr>
            <p:ph idx="1" type="body"/>
          </p:nvPr>
        </p:nvSpPr>
        <p:spPr>
          <a:xfrm>
            <a:off x="4430350" y="1152475"/>
            <a:ext cx="380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Dependent Variables:</a:t>
            </a:r>
            <a:endParaRPr/>
          </a:p>
          <a:p>
            <a:pPr indent="-342900" lvl="0" marL="457200" rtl="0" algn="l">
              <a:spcBef>
                <a:spcPts val="1600"/>
              </a:spcBef>
              <a:spcAft>
                <a:spcPts val="0"/>
              </a:spcAft>
              <a:buSzPts val="1800"/>
              <a:buChar char="●"/>
            </a:pPr>
            <a:r>
              <a:rPr lang="en"/>
              <a:t>Contact Lens Capture Rate</a:t>
            </a:r>
            <a:endParaRPr/>
          </a:p>
          <a:p>
            <a:pPr indent="-342900" lvl="0" marL="457200" rtl="0" algn="l">
              <a:spcBef>
                <a:spcPts val="0"/>
              </a:spcBef>
              <a:spcAft>
                <a:spcPts val="0"/>
              </a:spcAft>
              <a:buSzPts val="1800"/>
              <a:buChar char="●"/>
            </a:pPr>
            <a:r>
              <a:rPr lang="en"/>
              <a:t>Eyeglass Capture 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8"/>
          <p:cNvPicPr preferRelativeResize="0"/>
          <p:nvPr/>
        </p:nvPicPr>
        <p:blipFill rotWithShape="1">
          <a:blip r:embed="rId3">
            <a:alphaModFix/>
          </a:blip>
          <a:srcRect b="0" l="0" r="0" t="0"/>
          <a:stretch/>
        </p:blipFill>
        <p:spPr>
          <a:xfrm>
            <a:off x="1360913" y="580075"/>
            <a:ext cx="6468974" cy="4315650"/>
          </a:xfrm>
          <a:prstGeom prst="rect">
            <a:avLst/>
          </a:prstGeom>
          <a:noFill/>
          <a:ln>
            <a:noFill/>
          </a:ln>
        </p:spPr>
      </p:pic>
      <p:sp>
        <p:nvSpPr>
          <p:cNvPr id="184" name="Google Shape;184;p28"/>
          <p:cNvSpPr txBox="1"/>
          <p:nvPr/>
        </p:nvSpPr>
        <p:spPr>
          <a:xfrm>
            <a:off x="1732050" y="131575"/>
            <a:ext cx="57267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Alfa Slab One"/>
                <a:ea typeface="Alfa Slab One"/>
                <a:cs typeface="Alfa Slab One"/>
                <a:sym typeface="Alfa Slab One"/>
              </a:rPr>
              <a:t>Graphical Depiction of Canonical Variates</a:t>
            </a:r>
            <a:endParaRPr sz="1800">
              <a:solidFill>
                <a:srgbClr val="0000FF"/>
              </a:solidFill>
              <a:latin typeface="Alfa Slab One"/>
              <a:ea typeface="Alfa Slab One"/>
              <a:cs typeface="Alfa Slab One"/>
              <a:sym typeface="Alfa Slab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436050" y="1152475"/>
            <a:ext cx="351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LASSO</a:t>
            </a:r>
            <a:endParaRPr b="1" sz="1400" u="sng"/>
          </a:p>
          <a:p>
            <a:pPr indent="0" lvl="0" marL="0" rtl="0" algn="l">
              <a:spcBef>
                <a:spcPts val="1600"/>
              </a:spcBef>
              <a:spcAft>
                <a:spcPts val="0"/>
              </a:spcAft>
              <a:buNone/>
            </a:pPr>
            <a:r>
              <a:rPr lang="en" sz="1400" u="sng"/>
              <a:t>Predict eye glasses capture rate</a:t>
            </a:r>
            <a:endParaRPr sz="1400" u="sng"/>
          </a:p>
          <a:p>
            <a:pPr indent="0" lvl="0" marL="0" rtl="0" algn="l">
              <a:spcBef>
                <a:spcPts val="1600"/>
              </a:spcBef>
              <a:spcAft>
                <a:spcPts val="0"/>
              </a:spcAft>
              <a:buNone/>
            </a:pPr>
            <a:r>
              <a:rPr lang="en" sz="1400"/>
              <a:t>(w/ patient demographics, clinical details, revenue details - 23 predictors)</a:t>
            </a:r>
            <a:endParaRPr sz="1400"/>
          </a:p>
          <a:p>
            <a:pPr indent="-317500" lvl="0" marL="457200" rtl="0" algn="l">
              <a:spcBef>
                <a:spcPts val="1600"/>
              </a:spcBef>
              <a:spcAft>
                <a:spcPts val="0"/>
              </a:spcAft>
              <a:buSzPts val="1400"/>
              <a:buChar char="●"/>
            </a:pPr>
            <a:r>
              <a:rPr lang="en" sz="1400"/>
              <a:t>Subset data for CountPerformance</a:t>
            </a:r>
            <a:endParaRPr sz="1400"/>
          </a:p>
          <a:p>
            <a:pPr indent="-317500" lvl="0" marL="457200" rtl="0" algn="l">
              <a:spcBef>
                <a:spcPts val="0"/>
              </a:spcBef>
              <a:spcAft>
                <a:spcPts val="0"/>
              </a:spcAft>
              <a:buSzPts val="1400"/>
              <a:buChar char="●"/>
            </a:pPr>
            <a:r>
              <a:rPr lang="en" sz="1400"/>
              <a:t>4298 Obs - 80/20 split </a:t>
            </a:r>
            <a:endParaRPr sz="1400"/>
          </a:p>
          <a:p>
            <a:pPr indent="-317500" lvl="0" marL="457200" rtl="0" algn="l">
              <a:spcBef>
                <a:spcPts val="0"/>
              </a:spcBef>
              <a:spcAft>
                <a:spcPts val="0"/>
              </a:spcAft>
              <a:buSzPts val="1400"/>
              <a:buChar char="●"/>
            </a:pPr>
            <a:r>
              <a:rPr lang="en" sz="1400"/>
              <a:t>Log transform each variable</a:t>
            </a:r>
            <a:endParaRPr sz="1400"/>
          </a:p>
          <a:p>
            <a:pPr indent="-317500" lvl="0" marL="457200" rtl="0" algn="l">
              <a:spcBef>
                <a:spcPts val="0"/>
              </a:spcBef>
              <a:spcAft>
                <a:spcPts val="0"/>
              </a:spcAft>
              <a:buSzPts val="1400"/>
              <a:buChar char="●"/>
            </a:pPr>
            <a:r>
              <a:rPr lang="en" sz="1400"/>
              <a:t>Poisson family </a:t>
            </a:r>
            <a:endParaRPr sz="1400"/>
          </a:p>
          <a:p>
            <a:pPr indent="-317500" lvl="0" marL="457200" rtl="0" algn="l">
              <a:spcBef>
                <a:spcPts val="0"/>
              </a:spcBef>
              <a:spcAft>
                <a:spcPts val="0"/>
              </a:spcAft>
              <a:buSzPts val="1400"/>
              <a:buChar char="●"/>
            </a:pPr>
            <a:r>
              <a:rPr lang="en" sz="1400"/>
              <a:t>P-value 0.02 (Package RPtest)</a:t>
            </a:r>
            <a:endParaRPr sz="1400"/>
          </a:p>
          <a:p>
            <a:pPr indent="-317500" lvl="1" marL="914400" rtl="0" algn="l">
              <a:spcBef>
                <a:spcPts val="0"/>
              </a:spcBef>
              <a:spcAft>
                <a:spcPts val="0"/>
              </a:spcAft>
              <a:buSzPts val="1400"/>
              <a:buChar char="○"/>
            </a:pPr>
            <a:r>
              <a:rPr lang="en"/>
              <a:t>10-fold Cross-validation</a:t>
            </a:r>
            <a:r>
              <a:rPr lang="en" sz="1400"/>
              <a:t> </a:t>
            </a:r>
            <a:endParaRPr sz="1400"/>
          </a:p>
          <a:p>
            <a:pPr indent="0" lvl="0" marL="3657600" rtl="0" algn="l">
              <a:spcBef>
                <a:spcPts val="1600"/>
              </a:spcBef>
              <a:spcAft>
                <a:spcPts val="0"/>
              </a:spcAft>
              <a:buNone/>
            </a:pPr>
            <a:r>
              <a:rPr lang="en" sz="1200">
                <a:solidFill>
                  <a:srgbClr val="000000"/>
                </a:solidFill>
              </a:rPr>
              <a:t>                       </a:t>
            </a:r>
            <a:endParaRPr b="1" sz="1400">
              <a:solidFill>
                <a:srgbClr val="000000"/>
              </a:solidFill>
            </a:endParaRPr>
          </a:p>
          <a:p>
            <a:pPr indent="457200" lvl="0" marL="4114800" rtl="0" algn="l">
              <a:spcBef>
                <a:spcPts val="1600"/>
              </a:spcBef>
              <a:spcAft>
                <a:spcPts val="0"/>
              </a:spcAft>
              <a:buNone/>
            </a:pPr>
            <a:r>
              <a:t/>
            </a:r>
            <a:endParaRPr b="1" sz="1400">
              <a:solidFill>
                <a:srgbClr val="000000"/>
              </a:solidFill>
            </a:endParaRPr>
          </a:p>
          <a:p>
            <a:pPr indent="457200" lvl="0" marL="4114800" rtl="0" algn="l">
              <a:spcBef>
                <a:spcPts val="1600"/>
              </a:spcBef>
              <a:spcAft>
                <a:spcPts val="1600"/>
              </a:spcAft>
              <a:buNone/>
            </a:pPr>
            <a:r>
              <a:t/>
            </a:r>
            <a:endParaRPr b="1" sz="1400">
              <a:solidFill>
                <a:srgbClr val="000000"/>
              </a:solidFill>
            </a:endParaRPr>
          </a:p>
        </p:txBody>
      </p:sp>
      <p:sp>
        <p:nvSpPr>
          <p:cNvPr id="190" name="Google Shape;190;p29"/>
          <p:cNvSpPr txBox="1"/>
          <p:nvPr>
            <p:ph type="title"/>
          </p:nvPr>
        </p:nvSpPr>
        <p:spPr>
          <a:xfrm>
            <a:off x="369475" y="353025"/>
            <a:ext cx="43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Regression Analysis</a:t>
            </a:r>
            <a:endParaRPr sz="2000">
              <a:solidFill>
                <a:srgbClr val="0000FF"/>
              </a:solidFill>
            </a:endParaRPr>
          </a:p>
        </p:txBody>
      </p:sp>
      <p:grpSp>
        <p:nvGrpSpPr>
          <p:cNvPr id="191" name="Google Shape;191;p29"/>
          <p:cNvGrpSpPr/>
          <p:nvPr/>
        </p:nvGrpSpPr>
        <p:grpSpPr>
          <a:xfrm>
            <a:off x="4810900" y="307700"/>
            <a:ext cx="3798325" cy="4413575"/>
            <a:chOff x="5268100" y="307700"/>
            <a:chExt cx="3798325" cy="4413575"/>
          </a:xfrm>
        </p:grpSpPr>
        <p:pic>
          <p:nvPicPr>
            <p:cNvPr id="192" name="Google Shape;192;p29"/>
            <p:cNvPicPr preferRelativeResize="0"/>
            <p:nvPr/>
          </p:nvPicPr>
          <p:blipFill>
            <a:blip r:embed="rId3">
              <a:alphaModFix/>
            </a:blip>
            <a:stretch>
              <a:fillRect/>
            </a:stretch>
          </p:blipFill>
          <p:spPr>
            <a:xfrm>
              <a:off x="5394612" y="3007025"/>
              <a:ext cx="3208501" cy="1714250"/>
            </a:xfrm>
            <a:prstGeom prst="rect">
              <a:avLst/>
            </a:prstGeom>
            <a:noFill/>
            <a:ln>
              <a:noFill/>
            </a:ln>
          </p:spPr>
        </p:pic>
        <p:pic>
          <p:nvPicPr>
            <p:cNvPr id="193" name="Google Shape;193;p29"/>
            <p:cNvPicPr preferRelativeResize="0"/>
            <p:nvPr/>
          </p:nvPicPr>
          <p:blipFill>
            <a:blip r:embed="rId4">
              <a:alphaModFix/>
            </a:blip>
            <a:stretch>
              <a:fillRect/>
            </a:stretch>
          </p:blipFill>
          <p:spPr>
            <a:xfrm>
              <a:off x="5268100" y="307700"/>
              <a:ext cx="3248925" cy="2157275"/>
            </a:xfrm>
            <a:prstGeom prst="rect">
              <a:avLst/>
            </a:prstGeom>
            <a:noFill/>
            <a:ln>
              <a:noFill/>
            </a:ln>
          </p:spPr>
        </p:pic>
        <p:sp>
          <p:nvSpPr>
            <p:cNvPr id="194" name="Google Shape;194;p29"/>
            <p:cNvSpPr txBox="1"/>
            <p:nvPr/>
          </p:nvSpPr>
          <p:spPr>
            <a:xfrm>
              <a:off x="5279225" y="2495700"/>
              <a:ext cx="37872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Proxima Nova"/>
                  <a:ea typeface="Proxima Nova"/>
                  <a:cs typeface="Proxima Nova"/>
                  <a:sym typeface="Proxima Nova"/>
                </a:rPr>
                <a:t>S</a:t>
              </a:r>
              <a:r>
                <a:rPr b="1" lang="en">
                  <a:latin typeface="Proxima Nova"/>
                  <a:ea typeface="Proxima Nova"/>
                  <a:cs typeface="Proxima Nova"/>
                  <a:sym typeface="Proxima Nova"/>
                </a:rPr>
                <a:t>ummary of the glmnet path at each step:</a:t>
              </a:r>
              <a:endParaRPr b="1">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638175" y="2436911"/>
            <a:ext cx="3200400" cy="2125000"/>
          </a:xfrm>
          <a:prstGeom prst="rect">
            <a:avLst/>
          </a:prstGeom>
          <a:noFill/>
          <a:ln>
            <a:noFill/>
          </a:ln>
        </p:spPr>
      </p:pic>
      <p:sp>
        <p:nvSpPr>
          <p:cNvPr id="200" name="Google Shape;200;p30"/>
          <p:cNvSpPr txBox="1"/>
          <p:nvPr>
            <p:ph idx="1" type="body"/>
          </p:nvPr>
        </p:nvSpPr>
        <p:spPr>
          <a:xfrm>
            <a:off x="311700" y="1152475"/>
            <a:ext cx="3367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   </a:t>
            </a:r>
            <a:r>
              <a:rPr b="1" lang="en"/>
              <a:t>LASSO cross-validation</a:t>
            </a:r>
            <a:endParaRPr b="1"/>
          </a:p>
          <a:p>
            <a:pPr indent="0" lvl="0" marL="0" rtl="0" algn="l">
              <a:lnSpc>
                <a:spcPct val="100000"/>
              </a:lnSpc>
              <a:spcBef>
                <a:spcPts val="1600"/>
              </a:spcBef>
              <a:spcAft>
                <a:spcPts val="1600"/>
              </a:spcAft>
              <a:buNone/>
            </a:pPr>
            <a:r>
              <a:rPr b="1" lang="en" sz="1200"/>
              <a:t>          </a:t>
            </a:r>
            <a:r>
              <a:rPr b="1" lang="en" sz="1200">
                <a:latin typeface="Arial"/>
                <a:ea typeface="Arial"/>
                <a:cs typeface="Arial"/>
                <a:sym typeface="Arial"/>
              </a:rPr>
              <a:t> --  measurement: MSE</a:t>
            </a:r>
            <a:endParaRPr b="1" sz="1200">
              <a:latin typeface="Arial"/>
              <a:ea typeface="Arial"/>
              <a:cs typeface="Arial"/>
              <a:sym typeface="Arial"/>
            </a:endParaRPr>
          </a:p>
        </p:txBody>
      </p:sp>
      <p:sp>
        <p:nvSpPr>
          <p:cNvPr id="201" name="Google Shape;201;p30"/>
          <p:cNvSpPr txBox="1"/>
          <p:nvPr>
            <p:ph type="title"/>
          </p:nvPr>
        </p:nvSpPr>
        <p:spPr>
          <a:xfrm>
            <a:off x="369475" y="353025"/>
            <a:ext cx="43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Regression Analysis (cont’d)</a:t>
            </a:r>
            <a:endParaRPr sz="2000">
              <a:solidFill>
                <a:srgbClr val="0000FF"/>
              </a:solidFill>
            </a:endParaRPr>
          </a:p>
        </p:txBody>
      </p:sp>
      <p:sp>
        <p:nvSpPr>
          <p:cNvPr id="202" name="Google Shape;202;p30"/>
          <p:cNvSpPr txBox="1"/>
          <p:nvPr/>
        </p:nvSpPr>
        <p:spPr>
          <a:xfrm>
            <a:off x="1196100" y="2136925"/>
            <a:ext cx="2446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Cross-validation Curve</a:t>
            </a:r>
            <a:endParaRPr>
              <a:solidFill>
                <a:srgbClr val="1155CC"/>
              </a:solidFill>
            </a:endParaRPr>
          </a:p>
        </p:txBody>
      </p:sp>
      <p:grpSp>
        <p:nvGrpSpPr>
          <p:cNvPr id="203" name="Google Shape;203;p30"/>
          <p:cNvGrpSpPr/>
          <p:nvPr/>
        </p:nvGrpSpPr>
        <p:grpSpPr>
          <a:xfrm>
            <a:off x="582525" y="4031429"/>
            <a:ext cx="903300" cy="848334"/>
            <a:chOff x="403700" y="3971366"/>
            <a:chExt cx="903300" cy="848334"/>
          </a:xfrm>
        </p:grpSpPr>
        <p:sp>
          <p:nvSpPr>
            <p:cNvPr id="204" name="Google Shape;204;p30"/>
            <p:cNvSpPr/>
            <p:nvPr/>
          </p:nvSpPr>
          <p:spPr>
            <a:xfrm rot="-2994818">
              <a:off x="611774" y="4201093"/>
              <a:ext cx="666209" cy="140547"/>
            </a:xfrm>
            <a:prstGeom prst="rightArrow">
              <a:avLst>
                <a:gd fmla="val 50000" name="adj1"/>
                <a:gd fmla="val 154862"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nvSpPr>
          <p:spPr>
            <a:xfrm>
              <a:off x="403700" y="4519100"/>
              <a:ext cx="903300" cy="3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4A86E8"/>
                  </a:solidFill>
                </a:rPr>
                <a:t>Log </a:t>
              </a:r>
              <a:r>
                <a:rPr b="1" lang="en" sz="1100">
                  <a:solidFill>
                    <a:srgbClr val="4A86E8"/>
                  </a:solidFill>
                </a:rPr>
                <a:t>λ</a:t>
              </a:r>
              <a:r>
                <a:rPr b="1" lang="en" sz="1100">
                  <a:solidFill>
                    <a:srgbClr val="4A86E8"/>
                  </a:solidFill>
                </a:rPr>
                <a:t> min</a:t>
              </a:r>
              <a:endParaRPr b="1">
                <a:solidFill>
                  <a:srgbClr val="4A86E8"/>
                </a:solidFill>
              </a:endParaRPr>
            </a:p>
          </p:txBody>
        </p:sp>
      </p:grpSp>
      <p:sp>
        <p:nvSpPr>
          <p:cNvPr id="206" name="Google Shape;206;p30"/>
          <p:cNvSpPr txBox="1"/>
          <p:nvPr/>
        </p:nvSpPr>
        <p:spPr>
          <a:xfrm>
            <a:off x="2567613" y="4561900"/>
            <a:ext cx="932100" cy="35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4A86E8"/>
                </a:solidFill>
              </a:rPr>
              <a:t>Log </a:t>
            </a:r>
            <a:r>
              <a:rPr b="1" lang="en" sz="1100">
                <a:solidFill>
                  <a:srgbClr val="4A86E8"/>
                </a:solidFill>
              </a:rPr>
              <a:t>λ 1se</a:t>
            </a:r>
            <a:endParaRPr b="1">
              <a:solidFill>
                <a:srgbClr val="4A86E8"/>
              </a:solidFill>
            </a:endParaRPr>
          </a:p>
        </p:txBody>
      </p:sp>
      <p:sp>
        <p:nvSpPr>
          <p:cNvPr id="207" name="Google Shape;207;p30"/>
          <p:cNvSpPr txBox="1"/>
          <p:nvPr/>
        </p:nvSpPr>
        <p:spPr>
          <a:xfrm>
            <a:off x="4712925" y="2636875"/>
            <a:ext cx="38805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Prediction Error - 80/20 Training &amp; Validation </a:t>
            </a:r>
            <a:endParaRPr/>
          </a:p>
        </p:txBody>
      </p:sp>
      <p:graphicFrame>
        <p:nvGraphicFramePr>
          <p:cNvPr id="208" name="Google Shape;208;p30"/>
          <p:cNvGraphicFramePr/>
          <p:nvPr/>
        </p:nvGraphicFramePr>
        <p:xfrm>
          <a:off x="5076750" y="3149700"/>
          <a:ext cx="3000000" cy="3000000"/>
        </p:xfrm>
        <a:graphic>
          <a:graphicData uri="http://schemas.openxmlformats.org/drawingml/2006/table">
            <a:tbl>
              <a:tblPr>
                <a:noFill/>
                <a:tableStyleId>{8978DBE3-8C38-4396-A167-5B36076DFB53}</a:tableStyleId>
              </a:tblPr>
              <a:tblGrid>
                <a:gridCol w="1576425"/>
                <a:gridCol w="1576425"/>
              </a:tblGrid>
              <a:tr h="331225">
                <a:tc>
                  <a:txBody>
                    <a:bodyPr>
                      <a:noAutofit/>
                    </a:bodyPr>
                    <a:lstStyle/>
                    <a:p>
                      <a:pPr indent="0" lvl="0" marL="0" rtl="0" algn="l">
                        <a:lnSpc>
                          <a:spcPct val="115000"/>
                        </a:lnSpc>
                        <a:spcBef>
                          <a:spcPts val="0"/>
                        </a:spcBef>
                        <a:spcAft>
                          <a:spcPts val="0"/>
                        </a:spcAft>
                        <a:buNone/>
                      </a:pPr>
                      <a:r>
                        <a:rPr b="1" lang="en" sz="1100">
                          <a:solidFill>
                            <a:srgbClr val="4A86E8"/>
                          </a:solidFill>
                        </a:rPr>
                        <a:t>     </a:t>
                      </a:r>
                      <a:r>
                        <a:rPr b="1" lang="en" sz="1100">
                          <a:solidFill>
                            <a:srgbClr val="4A86E8"/>
                          </a:solidFill>
                        </a:rPr>
                        <a:t>λ</a:t>
                      </a:r>
                      <a:r>
                        <a:rPr b="1" lang="en" sz="1100">
                          <a:solidFill>
                            <a:srgbClr val="4A86E8"/>
                          </a:solidFill>
                        </a:rPr>
                        <a:t> </a:t>
                      </a:r>
                      <a:endParaRPr/>
                    </a:p>
                  </a:txBody>
                  <a:tcPr marT="91425" marB="91425" marR="91425" marL="91425"/>
                </a:tc>
                <a:tc>
                  <a:txBody>
                    <a:bodyPr>
                      <a:noAutofit/>
                    </a:bodyPr>
                    <a:lstStyle/>
                    <a:p>
                      <a:pPr indent="0" lvl="0" marL="0" rtl="0" algn="l">
                        <a:lnSpc>
                          <a:spcPct val="115000"/>
                        </a:lnSpc>
                        <a:spcBef>
                          <a:spcPts val="0"/>
                        </a:spcBef>
                        <a:spcAft>
                          <a:spcPts val="0"/>
                        </a:spcAft>
                        <a:buNone/>
                      </a:pPr>
                      <a:r>
                        <a:rPr b="1" lang="en" sz="1100">
                          <a:solidFill>
                            <a:srgbClr val="4A86E8"/>
                          </a:solidFill>
                        </a:rPr>
                        <a:t>   </a:t>
                      </a:r>
                      <a:r>
                        <a:rPr b="1" lang="en" sz="1100">
                          <a:solidFill>
                            <a:srgbClr val="4A86E8"/>
                          </a:solidFill>
                        </a:rPr>
                        <a:t>RSE</a:t>
                      </a:r>
                      <a:endParaRPr/>
                    </a:p>
                  </a:txBody>
                  <a:tcPr marT="91425" marB="91425" marR="91425" marL="91425"/>
                </a:tc>
              </a:tr>
              <a:tr h="331225">
                <a:tc>
                  <a:txBody>
                    <a:bodyPr>
                      <a:noAutofit/>
                    </a:bodyPr>
                    <a:lstStyle/>
                    <a:p>
                      <a:pPr indent="0" lvl="0" marL="0" rtl="0" algn="l">
                        <a:lnSpc>
                          <a:spcPct val="115000"/>
                        </a:lnSpc>
                        <a:spcBef>
                          <a:spcPts val="0"/>
                        </a:spcBef>
                        <a:spcAft>
                          <a:spcPts val="0"/>
                        </a:spcAft>
                        <a:buNone/>
                      </a:pPr>
                      <a:r>
                        <a:rPr b="1" lang="en" sz="1100">
                          <a:solidFill>
                            <a:srgbClr val="4A86E8"/>
                          </a:solidFill>
                        </a:rPr>
                        <a:t>.004416</a:t>
                      </a:r>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A86E8"/>
                          </a:solidFill>
                        </a:rPr>
                        <a:t>.01810307</a:t>
                      </a:r>
                      <a:endParaRPr/>
                    </a:p>
                  </a:txBody>
                  <a:tcPr marT="91425" marB="91425" marR="91425" marL="91425"/>
                </a:tc>
              </a:tr>
              <a:tr h="331225">
                <a:tc>
                  <a:txBody>
                    <a:bodyPr>
                      <a:noAutofit/>
                    </a:bodyPr>
                    <a:lstStyle/>
                    <a:p>
                      <a:pPr indent="0" lvl="0" marL="0" rtl="0" algn="l">
                        <a:lnSpc>
                          <a:spcPct val="115000"/>
                        </a:lnSpc>
                        <a:spcBef>
                          <a:spcPts val="0"/>
                        </a:spcBef>
                        <a:spcAft>
                          <a:spcPts val="0"/>
                        </a:spcAft>
                        <a:buNone/>
                      </a:pPr>
                      <a:r>
                        <a:rPr b="1" lang="en" sz="1100">
                          <a:solidFill>
                            <a:srgbClr val="4A86E8"/>
                          </a:solidFill>
                        </a:rPr>
                        <a:t> min</a:t>
                      </a:r>
                      <a:endParaRPr b="1" sz="1100">
                        <a:solidFill>
                          <a:srgbClr val="4A86E8"/>
                        </a:solidFill>
                      </a:endParaRPr>
                    </a:p>
                  </a:txBody>
                  <a:tcPr marT="91425" marB="91425" marR="91425" marL="91425"/>
                </a:tc>
                <a:tc>
                  <a:txBody>
                    <a:bodyPr>
                      <a:noAutofit/>
                    </a:bodyPr>
                    <a:lstStyle/>
                    <a:p>
                      <a:pPr indent="0" lvl="0" marL="0" rtl="0" algn="l">
                        <a:lnSpc>
                          <a:spcPct val="115000"/>
                        </a:lnSpc>
                        <a:spcBef>
                          <a:spcPts val="0"/>
                        </a:spcBef>
                        <a:spcAft>
                          <a:spcPts val="0"/>
                        </a:spcAft>
                        <a:buNone/>
                      </a:pPr>
                      <a:r>
                        <a:rPr b="1" lang="en" sz="1100">
                          <a:solidFill>
                            <a:srgbClr val="4A86E8"/>
                          </a:solidFill>
                        </a:rPr>
                        <a:t>.01781806</a:t>
                      </a:r>
                      <a:endParaRPr/>
                    </a:p>
                  </a:txBody>
                  <a:tcPr marT="91425" marB="91425" marR="91425" marL="91425"/>
                </a:tc>
              </a:tr>
            </a:tbl>
          </a:graphicData>
        </a:graphic>
      </p:graphicFrame>
      <p:sp>
        <p:nvSpPr>
          <p:cNvPr id="209" name="Google Shape;209;p30"/>
          <p:cNvSpPr/>
          <p:nvPr/>
        </p:nvSpPr>
        <p:spPr>
          <a:xfrm rot="-7050663">
            <a:off x="2360576" y="4207595"/>
            <a:ext cx="666350" cy="140493"/>
          </a:xfrm>
          <a:prstGeom prst="rightArrow">
            <a:avLst>
              <a:gd fmla="val 50000" name="adj1"/>
              <a:gd fmla="val 154862"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nvSpPr>
        <p:spPr>
          <a:xfrm>
            <a:off x="4614475" y="653275"/>
            <a:ext cx="4321200" cy="18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Selected variables (10 from 23):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t>1.204377e-02 * (NewPatientNumber) + 4.543061e-02 *(Age10-19) + 3.750349e-02 *(Age 20-29) + 9.244941e-03*(Age 50-59) + 9.168723e-03 *(Age 60-69) + 4.149451e-03 *(Age 80-89) + 1.273625e-05 *(Age 90-99) + 3.355240e-02 *(Female) + 1.008777e-02 *(SalesByInsurance)  -3.335736e-03 * (AccountsReceiviblePatient) = LogEyeGlassesCapptureRate</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45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Regression Analysis  </a:t>
            </a:r>
            <a:r>
              <a:rPr b="1" lang="en" sz="2400">
                <a:solidFill>
                  <a:schemeClr val="dk2"/>
                </a:solidFill>
                <a:latin typeface="Proxima Nova"/>
                <a:ea typeface="Proxima Nova"/>
                <a:cs typeface="Proxima Nova"/>
                <a:sym typeface="Proxima Nova"/>
              </a:rPr>
              <a:t>2. PCR</a:t>
            </a:r>
            <a:endParaRPr sz="2000">
              <a:solidFill>
                <a:srgbClr val="0000FF"/>
              </a:solidFill>
            </a:endParaRPr>
          </a:p>
        </p:txBody>
      </p:sp>
      <p:pic>
        <p:nvPicPr>
          <p:cNvPr id="216" name="Google Shape;216;p31"/>
          <p:cNvPicPr preferRelativeResize="0"/>
          <p:nvPr/>
        </p:nvPicPr>
        <p:blipFill>
          <a:blip r:embed="rId3">
            <a:alphaModFix/>
          </a:blip>
          <a:stretch>
            <a:fillRect/>
          </a:stretch>
        </p:blipFill>
        <p:spPr>
          <a:xfrm>
            <a:off x="3192850" y="3144400"/>
            <a:ext cx="1952375" cy="1296350"/>
          </a:xfrm>
          <a:prstGeom prst="rect">
            <a:avLst/>
          </a:prstGeom>
          <a:noFill/>
          <a:ln>
            <a:noFill/>
          </a:ln>
        </p:spPr>
      </p:pic>
      <p:pic>
        <p:nvPicPr>
          <p:cNvPr id="217" name="Google Shape;217;p31"/>
          <p:cNvPicPr preferRelativeResize="0"/>
          <p:nvPr/>
        </p:nvPicPr>
        <p:blipFill>
          <a:blip r:embed="rId4">
            <a:alphaModFix/>
          </a:blip>
          <a:stretch>
            <a:fillRect/>
          </a:stretch>
        </p:blipFill>
        <p:spPr>
          <a:xfrm>
            <a:off x="591925" y="1660575"/>
            <a:ext cx="1952375" cy="1296350"/>
          </a:xfrm>
          <a:prstGeom prst="rect">
            <a:avLst/>
          </a:prstGeom>
          <a:noFill/>
          <a:ln>
            <a:noFill/>
          </a:ln>
        </p:spPr>
      </p:pic>
      <p:pic>
        <p:nvPicPr>
          <p:cNvPr id="218" name="Google Shape;218;p31"/>
          <p:cNvPicPr preferRelativeResize="0"/>
          <p:nvPr/>
        </p:nvPicPr>
        <p:blipFill>
          <a:blip r:embed="rId5">
            <a:alphaModFix/>
          </a:blip>
          <a:stretch>
            <a:fillRect/>
          </a:stretch>
        </p:blipFill>
        <p:spPr>
          <a:xfrm>
            <a:off x="555762" y="3120401"/>
            <a:ext cx="2024700" cy="1344361"/>
          </a:xfrm>
          <a:prstGeom prst="rect">
            <a:avLst/>
          </a:prstGeom>
          <a:noFill/>
          <a:ln>
            <a:noFill/>
          </a:ln>
        </p:spPr>
      </p:pic>
      <p:pic>
        <p:nvPicPr>
          <p:cNvPr id="219" name="Google Shape;219;p31"/>
          <p:cNvPicPr preferRelativeResize="0"/>
          <p:nvPr/>
        </p:nvPicPr>
        <p:blipFill>
          <a:blip r:embed="rId6">
            <a:alphaModFix/>
          </a:blip>
          <a:stretch>
            <a:fillRect/>
          </a:stretch>
        </p:blipFill>
        <p:spPr>
          <a:xfrm>
            <a:off x="3156700" y="1612552"/>
            <a:ext cx="2024700" cy="1344373"/>
          </a:xfrm>
          <a:prstGeom prst="rect">
            <a:avLst/>
          </a:prstGeom>
          <a:noFill/>
          <a:ln>
            <a:noFill/>
          </a:ln>
        </p:spPr>
      </p:pic>
      <p:pic>
        <p:nvPicPr>
          <p:cNvPr id="220" name="Google Shape;220;p31"/>
          <p:cNvPicPr preferRelativeResize="0"/>
          <p:nvPr/>
        </p:nvPicPr>
        <p:blipFill>
          <a:blip r:embed="rId7">
            <a:alphaModFix/>
          </a:blip>
          <a:stretch>
            <a:fillRect/>
          </a:stretch>
        </p:blipFill>
        <p:spPr>
          <a:xfrm>
            <a:off x="5866125" y="1763550"/>
            <a:ext cx="2268275" cy="1584075"/>
          </a:xfrm>
          <a:prstGeom prst="rect">
            <a:avLst/>
          </a:prstGeom>
          <a:noFill/>
          <a:ln>
            <a:noFill/>
          </a:ln>
        </p:spPr>
      </p:pic>
      <p:sp>
        <p:nvSpPr>
          <p:cNvPr id="221" name="Google Shape;221;p31"/>
          <p:cNvSpPr txBox="1"/>
          <p:nvPr/>
        </p:nvSpPr>
        <p:spPr>
          <a:xfrm>
            <a:off x="5757625" y="1165800"/>
            <a:ext cx="21432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Summary for PCR w/cv</a:t>
            </a:r>
            <a:endParaRPr b="1">
              <a:solidFill>
                <a:srgbClr val="4A86E8"/>
              </a:solidFill>
            </a:endParaRPr>
          </a:p>
        </p:txBody>
      </p:sp>
      <p:sp>
        <p:nvSpPr>
          <p:cNvPr id="222" name="Google Shape;222;p31"/>
          <p:cNvSpPr txBox="1"/>
          <p:nvPr/>
        </p:nvSpPr>
        <p:spPr>
          <a:xfrm>
            <a:off x="369450" y="1229575"/>
            <a:ext cx="2388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Determine no. of components</a:t>
            </a:r>
            <a:endParaRPr b="1" sz="1200"/>
          </a:p>
        </p:txBody>
      </p:sp>
      <p:sp>
        <p:nvSpPr>
          <p:cNvPr id="223" name="Google Shape;223;p31"/>
          <p:cNvSpPr txBox="1"/>
          <p:nvPr/>
        </p:nvSpPr>
        <p:spPr>
          <a:xfrm>
            <a:off x="3270275" y="1210200"/>
            <a:ext cx="18585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Check model fitting</a:t>
            </a:r>
            <a:endParaRPr b="1" sz="1200"/>
          </a:p>
        </p:txBody>
      </p:sp>
      <p:cxnSp>
        <p:nvCxnSpPr>
          <p:cNvPr id="224" name="Google Shape;224;p31"/>
          <p:cNvCxnSpPr/>
          <p:nvPr/>
        </p:nvCxnSpPr>
        <p:spPr>
          <a:xfrm>
            <a:off x="2747075" y="1777150"/>
            <a:ext cx="10200" cy="24282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31"/>
          <p:cNvSpPr txBox="1"/>
          <p:nvPr/>
        </p:nvSpPr>
        <p:spPr>
          <a:xfrm>
            <a:off x="5757625" y="3769975"/>
            <a:ext cx="27690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Root Mean Square Error of Prediction (RMSEP)</a:t>
            </a:r>
            <a:endParaRPr b="1" sz="1200">
              <a:solidFill>
                <a:schemeClr val="dk1"/>
              </a:solidFill>
            </a:endParaRPr>
          </a:p>
          <a:p>
            <a:pPr indent="0" lvl="0" marL="0" rtl="0" algn="l">
              <a:lnSpc>
                <a:spcPct val="150000"/>
              </a:lnSpc>
              <a:spcBef>
                <a:spcPts val="1000"/>
              </a:spcBef>
              <a:spcAft>
                <a:spcPts val="0"/>
              </a:spcAft>
              <a:buNone/>
            </a:pPr>
            <a:r>
              <a:rPr lang="en"/>
              <a:t>0.01310407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Introduction and Research Question</a:t>
            </a:r>
            <a:endParaRPr>
              <a:solidFill>
                <a:srgbClr val="0000FF"/>
              </a:solidFill>
            </a:endParaRPr>
          </a:p>
        </p:txBody>
      </p:sp>
      <p:sp>
        <p:nvSpPr>
          <p:cNvPr id="63" name="Google Shape;63;p14"/>
          <p:cNvSpPr txBox="1"/>
          <p:nvPr>
            <p:ph idx="1" type="body"/>
          </p:nvPr>
        </p:nvSpPr>
        <p:spPr>
          <a:xfrm>
            <a:off x="311700" y="1685875"/>
            <a:ext cx="319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Arial"/>
                <a:ea typeface="Arial"/>
                <a:cs typeface="Arial"/>
                <a:sym typeface="Arial"/>
              </a:rPr>
              <a:t>By 2015, in the United States, myopia (nearsightedness) rates have almost doubled among the millennials.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
        <p:nvSpPr>
          <p:cNvPr id="64" name="Google Shape;64;p14"/>
          <p:cNvSpPr txBox="1"/>
          <p:nvPr/>
        </p:nvSpPr>
        <p:spPr>
          <a:xfrm>
            <a:off x="7400600" y="4943800"/>
            <a:ext cx="1848900" cy="2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0000FF"/>
                </a:solidFill>
              </a:rPr>
              <a:t>Source: https://expand.openviewpartners.com/</a:t>
            </a:r>
            <a:r>
              <a:rPr lang="en" sz="600"/>
              <a:t> </a:t>
            </a:r>
            <a:endParaRPr sz="600"/>
          </a:p>
        </p:txBody>
      </p:sp>
      <p:cxnSp>
        <p:nvCxnSpPr>
          <p:cNvPr id="65" name="Google Shape;65;p14"/>
          <p:cNvCxnSpPr/>
          <p:nvPr/>
        </p:nvCxnSpPr>
        <p:spPr>
          <a:xfrm flipH="1" rot="10800000">
            <a:off x="3728775" y="2098525"/>
            <a:ext cx="1540800" cy="6600"/>
          </a:xfrm>
          <a:prstGeom prst="straightConnector1">
            <a:avLst/>
          </a:prstGeom>
          <a:noFill/>
          <a:ln cap="flat" cmpd="sng" w="9525">
            <a:solidFill>
              <a:srgbClr val="FF0000"/>
            </a:solidFill>
            <a:prstDash val="solid"/>
            <a:round/>
            <a:headEnd len="med" w="med" type="none"/>
            <a:tailEnd len="med" w="med" type="triangle"/>
          </a:ln>
        </p:spPr>
      </p:cxnSp>
      <p:sp>
        <p:nvSpPr>
          <p:cNvPr id="66" name="Google Shape;66;p14"/>
          <p:cNvSpPr txBox="1"/>
          <p:nvPr>
            <p:ph idx="1" type="body"/>
          </p:nvPr>
        </p:nvSpPr>
        <p:spPr>
          <a:xfrm>
            <a:off x="5374400" y="1609675"/>
            <a:ext cx="36087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Arial"/>
                <a:ea typeface="Arial"/>
                <a:cs typeface="Arial"/>
                <a:sym typeface="Arial"/>
              </a:rPr>
              <a:t>How can we help eye care practices  understand their financial health, so they can be sustainable while </a:t>
            </a:r>
            <a:r>
              <a:rPr lang="en" sz="1400">
                <a:solidFill>
                  <a:srgbClr val="000000"/>
                </a:solidFill>
                <a:latin typeface="Arial"/>
                <a:ea typeface="Arial"/>
                <a:cs typeface="Arial"/>
                <a:sym typeface="Arial"/>
              </a:rPr>
              <a:t>providing</a:t>
            </a:r>
            <a:r>
              <a:rPr lang="en" sz="1400">
                <a:solidFill>
                  <a:srgbClr val="000000"/>
                </a:solidFill>
                <a:latin typeface="Arial"/>
                <a:ea typeface="Arial"/>
                <a:cs typeface="Arial"/>
                <a:sym typeface="Arial"/>
              </a:rPr>
              <a:t> high quality </a:t>
            </a:r>
            <a:r>
              <a:rPr lang="en" sz="1400">
                <a:solidFill>
                  <a:srgbClr val="000000"/>
                </a:solidFill>
                <a:latin typeface="Arial"/>
                <a:ea typeface="Arial"/>
                <a:cs typeface="Arial"/>
                <a:sym typeface="Arial"/>
              </a:rPr>
              <a:t>services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1226100" y="445025"/>
            <a:ext cx="565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Proxima Nova"/>
                <a:ea typeface="Proxima Nova"/>
                <a:cs typeface="Proxima Nova"/>
                <a:sym typeface="Proxima Nova"/>
              </a:rPr>
              <a:t>2. PCR    What about 6 Components ?</a:t>
            </a:r>
            <a:endParaRPr/>
          </a:p>
        </p:txBody>
      </p:sp>
      <p:pic>
        <p:nvPicPr>
          <p:cNvPr id="231" name="Google Shape;231;p32"/>
          <p:cNvPicPr preferRelativeResize="0"/>
          <p:nvPr/>
        </p:nvPicPr>
        <p:blipFill>
          <a:blip r:embed="rId3">
            <a:alphaModFix/>
          </a:blip>
          <a:stretch>
            <a:fillRect/>
          </a:stretch>
        </p:blipFill>
        <p:spPr>
          <a:xfrm>
            <a:off x="1384824" y="1152475"/>
            <a:ext cx="2555550" cy="1696850"/>
          </a:xfrm>
          <a:prstGeom prst="rect">
            <a:avLst/>
          </a:prstGeom>
          <a:noFill/>
          <a:ln>
            <a:noFill/>
          </a:ln>
        </p:spPr>
      </p:pic>
      <p:pic>
        <p:nvPicPr>
          <p:cNvPr id="232" name="Google Shape;232;p32"/>
          <p:cNvPicPr preferRelativeResize="0"/>
          <p:nvPr/>
        </p:nvPicPr>
        <p:blipFill>
          <a:blip r:embed="rId4">
            <a:alphaModFix/>
          </a:blip>
          <a:stretch>
            <a:fillRect/>
          </a:stretch>
        </p:blipFill>
        <p:spPr>
          <a:xfrm>
            <a:off x="1452925" y="3085149"/>
            <a:ext cx="2487450" cy="1651626"/>
          </a:xfrm>
          <a:prstGeom prst="rect">
            <a:avLst/>
          </a:prstGeom>
          <a:noFill/>
          <a:ln>
            <a:noFill/>
          </a:ln>
        </p:spPr>
      </p:pic>
      <p:pic>
        <p:nvPicPr>
          <p:cNvPr id="233" name="Google Shape;233;p32"/>
          <p:cNvPicPr preferRelativeResize="0"/>
          <p:nvPr/>
        </p:nvPicPr>
        <p:blipFill>
          <a:blip r:embed="rId5">
            <a:alphaModFix/>
          </a:blip>
          <a:stretch>
            <a:fillRect/>
          </a:stretch>
        </p:blipFill>
        <p:spPr>
          <a:xfrm>
            <a:off x="5070626" y="2360100"/>
            <a:ext cx="2678175" cy="1870350"/>
          </a:xfrm>
          <a:prstGeom prst="rect">
            <a:avLst/>
          </a:prstGeom>
          <a:noFill/>
          <a:ln>
            <a:noFill/>
          </a:ln>
        </p:spPr>
      </p:pic>
      <p:sp>
        <p:nvSpPr>
          <p:cNvPr id="234" name="Google Shape;234;p32"/>
          <p:cNvSpPr txBox="1"/>
          <p:nvPr/>
        </p:nvSpPr>
        <p:spPr>
          <a:xfrm>
            <a:off x="5073500" y="1602550"/>
            <a:ext cx="26781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Summary for PCR w/cv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3"/>
          <p:cNvPicPr preferRelativeResize="0"/>
          <p:nvPr/>
        </p:nvPicPr>
        <p:blipFill>
          <a:blip r:embed="rId3">
            <a:alphaModFix/>
          </a:blip>
          <a:stretch>
            <a:fillRect/>
          </a:stretch>
        </p:blipFill>
        <p:spPr>
          <a:xfrm>
            <a:off x="639475" y="1058000"/>
            <a:ext cx="4064701" cy="3371925"/>
          </a:xfrm>
          <a:prstGeom prst="rect">
            <a:avLst/>
          </a:prstGeom>
          <a:noFill/>
          <a:ln>
            <a:noFill/>
          </a:ln>
        </p:spPr>
      </p:pic>
      <p:sp>
        <p:nvSpPr>
          <p:cNvPr id="240" name="Google Shape;240;p33"/>
          <p:cNvSpPr txBox="1"/>
          <p:nvPr/>
        </p:nvSpPr>
        <p:spPr>
          <a:xfrm>
            <a:off x="2196100" y="298600"/>
            <a:ext cx="4257300" cy="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Proxima Nova"/>
                <a:ea typeface="Proxima Nova"/>
                <a:cs typeface="Proxima Nova"/>
                <a:sym typeface="Proxima Nova"/>
              </a:rPr>
              <a:t> Loadings for</a:t>
            </a:r>
            <a:r>
              <a:rPr b="1" lang="en" sz="2400">
                <a:solidFill>
                  <a:schemeClr val="dk2"/>
                </a:solidFill>
                <a:latin typeface="Proxima Nova"/>
                <a:ea typeface="Proxima Nova"/>
                <a:cs typeface="Proxima Nova"/>
                <a:sym typeface="Proxima Nova"/>
              </a:rPr>
              <a:t> 6 Components</a:t>
            </a:r>
            <a:endParaRPr/>
          </a:p>
        </p:txBody>
      </p:sp>
      <p:sp>
        <p:nvSpPr>
          <p:cNvPr id="241" name="Google Shape;241;p33"/>
          <p:cNvSpPr txBox="1"/>
          <p:nvPr/>
        </p:nvSpPr>
        <p:spPr>
          <a:xfrm>
            <a:off x="5241400" y="1781400"/>
            <a:ext cx="3444000" cy="130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3C78D8"/>
                </a:solidFill>
              </a:rPr>
              <a:t>Loadings of 6 components </a:t>
            </a:r>
            <a:endParaRPr>
              <a:solidFill>
                <a:srgbClr val="3C78D8"/>
              </a:solidFill>
            </a:endParaRPr>
          </a:p>
          <a:p>
            <a:pPr indent="-304800" lvl="0" marL="457200" rtl="0" algn="l">
              <a:lnSpc>
                <a:spcPct val="200000"/>
              </a:lnSpc>
              <a:spcBef>
                <a:spcPts val="0"/>
              </a:spcBef>
              <a:spcAft>
                <a:spcPts val="0"/>
              </a:spcAft>
              <a:buSzPts val="1200"/>
              <a:buChar char="●"/>
            </a:pPr>
            <a:r>
              <a:rPr lang="en" sz="1200"/>
              <a:t>Less confusing than 3 or 4 components</a:t>
            </a:r>
            <a:endParaRPr sz="1200"/>
          </a:p>
          <a:p>
            <a:pPr indent="-304800" lvl="0" marL="457200" rtl="0" algn="l">
              <a:lnSpc>
                <a:spcPct val="200000"/>
              </a:lnSpc>
              <a:spcBef>
                <a:spcPts val="0"/>
              </a:spcBef>
              <a:spcAft>
                <a:spcPts val="0"/>
              </a:spcAft>
              <a:buSzPts val="1200"/>
              <a:buChar char="●"/>
            </a:pPr>
            <a:r>
              <a:rPr lang="en" sz="1200"/>
              <a:t>Still hard to interpret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u="sng"/>
              <a:t>Results of PCR: not ideal</a:t>
            </a:r>
            <a:endParaRPr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Proxima Nova"/>
                <a:ea typeface="Proxima Nova"/>
                <a:cs typeface="Proxima Nova"/>
                <a:sym typeface="Proxima Nova"/>
              </a:rPr>
              <a:t>Multiple Regression With Principal Components</a:t>
            </a:r>
            <a:endParaRPr/>
          </a:p>
        </p:txBody>
      </p:sp>
      <p:pic>
        <p:nvPicPr>
          <p:cNvPr id="247" name="Google Shape;247;p34"/>
          <p:cNvPicPr preferRelativeResize="0"/>
          <p:nvPr/>
        </p:nvPicPr>
        <p:blipFill>
          <a:blip r:embed="rId3">
            <a:alphaModFix/>
          </a:blip>
          <a:stretch>
            <a:fillRect/>
          </a:stretch>
        </p:blipFill>
        <p:spPr>
          <a:xfrm>
            <a:off x="622825" y="1136375"/>
            <a:ext cx="3398575" cy="2265725"/>
          </a:xfrm>
          <a:prstGeom prst="rect">
            <a:avLst/>
          </a:prstGeom>
          <a:noFill/>
          <a:ln>
            <a:noFill/>
          </a:ln>
        </p:spPr>
      </p:pic>
      <p:pic>
        <p:nvPicPr>
          <p:cNvPr id="248" name="Google Shape;248;p34"/>
          <p:cNvPicPr preferRelativeResize="0"/>
          <p:nvPr/>
        </p:nvPicPr>
        <p:blipFill>
          <a:blip r:embed="rId4">
            <a:alphaModFix/>
          </a:blip>
          <a:stretch>
            <a:fillRect/>
          </a:stretch>
        </p:blipFill>
        <p:spPr>
          <a:xfrm>
            <a:off x="5272325" y="1170125"/>
            <a:ext cx="2893301" cy="3501749"/>
          </a:xfrm>
          <a:prstGeom prst="rect">
            <a:avLst/>
          </a:prstGeom>
          <a:noFill/>
          <a:ln>
            <a:noFill/>
          </a:ln>
        </p:spPr>
      </p:pic>
      <p:pic>
        <p:nvPicPr>
          <p:cNvPr id="249" name="Google Shape;249;p34"/>
          <p:cNvPicPr preferRelativeResize="0"/>
          <p:nvPr/>
        </p:nvPicPr>
        <p:blipFill>
          <a:blip r:embed="rId5">
            <a:alphaModFix/>
          </a:blip>
          <a:stretch>
            <a:fillRect/>
          </a:stretch>
        </p:blipFill>
        <p:spPr>
          <a:xfrm>
            <a:off x="355200" y="3237075"/>
            <a:ext cx="4543425" cy="1114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idx="1" type="body"/>
          </p:nvPr>
        </p:nvSpPr>
        <p:spPr>
          <a:xfrm>
            <a:off x="388650" y="364050"/>
            <a:ext cx="8366700" cy="44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FF"/>
                </a:solidFill>
                <a:latin typeface="Alfa Slab One"/>
                <a:ea typeface="Alfa Slab One"/>
                <a:cs typeface="Alfa Slab One"/>
                <a:sym typeface="Alfa Slab One"/>
              </a:rPr>
              <a:t>Limitations</a:t>
            </a:r>
            <a:endParaRPr sz="3000">
              <a:solidFill>
                <a:srgbClr val="0000FF"/>
              </a:solidFill>
              <a:latin typeface="Alfa Slab One"/>
              <a:ea typeface="Alfa Slab One"/>
              <a:cs typeface="Alfa Slab One"/>
              <a:sym typeface="Alfa Slab One"/>
            </a:endParaRPr>
          </a:p>
          <a:p>
            <a:pPr indent="-342900" lvl="0" marL="457200" rtl="0" algn="l">
              <a:spcBef>
                <a:spcPts val="1600"/>
              </a:spcBef>
              <a:spcAft>
                <a:spcPts val="0"/>
              </a:spcAft>
              <a:buSzPts val="1800"/>
              <a:buChar char="❖"/>
            </a:pPr>
            <a:r>
              <a:rPr lang="en"/>
              <a:t>Some data was removed so it would be available, notably practice identifiers and quarter time period.</a:t>
            </a:r>
            <a:endParaRPr>
              <a:latin typeface="Alfa Slab One"/>
              <a:ea typeface="Alfa Slab One"/>
              <a:cs typeface="Alfa Slab One"/>
              <a:sym typeface="Alfa Slab One"/>
            </a:endParaRPr>
          </a:p>
          <a:p>
            <a:pPr indent="-342900" lvl="0" marL="457200" rtl="0" algn="l">
              <a:spcBef>
                <a:spcPts val="0"/>
              </a:spcBef>
              <a:spcAft>
                <a:spcPts val="0"/>
              </a:spcAft>
              <a:buSzPts val="1800"/>
              <a:buChar char="❖"/>
            </a:pPr>
            <a:r>
              <a:rPr lang="en"/>
              <a:t>Each observation was an aggregation of thousands of events.</a:t>
            </a:r>
            <a:endParaRPr/>
          </a:p>
          <a:p>
            <a:pPr indent="-342900" lvl="0" marL="457200" rtl="0" algn="l">
              <a:spcBef>
                <a:spcPts val="0"/>
              </a:spcBef>
              <a:spcAft>
                <a:spcPts val="0"/>
              </a:spcAft>
              <a:buSzPts val="1800"/>
              <a:buChar char="❖"/>
            </a:pPr>
            <a:r>
              <a:rPr lang="en"/>
              <a:t>Lack of selection criteria resulted in significant outliers.</a:t>
            </a:r>
            <a:endParaRPr/>
          </a:p>
          <a:p>
            <a:pPr indent="-342900" lvl="0" marL="457200" rtl="0" algn="l">
              <a:spcBef>
                <a:spcPts val="0"/>
              </a:spcBef>
              <a:spcAft>
                <a:spcPts val="0"/>
              </a:spcAft>
              <a:buSzPts val="1800"/>
              <a:buChar char="❖"/>
            </a:pPr>
            <a:r>
              <a:rPr lang="en"/>
              <a:t>Lack of information on Eye Care practices for each quarter. </a:t>
            </a:r>
            <a:endParaRPr/>
          </a:p>
          <a:p>
            <a:pPr indent="0" lvl="0" marL="0" rtl="0" algn="l">
              <a:spcBef>
                <a:spcPts val="1600"/>
              </a:spcBef>
              <a:spcAft>
                <a:spcPts val="0"/>
              </a:spcAft>
              <a:buNone/>
            </a:pPr>
            <a:r>
              <a:rPr lang="en" sz="3000">
                <a:solidFill>
                  <a:srgbClr val="0000FF"/>
                </a:solidFill>
                <a:latin typeface="Alfa Slab One"/>
                <a:ea typeface="Alfa Slab One"/>
                <a:cs typeface="Alfa Slab One"/>
                <a:sym typeface="Alfa Slab One"/>
              </a:rPr>
              <a:t>Future Research Opportunities</a:t>
            </a:r>
            <a:endParaRPr sz="3000">
              <a:solidFill>
                <a:srgbClr val="0000FF"/>
              </a:solidFill>
              <a:latin typeface="Alfa Slab One"/>
              <a:ea typeface="Alfa Slab One"/>
              <a:cs typeface="Alfa Slab One"/>
              <a:sym typeface="Alfa Slab One"/>
            </a:endParaRPr>
          </a:p>
          <a:p>
            <a:pPr indent="-342900" lvl="0" marL="457200" rtl="0" algn="l">
              <a:spcBef>
                <a:spcPts val="1600"/>
              </a:spcBef>
              <a:spcAft>
                <a:spcPts val="0"/>
              </a:spcAft>
              <a:buSzPts val="1800"/>
              <a:buChar char="❖"/>
            </a:pPr>
            <a:r>
              <a:rPr lang="en"/>
              <a:t>Include data removed and additional information about the locations, providers, and employees of the practices.</a:t>
            </a:r>
            <a:endParaRPr/>
          </a:p>
          <a:p>
            <a:pPr indent="-342900" lvl="0" marL="457200" rtl="0" algn="l">
              <a:spcBef>
                <a:spcPts val="0"/>
              </a:spcBef>
              <a:spcAft>
                <a:spcPts val="0"/>
              </a:spcAft>
              <a:buSzPts val="1800"/>
              <a:buChar char="❖"/>
            </a:pPr>
            <a:r>
              <a:rPr lang="en"/>
              <a:t>Combine with Clinical Quality Measures summary data on patient population.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Conclusion</a:t>
            </a:r>
            <a:endParaRPr>
              <a:solidFill>
                <a:srgbClr val="0000FF"/>
              </a:solidFill>
            </a:endParaRPr>
          </a:p>
        </p:txBody>
      </p:sp>
      <p:sp>
        <p:nvSpPr>
          <p:cNvPr id="260" name="Google Shape;26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 exploration broke the patient demographics down into </a:t>
            </a:r>
            <a:r>
              <a:rPr lang="en"/>
              <a:t>concise</a:t>
            </a:r>
            <a:r>
              <a:rPr lang="en"/>
              <a:t> components and clusters.</a:t>
            </a:r>
            <a:endParaRPr/>
          </a:p>
          <a:p>
            <a:pPr indent="-342900" lvl="0" marL="457200" rtl="0" algn="l">
              <a:spcBef>
                <a:spcPts val="0"/>
              </a:spcBef>
              <a:spcAft>
                <a:spcPts val="0"/>
              </a:spcAft>
              <a:buSzPts val="1800"/>
              <a:buChar char="❖"/>
            </a:pPr>
            <a:r>
              <a:rPr lang="en"/>
              <a:t>A prediction of the eyeglass capture rate is positively influenced by patients who are new, young, and female.  It is negatively influenced by the level of accounts receivable at the practice.</a:t>
            </a:r>
            <a:endParaRPr/>
          </a:p>
          <a:p>
            <a:pPr indent="-342900" lvl="0" marL="457200" rtl="0" algn="l">
              <a:spcBef>
                <a:spcPts val="0"/>
              </a:spcBef>
              <a:spcAft>
                <a:spcPts val="0"/>
              </a:spcAft>
              <a:buSzPts val="1800"/>
              <a:buChar char="❖"/>
            </a:pPr>
            <a:r>
              <a:rPr lang="en"/>
              <a:t>The combined capture rates, eyeglass and contact lens, are not highly correlated with the Adult component which accounts for the most variance in our observations.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References and Literature Reviews</a:t>
            </a:r>
            <a:endParaRPr>
              <a:solidFill>
                <a:srgbClr val="0000FF"/>
              </a:solidFill>
            </a:endParaRPr>
          </a:p>
        </p:txBody>
      </p:sp>
      <p:sp>
        <p:nvSpPr>
          <p:cNvPr id="266" name="Google Shape;266;p37"/>
          <p:cNvSpPr txBox="1"/>
          <p:nvPr>
            <p:ph idx="1" type="body"/>
          </p:nvPr>
        </p:nvSpPr>
        <p:spPr>
          <a:xfrm>
            <a:off x="311700" y="1228675"/>
            <a:ext cx="6528000" cy="3711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U.S. Department of Health and Human Services (2017). </a:t>
            </a:r>
            <a:r>
              <a:rPr i="1" lang="en" sz="1000">
                <a:solidFill>
                  <a:srgbClr val="000000"/>
                </a:solidFill>
                <a:latin typeface="Arial"/>
                <a:ea typeface="Arial"/>
                <a:cs typeface="Arial"/>
                <a:sym typeface="Arial"/>
              </a:rPr>
              <a:t>Health, United States, 2016: With Chartbook on Long-term Trends in Health</a:t>
            </a:r>
            <a:r>
              <a:rPr lang="en" sz="1000">
                <a:solidFill>
                  <a:srgbClr val="000000"/>
                </a:solidFill>
                <a:latin typeface="Arial"/>
                <a:ea typeface="Arial"/>
                <a:cs typeface="Arial"/>
                <a:sym typeface="Arial"/>
              </a:rPr>
              <a:t>. Hyattsville, MD. 2017</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Fylan, F., Grunfeld, E., Turvey, A., and Desallais, J. (2004) </a:t>
            </a:r>
            <a:r>
              <a:rPr i="1" lang="en" sz="1000">
                <a:solidFill>
                  <a:srgbClr val="000000"/>
                </a:solidFill>
                <a:latin typeface="Arial"/>
                <a:ea typeface="Arial"/>
                <a:cs typeface="Arial"/>
                <a:sym typeface="Arial"/>
              </a:rPr>
              <a:t>Four different types of client attitudes towards purchasing spectacles in optometric practices.</a:t>
            </a:r>
            <a:endParaRPr i="1" sz="1000">
              <a:solidFill>
                <a:srgbClr val="000000"/>
              </a:solidFill>
              <a:latin typeface="Arial"/>
              <a:ea typeface="Arial"/>
              <a:cs typeface="Arial"/>
              <a:sym typeface="Arial"/>
            </a:endParaRPr>
          </a:p>
          <a:p>
            <a:pPr indent="0" lvl="0" marL="0" rtl="0" algn="l">
              <a:spcBef>
                <a:spcPts val="0"/>
              </a:spcBef>
              <a:spcAft>
                <a:spcPts val="0"/>
              </a:spcAft>
              <a:buNone/>
            </a:pPr>
            <a:r>
              <a:t/>
            </a:r>
            <a:endParaRPr i="1" sz="1000">
              <a:solidFill>
                <a:srgbClr val="000000"/>
              </a:solidFill>
              <a:latin typeface="Arial"/>
              <a:ea typeface="Arial"/>
              <a:cs typeface="Arial"/>
              <a:sym typeface="Arial"/>
            </a:endParaRPr>
          </a:p>
          <a:p>
            <a:pPr indent="-292100" lvl="0" marL="457200" rtl="0" algn="l">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American Optometric Association. (2011). Practical hints on meaningful use. </a:t>
            </a:r>
            <a:r>
              <a:rPr i="1" lang="en" sz="1000">
                <a:solidFill>
                  <a:srgbClr val="222222"/>
                </a:solidFill>
                <a:highlight>
                  <a:srgbClr val="FFFFFF"/>
                </a:highlight>
                <a:latin typeface="Arial"/>
                <a:ea typeface="Arial"/>
                <a:cs typeface="Arial"/>
                <a:sym typeface="Arial"/>
              </a:rPr>
              <a:t>Optometry-Journal of the American Optometric Association</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82</a:t>
            </a:r>
            <a:r>
              <a:rPr lang="en" sz="1000">
                <a:solidFill>
                  <a:srgbClr val="222222"/>
                </a:solidFill>
                <a:highlight>
                  <a:srgbClr val="FFFFFF"/>
                </a:highlight>
                <a:latin typeface="Arial"/>
                <a:ea typeface="Arial"/>
                <a:cs typeface="Arial"/>
                <a:sym typeface="Arial"/>
              </a:rPr>
              <a:t>(12), 757-765.</a:t>
            </a:r>
            <a:endParaRPr sz="10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Gerber, G. (2013). Essential elements of tracking practice performance: these key metrics can reveal areas of concern--and opportunity--to assist in strategic planning. </a:t>
            </a:r>
            <a:r>
              <a:rPr i="1" lang="en" sz="1000">
                <a:solidFill>
                  <a:srgbClr val="222222"/>
                </a:solidFill>
                <a:highlight>
                  <a:srgbClr val="FFFFFF"/>
                </a:highlight>
                <a:latin typeface="Arial"/>
                <a:ea typeface="Arial"/>
                <a:cs typeface="Arial"/>
                <a:sym typeface="Arial"/>
              </a:rPr>
              <a:t>Review of Optometry</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150</a:t>
            </a:r>
            <a:r>
              <a:rPr lang="en" sz="1000">
                <a:solidFill>
                  <a:srgbClr val="222222"/>
                </a:solidFill>
                <a:highlight>
                  <a:srgbClr val="FFFFFF"/>
                </a:highlight>
                <a:latin typeface="Arial"/>
                <a:ea typeface="Arial"/>
                <a:cs typeface="Arial"/>
                <a:sym typeface="Arial"/>
              </a:rPr>
              <a:t>(10), 74-82.</a:t>
            </a:r>
            <a:endParaRPr sz="10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Miller, R. H., West, C., Brown, T. M., Sim, I., &amp; Ganchoff, C. (2005). The value of electronic health records in solo or small group practices. </a:t>
            </a:r>
            <a:r>
              <a:rPr i="1" lang="en" sz="1000">
                <a:solidFill>
                  <a:srgbClr val="222222"/>
                </a:solidFill>
                <a:highlight>
                  <a:srgbClr val="FFFFFF"/>
                </a:highlight>
                <a:latin typeface="Arial"/>
                <a:ea typeface="Arial"/>
                <a:cs typeface="Arial"/>
                <a:sym typeface="Arial"/>
              </a:rPr>
              <a:t>Health Affairs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24</a:t>
            </a:r>
            <a:r>
              <a:rPr lang="en" sz="1000">
                <a:solidFill>
                  <a:srgbClr val="222222"/>
                </a:solidFill>
                <a:highlight>
                  <a:srgbClr val="FFFFFF"/>
                </a:highlight>
                <a:latin typeface="Arial"/>
                <a:ea typeface="Arial"/>
                <a:cs typeface="Arial"/>
                <a:sym typeface="Arial"/>
              </a:rPr>
              <a:t>(5), 1127-1137.</a:t>
            </a:r>
            <a:endParaRPr sz="10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Soroka, M., Krumholz, D., &amp; Bennett, A. (2006). The practice of optometry: National Board of Examiners in Optometry survey of optometric patients. </a:t>
            </a:r>
            <a:r>
              <a:rPr i="1" lang="en" sz="1000">
                <a:solidFill>
                  <a:srgbClr val="222222"/>
                </a:solidFill>
                <a:highlight>
                  <a:srgbClr val="FFFFFF"/>
                </a:highlight>
                <a:latin typeface="Arial"/>
                <a:ea typeface="Arial"/>
                <a:cs typeface="Arial"/>
                <a:sym typeface="Arial"/>
              </a:rPr>
              <a:t>Optometry-Journal of the American Optometric Association</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77</a:t>
            </a:r>
            <a:r>
              <a:rPr lang="en" sz="1000">
                <a:solidFill>
                  <a:srgbClr val="222222"/>
                </a:solidFill>
                <a:highlight>
                  <a:srgbClr val="FFFFFF"/>
                </a:highlight>
                <a:latin typeface="Arial"/>
                <a:ea typeface="Arial"/>
                <a:cs typeface="Arial"/>
                <a:sym typeface="Arial"/>
              </a:rPr>
              <a:t>(9), 427-437.</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Data Source</a:t>
            </a:r>
            <a:endParaRPr>
              <a:solidFill>
                <a:srgbClr val="0000FF"/>
              </a:solidFill>
            </a:endParaRPr>
          </a:p>
        </p:txBody>
      </p:sp>
      <p:sp>
        <p:nvSpPr>
          <p:cNvPr id="72" name="Google Shape;72;p15"/>
          <p:cNvSpPr txBox="1"/>
          <p:nvPr>
            <p:ph idx="1" type="body"/>
          </p:nvPr>
        </p:nvSpPr>
        <p:spPr>
          <a:xfrm>
            <a:off x="311700" y="1304875"/>
            <a:ext cx="463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Performance metrics of Eye Care practices using RevolutionEHR</a:t>
            </a:r>
            <a:endParaRPr/>
          </a:p>
          <a:p>
            <a:pPr indent="-342900" lvl="0" marL="457200" rtl="0" algn="l">
              <a:spcBef>
                <a:spcPts val="0"/>
              </a:spcBef>
              <a:spcAft>
                <a:spcPts val="0"/>
              </a:spcAft>
              <a:buSzPts val="1800"/>
              <a:buChar char="❖"/>
            </a:pPr>
            <a:r>
              <a:rPr lang="en"/>
              <a:t>16 key indicators aggregated by quarter during 2016 and 2017</a:t>
            </a:r>
            <a:endParaRPr/>
          </a:p>
          <a:p>
            <a:pPr indent="-342900" lvl="0" marL="457200" rtl="0" algn="l">
              <a:spcBef>
                <a:spcPts val="0"/>
              </a:spcBef>
              <a:spcAft>
                <a:spcPts val="0"/>
              </a:spcAft>
              <a:buSzPts val="1800"/>
              <a:buChar char="❖"/>
            </a:pPr>
            <a:r>
              <a:rPr lang="en"/>
              <a:t>9000 quarterly samples containing 11.7 million patient visits</a:t>
            </a:r>
            <a:endParaRPr/>
          </a:p>
          <a:p>
            <a:pPr indent="-342900" lvl="0" marL="457200" rtl="0" algn="l">
              <a:spcBef>
                <a:spcPts val="0"/>
              </a:spcBef>
              <a:spcAft>
                <a:spcPts val="0"/>
              </a:spcAft>
              <a:buSzPts val="1800"/>
              <a:buChar char="❖"/>
            </a:pPr>
            <a:r>
              <a:rPr lang="en"/>
              <a:t>Individual indicators are presented in a web portal to RevolutionEHR users.</a:t>
            </a:r>
            <a:endParaRPr/>
          </a:p>
        </p:txBody>
      </p:sp>
      <p:pic>
        <p:nvPicPr>
          <p:cNvPr id="73" name="Google Shape;73;p15"/>
          <p:cNvPicPr preferRelativeResize="0"/>
          <p:nvPr/>
        </p:nvPicPr>
        <p:blipFill>
          <a:blip r:embed="rId3">
            <a:alphaModFix/>
          </a:blip>
          <a:stretch>
            <a:fillRect/>
          </a:stretch>
        </p:blipFill>
        <p:spPr>
          <a:xfrm>
            <a:off x="5021337" y="1152475"/>
            <a:ext cx="3810963" cy="34163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Data Cleaning and Transforming</a:t>
            </a:r>
            <a:endParaRPr>
              <a:solidFill>
                <a:srgbClr val="0000FF"/>
              </a:solidFill>
            </a:endParaRPr>
          </a:p>
        </p:txBody>
      </p:sp>
      <p:sp>
        <p:nvSpPr>
          <p:cNvPr id="79" name="Google Shape;79;p16"/>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Keeping Sales’ and Receipts’ amounts that are greater than zero</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Several of the count variables can be turned into categorical. For example, we could use just the </a:t>
            </a:r>
            <a:r>
              <a:rPr lang="en" sz="1500" u="sng">
                <a:solidFill>
                  <a:srgbClr val="000000"/>
                </a:solidFill>
                <a:latin typeface="Arial"/>
                <a:ea typeface="Arial"/>
                <a:cs typeface="Arial"/>
                <a:sym typeface="Arial"/>
              </a:rPr>
              <a:t>byorderrate</a:t>
            </a:r>
            <a:r>
              <a:rPr lang="en" sz="1500">
                <a:latin typeface="Arial"/>
                <a:ea typeface="Arial"/>
                <a:cs typeface="Arial"/>
                <a:sym typeface="Arial"/>
              </a:rPr>
              <a:t> and include a 1/0 value indicating if the sample makes use of the order to billing linkage</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Keeping Practices with annual sales between 500k and 6000k</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Removing extreme outliers</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Fixing the </a:t>
            </a:r>
            <a:r>
              <a:rPr lang="en" sz="1500" u="sng">
                <a:solidFill>
                  <a:srgbClr val="000000"/>
                </a:solidFill>
                <a:latin typeface="Arial"/>
                <a:ea typeface="Arial"/>
                <a:cs typeface="Arial"/>
                <a:sym typeface="Arial"/>
              </a:rPr>
              <a:t>ratio9921x</a:t>
            </a:r>
            <a:r>
              <a:rPr lang="en" sz="1500">
                <a:latin typeface="Arial"/>
                <a:ea typeface="Arial"/>
                <a:cs typeface="Arial"/>
                <a:sym typeface="Arial"/>
              </a:rPr>
              <a:t> so that it makes sense as a rate. The business unit wanted a ratio, not a true percentage calculation</a:t>
            </a:r>
            <a:endParaRPr sz="1500">
              <a:latin typeface="Arial"/>
              <a:ea typeface="Arial"/>
              <a:cs typeface="Arial"/>
              <a:sym typeface="Arial"/>
            </a:endParaRPr>
          </a:p>
          <a:p>
            <a:pPr indent="0" lvl="0" marL="0" rtl="0" algn="l">
              <a:spcBef>
                <a:spcPts val="1600"/>
              </a:spcBef>
              <a:spcAft>
                <a:spcPts val="1600"/>
              </a:spcAft>
              <a:buNone/>
            </a:pPr>
            <a:r>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Methods Employed</a:t>
            </a:r>
            <a:endParaRPr>
              <a:solidFill>
                <a:srgbClr val="0000FF"/>
              </a:solidFill>
            </a:endParaRPr>
          </a:p>
        </p:txBody>
      </p:sp>
      <p:sp>
        <p:nvSpPr>
          <p:cNvPr id="85" name="Google Shape;85;p17"/>
          <p:cNvSpPr txBox="1"/>
          <p:nvPr>
            <p:ph idx="1" type="body"/>
          </p:nvPr>
        </p:nvSpPr>
        <p:spPr>
          <a:xfrm>
            <a:off x="991950" y="1017725"/>
            <a:ext cx="7160100" cy="3416400"/>
          </a:xfrm>
          <a:prstGeom prst="rect">
            <a:avLst/>
          </a:prstGeom>
          <a:noFill/>
        </p:spPr>
        <p:txBody>
          <a:bodyPr anchorCtr="0" anchor="t" bIns="91425" lIns="91425" spcFirstLastPara="1" rIns="91425" wrap="square" tIns="91425">
            <a:noAutofit/>
          </a:bodyPr>
          <a:lstStyle/>
          <a:p>
            <a:pPr indent="-317500" lvl="0" marL="457200" rtl="0" algn="l">
              <a:spcBef>
                <a:spcPts val="1800"/>
              </a:spcBef>
              <a:spcAft>
                <a:spcPts val="0"/>
              </a:spcAft>
              <a:buClr>
                <a:srgbClr val="000000"/>
              </a:buClr>
              <a:buSzPts val="1400"/>
              <a:buFont typeface="Arial"/>
              <a:buChar char="❖"/>
            </a:pPr>
            <a:r>
              <a:rPr b="1" lang="en" sz="1400">
                <a:solidFill>
                  <a:srgbClr val="FF0000"/>
                </a:solidFill>
                <a:latin typeface="Arial"/>
                <a:ea typeface="Arial"/>
                <a:cs typeface="Arial"/>
                <a:sym typeface="Arial"/>
              </a:rPr>
              <a:t>Data Transformation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Non-rate data has been log-transformed to take into account Poisson distribution.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FF0000"/>
                </a:solidFill>
                <a:latin typeface="Arial"/>
                <a:ea typeface="Arial"/>
                <a:cs typeface="Arial"/>
                <a:sym typeface="Arial"/>
              </a:rPr>
              <a:t>Correspondence </a:t>
            </a:r>
            <a:r>
              <a:rPr b="1" lang="en" sz="1400">
                <a:solidFill>
                  <a:srgbClr val="FF0000"/>
                </a:solidFill>
                <a:latin typeface="Arial"/>
                <a:ea typeface="Arial"/>
                <a:cs typeface="Arial"/>
                <a:sym typeface="Arial"/>
              </a:rPr>
              <a:t>Analysis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Exploring the relationship between age groups and total receipts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FF0000"/>
                </a:solidFill>
                <a:latin typeface="Arial"/>
                <a:ea typeface="Arial"/>
                <a:cs typeface="Arial"/>
                <a:sym typeface="Arial"/>
              </a:rPr>
              <a:t>Cluster Analysis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Exploring the patient demographics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FF0000"/>
                </a:solidFill>
                <a:latin typeface="Arial"/>
                <a:ea typeface="Arial"/>
                <a:cs typeface="Arial"/>
                <a:sym typeface="Arial"/>
              </a:rPr>
              <a:t>Principal Component Analysis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Investigate the common variation in the rate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FF0000"/>
                </a:solidFill>
                <a:latin typeface="Arial"/>
                <a:ea typeface="Arial"/>
                <a:cs typeface="Arial"/>
                <a:sym typeface="Arial"/>
              </a:rPr>
              <a:t>Canonical Correlation Analysis</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Exploring how the components interact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FF0000"/>
                </a:solidFill>
                <a:latin typeface="Arial"/>
                <a:ea typeface="Arial"/>
                <a:cs typeface="Arial"/>
                <a:sym typeface="Arial"/>
              </a:rPr>
              <a:t>Model Building and MultiVariate Regression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Using regression techniques to prediction eyeglass captures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Correspondence Analysis</a:t>
            </a:r>
            <a:endParaRPr>
              <a:solidFill>
                <a:srgbClr val="0000FF"/>
              </a:solidFill>
            </a:endParaRPr>
          </a:p>
        </p:txBody>
      </p:sp>
      <p:sp>
        <p:nvSpPr>
          <p:cNvPr id="91" name="Google Shape;91;p18"/>
          <p:cNvSpPr txBox="1"/>
          <p:nvPr>
            <p:ph idx="1" type="body"/>
          </p:nvPr>
        </p:nvSpPr>
        <p:spPr>
          <a:xfrm>
            <a:off x="4510275" y="1000075"/>
            <a:ext cx="38649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Using balloonplot() from gplots package, we found: </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00"/>
          </a:p>
        </p:txBody>
      </p:sp>
      <p:pic>
        <p:nvPicPr>
          <p:cNvPr id="92" name="Google Shape;92;p18"/>
          <p:cNvPicPr preferRelativeResize="0"/>
          <p:nvPr/>
        </p:nvPicPr>
        <p:blipFill>
          <a:blip r:embed="rId3">
            <a:alphaModFix/>
          </a:blip>
          <a:stretch>
            <a:fillRect/>
          </a:stretch>
        </p:blipFill>
        <p:spPr>
          <a:xfrm>
            <a:off x="152400" y="1612650"/>
            <a:ext cx="2422625" cy="713650"/>
          </a:xfrm>
          <a:prstGeom prst="rect">
            <a:avLst/>
          </a:prstGeom>
          <a:noFill/>
          <a:ln>
            <a:noFill/>
          </a:ln>
        </p:spPr>
      </p:pic>
      <p:pic>
        <p:nvPicPr>
          <p:cNvPr id="93" name="Google Shape;93;p18"/>
          <p:cNvPicPr preferRelativeResize="0"/>
          <p:nvPr/>
        </p:nvPicPr>
        <p:blipFill>
          <a:blip r:embed="rId4">
            <a:alphaModFix/>
          </a:blip>
          <a:stretch>
            <a:fillRect/>
          </a:stretch>
        </p:blipFill>
        <p:spPr>
          <a:xfrm>
            <a:off x="152400" y="2809400"/>
            <a:ext cx="2266175" cy="819375"/>
          </a:xfrm>
          <a:prstGeom prst="rect">
            <a:avLst/>
          </a:prstGeom>
          <a:noFill/>
          <a:ln>
            <a:noFill/>
          </a:ln>
        </p:spPr>
      </p:pic>
      <p:sp>
        <p:nvSpPr>
          <p:cNvPr id="94" name="Google Shape;94;p18"/>
          <p:cNvSpPr txBox="1"/>
          <p:nvPr/>
        </p:nvSpPr>
        <p:spPr>
          <a:xfrm>
            <a:off x="152400" y="1284250"/>
            <a:ext cx="2220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Grouping Ages</a:t>
            </a:r>
            <a:endParaRPr sz="1200">
              <a:solidFill>
                <a:schemeClr val="dk1"/>
              </a:solidFill>
            </a:endParaRPr>
          </a:p>
        </p:txBody>
      </p:sp>
      <p:sp>
        <p:nvSpPr>
          <p:cNvPr id="95" name="Google Shape;95;p18"/>
          <p:cNvSpPr txBox="1"/>
          <p:nvPr/>
        </p:nvSpPr>
        <p:spPr>
          <a:xfrm>
            <a:off x="152400" y="2478900"/>
            <a:ext cx="2220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Grouping Total Receipts</a:t>
            </a:r>
            <a:endParaRPr sz="1200">
              <a:solidFill>
                <a:schemeClr val="dk1"/>
              </a:solidFill>
            </a:endParaRPr>
          </a:p>
        </p:txBody>
      </p:sp>
      <p:pic>
        <p:nvPicPr>
          <p:cNvPr id="96" name="Google Shape;96;p18"/>
          <p:cNvPicPr preferRelativeResize="0"/>
          <p:nvPr/>
        </p:nvPicPr>
        <p:blipFill>
          <a:blip r:embed="rId5">
            <a:alphaModFix/>
          </a:blip>
          <a:stretch>
            <a:fillRect/>
          </a:stretch>
        </p:blipFill>
        <p:spPr>
          <a:xfrm>
            <a:off x="152400" y="4162175"/>
            <a:ext cx="2648829" cy="713650"/>
          </a:xfrm>
          <a:prstGeom prst="rect">
            <a:avLst/>
          </a:prstGeom>
          <a:noFill/>
          <a:ln>
            <a:noFill/>
          </a:ln>
        </p:spPr>
      </p:pic>
      <p:sp>
        <p:nvSpPr>
          <p:cNvPr id="97" name="Google Shape;97;p18"/>
          <p:cNvSpPr txBox="1"/>
          <p:nvPr/>
        </p:nvSpPr>
        <p:spPr>
          <a:xfrm>
            <a:off x="152400" y="3850500"/>
            <a:ext cx="23922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Chi-squared tests for each CA</a:t>
            </a:r>
            <a:endParaRPr sz="1200">
              <a:solidFill>
                <a:schemeClr val="dk1"/>
              </a:solidFill>
            </a:endParaRPr>
          </a:p>
        </p:txBody>
      </p:sp>
      <p:pic>
        <p:nvPicPr>
          <p:cNvPr id="98" name="Google Shape;98;p18"/>
          <p:cNvPicPr preferRelativeResize="0"/>
          <p:nvPr/>
        </p:nvPicPr>
        <p:blipFill>
          <a:blip r:embed="rId6">
            <a:alphaModFix/>
          </a:blip>
          <a:stretch>
            <a:fillRect/>
          </a:stretch>
        </p:blipFill>
        <p:spPr>
          <a:xfrm>
            <a:off x="6146125" y="1632413"/>
            <a:ext cx="2648825" cy="2218087"/>
          </a:xfrm>
          <a:prstGeom prst="rect">
            <a:avLst/>
          </a:prstGeom>
          <a:noFill/>
          <a:ln>
            <a:noFill/>
          </a:ln>
        </p:spPr>
      </p:pic>
      <p:pic>
        <p:nvPicPr>
          <p:cNvPr id="99" name="Google Shape;99;p18"/>
          <p:cNvPicPr preferRelativeResize="0"/>
          <p:nvPr/>
        </p:nvPicPr>
        <p:blipFill>
          <a:blip r:embed="rId7">
            <a:alphaModFix/>
          </a:blip>
          <a:stretch>
            <a:fillRect/>
          </a:stretch>
        </p:blipFill>
        <p:spPr>
          <a:xfrm>
            <a:off x="3456450" y="1632511"/>
            <a:ext cx="2648825" cy="2219315"/>
          </a:xfrm>
          <a:prstGeom prst="rect">
            <a:avLst/>
          </a:prstGeom>
          <a:noFill/>
          <a:ln>
            <a:noFill/>
          </a:ln>
        </p:spPr>
      </p:pic>
      <p:sp>
        <p:nvSpPr>
          <p:cNvPr id="100" name="Google Shape;100;p18"/>
          <p:cNvSpPr txBox="1"/>
          <p:nvPr/>
        </p:nvSpPr>
        <p:spPr>
          <a:xfrm>
            <a:off x="3409750" y="3684825"/>
            <a:ext cx="5566800" cy="1117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latin typeface="Proxima Nova"/>
                <a:ea typeface="Proxima Nova"/>
                <a:cs typeface="Proxima Nova"/>
                <a:sym typeface="Proxima Nova"/>
              </a:rPr>
              <a:t>Age groups</a:t>
            </a:r>
            <a:r>
              <a:rPr lang="en" sz="1100">
                <a:solidFill>
                  <a:schemeClr val="dk1"/>
                </a:solidFill>
                <a:latin typeface="Proxima Nova"/>
                <a:ea typeface="Proxima Nova"/>
                <a:cs typeface="Proxima Nova"/>
                <a:sym typeface="Proxima Nova"/>
              </a:rPr>
              <a:t> </a:t>
            </a:r>
            <a:r>
              <a:rPr b="1" lang="en" sz="1100">
                <a:solidFill>
                  <a:schemeClr val="dk1"/>
                </a:solidFill>
                <a:latin typeface="Proxima Nova"/>
                <a:ea typeface="Proxima Nova"/>
                <a:cs typeface="Proxima Nova"/>
                <a:sym typeface="Proxima Nova"/>
              </a:rPr>
              <a:t>0-29</a:t>
            </a:r>
            <a:r>
              <a:rPr lang="en" sz="1100">
                <a:solidFill>
                  <a:schemeClr val="dk1"/>
                </a:solidFill>
                <a:latin typeface="Proxima Nova"/>
                <a:ea typeface="Proxima Nova"/>
                <a:cs typeface="Proxima Nova"/>
                <a:sym typeface="Proxima Nova"/>
              </a:rPr>
              <a:t> </a:t>
            </a:r>
            <a:r>
              <a:rPr lang="en" sz="1100">
                <a:latin typeface="Proxima Nova"/>
                <a:ea typeface="Proxima Nova"/>
                <a:cs typeface="Proxima Nova"/>
                <a:sym typeface="Proxima Nova"/>
              </a:rPr>
              <a:t>and</a:t>
            </a:r>
            <a:r>
              <a:rPr lang="en" sz="1100">
                <a:solidFill>
                  <a:schemeClr val="dk1"/>
                </a:solidFill>
                <a:latin typeface="Proxima Nova"/>
                <a:ea typeface="Proxima Nova"/>
                <a:cs typeface="Proxima Nova"/>
                <a:sym typeface="Proxima Nova"/>
              </a:rPr>
              <a:t> </a:t>
            </a:r>
            <a:r>
              <a:rPr b="1" lang="en" sz="1100">
                <a:solidFill>
                  <a:schemeClr val="dk1"/>
                </a:solidFill>
                <a:latin typeface="Proxima Nova"/>
                <a:ea typeface="Proxima Nova"/>
                <a:cs typeface="Proxima Nova"/>
                <a:sym typeface="Proxima Nova"/>
              </a:rPr>
              <a:t>60-89</a:t>
            </a:r>
            <a:r>
              <a:rPr lang="en" sz="1100">
                <a:solidFill>
                  <a:schemeClr val="dk1"/>
                </a:solidFill>
                <a:latin typeface="Proxima Nova"/>
                <a:ea typeface="Proxima Nova"/>
                <a:cs typeface="Proxima Nova"/>
                <a:sym typeface="Proxima Nova"/>
              </a:rPr>
              <a:t> </a:t>
            </a:r>
            <a:r>
              <a:rPr lang="en" sz="1100">
                <a:latin typeface="Proxima Nova"/>
                <a:ea typeface="Proxima Nova"/>
                <a:cs typeface="Proxima Nova"/>
                <a:sym typeface="Proxima Nova"/>
              </a:rPr>
              <a:t>are very similar in terms of their correlations between number of patients and total receipt of an eye care practice.</a:t>
            </a:r>
            <a:r>
              <a:rPr lang="en"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Char char="❖"/>
            </a:pPr>
            <a:r>
              <a:rPr lang="en" sz="1100">
                <a:latin typeface="Proxima Nova"/>
                <a:ea typeface="Proxima Nova"/>
                <a:cs typeface="Proxima Nova"/>
                <a:sym typeface="Proxima Nova"/>
              </a:rPr>
              <a:t>There are many optometry practices that have under 500 patients aged between 0-29 or 60-89. Additionally, total receipts collected from these patients tend to be between $180,000 - $360,000, which is an </a:t>
            </a:r>
            <a:r>
              <a:rPr b="1" lang="en" sz="1100">
                <a:latin typeface="Proxima Nova"/>
                <a:ea typeface="Proxima Nova"/>
                <a:cs typeface="Proxima Nova"/>
                <a:sym typeface="Proxima Nova"/>
              </a:rPr>
              <a:t>Average</a:t>
            </a:r>
            <a:r>
              <a:rPr lang="en" sz="1100">
                <a:latin typeface="Proxima Nova"/>
                <a:ea typeface="Proxima Nova"/>
                <a:cs typeface="Proxima Nova"/>
                <a:sym typeface="Proxima Nova"/>
              </a:rPr>
              <a:t> amount.</a:t>
            </a:r>
            <a:r>
              <a:rPr lang="en" sz="1100"/>
              <a:t> </a:t>
            </a:r>
            <a:endParaRPr sz="11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Correspondence Analysis</a:t>
            </a:r>
            <a:endParaRPr>
              <a:solidFill>
                <a:srgbClr val="0000FF"/>
              </a:solidFill>
            </a:endParaRPr>
          </a:p>
        </p:txBody>
      </p:sp>
      <p:sp>
        <p:nvSpPr>
          <p:cNvPr id="106" name="Google Shape;106;p19"/>
          <p:cNvSpPr txBox="1"/>
          <p:nvPr>
            <p:ph idx="1" type="body"/>
          </p:nvPr>
        </p:nvSpPr>
        <p:spPr>
          <a:xfrm>
            <a:off x="2639550" y="1000075"/>
            <a:ext cx="38649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Using balloonplot() from gplots package, we found: </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00"/>
          </a:p>
        </p:txBody>
      </p:sp>
      <p:sp>
        <p:nvSpPr>
          <p:cNvPr id="107" name="Google Shape;107;p19"/>
          <p:cNvSpPr txBox="1"/>
          <p:nvPr/>
        </p:nvSpPr>
        <p:spPr>
          <a:xfrm>
            <a:off x="41425" y="3608625"/>
            <a:ext cx="4263300" cy="1117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latin typeface="Proxima Nova"/>
                <a:ea typeface="Proxima Nova"/>
                <a:cs typeface="Proxima Nova"/>
                <a:sym typeface="Proxima Nova"/>
              </a:rPr>
              <a:t>An optometry practice that has a </a:t>
            </a:r>
            <a:r>
              <a:rPr b="1" lang="en" sz="1100">
                <a:latin typeface="Proxima Nova"/>
                <a:ea typeface="Proxima Nova"/>
                <a:cs typeface="Proxima Nova"/>
                <a:sym typeface="Proxima Nova"/>
              </a:rPr>
              <a:t>Low</a:t>
            </a:r>
            <a:r>
              <a:rPr lang="en" sz="1100">
                <a:latin typeface="Proxima Nova"/>
                <a:ea typeface="Proxima Nova"/>
                <a:cs typeface="Proxima Nova"/>
                <a:sym typeface="Proxima Nova"/>
              </a:rPr>
              <a:t> number of patients (aged</a:t>
            </a:r>
            <a:r>
              <a:rPr lang="en" sz="1100">
                <a:solidFill>
                  <a:schemeClr val="dk1"/>
                </a:solidFill>
                <a:latin typeface="Proxima Nova"/>
                <a:ea typeface="Proxima Nova"/>
                <a:cs typeface="Proxima Nova"/>
                <a:sym typeface="Proxima Nova"/>
              </a:rPr>
              <a:t> </a:t>
            </a:r>
            <a:r>
              <a:rPr b="1" lang="en" sz="1100">
                <a:solidFill>
                  <a:schemeClr val="dk1"/>
                </a:solidFill>
                <a:latin typeface="Proxima Nova"/>
                <a:ea typeface="Proxima Nova"/>
                <a:cs typeface="Proxima Nova"/>
                <a:sym typeface="Proxima Nova"/>
              </a:rPr>
              <a:t>30-59)</a:t>
            </a:r>
            <a:r>
              <a:rPr lang="en" sz="1100">
                <a:solidFill>
                  <a:schemeClr val="dk1"/>
                </a:solidFill>
                <a:latin typeface="Proxima Nova"/>
                <a:ea typeface="Proxima Nova"/>
                <a:cs typeface="Proxima Nova"/>
                <a:sym typeface="Proxima Nova"/>
              </a:rPr>
              <a:t> </a:t>
            </a:r>
            <a:r>
              <a:rPr lang="en" sz="1100">
                <a:latin typeface="Proxima Nova"/>
                <a:ea typeface="Proxima Nova"/>
                <a:cs typeface="Proxima Nova"/>
                <a:sym typeface="Proxima Nova"/>
              </a:rPr>
              <a:t>is much less likely to have a </a:t>
            </a:r>
            <a:r>
              <a:rPr b="1" lang="en" sz="1100">
                <a:latin typeface="Proxima Nova"/>
                <a:ea typeface="Proxima Nova"/>
                <a:cs typeface="Proxima Nova"/>
                <a:sym typeface="Proxima Nova"/>
              </a:rPr>
              <a:t>High</a:t>
            </a:r>
            <a:r>
              <a:rPr lang="en" sz="1100">
                <a:latin typeface="Proxima Nova"/>
                <a:ea typeface="Proxima Nova"/>
                <a:cs typeface="Proxima Nova"/>
                <a:sym typeface="Proxima Nova"/>
              </a:rPr>
              <a:t> total quarterly receipt ($360,000 - $900,000). </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Char char="❖"/>
            </a:pPr>
            <a:r>
              <a:rPr lang="en" sz="1100">
                <a:latin typeface="Proxima Nova"/>
                <a:ea typeface="Proxima Nova"/>
                <a:cs typeface="Proxima Nova"/>
                <a:sym typeface="Proxima Nova"/>
              </a:rPr>
              <a:t>However, this age group has the strongest correlation between </a:t>
            </a:r>
            <a:r>
              <a:rPr b="1" lang="en" sz="1100">
                <a:latin typeface="Proxima Nova"/>
                <a:ea typeface="Proxima Nova"/>
                <a:cs typeface="Proxima Nova"/>
                <a:sym typeface="Proxima Nova"/>
              </a:rPr>
              <a:t>High</a:t>
            </a:r>
            <a:r>
              <a:rPr lang="en" sz="1100">
                <a:latin typeface="Proxima Nova"/>
                <a:ea typeface="Proxima Nova"/>
                <a:cs typeface="Proxima Nova"/>
                <a:sym typeface="Proxima Nova"/>
              </a:rPr>
              <a:t> number of patients and </a:t>
            </a:r>
            <a:r>
              <a:rPr b="1" lang="en" sz="1100">
                <a:latin typeface="Proxima Nova"/>
                <a:ea typeface="Proxima Nova"/>
                <a:cs typeface="Proxima Nova"/>
                <a:sym typeface="Proxima Nova"/>
              </a:rPr>
              <a:t>High</a:t>
            </a:r>
            <a:r>
              <a:rPr lang="en" sz="1100">
                <a:latin typeface="Proxima Nova"/>
                <a:ea typeface="Proxima Nova"/>
                <a:cs typeface="Proxima Nova"/>
                <a:sym typeface="Proxima Nova"/>
              </a:rPr>
              <a:t> total receipt, compared to other age groups.</a:t>
            </a:r>
            <a:endParaRPr sz="1100">
              <a:latin typeface="Proxima Nova"/>
              <a:ea typeface="Proxima Nova"/>
              <a:cs typeface="Proxima Nova"/>
              <a:sym typeface="Proxima Nova"/>
            </a:endParaRPr>
          </a:p>
        </p:txBody>
      </p:sp>
      <p:pic>
        <p:nvPicPr>
          <p:cNvPr id="108" name="Google Shape;108;p19"/>
          <p:cNvPicPr preferRelativeResize="0"/>
          <p:nvPr/>
        </p:nvPicPr>
        <p:blipFill>
          <a:blip r:embed="rId3">
            <a:alphaModFix/>
          </a:blip>
          <a:stretch>
            <a:fillRect/>
          </a:stretch>
        </p:blipFill>
        <p:spPr>
          <a:xfrm>
            <a:off x="838200" y="1398725"/>
            <a:ext cx="2794201" cy="2341100"/>
          </a:xfrm>
          <a:prstGeom prst="rect">
            <a:avLst/>
          </a:prstGeom>
          <a:noFill/>
          <a:ln>
            <a:noFill/>
          </a:ln>
        </p:spPr>
      </p:pic>
      <p:pic>
        <p:nvPicPr>
          <p:cNvPr id="109" name="Google Shape;109;p19"/>
          <p:cNvPicPr preferRelativeResize="0"/>
          <p:nvPr/>
        </p:nvPicPr>
        <p:blipFill>
          <a:blip r:embed="rId4">
            <a:alphaModFix/>
          </a:blip>
          <a:stretch>
            <a:fillRect/>
          </a:stretch>
        </p:blipFill>
        <p:spPr>
          <a:xfrm>
            <a:off x="5371525" y="1614475"/>
            <a:ext cx="2539624" cy="2125350"/>
          </a:xfrm>
          <a:prstGeom prst="rect">
            <a:avLst/>
          </a:prstGeom>
          <a:noFill/>
          <a:ln>
            <a:noFill/>
          </a:ln>
        </p:spPr>
      </p:pic>
      <p:sp>
        <p:nvSpPr>
          <p:cNvPr id="110" name="Google Shape;110;p19"/>
          <p:cNvSpPr txBox="1"/>
          <p:nvPr/>
        </p:nvSpPr>
        <p:spPr>
          <a:xfrm>
            <a:off x="4765825" y="3608625"/>
            <a:ext cx="4263300" cy="1117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Proxima Nova"/>
              <a:buChar char="❖"/>
            </a:pPr>
            <a:r>
              <a:rPr lang="en" sz="1100">
                <a:latin typeface="Proxima Nova"/>
                <a:ea typeface="Proxima Nova"/>
                <a:cs typeface="Proxima Nova"/>
                <a:sym typeface="Proxima Nova"/>
              </a:rPr>
              <a:t>All practices have under 500 patients aged </a:t>
            </a:r>
            <a:r>
              <a:rPr b="1" lang="en" sz="1100">
                <a:solidFill>
                  <a:schemeClr val="dk1"/>
                </a:solidFill>
                <a:latin typeface="Proxima Nova"/>
                <a:ea typeface="Proxima Nova"/>
                <a:cs typeface="Proxima Nova"/>
                <a:sym typeface="Proxima Nova"/>
              </a:rPr>
              <a:t>90-119</a:t>
            </a:r>
            <a:r>
              <a:rPr lang="en" sz="1100">
                <a:latin typeface="Proxima Nova"/>
                <a:ea typeface="Proxima Nova"/>
                <a:cs typeface="Proxima Nova"/>
                <a:sym typeface="Proxima Nova"/>
              </a:rPr>
              <a:t>.</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Char char="❖"/>
            </a:pPr>
            <a:r>
              <a:rPr lang="en" sz="1100">
                <a:latin typeface="Proxima Nova"/>
                <a:ea typeface="Proxima Nova"/>
                <a:cs typeface="Proxima Nova"/>
                <a:sym typeface="Proxima Nova"/>
              </a:rPr>
              <a:t>90-119</a:t>
            </a:r>
            <a:r>
              <a:rPr lang="en" sz="1100">
                <a:solidFill>
                  <a:schemeClr val="dk1"/>
                </a:solidFill>
                <a:latin typeface="Proxima Nova"/>
                <a:ea typeface="Proxima Nova"/>
                <a:cs typeface="Proxima Nova"/>
                <a:sym typeface="Proxima Nova"/>
              </a:rPr>
              <a:t> </a:t>
            </a:r>
            <a:r>
              <a:rPr lang="en" sz="1100">
                <a:latin typeface="Proxima Nova"/>
                <a:ea typeface="Proxima Nova"/>
                <a:cs typeface="Proxima Nova"/>
                <a:sym typeface="Proxima Nova"/>
              </a:rPr>
              <a:t>is the only age group that has correlation between </a:t>
            </a:r>
            <a:r>
              <a:rPr b="1" lang="en" sz="1100">
                <a:latin typeface="Proxima Nova"/>
                <a:ea typeface="Proxima Nova"/>
                <a:cs typeface="Proxima Nova"/>
                <a:sym typeface="Proxima Nova"/>
              </a:rPr>
              <a:t>Low</a:t>
            </a:r>
            <a:r>
              <a:rPr lang="en" sz="1100">
                <a:latin typeface="Proxima Nova"/>
                <a:ea typeface="Proxima Nova"/>
                <a:cs typeface="Proxima Nova"/>
                <a:sym typeface="Proxima Nova"/>
              </a:rPr>
              <a:t> number of patients and </a:t>
            </a:r>
            <a:r>
              <a:rPr b="1" lang="en" sz="1100">
                <a:latin typeface="Proxima Nova"/>
                <a:ea typeface="Proxima Nova"/>
                <a:cs typeface="Proxima Nova"/>
                <a:sym typeface="Proxima Nova"/>
              </a:rPr>
              <a:t>Very High</a:t>
            </a:r>
            <a:r>
              <a:rPr lang="en" sz="1100">
                <a:latin typeface="Proxima Nova"/>
                <a:ea typeface="Proxima Nova"/>
                <a:cs typeface="Proxima Nova"/>
                <a:sym typeface="Proxima Nova"/>
              </a:rPr>
              <a:t> total receipt, even though it is not a strong correlation. </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Cluster Analysis</a:t>
            </a:r>
            <a:endParaRPr>
              <a:solidFill>
                <a:srgbClr val="0000FF"/>
              </a:solidFill>
            </a:endParaRPr>
          </a:p>
        </p:txBody>
      </p:sp>
      <p:sp>
        <p:nvSpPr>
          <p:cNvPr id="116" name="Google Shape;116;p20"/>
          <p:cNvSpPr txBox="1"/>
          <p:nvPr>
            <p:ph idx="1" type="body"/>
          </p:nvPr>
        </p:nvSpPr>
        <p:spPr>
          <a:xfrm>
            <a:off x="3228925" y="4515425"/>
            <a:ext cx="696600" cy="46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 = 3 </a:t>
            </a:r>
            <a:endParaRPr/>
          </a:p>
        </p:txBody>
      </p:sp>
      <p:pic>
        <p:nvPicPr>
          <p:cNvPr id="117" name="Google Shape;117;p20"/>
          <p:cNvPicPr preferRelativeResize="0"/>
          <p:nvPr/>
        </p:nvPicPr>
        <p:blipFill>
          <a:blip r:embed="rId3">
            <a:alphaModFix/>
          </a:blip>
          <a:stretch>
            <a:fillRect/>
          </a:stretch>
        </p:blipFill>
        <p:spPr>
          <a:xfrm>
            <a:off x="1739474" y="1290450"/>
            <a:ext cx="3535899" cy="3104650"/>
          </a:xfrm>
          <a:prstGeom prst="rect">
            <a:avLst/>
          </a:prstGeom>
          <a:noFill/>
          <a:ln>
            <a:noFill/>
          </a:ln>
        </p:spPr>
      </p:pic>
      <p:pic>
        <p:nvPicPr>
          <p:cNvPr id="118" name="Google Shape;118;p20"/>
          <p:cNvPicPr preferRelativeResize="0"/>
          <p:nvPr/>
        </p:nvPicPr>
        <p:blipFill>
          <a:blip r:embed="rId4">
            <a:alphaModFix/>
          </a:blip>
          <a:stretch>
            <a:fillRect/>
          </a:stretch>
        </p:blipFill>
        <p:spPr>
          <a:xfrm>
            <a:off x="5199200" y="1170125"/>
            <a:ext cx="3809925" cy="3345300"/>
          </a:xfrm>
          <a:prstGeom prst="rect">
            <a:avLst/>
          </a:prstGeom>
          <a:noFill/>
          <a:ln>
            <a:noFill/>
          </a:ln>
        </p:spPr>
      </p:pic>
      <p:sp>
        <p:nvSpPr>
          <p:cNvPr id="119" name="Google Shape;119;p20"/>
          <p:cNvSpPr txBox="1"/>
          <p:nvPr/>
        </p:nvSpPr>
        <p:spPr>
          <a:xfrm>
            <a:off x="102925" y="1483625"/>
            <a:ext cx="1816800" cy="3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Proxima Nova"/>
                <a:ea typeface="Proxima Nova"/>
                <a:cs typeface="Proxima Nova"/>
                <a:sym typeface="Proxima Nova"/>
              </a:rPr>
              <a:t>Original Age </a:t>
            </a:r>
            <a:r>
              <a:rPr b="1" lang="en">
                <a:solidFill>
                  <a:schemeClr val="dk2"/>
                </a:solidFill>
                <a:latin typeface="Proxima Nova"/>
                <a:ea typeface="Proxima Nova"/>
                <a:cs typeface="Proxima Nova"/>
                <a:sym typeface="Proxima Nova"/>
              </a:rPr>
              <a:t>Variables</a:t>
            </a:r>
            <a:r>
              <a:rPr lang="en">
                <a:solidFill>
                  <a:schemeClr val="dk2"/>
                </a:solidFill>
                <a:latin typeface="Proxima Nova"/>
                <a:ea typeface="Proxima Nova"/>
                <a:cs typeface="Proxima Nova"/>
                <a:sym typeface="Proxima Nova"/>
              </a:rPr>
              <a:t>:</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0-9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10-19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20-29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30-39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40-49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50-59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60-69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70-79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80-89</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90-99</a:t>
            </a:r>
            <a:endParaRPr>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Analysis</a:t>
            </a:r>
            <a:endParaRPr/>
          </a:p>
        </p:txBody>
      </p:sp>
      <p:sp>
        <p:nvSpPr>
          <p:cNvPr id="125" name="Google Shape;125;p21"/>
          <p:cNvSpPr txBox="1"/>
          <p:nvPr>
            <p:ph idx="1" type="body"/>
          </p:nvPr>
        </p:nvSpPr>
        <p:spPr>
          <a:xfrm>
            <a:off x="184800" y="4224775"/>
            <a:ext cx="8774400" cy="100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Cluster 1:  Balance Age - The practices do not have a skewed population of patients’ age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Cluster 2: Old Patients - The practices have a population of patients that are skewed toward young age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Cluster 3: Young Patients - The practices have a population of patients that are skewed toward old age</a:t>
            </a:r>
            <a:endParaRPr sz="1400">
              <a:solidFill>
                <a:srgbClr val="000000"/>
              </a:solidFill>
            </a:endParaRPr>
          </a:p>
        </p:txBody>
      </p:sp>
      <p:pic>
        <p:nvPicPr>
          <p:cNvPr id="126" name="Google Shape;126;p21"/>
          <p:cNvPicPr preferRelativeResize="0"/>
          <p:nvPr/>
        </p:nvPicPr>
        <p:blipFill>
          <a:blip r:embed="rId3">
            <a:alphaModFix/>
          </a:blip>
          <a:stretch>
            <a:fillRect/>
          </a:stretch>
        </p:blipFill>
        <p:spPr>
          <a:xfrm>
            <a:off x="0" y="152400"/>
            <a:ext cx="9144000" cy="3915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