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x="18288000" cy="10287000"/>
  <p:notesSz cx="6858000" cy="9144000"/>
  <p:embeddedFontLst>
    <p:embeddedFont>
      <p:font typeface="DM Sans Bold" charset="1" panose="00000000000000000000"/>
      <p:regular r:id="rId42"/>
    </p:embeddedFont>
    <p:embeddedFont>
      <p:font typeface="Alatsi" charset="1" panose="00000500000000000000"/>
      <p:regular r:id="rId43"/>
    </p:embeddedFont>
    <p:embeddedFont>
      <p:font typeface="Open Sans Bold" charset="1" panose="020B0806030504020204"/>
      <p:regular r:id="rId44"/>
    </p:embeddedFont>
    <p:embeddedFont>
      <p:font typeface="Kollektif Bold" charset="1" panose="020B0604020101010102"/>
      <p:regular r:id="rId45"/>
    </p:embeddedFont>
    <p:embeddedFont>
      <p:font typeface="DM Sans" charset="1" panose="00000000000000000000"/>
      <p:regular r:id="rId46"/>
    </p:embeddedFont>
    <p:embeddedFont>
      <p:font typeface="Abhaya Libre" charset="1" panose="02000503000000000000"/>
      <p:regular r:id="rId47"/>
    </p:embeddedFont>
    <p:embeddedFont>
      <p:font typeface="Canva Sans Bold" charset="1" panose="020B0803030501040103"/>
      <p:regular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fonts/font42.fntdata" Type="http://schemas.openxmlformats.org/officeDocument/2006/relationships/font"/><Relationship Id="rId43" Target="fonts/font43.fntdata" Type="http://schemas.openxmlformats.org/officeDocument/2006/relationships/font"/><Relationship Id="rId44" Target="fonts/font44.fntdata" Type="http://schemas.openxmlformats.org/officeDocument/2006/relationships/font"/><Relationship Id="rId45" Target="fonts/font45.fntdata" Type="http://schemas.openxmlformats.org/officeDocument/2006/relationships/font"/><Relationship Id="rId46" Target="fonts/font46.fntdata" Type="http://schemas.openxmlformats.org/officeDocument/2006/relationships/font"/><Relationship Id="rId47" Target="fonts/font47.fntdata" Type="http://schemas.openxmlformats.org/officeDocument/2006/relationships/font"/><Relationship Id="rId48" Target="fonts/font48.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 Id="rId3" Target="../media/image40.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1.png" Type="http://schemas.openxmlformats.org/officeDocument/2006/relationships/image"/><Relationship Id="rId3" Target="../media/image42.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3.png" Type="http://schemas.openxmlformats.org/officeDocument/2006/relationships/image"/><Relationship Id="rId3" Target="../media/image4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 Id="rId3" Target="../media/image46.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7.png" Type="http://schemas.openxmlformats.org/officeDocument/2006/relationships/image"/><Relationship Id="rId3" Target="../media/image48.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9.png" Type="http://schemas.openxmlformats.org/officeDocument/2006/relationships/image"/><Relationship Id="rId3" Target="../media/image50.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1.png" Type="http://schemas.openxmlformats.org/officeDocument/2006/relationships/image"/><Relationship Id="rId3" Target="../media/image52.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3.png" Type="http://schemas.openxmlformats.org/officeDocument/2006/relationships/image"/><Relationship Id="rId3" Target="../media/image54.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5.png" Type="http://schemas.openxmlformats.org/officeDocument/2006/relationships/image"/><Relationship Id="rId3" Target="../media/image56.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7.png" Type="http://schemas.openxmlformats.org/officeDocument/2006/relationships/image"/><Relationship Id="rId3" Target="../media/image58.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9.png" Type="http://schemas.openxmlformats.org/officeDocument/2006/relationships/image"/><Relationship Id="rId3" Target="../media/image60.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1.png" Type="http://schemas.openxmlformats.org/officeDocument/2006/relationships/image"/><Relationship Id="rId3" Target="../media/image62.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3.png" Type="http://schemas.openxmlformats.org/officeDocument/2006/relationships/image"/><Relationship Id="rId3" Target="../media/image6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5.png" Type="http://schemas.openxmlformats.org/officeDocument/2006/relationships/image"/><Relationship Id="rId3" Target="../media/image66.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7.png" Type="http://schemas.openxmlformats.org/officeDocument/2006/relationships/image"/><Relationship Id="rId3" Target="../media/image68.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9.png" Type="http://schemas.openxmlformats.org/officeDocument/2006/relationships/image"/><Relationship Id="rId3" Target="../media/image70.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1.png" Type="http://schemas.openxmlformats.org/officeDocument/2006/relationships/image"/><Relationship Id="rId3" Target="../media/image72.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3.png" Type="http://schemas.openxmlformats.org/officeDocument/2006/relationships/image"/><Relationship Id="rId3" Target="../media/image74.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1280812" y="3561216"/>
            <a:ext cx="15473273" cy="2265900"/>
          </a:xfrm>
          <a:prstGeom prst="rect">
            <a:avLst/>
          </a:prstGeom>
        </p:spPr>
        <p:txBody>
          <a:bodyPr anchor="t" rtlCol="false" tIns="0" lIns="0" bIns="0" rIns="0">
            <a:spAutoFit/>
          </a:bodyPr>
          <a:lstStyle/>
          <a:p>
            <a:pPr algn="ctr">
              <a:lnSpc>
                <a:spcPts val="8647"/>
              </a:lnSpc>
            </a:pPr>
            <a:r>
              <a:rPr lang="en-US" sz="9198">
                <a:solidFill>
                  <a:srgbClr val="000000"/>
                </a:solidFill>
                <a:latin typeface="DM Sans Bold"/>
              </a:rPr>
              <a:t>NREGA Project Analysis Using Power BI</a:t>
            </a:r>
          </a:p>
        </p:txBody>
      </p:sp>
      <p:sp>
        <p:nvSpPr>
          <p:cNvPr name="TextBox 18" id="18"/>
          <p:cNvSpPr txBox="true"/>
          <p:nvPr/>
        </p:nvSpPr>
        <p:spPr>
          <a:xfrm rot="0">
            <a:off x="4914102" y="6624033"/>
            <a:ext cx="8459795" cy="578026"/>
          </a:xfrm>
          <a:prstGeom prst="rect">
            <a:avLst/>
          </a:prstGeom>
        </p:spPr>
        <p:txBody>
          <a:bodyPr anchor="t" rtlCol="false" tIns="0" lIns="0" bIns="0" rIns="0">
            <a:spAutoFit/>
          </a:bodyPr>
          <a:lstStyle/>
          <a:p>
            <a:pPr algn="ctr">
              <a:lnSpc>
                <a:spcPts val="4381"/>
              </a:lnSpc>
            </a:pPr>
            <a:r>
              <a:rPr lang="en-US" sz="4381" spc="-87">
                <a:solidFill>
                  <a:srgbClr val="000000"/>
                </a:solidFill>
                <a:latin typeface="DM Sans Bold"/>
              </a:rPr>
              <a:t>Presented by Vijaya Laxmi</a:t>
            </a:r>
          </a:p>
        </p:txBody>
      </p:sp>
      <p:sp>
        <p:nvSpPr>
          <p:cNvPr name="Freeform 19" id="19"/>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153835" y="2116196"/>
            <a:ext cx="16267931" cy="4437243"/>
          </a:xfrm>
          <a:prstGeom prst="rect">
            <a:avLst/>
          </a:prstGeom>
        </p:spPr>
        <p:txBody>
          <a:bodyPr anchor="t" rtlCol="false" tIns="0" lIns="0" bIns="0" rIns="0">
            <a:spAutoFit/>
          </a:bodyPr>
          <a:lstStyle/>
          <a:p>
            <a:pPr algn="l">
              <a:lnSpc>
                <a:spcPts val="5852"/>
              </a:lnSpc>
            </a:pPr>
            <a:r>
              <a:rPr lang="en-US" sz="4180">
                <a:solidFill>
                  <a:srgbClr val="000000"/>
                </a:solidFill>
                <a:latin typeface="Alatsi"/>
              </a:rPr>
              <a:t>Total Exp(Rs. in Lakhs.): Total expenditure in Indian Rupees (in lakhs).</a:t>
            </a:r>
          </a:p>
          <a:p>
            <a:pPr algn="l">
              <a:lnSpc>
                <a:spcPts val="5852"/>
              </a:lnSpc>
            </a:pPr>
            <a:r>
              <a:rPr lang="en-US" sz="4180">
                <a:solidFill>
                  <a:srgbClr val="000000"/>
                </a:solidFill>
                <a:latin typeface="Alatsi"/>
              </a:rPr>
              <a:t>Wages(Rs. In Lakhs): Expenditure on wages in Indian Rupees (in lakhs).</a:t>
            </a:r>
          </a:p>
          <a:p>
            <a:pPr algn="l">
              <a:lnSpc>
                <a:spcPts val="5852"/>
              </a:lnSpc>
            </a:pPr>
            <a:r>
              <a:rPr lang="en-US" sz="4180">
                <a:solidFill>
                  <a:srgbClr val="000000"/>
                </a:solidFill>
                <a:latin typeface="Alatsi"/>
              </a:rPr>
              <a:t>Material and skilled Wages(Rs. In Lakhs): Expenditure on materials and skilled wages in Indian Rupees (in lakhs).</a:t>
            </a:r>
          </a:p>
          <a:p>
            <a:pPr algn="l">
              <a:lnSpc>
                <a:spcPts val="5852"/>
              </a:lnSpc>
            </a:pPr>
            <a:r>
              <a:rPr lang="en-US" sz="4180">
                <a:solidFill>
                  <a:srgbClr val="000000"/>
                </a:solidFill>
                <a:latin typeface="Alatsi"/>
              </a:rPr>
              <a:t>Total Adm Expenditure (Rs. in Lakhs): Total administrative expenditure in Indian Rupees (in lakhs).</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a:t>
              </a:r>
            </a:p>
          </p:txBody>
        </p:sp>
      </p:grpSp>
      <p:sp>
        <p:nvSpPr>
          <p:cNvPr name="Freeform 11" id="11"/>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1028700" y="243843"/>
            <a:ext cx="12282170" cy="1038218"/>
          </a:xfrm>
          <a:prstGeom prst="rect">
            <a:avLst/>
          </a:prstGeom>
        </p:spPr>
        <p:txBody>
          <a:bodyPr anchor="t" rtlCol="false" tIns="0" lIns="0" bIns="0" rIns="0">
            <a:spAutoFit/>
          </a:bodyPr>
          <a:lstStyle/>
          <a:p>
            <a:pPr algn="ctr">
              <a:lnSpc>
                <a:spcPts val="8400"/>
              </a:lnSpc>
            </a:pPr>
            <a:r>
              <a:rPr lang="en-US" sz="6000">
                <a:solidFill>
                  <a:srgbClr val="000000"/>
                </a:solidFill>
                <a:latin typeface="Alatsi"/>
              </a:rPr>
              <a:t>VARIABLE DESCRIPTION CONTD...</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791340" y="2895980"/>
            <a:ext cx="14705320" cy="4437243"/>
          </a:xfrm>
          <a:prstGeom prst="rect">
            <a:avLst/>
          </a:prstGeom>
        </p:spPr>
        <p:txBody>
          <a:bodyPr anchor="t" rtlCol="false" tIns="0" lIns="0" bIns="0" rIns="0">
            <a:spAutoFit/>
          </a:bodyPr>
          <a:lstStyle/>
          <a:p>
            <a:pPr algn="l" marL="902546" indent="-451273" lvl="1">
              <a:lnSpc>
                <a:spcPts val="5852"/>
              </a:lnSpc>
              <a:buFont typeface="Arial"/>
              <a:buChar char="•"/>
            </a:pPr>
            <a:r>
              <a:rPr lang="en-US" sz="4180">
                <a:solidFill>
                  <a:srgbClr val="000000"/>
                </a:solidFill>
                <a:latin typeface="Alatsi"/>
              </a:rPr>
              <a:t>Data Pre-Processing</a:t>
            </a:r>
          </a:p>
          <a:p>
            <a:pPr algn="l" marL="902546" indent="-451273" lvl="1">
              <a:lnSpc>
                <a:spcPts val="5852"/>
              </a:lnSpc>
              <a:buFont typeface="Arial"/>
              <a:buChar char="•"/>
            </a:pPr>
            <a:r>
              <a:rPr lang="en-US" sz="4180">
                <a:solidFill>
                  <a:srgbClr val="000000"/>
                </a:solidFill>
                <a:latin typeface="Alatsi"/>
              </a:rPr>
              <a:t>Data Cleaning</a:t>
            </a:r>
          </a:p>
          <a:p>
            <a:pPr algn="l" marL="902546" indent="-451273" lvl="1">
              <a:lnSpc>
                <a:spcPts val="5852"/>
              </a:lnSpc>
              <a:buFont typeface="Arial"/>
              <a:buChar char="•"/>
            </a:pPr>
            <a:r>
              <a:rPr lang="en-US" sz="4180">
                <a:solidFill>
                  <a:srgbClr val="000000"/>
                </a:solidFill>
                <a:latin typeface="Alatsi"/>
              </a:rPr>
              <a:t>Exploratory data analysis (EDA) to identify patterns, trends, and disparities</a:t>
            </a:r>
          </a:p>
          <a:p>
            <a:pPr algn="l" marL="902546" indent="-451273" lvl="1">
              <a:lnSpc>
                <a:spcPts val="5852"/>
              </a:lnSpc>
              <a:buFont typeface="Arial"/>
              <a:buChar char="•"/>
            </a:pPr>
            <a:r>
              <a:rPr lang="en-US" sz="4180">
                <a:solidFill>
                  <a:srgbClr val="000000"/>
                </a:solidFill>
                <a:latin typeface="Alatsi"/>
              </a:rPr>
              <a:t>Utilizing data visualization techniques to present key findings effectively</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a:t>
              </a:r>
            </a:p>
          </p:txBody>
        </p:sp>
      </p:grpSp>
      <p:sp>
        <p:nvSpPr>
          <p:cNvPr name="Freeform 11" id="11"/>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2684060" y="1205650"/>
            <a:ext cx="7173516" cy="963294"/>
          </a:xfrm>
          <a:prstGeom prst="rect">
            <a:avLst/>
          </a:prstGeom>
        </p:spPr>
        <p:txBody>
          <a:bodyPr anchor="t" rtlCol="false" tIns="0" lIns="0" bIns="0" rIns="0">
            <a:spAutoFit/>
          </a:bodyPr>
          <a:lstStyle/>
          <a:p>
            <a:pPr algn="ctr">
              <a:lnSpc>
                <a:spcPts val="7805"/>
              </a:lnSpc>
              <a:spcBef>
                <a:spcPct val="0"/>
              </a:spcBef>
            </a:pPr>
            <a:r>
              <a:rPr lang="en-US" sz="5575">
                <a:solidFill>
                  <a:srgbClr val="000000"/>
                </a:solidFill>
                <a:latin typeface="Open Sans Bold"/>
              </a:rPr>
              <a:t>Scope of this Project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2693793" y="7510422"/>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grpSp>
        <p:nvGrpSpPr>
          <p:cNvPr name="Group 5" id="5"/>
          <p:cNvGrpSpPr/>
          <p:nvPr/>
        </p:nvGrpSpPr>
        <p:grpSpPr>
          <a:xfrm rot="-2700000">
            <a:off x="14034654" y="-4091495"/>
            <a:ext cx="7415398" cy="3565095"/>
            <a:chOff x="0" y="0"/>
            <a:chExt cx="660400" cy="317500"/>
          </a:xfrm>
        </p:grpSpPr>
        <p:sp>
          <p:nvSpPr>
            <p:cNvPr name="Freeform 6" id="6"/>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7" id="7"/>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8" id="8"/>
          <p:cNvSpPr/>
          <p:nvPr/>
        </p:nvSpPr>
        <p:spPr>
          <a:xfrm flipV="true">
            <a:off x="16779354" y="-3323851"/>
            <a:ext cx="5132702" cy="5185216"/>
          </a:xfrm>
          <a:prstGeom prst="line">
            <a:avLst/>
          </a:prstGeom>
          <a:ln cap="flat" w="28575">
            <a:solidFill>
              <a:srgbClr val="8CA9AD"/>
            </a:solidFill>
            <a:prstDash val="solid"/>
            <a:headEnd type="none" len="sm" w="sm"/>
            <a:tailEnd type="none" len="sm" w="sm"/>
          </a:ln>
        </p:spPr>
      </p:sp>
      <p:sp>
        <p:nvSpPr>
          <p:cNvPr name="AutoShape 9" id="9"/>
          <p:cNvSpPr/>
          <p:nvPr/>
        </p:nvSpPr>
        <p:spPr>
          <a:xfrm flipV="true">
            <a:off x="17092031" y="-2963542"/>
            <a:ext cx="5038853" cy="5038853"/>
          </a:xfrm>
          <a:prstGeom prst="line">
            <a:avLst/>
          </a:prstGeom>
          <a:ln cap="flat" w="28575">
            <a:solidFill>
              <a:srgbClr val="8CA9AD"/>
            </a:solidFill>
            <a:prstDash val="solid"/>
            <a:headEnd type="none" len="sm" w="sm"/>
            <a:tailEnd type="none" len="sm" w="sm"/>
          </a:ln>
        </p:spPr>
      </p:sp>
      <p:sp>
        <p:nvSpPr>
          <p:cNvPr name="AutoShape 10" id="10"/>
          <p:cNvSpPr/>
          <p:nvPr/>
        </p:nvSpPr>
        <p:spPr>
          <a:xfrm flipV="true">
            <a:off x="17450501" y="-2612228"/>
            <a:ext cx="4867141" cy="4867141"/>
          </a:xfrm>
          <a:prstGeom prst="line">
            <a:avLst/>
          </a:prstGeom>
          <a:ln cap="flat" w="28575">
            <a:solidFill>
              <a:srgbClr val="8CA9AD"/>
            </a:solidFill>
            <a:prstDash val="solid"/>
            <a:headEnd type="none" len="sm" w="sm"/>
            <a:tailEnd type="none" len="sm" w="sm"/>
          </a:ln>
        </p:spPr>
      </p:sp>
      <p:sp>
        <p:nvSpPr>
          <p:cNvPr name="AutoShape 11" id="11"/>
          <p:cNvSpPr/>
          <p:nvPr/>
        </p:nvSpPr>
        <p:spPr>
          <a:xfrm flipV="true">
            <a:off x="17836769" y="-2308948"/>
            <a:ext cx="4690515" cy="4690515"/>
          </a:xfrm>
          <a:prstGeom prst="line">
            <a:avLst/>
          </a:prstGeom>
          <a:ln cap="flat" w="28575">
            <a:solidFill>
              <a:srgbClr val="8CA9AD"/>
            </a:solidFill>
            <a:prstDash val="solid"/>
            <a:headEnd type="none" len="sm" w="sm"/>
            <a:tailEnd type="none" len="sm" w="sm"/>
          </a:ln>
        </p:spPr>
      </p:sp>
      <p:sp>
        <p:nvSpPr>
          <p:cNvPr name="AutoShape 12" id="12"/>
          <p:cNvSpPr/>
          <p:nvPr/>
        </p:nvSpPr>
        <p:spPr>
          <a:xfrm flipV="true">
            <a:off x="18276445" y="-1822252"/>
            <a:ext cx="4347674" cy="4347674"/>
          </a:xfrm>
          <a:prstGeom prst="line">
            <a:avLst/>
          </a:prstGeom>
          <a:ln cap="flat" w="28575">
            <a:solidFill>
              <a:srgbClr val="8CA9AD"/>
            </a:solidFill>
            <a:prstDash val="solid"/>
            <a:headEnd type="none" len="sm" w="sm"/>
            <a:tailEnd type="none" len="sm" w="sm"/>
          </a:ln>
        </p:spPr>
      </p:sp>
      <p:sp>
        <p:nvSpPr>
          <p:cNvPr name="Freeform 13" id="13"/>
          <p:cNvSpPr/>
          <p:nvPr/>
        </p:nvSpPr>
        <p:spPr>
          <a:xfrm flipH="false" flipV="false" rot="0">
            <a:off x="10613981" y="2381568"/>
            <a:ext cx="5291448" cy="5108984"/>
          </a:xfrm>
          <a:custGeom>
            <a:avLst/>
            <a:gdLst/>
            <a:ahLst/>
            <a:cxnLst/>
            <a:rect r="r" b="b" t="t" l="l"/>
            <a:pathLst>
              <a:path h="5108984" w="5291448">
                <a:moveTo>
                  <a:pt x="0" y="0"/>
                </a:moveTo>
                <a:lnTo>
                  <a:pt x="5291449" y="0"/>
                </a:lnTo>
                <a:lnTo>
                  <a:pt x="5291449" y="5108984"/>
                </a:lnTo>
                <a:lnTo>
                  <a:pt x="0" y="5108984"/>
                </a:lnTo>
                <a:lnTo>
                  <a:pt x="0" y="0"/>
                </a:lnTo>
                <a:close/>
              </a:path>
            </a:pathLst>
          </a:custGeom>
          <a:blipFill>
            <a:blip r:embed="rId2"/>
            <a:stretch>
              <a:fillRect l="0" t="0" r="0" b="0"/>
            </a:stretch>
          </a:blipFill>
        </p:spPr>
      </p:sp>
      <p:sp>
        <p:nvSpPr>
          <p:cNvPr name="TextBox 14" id="14"/>
          <p:cNvSpPr txBox="true"/>
          <p:nvPr/>
        </p:nvSpPr>
        <p:spPr>
          <a:xfrm rot="0">
            <a:off x="655072" y="606361"/>
            <a:ext cx="6967300" cy="844677"/>
          </a:xfrm>
          <a:prstGeom prst="rect">
            <a:avLst/>
          </a:prstGeom>
        </p:spPr>
        <p:txBody>
          <a:bodyPr anchor="t" rtlCol="false" tIns="0" lIns="0" bIns="0" rIns="0">
            <a:spAutoFit/>
          </a:bodyPr>
          <a:lstStyle/>
          <a:p>
            <a:pPr algn="l">
              <a:lnSpc>
                <a:spcPts val="5544"/>
              </a:lnSpc>
            </a:pPr>
            <a:r>
              <a:rPr lang="en-US" sz="5600">
                <a:solidFill>
                  <a:srgbClr val="227C9D"/>
                </a:solidFill>
                <a:latin typeface="Kollektif Bold"/>
              </a:rPr>
              <a:t>POWER BI</a:t>
            </a:r>
          </a:p>
        </p:txBody>
      </p:sp>
      <p:sp>
        <p:nvSpPr>
          <p:cNvPr name="TextBox 15" id="15"/>
          <p:cNvSpPr txBox="true"/>
          <p:nvPr/>
        </p:nvSpPr>
        <p:spPr>
          <a:xfrm rot="0">
            <a:off x="1828699" y="7933241"/>
            <a:ext cx="5311909" cy="615950"/>
          </a:xfrm>
          <a:prstGeom prst="rect">
            <a:avLst/>
          </a:prstGeom>
        </p:spPr>
        <p:txBody>
          <a:bodyPr anchor="t" rtlCol="false" tIns="0" lIns="0" bIns="0" rIns="0">
            <a:spAutoFit/>
          </a:bodyPr>
          <a:lstStyle/>
          <a:p>
            <a:pPr algn="l">
              <a:lnSpc>
                <a:spcPts val="4000"/>
              </a:lnSpc>
            </a:pPr>
            <a:r>
              <a:rPr lang="en-US" sz="4000">
                <a:solidFill>
                  <a:srgbClr val="FFFFFF"/>
                </a:solidFill>
                <a:latin typeface="Kollektif Bold"/>
              </a:rPr>
              <a:t>03 - SOCIAL MEDIA</a:t>
            </a:r>
          </a:p>
        </p:txBody>
      </p:sp>
      <p:sp>
        <p:nvSpPr>
          <p:cNvPr name="TextBox 16" id="16"/>
          <p:cNvSpPr txBox="true"/>
          <p:nvPr/>
        </p:nvSpPr>
        <p:spPr>
          <a:xfrm rot="0">
            <a:off x="655072" y="3437062"/>
            <a:ext cx="9198517" cy="5448300"/>
          </a:xfrm>
          <a:prstGeom prst="rect">
            <a:avLst/>
          </a:prstGeom>
        </p:spPr>
        <p:txBody>
          <a:bodyPr anchor="t" rtlCol="false" tIns="0" lIns="0" bIns="0" rIns="0">
            <a:spAutoFit/>
          </a:bodyPr>
          <a:lstStyle/>
          <a:p>
            <a:pPr algn="l" marL="711835" indent="-355918" lvl="1">
              <a:lnSpc>
                <a:spcPts val="3956"/>
              </a:lnSpc>
              <a:buFont typeface="Arial"/>
              <a:buChar char="•"/>
            </a:pPr>
            <a:r>
              <a:rPr lang="en-US" sz="3297">
                <a:solidFill>
                  <a:srgbClr val="545454"/>
                </a:solidFill>
                <a:latin typeface="DM Sans"/>
              </a:rPr>
              <a:t>Easy to use.</a:t>
            </a:r>
          </a:p>
          <a:p>
            <a:pPr algn="l" marL="711835" indent="-355918" lvl="1">
              <a:lnSpc>
                <a:spcPts val="3956"/>
              </a:lnSpc>
              <a:buFont typeface="Arial"/>
              <a:buChar char="•"/>
            </a:pPr>
            <a:r>
              <a:rPr lang="en-US" sz="3297">
                <a:solidFill>
                  <a:srgbClr val="545454"/>
                </a:solidFill>
                <a:latin typeface="DM Sans"/>
              </a:rPr>
              <a:t>Time-Seizing Models.</a:t>
            </a:r>
          </a:p>
          <a:p>
            <a:pPr algn="l" marL="711835" indent="-355918" lvl="1">
              <a:lnSpc>
                <a:spcPts val="3956"/>
              </a:lnSpc>
              <a:buFont typeface="Arial"/>
              <a:buChar char="•"/>
            </a:pPr>
            <a:r>
              <a:rPr lang="en-US" sz="3297">
                <a:solidFill>
                  <a:srgbClr val="545454"/>
                </a:solidFill>
                <a:latin typeface="DM Sans"/>
              </a:rPr>
              <a:t>Integration utilizing numerous data sources.</a:t>
            </a:r>
          </a:p>
          <a:p>
            <a:pPr algn="l" marL="711835" indent="-355918" lvl="1">
              <a:lnSpc>
                <a:spcPts val="3956"/>
              </a:lnSpc>
              <a:buFont typeface="Arial"/>
              <a:buChar char="•"/>
            </a:pPr>
            <a:r>
              <a:rPr lang="en-US" sz="3297">
                <a:solidFill>
                  <a:srgbClr val="545454"/>
                </a:solidFill>
                <a:latin typeface="DM Sans"/>
              </a:rPr>
              <a:t>Integration of Excel without comparison.</a:t>
            </a:r>
          </a:p>
          <a:p>
            <a:pPr algn="l" marL="711835" indent="-355918" lvl="1">
              <a:lnSpc>
                <a:spcPts val="3956"/>
              </a:lnSpc>
              <a:buFont typeface="Arial"/>
              <a:buChar char="•"/>
            </a:pPr>
            <a:r>
              <a:rPr lang="en-US" sz="3297">
                <a:solidFill>
                  <a:srgbClr val="545454"/>
                </a:solidFill>
                <a:latin typeface="DM Sans"/>
              </a:rPr>
              <a:t>Continuous Updates.</a:t>
            </a:r>
          </a:p>
          <a:p>
            <a:pPr algn="l" marL="711835" indent="-355918" lvl="1">
              <a:lnSpc>
                <a:spcPts val="3956"/>
              </a:lnSpc>
              <a:buFont typeface="Arial"/>
              <a:buChar char="•"/>
            </a:pPr>
            <a:r>
              <a:rPr lang="en-US" sz="3297">
                <a:solidFill>
                  <a:srgbClr val="545454"/>
                </a:solidFill>
                <a:latin typeface="DM Sans"/>
              </a:rPr>
              <a:t>Cost Efficiency.</a:t>
            </a:r>
          </a:p>
          <a:p>
            <a:pPr algn="l" marL="711835" indent="-355918" lvl="1">
              <a:lnSpc>
                <a:spcPts val="3956"/>
              </a:lnSpc>
              <a:buFont typeface="Arial"/>
              <a:buChar char="•"/>
            </a:pPr>
            <a:r>
              <a:rPr lang="en-US" sz="3297">
                <a:solidFill>
                  <a:srgbClr val="545454"/>
                </a:solidFill>
                <a:latin typeface="DM Sans"/>
              </a:rPr>
              <a:t>The capability of available current AI systems.</a:t>
            </a:r>
          </a:p>
          <a:p>
            <a:pPr algn="l" marL="711835" indent="-355918" lvl="1">
              <a:lnSpc>
                <a:spcPts val="3956"/>
              </a:lnSpc>
              <a:buFont typeface="Arial"/>
              <a:buChar char="•"/>
            </a:pPr>
            <a:r>
              <a:rPr lang="en-US" sz="3297">
                <a:solidFill>
                  <a:srgbClr val="545454"/>
                </a:solidFill>
                <a:latin typeface="DM Sans"/>
              </a:rPr>
              <a:t>Additional features for other Microsoft applications.</a:t>
            </a:r>
          </a:p>
          <a:p>
            <a:pPr algn="l">
              <a:lnSpc>
                <a:spcPts val="3956"/>
              </a:lnSpc>
            </a:pPr>
          </a:p>
        </p:txBody>
      </p:sp>
      <p:sp>
        <p:nvSpPr>
          <p:cNvPr name="TextBox 17" id="17"/>
          <p:cNvSpPr txBox="true"/>
          <p:nvPr/>
        </p:nvSpPr>
        <p:spPr>
          <a:xfrm rot="0">
            <a:off x="567804" y="1766115"/>
            <a:ext cx="7515463" cy="715498"/>
          </a:xfrm>
          <a:prstGeom prst="rect">
            <a:avLst/>
          </a:prstGeom>
        </p:spPr>
        <p:txBody>
          <a:bodyPr anchor="t" rtlCol="false" tIns="0" lIns="0" bIns="0" rIns="0">
            <a:spAutoFit/>
          </a:bodyPr>
          <a:lstStyle/>
          <a:p>
            <a:pPr algn="ctr">
              <a:lnSpc>
                <a:spcPts val="5713"/>
              </a:lnSpc>
              <a:spcBef>
                <a:spcPct val="0"/>
              </a:spcBef>
            </a:pPr>
            <a:r>
              <a:rPr lang="en-US" sz="4080">
                <a:solidFill>
                  <a:srgbClr val="000000"/>
                </a:solidFill>
                <a:latin typeface="Abhaya Libre"/>
              </a:rPr>
              <a:t>Some of the Advantages of Power BI</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2642761" y="2067509"/>
            <a:ext cx="13002478" cy="6151981"/>
          </a:xfrm>
          <a:custGeom>
            <a:avLst/>
            <a:gdLst/>
            <a:ahLst/>
            <a:cxnLst/>
            <a:rect r="r" b="b" t="t" l="l"/>
            <a:pathLst>
              <a:path h="6151981" w="13002478">
                <a:moveTo>
                  <a:pt x="0" y="0"/>
                </a:moveTo>
                <a:lnTo>
                  <a:pt x="13002478" y="0"/>
                </a:lnTo>
                <a:lnTo>
                  <a:pt x="13002478" y="6151982"/>
                </a:lnTo>
                <a:lnTo>
                  <a:pt x="0" y="6151982"/>
                </a:lnTo>
                <a:lnTo>
                  <a:pt x="0" y="0"/>
                </a:lnTo>
                <a:close/>
              </a:path>
            </a:pathLst>
          </a:custGeom>
          <a:blipFill>
            <a:blip r:embed="rId2"/>
            <a:stretch>
              <a:fillRect l="0" t="0" r="0" b="0"/>
            </a:stretch>
          </a:blipFill>
        </p:spPr>
      </p:sp>
      <p:sp>
        <p:nvSpPr>
          <p:cNvPr name="TextBox 3" id="3"/>
          <p:cNvSpPr txBox="true"/>
          <p:nvPr/>
        </p:nvSpPr>
        <p:spPr>
          <a:xfrm rot="0">
            <a:off x="1992927" y="79789"/>
            <a:ext cx="6623209" cy="1177278"/>
          </a:xfrm>
          <a:prstGeom prst="rect">
            <a:avLst/>
          </a:prstGeom>
        </p:spPr>
        <p:txBody>
          <a:bodyPr anchor="t" rtlCol="false" tIns="0" lIns="0" bIns="0" rIns="0">
            <a:spAutoFit/>
          </a:bodyPr>
          <a:lstStyle/>
          <a:p>
            <a:pPr algn="ctr">
              <a:lnSpc>
                <a:spcPts val="9660"/>
              </a:lnSpc>
            </a:pPr>
            <a:r>
              <a:rPr lang="en-US" sz="6900">
                <a:solidFill>
                  <a:srgbClr val="000000"/>
                </a:solidFill>
                <a:latin typeface="Canva Sans Bold"/>
              </a:rPr>
              <a:t>NREGA Dataset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0" y="56541"/>
            <a:ext cx="18288000" cy="10173918"/>
          </a:xfrm>
          <a:custGeom>
            <a:avLst/>
            <a:gdLst/>
            <a:ahLst/>
            <a:cxnLst/>
            <a:rect r="r" b="b" t="t" l="l"/>
            <a:pathLst>
              <a:path h="10173918" w="18288000">
                <a:moveTo>
                  <a:pt x="0" y="0"/>
                </a:moveTo>
                <a:lnTo>
                  <a:pt x="18288000" y="0"/>
                </a:lnTo>
                <a:lnTo>
                  <a:pt x="18288000" y="10173918"/>
                </a:lnTo>
                <a:lnTo>
                  <a:pt x="0" y="10173918"/>
                </a:lnTo>
                <a:lnTo>
                  <a:pt x="0" y="0"/>
                </a:lnTo>
                <a:close/>
              </a:path>
            </a:pathLst>
          </a:custGeom>
          <a:blipFill>
            <a:blip r:embed="rId2"/>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323856" y="180617"/>
            <a:ext cx="9533808" cy="5564685"/>
          </a:xfrm>
          <a:custGeom>
            <a:avLst/>
            <a:gdLst/>
            <a:ahLst/>
            <a:cxnLst/>
            <a:rect r="r" b="b" t="t" l="l"/>
            <a:pathLst>
              <a:path h="5564685" w="9533808">
                <a:moveTo>
                  <a:pt x="0" y="0"/>
                </a:moveTo>
                <a:lnTo>
                  <a:pt x="9533808" y="0"/>
                </a:lnTo>
                <a:lnTo>
                  <a:pt x="9533808" y="5564685"/>
                </a:lnTo>
                <a:lnTo>
                  <a:pt x="0" y="5564685"/>
                </a:lnTo>
                <a:lnTo>
                  <a:pt x="0" y="0"/>
                </a:lnTo>
                <a:close/>
              </a:path>
            </a:pathLst>
          </a:custGeom>
          <a:blipFill>
            <a:blip r:embed="rId2"/>
            <a:stretch>
              <a:fillRect l="0" t="0" r="0" b="0"/>
            </a:stretch>
          </a:blipFill>
        </p:spPr>
      </p:sp>
      <p:sp>
        <p:nvSpPr>
          <p:cNvPr name="Freeform 3" id="3"/>
          <p:cNvSpPr/>
          <p:nvPr/>
        </p:nvSpPr>
        <p:spPr>
          <a:xfrm flipH="false" flipV="false" rot="0">
            <a:off x="8076975" y="4016630"/>
            <a:ext cx="9727462" cy="5537378"/>
          </a:xfrm>
          <a:custGeom>
            <a:avLst/>
            <a:gdLst/>
            <a:ahLst/>
            <a:cxnLst/>
            <a:rect r="r" b="b" t="t" l="l"/>
            <a:pathLst>
              <a:path h="5537378" w="9727462">
                <a:moveTo>
                  <a:pt x="0" y="0"/>
                </a:moveTo>
                <a:lnTo>
                  <a:pt x="9727462" y="0"/>
                </a:lnTo>
                <a:lnTo>
                  <a:pt x="9727462" y="5537378"/>
                </a:lnTo>
                <a:lnTo>
                  <a:pt x="0" y="5537378"/>
                </a:lnTo>
                <a:lnTo>
                  <a:pt x="0" y="0"/>
                </a:lnTo>
                <a:close/>
              </a:path>
            </a:pathLst>
          </a:custGeom>
          <a:blipFill>
            <a:blip r:embed="rId3"/>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369187" y="292927"/>
            <a:ext cx="9340533" cy="5596600"/>
          </a:xfrm>
          <a:custGeom>
            <a:avLst/>
            <a:gdLst/>
            <a:ahLst/>
            <a:cxnLst/>
            <a:rect r="r" b="b" t="t" l="l"/>
            <a:pathLst>
              <a:path h="5596600" w="9340533">
                <a:moveTo>
                  <a:pt x="0" y="0"/>
                </a:moveTo>
                <a:lnTo>
                  <a:pt x="9340533" y="0"/>
                </a:lnTo>
                <a:lnTo>
                  <a:pt x="9340533" y="5596600"/>
                </a:lnTo>
                <a:lnTo>
                  <a:pt x="0" y="5596600"/>
                </a:lnTo>
                <a:lnTo>
                  <a:pt x="0" y="0"/>
                </a:lnTo>
                <a:close/>
              </a:path>
            </a:pathLst>
          </a:custGeom>
          <a:blipFill>
            <a:blip r:embed="rId2"/>
            <a:stretch>
              <a:fillRect l="0" t="0" r="0" b="0"/>
            </a:stretch>
          </a:blipFill>
        </p:spPr>
      </p:sp>
      <p:sp>
        <p:nvSpPr>
          <p:cNvPr name="Freeform 3" id="3"/>
          <p:cNvSpPr/>
          <p:nvPr/>
        </p:nvSpPr>
        <p:spPr>
          <a:xfrm flipH="false" flipV="false" rot="0">
            <a:off x="7683343" y="4116751"/>
            <a:ext cx="9796429" cy="5542364"/>
          </a:xfrm>
          <a:custGeom>
            <a:avLst/>
            <a:gdLst/>
            <a:ahLst/>
            <a:cxnLst/>
            <a:rect r="r" b="b" t="t" l="l"/>
            <a:pathLst>
              <a:path h="5542364" w="9796429">
                <a:moveTo>
                  <a:pt x="0" y="0"/>
                </a:moveTo>
                <a:lnTo>
                  <a:pt x="9796429" y="0"/>
                </a:lnTo>
                <a:lnTo>
                  <a:pt x="9796429" y="5542363"/>
                </a:lnTo>
                <a:lnTo>
                  <a:pt x="0" y="5542363"/>
                </a:lnTo>
                <a:lnTo>
                  <a:pt x="0" y="0"/>
                </a:lnTo>
                <a:close/>
              </a:path>
            </a:pathLst>
          </a:custGeom>
          <a:blipFill>
            <a:blip r:embed="rId3"/>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252050" y="257578"/>
            <a:ext cx="9626113" cy="5564685"/>
          </a:xfrm>
          <a:custGeom>
            <a:avLst/>
            <a:gdLst/>
            <a:ahLst/>
            <a:cxnLst/>
            <a:rect r="r" b="b" t="t" l="l"/>
            <a:pathLst>
              <a:path h="5564685" w="9626113">
                <a:moveTo>
                  <a:pt x="0" y="0"/>
                </a:moveTo>
                <a:lnTo>
                  <a:pt x="9626113" y="0"/>
                </a:lnTo>
                <a:lnTo>
                  <a:pt x="9626113" y="5564684"/>
                </a:lnTo>
                <a:lnTo>
                  <a:pt x="0" y="5564684"/>
                </a:lnTo>
                <a:lnTo>
                  <a:pt x="0" y="0"/>
                </a:lnTo>
                <a:close/>
              </a:path>
            </a:pathLst>
          </a:custGeom>
          <a:blipFill>
            <a:blip r:embed="rId2"/>
            <a:stretch>
              <a:fillRect l="0" t="0" r="0" b="0"/>
            </a:stretch>
          </a:blipFill>
        </p:spPr>
      </p:sp>
      <p:sp>
        <p:nvSpPr>
          <p:cNvPr name="Freeform 3" id="3"/>
          <p:cNvSpPr/>
          <p:nvPr/>
        </p:nvSpPr>
        <p:spPr>
          <a:xfrm flipH="false" flipV="false" rot="0">
            <a:off x="8187749" y="3935712"/>
            <a:ext cx="8890231" cy="5596600"/>
          </a:xfrm>
          <a:custGeom>
            <a:avLst/>
            <a:gdLst/>
            <a:ahLst/>
            <a:cxnLst/>
            <a:rect r="r" b="b" t="t" l="l"/>
            <a:pathLst>
              <a:path h="5596600" w="8890231">
                <a:moveTo>
                  <a:pt x="0" y="0"/>
                </a:moveTo>
                <a:lnTo>
                  <a:pt x="8890231" y="0"/>
                </a:lnTo>
                <a:lnTo>
                  <a:pt x="8890231" y="5596600"/>
                </a:lnTo>
                <a:lnTo>
                  <a:pt x="0" y="5596600"/>
                </a:lnTo>
                <a:lnTo>
                  <a:pt x="0" y="0"/>
                </a:lnTo>
                <a:close/>
              </a:path>
            </a:pathLst>
          </a:custGeom>
          <a:blipFill>
            <a:blip r:embed="rId3"/>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259015" y="300403"/>
            <a:ext cx="9150422" cy="5632954"/>
          </a:xfrm>
          <a:custGeom>
            <a:avLst/>
            <a:gdLst/>
            <a:ahLst/>
            <a:cxnLst/>
            <a:rect r="r" b="b" t="t" l="l"/>
            <a:pathLst>
              <a:path h="5632954" w="9150422">
                <a:moveTo>
                  <a:pt x="0" y="0"/>
                </a:moveTo>
                <a:lnTo>
                  <a:pt x="9150422" y="0"/>
                </a:lnTo>
                <a:lnTo>
                  <a:pt x="9150422" y="5632954"/>
                </a:lnTo>
                <a:lnTo>
                  <a:pt x="0" y="5632954"/>
                </a:lnTo>
                <a:lnTo>
                  <a:pt x="0" y="0"/>
                </a:lnTo>
                <a:close/>
              </a:path>
            </a:pathLst>
          </a:custGeom>
          <a:blipFill>
            <a:blip r:embed="rId2"/>
            <a:stretch>
              <a:fillRect l="0" t="0" r="0" b="0"/>
            </a:stretch>
          </a:blipFill>
        </p:spPr>
      </p:sp>
      <p:sp>
        <p:nvSpPr>
          <p:cNvPr name="Freeform 3" id="3"/>
          <p:cNvSpPr/>
          <p:nvPr/>
        </p:nvSpPr>
        <p:spPr>
          <a:xfrm flipH="false" flipV="false" rot="0">
            <a:off x="8272608" y="3908740"/>
            <a:ext cx="9448454" cy="5554787"/>
          </a:xfrm>
          <a:custGeom>
            <a:avLst/>
            <a:gdLst/>
            <a:ahLst/>
            <a:cxnLst/>
            <a:rect r="r" b="b" t="t" l="l"/>
            <a:pathLst>
              <a:path h="5554787" w="9448454">
                <a:moveTo>
                  <a:pt x="0" y="0"/>
                </a:moveTo>
                <a:lnTo>
                  <a:pt x="9448453" y="0"/>
                </a:lnTo>
                <a:lnTo>
                  <a:pt x="9448453" y="5554787"/>
                </a:lnTo>
                <a:lnTo>
                  <a:pt x="0" y="5554787"/>
                </a:lnTo>
                <a:lnTo>
                  <a:pt x="0" y="0"/>
                </a:lnTo>
                <a:close/>
              </a:path>
            </a:pathLst>
          </a:custGeom>
          <a:blipFill>
            <a:blip r:embed="rId3"/>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96184" y="227411"/>
            <a:ext cx="11020516" cy="6189393"/>
          </a:xfrm>
          <a:custGeom>
            <a:avLst/>
            <a:gdLst/>
            <a:ahLst/>
            <a:cxnLst/>
            <a:rect r="r" b="b" t="t" l="l"/>
            <a:pathLst>
              <a:path h="6189393" w="11020516">
                <a:moveTo>
                  <a:pt x="0" y="0"/>
                </a:moveTo>
                <a:lnTo>
                  <a:pt x="11020516" y="0"/>
                </a:lnTo>
                <a:lnTo>
                  <a:pt x="11020516" y="6189393"/>
                </a:lnTo>
                <a:lnTo>
                  <a:pt x="0" y="6189393"/>
                </a:lnTo>
                <a:lnTo>
                  <a:pt x="0" y="0"/>
                </a:lnTo>
                <a:close/>
              </a:path>
            </a:pathLst>
          </a:custGeom>
          <a:blipFill>
            <a:blip r:embed="rId2"/>
            <a:stretch>
              <a:fillRect l="0" t="0" r="0" b="0"/>
            </a:stretch>
          </a:blipFill>
        </p:spPr>
      </p:sp>
      <p:sp>
        <p:nvSpPr>
          <p:cNvPr name="Freeform 3" id="3"/>
          <p:cNvSpPr/>
          <p:nvPr/>
        </p:nvSpPr>
        <p:spPr>
          <a:xfrm flipH="false" flipV="false" rot="0">
            <a:off x="8244734" y="4236329"/>
            <a:ext cx="9597171" cy="5559740"/>
          </a:xfrm>
          <a:custGeom>
            <a:avLst/>
            <a:gdLst/>
            <a:ahLst/>
            <a:cxnLst/>
            <a:rect r="r" b="b" t="t" l="l"/>
            <a:pathLst>
              <a:path h="5559740" w="9597171">
                <a:moveTo>
                  <a:pt x="0" y="0"/>
                </a:moveTo>
                <a:lnTo>
                  <a:pt x="9597171" y="0"/>
                </a:lnTo>
                <a:lnTo>
                  <a:pt x="9597171" y="5559741"/>
                </a:lnTo>
                <a:lnTo>
                  <a:pt x="0" y="5559741"/>
                </a:lnTo>
                <a:lnTo>
                  <a:pt x="0" y="0"/>
                </a:lnTo>
                <a:close/>
              </a:path>
            </a:pathLst>
          </a:custGeom>
          <a:blipFill>
            <a:blip r:embed="rId3"/>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867561" y="1520687"/>
            <a:ext cx="16391739" cy="7302756"/>
          </a:xfrm>
          <a:prstGeom prst="rect">
            <a:avLst/>
          </a:prstGeom>
        </p:spPr>
        <p:txBody>
          <a:bodyPr anchor="t" rtlCol="false" tIns="0" lIns="0" bIns="0" rIns="0">
            <a:spAutoFit/>
          </a:bodyPr>
          <a:lstStyle/>
          <a:p>
            <a:pPr algn="l">
              <a:lnSpc>
                <a:spcPts val="5775"/>
              </a:lnSpc>
            </a:pPr>
            <a:r>
              <a:rPr lang="en-US" sz="4125">
                <a:solidFill>
                  <a:srgbClr val="000000"/>
                </a:solidFill>
                <a:latin typeface="Alatsi"/>
              </a:rPr>
              <a:t>This project delves into the analysis of data related to the National Rural Employment Guarantee Act (NREGA), a transformative government scheme aimed at providing rural households with guaranteed wage employment opportunities. The dataset used for this analysis encompasses a wide range of parameters, including the number of job cards issued, the workforce engaged, budget allocation, work completion statistics, and much more. Through the application of data analytics techniques, we aim to gain valuable insights into the implementation and impact of NREGA across different states and districts in India.</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159737" y="-29038"/>
            <a:ext cx="11852372" cy="1311600"/>
          </a:xfrm>
          <a:prstGeom prst="rect">
            <a:avLst/>
          </a:prstGeom>
        </p:spPr>
        <p:txBody>
          <a:bodyPr anchor="t" rtlCol="false" tIns="0" lIns="0" bIns="0" rIns="0">
            <a:spAutoFit/>
          </a:bodyPr>
          <a:lstStyle/>
          <a:p>
            <a:pPr algn="ctr">
              <a:lnSpc>
                <a:spcPts val="10701"/>
              </a:lnSpc>
            </a:pPr>
            <a:r>
              <a:rPr lang="en-US" sz="7643">
                <a:solidFill>
                  <a:srgbClr val="000000"/>
                </a:solidFill>
                <a:latin typeface="Alatsi"/>
              </a:rPr>
              <a:t>ABSTRACT</a:t>
            </a:r>
          </a:p>
        </p:txBody>
      </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a:t>
              </a:r>
            </a:p>
          </p:txBody>
        </p:sp>
      </p:grpSp>
      <p:sp>
        <p:nvSpPr>
          <p:cNvPr name="Freeform 11" id="11"/>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355371" y="343210"/>
            <a:ext cx="9316858" cy="5547340"/>
          </a:xfrm>
          <a:custGeom>
            <a:avLst/>
            <a:gdLst/>
            <a:ahLst/>
            <a:cxnLst/>
            <a:rect r="r" b="b" t="t" l="l"/>
            <a:pathLst>
              <a:path h="5547340" w="9316858">
                <a:moveTo>
                  <a:pt x="0" y="0"/>
                </a:moveTo>
                <a:lnTo>
                  <a:pt x="9316858" y="0"/>
                </a:lnTo>
                <a:lnTo>
                  <a:pt x="9316858" y="5547340"/>
                </a:lnTo>
                <a:lnTo>
                  <a:pt x="0" y="5547340"/>
                </a:lnTo>
                <a:lnTo>
                  <a:pt x="0" y="0"/>
                </a:lnTo>
                <a:close/>
              </a:path>
            </a:pathLst>
          </a:custGeom>
          <a:blipFill>
            <a:blip r:embed="rId2"/>
            <a:stretch>
              <a:fillRect l="0" t="0" r="0" b="0"/>
            </a:stretch>
          </a:blipFill>
        </p:spPr>
      </p:sp>
      <p:sp>
        <p:nvSpPr>
          <p:cNvPr name="Freeform 3" id="3"/>
          <p:cNvSpPr/>
          <p:nvPr/>
        </p:nvSpPr>
        <p:spPr>
          <a:xfrm flipH="false" flipV="false" rot="0">
            <a:off x="8672512" y="4292421"/>
            <a:ext cx="9152069" cy="5601476"/>
          </a:xfrm>
          <a:custGeom>
            <a:avLst/>
            <a:gdLst/>
            <a:ahLst/>
            <a:cxnLst/>
            <a:rect r="r" b="b" t="t" l="l"/>
            <a:pathLst>
              <a:path h="5601476" w="9152069">
                <a:moveTo>
                  <a:pt x="0" y="0"/>
                </a:moveTo>
                <a:lnTo>
                  <a:pt x="9152069" y="0"/>
                </a:lnTo>
                <a:lnTo>
                  <a:pt x="9152069" y="5601477"/>
                </a:lnTo>
                <a:lnTo>
                  <a:pt x="0" y="5601477"/>
                </a:lnTo>
                <a:lnTo>
                  <a:pt x="0" y="0"/>
                </a:lnTo>
                <a:close/>
              </a:path>
            </a:pathLst>
          </a:custGeom>
          <a:blipFill>
            <a:blip r:embed="rId3"/>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391275" y="390868"/>
            <a:ext cx="11040788" cy="5965093"/>
          </a:xfrm>
          <a:custGeom>
            <a:avLst/>
            <a:gdLst/>
            <a:ahLst/>
            <a:cxnLst/>
            <a:rect r="r" b="b" t="t" l="l"/>
            <a:pathLst>
              <a:path h="5965093" w="11040788">
                <a:moveTo>
                  <a:pt x="0" y="0"/>
                </a:moveTo>
                <a:lnTo>
                  <a:pt x="11040789" y="0"/>
                </a:lnTo>
                <a:lnTo>
                  <a:pt x="11040789" y="5965093"/>
                </a:lnTo>
                <a:lnTo>
                  <a:pt x="0" y="5965093"/>
                </a:lnTo>
                <a:lnTo>
                  <a:pt x="0" y="0"/>
                </a:lnTo>
                <a:close/>
              </a:path>
            </a:pathLst>
          </a:custGeom>
          <a:blipFill>
            <a:blip r:embed="rId2"/>
            <a:stretch>
              <a:fillRect l="0" t="0" r="0" b="0"/>
            </a:stretch>
          </a:blipFill>
        </p:spPr>
      </p:sp>
      <p:sp>
        <p:nvSpPr>
          <p:cNvPr name="Freeform 3" id="3"/>
          <p:cNvSpPr/>
          <p:nvPr/>
        </p:nvSpPr>
        <p:spPr>
          <a:xfrm flipH="false" flipV="false" rot="0">
            <a:off x="7253958" y="4109166"/>
            <a:ext cx="11034042" cy="6177834"/>
          </a:xfrm>
          <a:custGeom>
            <a:avLst/>
            <a:gdLst/>
            <a:ahLst/>
            <a:cxnLst/>
            <a:rect r="r" b="b" t="t" l="l"/>
            <a:pathLst>
              <a:path h="6177834" w="11034042">
                <a:moveTo>
                  <a:pt x="0" y="0"/>
                </a:moveTo>
                <a:lnTo>
                  <a:pt x="11034042" y="0"/>
                </a:lnTo>
                <a:lnTo>
                  <a:pt x="11034042" y="6177834"/>
                </a:lnTo>
                <a:lnTo>
                  <a:pt x="0" y="6177834"/>
                </a:lnTo>
                <a:lnTo>
                  <a:pt x="0" y="0"/>
                </a:lnTo>
                <a:close/>
              </a:path>
            </a:pathLst>
          </a:custGeom>
          <a:blipFill>
            <a:blip r:embed="rId3"/>
            <a:stretch>
              <a:fillRect l="0" t="0" r="0" b="0"/>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9314396" cy="5562214"/>
          </a:xfrm>
          <a:custGeom>
            <a:avLst/>
            <a:gdLst/>
            <a:ahLst/>
            <a:cxnLst/>
            <a:rect r="r" b="b" t="t" l="l"/>
            <a:pathLst>
              <a:path h="5562214" w="9314396">
                <a:moveTo>
                  <a:pt x="0" y="0"/>
                </a:moveTo>
                <a:lnTo>
                  <a:pt x="9314396" y="0"/>
                </a:lnTo>
                <a:lnTo>
                  <a:pt x="9314396" y="5562214"/>
                </a:lnTo>
                <a:lnTo>
                  <a:pt x="0" y="5562214"/>
                </a:lnTo>
                <a:lnTo>
                  <a:pt x="0" y="0"/>
                </a:lnTo>
                <a:close/>
              </a:path>
            </a:pathLst>
          </a:custGeom>
          <a:blipFill>
            <a:blip r:embed="rId2"/>
            <a:stretch>
              <a:fillRect l="0" t="0" r="0" b="0"/>
            </a:stretch>
          </a:blipFill>
        </p:spPr>
      </p:sp>
      <p:sp>
        <p:nvSpPr>
          <p:cNvPr name="Freeform 3" id="3"/>
          <p:cNvSpPr/>
          <p:nvPr/>
        </p:nvSpPr>
        <p:spPr>
          <a:xfrm flipH="false" flipV="false" rot="0">
            <a:off x="8119683" y="3912769"/>
            <a:ext cx="9385511" cy="5539872"/>
          </a:xfrm>
          <a:custGeom>
            <a:avLst/>
            <a:gdLst/>
            <a:ahLst/>
            <a:cxnLst/>
            <a:rect r="r" b="b" t="t" l="l"/>
            <a:pathLst>
              <a:path h="5539872" w="9385511">
                <a:moveTo>
                  <a:pt x="0" y="0"/>
                </a:moveTo>
                <a:lnTo>
                  <a:pt x="9385511" y="0"/>
                </a:lnTo>
                <a:lnTo>
                  <a:pt x="9385511" y="5539872"/>
                </a:lnTo>
                <a:lnTo>
                  <a:pt x="0" y="5539872"/>
                </a:lnTo>
                <a:lnTo>
                  <a:pt x="0" y="0"/>
                </a:lnTo>
                <a:close/>
              </a:path>
            </a:pathLst>
          </a:custGeom>
          <a:blipFill>
            <a:blip r:embed="rId3"/>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1044157" cy="6203722"/>
          </a:xfrm>
          <a:custGeom>
            <a:avLst/>
            <a:gdLst/>
            <a:ahLst/>
            <a:cxnLst/>
            <a:rect r="r" b="b" t="t" l="l"/>
            <a:pathLst>
              <a:path h="6203722" w="11044157">
                <a:moveTo>
                  <a:pt x="0" y="0"/>
                </a:moveTo>
                <a:lnTo>
                  <a:pt x="11044157" y="0"/>
                </a:lnTo>
                <a:lnTo>
                  <a:pt x="11044157" y="6203722"/>
                </a:lnTo>
                <a:lnTo>
                  <a:pt x="0" y="6203722"/>
                </a:lnTo>
                <a:lnTo>
                  <a:pt x="0" y="0"/>
                </a:lnTo>
                <a:close/>
              </a:path>
            </a:pathLst>
          </a:custGeom>
          <a:blipFill>
            <a:blip r:embed="rId2"/>
            <a:stretch>
              <a:fillRect l="0" t="0" r="0" b="0"/>
            </a:stretch>
          </a:blipFill>
        </p:spPr>
      </p:sp>
      <p:sp>
        <p:nvSpPr>
          <p:cNvPr name="Freeform 3" id="3"/>
          <p:cNvSpPr/>
          <p:nvPr/>
        </p:nvSpPr>
        <p:spPr>
          <a:xfrm flipH="false" flipV="false" rot="0">
            <a:off x="7223693" y="3795624"/>
            <a:ext cx="11064307" cy="6133309"/>
          </a:xfrm>
          <a:custGeom>
            <a:avLst/>
            <a:gdLst/>
            <a:ahLst/>
            <a:cxnLst/>
            <a:rect r="r" b="b" t="t" l="l"/>
            <a:pathLst>
              <a:path h="6133309" w="11064307">
                <a:moveTo>
                  <a:pt x="0" y="0"/>
                </a:moveTo>
                <a:lnTo>
                  <a:pt x="11064307" y="0"/>
                </a:lnTo>
                <a:lnTo>
                  <a:pt x="11064307" y="6133309"/>
                </a:lnTo>
                <a:lnTo>
                  <a:pt x="0" y="6133309"/>
                </a:lnTo>
                <a:lnTo>
                  <a:pt x="0" y="0"/>
                </a:lnTo>
                <a:close/>
              </a:path>
            </a:pathLst>
          </a:custGeom>
          <a:blipFill>
            <a:blip r:embed="rId3"/>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0" y="270939"/>
            <a:ext cx="9561273" cy="5589269"/>
          </a:xfrm>
          <a:custGeom>
            <a:avLst/>
            <a:gdLst/>
            <a:ahLst/>
            <a:cxnLst/>
            <a:rect r="r" b="b" t="t" l="l"/>
            <a:pathLst>
              <a:path h="5589269" w="9561273">
                <a:moveTo>
                  <a:pt x="0" y="0"/>
                </a:moveTo>
                <a:lnTo>
                  <a:pt x="9561273" y="0"/>
                </a:lnTo>
                <a:lnTo>
                  <a:pt x="9561273" y="5589269"/>
                </a:lnTo>
                <a:lnTo>
                  <a:pt x="0" y="5589269"/>
                </a:lnTo>
                <a:lnTo>
                  <a:pt x="0" y="0"/>
                </a:lnTo>
                <a:close/>
              </a:path>
            </a:pathLst>
          </a:custGeom>
          <a:blipFill>
            <a:blip r:embed="rId2"/>
            <a:stretch>
              <a:fillRect l="0" t="0" r="0" b="0"/>
            </a:stretch>
          </a:blipFill>
        </p:spPr>
      </p:sp>
      <p:sp>
        <p:nvSpPr>
          <p:cNvPr name="Freeform 3" id="3"/>
          <p:cNvSpPr/>
          <p:nvPr/>
        </p:nvSpPr>
        <p:spPr>
          <a:xfrm flipH="false" flipV="false" rot="0">
            <a:off x="7264098" y="4243127"/>
            <a:ext cx="11023902" cy="6043873"/>
          </a:xfrm>
          <a:custGeom>
            <a:avLst/>
            <a:gdLst/>
            <a:ahLst/>
            <a:cxnLst/>
            <a:rect r="r" b="b" t="t" l="l"/>
            <a:pathLst>
              <a:path h="6043873" w="11023902">
                <a:moveTo>
                  <a:pt x="0" y="0"/>
                </a:moveTo>
                <a:lnTo>
                  <a:pt x="11023902" y="0"/>
                </a:lnTo>
                <a:lnTo>
                  <a:pt x="11023902" y="6043873"/>
                </a:lnTo>
                <a:lnTo>
                  <a:pt x="0" y="6043873"/>
                </a:lnTo>
                <a:lnTo>
                  <a:pt x="0" y="0"/>
                </a:lnTo>
                <a:close/>
              </a:path>
            </a:pathLst>
          </a:custGeom>
          <a:blipFill>
            <a:blip r:embed="rId3"/>
            <a:stretch>
              <a:fillRect l="0" t="0" r="0" b="0"/>
            </a:stretch>
          </a:blip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9627544" cy="5539872"/>
          </a:xfrm>
          <a:custGeom>
            <a:avLst/>
            <a:gdLst/>
            <a:ahLst/>
            <a:cxnLst/>
            <a:rect r="r" b="b" t="t" l="l"/>
            <a:pathLst>
              <a:path h="5539872" w="9627544">
                <a:moveTo>
                  <a:pt x="0" y="0"/>
                </a:moveTo>
                <a:lnTo>
                  <a:pt x="9627544" y="0"/>
                </a:lnTo>
                <a:lnTo>
                  <a:pt x="9627544" y="5539872"/>
                </a:lnTo>
                <a:lnTo>
                  <a:pt x="0" y="5539872"/>
                </a:lnTo>
                <a:lnTo>
                  <a:pt x="0" y="0"/>
                </a:lnTo>
                <a:close/>
              </a:path>
            </a:pathLst>
          </a:custGeom>
          <a:blipFill>
            <a:blip r:embed="rId2"/>
            <a:stretch>
              <a:fillRect l="0" t="0" r="0" b="0"/>
            </a:stretch>
          </a:blipFill>
        </p:spPr>
      </p:sp>
      <p:sp>
        <p:nvSpPr>
          <p:cNvPr name="Freeform 3" id="3"/>
          <p:cNvSpPr/>
          <p:nvPr/>
        </p:nvSpPr>
        <p:spPr>
          <a:xfrm flipH="false" flipV="false" rot="0">
            <a:off x="7112257" y="3845900"/>
            <a:ext cx="10989908" cy="6032758"/>
          </a:xfrm>
          <a:custGeom>
            <a:avLst/>
            <a:gdLst/>
            <a:ahLst/>
            <a:cxnLst/>
            <a:rect r="r" b="b" t="t" l="l"/>
            <a:pathLst>
              <a:path h="6032758" w="10989908">
                <a:moveTo>
                  <a:pt x="0" y="0"/>
                </a:moveTo>
                <a:lnTo>
                  <a:pt x="10989908" y="0"/>
                </a:lnTo>
                <a:lnTo>
                  <a:pt x="10989908" y="6032758"/>
                </a:lnTo>
                <a:lnTo>
                  <a:pt x="0" y="6032758"/>
                </a:lnTo>
                <a:lnTo>
                  <a:pt x="0" y="0"/>
                </a:lnTo>
                <a:close/>
              </a:path>
            </a:pathLst>
          </a:custGeom>
          <a:blipFill>
            <a:blip r:embed="rId3"/>
            <a:stretch>
              <a:fillRect l="0" t="0" r="0" b="0"/>
            </a:stretch>
          </a:blipFill>
        </p:spPr>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271978" y="245285"/>
            <a:ext cx="9483644" cy="5589269"/>
          </a:xfrm>
          <a:custGeom>
            <a:avLst/>
            <a:gdLst/>
            <a:ahLst/>
            <a:cxnLst/>
            <a:rect r="r" b="b" t="t" l="l"/>
            <a:pathLst>
              <a:path h="5589269" w="9483644">
                <a:moveTo>
                  <a:pt x="0" y="0"/>
                </a:moveTo>
                <a:lnTo>
                  <a:pt x="9483644" y="0"/>
                </a:lnTo>
                <a:lnTo>
                  <a:pt x="9483644" y="5589269"/>
                </a:lnTo>
                <a:lnTo>
                  <a:pt x="0" y="5589269"/>
                </a:lnTo>
                <a:lnTo>
                  <a:pt x="0" y="0"/>
                </a:lnTo>
                <a:close/>
              </a:path>
            </a:pathLst>
          </a:custGeom>
          <a:blipFill>
            <a:blip r:embed="rId2"/>
            <a:stretch>
              <a:fillRect l="0" t="0" r="0" b="0"/>
            </a:stretch>
          </a:blipFill>
        </p:spPr>
      </p:sp>
      <p:sp>
        <p:nvSpPr>
          <p:cNvPr name="Freeform 3" id="3"/>
          <p:cNvSpPr/>
          <p:nvPr/>
        </p:nvSpPr>
        <p:spPr>
          <a:xfrm flipH="false" flipV="false" rot="0">
            <a:off x="8125367" y="4197452"/>
            <a:ext cx="9733292" cy="5534882"/>
          </a:xfrm>
          <a:custGeom>
            <a:avLst/>
            <a:gdLst/>
            <a:ahLst/>
            <a:cxnLst/>
            <a:rect r="r" b="b" t="t" l="l"/>
            <a:pathLst>
              <a:path h="5534882" w="9733292">
                <a:moveTo>
                  <a:pt x="0" y="0"/>
                </a:moveTo>
                <a:lnTo>
                  <a:pt x="9733291" y="0"/>
                </a:lnTo>
                <a:lnTo>
                  <a:pt x="9733291" y="5534881"/>
                </a:lnTo>
                <a:lnTo>
                  <a:pt x="0" y="5534881"/>
                </a:lnTo>
                <a:lnTo>
                  <a:pt x="0" y="0"/>
                </a:lnTo>
                <a:close/>
              </a:path>
            </a:pathLst>
          </a:custGeom>
          <a:blipFill>
            <a:blip r:embed="rId3"/>
            <a:stretch>
              <a:fillRect l="0" t="0" r="0" b="0"/>
            </a:stretch>
          </a:blipFill>
        </p:spPr>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1027285" cy="5821667"/>
          </a:xfrm>
          <a:custGeom>
            <a:avLst/>
            <a:gdLst/>
            <a:ahLst/>
            <a:cxnLst/>
            <a:rect r="r" b="b" t="t" l="l"/>
            <a:pathLst>
              <a:path h="5821667" w="11027285">
                <a:moveTo>
                  <a:pt x="0" y="0"/>
                </a:moveTo>
                <a:lnTo>
                  <a:pt x="11027285" y="0"/>
                </a:lnTo>
                <a:lnTo>
                  <a:pt x="11027285" y="5821667"/>
                </a:lnTo>
                <a:lnTo>
                  <a:pt x="0" y="5821667"/>
                </a:lnTo>
                <a:lnTo>
                  <a:pt x="0" y="0"/>
                </a:lnTo>
                <a:close/>
              </a:path>
            </a:pathLst>
          </a:custGeom>
          <a:blipFill>
            <a:blip r:embed="rId2"/>
            <a:stretch>
              <a:fillRect l="0" t="0" r="0" b="0"/>
            </a:stretch>
          </a:blipFill>
        </p:spPr>
      </p:sp>
      <p:sp>
        <p:nvSpPr>
          <p:cNvPr name="Freeform 3" id="3"/>
          <p:cNvSpPr/>
          <p:nvPr/>
        </p:nvSpPr>
        <p:spPr>
          <a:xfrm flipH="false" flipV="false" rot="0">
            <a:off x="7301508" y="4200733"/>
            <a:ext cx="10986492" cy="6086267"/>
          </a:xfrm>
          <a:custGeom>
            <a:avLst/>
            <a:gdLst/>
            <a:ahLst/>
            <a:cxnLst/>
            <a:rect r="r" b="b" t="t" l="l"/>
            <a:pathLst>
              <a:path h="6086267" w="10986492">
                <a:moveTo>
                  <a:pt x="0" y="0"/>
                </a:moveTo>
                <a:lnTo>
                  <a:pt x="10986492" y="0"/>
                </a:lnTo>
                <a:lnTo>
                  <a:pt x="10986492" y="6086267"/>
                </a:lnTo>
                <a:lnTo>
                  <a:pt x="0" y="6086267"/>
                </a:lnTo>
                <a:lnTo>
                  <a:pt x="0" y="0"/>
                </a:lnTo>
                <a:close/>
              </a:path>
            </a:pathLst>
          </a:custGeom>
          <a:blipFill>
            <a:blip r:embed="rId3"/>
            <a:stretch>
              <a:fillRect l="0" t="0" r="0" b="0"/>
            </a:stretch>
          </a:blipFill>
        </p:spPr>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1010340" cy="6147827"/>
          </a:xfrm>
          <a:custGeom>
            <a:avLst/>
            <a:gdLst/>
            <a:ahLst/>
            <a:cxnLst/>
            <a:rect r="r" b="b" t="t" l="l"/>
            <a:pathLst>
              <a:path h="6147827" w="11010340">
                <a:moveTo>
                  <a:pt x="0" y="0"/>
                </a:moveTo>
                <a:lnTo>
                  <a:pt x="11010340" y="0"/>
                </a:lnTo>
                <a:lnTo>
                  <a:pt x="11010340" y="6147827"/>
                </a:lnTo>
                <a:lnTo>
                  <a:pt x="0" y="6147827"/>
                </a:lnTo>
                <a:lnTo>
                  <a:pt x="0" y="0"/>
                </a:lnTo>
                <a:close/>
              </a:path>
            </a:pathLst>
          </a:custGeom>
          <a:blipFill>
            <a:blip r:embed="rId2"/>
            <a:stretch>
              <a:fillRect l="0" t="0" r="0" b="0"/>
            </a:stretch>
          </a:blipFill>
        </p:spPr>
      </p:sp>
      <p:sp>
        <p:nvSpPr>
          <p:cNvPr name="Freeform 3" id="3"/>
          <p:cNvSpPr/>
          <p:nvPr/>
        </p:nvSpPr>
        <p:spPr>
          <a:xfrm flipH="false" flipV="false" rot="0">
            <a:off x="8128584" y="4355124"/>
            <a:ext cx="9778164" cy="5527379"/>
          </a:xfrm>
          <a:custGeom>
            <a:avLst/>
            <a:gdLst/>
            <a:ahLst/>
            <a:cxnLst/>
            <a:rect r="r" b="b" t="t" l="l"/>
            <a:pathLst>
              <a:path h="5527379" w="9778164">
                <a:moveTo>
                  <a:pt x="0" y="0"/>
                </a:moveTo>
                <a:lnTo>
                  <a:pt x="9778164" y="0"/>
                </a:lnTo>
                <a:lnTo>
                  <a:pt x="9778164" y="5527378"/>
                </a:lnTo>
                <a:lnTo>
                  <a:pt x="0" y="5527378"/>
                </a:lnTo>
                <a:lnTo>
                  <a:pt x="0" y="0"/>
                </a:lnTo>
                <a:close/>
              </a:path>
            </a:pathLst>
          </a:custGeom>
          <a:blipFill>
            <a:blip r:embed="rId3"/>
            <a:stretch>
              <a:fillRect l="0" t="0" r="0" b="0"/>
            </a:stretch>
          </a:blipFill>
        </p:spPr>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206653" y="198026"/>
            <a:ext cx="11050885" cy="5991628"/>
          </a:xfrm>
          <a:custGeom>
            <a:avLst/>
            <a:gdLst/>
            <a:ahLst/>
            <a:cxnLst/>
            <a:rect r="r" b="b" t="t" l="l"/>
            <a:pathLst>
              <a:path h="5991628" w="11050885">
                <a:moveTo>
                  <a:pt x="0" y="0"/>
                </a:moveTo>
                <a:lnTo>
                  <a:pt x="11050885" y="0"/>
                </a:lnTo>
                <a:lnTo>
                  <a:pt x="11050885" y="5991628"/>
                </a:lnTo>
                <a:lnTo>
                  <a:pt x="0" y="5991628"/>
                </a:lnTo>
                <a:lnTo>
                  <a:pt x="0" y="0"/>
                </a:lnTo>
                <a:close/>
              </a:path>
            </a:pathLst>
          </a:custGeom>
          <a:blipFill>
            <a:blip r:embed="rId2"/>
            <a:stretch>
              <a:fillRect l="0" t="0" r="0" b="0"/>
            </a:stretch>
          </a:blipFill>
        </p:spPr>
      </p:sp>
      <p:sp>
        <p:nvSpPr>
          <p:cNvPr name="Freeform 3" id="3"/>
          <p:cNvSpPr/>
          <p:nvPr/>
        </p:nvSpPr>
        <p:spPr>
          <a:xfrm flipH="false" flipV="false" rot="0">
            <a:off x="7203647" y="4465069"/>
            <a:ext cx="11084353" cy="5821931"/>
          </a:xfrm>
          <a:custGeom>
            <a:avLst/>
            <a:gdLst/>
            <a:ahLst/>
            <a:cxnLst/>
            <a:rect r="r" b="b" t="t" l="l"/>
            <a:pathLst>
              <a:path h="5821931" w="11084353">
                <a:moveTo>
                  <a:pt x="0" y="0"/>
                </a:moveTo>
                <a:lnTo>
                  <a:pt x="11084353" y="0"/>
                </a:lnTo>
                <a:lnTo>
                  <a:pt x="11084353" y="5821931"/>
                </a:lnTo>
                <a:lnTo>
                  <a:pt x="0" y="5821931"/>
                </a:lnTo>
                <a:lnTo>
                  <a:pt x="0" y="0"/>
                </a:lnTo>
                <a:close/>
              </a:path>
            </a:pathLst>
          </a:custGeom>
          <a:blipFill>
            <a:blip r:embed="rId3"/>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373383"/>
            <a:ext cx="9553350" cy="1177284"/>
          </a:xfrm>
          <a:prstGeom prst="rect">
            <a:avLst/>
          </a:prstGeom>
        </p:spPr>
        <p:txBody>
          <a:bodyPr anchor="t" rtlCol="false" tIns="0" lIns="0" bIns="0" rIns="0">
            <a:spAutoFit/>
          </a:bodyPr>
          <a:lstStyle/>
          <a:p>
            <a:pPr algn="ctr">
              <a:lnSpc>
                <a:spcPts val="9660"/>
              </a:lnSpc>
            </a:pPr>
            <a:r>
              <a:rPr lang="en-US" sz="6900">
                <a:solidFill>
                  <a:srgbClr val="000000"/>
                </a:solidFill>
                <a:latin typeface="Alatsi"/>
              </a:rPr>
              <a:t>PROBLEM STATEMENT</a:t>
            </a:r>
          </a:p>
        </p:txBody>
      </p:sp>
      <p:sp>
        <p:nvSpPr>
          <p:cNvPr name="TextBox 3" id="3"/>
          <p:cNvSpPr txBox="true"/>
          <p:nvPr/>
        </p:nvSpPr>
        <p:spPr>
          <a:xfrm rot="0">
            <a:off x="1663988" y="1947999"/>
            <a:ext cx="14960025" cy="2128631"/>
          </a:xfrm>
          <a:prstGeom prst="rect">
            <a:avLst/>
          </a:prstGeom>
        </p:spPr>
        <p:txBody>
          <a:bodyPr anchor="t" rtlCol="false" tIns="0" lIns="0" bIns="0" rIns="0">
            <a:spAutoFit/>
          </a:bodyPr>
          <a:lstStyle/>
          <a:p>
            <a:pPr algn="l">
              <a:lnSpc>
                <a:spcPts val="5696"/>
              </a:lnSpc>
            </a:pPr>
            <a:r>
              <a:rPr lang="en-US" sz="4068">
                <a:solidFill>
                  <a:srgbClr val="000000"/>
                </a:solidFill>
                <a:latin typeface="Alatsi"/>
              </a:rPr>
              <a:t>NREGA is a vital initiative to alleviate rural unemployment and poverty. This project seeks to address several key questions and challenges associated with NREGA:</a:t>
            </a:r>
          </a:p>
        </p:txBody>
      </p:sp>
      <p:sp>
        <p:nvSpPr>
          <p:cNvPr name="AutoShape 4" id="4"/>
          <p:cNvSpPr/>
          <p:nvPr/>
        </p:nvSpPr>
        <p:spPr>
          <a:xfrm flipH="true" flipV="true">
            <a:off x="1077578" y="52959"/>
            <a:ext cx="5403" cy="2997456"/>
          </a:xfrm>
          <a:prstGeom prst="line">
            <a:avLst/>
          </a:prstGeom>
          <a:ln cap="flat" w="114300">
            <a:solidFill>
              <a:srgbClr val="9FC3D0"/>
            </a:solidFill>
            <a:prstDash val="solid"/>
            <a:headEnd type="none" len="sm" w="sm"/>
            <a:tailEnd type="none" len="sm" w="sm"/>
          </a:ln>
        </p:spPr>
      </p:sp>
      <p:sp>
        <p:nvSpPr>
          <p:cNvPr name="AutoShape 5" id="5"/>
          <p:cNvSpPr/>
          <p:nvPr/>
        </p:nvSpPr>
        <p:spPr>
          <a:xfrm flipH="true" flipV="true">
            <a:off x="1072938" y="7446925"/>
            <a:ext cx="5403" cy="2997456"/>
          </a:xfrm>
          <a:prstGeom prst="line">
            <a:avLst/>
          </a:prstGeom>
          <a:ln cap="flat" w="114300">
            <a:solidFill>
              <a:srgbClr val="9FC3D0"/>
            </a:solidFill>
            <a:prstDash val="solid"/>
            <a:headEnd type="none" len="sm" w="sm"/>
            <a:tailEnd type="none" len="sm" w="sm"/>
          </a:ln>
        </p:spPr>
      </p:sp>
      <p:grpSp>
        <p:nvGrpSpPr>
          <p:cNvPr name="Group 6" id="6"/>
          <p:cNvGrpSpPr/>
          <p:nvPr/>
        </p:nvGrpSpPr>
        <p:grpSpPr>
          <a:xfrm rot="0">
            <a:off x="15846243" y="157483"/>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4</a:t>
              </a:r>
            </a:p>
          </p:txBody>
        </p:sp>
      </p:grpSp>
      <p:sp>
        <p:nvSpPr>
          <p:cNvPr name="Freeform 11" id="11"/>
          <p:cNvSpPr/>
          <p:nvPr/>
        </p:nvSpPr>
        <p:spPr>
          <a:xfrm flipH="false" flipV="false" rot="0">
            <a:off x="7499252" y="-1396375"/>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879145" y="9205592"/>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1663988" y="4433603"/>
            <a:ext cx="14960025" cy="1232920"/>
          </a:xfrm>
          <a:prstGeom prst="rect">
            <a:avLst/>
          </a:prstGeom>
        </p:spPr>
        <p:txBody>
          <a:bodyPr anchor="t" rtlCol="false" tIns="0" lIns="0" bIns="0" rIns="0">
            <a:spAutoFit/>
          </a:bodyPr>
          <a:lstStyle/>
          <a:p>
            <a:pPr algn="ctr" marL="773964" indent="-386982" lvl="1">
              <a:lnSpc>
                <a:spcPts val="5018"/>
              </a:lnSpc>
              <a:buFont typeface="Arial"/>
              <a:buChar char="•"/>
            </a:pPr>
            <a:r>
              <a:rPr lang="en-US" sz="3584">
                <a:solidFill>
                  <a:srgbClr val="000000"/>
                </a:solidFill>
                <a:latin typeface="Open Sans Bold"/>
              </a:rPr>
              <a:t>How effective is NREGA in providing employment opportunities to rural households?</a:t>
            </a:r>
          </a:p>
        </p:txBody>
      </p:sp>
      <p:sp>
        <p:nvSpPr>
          <p:cNvPr name="TextBox 14" id="14"/>
          <p:cNvSpPr txBox="true"/>
          <p:nvPr/>
        </p:nvSpPr>
        <p:spPr>
          <a:xfrm rot="0">
            <a:off x="1667524" y="5599848"/>
            <a:ext cx="14960025" cy="1232920"/>
          </a:xfrm>
          <a:prstGeom prst="rect">
            <a:avLst/>
          </a:prstGeom>
        </p:spPr>
        <p:txBody>
          <a:bodyPr anchor="t" rtlCol="false" tIns="0" lIns="0" bIns="0" rIns="0">
            <a:spAutoFit/>
          </a:bodyPr>
          <a:lstStyle/>
          <a:p>
            <a:pPr algn="ctr" marL="773964" indent="-386982" lvl="1">
              <a:lnSpc>
                <a:spcPts val="5018"/>
              </a:lnSpc>
              <a:buFont typeface="Arial"/>
              <a:buChar char="•"/>
            </a:pPr>
            <a:r>
              <a:rPr lang="en-US" sz="3584">
                <a:solidFill>
                  <a:srgbClr val="000000"/>
                </a:solidFill>
                <a:latin typeface="Open Sans Bold"/>
              </a:rPr>
              <a:t>Are there regional disparities in the implementation and outcomes of the scheme?</a:t>
            </a:r>
          </a:p>
        </p:txBody>
      </p:sp>
      <p:sp>
        <p:nvSpPr>
          <p:cNvPr name="TextBox 15" id="15"/>
          <p:cNvSpPr txBox="true"/>
          <p:nvPr/>
        </p:nvSpPr>
        <p:spPr>
          <a:xfrm rot="0">
            <a:off x="1663988" y="6966118"/>
            <a:ext cx="14566298" cy="1187985"/>
          </a:xfrm>
          <a:prstGeom prst="rect">
            <a:avLst/>
          </a:prstGeom>
        </p:spPr>
        <p:txBody>
          <a:bodyPr anchor="t" rtlCol="false" tIns="0" lIns="0" bIns="0" rIns="0">
            <a:spAutoFit/>
          </a:bodyPr>
          <a:lstStyle/>
          <a:p>
            <a:pPr algn="ctr" marL="751100" indent="-375550" lvl="1">
              <a:lnSpc>
                <a:spcPts val="4870"/>
              </a:lnSpc>
              <a:buFont typeface="Arial"/>
              <a:buChar char="•"/>
            </a:pPr>
            <a:r>
              <a:rPr lang="en-US" sz="3478">
                <a:solidFill>
                  <a:srgbClr val="000000"/>
                </a:solidFill>
                <a:latin typeface="Open Sans Bold"/>
              </a:rPr>
              <a:t>What is the utilization of the allocated budget, and how does it correlate with employment generation?</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9469898" cy="5557265"/>
          </a:xfrm>
          <a:custGeom>
            <a:avLst/>
            <a:gdLst/>
            <a:ahLst/>
            <a:cxnLst/>
            <a:rect r="r" b="b" t="t" l="l"/>
            <a:pathLst>
              <a:path h="5557265" w="9469898">
                <a:moveTo>
                  <a:pt x="0" y="0"/>
                </a:moveTo>
                <a:lnTo>
                  <a:pt x="9469898" y="0"/>
                </a:lnTo>
                <a:lnTo>
                  <a:pt x="9469898" y="5557265"/>
                </a:lnTo>
                <a:lnTo>
                  <a:pt x="0" y="5557265"/>
                </a:lnTo>
                <a:lnTo>
                  <a:pt x="0" y="0"/>
                </a:lnTo>
                <a:close/>
              </a:path>
            </a:pathLst>
          </a:custGeom>
          <a:blipFill>
            <a:blip r:embed="rId2"/>
            <a:stretch>
              <a:fillRect l="0" t="0" r="0" b="0"/>
            </a:stretch>
          </a:blipFill>
        </p:spPr>
      </p:sp>
      <p:sp>
        <p:nvSpPr>
          <p:cNvPr name="Freeform 3" id="3"/>
          <p:cNvSpPr/>
          <p:nvPr/>
        </p:nvSpPr>
        <p:spPr>
          <a:xfrm flipH="false" flipV="false" rot="0">
            <a:off x="7284459" y="4156678"/>
            <a:ext cx="11003541" cy="6130322"/>
          </a:xfrm>
          <a:custGeom>
            <a:avLst/>
            <a:gdLst/>
            <a:ahLst/>
            <a:cxnLst/>
            <a:rect r="r" b="b" t="t" l="l"/>
            <a:pathLst>
              <a:path h="6130322" w="11003541">
                <a:moveTo>
                  <a:pt x="0" y="0"/>
                </a:moveTo>
                <a:lnTo>
                  <a:pt x="11003541" y="0"/>
                </a:lnTo>
                <a:lnTo>
                  <a:pt x="11003541" y="6130322"/>
                </a:lnTo>
                <a:lnTo>
                  <a:pt x="0" y="6130322"/>
                </a:lnTo>
                <a:lnTo>
                  <a:pt x="0" y="0"/>
                </a:lnTo>
                <a:close/>
              </a:path>
            </a:pathLst>
          </a:custGeom>
          <a:blipFill>
            <a:blip r:embed="rId3"/>
            <a:stretch>
              <a:fillRect l="0" t="0" r="0" b="0"/>
            </a:stretch>
          </a:blipFill>
        </p:spPr>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1034042" cy="5931950"/>
          </a:xfrm>
          <a:custGeom>
            <a:avLst/>
            <a:gdLst/>
            <a:ahLst/>
            <a:cxnLst/>
            <a:rect r="r" b="b" t="t" l="l"/>
            <a:pathLst>
              <a:path h="5931950" w="11034042">
                <a:moveTo>
                  <a:pt x="0" y="0"/>
                </a:moveTo>
                <a:lnTo>
                  <a:pt x="11034042" y="0"/>
                </a:lnTo>
                <a:lnTo>
                  <a:pt x="11034042" y="5931950"/>
                </a:lnTo>
                <a:lnTo>
                  <a:pt x="0" y="5931950"/>
                </a:lnTo>
                <a:lnTo>
                  <a:pt x="0" y="0"/>
                </a:lnTo>
                <a:close/>
              </a:path>
            </a:pathLst>
          </a:custGeom>
          <a:blipFill>
            <a:blip r:embed="rId2"/>
            <a:stretch>
              <a:fillRect l="0" t="0" r="0" b="0"/>
            </a:stretch>
          </a:blipFill>
        </p:spPr>
      </p:sp>
      <p:sp>
        <p:nvSpPr>
          <p:cNvPr name="Freeform 3" id="3"/>
          <p:cNvSpPr/>
          <p:nvPr/>
        </p:nvSpPr>
        <p:spPr>
          <a:xfrm flipH="false" flipV="false" rot="0">
            <a:off x="7260715" y="4342123"/>
            <a:ext cx="11027285" cy="5944877"/>
          </a:xfrm>
          <a:custGeom>
            <a:avLst/>
            <a:gdLst/>
            <a:ahLst/>
            <a:cxnLst/>
            <a:rect r="r" b="b" t="t" l="l"/>
            <a:pathLst>
              <a:path h="5944877" w="11027285">
                <a:moveTo>
                  <a:pt x="0" y="0"/>
                </a:moveTo>
                <a:lnTo>
                  <a:pt x="11027285" y="0"/>
                </a:lnTo>
                <a:lnTo>
                  <a:pt x="11027285" y="5944877"/>
                </a:lnTo>
                <a:lnTo>
                  <a:pt x="0" y="5944877"/>
                </a:lnTo>
                <a:lnTo>
                  <a:pt x="0" y="0"/>
                </a:lnTo>
                <a:close/>
              </a:path>
            </a:pathLst>
          </a:custGeom>
          <a:blipFill>
            <a:blip r:embed="rId3"/>
            <a:stretch>
              <a:fillRect l="0" t="0" r="0" b="0"/>
            </a:stretch>
          </a:blipFill>
        </p:spPr>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217240" y="302023"/>
            <a:ext cx="11081019" cy="5116645"/>
          </a:xfrm>
          <a:custGeom>
            <a:avLst/>
            <a:gdLst/>
            <a:ahLst/>
            <a:cxnLst/>
            <a:rect r="r" b="b" t="t" l="l"/>
            <a:pathLst>
              <a:path h="5116645" w="11081019">
                <a:moveTo>
                  <a:pt x="0" y="0"/>
                </a:moveTo>
                <a:lnTo>
                  <a:pt x="11081019" y="0"/>
                </a:lnTo>
                <a:lnTo>
                  <a:pt x="11081019" y="5116646"/>
                </a:lnTo>
                <a:lnTo>
                  <a:pt x="0" y="5116646"/>
                </a:lnTo>
                <a:lnTo>
                  <a:pt x="0" y="0"/>
                </a:lnTo>
                <a:close/>
              </a:path>
            </a:pathLst>
          </a:custGeom>
          <a:blipFill>
            <a:blip r:embed="rId2"/>
            <a:stretch>
              <a:fillRect l="0" t="0" r="0" b="0"/>
            </a:stretch>
          </a:blipFill>
        </p:spPr>
      </p:sp>
      <p:sp>
        <p:nvSpPr>
          <p:cNvPr name="Freeform 3" id="3"/>
          <p:cNvSpPr/>
          <p:nvPr/>
        </p:nvSpPr>
        <p:spPr>
          <a:xfrm flipH="false" flipV="false" rot="0">
            <a:off x="8026199" y="4310092"/>
            <a:ext cx="9726400" cy="5514828"/>
          </a:xfrm>
          <a:custGeom>
            <a:avLst/>
            <a:gdLst/>
            <a:ahLst/>
            <a:cxnLst/>
            <a:rect r="r" b="b" t="t" l="l"/>
            <a:pathLst>
              <a:path h="5514828" w="9726400">
                <a:moveTo>
                  <a:pt x="0" y="0"/>
                </a:moveTo>
                <a:lnTo>
                  <a:pt x="9726400" y="0"/>
                </a:lnTo>
                <a:lnTo>
                  <a:pt x="9726400" y="5514828"/>
                </a:lnTo>
                <a:lnTo>
                  <a:pt x="0" y="5514828"/>
                </a:lnTo>
                <a:lnTo>
                  <a:pt x="0" y="0"/>
                </a:lnTo>
                <a:close/>
              </a:path>
            </a:pathLst>
          </a:custGeom>
          <a:blipFill>
            <a:blip r:embed="rId3"/>
            <a:stretch>
              <a:fillRect l="0" t="0" r="0" b="0"/>
            </a:stretch>
          </a:blipFill>
        </p:spPr>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9660097" cy="5537378"/>
          </a:xfrm>
          <a:custGeom>
            <a:avLst/>
            <a:gdLst/>
            <a:ahLst/>
            <a:cxnLst/>
            <a:rect r="r" b="b" t="t" l="l"/>
            <a:pathLst>
              <a:path h="5537378" w="9660097">
                <a:moveTo>
                  <a:pt x="0" y="0"/>
                </a:moveTo>
                <a:lnTo>
                  <a:pt x="9660097" y="0"/>
                </a:lnTo>
                <a:lnTo>
                  <a:pt x="9660097" y="5537378"/>
                </a:lnTo>
                <a:lnTo>
                  <a:pt x="0" y="5537378"/>
                </a:lnTo>
                <a:lnTo>
                  <a:pt x="0" y="0"/>
                </a:lnTo>
                <a:close/>
              </a:path>
            </a:pathLst>
          </a:custGeom>
          <a:blipFill>
            <a:blip r:embed="rId2"/>
            <a:stretch>
              <a:fillRect l="0" t="0" r="0" b="0"/>
            </a:stretch>
          </a:blipFill>
        </p:spPr>
      </p:sp>
      <p:sp>
        <p:nvSpPr>
          <p:cNvPr name="Freeform 3" id="3"/>
          <p:cNvSpPr/>
          <p:nvPr/>
        </p:nvSpPr>
        <p:spPr>
          <a:xfrm flipH="false" flipV="false" rot="0">
            <a:off x="8256669" y="4469055"/>
            <a:ext cx="9778528" cy="5504744"/>
          </a:xfrm>
          <a:custGeom>
            <a:avLst/>
            <a:gdLst/>
            <a:ahLst/>
            <a:cxnLst/>
            <a:rect r="r" b="b" t="t" l="l"/>
            <a:pathLst>
              <a:path h="5504744" w="9778528">
                <a:moveTo>
                  <a:pt x="0" y="0"/>
                </a:moveTo>
                <a:lnTo>
                  <a:pt x="9778528" y="0"/>
                </a:lnTo>
                <a:lnTo>
                  <a:pt x="9778528" y="5504744"/>
                </a:lnTo>
                <a:lnTo>
                  <a:pt x="0" y="5504744"/>
                </a:lnTo>
                <a:lnTo>
                  <a:pt x="0" y="0"/>
                </a:lnTo>
                <a:close/>
              </a:path>
            </a:pathLst>
          </a:custGeom>
          <a:blipFill>
            <a:blip r:embed="rId3"/>
            <a:stretch>
              <a:fillRect l="0" t="0" r="0" b="0"/>
            </a:stretch>
          </a:blipFill>
        </p:spPr>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1050885" cy="5670648"/>
          </a:xfrm>
          <a:custGeom>
            <a:avLst/>
            <a:gdLst/>
            <a:ahLst/>
            <a:cxnLst/>
            <a:rect r="r" b="b" t="t" l="l"/>
            <a:pathLst>
              <a:path h="5670648" w="11050885">
                <a:moveTo>
                  <a:pt x="0" y="0"/>
                </a:moveTo>
                <a:lnTo>
                  <a:pt x="11050885" y="0"/>
                </a:lnTo>
                <a:lnTo>
                  <a:pt x="11050885" y="5670648"/>
                </a:lnTo>
                <a:lnTo>
                  <a:pt x="0" y="5670648"/>
                </a:lnTo>
                <a:lnTo>
                  <a:pt x="0" y="0"/>
                </a:lnTo>
                <a:close/>
              </a:path>
            </a:pathLst>
          </a:custGeom>
          <a:blipFill>
            <a:blip r:embed="rId2"/>
            <a:stretch>
              <a:fillRect l="0" t="0" r="0" b="0"/>
            </a:stretch>
          </a:blipFill>
        </p:spPr>
      </p:sp>
      <p:sp>
        <p:nvSpPr>
          <p:cNvPr name="Freeform 3" id="3"/>
          <p:cNvSpPr/>
          <p:nvPr/>
        </p:nvSpPr>
        <p:spPr>
          <a:xfrm flipH="false" flipV="false" rot="0">
            <a:off x="7243843" y="4481542"/>
            <a:ext cx="11044157" cy="5805458"/>
          </a:xfrm>
          <a:custGeom>
            <a:avLst/>
            <a:gdLst/>
            <a:ahLst/>
            <a:cxnLst/>
            <a:rect r="r" b="b" t="t" l="l"/>
            <a:pathLst>
              <a:path h="5805458" w="11044157">
                <a:moveTo>
                  <a:pt x="0" y="0"/>
                </a:moveTo>
                <a:lnTo>
                  <a:pt x="11044157" y="0"/>
                </a:lnTo>
                <a:lnTo>
                  <a:pt x="11044157" y="5805458"/>
                </a:lnTo>
                <a:lnTo>
                  <a:pt x="0" y="5805458"/>
                </a:lnTo>
                <a:lnTo>
                  <a:pt x="0" y="0"/>
                </a:lnTo>
                <a:close/>
              </a:path>
            </a:pathLst>
          </a:custGeom>
          <a:blipFill>
            <a:blip r:embed="rId3"/>
            <a:stretch>
              <a:fillRect l="0" t="0" r="0" b="0"/>
            </a:stretch>
          </a:blipFill>
        </p:spPr>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2982861" y="594556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12</a:t>
              </a:r>
            </a:p>
          </p:txBody>
        </p:sp>
      </p:grpSp>
      <p:sp>
        <p:nvSpPr>
          <p:cNvPr name="TextBox 10" id="10"/>
          <p:cNvSpPr txBox="true"/>
          <p:nvPr/>
        </p:nvSpPr>
        <p:spPr>
          <a:xfrm rot="0">
            <a:off x="2575947" y="222250"/>
            <a:ext cx="10929913"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rPr>
              <a:t>CONCLUSION</a:t>
            </a:r>
          </a:p>
        </p:txBody>
      </p:sp>
      <p:sp>
        <p:nvSpPr>
          <p:cNvPr name="TextBox 11" id="11"/>
          <p:cNvSpPr txBox="true"/>
          <p:nvPr/>
        </p:nvSpPr>
        <p:spPr>
          <a:xfrm rot="0">
            <a:off x="1238254" y="1983708"/>
            <a:ext cx="15811492" cy="6624202"/>
          </a:xfrm>
          <a:prstGeom prst="rect">
            <a:avLst/>
          </a:prstGeom>
        </p:spPr>
        <p:txBody>
          <a:bodyPr anchor="t" rtlCol="false" tIns="0" lIns="0" bIns="0" rIns="0">
            <a:spAutoFit/>
          </a:bodyPr>
          <a:lstStyle/>
          <a:p>
            <a:pPr algn="l">
              <a:lnSpc>
                <a:spcPts val="5852"/>
              </a:lnSpc>
            </a:pPr>
            <a:r>
              <a:rPr lang="en-US" sz="4180">
                <a:solidFill>
                  <a:srgbClr val="000000"/>
                </a:solidFill>
                <a:latin typeface="Alatsi"/>
              </a:rPr>
              <a:t>At 18430541, WEST BENGAL had the highest Sum of Total No. of Active Workers and was 92,15,26,950.00% higher than DN HAVELI AND DD, which had the lowest Sum of Total No. of Active Workers at 2. </a:t>
            </a:r>
          </a:p>
          <a:p>
            <a:pPr algn="l">
              <a:lnSpc>
                <a:spcPts val="5852"/>
              </a:lnSpc>
            </a:pPr>
            <a:r>
              <a:rPr lang="en-US" sz="4180">
                <a:solidFill>
                  <a:srgbClr val="000000"/>
                </a:solidFill>
                <a:latin typeface="Alatsi"/>
                <a:ea typeface="Alatsi"/>
              </a:rPr>
              <a:t>﻿﻿﻿﻿﻿﻿﻿WEST BENGAL accounted for 10.50% of Sum of Total No. of Active Workers.﻿﻿﻿﻿﻿﻿</a:t>
            </a:r>
          </a:p>
          <a:p>
            <a:pPr algn="l">
              <a:lnSpc>
                <a:spcPts val="5852"/>
              </a:lnSpc>
            </a:pPr>
            <a:r>
              <a:rPr lang="en-US" sz="4180">
                <a:solidFill>
                  <a:srgbClr val="000000"/>
                </a:solidFill>
                <a:latin typeface="Alatsi"/>
              </a:rPr>
              <a:t>Across all 34 state_name, Sum of Total No. of Active Workers ranged from 2 to 18430541.</a:t>
            </a:r>
          </a:p>
          <a:p>
            <a:pPr algn="l">
              <a:lnSpc>
                <a:spcPts val="5852"/>
              </a:lnSpc>
            </a:pPr>
            <a:r>
              <a:rPr lang="en-US" sz="4180">
                <a:solidFill>
                  <a:srgbClr val="000000"/>
                </a:solidFill>
                <a:latin typeface="Alatsi"/>
                <a:ea typeface="Alatsi"/>
              </a:rPr>
              <a:t>﻿﻿﻿﻿﻿﻿Sum of Approved Labour Budget and total Sum of Women Persondays are positively correlated with each other.﻿﻿﻿﻿﻿</a:t>
            </a:r>
          </a:p>
        </p:txBody>
      </p:sp>
      <p:sp>
        <p:nvSpPr>
          <p:cNvPr name="Freeform 12" id="12"/>
          <p:cNvSpPr/>
          <p:nvPr/>
        </p:nvSpPr>
        <p:spPr>
          <a:xfrm flipH="false" flipV="false" rot="0">
            <a:off x="-3009325"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4554977" y="3748035"/>
            <a:ext cx="11627497" cy="2514704"/>
          </a:xfrm>
          <a:prstGeom prst="rect">
            <a:avLst/>
          </a:prstGeom>
        </p:spPr>
        <p:txBody>
          <a:bodyPr anchor="t" rtlCol="false" tIns="0" lIns="0" bIns="0" rIns="0">
            <a:spAutoFit/>
          </a:bodyPr>
          <a:lstStyle/>
          <a:p>
            <a:pPr algn="ctr">
              <a:lnSpc>
                <a:spcPts val="20573"/>
              </a:lnSpc>
            </a:pPr>
            <a:r>
              <a:rPr lang="en-US" sz="14695">
                <a:solidFill>
                  <a:srgbClr val="000000"/>
                </a:solidFill>
                <a:latin typeface="Alatsi"/>
              </a:rPr>
              <a:t>THANK YOU</a:t>
            </a:r>
          </a:p>
        </p:txBody>
      </p:sp>
      <p:grpSp>
        <p:nvGrpSpPr>
          <p:cNvPr name="Group 3" id="3"/>
          <p:cNvGrpSpPr/>
          <p:nvPr/>
        </p:nvGrpSpPr>
        <p:grpSpPr>
          <a:xfrm rot="0">
            <a:off x="-31071" y="0"/>
            <a:ext cx="4239083" cy="10287000"/>
            <a:chOff x="0" y="0"/>
            <a:chExt cx="5652111" cy="13716000"/>
          </a:xfrm>
        </p:grpSpPr>
        <p:grpSp>
          <p:nvGrpSpPr>
            <p:cNvPr name="Group 4" id="4"/>
            <p:cNvGrpSpPr/>
            <p:nvPr/>
          </p:nvGrpSpPr>
          <p:grpSpPr>
            <a:xfrm rot="0">
              <a:off x="2826056" y="0"/>
              <a:ext cx="2826056" cy="13716000"/>
              <a:chOff x="0" y="0"/>
              <a:chExt cx="558233" cy="2709333"/>
            </a:xfrm>
          </p:grpSpPr>
          <p:sp>
            <p:nvSpPr>
              <p:cNvPr name="Freeform 5" id="5"/>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6" id="6"/>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413028" y="0"/>
              <a:ext cx="2826056" cy="13716000"/>
              <a:chOff x="0" y="0"/>
              <a:chExt cx="558233" cy="2709333"/>
            </a:xfrm>
          </p:grpSpPr>
          <p:sp>
            <p:nvSpPr>
              <p:cNvPr name="Freeform 8" id="8"/>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9" id="9"/>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2826056" cy="13716000"/>
              <a:chOff x="0" y="0"/>
              <a:chExt cx="558233" cy="2709333"/>
            </a:xfrm>
          </p:grpSpPr>
          <p:sp>
            <p:nvSpPr>
              <p:cNvPr name="Freeform 11" id="11"/>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2" id="12"/>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Freeform 13" id="13"/>
          <p:cNvSpPr/>
          <p:nvPr/>
        </p:nvSpPr>
        <p:spPr>
          <a:xfrm flipH="false" flipV="false" rot="0">
            <a:off x="12412831" y="802621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1413653" y="-573693"/>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788994"/>
            <a:ext cx="12529146" cy="1177284"/>
          </a:xfrm>
          <a:prstGeom prst="rect">
            <a:avLst/>
          </a:prstGeom>
        </p:spPr>
        <p:txBody>
          <a:bodyPr anchor="t" rtlCol="false" tIns="0" lIns="0" bIns="0" rIns="0">
            <a:spAutoFit/>
          </a:bodyPr>
          <a:lstStyle/>
          <a:p>
            <a:pPr algn="ctr">
              <a:lnSpc>
                <a:spcPts val="9660"/>
              </a:lnSpc>
            </a:pPr>
            <a:r>
              <a:rPr lang="en-US" sz="6900">
                <a:solidFill>
                  <a:srgbClr val="000000"/>
                </a:solidFill>
                <a:latin typeface="Alatsi"/>
              </a:rPr>
              <a:t>PROBLEM STATEMENT CONTD...</a:t>
            </a:r>
          </a:p>
        </p:txBody>
      </p:sp>
      <p:sp>
        <p:nvSpPr>
          <p:cNvPr name="AutoShape 3" id="3"/>
          <p:cNvSpPr/>
          <p:nvPr/>
        </p:nvSpPr>
        <p:spPr>
          <a:xfrm flipH="true" flipV="true">
            <a:off x="1077578" y="52959"/>
            <a:ext cx="5403" cy="2997456"/>
          </a:xfrm>
          <a:prstGeom prst="line">
            <a:avLst/>
          </a:prstGeom>
          <a:ln cap="flat" w="114300">
            <a:solidFill>
              <a:srgbClr val="9FC3D0"/>
            </a:solidFill>
            <a:prstDash val="solid"/>
            <a:headEnd type="none" len="sm" w="sm"/>
            <a:tailEnd type="none" len="sm" w="sm"/>
          </a:ln>
        </p:spPr>
      </p:sp>
      <p:sp>
        <p:nvSpPr>
          <p:cNvPr name="AutoShape 4" id="4"/>
          <p:cNvSpPr/>
          <p:nvPr/>
        </p:nvSpPr>
        <p:spPr>
          <a:xfrm flipH="true" flipV="true">
            <a:off x="1072938" y="7446925"/>
            <a:ext cx="5403" cy="2997456"/>
          </a:xfrm>
          <a:prstGeom prst="line">
            <a:avLst/>
          </a:prstGeom>
          <a:ln cap="flat" w="114300">
            <a:solidFill>
              <a:srgbClr val="9FC3D0"/>
            </a:solidFill>
            <a:prstDash val="solid"/>
            <a:headEnd type="none" len="sm" w="sm"/>
            <a:tailEnd type="none" len="sm" w="sm"/>
          </a:ln>
        </p:spPr>
      </p:sp>
      <p:grpSp>
        <p:nvGrpSpPr>
          <p:cNvPr name="Group 5" id="5"/>
          <p:cNvGrpSpPr/>
          <p:nvPr/>
        </p:nvGrpSpPr>
        <p:grpSpPr>
          <a:xfrm rot="0">
            <a:off x="15846243" y="157483"/>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4</a:t>
              </a:r>
            </a:p>
          </p:txBody>
        </p:sp>
      </p:grpSp>
      <p:sp>
        <p:nvSpPr>
          <p:cNvPr name="Freeform 10" id="10"/>
          <p:cNvSpPr/>
          <p:nvPr/>
        </p:nvSpPr>
        <p:spPr>
          <a:xfrm flipH="false" flipV="false" rot="0">
            <a:off x="879145" y="9205592"/>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1487898" y="3652203"/>
            <a:ext cx="15363511" cy="2170428"/>
          </a:xfrm>
          <a:prstGeom prst="rect">
            <a:avLst/>
          </a:prstGeom>
        </p:spPr>
        <p:txBody>
          <a:bodyPr anchor="t" rtlCol="false" tIns="0" lIns="0" bIns="0" rIns="0">
            <a:spAutoFit/>
          </a:bodyPr>
          <a:lstStyle/>
          <a:p>
            <a:pPr algn="ctr" marL="901402" indent="-450701" lvl="1">
              <a:lnSpc>
                <a:spcPts val="5845"/>
              </a:lnSpc>
              <a:buFont typeface="Arial"/>
              <a:buChar char="•"/>
            </a:pPr>
            <a:r>
              <a:rPr lang="en-US" sz="4175">
                <a:solidFill>
                  <a:srgbClr val="000000"/>
                </a:solidFill>
                <a:latin typeface="Open Sans Bold"/>
              </a:rPr>
              <a:t>What are the key factors contributing to the completion of NREGA works, and are there any roadblocks to its success?</a:t>
            </a:r>
          </a:p>
        </p:txBody>
      </p:sp>
      <p:sp>
        <p:nvSpPr>
          <p:cNvPr name="TextBox 12" id="12"/>
          <p:cNvSpPr txBox="true"/>
          <p:nvPr/>
        </p:nvSpPr>
        <p:spPr>
          <a:xfrm rot="0">
            <a:off x="1641819" y="6080728"/>
            <a:ext cx="15617481" cy="1366197"/>
          </a:xfrm>
          <a:prstGeom prst="rect">
            <a:avLst/>
          </a:prstGeom>
        </p:spPr>
        <p:txBody>
          <a:bodyPr anchor="t" rtlCol="false" tIns="0" lIns="0" bIns="0" rIns="0">
            <a:spAutoFit/>
          </a:bodyPr>
          <a:lstStyle/>
          <a:p>
            <a:pPr algn="ctr" marL="855549" indent="-427774" lvl="1">
              <a:lnSpc>
                <a:spcPts val="5547"/>
              </a:lnSpc>
              <a:buFont typeface="Arial"/>
              <a:buChar char="•"/>
            </a:pPr>
            <a:r>
              <a:rPr lang="en-US" sz="3962">
                <a:solidFill>
                  <a:srgbClr val="000000"/>
                </a:solidFill>
                <a:latin typeface="Open Sans Bold"/>
              </a:rPr>
              <a:t>Can data-driven insights guide policymakers and administrators in optimizing the scheme's impact?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611766" y="1658722"/>
            <a:ext cx="14705320" cy="5923143"/>
          </a:xfrm>
          <a:prstGeom prst="rect">
            <a:avLst/>
          </a:prstGeom>
        </p:spPr>
        <p:txBody>
          <a:bodyPr anchor="t" rtlCol="false" tIns="0" lIns="0" bIns="0" rIns="0">
            <a:spAutoFit/>
          </a:bodyPr>
          <a:lstStyle/>
          <a:p>
            <a:pPr algn="l">
              <a:lnSpc>
                <a:spcPts val="5852"/>
              </a:lnSpc>
            </a:pPr>
            <a:r>
              <a:rPr lang="en-US" sz="4180">
                <a:solidFill>
                  <a:srgbClr val="000000"/>
                </a:solidFill>
                <a:latin typeface="Alatsi"/>
              </a:rPr>
              <a:t>The dataset used for this analysis is sourced from official government records and contains information related to NREGA implementation across various states and districts in India. It comprises 28 columns, encompassing data on job cards, worker details, budget allocation, work completion statistics,</a:t>
            </a:r>
          </a:p>
          <a:p>
            <a:pPr algn="just">
              <a:lnSpc>
                <a:spcPts val="5852"/>
              </a:lnSpc>
            </a:pPr>
            <a:r>
              <a:rPr lang="en-US" sz="4180">
                <a:solidFill>
                  <a:srgbClr val="000000"/>
                </a:solidFill>
                <a:latin typeface="Alatsi"/>
              </a:rPr>
              <a:t>expenditure, and more. This dataset offers a comprehensive view of the progress and challenges faced by the NREGA program.</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TextBox 6" id="6"/>
          <p:cNvSpPr txBox="true"/>
          <p:nvPr/>
        </p:nvSpPr>
        <p:spPr>
          <a:xfrm rot="0">
            <a:off x="2679116" y="250825"/>
            <a:ext cx="9905938" cy="1102183"/>
          </a:xfrm>
          <a:prstGeom prst="rect">
            <a:avLst/>
          </a:prstGeom>
        </p:spPr>
        <p:txBody>
          <a:bodyPr anchor="t" rtlCol="false" tIns="0" lIns="0" bIns="0" rIns="0">
            <a:spAutoFit/>
          </a:bodyPr>
          <a:lstStyle/>
          <a:p>
            <a:pPr algn="ctr">
              <a:lnSpc>
                <a:spcPts val="8943"/>
              </a:lnSpc>
            </a:pPr>
            <a:r>
              <a:rPr lang="en-US" sz="6388">
                <a:solidFill>
                  <a:srgbClr val="000000"/>
                </a:solidFill>
                <a:latin typeface="Alatsi"/>
              </a:rPr>
              <a:t>DATASET INFORMATION</a:t>
            </a:r>
          </a:p>
        </p:txBody>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a:t>
              </a:r>
            </a:p>
          </p:txBody>
        </p:sp>
      </p:grpSp>
      <p:sp>
        <p:nvSpPr>
          <p:cNvPr name="Freeform 12" id="12"/>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380886" y="1587500"/>
            <a:ext cx="16040881" cy="8151993"/>
          </a:xfrm>
          <a:prstGeom prst="rect">
            <a:avLst/>
          </a:prstGeom>
        </p:spPr>
        <p:txBody>
          <a:bodyPr anchor="t" rtlCol="false" tIns="0" lIns="0" bIns="0" rIns="0">
            <a:spAutoFit/>
          </a:bodyPr>
          <a:lstStyle/>
          <a:p>
            <a:pPr algn="l">
              <a:lnSpc>
                <a:spcPts val="5852"/>
              </a:lnSpc>
            </a:pPr>
            <a:r>
              <a:rPr lang="en-US" sz="4180">
                <a:solidFill>
                  <a:srgbClr val="000000"/>
                </a:solidFill>
                <a:latin typeface="Alatsi"/>
              </a:rPr>
              <a:t>state_name: Name of the Indian state.</a:t>
            </a:r>
          </a:p>
          <a:p>
            <a:pPr algn="l">
              <a:lnSpc>
                <a:spcPts val="5852"/>
              </a:lnSpc>
            </a:pPr>
            <a:r>
              <a:rPr lang="en-US" sz="4180">
                <a:solidFill>
                  <a:srgbClr val="000000"/>
                </a:solidFill>
                <a:latin typeface="Alatsi"/>
              </a:rPr>
              <a:t>district_name: Name of the district within the state.</a:t>
            </a:r>
          </a:p>
          <a:p>
            <a:pPr algn="l">
              <a:lnSpc>
                <a:spcPts val="5852"/>
              </a:lnSpc>
            </a:pPr>
            <a:r>
              <a:rPr lang="en-US" sz="4180">
                <a:solidFill>
                  <a:srgbClr val="000000"/>
                </a:solidFill>
                <a:latin typeface="Alatsi"/>
              </a:rPr>
              <a:t>Total No. of JobCards issued: The total number of job cards issued to rural households.</a:t>
            </a:r>
          </a:p>
          <a:p>
            <a:pPr algn="l">
              <a:lnSpc>
                <a:spcPts val="5852"/>
              </a:lnSpc>
            </a:pPr>
            <a:r>
              <a:rPr lang="en-US" sz="4180">
                <a:solidFill>
                  <a:srgbClr val="000000"/>
                </a:solidFill>
                <a:latin typeface="Alatsi"/>
              </a:rPr>
              <a:t>Total No. of Workers: The total number of workers registered under NREGA.</a:t>
            </a:r>
          </a:p>
          <a:p>
            <a:pPr algn="l">
              <a:lnSpc>
                <a:spcPts val="5852"/>
              </a:lnSpc>
            </a:pPr>
            <a:r>
              <a:rPr lang="en-US" sz="4180">
                <a:solidFill>
                  <a:srgbClr val="000000"/>
                </a:solidFill>
                <a:latin typeface="Alatsi"/>
              </a:rPr>
              <a:t>Total No. of Active Job Cards: The number of active job cards at a given point in time.</a:t>
            </a:r>
          </a:p>
          <a:p>
            <a:pPr algn="l">
              <a:lnSpc>
                <a:spcPts val="5852"/>
              </a:lnSpc>
            </a:pPr>
            <a:r>
              <a:rPr lang="en-US" sz="4180">
                <a:solidFill>
                  <a:srgbClr val="000000"/>
                </a:solidFill>
                <a:latin typeface="Alatsi"/>
              </a:rPr>
              <a:t>Total No. of Active Workers: The number of workers currently engaged in NREGA works.</a:t>
            </a:r>
          </a:p>
          <a:p>
            <a:pPr algn="l">
              <a:lnSpc>
                <a:spcPts val="5852"/>
              </a:lnSpc>
            </a:pP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TextBox 6" id="6"/>
          <p:cNvSpPr txBox="true"/>
          <p:nvPr/>
        </p:nvSpPr>
        <p:spPr>
          <a:xfrm rot="0">
            <a:off x="1028700" y="253368"/>
            <a:ext cx="13180039" cy="1052188"/>
          </a:xfrm>
          <a:prstGeom prst="rect">
            <a:avLst/>
          </a:prstGeom>
        </p:spPr>
        <p:txBody>
          <a:bodyPr anchor="t" rtlCol="false" tIns="0" lIns="0" bIns="0" rIns="0">
            <a:spAutoFit/>
          </a:bodyPr>
          <a:lstStyle/>
          <a:p>
            <a:pPr algn="ctr">
              <a:lnSpc>
                <a:spcPts val="8680"/>
              </a:lnSpc>
            </a:pPr>
            <a:r>
              <a:rPr lang="en-US" sz="6200">
                <a:solidFill>
                  <a:srgbClr val="000000"/>
                </a:solidFill>
                <a:latin typeface="Alatsi"/>
              </a:rPr>
              <a:t>VARIABLE DESCRIPTION</a:t>
            </a:r>
          </a:p>
        </p:txBody>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a:t>
              </a:r>
            </a:p>
          </p:txBody>
        </p:sp>
      </p:grpSp>
      <p:sp>
        <p:nvSpPr>
          <p:cNvPr name="Freeform 12" id="12"/>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153835" y="1404360"/>
            <a:ext cx="14705320" cy="10412593"/>
          </a:xfrm>
          <a:prstGeom prst="rect">
            <a:avLst/>
          </a:prstGeom>
        </p:spPr>
        <p:txBody>
          <a:bodyPr anchor="t" rtlCol="false" tIns="0" lIns="0" bIns="0" rIns="0">
            <a:spAutoFit/>
          </a:bodyPr>
          <a:lstStyle/>
          <a:p>
            <a:pPr algn="l">
              <a:lnSpc>
                <a:spcPts val="5152"/>
              </a:lnSpc>
            </a:pPr>
            <a:r>
              <a:rPr lang="en-US" sz="3680">
                <a:solidFill>
                  <a:srgbClr val="000000"/>
                </a:solidFill>
                <a:latin typeface="Alatsi"/>
              </a:rPr>
              <a:t>SC workers against active workers: The count of Scheduled Caste workers among active workers.</a:t>
            </a:r>
          </a:p>
          <a:p>
            <a:pPr algn="l">
              <a:lnSpc>
                <a:spcPts val="5152"/>
              </a:lnSpc>
            </a:pPr>
            <a:r>
              <a:rPr lang="en-US" sz="3680">
                <a:solidFill>
                  <a:srgbClr val="000000"/>
                </a:solidFill>
                <a:latin typeface="Alatsi"/>
              </a:rPr>
              <a:t>ST workers against active workers: The count of Scheduled Tribe workers among active workers.</a:t>
            </a:r>
          </a:p>
          <a:p>
            <a:pPr algn="l">
              <a:lnSpc>
                <a:spcPts val="4732"/>
              </a:lnSpc>
            </a:pPr>
            <a:r>
              <a:rPr lang="en-US" sz="3380">
                <a:solidFill>
                  <a:srgbClr val="000000"/>
                </a:solidFill>
                <a:latin typeface="Alatsi"/>
              </a:rPr>
              <a:t>Approved Labour Budget: The budget allocated for labor under NREGA.</a:t>
            </a:r>
          </a:p>
          <a:p>
            <a:pPr algn="l">
              <a:lnSpc>
                <a:spcPts val="4732"/>
              </a:lnSpc>
            </a:pPr>
            <a:r>
              <a:rPr lang="en-US" sz="3380">
                <a:solidFill>
                  <a:srgbClr val="000000"/>
                </a:solidFill>
                <a:latin typeface="Alatsi"/>
              </a:rPr>
              <a:t>Persondays of Central Liability so far: The total persondays of employment provided, considering central liability.</a:t>
            </a:r>
          </a:p>
          <a:p>
            <a:pPr algn="l">
              <a:lnSpc>
                <a:spcPts val="4732"/>
              </a:lnSpc>
            </a:pPr>
            <a:r>
              <a:rPr lang="en-US" sz="3380">
                <a:solidFill>
                  <a:srgbClr val="000000"/>
                </a:solidFill>
                <a:latin typeface="Alatsi"/>
              </a:rPr>
              <a:t>SC persondays: Persondays of employment provided to Scheduled Caste workers.</a:t>
            </a:r>
          </a:p>
          <a:p>
            <a:pPr algn="l">
              <a:lnSpc>
                <a:spcPts val="4732"/>
              </a:lnSpc>
            </a:pPr>
            <a:r>
              <a:rPr lang="en-US" sz="3380">
                <a:solidFill>
                  <a:srgbClr val="000000"/>
                </a:solidFill>
                <a:latin typeface="Alatsi"/>
              </a:rPr>
              <a:t>ST persondays: Persondays of employment provided to Scheduled Tribe workers.</a:t>
            </a:r>
          </a:p>
          <a:p>
            <a:pPr algn="l">
              <a:lnSpc>
                <a:spcPts val="4732"/>
              </a:lnSpc>
            </a:pPr>
            <a:r>
              <a:rPr lang="en-US" sz="3380">
                <a:solidFill>
                  <a:srgbClr val="000000"/>
                </a:solidFill>
                <a:latin typeface="Alatsi"/>
              </a:rPr>
              <a:t>Women Persondays: Persondays of employment provided to women.</a:t>
            </a:r>
          </a:p>
          <a:p>
            <a:pPr algn="l">
              <a:lnSpc>
                <a:spcPts val="4732"/>
              </a:lnSpc>
            </a:pPr>
          </a:p>
          <a:p>
            <a:pPr algn="l">
              <a:lnSpc>
                <a:spcPts val="4732"/>
              </a:lnSpc>
            </a:pPr>
          </a:p>
          <a:p>
            <a:pPr algn="l">
              <a:lnSpc>
                <a:spcPts val="4732"/>
              </a:lnSpc>
            </a:pPr>
          </a:p>
          <a:p>
            <a:pPr algn="l">
              <a:lnSpc>
                <a:spcPts val="4732"/>
              </a:lnSpc>
            </a:pPr>
          </a:p>
          <a:p>
            <a:pPr algn="l">
              <a:lnSpc>
                <a:spcPts val="5152"/>
              </a:lnSpc>
            </a:pP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a:t>
              </a:r>
            </a:p>
          </p:txBody>
        </p:sp>
      </p:grpSp>
      <p:sp>
        <p:nvSpPr>
          <p:cNvPr name="Freeform 11" id="11"/>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1028700" y="243843"/>
            <a:ext cx="12282170" cy="1038218"/>
          </a:xfrm>
          <a:prstGeom prst="rect">
            <a:avLst/>
          </a:prstGeom>
        </p:spPr>
        <p:txBody>
          <a:bodyPr anchor="t" rtlCol="false" tIns="0" lIns="0" bIns="0" rIns="0">
            <a:spAutoFit/>
          </a:bodyPr>
          <a:lstStyle/>
          <a:p>
            <a:pPr algn="ctr">
              <a:lnSpc>
                <a:spcPts val="8400"/>
              </a:lnSpc>
            </a:pPr>
            <a:r>
              <a:rPr lang="en-US" sz="6000">
                <a:solidFill>
                  <a:srgbClr val="000000"/>
                </a:solidFill>
                <a:latin typeface="Alatsi"/>
              </a:rPr>
              <a:t>VARIABLE DESCRIPTION CONTD...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765204" y="1468257"/>
            <a:ext cx="15875258" cy="6683873"/>
          </a:xfrm>
          <a:prstGeom prst="rect">
            <a:avLst/>
          </a:prstGeom>
        </p:spPr>
        <p:txBody>
          <a:bodyPr anchor="t" rtlCol="false" tIns="0" lIns="0" bIns="0" rIns="0">
            <a:spAutoFit/>
          </a:bodyPr>
          <a:lstStyle/>
          <a:p>
            <a:pPr algn="l">
              <a:lnSpc>
                <a:spcPts val="4872"/>
              </a:lnSpc>
            </a:pPr>
            <a:r>
              <a:rPr lang="en-US" sz="3480">
                <a:solidFill>
                  <a:srgbClr val="000000"/>
                </a:solidFill>
                <a:latin typeface="Alatsi"/>
              </a:rPr>
              <a:t>Average days of employment provided per Household: The average number of days of employment provided per rural household.</a:t>
            </a:r>
          </a:p>
          <a:p>
            <a:pPr algn="l">
              <a:lnSpc>
                <a:spcPts val="4872"/>
              </a:lnSpc>
            </a:pPr>
            <a:r>
              <a:rPr lang="en-US" sz="3480">
                <a:solidFill>
                  <a:srgbClr val="000000"/>
                </a:solidFill>
                <a:latin typeface="Alatsi"/>
              </a:rPr>
              <a:t>Average Wage rate per day per person(Rs.): The average daily wage rate per NREGA worker in Indian Rupees.</a:t>
            </a:r>
          </a:p>
          <a:p>
            <a:pPr algn="l">
              <a:lnSpc>
                <a:spcPts val="4872"/>
              </a:lnSpc>
            </a:pPr>
            <a:r>
              <a:rPr lang="en-US" sz="3480">
                <a:solidFill>
                  <a:srgbClr val="000000"/>
                </a:solidFill>
                <a:latin typeface="Alatsi"/>
              </a:rPr>
              <a:t>Total No of HHs completed 100 Days of Wage Employment: The number of households completing 100 days of wage employment.</a:t>
            </a:r>
          </a:p>
          <a:p>
            <a:pPr algn="l">
              <a:lnSpc>
                <a:spcPts val="4872"/>
              </a:lnSpc>
            </a:pPr>
            <a:r>
              <a:rPr lang="en-US" sz="3480">
                <a:solidFill>
                  <a:srgbClr val="000000"/>
                </a:solidFill>
                <a:latin typeface="Alatsi"/>
              </a:rPr>
              <a:t>Total Households Worked: The total number of households involved in NREGA works.</a:t>
            </a:r>
          </a:p>
          <a:p>
            <a:pPr algn="l">
              <a:lnSpc>
                <a:spcPts val="4872"/>
              </a:lnSpc>
            </a:pPr>
            <a:r>
              <a:rPr lang="en-US" sz="3480">
                <a:solidFill>
                  <a:srgbClr val="000000"/>
                </a:solidFill>
                <a:latin typeface="Alatsi"/>
              </a:rPr>
              <a:t>Total Individuals Worked: The total number of individuals engaged in NREGA works.</a:t>
            </a:r>
          </a:p>
          <a:p>
            <a:pPr algn="l">
              <a:lnSpc>
                <a:spcPts val="4872"/>
              </a:lnSpc>
            </a:pPr>
            <a:r>
              <a:rPr lang="en-US" sz="3480">
                <a:solidFill>
                  <a:srgbClr val="000000"/>
                </a:solidFill>
                <a:latin typeface="Alatsi"/>
              </a:rPr>
              <a:t>Differently abled persons worked: The count of differently abled persons who participated in NREGA works.</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a:t>
              </a:r>
            </a:p>
          </p:txBody>
        </p:sp>
      </p:grpSp>
      <p:sp>
        <p:nvSpPr>
          <p:cNvPr name="Freeform 11" id="11"/>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1028700" y="243843"/>
            <a:ext cx="12282170" cy="1038218"/>
          </a:xfrm>
          <a:prstGeom prst="rect">
            <a:avLst/>
          </a:prstGeom>
        </p:spPr>
        <p:txBody>
          <a:bodyPr anchor="t" rtlCol="false" tIns="0" lIns="0" bIns="0" rIns="0">
            <a:spAutoFit/>
          </a:bodyPr>
          <a:lstStyle/>
          <a:p>
            <a:pPr algn="ctr">
              <a:lnSpc>
                <a:spcPts val="8400"/>
              </a:lnSpc>
            </a:pPr>
            <a:r>
              <a:rPr lang="en-US" sz="6000">
                <a:solidFill>
                  <a:srgbClr val="000000"/>
                </a:solidFill>
                <a:latin typeface="Alatsi"/>
              </a:rPr>
              <a:t>VARIABLE DESCRIPTION CONTD...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30028" y="1468257"/>
            <a:ext cx="15834070" cy="7181713"/>
          </a:xfrm>
          <a:prstGeom prst="rect">
            <a:avLst/>
          </a:prstGeom>
        </p:spPr>
        <p:txBody>
          <a:bodyPr anchor="t" rtlCol="false" tIns="0" lIns="0" bIns="0" rIns="0">
            <a:spAutoFit/>
          </a:bodyPr>
          <a:lstStyle/>
          <a:p>
            <a:pPr algn="l">
              <a:lnSpc>
                <a:spcPts val="4732"/>
              </a:lnSpc>
            </a:pPr>
            <a:r>
              <a:rPr lang="en-US" sz="3380">
                <a:solidFill>
                  <a:srgbClr val="000000"/>
                </a:solidFill>
                <a:latin typeface="Alatsi"/>
              </a:rPr>
              <a:t>Number of GPs with NIL exp: The number of Gram Panchayats with zero expenditure.</a:t>
            </a:r>
          </a:p>
          <a:p>
            <a:pPr algn="l">
              <a:lnSpc>
                <a:spcPts val="4732"/>
              </a:lnSpc>
            </a:pPr>
            <a:r>
              <a:rPr lang="en-US" sz="3380">
                <a:solidFill>
                  <a:srgbClr val="000000"/>
                </a:solidFill>
                <a:latin typeface="Alatsi"/>
              </a:rPr>
              <a:t>Total No. of Works Takenup (New+Spill Over): The total number of works initiated, including new projects and spill-over from previous periods.</a:t>
            </a:r>
          </a:p>
          <a:p>
            <a:pPr algn="l">
              <a:lnSpc>
                <a:spcPts val="4732"/>
              </a:lnSpc>
            </a:pPr>
            <a:r>
              <a:rPr lang="en-US" sz="3380">
                <a:solidFill>
                  <a:srgbClr val="000000"/>
                </a:solidFill>
                <a:latin typeface="Alatsi"/>
              </a:rPr>
              <a:t>Number of Ongoing Works: The count of works that are currently in progress.</a:t>
            </a:r>
          </a:p>
          <a:p>
            <a:pPr algn="l">
              <a:lnSpc>
                <a:spcPts val="4732"/>
              </a:lnSpc>
            </a:pPr>
            <a:r>
              <a:rPr lang="en-US" sz="3380">
                <a:solidFill>
                  <a:srgbClr val="000000"/>
                </a:solidFill>
                <a:latin typeface="Alatsi"/>
              </a:rPr>
              <a:t>Number of Completed Works: The count of works that have been successfully completed.</a:t>
            </a:r>
          </a:p>
          <a:p>
            <a:pPr algn="l">
              <a:lnSpc>
                <a:spcPts val="4732"/>
              </a:lnSpc>
            </a:pPr>
            <a:r>
              <a:rPr lang="en-US" sz="3380">
                <a:solidFill>
                  <a:srgbClr val="000000"/>
                </a:solidFill>
                <a:latin typeface="Alatsi"/>
              </a:rPr>
              <a:t>% of NRM Expenditure(Public + Individual): The percentage of expenditure on Natural Resource Management (NRM) projects, including both public and individual contributions.</a:t>
            </a:r>
          </a:p>
          <a:p>
            <a:pPr algn="l">
              <a:lnSpc>
                <a:spcPts val="4732"/>
              </a:lnSpc>
            </a:pPr>
            <a:r>
              <a:rPr lang="en-US" sz="3380">
                <a:solidFill>
                  <a:srgbClr val="000000"/>
                </a:solidFill>
                <a:latin typeface="Alatsi"/>
              </a:rPr>
              <a:t>% of Category B Works: The percentage of expenditure on Category B works.</a:t>
            </a:r>
          </a:p>
          <a:p>
            <a:pPr algn="l">
              <a:lnSpc>
                <a:spcPts val="4732"/>
              </a:lnSpc>
            </a:pPr>
            <a:r>
              <a:rPr lang="en-US" sz="3380">
                <a:solidFill>
                  <a:srgbClr val="000000"/>
                </a:solidFill>
                <a:latin typeface="Alatsi"/>
              </a:rPr>
              <a:t>% of Expenditure on Agriculture &amp; Agriculture Allied Works: The percentage of expenditure on agriculture and allied activities.</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a:t>
              </a:r>
            </a:p>
          </p:txBody>
        </p:sp>
      </p:grpSp>
      <p:sp>
        <p:nvSpPr>
          <p:cNvPr name="Freeform 11" id="11"/>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1028700" y="243843"/>
            <a:ext cx="12282170" cy="1038218"/>
          </a:xfrm>
          <a:prstGeom prst="rect">
            <a:avLst/>
          </a:prstGeom>
        </p:spPr>
        <p:txBody>
          <a:bodyPr anchor="t" rtlCol="false" tIns="0" lIns="0" bIns="0" rIns="0">
            <a:spAutoFit/>
          </a:bodyPr>
          <a:lstStyle/>
          <a:p>
            <a:pPr algn="ctr">
              <a:lnSpc>
                <a:spcPts val="8400"/>
              </a:lnSpc>
            </a:pPr>
            <a:r>
              <a:rPr lang="en-US" sz="6000">
                <a:solidFill>
                  <a:srgbClr val="000000"/>
                </a:solidFill>
                <a:latin typeface="Alatsi"/>
              </a:rPr>
              <a:t>VARIABLE DESCRIPTION CONTD...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DAGIROrQbJs</dc:identifier>
  <dcterms:modified xsi:type="dcterms:W3CDTF">2011-08-01T06:04:30Z</dcterms:modified>
  <cp:revision>1</cp:revision>
  <dc:title>Blue Doodle Project Presentation</dc:title>
</cp:coreProperties>
</file>