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1"/>
  </p:notesMasterIdLst>
  <p:sldIdLst>
    <p:sldId id="256" r:id="rId2"/>
    <p:sldId id="281" r:id="rId3"/>
    <p:sldId id="266" r:id="rId4"/>
    <p:sldId id="265" r:id="rId5"/>
    <p:sldId id="269" r:id="rId6"/>
    <p:sldId id="270" r:id="rId7"/>
    <p:sldId id="279" r:id="rId8"/>
    <p:sldId id="280" r:id="rId9"/>
    <p:sldId id="259" r:id="rId10"/>
  </p:sldIdLst>
  <p:sldSz cx="12192000" cy="6858000"/>
  <p:notesSz cx="6858000" cy="9144000"/>
  <p:embeddedFontLst>
    <p:embeddedFont>
      <p:font typeface="Libre Baskerville" panose="02000000000000000000" pitchFamily="2" charset="0"/>
      <p:regular r:id="rId12"/>
      <p:bold r:id="rId13"/>
      <p:italic r:id="rId1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2" roundtripDataSignature="AMtx7mhnFQsu0qTBRZ+C47HNp0tuHCNko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26258D2-9A06-46AF-B8F1-BD93CD071F3F}" v="3" dt="2024-02-23T04:00:02.69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039" autoAdjust="0"/>
    <p:restoredTop sz="95020" autoAdjust="0"/>
  </p:normalViewPr>
  <p:slideViewPr>
    <p:cSldViewPr snapToGrid="0">
      <p:cViewPr varScale="1">
        <p:scale>
          <a:sx n="95" d="100"/>
          <a:sy n="95" d="100"/>
        </p:scale>
        <p:origin x="48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3" Type="http://schemas.openxmlformats.org/officeDocument/2006/relationships/slide" Target="slides/slide2.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font" Target="fonts/font1.fntdata"/><Relationship Id="rId3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32" Type="http://customschemas.google.com/relationships/presentationmetadata" Target="metadata"/><Relationship Id="rId37" Type="http://schemas.microsoft.com/office/2015/10/relationships/revisionInfo" Target="revisionInfo.xml"/><Relationship Id="rId5" Type="http://schemas.openxmlformats.org/officeDocument/2006/relationships/slide" Target="slides/slide4.xml"/><Relationship Id="rId36"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endParaRPr/>
          </a:p>
        </p:txBody>
      </p:sp>
      <p:sp>
        <p:nvSpPr>
          <p:cNvPr id="96" name="Google Shape;9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14" name="Google Shape;114;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5"/>
        <p:cNvGrpSpPr/>
        <p:nvPr/>
      </p:nvGrpSpPr>
      <p:grpSpPr>
        <a:xfrm>
          <a:off x="0" y="0"/>
          <a:ext cx="0" cy="0"/>
          <a:chOff x="0" y="0"/>
          <a:chExt cx="0" cy="0"/>
        </a:xfrm>
      </p:grpSpPr>
      <p:sp>
        <p:nvSpPr>
          <p:cNvPr id="16" name="Google Shape;16;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20" name="Google Shape;20;p7"/>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8"/>
        <p:cNvGrpSpPr/>
        <p:nvPr/>
      </p:nvGrpSpPr>
      <p:grpSpPr>
        <a:xfrm>
          <a:off x="0" y="0"/>
          <a:ext cx="0" cy="0"/>
          <a:chOff x="0" y="0"/>
          <a:chExt cx="0" cy="0"/>
        </a:xfrm>
      </p:grpSpPr>
      <p:sp>
        <p:nvSpPr>
          <p:cNvPr id="89" name="Google Shape;89;p17"/>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0" name="Google Shape;90;p17"/>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1" name="Google Shape;91;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1"/>
        <p:cNvGrpSpPr/>
        <p:nvPr/>
      </p:nvGrpSpPr>
      <p:grpSpPr>
        <a:xfrm>
          <a:off x="0" y="0"/>
          <a:ext cx="0" cy="0"/>
          <a:chOff x="0" y="0"/>
          <a:chExt cx="0" cy="0"/>
        </a:xfrm>
      </p:grpSpPr>
      <p:sp>
        <p:nvSpPr>
          <p:cNvPr id="22" name="Google Shape;22;p8"/>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8"/>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4" name="Google Shape;24;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27" name="Google Shape;27;p8"/>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8"/>
        <p:cNvGrpSpPr/>
        <p:nvPr/>
      </p:nvGrpSpPr>
      <p:grpSpPr>
        <a:xfrm>
          <a:off x="0" y="0"/>
          <a:ext cx="0" cy="0"/>
          <a:chOff x="0" y="0"/>
          <a:chExt cx="0" cy="0"/>
        </a:xfrm>
      </p:grpSpPr>
      <p:sp>
        <p:nvSpPr>
          <p:cNvPr id="29" name="Google Shape;29;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32" name="Google Shape;32;p9"/>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0"/>
        <p:cNvGrpSpPr/>
        <p:nvPr/>
      </p:nvGrpSpPr>
      <p:grpSpPr>
        <a:xfrm>
          <a:off x="0" y="0"/>
          <a:ext cx="0" cy="0"/>
          <a:chOff x="0" y="0"/>
          <a:chExt cx="0" cy="0"/>
        </a:xfrm>
      </p:grpSpPr>
      <p:sp>
        <p:nvSpPr>
          <p:cNvPr id="41" name="Google Shape;41;p11"/>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1"/>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3" name="Google Shape;43;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46" name="Google Shape;46;p11"/>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7"/>
        <p:cNvGrpSpPr/>
        <p:nvPr/>
      </p:nvGrpSpPr>
      <p:grpSpPr>
        <a:xfrm>
          <a:off x="0" y="0"/>
          <a:ext cx="0" cy="0"/>
          <a:chOff x="0" y="0"/>
          <a:chExt cx="0" cy="0"/>
        </a:xfrm>
      </p:grpSpPr>
      <p:sp>
        <p:nvSpPr>
          <p:cNvPr id="48" name="Google Shape;48;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12"/>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12"/>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54" name="Google Shape;54;p12"/>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5"/>
        <p:cNvGrpSpPr/>
        <p:nvPr/>
      </p:nvGrpSpPr>
      <p:grpSpPr>
        <a:xfrm>
          <a:off x="0" y="0"/>
          <a:ext cx="0" cy="0"/>
          <a:chOff x="0" y="0"/>
          <a:chExt cx="0" cy="0"/>
        </a:xfrm>
      </p:grpSpPr>
      <p:sp>
        <p:nvSpPr>
          <p:cNvPr id="56" name="Google Shape;56;p13"/>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7" name="Google Shape;57;p13"/>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8" name="Google Shape;58;p13"/>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13"/>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60" name="Google Shape;60;p13"/>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1" name="Google Shape;61;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64" name="Google Shape;64;p13"/>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5"/>
        <p:cNvGrpSpPr/>
        <p:nvPr/>
      </p:nvGrpSpPr>
      <p:grpSpPr>
        <a:xfrm>
          <a:off x="0" y="0"/>
          <a:ext cx="0" cy="0"/>
          <a:chOff x="0" y="0"/>
          <a:chExt cx="0" cy="0"/>
        </a:xfrm>
      </p:grpSpPr>
      <p:sp>
        <p:nvSpPr>
          <p:cNvPr id="66" name="Google Shape;66;p1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4"/>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8" name="Google Shape;68;p14"/>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72" name="Google Shape;72;p14"/>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 name="Google Shape;75;p15"/>
          <p:cNvSpPr>
            <a:spLocks noGrp="1"/>
          </p:cNvSpPr>
          <p:nvPr>
            <p:ph type="pic" idx="2"/>
          </p:nvPr>
        </p:nvSpPr>
        <p:spPr>
          <a:xfrm>
            <a:off x="5183188" y="987425"/>
            <a:ext cx="6172200" cy="4873625"/>
          </a:xfrm>
          <a:prstGeom prst="rect">
            <a:avLst/>
          </a:prstGeom>
          <a:noFill/>
          <a:ln>
            <a:noFill/>
          </a:ln>
        </p:spPr>
      </p:sp>
      <p:sp>
        <p:nvSpPr>
          <p:cNvPr id="76" name="Google Shape;76;p15"/>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7" name="Google Shape;77;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80" name="Google Shape;80;p15"/>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3" name="Google Shape;83;p16"/>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87" name="Google Shape;87;p16"/>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3" r:id="rId4"/>
    <p:sldLayoutId id="2147483654" r:id="rId5"/>
    <p:sldLayoutId id="2147483655" r:id="rId6"/>
    <p:sldLayoutId id="2147483656" r:id="rId7"/>
    <p:sldLayoutId id="2147483657" r:id="rId8"/>
    <p:sldLayoutId id="2147483658" r:id="rId9"/>
    <p:sldLayoutId id="2147483659"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Thotachandrasekhar1" TargetMode="External"/><Relationship Id="rId2" Type="http://schemas.openxmlformats.org/officeDocument/2006/relationships/hyperlink" Target="https://www.linkedin.com/in/thota-chandra-sekhar/" TargetMode="Externa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pic>
        <p:nvPicPr>
          <p:cNvPr id="98" name="Google Shape;98;p1"/>
          <p:cNvPicPr preferRelativeResize="0"/>
          <p:nvPr/>
        </p:nvPicPr>
        <p:blipFill rotWithShape="1">
          <a:blip r:embed="rId3">
            <a:alphaModFix/>
          </a:blip>
          <a:srcRect/>
          <a:stretch/>
        </p:blipFill>
        <p:spPr>
          <a:xfrm>
            <a:off x="10424" y="38326"/>
            <a:ext cx="12190815" cy="6694098"/>
          </a:xfrm>
          <a:prstGeom prst="rect">
            <a:avLst/>
          </a:prstGeom>
          <a:noFill/>
          <a:ln>
            <a:noFill/>
          </a:ln>
        </p:spPr>
      </p:pic>
      <p:sp>
        <p:nvSpPr>
          <p:cNvPr id="99" name="Google Shape;99;p1"/>
          <p:cNvSpPr txBox="1"/>
          <p:nvPr/>
        </p:nvSpPr>
        <p:spPr>
          <a:xfrm>
            <a:off x="2472904" y="3717986"/>
            <a:ext cx="7246189" cy="1077178"/>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GB" sz="3200" b="1" dirty="0">
                <a:latin typeface="Times New Roman" panose="02020603050405020304" pitchFamily="18" charset="0"/>
                <a:cs typeface="Times New Roman" panose="02020603050405020304" pitchFamily="18" charset="0"/>
              </a:rPr>
              <a:t>DATA ANALYSIS ON </a:t>
            </a:r>
          </a:p>
          <a:p>
            <a:pPr marL="0" marR="0" lvl="0" indent="0" algn="ctr" rtl="0">
              <a:spcBef>
                <a:spcPts val="0"/>
              </a:spcBef>
              <a:spcAft>
                <a:spcPts val="0"/>
              </a:spcAft>
              <a:buNone/>
            </a:pPr>
            <a:r>
              <a:rPr lang="en-GB" sz="3200" b="1" dirty="0">
                <a:solidFill>
                  <a:schemeClr val="tx1"/>
                </a:solidFill>
                <a:highlight>
                  <a:srgbClr val="00FFFF"/>
                </a:highlight>
                <a:latin typeface="Times New Roman" panose="02020603050405020304" pitchFamily="18" charset="0"/>
                <a:cs typeface="Times New Roman" panose="02020603050405020304" pitchFamily="18" charset="0"/>
              </a:rPr>
              <a:t>AMCAT Analysis</a:t>
            </a:r>
            <a:r>
              <a:rPr lang="en-GB" sz="3200" b="1" dirty="0">
                <a:latin typeface="Times New Roman" panose="02020603050405020304" pitchFamily="18" charset="0"/>
                <a:cs typeface="Times New Roman" panose="02020603050405020304" pitchFamily="18" charset="0"/>
              </a:rPr>
              <a:t> </a:t>
            </a:r>
            <a:endParaRPr lang="en-IN" sz="3200" b="1" dirty="0">
              <a:highlight>
                <a:srgbClr val="00FFFF"/>
              </a:highlight>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AA26D50-6FA7-6BC4-24D3-CA4FD78E7B92}"/>
              </a:ext>
            </a:extLst>
          </p:cNvPr>
          <p:cNvSpPr/>
          <p:nvPr/>
        </p:nvSpPr>
        <p:spPr>
          <a:xfrm>
            <a:off x="2157663" y="409074"/>
            <a:ext cx="5863390" cy="1147010"/>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sz="3600" dirty="0">
                <a:ln w="0"/>
                <a:solidFill>
                  <a:srgbClr val="FF0000"/>
                </a:solidFill>
                <a:effectLst>
                  <a:outerShdw blurRad="38100" dist="19050" dir="2700000" algn="tl" rotWithShape="0">
                    <a:schemeClr val="dk1">
                      <a:alpha val="40000"/>
                    </a:schemeClr>
                  </a:outerShdw>
                </a:effectLst>
              </a:rPr>
              <a:t>About Me</a:t>
            </a:r>
            <a:endParaRPr lang="en-IN" sz="3600" dirty="0">
              <a:ln w="0"/>
              <a:solidFill>
                <a:srgbClr val="FF0000"/>
              </a:solidFill>
              <a:effectLst>
                <a:outerShdw blurRad="38100" dist="19050" dir="2700000" algn="tl" rotWithShape="0">
                  <a:schemeClr val="dk1">
                    <a:alpha val="40000"/>
                  </a:schemeClr>
                </a:outerShdw>
              </a:effectLst>
            </a:endParaRPr>
          </a:p>
        </p:txBody>
      </p:sp>
      <p:sp>
        <p:nvSpPr>
          <p:cNvPr id="4" name="TextBox 3">
            <a:extLst>
              <a:ext uri="{FF2B5EF4-FFF2-40B4-BE49-F238E27FC236}">
                <a16:creationId xmlns:a16="http://schemas.microsoft.com/office/drawing/2014/main" id="{055E9662-5C8E-86CD-0570-AAE9EE6A55A6}"/>
              </a:ext>
            </a:extLst>
          </p:cNvPr>
          <p:cNvSpPr txBox="1"/>
          <p:nvPr/>
        </p:nvSpPr>
        <p:spPr>
          <a:xfrm>
            <a:off x="1644316" y="2213812"/>
            <a:ext cx="7836568" cy="2862322"/>
          </a:xfrm>
          <a:prstGeom prst="rect">
            <a:avLst/>
          </a:prstGeom>
          <a:noFill/>
        </p:spPr>
        <p:txBody>
          <a:bodyPr wrap="square" rtlCol="0">
            <a:spAutoFit/>
          </a:bodyPr>
          <a:lstStyle/>
          <a:p>
            <a:r>
              <a:rPr lang="en-US" sz="1800" dirty="0"/>
              <a:t>Name: </a:t>
            </a:r>
            <a:r>
              <a:rPr lang="en-US" sz="1800" b="1" dirty="0">
                <a:solidFill>
                  <a:srgbClr val="FF0000"/>
                </a:solidFill>
              </a:rPr>
              <a:t>Thota Chandra Sekhar</a:t>
            </a:r>
          </a:p>
          <a:p>
            <a:endParaRPr lang="en-US" sz="1800" b="1" dirty="0">
              <a:solidFill>
                <a:srgbClr val="FF0000"/>
              </a:solidFill>
            </a:endParaRPr>
          </a:p>
          <a:p>
            <a:r>
              <a:rPr lang="en-IN" sz="1800" dirty="0"/>
              <a:t>Education </a:t>
            </a:r>
            <a:r>
              <a:rPr lang="en-IN" sz="1800" b="1" dirty="0"/>
              <a:t>: </a:t>
            </a:r>
            <a:r>
              <a:rPr lang="en-IN" sz="1800" b="1" i="0" dirty="0">
                <a:solidFill>
                  <a:srgbClr val="FF0000"/>
                </a:solidFill>
                <a:effectLst/>
                <a:latin typeface="Söhne"/>
              </a:rPr>
              <a:t>Bachelor of Science degree </a:t>
            </a:r>
            <a:r>
              <a:rPr lang="en-US" sz="1800" b="1" i="0" dirty="0">
                <a:solidFill>
                  <a:srgbClr val="FF0000"/>
                </a:solidFill>
                <a:effectLst/>
                <a:latin typeface="Söhne"/>
              </a:rPr>
              <a:t>in both Computer </a:t>
            </a:r>
            <a:r>
              <a:rPr lang="en-US" sz="1800" b="1" dirty="0">
                <a:solidFill>
                  <a:srgbClr val="FF0000"/>
                </a:solidFill>
                <a:latin typeface="Söhne"/>
              </a:rPr>
              <a:t>S</a:t>
            </a:r>
            <a:r>
              <a:rPr lang="en-US" sz="1800" b="1" i="0" dirty="0">
                <a:solidFill>
                  <a:srgbClr val="FF0000"/>
                </a:solidFill>
                <a:effectLst/>
                <a:latin typeface="Söhne"/>
              </a:rPr>
              <a:t>cience and Statistics</a:t>
            </a:r>
          </a:p>
          <a:p>
            <a:endParaRPr lang="en-US" sz="1800" i="0" u="none" strike="noStrike" dirty="0">
              <a:solidFill>
                <a:srgbClr val="000000"/>
              </a:solidFill>
              <a:effectLst/>
              <a:latin typeface="+mn-lt"/>
            </a:endParaRPr>
          </a:p>
          <a:p>
            <a:r>
              <a:rPr lang="en-IN" sz="1800" i="0" u="none" strike="noStrike" dirty="0">
                <a:solidFill>
                  <a:srgbClr val="000000"/>
                </a:solidFill>
                <a:effectLst/>
                <a:latin typeface="Calibri" panose="020F0502020204030204" pitchFamily="34" charset="0"/>
              </a:rPr>
              <a:t>Any work experience: </a:t>
            </a:r>
            <a:r>
              <a:rPr lang="en-US" sz="1800" b="1" i="0" u="none" strike="noStrike" dirty="0">
                <a:solidFill>
                  <a:srgbClr val="FF0000"/>
                </a:solidFill>
                <a:effectLst/>
                <a:latin typeface="+mn-lt"/>
              </a:rPr>
              <a:t>Fresher</a:t>
            </a:r>
          </a:p>
          <a:p>
            <a:endParaRPr lang="en-IN" sz="1800" i="0" u="none" strike="noStrike" dirty="0">
              <a:solidFill>
                <a:srgbClr val="000000"/>
              </a:solidFill>
              <a:effectLst/>
              <a:latin typeface="Calibri" panose="020F0502020204030204" pitchFamily="34" charset="0"/>
            </a:endParaRPr>
          </a:p>
          <a:p>
            <a:r>
              <a:rPr lang="en-US" sz="1800" dirty="0">
                <a:latin typeface="Calibri" panose="020F0502020204030204" pitchFamily="34" charset="0"/>
              </a:rPr>
              <a:t>L</a:t>
            </a:r>
            <a:r>
              <a:rPr lang="en-US" sz="1800" i="0" u="none" strike="noStrike" dirty="0">
                <a:solidFill>
                  <a:srgbClr val="000000"/>
                </a:solidFill>
                <a:effectLst/>
                <a:latin typeface="Calibri" panose="020F0502020204030204" pitchFamily="34" charset="0"/>
              </a:rPr>
              <a:t>inkedIn </a:t>
            </a:r>
            <a:r>
              <a:rPr lang="en-US" sz="1800" b="1" dirty="0">
                <a:solidFill>
                  <a:srgbClr val="FF0000"/>
                </a:solidFill>
                <a:latin typeface="Calibri" panose="020F0502020204030204" pitchFamily="34" charset="0"/>
              </a:rPr>
              <a:t>: </a:t>
            </a:r>
            <a:r>
              <a:rPr lang="en-US" sz="1800" b="1" dirty="0">
                <a:solidFill>
                  <a:srgbClr val="FF0000"/>
                </a:solidFill>
                <a:latin typeface="Calibri" panose="020F0502020204030204" pitchFamily="34" charset="0"/>
                <a:hlinkClick r:id="rId2"/>
              </a:rPr>
              <a:t>https://www.linkedin.com/in/thota-chandra-sekhar/</a:t>
            </a:r>
            <a:endParaRPr lang="en-US" sz="1800" b="1" dirty="0">
              <a:solidFill>
                <a:srgbClr val="FF0000"/>
              </a:solidFill>
              <a:latin typeface="Calibri" panose="020F0502020204030204" pitchFamily="34" charset="0"/>
            </a:endParaRPr>
          </a:p>
          <a:p>
            <a:endParaRPr lang="en-IN" sz="1800" b="1" dirty="0">
              <a:solidFill>
                <a:srgbClr val="FF0000"/>
              </a:solidFill>
              <a:latin typeface="+mn-lt"/>
            </a:endParaRPr>
          </a:p>
          <a:p>
            <a:r>
              <a:rPr lang="en-US" sz="1800" dirty="0">
                <a:latin typeface="Calibri" panose="020F0502020204030204" pitchFamily="34" charset="0"/>
              </a:rPr>
              <a:t>G</a:t>
            </a:r>
            <a:r>
              <a:rPr lang="en-US" sz="1800" i="0" u="none" strike="noStrike" dirty="0">
                <a:solidFill>
                  <a:srgbClr val="000000"/>
                </a:solidFill>
                <a:effectLst/>
                <a:latin typeface="Calibri" panose="020F0502020204030204" pitchFamily="34" charset="0"/>
              </a:rPr>
              <a:t>it </a:t>
            </a:r>
            <a:r>
              <a:rPr lang="en-US" sz="1800" dirty="0">
                <a:latin typeface="Calibri" panose="020F0502020204030204" pitchFamily="34" charset="0"/>
              </a:rPr>
              <a:t>H</a:t>
            </a:r>
            <a:r>
              <a:rPr lang="en-US" sz="1800" i="0" u="none" strike="noStrike" dirty="0">
                <a:solidFill>
                  <a:srgbClr val="000000"/>
                </a:solidFill>
                <a:effectLst/>
                <a:latin typeface="Calibri" panose="020F0502020204030204" pitchFamily="34" charset="0"/>
              </a:rPr>
              <a:t>ub : </a:t>
            </a:r>
            <a:r>
              <a:rPr lang="en-US" sz="1800" b="1" i="0" u="none" strike="noStrike" dirty="0">
                <a:solidFill>
                  <a:srgbClr val="000000"/>
                </a:solidFill>
                <a:effectLst/>
                <a:latin typeface="Calibri" panose="020F0502020204030204" pitchFamily="34" charset="0"/>
                <a:hlinkClick r:id="rId3"/>
              </a:rPr>
              <a:t>https://github.com/Thotachandrasekhar1</a:t>
            </a:r>
            <a:endParaRPr lang="en-US" sz="1800" b="1" i="0" u="none" strike="noStrike" dirty="0">
              <a:solidFill>
                <a:srgbClr val="000000"/>
              </a:solidFill>
              <a:effectLst/>
              <a:latin typeface="Calibri" panose="020F0502020204030204" pitchFamily="34" charset="0"/>
            </a:endParaRPr>
          </a:p>
          <a:p>
            <a:endParaRPr lang="en-IN" sz="1800" b="1" dirty="0">
              <a:solidFill>
                <a:srgbClr val="FF0000"/>
              </a:solidFill>
              <a:latin typeface="+mn-lt"/>
            </a:endParaRPr>
          </a:p>
        </p:txBody>
      </p:sp>
    </p:spTree>
    <p:extLst>
      <p:ext uri="{BB962C8B-B14F-4D97-AF65-F5344CB8AC3E}">
        <p14:creationId xmlns:p14="http://schemas.microsoft.com/office/powerpoint/2010/main" val="1488149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E253BAB-1999-13BA-86DC-D3F51D9CB5BF}"/>
              </a:ext>
            </a:extLst>
          </p:cNvPr>
          <p:cNvSpPr txBox="1"/>
          <p:nvPr/>
        </p:nvSpPr>
        <p:spPr>
          <a:xfrm>
            <a:off x="355600" y="182880"/>
            <a:ext cx="4108817" cy="646331"/>
          </a:xfrm>
          <a:prstGeom prst="rect">
            <a:avLst/>
          </a:prstGeom>
          <a:noFill/>
        </p:spPr>
        <p:txBody>
          <a:bodyPr wrap="none" rtlCol="0">
            <a:spAutoFit/>
          </a:bodyPr>
          <a:lstStyle/>
          <a:p>
            <a:r>
              <a:rPr lang="en-GB" sz="3600" b="1" dirty="0">
                <a:latin typeface="Times New Roman" panose="02020603050405020304" pitchFamily="18" charset="0"/>
                <a:cs typeface="Times New Roman" panose="02020603050405020304" pitchFamily="18" charset="0"/>
              </a:rPr>
              <a:t>Problem Statement:</a:t>
            </a:r>
            <a:endParaRPr lang="en-IN" sz="3600" b="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CB4A9C9C-150C-C9A9-6CE2-B2614A7C4565}"/>
              </a:ext>
            </a:extLst>
          </p:cNvPr>
          <p:cNvSpPr txBox="1"/>
          <p:nvPr/>
        </p:nvSpPr>
        <p:spPr>
          <a:xfrm>
            <a:off x="355599" y="1117600"/>
            <a:ext cx="10057363" cy="2400657"/>
          </a:xfrm>
          <a:prstGeom prst="rect">
            <a:avLst/>
          </a:prstGeom>
          <a:noFill/>
        </p:spPr>
        <p:txBody>
          <a:bodyPr wrap="square" rtlCol="0">
            <a:spAutoFit/>
          </a:bodyPr>
          <a:lstStyle/>
          <a:p>
            <a:pPr marL="457200" indent="-457200">
              <a:buFont typeface="Wingdings" panose="05000000000000000000" pitchFamily="2" charset="2"/>
              <a:buChar char="Ø"/>
            </a:pPr>
            <a:r>
              <a:rPr lang="en-GB" sz="3000" b="0" i="0" dirty="0">
                <a:solidFill>
                  <a:srgbClr val="0D0D0D"/>
                </a:solidFill>
                <a:effectLst/>
                <a:latin typeface="+mj-lt"/>
              </a:rPr>
              <a:t>Analyse AMCAT test data to identify candidate performance trends, pinpoint strengths and weaknesses, and explore correlations with job success. Optimize the use of AMCAT scores in the hiring process for more effective candidate selection.</a:t>
            </a:r>
            <a:endParaRPr lang="en-IN" sz="3000" dirty="0">
              <a:latin typeface="+mj-lt"/>
              <a:cs typeface="Times New Roman" panose="02020603050405020304" pitchFamily="18" charset="0"/>
            </a:endParaRPr>
          </a:p>
        </p:txBody>
      </p:sp>
      <p:sp>
        <p:nvSpPr>
          <p:cNvPr id="5" name="TextBox 4">
            <a:extLst>
              <a:ext uri="{FF2B5EF4-FFF2-40B4-BE49-F238E27FC236}">
                <a16:creationId xmlns:a16="http://schemas.microsoft.com/office/drawing/2014/main" id="{4C25C901-3ED7-82D9-ED87-C9ABCA9F00CA}"/>
              </a:ext>
            </a:extLst>
          </p:cNvPr>
          <p:cNvSpPr txBox="1"/>
          <p:nvPr/>
        </p:nvSpPr>
        <p:spPr>
          <a:xfrm>
            <a:off x="355599" y="3546528"/>
            <a:ext cx="6096000" cy="646331"/>
          </a:xfrm>
          <a:prstGeom prst="rect">
            <a:avLst/>
          </a:prstGeom>
          <a:noFill/>
        </p:spPr>
        <p:txBody>
          <a:bodyPr wrap="square">
            <a:spAutoFit/>
          </a:bodyPr>
          <a:lstStyle/>
          <a:p>
            <a:r>
              <a:rPr lang="en-GB" sz="3600" b="1" dirty="0">
                <a:latin typeface="Times New Roman" panose="02020603050405020304" pitchFamily="18" charset="0"/>
                <a:cs typeface="Times New Roman" panose="02020603050405020304" pitchFamily="18" charset="0"/>
              </a:rPr>
              <a:t>Objective of the Project:</a:t>
            </a:r>
            <a:endParaRPr lang="en-IN" sz="3600" b="1"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21CA5025-1857-4493-492C-82CA7F457766}"/>
              </a:ext>
            </a:extLst>
          </p:cNvPr>
          <p:cNvSpPr txBox="1"/>
          <p:nvPr/>
        </p:nvSpPr>
        <p:spPr>
          <a:xfrm>
            <a:off x="719560" y="5149473"/>
            <a:ext cx="6096000" cy="307777"/>
          </a:xfrm>
          <a:prstGeom prst="rect">
            <a:avLst/>
          </a:prstGeom>
          <a:noFill/>
        </p:spPr>
        <p:txBody>
          <a:bodyPr wrap="square">
            <a:spAutoFit/>
          </a:bodyPr>
          <a:lstStyle/>
          <a:p>
            <a:pPr marL="457200" indent="-457200">
              <a:buFont typeface="Wingdings" panose="05000000000000000000" pitchFamily="2" charset="2"/>
              <a:buChar char="Ø"/>
            </a:pPr>
            <a:endParaRPr lang="en-IN" sz="1400"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D8F12484-2781-B254-819F-80210A638AA8}"/>
              </a:ext>
            </a:extLst>
          </p:cNvPr>
          <p:cNvSpPr txBox="1"/>
          <p:nvPr/>
        </p:nvSpPr>
        <p:spPr>
          <a:xfrm>
            <a:off x="465429" y="4274463"/>
            <a:ext cx="11007011" cy="2400657"/>
          </a:xfrm>
          <a:prstGeom prst="rect">
            <a:avLst/>
          </a:prstGeom>
          <a:noFill/>
        </p:spPr>
        <p:txBody>
          <a:bodyPr wrap="square">
            <a:spAutoFit/>
          </a:bodyPr>
          <a:lstStyle/>
          <a:p>
            <a:pPr marL="457200" indent="-457200">
              <a:buFont typeface="Wingdings" panose="05000000000000000000" pitchFamily="2" charset="2"/>
              <a:buChar char="Ø"/>
            </a:pPr>
            <a:r>
              <a:rPr lang="en-GB" sz="3000" b="0" i="0" dirty="0">
                <a:solidFill>
                  <a:srgbClr val="0D0D0D"/>
                </a:solidFill>
                <a:effectLst/>
                <a:latin typeface="+mj-lt"/>
              </a:rPr>
              <a:t>Analyse AMCAT test data to identify candidate performance trends, pinpoint strengths and weaknesses, and explore correlations with job success. Optimize the use of AMCAT scores in the hiring process for more effective candidate selection.</a:t>
            </a:r>
            <a:endParaRPr lang="en-IN" sz="3000" dirty="0">
              <a:latin typeface="+mj-lt"/>
              <a:cs typeface="Times New Roman" panose="02020603050405020304" pitchFamily="18" charset="0"/>
            </a:endParaRPr>
          </a:p>
        </p:txBody>
      </p:sp>
      <p:sp>
        <p:nvSpPr>
          <p:cNvPr id="9" name="Rectangle 2">
            <a:extLst>
              <a:ext uri="{FF2B5EF4-FFF2-40B4-BE49-F238E27FC236}">
                <a16:creationId xmlns:a16="http://schemas.microsoft.com/office/drawing/2014/main" id="{4F459E6F-7C40-7AC7-6F7F-41EF1B76A5E9}"/>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033624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748856C-97BA-1732-DBDA-CA0E63D14DB3}"/>
              </a:ext>
            </a:extLst>
          </p:cNvPr>
          <p:cNvSpPr txBox="1"/>
          <p:nvPr/>
        </p:nvSpPr>
        <p:spPr>
          <a:xfrm>
            <a:off x="381000" y="272832"/>
            <a:ext cx="6096000" cy="646331"/>
          </a:xfrm>
          <a:prstGeom prst="rect">
            <a:avLst/>
          </a:prstGeom>
          <a:noFill/>
        </p:spPr>
        <p:txBody>
          <a:bodyPr wrap="square">
            <a:spAutoFit/>
          </a:bodyPr>
          <a:lstStyle/>
          <a:p>
            <a:r>
              <a:rPr lang="en-IN" sz="3600" b="1" dirty="0">
                <a:solidFill>
                  <a:schemeClr val="tx1">
                    <a:lumMod val="85000"/>
                    <a:lumOff val="15000"/>
                  </a:schemeClr>
                </a:solidFill>
                <a:latin typeface="Times New Roman" panose="02020603050405020304" pitchFamily="18" charset="0"/>
                <a:cs typeface="Times New Roman" panose="02020603050405020304" pitchFamily="18" charset="0"/>
              </a:rPr>
              <a:t>Statistical Analysis(Non-Viz) :</a:t>
            </a:r>
            <a:endParaRPr lang="en-IN" sz="3600" dirty="0">
              <a:solidFill>
                <a:schemeClr val="tx2">
                  <a:lumMod val="60000"/>
                  <a:lumOff val="40000"/>
                </a:schemeClr>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7C790282-17A6-7600-560B-9A5B52E12218}"/>
              </a:ext>
            </a:extLst>
          </p:cNvPr>
          <p:cNvPicPr>
            <a:picLocks noChangeAspect="1"/>
          </p:cNvPicPr>
          <p:nvPr/>
        </p:nvPicPr>
        <p:blipFill>
          <a:blip r:embed="rId2"/>
          <a:stretch>
            <a:fillRect/>
          </a:stretch>
        </p:blipFill>
        <p:spPr>
          <a:xfrm>
            <a:off x="175386" y="1052053"/>
            <a:ext cx="11841227" cy="5102942"/>
          </a:xfrm>
          <a:prstGeom prst="rect">
            <a:avLst/>
          </a:prstGeom>
        </p:spPr>
      </p:pic>
    </p:spTree>
    <p:extLst>
      <p:ext uri="{BB962C8B-B14F-4D97-AF65-F5344CB8AC3E}">
        <p14:creationId xmlns:p14="http://schemas.microsoft.com/office/powerpoint/2010/main" val="30714205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E5AC1B4-956F-0C3E-6D84-018C34A259A6}"/>
              </a:ext>
            </a:extLst>
          </p:cNvPr>
          <p:cNvSpPr txBox="1"/>
          <p:nvPr/>
        </p:nvSpPr>
        <p:spPr>
          <a:xfrm>
            <a:off x="385666" y="283029"/>
            <a:ext cx="5141167" cy="646331"/>
          </a:xfrm>
          <a:prstGeom prst="rect">
            <a:avLst/>
          </a:prstGeom>
          <a:noFill/>
        </p:spPr>
        <p:txBody>
          <a:bodyPr wrap="square" rtlCol="0">
            <a:spAutoFit/>
          </a:bodyPr>
          <a:lstStyle/>
          <a:p>
            <a:r>
              <a:rPr lang="en-GB" sz="3600" b="1" dirty="0">
                <a:latin typeface="Times New Roman" panose="02020603050405020304" pitchFamily="18" charset="0"/>
                <a:cs typeface="Times New Roman" panose="02020603050405020304" pitchFamily="18" charset="0"/>
              </a:rPr>
              <a:t>Univariate Analysis :</a:t>
            </a:r>
          </a:p>
        </p:txBody>
      </p:sp>
      <p:pic>
        <p:nvPicPr>
          <p:cNvPr id="4" name="Picture 3">
            <a:extLst>
              <a:ext uri="{FF2B5EF4-FFF2-40B4-BE49-F238E27FC236}">
                <a16:creationId xmlns:a16="http://schemas.microsoft.com/office/drawing/2014/main" id="{9B416F20-086E-89C6-4409-F3238EC9FE15}"/>
              </a:ext>
            </a:extLst>
          </p:cNvPr>
          <p:cNvPicPr>
            <a:picLocks noChangeAspect="1"/>
          </p:cNvPicPr>
          <p:nvPr/>
        </p:nvPicPr>
        <p:blipFill>
          <a:blip r:embed="rId2"/>
          <a:stretch>
            <a:fillRect/>
          </a:stretch>
        </p:blipFill>
        <p:spPr>
          <a:xfrm>
            <a:off x="1545872" y="929360"/>
            <a:ext cx="7961921" cy="3984053"/>
          </a:xfrm>
          <a:prstGeom prst="rect">
            <a:avLst/>
          </a:prstGeom>
        </p:spPr>
      </p:pic>
      <p:sp>
        <p:nvSpPr>
          <p:cNvPr id="5" name="TextBox 4">
            <a:extLst>
              <a:ext uri="{FF2B5EF4-FFF2-40B4-BE49-F238E27FC236}">
                <a16:creationId xmlns:a16="http://schemas.microsoft.com/office/drawing/2014/main" id="{A699D1E0-C55A-485E-AA65-44FEE1E7A537}"/>
              </a:ext>
            </a:extLst>
          </p:cNvPr>
          <p:cNvSpPr txBox="1"/>
          <p:nvPr/>
        </p:nvSpPr>
        <p:spPr>
          <a:xfrm>
            <a:off x="2231923" y="4913412"/>
            <a:ext cx="7089058" cy="707886"/>
          </a:xfrm>
          <a:prstGeom prst="rect">
            <a:avLst/>
          </a:prstGeom>
          <a:noFill/>
        </p:spPr>
        <p:txBody>
          <a:bodyPr wrap="square" rtlCol="0">
            <a:spAutoFit/>
          </a:bodyPr>
          <a:lstStyle/>
          <a:p>
            <a:r>
              <a:rPr lang="en-GB" sz="2000" b="1" dirty="0"/>
              <a:t>- Most of the salaries range between 180000 to 370000.</a:t>
            </a:r>
          </a:p>
          <a:p>
            <a:r>
              <a:rPr lang="en-GB" sz="2000" b="1" dirty="0"/>
              <a:t>- The highest salary is 4000000</a:t>
            </a:r>
            <a:endParaRPr lang="en-IN" sz="2000" b="1" dirty="0"/>
          </a:p>
        </p:txBody>
      </p:sp>
    </p:spTree>
    <p:extLst>
      <p:ext uri="{BB962C8B-B14F-4D97-AF65-F5344CB8AC3E}">
        <p14:creationId xmlns:p14="http://schemas.microsoft.com/office/powerpoint/2010/main" val="10743433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1B19828B-6F65-E2B7-677E-A6718AB781C4}"/>
              </a:ext>
            </a:extLst>
          </p:cNvPr>
          <p:cNvSpPr txBox="1"/>
          <p:nvPr/>
        </p:nvSpPr>
        <p:spPr>
          <a:xfrm>
            <a:off x="635215" y="5150551"/>
            <a:ext cx="10506277" cy="954107"/>
          </a:xfrm>
          <a:prstGeom prst="rect">
            <a:avLst/>
          </a:prstGeom>
          <a:noFill/>
        </p:spPr>
        <p:txBody>
          <a:bodyPr wrap="square" rtlCol="0">
            <a:spAutoFit/>
          </a:bodyPr>
          <a:lstStyle/>
          <a:p>
            <a:r>
              <a:rPr lang="en-US" sz="2800" b="0" i="0" dirty="0">
                <a:solidFill>
                  <a:srgbClr val="000000"/>
                </a:solidFill>
                <a:effectLst/>
                <a:latin typeface="Helvetica Neue"/>
              </a:rPr>
              <a:t>Approximately 50% of candidates have done their graduation from 4 states, with 1/4th of total candidates from Uttar </a:t>
            </a:r>
            <a:r>
              <a:rPr lang="en-US" sz="2800" b="0" i="0" dirty="0" err="1">
                <a:solidFill>
                  <a:srgbClr val="000000"/>
                </a:solidFill>
                <a:effectLst/>
                <a:latin typeface="Helvetica Neue"/>
              </a:rPr>
              <a:t>pradesh</a:t>
            </a:r>
            <a:r>
              <a:rPr lang="en-US" sz="2800" b="0" i="0" dirty="0">
                <a:solidFill>
                  <a:srgbClr val="000000"/>
                </a:solidFill>
                <a:effectLst/>
                <a:latin typeface="Helvetica Neue"/>
              </a:rPr>
              <a:t>.</a:t>
            </a:r>
            <a:r>
              <a:rPr lang="en-GB" sz="2000" b="1" dirty="0"/>
              <a:t>.</a:t>
            </a:r>
            <a:endParaRPr lang="en-IN" sz="2000" b="1" dirty="0"/>
          </a:p>
        </p:txBody>
      </p:sp>
      <p:pic>
        <p:nvPicPr>
          <p:cNvPr id="2" name="Picture 2">
            <a:extLst>
              <a:ext uri="{FF2B5EF4-FFF2-40B4-BE49-F238E27FC236}">
                <a16:creationId xmlns:a16="http://schemas.microsoft.com/office/drawing/2014/main" id="{CE81F5DB-F9B8-864A-9851-7EB4349C595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044" y="201278"/>
            <a:ext cx="11534775" cy="4867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64724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627451-A5DC-C431-2799-6B23800A4F3B}"/>
            </a:ext>
          </a:extLst>
        </p:cNvPr>
        <p:cNvGrpSpPr/>
        <p:nvPr/>
      </p:nvGrpSpPr>
      <p:grpSpPr>
        <a:xfrm>
          <a:off x="0" y="0"/>
          <a:ext cx="0" cy="0"/>
          <a:chOff x="0" y="0"/>
          <a:chExt cx="0" cy="0"/>
        </a:xfrm>
      </p:grpSpPr>
      <p:sp>
        <p:nvSpPr>
          <p:cNvPr id="8" name="TextBox 7">
            <a:extLst>
              <a:ext uri="{FF2B5EF4-FFF2-40B4-BE49-F238E27FC236}">
                <a16:creationId xmlns:a16="http://schemas.microsoft.com/office/drawing/2014/main" id="{A977A7B1-5FD7-D846-4ABD-6121F24A9671}"/>
              </a:ext>
            </a:extLst>
          </p:cNvPr>
          <p:cNvSpPr txBox="1"/>
          <p:nvPr/>
        </p:nvSpPr>
        <p:spPr>
          <a:xfrm>
            <a:off x="1084395" y="4190869"/>
            <a:ext cx="9281062" cy="1384995"/>
          </a:xfrm>
          <a:prstGeom prst="rect">
            <a:avLst/>
          </a:prstGeom>
          <a:noFill/>
        </p:spPr>
        <p:txBody>
          <a:bodyPr wrap="square" rtlCol="0">
            <a:spAutoFit/>
          </a:bodyPr>
          <a:lstStyle/>
          <a:p>
            <a:r>
              <a:rPr lang="en-US" sz="2800" b="0" i="0" dirty="0">
                <a:solidFill>
                  <a:srgbClr val="000000"/>
                </a:solidFill>
                <a:effectLst/>
                <a:latin typeface="Helvetica Neue"/>
              </a:rPr>
              <a:t>As salary is True data outliers are retained. Salary is not normally distributed, it is right skewed, which tell that there are candidates earning high income per annum.</a:t>
            </a:r>
            <a:endParaRPr lang="en-IN" sz="2000" b="1" dirty="0"/>
          </a:p>
        </p:txBody>
      </p:sp>
      <p:pic>
        <p:nvPicPr>
          <p:cNvPr id="2" name="Picture 2">
            <a:extLst>
              <a:ext uri="{FF2B5EF4-FFF2-40B4-BE49-F238E27FC236}">
                <a16:creationId xmlns:a16="http://schemas.microsoft.com/office/drawing/2014/main" id="{8C9E25BA-0003-F544-D808-81464835BD8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1829" y="792832"/>
            <a:ext cx="9629775" cy="2962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49237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F06D1E-FBCE-594C-8DED-458275C764E2}"/>
            </a:ext>
          </a:extLst>
        </p:cNvPr>
        <p:cNvGrpSpPr/>
        <p:nvPr/>
      </p:nvGrpSpPr>
      <p:grpSpPr>
        <a:xfrm>
          <a:off x="0" y="0"/>
          <a:ext cx="0" cy="0"/>
          <a:chOff x="0" y="0"/>
          <a:chExt cx="0" cy="0"/>
        </a:xfrm>
      </p:grpSpPr>
      <p:sp>
        <p:nvSpPr>
          <p:cNvPr id="8" name="TextBox 7">
            <a:extLst>
              <a:ext uri="{FF2B5EF4-FFF2-40B4-BE49-F238E27FC236}">
                <a16:creationId xmlns:a16="http://schemas.microsoft.com/office/drawing/2014/main" id="{FE4B26F2-8B16-F134-36AD-F1ED66EDFC23}"/>
              </a:ext>
            </a:extLst>
          </p:cNvPr>
          <p:cNvSpPr txBox="1"/>
          <p:nvPr/>
        </p:nvSpPr>
        <p:spPr>
          <a:xfrm>
            <a:off x="1140542" y="4984954"/>
            <a:ext cx="5322291" cy="707886"/>
          </a:xfrm>
          <a:prstGeom prst="rect">
            <a:avLst/>
          </a:prstGeom>
          <a:noFill/>
        </p:spPr>
        <p:txBody>
          <a:bodyPr wrap="none" rtlCol="0">
            <a:spAutoFit/>
          </a:bodyPr>
          <a:lstStyle/>
          <a:p>
            <a:r>
              <a:rPr lang="en-GB" sz="2000" b="1" dirty="0"/>
              <a:t>- Most of the ages range between 22 to 27.</a:t>
            </a:r>
          </a:p>
          <a:p>
            <a:r>
              <a:rPr lang="en-GB" sz="2000" b="1" dirty="0"/>
              <a:t>- The 24 years of age is more.</a:t>
            </a:r>
            <a:endParaRPr lang="en-IN" sz="2000" b="1" dirty="0"/>
          </a:p>
        </p:txBody>
      </p:sp>
      <p:pic>
        <p:nvPicPr>
          <p:cNvPr id="3076" name="Picture 4">
            <a:extLst>
              <a:ext uri="{FF2B5EF4-FFF2-40B4-BE49-F238E27FC236}">
                <a16:creationId xmlns:a16="http://schemas.microsoft.com/office/drawing/2014/main" id="{7C11467F-A8AE-801C-3DEA-3B48B62E8EB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1942" y="68826"/>
            <a:ext cx="7248115" cy="44101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84048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pic>
        <p:nvPicPr>
          <p:cNvPr id="116" name="Google Shape;116;p5"/>
          <p:cNvPicPr preferRelativeResize="0"/>
          <p:nvPr/>
        </p:nvPicPr>
        <p:blipFill rotWithShape="1">
          <a:blip r:embed="rId3">
            <a:alphaModFix/>
          </a:blip>
          <a:srcRect/>
          <a:stretch/>
        </p:blipFill>
        <p:spPr>
          <a:xfrm>
            <a:off x="6466516" y="1850749"/>
            <a:ext cx="4465643" cy="2834317"/>
          </a:xfrm>
          <a:prstGeom prst="rect">
            <a:avLst/>
          </a:prstGeom>
          <a:noFill/>
          <a:ln>
            <a:noFill/>
          </a:ln>
        </p:spPr>
      </p:pic>
      <p:sp>
        <p:nvSpPr>
          <p:cNvPr id="117" name="Google Shape;117;p5"/>
          <p:cNvSpPr txBox="1"/>
          <p:nvPr/>
        </p:nvSpPr>
        <p:spPr>
          <a:xfrm>
            <a:off x="1244600" y="2997200"/>
            <a:ext cx="3661836" cy="76944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C00000"/>
              </a:buClr>
              <a:buSzPts val="4400"/>
              <a:buFont typeface="Libre Baskerville"/>
              <a:buNone/>
            </a:pPr>
            <a:r>
              <a:rPr lang="en-IN" sz="4400" b="0" i="0" u="none" strike="noStrike" cap="none">
                <a:solidFill>
                  <a:srgbClr val="C00000"/>
                </a:solidFill>
                <a:latin typeface="Libre Baskerville"/>
                <a:ea typeface="Libre Baskerville"/>
                <a:cs typeface="Libre Baskerville"/>
                <a:sym typeface="Libre Baskerville"/>
              </a:rPr>
              <a:t>THANK YOU</a:t>
            </a: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690</TotalTime>
  <Words>240</Words>
  <Application>Microsoft Office PowerPoint</Application>
  <PresentationFormat>Widescreen</PresentationFormat>
  <Paragraphs>25</Paragraphs>
  <Slides>9</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vt:i4>
      </vt:variant>
    </vt:vector>
  </HeadingPairs>
  <TitlesOfParts>
    <vt:vector size="17" baseType="lpstr">
      <vt:lpstr>Arial</vt:lpstr>
      <vt:lpstr>Times New Roman</vt:lpstr>
      <vt:lpstr>Wingdings</vt:lpstr>
      <vt:lpstr>Söhne</vt:lpstr>
      <vt:lpstr>Calibri</vt:lpstr>
      <vt:lpstr>Helvetica Neue</vt:lpstr>
      <vt:lpstr>Libre Baskerville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Sathish Vanga</dc:creator>
  <cp:lastModifiedBy>chandu naidu</cp:lastModifiedBy>
  <cp:revision>9</cp:revision>
  <dcterms:created xsi:type="dcterms:W3CDTF">2021-02-16T05:19:01Z</dcterms:created>
  <dcterms:modified xsi:type="dcterms:W3CDTF">2024-02-23T05:48:22Z</dcterms:modified>
</cp:coreProperties>
</file>