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57" r:id="rId3"/>
    <p:sldId id="264" r:id="rId4"/>
    <p:sldId id="263" r:id="rId5"/>
    <p:sldId id="260" r:id="rId6"/>
    <p:sldId id="261" r:id="rId7"/>
    <p:sldId id="262" r:id="rId8"/>
    <p:sldId id="265" r:id="rId9"/>
    <p:sldId id="266" r:id="rId10"/>
    <p:sldId id="271" r:id="rId11"/>
    <p:sldId id="267" r:id="rId12"/>
    <p:sldId id="269" r:id="rId13"/>
    <p:sldId id="268" r:id="rId14"/>
    <p:sldId id="270" r:id="rId15"/>
    <p:sldId id="259" r:id="rId16"/>
  </p:sldIdLst>
  <p:sldSz cx="12192000" cy="6858000"/>
  <p:notesSz cx="6858000" cy="9144000"/>
  <p:embeddedFontLst>
    <p:embeddedFont>
      <p:font typeface="Arial Rounded MT Bold" panose="020F0704030504030204" pitchFamily="34" charset="0"/>
      <p:regular r:id="rId18"/>
    </p:embeddedFont>
    <p:embeddedFont>
      <p:font typeface="Lato Black" panose="020F0502020204030203" pitchFamily="34" charset="0"/>
      <p:bold r:id="rId19"/>
      <p:boldItalic r:id="rId20"/>
    </p:embeddedFont>
    <p:embeddedFont>
      <p:font typeface="Trebuchet MS" panose="020B0603020202020204" pitchFamily="34" charset="0"/>
      <p:regular r:id="rId21"/>
      <p:bold r:id="rId22"/>
      <p:italic r:id="rId23"/>
      <p:boldItalic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582762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822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364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1060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9870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5725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345616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24553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988451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83913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381936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35947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20810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761697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00046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9930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57223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3161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89036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65767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800919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798280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thota-chandra-sekhar/"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github.com/Thotachandrasekhar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312928"/>
            <a:ext cx="12190815" cy="6171861"/>
          </a:xfrm>
          <a:prstGeom prst="rect">
            <a:avLst/>
          </a:prstGeom>
          <a:noFill/>
          <a:ln>
            <a:noFill/>
          </a:ln>
        </p:spPr>
      </p:pic>
      <p:sp>
        <p:nvSpPr>
          <p:cNvPr id="99" name="Google Shape;99;p1"/>
          <p:cNvSpPr txBox="1"/>
          <p:nvPr/>
        </p:nvSpPr>
        <p:spPr>
          <a:xfrm>
            <a:off x="2472905" y="2881340"/>
            <a:ext cx="7246189"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4400" b="1" i="0" u="none" strike="noStrike" cap="none" dirty="0">
                <a:solidFill>
                  <a:srgbClr val="FF0000"/>
                </a:solidFill>
                <a:highlight>
                  <a:srgbClr val="FFFF00"/>
                </a:highlight>
                <a:latin typeface="Calibri"/>
                <a:ea typeface="Calibri"/>
                <a:cs typeface="Calibri"/>
                <a:sym typeface="Calibri"/>
              </a:rPr>
            </a:br>
            <a:r>
              <a:rPr lang="en-IN" sz="4400" b="1" i="0" u="none" strike="noStrike" cap="none" dirty="0">
                <a:solidFill>
                  <a:srgbClr val="FF0000"/>
                </a:solidFill>
                <a:highlight>
                  <a:srgbClr val="FFFF00"/>
                </a:highlight>
                <a:latin typeface="Calibri"/>
                <a:ea typeface="Calibri"/>
                <a:cs typeface="Calibri"/>
                <a:sym typeface="Calibri"/>
              </a:rPr>
              <a:t>IPL Winning Team Prediction</a:t>
            </a:r>
            <a:endParaRPr sz="4400" b="1" dirty="0">
              <a:solidFill>
                <a:srgbClr val="FF0000"/>
              </a:solidFill>
              <a:highlight>
                <a:srgbClr val="FFFF00"/>
              </a:highlight>
            </a:endParaRPr>
          </a:p>
        </p:txBody>
      </p:sp>
      <p:sp>
        <p:nvSpPr>
          <p:cNvPr id="2" name="TextBox 1"/>
          <p:cNvSpPr txBox="1"/>
          <p:nvPr/>
        </p:nvSpPr>
        <p:spPr>
          <a:xfrm flipH="1">
            <a:off x="582843" y="5658878"/>
            <a:ext cx="3328758" cy="400110"/>
          </a:xfrm>
          <a:prstGeom prst="rect">
            <a:avLst/>
          </a:prstGeom>
          <a:noFill/>
        </p:spPr>
        <p:txBody>
          <a:bodyPr wrap="square" rtlCol="0">
            <a:spAutoFit/>
          </a:bodyPr>
          <a:lstStyle/>
          <a:p>
            <a:r>
              <a:rPr lang="en-US" sz="2000" b="1" dirty="0">
                <a:solidFill>
                  <a:srgbClr val="FF0000"/>
                </a:solidFill>
                <a:latin typeface="Arial Rounded MT Bold" panose="020F0704030504030204" pitchFamily="34" charset="0"/>
                <a:cs typeface="Times New Roman" panose="02020603050405020304" pitchFamily="18" charset="0"/>
              </a:rPr>
              <a:t>Thota Chandra Sekhar</a:t>
            </a:r>
          </a:p>
        </p:txBody>
      </p:sp>
      <p:pic>
        <p:nvPicPr>
          <p:cNvPr id="5122" name="Picture 2" descr="Best Data Science &amp; Big Data EdTech Company Hyderabad, India">
            <a:extLst>
              <a:ext uri="{FF2B5EF4-FFF2-40B4-BE49-F238E27FC236}">
                <a16:creationId xmlns:a16="http://schemas.microsoft.com/office/drawing/2014/main" id="{A4898EFB-295C-DCED-8D1A-8D46B4E222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3867" y="6029933"/>
            <a:ext cx="4538133" cy="8280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7FCD-6D0B-FB13-5DD7-09531E0F403D}"/>
              </a:ext>
            </a:extLst>
          </p:cNvPr>
          <p:cNvSpPr>
            <a:spLocks noGrp="1"/>
          </p:cNvSpPr>
          <p:nvPr>
            <p:ph type="title"/>
          </p:nvPr>
        </p:nvSpPr>
        <p:spPr>
          <a:xfrm>
            <a:off x="313267" y="245533"/>
            <a:ext cx="5317066" cy="575733"/>
          </a:xfrm>
        </p:spPr>
        <p:txBody>
          <a:bodyPr>
            <a:normAutofit/>
          </a:bodyPr>
          <a:lstStyle/>
          <a:p>
            <a:r>
              <a:rPr lang="en-US" sz="2400" u="sng" dirty="0">
                <a:solidFill>
                  <a:srgbClr val="FF0000"/>
                </a:solidFill>
              </a:rPr>
              <a:t>d)Data Visualization:</a:t>
            </a:r>
            <a:endParaRPr lang="en-IN" sz="2400" u="sng" dirty="0">
              <a:solidFill>
                <a:srgbClr val="FF0000"/>
              </a:solidFill>
            </a:endParaRPr>
          </a:p>
        </p:txBody>
      </p:sp>
      <p:pic>
        <p:nvPicPr>
          <p:cNvPr id="4" name="Picture 3">
            <a:extLst>
              <a:ext uri="{FF2B5EF4-FFF2-40B4-BE49-F238E27FC236}">
                <a16:creationId xmlns:a16="http://schemas.microsoft.com/office/drawing/2014/main" id="{5FB9C0DC-E8C9-8632-AFA0-A56B710A68E5}"/>
              </a:ext>
            </a:extLst>
          </p:cNvPr>
          <p:cNvPicPr>
            <a:picLocks noChangeAspect="1"/>
          </p:cNvPicPr>
          <p:nvPr/>
        </p:nvPicPr>
        <p:blipFill>
          <a:blip r:embed="rId2"/>
          <a:stretch>
            <a:fillRect/>
          </a:stretch>
        </p:blipFill>
        <p:spPr>
          <a:xfrm>
            <a:off x="339544" y="698286"/>
            <a:ext cx="5264511" cy="2662982"/>
          </a:xfrm>
          <a:prstGeom prst="rect">
            <a:avLst/>
          </a:prstGeom>
        </p:spPr>
      </p:pic>
      <p:pic>
        <p:nvPicPr>
          <p:cNvPr id="6" name="Picture 5">
            <a:extLst>
              <a:ext uri="{FF2B5EF4-FFF2-40B4-BE49-F238E27FC236}">
                <a16:creationId xmlns:a16="http://schemas.microsoft.com/office/drawing/2014/main" id="{264E77B0-469C-FFF2-1FC4-D0ABA2CBA25A}"/>
              </a:ext>
            </a:extLst>
          </p:cNvPr>
          <p:cNvPicPr>
            <a:picLocks noChangeAspect="1"/>
          </p:cNvPicPr>
          <p:nvPr/>
        </p:nvPicPr>
        <p:blipFill>
          <a:blip r:embed="rId3"/>
          <a:stretch>
            <a:fillRect/>
          </a:stretch>
        </p:blipFill>
        <p:spPr>
          <a:xfrm>
            <a:off x="5604054" y="626318"/>
            <a:ext cx="4840415" cy="2734950"/>
          </a:xfrm>
          <a:prstGeom prst="rect">
            <a:avLst/>
          </a:prstGeom>
        </p:spPr>
      </p:pic>
      <p:pic>
        <p:nvPicPr>
          <p:cNvPr id="8" name="Picture 7">
            <a:extLst>
              <a:ext uri="{FF2B5EF4-FFF2-40B4-BE49-F238E27FC236}">
                <a16:creationId xmlns:a16="http://schemas.microsoft.com/office/drawing/2014/main" id="{B89D4673-D85E-49DC-9C3A-464B19A0CE58}"/>
              </a:ext>
            </a:extLst>
          </p:cNvPr>
          <p:cNvPicPr>
            <a:picLocks noChangeAspect="1"/>
          </p:cNvPicPr>
          <p:nvPr/>
        </p:nvPicPr>
        <p:blipFill>
          <a:blip r:embed="rId4"/>
          <a:stretch>
            <a:fillRect/>
          </a:stretch>
        </p:blipFill>
        <p:spPr>
          <a:xfrm>
            <a:off x="215513" y="3441915"/>
            <a:ext cx="5456276" cy="2650067"/>
          </a:xfrm>
          <a:prstGeom prst="rect">
            <a:avLst/>
          </a:prstGeom>
        </p:spPr>
      </p:pic>
      <p:pic>
        <p:nvPicPr>
          <p:cNvPr id="10" name="Picture 9">
            <a:extLst>
              <a:ext uri="{FF2B5EF4-FFF2-40B4-BE49-F238E27FC236}">
                <a16:creationId xmlns:a16="http://schemas.microsoft.com/office/drawing/2014/main" id="{E94FE2F6-1A45-5ED7-5B54-E2BB80AB2C88}"/>
              </a:ext>
            </a:extLst>
          </p:cNvPr>
          <p:cNvPicPr>
            <a:picLocks noChangeAspect="1"/>
          </p:cNvPicPr>
          <p:nvPr/>
        </p:nvPicPr>
        <p:blipFill>
          <a:blip r:embed="rId5"/>
          <a:stretch>
            <a:fillRect/>
          </a:stretch>
        </p:blipFill>
        <p:spPr>
          <a:xfrm>
            <a:off x="5671789" y="3496733"/>
            <a:ext cx="4772680" cy="2485184"/>
          </a:xfrm>
          <a:prstGeom prst="rect">
            <a:avLst/>
          </a:prstGeom>
        </p:spPr>
      </p:pic>
      <p:pic>
        <p:nvPicPr>
          <p:cNvPr id="10242" name="Picture 2" descr="Best Data Science &amp; Big Data EdTech Company Hyderabad, India">
            <a:extLst>
              <a:ext uri="{FF2B5EF4-FFF2-40B4-BE49-F238E27FC236}">
                <a16:creationId xmlns:a16="http://schemas.microsoft.com/office/drawing/2014/main" id="{AE80D44B-B526-37E7-E0CC-211101A1D7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9565" y="6036735"/>
            <a:ext cx="4500856" cy="82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185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064" y="173737"/>
            <a:ext cx="11109960" cy="530352"/>
          </a:xfrm>
        </p:spPr>
        <p:txBody>
          <a:bodyPr>
            <a:noAutofit/>
          </a:bodyPr>
          <a:lstStyle/>
          <a:p>
            <a:pPr algn="l"/>
            <a:r>
              <a:rPr lang="en-US" sz="2400" b="1" u="sng" dirty="0">
                <a:solidFill>
                  <a:srgbClr val="FF0000"/>
                </a:solidFill>
                <a:latin typeface="Times New Roman" panose="02020603050405020304" pitchFamily="18" charset="0"/>
                <a:cs typeface="Times New Roman" panose="02020603050405020304" pitchFamily="18" charset="0"/>
              </a:rPr>
              <a:t>Machine Learning Model Building</a:t>
            </a:r>
          </a:p>
        </p:txBody>
      </p:sp>
      <p:sp>
        <p:nvSpPr>
          <p:cNvPr id="3" name="Subtitle 2"/>
          <p:cNvSpPr>
            <a:spLocks noGrp="1"/>
          </p:cNvSpPr>
          <p:nvPr>
            <p:ph type="subTitle" idx="1"/>
          </p:nvPr>
        </p:nvSpPr>
        <p:spPr>
          <a:xfrm>
            <a:off x="512064" y="877824"/>
            <a:ext cx="11109960" cy="5230368"/>
          </a:xfrm>
        </p:spPr>
        <p:txBody>
          <a:bodyPr/>
          <a:lstStyle/>
          <a:p>
            <a:pPr algn="l"/>
            <a:r>
              <a:rPr lang="en-US" dirty="0"/>
              <a:t>	</a:t>
            </a:r>
            <a:r>
              <a:rPr lang="en-US" sz="1600" dirty="0">
                <a:solidFill>
                  <a:schemeClr val="tx1"/>
                </a:solidFill>
                <a:latin typeface="Times New Roman" panose="02020603050405020304" pitchFamily="18" charset="0"/>
                <a:cs typeface="Times New Roman" panose="02020603050405020304" pitchFamily="18" charset="0"/>
              </a:rPr>
              <a:t>Selection of machine learning algorithm is crucial and confusing task, based on my problem statement my data was normally distributed and target is categorical variable, so I have used Random Forest, also I developed pipeline and in that pipeline  and based on their performance.</a:t>
            </a:r>
          </a:p>
          <a:p>
            <a:pPr algn="l"/>
            <a:r>
              <a:rPr lang="en-US" sz="1600" dirty="0">
                <a:solidFill>
                  <a:schemeClr val="tx1"/>
                </a:solidFill>
                <a:latin typeface="Times New Roman" panose="02020603050405020304" pitchFamily="18" charset="0"/>
                <a:cs typeface="Times New Roman" panose="02020603050405020304" pitchFamily="18" charset="0"/>
              </a:rPr>
              <a:t>	I split the data into x as inputs and y as Output and then split inputs and output into train and test after splitting looks as </a:t>
            </a:r>
            <a:r>
              <a:rPr lang="en-US" sz="1600" dirty="0" err="1">
                <a:solidFill>
                  <a:schemeClr val="tx1"/>
                </a:solidFill>
                <a:latin typeface="Times New Roman" panose="02020603050405020304" pitchFamily="18" charset="0"/>
                <a:cs typeface="Times New Roman" panose="02020603050405020304" pitchFamily="18" charset="0"/>
              </a:rPr>
              <a:t>x_train</a:t>
            </a:r>
            <a:r>
              <a:rPr lang="en-US" sz="1600" dirty="0">
                <a:solidFill>
                  <a:schemeClr val="tx1"/>
                </a:solidFill>
                <a:latin typeface="Times New Roman" panose="02020603050405020304" pitchFamily="18" charset="0"/>
                <a:cs typeface="Times New Roman" panose="02020603050405020304" pitchFamily="18" charset="0"/>
              </a:rPr>
              <a:t> , </a:t>
            </a:r>
            <a:r>
              <a:rPr lang="en-US" sz="1600" dirty="0" err="1">
                <a:solidFill>
                  <a:schemeClr val="tx1"/>
                </a:solidFill>
                <a:latin typeface="Times New Roman" panose="02020603050405020304" pitchFamily="18" charset="0"/>
                <a:cs typeface="Times New Roman" panose="02020603050405020304" pitchFamily="18" charset="0"/>
              </a:rPr>
              <a:t>x_test</a:t>
            </a:r>
            <a:r>
              <a:rPr lang="en-US" sz="1600" dirty="0">
                <a:solidFill>
                  <a:schemeClr val="tx1"/>
                </a:solidFill>
                <a:latin typeface="Times New Roman" panose="02020603050405020304" pitchFamily="18" charset="0"/>
                <a:cs typeface="Times New Roman" panose="02020603050405020304" pitchFamily="18" charset="0"/>
              </a:rPr>
              <a:t> , </a:t>
            </a:r>
            <a:r>
              <a:rPr lang="en-US" sz="1600" dirty="0" err="1">
                <a:solidFill>
                  <a:schemeClr val="tx1"/>
                </a:solidFill>
                <a:latin typeface="Times New Roman" panose="02020603050405020304" pitchFamily="18" charset="0"/>
                <a:cs typeface="Times New Roman" panose="02020603050405020304" pitchFamily="18" charset="0"/>
              </a:rPr>
              <a:t>y_train</a:t>
            </a:r>
            <a:r>
              <a:rPr lang="en-US" sz="1600" dirty="0">
                <a:solidFill>
                  <a:schemeClr val="tx1"/>
                </a:solidFill>
                <a:latin typeface="Times New Roman" panose="02020603050405020304" pitchFamily="18" charset="0"/>
                <a:cs typeface="Times New Roman" panose="02020603050405020304" pitchFamily="18" charset="0"/>
              </a:rPr>
              <a:t> , </a:t>
            </a:r>
            <a:r>
              <a:rPr lang="en-US" sz="1600" dirty="0" err="1">
                <a:solidFill>
                  <a:schemeClr val="tx1"/>
                </a:solidFill>
                <a:latin typeface="Times New Roman" panose="02020603050405020304" pitchFamily="18" charset="0"/>
                <a:cs typeface="Times New Roman" panose="02020603050405020304" pitchFamily="18" charset="0"/>
              </a:rPr>
              <a:t>y_test</a:t>
            </a:r>
            <a:r>
              <a:rPr lang="en-US" sz="1600" dirty="0">
                <a:solidFill>
                  <a:schemeClr val="tx1"/>
                </a:solidFill>
                <a:latin typeface="Times New Roman" panose="02020603050405020304" pitchFamily="18" charset="0"/>
                <a:cs typeface="Times New Roman" panose="02020603050405020304" pitchFamily="18" charset="0"/>
              </a:rPr>
              <a:t>. Because splitting the data is important thing to build machine learning model.</a:t>
            </a:r>
          </a:p>
          <a:p>
            <a:pPr algn="l"/>
            <a:r>
              <a:rPr lang="en-US" sz="1600" dirty="0">
                <a:solidFill>
                  <a:schemeClr val="tx1"/>
                </a:solidFill>
                <a:latin typeface="Times New Roman" panose="02020603050405020304" pitchFamily="18" charset="0"/>
                <a:cs typeface="Times New Roman" panose="02020603050405020304" pitchFamily="18" charset="0"/>
              </a:rPr>
              <a:t>	After splitting I trained my model using </a:t>
            </a:r>
            <a:r>
              <a:rPr lang="en-US" sz="1600" dirty="0" err="1">
                <a:solidFill>
                  <a:schemeClr val="tx1"/>
                </a:solidFill>
                <a:latin typeface="Times New Roman" panose="02020603050405020304" pitchFamily="18" charset="0"/>
                <a:cs typeface="Times New Roman" panose="02020603050405020304" pitchFamily="18" charset="0"/>
              </a:rPr>
              <a:t>x_train</a:t>
            </a:r>
            <a:r>
              <a:rPr lang="en-US" sz="1600" dirty="0">
                <a:solidFill>
                  <a:schemeClr val="tx1"/>
                </a:solidFill>
                <a:latin typeface="Times New Roman" panose="02020603050405020304" pitchFamily="18" charset="0"/>
                <a:cs typeface="Times New Roman" panose="02020603050405020304" pitchFamily="18" charset="0"/>
              </a:rPr>
              <a:t> and </a:t>
            </a:r>
            <a:r>
              <a:rPr lang="en-US" sz="1600" dirty="0" err="1">
                <a:solidFill>
                  <a:schemeClr val="tx1"/>
                </a:solidFill>
                <a:latin typeface="Times New Roman" panose="02020603050405020304" pitchFamily="18" charset="0"/>
                <a:cs typeface="Times New Roman" panose="02020603050405020304" pitchFamily="18" charset="0"/>
              </a:rPr>
              <a:t>y_train</a:t>
            </a:r>
            <a:r>
              <a:rPr lang="en-US" sz="1600" dirty="0">
                <a:solidFill>
                  <a:schemeClr val="tx1"/>
                </a:solidFill>
                <a:latin typeface="Times New Roman" panose="02020603050405020304" pitchFamily="18" charset="0"/>
                <a:cs typeface="Times New Roman" panose="02020603050405020304" pitchFamily="18" charset="0"/>
              </a:rPr>
              <a:t>.</a:t>
            </a:r>
          </a:p>
          <a:p>
            <a:pPr algn="l"/>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3D896EC-3D31-4238-0913-9A185DF98ACD}"/>
              </a:ext>
            </a:extLst>
          </p:cNvPr>
          <p:cNvPicPr>
            <a:picLocks noChangeAspect="1"/>
          </p:cNvPicPr>
          <p:nvPr/>
        </p:nvPicPr>
        <p:blipFill>
          <a:blip r:embed="rId2"/>
          <a:stretch>
            <a:fillRect/>
          </a:stretch>
        </p:blipFill>
        <p:spPr>
          <a:xfrm>
            <a:off x="569976" y="2992797"/>
            <a:ext cx="7510692" cy="3289130"/>
          </a:xfrm>
          <a:prstGeom prst="rect">
            <a:avLst/>
          </a:prstGeom>
        </p:spPr>
      </p:pic>
      <p:pic>
        <p:nvPicPr>
          <p:cNvPr id="11266" name="Picture 2" descr="Best Data Science &amp; Big Data EdTech Company Hyderabad, India">
            <a:extLst>
              <a:ext uri="{FF2B5EF4-FFF2-40B4-BE49-F238E27FC236}">
                <a16:creationId xmlns:a16="http://schemas.microsoft.com/office/drawing/2014/main" id="{B207151A-234B-4556-B6AC-08CBD4438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3861" y="5980176"/>
            <a:ext cx="4634971" cy="84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58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064" y="173737"/>
            <a:ext cx="11109960" cy="530352"/>
          </a:xfrm>
        </p:spPr>
        <p:txBody>
          <a:bodyPr>
            <a:noAutofit/>
          </a:bodyPr>
          <a:lstStyle/>
          <a:p>
            <a:pPr algn="l"/>
            <a:r>
              <a:rPr lang="en-US" sz="2400" b="1" u="sng" dirty="0">
                <a:solidFill>
                  <a:srgbClr val="FF0000"/>
                </a:solidFill>
                <a:latin typeface="Times New Roman" panose="02020603050405020304" pitchFamily="18" charset="0"/>
                <a:cs typeface="Times New Roman" panose="02020603050405020304" pitchFamily="18" charset="0"/>
              </a:rPr>
              <a:t>Machine Learning Model Evaluation</a:t>
            </a:r>
          </a:p>
        </p:txBody>
      </p:sp>
      <p:sp>
        <p:nvSpPr>
          <p:cNvPr id="3" name="Subtitle 2"/>
          <p:cNvSpPr>
            <a:spLocks noGrp="1"/>
          </p:cNvSpPr>
          <p:nvPr>
            <p:ph type="subTitle" idx="1"/>
          </p:nvPr>
        </p:nvSpPr>
        <p:spPr>
          <a:xfrm>
            <a:off x="512064" y="877824"/>
            <a:ext cx="11109960" cy="5230368"/>
          </a:xfrm>
        </p:spPr>
        <p:txBody>
          <a:bodyPr/>
          <a:lstStyle/>
          <a:p>
            <a:pPr algn="l"/>
            <a:r>
              <a:rPr lang="en-US" dirty="0">
                <a:solidFill>
                  <a:schemeClr val="tx1"/>
                </a:solidFill>
              </a:rPr>
              <a:t>	</a:t>
            </a:r>
            <a:r>
              <a:rPr lang="en-US" sz="1600" dirty="0">
                <a:solidFill>
                  <a:schemeClr val="tx1"/>
                </a:solidFill>
                <a:latin typeface="Times New Roman" panose="02020603050405020304" pitchFamily="18" charset="0"/>
                <a:cs typeface="Times New Roman" panose="02020603050405020304" pitchFamily="18" charset="0"/>
              </a:rPr>
              <a:t>In machine learning model evaluation, I used different evaluation matrix such as Accuracy score, F-1 score, Confusion matrix. Accuracy shows how often model is predicting accurately and Confusion matrix shows how much it predicted correctly as well as incorrectly. </a:t>
            </a:r>
          </a:p>
          <a:p>
            <a:pPr algn="l"/>
            <a:r>
              <a:rPr lang="en-US" sz="1600" dirty="0">
                <a:solidFill>
                  <a:schemeClr val="tx1"/>
                </a:solidFill>
                <a:latin typeface="Times New Roman" panose="02020603050405020304" pitchFamily="18" charset="0"/>
                <a:cs typeface="Times New Roman" panose="02020603050405020304" pitchFamily="18" charset="0"/>
              </a:rPr>
              <a:t>	We can see in image Random Forest is best performer as per accuracy score.</a:t>
            </a:r>
          </a:p>
          <a:p>
            <a:pPr algn="l"/>
            <a:r>
              <a:rPr lang="en-US" sz="1600" dirty="0">
                <a:solidFill>
                  <a:schemeClr val="tx1"/>
                </a:solidFill>
                <a:latin typeface="Times New Roman" panose="02020603050405020304" pitchFamily="18" charset="0"/>
                <a:cs typeface="Times New Roman" panose="02020603050405020304" pitchFamily="18" charset="0"/>
              </a:rPr>
              <a:t>	</a:t>
            </a:r>
            <a:r>
              <a:rPr lang="en-US" sz="1600" u="sng" dirty="0">
                <a:solidFill>
                  <a:schemeClr val="tx1"/>
                </a:solidFill>
                <a:latin typeface="Times New Roman" panose="02020603050405020304" pitchFamily="18" charset="0"/>
                <a:cs typeface="Times New Roman" panose="02020603050405020304" pitchFamily="18" charset="0"/>
              </a:rPr>
              <a:t>Confusion Matrix:- </a:t>
            </a:r>
          </a:p>
          <a:p>
            <a:pPr algn="l"/>
            <a:r>
              <a:rPr lang="en-US" sz="1600" dirty="0">
                <a:solidFill>
                  <a:schemeClr val="tx1"/>
                </a:solidFill>
                <a:latin typeface="Times New Roman" panose="02020603050405020304" pitchFamily="18" charset="0"/>
                <a:cs typeface="Times New Roman" panose="02020603050405020304" pitchFamily="18" charset="0"/>
              </a:rPr>
              <a:t>	</a:t>
            </a:r>
          </a:p>
          <a:p>
            <a:pPr algn="l"/>
            <a:endParaRPr lang="en-US" sz="1600"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DA526BB5-49ED-E219-BEDD-FCE13F8B1B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681" y="2059897"/>
            <a:ext cx="4829175" cy="4114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8E05A86-0DE8-8059-E96F-626FA8CCF975}"/>
              </a:ext>
            </a:extLst>
          </p:cNvPr>
          <p:cNvPicPr>
            <a:picLocks noChangeAspect="1"/>
          </p:cNvPicPr>
          <p:nvPr/>
        </p:nvPicPr>
        <p:blipFill>
          <a:blip r:embed="rId3"/>
          <a:stretch>
            <a:fillRect/>
          </a:stretch>
        </p:blipFill>
        <p:spPr>
          <a:xfrm>
            <a:off x="649174" y="3429000"/>
            <a:ext cx="4351397" cy="1463167"/>
          </a:xfrm>
          <a:prstGeom prst="rect">
            <a:avLst/>
          </a:prstGeom>
        </p:spPr>
      </p:pic>
      <p:pic>
        <p:nvPicPr>
          <p:cNvPr id="12290" name="Picture 2" descr="Best Data Science &amp; Big Data EdTech Company Hyderabad, India">
            <a:extLst>
              <a:ext uri="{FF2B5EF4-FFF2-40B4-BE49-F238E27FC236}">
                <a16:creationId xmlns:a16="http://schemas.microsoft.com/office/drawing/2014/main" id="{4B921DAB-957A-48C4-3ED0-1779C43F6B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6322" y="6108192"/>
            <a:ext cx="3955287" cy="72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423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92609"/>
            <a:ext cx="11155680" cy="493775"/>
          </a:xfrm>
        </p:spPr>
        <p:txBody>
          <a:bodyPr>
            <a:noAutofit/>
          </a:bodyPr>
          <a:lstStyle/>
          <a:p>
            <a:pPr algn="l"/>
            <a:r>
              <a:rPr lang="en-US" sz="2400" b="1" u="sng" dirty="0">
                <a:solidFill>
                  <a:srgbClr val="FF0000"/>
                </a:solidFill>
                <a:latin typeface="Times New Roman" panose="02020603050405020304" pitchFamily="18" charset="0"/>
                <a:cs typeface="Times New Roman" panose="02020603050405020304" pitchFamily="18" charset="0"/>
              </a:rPr>
              <a:t>Machine Learning Model Deployment</a:t>
            </a:r>
          </a:p>
        </p:txBody>
      </p:sp>
      <p:sp>
        <p:nvSpPr>
          <p:cNvPr id="3" name="Subtitle 2"/>
          <p:cNvSpPr>
            <a:spLocks noGrp="1"/>
          </p:cNvSpPr>
          <p:nvPr>
            <p:ph type="subTitle" idx="1"/>
          </p:nvPr>
        </p:nvSpPr>
        <p:spPr>
          <a:xfrm>
            <a:off x="457200" y="786384"/>
            <a:ext cx="11155680" cy="5394960"/>
          </a:xfrm>
        </p:spPr>
        <p:txBody>
          <a:bodyPr>
            <a:normAutofit/>
          </a:bodyPr>
          <a:lstStyle/>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r>
              <a:rPr lang="en-US" sz="1600" dirty="0"/>
              <a:t>	</a:t>
            </a:r>
          </a:p>
        </p:txBody>
      </p:sp>
      <p:pic>
        <p:nvPicPr>
          <p:cNvPr id="10" name="Picture 9">
            <a:extLst>
              <a:ext uri="{FF2B5EF4-FFF2-40B4-BE49-F238E27FC236}">
                <a16:creationId xmlns:a16="http://schemas.microsoft.com/office/drawing/2014/main" id="{B31B197D-CBE0-2053-4EA4-D85513738624}"/>
              </a:ext>
            </a:extLst>
          </p:cNvPr>
          <p:cNvPicPr>
            <a:picLocks noChangeAspect="1"/>
          </p:cNvPicPr>
          <p:nvPr/>
        </p:nvPicPr>
        <p:blipFill rotWithShape="1">
          <a:blip r:embed="rId2"/>
          <a:srcRect l="12131" t="-630" r="-2334" b="-4391"/>
          <a:stretch/>
        </p:blipFill>
        <p:spPr>
          <a:xfrm>
            <a:off x="770970" y="786384"/>
            <a:ext cx="4402163" cy="3277617"/>
          </a:xfrm>
          <a:prstGeom prst="rect">
            <a:avLst/>
          </a:prstGeom>
        </p:spPr>
      </p:pic>
      <p:pic>
        <p:nvPicPr>
          <p:cNvPr id="12" name="Picture 11">
            <a:extLst>
              <a:ext uri="{FF2B5EF4-FFF2-40B4-BE49-F238E27FC236}">
                <a16:creationId xmlns:a16="http://schemas.microsoft.com/office/drawing/2014/main" id="{9EA3DE39-D452-9D71-3291-4436FBABAA6E}"/>
              </a:ext>
            </a:extLst>
          </p:cNvPr>
          <p:cNvPicPr>
            <a:picLocks noChangeAspect="1"/>
          </p:cNvPicPr>
          <p:nvPr/>
        </p:nvPicPr>
        <p:blipFill>
          <a:blip r:embed="rId3"/>
          <a:stretch>
            <a:fillRect/>
          </a:stretch>
        </p:blipFill>
        <p:spPr>
          <a:xfrm>
            <a:off x="5673169" y="817123"/>
            <a:ext cx="4927098" cy="3091349"/>
          </a:xfrm>
          <a:prstGeom prst="rect">
            <a:avLst/>
          </a:prstGeom>
        </p:spPr>
      </p:pic>
      <p:pic>
        <p:nvPicPr>
          <p:cNvPr id="14" name="Picture 13">
            <a:extLst>
              <a:ext uri="{FF2B5EF4-FFF2-40B4-BE49-F238E27FC236}">
                <a16:creationId xmlns:a16="http://schemas.microsoft.com/office/drawing/2014/main" id="{0FF80CA0-C88D-8783-5C48-13063FADA32C}"/>
              </a:ext>
            </a:extLst>
          </p:cNvPr>
          <p:cNvPicPr>
            <a:picLocks noChangeAspect="1"/>
          </p:cNvPicPr>
          <p:nvPr/>
        </p:nvPicPr>
        <p:blipFill>
          <a:blip r:embed="rId4"/>
          <a:stretch>
            <a:fillRect/>
          </a:stretch>
        </p:blipFill>
        <p:spPr>
          <a:xfrm>
            <a:off x="3183970" y="4004732"/>
            <a:ext cx="4283630" cy="2853267"/>
          </a:xfrm>
          <a:prstGeom prst="rect">
            <a:avLst/>
          </a:prstGeom>
        </p:spPr>
      </p:pic>
      <p:pic>
        <p:nvPicPr>
          <p:cNvPr id="13314" name="Picture 2" descr="Best Data Science &amp; Big Data EdTech Company Hyderabad, India">
            <a:extLst>
              <a:ext uri="{FF2B5EF4-FFF2-40B4-BE49-F238E27FC236}">
                <a16:creationId xmlns:a16="http://schemas.microsoft.com/office/drawing/2014/main" id="{C3EC9BC1-522E-1A16-F760-8EF5F08336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5251" y="6164411"/>
            <a:ext cx="3678238" cy="671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114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5216" y="329185"/>
            <a:ext cx="11109960" cy="548639"/>
          </a:xfrm>
        </p:spPr>
        <p:txBody>
          <a:bodyPr>
            <a:normAutofit/>
          </a:bodyPr>
          <a:lstStyle/>
          <a:p>
            <a:pPr algn="l"/>
            <a:r>
              <a:rPr lang="en-US" sz="2400" b="1" u="sng" dirty="0">
                <a:solidFill>
                  <a:srgbClr val="FF0000"/>
                </a:solidFill>
                <a:latin typeface="Times New Roman" panose="02020603050405020304" pitchFamily="18" charset="0"/>
                <a:cs typeface="Times New Roman" panose="02020603050405020304" pitchFamily="18" charset="0"/>
              </a:rPr>
              <a:t>Application of  Prediction Web Application</a:t>
            </a:r>
          </a:p>
        </p:txBody>
      </p:sp>
      <p:sp>
        <p:nvSpPr>
          <p:cNvPr id="3" name="Subtitle 2"/>
          <p:cNvSpPr>
            <a:spLocks noGrp="1"/>
          </p:cNvSpPr>
          <p:nvPr>
            <p:ph type="subTitle" idx="1"/>
          </p:nvPr>
        </p:nvSpPr>
        <p:spPr>
          <a:xfrm>
            <a:off x="585216" y="1051560"/>
            <a:ext cx="11109960" cy="4974336"/>
          </a:xfrm>
        </p:spPr>
        <p:txBody>
          <a:bodyPr>
            <a:normAutofit lnSpcReduction="10000"/>
          </a:bodyPr>
          <a:lstStyle/>
          <a:p>
            <a:pPr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This web application can be used to identify the  Winning team based on the Probability of the model.</a:t>
            </a:r>
          </a:p>
          <a:p>
            <a:pPr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another use of this web application is it can be used to find the man of the match.</a:t>
            </a:r>
          </a:p>
          <a:p>
            <a:pPr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This web application can be used to analyze (or) predict the required run rate (or) to find projected score according to Overs.</a:t>
            </a:r>
          </a:p>
          <a:p>
            <a:pPr marL="50800" indent="0" algn="just"/>
            <a:r>
              <a:rPr lang="en-US" b="1" u="sng" dirty="0">
                <a:solidFill>
                  <a:srgbClr val="FF0000"/>
                </a:solidFill>
                <a:latin typeface="Times New Roman" panose="02020603050405020304" pitchFamily="18" charset="0"/>
                <a:cs typeface="Times New Roman" panose="02020603050405020304" pitchFamily="18" charset="0"/>
              </a:rPr>
              <a:t>Conclusion</a:t>
            </a:r>
          </a:p>
          <a:p>
            <a:pPr marL="3365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In conclusion, journey through the analysis and model development of personality dataset with Random forest has been insightful and productive. I understand the problem statements, and I collect the data and understand that data to perform better analysis and prepare the data perform necessary data cleaning steps. </a:t>
            </a:r>
          </a:p>
          <a:p>
            <a:pPr marL="3365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In modeling I chosen Random Forest Algorithm based on its performance over others, Evaluate the machine learning model based on different evaluation matrix. I chosen that model that are predicting perfect with correctly predictions, after this I successfully deploy my web application using streamlit platform, so user can use that application and predict anyone’s personality based on behavior traits.</a:t>
            </a:r>
          </a:p>
          <a:p>
            <a:pPr marL="3365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Machine learning holds significant potential for predicting IPL winning teams by leveraging historical match data, player statistics, and contextual factors. Through advanced algorithms and predictive modeling techniques, teams, coaches, and stakeholders can gain valuable insights to inform strategic decisions, optimize team selection, and maximize their chances of success in the tournament. However, successful prediction requires careful consideration of feature selection, model evaluation, and continuous refinement to account for the dynamic nature of cricket and evolving team dynamics. Overall, machine learning offers a powerful tool for enhancing competitive advantage and capitalizing on the opportunities presented by the IPL tournament.</a:t>
            </a:r>
          </a:p>
          <a:p>
            <a:pPr marL="50800" indent="0" algn="just"/>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14338" name="Picture 2" descr="Best Data Science &amp; Big Data EdTech Company Hyderabad, India">
            <a:extLst>
              <a:ext uri="{FF2B5EF4-FFF2-40B4-BE49-F238E27FC236}">
                <a16:creationId xmlns:a16="http://schemas.microsoft.com/office/drawing/2014/main" id="{3269072A-8FBF-3712-DEC4-4C647D988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4933" y="6025896"/>
            <a:ext cx="3889905" cy="709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58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AutoShape 2" descr="100,000 Thank you green Vector Images | Depositphotos">
            <a:extLst>
              <a:ext uri="{FF2B5EF4-FFF2-40B4-BE49-F238E27FC236}">
                <a16:creationId xmlns:a16="http://schemas.microsoft.com/office/drawing/2014/main" id="{AA574569-3A89-B6B2-25D4-688D6BCCF3F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100,000 Thank you green Vector Images | Depositphotos">
            <a:extLst>
              <a:ext uri="{FF2B5EF4-FFF2-40B4-BE49-F238E27FC236}">
                <a16:creationId xmlns:a16="http://schemas.microsoft.com/office/drawing/2014/main" id="{9C515F81-24C2-098B-C1DF-D582F8A19F02}"/>
              </a:ext>
            </a:extLst>
          </p:cNvPr>
          <p:cNvSpPr>
            <a:spLocks noChangeAspect="1" noChangeArrowheads="1"/>
          </p:cNvSpPr>
          <p:nvPr/>
        </p:nvSpPr>
        <p:spPr bwMode="auto">
          <a:xfrm>
            <a:off x="2650067" y="-16933"/>
            <a:ext cx="3750733" cy="37507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6" name="Picture 10" descr="Green Thank You Vector Images (over 2,000)">
            <a:extLst>
              <a:ext uri="{FF2B5EF4-FFF2-40B4-BE49-F238E27FC236}">
                <a16:creationId xmlns:a16="http://schemas.microsoft.com/office/drawing/2014/main" id="{6ADD8D6C-05F3-2C66-92F9-6EC809DFF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083" y="-61383"/>
            <a:ext cx="6919383" cy="6919383"/>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descr="Best Data Science &amp; Big Data EdTech Company Hyderabad, India">
            <a:extLst>
              <a:ext uri="{FF2B5EF4-FFF2-40B4-BE49-F238E27FC236}">
                <a16:creationId xmlns:a16="http://schemas.microsoft.com/office/drawing/2014/main" id="{003D2EEE-F282-A23E-519B-2E0FC7BAA7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2133" y="6027843"/>
            <a:ext cx="3314171" cy="6047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24838" y="957597"/>
            <a:ext cx="11213253" cy="5478382"/>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Name :- </a:t>
            </a:r>
            <a:r>
              <a:rPr lang="en-US" b="1" dirty="0">
                <a:solidFill>
                  <a:schemeClr val="dk1"/>
                </a:solidFill>
                <a:latin typeface="Times New Roman" panose="02020603050405020304" pitchFamily="18" charset="0"/>
                <a:ea typeface="Calibri"/>
                <a:cs typeface="Times New Roman" panose="02020603050405020304" pitchFamily="18" charset="0"/>
                <a:sym typeface="Calibri"/>
              </a:rPr>
              <a:t>Thota Chandra Sekhar</a:t>
            </a:r>
            <a:endParaRPr lang="en-US"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just" rtl="0">
              <a:spcBef>
                <a:spcPts val="0"/>
              </a:spcBef>
              <a:spcAft>
                <a:spcPts val="0"/>
              </a:spcAf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Batch :- Ai Elite-16</a:t>
            </a:r>
          </a:p>
          <a:p>
            <a:pPr marR="0" lvl="0" algn="just" rtl="0">
              <a:spcBef>
                <a:spcPts val="0"/>
              </a:spcBef>
              <a:spcAft>
                <a:spcPts val="0"/>
              </a:spcAf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Qualification :- Bachelor </a:t>
            </a:r>
            <a:r>
              <a:rPr lang="en-US" b="1" dirty="0">
                <a:solidFill>
                  <a:schemeClr val="dk1"/>
                </a:solidFill>
                <a:latin typeface="Times New Roman" panose="02020603050405020304" pitchFamily="18" charset="0"/>
                <a:ea typeface="Calibri"/>
                <a:cs typeface="Times New Roman" panose="02020603050405020304" pitchFamily="18" charset="0"/>
                <a:sym typeface="Calibri"/>
              </a:rPr>
              <a:t>o</a:t>
            </a: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f Science (</a:t>
            </a:r>
            <a:r>
              <a:rPr lang="en-US" b="1" dirty="0">
                <a:solidFill>
                  <a:schemeClr val="dk1"/>
                </a:solidFill>
                <a:latin typeface="Times New Roman" panose="02020603050405020304" pitchFamily="18" charset="0"/>
                <a:ea typeface="Calibri"/>
                <a:cs typeface="Times New Roman" panose="02020603050405020304" pitchFamily="18" charset="0"/>
                <a:sym typeface="Calibri"/>
              </a:rPr>
              <a:t>Statistics</a:t>
            </a: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a:t>
            </a:r>
          </a:p>
          <a:p>
            <a:pPr marR="0" lvl="0" algn="just" rtl="0">
              <a:spcBef>
                <a:spcPts val="0"/>
              </a:spcBef>
              <a:spcAft>
                <a:spcPts val="0"/>
              </a:spcAft>
              <a:buClr>
                <a:schemeClr val="dk1"/>
              </a:buClr>
              <a:buSzPts val="1800"/>
            </a:pPr>
            <a:endParaRPr lang="en-US" sz="4000" b="1" dirty="0">
              <a:solidFill>
                <a:schemeClr val="dk1"/>
              </a:solidFill>
              <a:latin typeface="Times New Roman" panose="02020603050405020304" pitchFamily="18" charset="0"/>
              <a:ea typeface="Calibri"/>
              <a:cs typeface="Times New Roman" panose="02020603050405020304" pitchFamily="18" charset="0"/>
              <a:sym typeface="Calibri"/>
            </a:endParaRPr>
          </a:p>
          <a:p>
            <a:pPr lvl="0" algn="just">
              <a:buClr>
                <a:schemeClr val="dk1"/>
              </a:buClr>
              <a:buSzPts val="1800"/>
            </a:pPr>
            <a:r>
              <a:rPr lang="en-US" sz="4000" b="1" dirty="0">
                <a:solidFill>
                  <a:schemeClr val="dk1"/>
                </a:solidFill>
                <a:latin typeface="Times New Roman" panose="02020603050405020304" pitchFamily="18" charset="0"/>
                <a:ea typeface="Calibri"/>
                <a:cs typeface="Times New Roman" panose="02020603050405020304" pitchFamily="18" charset="0"/>
                <a:sym typeface="Calibri"/>
              </a:rPr>
              <a:t>                     Why Data Science ?</a:t>
            </a:r>
          </a:p>
          <a:p>
            <a:pPr lvl="0" algn="just">
              <a:buClr>
                <a:schemeClr val="dk1"/>
              </a:buClr>
              <a:buSzPts val="1800"/>
            </a:pPr>
            <a:endParaRPr lang="en-US"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lvl="0" algn="just">
              <a:buClr>
                <a:schemeClr val="dk1"/>
              </a:buClr>
              <a:buSzPts val="1800"/>
            </a:pPr>
            <a:endParaRPr lang="en-US"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endParaRPr lang="en-US"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endParaRPr lang="en-US"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endParaRPr lang="en-US" b="1" dirty="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endParaRPr lang="en-US"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endParaRPr lang="en-US" b="1" dirty="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endParaRPr lang="en-US"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LinkedIn :-   </a:t>
            </a:r>
            <a:r>
              <a:rPr lang="en-US" sz="1800" b="1" dirty="0">
                <a:solidFill>
                  <a:schemeClr val="dk1"/>
                </a:solidFill>
                <a:latin typeface="Times New Roman" panose="02020603050405020304" pitchFamily="18" charset="0"/>
                <a:ea typeface="Calibri"/>
                <a:cs typeface="Times New Roman" panose="02020603050405020304" pitchFamily="18" charset="0"/>
                <a:sym typeface="Calibri"/>
                <a:hlinkClick r:id="rId3"/>
              </a:rPr>
              <a:t>https://www.linkedin.com/in/thota-chandra-sekhar/</a:t>
            </a:r>
            <a:endParaRPr lang="en-US"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endParaRPr lang="en-US"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GitHub :-    </a:t>
            </a:r>
            <a:r>
              <a:rPr lang="en-US" sz="1800" b="1" dirty="0">
                <a:solidFill>
                  <a:schemeClr val="dk1"/>
                </a:solidFill>
                <a:latin typeface="Times New Roman" panose="02020603050405020304" pitchFamily="18" charset="0"/>
                <a:ea typeface="Calibri"/>
                <a:cs typeface="Times New Roman" panose="02020603050405020304" pitchFamily="18" charset="0"/>
                <a:sym typeface="Calibri"/>
                <a:hlinkClick r:id="rId4"/>
              </a:rPr>
              <a:t>https://github.com/Thotachandrasekhar1</a:t>
            </a:r>
            <a:endParaRPr lang="en-US"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lvl="0">
              <a:buClr>
                <a:schemeClr val="dk1"/>
              </a:buClr>
              <a:buSzPts val="1800"/>
            </a:pPr>
            <a:endParaRPr b="1" u="sng" dirty="0">
              <a:solidFill>
                <a:schemeClr val="accent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387758"/>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2400" b="1" i="0" u="sng"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me</a:t>
            </a:r>
            <a:endParaRPr b="1" i="0" u="sng"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 name="Rectangle 1">
            <a:extLst>
              <a:ext uri="{FF2B5EF4-FFF2-40B4-BE49-F238E27FC236}">
                <a16:creationId xmlns:a16="http://schemas.microsoft.com/office/drawing/2014/main" id="{A4BE60C9-75D2-7909-5900-B48C3062461C}"/>
              </a:ext>
            </a:extLst>
          </p:cNvPr>
          <p:cNvSpPr>
            <a:spLocks noChangeArrowheads="1"/>
          </p:cNvSpPr>
          <p:nvPr/>
        </p:nvSpPr>
        <p:spPr bwMode="auto">
          <a:xfrm>
            <a:off x="1617134" y="3202001"/>
            <a:ext cx="729826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With a BSc in statistics, moving into data science opens up a world of professional opportunities. You may use your solid statistical education to solve challenging real-world issues. Data science offers a great way to maximize your skills and make meaningful contributions in the data-driven world because of its high demand, multidisciplinary appeal, and chances for lifelong learning.</a:t>
            </a:r>
          </a:p>
        </p:txBody>
      </p:sp>
      <p:pic>
        <p:nvPicPr>
          <p:cNvPr id="1026" name="Picture 2" descr="Best Data Science &amp; Big Data EdTech Company Hyderabad, India">
            <a:extLst>
              <a:ext uri="{FF2B5EF4-FFF2-40B4-BE49-F238E27FC236}">
                <a16:creationId xmlns:a16="http://schemas.microsoft.com/office/drawing/2014/main" id="{8899534E-9236-AC18-76C9-5B30E4EEAA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6079368"/>
            <a:ext cx="4267200" cy="7786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2920" y="329185"/>
            <a:ext cx="11219688" cy="502919"/>
          </a:xfrm>
        </p:spPr>
        <p:txBody>
          <a:bodyPr>
            <a:normAutofit/>
          </a:bodyPr>
          <a:lstStyle/>
          <a:p>
            <a:pPr algn="l"/>
            <a:r>
              <a:rPr lang="en-US" sz="2400" b="1" u="sng" dirty="0">
                <a:solidFill>
                  <a:srgbClr val="FF0000"/>
                </a:solidFill>
                <a:latin typeface="Times New Roman" panose="02020603050405020304" pitchFamily="18" charset="0"/>
                <a:cs typeface="Times New Roman" panose="02020603050405020304" pitchFamily="18" charset="0"/>
              </a:rPr>
              <a:t>Machine Learning Project Description</a:t>
            </a:r>
          </a:p>
        </p:txBody>
      </p:sp>
      <p:sp>
        <p:nvSpPr>
          <p:cNvPr id="3" name="Subtitle 2"/>
          <p:cNvSpPr>
            <a:spLocks noGrp="1"/>
          </p:cNvSpPr>
          <p:nvPr>
            <p:ph type="subTitle" idx="1"/>
          </p:nvPr>
        </p:nvSpPr>
        <p:spPr>
          <a:xfrm>
            <a:off x="1508760" y="1124712"/>
            <a:ext cx="9079992" cy="3182112"/>
          </a:xfrm>
        </p:spPr>
        <p:txBody>
          <a:bodyPr/>
          <a:lstStyle/>
          <a:p>
            <a:pPr algn="l"/>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87382149"/>
              </p:ext>
            </p:extLst>
          </p:nvPr>
        </p:nvGraphicFramePr>
        <p:xfrm>
          <a:off x="676656" y="1124708"/>
          <a:ext cx="10424160" cy="5022093"/>
        </p:xfrm>
        <a:graphic>
          <a:graphicData uri="http://schemas.openxmlformats.org/drawingml/2006/table">
            <a:tbl>
              <a:tblPr firstRow="1" bandRow="1">
                <a:tableStyleId>{8EC20E35-A176-4012-BC5E-935CFFF8708E}</a:tableStyleId>
              </a:tblPr>
              <a:tblGrid>
                <a:gridCol w="5212080">
                  <a:extLst>
                    <a:ext uri="{9D8B030D-6E8A-4147-A177-3AD203B41FA5}">
                      <a16:colId xmlns:a16="http://schemas.microsoft.com/office/drawing/2014/main" val="20000"/>
                    </a:ext>
                  </a:extLst>
                </a:gridCol>
                <a:gridCol w="5212080">
                  <a:extLst>
                    <a:ext uri="{9D8B030D-6E8A-4147-A177-3AD203B41FA5}">
                      <a16:colId xmlns:a16="http://schemas.microsoft.com/office/drawing/2014/main" val="20001"/>
                    </a:ext>
                  </a:extLst>
                </a:gridCol>
              </a:tblGrid>
              <a:tr h="715595">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FF0000"/>
                          </a:solidFill>
                        </a:rPr>
                        <a:t>Titles </a:t>
                      </a:r>
                    </a:p>
                    <a:p>
                      <a:pPr algn="ctr"/>
                      <a:endParaRPr lang="en-US" dirty="0"/>
                    </a:p>
                  </a:txBody>
                  <a:tcPr/>
                </a:tc>
                <a:tc>
                  <a:txBody>
                    <a:bodyPr/>
                    <a:lstStyle/>
                    <a:p>
                      <a:pPr algn="ctr"/>
                      <a:r>
                        <a:rPr lang="en-US" dirty="0">
                          <a:solidFill>
                            <a:srgbClr val="FF0000"/>
                          </a:solidFill>
                        </a:rPr>
                        <a:t>Description</a:t>
                      </a:r>
                    </a:p>
                  </a:txBody>
                  <a:tcPr/>
                </a:tc>
                <a:extLst>
                  <a:ext uri="{0D108BD9-81ED-4DB2-BD59-A6C34878D82A}">
                    <a16:rowId xmlns:a16="http://schemas.microsoft.com/office/drawing/2014/main" val="10000"/>
                  </a:ext>
                </a:extLst>
              </a:tr>
              <a:tr h="615214">
                <a:tc>
                  <a:txBody>
                    <a:bodyPr/>
                    <a:lstStyle/>
                    <a:p>
                      <a:pPr algn="ctr"/>
                      <a:r>
                        <a:rPr lang="en-US" b="1" dirty="0"/>
                        <a:t>Project</a:t>
                      </a:r>
                      <a:r>
                        <a:rPr lang="en-US" b="1" baseline="0" dirty="0"/>
                        <a:t> Title</a:t>
                      </a:r>
                      <a:endParaRPr lang="en-US" b="1" dirty="0"/>
                    </a:p>
                  </a:txBody>
                  <a:tcPr/>
                </a:tc>
                <a:tc>
                  <a:txBody>
                    <a:bodyPr/>
                    <a:lstStyle/>
                    <a:p>
                      <a:pPr algn="ctr"/>
                      <a:r>
                        <a:rPr lang="en-US" b="1" dirty="0"/>
                        <a:t>IPL Winning Team Prediction</a:t>
                      </a:r>
                    </a:p>
                  </a:txBody>
                  <a:tcPr/>
                </a:tc>
                <a:extLst>
                  <a:ext uri="{0D108BD9-81ED-4DB2-BD59-A6C34878D82A}">
                    <a16:rowId xmlns:a16="http://schemas.microsoft.com/office/drawing/2014/main" val="10001"/>
                  </a:ext>
                </a:extLst>
              </a:tr>
              <a:tr h="615214">
                <a:tc>
                  <a:txBody>
                    <a:bodyPr/>
                    <a:lstStyle/>
                    <a:p>
                      <a:pPr algn="ctr"/>
                      <a:r>
                        <a:rPr lang="en-US" b="1" dirty="0"/>
                        <a:t>Project</a:t>
                      </a:r>
                      <a:r>
                        <a:rPr lang="en-US" b="1" baseline="0" dirty="0"/>
                        <a:t> Domain</a:t>
                      </a:r>
                      <a:endParaRPr lang="en-US" b="1" dirty="0"/>
                    </a:p>
                  </a:txBody>
                  <a:tcPr/>
                </a:tc>
                <a:tc>
                  <a:txBody>
                    <a:bodyPr/>
                    <a:lstStyle/>
                    <a:p>
                      <a:pPr algn="ctr"/>
                      <a:r>
                        <a:rPr lang="en-US" b="1" baseline="0" dirty="0"/>
                        <a:t>Sports Analysis</a:t>
                      </a:r>
                      <a:endParaRPr lang="en-US" b="1" dirty="0"/>
                    </a:p>
                  </a:txBody>
                  <a:tcPr/>
                </a:tc>
                <a:extLst>
                  <a:ext uri="{0D108BD9-81ED-4DB2-BD59-A6C34878D82A}">
                    <a16:rowId xmlns:a16="http://schemas.microsoft.com/office/drawing/2014/main" val="10002"/>
                  </a:ext>
                </a:extLst>
              </a:tr>
              <a:tr h="615214">
                <a:tc>
                  <a:txBody>
                    <a:bodyPr/>
                    <a:lstStyle/>
                    <a:p>
                      <a:pPr algn="ctr"/>
                      <a:r>
                        <a:rPr lang="en-US" b="1" dirty="0"/>
                        <a:t>Type</a:t>
                      </a:r>
                      <a:r>
                        <a:rPr lang="en-US" b="1" baseline="0" dirty="0"/>
                        <a:t> of Machine Learning</a:t>
                      </a:r>
                      <a:endParaRPr lang="en-US" b="1" dirty="0"/>
                    </a:p>
                  </a:txBody>
                  <a:tcPr/>
                </a:tc>
                <a:tc>
                  <a:txBody>
                    <a:bodyPr/>
                    <a:lstStyle/>
                    <a:p>
                      <a:pPr algn="ctr"/>
                      <a:r>
                        <a:rPr lang="en-US" b="1" dirty="0"/>
                        <a:t>Supervised Machine Learning</a:t>
                      </a:r>
                    </a:p>
                  </a:txBody>
                  <a:tcPr/>
                </a:tc>
                <a:extLst>
                  <a:ext uri="{0D108BD9-81ED-4DB2-BD59-A6C34878D82A}">
                    <a16:rowId xmlns:a16="http://schemas.microsoft.com/office/drawing/2014/main" val="10003"/>
                  </a:ext>
                </a:extLst>
              </a:tr>
              <a:tr h="615214">
                <a:tc>
                  <a:txBody>
                    <a:bodyPr/>
                    <a:lstStyle/>
                    <a:p>
                      <a:pPr algn="ctr"/>
                      <a:r>
                        <a:rPr lang="en-US" b="1" dirty="0"/>
                        <a:t>Type of</a:t>
                      </a:r>
                      <a:r>
                        <a:rPr lang="en-US" b="1" baseline="0" dirty="0"/>
                        <a:t> Problem</a:t>
                      </a:r>
                      <a:endParaRPr lang="en-US" b="1" dirty="0"/>
                    </a:p>
                  </a:txBody>
                  <a:tcPr/>
                </a:tc>
                <a:tc>
                  <a:txBody>
                    <a:bodyPr/>
                    <a:lstStyle/>
                    <a:p>
                      <a:pPr algn="ctr"/>
                      <a:r>
                        <a:rPr lang="en-US" b="1" dirty="0"/>
                        <a:t>Classification Problem</a:t>
                      </a:r>
                    </a:p>
                  </a:txBody>
                  <a:tcPr/>
                </a:tc>
                <a:extLst>
                  <a:ext uri="{0D108BD9-81ED-4DB2-BD59-A6C34878D82A}">
                    <a16:rowId xmlns:a16="http://schemas.microsoft.com/office/drawing/2014/main" val="10004"/>
                  </a:ext>
                </a:extLst>
              </a:tr>
              <a:tr h="615214">
                <a:tc>
                  <a:txBody>
                    <a:bodyPr/>
                    <a:lstStyle/>
                    <a:p>
                      <a:pPr algn="ctr"/>
                      <a:r>
                        <a:rPr lang="en-US" b="1" dirty="0"/>
                        <a:t>Project Methodology</a:t>
                      </a:r>
                    </a:p>
                  </a:txBody>
                  <a:tcPr/>
                </a:tc>
                <a:tc>
                  <a:txBody>
                    <a:bodyPr/>
                    <a:lstStyle/>
                    <a:p>
                      <a:pPr algn="ctr"/>
                      <a:r>
                        <a:rPr lang="en-US" b="1" dirty="0"/>
                        <a:t>CRISP</a:t>
                      </a:r>
                      <a:r>
                        <a:rPr lang="en-US" b="1" baseline="0" dirty="0"/>
                        <a:t> ML-Q Methodology </a:t>
                      </a:r>
                      <a:endParaRPr lang="en-US" b="1" dirty="0"/>
                    </a:p>
                  </a:txBody>
                  <a:tcPr/>
                </a:tc>
                <a:extLst>
                  <a:ext uri="{0D108BD9-81ED-4DB2-BD59-A6C34878D82A}">
                    <a16:rowId xmlns:a16="http://schemas.microsoft.com/office/drawing/2014/main" val="10005"/>
                  </a:ext>
                </a:extLst>
              </a:tr>
              <a:tr h="615214">
                <a:tc>
                  <a:txBody>
                    <a:bodyPr/>
                    <a:lstStyle/>
                    <a:p>
                      <a:pPr algn="ctr"/>
                      <a:r>
                        <a:rPr lang="en-US" b="1" dirty="0"/>
                        <a:t>Project</a:t>
                      </a:r>
                      <a:r>
                        <a:rPr lang="en-US" b="1" baseline="0" dirty="0"/>
                        <a:t> Deployment</a:t>
                      </a:r>
                      <a:endParaRPr lang="en-US" b="1" dirty="0"/>
                    </a:p>
                  </a:txBody>
                  <a:tcPr/>
                </a:tc>
                <a:tc>
                  <a:txBody>
                    <a:bodyPr/>
                    <a:lstStyle/>
                    <a:p>
                      <a:pPr algn="ctr"/>
                      <a:r>
                        <a:rPr lang="en-US" b="1" dirty="0"/>
                        <a:t>Streamlit</a:t>
                      </a:r>
                    </a:p>
                  </a:txBody>
                  <a:tcPr/>
                </a:tc>
                <a:extLst>
                  <a:ext uri="{0D108BD9-81ED-4DB2-BD59-A6C34878D82A}">
                    <a16:rowId xmlns:a16="http://schemas.microsoft.com/office/drawing/2014/main" val="10006"/>
                  </a:ext>
                </a:extLst>
              </a:tr>
              <a:tr h="61521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pic>
        <p:nvPicPr>
          <p:cNvPr id="2050" name="Picture 2" descr="Best Data Science &amp; Big Data EdTech Company Hyderabad, India">
            <a:extLst>
              <a:ext uri="{FF2B5EF4-FFF2-40B4-BE49-F238E27FC236}">
                <a16:creationId xmlns:a16="http://schemas.microsoft.com/office/drawing/2014/main" id="{522D3CC8-ECE6-BD9D-DFF7-8EC8DC640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2800" y="6129406"/>
            <a:ext cx="3576637" cy="652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05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024" y="153099"/>
            <a:ext cx="11003280" cy="651573"/>
          </a:xfrm>
        </p:spPr>
        <p:txBody>
          <a:bodyPr>
            <a:normAutofit/>
          </a:bodyPr>
          <a:lstStyle/>
          <a:p>
            <a:pPr algn="l"/>
            <a:r>
              <a:rPr lang="en-US" sz="2400" b="1" u="sng" dirty="0">
                <a:solidFill>
                  <a:srgbClr val="FF0000"/>
                </a:solidFill>
                <a:latin typeface="Times New Roman" panose="02020603050405020304" pitchFamily="18" charset="0"/>
                <a:cs typeface="Times New Roman" panose="02020603050405020304" pitchFamily="18" charset="0"/>
              </a:rPr>
              <a:t>Workflow based on CRISP ML-Q methodology </a:t>
            </a:r>
          </a:p>
        </p:txBody>
      </p:sp>
      <p:sp>
        <p:nvSpPr>
          <p:cNvPr id="3" name="Subtitle 2"/>
          <p:cNvSpPr>
            <a:spLocks noGrp="1"/>
          </p:cNvSpPr>
          <p:nvPr>
            <p:ph type="subTitle" idx="1"/>
          </p:nvPr>
        </p:nvSpPr>
        <p:spPr>
          <a:xfrm>
            <a:off x="573024" y="1060704"/>
            <a:ext cx="11003280" cy="4197096"/>
          </a:xfrm>
        </p:spPr>
        <p:txBody>
          <a:bodyPr>
            <a:noAutofit/>
          </a:bodyPr>
          <a:lstStyle/>
          <a:p>
            <a:pPr marL="508000" indent="-457200"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Business problem understanding</a:t>
            </a:r>
          </a:p>
          <a:p>
            <a:pPr marL="508000" indent="-457200"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Data collection and understanding</a:t>
            </a:r>
          </a:p>
          <a:p>
            <a:pPr marL="508000" indent="-457200"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Data Preparation</a:t>
            </a:r>
          </a:p>
          <a:p>
            <a:pPr marL="965200" lvl="1" indent="-457200"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Exploratory data analysis</a:t>
            </a:r>
          </a:p>
          <a:p>
            <a:pPr marL="965200" lvl="1" indent="-457200"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Data cleaning</a:t>
            </a:r>
          </a:p>
          <a:p>
            <a:pPr marL="965200" lvl="1" indent="-457200"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Feature Engineering</a:t>
            </a:r>
          </a:p>
          <a:p>
            <a:pPr marL="508000" indent="-457200"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Machine leaning model building</a:t>
            </a:r>
          </a:p>
          <a:p>
            <a:pPr marL="508000" indent="-457200"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Machine learning model evaluation</a:t>
            </a:r>
          </a:p>
          <a:p>
            <a:pPr marL="508000" indent="-457200"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Machine learning model deployment using streamlit</a:t>
            </a:r>
          </a:p>
          <a:p>
            <a:pPr marL="336550" indent="-28575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pic>
        <p:nvPicPr>
          <p:cNvPr id="3074" name="Picture 2" descr="Best Data Science &amp; Big Data EdTech Company Hyderabad, India">
            <a:extLst>
              <a:ext uri="{FF2B5EF4-FFF2-40B4-BE49-F238E27FC236}">
                <a16:creationId xmlns:a16="http://schemas.microsoft.com/office/drawing/2014/main" id="{D86DF192-74C1-92E9-F12D-CCC33B392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7866" y="6076280"/>
            <a:ext cx="4284133" cy="781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07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4632" y="235395"/>
            <a:ext cx="11155680" cy="486981"/>
          </a:xfrm>
        </p:spPr>
        <p:txBody>
          <a:bodyPr>
            <a:noAutofit/>
          </a:bodyPr>
          <a:lstStyle/>
          <a:p>
            <a:pPr algn="l"/>
            <a:r>
              <a:rPr lang="en-US" sz="2400" b="1" u="sng" dirty="0">
                <a:solidFill>
                  <a:srgbClr val="FF0000"/>
                </a:solidFill>
                <a:latin typeface="Times New Roman" panose="02020603050405020304" pitchFamily="18" charset="0"/>
                <a:cs typeface="Times New Roman" panose="02020603050405020304" pitchFamily="18" charset="0"/>
              </a:rPr>
              <a:t>Business Problem:</a:t>
            </a:r>
            <a:endParaRPr lang="en-US" sz="2400" u="sng"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78932" y="965200"/>
            <a:ext cx="10861379" cy="5051552"/>
          </a:xfrm>
        </p:spPr>
        <p:txBody>
          <a:bodyPr>
            <a:normAutofit/>
          </a:bodyPr>
          <a:lstStyle/>
          <a:p>
            <a:pPr algn="just"/>
            <a:r>
              <a:rPr lang="en-US" sz="2000" b="0" i="0" dirty="0">
                <a:solidFill>
                  <a:schemeClr val="tx1"/>
                </a:solidFill>
                <a:effectLst/>
                <a:latin typeface="Söhne"/>
              </a:rPr>
              <a:t>The business problem for IPL winning team prediction involves developing accurate models that utilize historical match data, player statistics, and various contextual factors to forecast match outcomes and determine the most likely winning team in upcoming IPL matches. This aims to provide valuable insights to teams, coaches, and stakeholders, aiding in strategic decision-making, team selection, and resource allocation to maximize their chances of success in the tournament and capitalize on the lucrative opportunities associated with winning the IPL</a:t>
            </a:r>
            <a:r>
              <a:rPr lang="en-US" sz="2000" b="0" i="0" dirty="0">
                <a:solidFill>
                  <a:srgbClr val="ECECEC"/>
                </a:solidFill>
                <a:effectLst/>
                <a:latin typeface="Söhne"/>
              </a:rPr>
              <a:t>..</a:t>
            </a:r>
          </a:p>
          <a:p>
            <a:pPr algn="just"/>
            <a:r>
              <a:rPr lang="en-US" b="1" u="sng" dirty="0">
                <a:solidFill>
                  <a:srgbClr val="FF0000"/>
                </a:solidFill>
                <a:latin typeface="Times New Roman" panose="02020603050405020304" pitchFamily="18" charset="0"/>
                <a:cs typeface="Times New Roman" panose="02020603050405020304" pitchFamily="18" charset="0"/>
              </a:rPr>
              <a:t>Objectives</a:t>
            </a:r>
            <a:r>
              <a:rPr lang="en-US" sz="1600" b="1" u="sng" dirty="0">
                <a:solidFill>
                  <a:srgbClr val="FF0000"/>
                </a:solidFill>
                <a:latin typeface="Times New Roman" panose="02020603050405020304" pitchFamily="18" charset="0"/>
                <a:cs typeface="Times New Roman" panose="02020603050405020304" pitchFamily="18" charset="0"/>
              </a:rPr>
              <a:t>:</a:t>
            </a:r>
          </a:p>
          <a:p>
            <a:pPr algn="just"/>
            <a:r>
              <a:rPr lang="en-US" sz="2000" dirty="0">
                <a:solidFill>
                  <a:schemeClr val="tx1"/>
                </a:solidFill>
                <a:latin typeface="Times New Roman" panose="02020603050405020304" pitchFamily="18" charset="0"/>
                <a:cs typeface="Times New Roman" panose="02020603050405020304" pitchFamily="18" charset="0"/>
              </a:rPr>
              <a:t>This project is to develop a Random forest predictive model for IPL winning team prediction, leveraging historical match data and player statistics. This model aims to accurately forecast match outcomes for upcoming IPL matches, providing valuable insights to teams, coaches, and stakeholders to inform strategic decisions and maximize their chances of success in the tournament. Through comprehensive data analysis, model training, and evaluation, the objective is to create a reliable tool that enhances the competitive advantage of IPL teams and enables them to capitalize on the dynamic and highly competitive nature of the tournament.</a:t>
            </a:r>
          </a:p>
          <a:p>
            <a:pPr algn="just"/>
            <a:endParaRPr lang="en-US" sz="1600" dirty="0">
              <a:latin typeface="Times New Roman" panose="02020603050405020304" pitchFamily="18" charset="0"/>
              <a:cs typeface="Times New Roman" panose="02020603050405020304" pitchFamily="18" charset="0"/>
            </a:endParaRPr>
          </a:p>
        </p:txBody>
      </p:sp>
      <p:pic>
        <p:nvPicPr>
          <p:cNvPr id="4098" name="Picture 2" descr="Best Data Science &amp; Big Data EdTech Company Hyderabad, India">
            <a:extLst>
              <a:ext uri="{FF2B5EF4-FFF2-40B4-BE49-F238E27FC236}">
                <a16:creationId xmlns:a16="http://schemas.microsoft.com/office/drawing/2014/main" id="{E31DB943-8556-5D4C-79DD-520E41AE8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067" y="6016752"/>
            <a:ext cx="4253971" cy="776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396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7784" y="271971"/>
            <a:ext cx="11091672" cy="596709"/>
          </a:xfrm>
        </p:spPr>
        <p:txBody>
          <a:bodyPr>
            <a:normAutofit/>
          </a:bodyPr>
          <a:lstStyle/>
          <a:p>
            <a:pPr algn="l"/>
            <a:r>
              <a:rPr lang="en-US" sz="2400" b="1" u="sng" dirty="0">
                <a:solidFill>
                  <a:srgbClr val="FF0000"/>
                </a:solidFill>
                <a:latin typeface="Times New Roman" panose="02020603050405020304" pitchFamily="18" charset="0"/>
                <a:cs typeface="Times New Roman" panose="02020603050405020304" pitchFamily="18" charset="0"/>
              </a:rPr>
              <a:t>Summary Of the Data and Understanding</a:t>
            </a:r>
          </a:p>
        </p:txBody>
      </p:sp>
      <p:pic>
        <p:nvPicPr>
          <p:cNvPr id="8" name="Picture 7">
            <a:extLst>
              <a:ext uri="{FF2B5EF4-FFF2-40B4-BE49-F238E27FC236}">
                <a16:creationId xmlns:a16="http://schemas.microsoft.com/office/drawing/2014/main" id="{423FE968-1BBA-6ADA-D1C6-B27486FA83DE}"/>
              </a:ext>
            </a:extLst>
          </p:cNvPr>
          <p:cNvPicPr>
            <a:picLocks noChangeAspect="1"/>
          </p:cNvPicPr>
          <p:nvPr/>
        </p:nvPicPr>
        <p:blipFill>
          <a:blip r:embed="rId2"/>
          <a:stretch>
            <a:fillRect/>
          </a:stretch>
        </p:blipFill>
        <p:spPr>
          <a:xfrm>
            <a:off x="696687" y="1030854"/>
            <a:ext cx="10774196" cy="4123266"/>
          </a:xfrm>
          <a:prstGeom prst="rect">
            <a:avLst/>
          </a:prstGeom>
        </p:spPr>
      </p:pic>
      <p:sp>
        <p:nvSpPr>
          <p:cNvPr id="9" name="Rectangle 2">
            <a:extLst>
              <a:ext uri="{FF2B5EF4-FFF2-40B4-BE49-F238E27FC236}">
                <a16:creationId xmlns:a16="http://schemas.microsoft.com/office/drawing/2014/main" id="{387157F1-0D1C-9004-068A-80DFDB7CDF4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 more thorough analysis of the dataset's characteristics, including its statistical makeup and any possible ramifications for data science projects, is necessary to fully comprehend the data. Understanding of concepts like characteristics, statistical summary, possible preprocessing processes, and insights from the analysis are covered in detail in this part.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B463EDCE-F9EC-7361-9C45-42CCDB5E5896}"/>
              </a:ext>
            </a:extLst>
          </p:cNvPr>
          <p:cNvSpPr>
            <a:spLocks noGrp="1" noChangeArrowheads="1"/>
          </p:cNvSpPr>
          <p:nvPr>
            <p:ph type="subTitle" idx="1"/>
          </p:nvPr>
        </p:nvSpPr>
        <p:spPr bwMode="auto">
          <a:xfrm>
            <a:off x="557784" y="5264041"/>
            <a:ext cx="1005839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more thorough analysis of the dataset's characteristics, including its statistical makeup and any possible ramifications for data science projects, is necessary to fully comprehend the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Understanding of concepts like characteristics, statistical summary, possible preprocessing processes, and insights from the analysis are covered in detail in this part. </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6146" name="Picture 2" descr="Best Data Science &amp; Big Data EdTech Company Hyderabad, India">
            <a:extLst>
              <a:ext uri="{FF2B5EF4-FFF2-40B4-BE49-F238E27FC236}">
                <a16:creationId xmlns:a16="http://schemas.microsoft.com/office/drawing/2014/main" id="{7CEFFD5E-1003-2467-B9D8-98B93FAAE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0628" y="6047588"/>
            <a:ext cx="4441371" cy="810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38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352" y="290259"/>
            <a:ext cx="11146536" cy="505269"/>
          </a:xfrm>
        </p:spPr>
        <p:txBody>
          <a:bodyPr>
            <a:normAutofit/>
          </a:bodyPr>
          <a:lstStyle/>
          <a:p>
            <a:pPr algn="l"/>
            <a:r>
              <a:rPr lang="en-US" sz="2400" b="1" u="sng" dirty="0">
                <a:solidFill>
                  <a:srgbClr val="FF0000"/>
                </a:solidFill>
                <a:latin typeface="Times New Roman" panose="02020603050405020304" pitchFamily="18" charset="0"/>
                <a:cs typeface="Times New Roman" panose="02020603050405020304" pitchFamily="18" charset="0"/>
              </a:rPr>
              <a:t>Dataset’s Features Description</a:t>
            </a:r>
          </a:p>
        </p:txBody>
      </p:sp>
      <p:sp>
        <p:nvSpPr>
          <p:cNvPr id="3" name="Subtitle 2"/>
          <p:cNvSpPr>
            <a:spLocks noGrp="1"/>
          </p:cNvSpPr>
          <p:nvPr>
            <p:ph type="subTitle" idx="1"/>
          </p:nvPr>
        </p:nvSpPr>
        <p:spPr>
          <a:xfrm>
            <a:off x="530352" y="795527"/>
            <a:ext cx="11146536" cy="5772213"/>
          </a:xfrm>
        </p:spPr>
        <p:txBody>
          <a:bodyPr>
            <a:normAutofit/>
          </a:bodyPr>
          <a:lstStyle/>
          <a:p>
            <a:pPr marL="285750" indent="-285750" algn="l">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I have collected data from powerful data collection source known as Kaggle. Dataset contains </a:t>
            </a:r>
            <a:r>
              <a:rPr lang="en-IN" sz="1400" b="0" i="0" dirty="0">
                <a:solidFill>
                  <a:schemeClr val="tx1"/>
                </a:solidFill>
                <a:effectLst/>
                <a:highlight>
                  <a:srgbClr val="FFFFFF"/>
                </a:highlight>
                <a:latin typeface="Helvetica Neue"/>
              </a:rPr>
              <a:t>92862</a:t>
            </a:r>
            <a:r>
              <a:rPr lang="en-US" sz="1600" dirty="0">
                <a:solidFill>
                  <a:schemeClr val="tx1"/>
                </a:solidFill>
                <a:latin typeface="Times New Roman" panose="02020603050405020304" pitchFamily="18" charset="0"/>
                <a:cs typeface="Times New Roman" panose="02020603050405020304" pitchFamily="18" charset="0"/>
              </a:rPr>
              <a:t> records and 10 features.</a:t>
            </a:r>
          </a:p>
          <a:p>
            <a:pPr marL="285750" indent="-285750" algn="l">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	</a:t>
            </a:r>
            <a:r>
              <a:rPr lang="en-US" sz="1600" b="1" dirty="0">
                <a:solidFill>
                  <a:schemeClr val="tx1"/>
                </a:solidFill>
                <a:latin typeface="Times New Roman" panose="02020603050405020304" pitchFamily="18" charset="0"/>
                <a:cs typeface="Times New Roman" panose="02020603050405020304" pitchFamily="18" charset="0"/>
              </a:rPr>
              <a:t>Features</a:t>
            </a:r>
            <a:r>
              <a:rPr lang="en-US" sz="1600" dirty="0">
                <a:solidFill>
                  <a:schemeClr val="tx1"/>
                </a:solidFill>
                <a:latin typeface="Times New Roman" panose="02020603050405020304" pitchFamily="18" charset="0"/>
                <a:cs typeface="Times New Roman" panose="02020603050405020304" pitchFamily="18" charset="0"/>
              </a:rPr>
              <a:t> </a:t>
            </a:r>
            <a:r>
              <a:rPr lang="en-US" sz="1600" b="1" dirty="0">
                <a:solidFill>
                  <a:schemeClr val="tx1"/>
                </a:solidFill>
                <a:latin typeface="Times New Roman" panose="02020603050405020304" pitchFamily="18" charset="0"/>
                <a:cs typeface="Times New Roman" panose="02020603050405020304" pitchFamily="18" charset="0"/>
              </a:rPr>
              <a:t>involved:- </a:t>
            </a:r>
          </a:p>
          <a:p>
            <a:pPr marL="285750" indent="-285750" algn="l">
              <a:buFont typeface="Arial" panose="020B0604020202020204" pitchFamily="34" charset="0"/>
              <a:buChar char="•"/>
            </a:pPr>
            <a:endParaRPr lang="en-US" sz="1600" b="1"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	Batting Team:- </a:t>
            </a:r>
            <a:r>
              <a:rPr lang="en-US" sz="1600" dirty="0">
                <a:solidFill>
                  <a:schemeClr val="tx1"/>
                </a:solidFill>
                <a:latin typeface="Times New Roman" panose="02020603050405020304" pitchFamily="18" charset="0"/>
                <a:cs typeface="Times New Roman" panose="02020603050405020304" pitchFamily="18" charset="0"/>
              </a:rPr>
              <a:t>After Toss According to the decision by toss winning team Batting Team will be decided. </a:t>
            </a:r>
          </a:p>
          <a:p>
            <a:pPr marL="285750" indent="-285750" algn="l">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	Bowling Team:- </a:t>
            </a:r>
            <a:r>
              <a:rPr lang="en-US" sz="1600" dirty="0">
                <a:solidFill>
                  <a:schemeClr val="tx1"/>
                </a:solidFill>
                <a:latin typeface="Times New Roman" panose="02020603050405020304" pitchFamily="18" charset="0"/>
                <a:cs typeface="Times New Roman" panose="02020603050405020304" pitchFamily="18" charset="0"/>
              </a:rPr>
              <a:t>After Toss According to the decision by toss winning team Bowling  Team will be decided.</a:t>
            </a:r>
          </a:p>
          <a:p>
            <a:pPr marL="285750" indent="-285750" algn="l">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	City:- </a:t>
            </a:r>
            <a:r>
              <a:rPr lang="en-US" sz="1600" dirty="0">
                <a:solidFill>
                  <a:schemeClr val="tx1"/>
                </a:solidFill>
                <a:latin typeface="Times New Roman" panose="02020603050405020304" pitchFamily="18" charset="0"/>
                <a:cs typeface="Times New Roman" panose="02020603050405020304" pitchFamily="18" charset="0"/>
              </a:rPr>
              <a:t>According to the match stadium will be decided in the city.</a:t>
            </a:r>
          </a:p>
          <a:p>
            <a:pPr marL="285750" indent="-285750" algn="l">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	Runs left:- </a:t>
            </a:r>
            <a:r>
              <a:rPr lang="en-US" sz="1600" dirty="0">
                <a:solidFill>
                  <a:schemeClr val="tx1"/>
                </a:solidFill>
                <a:latin typeface="Times New Roman" panose="02020603050405020304" pitchFamily="18" charset="0"/>
                <a:cs typeface="Times New Roman" panose="02020603050405020304" pitchFamily="18" charset="0"/>
              </a:rPr>
              <a:t>According to Innings-2 the runs left from the target.</a:t>
            </a:r>
          </a:p>
          <a:p>
            <a:pPr marL="285750" indent="-285750" algn="l">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	Balls left:- </a:t>
            </a:r>
            <a:r>
              <a:rPr lang="en-US" sz="1600" dirty="0">
                <a:solidFill>
                  <a:schemeClr val="tx1"/>
                </a:solidFill>
                <a:latin typeface="Times New Roman" panose="02020603050405020304" pitchFamily="18" charset="0"/>
                <a:cs typeface="Times New Roman" panose="02020603050405020304" pitchFamily="18" charset="0"/>
              </a:rPr>
              <a:t>According to Innings-2 the balls left according to remaining Overs. </a:t>
            </a:r>
          </a:p>
          <a:p>
            <a:pPr marL="285750" indent="-285750" algn="l">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	Wickets left:- </a:t>
            </a:r>
            <a:r>
              <a:rPr lang="en-US" sz="1600" dirty="0">
                <a:solidFill>
                  <a:schemeClr val="tx1"/>
                </a:solidFill>
                <a:latin typeface="Times New Roman" panose="02020603050405020304" pitchFamily="18" charset="0"/>
                <a:cs typeface="Times New Roman" panose="02020603050405020304" pitchFamily="18" charset="0"/>
              </a:rPr>
              <a:t>According to the Innings-2 the wickets left according to Batters.</a:t>
            </a:r>
          </a:p>
          <a:p>
            <a:pPr marL="285750" indent="-285750" algn="l">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	Current Run Rate:- </a:t>
            </a:r>
            <a:r>
              <a:rPr lang="en-US" sz="1600" dirty="0">
                <a:solidFill>
                  <a:schemeClr val="tx1"/>
                </a:solidFill>
                <a:latin typeface="Times New Roman" panose="02020603050405020304" pitchFamily="18" charset="0"/>
                <a:cs typeface="Times New Roman" panose="02020603050405020304" pitchFamily="18" charset="0"/>
              </a:rPr>
              <a:t>According to the innings the current run rate.</a:t>
            </a:r>
            <a:endParaRPr lang="en-US" sz="1600" b="1"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	Required Run Rate :-</a:t>
            </a:r>
            <a:r>
              <a:rPr lang="en-US" sz="1600" dirty="0">
                <a:solidFill>
                  <a:schemeClr val="tx1"/>
                </a:solidFill>
                <a:latin typeface="Times New Roman" panose="02020603050405020304" pitchFamily="18" charset="0"/>
                <a:cs typeface="Times New Roman" panose="02020603050405020304" pitchFamily="18" charset="0"/>
              </a:rPr>
              <a:t> According to the Innings-2 the required run rate.</a:t>
            </a:r>
          </a:p>
          <a:p>
            <a:pPr marL="285750" indent="-285750" algn="l">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   </a:t>
            </a:r>
            <a:r>
              <a:rPr lang="en-US" sz="1600" b="1" dirty="0">
                <a:solidFill>
                  <a:schemeClr val="tx1"/>
                </a:solidFill>
                <a:latin typeface="Times New Roman" panose="02020603050405020304" pitchFamily="18" charset="0"/>
                <a:cs typeface="Times New Roman" panose="02020603050405020304" pitchFamily="18" charset="0"/>
              </a:rPr>
              <a:t>Target :- </a:t>
            </a:r>
            <a:r>
              <a:rPr lang="en-US" sz="1600" dirty="0">
                <a:solidFill>
                  <a:schemeClr val="tx1"/>
                </a:solidFill>
                <a:latin typeface="Times New Roman" panose="02020603050405020304" pitchFamily="18" charset="0"/>
                <a:cs typeface="Times New Roman" panose="02020603050405020304" pitchFamily="18" charset="0"/>
              </a:rPr>
              <a:t>Targeted runs according to First Innings.</a:t>
            </a:r>
          </a:p>
          <a:p>
            <a:pPr marL="285750" indent="-285750" algn="l">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   </a:t>
            </a:r>
            <a:r>
              <a:rPr lang="en-US" sz="1600" b="1" dirty="0">
                <a:solidFill>
                  <a:schemeClr val="tx1"/>
                </a:solidFill>
                <a:latin typeface="Times New Roman" panose="02020603050405020304" pitchFamily="18" charset="0"/>
                <a:cs typeface="Times New Roman" panose="02020603050405020304" pitchFamily="18" charset="0"/>
              </a:rPr>
              <a:t>Result(Output) :- </a:t>
            </a:r>
            <a:r>
              <a:rPr lang="en-US" sz="1600" dirty="0">
                <a:solidFill>
                  <a:schemeClr val="tx1"/>
                </a:solidFill>
                <a:latin typeface="Times New Roman" panose="02020603050405020304" pitchFamily="18" charset="0"/>
                <a:cs typeface="Times New Roman" panose="02020603050405020304" pitchFamily="18" charset="0"/>
              </a:rPr>
              <a:t>The Target Variable was result according to the dataset ,it is the Winning Team .</a:t>
            </a:r>
          </a:p>
        </p:txBody>
      </p:sp>
      <p:pic>
        <p:nvPicPr>
          <p:cNvPr id="7170" name="Picture 2" descr="Best Data Science &amp; Big Data EdTech Company Hyderabad, India">
            <a:extLst>
              <a:ext uri="{FF2B5EF4-FFF2-40B4-BE49-F238E27FC236}">
                <a16:creationId xmlns:a16="http://schemas.microsoft.com/office/drawing/2014/main" id="{A747E4CF-8666-9E47-51B2-89C68B077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1667" y="6075604"/>
            <a:ext cx="4287838" cy="782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88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9808" y="-136367"/>
            <a:ext cx="10692384" cy="550989"/>
          </a:xfrm>
        </p:spPr>
        <p:txBody>
          <a:bodyPr>
            <a:normAutofit/>
          </a:bodyPr>
          <a:lstStyle/>
          <a:p>
            <a:pPr algn="l"/>
            <a:r>
              <a:rPr lang="en-US" sz="2400" b="1" u="sng" dirty="0">
                <a:solidFill>
                  <a:srgbClr val="FF0000"/>
                </a:solidFill>
                <a:latin typeface="Times New Roman" panose="02020603050405020304" pitchFamily="18" charset="0"/>
                <a:cs typeface="Times New Roman" panose="02020603050405020304" pitchFamily="18" charset="0"/>
              </a:rPr>
              <a:t>Data Preparation </a:t>
            </a:r>
          </a:p>
        </p:txBody>
      </p:sp>
      <p:sp>
        <p:nvSpPr>
          <p:cNvPr id="3" name="Subtitle 2"/>
          <p:cNvSpPr>
            <a:spLocks noGrp="1"/>
          </p:cNvSpPr>
          <p:nvPr>
            <p:ph type="subTitle" idx="1"/>
          </p:nvPr>
        </p:nvSpPr>
        <p:spPr>
          <a:xfrm>
            <a:off x="755904" y="569167"/>
            <a:ext cx="10692384" cy="5102352"/>
          </a:xfrm>
        </p:spPr>
        <p:txBody>
          <a:bodyPr/>
          <a:lstStyle/>
          <a:p>
            <a:pPr marL="50800" algn="just"/>
            <a:r>
              <a:rPr lang="en-US" dirty="0">
                <a:solidFill>
                  <a:schemeClr val="tx1"/>
                </a:solidFill>
                <a:latin typeface="Times New Roman" panose="02020603050405020304" pitchFamily="18" charset="0"/>
                <a:cs typeface="Times New Roman" panose="02020603050405020304" pitchFamily="18" charset="0"/>
              </a:rPr>
              <a:t>Exploratory data analysis:-</a:t>
            </a:r>
          </a:p>
          <a:p>
            <a:pPr marL="50800" indent="0" algn="just"/>
            <a:endParaRPr lang="en-US" dirty="0"/>
          </a:p>
          <a:p>
            <a:pPr marL="50800" indent="0" algn="just"/>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75411913"/>
              </p:ext>
            </p:extLst>
          </p:nvPr>
        </p:nvGraphicFramePr>
        <p:xfrm>
          <a:off x="679408" y="913433"/>
          <a:ext cx="10142002" cy="5375400"/>
        </p:xfrm>
        <a:graphic>
          <a:graphicData uri="http://schemas.openxmlformats.org/drawingml/2006/table">
            <a:tbl>
              <a:tblPr bandRow="1">
                <a:tableStyleId>{5C22544A-7EE6-4342-B048-85BDC9FD1C3A}</a:tableStyleId>
              </a:tblPr>
              <a:tblGrid>
                <a:gridCol w="1348144">
                  <a:extLst>
                    <a:ext uri="{9D8B030D-6E8A-4147-A177-3AD203B41FA5}">
                      <a16:colId xmlns:a16="http://schemas.microsoft.com/office/drawing/2014/main" val="20000"/>
                    </a:ext>
                  </a:extLst>
                </a:gridCol>
                <a:gridCol w="3224413">
                  <a:extLst>
                    <a:ext uri="{9D8B030D-6E8A-4147-A177-3AD203B41FA5}">
                      <a16:colId xmlns:a16="http://schemas.microsoft.com/office/drawing/2014/main" val="20001"/>
                    </a:ext>
                  </a:extLst>
                </a:gridCol>
                <a:gridCol w="2672789">
                  <a:extLst>
                    <a:ext uri="{9D8B030D-6E8A-4147-A177-3AD203B41FA5}">
                      <a16:colId xmlns:a16="http://schemas.microsoft.com/office/drawing/2014/main" val="20002"/>
                    </a:ext>
                  </a:extLst>
                </a:gridCol>
                <a:gridCol w="2896656">
                  <a:extLst>
                    <a:ext uri="{9D8B030D-6E8A-4147-A177-3AD203B41FA5}">
                      <a16:colId xmlns:a16="http://schemas.microsoft.com/office/drawing/2014/main" val="20003"/>
                    </a:ext>
                  </a:extLst>
                </a:gridCol>
              </a:tblGrid>
              <a:tr h="217930">
                <a:tc>
                  <a:txBody>
                    <a:bodyPr/>
                    <a:lstStyle/>
                    <a:p>
                      <a:pPr marL="0" marR="0">
                        <a:spcBef>
                          <a:spcPts val="0"/>
                        </a:spcBef>
                        <a:spcAft>
                          <a:spcPts val="0"/>
                        </a:spcAft>
                      </a:pPr>
                      <a:r>
                        <a:rPr lang="en-US" sz="1400" b="1" dirty="0">
                          <a:effectLst/>
                          <a:latin typeface="Times New Roman" panose="02020603050405020304" pitchFamily="18" charset="0"/>
                          <a:cs typeface="Times New Roman" panose="02020603050405020304" pitchFamily="18" charset="0"/>
                        </a:rPr>
                        <a:t>S</a:t>
                      </a:r>
                      <a:r>
                        <a:rPr lang="en-US" sz="1400" b="1" baseline="0" dirty="0">
                          <a:effectLst/>
                          <a:latin typeface="Times New Roman" panose="02020603050405020304" pitchFamily="18" charset="0"/>
                          <a:cs typeface="Times New Roman" panose="02020603050405020304" pitchFamily="18" charset="0"/>
                        </a:rPr>
                        <a:t> No</a:t>
                      </a:r>
                      <a:endParaRPr lang="en-US" sz="14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latin typeface="Times New Roman" panose="02020603050405020304" pitchFamily="18" charset="0"/>
                          <a:cs typeface="Times New Roman" panose="02020603050405020304" pitchFamily="18" charset="0"/>
                        </a:rPr>
                        <a:t>Type</a:t>
                      </a:r>
                      <a:endParaRPr lang="en-US" sz="14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latin typeface="Times New Roman" panose="02020603050405020304" pitchFamily="18" charset="0"/>
                          <a:cs typeface="Times New Roman" panose="02020603050405020304" pitchFamily="18" charset="0"/>
                        </a:rPr>
                        <a:t>Feature Names</a:t>
                      </a:r>
                      <a:endParaRPr lang="en-US" sz="14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1" dirty="0">
                          <a:effectLst/>
                          <a:latin typeface="Times New Roman" panose="02020603050405020304" pitchFamily="18" charset="0"/>
                          <a:cs typeface="Times New Roman" panose="02020603050405020304" pitchFamily="18" charset="0"/>
                        </a:rPr>
                        <a:t>Observation</a:t>
                      </a:r>
                      <a:endParaRPr lang="en-US" sz="14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71722">
                <a:tc>
                  <a:txBody>
                    <a:bodyPr/>
                    <a:lstStyle/>
                    <a:p>
                      <a:pPr marL="0" marR="0">
                        <a:spcBef>
                          <a:spcPts val="0"/>
                        </a:spcBef>
                        <a:spcAft>
                          <a:spcPts val="0"/>
                        </a:spcAft>
                      </a:pPr>
                      <a:r>
                        <a:rPr lang="en-US" sz="1400" dirty="0">
                          <a:effectLst/>
                          <a:latin typeface="Times New Roman" panose="02020603050405020304" pitchFamily="18" charset="0"/>
                          <a:cs typeface="Times New Roman" panose="02020603050405020304" pitchFamily="18" charset="0"/>
                        </a:rPr>
                        <a:t>1</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Times New Roman" panose="02020603050405020304" pitchFamily="18" charset="0"/>
                          <a:cs typeface="Times New Roman" panose="02020603050405020304" pitchFamily="18" charset="0"/>
                        </a:rPr>
                        <a:t>Missing Values</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IN" sz="1400" dirty="0"/>
                        <a:t>City, Margin, method</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Times New Roman" panose="02020603050405020304" pitchFamily="18" charset="0"/>
                          <a:ea typeface="+mn-ea"/>
                          <a:cs typeface="Times New Roman" panose="02020603050405020304" pitchFamily="18" charset="0"/>
                        </a:rPr>
                        <a:t>The</a:t>
                      </a:r>
                      <a:r>
                        <a:rPr lang="en-US" sz="1400" baseline="0" dirty="0">
                          <a:effectLst/>
                          <a:latin typeface="Times New Roman" panose="02020603050405020304" pitchFamily="18" charset="0"/>
                          <a:ea typeface="+mn-ea"/>
                          <a:cs typeface="Times New Roman" panose="02020603050405020304" pitchFamily="18" charset="0"/>
                        </a:rPr>
                        <a:t> dataset carefully examine and found to contain </a:t>
                      </a:r>
                      <a:r>
                        <a:rPr lang="en-IN" sz="1400" baseline="0" dirty="0">
                          <a:effectLst/>
                          <a:latin typeface="Times New Roman" panose="02020603050405020304" pitchFamily="18" charset="0"/>
                          <a:ea typeface="+mn-ea"/>
                          <a:cs typeface="Times New Roman" panose="02020603050405020304" pitchFamily="18" charset="0"/>
                        </a:rPr>
                        <a:t>51,14,927</a:t>
                      </a:r>
                      <a:r>
                        <a:rPr lang="en-US" sz="1400" baseline="0" dirty="0">
                          <a:effectLst/>
                          <a:latin typeface="Times New Roman" panose="02020603050405020304" pitchFamily="18" charset="0"/>
                          <a:ea typeface="+mn-ea"/>
                          <a:cs typeface="Times New Roman" panose="02020603050405020304" pitchFamily="18" charset="0"/>
                        </a:rPr>
                        <a:t> missing values. These completeness ensure accurate and reliable analysis.</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53791">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Times New Roman" panose="02020603050405020304" pitchFamily="18" charset="0"/>
                          <a:cs typeface="Times New Roman" panose="02020603050405020304" pitchFamily="18" charset="0"/>
                        </a:rPr>
                        <a:t>Duplicates</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NA</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Times New Roman" panose="02020603050405020304" pitchFamily="18" charset="0"/>
                          <a:ea typeface="+mn-ea"/>
                          <a:cs typeface="Times New Roman" panose="02020603050405020304" pitchFamily="18" charset="0"/>
                        </a:rPr>
                        <a:t>The</a:t>
                      </a:r>
                      <a:r>
                        <a:rPr lang="en-US" sz="1400" baseline="0" dirty="0">
                          <a:effectLst/>
                          <a:latin typeface="Times New Roman" panose="02020603050405020304" pitchFamily="18" charset="0"/>
                          <a:ea typeface="+mn-ea"/>
                          <a:cs typeface="Times New Roman" panose="02020603050405020304" pitchFamily="18" charset="0"/>
                        </a:rPr>
                        <a:t> dataset reveals no instances of duplicates records. Its reliability for analytical purpose. </a:t>
                      </a:r>
                    </a:p>
                  </a:txBody>
                  <a:tcPr marL="68580" marR="68580" marT="0" marB="0"/>
                </a:tc>
                <a:extLst>
                  <a:ext uri="{0D108BD9-81ED-4DB2-BD59-A6C34878D82A}">
                    <a16:rowId xmlns:a16="http://schemas.microsoft.com/office/drawing/2014/main" val="10002"/>
                  </a:ext>
                </a:extLst>
              </a:tr>
              <a:tr h="974203">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Times New Roman" panose="02020603050405020304" pitchFamily="18" charset="0"/>
                          <a:cs typeface="Times New Roman" panose="02020603050405020304" pitchFamily="18" charset="0"/>
                        </a:rPr>
                        <a:t>Outliers</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All</a:t>
                      </a:r>
                      <a:r>
                        <a:rPr lang="en-US" sz="1400" baseline="0" dirty="0">
                          <a:effectLst/>
                          <a:latin typeface="Times New Roman" panose="02020603050405020304" pitchFamily="18" charset="0"/>
                          <a:cs typeface="Times New Roman" panose="02020603050405020304" pitchFamily="18" charset="0"/>
                        </a:rPr>
                        <a:t> features</a:t>
                      </a:r>
                      <a:r>
                        <a:rPr lang="en-US"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Times New Roman" panose="02020603050405020304" pitchFamily="18" charset="0"/>
                          <a:ea typeface="+mn-ea"/>
                          <a:cs typeface="Times New Roman" panose="02020603050405020304" pitchFamily="18" charset="0"/>
                        </a:rPr>
                        <a:t>It</a:t>
                      </a:r>
                      <a:r>
                        <a:rPr lang="en-US" sz="1400" baseline="0" dirty="0">
                          <a:effectLst/>
                          <a:latin typeface="Times New Roman" panose="02020603050405020304" pitchFamily="18" charset="0"/>
                          <a:ea typeface="+mn-ea"/>
                          <a:cs typeface="Times New Roman" panose="02020603050405020304" pitchFamily="18" charset="0"/>
                        </a:rPr>
                        <a:t> has been identified, Outliers is not exist in each feature.</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363883">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Distributions</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b="0" dirty="0">
                          <a:effectLst/>
                          <a:latin typeface="Times New Roman" panose="02020603050405020304" pitchFamily="18" charset="0"/>
                          <a:cs typeface="Times New Roman" panose="02020603050405020304" pitchFamily="18" charset="0"/>
                        </a:rPr>
                        <a:t>Bar Plot used for</a:t>
                      </a:r>
                      <a:r>
                        <a:rPr lang="en-US" sz="1400" b="0" baseline="0" dirty="0">
                          <a:effectLst/>
                          <a:latin typeface="Times New Roman" panose="02020603050405020304" pitchFamily="18" charset="0"/>
                          <a:cs typeface="Times New Roman" panose="02020603050405020304" pitchFamily="18" charset="0"/>
                        </a:rPr>
                        <a:t> Player of Match</a:t>
                      </a:r>
                      <a:r>
                        <a:rPr lang="en-US" sz="1400" b="0" dirty="0">
                          <a:effectLst/>
                          <a:latin typeface="Times New Roman" panose="02020603050405020304" pitchFamily="18" charset="0"/>
                          <a:cs typeface="Times New Roman" panose="02020603050405020304" pitchFamily="18" charset="0"/>
                        </a:rPr>
                        <a:t>, Runs, Wickets</a:t>
                      </a:r>
                    </a:p>
                  </a:txBody>
                  <a:tcPr marL="68580" marR="68580"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effectLst/>
                          <a:latin typeface="Times New Roman" panose="02020603050405020304" pitchFamily="18" charset="0"/>
                          <a:ea typeface="+mn-ea"/>
                          <a:cs typeface="Times New Roman" panose="02020603050405020304" pitchFamily="18" charset="0"/>
                        </a:rPr>
                        <a:t>This</a:t>
                      </a:r>
                      <a:r>
                        <a:rPr lang="en-US" sz="1400" baseline="0" dirty="0">
                          <a:effectLst/>
                          <a:latin typeface="Times New Roman" panose="02020603050405020304" pitchFamily="18" charset="0"/>
                          <a:ea typeface="+mn-ea"/>
                          <a:cs typeface="Times New Roman" panose="02020603050405020304" pitchFamily="18" charset="0"/>
                        </a:rPr>
                        <a:t> Bar plot help me to identify </a:t>
                      </a:r>
                      <a:r>
                        <a:rPr lang="en-US" sz="1400" dirty="0">
                          <a:effectLst/>
                          <a:latin typeface="Times New Roman" panose="02020603050405020304" pitchFamily="18" charset="0"/>
                          <a:ea typeface="Arial" panose="020B0604020202020204" pitchFamily="34" charset="0"/>
                          <a:cs typeface="Times New Roman" panose="02020603050405020304" pitchFamily="18" charset="0"/>
                        </a:rPr>
                        <a:t> Number of runs and wickets  scored by different players and they get Player of Match.</a:t>
                      </a:r>
                    </a:p>
                  </a:txBody>
                  <a:tcPr marL="68580" marR="68580" marT="0" marB="0"/>
                </a:tc>
                <a:extLst>
                  <a:ext uri="{0D108BD9-81ED-4DB2-BD59-A6C34878D82A}">
                    <a16:rowId xmlns:a16="http://schemas.microsoft.com/office/drawing/2014/main" val="10004"/>
                  </a:ext>
                </a:extLst>
              </a:tr>
              <a:tr h="435861">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Distributions</a:t>
                      </a:r>
                      <a:endParaRPr lang="en-US" sz="14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Times New Roman" panose="02020603050405020304" pitchFamily="18" charset="0"/>
                          <a:ea typeface="Arial" panose="020B0604020202020204" pitchFamily="34" charset="0"/>
                          <a:cs typeface="Times New Roman" panose="02020603050405020304" pitchFamily="18" charset="0"/>
                        </a:rPr>
                        <a:t>Count plot used for player of the match </a:t>
                      </a:r>
                    </a:p>
                  </a:txBody>
                  <a:tcPr marL="68580" marR="68580" marT="0" marB="0"/>
                </a:tc>
                <a:tc>
                  <a:txBody>
                    <a:bodyPr/>
                    <a:lstStyle/>
                    <a:p>
                      <a:pPr marL="0" marR="0">
                        <a:spcBef>
                          <a:spcPts val="0"/>
                        </a:spcBef>
                        <a:spcAft>
                          <a:spcPts val="0"/>
                        </a:spcAft>
                      </a:pPr>
                      <a:r>
                        <a:rPr lang="en-US" sz="1400" dirty="0">
                          <a:effectLst/>
                          <a:latin typeface="Times New Roman" panose="02020603050405020304" pitchFamily="18" charset="0"/>
                          <a:ea typeface="+mn-ea"/>
                          <a:cs typeface="Times New Roman" panose="02020603050405020304" pitchFamily="18" charset="0"/>
                        </a:rPr>
                        <a:t>Analysis on status of  the player according to his bowling and batting.</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68921">
                <a:tc>
                  <a:txBody>
                    <a:bodyPr/>
                    <a:lstStyle/>
                    <a:p>
                      <a:pPr marL="0" marR="0">
                        <a:spcBef>
                          <a:spcPts val="0"/>
                        </a:spcBef>
                        <a:spcAft>
                          <a:spcPts val="0"/>
                        </a:spcAft>
                      </a:pPr>
                      <a:r>
                        <a:rPr lang="en-US" sz="1400" dirty="0">
                          <a:effectLst/>
                          <a:latin typeface="Times New Roman" panose="02020603050405020304" pitchFamily="18" charset="0"/>
                          <a:ea typeface="Arial" panose="020B0604020202020204" pitchFamily="34" charset="0"/>
                          <a:cs typeface="Times New Roman" panose="02020603050405020304" pitchFamily="18" charset="0"/>
                        </a:rPr>
                        <a:t>6</a:t>
                      </a:r>
                    </a:p>
                  </a:txBody>
                  <a:tcPr marL="68580" marR="68580" marT="0" marB="0"/>
                </a:tc>
                <a:tc>
                  <a:txBody>
                    <a:bodyPr/>
                    <a:lstStyle/>
                    <a:p>
                      <a:pPr marL="0" marR="0">
                        <a:spcBef>
                          <a:spcPts val="0"/>
                        </a:spcBef>
                        <a:spcAft>
                          <a:spcPts val="0"/>
                        </a:spcAft>
                      </a:pPr>
                      <a:r>
                        <a:rPr lang="en-US" sz="1400" dirty="0">
                          <a:effectLst/>
                          <a:latin typeface="Times New Roman" panose="02020603050405020304" pitchFamily="18" charset="0"/>
                          <a:ea typeface="Arial" panose="020B0604020202020204" pitchFamily="34" charset="0"/>
                          <a:cs typeface="Times New Roman" panose="02020603050405020304" pitchFamily="18" charset="0"/>
                        </a:rPr>
                        <a:t>Relationships</a:t>
                      </a:r>
                    </a:p>
                  </a:txBody>
                  <a:tcPr marL="68580" marR="68580" marT="0" marB="0"/>
                </a:tc>
                <a:tc>
                  <a:txBody>
                    <a:bodyPr/>
                    <a:lstStyle/>
                    <a:p>
                      <a:pPr marL="0" marR="0">
                        <a:spcBef>
                          <a:spcPts val="0"/>
                        </a:spcBef>
                        <a:spcAft>
                          <a:spcPts val="0"/>
                        </a:spcAft>
                      </a:pPr>
                      <a:r>
                        <a:rPr lang="en-US" sz="1400" dirty="0">
                          <a:effectLst/>
                          <a:latin typeface="Times New Roman" panose="02020603050405020304" pitchFamily="18" charset="0"/>
                          <a:ea typeface="Arial" panose="020B0604020202020204" pitchFamily="34" charset="0"/>
                          <a:cs typeface="Times New Roman" panose="02020603050405020304" pitchFamily="18" charset="0"/>
                        </a:rPr>
                        <a:t>Between</a:t>
                      </a:r>
                      <a:r>
                        <a:rPr lang="en-US" sz="1400" baseline="0" dirty="0">
                          <a:effectLst/>
                          <a:latin typeface="Times New Roman" panose="02020603050405020304" pitchFamily="18" charset="0"/>
                          <a:ea typeface="Arial" panose="020B0604020202020204" pitchFamily="34" charset="0"/>
                          <a:cs typeface="Times New Roman" panose="02020603050405020304" pitchFamily="18" charset="0"/>
                        </a:rPr>
                        <a:t> input and input features</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Times New Roman" panose="02020603050405020304" pitchFamily="18" charset="0"/>
                          <a:ea typeface="Arial" panose="020B0604020202020204" pitchFamily="34" charset="0"/>
                          <a:cs typeface="Times New Roman" panose="02020603050405020304" pitchFamily="18" charset="0"/>
                        </a:rPr>
                        <a:t>Scatter Plot reveals that the relation ship between the input features and input are dependent. </a:t>
                      </a:r>
                    </a:p>
                  </a:txBody>
                  <a:tcPr marL="68580" marR="68580" marT="0" marB="0"/>
                </a:tc>
                <a:extLst>
                  <a:ext uri="{0D108BD9-81ED-4DB2-BD59-A6C34878D82A}">
                    <a16:rowId xmlns:a16="http://schemas.microsoft.com/office/drawing/2014/main" val="10006"/>
                  </a:ext>
                </a:extLst>
              </a:tr>
              <a:tr h="217930">
                <a:tc>
                  <a:txBody>
                    <a:bodyPr/>
                    <a:lstStyle/>
                    <a:p>
                      <a:pPr marL="0" marR="0">
                        <a:spcBef>
                          <a:spcPts val="0"/>
                        </a:spcBef>
                        <a:spcAft>
                          <a:spcPts val="0"/>
                        </a:spcAft>
                      </a:pPr>
                      <a:r>
                        <a:rPr lang="en-US" sz="1400" dirty="0">
                          <a:effectLst/>
                        </a:rPr>
                        <a:t> </a:t>
                      </a:r>
                      <a:endParaRPr lang="en-US" sz="1400" dirty="0">
                        <a:effectLst/>
                        <a:latin typeface="Arial" panose="020B0604020202020204" pitchFamily="34" charset="0"/>
                        <a:ea typeface="Arial" panose="020B0604020202020204" pitchFamily="34" charset="0"/>
                      </a:endParaRPr>
                    </a:p>
                  </a:txBody>
                  <a:tcPr marL="68580" marR="68580" marT="0" marB="0"/>
                </a:tc>
                <a:tc>
                  <a:txBody>
                    <a:bodyPr/>
                    <a:lstStyle/>
                    <a:p>
                      <a:pPr marL="0" marR="0">
                        <a:spcBef>
                          <a:spcPts val="0"/>
                        </a:spcBef>
                        <a:spcAft>
                          <a:spcPts val="0"/>
                        </a:spcAft>
                      </a:pPr>
                      <a:r>
                        <a:rPr lang="en-US" sz="1400" dirty="0">
                          <a:effectLst/>
                        </a:rPr>
                        <a:t> </a:t>
                      </a:r>
                      <a:endParaRPr lang="en-US" sz="1400" dirty="0">
                        <a:effectLst/>
                        <a:latin typeface="Arial" panose="020B0604020202020204" pitchFamily="34" charset="0"/>
                        <a:ea typeface="Arial" panose="020B0604020202020204" pitchFamily="34" charset="0"/>
                      </a:endParaRPr>
                    </a:p>
                  </a:txBody>
                  <a:tcPr marL="68580" marR="68580" marT="0" marB="0"/>
                </a:tc>
                <a:tc>
                  <a:txBody>
                    <a:bodyPr/>
                    <a:lstStyle/>
                    <a:p>
                      <a:pPr marL="0" marR="0">
                        <a:spcBef>
                          <a:spcPts val="0"/>
                        </a:spcBef>
                        <a:spcAft>
                          <a:spcPts val="0"/>
                        </a:spcAft>
                      </a:pPr>
                      <a:r>
                        <a:rPr lang="en-US" sz="1400" dirty="0">
                          <a:effectLst/>
                        </a:rPr>
                        <a:t> </a:t>
                      </a:r>
                      <a:endParaRPr lang="en-US" sz="1400" dirty="0">
                        <a:effectLst/>
                        <a:latin typeface="Arial" panose="020B0604020202020204" pitchFamily="34" charset="0"/>
                        <a:ea typeface="Arial" panose="020B0604020202020204" pitchFamily="34" charset="0"/>
                      </a:endParaRPr>
                    </a:p>
                  </a:txBody>
                  <a:tcPr marL="68580" marR="68580" marT="0" marB="0"/>
                </a:tc>
                <a:tc>
                  <a:txBody>
                    <a:bodyPr/>
                    <a:lstStyle/>
                    <a:p>
                      <a:pPr marL="0" marR="0">
                        <a:spcBef>
                          <a:spcPts val="0"/>
                        </a:spcBef>
                        <a:spcAft>
                          <a:spcPts val="0"/>
                        </a:spcAft>
                      </a:pPr>
                      <a:r>
                        <a:rPr lang="en-US" sz="1400" dirty="0">
                          <a:effectLst/>
                        </a:rPr>
                        <a:t> </a:t>
                      </a:r>
                      <a:endParaRPr lang="en-US" sz="14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0007"/>
                  </a:ext>
                </a:extLst>
              </a:tr>
            </a:tbl>
          </a:graphicData>
        </a:graphic>
      </p:graphicFrame>
      <p:pic>
        <p:nvPicPr>
          <p:cNvPr id="8194" name="Picture 2" descr="Best Data Science &amp; Big Data EdTech Company Hyderabad, India">
            <a:extLst>
              <a:ext uri="{FF2B5EF4-FFF2-40B4-BE49-F238E27FC236}">
                <a16:creationId xmlns:a16="http://schemas.microsoft.com/office/drawing/2014/main" id="{36115E8A-0F75-B833-F399-337F0FA5B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6400" y="6015785"/>
            <a:ext cx="3949170" cy="72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66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234" y="110687"/>
            <a:ext cx="11005226" cy="570249"/>
          </a:xfrm>
        </p:spPr>
        <p:txBody>
          <a:bodyPr>
            <a:normAutofit/>
          </a:bodyPr>
          <a:lstStyle/>
          <a:p>
            <a:pPr algn="l"/>
            <a:r>
              <a:rPr lang="en-US" sz="2400" dirty="0">
                <a:solidFill>
                  <a:srgbClr val="FF0000"/>
                </a:solidFill>
                <a:latin typeface="Times New Roman" panose="02020603050405020304" pitchFamily="18" charset="0"/>
                <a:cs typeface="Times New Roman" panose="02020603050405020304" pitchFamily="18" charset="0"/>
              </a:rPr>
              <a:t>b) </a:t>
            </a:r>
            <a:r>
              <a:rPr lang="en-US" sz="2400" u="sng" dirty="0">
                <a:solidFill>
                  <a:srgbClr val="FF0000"/>
                </a:solidFill>
                <a:latin typeface="Times New Roman" panose="02020603050405020304" pitchFamily="18" charset="0"/>
                <a:cs typeface="Times New Roman" panose="02020603050405020304" pitchFamily="18" charset="0"/>
              </a:rPr>
              <a:t>Data Cleaning: </a:t>
            </a:r>
          </a:p>
        </p:txBody>
      </p:sp>
      <p:sp>
        <p:nvSpPr>
          <p:cNvPr id="3" name="Subtitle 2"/>
          <p:cNvSpPr>
            <a:spLocks noGrp="1"/>
          </p:cNvSpPr>
          <p:nvPr>
            <p:ph type="subTitle" idx="1"/>
          </p:nvPr>
        </p:nvSpPr>
        <p:spPr>
          <a:xfrm>
            <a:off x="551234" y="680936"/>
            <a:ext cx="11005226" cy="6177064"/>
          </a:xfrm>
        </p:spPr>
        <p:txBody>
          <a:bodyPr>
            <a:normAutofit/>
          </a:bodyPr>
          <a:lstStyle/>
          <a:p>
            <a:pPr marL="285750" indent="-285750" algn="just">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	Data cleaning involves crucial steps for better analysis and accurately performing machine learning model. Data cleaning contains missing values treatment, outliers treatment, duplicates record treatment , normalization, scaling, encoding etc. In this case, I found some treatment that should be done,  I have performed encoding for the result column(target variables) and the missing values columns are unwanted columns of the usage so we remove the columns and we did Type casting for Date column.</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c) </a:t>
            </a:r>
            <a:r>
              <a:rPr lang="en-US" u="sng" dirty="0">
                <a:solidFill>
                  <a:srgbClr val="FF0000"/>
                </a:solidFill>
                <a:latin typeface="Times New Roman" panose="02020603050405020304" pitchFamily="18" charset="0"/>
                <a:cs typeface="Times New Roman" panose="02020603050405020304" pitchFamily="18" charset="0"/>
              </a:rPr>
              <a:t>Feature Engineering:</a:t>
            </a:r>
          </a:p>
          <a:p>
            <a:pPr algn="just"/>
            <a:r>
              <a:rPr lang="en-US" sz="28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I have performed different feature engineering techniques such as variance score, variance threshold so it reveals there is all feature are important for prediction excepts one .There was only one feature that is not useful for analysis, I dropped that feature 'Unnamed: 0‘, and merge the Data according to the input variables and we select specific columns for the model building.</a:t>
            </a:r>
          </a:p>
        </p:txBody>
      </p:sp>
      <p:pic>
        <p:nvPicPr>
          <p:cNvPr id="6" name="Picture 5">
            <a:extLst>
              <a:ext uri="{FF2B5EF4-FFF2-40B4-BE49-F238E27FC236}">
                <a16:creationId xmlns:a16="http://schemas.microsoft.com/office/drawing/2014/main" id="{3760FF87-2098-D81F-68AB-B03C5CE0FB54}"/>
              </a:ext>
            </a:extLst>
          </p:cNvPr>
          <p:cNvPicPr>
            <a:picLocks noChangeAspect="1"/>
          </p:cNvPicPr>
          <p:nvPr/>
        </p:nvPicPr>
        <p:blipFill>
          <a:blip r:embed="rId2"/>
          <a:stretch>
            <a:fillRect/>
          </a:stretch>
        </p:blipFill>
        <p:spPr>
          <a:xfrm>
            <a:off x="802578" y="1917532"/>
            <a:ext cx="3071126" cy="2756068"/>
          </a:xfrm>
          <a:prstGeom prst="rect">
            <a:avLst/>
          </a:prstGeom>
        </p:spPr>
      </p:pic>
      <p:pic>
        <p:nvPicPr>
          <p:cNvPr id="8" name="Picture 7">
            <a:extLst>
              <a:ext uri="{FF2B5EF4-FFF2-40B4-BE49-F238E27FC236}">
                <a16:creationId xmlns:a16="http://schemas.microsoft.com/office/drawing/2014/main" id="{A5A7F3BB-5576-37BC-63D5-E26BE3667835}"/>
              </a:ext>
            </a:extLst>
          </p:cNvPr>
          <p:cNvPicPr>
            <a:picLocks noChangeAspect="1"/>
          </p:cNvPicPr>
          <p:nvPr/>
        </p:nvPicPr>
        <p:blipFill>
          <a:blip r:embed="rId3"/>
          <a:stretch>
            <a:fillRect/>
          </a:stretch>
        </p:blipFill>
        <p:spPr>
          <a:xfrm>
            <a:off x="4233333" y="1891912"/>
            <a:ext cx="5876340" cy="3074176"/>
          </a:xfrm>
          <a:prstGeom prst="rect">
            <a:avLst/>
          </a:prstGeom>
        </p:spPr>
      </p:pic>
    </p:spTree>
    <p:extLst>
      <p:ext uri="{BB962C8B-B14F-4D97-AF65-F5344CB8AC3E}">
        <p14:creationId xmlns:p14="http://schemas.microsoft.com/office/powerpoint/2010/main" val="5015462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2365</TotalTime>
  <Words>1527</Words>
  <Application>Microsoft Office PowerPoint</Application>
  <PresentationFormat>Widescreen</PresentationFormat>
  <Paragraphs>148</Paragraphs>
  <Slides>15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 Rounded MT Bold</vt:lpstr>
      <vt:lpstr>Times New Roman</vt:lpstr>
      <vt:lpstr>Wingdings 3</vt:lpstr>
      <vt:lpstr>Lato Black</vt:lpstr>
      <vt:lpstr>Trebuchet MS</vt:lpstr>
      <vt:lpstr>Helvetica Neue</vt:lpstr>
      <vt:lpstr>Calibri</vt:lpstr>
      <vt:lpstr>Arial</vt:lpstr>
      <vt:lpstr>Söhne</vt:lpstr>
      <vt:lpstr>Facet</vt:lpstr>
      <vt:lpstr>PowerPoint Presentation</vt:lpstr>
      <vt:lpstr>PowerPoint Presentation</vt:lpstr>
      <vt:lpstr>Machine Learning Project Description</vt:lpstr>
      <vt:lpstr>Workflow based on CRISP ML-Q methodology </vt:lpstr>
      <vt:lpstr>Business Problem:</vt:lpstr>
      <vt:lpstr>Summary Of the Data and Understanding</vt:lpstr>
      <vt:lpstr>Dataset’s Features Description</vt:lpstr>
      <vt:lpstr>Data Preparation </vt:lpstr>
      <vt:lpstr>b) Data Cleaning: </vt:lpstr>
      <vt:lpstr>d)Data Visualization:</vt:lpstr>
      <vt:lpstr>Machine Learning Model Building</vt:lpstr>
      <vt:lpstr>Machine Learning Model Evaluation</vt:lpstr>
      <vt:lpstr>Machine Learning Model Deployment</vt:lpstr>
      <vt:lpstr>Application of  Prediction Web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chandu naidu</cp:lastModifiedBy>
  <cp:revision>62</cp:revision>
  <dcterms:created xsi:type="dcterms:W3CDTF">2021-02-16T05:19:01Z</dcterms:created>
  <dcterms:modified xsi:type="dcterms:W3CDTF">2024-05-04T08:00:38Z</dcterms:modified>
</cp:coreProperties>
</file>