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9" r:id="rId2"/>
  </p:sldMasterIdLst>
  <p:notesMasterIdLst>
    <p:notesMasterId r:id="rId14"/>
  </p:notesMasterIdLst>
  <p:sldIdLst>
    <p:sldId id="268" r:id="rId3"/>
    <p:sldId id="269" r:id="rId4"/>
    <p:sldId id="259" r:id="rId5"/>
    <p:sldId id="267" r:id="rId6"/>
    <p:sldId id="265" r:id="rId7"/>
    <p:sldId id="264" r:id="rId8"/>
    <p:sldId id="260" r:id="rId9"/>
    <p:sldId id="261" r:id="rId10"/>
    <p:sldId id="262" r:id="rId11"/>
    <p:sldId id="266" r:id="rId12"/>
    <p:sldId id="270" r:id="rId13"/>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570" autoAdjust="0"/>
  </p:normalViewPr>
  <p:slideViewPr>
    <p:cSldViewPr snapToGrid="0">
      <p:cViewPr varScale="1">
        <p:scale>
          <a:sx n="55" d="100"/>
          <a:sy n="55" d="100"/>
        </p:scale>
        <p:origin x="18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54978-51AB-4266-BD6C-DCD826109BBE}" type="datetimeFigureOut">
              <a:rPr lang="en-US" smtClean="0"/>
              <a:t>5/31/2015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310B3-33F5-472F-BEAA-49C839CBD56D}" type="slidenum">
              <a:rPr lang="en-US" smtClean="0"/>
              <a:t>‹#›</a:t>
            </a:fld>
            <a:endParaRPr lang="en-US"/>
          </a:p>
        </p:txBody>
      </p:sp>
    </p:spTree>
    <p:extLst>
      <p:ext uri="{BB962C8B-B14F-4D97-AF65-F5344CB8AC3E}">
        <p14:creationId xmlns:p14="http://schemas.microsoft.com/office/powerpoint/2010/main" val="87961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pythonlearn.com/book.php"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 </a:t>
            </a:r>
            <a:r>
              <a:rPr lang="en-US" dirty="0" smtClean="0"/>
              <a:t>Hello everyone and welcome to programming languages course. In this course we will be mainly concerned with understanding some basic concepts</a:t>
            </a:r>
            <a:r>
              <a:rPr lang="en-US" baseline="0" dirty="0" smtClean="0"/>
              <a:t> about programming languages and we will be referring in particular to Python programming language. </a:t>
            </a:r>
            <a:endParaRPr lang="en-US" dirty="0" smtClean="0"/>
          </a:p>
        </p:txBody>
      </p:sp>
      <p:sp>
        <p:nvSpPr>
          <p:cNvPr id="23555" name="Slide Number Placeholder 3"/>
          <p:cNvSpPr>
            <a:spLocks noGrp="1"/>
          </p:cNvSpPr>
          <p:nvPr>
            <p:ph type="sldNum" sz="quarter" idx="5"/>
          </p:nvPr>
        </p:nvSpPr>
        <p:spPr>
          <a:noFill/>
        </p:spPr>
        <p:txBody>
          <a:bodyPr/>
          <a:lstStyle/>
          <a:p>
            <a:fld id="{FBDD3036-CF63-4D4D-8C9F-F3F4A9A2FF0B}" type="slidenum">
              <a:rPr lang="en-US" smtClean="0"/>
              <a:pPr/>
              <a:t>1</a:t>
            </a:fld>
            <a:endParaRPr lang="en-US" smtClean="0"/>
          </a:p>
        </p:txBody>
      </p:sp>
    </p:spTree>
    <p:extLst>
      <p:ext uri="{BB962C8B-B14F-4D97-AF65-F5344CB8AC3E}">
        <p14:creationId xmlns:p14="http://schemas.microsoft.com/office/powerpoint/2010/main" val="1667031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10: Let’s build an example</a:t>
            </a:r>
            <a:r>
              <a:rPr lang="en-US" b="0" dirty="0" smtClean="0"/>
              <a:t>:</a:t>
            </a:r>
            <a:r>
              <a:rPr lang="en-US" baseline="0" dirty="0" smtClean="0"/>
              <a:t> </a:t>
            </a:r>
            <a:r>
              <a:rPr lang="en-US" sz="1200" b="0" i="0" kern="1200" dirty="0" smtClean="0">
                <a:solidFill>
                  <a:schemeClr val="tx1"/>
                </a:solidFill>
                <a:effectLst/>
                <a:latin typeface="+mn-lt"/>
                <a:ea typeface="+mn-ea"/>
                <a:cs typeface="+mn-cs"/>
              </a:rPr>
              <a:t>Now, let’s build an example. We would like</a:t>
            </a:r>
            <a:r>
              <a:rPr lang="en-US" sz="1200" b="0" i="0" kern="1200" baseline="0" dirty="0" smtClean="0">
                <a:solidFill>
                  <a:schemeClr val="tx1"/>
                </a:solidFill>
                <a:effectLst/>
                <a:latin typeface="+mn-lt"/>
                <a:ea typeface="+mn-ea"/>
                <a:cs typeface="+mn-cs"/>
              </a:rPr>
              <a:t> to print a message to the user, let’s say asking him Who are you? Then we will read the sequence of characters introduced from the keyboard (supposedly someone’s name) and greet that person. For this, we will create a new Python file, also called a script, name it example1.py and in the text editor we will write the Python code. After that we can run the current file, by selecting the green-triangle button. The result of the script will be available in the Python pane. </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10</a:t>
            </a:fld>
            <a:endParaRPr lang="en-US"/>
          </a:p>
        </p:txBody>
      </p:sp>
    </p:spTree>
    <p:extLst>
      <p:ext uri="{BB962C8B-B14F-4D97-AF65-F5344CB8AC3E}">
        <p14:creationId xmlns:p14="http://schemas.microsoft.com/office/powerpoint/2010/main" val="4054964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a:t>
            </a:r>
            <a:r>
              <a:rPr lang="en-US" b="1" dirty="0" smtClean="0"/>
              <a:t>11</a:t>
            </a:r>
            <a:r>
              <a:rPr lang="en-US" b="1" dirty="0" smtClean="0"/>
              <a:t>: Homework</a:t>
            </a:r>
            <a:r>
              <a:rPr lang="en-US" b="0" dirty="0" smtClean="0"/>
              <a:t>: </a:t>
            </a:r>
            <a:r>
              <a:rPr lang="en-US" dirty="0" smtClean="0"/>
              <a:t>As homework,</a:t>
            </a:r>
            <a:r>
              <a:rPr lang="en-US" baseline="0" dirty="0" smtClean="0"/>
              <a:t> please </a:t>
            </a:r>
            <a:r>
              <a:rPr lang="en-US" baseline="0" dirty="0" smtClean="0"/>
              <a:t>download Canopy and install it on your own systems and then try to implement the example we have presented in this course. The same example try to put it after that in Python pane and watch its execution since most of our code will be written in Python pane.</a:t>
            </a:r>
            <a:endParaRPr lang="en-US" sz="800" dirty="0" smtClean="0"/>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11</a:t>
            </a:fld>
            <a:endParaRPr lang="en-US"/>
          </a:p>
        </p:txBody>
      </p:sp>
    </p:spTree>
    <p:extLst>
      <p:ext uri="{BB962C8B-B14F-4D97-AF65-F5344CB8AC3E}">
        <p14:creationId xmlns:p14="http://schemas.microsoft.com/office/powerpoint/2010/main" val="736606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2</a:t>
            </a:fld>
            <a:endParaRPr lang="en-US"/>
          </a:p>
        </p:txBody>
      </p:sp>
    </p:spTree>
    <p:extLst>
      <p:ext uri="{BB962C8B-B14F-4D97-AF65-F5344CB8AC3E}">
        <p14:creationId xmlns:p14="http://schemas.microsoft.com/office/powerpoint/2010/main" val="3582200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3: Reasons to learn Python</a:t>
            </a:r>
            <a:r>
              <a:rPr lang="en-US" b="0" dirty="0" smtClean="0"/>
              <a:t>:</a:t>
            </a:r>
            <a:r>
              <a:rPr lang="en-US" baseline="0" dirty="0" smtClean="0"/>
              <a:t> There are different reasons why someone might want to learn Python. </a:t>
            </a:r>
          </a:p>
          <a:p>
            <a:r>
              <a:rPr lang="en-US" baseline="0" dirty="0" smtClean="0"/>
              <a:t>“_</a:t>
            </a:r>
            <a:r>
              <a:rPr lang="en-US" sz="1200" kern="1200" dirty="0" smtClean="0">
                <a:solidFill>
                  <a:schemeClr val="tx1"/>
                </a:solidFill>
                <a:effectLst/>
                <a:latin typeface="+mn-lt"/>
                <a:ea typeface="+mn-ea"/>
                <a:cs typeface="+mn-cs"/>
              </a:rPr>
              <a:t>Python has a simple, conventional syntax. Python statements are very close to</a:t>
            </a:r>
          </a:p>
          <a:p>
            <a:r>
              <a:rPr lang="en-US" sz="1200" kern="1200" dirty="0" smtClean="0">
                <a:solidFill>
                  <a:schemeClr val="tx1"/>
                </a:solidFill>
                <a:effectLst/>
                <a:latin typeface="+mn-lt"/>
                <a:ea typeface="+mn-ea"/>
                <a:cs typeface="+mn-cs"/>
              </a:rPr>
              <a:t>those of </a:t>
            </a:r>
            <a:r>
              <a:rPr lang="en-US" sz="1200" kern="1200" dirty="0" err="1" smtClean="0">
                <a:solidFill>
                  <a:schemeClr val="tx1"/>
                </a:solidFill>
                <a:effectLst/>
                <a:latin typeface="+mn-lt"/>
                <a:ea typeface="+mn-ea"/>
                <a:cs typeface="+mn-cs"/>
              </a:rPr>
              <a:t>pseudocode</a:t>
            </a:r>
            <a:r>
              <a:rPr lang="en-US" sz="1200" kern="1200" dirty="0" smtClean="0">
                <a:solidFill>
                  <a:schemeClr val="tx1"/>
                </a:solidFill>
                <a:effectLst/>
                <a:latin typeface="+mn-lt"/>
                <a:ea typeface="+mn-ea"/>
                <a:cs typeface="+mn-cs"/>
              </a:rPr>
              <a:t> algorithms, and Python expressions use the conventional</a:t>
            </a:r>
          </a:p>
          <a:p>
            <a:r>
              <a:rPr lang="en-US" sz="1200" kern="1200" dirty="0" smtClean="0">
                <a:solidFill>
                  <a:schemeClr val="tx1"/>
                </a:solidFill>
                <a:effectLst/>
                <a:latin typeface="+mn-lt"/>
                <a:ea typeface="+mn-ea"/>
                <a:cs typeface="+mn-cs"/>
              </a:rPr>
              <a:t>notation found in algebra. Thus, students can spend less time learning</a:t>
            </a:r>
          </a:p>
          <a:p>
            <a:r>
              <a:rPr lang="en-US" sz="1200" kern="1200" dirty="0" smtClean="0">
                <a:solidFill>
                  <a:schemeClr val="tx1"/>
                </a:solidFill>
                <a:effectLst/>
                <a:latin typeface="+mn-lt"/>
                <a:ea typeface="+mn-ea"/>
                <a:cs typeface="+mn-cs"/>
              </a:rPr>
              <a:t>the syntax of a programming language and more time learning to solve</a:t>
            </a:r>
          </a:p>
          <a:p>
            <a:r>
              <a:rPr lang="en-US" sz="1200" kern="1200" dirty="0" smtClean="0">
                <a:solidFill>
                  <a:schemeClr val="tx1"/>
                </a:solidFill>
                <a:effectLst/>
                <a:latin typeface="+mn-lt"/>
                <a:ea typeface="+mn-ea"/>
                <a:cs typeface="+mn-cs"/>
              </a:rPr>
              <a:t>interesting problems.</a:t>
            </a:r>
          </a:p>
          <a:p>
            <a:r>
              <a:rPr lang="en-US" sz="1200" kern="1200" dirty="0" smtClean="0">
                <a:solidFill>
                  <a:schemeClr val="tx1"/>
                </a:solidFill>
                <a:effectLst/>
                <a:latin typeface="+mn-lt"/>
                <a:ea typeface="+mn-ea"/>
                <a:cs typeface="+mn-cs"/>
              </a:rPr>
              <a:t>_ Python has safe semantics. Any expression or statement whose meaning</a:t>
            </a:r>
          </a:p>
          <a:p>
            <a:r>
              <a:rPr lang="en-US" sz="1200" kern="1200" dirty="0" smtClean="0">
                <a:solidFill>
                  <a:schemeClr val="tx1"/>
                </a:solidFill>
                <a:effectLst/>
                <a:latin typeface="+mn-lt"/>
                <a:ea typeface="+mn-ea"/>
                <a:cs typeface="+mn-cs"/>
              </a:rPr>
              <a:t>violates the definition of the language produces an error message.</a:t>
            </a:r>
          </a:p>
          <a:p>
            <a:r>
              <a:rPr lang="en-US" sz="1200" kern="1200" dirty="0" smtClean="0">
                <a:solidFill>
                  <a:schemeClr val="tx1"/>
                </a:solidFill>
                <a:effectLst/>
                <a:latin typeface="+mn-lt"/>
                <a:ea typeface="+mn-ea"/>
                <a:cs typeface="+mn-cs"/>
              </a:rPr>
              <a:t>_ Python scales well. It is very easy for beginners to write simple programs in</a:t>
            </a:r>
          </a:p>
          <a:p>
            <a:r>
              <a:rPr lang="en-US" sz="1200" kern="1200" dirty="0" smtClean="0">
                <a:solidFill>
                  <a:schemeClr val="tx1"/>
                </a:solidFill>
                <a:effectLst/>
                <a:latin typeface="+mn-lt"/>
                <a:ea typeface="+mn-ea"/>
                <a:cs typeface="+mn-cs"/>
              </a:rPr>
              <a:t>Python. Python also includes all of the advanced features of a modern programming</a:t>
            </a:r>
          </a:p>
          <a:p>
            <a:r>
              <a:rPr lang="en-US" sz="1200" kern="1200" dirty="0" smtClean="0">
                <a:solidFill>
                  <a:schemeClr val="tx1"/>
                </a:solidFill>
                <a:effectLst/>
                <a:latin typeface="+mn-lt"/>
                <a:ea typeface="+mn-ea"/>
                <a:cs typeface="+mn-cs"/>
              </a:rPr>
              <a:t>language, such as support for data structures and object-oriented</a:t>
            </a:r>
          </a:p>
          <a:p>
            <a:r>
              <a:rPr lang="en-US" sz="1200" kern="1200" dirty="0" smtClean="0">
                <a:solidFill>
                  <a:schemeClr val="tx1"/>
                </a:solidFill>
                <a:effectLst/>
                <a:latin typeface="+mn-lt"/>
                <a:ea typeface="+mn-ea"/>
                <a:cs typeface="+mn-cs"/>
              </a:rPr>
              <a:t>software development, for use when they become necessary.</a:t>
            </a:r>
          </a:p>
          <a:p>
            <a:r>
              <a:rPr lang="en-US" sz="1200" kern="1200" dirty="0" smtClean="0">
                <a:solidFill>
                  <a:schemeClr val="tx1"/>
                </a:solidFill>
                <a:effectLst/>
                <a:latin typeface="+mn-lt"/>
                <a:ea typeface="+mn-ea"/>
                <a:cs typeface="+mn-cs"/>
              </a:rPr>
              <a:t>_ Python is highly interactive. Expressions and statements can be entered at</a:t>
            </a:r>
          </a:p>
          <a:p>
            <a:r>
              <a:rPr lang="en-US" sz="1200" kern="1200" dirty="0" smtClean="0">
                <a:solidFill>
                  <a:schemeClr val="tx1"/>
                </a:solidFill>
                <a:effectLst/>
                <a:latin typeface="+mn-lt"/>
                <a:ea typeface="+mn-ea"/>
                <a:cs typeface="+mn-cs"/>
              </a:rPr>
              <a:t>an interpreter’s prompts to allow the programmer to try out experimental</a:t>
            </a:r>
          </a:p>
          <a:p>
            <a:r>
              <a:rPr lang="en-US" sz="1200" kern="1200" dirty="0" smtClean="0">
                <a:solidFill>
                  <a:schemeClr val="tx1"/>
                </a:solidFill>
                <a:effectLst/>
                <a:latin typeface="+mn-lt"/>
                <a:ea typeface="+mn-ea"/>
                <a:cs typeface="+mn-cs"/>
              </a:rPr>
              <a:t>code and receive immediate feedback. Longer code segments can then be</a:t>
            </a:r>
          </a:p>
          <a:p>
            <a:r>
              <a:rPr lang="en-US" sz="1200" kern="1200" dirty="0" smtClean="0">
                <a:solidFill>
                  <a:schemeClr val="tx1"/>
                </a:solidFill>
                <a:effectLst/>
                <a:latin typeface="+mn-lt"/>
                <a:ea typeface="+mn-ea"/>
                <a:cs typeface="+mn-cs"/>
              </a:rPr>
              <a:t>composed and saved in script files to be loaded and run as modules or</a:t>
            </a:r>
          </a:p>
          <a:p>
            <a:r>
              <a:rPr lang="en-US" sz="1200" kern="1200" dirty="0" smtClean="0">
                <a:solidFill>
                  <a:schemeClr val="tx1"/>
                </a:solidFill>
                <a:effectLst/>
                <a:latin typeface="+mn-lt"/>
                <a:ea typeface="+mn-ea"/>
                <a:cs typeface="+mn-cs"/>
              </a:rPr>
              <a:t>standalone applications.</a:t>
            </a:r>
          </a:p>
          <a:p>
            <a:r>
              <a:rPr lang="en-US" sz="1200" kern="1200" dirty="0" smtClean="0">
                <a:solidFill>
                  <a:schemeClr val="tx1"/>
                </a:solidFill>
                <a:effectLst/>
                <a:latin typeface="+mn-lt"/>
                <a:ea typeface="+mn-ea"/>
                <a:cs typeface="+mn-cs"/>
              </a:rPr>
              <a:t>_ Python is general purpose. In today’s context, this means that the language</a:t>
            </a:r>
          </a:p>
          <a:p>
            <a:r>
              <a:rPr lang="en-US" sz="1200" kern="1200" dirty="0" smtClean="0">
                <a:solidFill>
                  <a:schemeClr val="tx1"/>
                </a:solidFill>
                <a:effectLst/>
                <a:latin typeface="+mn-lt"/>
                <a:ea typeface="+mn-ea"/>
                <a:cs typeface="+mn-cs"/>
              </a:rPr>
              <a:t>includes resources for contemporary applications, including media computing</a:t>
            </a:r>
          </a:p>
          <a:p>
            <a:r>
              <a:rPr lang="en-US" sz="1200" kern="1200" dirty="0" smtClean="0">
                <a:solidFill>
                  <a:schemeClr val="tx1"/>
                </a:solidFill>
                <a:effectLst/>
                <a:latin typeface="+mn-lt"/>
                <a:ea typeface="+mn-ea"/>
                <a:cs typeface="+mn-cs"/>
              </a:rPr>
              <a:t>and networks.</a:t>
            </a:r>
            <a:r>
              <a:rPr lang="en-US" baseline="0" dirty="0" smtClean="0"/>
              <a:t>” </a:t>
            </a:r>
            <a:r>
              <a:rPr lang="en-US" baseline="0" dirty="0" smtClean="0"/>
              <a:t>(source: K</a:t>
            </a:r>
            <a:r>
              <a:rPr lang="en-US" baseline="0" dirty="0" smtClean="0"/>
              <a:t>. Lambert’s book, Fundamentals of Python From First Programs through Data Structures, pp. xxii)</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3</a:t>
            </a:fld>
            <a:endParaRPr lang="en-US"/>
          </a:p>
        </p:txBody>
      </p:sp>
    </p:spTree>
    <p:extLst>
      <p:ext uri="{BB962C8B-B14F-4D97-AF65-F5344CB8AC3E}">
        <p14:creationId xmlns:p14="http://schemas.microsoft.com/office/powerpoint/2010/main" val="2879377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Slide 4: Python resources</a:t>
            </a:r>
            <a:r>
              <a:rPr lang="en-US" b="0" dirty="0" smtClean="0"/>
              <a:t>:</a:t>
            </a:r>
            <a:r>
              <a:rPr lang="en-US" baseline="0" dirty="0" smtClean="0"/>
              <a:t> As textbooks for these series we will be using mainly </a:t>
            </a:r>
            <a:r>
              <a:rPr lang="en-US" dirty="0" smtClean="0">
                <a:solidFill>
                  <a:srgbClr val="0070C0"/>
                </a:solidFill>
                <a:hlinkClick r:id="rId3"/>
              </a:rPr>
              <a:t>Python for Informatics: Exploring Information</a:t>
            </a:r>
            <a:r>
              <a:rPr lang="en-US" dirty="0" smtClean="0">
                <a:solidFill>
                  <a:srgbClr val="0070C0"/>
                </a:solidFill>
              </a:rPr>
              <a:t> of Professor </a:t>
            </a:r>
            <a:r>
              <a:rPr lang="en-US" dirty="0" smtClean="0"/>
              <a:t>Charles Severance which is distributed under a </a:t>
            </a:r>
            <a:r>
              <a:rPr lang="en-US" altLang="en-US" sz="1200" dirty="0" smtClean="0">
                <a:solidFill>
                  <a:srgbClr val="1B325C"/>
                </a:solidFill>
                <a:latin typeface="Arial" panose="020B0604020202020204" pitchFamily="34" charset="0"/>
                <a:ea typeface="MS PGothic" panose="020B0600070205080204" pitchFamily="34" charset="-128"/>
                <a:sym typeface="Arial" panose="020B0604020202020204" pitchFamily="34" charset="0"/>
              </a:rPr>
              <a:t>Creative Commons Attribution License.</a:t>
            </a:r>
            <a:r>
              <a:rPr lang="en-US" altLang="en-US" sz="1200" baseline="0" dirty="0" smtClean="0">
                <a:solidFill>
                  <a:srgbClr val="1B325C"/>
                </a:solidFill>
                <a:latin typeface="Arial" panose="020B0604020202020204" pitchFamily="34" charset="0"/>
                <a:ea typeface="MS PGothic" panose="020B0600070205080204" pitchFamily="34" charset="-128"/>
                <a:sym typeface="Arial" panose="020B0604020202020204" pitchFamily="34" charset="0"/>
              </a:rPr>
              <a:t> </a:t>
            </a:r>
            <a:r>
              <a:rPr lang="en-US" dirty="0" smtClean="0"/>
              <a:t>Another textbook is </a:t>
            </a:r>
            <a:r>
              <a:rPr lang="en-US" u="sng" dirty="0" smtClean="0">
                <a:solidFill>
                  <a:srgbClr val="0070C0"/>
                </a:solidFill>
              </a:rPr>
              <a:t>Fundamentals of Python: From First Programs Through Data Structures</a:t>
            </a:r>
            <a:r>
              <a:rPr lang="en-US" u="none" baseline="0" dirty="0" smtClean="0">
                <a:solidFill>
                  <a:srgbClr val="0070C0"/>
                </a:solidFill>
              </a:rPr>
              <a:t> of professor </a:t>
            </a:r>
            <a:r>
              <a:rPr lang="en-US" dirty="0" smtClean="0"/>
              <a:t>Kenneth Alfred Lambert. But also on the web you will find a large spectrum of resources available for learning Python.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sng" dirty="0" smtClean="0">
              <a:solidFill>
                <a:srgbClr val="0070C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4</a:t>
            </a:fld>
            <a:endParaRPr lang="en-US"/>
          </a:p>
        </p:txBody>
      </p:sp>
    </p:spTree>
    <p:extLst>
      <p:ext uri="{BB962C8B-B14F-4D97-AF65-F5344CB8AC3E}">
        <p14:creationId xmlns:p14="http://schemas.microsoft.com/office/powerpoint/2010/main" val="2724998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5: Terminology</a:t>
            </a:r>
            <a:r>
              <a:rPr lang="en-US" b="0" dirty="0" smtClean="0"/>
              <a:t>:</a:t>
            </a:r>
            <a:r>
              <a:rPr lang="en-US" baseline="0" dirty="0" smtClean="0"/>
              <a:t> “</a:t>
            </a:r>
            <a:r>
              <a:rPr lang="en-US" sz="1200" b="0" i="0" u="none" strike="noStrike" kern="1200" baseline="0" dirty="0" smtClean="0">
                <a:solidFill>
                  <a:schemeClr val="tx1"/>
                </a:solidFill>
                <a:latin typeface="+mn-lt"/>
                <a:ea typeface="+mn-ea"/>
                <a:cs typeface="+mn-cs"/>
              </a:rPr>
              <a:t>Python is a high-level language intended to be relatively straightforward for humans to read and write and for computers to read and process. Other high-level languages include: Java, C++, PHP, Ruby, Basic, Perl, JavaScript, and many more.</a:t>
            </a:r>
          </a:p>
          <a:p>
            <a:r>
              <a:rPr lang="en-US" sz="1200" b="0" i="0" u="none" strike="noStrike" kern="1200" baseline="0" dirty="0" smtClean="0">
                <a:solidFill>
                  <a:schemeClr val="tx1"/>
                </a:solidFill>
                <a:latin typeface="+mn-lt"/>
                <a:ea typeface="+mn-ea"/>
                <a:cs typeface="+mn-cs"/>
              </a:rPr>
              <a:t>The actual hardware inside the Central Processing Unit (CPU) does not understand any of these high level languages.</a:t>
            </a:r>
          </a:p>
          <a:p>
            <a:r>
              <a:rPr lang="en-US" sz="1200" b="0" i="0" u="none" strike="noStrike" kern="1200" baseline="0" dirty="0" smtClean="0">
                <a:solidFill>
                  <a:schemeClr val="tx1"/>
                </a:solidFill>
                <a:latin typeface="+mn-lt"/>
                <a:ea typeface="+mn-ea"/>
                <a:cs typeface="+mn-cs"/>
              </a:rPr>
              <a:t>The CPU understands a language we call machine-language. Machine language is very simple and frankly very tiresome to write because it is represented all in</a:t>
            </a:r>
          </a:p>
          <a:p>
            <a:r>
              <a:rPr lang="en-US" sz="1200" b="0" i="0" u="none" strike="noStrike" kern="1200" baseline="0" dirty="0" smtClean="0">
                <a:solidFill>
                  <a:schemeClr val="tx1"/>
                </a:solidFill>
                <a:latin typeface="+mn-lt"/>
                <a:ea typeface="+mn-ea"/>
                <a:cs typeface="+mn-cs"/>
              </a:rPr>
              <a:t>zeros and ones. Since machine language is tied to the computer hardware, machine language is not portable across different types of hardware. Programs written in high-level languages can be moved between different computers by using a different interpreter on the new machine or re-compiling the code to create a machine language</a:t>
            </a:r>
          </a:p>
          <a:p>
            <a:r>
              <a:rPr lang="en-US" sz="1200" b="0" i="0" u="none" strike="noStrike" kern="1200" baseline="0" dirty="0" smtClean="0">
                <a:solidFill>
                  <a:schemeClr val="tx1"/>
                </a:solidFill>
                <a:latin typeface="+mn-lt"/>
                <a:ea typeface="+mn-ea"/>
                <a:cs typeface="+mn-cs"/>
              </a:rPr>
              <a:t>version of the program for the new machine. “ </a:t>
            </a:r>
            <a:r>
              <a:rPr lang="en-US" sz="1200" b="0" i="0" u="none" strike="noStrike" kern="1200" baseline="0" dirty="0" smtClean="0">
                <a:solidFill>
                  <a:schemeClr val="tx1"/>
                </a:solidFill>
                <a:latin typeface="+mn-lt"/>
                <a:ea typeface="+mn-ea"/>
                <a:cs typeface="+mn-cs"/>
              </a:rPr>
              <a:t>(source Ch</a:t>
            </a:r>
            <a:r>
              <a:rPr lang="en-US" sz="1200" b="0" i="0" u="none" strike="noStrike" kern="1200" baseline="0" dirty="0" smtClean="0">
                <a:solidFill>
                  <a:schemeClr val="tx1"/>
                </a:solidFill>
                <a:latin typeface="+mn-lt"/>
                <a:ea typeface="+mn-ea"/>
                <a:cs typeface="+mn-cs"/>
              </a:rPr>
              <a:t>. Severance’s book, Python for Informatics, pp. 8 )</a:t>
            </a:r>
          </a:p>
          <a:p>
            <a:r>
              <a:rPr lang="en-US" sz="1200" b="0" i="0" u="none" strike="noStrike" kern="1200" baseline="0" dirty="0" smtClean="0">
                <a:solidFill>
                  <a:schemeClr val="tx1"/>
                </a:solidFill>
                <a:latin typeface="+mn-lt"/>
                <a:ea typeface="+mn-ea"/>
                <a:cs typeface="+mn-cs"/>
              </a:rPr>
              <a:t>“A programmer typically starts by writing high-level language statements in a </a:t>
            </a:r>
            <a:r>
              <a:rPr lang="en-US" sz="1200" b="1" i="0" u="none" strike="noStrike" kern="1200" baseline="0" dirty="0" smtClean="0">
                <a:solidFill>
                  <a:schemeClr val="tx1"/>
                </a:solidFill>
                <a:latin typeface="+mn-lt"/>
                <a:ea typeface="+mn-ea"/>
                <a:cs typeface="+mn-cs"/>
              </a:rPr>
              <a:t>text editor</a:t>
            </a:r>
            <a:r>
              <a:rPr lang="en-US" sz="1200" b="0" i="0" u="none" strike="noStrike" kern="1200" baseline="0" dirty="0" smtClean="0">
                <a:solidFill>
                  <a:schemeClr val="tx1"/>
                </a:solidFill>
                <a:latin typeface="+mn-lt"/>
                <a:ea typeface="+mn-ea"/>
                <a:cs typeface="+mn-cs"/>
              </a:rPr>
              <a:t>. The programmer then runs another program called a </a:t>
            </a:r>
            <a:r>
              <a:rPr lang="en-US" sz="1200" b="1" i="0" u="none" strike="noStrike" kern="1200" baseline="0" dirty="0" smtClean="0">
                <a:solidFill>
                  <a:schemeClr val="tx1"/>
                </a:solidFill>
                <a:latin typeface="+mn-lt"/>
                <a:ea typeface="+mn-ea"/>
                <a:cs typeface="+mn-cs"/>
              </a:rPr>
              <a:t>translator </a:t>
            </a:r>
            <a:r>
              <a:rPr lang="en-US" sz="1200" b="0" i="0" u="none" strike="noStrike" kern="1200" baseline="0" dirty="0" smtClean="0">
                <a:solidFill>
                  <a:schemeClr val="tx1"/>
                </a:solidFill>
                <a:latin typeface="+mn-lt"/>
                <a:ea typeface="+mn-ea"/>
                <a:cs typeface="+mn-cs"/>
              </a:rPr>
              <a:t>to</a:t>
            </a:r>
          </a:p>
          <a:p>
            <a:r>
              <a:rPr lang="en-US" sz="1200" b="0" i="0" u="none" strike="noStrike" kern="1200" baseline="0" dirty="0" smtClean="0">
                <a:solidFill>
                  <a:schemeClr val="tx1"/>
                </a:solidFill>
                <a:latin typeface="+mn-lt"/>
                <a:ea typeface="+mn-ea"/>
                <a:cs typeface="+mn-cs"/>
              </a:rPr>
              <a:t>convert the high-level program code into executable code. Because it is possible for a programmer to make grammatical mistakes even when writing high-level</a:t>
            </a:r>
          </a:p>
          <a:p>
            <a:r>
              <a:rPr lang="en-US" sz="1200" b="0" i="0" u="none" strike="noStrike" kern="1200" baseline="0" dirty="0" smtClean="0">
                <a:solidFill>
                  <a:schemeClr val="tx1"/>
                </a:solidFill>
                <a:latin typeface="+mn-lt"/>
                <a:ea typeface="+mn-ea"/>
                <a:cs typeface="+mn-cs"/>
              </a:rPr>
              <a:t>code, the translator checks for </a:t>
            </a:r>
            <a:r>
              <a:rPr lang="en-US" sz="1200" b="1" i="0" u="none" strike="noStrike" kern="1200" baseline="0" dirty="0" smtClean="0">
                <a:solidFill>
                  <a:schemeClr val="tx1"/>
                </a:solidFill>
                <a:latin typeface="+mn-lt"/>
                <a:ea typeface="+mn-ea"/>
                <a:cs typeface="+mn-cs"/>
              </a:rPr>
              <a:t>syntax errors </a:t>
            </a:r>
            <a:r>
              <a:rPr lang="en-US" sz="1200" b="0" i="0" u="none" strike="noStrike" kern="1200" baseline="0" dirty="0" smtClean="0">
                <a:solidFill>
                  <a:schemeClr val="tx1"/>
                </a:solidFill>
                <a:latin typeface="+mn-lt"/>
                <a:ea typeface="+mn-ea"/>
                <a:cs typeface="+mn-cs"/>
              </a:rPr>
              <a:t>before it completes the translation process. If it detects any of these errors, the translator alerts the programmer via</a:t>
            </a:r>
          </a:p>
          <a:p>
            <a:r>
              <a:rPr lang="en-US" sz="1200" b="0" i="0" u="none" strike="noStrike" kern="1200" baseline="0" dirty="0" smtClean="0">
                <a:solidFill>
                  <a:schemeClr val="tx1"/>
                </a:solidFill>
                <a:latin typeface="+mn-lt"/>
                <a:ea typeface="+mn-ea"/>
                <a:cs typeface="+mn-cs"/>
              </a:rPr>
              <a:t>error messages. The programmer then has to revise the program</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If the translation process succeeds without a syntax error, the program can be executed by the</a:t>
            </a:r>
          </a:p>
          <a:p>
            <a:r>
              <a:rPr lang="en-US" sz="1200" b="1" i="0" u="none" strike="noStrike" kern="1200" baseline="0" dirty="0" smtClean="0">
                <a:solidFill>
                  <a:schemeClr val="tx1"/>
                </a:solidFill>
                <a:latin typeface="+mn-lt"/>
                <a:ea typeface="+mn-ea"/>
                <a:cs typeface="+mn-cs"/>
              </a:rPr>
              <a:t>run-time system</a:t>
            </a:r>
            <a:r>
              <a:rPr lang="en-US" sz="1200" b="0" i="0" u="none" strike="noStrike" kern="1200" baseline="0" dirty="0" smtClean="0">
                <a:solidFill>
                  <a:schemeClr val="tx1"/>
                </a:solidFill>
                <a:latin typeface="+mn-lt"/>
                <a:ea typeface="+mn-ea"/>
                <a:cs typeface="+mn-cs"/>
              </a:rPr>
              <a:t>. The run-time system might execute the program directly on the hardware or run yet another program called an </a:t>
            </a:r>
            <a:r>
              <a:rPr lang="en-US" sz="1200" b="1" i="0" u="none" strike="noStrike" kern="1200" baseline="0" dirty="0" smtClean="0">
                <a:solidFill>
                  <a:schemeClr val="tx1"/>
                </a:solidFill>
                <a:latin typeface="+mn-lt"/>
                <a:ea typeface="+mn-ea"/>
                <a:cs typeface="+mn-cs"/>
              </a:rPr>
              <a:t>interpreter </a:t>
            </a:r>
            <a:r>
              <a:rPr lang="en-US" sz="1200" b="0" i="0" u="none" strike="noStrike" kern="1200" baseline="0" dirty="0" smtClean="0">
                <a:solidFill>
                  <a:schemeClr val="tx1"/>
                </a:solidFill>
                <a:latin typeface="+mn-lt"/>
                <a:ea typeface="+mn-ea"/>
                <a:cs typeface="+mn-cs"/>
              </a:rPr>
              <a:t>or </a:t>
            </a:r>
            <a:r>
              <a:rPr lang="en-US" sz="1200" b="1" i="0" u="none" strike="noStrike" kern="1200" baseline="0" dirty="0" smtClean="0">
                <a:solidFill>
                  <a:schemeClr val="tx1"/>
                </a:solidFill>
                <a:latin typeface="+mn-lt"/>
                <a:ea typeface="+mn-ea"/>
                <a:cs typeface="+mn-cs"/>
              </a:rPr>
              <a:t>virtual</a:t>
            </a:r>
          </a:p>
          <a:p>
            <a:r>
              <a:rPr lang="en-US" sz="1200" b="1" i="0" u="none" strike="noStrike" kern="1200" baseline="0" dirty="0" smtClean="0">
                <a:solidFill>
                  <a:schemeClr val="tx1"/>
                </a:solidFill>
                <a:latin typeface="+mn-lt"/>
                <a:ea typeface="+mn-ea"/>
                <a:cs typeface="+mn-cs"/>
              </a:rPr>
              <a:t>machine </a:t>
            </a:r>
            <a:r>
              <a:rPr lang="en-US" sz="1200" b="0" i="0" u="none" strike="noStrike" kern="1200" baseline="0" dirty="0" smtClean="0">
                <a:solidFill>
                  <a:schemeClr val="tx1"/>
                </a:solidFill>
                <a:latin typeface="+mn-lt"/>
                <a:ea typeface="+mn-ea"/>
                <a:cs typeface="+mn-cs"/>
              </a:rPr>
              <a:t>to execute the program.” </a:t>
            </a:r>
            <a:r>
              <a:rPr lang="en-US" sz="1200" b="0" i="0" u="none" strike="noStrike" kern="1200" baseline="0" dirty="0" smtClean="0">
                <a:solidFill>
                  <a:schemeClr val="tx1"/>
                </a:solidFill>
                <a:latin typeface="+mn-lt"/>
                <a:ea typeface="+mn-ea"/>
                <a:cs typeface="+mn-cs"/>
              </a:rPr>
              <a:t>(</a:t>
            </a:r>
            <a:r>
              <a:rPr lang="en-US" baseline="0" dirty="0" smtClean="0"/>
              <a:t>source K</a:t>
            </a:r>
            <a:r>
              <a:rPr lang="en-US" baseline="0" dirty="0" smtClean="0"/>
              <a:t>. Lambert’s book, Fundamentals of Python From First Programs through Data Structures, pp. 9)</a:t>
            </a:r>
          </a:p>
          <a:p>
            <a:r>
              <a:rPr lang="en-US" sz="1200" b="0" i="0" u="none" strike="noStrike" kern="1200" baseline="0" dirty="0" smtClean="0">
                <a:solidFill>
                  <a:schemeClr val="tx1"/>
                </a:solidFill>
                <a:latin typeface="+mn-lt"/>
                <a:ea typeface="+mn-ea"/>
                <a:cs typeface="+mn-cs"/>
              </a:rPr>
              <a:t>Basically, “An interpreter reads the source code of the program as written by the programmer, parses the source code, and interprets the instructions on-the-fly. Python is</a:t>
            </a:r>
          </a:p>
          <a:p>
            <a:r>
              <a:rPr lang="en-US" sz="1200" b="0" i="0" u="none" strike="noStrike" kern="1200" baseline="0" dirty="0" smtClean="0">
                <a:solidFill>
                  <a:schemeClr val="tx1"/>
                </a:solidFill>
                <a:latin typeface="+mn-lt"/>
                <a:ea typeface="+mn-ea"/>
                <a:cs typeface="+mn-cs"/>
              </a:rPr>
              <a:t>an interpreter and when we are running Python interactively, we can type a line of Python (a sentence) and Python processes it immediately and is ready for us to</a:t>
            </a:r>
          </a:p>
          <a:p>
            <a:r>
              <a:rPr lang="en-US" sz="1200" b="0" i="0" u="none" strike="noStrike" kern="1200" baseline="0" dirty="0" smtClean="0">
                <a:solidFill>
                  <a:schemeClr val="tx1"/>
                </a:solidFill>
                <a:latin typeface="+mn-lt"/>
                <a:ea typeface="+mn-ea"/>
                <a:cs typeface="+mn-cs"/>
              </a:rPr>
              <a:t>type another line of Python.” </a:t>
            </a:r>
            <a:r>
              <a:rPr lang="en-US" sz="1200" b="0" i="0" u="none" strike="noStrike" kern="1200" baseline="0" dirty="0" smtClean="0">
                <a:solidFill>
                  <a:schemeClr val="tx1"/>
                </a:solidFill>
                <a:latin typeface="+mn-lt"/>
                <a:ea typeface="+mn-ea"/>
                <a:cs typeface="+mn-cs"/>
              </a:rPr>
              <a:t>(source Ch</a:t>
            </a:r>
            <a:r>
              <a:rPr lang="en-US" sz="1200" b="0" i="0" u="none" strike="noStrike" kern="1200" baseline="0" dirty="0" smtClean="0">
                <a:solidFill>
                  <a:schemeClr val="tx1"/>
                </a:solidFill>
                <a:latin typeface="+mn-lt"/>
                <a:ea typeface="+mn-ea"/>
                <a:cs typeface="+mn-cs"/>
              </a:rPr>
              <a:t>. Severance’s book, Python for Informatics, pp. 9 )</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5</a:t>
            </a:fld>
            <a:endParaRPr lang="en-US"/>
          </a:p>
        </p:txBody>
      </p:sp>
    </p:spTree>
    <p:extLst>
      <p:ext uri="{BB962C8B-B14F-4D97-AF65-F5344CB8AC3E}">
        <p14:creationId xmlns:p14="http://schemas.microsoft.com/office/powerpoint/2010/main" val="1597056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6: Installing Python(1)</a:t>
            </a:r>
            <a:r>
              <a:rPr lang="en-US" b="0" dirty="0" smtClean="0"/>
              <a:t>:</a:t>
            </a:r>
            <a:r>
              <a:rPr lang="en-US" baseline="0" dirty="0" smtClean="0"/>
              <a:t> For the beginning let’s install Python. During these presentations we will be using Python 2.7.3. Even if Python 3 is already available, most of the teaching classes that are presenting Python, refer to Python 2.7.3. However, we will be referring to Python 3.0 from time to time, just to point out some major differences. There is a large spectrum of Integrated Development Environments that are being offered in order to develop Python scripts and projects. In order to keep the things simple, we will be presenting two such ways to develop Python programs. From these two, we will be using </a:t>
            </a:r>
            <a:r>
              <a:rPr lang="en-US" baseline="0" dirty="0" err="1" smtClean="0"/>
              <a:t>Enthought</a:t>
            </a:r>
            <a:r>
              <a:rPr lang="en-US" baseline="0" dirty="0" smtClean="0"/>
              <a:t> Canopy as the main IDE for the class.</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6</a:t>
            </a:fld>
            <a:endParaRPr lang="en-US"/>
          </a:p>
        </p:txBody>
      </p:sp>
    </p:spTree>
    <p:extLst>
      <p:ext uri="{BB962C8B-B14F-4D97-AF65-F5344CB8AC3E}">
        <p14:creationId xmlns:p14="http://schemas.microsoft.com/office/powerpoint/2010/main" val="1404431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7: Installing Python(2)</a:t>
            </a:r>
            <a:r>
              <a:rPr lang="en-US" b="0" dirty="0" smtClean="0"/>
              <a:t>:</a:t>
            </a:r>
            <a:r>
              <a:rPr lang="en-US" baseline="0" dirty="0" smtClean="0"/>
              <a:t> We will be referring to a Windows installation of Canopy; for other Operating Systems, there is plenty of documentation on </a:t>
            </a:r>
            <a:r>
              <a:rPr lang="en-US" baseline="0" dirty="0" err="1" smtClean="0"/>
              <a:t>Enthought</a:t>
            </a:r>
            <a:r>
              <a:rPr lang="en-US" baseline="0" dirty="0" smtClean="0"/>
              <a:t> canopy site.</a:t>
            </a:r>
          </a:p>
          <a:p>
            <a:r>
              <a:rPr lang="en-US" sz="1200" b="0" i="0" kern="1200" dirty="0" smtClean="0">
                <a:solidFill>
                  <a:schemeClr val="tx1"/>
                </a:solidFill>
                <a:effectLst/>
                <a:latin typeface="+mn-lt"/>
                <a:ea typeface="+mn-ea"/>
                <a:cs typeface="+mn-cs"/>
              </a:rPr>
              <a:t>So,</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first of all download a Windows installer from the Canopy download page. There are two choices to make: 32- or 64-bit, and (subscribers only) Express or Full. On 32-bit Windows, you must use a 32-bit installer. On 64-bit Windows, you can use either 32- or 64-bit, though the provider recommends the 64-bit installer unless you know you need the 32-bit version.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7</a:t>
            </a:fld>
            <a:endParaRPr lang="en-US"/>
          </a:p>
        </p:txBody>
      </p:sp>
    </p:spTree>
    <p:extLst>
      <p:ext uri="{BB962C8B-B14F-4D97-AF65-F5344CB8AC3E}">
        <p14:creationId xmlns:p14="http://schemas.microsoft.com/office/powerpoint/2010/main" val="1019359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8: Installing Python(3)</a:t>
            </a:r>
            <a:r>
              <a:rPr lang="en-US" b="0" dirty="0" smtClean="0"/>
              <a:t>:</a:t>
            </a:r>
            <a:r>
              <a:rPr lang="en-US" baseline="0" dirty="0" smtClean="0"/>
              <a:t> </a:t>
            </a:r>
            <a:r>
              <a:rPr lang="en-US" sz="1200" b="0" i="0" kern="1200" dirty="0" smtClean="0">
                <a:solidFill>
                  <a:schemeClr val="tx1"/>
                </a:solidFill>
                <a:effectLst/>
                <a:latin typeface="+mn-lt"/>
                <a:ea typeface="+mn-ea"/>
                <a:cs typeface="+mn-cs"/>
              </a:rPr>
              <a:t>Once the installation process is complete, the last step is to set up your Python environment. Launching the GUI by selecting ‘Canopy’ from the Windows Start Menu will start Canopy and the UI will guide you through the process.</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8</a:t>
            </a:fld>
            <a:endParaRPr lang="en-US"/>
          </a:p>
        </p:txBody>
      </p:sp>
    </p:spTree>
    <p:extLst>
      <p:ext uri="{BB962C8B-B14F-4D97-AF65-F5344CB8AC3E}">
        <p14:creationId xmlns:p14="http://schemas.microsoft.com/office/powerpoint/2010/main" val="3293201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9: </a:t>
            </a:r>
            <a:r>
              <a:rPr lang="en-US" b="1" dirty="0" err="1" smtClean="0"/>
              <a:t>Enthought</a:t>
            </a:r>
            <a:r>
              <a:rPr lang="en-US" b="1" dirty="0" smtClean="0"/>
              <a:t> Canopy (1)</a:t>
            </a:r>
            <a:r>
              <a:rPr lang="en-US" b="0" dirty="0" smtClean="0"/>
              <a:t>:</a:t>
            </a:r>
            <a:r>
              <a:rPr lang="en-US" baseline="0" dirty="0" smtClean="0"/>
              <a:t> Now, let’s have a look at the key pieces of the Code Editor. First of all, there is the File browser pane which s</a:t>
            </a:r>
            <a:r>
              <a:rPr lang="en-US" sz="1200" b="0" i="0" kern="1200" dirty="0" smtClean="0">
                <a:solidFill>
                  <a:schemeClr val="tx1"/>
                </a:solidFill>
                <a:effectLst/>
                <a:latin typeface="+mn-lt"/>
                <a:ea typeface="+mn-ea"/>
                <a:cs typeface="+mn-cs"/>
              </a:rPr>
              <a:t>hows one or more directories and any recently opened files. If we double-click a file, then it will be opened it in the Code Editor.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Then, there is the </a:t>
            </a:r>
            <a:r>
              <a:rPr lang="en-US" sz="1200" b="1" i="0" kern="1200" dirty="0" smtClean="0">
                <a:solidFill>
                  <a:schemeClr val="tx1"/>
                </a:solidFill>
                <a:effectLst/>
                <a:latin typeface="+mn-lt"/>
                <a:ea typeface="+mn-ea"/>
                <a:cs typeface="+mn-cs"/>
              </a:rPr>
              <a:t>Code editor</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which is </a:t>
            </a:r>
            <a:r>
              <a:rPr lang="en-US" sz="1200" b="0" i="0" kern="1200" dirty="0" smtClean="0">
                <a:solidFill>
                  <a:schemeClr val="tx1"/>
                </a:solidFill>
                <a:effectLst/>
                <a:latin typeface="+mn-lt"/>
                <a:ea typeface="+mn-ea"/>
                <a:cs typeface="+mn-cs"/>
              </a:rPr>
              <a:t>a general purpose text-editor, but in addition to that there are implemented</a:t>
            </a:r>
            <a:r>
              <a:rPr lang="en-US" sz="1200" b="0" i="0" kern="1200" baseline="0" dirty="0" smtClean="0">
                <a:solidFill>
                  <a:schemeClr val="tx1"/>
                </a:solidFill>
                <a:effectLst/>
                <a:latin typeface="+mn-lt"/>
                <a:ea typeface="+mn-ea"/>
                <a:cs typeface="+mn-cs"/>
              </a:rPr>
              <a:t> specific features for</a:t>
            </a:r>
            <a:r>
              <a:rPr lang="en-US" sz="1200" b="0" i="0" kern="1200" dirty="0" smtClean="0">
                <a:solidFill>
                  <a:schemeClr val="tx1"/>
                </a:solidFill>
                <a:effectLst/>
                <a:latin typeface="+mn-lt"/>
                <a:ea typeface="+mn-ea"/>
                <a:cs typeface="+mn-cs"/>
              </a:rPr>
              <a:t> editing Python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Python pane</a:t>
            </a:r>
            <a:r>
              <a:rPr lang="en-US" sz="1200" b="0" i="0" kern="1200" dirty="0" smtClean="0">
                <a:solidFill>
                  <a:schemeClr val="tx1"/>
                </a:solidFill>
                <a:effectLst/>
                <a:latin typeface="+mn-lt"/>
                <a:ea typeface="+mn-ea"/>
                <a:cs typeface="+mn-cs"/>
              </a:rPr>
              <a:t> integrates an Interactive Python prompt (</a:t>
            </a:r>
            <a:r>
              <a:rPr lang="en-US" sz="1200" b="0" i="0" kern="1200" smtClean="0">
                <a:solidFill>
                  <a:schemeClr val="tx1"/>
                </a:solidFill>
                <a:effectLst/>
                <a:latin typeface="+mn-lt"/>
                <a:ea typeface="+mn-ea"/>
                <a:cs typeface="+mn-cs"/>
              </a:rPr>
              <a:t>usually</a:t>
            </a:r>
            <a:r>
              <a:rPr lang="en-US" sz="1200" b="0" i="0" kern="1200" baseline="0" smtClean="0">
                <a:solidFill>
                  <a:schemeClr val="tx1"/>
                </a:solidFill>
                <a:effectLst/>
                <a:latin typeface="+mn-lt"/>
                <a:ea typeface="+mn-ea"/>
                <a:cs typeface="+mn-cs"/>
              </a:rPr>
              <a:t> </a:t>
            </a:r>
            <a:r>
              <a:rPr lang="en-US" sz="1200" b="0" i="0" kern="1200" baseline="0" smtClean="0">
                <a:solidFill>
                  <a:schemeClr val="tx1"/>
                </a:solidFill>
                <a:effectLst/>
                <a:latin typeface="+mn-lt"/>
                <a:ea typeface="+mn-ea"/>
                <a:cs typeface="+mn-cs"/>
              </a:rPr>
              <a:t>known </a:t>
            </a:r>
            <a:r>
              <a:rPr lang="en-US" sz="1200" b="0" i="0" kern="1200" baseline="0" dirty="0" smtClean="0">
                <a:solidFill>
                  <a:schemeClr val="tx1"/>
                </a:solidFill>
                <a:effectLst/>
                <a:latin typeface="+mn-lt"/>
                <a:ea typeface="+mn-ea"/>
                <a:cs typeface="+mn-cs"/>
              </a:rPr>
              <a:t>as </a:t>
            </a:r>
            <a:r>
              <a:rPr lang="en-US" sz="1200" b="0" i="0" kern="1200" dirty="0" err="1" smtClean="0">
                <a:solidFill>
                  <a:schemeClr val="tx1"/>
                </a:solidFill>
                <a:effectLst/>
                <a:latin typeface="+mn-lt"/>
                <a:ea typeface="+mn-ea"/>
                <a:cs typeface="+mn-cs"/>
              </a:rPr>
              <a:t>IPython</a:t>
            </a:r>
            <a:r>
              <a:rPr lang="en-US" sz="1200" b="0" i="0" kern="1200" dirty="0" smtClean="0">
                <a:solidFill>
                  <a:schemeClr val="tx1"/>
                </a:solidFill>
                <a:effectLst/>
                <a:latin typeface="+mn-lt"/>
                <a:ea typeface="+mn-ea"/>
                <a:cs typeface="+mn-cs"/>
              </a:rPr>
              <a:t> prompt) that allows the programmer</a:t>
            </a:r>
            <a:r>
              <a:rPr lang="en-US" sz="1200" b="0" i="0" kern="1200" baseline="0" dirty="0" smtClean="0">
                <a:solidFill>
                  <a:schemeClr val="tx1"/>
                </a:solidFill>
                <a:effectLst/>
                <a:latin typeface="+mn-lt"/>
                <a:ea typeface="+mn-ea"/>
                <a:cs typeface="+mn-cs"/>
              </a:rPr>
              <a:t> to </a:t>
            </a:r>
            <a:r>
              <a:rPr lang="en-US" sz="1200" b="0" i="0" kern="1200" dirty="0" smtClean="0">
                <a:solidFill>
                  <a:schemeClr val="tx1"/>
                </a:solidFill>
                <a:effectLst/>
                <a:latin typeface="+mn-lt"/>
                <a:ea typeface="+mn-ea"/>
                <a:cs typeface="+mn-cs"/>
              </a:rPr>
              <a:t>test the code;</a:t>
            </a:r>
            <a:r>
              <a:rPr lang="en-US" sz="1200" b="0" i="0" kern="1200" baseline="0" dirty="0" smtClean="0">
                <a:solidFill>
                  <a:schemeClr val="tx1"/>
                </a:solidFill>
                <a:effectLst/>
                <a:latin typeface="+mn-lt"/>
                <a:ea typeface="+mn-ea"/>
                <a:cs typeface="+mn-cs"/>
              </a:rPr>
              <a:t> and finally </a:t>
            </a:r>
            <a:r>
              <a:rPr lang="en-US" sz="1200" b="1" i="0" kern="1200" dirty="0" smtClean="0">
                <a:solidFill>
                  <a:schemeClr val="tx1"/>
                </a:solidFill>
                <a:effectLst/>
                <a:latin typeface="+mn-lt"/>
                <a:ea typeface="+mn-ea"/>
                <a:cs typeface="+mn-cs"/>
              </a:rPr>
              <a:t>Editor status bar</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which </a:t>
            </a:r>
            <a:r>
              <a:rPr lang="en-US" sz="1200" b="0" i="0" kern="1200" dirty="0" smtClean="0">
                <a:solidFill>
                  <a:schemeClr val="tx1"/>
                </a:solidFill>
                <a:effectLst/>
                <a:latin typeface="+mn-lt"/>
                <a:ea typeface="+mn-ea"/>
                <a:cs typeface="+mn-cs"/>
              </a:rPr>
              <a:t>shows different information about the file currently displayed in the code editor.</a:t>
            </a:r>
            <a:r>
              <a:rPr lang="en-US" sz="1200" b="0" i="0" kern="1200" baseline="0" dirty="0" smtClean="0">
                <a:solidFill>
                  <a:schemeClr val="tx1"/>
                </a:solidFill>
                <a:effectLst/>
                <a:latin typeface="+mn-lt"/>
                <a:ea typeface="+mn-ea"/>
                <a:cs typeface="+mn-cs"/>
              </a:rPr>
              <a:t> Such information includes</a:t>
            </a:r>
            <a:r>
              <a:rPr lang="en-US" sz="1200" b="0" i="0" kern="1200" dirty="0" smtClean="0">
                <a:solidFill>
                  <a:schemeClr val="tx1"/>
                </a:solidFill>
                <a:effectLst/>
                <a:latin typeface="+mn-lt"/>
                <a:ea typeface="+mn-ea"/>
                <a:cs typeface="+mn-cs"/>
              </a:rPr>
              <a:t> line and column (2 and 1, respectively, in the image from the slide), file type, and file path and name.</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9</a:t>
            </a:fld>
            <a:endParaRPr lang="en-US"/>
          </a:p>
        </p:txBody>
      </p:sp>
    </p:spTree>
    <p:extLst>
      <p:ext uri="{BB962C8B-B14F-4D97-AF65-F5344CB8AC3E}">
        <p14:creationId xmlns:p14="http://schemas.microsoft.com/office/powerpoint/2010/main" val="17483389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5"/>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5" name="Line 26"/>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sp>
        <p:nvSpPr>
          <p:cNvPr id="6" name="Text Box 16"/>
          <p:cNvSpPr txBox="1">
            <a:spLocks noChangeArrowheads="1"/>
          </p:cNvSpPr>
          <p:nvPr/>
        </p:nvSpPr>
        <p:spPr bwMode="auto">
          <a:xfrm>
            <a:off x="7191375" y="1046163"/>
            <a:ext cx="1368425" cy="252412"/>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Politehnica University of Timisoara</a:t>
            </a:r>
            <a:endParaRPr lang="en-US" sz="600" dirty="0" smtClean="0">
              <a:latin typeface="Arial" pitchFamily="34" charset="0"/>
              <a:cs typeface="Arial" pitchFamily="34" charset="0"/>
            </a:endParaRPr>
          </a:p>
        </p:txBody>
      </p:sp>
      <p:pic>
        <p:nvPicPr>
          <p:cNvPr id="7" name="Picture 21"/>
          <p:cNvPicPr>
            <a:picLocks noChangeAspect="1"/>
          </p:cNvPicPr>
          <p:nvPr/>
        </p:nvPicPr>
        <p:blipFill>
          <a:blip r:embed="rId2"/>
          <a:srcRect/>
          <a:stretch>
            <a:fillRect/>
          </a:stretch>
        </p:blipFill>
        <p:spPr bwMode="auto">
          <a:xfrm>
            <a:off x="3635375" y="5260975"/>
            <a:ext cx="1733550" cy="904875"/>
          </a:xfrm>
          <a:prstGeom prst="rect">
            <a:avLst/>
          </a:prstGeom>
          <a:noFill/>
          <a:ln w="9525">
            <a:noFill/>
            <a:miter lim="800000"/>
            <a:headEnd/>
            <a:tailEnd/>
          </a:ln>
        </p:spPr>
      </p:pic>
      <p:grpSp>
        <p:nvGrpSpPr>
          <p:cNvPr id="8" name="Group 7"/>
          <p:cNvGrpSpPr>
            <a:grpSpLocks/>
          </p:cNvGrpSpPr>
          <p:nvPr/>
        </p:nvGrpSpPr>
        <p:grpSpPr bwMode="auto">
          <a:xfrm>
            <a:off x="755650" y="422275"/>
            <a:ext cx="1079500" cy="711200"/>
            <a:chOff x="755576" y="422275"/>
            <a:chExt cx="1080120" cy="711681"/>
          </a:xfrm>
        </p:grpSpPr>
        <p:sp>
          <p:nvSpPr>
            <p:cNvPr id="9" name="Text Box 17"/>
            <p:cNvSpPr txBox="1">
              <a:spLocks noChangeArrowheads="1"/>
            </p:cNvSpPr>
            <p:nvPr userDrawn="1"/>
          </p:nvSpPr>
          <p:spPr bwMode="auto">
            <a:xfrm>
              <a:off x="755576" y="965567"/>
              <a:ext cx="1080120" cy="16838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700" spc="20" dirty="0" smtClean="0">
                  <a:latin typeface="Arial" pitchFamily="34" charset="0"/>
                  <a:cs typeface="Arial" pitchFamily="34" charset="0"/>
                </a:rPr>
                <a:t>EUROPEAN UNION</a:t>
              </a:r>
            </a:p>
          </p:txBody>
        </p:sp>
        <p:pic>
          <p:nvPicPr>
            <p:cNvPr id="10" name="Picture 9"/>
            <p:cNvPicPr>
              <a:picLocks noChangeAspect="1" noChangeArrowheads="1"/>
            </p:cNvPicPr>
            <p:nvPr userDrawn="1"/>
          </p:nvPicPr>
          <p:blipFill>
            <a:blip r:embed="rId3"/>
            <a:srcRect l="6113" t="4662" r="4570" b="22081"/>
            <a:stretch>
              <a:fillRect/>
            </a:stretch>
          </p:blipFill>
          <p:spPr bwMode="auto">
            <a:xfrm>
              <a:off x="857250" y="422275"/>
              <a:ext cx="892175" cy="593723"/>
            </a:xfrm>
            <a:prstGeom prst="rect">
              <a:avLst/>
            </a:prstGeom>
            <a:noFill/>
            <a:ln w="9525">
              <a:noFill/>
              <a:miter lim="800000"/>
              <a:headEnd/>
              <a:tailEnd/>
            </a:ln>
          </p:spPr>
        </p:pic>
      </p:grpSp>
      <p:grpSp>
        <p:nvGrpSpPr>
          <p:cNvPr id="11" name="Group 11"/>
          <p:cNvGrpSpPr>
            <a:grpSpLocks/>
          </p:cNvGrpSpPr>
          <p:nvPr/>
        </p:nvGrpSpPr>
        <p:grpSpPr bwMode="auto">
          <a:xfrm>
            <a:off x="2293938" y="428625"/>
            <a:ext cx="1439862" cy="846138"/>
            <a:chOff x="2293680" y="428407"/>
            <a:chExt cx="1440086" cy="846355"/>
          </a:xfrm>
        </p:grpSpPr>
        <p:sp>
          <p:nvSpPr>
            <p:cNvPr id="12" name="Text Box 14"/>
            <p:cNvSpPr txBox="1">
              <a:spLocks noChangeArrowheads="1"/>
            </p:cNvSpPr>
            <p:nvPr userDrawn="1"/>
          </p:nvSpPr>
          <p:spPr bwMode="auto">
            <a:xfrm>
              <a:off x="2293680" y="1046103"/>
              <a:ext cx="1440086" cy="22865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GOVERNMENT OF ROMANIA</a:t>
              </a:r>
              <a:endParaRPr lang="ro-RO" sz="650" dirty="0" smtClean="0">
                <a:latin typeface="Arial" pitchFamily="34" charset="0"/>
                <a:cs typeface="Arial" pitchFamily="34" charset="0"/>
              </a:endParaRPr>
            </a:p>
          </p:txBody>
        </p:sp>
        <p:pic>
          <p:nvPicPr>
            <p:cNvPr id="13" name="Picture 9"/>
            <p:cNvPicPr>
              <a:picLocks noChangeAspect="1"/>
            </p:cNvPicPr>
            <p:nvPr userDrawn="1"/>
          </p:nvPicPr>
          <p:blipFill>
            <a:blip r:embed="rId4"/>
            <a:srcRect/>
            <a:stretch>
              <a:fillRect/>
            </a:stretch>
          </p:blipFill>
          <p:spPr bwMode="auto">
            <a:xfrm>
              <a:off x="2771795" y="428407"/>
              <a:ext cx="483855" cy="666409"/>
            </a:xfrm>
            <a:prstGeom prst="rect">
              <a:avLst/>
            </a:prstGeom>
            <a:noFill/>
            <a:ln w="9525">
              <a:noFill/>
              <a:miter lim="800000"/>
              <a:headEnd/>
              <a:tailEnd/>
            </a:ln>
          </p:spPr>
        </p:pic>
      </p:grpSp>
      <p:grpSp>
        <p:nvGrpSpPr>
          <p:cNvPr id="14" name="Group 14"/>
          <p:cNvGrpSpPr>
            <a:grpSpLocks/>
          </p:cNvGrpSpPr>
          <p:nvPr/>
        </p:nvGrpSpPr>
        <p:grpSpPr bwMode="auto">
          <a:xfrm>
            <a:off x="3895725" y="169863"/>
            <a:ext cx="1358900" cy="1098550"/>
            <a:chOff x="3895552" y="187920"/>
            <a:chExt cx="1358900" cy="1098984"/>
          </a:xfrm>
        </p:grpSpPr>
        <p:sp>
          <p:nvSpPr>
            <p:cNvPr id="15" name="Text Box 18"/>
            <p:cNvSpPr txBox="1">
              <a:spLocks noChangeArrowheads="1"/>
            </p:cNvSpPr>
            <p:nvPr userDrawn="1"/>
          </p:nvSpPr>
          <p:spPr bwMode="auto">
            <a:xfrm>
              <a:off x="3895552" y="1061390"/>
              <a:ext cx="1358900" cy="225514"/>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SERBIAN GOVERNMENT</a:t>
              </a:r>
              <a:endParaRPr lang="ro-RO" sz="650" dirty="0" smtClean="0">
                <a:latin typeface="Arial" pitchFamily="34" charset="0"/>
                <a:cs typeface="Arial" pitchFamily="34" charset="0"/>
              </a:endParaRPr>
            </a:p>
          </p:txBody>
        </p:sp>
        <p:pic>
          <p:nvPicPr>
            <p:cNvPr id="16" name="Picture 12"/>
            <p:cNvPicPr>
              <a:picLocks noChangeAspect="1"/>
            </p:cNvPicPr>
            <p:nvPr userDrawn="1"/>
          </p:nvPicPr>
          <p:blipFill>
            <a:blip r:embed="rId5"/>
            <a:srcRect/>
            <a:stretch>
              <a:fillRect/>
            </a:stretch>
          </p:blipFill>
          <p:spPr bwMode="auto">
            <a:xfrm>
              <a:off x="4320867" y="187920"/>
              <a:ext cx="499088" cy="906177"/>
            </a:xfrm>
            <a:prstGeom prst="rect">
              <a:avLst/>
            </a:prstGeom>
            <a:noFill/>
            <a:ln w="9525">
              <a:noFill/>
              <a:miter lim="800000"/>
              <a:headEnd/>
              <a:tailEnd/>
            </a:ln>
          </p:spPr>
        </p:pic>
      </p:grpSp>
      <p:grpSp>
        <p:nvGrpSpPr>
          <p:cNvPr id="17" name="Group 17"/>
          <p:cNvGrpSpPr>
            <a:grpSpLocks/>
          </p:cNvGrpSpPr>
          <p:nvPr/>
        </p:nvGrpSpPr>
        <p:grpSpPr bwMode="auto">
          <a:xfrm>
            <a:off x="5651500" y="392113"/>
            <a:ext cx="1208088" cy="879475"/>
            <a:chOff x="5651500" y="392471"/>
            <a:chExt cx="1208088" cy="879115"/>
          </a:xfrm>
        </p:grpSpPr>
        <p:sp>
          <p:nvSpPr>
            <p:cNvPr id="18" name="Text Box 15"/>
            <p:cNvSpPr txBox="1">
              <a:spLocks noChangeArrowheads="1"/>
            </p:cNvSpPr>
            <p:nvPr userDrawn="1"/>
          </p:nvSpPr>
          <p:spPr bwMode="auto">
            <a:xfrm>
              <a:off x="5651500" y="1012929"/>
              <a:ext cx="1208088" cy="258657"/>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solidFill>
                    <a:srgbClr val="005AA0"/>
                  </a:solidFill>
                  <a:latin typeface="Arial" pitchFamily="34" charset="0"/>
                  <a:cs typeface="Arial" pitchFamily="34" charset="0"/>
                </a:rPr>
                <a:t>Structural Funds</a:t>
              </a:r>
            </a:p>
            <a:p>
              <a:pPr algn="ctr">
                <a:defRPr/>
              </a:pPr>
              <a:r>
                <a:rPr lang="en-US" sz="650" dirty="0" smtClean="0">
                  <a:solidFill>
                    <a:srgbClr val="005AA0"/>
                  </a:solidFill>
                  <a:latin typeface="Arial" pitchFamily="34" charset="0"/>
                  <a:cs typeface="Arial" pitchFamily="34" charset="0"/>
                </a:rPr>
                <a:t>2007-2013</a:t>
              </a:r>
              <a:endParaRPr lang="ro-RO" sz="650" dirty="0" smtClean="0">
                <a:solidFill>
                  <a:srgbClr val="005AA0"/>
                </a:solidFill>
                <a:latin typeface="Arial" pitchFamily="34" charset="0"/>
                <a:cs typeface="Arial" pitchFamily="34" charset="0"/>
              </a:endParaRPr>
            </a:p>
          </p:txBody>
        </p:sp>
        <p:pic>
          <p:nvPicPr>
            <p:cNvPr id="19" name="Picture 15"/>
            <p:cNvPicPr>
              <a:picLocks noChangeAspect="1"/>
            </p:cNvPicPr>
            <p:nvPr userDrawn="1"/>
          </p:nvPicPr>
          <p:blipFill>
            <a:blip r:embed="rId6"/>
            <a:srcRect/>
            <a:stretch>
              <a:fillRect/>
            </a:stretch>
          </p:blipFill>
          <p:spPr bwMode="auto">
            <a:xfrm>
              <a:off x="5921695" y="392471"/>
              <a:ext cx="667698" cy="653330"/>
            </a:xfrm>
            <a:prstGeom prst="rect">
              <a:avLst/>
            </a:prstGeom>
            <a:noFill/>
            <a:ln w="9525">
              <a:noFill/>
              <a:miter lim="800000"/>
              <a:headEnd/>
              <a:tailEnd/>
            </a:ln>
          </p:spPr>
        </p:pic>
      </p:grpSp>
      <p:sp>
        <p:nvSpPr>
          <p:cNvPr id="20" name="TextBox 28"/>
          <p:cNvSpPr txBox="1"/>
          <p:nvPr/>
        </p:nvSpPr>
        <p:spPr>
          <a:xfrm>
            <a:off x="3708400" y="6037263"/>
            <a:ext cx="1943100" cy="200025"/>
          </a:xfrm>
          <a:prstGeom prst="rect">
            <a:avLst/>
          </a:prstGeom>
          <a:noFill/>
          <a:ln>
            <a:noFill/>
          </a:ln>
        </p:spPr>
        <p:txBody>
          <a:bodyPr>
            <a:spAutoFit/>
          </a:bodyPr>
          <a:lstStyle/>
          <a:p>
            <a:pPr>
              <a:defRPr/>
            </a:pPr>
            <a:r>
              <a:rPr lang="en-US" sz="700" dirty="0">
                <a:latin typeface="Trebuchet MS" pitchFamily="34" charset="0"/>
              </a:rPr>
              <a:t>Common borders. Common solutions.</a:t>
            </a:r>
          </a:p>
        </p:txBody>
      </p:sp>
      <p:pic>
        <p:nvPicPr>
          <p:cNvPr id="21" name="Picture 25"/>
          <p:cNvPicPr>
            <a:picLocks noChangeAspect="1" noChangeArrowheads="1"/>
          </p:cNvPicPr>
          <p:nvPr/>
        </p:nvPicPr>
        <p:blipFill>
          <a:blip r:embed="rId7"/>
          <a:srcRect/>
          <a:stretch>
            <a:fillRect/>
          </a:stretch>
        </p:blipFill>
        <p:spPr bwMode="auto">
          <a:xfrm>
            <a:off x="7451725" y="428625"/>
            <a:ext cx="793750" cy="696913"/>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o-R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o-RO"/>
          </a:p>
        </p:txBody>
      </p:sp>
      <p:sp>
        <p:nvSpPr>
          <p:cNvPr id="22" name="Date Placeholder 3"/>
          <p:cNvSpPr>
            <a:spLocks noGrp="1"/>
          </p:cNvSpPr>
          <p:nvPr>
            <p:ph type="dt" sz="half" idx="10"/>
          </p:nvPr>
        </p:nvSpPr>
        <p:spPr/>
        <p:txBody>
          <a:bodyPr/>
          <a:lstStyle>
            <a:lvl1pPr>
              <a:defRPr/>
            </a:lvl1pPr>
          </a:lstStyle>
          <a:p>
            <a:fld id="{8E099005-0488-43D3-8226-638A97BEA1FB}" type="datetimeFigureOut">
              <a:rPr lang="ro-RO" smtClean="0"/>
              <a:t>31.05.2015</a:t>
            </a:fld>
            <a:endParaRPr lang="ro-RO"/>
          </a:p>
        </p:txBody>
      </p:sp>
      <p:sp>
        <p:nvSpPr>
          <p:cNvPr id="23" name="Footer Placeholder 4"/>
          <p:cNvSpPr>
            <a:spLocks noGrp="1"/>
          </p:cNvSpPr>
          <p:nvPr>
            <p:ph type="ftr" sz="quarter" idx="11"/>
          </p:nvPr>
        </p:nvSpPr>
        <p:spPr>
          <a:xfrm>
            <a:off x="3059113" y="6481763"/>
            <a:ext cx="2895600" cy="365125"/>
          </a:xfrm>
        </p:spPr>
        <p:txBody>
          <a:bodyPr/>
          <a:lstStyle>
            <a:lvl1pPr>
              <a:defRPr/>
            </a:lvl1pPr>
          </a:lstStyle>
          <a:p>
            <a:endParaRPr lang="ro-RO"/>
          </a:p>
        </p:txBody>
      </p:sp>
      <p:sp>
        <p:nvSpPr>
          <p:cNvPr id="24" name="Slide Number Placeholder 5"/>
          <p:cNvSpPr>
            <a:spLocks noGrp="1"/>
          </p:cNvSpPr>
          <p:nvPr>
            <p:ph type="sldNum" sz="quarter" idx="12"/>
          </p:nvPr>
        </p:nvSpPr>
        <p:spPr>
          <a:xfrm>
            <a:off x="6948488" y="6492875"/>
            <a:ext cx="1773237" cy="365125"/>
          </a:xfrm>
        </p:spPr>
        <p:txBody>
          <a:bodyPr/>
          <a:lstStyle>
            <a:lvl1pPr>
              <a:defRPr>
                <a:effectLst>
                  <a:outerShdw blurRad="38100" dist="38100" dir="2700000" algn="tl">
                    <a:srgbClr val="000000">
                      <a:alpha val="43137"/>
                    </a:srgbClr>
                  </a:outerShdw>
                </a:effectLst>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150182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39E2472-A05C-4646-BAD8-9E097813C1AA}" type="datetimeFigureOut">
              <a:rPr lang="en-US"/>
              <a:pPr>
                <a:defRPr/>
              </a:pPr>
              <a:t>5/31/2015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6FFABCB-AE60-4C94-B2B9-EC1AA66AC907}" type="slidenum">
              <a:rPr lang="en-US"/>
              <a:pPr>
                <a:defRPr/>
              </a:pPr>
              <a:t>‹#›</a:t>
            </a:fld>
            <a:endParaRPr lang="en-US"/>
          </a:p>
        </p:txBody>
      </p:sp>
    </p:spTree>
    <p:extLst>
      <p:ext uri="{BB962C8B-B14F-4D97-AF65-F5344CB8AC3E}">
        <p14:creationId xmlns:p14="http://schemas.microsoft.com/office/powerpoint/2010/main" val="2617057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46A81A2-97EB-4517-B5DF-7FD401A510EE}" type="datetimeFigureOut">
              <a:rPr lang="en-US"/>
              <a:pPr>
                <a:defRPr/>
              </a:pPr>
              <a:t>5/31/2015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C9DE8EE-8AF1-4008-A924-B7E9557EA4B2}" type="slidenum">
              <a:rPr lang="en-US"/>
              <a:pPr>
                <a:defRPr/>
              </a:pPr>
              <a:t>‹#›</a:t>
            </a:fld>
            <a:endParaRPr lang="en-US"/>
          </a:p>
        </p:txBody>
      </p:sp>
    </p:spTree>
    <p:extLst>
      <p:ext uri="{BB962C8B-B14F-4D97-AF65-F5344CB8AC3E}">
        <p14:creationId xmlns:p14="http://schemas.microsoft.com/office/powerpoint/2010/main" val="1022889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CA20674-443D-4556-B34A-2C2FA22D0D42}" type="datetimeFigureOut">
              <a:rPr lang="en-US"/>
              <a:pPr>
                <a:defRPr/>
              </a:pPr>
              <a:t>5/31/2015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330ECF3-4091-4A10-B4FE-59F524709211}" type="slidenum">
              <a:rPr lang="en-US"/>
              <a:pPr>
                <a:defRPr/>
              </a:pPr>
              <a:t>‹#›</a:t>
            </a:fld>
            <a:endParaRPr lang="en-US"/>
          </a:p>
        </p:txBody>
      </p:sp>
    </p:spTree>
    <p:extLst>
      <p:ext uri="{BB962C8B-B14F-4D97-AF65-F5344CB8AC3E}">
        <p14:creationId xmlns:p14="http://schemas.microsoft.com/office/powerpoint/2010/main" val="3379652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EB4888B-D824-4744-843E-6300F7989D7C}" type="datetimeFigureOut">
              <a:rPr lang="en-US"/>
              <a:pPr>
                <a:defRPr/>
              </a:pPr>
              <a:t>5/31/2015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F0A440-29E4-4D73-B1D6-D38B3B2D125E}" type="slidenum">
              <a:rPr lang="en-US"/>
              <a:pPr>
                <a:defRPr/>
              </a:pPr>
              <a:t>‹#›</a:t>
            </a:fld>
            <a:endParaRPr lang="en-US"/>
          </a:p>
        </p:txBody>
      </p:sp>
    </p:spTree>
    <p:extLst>
      <p:ext uri="{BB962C8B-B14F-4D97-AF65-F5344CB8AC3E}">
        <p14:creationId xmlns:p14="http://schemas.microsoft.com/office/powerpoint/2010/main" val="1821094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EC5D4D8-0166-43FA-8639-125227A33E1E}" type="datetimeFigureOut">
              <a:rPr lang="en-US"/>
              <a:pPr>
                <a:defRPr/>
              </a:pPr>
              <a:t>5/31/2015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D7B1A58-C93D-42E8-B84F-1D1939746DBF}" type="slidenum">
              <a:rPr lang="en-US"/>
              <a:pPr>
                <a:defRPr/>
              </a:pPr>
              <a:t>‹#›</a:t>
            </a:fld>
            <a:endParaRPr lang="en-US"/>
          </a:p>
        </p:txBody>
      </p:sp>
    </p:spTree>
    <p:extLst>
      <p:ext uri="{BB962C8B-B14F-4D97-AF65-F5344CB8AC3E}">
        <p14:creationId xmlns:p14="http://schemas.microsoft.com/office/powerpoint/2010/main" val="800972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0165E5F-7FE9-47C4-84E5-CBD9574E89DF}" type="datetimeFigureOut">
              <a:rPr lang="en-US"/>
              <a:pPr>
                <a:defRPr/>
              </a:pPr>
              <a:t>5/31/2015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088CA81-8882-43F8-A391-36B357FCFFD3}" type="slidenum">
              <a:rPr lang="en-US"/>
              <a:pPr>
                <a:defRPr/>
              </a:pPr>
              <a:t>‹#›</a:t>
            </a:fld>
            <a:endParaRPr lang="en-US"/>
          </a:p>
        </p:txBody>
      </p:sp>
    </p:spTree>
    <p:extLst>
      <p:ext uri="{BB962C8B-B14F-4D97-AF65-F5344CB8AC3E}">
        <p14:creationId xmlns:p14="http://schemas.microsoft.com/office/powerpoint/2010/main" val="1313328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AAB96AF-94D2-4BA3-A137-E244CB4A31A8}" type="datetimeFigureOut">
              <a:rPr lang="en-US"/>
              <a:pPr>
                <a:defRPr/>
              </a:pPr>
              <a:t>5/31/2015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43AB76-1CAA-412B-A10F-4189D0D66960}" type="slidenum">
              <a:rPr lang="en-US"/>
              <a:pPr>
                <a:defRPr/>
              </a:pPr>
              <a:t>‹#›</a:t>
            </a:fld>
            <a:endParaRPr lang="en-US"/>
          </a:p>
        </p:txBody>
      </p:sp>
    </p:spTree>
    <p:extLst>
      <p:ext uri="{BB962C8B-B14F-4D97-AF65-F5344CB8AC3E}">
        <p14:creationId xmlns:p14="http://schemas.microsoft.com/office/powerpoint/2010/main" val="1533310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0E6835-09A7-4F30-95C7-A48CDFA63B65}" type="datetimeFigureOut">
              <a:rPr lang="en-US"/>
              <a:pPr>
                <a:defRPr/>
              </a:pPr>
              <a:t>5/31/2015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0CE957-7877-4451-A90A-3E519E40659D}" type="slidenum">
              <a:rPr lang="en-US"/>
              <a:pPr>
                <a:defRPr/>
              </a:pPr>
              <a:t>‹#›</a:t>
            </a:fld>
            <a:endParaRPr lang="en-US"/>
          </a:p>
        </p:txBody>
      </p:sp>
    </p:spTree>
    <p:extLst>
      <p:ext uri="{BB962C8B-B14F-4D97-AF65-F5344CB8AC3E}">
        <p14:creationId xmlns:p14="http://schemas.microsoft.com/office/powerpoint/2010/main" val="387129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pic>
        <p:nvPicPr>
          <p:cNvPr id="5" name="Picture 11"/>
          <p:cNvPicPr>
            <a:picLocks noChangeAspect="1"/>
          </p:cNvPicPr>
          <p:nvPr/>
        </p:nvPicPr>
        <p:blipFill>
          <a:blip r:embed="rId2"/>
          <a:srcRect/>
          <a:stretch>
            <a:fillRect/>
          </a:stretch>
        </p:blipFill>
        <p:spPr bwMode="auto">
          <a:xfrm>
            <a:off x="250825" y="371475"/>
            <a:ext cx="1727200" cy="901700"/>
          </a:xfrm>
          <a:prstGeom prst="rect">
            <a:avLst/>
          </a:prstGeom>
          <a:noFill/>
          <a:ln w="9525">
            <a:noFill/>
            <a:miter lim="800000"/>
            <a:headEnd/>
            <a:tailEnd/>
          </a:ln>
        </p:spPr>
      </p:pic>
      <p:sp>
        <p:nvSpPr>
          <p:cNvPr id="6"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7" name="Line 12"/>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sp>
        <p:nvSpPr>
          <p:cNvPr id="8" name="TextBox 1"/>
          <p:cNvSpPr txBox="1"/>
          <p:nvPr/>
        </p:nvSpPr>
        <p:spPr>
          <a:xfrm>
            <a:off x="323850" y="1141413"/>
            <a:ext cx="1944688" cy="200025"/>
          </a:xfrm>
          <a:prstGeom prst="rect">
            <a:avLst/>
          </a:prstGeom>
          <a:noFill/>
          <a:ln>
            <a:noFill/>
          </a:ln>
        </p:spPr>
        <p:txBody>
          <a:bodyPr>
            <a:spAutoFit/>
          </a:bodyPr>
          <a:lstStyle/>
          <a:p>
            <a:pPr>
              <a:defRPr/>
            </a:pPr>
            <a:r>
              <a:rPr lang="en-US" sz="700" dirty="0">
                <a:latin typeface="Trebuchet MS" pitchFamily="34" charset="0"/>
              </a:rPr>
              <a:t>Common borders. Common solutions.</a:t>
            </a:r>
          </a:p>
        </p:txBody>
      </p:sp>
      <p:sp>
        <p:nvSpPr>
          <p:cNvPr id="3" name="Content Placeholder 2"/>
          <p:cNvSpPr>
            <a:spLocks noGrp="1"/>
          </p:cNvSpPr>
          <p:nvPr>
            <p:ph idx="1"/>
          </p:nvPr>
        </p:nvSpPr>
        <p:spPr>
          <a:xfrm>
            <a:off x="357158" y="2348880"/>
            <a:ext cx="8329642" cy="3623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4" name="Title 3"/>
          <p:cNvSpPr>
            <a:spLocks noGrp="1"/>
          </p:cNvSpPr>
          <p:nvPr>
            <p:ph type="title"/>
          </p:nvPr>
        </p:nvSpPr>
        <p:spPr>
          <a:xfrm>
            <a:off x="2002183" y="409079"/>
            <a:ext cx="6480720" cy="1000125"/>
          </a:xfrm>
        </p:spPr>
        <p:txBody>
          <a:bodyPr/>
          <a:lstStyle>
            <a:lvl1pPr>
              <a:defRPr sz="2800" b="1">
                <a:effectLst>
                  <a:outerShdw blurRad="38100" dist="38100" dir="2700000" algn="tl">
                    <a:srgbClr val="000000">
                      <a:alpha val="43137"/>
                    </a:srgb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105976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pic>
        <p:nvPicPr>
          <p:cNvPr id="5" name="Picture 11"/>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6"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7" name="Line 12"/>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grpSp>
        <p:nvGrpSpPr>
          <p:cNvPr id="8" name="Group 13"/>
          <p:cNvGrpSpPr>
            <a:grpSpLocks/>
          </p:cNvGrpSpPr>
          <p:nvPr/>
        </p:nvGrpSpPr>
        <p:grpSpPr bwMode="auto">
          <a:xfrm>
            <a:off x="7164388" y="541338"/>
            <a:ext cx="1182687" cy="787400"/>
            <a:chOff x="1949136" y="409078"/>
            <a:chExt cx="1182704" cy="787673"/>
          </a:xfrm>
        </p:grpSpPr>
        <p:grpSp>
          <p:nvGrpSpPr>
            <p:cNvPr id="9" name="Group 10"/>
            <p:cNvGrpSpPr>
              <a:grpSpLocks/>
            </p:cNvGrpSpPr>
            <p:nvPr userDrawn="1"/>
          </p:nvGrpSpPr>
          <p:grpSpPr bwMode="auto">
            <a:xfrm>
              <a:off x="1949136" y="409078"/>
              <a:ext cx="1182704" cy="787673"/>
              <a:chOff x="1949136" y="409078"/>
              <a:chExt cx="1182704" cy="787673"/>
            </a:xfrm>
          </p:grpSpPr>
          <p:sp>
            <p:nvSpPr>
              <p:cNvPr id="11" name="Rectangle 1"/>
              <p:cNvSpPr/>
              <p:nvPr userDrawn="1"/>
            </p:nvSpPr>
            <p:spPr>
              <a:xfrm>
                <a:off x="1949136" y="409078"/>
                <a:ext cx="1182704" cy="7876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Connector 7"/>
              <p:cNvCxnSpPr/>
              <p:nvPr userDrawn="1"/>
            </p:nvCxnSpPr>
            <p:spPr>
              <a:xfrm>
                <a:off x="1949136" y="409078"/>
                <a:ext cx="1182704" cy="78767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9"/>
              <p:cNvCxnSpPr/>
              <p:nvPr userDrawn="1"/>
            </p:nvCxnSpPr>
            <p:spPr>
              <a:xfrm flipV="1">
                <a:off x="1949136" y="409078"/>
                <a:ext cx="1182704" cy="787673"/>
              </a:xfrm>
              <a:prstGeom prst="line">
                <a:avLst/>
              </a:prstGeom>
            </p:spPr>
            <p:style>
              <a:lnRef idx="1">
                <a:schemeClr val="dk1"/>
              </a:lnRef>
              <a:fillRef idx="0">
                <a:schemeClr val="dk1"/>
              </a:fillRef>
              <a:effectRef idx="0">
                <a:schemeClr val="dk1"/>
              </a:effectRef>
              <a:fontRef idx="minor">
                <a:schemeClr val="tx1"/>
              </a:fontRef>
            </p:style>
          </p:cxnSp>
        </p:grpSp>
        <p:sp>
          <p:nvSpPr>
            <p:cNvPr id="10" name="TextBox 12"/>
            <p:cNvSpPr txBox="1"/>
            <p:nvPr userDrawn="1"/>
          </p:nvSpPr>
          <p:spPr>
            <a:xfrm>
              <a:off x="1999937" y="572647"/>
              <a:ext cx="1081103" cy="460535"/>
            </a:xfrm>
            <a:prstGeom prst="rect">
              <a:avLst/>
            </a:prstGeom>
            <a:noFill/>
          </p:spPr>
          <p:txBody>
            <a:bodyPr>
              <a:spAutoFit/>
            </a:bodyPr>
            <a:lstStyle/>
            <a:p>
              <a:pPr>
                <a:defRPr/>
              </a:pPr>
              <a:r>
                <a:rPr lang="en-US" sz="1200" dirty="0"/>
                <a:t>Project logo / Partner logo</a:t>
              </a:r>
            </a:p>
          </p:txBody>
        </p:sp>
      </p:grpSp>
      <p:sp>
        <p:nvSpPr>
          <p:cNvPr id="3" name="Content Placeholder 2"/>
          <p:cNvSpPr>
            <a:spLocks noGrp="1"/>
          </p:cNvSpPr>
          <p:nvPr>
            <p:ph idx="1"/>
          </p:nvPr>
        </p:nvSpPr>
        <p:spPr>
          <a:xfrm>
            <a:off x="357158" y="2348880"/>
            <a:ext cx="8329642" cy="3623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4" name="Title 3"/>
          <p:cNvSpPr>
            <a:spLocks noGrp="1"/>
          </p:cNvSpPr>
          <p:nvPr>
            <p:ph type="title"/>
          </p:nvPr>
        </p:nvSpPr>
        <p:spPr>
          <a:xfrm>
            <a:off x="1619672" y="1412776"/>
            <a:ext cx="6480720" cy="568077"/>
          </a:xfrm>
        </p:spPr>
        <p:txBody>
          <a:bodyPr/>
          <a:lstStyle>
            <a:lvl1pPr>
              <a:defRPr sz="2800" b="1">
                <a:effectLst>
                  <a:outerShdw blurRad="38100" dist="38100" dir="2700000" algn="tl">
                    <a:srgbClr val="000000">
                      <a:alpha val="43137"/>
                    </a:srgb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1312207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7"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8" name="Line 12"/>
          <p:cNvSpPr>
            <a:spLocks noChangeShapeType="1"/>
          </p:cNvSpPr>
          <p:nvPr/>
        </p:nvSpPr>
        <p:spPr bwMode="auto">
          <a:xfrm>
            <a:off x="0" y="6453188"/>
            <a:ext cx="9144000" cy="0"/>
          </a:xfrm>
          <a:prstGeom prst="line">
            <a:avLst/>
          </a:prstGeom>
          <a:noFill/>
          <a:ln w="76200">
            <a:solidFill>
              <a:srgbClr val="193C85"/>
            </a:solidFill>
            <a:round/>
            <a:headEnd/>
            <a:tailEnd/>
          </a:ln>
          <a:extLst/>
        </p:spPr>
        <p:txBody>
          <a:bodyPr/>
          <a:lstStyle/>
          <a:p>
            <a:pPr>
              <a:defRPr/>
            </a:pPr>
            <a:endParaRPr lang="en-US"/>
          </a:p>
        </p:txBody>
      </p:sp>
      <p:pic>
        <p:nvPicPr>
          <p:cNvPr id="9" name="Picture 15"/>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11" name="Title 1"/>
          <p:cNvSpPr>
            <a:spLocks noGrp="1"/>
          </p:cNvSpPr>
          <p:nvPr>
            <p:ph type="title"/>
          </p:nvPr>
        </p:nvSpPr>
        <p:spPr>
          <a:xfrm>
            <a:off x="1979613" y="273050"/>
            <a:ext cx="6912868" cy="1000125"/>
          </a:xfrm>
        </p:spPr>
        <p:txBody>
          <a:bodyPr/>
          <a:lstStyle>
            <a:lvl1pPr>
              <a:defRPr sz="3600">
                <a:effectLst>
                  <a:outerShdw blurRad="38100" dist="38100" dir="2700000" algn="tl">
                    <a:srgbClr val="000000">
                      <a:alpha val="43137"/>
                    </a:srgbClr>
                  </a:outerShdw>
                </a:effectLst>
              </a:defRPr>
            </a:lvl1pPr>
          </a:lstStyle>
          <a:p>
            <a:r>
              <a:rPr lang="en-US" smtClean="0"/>
              <a:t>Click to edit Master title style</a:t>
            </a:r>
            <a:endParaRPr lang="ro-RO" dirty="0"/>
          </a:p>
        </p:txBody>
      </p:sp>
      <p:sp>
        <p:nvSpPr>
          <p:cNvPr id="12" name="Text Placeholder 2"/>
          <p:cNvSpPr>
            <a:spLocks noGrp="1"/>
          </p:cNvSpPr>
          <p:nvPr>
            <p:ph type="body" idx="1"/>
          </p:nvPr>
        </p:nvSpPr>
        <p:spPr>
          <a:xfrm>
            <a:off x="457200" y="1535112"/>
            <a:ext cx="4040188" cy="7417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3"/>
          <p:cNvSpPr>
            <a:spLocks noGrp="1"/>
          </p:cNvSpPr>
          <p:nvPr>
            <p:ph sz="half" idx="2"/>
          </p:nvPr>
        </p:nvSpPr>
        <p:spPr>
          <a:xfrm>
            <a:off x="457200" y="2276871"/>
            <a:ext cx="4040188" cy="38492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14" name="Text Placeholder 4"/>
          <p:cNvSpPr>
            <a:spLocks noGrp="1"/>
          </p:cNvSpPr>
          <p:nvPr>
            <p:ph type="body" sz="quarter" idx="3"/>
          </p:nvPr>
        </p:nvSpPr>
        <p:spPr>
          <a:xfrm>
            <a:off x="4645025" y="1535112"/>
            <a:ext cx="4041775" cy="7417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4"/>
          </p:nvPr>
        </p:nvSpPr>
        <p:spPr>
          <a:xfrm>
            <a:off x="4645025" y="2276871"/>
            <a:ext cx="4041775" cy="38492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10" name="Date Placeholder 3"/>
          <p:cNvSpPr>
            <a:spLocks noGrp="1"/>
          </p:cNvSpPr>
          <p:nvPr>
            <p:ph type="dt" sz="half" idx="10"/>
          </p:nvPr>
        </p:nvSpPr>
        <p:spPr/>
        <p:txBody>
          <a:bodyPr/>
          <a:lstStyle>
            <a:lvl1pPr>
              <a:defRPr/>
            </a:lvl1pPr>
          </a:lstStyle>
          <a:p>
            <a:fld id="{8E099005-0488-43D3-8226-638A97BEA1FB}" type="datetimeFigureOut">
              <a:rPr lang="ro-RO" smtClean="0"/>
              <a:t>31.05.2015</a:t>
            </a:fld>
            <a:endParaRPr lang="ro-RO"/>
          </a:p>
        </p:txBody>
      </p:sp>
      <p:sp>
        <p:nvSpPr>
          <p:cNvPr id="16" name="Footer Placeholder 4"/>
          <p:cNvSpPr>
            <a:spLocks noGrp="1"/>
          </p:cNvSpPr>
          <p:nvPr>
            <p:ph type="ftr" sz="quarter" idx="11"/>
          </p:nvPr>
        </p:nvSpPr>
        <p:spPr/>
        <p:txBody>
          <a:bodyPr/>
          <a:lstStyle>
            <a:lvl1pPr>
              <a:defRPr/>
            </a:lvl1pPr>
          </a:lstStyle>
          <a:p>
            <a:endParaRPr lang="ro-RO"/>
          </a:p>
        </p:txBody>
      </p:sp>
      <p:sp>
        <p:nvSpPr>
          <p:cNvPr id="17" name="Slide Number Placeholder 5"/>
          <p:cNvSpPr>
            <a:spLocks noGrp="1"/>
          </p:cNvSpPr>
          <p:nvPr>
            <p:ph type="sldNum" sz="quarter" idx="12"/>
          </p:nvPr>
        </p:nvSpPr>
        <p:spPr/>
        <p:txBody>
          <a:bodyPr/>
          <a:lstStyle>
            <a:lvl1pPr>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2918544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6"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7" name="Line 12"/>
          <p:cNvSpPr>
            <a:spLocks noChangeShapeType="1"/>
          </p:cNvSpPr>
          <p:nvPr/>
        </p:nvSpPr>
        <p:spPr bwMode="auto">
          <a:xfrm>
            <a:off x="-1588" y="6457950"/>
            <a:ext cx="9144001" cy="0"/>
          </a:xfrm>
          <a:prstGeom prst="line">
            <a:avLst/>
          </a:prstGeom>
          <a:noFill/>
          <a:ln w="76200">
            <a:solidFill>
              <a:srgbClr val="193C85"/>
            </a:solidFill>
            <a:round/>
            <a:headEnd/>
            <a:tailEnd/>
          </a:ln>
          <a:extLst/>
        </p:spPr>
        <p:txBody>
          <a:bodyPr/>
          <a:lstStyle/>
          <a:p>
            <a:pPr>
              <a:defRPr/>
            </a:pPr>
            <a:endParaRPr lang="en-US"/>
          </a:p>
        </p:txBody>
      </p:sp>
      <p:pic>
        <p:nvPicPr>
          <p:cNvPr id="8" name="Picture 13"/>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11" name="Title 1"/>
          <p:cNvSpPr>
            <a:spLocks noGrp="1"/>
          </p:cNvSpPr>
          <p:nvPr>
            <p:ph type="title"/>
          </p:nvPr>
        </p:nvSpPr>
        <p:spPr>
          <a:xfrm>
            <a:off x="1979613" y="273050"/>
            <a:ext cx="6912868" cy="1000125"/>
          </a:xfrm>
        </p:spPr>
        <p:txBody>
          <a:bodyPr/>
          <a:lstStyle>
            <a:lvl1pPr>
              <a:defRPr sz="2800" b="1">
                <a:effectLst>
                  <a:outerShdw blurRad="38100" dist="38100" dir="2700000" algn="tl">
                    <a:srgbClr val="000000">
                      <a:alpha val="43137"/>
                    </a:srgbClr>
                  </a:outerShdw>
                </a:effectLst>
              </a:defRPr>
            </a:lvl1pPr>
          </a:lstStyle>
          <a:p>
            <a:r>
              <a:rPr lang="en-US" smtClean="0"/>
              <a:t>Click to edit Master title style</a:t>
            </a:r>
            <a:endParaRPr lang="ro-RO" dirty="0"/>
          </a:p>
        </p:txBody>
      </p:sp>
      <p:sp>
        <p:nvSpPr>
          <p:cNvPr id="17" name="Content Placeholder 2"/>
          <p:cNvSpPr>
            <a:spLocks noGrp="1"/>
          </p:cNvSpPr>
          <p:nvPr>
            <p:ph idx="1"/>
          </p:nvPr>
        </p:nvSpPr>
        <p:spPr>
          <a:xfrm>
            <a:off x="3575050" y="1484784"/>
            <a:ext cx="5111750"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18" name="Text Placeholder 3"/>
          <p:cNvSpPr>
            <a:spLocks noGrp="1"/>
          </p:cNvSpPr>
          <p:nvPr>
            <p:ph type="body" sz="half" idx="2"/>
          </p:nvPr>
        </p:nvSpPr>
        <p:spPr>
          <a:xfrm>
            <a:off x="462161" y="3068960"/>
            <a:ext cx="3008313" cy="30740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3"/>
          </p:nvPr>
        </p:nvSpPr>
        <p:spPr>
          <a:xfrm>
            <a:off x="475456" y="1484784"/>
            <a:ext cx="3008313" cy="12241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3"/>
          <p:cNvSpPr>
            <a:spLocks noGrp="1"/>
          </p:cNvSpPr>
          <p:nvPr>
            <p:ph type="dt" sz="half" idx="14"/>
          </p:nvPr>
        </p:nvSpPr>
        <p:spPr/>
        <p:txBody>
          <a:bodyPr/>
          <a:lstStyle>
            <a:lvl1pPr>
              <a:defRPr/>
            </a:lvl1pPr>
          </a:lstStyle>
          <a:p>
            <a:fld id="{8E099005-0488-43D3-8226-638A97BEA1FB}" type="datetimeFigureOut">
              <a:rPr lang="ro-RO" smtClean="0"/>
              <a:t>31.05.2015</a:t>
            </a:fld>
            <a:endParaRPr lang="ro-RO"/>
          </a:p>
        </p:txBody>
      </p:sp>
      <p:sp>
        <p:nvSpPr>
          <p:cNvPr id="10" name="Footer Placeholder 4"/>
          <p:cNvSpPr>
            <a:spLocks noGrp="1"/>
          </p:cNvSpPr>
          <p:nvPr>
            <p:ph type="ftr" sz="quarter" idx="15"/>
          </p:nvPr>
        </p:nvSpPr>
        <p:spPr/>
        <p:txBody>
          <a:bodyPr/>
          <a:lstStyle>
            <a:lvl1pPr>
              <a:defRPr/>
            </a:lvl1pPr>
          </a:lstStyle>
          <a:p>
            <a:endParaRPr lang="ro-RO"/>
          </a:p>
        </p:txBody>
      </p:sp>
      <p:sp>
        <p:nvSpPr>
          <p:cNvPr id="13" name="Slide Number Placeholder 5"/>
          <p:cNvSpPr>
            <a:spLocks noGrp="1"/>
          </p:cNvSpPr>
          <p:nvPr>
            <p:ph type="sldNum" sz="quarter" idx="16"/>
          </p:nvPr>
        </p:nvSpPr>
        <p:spPr/>
        <p:txBody>
          <a:bodyPr/>
          <a:lstStyle>
            <a:lvl1pPr>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281965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5"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6" name="Line 12"/>
          <p:cNvSpPr>
            <a:spLocks noChangeShapeType="1"/>
          </p:cNvSpPr>
          <p:nvPr/>
        </p:nvSpPr>
        <p:spPr bwMode="auto">
          <a:xfrm>
            <a:off x="-1588" y="6448425"/>
            <a:ext cx="9144001" cy="0"/>
          </a:xfrm>
          <a:prstGeom prst="line">
            <a:avLst/>
          </a:prstGeom>
          <a:noFill/>
          <a:ln w="76200">
            <a:solidFill>
              <a:srgbClr val="193C85"/>
            </a:solidFill>
            <a:round/>
            <a:headEnd/>
            <a:tailEnd/>
          </a:ln>
          <a:extLst/>
        </p:spPr>
        <p:txBody>
          <a:bodyPr/>
          <a:lstStyle/>
          <a:p>
            <a:pPr>
              <a:defRPr/>
            </a:pPr>
            <a:endParaRPr lang="en-US"/>
          </a:p>
        </p:txBody>
      </p:sp>
      <p:pic>
        <p:nvPicPr>
          <p:cNvPr id="7" name="Picture 10"/>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12" name="Title 1"/>
          <p:cNvSpPr>
            <a:spLocks noGrp="1"/>
          </p:cNvSpPr>
          <p:nvPr>
            <p:ph type="title"/>
          </p:nvPr>
        </p:nvSpPr>
        <p:spPr>
          <a:xfrm>
            <a:off x="1763688" y="4444976"/>
            <a:ext cx="5486400" cy="566738"/>
          </a:xfrm>
        </p:spPr>
        <p:txBody>
          <a:bodyPr anchor="b"/>
          <a:lstStyle>
            <a:lvl1pPr algn="l">
              <a:defRPr sz="2000" b="1"/>
            </a:lvl1pPr>
          </a:lstStyle>
          <a:p>
            <a:r>
              <a:rPr lang="en-US" smtClean="0"/>
              <a:t>Click to edit Master title style</a:t>
            </a:r>
            <a:endParaRPr lang="ro-RO" dirty="0"/>
          </a:p>
        </p:txBody>
      </p:sp>
      <p:sp>
        <p:nvSpPr>
          <p:cNvPr id="13" name="Picture Placeholder 2"/>
          <p:cNvSpPr>
            <a:spLocks noGrp="1"/>
          </p:cNvSpPr>
          <p:nvPr>
            <p:ph type="pic" idx="1"/>
          </p:nvPr>
        </p:nvSpPr>
        <p:spPr>
          <a:xfrm>
            <a:off x="1763688" y="1273175"/>
            <a:ext cx="5486400" cy="30987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ro-RO" noProof="0" smtClean="0"/>
          </a:p>
        </p:txBody>
      </p:sp>
      <p:sp>
        <p:nvSpPr>
          <p:cNvPr id="14" name="Text Placeholder 3"/>
          <p:cNvSpPr>
            <a:spLocks noGrp="1"/>
          </p:cNvSpPr>
          <p:nvPr>
            <p:ph type="body" sz="half" idx="2"/>
          </p:nvPr>
        </p:nvSpPr>
        <p:spPr>
          <a:xfrm>
            <a:off x="1763688" y="5011714"/>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lstStyle>
          <a:p>
            <a:fld id="{8E099005-0488-43D3-8226-638A97BEA1FB}" type="datetimeFigureOut">
              <a:rPr lang="ro-RO" smtClean="0"/>
              <a:t>31.05.2015</a:t>
            </a:fld>
            <a:endParaRPr lang="ro-RO"/>
          </a:p>
        </p:txBody>
      </p:sp>
      <p:sp>
        <p:nvSpPr>
          <p:cNvPr id="9" name="Footer Placeholder 4"/>
          <p:cNvSpPr>
            <a:spLocks noGrp="1"/>
          </p:cNvSpPr>
          <p:nvPr>
            <p:ph type="ftr" sz="quarter" idx="11"/>
          </p:nvPr>
        </p:nvSpPr>
        <p:spPr/>
        <p:txBody>
          <a:bodyPr/>
          <a:lstStyle>
            <a:lvl1pPr>
              <a:defRPr/>
            </a:lvl1pPr>
          </a:lstStyle>
          <a:p>
            <a:endParaRPr lang="ro-RO"/>
          </a:p>
        </p:txBody>
      </p:sp>
      <p:sp>
        <p:nvSpPr>
          <p:cNvPr id="10" name="Slide Number Placeholder 5"/>
          <p:cNvSpPr>
            <a:spLocks noGrp="1"/>
          </p:cNvSpPr>
          <p:nvPr>
            <p:ph type="sldNum" sz="quarter" idx="12"/>
          </p:nvPr>
        </p:nvSpPr>
        <p:spPr/>
        <p:txBody>
          <a:bodyPr/>
          <a:lstStyle>
            <a:lvl1pPr>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78624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87BBF4D-DFA4-459C-A929-07C9EFB193AF}" type="datetimeFigureOut">
              <a:rPr lang="en-US"/>
              <a:pPr>
                <a:defRPr/>
              </a:pPr>
              <a:t>5/31/2015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6AACD5-5E3B-44D7-BD98-F70198EFD2A2}" type="slidenum">
              <a:rPr lang="en-US"/>
              <a:pPr>
                <a:defRPr/>
              </a:pPr>
              <a:t>‹#›</a:t>
            </a:fld>
            <a:endParaRPr lang="en-US"/>
          </a:p>
        </p:txBody>
      </p:sp>
    </p:spTree>
    <p:extLst>
      <p:ext uri="{BB962C8B-B14F-4D97-AF65-F5344CB8AC3E}">
        <p14:creationId xmlns:p14="http://schemas.microsoft.com/office/powerpoint/2010/main" val="1984760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70EF5B1-4B3F-4295-9DCC-B4ACC2C089E2}" type="datetimeFigureOut">
              <a:rPr lang="en-US"/>
              <a:pPr>
                <a:defRPr/>
              </a:pPr>
              <a:t>5/31/2015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E62807-E73D-4ED8-9609-296DF2CA4407}" type="slidenum">
              <a:rPr lang="en-US"/>
              <a:pPr>
                <a:defRPr/>
              </a:pPr>
              <a:t>‹#›</a:t>
            </a:fld>
            <a:endParaRPr lang="en-US"/>
          </a:p>
        </p:txBody>
      </p:sp>
    </p:spTree>
    <p:extLst>
      <p:ext uri="{BB962C8B-B14F-4D97-AF65-F5344CB8AC3E}">
        <p14:creationId xmlns:p14="http://schemas.microsoft.com/office/powerpoint/2010/main" val="249345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7A1D1E8-6ABB-4AE0-9D63-50A16DC7FB8A}" type="datetimeFigureOut">
              <a:rPr lang="en-US"/>
              <a:pPr>
                <a:defRPr/>
              </a:pPr>
              <a:t>5/31/2015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9B5A09-CD78-40BD-800A-D9F6827946DE}" type="slidenum">
              <a:rPr lang="en-US"/>
              <a:pPr>
                <a:defRPr/>
              </a:pPr>
              <a:t>‹#›</a:t>
            </a:fld>
            <a:endParaRPr lang="en-US"/>
          </a:p>
        </p:txBody>
      </p:sp>
    </p:spTree>
    <p:extLst>
      <p:ext uri="{BB962C8B-B14F-4D97-AF65-F5344CB8AC3E}">
        <p14:creationId xmlns:p14="http://schemas.microsoft.com/office/powerpoint/2010/main" val="3795094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image" Target="../media/image6.jpe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jpeg"/><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28625" y="1276350"/>
            <a:ext cx="8229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o-RO" smtClean="0"/>
          </a:p>
        </p:txBody>
      </p:sp>
      <p:sp>
        <p:nvSpPr>
          <p:cNvPr id="1027" name="Text Placeholder 2"/>
          <p:cNvSpPr>
            <a:spLocks noGrp="1"/>
          </p:cNvSpPr>
          <p:nvPr>
            <p:ph type="body" idx="1"/>
          </p:nvPr>
        </p:nvSpPr>
        <p:spPr bwMode="auto">
          <a:xfrm>
            <a:off x="428625" y="2492375"/>
            <a:ext cx="8215313" cy="3579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smtClean="0"/>
          </a:p>
        </p:txBody>
      </p:sp>
      <p:sp>
        <p:nvSpPr>
          <p:cNvPr id="4" name="Date Placeholder 3"/>
          <p:cNvSpPr>
            <a:spLocks noGrp="1"/>
          </p:cNvSpPr>
          <p:nvPr>
            <p:ph type="dt" sz="half" idx="2"/>
          </p:nvPr>
        </p:nvSpPr>
        <p:spPr>
          <a:xfrm>
            <a:off x="466725" y="64595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8E099005-0488-43D3-8226-638A97BEA1FB}" type="datetimeFigureOut">
              <a:rPr lang="ro-RO" smtClean="0"/>
              <a:t>31.05.2015</a:t>
            </a:fld>
            <a:endParaRPr lang="ro-R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ro-R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77FB21AC-CB3B-4874-AC82-090943AE4F9F}" type="slidenum">
              <a:rPr lang="ro-RO" smtClean="0"/>
              <a:t>‹#›</a:t>
            </a:fld>
            <a:endParaRPr lang="ro-RO"/>
          </a:p>
        </p:txBody>
      </p:sp>
      <p:sp>
        <p:nvSpPr>
          <p:cNvPr id="1037" name="Line 25"/>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1038" name="Line 26"/>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sp>
        <p:nvSpPr>
          <p:cNvPr id="1041" name="Text Box 16"/>
          <p:cNvSpPr txBox="1">
            <a:spLocks noChangeArrowheads="1"/>
          </p:cNvSpPr>
          <p:nvPr/>
        </p:nvSpPr>
        <p:spPr bwMode="auto">
          <a:xfrm>
            <a:off x="7191375" y="1046163"/>
            <a:ext cx="1368425" cy="252412"/>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Politehnica University of Timisoara</a:t>
            </a:r>
            <a:endParaRPr lang="en-US" sz="600" dirty="0" smtClean="0">
              <a:latin typeface="Arial" pitchFamily="34" charset="0"/>
              <a:cs typeface="Arial" pitchFamily="34" charset="0"/>
            </a:endParaRPr>
          </a:p>
        </p:txBody>
      </p:sp>
      <p:pic>
        <p:nvPicPr>
          <p:cNvPr id="1034" name="Picture 21"/>
          <p:cNvPicPr>
            <a:picLocks noChangeAspect="1"/>
          </p:cNvPicPr>
          <p:nvPr/>
        </p:nvPicPr>
        <p:blipFill>
          <a:blip r:embed="rId8"/>
          <a:srcRect/>
          <a:stretch>
            <a:fillRect/>
          </a:stretch>
        </p:blipFill>
        <p:spPr bwMode="auto">
          <a:xfrm>
            <a:off x="3635375" y="5260975"/>
            <a:ext cx="1733550" cy="904875"/>
          </a:xfrm>
          <a:prstGeom prst="rect">
            <a:avLst/>
          </a:prstGeom>
          <a:noFill/>
          <a:ln w="9525">
            <a:noFill/>
            <a:miter lim="800000"/>
            <a:headEnd/>
            <a:tailEnd/>
          </a:ln>
        </p:spPr>
      </p:pic>
      <p:grpSp>
        <p:nvGrpSpPr>
          <p:cNvPr id="1035" name="Group 7"/>
          <p:cNvGrpSpPr>
            <a:grpSpLocks/>
          </p:cNvGrpSpPr>
          <p:nvPr/>
        </p:nvGrpSpPr>
        <p:grpSpPr bwMode="auto">
          <a:xfrm>
            <a:off x="755650" y="422275"/>
            <a:ext cx="1079500" cy="711200"/>
            <a:chOff x="755576" y="422275"/>
            <a:chExt cx="1080120" cy="711681"/>
          </a:xfrm>
        </p:grpSpPr>
        <p:sp>
          <p:nvSpPr>
            <p:cNvPr id="3" name="Text Box 17"/>
            <p:cNvSpPr txBox="1">
              <a:spLocks noChangeArrowheads="1"/>
            </p:cNvSpPr>
            <p:nvPr userDrawn="1"/>
          </p:nvSpPr>
          <p:spPr bwMode="auto">
            <a:xfrm>
              <a:off x="755576" y="965567"/>
              <a:ext cx="1080120" cy="16838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700" spc="20" dirty="0" smtClean="0">
                  <a:latin typeface="Arial" pitchFamily="34" charset="0"/>
                  <a:cs typeface="Arial" pitchFamily="34" charset="0"/>
                </a:rPr>
                <a:t>EUROPEAN UNION</a:t>
              </a:r>
            </a:p>
          </p:txBody>
        </p:sp>
        <p:pic>
          <p:nvPicPr>
            <p:cNvPr id="1048" name="Picture 9"/>
            <p:cNvPicPr>
              <a:picLocks noChangeAspect="1" noChangeArrowheads="1"/>
            </p:cNvPicPr>
            <p:nvPr userDrawn="1"/>
          </p:nvPicPr>
          <p:blipFill>
            <a:blip r:embed="rId9"/>
            <a:srcRect l="6113" t="4662" r="4570" b="22081"/>
            <a:stretch>
              <a:fillRect/>
            </a:stretch>
          </p:blipFill>
          <p:spPr bwMode="auto">
            <a:xfrm>
              <a:off x="857250" y="422275"/>
              <a:ext cx="892175" cy="593723"/>
            </a:xfrm>
            <a:prstGeom prst="rect">
              <a:avLst/>
            </a:prstGeom>
            <a:noFill/>
            <a:ln w="9525">
              <a:noFill/>
              <a:miter lim="800000"/>
              <a:headEnd/>
              <a:tailEnd/>
            </a:ln>
          </p:spPr>
        </p:pic>
      </p:grpSp>
      <p:grpSp>
        <p:nvGrpSpPr>
          <p:cNvPr id="1036" name="Group 11"/>
          <p:cNvGrpSpPr>
            <a:grpSpLocks/>
          </p:cNvGrpSpPr>
          <p:nvPr/>
        </p:nvGrpSpPr>
        <p:grpSpPr bwMode="auto">
          <a:xfrm>
            <a:off x="2293938" y="428625"/>
            <a:ext cx="1439862" cy="846138"/>
            <a:chOff x="2293680" y="428407"/>
            <a:chExt cx="1440086" cy="846355"/>
          </a:xfrm>
        </p:grpSpPr>
        <p:sp>
          <p:nvSpPr>
            <p:cNvPr id="2" name="Text Box 14"/>
            <p:cNvSpPr txBox="1">
              <a:spLocks noChangeArrowheads="1"/>
            </p:cNvSpPr>
            <p:nvPr userDrawn="1"/>
          </p:nvSpPr>
          <p:spPr bwMode="auto">
            <a:xfrm>
              <a:off x="2293680" y="1046103"/>
              <a:ext cx="1440086" cy="22865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GOVERNMENT OF ROMANIA</a:t>
              </a:r>
              <a:endParaRPr lang="ro-RO" sz="650" dirty="0" smtClean="0">
                <a:latin typeface="Arial" pitchFamily="34" charset="0"/>
                <a:cs typeface="Arial" pitchFamily="34" charset="0"/>
              </a:endParaRPr>
            </a:p>
          </p:txBody>
        </p:sp>
        <p:pic>
          <p:nvPicPr>
            <p:cNvPr id="1046" name="Picture 9"/>
            <p:cNvPicPr>
              <a:picLocks noChangeAspect="1"/>
            </p:cNvPicPr>
            <p:nvPr userDrawn="1"/>
          </p:nvPicPr>
          <p:blipFill>
            <a:blip r:embed="rId10"/>
            <a:srcRect/>
            <a:stretch>
              <a:fillRect/>
            </a:stretch>
          </p:blipFill>
          <p:spPr bwMode="auto">
            <a:xfrm>
              <a:off x="2771795" y="428407"/>
              <a:ext cx="483855" cy="666409"/>
            </a:xfrm>
            <a:prstGeom prst="rect">
              <a:avLst/>
            </a:prstGeom>
            <a:noFill/>
            <a:ln w="9525">
              <a:noFill/>
              <a:miter lim="800000"/>
              <a:headEnd/>
              <a:tailEnd/>
            </a:ln>
          </p:spPr>
        </p:pic>
      </p:grpSp>
      <p:grpSp>
        <p:nvGrpSpPr>
          <p:cNvPr id="8" name="Group 14"/>
          <p:cNvGrpSpPr>
            <a:grpSpLocks/>
          </p:cNvGrpSpPr>
          <p:nvPr/>
        </p:nvGrpSpPr>
        <p:grpSpPr bwMode="auto">
          <a:xfrm>
            <a:off x="3895725" y="169863"/>
            <a:ext cx="1358900" cy="1098550"/>
            <a:chOff x="3895552" y="187920"/>
            <a:chExt cx="1358900" cy="1098984"/>
          </a:xfrm>
        </p:grpSpPr>
        <p:sp>
          <p:nvSpPr>
            <p:cNvPr id="7" name="Text Box 18"/>
            <p:cNvSpPr txBox="1">
              <a:spLocks noChangeArrowheads="1"/>
            </p:cNvSpPr>
            <p:nvPr userDrawn="1"/>
          </p:nvSpPr>
          <p:spPr bwMode="auto">
            <a:xfrm>
              <a:off x="3895552" y="1061390"/>
              <a:ext cx="1358900" cy="225514"/>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SERBIAN GOVERNMENT</a:t>
              </a:r>
              <a:endParaRPr lang="ro-RO" sz="650" dirty="0" smtClean="0">
                <a:latin typeface="Arial" pitchFamily="34" charset="0"/>
                <a:cs typeface="Arial" pitchFamily="34" charset="0"/>
              </a:endParaRPr>
            </a:p>
          </p:txBody>
        </p:sp>
        <p:pic>
          <p:nvPicPr>
            <p:cNvPr id="1044" name="Picture 12"/>
            <p:cNvPicPr>
              <a:picLocks noChangeAspect="1"/>
            </p:cNvPicPr>
            <p:nvPr userDrawn="1"/>
          </p:nvPicPr>
          <p:blipFill>
            <a:blip r:embed="rId11"/>
            <a:srcRect/>
            <a:stretch>
              <a:fillRect/>
            </a:stretch>
          </p:blipFill>
          <p:spPr bwMode="auto">
            <a:xfrm>
              <a:off x="4320867" y="187920"/>
              <a:ext cx="499088" cy="906177"/>
            </a:xfrm>
            <a:prstGeom prst="rect">
              <a:avLst/>
            </a:prstGeom>
            <a:noFill/>
            <a:ln w="9525">
              <a:noFill/>
              <a:miter lim="800000"/>
              <a:headEnd/>
              <a:tailEnd/>
            </a:ln>
          </p:spPr>
        </p:pic>
      </p:grpSp>
      <p:grpSp>
        <p:nvGrpSpPr>
          <p:cNvPr id="10" name="Group 17"/>
          <p:cNvGrpSpPr>
            <a:grpSpLocks/>
          </p:cNvGrpSpPr>
          <p:nvPr/>
        </p:nvGrpSpPr>
        <p:grpSpPr bwMode="auto">
          <a:xfrm>
            <a:off x="5651500" y="392113"/>
            <a:ext cx="1208088" cy="879475"/>
            <a:chOff x="5651500" y="392471"/>
            <a:chExt cx="1208088" cy="879115"/>
          </a:xfrm>
        </p:grpSpPr>
        <p:sp>
          <p:nvSpPr>
            <p:cNvPr id="9" name="Text Box 15"/>
            <p:cNvSpPr txBox="1">
              <a:spLocks noChangeArrowheads="1"/>
            </p:cNvSpPr>
            <p:nvPr userDrawn="1"/>
          </p:nvSpPr>
          <p:spPr bwMode="auto">
            <a:xfrm>
              <a:off x="5651500" y="1012929"/>
              <a:ext cx="1208088" cy="258657"/>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solidFill>
                    <a:srgbClr val="005AA0"/>
                  </a:solidFill>
                  <a:latin typeface="Arial" pitchFamily="34" charset="0"/>
                  <a:cs typeface="Arial" pitchFamily="34" charset="0"/>
                </a:rPr>
                <a:t>Structural Funds</a:t>
              </a:r>
            </a:p>
            <a:p>
              <a:pPr algn="ctr">
                <a:defRPr/>
              </a:pPr>
              <a:r>
                <a:rPr lang="en-US" sz="650" dirty="0" smtClean="0">
                  <a:solidFill>
                    <a:srgbClr val="005AA0"/>
                  </a:solidFill>
                  <a:latin typeface="Arial" pitchFamily="34" charset="0"/>
                  <a:cs typeface="Arial" pitchFamily="34" charset="0"/>
                </a:rPr>
                <a:t>2007-2013</a:t>
              </a:r>
              <a:endParaRPr lang="ro-RO" sz="650" dirty="0" smtClean="0">
                <a:solidFill>
                  <a:srgbClr val="005AA0"/>
                </a:solidFill>
                <a:latin typeface="Arial" pitchFamily="34" charset="0"/>
                <a:cs typeface="Arial" pitchFamily="34" charset="0"/>
              </a:endParaRPr>
            </a:p>
          </p:txBody>
        </p:sp>
        <p:pic>
          <p:nvPicPr>
            <p:cNvPr id="1042" name="Picture 15"/>
            <p:cNvPicPr>
              <a:picLocks noChangeAspect="1"/>
            </p:cNvPicPr>
            <p:nvPr userDrawn="1"/>
          </p:nvPicPr>
          <p:blipFill>
            <a:blip r:embed="rId12"/>
            <a:srcRect/>
            <a:stretch>
              <a:fillRect/>
            </a:stretch>
          </p:blipFill>
          <p:spPr bwMode="auto">
            <a:xfrm>
              <a:off x="5921695" y="392471"/>
              <a:ext cx="667698" cy="653330"/>
            </a:xfrm>
            <a:prstGeom prst="rect">
              <a:avLst/>
            </a:prstGeom>
            <a:noFill/>
            <a:ln w="9525">
              <a:noFill/>
              <a:miter lim="800000"/>
              <a:headEnd/>
              <a:tailEnd/>
            </a:ln>
          </p:spPr>
        </p:pic>
      </p:grpSp>
      <p:sp>
        <p:nvSpPr>
          <p:cNvPr id="29" name="TextBox 28"/>
          <p:cNvSpPr txBox="1"/>
          <p:nvPr/>
        </p:nvSpPr>
        <p:spPr>
          <a:xfrm>
            <a:off x="3708400" y="6037263"/>
            <a:ext cx="1943100" cy="200025"/>
          </a:xfrm>
          <a:prstGeom prst="rect">
            <a:avLst/>
          </a:prstGeom>
          <a:noFill/>
          <a:ln>
            <a:noFill/>
          </a:ln>
        </p:spPr>
        <p:txBody>
          <a:bodyPr>
            <a:spAutoFit/>
          </a:bodyPr>
          <a:lstStyle/>
          <a:p>
            <a:pPr>
              <a:defRPr/>
            </a:pPr>
            <a:r>
              <a:rPr lang="en-US" sz="700" dirty="0">
                <a:latin typeface="Trebuchet MS" pitchFamily="34" charset="0"/>
              </a:rPr>
              <a:t>Common borders. Common solutions.</a:t>
            </a:r>
          </a:p>
        </p:txBody>
      </p:sp>
      <p:pic>
        <p:nvPicPr>
          <p:cNvPr id="1040" name="Picture 10"/>
          <p:cNvPicPr>
            <a:picLocks noChangeAspect="1"/>
          </p:cNvPicPr>
          <p:nvPr/>
        </p:nvPicPr>
        <p:blipFill>
          <a:blip r:embed="rId13"/>
          <a:srcRect/>
          <a:stretch>
            <a:fillRect/>
          </a:stretch>
        </p:blipFill>
        <p:spPr bwMode="auto">
          <a:xfrm>
            <a:off x="6992938" y="495300"/>
            <a:ext cx="1682750" cy="576263"/>
          </a:xfrm>
          <a:prstGeom prst="rect">
            <a:avLst/>
          </a:prstGeom>
          <a:noFill/>
          <a:ln w="9525">
            <a:noFill/>
            <a:miter lim="800000"/>
            <a:headEnd/>
            <a:tailEnd/>
          </a:ln>
        </p:spPr>
      </p:pic>
    </p:spTree>
    <p:extLst>
      <p:ext uri="{BB962C8B-B14F-4D97-AF65-F5344CB8AC3E}">
        <p14:creationId xmlns:p14="http://schemas.microsoft.com/office/powerpoint/2010/main" val="21859545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xStyles>
    <p:titleStyle>
      <a:lvl1pPr algn="ctr" rtl="0" eaLnBrk="1" fontAlgn="base" hangingPunct="1">
        <a:spcBef>
          <a:spcPct val="0"/>
        </a:spcBef>
        <a:spcAft>
          <a:spcPct val="0"/>
        </a:spcAft>
        <a:defRPr sz="4400" kern="1200">
          <a:solidFill>
            <a:srgbClr val="28166F"/>
          </a:solidFill>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A2C59BB-093E-4C7B-B623-846B0E8BB310}" type="datetimeFigureOut">
              <a:rPr lang="en-US"/>
              <a:pPr>
                <a:defRPr/>
              </a:pPr>
              <a:t>5/31/2015</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932EC3C-7389-40F0-BECD-95BD7E01AFE4}" type="slidenum">
              <a:rPr lang="en-US"/>
              <a:pPr>
                <a:defRPr/>
              </a:pPr>
              <a:t>‹#›</a:t>
            </a:fld>
            <a:endParaRPr lang="en-US"/>
          </a:p>
        </p:txBody>
      </p:sp>
    </p:spTree>
    <p:extLst>
      <p:ext uri="{BB962C8B-B14F-4D97-AF65-F5344CB8AC3E}">
        <p14:creationId xmlns:p14="http://schemas.microsoft.com/office/powerpoint/2010/main" val="162752691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a:defRPr>
      </a:lvl2pPr>
      <a:lvl3pPr algn="l" rtl="0" eaLnBrk="1" fontAlgn="base" hangingPunct="1">
        <a:lnSpc>
          <a:spcPct val="90000"/>
        </a:lnSpc>
        <a:spcBef>
          <a:spcPct val="0"/>
        </a:spcBef>
        <a:spcAft>
          <a:spcPct val="0"/>
        </a:spcAft>
        <a:defRPr sz="4400">
          <a:solidFill>
            <a:schemeClr val="tx1"/>
          </a:solidFill>
          <a:latin typeface="Calibri Light"/>
        </a:defRPr>
      </a:lvl3pPr>
      <a:lvl4pPr algn="l" rtl="0" eaLnBrk="1" fontAlgn="base" hangingPunct="1">
        <a:lnSpc>
          <a:spcPct val="90000"/>
        </a:lnSpc>
        <a:spcBef>
          <a:spcPct val="0"/>
        </a:spcBef>
        <a:spcAft>
          <a:spcPct val="0"/>
        </a:spcAft>
        <a:defRPr sz="4400">
          <a:solidFill>
            <a:schemeClr val="tx1"/>
          </a:solidFill>
          <a:latin typeface="Calibri Light"/>
        </a:defRPr>
      </a:lvl4pPr>
      <a:lvl5pPr algn="l" rtl="0" eaLnBrk="1" fontAlgn="base" hangingPunct="1">
        <a:lnSpc>
          <a:spcPct val="90000"/>
        </a:lnSpc>
        <a:spcBef>
          <a:spcPct val="0"/>
        </a:spcBef>
        <a:spcAft>
          <a:spcPct val="0"/>
        </a:spcAft>
        <a:defRPr sz="4400">
          <a:solidFill>
            <a:schemeClr val="tx1"/>
          </a:solidFill>
          <a:latin typeface="Calibri Light"/>
        </a:defRPr>
      </a:lvl5pPr>
      <a:lvl6pPr marL="457200" algn="l" rtl="0" eaLnBrk="1" fontAlgn="base" hangingPunct="1">
        <a:lnSpc>
          <a:spcPct val="90000"/>
        </a:lnSpc>
        <a:spcBef>
          <a:spcPct val="0"/>
        </a:spcBef>
        <a:spcAft>
          <a:spcPct val="0"/>
        </a:spcAft>
        <a:defRPr sz="4400">
          <a:solidFill>
            <a:schemeClr val="tx1"/>
          </a:solidFill>
          <a:latin typeface="Calibri Light"/>
        </a:defRPr>
      </a:lvl6pPr>
      <a:lvl7pPr marL="914400" algn="l" rtl="0" eaLnBrk="1" fontAlgn="base" hangingPunct="1">
        <a:lnSpc>
          <a:spcPct val="90000"/>
        </a:lnSpc>
        <a:spcBef>
          <a:spcPct val="0"/>
        </a:spcBef>
        <a:spcAft>
          <a:spcPct val="0"/>
        </a:spcAft>
        <a:defRPr sz="4400">
          <a:solidFill>
            <a:schemeClr val="tx1"/>
          </a:solidFill>
          <a:latin typeface="Calibri Light"/>
        </a:defRPr>
      </a:lvl7pPr>
      <a:lvl8pPr marL="1371600" algn="l" rtl="0" eaLnBrk="1" fontAlgn="base" hangingPunct="1">
        <a:lnSpc>
          <a:spcPct val="90000"/>
        </a:lnSpc>
        <a:spcBef>
          <a:spcPct val="0"/>
        </a:spcBef>
        <a:spcAft>
          <a:spcPct val="0"/>
        </a:spcAft>
        <a:defRPr sz="4400">
          <a:solidFill>
            <a:schemeClr val="tx1"/>
          </a:solidFill>
          <a:latin typeface="Calibri Light"/>
        </a:defRPr>
      </a:lvl8pPr>
      <a:lvl9pPr marL="1828800" algn="l" rtl="0" eaLnBrk="1" fontAlgn="base" hangingPunct="1">
        <a:lnSpc>
          <a:spcPct val="90000"/>
        </a:lnSpc>
        <a:spcBef>
          <a:spcPct val="0"/>
        </a:spcBef>
        <a:spcAft>
          <a:spcPct val="0"/>
        </a:spcAft>
        <a:defRPr sz="4400">
          <a:solidFill>
            <a:schemeClr val="tx1"/>
          </a:solidFill>
          <a:latin typeface="Calibri Light"/>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tore.enthought.com/download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07950" y="1628775"/>
            <a:ext cx="8858250" cy="863600"/>
          </a:xfrm>
        </p:spPr>
        <p:txBody>
          <a:bodyPr/>
          <a:lstStyle/>
          <a:p>
            <a:pPr>
              <a:defRPr/>
            </a:pPr>
            <a:r>
              <a:rPr lang="ro-RO" sz="2400" b="1" dirty="0" smtClean="0">
                <a:effectLst>
                  <a:outerShdw blurRad="38100" dist="38100" dir="2700000" algn="tl">
                    <a:srgbClr val="000000">
                      <a:alpha val="43137"/>
                    </a:srgbClr>
                  </a:outerShdw>
                </a:effectLst>
              </a:rPr>
              <a:t>Rom</a:t>
            </a:r>
            <a:r>
              <a:rPr lang="en-US" sz="2400" b="1" dirty="0" smtClean="0">
                <a:effectLst>
                  <a:outerShdw blurRad="38100" dist="38100" dir="2700000" algn="tl">
                    <a:srgbClr val="000000">
                      <a:alpha val="43137"/>
                    </a:srgbClr>
                  </a:outerShdw>
                </a:effectLst>
              </a:rPr>
              <a:t>a</a:t>
            </a:r>
            <a:r>
              <a:rPr lang="ro-RO" sz="2400" b="1" dirty="0" err="1" smtClean="0">
                <a:effectLst>
                  <a:outerShdw blurRad="38100" dist="38100" dir="2700000" algn="tl">
                    <a:srgbClr val="000000">
                      <a:alpha val="43137"/>
                    </a:srgbClr>
                  </a:outerShdw>
                </a:effectLst>
              </a:rPr>
              <a:t>nia</a:t>
            </a:r>
            <a:r>
              <a:rPr lang="ro-RO" sz="2400" b="1" dirty="0" smtClean="0">
                <a:effectLst>
                  <a:outerShdw blurRad="38100" dist="38100" dir="2700000" algn="tl">
                    <a:srgbClr val="000000">
                      <a:alpha val="43137"/>
                    </a:srgbClr>
                  </a:outerShdw>
                </a:effectLst>
              </a:rPr>
              <a:t> – Republic</a:t>
            </a:r>
            <a:r>
              <a:rPr lang="en-US" sz="2400" b="1" dirty="0" smtClean="0">
                <a:effectLst>
                  <a:outerShdw blurRad="38100" dist="38100" dir="2700000" algn="tl">
                    <a:srgbClr val="000000">
                      <a:alpha val="43137"/>
                    </a:srgbClr>
                  </a:outerShdw>
                </a:effectLst>
              </a:rPr>
              <a:t> of</a:t>
            </a:r>
            <a:r>
              <a:rPr lang="ro-RO" sz="2400" b="1" dirty="0" smtClean="0">
                <a:effectLst>
                  <a:outerShdw blurRad="38100" dist="38100" dir="2700000" algn="tl">
                    <a:srgbClr val="000000">
                      <a:alpha val="43137"/>
                    </a:srgbClr>
                  </a:outerShdw>
                </a:effectLst>
              </a:rPr>
              <a:t> Serbia</a:t>
            </a:r>
            <a:r>
              <a:rPr lang="en-US" sz="2400" b="1" dirty="0" smtClean="0">
                <a:effectLst>
                  <a:outerShdw blurRad="38100" dist="38100" dir="2700000" algn="tl">
                    <a:srgbClr val="000000">
                      <a:alpha val="43137"/>
                    </a:srgbClr>
                  </a:outerShdw>
                </a:effectLst>
              </a:rPr>
              <a:t> </a:t>
            </a:r>
            <a:br>
              <a:rPr lang="en-US" sz="2400" b="1" dirty="0" smtClean="0">
                <a:effectLst>
                  <a:outerShdw blurRad="38100" dist="38100" dir="2700000" algn="tl">
                    <a:srgbClr val="000000">
                      <a:alpha val="43137"/>
                    </a:srgbClr>
                  </a:outerShdw>
                </a:effectLst>
              </a:rPr>
            </a:br>
            <a:r>
              <a:rPr lang="en-US" sz="2400" b="1" dirty="0" smtClean="0">
                <a:effectLst>
                  <a:outerShdw blurRad="38100" dist="38100" dir="2700000" algn="tl">
                    <a:srgbClr val="000000">
                      <a:alpha val="43137"/>
                    </a:srgbClr>
                  </a:outerShdw>
                </a:effectLst>
              </a:rPr>
              <a:t>IPA Cross-border Cooperation Programme </a:t>
            </a:r>
            <a:endParaRPr lang="ro-RO" sz="2400" b="1" i="1" dirty="0" smtClean="0">
              <a:solidFill>
                <a:srgbClr val="C00000"/>
              </a:solidFill>
              <a:effectLst>
                <a:outerShdw blurRad="38100" dist="38100" dir="2700000" algn="tl">
                  <a:srgbClr val="000000">
                    <a:alpha val="43137"/>
                  </a:srgbClr>
                </a:outerShdw>
              </a:effectLst>
            </a:endParaRPr>
          </a:p>
        </p:txBody>
      </p:sp>
      <p:sp>
        <p:nvSpPr>
          <p:cNvPr id="22530" name="Rectangle 79"/>
          <p:cNvSpPr>
            <a:spLocks noChangeArrowheads="1"/>
          </p:cNvSpPr>
          <p:nvPr/>
        </p:nvSpPr>
        <p:spPr bwMode="auto">
          <a:xfrm>
            <a:off x="684213" y="3259138"/>
            <a:ext cx="7435850" cy="1243417"/>
          </a:xfrm>
          <a:prstGeom prst="rect">
            <a:avLst/>
          </a:prstGeom>
          <a:noFill/>
          <a:ln w="9525">
            <a:noFill/>
            <a:miter lim="800000"/>
            <a:headEnd/>
            <a:tailEnd/>
          </a:ln>
        </p:spPr>
        <p:txBody>
          <a:bodyPr>
            <a:spAutoFit/>
          </a:bodyPr>
          <a:lstStyle/>
          <a:p>
            <a:pPr algn="ctr"/>
            <a:r>
              <a:rPr lang="en-US" sz="2800" b="1" dirty="0" smtClean="0">
                <a:solidFill>
                  <a:schemeClr val="tx2"/>
                </a:solidFill>
              </a:rPr>
              <a:t>Programming Languages</a:t>
            </a:r>
            <a:endParaRPr lang="en-US" sz="2800" b="1" dirty="0">
              <a:solidFill>
                <a:schemeClr val="tx2"/>
              </a:solidFill>
            </a:endParaRPr>
          </a:p>
          <a:p>
            <a:pPr algn="ctr">
              <a:spcBef>
                <a:spcPct val="20000"/>
              </a:spcBef>
              <a:buClr>
                <a:schemeClr val="accent1"/>
              </a:buClr>
              <a:buSzPct val="85000"/>
              <a:buFont typeface="Arial" charset="0"/>
              <a:buNone/>
            </a:pPr>
            <a:r>
              <a:rPr lang="en-US" sz="2400" b="1" dirty="0" smtClean="0">
                <a:solidFill>
                  <a:srgbClr val="404040"/>
                </a:solidFill>
              </a:rPr>
              <a:t>Lecturer: lect. dr. </a:t>
            </a:r>
            <a:r>
              <a:rPr lang="en-US" sz="2400" b="1" dirty="0" err="1" smtClean="0">
                <a:solidFill>
                  <a:srgbClr val="404040"/>
                </a:solidFill>
              </a:rPr>
              <a:t>eng.</a:t>
            </a:r>
            <a:r>
              <a:rPr lang="en-US" sz="2400" b="1" dirty="0" smtClean="0">
                <a:solidFill>
                  <a:srgbClr val="404040"/>
                </a:solidFill>
              </a:rPr>
              <a:t> Razvan BOGDAN</a:t>
            </a:r>
            <a:endParaRPr lang="en-US" sz="2400" dirty="0">
              <a:solidFill>
                <a:srgbClr val="404040"/>
              </a:solidFill>
            </a:endParaRPr>
          </a:p>
          <a:p>
            <a:endParaRPr lang="ro-RO" b="1" dirty="0">
              <a:solidFill>
                <a:schemeClr val="tx2"/>
              </a:solidFill>
            </a:endParaRPr>
          </a:p>
        </p:txBody>
      </p:sp>
    </p:spTree>
    <p:extLst>
      <p:ext uri="{BB962C8B-B14F-4D97-AF65-F5344CB8AC3E}">
        <p14:creationId xmlns:p14="http://schemas.microsoft.com/office/powerpoint/2010/main" val="696842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2060"/>
                </a:solidFill>
                <a:effectLst/>
              </a:rPr>
              <a:t>Let’s build an example</a:t>
            </a:r>
            <a:endParaRPr lang="ro-RO" sz="3200" dirty="0">
              <a:solidFill>
                <a:srgbClr val="002060"/>
              </a:solidFill>
              <a:effectLst/>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9435" y="1332819"/>
            <a:ext cx="2925129" cy="228668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8842" y="3619501"/>
            <a:ext cx="6726314" cy="2732314"/>
          </a:xfrm>
          <a:prstGeom prst="rect">
            <a:avLst/>
          </a:prstGeom>
        </p:spPr>
      </p:pic>
    </p:spTree>
    <p:extLst>
      <p:ext uri="{BB962C8B-B14F-4D97-AF65-F5344CB8AC3E}">
        <p14:creationId xmlns:p14="http://schemas.microsoft.com/office/powerpoint/2010/main" val="1029505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979865"/>
            <a:ext cx="8172450" cy="1677736"/>
          </a:xfrm>
        </p:spPr>
        <p:txBody>
          <a:bodyPr>
            <a:noAutofit/>
          </a:bodyPr>
          <a:lstStyle/>
          <a:p>
            <a:pPr marL="514350" indent="-514350">
              <a:buFont typeface="+mj-lt"/>
              <a:buAutoNum type="arabicPeriod"/>
            </a:pPr>
            <a:r>
              <a:rPr lang="en-US" sz="2800" dirty="0" smtClean="0"/>
              <a:t>Download </a:t>
            </a:r>
            <a:r>
              <a:rPr lang="en-US" sz="2800" dirty="0"/>
              <a:t>Canopy and install it on your own </a:t>
            </a:r>
            <a:r>
              <a:rPr lang="en-US" sz="2800" dirty="0" smtClean="0"/>
              <a:t>systems</a:t>
            </a:r>
            <a:r>
              <a:rPr lang="en-US" sz="2800" dirty="0" smtClean="0"/>
              <a:t>.</a:t>
            </a:r>
          </a:p>
          <a:p>
            <a:pPr marL="514350" indent="-514350">
              <a:buFont typeface="+mj-lt"/>
              <a:buAutoNum type="arabicPeriod"/>
            </a:pPr>
            <a:r>
              <a:rPr lang="en-US" sz="2800" dirty="0" smtClean="0"/>
              <a:t>Try to implement the examples in Python pane</a:t>
            </a:r>
            <a:endParaRPr lang="en-US" sz="2800" dirty="0" smtClean="0"/>
          </a:p>
          <a:p>
            <a:pPr marL="914400" lvl="2" indent="0">
              <a:buNone/>
            </a:pPr>
            <a:endParaRPr lang="en-US" sz="2800" dirty="0"/>
          </a:p>
        </p:txBody>
      </p:sp>
      <p:sp>
        <p:nvSpPr>
          <p:cNvPr id="2" name="Title 1"/>
          <p:cNvSpPr>
            <a:spLocks noGrp="1"/>
          </p:cNvSpPr>
          <p:nvPr>
            <p:ph type="title"/>
          </p:nvPr>
        </p:nvSpPr>
        <p:spPr>
          <a:xfrm>
            <a:off x="914400" y="70101"/>
            <a:ext cx="7886700" cy="1325563"/>
          </a:xfrm>
        </p:spPr>
        <p:txBody>
          <a:bodyPr/>
          <a:lstStyle/>
          <a:p>
            <a:r>
              <a:rPr lang="en-US" sz="3200" dirty="0" smtClean="0">
                <a:solidFill>
                  <a:srgbClr val="002060"/>
                </a:solidFill>
                <a:effectLst/>
              </a:rPr>
              <a:t>Homework</a:t>
            </a:r>
            <a:endParaRPr lang="ro-RO" sz="3200" dirty="0">
              <a:solidFill>
                <a:srgbClr val="002060"/>
              </a:solidFill>
              <a:effectLst/>
              <a:latin typeface="+mn-lt"/>
            </a:endParaRPr>
          </a:p>
        </p:txBody>
      </p:sp>
    </p:spTree>
    <p:extLst>
      <p:ext uri="{BB962C8B-B14F-4D97-AF65-F5344CB8AC3E}">
        <p14:creationId xmlns:p14="http://schemas.microsoft.com/office/powerpoint/2010/main" val="2738037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001838" y="409575"/>
            <a:ext cx="6481762" cy="859185"/>
          </a:xfrm>
        </p:spPr>
        <p:txBody>
          <a:bodyPr/>
          <a:lstStyle/>
          <a:p>
            <a:r>
              <a:rPr lang="en-US" sz="3200" dirty="0">
                <a:effectLst/>
              </a:rPr>
              <a:t>Programming Languages</a:t>
            </a:r>
          </a:p>
        </p:txBody>
      </p:sp>
      <p:sp>
        <p:nvSpPr>
          <p:cNvPr id="2" name="Rectangle 1"/>
          <p:cNvSpPr/>
          <p:nvPr/>
        </p:nvSpPr>
        <p:spPr>
          <a:xfrm>
            <a:off x="2267744" y="2276872"/>
            <a:ext cx="5184576" cy="1754326"/>
          </a:xfrm>
          <a:prstGeom prst="rect">
            <a:avLst/>
          </a:prstGeom>
        </p:spPr>
        <p:txBody>
          <a:bodyPr wrap="square">
            <a:spAutoFit/>
          </a:bodyPr>
          <a:lstStyle/>
          <a:p>
            <a:pPr marL="0" indent="0" algn="ctr">
              <a:buNone/>
            </a:pPr>
            <a:r>
              <a:rPr lang="en-US" sz="5400" b="1" dirty="0">
                <a:latin typeface="Trebuchet MS" panose="020B0603020202020204" pitchFamily="34" charset="0"/>
              </a:rPr>
              <a:t>Lecture 1</a:t>
            </a:r>
          </a:p>
          <a:p>
            <a:pPr marL="0" indent="0" algn="ctr">
              <a:buNone/>
            </a:pPr>
            <a:r>
              <a:rPr lang="en-US" sz="5400" b="1" dirty="0" smtClean="0">
                <a:latin typeface="Trebuchet MS" panose="020B0603020202020204" pitchFamily="34" charset="0"/>
              </a:rPr>
              <a:t>Introduction</a:t>
            </a:r>
            <a:endParaRPr lang="en-US" sz="5400" b="1" dirty="0">
              <a:latin typeface="Trebuchet MS" panose="020B0603020202020204" pitchFamily="34" charset="0"/>
            </a:endParaRPr>
          </a:p>
        </p:txBody>
      </p:sp>
    </p:spTree>
    <p:extLst>
      <p:ext uri="{BB962C8B-B14F-4D97-AF65-F5344CB8AC3E}">
        <p14:creationId xmlns:p14="http://schemas.microsoft.com/office/powerpoint/2010/main" val="240454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479925"/>
          </a:xfrm>
        </p:spPr>
        <p:txBody>
          <a:bodyPr>
            <a:normAutofit/>
          </a:bodyPr>
          <a:lstStyle/>
          <a:p>
            <a:r>
              <a:rPr lang="en-US" sz="2800" dirty="0"/>
              <a:t>Python has simple, conventional syntax</a:t>
            </a:r>
          </a:p>
          <a:p>
            <a:r>
              <a:rPr lang="en-US" sz="2800" dirty="0"/>
              <a:t>Python has safe semantics</a:t>
            </a:r>
          </a:p>
          <a:p>
            <a:r>
              <a:rPr lang="en-US" sz="2800" dirty="0"/>
              <a:t>Python scales well</a:t>
            </a:r>
          </a:p>
          <a:p>
            <a:r>
              <a:rPr lang="en-US" sz="2800" dirty="0"/>
              <a:t>Python is highly interactive</a:t>
            </a:r>
          </a:p>
          <a:p>
            <a:r>
              <a:rPr lang="en-US" sz="2800" dirty="0"/>
              <a:t>Python is general purpose</a:t>
            </a:r>
          </a:p>
          <a:p>
            <a:r>
              <a:rPr lang="en-US" sz="2800" dirty="0"/>
              <a:t>Python is free and is in widespread use in industry</a:t>
            </a:r>
          </a:p>
        </p:txBody>
      </p:sp>
      <p:sp>
        <p:nvSpPr>
          <p:cNvPr id="2" name="Title 1"/>
          <p:cNvSpPr>
            <a:spLocks noGrp="1"/>
          </p:cNvSpPr>
          <p:nvPr>
            <p:ph type="title"/>
          </p:nvPr>
        </p:nvSpPr>
        <p:spPr/>
        <p:txBody>
          <a:bodyPr/>
          <a:lstStyle/>
          <a:p>
            <a:r>
              <a:rPr lang="en-US" sz="3200" dirty="0" smtClean="0">
                <a:solidFill>
                  <a:srgbClr val="002060"/>
                </a:solidFill>
                <a:effectLst/>
              </a:rPr>
              <a:t>Reasons to learn Python</a:t>
            </a:r>
            <a:endParaRPr lang="ro-RO" sz="3200" dirty="0">
              <a:solidFill>
                <a:srgbClr val="002060"/>
              </a:solidFill>
              <a:effectLst/>
            </a:endParaRPr>
          </a:p>
        </p:txBody>
      </p:sp>
    </p:spTree>
    <p:extLst>
      <p:ext uri="{BB962C8B-B14F-4D97-AF65-F5344CB8AC3E}">
        <p14:creationId xmlns:p14="http://schemas.microsoft.com/office/powerpoint/2010/main" val="642963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479925"/>
          </a:xfrm>
        </p:spPr>
        <p:txBody>
          <a:bodyPr>
            <a:normAutofit/>
          </a:bodyPr>
          <a:lstStyle/>
          <a:p>
            <a:r>
              <a:rPr lang="en-US" sz="2800" dirty="0"/>
              <a:t>Charles Severance: </a:t>
            </a:r>
          </a:p>
          <a:p>
            <a:pPr lvl="1"/>
            <a:r>
              <a:rPr lang="en-US" sz="2400" u="sng" dirty="0" smtClean="0">
                <a:solidFill>
                  <a:srgbClr val="0070C0"/>
                </a:solidFill>
              </a:rPr>
              <a:t>Python </a:t>
            </a:r>
            <a:r>
              <a:rPr lang="en-US" sz="2400" u="sng" dirty="0">
                <a:solidFill>
                  <a:srgbClr val="0070C0"/>
                </a:solidFill>
              </a:rPr>
              <a:t>for Informatics: Exploring </a:t>
            </a:r>
            <a:r>
              <a:rPr lang="en-US" sz="2400" u="sng" dirty="0" smtClean="0">
                <a:solidFill>
                  <a:srgbClr val="0070C0"/>
                </a:solidFill>
              </a:rPr>
              <a:t>Information</a:t>
            </a:r>
          </a:p>
          <a:p>
            <a:r>
              <a:rPr lang="en-US" sz="2800" dirty="0" smtClean="0"/>
              <a:t>Kenneth </a:t>
            </a:r>
            <a:r>
              <a:rPr lang="en-US" sz="2800" dirty="0"/>
              <a:t>Alfred Lambert</a:t>
            </a:r>
          </a:p>
          <a:p>
            <a:pPr lvl="1"/>
            <a:r>
              <a:rPr lang="en-US" sz="2400" u="sng" dirty="0">
                <a:solidFill>
                  <a:srgbClr val="0070C0"/>
                </a:solidFill>
              </a:rPr>
              <a:t>Fundamentals of Python: From First Programs Through Data Structures</a:t>
            </a:r>
          </a:p>
          <a:p>
            <a:r>
              <a:rPr lang="en-US" sz="2800" dirty="0"/>
              <a:t>Web resources:</a:t>
            </a:r>
          </a:p>
          <a:p>
            <a:pPr lvl="1"/>
            <a:r>
              <a:rPr lang="en-US" sz="2400" u="sng" dirty="0">
                <a:solidFill>
                  <a:srgbClr val="0070C0"/>
                </a:solidFill>
              </a:rPr>
              <a:t>http://learnpythonthehardway.org/book/</a:t>
            </a:r>
          </a:p>
          <a:p>
            <a:pPr lvl="1"/>
            <a:r>
              <a:rPr lang="en-US" sz="2400" u="sng" dirty="0">
                <a:solidFill>
                  <a:srgbClr val="0070C0"/>
                </a:solidFill>
              </a:rPr>
              <a:t>https://docs.python.org</a:t>
            </a:r>
          </a:p>
          <a:p>
            <a:pPr marL="457200" lvl="1" indent="0">
              <a:buNone/>
            </a:pPr>
            <a:endParaRPr lang="en-US" sz="2400" dirty="0"/>
          </a:p>
        </p:txBody>
      </p:sp>
      <p:sp>
        <p:nvSpPr>
          <p:cNvPr id="2" name="Title 1"/>
          <p:cNvSpPr>
            <a:spLocks noGrp="1"/>
          </p:cNvSpPr>
          <p:nvPr>
            <p:ph type="title"/>
          </p:nvPr>
        </p:nvSpPr>
        <p:spPr/>
        <p:txBody>
          <a:bodyPr/>
          <a:lstStyle/>
          <a:p>
            <a:r>
              <a:rPr lang="en-US" sz="3200" dirty="0" smtClean="0">
                <a:solidFill>
                  <a:srgbClr val="002060"/>
                </a:solidFill>
                <a:effectLst/>
              </a:rPr>
              <a:t>Python resources</a:t>
            </a:r>
            <a:endParaRPr lang="ro-RO" sz="3200" dirty="0">
              <a:solidFill>
                <a:srgbClr val="002060"/>
              </a:solidFill>
              <a:effectLst/>
            </a:endParaRPr>
          </a:p>
        </p:txBody>
      </p:sp>
      <p:pic>
        <p:nvPicPr>
          <p:cNvPr id="4"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5592" y="1800713"/>
            <a:ext cx="1476131" cy="520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3664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284" y="4359500"/>
            <a:ext cx="8675581" cy="2465842"/>
          </a:xfrm>
        </p:spPr>
        <p:txBody>
          <a:bodyPr>
            <a:normAutofit fontScale="92500" lnSpcReduction="10000"/>
          </a:bodyPr>
          <a:lstStyle/>
          <a:p>
            <a:r>
              <a:rPr lang="en-US" sz="3000" dirty="0" smtClean="0"/>
              <a:t>Machine language – the language of the CPU</a:t>
            </a:r>
          </a:p>
          <a:p>
            <a:r>
              <a:rPr lang="en-US" sz="3000" dirty="0" smtClean="0"/>
              <a:t>Translator</a:t>
            </a:r>
            <a:r>
              <a:rPr lang="en-US" sz="3000" dirty="0"/>
              <a:t> – </a:t>
            </a:r>
            <a:r>
              <a:rPr lang="en-US" sz="3000" dirty="0" smtClean="0"/>
              <a:t>convert </a:t>
            </a:r>
            <a:r>
              <a:rPr lang="en-US" sz="3000" dirty="0"/>
              <a:t>the high-level program code into executable </a:t>
            </a:r>
            <a:r>
              <a:rPr lang="en-US" sz="3000" dirty="0" smtClean="0"/>
              <a:t>code</a:t>
            </a:r>
          </a:p>
          <a:p>
            <a:r>
              <a:rPr lang="en-US" sz="3000" dirty="0" smtClean="0"/>
              <a:t>Interpreter – execute the program</a:t>
            </a:r>
          </a:p>
          <a:p>
            <a:pPr marL="0" indent="0">
              <a:buNone/>
            </a:pPr>
            <a:endParaRPr lang="en-US" sz="1400" dirty="0" smtClean="0"/>
          </a:p>
          <a:p>
            <a:pPr marL="0" indent="0">
              <a:buNone/>
            </a:pPr>
            <a:endParaRPr lang="en-US" sz="1400" dirty="0" smtClean="0"/>
          </a:p>
          <a:p>
            <a:pPr marL="0" indent="0">
              <a:buNone/>
            </a:pPr>
            <a:r>
              <a:rPr lang="en-US" sz="1400" dirty="0" smtClean="0"/>
              <a:t>Image source: </a:t>
            </a:r>
            <a:r>
              <a:rPr lang="en-US" sz="1400" dirty="0"/>
              <a:t>K. </a:t>
            </a:r>
            <a:r>
              <a:rPr lang="en-US" sz="1400" dirty="0" smtClean="0"/>
              <a:t>Lambert, Fundamentals </a:t>
            </a:r>
            <a:r>
              <a:rPr lang="en-US" sz="1400" dirty="0"/>
              <a:t>of Python From First Programs through Data </a:t>
            </a:r>
            <a:r>
              <a:rPr lang="en-US" sz="1400" dirty="0" smtClean="0"/>
              <a:t>Structures </a:t>
            </a:r>
            <a:endParaRPr lang="en-US" sz="1400" dirty="0"/>
          </a:p>
        </p:txBody>
      </p:sp>
      <p:sp>
        <p:nvSpPr>
          <p:cNvPr id="2" name="Title 1"/>
          <p:cNvSpPr>
            <a:spLocks noGrp="1"/>
          </p:cNvSpPr>
          <p:nvPr>
            <p:ph type="title"/>
          </p:nvPr>
        </p:nvSpPr>
        <p:spPr/>
        <p:txBody>
          <a:bodyPr/>
          <a:lstStyle/>
          <a:p>
            <a:r>
              <a:rPr lang="en-US" sz="3200" dirty="0" smtClean="0">
                <a:solidFill>
                  <a:srgbClr val="002060"/>
                </a:solidFill>
                <a:effectLst/>
              </a:rPr>
              <a:t>Terminology</a:t>
            </a:r>
            <a:endParaRPr lang="ro-RO" sz="3200" dirty="0">
              <a:solidFill>
                <a:srgbClr val="002060"/>
              </a:solidFill>
              <a:effectLst/>
            </a:endParaRPr>
          </a:p>
        </p:txBody>
      </p:sp>
      <p:pic>
        <p:nvPicPr>
          <p:cNvPr id="5" name="Picture 4"/>
          <p:cNvPicPr>
            <a:picLocks noChangeAspect="1"/>
          </p:cNvPicPr>
          <p:nvPr/>
        </p:nvPicPr>
        <p:blipFill>
          <a:blip r:embed="rId3"/>
          <a:stretch>
            <a:fillRect/>
          </a:stretch>
        </p:blipFill>
        <p:spPr>
          <a:xfrm>
            <a:off x="234134" y="1690689"/>
            <a:ext cx="3943501" cy="2064882"/>
          </a:xfrm>
          <a:prstGeom prst="rect">
            <a:avLst/>
          </a:prstGeom>
        </p:spPr>
      </p:pic>
      <p:pic>
        <p:nvPicPr>
          <p:cNvPr id="6" name="Picture 5"/>
          <p:cNvPicPr>
            <a:picLocks noChangeAspect="1"/>
          </p:cNvPicPr>
          <p:nvPr/>
        </p:nvPicPr>
        <p:blipFill>
          <a:blip r:embed="rId4"/>
          <a:stretch>
            <a:fillRect/>
          </a:stretch>
        </p:blipFill>
        <p:spPr>
          <a:xfrm>
            <a:off x="4598439" y="1364117"/>
            <a:ext cx="4311427" cy="2718026"/>
          </a:xfrm>
          <a:prstGeom prst="rect">
            <a:avLst/>
          </a:prstGeom>
        </p:spPr>
      </p:pic>
      <p:pic>
        <p:nvPicPr>
          <p:cNvPr id="7" name="Picture 6"/>
          <p:cNvPicPr>
            <a:picLocks noChangeAspect="1"/>
          </p:cNvPicPr>
          <p:nvPr/>
        </p:nvPicPr>
        <p:blipFill>
          <a:blip r:embed="rId5"/>
          <a:stretch>
            <a:fillRect/>
          </a:stretch>
        </p:blipFill>
        <p:spPr>
          <a:xfrm>
            <a:off x="628650" y="3647273"/>
            <a:ext cx="2073031" cy="418313"/>
          </a:xfrm>
          <a:prstGeom prst="rect">
            <a:avLst/>
          </a:prstGeom>
        </p:spPr>
      </p:pic>
    </p:spTree>
    <p:extLst>
      <p:ext uri="{BB962C8B-B14F-4D97-AF65-F5344CB8AC3E}">
        <p14:creationId xmlns:p14="http://schemas.microsoft.com/office/powerpoint/2010/main" val="575832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479925"/>
          </a:xfrm>
        </p:spPr>
        <p:txBody>
          <a:bodyPr>
            <a:normAutofit/>
          </a:bodyPr>
          <a:lstStyle/>
          <a:p>
            <a:r>
              <a:rPr lang="en-US" sz="2400" dirty="0" smtClean="0"/>
              <a:t>A spectrum of Integrated Development Environments used to develop Python programs (scripts)</a:t>
            </a:r>
          </a:p>
          <a:p>
            <a:r>
              <a:rPr lang="en-US" sz="2400" dirty="0" smtClean="0">
                <a:solidFill>
                  <a:srgbClr val="0070C0"/>
                </a:solidFill>
              </a:rPr>
              <a:t>Python 2.7.3 Release </a:t>
            </a:r>
          </a:p>
          <a:p>
            <a:pPr lvl="1"/>
            <a:r>
              <a:rPr lang="en-US" sz="2000" dirty="0" smtClean="0"/>
              <a:t>You can </a:t>
            </a:r>
            <a:r>
              <a:rPr lang="en-US" sz="2000" dirty="0"/>
              <a:t>download it from https://www.python.org/download/releases/2.7.3/</a:t>
            </a:r>
          </a:p>
        </p:txBody>
      </p:sp>
      <p:sp>
        <p:nvSpPr>
          <p:cNvPr id="2" name="Title 1"/>
          <p:cNvSpPr>
            <a:spLocks noGrp="1"/>
          </p:cNvSpPr>
          <p:nvPr>
            <p:ph type="title"/>
          </p:nvPr>
        </p:nvSpPr>
        <p:spPr/>
        <p:txBody>
          <a:bodyPr/>
          <a:lstStyle/>
          <a:p>
            <a:r>
              <a:rPr lang="en-US" sz="3200" dirty="0" smtClean="0">
                <a:solidFill>
                  <a:srgbClr val="002060"/>
                </a:solidFill>
                <a:effectLst/>
              </a:rPr>
              <a:t>Installing Python (1)</a:t>
            </a:r>
            <a:endParaRPr lang="ro-RO" sz="3200" dirty="0">
              <a:solidFill>
                <a:srgbClr val="002060"/>
              </a:solidFill>
              <a:effectLs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3934928"/>
            <a:ext cx="5962650" cy="2171446"/>
          </a:xfrm>
          <a:prstGeom prst="rect">
            <a:avLst/>
          </a:prstGeom>
        </p:spPr>
      </p:pic>
    </p:spTree>
    <p:extLst>
      <p:ext uri="{BB962C8B-B14F-4D97-AF65-F5344CB8AC3E}">
        <p14:creationId xmlns:p14="http://schemas.microsoft.com/office/powerpoint/2010/main" val="2982881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56" y="1854693"/>
            <a:ext cx="4255477" cy="4479925"/>
          </a:xfrm>
        </p:spPr>
        <p:txBody>
          <a:bodyPr>
            <a:normAutofit/>
          </a:bodyPr>
          <a:lstStyle/>
          <a:p>
            <a:r>
              <a:rPr lang="en-US" sz="2800" dirty="0" err="1">
                <a:solidFill>
                  <a:srgbClr val="0070C0"/>
                </a:solidFill>
              </a:rPr>
              <a:t>Enthought</a:t>
            </a:r>
            <a:r>
              <a:rPr lang="en-US" sz="2800" dirty="0">
                <a:solidFill>
                  <a:srgbClr val="0070C0"/>
                </a:solidFill>
              </a:rPr>
              <a:t> </a:t>
            </a:r>
            <a:r>
              <a:rPr lang="en-US" sz="2800" dirty="0" smtClean="0">
                <a:solidFill>
                  <a:srgbClr val="0070C0"/>
                </a:solidFill>
              </a:rPr>
              <a:t>Canopy</a:t>
            </a:r>
          </a:p>
          <a:p>
            <a:pPr lvl="1"/>
            <a:r>
              <a:rPr lang="en-US" sz="2300" dirty="0" smtClean="0"/>
              <a:t>Depending on your system (32-bit or 64-bit OS), you can </a:t>
            </a:r>
            <a:r>
              <a:rPr lang="en-US" sz="2300" dirty="0"/>
              <a:t>download it from </a:t>
            </a:r>
            <a:r>
              <a:rPr lang="en-US" sz="2300" dirty="0">
                <a:hlinkClick r:id="rId3"/>
              </a:rPr>
              <a:t>https://store.enthought.com/downloads</a:t>
            </a:r>
            <a:r>
              <a:rPr lang="en-US" sz="2300" dirty="0" smtClean="0">
                <a:hlinkClick r:id="rId3"/>
              </a:rPr>
              <a:t>/</a:t>
            </a:r>
            <a:endParaRPr lang="en-US" sz="2300" dirty="0" smtClean="0"/>
          </a:p>
          <a:p>
            <a:pPr lvl="1"/>
            <a:r>
              <a:rPr lang="en-US" sz="2300" dirty="0" smtClean="0"/>
              <a:t>Follow the on-screen guidance of the Canopy installer</a:t>
            </a:r>
            <a:endParaRPr lang="en-US" sz="2300" dirty="0"/>
          </a:p>
        </p:txBody>
      </p:sp>
      <p:sp>
        <p:nvSpPr>
          <p:cNvPr id="2" name="Title 1"/>
          <p:cNvSpPr>
            <a:spLocks noGrp="1"/>
          </p:cNvSpPr>
          <p:nvPr>
            <p:ph type="title"/>
          </p:nvPr>
        </p:nvSpPr>
        <p:spPr/>
        <p:txBody>
          <a:bodyPr/>
          <a:lstStyle/>
          <a:p>
            <a:r>
              <a:rPr lang="en-US" sz="3200" dirty="0" smtClean="0">
                <a:solidFill>
                  <a:srgbClr val="002060"/>
                </a:solidFill>
                <a:effectLst/>
              </a:rPr>
              <a:t>Installing Python (2)</a:t>
            </a:r>
            <a:endParaRPr lang="ro-RO" sz="3200" dirty="0">
              <a:solidFill>
                <a:srgbClr val="002060"/>
              </a:solidFill>
              <a:effectLst/>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5595" y="1954704"/>
            <a:ext cx="5018405" cy="4350846"/>
          </a:xfrm>
          <a:prstGeom prst="rect">
            <a:avLst/>
          </a:prstGeom>
        </p:spPr>
      </p:pic>
    </p:spTree>
    <p:extLst>
      <p:ext uri="{BB962C8B-B14F-4D97-AF65-F5344CB8AC3E}">
        <p14:creationId xmlns:p14="http://schemas.microsoft.com/office/powerpoint/2010/main" val="897328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350" y="1854693"/>
            <a:ext cx="5219700" cy="4479925"/>
          </a:xfrm>
        </p:spPr>
        <p:txBody>
          <a:bodyPr>
            <a:normAutofit/>
          </a:bodyPr>
          <a:lstStyle/>
          <a:p>
            <a:r>
              <a:rPr lang="en-US" sz="2800" dirty="0" err="1">
                <a:solidFill>
                  <a:srgbClr val="0070C0"/>
                </a:solidFill>
              </a:rPr>
              <a:t>Enthought</a:t>
            </a:r>
            <a:r>
              <a:rPr lang="en-US" sz="2800" dirty="0">
                <a:solidFill>
                  <a:srgbClr val="0070C0"/>
                </a:solidFill>
              </a:rPr>
              <a:t> </a:t>
            </a:r>
            <a:r>
              <a:rPr lang="en-US" sz="2800" dirty="0" smtClean="0">
                <a:solidFill>
                  <a:srgbClr val="0070C0"/>
                </a:solidFill>
              </a:rPr>
              <a:t>Canopy</a:t>
            </a:r>
          </a:p>
          <a:p>
            <a:pPr lvl="1"/>
            <a:r>
              <a:rPr lang="en-US" sz="2400" dirty="0"/>
              <a:t>When Canopy is launched for the first time, it will automatically configure your Python environment</a:t>
            </a:r>
          </a:p>
        </p:txBody>
      </p:sp>
      <p:sp>
        <p:nvSpPr>
          <p:cNvPr id="2" name="Title 1"/>
          <p:cNvSpPr>
            <a:spLocks noGrp="1"/>
          </p:cNvSpPr>
          <p:nvPr>
            <p:ph type="title"/>
          </p:nvPr>
        </p:nvSpPr>
        <p:spPr/>
        <p:txBody>
          <a:bodyPr/>
          <a:lstStyle/>
          <a:p>
            <a:r>
              <a:rPr lang="en-US" sz="3200" dirty="0" smtClean="0">
                <a:solidFill>
                  <a:srgbClr val="002060"/>
                </a:solidFill>
                <a:effectLst/>
              </a:rPr>
              <a:t>Installing Python (3)</a:t>
            </a:r>
            <a:endParaRPr lang="ro-RO" sz="3200" dirty="0">
              <a:solidFill>
                <a:srgbClr val="002060"/>
              </a:solidFill>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5596" y="2705100"/>
            <a:ext cx="3400754" cy="2618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125" y="4258495"/>
            <a:ext cx="5010150" cy="1675580"/>
          </a:xfrm>
          <a:prstGeom prst="rect">
            <a:avLst/>
          </a:prstGeom>
        </p:spPr>
      </p:pic>
    </p:spTree>
    <p:extLst>
      <p:ext uri="{BB962C8B-B14F-4D97-AF65-F5344CB8AC3E}">
        <p14:creationId xmlns:p14="http://schemas.microsoft.com/office/powerpoint/2010/main" val="136148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14489"/>
            <a:ext cx="7886700" cy="2060575"/>
          </a:xfrm>
        </p:spPr>
        <p:txBody>
          <a:bodyPr>
            <a:normAutofit/>
          </a:bodyPr>
          <a:lstStyle/>
          <a:p>
            <a:pPr marL="0" indent="0">
              <a:buNone/>
            </a:pPr>
            <a:r>
              <a:rPr lang="en-US" sz="2400" b="1" dirty="0" smtClean="0"/>
              <a:t>1. </a:t>
            </a:r>
            <a:r>
              <a:rPr lang="en-US" sz="2400" b="1" dirty="0"/>
              <a:t>File browser </a:t>
            </a:r>
            <a:r>
              <a:rPr lang="en-US" sz="2400" b="1" dirty="0" smtClean="0"/>
              <a:t>pane</a:t>
            </a:r>
          </a:p>
          <a:p>
            <a:pPr marL="0" indent="0">
              <a:buNone/>
            </a:pPr>
            <a:r>
              <a:rPr lang="en-US" sz="2400" b="1" dirty="0" smtClean="0"/>
              <a:t>2. </a:t>
            </a:r>
            <a:r>
              <a:rPr lang="en-US" sz="2400" b="1" dirty="0"/>
              <a:t>Code </a:t>
            </a:r>
            <a:r>
              <a:rPr lang="en-US" sz="2400" b="1" dirty="0" smtClean="0"/>
              <a:t>editor</a:t>
            </a:r>
          </a:p>
          <a:p>
            <a:pPr marL="0" indent="0">
              <a:buNone/>
            </a:pPr>
            <a:r>
              <a:rPr lang="en-US" sz="2400" b="1" dirty="0" smtClean="0"/>
              <a:t>3. Python pane</a:t>
            </a:r>
          </a:p>
          <a:p>
            <a:pPr marL="0" indent="0">
              <a:buNone/>
            </a:pPr>
            <a:r>
              <a:rPr lang="en-US" sz="2400" b="1" dirty="0" smtClean="0"/>
              <a:t>4. Editor </a:t>
            </a:r>
            <a:r>
              <a:rPr lang="en-US" sz="2400" b="1" dirty="0"/>
              <a:t>status </a:t>
            </a:r>
            <a:r>
              <a:rPr lang="en-US" sz="2400" b="1" dirty="0" smtClean="0"/>
              <a:t>bar</a:t>
            </a:r>
            <a:endParaRPr lang="en-US" sz="2000" dirty="0"/>
          </a:p>
        </p:txBody>
      </p:sp>
      <p:sp>
        <p:nvSpPr>
          <p:cNvPr id="2" name="Title 1"/>
          <p:cNvSpPr>
            <a:spLocks noGrp="1"/>
          </p:cNvSpPr>
          <p:nvPr>
            <p:ph type="title"/>
          </p:nvPr>
        </p:nvSpPr>
        <p:spPr/>
        <p:txBody>
          <a:bodyPr/>
          <a:lstStyle/>
          <a:p>
            <a:r>
              <a:rPr lang="en-US" sz="3200" dirty="0" err="1" smtClean="0">
                <a:solidFill>
                  <a:srgbClr val="002060"/>
                </a:solidFill>
                <a:effectLst/>
              </a:rPr>
              <a:t>Enthought</a:t>
            </a:r>
            <a:r>
              <a:rPr lang="en-US" sz="3200" dirty="0" smtClean="0">
                <a:solidFill>
                  <a:srgbClr val="002060"/>
                </a:solidFill>
                <a:effectLst/>
              </a:rPr>
              <a:t> Canopy (1)</a:t>
            </a:r>
            <a:endParaRPr lang="ro-RO" sz="3200" dirty="0">
              <a:solidFill>
                <a:srgbClr val="002060"/>
              </a:solidFill>
              <a:effectLs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3619500"/>
            <a:ext cx="7972425" cy="3238500"/>
          </a:xfrm>
          <a:prstGeom prst="rect">
            <a:avLst/>
          </a:prstGeom>
        </p:spPr>
      </p:pic>
      <p:sp>
        <p:nvSpPr>
          <p:cNvPr id="5" name="Rectangle 4"/>
          <p:cNvSpPr/>
          <p:nvPr/>
        </p:nvSpPr>
        <p:spPr>
          <a:xfrm>
            <a:off x="773029" y="5418465"/>
            <a:ext cx="367409" cy="52322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2800" b="0" cap="none" spc="0" dirty="0" smtClean="0">
                <a:ln w="0"/>
                <a:solidFill>
                  <a:srgbClr val="FF0000"/>
                </a:solidFill>
                <a:effectLst>
                  <a:outerShdw blurRad="38100" dist="25400" dir="5400000" algn="ctr" rotWithShape="0">
                    <a:srgbClr val="6E747A">
                      <a:alpha val="43000"/>
                    </a:srgbClr>
                  </a:outerShdw>
                </a:effectLst>
              </a:rPr>
              <a:t>1</a:t>
            </a:r>
            <a:endParaRPr lang="en-US" sz="2800" b="0" cap="none" spc="0" dirty="0">
              <a:ln w="0"/>
              <a:solidFill>
                <a:srgbClr val="FF0000"/>
              </a:solidFill>
              <a:effectLst>
                <a:outerShdw blurRad="38100" dist="25400" dir="5400000" algn="ctr" rotWithShape="0">
                  <a:srgbClr val="6E747A">
                    <a:alpha val="43000"/>
                  </a:srgbClr>
                </a:outerShdw>
              </a:effectLst>
            </a:endParaRPr>
          </a:p>
        </p:txBody>
      </p:sp>
      <p:sp>
        <p:nvSpPr>
          <p:cNvPr id="6" name="Rectangle 5"/>
          <p:cNvSpPr/>
          <p:nvPr/>
        </p:nvSpPr>
        <p:spPr>
          <a:xfrm>
            <a:off x="6155156" y="4743312"/>
            <a:ext cx="367408" cy="52322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2800" b="0" cap="none" spc="0" dirty="0" smtClean="0">
                <a:ln w="0"/>
                <a:solidFill>
                  <a:srgbClr val="FF0000"/>
                </a:solidFill>
                <a:effectLst>
                  <a:outerShdw blurRad="38100" dist="25400" dir="5400000" algn="ctr" rotWithShape="0">
                    <a:srgbClr val="6E747A">
                      <a:alpha val="43000"/>
                    </a:srgbClr>
                  </a:outerShdw>
                </a:effectLst>
              </a:rPr>
              <a:t>2</a:t>
            </a:r>
            <a:endParaRPr lang="en-US" sz="2800" b="0" cap="none" spc="0" dirty="0">
              <a:ln w="0"/>
              <a:solidFill>
                <a:srgbClr val="FF0000"/>
              </a:solidFill>
              <a:effectLst>
                <a:outerShdw blurRad="38100" dist="25400" dir="5400000" algn="ctr" rotWithShape="0">
                  <a:srgbClr val="6E747A">
                    <a:alpha val="43000"/>
                  </a:srgbClr>
                </a:outerShdw>
              </a:effectLst>
            </a:endParaRPr>
          </a:p>
        </p:txBody>
      </p:sp>
      <p:sp>
        <p:nvSpPr>
          <p:cNvPr id="7" name="Rectangle 6"/>
          <p:cNvSpPr/>
          <p:nvPr/>
        </p:nvSpPr>
        <p:spPr>
          <a:xfrm>
            <a:off x="3724777" y="5947791"/>
            <a:ext cx="367408" cy="52322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2800" dirty="0">
                <a:ln w="0"/>
                <a:solidFill>
                  <a:srgbClr val="FF0000"/>
                </a:solidFill>
                <a:effectLst>
                  <a:outerShdw blurRad="38100" dist="25400" dir="5400000" algn="ctr" rotWithShape="0">
                    <a:srgbClr val="6E747A">
                      <a:alpha val="43000"/>
                    </a:srgbClr>
                  </a:outerShdw>
                </a:effectLst>
              </a:rPr>
              <a:t>3</a:t>
            </a:r>
            <a:endParaRPr lang="en-US" sz="2800" b="0" cap="none" spc="0" dirty="0">
              <a:ln w="0"/>
              <a:solidFill>
                <a:srgbClr val="FF0000"/>
              </a:solidFill>
              <a:effectLst>
                <a:outerShdw blurRad="38100" dist="25400" dir="5400000" algn="ctr" rotWithShape="0">
                  <a:srgbClr val="6E747A">
                    <a:alpha val="43000"/>
                  </a:srgbClr>
                </a:outerShdw>
              </a:effectLst>
            </a:endParaRPr>
          </a:p>
        </p:txBody>
      </p:sp>
      <p:sp>
        <p:nvSpPr>
          <p:cNvPr id="8" name="Rectangle 7"/>
          <p:cNvSpPr/>
          <p:nvPr/>
        </p:nvSpPr>
        <p:spPr>
          <a:xfrm>
            <a:off x="5224714" y="6302696"/>
            <a:ext cx="367408" cy="52322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2800" dirty="0" smtClean="0">
                <a:ln w="0"/>
                <a:solidFill>
                  <a:srgbClr val="FF0000"/>
                </a:solidFill>
                <a:effectLst>
                  <a:outerShdw blurRad="38100" dist="25400" dir="5400000" algn="ctr" rotWithShape="0">
                    <a:srgbClr val="6E747A">
                      <a:alpha val="43000"/>
                    </a:srgbClr>
                  </a:outerShdw>
                </a:effectLst>
              </a:rPr>
              <a:t>4</a:t>
            </a:r>
            <a:endParaRPr lang="en-US" sz="2800" b="0" cap="none" spc="0"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2165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theme/theme1.xml><?xml version="1.0" encoding="utf-8"?>
<a:theme xmlns:a="http://schemas.openxmlformats.org/drawingml/2006/main" name="PPT model English_4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 model English_4_template" id="{7D8B39FA-BDC6-49DA-80B2-557B66039EF2}" vid="{E141863E-E0E4-4E1D-A7D0-DA94DC3BC9E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model English_4_template" id="{7D8B39FA-BDC6-49DA-80B2-557B66039EF2}" vid="{25884F79-A64A-41C6-ABDF-321B6F8FA73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model English_4_template</Template>
  <TotalTime>20429</TotalTime>
  <Words>1618</Words>
  <Application>Microsoft Office PowerPoint</Application>
  <PresentationFormat>On-screen Show (4:3)</PresentationFormat>
  <Paragraphs>108</Paragraphs>
  <Slides>11</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MS PGothic</vt:lpstr>
      <vt:lpstr>Arial</vt:lpstr>
      <vt:lpstr>Calibri</vt:lpstr>
      <vt:lpstr>Calibri Light</vt:lpstr>
      <vt:lpstr>Trebuchet MS</vt:lpstr>
      <vt:lpstr>PPT model English_4_template</vt:lpstr>
      <vt:lpstr>Custom Design</vt:lpstr>
      <vt:lpstr>Romania – Republic of Serbia  IPA Cross-border Cooperation Programme </vt:lpstr>
      <vt:lpstr>Programming Languages</vt:lpstr>
      <vt:lpstr>Reasons to learn Python</vt:lpstr>
      <vt:lpstr>Python resources</vt:lpstr>
      <vt:lpstr>Terminology</vt:lpstr>
      <vt:lpstr>Installing Python (1)</vt:lpstr>
      <vt:lpstr>Installing Python (2)</vt:lpstr>
      <vt:lpstr>Installing Python (3)</vt:lpstr>
      <vt:lpstr>Enthought Canopy (1)</vt:lpstr>
      <vt:lpstr>Let’s build an example</vt:lpstr>
      <vt:lpstr>Homework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Razvan Bogdan</cp:lastModifiedBy>
  <cp:revision>118</cp:revision>
  <dcterms:created xsi:type="dcterms:W3CDTF">2014-06-30T05:47:26Z</dcterms:created>
  <dcterms:modified xsi:type="dcterms:W3CDTF">2015-05-31T07:55:05Z</dcterms:modified>
</cp:coreProperties>
</file>