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9" r:id="rId2"/>
  </p:sldMasterIdLst>
  <p:notesMasterIdLst>
    <p:notesMasterId r:id="rId24"/>
  </p:notesMasterIdLst>
  <p:sldIdLst>
    <p:sldId id="279" r:id="rId3"/>
    <p:sldId id="280"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8" r:id="rId23"/>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766" autoAdjust="0"/>
  </p:normalViewPr>
  <p:slideViewPr>
    <p:cSldViewPr snapToGrid="0">
      <p:cViewPr varScale="1">
        <p:scale>
          <a:sx n="53" d="100"/>
          <a:sy n="53" d="100"/>
        </p:scale>
        <p:origin x="18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54978-51AB-4266-BD6C-DCD826109BBE}" type="datetimeFigureOut">
              <a:rPr lang="en-US" smtClean="0"/>
              <a:t>5/25/2015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310B3-33F5-472F-BEAA-49C839CBD56D}" type="slidenum">
              <a:rPr lang="en-US" smtClean="0"/>
              <a:t>‹#›</a:t>
            </a:fld>
            <a:endParaRPr lang="en-US"/>
          </a:p>
        </p:txBody>
      </p:sp>
    </p:spTree>
    <p:extLst>
      <p:ext uri="{BB962C8B-B14F-4D97-AF65-F5344CB8AC3E}">
        <p14:creationId xmlns:p14="http://schemas.microsoft.com/office/powerpoint/2010/main" val="87961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 </a:t>
            </a:r>
            <a:r>
              <a:rPr lang="en-US" dirty="0" smtClean="0"/>
              <a:t>Hello everyone and welcome to programming languages course.</a:t>
            </a:r>
          </a:p>
        </p:txBody>
      </p:sp>
      <p:sp>
        <p:nvSpPr>
          <p:cNvPr id="23555" name="Slide Number Placeholder 3"/>
          <p:cNvSpPr>
            <a:spLocks noGrp="1"/>
          </p:cNvSpPr>
          <p:nvPr>
            <p:ph type="sldNum" sz="quarter" idx="5"/>
          </p:nvPr>
        </p:nvSpPr>
        <p:spPr>
          <a:noFill/>
        </p:spPr>
        <p:txBody>
          <a:bodyPr/>
          <a:lstStyle/>
          <a:p>
            <a:fld id="{FBDD3036-CF63-4D4D-8C9F-F3F4A9A2FF0B}" type="slidenum">
              <a:rPr lang="en-US" smtClean="0"/>
              <a:pPr/>
              <a:t>1</a:t>
            </a:fld>
            <a:endParaRPr lang="en-US" smtClean="0"/>
          </a:p>
        </p:txBody>
      </p:sp>
    </p:spTree>
    <p:extLst>
      <p:ext uri="{BB962C8B-B14F-4D97-AF65-F5344CB8AC3E}">
        <p14:creationId xmlns:p14="http://schemas.microsoft.com/office/powerpoint/2010/main" val="50350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10: Statements (3)</a:t>
            </a:r>
            <a:r>
              <a:rPr lang="en-US" b="0" dirty="0" smtClean="0"/>
              <a:t>: </a:t>
            </a:r>
            <a:r>
              <a:rPr lang="en-US" baseline="0" dirty="0" smtClean="0"/>
              <a:t>In this way, the old value of 0.5 will be deleted and replaced by the new value, which is 5.075</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ym typeface="Gill San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10</a:t>
            </a:fld>
            <a:endParaRPr lang="en-US"/>
          </a:p>
        </p:txBody>
      </p:sp>
    </p:spTree>
    <p:extLst>
      <p:ext uri="{BB962C8B-B14F-4D97-AF65-F5344CB8AC3E}">
        <p14:creationId xmlns:p14="http://schemas.microsoft.com/office/powerpoint/2010/main" val="311580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11: Numeric Expressions</a:t>
            </a:r>
            <a:r>
              <a:rPr lang="en-US" b="0" dirty="0" smtClean="0"/>
              <a:t>:</a:t>
            </a:r>
            <a:r>
              <a:rPr lang="en-US" b="1" dirty="0" smtClean="0"/>
              <a:t> </a:t>
            </a:r>
            <a:r>
              <a:rPr lang="en-US" b="0" dirty="0" smtClean="0"/>
              <a:t>Operators are special symbols that represent computations like addition and multiplication. The values the operator is applied to are called operands.</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The operators +, -, *, / and ** perform addition, subtraction, multiplication, division and exponentiation</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11</a:t>
            </a:fld>
            <a:endParaRPr lang="en-US"/>
          </a:p>
        </p:txBody>
      </p:sp>
    </p:spTree>
    <p:extLst>
      <p:ext uri="{BB962C8B-B14F-4D97-AF65-F5344CB8AC3E}">
        <p14:creationId xmlns:p14="http://schemas.microsoft.com/office/powerpoint/2010/main" val="237053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12: Numeric Expressions (2)</a:t>
            </a:r>
            <a:r>
              <a:rPr lang="en-US" b="0" dirty="0" smtClean="0"/>
              <a:t>:</a:t>
            </a:r>
            <a:r>
              <a:rPr lang="en-US" b="1" dirty="0" smtClean="0"/>
              <a:t> </a:t>
            </a:r>
            <a:r>
              <a:rPr lang="en-US" b="0" dirty="0" smtClean="0"/>
              <a:t>So here are a few examples. Create the variable x and assign it to 11. Retrieve the old value and</a:t>
            </a:r>
            <a:r>
              <a:rPr lang="en-US" b="0" baseline="0" dirty="0" smtClean="0"/>
              <a:t> perform a division. The result put it in a new variable y and then print it with print. Following next we use the power operator directly in print. And now we're going to use the modular or modulo or remainder operator. Let’s take another variable that has value 24 and want to see what is the remainder when divide this variable z by 5. The result is 4. The cube is calculated like 4 power 3 and so on. </a:t>
            </a:r>
            <a:r>
              <a:rPr lang="en-US" sz="1200" b="0" i="0" kern="1200" dirty="0" smtClean="0">
                <a:solidFill>
                  <a:schemeClr val="tx1"/>
                </a:solidFill>
                <a:effectLst/>
                <a:latin typeface="+mn-lt"/>
                <a:ea typeface="+mn-ea"/>
                <a:cs typeface="+mn-cs"/>
              </a:rPr>
              <a:t>The ** operator can also be utilized for root calculations since roots are just fraction exponents.</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12</a:t>
            </a:fld>
            <a:endParaRPr lang="en-US"/>
          </a:p>
        </p:txBody>
      </p:sp>
    </p:spTree>
    <p:extLst>
      <p:ext uri="{BB962C8B-B14F-4D97-AF65-F5344CB8AC3E}">
        <p14:creationId xmlns:p14="http://schemas.microsoft.com/office/powerpoint/2010/main" val="1827821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13: Order of Evaluation</a:t>
            </a:r>
            <a:r>
              <a:rPr lang="en-US" b="0" dirty="0" smtClean="0"/>
              <a:t>:</a:t>
            </a:r>
            <a:r>
              <a:rPr lang="en-US" b="1" dirty="0" smtClean="0"/>
              <a:t> </a:t>
            </a:r>
            <a:r>
              <a:rPr lang="en-US" b="0" baseline="0" dirty="0" smtClean="0"/>
              <a:t>Now, just like in algebra and mathematics we have rules about which operations happen first. In general, things like the power happens before the multiplication and division, and then the addition and subtraction happen.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When more than one operator appears in an expression, the order of evaluation depends on the rules of precedence. For mathematical operators, Python follows mathematical convention.</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13</a:t>
            </a:fld>
            <a:endParaRPr lang="en-US"/>
          </a:p>
        </p:txBody>
      </p:sp>
    </p:spTree>
    <p:extLst>
      <p:ext uri="{BB962C8B-B14F-4D97-AF65-F5344CB8AC3E}">
        <p14:creationId xmlns:p14="http://schemas.microsoft.com/office/powerpoint/2010/main" val="1892891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14: Operator Precedence Rules(1)</a:t>
            </a:r>
            <a:r>
              <a:rPr lang="en-US"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Parentheses have the highest precedence and can be used to force an expression to evaluate in the order you want. Since expressions in parentheses are evaluated first, 2 * (3-1) is 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Exponentiation has the next highest precedence, so 2**1+1 is 3, not 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Multiplication and Division have the same precedence, which is higher than Addition and Subtraction, which also have the same precedence. So 2*3-1 is 5, not 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Operators with the same precedence are evaluated from left to right. So in the expression 5-3-1 is 1, not 3</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14</a:t>
            </a:fld>
            <a:endParaRPr lang="en-US"/>
          </a:p>
        </p:txBody>
      </p:sp>
    </p:spTree>
    <p:extLst>
      <p:ext uri="{BB962C8B-B14F-4D97-AF65-F5344CB8AC3E}">
        <p14:creationId xmlns:p14="http://schemas.microsoft.com/office/powerpoint/2010/main" val="3708169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15: Operator Precedence Rules (2)</a:t>
            </a:r>
            <a:r>
              <a:rPr lang="en-US"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consider the following example. And so, we start with are there any parentheses ? And the answer is no, there are no parentheses. So let's go next. Power.</a:t>
            </a:r>
            <a:r>
              <a:rPr lang="en-US" baseline="0" dirty="0" smtClean="0"/>
              <a:t> So the 2 to the third power becomes 8, so it's 1 plus 8 over 4 times 5. Now we're going to do multiplication and division and we go across. Now we have both a division and multiplication. Okay? Multiplication and division are done at the same time, so that means we do left to right, which means we do the first one we encounter first. And so that will be 8 over 4 because of the left-to-right rule. And so we find that one, and that's the one that gets computed next, and that turns into 2. We're not done with multiplication yet. So the 2 over 5 is the next thing. And then we do that calculation, and that becomes 10, and again we rewrite it. And now we've done the multiplication, and next we're going to do addition. And that's just 1 over 10, and that becomes 11.</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15</a:t>
            </a:fld>
            <a:endParaRPr lang="en-US"/>
          </a:p>
        </p:txBody>
      </p:sp>
    </p:spTree>
    <p:extLst>
      <p:ext uri="{BB962C8B-B14F-4D97-AF65-F5344CB8AC3E}">
        <p14:creationId xmlns:p14="http://schemas.microsoft.com/office/powerpoint/2010/main" val="1525502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16: Integer division(1)</a:t>
            </a:r>
            <a:r>
              <a:rPr lang="en-US" b="0" dirty="0" smtClean="0"/>
              <a:t>: The division operator might not do what you expect:</a:t>
            </a:r>
            <a:r>
              <a:rPr lang="en-US" b="0" baseline="0" dirty="0" smtClean="0"/>
              <a:t> The value of seconds is 58, and in conventional arithmetic 58 divided by 60 is 0.9666, not 0. The reason for the discrepancy is that Python is performing floor division (however in Python 3.0, the result of this division is a float; In Python 3.0, the new operator // performs integer division.).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When both of the operands are integers, the result is also an integer; floor division chops off the fraction part, so in this example it rounds down to zero.</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If either of the operands is a floating-point number, Python performs floating-point division, and the result is a float: let’s take for example seconds divided with 60.0 or 8.0 divided with 11. The result is a float.</a:t>
            </a:r>
            <a:endParaRPr lang="en-US" b="0" dirty="0" smtClean="0"/>
          </a:p>
        </p:txBody>
      </p:sp>
      <p:sp>
        <p:nvSpPr>
          <p:cNvPr id="4" name="Slide Number Placeholder 3"/>
          <p:cNvSpPr>
            <a:spLocks noGrp="1"/>
          </p:cNvSpPr>
          <p:nvPr>
            <p:ph type="sldNum" sz="quarter" idx="10"/>
          </p:nvPr>
        </p:nvSpPr>
        <p:spPr/>
        <p:txBody>
          <a:bodyPr/>
          <a:lstStyle/>
          <a:p>
            <a:fld id="{A3E310B3-33F5-472F-BEAA-49C839CBD56D}" type="slidenum">
              <a:rPr lang="en-US" smtClean="0"/>
              <a:t>16</a:t>
            </a:fld>
            <a:endParaRPr lang="en-US"/>
          </a:p>
        </p:txBody>
      </p:sp>
    </p:spTree>
    <p:extLst>
      <p:ext uri="{BB962C8B-B14F-4D97-AF65-F5344CB8AC3E}">
        <p14:creationId xmlns:p14="http://schemas.microsoft.com/office/powerpoint/2010/main" val="1924499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17: String operations </a:t>
            </a:r>
            <a:r>
              <a:rPr lang="en-US" b="0" dirty="0" smtClean="0"/>
              <a:t>: The + operator works with strings, but it is not addition in the mathematical sense.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Instead it performs concatenation, which means joining the strings by linking them end-to-end. For example: there is a string variable </a:t>
            </a:r>
            <a:r>
              <a:rPr lang="en-US" b="0" dirty="0" err="1" smtClean="0"/>
              <a:t>aValue</a:t>
            </a:r>
            <a:r>
              <a:rPr lang="en-US" b="0" baseline="0" dirty="0" smtClean="0"/>
              <a:t> = single-quote ‘11’ and another string variable called </a:t>
            </a:r>
            <a:r>
              <a:rPr lang="en-US" b="0" baseline="0" dirty="0" err="1" smtClean="0"/>
              <a:t>anotherValue</a:t>
            </a:r>
            <a:r>
              <a:rPr lang="en-US" b="0" baseline="0" dirty="0" smtClean="0"/>
              <a:t> = ‘13’, so 2 strings. By using the + operator, we can concatenate these 2 string variables and obtain a new variable, let’s call it </a:t>
            </a:r>
            <a:r>
              <a:rPr lang="en-US" b="0" baseline="0" dirty="0" err="1" smtClean="0"/>
              <a:t>thirdValue</a:t>
            </a:r>
            <a:r>
              <a:rPr lang="en-US" b="0" baseline="0" dirty="0" smtClean="0"/>
              <a:t> who contains a string composed by the previous 2 strings, namely 1113. </a:t>
            </a:r>
          </a:p>
        </p:txBody>
      </p:sp>
      <p:sp>
        <p:nvSpPr>
          <p:cNvPr id="4" name="Slide Number Placeholder 3"/>
          <p:cNvSpPr>
            <a:spLocks noGrp="1"/>
          </p:cNvSpPr>
          <p:nvPr>
            <p:ph type="sldNum" sz="quarter" idx="10"/>
          </p:nvPr>
        </p:nvSpPr>
        <p:spPr/>
        <p:txBody>
          <a:bodyPr/>
          <a:lstStyle/>
          <a:p>
            <a:fld id="{A3E310B3-33F5-472F-BEAA-49C839CBD56D}" type="slidenum">
              <a:rPr lang="en-US" smtClean="0"/>
              <a:t>17</a:t>
            </a:fld>
            <a:endParaRPr lang="en-US"/>
          </a:p>
        </p:txBody>
      </p:sp>
    </p:spTree>
    <p:extLst>
      <p:ext uri="{BB962C8B-B14F-4D97-AF65-F5344CB8AC3E}">
        <p14:creationId xmlns:p14="http://schemas.microsoft.com/office/powerpoint/2010/main" val="6258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18: String operations(2) </a:t>
            </a:r>
            <a:r>
              <a:rPr lang="en-US" b="0" dirty="0" smtClean="0"/>
              <a:t>: </a:t>
            </a:r>
            <a:r>
              <a:rPr lang="en-US" b="0" baseline="0" dirty="0" smtClean="0"/>
              <a:t>Now, some operations are prohibited. If we want to add an integer 1 to a string, we will obtain a </a:t>
            </a:r>
            <a:r>
              <a:rPr lang="en-US" b="0" baseline="0" dirty="0" err="1" smtClean="0"/>
              <a:t>TypeError</a:t>
            </a:r>
            <a:r>
              <a:rPr lang="en-US" b="0" baseline="0" dirty="0" smtClean="0"/>
              <a:t>, because an integer cannot be added to a string. What can we do in this case? Well, we can convert the string to an integer value by using another variable, let’s call it </a:t>
            </a:r>
            <a:r>
              <a:rPr lang="en-US" b="0" baseline="0" dirty="0" err="1" smtClean="0"/>
              <a:t>intValue</a:t>
            </a:r>
            <a:r>
              <a:rPr lang="en-US" b="0" baseline="0" dirty="0" smtClean="0"/>
              <a:t> where we put the result of conversion obtained with </a:t>
            </a:r>
            <a:r>
              <a:rPr lang="en-US" b="0" baseline="0" dirty="0" err="1" smtClean="0"/>
              <a:t>int</a:t>
            </a:r>
            <a:r>
              <a:rPr lang="en-US" b="0" baseline="0" dirty="0" smtClean="0"/>
              <a:t> applied to variable </a:t>
            </a:r>
            <a:r>
              <a:rPr lang="en-US" b="0" baseline="0" dirty="0" err="1" smtClean="0"/>
              <a:t>thirdValue</a:t>
            </a:r>
            <a:r>
              <a:rPr lang="en-US" b="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If we try to convert into integer a string variable that does not contain numeric characters, we will get a </a:t>
            </a:r>
            <a:r>
              <a:rPr lang="en-US" b="0" baseline="0" dirty="0" err="1" smtClean="0"/>
              <a:t>ValueError</a:t>
            </a:r>
            <a:r>
              <a:rPr lang="en-US" b="0" baseline="0" dirty="0" smtClean="0"/>
              <a:t>.</a:t>
            </a:r>
            <a:endParaRPr lang="en-US" b="0" dirty="0" smtClean="0"/>
          </a:p>
        </p:txBody>
      </p:sp>
      <p:sp>
        <p:nvSpPr>
          <p:cNvPr id="4" name="Slide Number Placeholder 3"/>
          <p:cNvSpPr>
            <a:spLocks noGrp="1"/>
          </p:cNvSpPr>
          <p:nvPr>
            <p:ph type="sldNum" sz="quarter" idx="10"/>
          </p:nvPr>
        </p:nvSpPr>
        <p:spPr/>
        <p:txBody>
          <a:bodyPr/>
          <a:lstStyle/>
          <a:p>
            <a:fld id="{A3E310B3-33F5-472F-BEAA-49C839CBD56D}" type="slidenum">
              <a:rPr lang="en-US" smtClean="0"/>
              <a:t>18</a:t>
            </a:fld>
            <a:endParaRPr lang="en-US"/>
          </a:p>
        </p:txBody>
      </p:sp>
    </p:spTree>
    <p:extLst>
      <p:ext uri="{BB962C8B-B14F-4D97-AF65-F5344CB8AC3E}">
        <p14:creationId xmlns:p14="http://schemas.microsoft.com/office/powerpoint/2010/main" val="2889584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19: User Input(1)</a:t>
            </a:r>
            <a:r>
              <a:rPr lang="en-US" b="0" dirty="0" smtClean="0"/>
              <a:t>: Sometimes we would like to take the value for a variable from the user.</a:t>
            </a:r>
            <a:r>
              <a:rPr lang="en-US" b="0" baseline="0" dirty="0" smtClean="0"/>
              <a:t> In this case, the user should use their </a:t>
            </a:r>
            <a:r>
              <a:rPr lang="en-US" b="0" dirty="0" smtClean="0"/>
              <a:t>keyboard to introduce the value. Python provides a built-in function called </a:t>
            </a:r>
            <a:r>
              <a:rPr lang="en-US" b="0" dirty="0" err="1" smtClean="0"/>
              <a:t>raw_input</a:t>
            </a:r>
            <a:r>
              <a:rPr lang="en-US" b="0" dirty="0" smtClean="0"/>
              <a:t> that gets input from the keyboard.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When this function is called, the program stops and waits for the user to type something. When the user presses Return or Enter, the program resumes and </a:t>
            </a:r>
            <a:r>
              <a:rPr lang="en-US" b="0" dirty="0" err="1" smtClean="0"/>
              <a:t>raw_input</a:t>
            </a:r>
            <a:r>
              <a:rPr lang="en-US" b="0" dirty="0" smtClean="0"/>
              <a:t> returns what the user typed as a string. In this</a:t>
            </a:r>
            <a:r>
              <a:rPr lang="en-US" b="0" baseline="0" dirty="0" smtClean="0"/>
              <a:t> example, we created a small script who just asks for the name and greets that person.</a:t>
            </a:r>
          </a:p>
          <a:p>
            <a:pPr marL="749300" eaLnBrk="1" hangingPunct="1">
              <a:buFont typeface="Gill Sans" charset="0"/>
              <a:buChar char="•"/>
              <a:defRPr/>
            </a:pPr>
            <a:r>
              <a:rPr lang="en-US" b="0" baseline="0" dirty="0" smtClean="0"/>
              <a:t>The first line of the script is a comment. A comment is useful to </a:t>
            </a:r>
            <a:r>
              <a:rPr lang="en-US" dirty="0" smtClean="0">
                <a:sym typeface="Gill Sans" charset="0"/>
              </a:rPr>
              <a:t>Describe what is going to happen in a sequence of code or document who wrote the</a:t>
            </a:r>
            <a:r>
              <a:rPr lang="en-US" baseline="0" dirty="0" smtClean="0">
                <a:sym typeface="Gill Sans" charset="0"/>
              </a:rPr>
              <a:t> code or even to t</a:t>
            </a:r>
            <a:r>
              <a:rPr lang="en-US" dirty="0" smtClean="0">
                <a:sym typeface="Gill Sans" charset="0"/>
              </a:rPr>
              <a:t>urn off a line of code - perhaps temporarily.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A3E310B3-33F5-472F-BEAA-49C839CBD56D}" type="slidenum">
              <a:rPr lang="en-US" smtClean="0"/>
              <a:t>19</a:t>
            </a:fld>
            <a:endParaRPr lang="en-US"/>
          </a:p>
        </p:txBody>
      </p:sp>
    </p:spTree>
    <p:extLst>
      <p:ext uri="{BB962C8B-B14F-4D97-AF65-F5344CB8AC3E}">
        <p14:creationId xmlns:p14="http://schemas.microsoft.com/office/powerpoint/2010/main" val="371513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2: </a:t>
            </a:r>
            <a:r>
              <a:rPr lang="en-US" dirty="0" smtClean="0"/>
              <a:t>In this lecture we are going to talk about </a:t>
            </a:r>
            <a:r>
              <a:rPr lang="en-US" sz="1200" b="1" dirty="0" smtClean="0">
                <a:latin typeface="Trebuchet MS" panose="020B0603020202020204" pitchFamily="34" charset="0"/>
              </a:rPr>
              <a:t>Variables, expressions and statements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a:t>
            </a:fld>
            <a:endParaRPr lang="en-US"/>
          </a:p>
        </p:txBody>
      </p:sp>
    </p:spTree>
    <p:extLst>
      <p:ext uri="{BB962C8B-B14F-4D97-AF65-F5344CB8AC3E}">
        <p14:creationId xmlns:p14="http://schemas.microsoft.com/office/powerpoint/2010/main" val="1391598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20: User Input(2)</a:t>
            </a:r>
            <a:r>
              <a:rPr lang="en-US" b="0" dirty="0" smtClean="0"/>
              <a:t>: </a:t>
            </a:r>
            <a:r>
              <a:rPr lang="en-US" dirty="0" smtClean="0"/>
              <a:t>If we want to read a number from the user, we must convert it from a string to a number using a type conversion function. Let’s take an example that converts the European floor into the US representation.</a:t>
            </a:r>
            <a:r>
              <a:rPr lang="en-US" baseline="0" dirty="0" smtClean="0"/>
              <a:t> </a:t>
            </a:r>
            <a:r>
              <a:rPr lang="en-US" dirty="0" smtClean="0"/>
              <a:t>The sequence \n at the end of the prompt represents a newline, which is a special character that causes a line break. That’s why the user’s input appears below the prompt.</a:t>
            </a:r>
            <a:endParaRPr lang="en-US" sz="800" dirty="0" smtClean="0"/>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20</a:t>
            </a:fld>
            <a:endParaRPr lang="en-US"/>
          </a:p>
        </p:txBody>
      </p:sp>
    </p:spTree>
    <p:extLst>
      <p:ext uri="{BB962C8B-B14F-4D97-AF65-F5344CB8AC3E}">
        <p14:creationId xmlns:p14="http://schemas.microsoft.com/office/powerpoint/2010/main" val="3824781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21: Homework</a:t>
            </a:r>
            <a:r>
              <a:rPr lang="en-US" b="0" dirty="0" smtClean="0"/>
              <a:t>: </a:t>
            </a:r>
            <a:r>
              <a:rPr lang="en-US" dirty="0" smtClean="0"/>
              <a:t>As homework,</a:t>
            </a:r>
            <a:r>
              <a:rPr lang="en-US" baseline="0" dirty="0" smtClean="0"/>
              <a:t> please try and solve the following problems: first of all, calculate the gross pay taking into account the worked hours and the hourly rate and then convert a Celsius temperature into Fahrenheit. For both problems, print the obtained result. So, enjoy!</a:t>
            </a:r>
            <a:endParaRPr lang="en-US" sz="800" dirty="0" smtClean="0"/>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21</a:t>
            </a:fld>
            <a:endParaRPr lang="en-US"/>
          </a:p>
        </p:txBody>
      </p:sp>
    </p:spTree>
    <p:extLst>
      <p:ext uri="{BB962C8B-B14F-4D97-AF65-F5344CB8AC3E}">
        <p14:creationId xmlns:p14="http://schemas.microsoft.com/office/powerpoint/2010/main" val="18659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3: Constants:</a:t>
            </a:r>
            <a:r>
              <a:rPr lang="en-US" baseline="0" dirty="0" smtClean="0"/>
              <a:t> We will start our presentation talking about constants. </a:t>
            </a:r>
            <a:r>
              <a:rPr lang="en-US" dirty="0" smtClean="0"/>
              <a:t>Constants are non-varying values. They can be numbers, like 123 which is an integer</a:t>
            </a:r>
            <a:r>
              <a:rPr lang="en-US" baseline="0" dirty="0" smtClean="0"/>
              <a:t> type or even strings, like Hello world. </a:t>
            </a:r>
            <a:r>
              <a:rPr lang="en-US" dirty="0" smtClean="0">
                <a:solidFill>
                  <a:srgbClr val="0070C0"/>
                </a:solidFill>
              </a:rPr>
              <a:t>String</a:t>
            </a:r>
            <a:r>
              <a:rPr lang="en-US" dirty="0" smtClean="0"/>
              <a:t> constants use single-quotes (') or double-quotes ("). Another category of</a:t>
            </a:r>
            <a:r>
              <a:rPr lang="en-US" baseline="0" dirty="0" smtClean="0"/>
              <a:t> constants are </a:t>
            </a:r>
            <a:r>
              <a:rPr lang="en-US" dirty="0" smtClean="0"/>
              <a:t>numbers with a decimal point. They belong to a type called float,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these numbers are represented in a format called floating-point. If you are not sure what type a value has, the python interpreter can tell you.</a:t>
            </a:r>
            <a:r>
              <a:rPr lang="en-US" baseline="0" dirty="0" smtClean="0"/>
              <a:t> In our example let’s type for example, type('Hello, World!') </a:t>
            </a:r>
            <a:r>
              <a:rPr lang="en-US" dirty="0" smtClean="0"/>
              <a:t>and</a:t>
            </a:r>
            <a:r>
              <a:rPr lang="en-US" baseline="0" dirty="0" smtClean="0"/>
              <a:t> will show that strings belong to the type str. If we want to decide for example 123 to what type belongs, we can write in Canopy type(123) and the result show us that integers belong to the type int. Other numbers like 123.4 are of float type.</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3</a:t>
            </a:fld>
            <a:endParaRPr lang="en-US"/>
          </a:p>
        </p:txBody>
      </p:sp>
    </p:spTree>
    <p:extLst>
      <p:ext uri="{BB962C8B-B14F-4D97-AF65-F5344CB8AC3E}">
        <p14:creationId xmlns:p14="http://schemas.microsoft.com/office/powerpoint/2010/main" val="287937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4: Variables (1):</a:t>
            </a:r>
            <a:r>
              <a:rPr lang="en-US" baseline="0" dirty="0" smtClean="0"/>
              <a:t> </a:t>
            </a:r>
            <a:r>
              <a:rPr lang="en-US" dirty="0" smtClean="0"/>
              <a:t>A </a:t>
            </a:r>
            <a:r>
              <a:rPr lang="en-US" dirty="0" smtClean="0">
                <a:solidFill>
                  <a:srgbClr val="0070C0"/>
                </a:solidFill>
              </a:rPr>
              <a:t>variable</a:t>
            </a:r>
            <a:r>
              <a:rPr lang="en-US" dirty="0" smtClean="0"/>
              <a:t> is a named place in the memory where a programmer </a:t>
            </a:r>
            <a:r>
              <a:rPr lang="en-US" dirty="0" smtClean="0">
                <a:solidFill>
                  <a:srgbClr val="0070C0"/>
                </a:solidFill>
              </a:rPr>
              <a:t>can store data </a:t>
            </a:r>
            <a:r>
              <a:rPr lang="en-US" dirty="0" smtClean="0"/>
              <a:t>and later retrieve the data using the variable “name”. An </a:t>
            </a:r>
            <a:r>
              <a:rPr lang="en-US" b="1" dirty="0" smtClean="0"/>
              <a:t>assignment</a:t>
            </a:r>
            <a:r>
              <a:rPr lang="en-US" dirty="0" smtClean="0"/>
              <a:t> statement creates new variables and gives them values. The content of a variable</a:t>
            </a:r>
            <a:r>
              <a:rPr lang="en-US" baseline="0" dirty="0" smtClean="0"/>
              <a:t> can be later changed by another assignment content. For example, the value associated with a variable is 10.3; later on, this value can be replaced by another assignment, let’s say x = 10; in this case, the value associated in the memory with variable x, will be 10. If we have y = 7, then in the memory there will be a place where value 7 will be stored, corresponding to variable y. That portion of memory where value 7 is stored will be called y.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4</a:t>
            </a:fld>
            <a:endParaRPr lang="en-US"/>
          </a:p>
        </p:txBody>
      </p:sp>
    </p:spTree>
    <p:extLst>
      <p:ext uri="{BB962C8B-B14F-4D97-AF65-F5344CB8AC3E}">
        <p14:creationId xmlns:p14="http://schemas.microsoft.com/office/powerpoint/2010/main" val="176891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5: Variables (2): </a:t>
            </a:r>
            <a:r>
              <a:rPr lang="en-US" b="0" dirty="0" smtClean="0"/>
              <a:t>whenever</a:t>
            </a:r>
            <a:r>
              <a:rPr lang="en-US" b="0" baseline="0" dirty="0" smtClean="0"/>
              <a:t> we want to display the value of a variable, we can use a print statement; for example; also t</a:t>
            </a:r>
            <a:r>
              <a:rPr lang="en-US" dirty="0" smtClean="0"/>
              <a:t>he type of a variable is the type of the value it refers to. The variable’s type can be obtained by using type. For example, we have a variable</a:t>
            </a:r>
            <a:r>
              <a:rPr lang="en-US" baseline="0" dirty="0" smtClean="0"/>
              <a:t> that contains a string, message = “Python stuff”. If we apply type to this message variable, the returned type is str. If the value associated with a variable is 12.34, then the returned type will be float; if the value associated with a variable, is for example, True, then the type will be </a:t>
            </a:r>
            <a:r>
              <a:rPr lang="en-US" baseline="0" dirty="0" err="1" smtClean="0"/>
              <a:t>bool</a:t>
            </a:r>
            <a:r>
              <a:rPr lang="en-US" baseline="0" dirty="0" smtClean="0"/>
              <a:t>. A </a:t>
            </a:r>
            <a:r>
              <a:rPr lang="en-US" baseline="0" dirty="0" err="1" smtClean="0"/>
              <a:t>bool</a:t>
            </a:r>
            <a:r>
              <a:rPr lang="en-US" baseline="0" dirty="0" smtClean="0"/>
              <a:t> type can have only two values: True or False.</a:t>
            </a:r>
            <a:endParaRPr lang="ro-RO"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5</a:t>
            </a:fld>
            <a:endParaRPr lang="en-US"/>
          </a:p>
        </p:txBody>
      </p:sp>
    </p:spTree>
    <p:extLst>
      <p:ext uri="{BB962C8B-B14F-4D97-AF65-F5344CB8AC3E}">
        <p14:creationId xmlns:p14="http://schemas.microsoft.com/office/powerpoint/2010/main" val="2189493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6: Python Variable Name Rules</a:t>
            </a:r>
            <a:r>
              <a:rPr lang="en-US" b="0" dirty="0" smtClean="0"/>
              <a:t>:</a:t>
            </a:r>
            <a:r>
              <a:rPr lang="en-US" b="1" dirty="0" smtClean="0"/>
              <a:t> </a:t>
            </a:r>
            <a:r>
              <a:rPr lang="en-US" b="0" dirty="0" smtClean="0"/>
              <a:t>Programmers generally choose names for their variables that are meaningful because they tend to document what the variable is used for. Variable names can contain both letters and numbers, but they have to begin with a letter. If you give a variable an illegal name, you get a syntax error. For example, 123var is illegal</a:t>
            </a:r>
            <a:r>
              <a:rPr lang="en-US" b="0" baseline="0" dirty="0" smtClean="0"/>
              <a:t> because it does not begin with a letter, while class turns out to be one of Python’s keywords. Such special words are used by Python interpreter in order to recognize the structure of the program. </a:t>
            </a:r>
            <a:endParaRPr lang="ro-RO"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6</a:t>
            </a:fld>
            <a:endParaRPr lang="en-US"/>
          </a:p>
        </p:txBody>
      </p:sp>
    </p:spTree>
    <p:extLst>
      <p:ext uri="{BB962C8B-B14F-4D97-AF65-F5344CB8AC3E}">
        <p14:creationId xmlns:p14="http://schemas.microsoft.com/office/powerpoint/2010/main" val="393896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7: Reserved Words</a:t>
            </a:r>
            <a:r>
              <a:rPr lang="en-US" b="0" dirty="0" smtClean="0"/>
              <a:t>:</a:t>
            </a:r>
            <a:r>
              <a:rPr lang="en-US" b="1" dirty="0" smtClean="0"/>
              <a:t> </a:t>
            </a:r>
            <a:r>
              <a:rPr lang="en-US" b="0" dirty="0" smtClean="0"/>
              <a:t>Python reserves 31 keywords for its use.</a:t>
            </a:r>
            <a:r>
              <a:rPr lang="en-US" b="0" baseline="0" dirty="0" smtClean="0"/>
              <a:t> In Python 3.0, exec is no longer a keyword, but nonlocal is</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7</a:t>
            </a:fld>
            <a:endParaRPr lang="en-US"/>
          </a:p>
        </p:txBody>
      </p:sp>
    </p:spTree>
    <p:extLst>
      <p:ext uri="{BB962C8B-B14F-4D97-AF65-F5344CB8AC3E}">
        <p14:creationId xmlns:p14="http://schemas.microsoft.com/office/powerpoint/2010/main" val="500136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8: Statements (1)</a:t>
            </a:r>
            <a:r>
              <a:rPr lang="en-US" b="0" dirty="0" smtClean="0"/>
              <a:t>:</a:t>
            </a:r>
            <a:r>
              <a:rPr lang="en-US" b="1" dirty="0" smtClean="0"/>
              <a:t> </a:t>
            </a:r>
            <a:r>
              <a:rPr lang="en-US" b="0" dirty="0" smtClean="0"/>
              <a:t>A statement is a unit of code that the Python interpreter can execute. We have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seen two kinds of statements: print and assignment. </a:t>
            </a:r>
            <a:r>
              <a:rPr lang="en-US" dirty="0" smtClean="0">
                <a:sym typeface="Gill Sans" charset="0"/>
              </a:rPr>
              <a:t>We assign a value to a variable using the </a:t>
            </a:r>
            <a:r>
              <a:rPr lang="en-US" dirty="0" smtClean="0">
                <a:solidFill>
                  <a:srgbClr val="FF7F00"/>
                </a:solidFill>
                <a:sym typeface="Gill Sans" charset="0"/>
              </a:rPr>
              <a:t>assignment</a:t>
            </a:r>
            <a:r>
              <a:rPr lang="en-US" dirty="0" smtClean="0">
                <a:sym typeface="Gill Sans" charset="0"/>
              </a:rPr>
              <a:t> statement (=). </a:t>
            </a:r>
            <a:r>
              <a:rPr lang="en-US" dirty="0" smtClean="0"/>
              <a:t>An </a:t>
            </a:r>
            <a:r>
              <a:rPr lang="en-US" dirty="0" smtClean="0">
                <a:solidFill>
                  <a:srgbClr val="0070C0"/>
                </a:solidFill>
              </a:rPr>
              <a:t>assignment statement </a:t>
            </a:r>
            <a:r>
              <a:rPr lang="en-US" dirty="0" smtClean="0"/>
              <a:t>consists of an </a:t>
            </a:r>
            <a:r>
              <a:rPr lang="en-US" dirty="0" smtClean="0">
                <a:solidFill>
                  <a:srgbClr val="0070C0"/>
                </a:solidFill>
              </a:rPr>
              <a:t>expression</a:t>
            </a:r>
            <a:r>
              <a:rPr lang="en-US" dirty="0" smtClean="0"/>
              <a:t> on the </a:t>
            </a:r>
            <a:r>
              <a:rPr lang="en-US" dirty="0" smtClean="0">
                <a:solidFill>
                  <a:srgbClr val="0070C0"/>
                </a:solidFill>
              </a:rPr>
              <a:t>right hand side </a:t>
            </a:r>
            <a:r>
              <a:rPr lang="en-US" dirty="0" smtClean="0"/>
              <a:t>and  a </a:t>
            </a:r>
            <a:r>
              <a:rPr lang="en-US" dirty="0" smtClean="0">
                <a:solidFill>
                  <a:srgbClr val="FF0000"/>
                </a:solidFill>
              </a:rPr>
              <a:t>variable</a:t>
            </a:r>
            <a:r>
              <a:rPr lang="en-US" dirty="0" smtClean="0"/>
              <a:t> to store the result. After the right-hand</a:t>
            </a:r>
            <a:r>
              <a:rPr lang="en-US" baseline="0" dirty="0" smtClean="0"/>
              <a:t> operations have been computed, it takes that value and moves it in the variable. That x that appears in the right side refers to the previous, the old value of variable x. For example, if x had previously value 0.5, than,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ym typeface="Gill San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8</a:t>
            </a:fld>
            <a:endParaRPr lang="en-US"/>
          </a:p>
        </p:txBody>
      </p:sp>
    </p:spTree>
    <p:extLst>
      <p:ext uri="{BB962C8B-B14F-4D97-AF65-F5344CB8AC3E}">
        <p14:creationId xmlns:p14="http://schemas.microsoft.com/office/powerpoint/2010/main" val="4054365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9: Statements (2)</a:t>
            </a:r>
            <a:r>
              <a:rPr lang="en-US" b="0" dirty="0" smtClean="0"/>
              <a:t>:</a:t>
            </a:r>
            <a:r>
              <a:rPr lang="en-US" baseline="0" dirty="0" smtClean="0"/>
              <a:t> first of all we evaluate the parenthesis, and will result in 3.5. Then 2.9 will be multiplied by 0.5, then multiplied by 3.5 which is the result from parenthesis. In the end, the value of variable x will be 5.075. </a:t>
            </a:r>
            <a:endParaRPr lang="en-US" dirty="0" smtClean="0">
              <a:sym typeface="Gill San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9</a:t>
            </a:fld>
            <a:endParaRPr lang="en-US"/>
          </a:p>
        </p:txBody>
      </p:sp>
    </p:spTree>
    <p:extLst>
      <p:ext uri="{BB962C8B-B14F-4D97-AF65-F5344CB8AC3E}">
        <p14:creationId xmlns:p14="http://schemas.microsoft.com/office/powerpoint/2010/main" val="1472470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5"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6"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7" name="Picture 21"/>
          <p:cNvPicPr>
            <a:picLocks noChangeAspect="1"/>
          </p:cNvPicPr>
          <p:nvPr/>
        </p:nvPicPr>
        <p:blipFill>
          <a:blip r:embed="rId2"/>
          <a:srcRect/>
          <a:stretch>
            <a:fillRect/>
          </a:stretch>
        </p:blipFill>
        <p:spPr bwMode="auto">
          <a:xfrm>
            <a:off x="3635375" y="5260975"/>
            <a:ext cx="1733550" cy="904875"/>
          </a:xfrm>
          <a:prstGeom prst="rect">
            <a:avLst/>
          </a:prstGeom>
          <a:noFill/>
          <a:ln w="9525">
            <a:noFill/>
            <a:miter lim="800000"/>
            <a:headEnd/>
            <a:tailEnd/>
          </a:ln>
        </p:spPr>
      </p:pic>
      <p:grpSp>
        <p:nvGrpSpPr>
          <p:cNvPr id="8" name="Group 7"/>
          <p:cNvGrpSpPr>
            <a:grpSpLocks/>
          </p:cNvGrpSpPr>
          <p:nvPr/>
        </p:nvGrpSpPr>
        <p:grpSpPr bwMode="auto">
          <a:xfrm>
            <a:off x="755650" y="422275"/>
            <a:ext cx="1079500" cy="711200"/>
            <a:chOff x="755576" y="422275"/>
            <a:chExt cx="1080120" cy="711681"/>
          </a:xfrm>
        </p:grpSpPr>
        <p:sp>
          <p:nvSpPr>
            <p:cNvPr id="9"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 name="Picture 9"/>
            <p:cNvPicPr>
              <a:picLocks noChangeAspect="1" noChangeArrowheads="1"/>
            </p:cNvPicPr>
            <p:nvPr userDrawn="1"/>
          </p:nvPicPr>
          <p:blipFill>
            <a:blip r:embed="rId3"/>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1" name="Group 11"/>
          <p:cNvGrpSpPr>
            <a:grpSpLocks/>
          </p:cNvGrpSpPr>
          <p:nvPr/>
        </p:nvGrpSpPr>
        <p:grpSpPr bwMode="auto">
          <a:xfrm>
            <a:off x="2293938" y="428625"/>
            <a:ext cx="1439862" cy="846138"/>
            <a:chOff x="2293680" y="428407"/>
            <a:chExt cx="1440086" cy="846355"/>
          </a:xfrm>
        </p:grpSpPr>
        <p:sp>
          <p:nvSpPr>
            <p:cNvPr id="1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3" name="Picture 9"/>
            <p:cNvPicPr>
              <a:picLocks noChangeAspect="1"/>
            </p:cNvPicPr>
            <p:nvPr userDrawn="1"/>
          </p:nvPicPr>
          <p:blipFill>
            <a:blip r:embed="rId4"/>
            <a:srcRect/>
            <a:stretch>
              <a:fillRect/>
            </a:stretch>
          </p:blipFill>
          <p:spPr bwMode="auto">
            <a:xfrm>
              <a:off x="2771795" y="428407"/>
              <a:ext cx="483855" cy="666409"/>
            </a:xfrm>
            <a:prstGeom prst="rect">
              <a:avLst/>
            </a:prstGeom>
            <a:noFill/>
            <a:ln w="9525">
              <a:noFill/>
              <a:miter lim="800000"/>
              <a:headEnd/>
              <a:tailEnd/>
            </a:ln>
          </p:spPr>
        </p:pic>
      </p:grpSp>
      <p:grpSp>
        <p:nvGrpSpPr>
          <p:cNvPr id="14" name="Group 14"/>
          <p:cNvGrpSpPr>
            <a:grpSpLocks/>
          </p:cNvGrpSpPr>
          <p:nvPr/>
        </p:nvGrpSpPr>
        <p:grpSpPr bwMode="auto">
          <a:xfrm>
            <a:off x="3895725" y="169863"/>
            <a:ext cx="1358900" cy="1098550"/>
            <a:chOff x="3895552" y="187920"/>
            <a:chExt cx="1358900" cy="1098984"/>
          </a:xfrm>
        </p:grpSpPr>
        <p:sp>
          <p:nvSpPr>
            <p:cNvPr id="15"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6" name="Picture 12"/>
            <p:cNvPicPr>
              <a:picLocks noChangeAspect="1"/>
            </p:cNvPicPr>
            <p:nvPr userDrawn="1"/>
          </p:nvPicPr>
          <p:blipFill>
            <a:blip r:embed="rId5"/>
            <a:srcRect/>
            <a:stretch>
              <a:fillRect/>
            </a:stretch>
          </p:blipFill>
          <p:spPr bwMode="auto">
            <a:xfrm>
              <a:off x="4320867" y="187920"/>
              <a:ext cx="499088" cy="906177"/>
            </a:xfrm>
            <a:prstGeom prst="rect">
              <a:avLst/>
            </a:prstGeom>
            <a:noFill/>
            <a:ln w="9525">
              <a:noFill/>
              <a:miter lim="800000"/>
              <a:headEnd/>
              <a:tailEnd/>
            </a:ln>
          </p:spPr>
        </p:pic>
      </p:grpSp>
      <p:grpSp>
        <p:nvGrpSpPr>
          <p:cNvPr id="17" name="Group 17"/>
          <p:cNvGrpSpPr>
            <a:grpSpLocks/>
          </p:cNvGrpSpPr>
          <p:nvPr/>
        </p:nvGrpSpPr>
        <p:grpSpPr bwMode="auto">
          <a:xfrm>
            <a:off x="5651500" y="392113"/>
            <a:ext cx="1208088" cy="879475"/>
            <a:chOff x="5651500" y="392471"/>
            <a:chExt cx="1208088" cy="879115"/>
          </a:xfrm>
        </p:grpSpPr>
        <p:sp>
          <p:nvSpPr>
            <p:cNvPr id="18"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9" name="Picture 15"/>
            <p:cNvPicPr>
              <a:picLocks noChangeAspect="1"/>
            </p:cNvPicPr>
            <p:nvPr userDrawn="1"/>
          </p:nvPicPr>
          <p:blipFill>
            <a:blip r:embed="rId6"/>
            <a:srcRect/>
            <a:stretch>
              <a:fillRect/>
            </a:stretch>
          </p:blipFill>
          <p:spPr bwMode="auto">
            <a:xfrm>
              <a:off x="5921695" y="392471"/>
              <a:ext cx="667698" cy="653330"/>
            </a:xfrm>
            <a:prstGeom prst="rect">
              <a:avLst/>
            </a:prstGeom>
            <a:noFill/>
            <a:ln w="9525">
              <a:noFill/>
              <a:miter lim="800000"/>
              <a:headEnd/>
              <a:tailEnd/>
            </a:ln>
          </p:spPr>
        </p:pic>
      </p:grpSp>
      <p:sp>
        <p:nvSpPr>
          <p:cNvPr id="20"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21" name="Picture 25"/>
          <p:cNvPicPr>
            <a:picLocks noChangeAspect="1" noChangeArrowheads="1"/>
          </p:cNvPicPr>
          <p:nvPr/>
        </p:nvPicPr>
        <p:blipFill>
          <a:blip r:embed="rId7"/>
          <a:srcRect/>
          <a:stretch>
            <a:fillRect/>
          </a:stretch>
        </p:blipFill>
        <p:spPr bwMode="auto">
          <a:xfrm>
            <a:off x="7451725" y="428625"/>
            <a:ext cx="793750" cy="696913"/>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22" name="Date Placeholder 3"/>
          <p:cNvSpPr>
            <a:spLocks noGrp="1"/>
          </p:cNvSpPr>
          <p:nvPr>
            <p:ph type="dt" sz="half" idx="10"/>
          </p:nvPr>
        </p:nvSpPr>
        <p:spPr/>
        <p:txBody>
          <a:bodyPr/>
          <a:lstStyle>
            <a:lvl1pPr>
              <a:defRPr/>
            </a:lvl1pPr>
          </a:lstStyle>
          <a:p>
            <a:fld id="{8E099005-0488-43D3-8226-638A97BEA1FB}" type="datetimeFigureOut">
              <a:rPr lang="ro-RO" smtClean="0"/>
              <a:t>25.05.2015</a:t>
            </a:fld>
            <a:endParaRPr lang="ro-RO"/>
          </a:p>
        </p:txBody>
      </p:sp>
      <p:sp>
        <p:nvSpPr>
          <p:cNvPr id="23" name="Footer Placeholder 4"/>
          <p:cNvSpPr>
            <a:spLocks noGrp="1"/>
          </p:cNvSpPr>
          <p:nvPr>
            <p:ph type="ftr" sz="quarter" idx="11"/>
          </p:nvPr>
        </p:nvSpPr>
        <p:spPr>
          <a:xfrm>
            <a:off x="3059113" y="6481763"/>
            <a:ext cx="2895600" cy="365125"/>
          </a:xfrm>
        </p:spPr>
        <p:txBody>
          <a:bodyPr/>
          <a:lstStyle>
            <a:lvl1pPr>
              <a:defRPr/>
            </a:lvl1pPr>
          </a:lstStyle>
          <a:p>
            <a:endParaRPr lang="ro-RO"/>
          </a:p>
        </p:txBody>
      </p:sp>
      <p:sp>
        <p:nvSpPr>
          <p:cNvPr id="24" name="Slide Number Placeholder 5"/>
          <p:cNvSpPr>
            <a:spLocks noGrp="1"/>
          </p:cNvSpPr>
          <p:nvPr>
            <p:ph type="sldNum" sz="quarter" idx="12"/>
          </p:nvPr>
        </p:nvSpPr>
        <p:spPr>
          <a:xfrm>
            <a:off x="6948488" y="6492875"/>
            <a:ext cx="1773237" cy="365125"/>
          </a:xfrm>
        </p:spPr>
        <p:txBody>
          <a:bodyPr/>
          <a:lstStyle>
            <a:lvl1pPr>
              <a:defRPr>
                <a:effectLst>
                  <a:outerShdw blurRad="38100" dist="38100" dir="2700000" algn="tl">
                    <a:srgbClr val="000000">
                      <a:alpha val="43137"/>
                    </a:srgbClr>
                  </a:outerShdw>
                </a:effectLst>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400251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39E2472-A05C-4646-BAD8-9E097813C1AA}" type="datetimeFigureOut">
              <a:rPr lang="en-US"/>
              <a:pPr>
                <a:defRPr/>
              </a:pPr>
              <a:t>5/25/2015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FFABCB-AE60-4C94-B2B9-EC1AA66AC907}" type="slidenum">
              <a:rPr lang="en-US"/>
              <a:pPr>
                <a:defRPr/>
              </a:pPr>
              <a:t>‹#›</a:t>
            </a:fld>
            <a:endParaRPr lang="en-US"/>
          </a:p>
        </p:txBody>
      </p:sp>
    </p:spTree>
    <p:extLst>
      <p:ext uri="{BB962C8B-B14F-4D97-AF65-F5344CB8AC3E}">
        <p14:creationId xmlns:p14="http://schemas.microsoft.com/office/powerpoint/2010/main" val="55484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46A81A2-97EB-4517-B5DF-7FD401A510EE}" type="datetimeFigureOut">
              <a:rPr lang="en-US"/>
              <a:pPr>
                <a:defRPr/>
              </a:pPr>
              <a:t>5/25/2015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9DE8EE-8AF1-4008-A924-B7E9557EA4B2}" type="slidenum">
              <a:rPr lang="en-US"/>
              <a:pPr>
                <a:defRPr/>
              </a:pPr>
              <a:t>‹#›</a:t>
            </a:fld>
            <a:endParaRPr lang="en-US"/>
          </a:p>
        </p:txBody>
      </p:sp>
    </p:spTree>
    <p:extLst>
      <p:ext uri="{BB962C8B-B14F-4D97-AF65-F5344CB8AC3E}">
        <p14:creationId xmlns:p14="http://schemas.microsoft.com/office/powerpoint/2010/main" val="4085237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CA20674-443D-4556-B34A-2C2FA22D0D42}" type="datetimeFigureOut">
              <a:rPr lang="en-US"/>
              <a:pPr>
                <a:defRPr/>
              </a:pPr>
              <a:t>5/25/2015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330ECF3-4091-4A10-B4FE-59F524709211}" type="slidenum">
              <a:rPr lang="en-US"/>
              <a:pPr>
                <a:defRPr/>
              </a:pPr>
              <a:t>‹#›</a:t>
            </a:fld>
            <a:endParaRPr lang="en-US"/>
          </a:p>
        </p:txBody>
      </p:sp>
    </p:spTree>
    <p:extLst>
      <p:ext uri="{BB962C8B-B14F-4D97-AF65-F5344CB8AC3E}">
        <p14:creationId xmlns:p14="http://schemas.microsoft.com/office/powerpoint/2010/main" val="2833599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EB4888B-D824-4744-843E-6300F7989D7C}" type="datetimeFigureOut">
              <a:rPr lang="en-US"/>
              <a:pPr>
                <a:defRPr/>
              </a:pPr>
              <a:t>5/25/2015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F0A440-29E4-4D73-B1D6-D38B3B2D125E}" type="slidenum">
              <a:rPr lang="en-US"/>
              <a:pPr>
                <a:defRPr/>
              </a:pPr>
              <a:t>‹#›</a:t>
            </a:fld>
            <a:endParaRPr lang="en-US"/>
          </a:p>
        </p:txBody>
      </p:sp>
    </p:spTree>
    <p:extLst>
      <p:ext uri="{BB962C8B-B14F-4D97-AF65-F5344CB8AC3E}">
        <p14:creationId xmlns:p14="http://schemas.microsoft.com/office/powerpoint/2010/main" val="2367109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C5D4D8-0166-43FA-8639-125227A33E1E}" type="datetimeFigureOut">
              <a:rPr lang="en-US"/>
              <a:pPr>
                <a:defRPr/>
              </a:pPr>
              <a:t>5/25/2015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7B1A58-C93D-42E8-B84F-1D1939746DBF}" type="slidenum">
              <a:rPr lang="en-US"/>
              <a:pPr>
                <a:defRPr/>
              </a:pPr>
              <a:t>‹#›</a:t>
            </a:fld>
            <a:endParaRPr lang="en-US"/>
          </a:p>
        </p:txBody>
      </p:sp>
    </p:spTree>
    <p:extLst>
      <p:ext uri="{BB962C8B-B14F-4D97-AF65-F5344CB8AC3E}">
        <p14:creationId xmlns:p14="http://schemas.microsoft.com/office/powerpoint/2010/main" val="1282191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0165E5F-7FE9-47C4-84E5-CBD9574E89DF}" type="datetimeFigureOut">
              <a:rPr lang="en-US"/>
              <a:pPr>
                <a:defRPr/>
              </a:pPr>
              <a:t>5/25/2015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88CA81-8882-43F8-A391-36B357FCFFD3}" type="slidenum">
              <a:rPr lang="en-US"/>
              <a:pPr>
                <a:defRPr/>
              </a:pPr>
              <a:t>‹#›</a:t>
            </a:fld>
            <a:endParaRPr lang="en-US"/>
          </a:p>
        </p:txBody>
      </p:sp>
    </p:spTree>
    <p:extLst>
      <p:ext uri="{BB962C8B-B14F-4D97-AF65-F5344CB8AC3E}">
        <p14:creationId xmlns:p14="http://schemas.microsoft.com/office/powerpoint/2010/main" val="770295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AAB96AF-94D2-4BA3-A137-E244CB4A31A8}"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43AB76-1CAA-412B-A10F-4189D0D66960}" type="slidenum">
              <a:rPr lang="en-US"/>
              <a:pPr>
                <a:defRPr/>
              </a:pPr>
              <a:t>‹#›</a:t>
            </a:fld>
            <a:endParaRPr lang="en-US"/>
          </a:p>
        </p:txBody>
      </p:sp>
    </p:spTree>
    <p:extLst>
      <p:ext uri="{BB962C8B-B14F-4D97-AF65-F5344CB8AC3E}">
        <p14:creationId xmlns:p14="http://schemas.microsoft.com/office/powerpoint/2010/main" val="756939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0E6835-09A7-4F30-95C7-A48CDFA63B65}"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0CE957-7877-4451-A90A-3E519E40659D}" type="slidenum">
              <a:rPr lang="en-US"/>
              <a:pPr>
                <a:defRPr/>
              </a:pPr>
              <a:t>‹#›</a:t>
            </a:fld>
            <a:endParaRPr lang="en-US"/>
          </a:p>
        </p:txBody>
      </p:sp>
    </p:spTree>
    <p:extLst>
      <p:ext uri="{BB962C8B-B14F-4D97-AF65-F5344CB8AC3E}">
        <p14:creationId xmlns:p14="http://schemas.microsoft.com/office/powerpoint/2010/main" val="73506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250825" y="371475"/>
            <a:ext cx="1727200" cy="9017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8" name="TextBox 1"/>
          <p:cNvSpPr txBox="1"/>
          <p:nvPr/>
        </p:nvSpPr>
        <p:spPr>
          <a:xfrm>
            <a:off x="323850" y="1141413"/>
            <a:ext cx="1944688"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2002183" y="409079"/>
            <a:ext cx="6480720"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387594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grpSp>
        <p:nvGrpSpPr>
          <p:cNvPr id="8" name="Group 13"/>
          <p:cNvGrpSpPr>
            <a:grpSpLocks/>
          </p:cNvGrpSpPr>
          <p:nvPr/>
        </p:nvGrpSpPr>
        <p:grpSpPr bwMode="auto">
          <a:xfrm>
            <a:off x="7164388" y="541338"/>
            <a:ext cx="1182687" cy="787400"/>
            <a:chOff x="1949136" y="409078"/>
            <a:chExt cx="1182704" cy="787673"/>
          </a:xfrm>
        </p:grpSpPr>
        <p:grpSp>
          <p:nvGrpSpPr>
            <p:cNvPr id="9" name="Group 10"/>
            <p:cNvGrpSpPr>
              <a:grpSpLocks/>
            </p:cNvGrpSpPr>
            <p:nvPr userDrawn="1"/>
          </p:nvGrpSpPr>
          <p:grpSpPr bwMode="auto">
            <a:xfrm>
              <a:off x="1949136" y="409078"/>
              <a:ext cx="1182704" cy="787673"/>
              <a:chOff x="1949136" y="409078"/>
              <a:chExt cx="1182704" cy="787673"/>
            </a:xfrm>
          </p:grpSpPr>
          <p:sp>
            <p:nvSpPr>
              <p:cNvPr id="11" name="Rectangle 1"/>
              <p:cNvSpPr/>
              <p:nvPr userDrawn="1"/>
            </p:nvSpPr>
            <p:spPr>
              <a:xfrm>
                <a:off x="1949136" y="409078"/>
                <a:ext cx="1182704" cy="787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7"/>
              <p:cNvCxnSpPr/>
              <p:nvPr userDrawn="1"/>
            </p:nvCxnSpPr>
            <p:spPr>
              <a:xfrm>
                <a:off x="1949136" y="409078"/>
                <a:ext cx="1182704" cy="78767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9"/>
              <p:cNvCxnSpPr/>
              <p:nvPr userDrawn="1"/>
            </p:nvCxnSpPr>
            <p:spPr>
              <a:xfrm flipV="1">
                <a:off x="1949136" y="409078"/>
                <a:ext cx="1182704" cy="787673"/>
              </a:xfrm>
              <a:prstGeom prst="line">
                <a:avLst/>
              </a:prstGeom>
            </p:spPr>
            <p:style>
              <a:lnRef idx="1">
                <a:schemeClr val="dk1"/>
              </a:lnRef>
              <a:fillRef idx="0">
                <a:schemeClr val="dk1"/>
              </a:fillRef>
              <a:effectRef idx="0">
                <a:schemeClr val="dk1"/>
              </a:effectRef>
              <a:fontRef idx="minor">
                <a:schemeClr val="tx1"/>
              </a:fontRef>
            </p:style>
          </p:cxnSp>
        </p:grpSp>
        <p:sp>
          <p:nvSpPr>
            <p:cNvPr id="10" name="TextBox 12"/>
            <p:cNvSpPr txBox="1"/>
            <p:nvPr userDrawn="1"/>
          </p:nvSpPr>
          <p:spPr>
            <a:xfrm>
              <a:off x="1999937" y="572647"/>
              <a:ext cx="1081103" cy="460535"/>
            </a:xfrm>
            <a:prstGeom prst="rect">
              <a:avLst/>
            </a:prstGeom>
            <a:noFill/>
          </p:spPr>
          <p:txBody>
            <a:bodyPr>
              <a:spAutoFit/>
            </a:bodyPr>
            <a:lstStyle/>
            <a:p>
              <a:pPr>
                <a:defRPr/>
              </a:pPr>
              <a:r>
                <a:rPr lang="en-US" sz="1200" dirty="0"/>
                <a:t>Project logo / Partner logo</a:t>
              </a:r>
            </a:p>
          </p:txBody>
        </p:sp>
      </p:gr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1619672" y="1412776"/>
            <a:ext cx="6480720" cy="568077"/>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14146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7"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8" name="Line 12"/>
          <p:cNvSpPr>
            <a:spLocks noChangeShapeType="1"/>
          </p:cNvSpPr>
          <p:nvPr/>
        </p:nvSpPr>
        <p:spPr bwMode="auto">
          <a:xfrm>
            <a:off x="0" y="6453188"/>
            <a:ext cx="9144000" cy="0"/>
          </a:xfrm>
          <a:prstGeom prst="line">
            <a:avLst/>
          </a:prstGeom>
          <a:noFill/>
          <a:ln w="76200">
            <a:solidFill>
              <a:srgbClr val="193C85"/>
            </a:solidFill>
            <a:round/>
            <a:headEnd/>
            <a:tailEnd/>
          </a:ln>
          <a:extLst/>
        </p:spPr>
        <p:txBody>
          <a:bodyPr/>
          <a:lstStyle/>
          <a:p>
            <a:pPr>
              <a:defRPr/>
            </a:pPr>
            <a:endParaRPr lang="en-US"/>
          </a:p>
        </p:txBody>
      </p:sp>
      <p:pic>
        <p:nvPicPr>
          <p:cNvPr id="9" name="Picture 15"/>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3600">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2" name="Text Placeholder 2"/>
          <p:cNvSpPr>
            <a:spLocks noGrp="1"/>
          </p:cNvSpPr>
          <p:nvPr>
            <p:ph type="body" idx="1"/>
          </p:nvPr>
        </p:nvSpPr>
        <p:spPr>
          <a:xfrm>
            <a:off x="457200" y="1535112"/>
            <a:ext cx="4040188"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3"/>
          <p:cNvSpPr>
            <a:spLocks noGrp="1"/>
          </p:cNvSpPr>
          <p:nvPr>
            <p:ph sz="half" idx="2"/>
          </p:nvPr>
        </p:nvSpPr>
        <p:spPr>
          <a:xfrm>
            <a:off x="457200" y="2276871"/>
            <a:ext cx="4040188"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4" name="Text Placeholder 4"/>
          <p:cNvSpPr>
            <a:spLocks noGrp="1"/>
          </p:cNvSpPr>
          <p:nvPr>
            <p:ph type="body" sz="quarter" idx="3"/>
          </p:nvPr>
        </p:nvSpPr>
        <p:spPr>
          <a:xfrm>
            <a:off x="4645025" y="1535112"/>
            <a:ext cx="4041775"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4"/>
          </p:nvPr>
        </p:nvSpPr>
        <p:spPr>
          <a:xfrm>
            <a:off x="4645025" y="2276871"/>
            <a:ext cx="4041775"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0" name="Date Placeholder 3"/>
          <p:cNvSpPr>
            <a:spLocks noGrp="1"/>
          </p:cNvSpPr>
          <p:nvPr>
            <p:ph type="dt" sz="half" idx="10"/>
          </p:nvPr>
        </p:nvSpPr>
        <p:spPr/>
        <p:txBody>
          <a:bodyPr/>
          <a:lstStyle>
            <a:lvl1pPr>
              <a:defRPr/>
            </a:lvl1pPr>
          </a:lstStyle>
          <a:p>
            <a:fld id="{8E099005-0488-43D3-8226-638A97BEA1FB}" type="datetimeFigureOut">
              <a:rPr lang="ro-RO" smtClean="0"/>
              <a:t>25.05.2015</a:t>
            </a:fld>
            <a:endParaRPr lang="ro-RO"/>
          </a:p>
        </p:txBody>
      </p:sp>
      <p:sp>
        <p:nvSpPr>
          <p:cNvPr id="16" name="Footer Placeholder 4"/>
          <p:cNvSpPr>
            <a:spLocks noGrp="1"/>
          </p:cNvSpPr>
          <p:nvPr>
            <p:ph type="ftr" sz="quarter" idx="11"/>
          </p:nvPr>
        </p:nvSpPr>
        <p:spPr/>
        <p:txBody>
          <a:bodyPr/>
          <a:lstStyle>
            <a:lvl1pPr>
              <a:defRPr/>
            </a:lvl1pPr>
          </a:lstStyle>
          <a:p>
            <a:endParaRPr lang="ro-RO"/>
          </a:p>
        </p:txBody>
      </p:sp>
      <p:sp>
        <p:nvSpPr>
          <p:cNvPr id="17"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4138017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7950"/>
            <a:ext cx="9144001" cy="0"/>
          </a:xfrm>
          <a:prstGeom prst="line">
            <a:avLst/>
          </a:prstGeom>
          <a:noFill/>
          <a:ln w="76200">
            <a:solidFill>
              <a:srgbClr val="193C85"/>
            </a:solidFill>
            <a:round/>
            <a:headEnd/>
            <a:tailEnd/>
          </a:ln>
          <a:extLst/>
        </p:spPr>
        <p:txBody>
          <a:bodyPr/>
          <a:lstStyle/>
          <a:p>
            <a:pPr>
              <a:defRPr/>
            </a:pPr>
            <a:endParaRPr lang="en-US"/>
          </a:p>
        </p:txBody>
      </p:sp>
      <p:pic>
        <p:nvPicPr>
          <p:cNvPr id="8" name="Picture 13"/>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7" name="Content Placeholder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8" name="Text Placeholder 3"/>
          <p:cNvSpPr>
            <a:spLocks noGrp="1"/>
          </p:cNvSpPr>
          <p:nvPr>
            <p:ph type="body" sz="half" idx="2"/>
          </p:nvPr>
        </p:nvSpPr>
        <p:spPr>
          <a:xfrm>
            <a:off x="462161" y="3068960"/>
            <a:ext cx="3008313" cy="30740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3"/>
          </p:nvPr>
        </p:nvSpPr>
        <p:spPr>
          <a:xfrm>
            <a:off x="475456" y="1484784"/>
            <a:ext cx="3008313" cy="12241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3"/>
          <p:cNvSpPr>
            <a:spLocks noGrp="1"/>
          </p:cNvSpPr>
          <p:nvPr>
            <p:ph type="dt" sz="half" idx="14"/>
          </p:nvPr>
        </p:nvSpPr>
        <p:spPr/>
        <p:txBody>
          <a:bodyPr/>
          <a:lstStyle>
            <a:lvl1pPr>
              <a:defRPr/>
            </a:lvl1pPr>
          </a:lstStyle>
          <a:p>
            <a:fld id="{8E099005-0488-43D3-8226-638A97BEA1FB}" type="datetimeFigureOut">
              <a:rPr lang="ro-RO" smtClean="0"/>
              <a:t>25.05.2015</a:t>
            </a:fld>
            <a:endParaRPr lang="ro-RO"/>
          </a:p>
        </p:txBody>
      </p:sp>
      <p:sp>
        <p:nvSpPr>
          <p:cNvPr id="10" name="Footer Placeholder 4"/>
          <p:cNvSpPr>
            <a:spLocks noGrp="1"/>
          </p:cNvSpPr>
          <p:nvPr>
            <p:ph type="ftr" sz="quarter" idx="15"/>
          </p:nvPr>
        </p:nvSpPr>
        <p:spPr/>
        <p:txBody>
          <a:bodyPr/>
          <a:lstStyle>
            <a:lvl1pPr>
              <a:defRPr/>
            </a:lvl1pPr>
          </a:lstStyle>
          <a:p>
            <a:endParaRPr lang="ro-RO"/>
          </a:p>
        </p:txBody>
      </p:sp>
      <p:sp>
        <p:nvSpPr>
          <p:cNvPr id="13" name="Slide Number Placeholder 5"/>
          <p:cNvSpPr>
            <a:spLocks noGrp="1"/>
          </p:cNvSpPr>
          <p:nvPr>
            <p:ph type="sldNum" sz="quarter" idx="16"/>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4161982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5"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6" name="Line 12"/>
          <p:cNvSpPr>
            <a:spLocks noChangeShapeType="1"/>
          </p:cNvSpPr>
          <p:nvPr/>
        </p:nvSpPr>
        <p:spPr bwMode="auto">
          <a:xfrm>
            <a:off x="-1588" y="6448425"/>
            <a:ext cx="9144001" cy="0"/>
          </a:xfrm>
          <a:prstGeom prst="line">
            <a:avLst/>
          </a:prstGeom>
          <a:noFill/>
          <a:ln w="76200">
            <a:solidFill>
              <a:srgbClr val="193C85"/>
            </a:solidFill>
            <a:round/>
            <a:headEnd/>
            <a:tailEnd/>
          </a:ln>
          <a:extLst/>
        </p:spPr>
        <p:txBody>
          <a:bodyPr/>
          <a:lstStyle/>
          <a:p>
            <a:pPr>
              <a:defRPr/>
            </a:pPr>
            <a:endParaRPr lang="en-US"/>
          </a:p>
        </p:txBody>
      </p:sp>
      <p:pic>
        <p:nvPicPr>
          <p:cNvPr id="7" name="Picture 10"/>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2" name="Title 1"/>
          <p:cNvSpPr>
            <a:spLocks noGrp="1"/>
          </p:cNvSpPr>
          <p:nvPr>
            <p:ph type="title"/>
          </p:nvPr>
        </p:nvSpPr>
        <p:spPr>
          <a:xfrm>
            <a:off x="1763688" y="4444976"/>
            <a:ext cx="5486400" cy="566738"/>
          </a:xfrm>
        </p:spPr>
        <p:txBody>
          <a:bodyPr anchor="b"/>
          <a:lstStyle>
            <a:lvl1pPr algn="l">
              <a:defRPr sz="2000" b="1"/>
            </a:lvl1pPr>
          </a:lstStyle>
          <a:p>
            <a:r>
              <a:rPr lang="en-US" smtClean="0"/>
              <a:t>Click to edit Master title style</a:t>
            </a:r>
            <a:endParaRPr lang="ro-RO" dirty="0"/>
          </a:p>
        </p:txBody>
      </p:sp>
      <p:sp>
        <p:nvSpPr>
          <p:cNvPr id="13" name="Picture Placeholder 2"/>
          <p:cNvSpPr>
            <a:spLocks noGrp="1"/>
          </p:cNvSpPr>
          <p:nvPr>
            <p:ph type="pic" idx="1"/>
          </p:nvPr>
        </p:nvSpPr>
        <p:spPr>
          <a:xfrm>
            <a:off x="1763688" y="1273175"/>
            <a:ext cx="5486400" cy="30987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o-RO" noProof="0" smtClean="0"/>
          </a:p>
        </p:txBody>
      </p:sp>
      <p:sp>
        <p:nvSpPr>
          <p:cNvPr id="14" name="Text Placeholder 3"/>
          <p:cNvSpPr>
            <a:spLocks noGrp="1"/>
          </p:cNvSpPr>
          <p:nvPr>
            <p:ph type="body" sz="half" idx="2"/>
          </p:nvPr>
        </p:nvSpPr>
        <p:spPr>
          <a:xfrm>
            <a:off x="1763688" y="5011714"/>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fld id="{8E099005-0488-43D3-8226-638A97BEA1FB}" type="datetimeFigureOut">
              <a:rPr lang="ro-RO" smtClean="0"/>
              <a:t>25.05.2015</a:t>
            </a:fld>
            <a:endParaRPr lang="ro-RO"/>
          </a:p>
        </p:txBody>
      </p:sp>
      <p:sp>
        <p:nvSpPr>
          <p:cNvPr id="9" name="Footer Placeholder 4"/>
          <p:cNvSpPr>
            <a:spLocks noGrp="1"/>
          </p:cNvSpPr>
          <p:nvPr>
            <p:ph type="ftr" sz="quarter" idx="11"/>
          </p:nvPr>
        </p:nvSpPr>
        <p:spPr/>
        <p:txBody>
          <a:bodyPr/>
          <a:lstStyle>
            <a:lvl1pPr>
              <a:defRPr/>
            </a:lvl1pPr>
          </a:lstStyle>
          <a:p>
            <a:endParaRPr lang="ro-RO"/>
          </a:p>
        </p:txBody>
      </p:sp>
      <p:sp>
        <p:nvSpPr>
          <p:cNvPr id="10"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2075108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7BBF4D-DFA4-459C-A929-07C9EFB193AF}"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6AACD5-5E3B-44D7-BD98-F70198EFD2A2}" type="slidenum">
              <a:rPr lang="en-US"/>
              <a:pPr>
                <a:defRPr/>
              </a:pPr>
              <a:t>‹#›</a:t>
            </a:fld>
            <a:endParaRPr lang="en-US"/>
          </a:p>
        </p:txBody>
      </p:sp>
    </p:spTree>
    <p:extLst>
      <p:ext uri="{BB962C8B-B14F-4D97-AF65-F5344CB8AC3E}">
        <p14:creationId xmlns:p14="http://schemas.microsoft.com/office/powerpoint/2010/main" val="235089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0EF5B1-4B3F-4295-9DCC-B4ACC2C089E2}"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E62807-E73D-4ED8-9609-296DF2CA4407}" type="slidenum">
              <a:rPr lang="en-US"/>
              <a:pPr>
                <a:defRPr/>
              </a:pPr>
              <a:t>‹#›</a:t>
            </a:fld>
            <a:endParaRPr lang="en-US"/>
          </a:p>
        </p:txBody>
      </p:sp>
    </p:spTree>
    <p:extLst>
      <p:ext uri="{BB962C8B-B14F-4D97-AF65-F5344CB8AC3E}">
        <p14:creationId xmlns:p14="http://schemas.microsoft.com/office/powerpoint/2010/main" val="134401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7A1D1E8-6ABB-4AE0-9D63-50A16DC7FB8A}"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9B5A09-CD78-40BD-800A-D9F6827946DE}" type="slidenum">
              <a:rPr lang="en-US"/>
              <a:pPr>
                <a:defRPr/>
              </a:pPr>
              <a:t>‹#›</a:t>
            </a:fld>
            <a:endParaRPr lang="en-US"/>
          </a:p>
        </p:txBody>
      </p:sp>
    </p:spTree>
    <p:extLst>
      <p:ext uri="{BB962C8B-B14F-4D97-AF65-F5344CB8AC3E}">
        <p14:creationId xmlns:p14="http://schemas.microsoft.com/office/powerpoint/2010/main" val="53745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28625" y="1276350"/>
            <a:ext cx="8229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o-RO" smtClean="0"/>
          </a:p>
        </p:txBody>
      </p:sp>
      <p:sp>
        <p:nvSpPr>
          <p:cNvPr id="1027" name="Text Placeholder 2"/>
          <p:cNvSpPr>
            <a:spLocks noGrp="1"/>
          </p:cNvSpPr>
          <p:nvPr>
            <p:ph type="body" idx="1"/>
          </p:nvPr>
        </p:nvSpPr>
        <p:spPr bwMode="auto">
          <a:xfrm>
            <a:off x="428625" y="2492375"/>
            <a:ext cx="8215313" cy="3579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smtClean="0"/>
          </a:p>
        </p:txBody>
      </p:sp>
      <p:sp>
        <p:nvSpPr>
          <p:cNvPr id="4" name="Date Placeholder 3"/>
          <p:cNvSpPr>
            <a:spLocks noGrp="1"/>
          </p:cNvSpPr>
          <p:nvPr>
            <p:ph type="dt" sz="half" idx="2"/>
          </p:nvPr>
        </p:nvSpPr>
        <p:spPr>
          <a:xfrm>
            <a:off x="466725" y="64595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8E099005-0488-43D3-8226-638A97BEA1FB}" type="datetimeFigureOut">
              <a:rPr lang="ro-RO" smtClean="0"/>
              <a:t>25.05.2015</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77FB21AC-CB3B-4874-AC82-090943AE4F9F}" type="slidenum">
              <a:rPr lang="ro-RO" smtClean="0"/>
              <a:t>‹#›</a:t>
            </a:fld>
            <a:endParaRPr lang="ro-RO"/>
          </a:p>
        </p:txBody>
      </p:sp>
      <p:sp>
        <p:nvSpPr>
          <p:cNvPr id="1037"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1038"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1041"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1034" name="Picture 21"/>
          <p:cNvPicPr>
            <a:picLocks noChangeAspect="1"/>
          </p:cNvPicPr>
          <p:nvPr/>
        </p:nvPicPr>
        <p:blipFill>
          <a:blip r:embed="rId8"/>
          <a:srcRect/>
          <a:stretch>
            <a:fillRect/>
          </a:stretch>
        </p:blipFill>
        <p:spPr bwMode="auto">
          <a:xfrm>
            <a:off x="3635375" y="5260975"/>
            <a:ext cx="1733550" cy="904875"/>
          </a:xfrm>
          <a:prstGeom prst="rect">
            <a:avLst/>
          </a:prstGeom>
          <a:noFill/>
          <a:ln w="9525">
            <a:noFill/>
            <a:miter lim="800000"/>
            <a:headEnd/>
            <a:tailEnd/>
          </a:ln>
        </p:spPr>
      </p:pic>
      <p:grpSp>
        <p:nvGrpSpPr>
          <p:cNvPr id="1035" name="Group 7"/>
          <p:cNvGrpSpPr>
            <a:grpSpLocks/>
          </p:cNvGrpSpPr>
          <p:nvPr/>
        </p:nvGrpSpPr>
        <p:grpSpPr bwMode="auto">
          <a:xfrm>
            <a:off x="755650" y="422275"/>
            <a:ext cx="1079500" cy="711200"/>
            <a:chOff x="755576" y="422275"/>
            <a:chExt cx="1080120" cy="711681"/>
          </a:xfrm>
        </p:grpSpPr>
        <p:sp>
          <p:nvSpPr>
            <p:cNvPr id="3"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48" name="Picture 9"/>
            <p:cNvPicPr>
              <a:picLocks noChangeAspect="1" noChangeArrowheads="1"/>
            </p:cNvPicPr>
            <p:nvPr userDrawn="1"/>
          </p:nvPicPr>
          <p:blipFill>
            <a:blip r:embed="rId9"/>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036" name="Group 11"/>
          <p:cNvGrpSpPr>
            <a:grpSpLocks/>
          </p:cNvGrpSpPr>
          <p:nvPr/>
        </p:nvGrpSpPr>
        <p:grpSpPr bwMode="auto">
          <a:xfrm>
            <a:off x="2293938" y="428625"/>
            <a:ext cx="1439862" cy="846138"/>
            <a:chOff x="2293680" y="428407"/>
            <a:chExt cx="1440086" cy="846355"/>
          </a:xfrm>
        </p:grpSpPr>
        <p:sp>
          <p:nvSpPr>
            <p:cNvPr id="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046" name="Picture 9"/>
            <p:cNvPicPr>
              <a:picLocks noChangeAspect="1"/>
            </p:cNvPicPr>
            <p:nvPr userDrawn="1"/>
          </p:nvPicPr>
          <p:blipFill>
            <a:blip r:embed="rId10"/>
            <a:srcRect/>
            <a:stretch>
              <a:fillRect/>
            </a:stretch>
          </p:blipFill>
          <p:spPr bwMode="auto">
            <a:xfrm>
              <a:off x="2771795" y="428407"/>
              <a:ext cx="483855" cy="666409"/>
            </a:xfrm>
            <a:prstGeom prst="rect">
              <a:avLst/>
            </a:prstGeom>
            <a:noFill/>
            <a:ln w="9525">
              <a:noFill/>
              <a:miter lim="800000"/>
              <a:headEnd/>
              <a:tailEnd/>
            </a:ln>
          </p:spPr>
        </p:pic>
      </p:grpSp>
      <p:grpSp>
        <p:nvGrpSpPr>
          <p:cNvPr id="8" name="Group 14"/>
          <p:cNvGrpSpPr>
            <a:grpSpLocks/>
          </p:cNvGrpSpPr>
          <p:nvPr/>
        </p:nvGrpSpPr>
        <p:grpSpPr bwMode="auto">
          <a:xfrm>
            <a:off x="3895725" y="169863"/>
            <a:ext cx="1358900" cy="1098550"/>
            <a:chOff x="3895552" y="187920"/>
            <a:chExt cx="1358900" cy="1098984"/>
          </a:xfrm>
        </p:grpSpPr>
        <p:sp>
          <p:nvSpPr>
            <p:cNvPr id="7"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044" name="Picture 12"/>
            <p:cNvPicPr>
              <a:picLocks noChangeAspect="1"/>
            </p:cNvPicPr>
            <p:nvPr userDrawn="1"/>
          </p:nvPicPr>
          <p:blipFill>
            <a:blip r:embed="rId11"/>
            <a:srcRect/>
            <a:stretch>
              <a:fillRect/>
            </a:stretch>
          </p:blipFill>
          <p:spPr bwMode="auto">
            <a:xfrm>
              <a:off x="4320867" y="187920"/>
              <a:ext cx="499088" cy="906177"/>
            </a:xfrm>
            <a:prstGeom prst="rect">
              <a:avLst/>
            </a:prstGeom>
            <a:noFill/>
            <a:ln w="9525">
              <a:noFill/>
              <a:miter lim="800000"/>
              <a:headEnd/>
              <a:tailEnd/>
            </a:ln>
          </p:spPr>
        </p:pic>
      </p:grpSp>
      <p:grpSp>
        <p:nvGrpSpPr>
          <p:cNvPr id="10" name="Group 17"/>
          <p:cNvGrpSpPr>
            <a:grpSpLocks/>
          </p:cNvGrpSpPr>
          <p:nvPr/>
        </p:nvGrpSpPr>
        <p:grpSpPr bwMode="auto">
          <a:xfrm>
            <a:off x="5651500" y="392113"/>
            <a:ext cx="1208088" cy="879475"/>
            <a:chOff x="5651500" y="392471"/>
            <a:chExt cx="1208088" cy="879115"/>
          </a:xfrm>
        </p:grpSpPr>
        <p:sp>
          <p:nvSpPr>
            <p:cNvPr id="9"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042" name="Picture 15"/>
            <p:cNvPicPr>
              <a:picLocks noChangeAspect="1"/>
            </p:cNvPicPr>
            <p:nvPr userDrawn="1"/>
          </p:nvPicPr>
          <p:blipFill>
            <a:blip r:embed="rId12"/>
            <a:srcRect/>
            <a:stretch>
              <a:fillRect/>
            </a:stretch>
          </p:blipFill>
          <p:spPr bwMode="auto">
            <a:xfrm>
              <a:off x="5921695" y="392471"/>
              <a:ext cx="667698" cy="653330"/>
            </a:xfrm>
            <a:prstGeom prst="rect">
              <a:avLst/>
            </a:prstGeom>
            <a:noFill/>
            <a:ln w="9525">
              <a:noFill/>
              <a:miter lim="800000"/>
              <a:headEnd/>
              <a:tailEnd/>
            </a:ln>
          </p:spPr>
        </p:pic>
      </p:grpSp>
      <p:sp>
        <p:nvSpPr>
          <p:cNvPr id="29"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1040" name="Picture 10"/>
          <p:cNvPicPr>
            <a:picLocks noChangeAspect="1"/>
          </p:cNvPicPr>
          <p:nvPr/>
        </p:nvPicPr>
        <p:blipFill>
          <a:blip r:embed="rId13"/>
          <a:srcRect/>
          <a:stretch>
            <a:fillRect/>
          </a:stretch>
        </p:blipFill>
        <p:spPr bwMode="auto">
          <a:xfrm>
            <a:off x="6992938" y="495300"/>
            <a:ext cx="1682750" cy="576263"/>
          </a:xfrm>
          <a:prstGeom prst="rect">
            <a:avLst/>
          </a:prstGeom>
          <a:noFill/>
          <a:ln w="9525">
            <a:noFill/>
            <a:miter lim="800000"/>
            <a:headEnd/>
            <a:tailEnd/>
          </a:ln>
        </p:spPr>
      </p:pic>
    </p:spTree>
    <p:extLst>
      <p:ext uri="{BB962C8B-B14F-4D97-AF65-F5344CB8AC3E}">
        <p14:creationId xmlns:p14="http://schemas.microsoft.com/office/powerpoint/2010/main" val="40467201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ctr" rtl="0" eaLnBrk="1" fontAlgn="base" hangingPunct="1">
        <a:spcBef>
          <a:spcPct val="0"/>
        </a:spcBef>
        <a:spcAft>
          <a:spcPct val="0"/>
        </a:spcAft>
        <a:defRPr sz="4400" kern="1200">
          <a:solidFill>
            <a:srgbClr val="28166F"/>
          </a:solidFill>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A2C59BB-093E-4C7B-B623-846B0E8BB310}" type="datetimeFigureOut">
              <a:rPr lang="en-US"/>
              <a:pPr>
                <a:defRPr/>
              </a:pPr>
              <a:t>5/25/2015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932EC3C-7389-40F0-BECD-95BD7E01AFE4}" type="slidenum">
              <a:rPr lang="en-US"/>
              <a:pPr>
                <a:defRPr/>
              </a:pPr>
              <a:t>‹#›</a:t>
            </a:fld>
            <a:endParaRPr lang="en-US"/>
          </a:p>
        </p:txBody>
      </p:sp>
    </p:spTree>
    <p:extLst>
      <p:ext uri="{BB962C8B-B14F-4D97-AF65-F5344CB8AC3E}">
        <p14:creationId xmlns:p14="http://schemas.microsoft.com/office/powerpoint/2010/main" val="104023700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07950" y="1628775"/>
            <a:ext cx="8858250" cy="863600"/>
          </a:xfrm>
        </p:spPr>
        <p:txBody>
          <a:bodyPr/>
          <a:lstStyle/>
          <a:p>
            <a:pPr>
              <a:defRPr/>
            </a:pPr>
            <a:r>
              <a:rPr lang="ro-RO" sz="2400" b="1" dirty="0" smtClean="0">
                <a:effectLst>
                  <a:outerShdw blurRad="38100" dist="38100" dir="2700000" algn="tl">
                    <a:srgbClr val="000000">
                      <a:alpha val="43137"/>
                    </a:srgbClr>
                  </a:outerShdw>
                </a:effectLst>
              </a:rPr>
              <a:t>Rom</a:t>
            </a:r>
            <a:r>
              <a:rPr lang="en-US" sz="2400" b="1" dirty="0" smtClean="0">
                <a:effectLst>
                  <a:outerShdw blurRad="38100" dist="38100" dir="2700000" algn="tl">
                    <a:srgbClr val="000000">
                      <a:alpha val="43137"/>
                    </a:srgbClr>
                  </a:outerShdw>
                </a:effectLst>
              </a:rPr>
              <a:t>a</a:t>
            </a:r>
            <a:r>
              <a:rPr lang="ro-RO" sz="2400" b="1" dirty="0" err="1" smtClean="0">
                <a:effectLst>
                  <a:outerShdw blurRad="38100" dist="38100" dir="2700000" algn="tl">
                    <a:srgbClr val="000000">
                      <a:alpha val="43137"/>
                    </a:srgbClr>
                  </a:outerShdw>
                </a:effectLst>
              </a:rPr>
              <a:t>nia</a:t>
            </a:r>
            <a:r>
              <a:rPr lang="ro-RO" sz="2400" b="1" dirty="0" smtClean="0">
                <a:effectLst>
                  <a:outerShdw blurRad="38100" dist="38100" dir="2700000" algn="tl">
                    <a:srgbClr val="000000">
                      <a:alpha val="43137"/>
                    </a:srgbClr>
                  </a:outerShdw>
                </a:effectLst>
              </a:rPr>
              <a:t> – Republic</a:t>
            </a:r>
            <a:r>
              <a:rPr lang="en-US" sz="2400" b="1" dirty="0" smtClean="0">
                <a:effectLst>
                  <a:outerShdw blurRad="38100" dist="38100" dir="2700000" algn="tl">
                    <a:srgbClr val="000000">
                      <a:alpha val="43137"/>
                    </a:srgbClr>
                  </a:outerShdw>
                </a:effectLst>
              </a:rPr>
              <a:t> of</a:t>
            </a:r>
            <a:r>
              <a:rPr lang="ro-RO" sz="2400" b="1" dirty="0" smtClean="0">
                <a:effectLst>
                  <a:outerShdw blurRad="38100" dist="38100" dir="2700000" algn="tl">
                    <a:srgbClr val="000000">
                      <a:alpha val="43137"/>
                    </a:srgbClr>
                  </a:outerShdw>
                </a:effectLst>
              </a:rPr>
              <a:t> Serbia</a:t>
            </a:r>
            <a:r>
              <a:rPr lang="en-US" sz="2400" b="1" dirty="0" smtClean="0">
                <a:effectLst>
                  <a:outerShdw blurRad="38100" dist="38100" dir="2700000" algn="tl">
                    <a:srgbClr val="000000">
                      <a:alpha val="43137"/>
                    </a:srgbClr>
                  </a:outerShdw>
                </a:effectLst>
              </a:rPr>
              <a:t> </a:t>
            </a:r>
            <a:br>
              <a:rPr lang="en-US" sz="2400" b="1" dirty="0" smtClean="0">
                <a:effectLst>
                  <a:outerShdw blurRad="38100" dist="38100" dir="2700000" algn="tl">
                    <a:srgbClr val="000000">
                      <a:alpha val="43137"/>
                    </a:srgbClr>
                  </a:outerShdw>
                </a:effectLst>
              </a:rPr>
            </a:br>
            <a:r>
              <a:rPr lang="en-US" sz="2400" b="1" dirty="0" smtClean="0">
                <a:effectLst>
                  <a:outerShdw blurRad="38100" dist="38100" dir="2700000" algn="tl">
                    <a:srgbClr val="000000">
                      <a:alpha val="43137"/>
                    </a:srgbClr>
                  </a:outerShdw>
                </a:effectLst>
              </a:rPr>
              <a:t>IPA Cross-border Cooperation Programme </a:t>
            </a:r>
            <a:endParaRPr lang="ro-RO" sz="2400" b="1" i="1" dirty="0" smtClean="0">
              <a:solidFill>
                <a:srgbClr val="C00000"/>
              </a:solidFill>
              <a:effectLst>
                <a:outerShdw blurRad="38100" dist="38100" dir="2700000" algn="tl">
                  <a:srgbClr val="000000">
                    <a:alpha val="43137"/>
                  </a:srgbClr>
                </a:outerShdw>
              </a:effectLst>
            </a:endParaRPr>
          </a:p>
        </p:txBody>
      </p:sp>
      <p:sp>
        <p:nvSpPr>
          <p:cNvPr id="22530" name="Rectangle 79"/>
          <p:cNvSpPr>
            <a:spLocks noChangeArrowheads="1"/>
          </p:cNvSpPr>
          <p:nvPr/>
        </p:nvSpPr>
        <p:spPr bwMode="auto">
          <a:xfrm>
            <a:off x="684213" y="3259138"/>
            <a:ext cx="7435850" cy="1243417"/>
          </a:xfrm>
          <a:prstGeom prst="rect">
            <a:avLst/>
          </a:prstGeom>
          <a:noFill/>
          <a:ln w="9525">
            <a:noFill/>
            <a:miter lim="800000"/>
            <a:headEnd/>
            <a:tailEnd/>
          </a:ln>
        </p:spPr>
        <p:txBody>
          <a:bodyPr>
            <a:spAutoFit/>
          </a:bodyPr>
          <a:lstStyle/>
          <a:p>
            <a:pPr algn="ctr"/>
            <a:r>
              <a:rPr lang="en-US" sz="2800" b="1" dirty="0" smtClean="0">
                <a:solidFill>
                  <a:schemeClr val="tx2"/>
                </a:solidFill>
              </a:rPr>
              <a:t>Programming Languages</a:t>
            </a:r>
            <a:endParaRPr lang="en-US" sz="2800" b="1" dirty="0">
              <a:solidFill>
                <a:schemeClr val="tx2"/>
              </a:solidFill>
            </a:endParaRPr>
          </a:p>
          <a:p>
            <a:pPr algn="ctr">
              <a:spcBef>
                <a:spcPct val="20000"/>
              </a:spcBef>
              <a:buClr>
                <a:schemeClr val="accent1"/>
              </a:buClr>
              <a:buSzPct val="85000"/>
              <a:buFont typeface="Arial" charset="0"/>
              <a:buNone/>
            </a:pPr>
            <a:r>
              <a:rPr lang="en-US" sz="2400" b="1" dirty="0" smtClean="0">
                <a:solidFill>
                  <a:srgbClr val="404040"/>
                </a:solidFill>
              </a:rPr>
              <a:t>Lecturer: lect. dr. </a:t>
            </a:r>
            <a:r>
              <a:rPr lang="en-US" sz="2400" b="1" dirty="0" err="1" smtClean="0">
                <a:solidFill>
                  <a:srgbClr val="404040"/>
                </a:solidFill>
              </a:rPr>
              <a:t>eng.</a:t>
            </a:r>
            <a:r>
              <a:rPr lang="en-US" sz="2400" b="1" dirty="0" smtClean="0">
                <a:solidFill>
                  <a:srgbClr val="404040"/>
                </a:solidFill>
              </a:rPr>
              <a:t> Razvan BOGDAN</a:t>
            </a:r>
            <a:endParaRPr lang="en-US" sz="2400" dirty="0">
              <a:solidFill>
                <a:srgbClr val="404040"/>
              </a:solidFill>
            </a:endParaRPr>
          </a:p>
          <a:p>
            <a:endParaRPr lang="ro-RO" b="1" dirty="0">
              <a:solidFill>
                <a:schemeClr val="tx2"/>
              </a:solidFill>
            </a:endParaRPr>
          </a:p>
        </p:txBody>
      </p:sp>
    </p:spTree>
    <p:extLst>
      <p:ext uri="{BB962C8B-B14F-4D97-AF65-F5344CB8AC3E}">
        <p14:creationId xmlns:p14="http://schemas.microsoft.com/office/powerpoint/2010/main" val="2975749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684" y="24221"/>
            <a:ext cx="6480720" cy="1000125"/>
          </a:xfrm>
        </p:spPr>
        <p:txBody>
          <a:bodyPr/>
          <a:lstStyle/>
          <a:p>
            <a:r>
              <a:rPr lang="en-US" sz="3200" dirty="0" smtClean="0">
                <a:solidFill>
                  <a:srgbClr val="002060"/>
                </a:solidFill>
                <a:effectLst/>
              </a:rPr>
              <a:t>Statements (3)</a:t>
            </a:r>
            <a:endParaRPr lang="ro-RO" sz="3200" dirty="0">
              <a:solidFill>
                <a:srgbClr val="002060"/>
              </a:solidFill>
              <a:effectLst/>
              <a:latin typeface="+mn-lt"/>
            </a:endParaRPr>
          </a:p>
        </p:txBody>
      </p:sp>
      <p:sp>
        <p:nvSpPr>
          <p:cNvPr id="14" name="Rectangle 1"/>
          <p:cNvSpPr>
            <a:spLocks/>
          </p:cNvSpPr>
          <p:nvPr/>
        </p:nvSpPr>
        <p:spPr bwMode="auto">
          <a:xfrm>
            <a:off x="860263" y="3193295"/>
            <a:ext cx="781944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5600" dirty="0">
                <a:solidFill>
                  <a:schemeClr val="tx1"/>
                </a:solidFill>
                <a:latin typeface="+mn-lt"/>
                <a:ea typeface="MS PGothic" panose="020B0600070205080204" pitchFamily="34" charset="-128"/>
              </a:rPr>
              <a:t>x = </a:t>
            </a:r>
            <a:r>
              <a:rPr lang="en-US" sz="5600" dirty="0" smtClean="0">
                <a:solidFill>
                  <a:schemeClr val="tx1"/>
                </a:solidFill>
                <a:latin typeface="+mn-lt"/>
                <a:ea typeface="MS PGothic" panose="020B0600070205080204" pitchFamily="34" charset="-128"/>
              </a:rPr>
              <a:t>2.9   </a:t>
            </a:r>
            <a:r>
              <a:rPr lang="en-US" sz="5600" dirty="0">
                <a:solidFill>
                  <a:schemeClr val="tx1"/>
                </a:solidFill>
                <a:latin typeface="+mn-lt"/>
                <a:ea typeface="MS PGothic" panose="020B0600070205080204" pitchFamily="34" charset="-128"/>
              </a:rPr>
              <a:t>*   x   *   (  </a:t>
            </a:r>
            <a:r>
              <a:rPr lang="en-US" sz="5600" dirty="0" smtClean="0">
                <a:solidFill>
                  <a:schemeClr val="tx1"/>
                </a:solidFill>
                <a:latin typeface="+mn-lt"/>
                <a:ea typeface="MS PGothic" panose="020B0600070205080204" pitchFamily="34" charset="-128"/>
              </a:rPr>
              <a:t>4   </a:t>
            </a:r>
            <a:r>
              <a:rPr lang="en-US" sz="5600" dirty="0">
                <a:solidFill>
                  <a:schemeClr val="tx1"/>
                </a:solidFill>
                <a:latin typeface="+mn-lt"/>
                <a:ea typeface="MS PGothic" panose="020B0600070205080204" pitchFamily="34" charset="-128"/>
              </a:rPr>
              <a:t>-   x  )</a:t>
            </a:r>
          </a:p>
        </p:txBody>
      </p:sp>
      <p:sp>
        <p:nvSpPr>
          <p:cNvPr id="15" name="Rectangle 2"/>
          <p:cNvSpPr>
            <a:spLocks/>
          </p:cNvSpPr>
          <p:nvPr/>
        </p:nvSpPr>
        <p:spPr bwMode="auto">
          <a:xfrm>
            <a:off x="5165563" y="385682"/>
            <a:ext cx="3978437" cy="1270000"/>
          </a:xfrm>
          <a:prstGeom prst="rect">
            <a:avLst/>
          </a:prstGeom>
          <a:solidFill>
            <a:schemeClr val="accent1"/>
          </a:solidFill>
          <a:ln>
            <a:noFill/>
          </a:ln>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4900" dirty="0" smtClean="0">
                <a:solidFill>
                  <a:schemeClr val="tx1"/>
                </a:solidFill>
                <a:effectLst>
                  <a:outerShdw blurRad="38100" dist="38100" dir="2700000" algn="tl">
                    <a:srgbClr val="000000"/>
                  </a:outerShdw>
                </a:effectLst>
                <a:latin typeface="+mn-lt"/>
                <a:ea typeface="MS PGothic" panose="020B0600070205080204" pitchFamily="34" charset="-128"/>
              </a:rPr>
              <a:t>0.5</a:t>
            </a:r>
            <a:endParaRPr lang="en-US" sz="4900" dirty="0">
              <a:solidFill>
                <a:schemeClr val="tx1"/>
              </a:solidFill>
              <a:effectLst>
                <a:outerShdw blurRad="38100" dist="38100" dir="2700000" algn="tl">
                  <a:srgbClr val="000000"/>
                </a:outerShdw>
              </a:effectLst>
              <a:latin typeface="+mn-lt"/>
              <a:ea typeface="MS PGothic" panose="020B0600070205080204" pitchFamily="34" charset="-128"/>
            </a:endParaRPr>
          </a:p>
        </p:txBody>
      </p:sp>
      <p:sp>
        <p:nvSpPr>
          <p:cNvPr id="16" name="Rectangle 3"/>
          <p:cNvSpPr>
            <a:spLocks/>
          </p:cNvSpPr>
          <p:nvPr/>
        </p:nvSpPr>
        <p:spPr bwMode="auto">
          <a:xfrm>
            <a:off x="4311488" y="614222"/>
            <a:ext cx="288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5200" dirty="0">
                <a:solidFill>
                  <a:schemeClr val="tx1"/>
                </a:solidFill>
                <a:latin typeface="+mn-lt"/>
                <a:ea typeface="MS PGothic" panose="020B0600070205080204" pitchFamily="34" charset="-128"/>
              </a:rPr>
              <a:t>x</a:t>
            </a:r>
          </a:p>
        </p:txBody>
      </p:sp>
      <p:sp>
        <p:nvSpPr>
          <p:cNvPr id="17" name="Rectangle 4"/>
          <p:cNvSpPr>
            <a:spLocks/>
          </p:cNvSpPr>
          <p:nvPr/>
        </p:nvSpPr>
        <p:spPr bwMode="auto">
          <a:xfrm>
            <a:off x="105740" y="4626212"/>
            <a:ext cx="3431048"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2400" dirty="0">
                <a:solidFill>
                  <a:schemeClr val="tx1"/>
                </a:solidFill>
                <a:latin typeface="Trebuchet MS" panose="020B0603020202020204" pitchFamily="34" charset="0"/>
                <a:ea typeface="MS PGothic" panose="020B0600070205080204" pitchFamily="34" charset="-128"/>
              </a:rPr>
              <a:t>Right side is an </a:t>
            </a:r>
            <a:r>
              <a:rPr lang="en-US" sz="2400" dirty="0">
                <a:solidFill>
                  <a:srgbClr val="0070C0"/>
                </a:solidFill>
                <a:latin typeface="Trebuchet MS" panose="020B0603020202020204" pitchFamily="34" charset="0"/>
                <a:ea typeface="MS PGothic" panose="020B0600070205080204" pitchFamily="34" charset="-128"/>
              </a:rPr>
              <a:t>expression</a:t>
            </a:r>
            <a:r>
              <a:rPr lang="en-US" sz="2400" dirty="0">
                <a:solidFill>
                  <a:schemeClr val="tx1"/>
                </a:solidFill>
                <a:latin typeface="Trebuchet MS" panose="020B0603020202020204" pitchFamily="34" charset="0"/>
                <a:ea typeface="MS PGothic" panose="020B0600070205080204" pitchFamily="34" charset="-128"/>
              </a:rPr>
              <a:t>.  Once expression is evaluated, the result is placed in (</a:t>
            </a:r>
            <a:r>
              <a:rPr lang="en-US" sz="2400" dirty="0">
                <a:solidFill>
                  <a:srgbClr val="0070C0"/>
                </a:solidFill>
                <a:latin typeface="Trebuchet MS" panose="020B0603020202020204" pitchFamily="34" charset="0"/>
                <a:ea typeface="MS PGothic" panose="020B0600070205080204" pitchFamily="34" charset="-128"/>
              </a:rPr>
              <a:t>assigned to</a:t>
            </a:r>
            <a:r>
              <a:rPr lang="en-US" sz="2400" dirty="0">
                <a:solidFill>
                  <a:schemeClr val="tx1"/>
                </a:solidFill>
                <a:latin typeface="Trebuchet MS" panose="020B0603020202020204" pitchFamily="34" charset="0"/>
                <a:ea typeface="MS PGothic" panose="020B0600070205080204" pitchFamily="34" charset="-128"/>
              </a:rPr>
              <a:t>)  x.</a:t>
            </a:r>
          </a:p>
        </p:txBody>
      </p:sp>
      <p:sp>
        <p:nvSpPr>
          <p:cNvPr id="26" name="Rectangle 13"/>
          <p:cNvSpPr>
            <a:spLocks/>
          </p:cNvSpPr>
          <p:nvPr/>
        </p:nvSpPr>
        <p:spPr bwMode="auto">
          <a:xfrm>
            <a:off x="5165563" y="5178384"/>
            <a:ext cx="10531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dirty="0" smtClean="0">
                <a:solidFill>
                  <a:schemeClr val="tx1"/>
                </a:solidFill>
                <a:latin typeface="+mn-lt"/>
                <a:ea typeface="MS PGothic" panose="020B0600070205080204" pitchFamily="34" charset="-128"/>
              </a:rPr>
              <a:t>5.075</a:t>
            </a:r>
            <a:endParaRPr lang="en-US" dirty="0">
              <a:solidFill>
                <a:schemeClr val="tx1"/>
              </a:solidFill>
              <a:latin typeface="+mn-lt"/>
              <a:ea typeface="MS PGothic" panose="020B0600070205080204" pitchFamily="34" charset="-128"/>
            </a:endParaRPr>
          </a:p>
        </p:txBody>
      </p:sp>
      <p:sp>
        <p:nvSpPr>
          <p:cNvPr id="29" name="Rectangle 16"/>
          <p:cNvSpPr>
            <a:spLocks/>
          </p:cNvSpPr>
          <p:nvPr/>
        </p:nvSpPr>
        <p:spPr bwMode="auto">
          <a:xfrm>
            <a:off x="212057" y="1354137"/>
            <a:ext cx="498792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2400" dirty="0">
                <a:solidFill>
                  <a:schemeClr val="tx1"/>
                </a:solidFill>
                <a:latin typeface="Trebuchet MS" panose="020B0603020202020204" pitchFamily="34" charset="0"/>
                <a:ea typeface="MS PGothic" panose="020B0600070205080204" pitchFamily="34" charset="-128"/>
              </a:rPr>
              <a:t>A </a:t>
            </a:r>
            <a:r>
              <a:rPr lang="en-US" sz="2400" dirty="0">
                <a:solidFill>
                  <a:srgbClr val="0070C0"/>
                </a:solidFill>
                <a:latin typeface="Trebuchet MS" panose="020B0603020202020204" pitchFamily="34" charset="0"/>
                <a:ea typeface="MS PGothic" panose="020B0600070205080204" pitchFamily="34" charset="-128"/>
              </a:rPr>
              <a:t>variable</a:t>
            </a:r>
            <a:r>
              <a:rPr lang="en-US" sz="2400" dirty="0">
                <a:solidFill>
                  <a:schemeClr val="tx1"/>
                </a:solidFill>
                <a:latin typeface="Trebuchet MS" panose="020B0603020202020204" pitchFamily="34" charset="0"/>
                <a:ea typeface="MS PGothic" panose="020B0600070205080204" pitchFamily="34" charset="-128"/>
              </a:rPr>
              <a:t> is a memory location used to store a value (</a:t>
            </a:r>
            <a:r>
              <a:rPr lang="en-US" sz="2400" dirty="0" smtClean="0">
                <a:solidFill>
                  <a:schemeClr val="tx1"/>
                </a:solidFill>
                <a:latin typeface="Trebuchet MS" panose="020B0603020202020204" pitchFamily="34" charset="0"/>
                <a:ea typeface="MS PGothic" panose="020B0600070205080204" pitchFamily="34" charset="-128"/>
              </a:rPr>
              <a:t>0.5).</a:t>
            </a:r>
            <a:endParaRPr lang="en-US" sz="2400" dirty="0">
              <a:solidFill>
                <a:schemeClr val="tx1"/>
              </a:solidFill>
              <a:latin typeface="Trebuchet MS" panose="020B0603020202020204" pitchFamily="34" charset="0"/>
              <a:ea typeface="MS PGothic" panose="020B0600070205080204" pitchFamily="34" charset="-128"/>
            </a:endParaRPr>
          </a:p>
        </p:txBody>
      </p:sp>
      <p:cxnSp>
        <p:nvCxnSpPr>
          <p:cNvPr id="4" name="Curved Connector 3"/>
          <p:cNvCxnSpPr/>
          <p:nvPr/>
        </p:nvCxnSpPr>
        <p:spPr>
          <a:xfrm rot="10800000">
            <a:off x="1301858" y="3921072"/>
            <a:ext cx="3673098" cy="1472339"/>
          </a:xfrm>
          <a:prstGeom prst="curvedConnector3">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115878" y="546821"/>
            <a:ext cx="7005547" cy="2800813"/>
            <a:chOff x="1115878" y="546821"/>
            <a:chExt cx="7005547" cy="2800813"/>
          </a:xfrm>
        </p:grpSpPr>
        <p:cxnSp>
          <p:nvCxnSpPr>
            <p:cNvPr id="7" name="Curved Connector 6"/>
            <p:cNvCxnSpPr/>
            <p:nvPr/>
          </p:nvCxnSpPr>
          <p:spPr>
            <a:xfrm flipV="1">
              <a:off x="1115878" y="1414441"/>
              <a:ext cx="5102858" cy="1933193"/>
            </a:xfrm>
            <a:prstGeom prst="curvedConnector3">
              <a:avLst>
                <a:gd name="adj1" fmla="val 6883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99983" y="657979"/>
              <a:ext cx="782363" cy="651524"/>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315919" y="607993"/>
              <a:ext cx="774915" cy="739431"/>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1"/>
            <p:cNvSpPr>
              <a:spLocks/>
            </p:cNvSpPr>
            <p:nvPr/>
          </p:nvSpPr>
          <p:spPr bwMode="auto">
            <a:xfrm>
              <a:off x="6484759" y="546821"/>
              <a:ext cx="163666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5600" dirty="0" smtClean="0">
                  <a:solidFill>
                    <a:schemeClr val="tx1"/>
                  </a:solidFill>
                  <a:latin typeface="+mn-lt"/>
                  <a:ea typeface="MS PGothic" panose="020B0600070205080204" pitchFamily="34" charset="-128"/>
                </a:rPr>
                <a:t>5.075</a:t>
              </a:r>
              <a:endParaRPr lang="en-US" sz="5600" dirty="0">
                <a:solidFill>
                  <a:schemeClr val="tx1"/>
                </a:solidFill>
                <a:latin typeface="+mn-lt"/>
                <a:ea typeface="MS PGothic" panose="020B0600070205080204" pitchFamily="34" charset="-128"/>
              </a:endParaRPr>
            </a:p>
          </p:txBody>
        </p:sp>
      </p:grpSp>
    </p:spTree>
    <p:extLst>
      <p:ext uri="{BB962C8B-B14F-4D97-AF65-F5344CB8AC3E}">
        <p14:creationId xmlns:p14="http://schemas.microsoft.com/office/powerpoint/2010/main" val="29133676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691" y="1690689"/>
            <a:ext cx="4315309" cy="4466686"/>
          </a:xfrm>
        </p:spPr>
        <p:txBody>
          <a:bodyPr/>
          <a:lstStyle/>
          <a:p>
            <a:r>
              <a:rPr lang="en-US" sz="2400" dirty="0"/>
              <a:t>Because of the lack of mathematical symbols on computer keyboards - we use “computer-speak” to express the classic math operations</a:t>
            </a:r>
          </a:p>
          <a:p>
            <a:r>
              <a:rPr lang="en-US" sz="2400" dirty="0"/>
              <a:t>Asterisk is multiplication</a:t>
            </a:r>
          </a:p>
          <a:p>
            <a:r>
              <a:rPr lang="en-US" sz="2400" dirty="0"/>
              <a:t>Exponentiation (raise to a power) looks different from in math.</a:t>
            </a:r>
          </a:p>
        </p:txBody>
      </p:sp>
      <p:sp>
        <p:nvSpPr>
          <p:cNvPr id="2" name="Title 1"/>
          <p:cNvSpPr>
            <a:spLocks noGrp="1"/>
          </p:cNvSpPr>
          <p:nvPr>
            <p:ph type="title"/>
          </p:nvPr>
        </p:nvSpPr>
        <p:spPr/>
        <p:txBody>
          <a:bodyPr/>
          <a:lstStyle/>
          <a:p>
            <a:r>
              <a:rPr lang="en-US" sz="3200" dirty="0" smtClean="0">
                <a:solidFill>
                  <a:srgbClr val="002060"/>
                </a:solidFill>
                <a:effectLst/>
              </a:rPr>
              <a:t>Numeric Expressions (1)</a:t>
            </a:r>
            <a:endParaRPr lang="ro-RO" sz="3200" dirty="0">
              <a:solidFill>
                <a:srgbClr val="002060"/>
              </a:solidFill>
              <a:effectLst/>
              <a:latin typeface="+mn-lt"/>
            </a:endParaRPr>
          </a:p>
        </p:txBody>
      </p:sp>
      <p:graphicFrame>
        <p:nvGraphicFramePr>
          <p:cNvPr id="5" name="Group 3"/>
          <p:cNvGraphicFramePr>
            <a:graphicFrameLocks noGrp="1"/>
          </p:cNvGraphicFramePr>
          <p:nvPr>
            <p:extLst>
              <p:ext uri="{D42A27DB-BD31-4B8C-83A1-F6EECF244321}">
                <p14:modId xmlns:p14="http://schemas.microsoft.com/office/powerpoint/2010/main" val="3207844307"/>
              </p:ext>
            </p:extLst>
          </p:nvPr>
        </p:nvGraphicFramePr>
        <p:xfrm>
          <a:off x="5269424" y="1965636"/>
          <a:ext cx="3766088" cy="3916792"/>
        </p:xfrm>
        <a:graphic>
          <a:graphicData uri="http://schemas.openxmlformats.org/drawingml/2006/table">
            <a:tbl>
              <a:tblPr/>
              <a:tblGrid>
                <a:gridCol w="1448338"/>
                <a:gridCol w="2317750"/>
              </a:tblGrid>
              <a:tr h="63115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Operator</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Operation</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65000"/>
                      </a:schemeClr>
                    </a:solidFill>
                  </a:tcPr>
                </a:tc>
              </a:tr>
              <a:tr h="53323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Addition</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r h="520652">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Subtraction</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r h="63543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Multiplication</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r h="526942">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Division</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r h="52694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Power</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r h="54244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Remainder</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Tree>
    <p:extLst>
      <p:ext uri="{BB962C8B-B14F-4D97-AF65-F5344CB8AC3E}">
        <p14:creationId xmlns:p14="http://schemas.microsoft.com/office/powerpoint/2010/main" val="2779932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2060"/>
                </a:solidFill>
                <a:effectLst/>
              </a:rPr>
              <a:t>Numeric Expressions (2)</a:t>
            </a:r>
            <a:endParaRPr lang="ro-RO" sz="3200" dirty="0">
              <a:solidFill>
                <a:srgbClr val="002060"/>
              </a:solidFill>
              <a:effectLst/>
              <a:latin typeface="+mn-lt"/>
            </a:endParaRPr>
          </a:p>
        </p:txBody>
      </p:sp>
      <p:graphicFrame>
        <p:nvGraphicFramePr>
          <p:cNvPr id="5" name="Group 3"/>
          <p:cNvGraphicFramePr>
            <a:graphicFrameLocks noGrp="1"/>
          </p:cNvGraphicFramePr>
          <p:nvPr>
            <p:extLst>
              <p:ext uri="{D42A27DB-BD31-4B8C-83A1-F6EECF244321}">
                <p14:modId xmlns:p14="http://schemas.microsoft.com/office/powerpoint/2010/main" val="3207844307"/>
              </p:ext>
            </p:extLst>
          </p:nvPr>
        </p:nvGraphicFramePr>
        <p:xfrm>
          <a:off x="5269424" y="1965636"/>
          <a:ext cx="3766088" cy="3916792"/>
        </p:xfrm>
        <a:graphic>
          <a:graphicData uri="http://schemas.openxmlformats.org/drawingml/2006/table">
            <a:tbl>
              <a:tblPr/>
              <a:tblGrid>
                <a:gridCol w="1448338"/>
                <a:gridCol w="2317750"/>
              </a:tblGrid>
              <a:tr h="63115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Operator</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Operation</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65000"/>
                      </a:schemeClr>
                    </a:solidFill>
                  </a:tcPr>
                </a:tc>
              </a:tr>
              <a:tr h="53323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Addition</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r h="520652">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Subtraction</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r h="63543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Multiplication</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r h="526942">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Division</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r h="52694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Power</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r h="54244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2060"/>
                          </a:solidFill>
                          <a:effectLst/>
                          <a:latin typeface="+mn-lt"/>
                          <a:ea typeface="ヒラギノ角ゴ ProN W3" charset="0"/>
                          <a:cs typeface="ヒラギノ角ゴ ProN W3" charset="0"/>
                          <a:sym typeface="Gill Sans" charset="0"/>
                        </a:rPr>
                        <a:t>%</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Remainder</a:t>
                      </a:r>
                    </a:p>
                  </a:txBody>
                  <a:tcPr marL="38100" marR="38100" marT="36615" marB="36615"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65" y="1549559"/>
            <a:ext cx="2587006" cy="35156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3628" y="4784898"/>
            <a:ext cx="2257588" cy="8436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686" y="5628523"/>
            <a:ext cx="1781175" cy="1057275"/>
          </a:xfrm>
          <a:prstGeom prst="rect">
            <a:avLst/>
          </a:prstGeom>
        </p:spPr>
      </p:pic>
    </p:spTree>
    <p:extLst>
      <p:ext uri="{BB962C8B-B14F-4D97-AF65-F5344CB8AC3E}">
        <p14:creationId xmlns:p14="http://schemas.microsoft.com/office/powerpoint/2010/main" val="2690457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15897"/>
            <a:ext cx="7886700" cy="4414753"/>
          </a:xfrm>
        </p:spPr>
        <p:txBody>
          <a:bodyPr/>
          <a:lstStyle/>
          <a:p>
            <a:r>
              <a:rPr lang="en-US" sz="2800" dirty="0"/>
              <a:t>When we string operators together - Python must know which one to do first</a:t>
            </a:r>
          </a:p>
          <a:p>
            <a:r>
              <a:rPr lang="en-US" sz="2800" dirty="0"/>
              <a:t>This is called “</a:t>
            </a:r>
            <a:r>
              <a:rPr lang="en-US" sz="2800" dirty="0">
                <a:solidFill>
                  <a:srgbClr val="0070C0"/>
                </a:solidFill>
              </a:rPr>
              <a:t>operator precedence</a:t>
            </a:r>
            <a:r>
              <a:rPr lang="en-US" sz="2800" dirty="0"/>
              <a:t>”</a:t>
            </a:r>
          </a:p>
          <a:p>
            <a:r>
              <a:rPr lang="en-US" sz="2800" dirty="0"/>
              <a:t>Which operator “takes precedence” over the others</a:t>
            </a:r>
          </a:p>
        </p:txBody>
      </p:sp>
      <p:sp>
        <p:nvSpPr>
          <p:cNvPr id="2" name="Title 1"/>
          <p:cNvSpPr>
            <a:spLocks noGrp="1"/>
          </p:cNvSpPr>
          <p:nvPr>
            <p:ph type="title"/>
          </p:nvPr>
        </p:nvSpPr>
        <p:spPr/>
        <p:txBody>
          <a:bodyPr/>
          <a:lstStyle/>
          <a:p>
            <a:r>
              <a:rPr lang="en-US" sz="3200" dirty="0">
                <a:solidFill>
                  <a:srgbClr val="002060"/>
                </a:solidFill>
                <a:effectLst/>
              </a:rPr>
              <a:t>Order of Evaluation</a:t>
            </a:r>
            <a:endParaRPr lang="ro-RO" sz="3200" dirty="0">
              <a:solidFill>
                <a:srgbClr val="002060"/>
              </a:solidFill>
              <a:effectLst/>
              <a:latin typeface="+mn-lt"/>
            </a:endParaRPr>
          </a:p>
        </p:txBody>
      </p:sp>
      <p:grpSp>
        <p:nvGrpSpPr>
          <p:cNvPr id="5" name="Group 5"/>
          <p:cNvGrpSpPr>
            <a:grpSpLocks/>
          </p:cNvGrpSpPr>
          <p:nvPr/>
        </p:nvGrpSpPr>
        <p:grpSpPr bwMode="auto">
          <a:xfrm>
            <a:off x="5279477" y="3886115"/>
            <a:ext cx="2541587" cy="2386013"/>
            <a:chOff x="0" y="-19"/>
            <a:chExt cx="1601" cy="1503"/>
          </a:xfrm>
        </p:grpSpPr>
        <p:sp>
          <p:nvSpPr>
            <p:cNvPr id="6" name="Rectangle 3"/>
            <p:cNvSpPr>
              <a:spLocks/>
            </p:cNvSpPr>
            <p:nvPr/>
          </p:nvSpPr>
          <p:spPr bwMode="auto">
            <a:xfrm>
              <a:off x="0" y="-19"/>
              <a:ext cx="1448" cy="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3100" dirty="0">
                  <a:solidFill>
                    <a:srgbClr val="FF00FF"/>
                  </a:solidFill>
                  <a:latin typeface="+mn-lt"/>
                  <a:ea typeface="MS PGothic" panose="020B0600070205080204" pitchFamily="34" charset="-128"/>
                </a:rPr>
                <a:t>Parenthesis</a:t>
              </a:r>
              <a:endParaRPr lang="en-US" sz="3100" dirty="0">
                <a:solidFill>
                  <a:schemeClr val="tx1"/>
                </a:solidFill>
                <a:latin typeface="+mn-lt"/>
                <a:ea typeface="MS PGothic" panose="020B0600070205080204" pitchFamily="34" charset="-128"/>
              </a:endParaRPr>
            </a:p>
            <a:p>
              <a:pPr eaLnBrk="1" hangingPunct="1"/>
              <a:r>
                <a:rPr lang="en-US" sz="3100" dirty="0">
                  <a:solidFill>
                    <a:srgbClr val="FF0000"/>
                  </a:solidFill>
                  <a:latin typeface="+mn-lt"/>
                  <a:ea typeface="MS PGothic" panose="020B0600070205080204" pitchFamily="34" charset="-128"/>
                </a:rPr>
                <a:t>Power</a:t>
              </a:r>
              <a:endParaRPr lang="en-US" sz="3100" dirty="0">
                <a:solidFill>
                  <a:schemeClr val="tx1"/>
                </a:solidFill>
                <a:latin typeface="+mn-lt"/>
                <a:ea typeface="MS PGothic" panose="020B0600070205080204" pitchFamily="34" charset="-128"/>
              </a:endParaRPr>
            </a:p>
            <a:p>
              <a:pPr eaLnBrk="1" hangingPunct="1"/>
              <a:r>
                <a:rPr lang="en-US" sz="3100" dirty="0">
                  <a:solidFill>
                    <a:srgbClr val="00B050"/>
                  </a:solidFill>
                  <a:latin typeface="+mn-lt"/>
                  <a:ea typeface="MS PGothic" panose="020B0600070205080204" pitchFamily="34" charset="-128"/>
                </a:rPr>
                <a:t>Multiplication</a:t>
              </a:r>
            </a:p>
            <a:p>
              <a:pPr eaLnBrk="1" hangingPunct="1"/>
              <a:r>
                <a:rPr lang="en-US" sz="3100" dirty="0">
                  <a:solidFill>
                    <a:srgbClr val="FFC000"/>
                  </a:solidFill>
                  <a:latin typeface="+mn-lt"/>
                  <a:ea typeface="MS PGothic" panose="020B0600070205080204" pitchFamily="34" charset="-128"/>
                </a:rPr>
                <a:t>Addition</a:t>
              </a:r>
            </a:p>
            <a:p>
              <a:pPr eaLnBrk="1" hangingPunct="1"/>
              <a:r>
                <a:rPr lang="en-US" sz="3100" dirty="0">
                  <a:solidFill>
                    <a:srgbClr val="FFFF00"/>
                  </a:solidFill>
                  <a:latin typeface="+mn-lt"/>
                  <a:ea typeface="MS PGothic" panose="020B0600070205080204" pitchFamily="34" charset="-128"/>
                </a:rPr>
                <a:t>Left to Right</a:t>
              </a:r>
            </a:p>
          </p:txBody>
        </p:sp>
        <p:sp>
          <p:nvSpPr>
            <p:cNvPr id="7" name="Line 4"/>
            <p:cNvSpPr>
              <a:spLocks noChangeShapeType="1"/>
            </p:cNvSpPr>
            <p:nvPr/>
          </p:nvSpPr>
          <p:spPr bwMode="auto">
            <a:xfrm rot="10800000">
              <a:off x="1589" y="85"/>
              <a:ext cx="12" cy="1292"/>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8" name="Rectangle 3"/>
          <p:cNvSpPr>
            <a:spLocks/>
          </p:cNvSpPr>
          <p:nvPr/>
        </p:nvSpPr>
        <p:spPr bwMode="auto">
          <a:xfrm>
            <a:off x="397915" y="4488592"/>
            <a:ext cx="400109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dirty="0">
                <a:solidFill>
                  <a:srgbClr val="002060"/>
                </a:solidFill>
                <a:ea typeface="MS PGothic" panose="020B0600070205080204" pitchFamily="34" charset="-128"/>
              </a:rPr>
              <a:t>x</a:t>
            </a:r>
            <a:r>
              <a:rPr lang="en-US" dirty="0">
                <a:solidFill>
                  <a:schemeClr val="tx1"/>
                </a:solidFill>
                <a:ea typeface="MS PGothic" panose="020B0600070205080204" pitchFamily="34" charset="-128"/>
              </a:rPr>
              <a:t> = 1</a:t>
            </a:r>
            <a:r>
              <a:rPr lang="en-US" dirty="0">
                <a:solidFill>
                  <a:srgbClr val="00FFFF"/>
                </a:solidFill>
                <a:ea typeface="MS PGothic" panose="020B0600070205080204" pitchFamily="34" charset="-128"/>
              </a:rPr>
              <a:t> </a:t>
            </a:r>
            <a:r>
              <a:rPr lang="en-US" dirty="0">
                <a:solidFill>
                  <a:srgbClr val="FFC000"/>
                </a:solidFill>
                <a:ea typeface="MS PGothic" panose="020B0600070205080204" pitchFamily="34" charset="-128"/>
              </a:rPr>
              <a:t>+</a:t>
            </a:r>
            <a:r>
              <a:rPr lang="en-US" dirty="0">
                <a:solidFill>
                  <a:schemeClr val="tx1"/>
                </a:solidFill>
                <a:ea typeface="MS PGothic" panose="020B0600070205080204" pitchFamily="34" charset="-128"/>
              </a:rPr>
              <a:t> 2 </a:t>
            </a:r>
            <a:r>
              <a:rPr lang="en-US" dirty="0" smtClean="0">
                <a:solidFill>
                  <a:srgbClr val="FF0000"/>
                </a:solidFill>
                <a:ea typeface="MS PGothic" panose="020B0600070205080204" pitchFamily="34" charset="-128"/>
              </a:rPr>
              <a:t>**</a:t>
            </a:r>
            <a:r>
              <a:rPr lang="en-US" dirty="0" smtClean="0">
                <a:solidFill>
                  <a:srgbClr val="00FFFF"/>
                </a:solidFill>
                <a:ea typeface="MS PGothic" panose="020B0600070205080204" pitchFamily="34" charset="-128"/>
              </a:rPr>
              <a:t> </a:t>
            </a:r>
            <a:r>
              <a:rPr lang="en-US" dirty="0">
                <a:solidFill>
                  <a:schemeClr val="tx1"/>
                </a:solidFill>
                <a:ea typeface="MS PGothic" panose="020B0600070205080204" pitchFamily="34" charset="-128"/>
              </a:rPr>
              <a:t>3 </a:t>
            </a:r>
            <a:r>
              <a:rPr lang="en-US" dirty="0" smtClean="0">
                <a:solidFill>
                  <a:srgbClr val="00B050"/>
                </a:solidFill>
                <a:ea typeface="MS PGothic" panose="020B0600070205080204" pitchFamily="34" charset="-128"/>
              </a:rPr>
              <a:t>/ </a:t>
            </a:r>
            <a:r>
              <a:rPr lang="en-US" dirty="0" smtClean="0">
                <a:solidFill>
                  <a:schemeClr val="tx1"/>
                </a:solidFill>
                <a:ea typeface="MS PGothic" panose="020B0600070205080204" pitchFamily="34" charset="-128"/>
              </a:rPr>
              <a:t>4</a:t>
            </a:r>
            <a:r>
              <a:rPr lang="en-US" dirty="0" smtClean="0">
                <a:solidFill>
                  <a:srgbClr val="00FFFF"/>
                </a:solidFill>
                <a:ea typeface="MS PGothic" panose="020B0600070205080204" pitchFamily="34" charset="-128"/>
              </a:rPr>
              <a:t> </a:t>
            </a:r>
            <a:r>
              <a:rPr lang="en-US" dirty="0" smtClean="0">
                <a:solidFill>
                  <a:srgbClr val="00B050"/>
                </a:solidFill>
                <a:ea typeface="MS PGothic" panose="020B0600070205080204" pitchFamily="34" charset="-128"/>
              </a:rPr>
              <a:t>*</a:t>
            </a:r>
            <a:r>
              <a:rPr lang="en-US" dirty="0" smtClean="0">
                <a:solidFill>
                  <a:srgbClr val="00FFFF"/>
                </a:solidFill>
                <a:ea typeface="MS PGothic" panose="020B0600070205080204" pitchFamily="34" charset="-128"/>
              </a:rPr>
              <a:t> </a:t>
            </a:r>
            <a:r>
              <a:rPr lang="en-US" dirty="0" smtClean="0">
                <a:solidFill>
                  <a:schemeClr val="tx1"/>
                </a:solidFill>
                <a:ea typeface="MS PGothic" panose="020B0600070205080204" pitchFamily="34" charset="-128"/>
              </a:rPr>
              <a:t>5</a:t>
            </a:r>
            <a:endParaRPr lang="en-US" dirty="0">
              <a:solidFill>
                <a:schemeClr val="tx1"/>
              </a:solidFill>
              <a:ea typeface="MS PGothic" panose="020B0600070205080204" pitchFamily="34" charset="-128"/>
            </a:endParaRPr>
          </a:p>
        </p:txBody>
      </p:sp>
    </p:spTree>
    <p:extLst>
      <p:ext uri="{BB962C8B-B14F-4D97-AF65-F5344CB8AC3E}">
        <p14:creationId xmlns:p14="http://schemas.microsoft.com/office/powerpoint/2010/main" val="3874099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738" y="1524000"/>
            <a:ext cx="7886700" cy="5333999"/>
          </a:xfrm>
        </p:spPr>
        <p:txBody>
          <a:bodyPr>
            <a:normAutofit fontScale="77500" lnSpcReduction="20000"/>
          </a:bodyPr>
          <a:lstStyle/>
          <a:p>
            <a:r>
              <a:rPr lang="en-US" dirty="0">
                <a:solidFill>
                  <a:srgbClr val="0070C0"/>
                </a:solidFill>
              </a:rPr>
              <a:t>Highest precedence rule to lowest precedence </a:t>
            </a:r>
            <a:r>
              <a:rPr lang="en-US" dirty="0" smtClean="0">
                <a:solidFill>
                  <a:srgbClr val="0070C0"/>
                </a:solidFill>
              </a:rPr>
              <a:t>rule</a:t>
            </a:r>
          </a:p>
          <a:p>
            <a:pPr lvl="1"/>
            <a:r>
              <a:rPr lang="en-US" dirty="0" smtClean="0"/>
              <a:t>Parenthesis </a:t>
            </a:r>
            <a:r>
              <a:rPr lang="en-US" dirty="0"/>
              <a:t>are always </a:t>
            </a:r>
            <a:r>
              <a:rPr lang="en-US" dirty="0" smtClean="0"/>
              <a:t>respected</a:t>
            </a:r>
          </a:p>
          <a:p>
            <a:pPr lvl="2"/>
            <a:r>
              <a:rPr lang="en-US" dirty="0"/>
              <a:t>2 * (3 – 1) = </a:t>
            </a:r>
            <a:r>
              <a:rPr lang="en-US" dirty="0" smtClean="0"/>
              <a:t>4</a:t>
            </a:r>
          </a:p>
          <a:p>
            <a:pPr lvl="1"/>
            <a:r>
              <a:rPr lang="en-US" dirty="0" smtClean="0"/>
              <a:t>Exponentiation </a:t>
            </a:r>
            <a:r>
              <a:rPr lang="en-US" dirty="0"/>
              <a:t>(raise to a power</a:t>
            </a:r>
            <a:r>
              <a:rPr lang="en-US" dirty="0" smtClean="0"/>
              <a:t>)</a:t>
            </a:r>
          </a:p>
          <a:p>
            <a:pPr marL="1143000" lvl="3">
              <a:spcBef>
                <a:spcPts val="1000"/>
              </a:spcBef>
            </a:pPr>
            <a:r>
              <a:rPr lang="en-US" dirty="0"/>
              <a:t>2**1+1 = </a:t>
            </a:r>
            <a:r>
              <a:rPr lang="en-US" dirty="0" smtClean="0"/>
              <a:t>3</a:t>
            </a:r>
            <a:endParaRPr lang="en-US" dirty="0"/>
          </a:p>
          <a:p>
            <a:pPr lvl="1"/>
            <a:r>
              <a:rPr lang="en-US" dirty="0"/>
              <a:t>Multiplication, Division, and </a:t>
            </a:r>
            <a:r>
              <a:rPr lang="en-US" dirty="0" smtClean="0"/>
              <a:t>Remainder</a:t>
            </a:r>
          </a:p>
          <a:p>
            <a:pPr lvl="2"/>
            <a:r>
              <a:rPr lang="en-US" dirty="0"/>
              <a:t>2*3-1 =</a:t>
            </a:r>
            <a:r>
              <a:rPr lang="en-US" dirty="0" smtClean="0"/>
              <a:t> </a:t>
            </a:r>
            <a:r>
              <a:rPr lang="en-US" dirty="0"/>
              <a:t>5</a:t>
            </a:r>
          </a:p>
          <a:p>
            <a:pPr lvl="1"/>
            <a:r>
              <a:rPr lang="en-US" dirty="0"/>
              <a:t>Addition and Subtraction</a:t>
            </a:r>
          </a:p>
          <a:p>
            <a:pPr lvl="1"/>
            <a:r>
              <a:rPr lang="en-US" dirty="0"/>
              <a:t>Left to </a:t>
            </a:r>
            <a:r>
              <a:rPr lang="en-US" dirty="0" smtClean="0"/>
              <a:t>right</a:t>
            </a:r>
          </a:p>
          <a:p>
            <a:pPr lvl="2"/>
            <a:r>
              <a:rPr lang="en-US" dirty="0" smtClean="0"/>
              <a:t>5-3-1 = 1</a:t>
            </a:r>
          </a:p>
          <a:p>
            <a:pPr lvl="2"/>
            <a:endParaRPr lang="en-US" sz="1000" dirty="0" smtClean="0"/>
          </a:p>
          <a:p>
            <a:r>
              <a:rPr lang="en-US" dirty="0" smtClean="0">
                <a:sym typeface="Gill Sans" charset="0"/>
              </a:rPr>
              <a:t>When </a:t>
            </a:r>
            <a:r>
              <a:rPr lang="en-US" dirty="0">
                <a:sym typeface="Gill Sans" charset="0"/>
              </a:rPr>
              <a:t>writing code - use parenthesis</a:t>
            </a:r>
          </a:p>
          <a:p>
            <a:r>
              <a:rPr lang="en-US" dirty="0">
                <a:sym typeface="Gill Sans" charset="0"/>
              </a:rPr>
              <a:t>When writing code - keep mathematical expressions simple enough that they are easy to understand</a:t>
            </a:r>
          </a:p>
          <a:p>
            <a:endParaRPr lang="en-US" dirty="0" smtClean="0"/>
          </a:p>
          <a:p>
            <a:pPr marL="914400" lvl="2" indent="0">
              <a:buNone/>
            </a:pPr>
            <a:endParaRPr lang="en-US" dirty="0"/>
          </a:p>
        </p:txBody>
      </p:sp>
      <p:sp>
        <p:nvSpPr>
          <p:cNvPr id="2" name="Title 1"/>
          <p:cNvSpPr>
            <a:spLocks noGrp="1"/>
          </p:cNvSpPr>
          <p:nvPr>
            <p:ph type="title"/>
          </p:nvPr>
        </p:nvSpPr>
        <p:spPr>
          <a:xfrm>
            <a:off x="1257300" y="198437"/>
            <a:ext cx="7886700" cy="1325563"/>
          </a:xfrm>
        </p:spPr>
        <p:txBody>
          <a:bodyPr/>
          <a:lstStyle/>
          <a:p>
            <a:r>
              <a:rPr lang="en-US" sz="3200" dirty="0">
                <a:solidFill>
                  <a:srgbClr val="002060"/>
                </a:solidFill>
                <a:effectLst/>
              </a:rPr>
              <a:t>Operator Precedence </a:t>
            </a:r>
            <a:r>
              <a:rPr lang="en-US" sz="3200" dirty="0" smtClean="0">
                <a:solidFill>
                  <a:srgbClr val="002060"/>
                </a:solidFill>
                <a:effectLst/>
              </a:rPr>
              <a:t>Rules (1)</a:t>
            </a:r>
            <a:endParaRPr lang="ro-RO" sz="3200" dirty="0">
              <a:solidFill>
                <a:srgbClr val="002060"/>
              </a:solidFill>
              <a:effectLst/>
              <a:latin typeface="+mn-lt"/>
            </a:endParaRPr>
          </a:p>
        </p:txBody>
      </p:sp>
      <p:grpSp>
        <p:nvGrpSpPr>
          <p:cNvPr id="5" name="Group 5"/>
          <p:cNvGrpSpPr>
            <a:grpSpLocks/>
          </p:cNvGrpSpPr>
          <p:nvPr/>
        </p:nvGrpSpPr>
        <p:grpSpPr bwMode="auto">
          <a:xfrm>
            <a:off x="6650075" y="3066213"/>
            <a:ext cx="2293937" cy="2154238"/>
            <a:chOff x="156" y="54"/>
            <a:chExt cx="1445" cy="1357"/>
          </a:xfrm>
        </p:grpSpPr>
        <p:sp>
          <p:nvSpPr>
            <p:cNvPr id="6" name="Rectangle 3"/>
            <p:cNvSpPr>
              <a:spLocks/>
            </p:cNvSpPr>
            <p:nvPr/>
          </p:nvSpPr>
          <p:spPr bwMode="auto">
            <a:xfrm>
              <a:off x="156" y="54"/>
              <a:ext cx="1279" cy="1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2800" dirty="0">
                  <a:solidFill>
                    <a:srgbClr val="FF00FF"/>
                  </a:solidFill>
                  <a:latin typeface="+mn-lt"/>
                  <a:ea typeface="MS PGothic" panose="020B0600070205080204" pitchFamily="34" charset="-128"/>
                </a:rPr>
                <a:t>Parenthesis</a:t>
              </a:r>
              <a:endParaRPr lang="en-US" sz="2800" dirty="0">
                <a:solidFill>
                  <a:schemeClr val="tx1"/>
                </a:solidFill>
                <a:latin typeface="+mn-lt"/>
                <a:ea typeface="MS PGothic" panose="020B0600070205080204" pitchFamily="34" charset="-128"/>
              </a:endParaRPr>
            </a:p>
            <a:p>
              <a:pPr eaLnBrk="1" hangingPunct="1"/>
              <a:r>
                <a:rPr lang="en-US" sz="2800" dirty="0">
                  <a:solidFill>
                    <a:srgbClr val="FF0000"/>
                  </a:solidFill>
                  <a:latin typeface="+mn-lt"/>
                  <a:ea typeface="MS PGothic" panose="020B0600070205080204" pitchFamily="34" charset="-128"/>
                </a:rPr>
                <a:t>Power</a:t>
              </a:r>
              <a:endParaRPr lang="en-US" sz="2800" dirty="0">
                <a:solidFill>
                  <a:schemeClr val="tx1"/>
                </a:solidFill>
                <a:latin typeface="+mn-lt"/>
                <a:ea typeface="MS PGothic" panose="020B0600070205080204" pitchFamily="34" charset="-128"/>
              </a:endParaRPr>
            </a:p>
            <a:p>
              <a:pPr eaLnBrk="1" hangingPunct="1"/>
              <a:r>
                <a:rPr lang="en-US" sz="2800" dirty="0">
                  <a:solidFill>
                    <a:srgbClr val="00B050"/>
                  </a:solidFill>
                  <a:latin typeface="+mn-lt"/>
                  <a:ea typeface="MS PGothic" panose="020B0600070205080204" pitchFamily="34" charset="-128"/>
                </a:rPr>
                <a:t>Multiplication</a:t>
              </a:r>
            </a:p>
            <a:p>
              <a:pPr eaLnBrk="1" hangingPunct="1"/>
              <a:r>
                <a:rPr lang="en-US" sz="2800" dirty="0">
                  <a:solidFill>
                    <a:srgbClr val="FFC000"/>
                  </a:solidFill>
                  <a:latin typeface="+mn-lt"/>
                  <a:ea typeface="MS PGothic" panose="020B0600070205080204" pitchFamily="34" charset="-128"/>
                </a:rPr>
                <a:t>Addition</a:t>
              </a:r>
            </a:p>
            <a:p>
              <a:pPr eaLnBrk="1" hangingPunct="1"/>
              <a:r>
                <a:rPr lang="en-US" sz="2800" dirty="0">
                  <a:solidFill>
                    <a:srgbClr val="FFFF00"/>
                  </a:solidFill>
                  <a:latin typeface="+mn-lt"/>
                  <a:ea typeface="MS PGothic" panose="020B0600070205080204" pitchFamily="34" charset="-128"/>
                </a:rPr>
                <a:t>Left to Right</a:t>
              </a:r>
            </a:p>
          </p:txBody>
        </p:sp>
        <p:sp>
          <p:nvSpPr>
            <p:cNvPr id="7" name="Line 4"/>
            <p:cNvSpPr>
              <a:spLocks noChangeShapeType="1"/>
            </p:cNvSpPr>
            <p:nvPr/>
          </p:nvSpPr>
          <p:spPr bwMode="auto">
            <a:xfrm rot="10800000">
              <a:off x="1589" y="85"/>
              <a:ext cx="12" cy="1292"/>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600"/>
            </a:p>
          </p:txBody>
        </p:sp>
      </p:grpSp>
    </p:spTree>
    <p:extLst>
      <p:ext uri="{BB962C8B-B14F-4D97-AF65-F5344CB8AC3E}">
        <p14:creationId xmlns:p14="http://schemas.microsoft.com/office/powerpoint/2010/main" val="306610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7026" y="97008"/>
            <a:ext cx="7886700" cy="1325563"/>
          </a:xfrm>
        </p:spPr>
        <p:txBody>
          <a:bodyPr/>
          <a:lstStyle/>
          <a:p>
            <a:r>
              <a:rPr lang="en-US" sz="3200" dirty="0">
                <a:solidFill>
                  <a:srgbClr val="002060"/>
                </a:solidFill>
                <a:effectLst/>
              </a:rPr>
              <a:t>Operator Precedence </a:t>
            </a:r>
            <a:r>
              <a:rPr lang="en-US" sz="3200" dirty="0" smtClean="0">
                <a:solidFill>
                  <a:srgbClr val="002060"/>
                </a:solidFill>
                <a:effectLst/>
              </a:rPr>
              <a:t>Rules (2)</a:t>
            </a:r>
            <a:endParaRPr lang="ro-RO" sz="3200" dirty="0">
              <a:solidFill>
                <a:srgbClr val="002060"/>
              </a:solidFill>
              <a:effectLst/>
              <a:latin typeface="+mn-lt"/>
            </a:endParaRPr>
          </a:p>
        </p:txBody>
      </p:sp>
      <p:grpSp>
        <p:nvGrpSpPr>
          <p:cNvPr id="5" name="Group 5"/>
          <p:cNvGrpSpPr>
            <a:grpSpLocks/>
          </p:cNvGrpSpPr>
          <p:nvPr/>
        </p:nvGrpSpPr>
        <p:grpSpPr bwMode="auto">
          <a:xfrm>
            <a:off x="329950" y="4051242"/>
            <a:ext cx="2541587" cy="2154238"/>
            <a:chOff x="0" y="54"/>
            <a:chExt cx="1601" cy="1357"/>
          </a:xfrm>
        </p:grpSpPr>
        <p:sp>
          <p:nvSpPr>
            <p:cNvPr id="6" name="Rectangle 3"/>
            <p:cNvSpPr>
              <a:spLocks/>
            </p:cNvSpPr>
            <p:nvPr/>
          </p:nvSpPr>
          <p:spPr bwMode="auto">
            <a:xfrm>
              <a:off x="0" y="54"/>
              <a:ext cx="1279" cy="1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2800" dirty="0">
                  <a:solidFill>
                    <a:srgbClr val="FF00FF"/>
                  </a:solidFill>
                  <a:latin typeface="+mn-lt"/>
                  <a:ea typeface="MS PGothic" panose="020B0600070205080204" pitchFamily="34" charset="-128"/>
                </a:rPr>
                <a:t>Parenthesis</a:t>
              </a:r>
              <a:endParaRPr lang="en-US" sz="2800" dirty="0">
                <a:solidFill>
                  <a:schemeClr val="tx1"/>
                </a:solidFill>
                <a:latin typeface="+mn-lt"/>
                <a:ea typeface="MS PGothic" panose="020B0600070205080204" pitchFamily="34" charset="-128"/>
              </a:endParaRPr>
            </a:p>
            <a:p>
              <a:pPr eaLnBrk="1" hangingPunct="1"/>
              <a:r>
                <a:rPr lang="en-US" sz="2800" dirty="0">
                  <a:solidFill>
                    <a:srgbClr val="FF0000"/>
                  </a:solidFill>
                  <a:latin typeface="+mn-lt"/>
                  <a:ea typeface="MS PGothic" panose="020B0600070205080204" pitchFamily="34" charset="-128"/>
                </a:rPr>
                <a:t>Power</a:t>
              </a:r>
              <a:endParaRPr lang="en-US" sz="2800" dirty="0">
                <a:solidFill>
                  <a:schemeClr val="tx1"/>
                </a:solidFill>
                <a:latin typeface="+mn-lt"/>
                <a:ea typeface="MS PGothic" panose="020B0600070205080204" pitchFamily="34" charset="-128"/>
              </a:endParaRPr>
            </a:p>
            <a:p>
              <a:pPr eaLnBrk="1" hangingPunct="1"/>
              <a:r>
                <a:rPr lang="en-US" sz="2800" dirty="0">
                  <a:solidFill>
                    <a:srgbClr val="00B050"/>
                  </a:solidFill>
                  <a:latin typeface="+mn-lt"/>
                  <a:ea typeface="MS PGothic" panose="020B0600070205080204" pitchFamily="34" charset="-128"/>
                </a:rPr>
                <a:t>Multiplication</a:t>
              </a:r>
            </a:p>
            <a:p>
              <a:pPr eaLnBrk="1" hangingPunct="1"/>
              <a:r>
                <a:rPr lang="en-US" sz="2800" dirty="0">
                  <a:solidFill>
                    <a:srgbClr val="FFC000"/>
                  </a:solidFill>
                  <a:latin typeface="+mn-lt"/>
                  <a:ea typeface="MS PGothic" panose="020B0600070205080204" pitchFamily="34" charset="-128"/>
                </a:rPr>
                <a:t>Addition</a:t>
              </a:r>
            </a:p>
            <a:p>
              <a:pPr eaLnBrk="1" hangingPunct="1"/>
              <a:r>
                <a:rPr lang="en-US" sz="2800" dirty="0">
                  <a:solidFill>
                    <a:srgbClr val="FFFF00"/>
                  </a:solidFill>
                  <a:latin typeface="+mn-lt"/>
                  <a:ea typeface="MS PGothic" panose="020B0600070205080204" pitchFamily="34" charset="-128"/>
                </a:rPr>
                <a:t>Left to Right</a:t>
              </a:r>
            </a:p>
          </p:txBody>
        </p:sp>
        <p:sp>
          <p:nvSpPr>
            <p:cNvPr id="7" name="Line 4"/>
            <p:cNvSpPr>
              <a:spLocks noChangeShapeType="1"/>
            </p:cNvSpPr>
            <p:nvPr/>
          </p:nvSpPr>
          <p:spPr bwMode="auto">
            <a:xfrm rot="10800000">
              <a:off x="1589" y="85"/>
              <a:ext cx="12" cy="1292"/>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600"/>
            </a:p>
          </p:txBody>
        </p:sp>
      </p:grpSp>
      <p:sp>
        <p:nvSpPr>
          <p:cNvPr id="17" name="Rectangle 4"/>
          <p:cNvSpPr>
            <a:spLocks/>
          </p:cNvSpPr>
          <p:nvPr/>
        </p:nvSpPr>
        <p:spPr bwMode="auto">
          <a:xfrm>
            <a:off x="5201021" y="1422571"/>
            <a:ext cx="379270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4400" dirty="0">
                <a:solidFill>
                  <a:schemeClr val="tx1"/>
                </a:solidFill>
                <a:latin typeface="+mn-lt"/>
                <a:ea typeface="MS PGothic" panose="020B0600070205080204" pitchFamily="34" charset="-128"/>
              </a:rPr>
              <a:t>1 + </a:t>
            </a:r>
            <a:r>
              <a:rPr lang="en-US" sz="4400" dirty="0">
                <a:solidFill>
                  <a:srgbClr val="FF0000"/>
                </a:solidFill>
                <a:latin typeface="+mn-lt"/>
                <a:ea typeface="MS PGothic" panose="020B0600070205080204" pitchFamily="34" charset="-128"/>
              </a:rPr>
              <a:t>2 ** 3</a:t>
            </a:r>
            <a:r>
              <a:rPr lang="en-US" sz="4400" dirty="0">
                <a:solidFill>
                  <a:schemeClr val="tx1"/>
                </a:solidFill>
                <a:latin typeface="+mn-lt"/>
                <a:ea typeface="MS PGothic" panose="020B0600070205080204" pitchFamily="34" charset="-128"/>
              </a:rPr>
              <a:t> / 4 * 5</a:t>
            </a:r>
          </a:p>
        </p:txBody>
      </p:sp>
      <p:sp>
        <p:nvSpPr>
          <p:cNvPr id="18" name="Rectangle 5"/>
          <p:cNvSpPr>
            <a:spLocks/>
          </p:cNvSpPr>
          <p:nvPr/>
        </p:nvSpPr>
        <p:spPr bwMode="auto">
          <a:xfrm>
            <a:off x="6137353" y="2365961"/>
            <a:ext cx="268983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4400" dirty="0">
                <a:solidFill>
                  <a:schemeClr val="tx1"/>
                </a:solidFill>
                <a:latin typeface="+mn-lt"/>
                <a:ea typeface="MS PGothic" panose="020B0600070205080204" pitchFamily="34" charset="-128"/>
              </a:rPr>
              <a:t>1 + </a:t>
            </a:r>
            <a:r>
              <a:rPr lang="en-US" sz="4400" dirty="0">
                <a:solidFill>
                  <a:srgbClr val="00B050"/>
                </a:solidFill>
                <a:latin typeface="+mn-lt"/>
                <a:ea typeface="MS PGothic" panose="020B0600070205080204" pitchFamily="34" charset="-128"/>
              </a:rPr>
              <a:t>8 / 4 </a:t>
            </a:r>
            <a:r>
              <a:rPr lang="en-US" sz="4400" dirty="0">
                <a:solidFill>
                  <a:schemeClr val="tx1"/>
                </a:solidFill>
                <a:latin typeface="+mn-lt"/>
                <a:ea typeface="MS PGothic" panose="020B0600070205080204" pitchFamily="34" charset="-128"/>
              </a:rPr>
              <a:t>* 5</a:t>
            </a:r>
          </a:p>
        </p:txBody>
      </p:sp>
      <p:sp>
        <p:nvSpPr>
          <p:cNvPr id="19" name="Line 6"/>
          <p:cNvSpPr>
            <a:spLocks noChangeShapeType="1"/>
          </p:cNvSpPr>
          <p:nvPr/>
        </p:nvSpPr>
        <p:spPr bwMode="auto">
          <a:xfrm rot="10800000">
            <a:off x="6884726" y="1924637"/>
            <a:ext cx="182562" cy="527883"/>
          </a:xfrm>
          <a:prstGeom prst="line">
            <a:avLst/>
          </a:prstGeom>
          <a:noFill/>
          <a:ln w="635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600"/>
          </a:p>
        </p:txBody>
      </p:sp>
      <p:sp>
        <p:nvSpPr>
          <p:cNvPr id="20" name="Rectangle 7"/>
          <p:cNvSpPr>
            <a:spLocks/>
          </p:cNvSpPr>
          <p:nvPr/>
        </p:nvSpPr>
        <p:spPr bwMode="auto">
          <a:xfrm>
            <a:off x="6584682" y="3570666"/>
            <a:ext cx="193001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4400" dirty="0">
                <a:solidFill>
                  <a:schemeClr val="tx1"/>
                </a:solidFill>
                <a:latin typeface="+mn-lt"/>
                <a:ea typeface="MS PGothic" panose="020B0600070205080204" pitchFamily="34" charset="-128"/>
              </a:rPr>
              <a:t>1 + </a:t>
            </a:r>
            <a:r>
              <a:rPr lang="en-US" sz="4400" dirty="0">
                <a:solidFill>
                  <a:srgbClr val="00B050"/>
                </a:solidFill>
                <a:latin typeface="+mn-lt"/>
                <a:ea typeface="MS PGothic" panose="020B0600070205080204" pitchFamily="34" charset="-128"/>
              </a:rPr>
              <a:t>2 * 5</a:t>
            </a:r>
          </a:p>
        </p:txBody>
      </p:sp>
      <p:sp>
        <p:nvSpPr>
          <p:cNvPr id="21" name="Line 8"/>
          <p:cNvSpPr>
            <a:spLocks noChangeShapeType="1"/>
          </p:cNvSpPr>
          <p:nvPr/>
        </p:nvSpPr>
        <p:spPr bwMode="auto">
          <a:xfrm rot="10800000">
            <a:off x="7456028" y="3100726"/>
            <a:ext cx="93662" cy="560635"/>
          </a:xfrm>
          <a:prstGeom prst="line">
            <a:avLst/>
          </a:prstGeom>
          <a:noFill/>
          <a:ln w="63500">
            <a:solidFill>
              <a:srgbClr val="00B05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600"/>
          </a:p>
        </p:txBody>
      </p:sp>
      <p:sp>
        <p:nvSpPr>
          <p:cNvPr id="22" name="Rectangle 9"/>
          <p:cNvSpPr>
            <a:spLocks/>
          </p:cNvSpPr>
          <p:nvPr/>
        </p:nvSpPr>
        <p:spPr bwMode="auto">
          <a:xfrm>
            <a:off x="7011021" y="4646364"/>
            <a:ext cx="139301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4400" dirty="0">
                <a:solidFill>
                  <a:srgbClr val="FFC000"/>
                </a:solidFill>
                <a:latin typeface="+mn-lt"/>
                <a:ea typeface="MS PGothic" panose="020B0600070205080204" pitchFamily="34" charset="-128"/>
              </a:rPr>
              <a:t>1 + 10</a:t>
            </a:r>
          </a:p>
        </p:txBody>
      </p:sp>
      <p:sp>
        <p:nvSpPr>
          <p:cNvPr id="23" name="Line 10"/>
          <p:cNvSpPr>
            <a:spLocks noChangeShapeType="1"/>
          </p:cNvSpPr>
          <p:nvPr/>
        </p:nvSpPr>
        <p:spPr bwMode="auto">
          <a:xfrm rot="10800000">
            <a:off x="7876731" y="4176423"/>
            <a:ext cx="144322" cy="541292"/>
          </a:xfrm>
          <a:prstGeom prst="line">
            <a:avLst/>
          </a:prstGeom>
          <a:noFill/>
          <a:ln w="63500">
            <a:solidFill>
              <a:srgbClr val="00B05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600"/>
          </a:p>
        </p:txBody>
      </p:sp>
      <p:sp>
        <p:nvSpPr>
          <p:cNvPr id="24" name="Rectangle 11"/>
          <p:cNvSpPr>
            <a:spLocks/>
          </p:cNvSpPr>
          <p:nvPr/>
        </p:nvSpPr>
        <p:spPr bwMode="auto">
          <a:xfrm>
            <a:off x="7549690" y="5819153"/>
            <a:ext cx="57066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4400" dirty="0">
                <a:solidFill>
                  <a:srgbClr val="0070C0"/>
                </a:solidFill>
                <a:latin typeface="+mn-lt"/>
                <a:ea typeface="MS PGothic" panose="020B0600070205080204" pitchFamily="34" charset="-128"/>
              </a:rPr>
              <a:t>11</a:t>
            </a:r>
          </a:p>
        </p:txBody>
      </p:sp>
      <p:sp>
        <p:nvSpPr>
          <p:cNvPr id="25" name="Line 12"/>
          <p:cNvSpPr>
            <a:spLocks noChangeShapeType="1"/>
          </p:cNvSpPr>
          <p:nvPr/>
        </p:nvSpPr>
        <p:spPr bwMode="auto">
          <a:xfrm rot="10800000">
            <a:off x="7659107" y="5317040"/>
            <a:ext cx="73188" cy="526884"/>
          </a:xfrm>
          <a:prstGeom prst="line">
            <a:avLst/>
          </a:prstGeom>
          <a:noFill/>
          <a:ln w="63500">
            <a:solidFill>
              <a:srgbClr val="FFC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60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13" y="1924637"/>
            <a:ext cx="3621098" cy="1400018"/>
          </a:xfrm>
          <a:prstGeom prst="rect">
            <a:avLst/>
          </a:prstGeom>
        </p:spPr>
      </p:pic>
    </p:spTree>
    <p:extLst>
      <p:ext uri="{BB962C8B-B14F-4D97-AF65-F5344CB8AC3E}">
        <p14:creationId xmlns:p14="http://schemas.microsoft.com/office/powerpoint/2010/main" val="3323494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555" y="1610479"/>
            <a:ext cx="5627771" cy="4109024"/>
          </a:xfrm>
        </p:spPr>
        <p:txBody>
          <a:bodyPr>
            <a:normAutofit fontScale="92500" lnSpcReduction="10000"/>
          </a:bodyPr>
          <a:lstStyle/>
          <a:p>
            <a:r>
              <a:rPr lang="en-US" sz="2800" dirty="0" smtClean="0">
                <a:solidFill>
                  <a:srgbClr val="0070C0"/>
                </a:solidFill>
              </a:rPr>
              <a:t>The division operator might not do what expected</a:t>
            </a:r>
          </a:p>
          <a:p>
            <a:pPr marL="749300">
              <a:buFont typeface="Gill Sans" charset="0"/>
              <a:buChar char="•"/>
              <a:defRPr/>
            </a:pPr>
            <a:r>
              <a:rPr lang="en-US" sz="2400" dirty="0">
                <a:sym typeface="Gill Sans" charset="0"/>
              </a:rPr>
              <a:t>Integer division truncates</a:t>
            </a:r>
          </a:p>
          <a:p>
            <a:pPr marL="749300">
              <a:buFont typeface="Gill Sans" charset="0"/>
              <a:buChar char="•"/>
              <a:defRPr/>
            </a:pPr>
            <a:r>
              <a:rPr lang="en-US" sz="2400" dirty="0">
                <a:sym typeface="Gill Sans" charset="0"/>
              </a:rPr>
              <a:t>Floating point division produces floating point </a:t>
            </a:r>
            <a:r>
              <a:rPr lang="en-US" sz="2400" dirty="0" smtClean="0">
                <a:sym typeface="Gill Sans" charset="0"/>
              </a:rPr>
              <a:t>numbers</a:t>
            </a:r>
          </a:p>
          <a:p>
            <a:pPr marL="749300">
              <a:buFont typeface="Gill Sans" charset="0"/>
              <a:buChar char="•"/>
              <a:defRPr/>
            </a:pPr>
            <a:r>
              <a:rPr lang="en-US" sz="2400" dirty="0">
                <a:sym typeface="Gill Sans" charset="0"/>
              </a:rPr>
              <a:t>When you perform an operation where one operand is an integer and the other operand is a floating point the result is a floating point</a:t>
            </a:r>
          </a:p>
          <a:p>
            <a:pPr marL="749300">
              <a:buFont typeface="Gill Sans" charset="0"/>
              <a:buChar char="•"/>
              <a:defRPr/>
            </a:pPr>
            <a:r>
              <a:rPr lang="en-US" sz="2400" dirty="0">
                <a:sym typeface="Gill Sans" charset="0"/>
              </a:rPr>
              <a:t>The integer is converted to a floating point before the </a:t>
            </a:r>
            <a:r>
              <a:rPr lang="en-US" sz="2400" dirty="0" smtClean="0">
                <a:sym typeface="Gill Sans" charset="0"/>
              </a:rPr>
              <a:t>operation</a:t>
            </a:r>
            <a:endParaRPr lang="en-US" sz="2400" dirty="0"/>
          </a:p>
        </p:txBody>
      </p:sp>
      <p:sp>
        <p:nvSpPr>
          <p:cNvPr id="2" name="Title 1"/>
          <p:cNvSpPr>
            <a:spLocks noGrp="1"/>
          </p:cNvSpPr>
          <p:nvPr>
            <p:ph type="title"/>
          </p:nvPr>
        </p:nvSpPr>
        <p:spPr>
          <a:xfrm>
            <a:off x="984836" y="17898"/>
            <a:ext cx="7886700" cy="1325563"/>
          </a:xfrm>
        </p:spPr>
        <p:txBody>
          <a:bodyPr/>
          <a:lstStyle/>
          <a:p>
            <a:r>
              <a:rPr lang="en-US" sz="3200" dirty="0" smtClean="0">
                <a:solidFill>
                  <a:srgbClr val="002060"/>
                </a:solidFill>
                <a:effectLst/>
              </a:rPr>
              <a:t>Integer division (1)</a:t>
            </a:r>
            <a:endParaRPr lang="ro-RO" sz="3200" dirty="0">
              <a:solidFill>
                <a:srgbClr val="002060"/>
              </a:solidFill>
              <a:effectLst/>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756" y="2679519"/>
            <a:ext cx="2486780" cy="35428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7533" y="1319575"/>
            <a:ext cx="2181225" cy="1200150"/>
          </a:xfrm>
          <a:prstGeom prst="rect">
            <a:avLst/>
          </a:prstGeom>
        </p:spPr>
      </p:pic>
      <p:sp>
        <p:nvSpPr>
          <p:cNvPr id="10" name="Rectangle 9"/>
          <p:cNvSpPr/>
          <p:nvPr/>
        </p:nvSpPr>
        <p:spPr>
          <a:xfrm>
            <a:off x="131348" y="6489347"/>
            <a:ext cx="7886700" cy="400110"/>
          </a:xfrm>
          <a:prstGeom prst="rect">
            <a:avLst/>
          </a:prstGeom>
        </p:spPr>
        <p:txBody>
          <a:bodyPr wrap="square">
            <a:spAutoFit/>
          </a:bodyPr>
          <a:lstStyle/>
          <a:p>
            <a:r>
              <a:rPr lang="en-US" sz="2000" dirty="0" smtClean="0">
                <a:solidFill>
                  <a:srgbClr val="0070C0"/>
                </a:solidFill>
                <a:latin typeface="Trebuchet MS" panose="020B0603020202020204" pitchFamily="34" charset="0"/>
              </a:rPr>
              <a:t>In </a:t>
            </a:r>
            <a:r>
              <a:rPr lang="en-US" sz="2000" dirty="0">
                <a:solidFill>
                  <a:srgbClr val="0070C0"/>
                </a:solidFill>
                <a:latin typeface="Trebuchet MS" panose="020B0603020202020204" pitchFamily="34" charset="0"/>
              </a:rPr>
              <a:t>Python 3 it changes: new operator // </a:t>
            </a:r>
            <a:r>
              <a:rPr lang="en-US" sz="2000" dirty="0" smtClean="0">
                <a:solidFill>
                  <a:srgbClr val="0070C0"/>
                </a:solidFill>
                <a:latin typeface="Trebuchet MS" panose="020B0603020202020204" pitchFamily="34" charset="0"/>
              </a:rPr>
              <a:t>performs integer </a:t>
            </a:r>
            <a:r>
              <a:rPr lang="en-US" sz="2000" dirty="0">
                <a:solidFill>
                  <a:srgbClr val="0070C0"/>
                </a:solidFill>
                <a:latin typeface="Trebuchet MS" panose="020B0603020202020204" pitchFamily="34" charset="0"/>
              </a:rPr>
              <a:t>division</a:t>
            </a:r>
            <a:endParaRPr lang="en-US" sz="2000" dirty="0">
              <a:latin typeface="Trebuchet MS" panose="020B0603020202020204" pitchFamily="34" charset="0"/>
            </a:endParaRPr>
          </a:p>
        </p:txBody>
      </p:sp>
    </p:spTree>
    <p:extLst>
      <p:ext uri="{BB962C8B-B14F-4D97-AF65-F5344CB8AC3E}">
        <p14:creationId xmlns:p14="http://schemas.microsoft.com/office/powerpoint/2010/main" val="4226111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25563"/>
            <a:ext cx="5627771" cy="4173285"/>
          </a:xfrm>
        </p:spPr>
        <p:txBody>
          <a:bodyPr>
            <a:normAutofit/>
          </a:bodyPr>
          <a:lstStyle/>
          <a:p>
            <a:r>
              <a:rPr lang="en-US" sz="2800" dirty="0"/>
              <a:t>Python knows the difference between an integer number and a string</a:t>
            </a:r>
          </a:p>
          <a:p>
            <a:r>
              <a:rPr lang="en-US" sz="2800" dirty="0"/>
              <a:t>For example “+” </a:t>
            </a:r>
            <a:r>
              <a:rPr lang="en-US" sz="2800" dirty="0" smtClean="0"/>
              <a:t>means “</a:t>
            </a:r>
            <a:r>
              <a:rPr lang="en-US" sz="2800" dirty="0"/>
              <a:t>addition” if something is a number and “concatenate” if something is a string </a:t>
            </a:r>
            <a:endParaRPr lang="en-US" sz="2800" dirty="0" smtClean="0"/>
          </a:p>
          <a:p>
            <a:r>
              <a:rPr lang="en-US" sz="2800" dirty="0" smtClean="0"/>
              <a:t>* implies “multiple concatenation”</a:t>
            </a:r>
          </a:p>
          <a:p>
            <a:pPr marL="749300">
              <a:buFont typeface="Gill Sans" charset="0"/>
              <a:buChar char="•"/>
              <a:defRPr/>
            </a:pPr>
            <a:endParaRPr lang="en-US" sz="2800" dirty="0">
              <a:sym typeface="Gill Sans" charset="0"/>
            </a:endParaRPr>
          </a:p>
          <a:p>
            <a:pPr lvl="2"/>
            <a:endParaRPr lang="en-US" sz="800" dirty="0" smtClean="0"/>
          </a:p>
          <a:p>
            <a:endParaRPr lang="en-US" sz="2800" dirty="0" smtClean="0"/>
          </a:p>
          <a:p>
            <a:pPr marL="914400" lvl="2" indent="0">
              <a:buNone/>
            </a:pPr>
            <a:endParaRPr lang="en-US" sz="2000" dirty="0"/>
          </a:p>
        </p:txBody>
      </p:sp>
      <p:sp>
        <p:nvSpPr>
          <p:cNvPr id="2" name="Title 1"/>
          <p:cNvSpPr>
            <a:spLocks noGrp="1"/>
          </p:cNvSpPr>
          <p:nvPr>
            <p:ph type="title"/>
          </p:nvPr>
        </p:nvSpPr>
        <p:spPr>
          <a:xfrm>
            <a:off x="909637" y="0"/>
            <a:ext cx="7886700" cy="1325563"/>
          </a:xfrm>
        </p:spPr>
        <p:txBody>
          <a:bodyPr/>
          <a:lstStyle/>
          <a:p>
            <a:r>
              <a:rPr lang="en-US" sz="3200" dirty="0" smtClean="0">
                <a:solidFill>
                  <a:srgbClr val="002060"/>
                </a:solidFill>
                <a:effectLst/>
              </a:rPr>
              <a:t>String operations(1)</a:t>
            </a:r>
            <a:endParaRPr lang="ro-RO" sz="3200" dirty="0">
              <a:solidFill>
                <a:srgbClr val="002060"/>
              </a:solidFill>
              <a:effectLst/>
              <a:latin typeface="+mn-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771" y="1325563"/>
            <a:ext cx="3371850" cy="33242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9812" y="4987482"/>
            <a:ext cx="2676525" cy="847725"/>
          </a:xfrm>
          <a:prstGeom prst="rect">
            <a:avLst/>
          </a:prstGeom>
        </p:spPr>
      </p:pic>
    </p:spTree>
    <p:extLst>
      <p:ext uri="{BB962C8B-B14F-4D97-AF65-F5344CB8AC3E}">
        <p14:creationId xmlns:p14="http://schemas.microsoft.com/office/powerpoint/2010/main" val="611450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6730" y="1332254"/>
            <a:ext cx="8413750" cy="2774700"/>
          </a:xfrm>
        </p:spPr>
        <p:txBody>
          <a:bodyPr>
            <a:normAutofit/>
          </a:bodyPr>
          <a:lstStyle/>
          <a:p>
            <a:r>
              <a:rPr lang="en-US" sz="2400" dirty="0" smtClean="0"/>
              <a:t>Some </a:t>
            </a:r>
            <a:r>
              <a:rPr lang="en-US" sz="2400" dirty="0"/>
              <a:t>operations are prohibited</a:t>
            </a:r>
          </a:p>
          <a:p>
            <a:r>
              <a:rPr lang="en-US" sz="2400" dirty="0">
                <a:solidFill>
                  <a:srgbClr val="0070C0"/>
                </a:solidFill>
              </a:rPr>
              <a:t>You cannot “add 1” to a </a:t>
            </a:r>
            <a:r>
              <a:rPr lang="en-US" sz="2400" dirty="0" smtClean="0">
                <a:solidFill>
                  <a:srgbClr val="0070C0"/>
                </a:solidFill>
              </a:rPr>
              <a:t>string</a:t>
            </a:r>
          </a:p>
          <a:p>
            <a:r>
              <a:rPr lang="en-US" sz="2400" dirty="0" smtClean="0"/>
              <a:t>You </a:t>
            </a:r>
            <a:r>
              <a:rPr lang="en-US" sz="2400" dirty="0"/>
              <a:t>can also use </a:t>
            </a:r>
            <a:r>
              <a:rPr lang="en-US" sz="2400" dirty="0" err="1">
                <a:solidFill>
                  <a:srgbClr val="0070C0"/>
                </a:solidFill>
              </a:rPr>
              <a:t>int</a:t>
            </a:r>
            <a:r>
              <a:rPr lang="en-US" sz="2400" dirty="0">
                <a:solidFill>
                  <a:srgbClr val="0070C0"/>
                </a:solidFill>
              </a:rPr>
              <a:t>() </a:t>
            </a:r>
            <a:r>
              <a:rPr lang="en-US" sz="2400" dirty="0"/>
              <a:t>and</a:t>
            </a:r>
            <a:r>
              <a:rPr lang="en-US" sz="2400" dirty="0">
                <a:solidFill>
                  <a:srgbClr val="0070C0"/>
                </a:solidFill>
              </a:rPr>
              <a:t> float() </a:t>
            </a:r>
            <a:r>
              <a:rPr lang="en-US" sz="2400" dirty="0"/>
              <a:t>to convert between strings and </a:t>
            </a:r>
            <a:r>
              <a:rPr lang="en-US" sz="2400" dirty="0" smtClean="0"/>
              <a:t>integers</a:t>
            </a:r>
          </a:p>
          <a:p>
            <a:pPr lvl="1"/>
            <a:r>
              <a:rPr lang="en-US" sz="2000" dirty="0"/>
              <a:t>You will get an </a:t>
            </a:r>
            <a:r>
              <a:rPr lang="en-US" sz="2000" dirty="0">
                <a:solidFill>
                  <a:srgbClr val="FF0000"/>
                </a:solidFill>
              </a:rPr>
              <a:t>error</a:t>
            </a:r>
            <a:r>
              <a:rPr lang="en-US" sz="2000" dirty="0"/>
              <a:t> if the string does not contain numeric characters</a:t>
            </a:r>
          </a:p>
          <a:p>
            <a:pPr lvl="1"/>
            <a:endParaRPr lang="en-US" sz="2000" dirty="0" smtClean="0"/>
          </a:p>
          <a:p>
            <a:pPr marL="749300">
              <a:buFont typeface="Gill Sans" charset="0"/>
              <a:buChar char="•"/>
              <a:defRPr/>
            </a:pPr>
            <a:endParaRPr lang="en-US" sz="2400" dirty="0">
              <a:sym typeface="Gill Sans" charset="0"/>
            </a:endParaRPr>
          </a:p>
          <a:p>
            <a:pPr lvl="2"/>
            <a:endParaRPr lang="en-US" sz="700" dirty="0" smtClean="0"/>
          </a:p>
          <a:p>
            <a:endParaRPr lang="en-US" sz="2400" dirty="0" smtClean="0"/>
          </a:p>
          <a:p>
            <a:pPr marL="914400" lvl="2" indent="0">
              <a:buNone/>
            </a:pPr>
            <a:endParaRPr lang="en-US" sz="1800" dirty="0"/>
          </a:p>
        </p:txBody>
      </p:sp>
      <p:sp>
        <p:nvSpPr>
          <p:cNvPr id="2" name="Title 1"/>
          <p:cNvSpPr>
            <a:spLocks noGrp="1"/>
          </p:cNvSpPr>
          <p:nvPr>
            <p:ph type="title"/>
          </p:nvPr>
        </p:nvSpPr>
        <p:spPr>
          <a:xfrm>
            <a:off x="1033780" y="0"/>
            <a:ext cx="7886700" cy="1325563"/>
          </a:xfrm>
        </p:spPr>
        <p:txBody>
          <a:bodyPr/>
          <a:lstStyle/>
          <a:p>
            <a:r>
              <a:rPr lang="en-US" sz="3200" dirty="0" smtClean="0">
                <a:solidFill>
                  <a:srgbClr val="002060"/>
                </a:solidFill>
                <a:effectLst/>
              </a:rPr>
              <a:t>String operations(2)</a:t>
            </a:r>
            <a:endParaRPr lang="ro-RO" sz="3200" dirty="0">
              <a:solidFill>
                <a:srgbClr val="002060"/>
              </a:solidFill>
              <a:effectLst/>
              <a:latin typeface="+mn-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48" y="3686175"/>
            <a:ext cx="5791200" cy="16287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0350" y="5448300"/>
            <a:ext cx="5753100" cy="14097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7930" y="3686175"/>
            <a:ext cx="2705100" cy="2009775"/>
          </a:xfrm>
          <a:prstGeom prst="rect">
            <a:avLst/>
          </a:prstGeom>
        </p:spPr>
      </p:pic>
    </p:spTree>
    <p:extLst>
      <p:ext uri="{BB962C8B-B14F-4D97-AF65-F5344CB8AC3E}">
        <p14:creationId xmlns:p14="http://schemas.microsoft.com/office/powerpoint/2010/main" val="806058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88045"/>
            <a:ext cx="8172450" cy="2242885"/>
          </a:xfrm>
        </p:spPr>
        <p:txBody>
          <a:bodyPr>
            <a:normAutofit fontScale="77500" lnSpcReduction="20000"/>
          </a:bodyPr>
          <a:lstStyle/>
          <a:p>
            <a:r>
              <a:rPr lang="en-US" dirty="0"/>
              <a:t>We can instruct Python to pause and read data from the user using the</a:t>
            </a:r>
            <a:r>
              <a:rPr lang="en-US" dirty="0">
                <a:solidFill>
                  <a:srgbClr val="0070C0"/>
                </a:solidFill>
              </a:rPr>
              <a:t> </a:t>
            </a:r>
            <a:r>
              <a:rPr lang="en-US" dirty="0" err="1">
                <a:solidFill>
                  <a:srgbClr val="0070C0"/>
                </a:solidFill>
              </a:rPr>
              <a:t>raw_input</a:t>
            </a:r>
            <a:r>
              <a:rPr lang="en-US" dirty="0">
                <a:solidFill>
                  <a:srgbClr val="0070C0"/>
                </a:solidFill>
              </a:rPr>
              <a:t> </a:t>
            </a:r>
            <a:r>
              <a:rPr lang="en-US" dirty="0"/>
              <a:t>function</a:t>
            </a:r>
          </a:p>
          <a:p>
            <a:r>
              <a:rPr lang="en-US" dirty="0"/>
              <a:t>The</a:t>
            </a:r>
            <a:r>
              <a:rPr lang="en-US" dirty="0">
                <a:solidFill>
                  <a:srgbClr val="0070C0"/>
                </a:solidFill>
              </a:rPr>
              <a:t> </a:t>
            </a:r>
            <a:r>
              <a:rPr lang="en-US" dirty="0" err="1">
                <a:solidFill>
                  <a:srgbClr val="0070C0"/>
                </a:solidFill>
              </a:rPr>
              <a:t>raw_input</a:t>
            </a:r>
            <a:r>
              <a:rPr lang="en-US" dirty="0">
                <a:solidFill>
                  <a:srgbClr val="0070C0"/>
                </a:solidFill>
              </a:rPr>
              <a:t> </a:t>
            </a:r>
            <a:r>
              <a:rPr lang="en-US" dirty="0"/>
              <a:t>function returns a </a:t>
            </a:r>
            <a:r>
              <a:rPr lang="en-US" dirty="0" smtClean="0"/>
              <a:t>string</a:t>
            </a:r>
          </a:p>
          <a:p>
            <a:r>
              <a:rPr lang="en-US" dirty="0" smtClean="0">
                <a:solidFill>
                  <a:srgbClr val="0070C0"/>
                </a:solidFill>
                <a:sym typeface="Gill Sans" charset="0"/>
              </a:rPr>
              <a:t>Comments</a:t>
            </a:r>
            <a:r>
              <a:rPr lang="en-US" dirty="0" smtClean="0">
                <a:sym typeface="Gill Sans" charset="0"/>
              </a:rPr>
              <a:t>: anything </a:t>
            </a:r>
            <a:r>
              <a:rPr lang="en-US" dirty="0">
                <a:sym typeface="Gill Sans" charset="0"/>
              </a:rPr>
              <a:t>after a </a:t>
            </a:r>
            <a:r>
              <a:rPr lang="en-US" dirty="0">
                <a:solidFill>
                  <a:srgbClr val="0070C0"/>
                </a:solidFill>
                <a:sym typeface="Gill Sans" charset="0"/>
              </a:rPr>
              <a:t>#</a:t>
            </a:r>
            <a:r>
              <a:rPr lang="en-US" dirty="0">
                <a:sym typeface="Gill Sans" charset="0"/>
              </a:rPr>
              <a:t> is ignored by </a:t>
            </a:r>
            <a:r>
              <a:rPr lang="en-US" dirty="0" smtClean="0">
                <a:sym typeface="Gill Sans" charset="0"/>
              </a:rPr>
              <a:t>Python</a:t>
            </a:r>
          </a:p>
          <a:p>
            <a:pPr lvl="1"/>
            <a:r>
              <a:rPr lang="en-US" dirty="0" smtClean="0">
                <a:sym typeface="Gill Sans" charset="0"/>
              </a:rPr>
              <a:t>For comments, also try </a:t>
            </a:r>
            <a:r>
              <a:rPr lang="en-US" b="1" dirty="0">
                <a:solidFill>
                  <a:srgbClr val="0070C0"/>
                </a:solidFill>
                <a:sym typeface="Gill Sans" charset="0"/>
              </a:rPr>
              <a:t>'''</a:t>
            </a:r>
          </a:p>
          <a:p>
            <a:endParaRPr lang="en-US" dirty="0"/>
          </a:p>
          <a:p>
            <a:pPr marL="914400" lvl="2" indent="0">
              <a:buNone/>
            </a:pPr>
            <a:endParaRPr lang="en-US" sz="1000" dirty="0" smtClean="0"/>
          </a:p>
          <a:p>
            <a:endParaRPr lang="en-US" dirty="0" smtClean="0"/>
          </a:p>
          <a:p>
            <a:pPr marL="914400" lvl="2" indent="0">
              <a:buNone/>
            </a:pPr>
            <a:endParaRPr lang="en-US" dirty="0"/>
          </a:p>
        </p:txBody>
      </p:sp>
      <p:sp>
        <p:nvSpPr>
          <p:cNvPr id="2" name="Title 1"/>
          <p:cNvSpPr>
            <a:spLocks noGrp="1"/>
          </p:cNvSpPr>
          <p:nvPr>
            <p:ph type="title"/>
          </p:nvPr>
        </p:nvSpPr>
        <p:spPr>
          <a:xfrm>
            <a:off x="914400" y="175188"/>
            <a:ext cx="7886700" cy="1325563"/>
          </a:xfrm>
        </p:spPr>
        <p:txBody>
          <a:bodyPr/>
          <a:lstStyle/>
          <a:p>
            <a:r>
              <a:rPr lang="en-US" sz="3200" dirty="0" smtClean="0">
                <a:solidFill>
                  <a:srgbClr val="002060"/>
                </a:solidFill>
                <a:effectLst/>
              </a:rPr>
              <a:t>User Input(1)</a:t>
            </a:r>
            <a:endParaRPr lang="ro-RO" sz="3200" dirty="0">
              <a:solidFill>
                <a:srgbClr val="002060"/>
              </a:solidFill>
              <a:effectLst/>
              <a:latin typeface="+mn-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75" y="3581400"/>
            <a:ext cx="7543800" cy="3276600"/>
          </a:xfrm>
          <a:prstGeom prst="rect">
            <a:avLst/>
          </a:prstGeom>
        </p:spPr>
      </p:pic>
    </p:spTree>
    <p:extLst>
      <p:ext uri="{BB962C8B-B14F-4D97-AF65-F5344CB8AC3E}">
        <p14:creationId xmlns:p14="http://schemas.microsoft.com/office/powerpoint/2010/main" val="1344941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92943" y="446151"/>
            <a:ext cx="6481762" cy="859185"/>
          </a:xfrm>
        </p:spPr>
        <p:txBody>
          <a:bodyPr/>
          <a:lstStyle/>
          <a:p>
            <a:r>
              <a:rPr lang="en-US" sz="3200" dirty="0">
                <a:effectLst/>
              </a:rPr>
              <a:t>Programming Languages</a:t>
            </a:r>
          </a:p>
        </p:txBody>
      </p:sp>
      <p:sp>
        <p:nvSpPr>
          <p:cNvPr id="2" name="Rectangle 1"/>
          <p:cNvSpPr/>
          <p:nvPr/>
        </p:nvSpPr>
        <p:spPr>
          <a:xfrm>
            <a:off x="384048" y="2276872"/>
            <a:ext cx="8099552" cy="2585323"/>
          </a:xfrm>
          <a:prstGeom prst="rect">
            <a:avLst/>
          </a:prstGeom>
        </p:spPr>
        <p:txBody>
          <a:bodyPr wrap="square">
            <a:spAutoFit/>
          </a:bodyPr>
          <a:lstStyle/>
          <a:p>
            <a:pPr marL="0" indent="0" algn="ctr">
              <a:buNone/>
            </a:pPr>
            <a:r>
              <a:rPr lang="en-US" sz="5400" b="1" dirty="0">
                <a:latin typeface="Trebuchet MS" panose="020B0603020202020204" pitchFamily="34" charset="0"/>
              </a:rPr>
              <a:t>Lecture 2</a:t>
            </a:r>
          </a:p>
          <a:p>
            <a:pPr algn="ctr"/>
            <a:r>
              <a:rPr lang="en-US" sz="5400" b="1" dirty="0">
                <a:latin typeface="Trebuchet MS" panose="020B0603020202020204" pitchFamily="34" charset="0"/>
              </a:rPr>
              <a:t>Variables, expressions and statements</a:t>
            </a:r>
          </a:p>
        </p:txBody>
      </p:sp>
    </p:spTree>
    <p:extLst>
      <p:ext uri="{BB962C8B-B14F-4D97-AF65-F5344CB8AC3E}">
        <p14:creationId xmlns:p14="http://schemas.microsoft.com/office/powerpoint/2010/main" val="3752676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95665"/>
            <a:ext cx="8172450" cy="2319086"/>
          </a:xfrm>
        </p:spPr>
        <p:txBody>
          <a:bodyPr>
            <a:normAutofit/>
          </a:bodyPr>
          <a:lstStyle/>
          <a:p>
            <a:r>
              <a:rPr lang="en-US" sz="2500" dirty="0"/>
              <a:t>If we want to read a number from the user, we must </a:t>
            </a:r>
            <a:r>
              <a:rPr lang="en-US" sz="2500" dirty="0">
                <a:solidFill>
                  <a:srgbClr val="0070C0"/>
                </a:solidFill>
              </a:rPr>
              <a:t>convert</a:t>
            </a:r>
            <a:r>
              <a:rPr lang="en-US" sz="2500" dirty="0"/>
              <a:t> it from a </a:t>
            </a:r>
            <a:r>
              <a:rPr lang="en-US" sz="2500" dirty="0">
                <a:solidFill>
                  <a:srgbClr val="0070C0"/>
                </a:solidFill>
              </a:rPr>
              <a:t>string</a:t>
            </a:r>
            <a:r>
              <a:rPr lang="en-US" sz="2500" dirty="0"/>
              <a:t> to a </a:t>
            </a:r>
            <a:r>
              <a:rPr lang="en-US" sz="2500" dirty="0">
                <a:solidFill>
                  <a:srgbClr val="0070C0"/>
                </a:solidFill>
              </a:rPr>
              <a:t>number</a:t>
            </a:r>
            <a:r>
              <a:rPr lang="en-US" sz="2500" dirty="0"/>
              <a:t> using a </a:t>
            </a:r>
            <a:r>
              <a:rPr lang="en-US" sz="2500" dirty="0">
                <a:solidFill>
                  <a:srgbClr val="0070C0"/>
                </a:solidFill>
              </a:rPr>
              <a:t>type</a:t>
            </a:r>
            <a:r>
              <a:rPr lang="en-US" sz="2500" dirty="0"/>
              <a:t> conversion </a:t>
            </a:r>
            <a:r>
              <a:rPr lang="en-US" sz="2500" dirty="0" smtClean="0"/>
              <a:t>function</a:t>
            </a:r>
          </a:p>
          <a:p>
            <a:r>
              <a:rPr lang="en-US" sz="2500" dirty="0"/>
              <a:t>The sequence </a:t>
            </a:r>
            <a:r>
              <a:rPr lang="en-US" sz="2500" dirty="0">
                <a:solidFill>
                  <a:srgbClr val="0070C0"/>
                </a:solidFill>
              </a:rPr>
              <a:t>\n</a:t>
            </a:r>
            <a:r>
              <a:rPr lang="en-US" sz="2500" dirty="0"/>
              <a:t> at the end of the prompt represents a </a:t>
            </a:r>
            <a:r>
              <a:rPr lang="en-US" sz="2500" dirty="0">
                <a:solidFill>
                  <a:srgbClr val="0070C0"/>
                </a:solidFill>
              </a:rPr>
              <a:t>newline</a:t>
            </a:r>
          </a:p>
          <a:p>
            <a:endParaRPr lang="en-US" sz="2500" dirty="0" smtClean="0"/>
          </a:p>
          <a:p>
            <a:pPr marL="914400" lvl="2" indent="0">
              <a:buNone/>
            </a:pPr>
            <a:endParaRPr lang="en-US" sz="2500" dirty="0"/>
          </a:p>
        </p:txBody>
      </p:sp>
      <p:sp>
        <p:nvSpPr>
          <p:cNvPr id="2" name="Title 1"/>
          <p:cNvSpPr>
            <a:spLocks noGrp="1"/>
          </p:cNvSpPr>
          <p:nvPr>
            <p:ph type="title"/>
          </p:nvPr>
        </p:nvSpPr>
        <p:spPr>
          <a:xfrm>
            <a:off x="914400" y="70102"/>
            <a:ext cx="7886700" cy="1325563"/>
          </a:xfrm>
        </p:spPr>
        <p:txBody>
          <a:bodyPr/>
          <a:lstStyle/>
          <a:p>
            <a:r>
              <a:rPr lang="en-US" sz="3200" dirty="0" smtClean="0">
                <a:solidFill>
                  <a:srgbClr val="002060"/>
                </a:solidFill>
                <a:effectLst/>
              </a:rPr>
              <a:t>User Input(2)</a:t>
            </a:r>
            <a:endParaRPr lang="ro-RO" sz="3200" dirty="0">
              <a:solidFill>
                <a:srgbClr val="002060"/>
              </a:solidFill>
              <a:effectLst/>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813" y="3714751"/>
            <a:ext cx="4574123" cy="1741988"/>
          </a:xfrm>
          <a:prstGeom prst="rect">
            <a:avLst/>
          </a:prstGeom>
        </p:spPr>
      </p:pic>
    </p:spTree>
    <p:extLst>
      <p:ext uri="{BB962C8B-B14F-4D97-AF65-F5344CB8AC3E}">
        <p14:creationId xmlns:p14="http://schemas.microsoft.com/office/powerpoint/2010/main" val="1460405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95664"/>
            <a:ext cx="8172450" cy="3286063"/>
          </a:xfrm>
        </p:spPr>
        <p:txBody>
          <a:bodyPr>
            <a:noAutofit/>
          </a:bodyPr>
          <a:lstStyle/>
          <a:p>
            <a:pPr marL="514350" indent="-514350">
              <a:buFont typeface="+mj-lt"/>
              <a:buAutoNum type="arabicPeriod"/>
            </a:pPr>
            <a:r>
              <a:rPr lang="en-US" sz="2500" dirty="0"/>
              <a:t>Write a program to prompt the user for hours and rate per hour </a:t>
            </a:r>
            <a:r>
              <a:rPr lang="en-US" sz="2500" dirty="0" smtClean="0"/>
              <a:t>to compute </a:t>
            </a:r>
            <a:r>
              <a:rPr lang="en-US" sz="2500" dirty="0"/>
              <a:t>gross pay</a:t>
            </a:r>
            <a:r>
              <a:rPr lang="en-US" sz="2500" dirty="0" smtClean="0"/>
              <a:t>.</a:t>
            </a:r>
          </a:p>
          <a:p>
            <a:pPr lvl="1"/>
            <a:r>
              <a:rPr lang="en-US" sz="2500" dirty="0" smtClean="0"/>
              <a:t>Enter hours: 40</a:t>
            </a:r>
          </a:p>
          <a:p>
            <a:pPr lvl="1"/>
            <a:r>
              <a:rPr lang="en-US" sz="2500" dirty="0" smtClean="0"/>
              <a:t>Enter rate: 3.25</a:t>
            </a:r>
          </a:p>
          <a:p>
            <a:pPr lvl="1"/>
            <a:r>
              <a:rPr lang="en-US" sz="2500" dirty="0" smtClean="0"/>
              <a:t>Pay: 130</a:t>
            </a:r>
          </a:p>
          <a:p>
            <a:pPr marL="514350" indent="-514350">
              <a:buFont typeface="+mj-lt"/>
              <a:buAutoNum type="arabicPeriod"/>
            </a:pPr>
            <a:r>
              <a:rPr lang="en-US" sz="2500" dirty="0" smtClean="0"/>
              <a:t>Write </a:t>
            </a:r>
            <a:r>
              <a:rPr lang="en-US" sz="2500" dirty="0"/>
              <a:t>a program which prompts the user for a Celsius temperature</a:t>
            </a:r>
            <a:r>
              <a:rPr lang="en-US" sz="2500" dirty="0" smtClean="0"/>
              <a:t>, convert </a:t>
            </a:r>
            <a:r>
              <a:rPr lang="en-US" sz="2500" dirty="0"/>
              <a:t>the temperature to Fahrenheit and print out the converted temperature.</a:t>
            </a:r>
            <a:endParaRPr lang="en-US" sz="2500" dirty="0" smtClean="0"/>
          </a:p>
          <a:p>
            <a:pPr marL="914400" lvl="2" indent="0">
              <a:buNone/>
            </a:pPr>
            <a:endParaRPr lang="en-US" sz="2500" dirty="0"/>
          </a:p>
        </p:txBody>
      </p:sp>
      <p:sp>
        <p:nvSpPr>
          <p:cNvPr id="2" name="Title 1"/>
          <p:cNvSpPr>
            <a:spLocks noGrp="1"/>
          </p:cNvSpPr>
          <p:nvPr>
            <p:ph type="title"/>
          </p:nvPr>
        </p:nvSpPr>
        <p:spPr>
          <a:xfrm>
            <a:off x="914400" y="70101"/>
            <a:ext cx="7886700" cy="1325563"/>
          </a:xfrm>
        </p:spPr>
        <p:txBody>
          <a:bodyPr/>
          <a:lstStyle/>
          <a:p>
            <a:r>
              <a:rPr lang="en-US" sz="3200" dirty="0" smtClean="0">
                <a:solidFill>
                  <a:srgbClr val="002060"/>
                </a:solidFill>
                <a:effectLst/>
              </a:rPr>
              <a:t>Homework</a:t>
            </a:r>
            <a:endParaRPr lang="ro-RO" sz="3200" dirty="0">
              <a:solidFill>
                <a:srgbClr val="002060"/>
              </a:solidFill>
              <a:effectLst/>
              <a:latin typeface="+mn-lt"/>
            </a:endParaRPr>
          </a:p>
        </p:txBody>
      </p:sp>
    </p:spTree>
    <p:extLst>
      <p:ext uri="{BB962C8B-B14F-4D97-AF65-F5344CB8AC3E}">
        <p14:creationId xmlns:p14="http://schemas.microsoft.com/office/powerpoint/2010/main" val="1209856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2721661"/>
          </a:xfrm>
        </p:spPr>
        <p:txBody>
          <a:bodyPr/>
          <a:lstStyle/>
          <a:p>
            <a:r>
              <a:rPr lang="en-US" sz="2400" dirty="0">
                <a:solidFill>
                  <a:srgbClr val="0070C0"/>
                </a:solidFill>
              </a:rPr>
              <a:t>Fixed values </a:t>
            </a:r>
            <a:r>
              <a:rPr lang="en-US" sz="2400" dirty="0"/>
              <a:t>such as numbers, letters, and strings are called “</a:t>
            </a:r>
            <a:r>
              <a:rPr lang="en-US" sz="2400" dirty="0">
                <a:solidFill>
                  <a:srgbClr val="0070C0"/>
                </a:solidFill>
              </a:rPr>
              <a:t>constants</a:t>
            </a:r>
            <a:r>
              <a:rPr lang="en-US" sz="2400" dirty="0"/>
              <a:t>” - because their value does not change</a:t>
            </a:r>
          </a:p>
          <a:p>
            <a:r>
              <a:rPr lang="en-US" sz="2400" dirty="0">
                <a:solidFill>
                  <a:srgbClr val="0070C0"/>
                </a:solidFill>
              </a:rPr>
              <a:t>Numeric</a:t>
            </a:r>
            <a:r>
              <a:rPr lang="en-US" sz="2400" dirty="0"/>
              <a:t> </a:t>
            </a:r>
            <a:r>
              <a:rPr lang="en-US" sz="2400" dirty="0" smtClean="0"/>
              <a:t>constants</a:t>
            </a:r>
            <a:endParaRPr lang="en-US" sz="2400" dirty="0"/>
          </a:p>
          <a:p>
            <a:r>
              <a:rPr lang="en-US" sz="2400" dirty="0">
                <a:solidFill>
                  <a:srgbClr val="0070C0"/>
                </a:solidFill>
              </a:rPr>
              <a:t>String</a:t>
            </a:r>
            <a:r>
              <a:rPr lang="en-US" sz="2400" dirty="0"/>
              <a:t> constants use single-quotes (')</a:t>
            </a:r>
            <a:br>
              <a:rPr lang="en-US" sz="2400" dirty="0"/>
            </a:br>
            <a:r>
              <a:rPr lang="en-US" sz="2400" dirty="0"/>
              <a:t>or double-quotes (")</a:t>
            </a:r>
            <a:endParaRPr lang="ro-RO" sz="2400" dirty="0"/>
          </a:p>
        </p:txBody>
      </p:sp>
      <p:sp>
        <p:nvSpPr>
          <p:cNvPr id="2" name="Title 1"/>
          <p:cNvSpPr>
            <a:spLocks noGrp="1"/>
          </p:cNvSpPr>
          <p:nvPr>
            <p:ph type="title"/>
          </p:nvPr>
        </p:nvSpPr>
        <p:spPr/>
        <p:txBody>
          <a:bodyPr/>
          <a:lstStyle/>
          <a:p>
            <a:r>
              <a:rPr lang="ro-RO" sz="3200" dirty="0" smtClean="0">
                <a:solidFill>
                  <a:srgbClr val="002060"/>
                </a:solidFill>
                <a:effectLst/>
              </a:rPr>
              <a:t>Constants</a:t>
            </a:r>
            <a:endParaRPr lang="ro-RO" sz="3200" dirty="0">
              <a:solidFill>
                <a:srgbClr val="002060"/>
              </a:solidFill>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540" y="4547286"/>
            <a:ext cx="2879125" cy="171888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889" y="4705846"/>
            <a:ext cx="2898378" cy="1401761"/>
          </a:xfrm>
          <a:prstGeom prst="rect">
            <a:avLst/>
          </a:prstGeom>
        </p:spPr>
      </p:pic>
    </p:spTree>
    <p:extLst>
      <p:ext uri="{BB962C8B-B14F-4D97-AF65-F5344CB8AC3E}">
        <p14:creationId xmlns:p14="http://schemas.microsoft.com/office/powerpoint/2010/main" val="642963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61033"/>
            <a:ext cx="7886700" cy="2721661"/>
          </a:xfrm>
        </p:spPr>
        <p:txBody>
          <a:bodyPr>
            <a:noAutofit/>
          </a:bodyPr>
          <a:lstStyle/>
          <a:p>
            <a:r>
              <a:rPr lang="en-US" sz="2400" dirty="0"/>
              <a:t>A </a:t>
            </a:r>
            <a:r>
              <a:rPr lang="en-US" sz="2400" dirty="0">
                <a:solidFill>
                  <a:srgbClr val="0070C0"/>
                </a:solidFill>
              </a:rPr>
              <a:t>variable</a:t>
            </a:r>
            <a:r>
              <a:rPr lang="en-US" sz="2400" dirty="0"/>
              <a:t> is a named place in the memory where a programmer </a:t>
            </a:r>
            <a:r>
              <a:rPr lang="en-US" sz="2400" dirty="0">
                <a:solidFill>
                  <a:srgbClr val="0070C0"/>
                </a:solidFill>
              </a:rPr>
              <a:t>can store data </a:t>
            </a:r>
            <a:r>
              <a:rPr lang="en-US" sz="2400" dirty="0"/>
              <a:t>and later retrieve the data using the variable “name”</a:t>
            </a:r>
          </a:p>
          <a:p>
            <a:r>
              <a:rPr lang="en-US" sz="2400" dirty="0"/>
              <a:t>Programmers get to choose the names of the variables</a:t>
            </a:r>
          </a:p>
          <a:p>
            <a:r>
              <a:rPr lang="en-US" sz="2400" dirty="0"/>
              <a:t>You </a:t>
            </a:r>
            <a:r>
              <a:rPr lang="en-US" sz="2400" dirty="0">
                <a:solidFill>
                  <a:srgbClr val="0070C0"/>
                </a:solidFill>
              </a:rPr>
              <a:t>can change the contents </a:t>
            </a:r>
            <a:r>
              <a:rPr lang="en-US" sz="2400" dirty="0"/>
              <a:t>of a variable in a later statement</a:t>
            </a:r>
            <a:endParaRPr lang="ro-RO" sz="2400" dirty="0"/>
          </a:p>
        </p:txBody>
      </p:sp>
      <p:sp>
        <p:nvSpPr>
          <p:cNvPr id="2" name="Title 1"/>
          <p:cNvSpPr>
            <a:spLocks noGrp="1"/>
          </p:cNvSpPr>
          <p:nvPr>
            <p:ph type="title"/>
          </p:nvPr>
        </p:nvSpPr>
        <p:spPr/>
        <p:txBody>
          <a:bodyPr/>
          <a:lstStyle/>
          <a:p>
            <a:r>
              <a:rPr lang="en-US" sz="3200" dirty="0" smtClean="0">
                <a:solidFill>
                  <a:srgbClr val="002060"/>
                </a:solidFill>
                <a:effectLst/>
              </a:rPr>
              <a:t>Variables (1)</a:t>
            </a:r>
            <a:endParaRPr lang="ro-RO" sz="3200" dirty="0">
              <a:solidFill>
                <a:srgbClr val="002060"/>
              </a:solidFill>
              <a:effectLst/>
            </a:endParaRPr>
          </a:p>
        </p:txBody>
      </p:sp>
      <p:sp>
        <p:nvSpPr>
          <p:cNvPr id="13" name="Rectangle 3"/>
          <p:cNvSpPr>
            <a:spLocks/>
          </p:cNvSpPr>
          <p:nvPr/>
        </p:nvSpPr>
        <p:spPr bwMode="auto">
          <a:xfrm>
            <a:off x="5741431" y="4349578"/>
            <a:ext cx="2773920" cy="882996"/>
          </a:xfrm>
          <a:prstGeom prst="rect">
            <a:avLst/>
          </a:prstGeom>
          <a:solidFill>
            <a:schemeClr val="accent1"/>
          </a:solidFill>
          <a:ln>
            <a:noFill/>
          </a:ln>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4900" dirty="0" smtClean="0">
                <a:solidFill>
                  <a:srgbClr val="002060"/>
                </a:solidFill>
                <a:effectLst>
                  <a:outerShdw blurRad="38100" dist="38100" dir="2700000" algn="tl">
                    <a:srgbClr val="000000"/>
                  </a:outerShdw>
                </a:effectLst>
                <a:latin typeface="+mn-lt"/>
                <a:ea typeface="MS PGothic" panose="020B0600070205080204" pitchFamily="34" charset="-128"/>
              </a:rPr>
              <a:t>10.3</a:t>
            </a:r>
            <a:endParaRPr lang="en-US" sz="4900" dirty="0">
              <a:solidFill>
                <a:srgbClr val="002060"/>
              </a:solidFill>
              <a:effectLst>
                <a:outerShdw blurRad="38100" dist="38100" dir="2700000" algn="tl">
                  <a:srgbClr val="000000"/>
                </a:outerShdw>
              </a:effectLst>
              <a:latin typeface="+mn-lt"/>
              <a:ea typeface="MS PGothic" panose="020B0600070205080204" pitchFamily="34" charset="-128"/>
            </a:endParaRPr>
          </a:p>
        </p:txBody>
      </p:sp>
      <p:sp>
        <p:nvSpPr>
          <p:cNvPr id="14" name="Rectangle 4"/>
          <p:cNvSpPr>
            <a:spLocks/>
          </p:cNvSpPr>
          <p:nvPr/>
        </p:nvSpPr>
        <p:spPr bwMode="auto">
          <a:xfrm>
            <a:off x="5015417" y="4431896"/>
            <a:ext cx="288264"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5200" dirty="0">
                <a:solidFill>
                  <a:srgbClr val="0070C0"/>
                </a:solidFill>
                <a:latin typeface="+mn-lt"/>
                <a:ea typeface="MS PGothic" panose="020B0600070205080204" pitchFamily="34" charset="-128"/>
              </a:rPr>
              <a:t>x</a:t>
            </a:r>
          </a:p>
        </p:txBody>
      </p:sp>
      <p:sp>
        <p:nvSpPr>
          <p:cNvPr id="15" name="Rectangle 5"/>
          <p:cNvSpPr>
            <a:spLocks/>
          </p:cNvSpPr>
          <p:nvPr/>
        </p:nvSpPr>
        <p:spPr bwMode="auto">
          <a:xfrm>
            <a:off x="5741431" y="5505449"/>
            <a:ext cx="2773920" cy="882996"/>
          </a:xfrm>
          <a:prstGeom prst="rect">
            <a:avLst/>
          </a:prstGeom>
          <a:solidFill>
            <a:schemeClr val="accent1"/>
          </a:solidFill>
          <a:ln>
            <a:noFill/>
          </a:ln>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4900" dirty="0" smtClean="0">
                <a:solidFill>
                  <a:srgbClr val="FF7F00"/>
                </a:solidFill>
                <a:effectLst>
                  <a:outerShdw blurRad="38100" dist="38100" dir="2700000" algn="tl">
                    <a:srgbClr val="000000"/>
                  </a:outerShdw>
                </a:effectLst>
                <a:latin typeface="+mn-lt"/>
                <a:ea typeface="MS PGothic" panose="020B0600070205080204" pitchFamily="34" charset="-128"/>
              </a:rPr>
              <a:t> </a:t>
            </a:r>
            <a:r>
              <a:rPr lang="en-US" sz="4900" dirty="0" smtClean="0">
                <a:solidFill>
                  <a:srgbClr val="002060"/>
                </a:solidFill>
                <a:effectLst>
                  <a:outerShdw blurRad="38100" dist="38100" dir="2700000" algn="tl">
                    <a:srgbClr val="000000"/>
                  </a:outerShdw>
                </a:effectLst>
                <a:latin typeface="+mn-lt"/>
                <a:ea typeface="MS PGothic" panose="020B0600070205080204" pitchFamily="34" charset="-128"/>
              </a:rPr>
              <a:t>7</a:t>
            </a:r>
            <a:r>
              <a:rPr lang="en-US" sz="4900" dirty="0" smtClean="0">
                <a:solidFill>
                  <a:schemeClr val="tx1"/>
                </a:solidFill>
                <a:effectLst>
                  <a:outerShdw blurRad="38100" dist="38100" dir="2700000" algn="tl">
                    <a:srgbClr val="000000"/>
                  </a:outerShdw>
                </a:effectLst>
                <a:latin typeface="+mn-lt"/>
                <a:ea typeface="MS PGothic" panose="020B0600070205080204" pitchFamily="34" charset="-128"/>
              </a:rPr>
              <a:t>               </a:t>
            </a:r>
            <a:endParaRPr lang="en-US" sz="4900" dirty="0">
              <a:solidFill>
                <a:schemeClr val="tx1"/>
              </a:solidFill>
              <a:effectLst>
                <a:outerShdw blurRad="38100" dist="38100" dir="2700000" algn="tl">
                  <a:srgbClr val="000000"/>
                </a:outerShdw>
              </a:effectLst>
              <a:latin typeface="+mn-lt"/>
              <a:ea typeface="MS PGothic" panose="020B0600070205080204" pitchFamily="34" charset="-128"/>
            </a:endParaRPr>
          </a:p>
        </p:txBody>
      </p:sp>
      <p:sp>
        <p:nvSpPr>
          <p:cNvPr id="16" name="Rectangle 6"/>
          <p:cNvSpPr>
            <a:spLocks/>
          </p:cNvSpPr>
          <p:nvPr/>
        </p:nvSpPr>
        <p:spPr bwMode="auto">
          <a:xfrm>
            <a:off x="5015417" y="5475070"/>
            <a:ext cx="26252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5200" dirty="0">
                <a:solidFill>
                  <a:srgbClr val="0070C0"/>
                </a:solidFill>
                <a:latin typeface="+mn-lt"/>
                <a:ea typeface="MS PGothic" panose="020B0600070205080204" pitchFamily="34" charset="-128"/>
              </a:rPr>
              <a:t>y</a:t>
            </a:r>
          </a:p>
        </p:txBody>
      </p:sp>
      <p:sp>
        <p:nvSpPr>
          <p:cNvPr id="17" name="Line 8"/>
          <p:cNvSpPr>
            <a:spLocks noChangeShapeType="1"/>
          </p:cNvSpPr>
          <p:nvPr/>
        </p:nvSpPr>
        <p:spPr bwMode="auto">
          <a:xfrm flipH="1">
            <a:off x="6130581" y="4436900"/>
            <a:ext cx="763588" cy="887385"/>
          </a:xfrm>
          <a:prstGeom prst="line">
            <a:avLst/>
          </a:prstGeom>
          <a:noFill/>
          <a:ln w="63500">
            <a:solidFill>
              <a:srgbClr val="FF000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 name="Line 9"/>
          <p:cNvSpPr>
            <a:spLocks noChangeShapeType="1"/>
          </p:cNvSpPr>
          <p:nvPr/>
        </p:nvSpPr>
        <p:spPr bwMode="auto">
          <a:xfrm>
            <a:off x="6130581" y="4420997"/>
            <a:ext cx="572691" cy="798328"/>
          </a:xfrm>
          <a:prstGeom prst="line">
            <a:avLst/>
          </a:prstGeom>
          <a:noFill/>
          <a:ln w="63500">
            <a:solidFill>
              <a:srgbClr val="FF000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9" name="Rectangle 7"/>
          <p:cNvSpPr>
            <a:spLocks/>
          </p:cNvSpPr>
          <p:nvPr/>
        </p:nvSpPr>
        <p:spPr bwMode="auto">
          <a:xfrm>
            <a:off x="1240597" y="4400955"/>
            <a:ext cx="161743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4000" dirty="0" smtClean="0">
                <a:solidFill>
                  <a:schemeClr val="tx1"/>
                </a:solidFill>
                <a:latin typeface="+mn-lt"/>
                <a:ea typeface="MS PGothic" panose="020B0600070205080204" pitchFamily="34" charset="-128"/>
              </a:rPr>
              <a:t>x </a:t>
            </a:r>
            <a:r>
              <a:rPr lang="en-US" sz="4000" dirty="0">
                <a:solidFill>
                  <a:schemeClr val="tx1"/>
                </a:solidFill>
                <a:latin typeface="+mn-lt"/>
                <a:ea typeface="MS PGothic" panose="020B0600070205080204" pitchFamily="34" charset="-128"/>
              </a:rPr>
              <a:t>= </a:t>
            </a:r>
            <a:r>
              <a:rPr lang="en-US" sz="4000" dirty="0" smtClean="0">
                <a:solidFill>
                  <a:schemeClr val="tx1"/>
                </a:solidFill>
                <a:latin typeface="+mn-lt"/>
                <a:ea typeface="MS PGothic" panose="020B0600070205080204" pitchFamily="34" charset="-128"/>
              </a:rPr>
              <a:t>10.3</a:t>
            </a:r>
            <a:endParaRPr lang="en-US" sz="4000" dirty="0">
              <a:solidFill>
                <a:schemeClr val="tx1"/>
              </a:solidFill>
              <a:latin typeface="+mn-lt"/>
              <a:ea typeface="MS PGothic" panose="020B0600070205080204" pitchFamily="34" charset="-128"/>
            </a:endParaRPr>
          </a:p>
          <a:p>
            <a:pPr algn="l" eaLnBrk="1" hangingPunct="1"/>
            <a:r>
              <a:rPr lang="en-US" sz="4000" dirty="0">
                <a:solidFill>
                  <a:schemeClr val="tx1"/>
                </a:solidFill>
                <a:latin typeface="+mn-lt"/>
                <a:ea typeface="MS PGothic" panose="020B0600070205080204" pitchFamily="34" charset="-128"/>
              </a:rPr>
              <a:t>y = </a:t>
            </a:r>
            <a:r>
              <a:rPr lang="en-US" sz="4000" dirty="0" smtClean="0">
                <a:solidFill>
                  <a:schemeClr val="tx1"/>
                </a:solidFill>
                <a:latin typeface="+mn-lt"/>
                <a:ea typeface="MS PGothic" panose="020B0600070205080204" pitchFamily="34" charset="-128"/>
              </a:rPr>
              <a:t>7</a:t>
            </a:r>
          </a:p>
          <a:p>
            <a:pPr algn="l" eaLnBrk="1" hangingPunct="1"/>
            <a:r>
              <a:rPr lang="en-US" sz="4000" dirty="0" smtClean="0">
                <a:solidFill>
                  <a:schemeClr val="tx1"/>
                </a:solidFill>
                <a:latin typeface="+mn-lt"/>
                <a:ea typeface="MS PGothic" panose="020B0600070205080204" pitchFamily="34" charset="-128"/>
              </a:rPr>
              <a:t>x = 10</a:t>
            </a:r>
            <a:endParaRPr lang="en-US" sz="4000" dirty="0">
              <a:solidFill>
                <a:schemeClr val="tx1"/>
              </a:solidFill>
              <a:latin typeface="+mn-lt"/>
              <a:ea typeface="MS PGothic" panose="020B0600070205080204" pitchFamily="34" charset="-128"/>
            </a:endParaRPr>
          </a:p>
        </p:txBody>
      </p:sp>
      <p:sp>
        <p:nvSpPr>
          <p:cNvPr id="20" name="Rectangle 11"/>
          <p:cNvSpPr>
            <a:spLocks/>
          </p:cNvSpPr>
          <p:nvPr/>
        </p:nvSpPr>
        <p:spPr bwMode="auto">
          <a:xfrm>
            <a:off x="7128391" y="4400955"/>
            <a:ext cx="637995" cy="75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4900" dirty="0" smtClean="0">
                <a:solidFill>
                  <a:srgbClr val="FF0000"/>
                </a:solidFill>
                <a:latin typeface="+mn-lt"/>
                <a:ea typeface="MS PGothic" panose="020B0600070205080204" pitchFamily="34" charset="-128"/>
              </a:rPr>
              <a:t>10</a:t>
            </a:r>
            <a:endParaRPr lang="en-US" sz="4900" dirty="0">
              <a:solidFill>
                <a:srgbClr val="FF0000"/>
              </a:solidFill>
              <a:latin typeface="+mn-lt"/>
              <a:ea typeface="MS PGothic" panose="020B0600070205080204" pitchFamily="34" charset="-128"/>
            </a:endParaRPr>
          </a:p>
        </p:txBody>
      </p:sp>
    </p:spTree>
    <p:extLst>
      <p:ext uri="{BB962C8B-B14F-4D97-AF65-F5344CB8AC3E}">
        <p14:creationId xmlns:p14="http://schemas.microsoft.com/office/powerpoint/2010/main" val="332476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2721661"/>
          </a:xfrm>
        </p:spPr>
        <p:txBody>
          <a:bodyPr/>
          <a:lstStyle/>
          <a:p>
            <a:r>
              <a:rPr lang="en-US" sz="2400" dirty="0">
                <a:solidFill>
                  <a:srgbClr val="0070C0"/>
                </a:solidFill>
              </a:rPr>
              <a:t>To display the value </a:t>
            </a:r>
            <a:r>
              <a:rPr lang="en-US" sz="2400" dirty="0"/>
              <a:t>of a variable, </a:t>
            </a:r>
            <a:r>
              <a:rPr lang="en-US" sz="2400" dirty="0" smtClean="0">
                <a:solidFill>
                  <a:srgbClr val="0070C0"/>
                </a:solidFill>
              </a:rPr>
              <a:t>a </a:t>
            </a:r>
            <a:r>
              <a:rPr lang="en-US" sz="2400" dirty="0">
                <a:solidFill>
                  <a:srgbClr val="0070C0"/>
                </a:solidFill>
              </a:rPr>
              <a:t>print </a:t>
            </a:r>
            <a:r>
              <a:rPr lang="en-US" sz="2400" dirty="0" smtClean="0">
                <a:solidFill>
                  <a:srgbClr val="0070C0"/>
                </a:solidFill>
              </a:rPr>
              <a:t>statement </a:t>
            </a:r>
            <a:r>
              <a:rPr lang="en-US" sz="2400" dirty="0" smtClean="0"/>
              <a:t>can be used</a:t>
            </a:r>
          </a:p>
          <a:p>
            <a:r>
              <a:rPr lang="en-US" sz="2400" dirty="0"/>
              <a:t>The </a:t>
            </a:r>
            <a:r>
              <a:rPr lang="en-US" sz="2400" dirty="0">
                <a:solidFill>
                  <a:srgbClr val="0070C0"/>
                </a:solidFill>
              </a:rPr>
              <a:t>type</a:t>
            </a:r>
            <a:r>
              <a:rPr lang="en-US" sz="2400" dirty="0"/>
              <a:t> of a variable is the type of the value it refers to</a:t>
            </a:r>
            <a:endParaRPr lang="ro-RO" sz="2400" dirty="0"/>
          </a:p>
        </p:txBody>
      </p:sp>
      <p:sp>
        <p:nvSpPr>
          <p:cNvPr id="2" name="Title 1"/>
          <p:cNvSpPr>
            <a:spLocks noGrp="1"/>
          </p:cNvSpPr>
          <p:nvPr>
            <p:ph type="title"/>
          </p:nvPr>
        </p:nvSpPr>
        <p:spPr/>
        <p:txBody>
          <a:bodyPr/>
          <a:lstStyle/>
          <a:p>
            <a:r>
              <a:rPr lang="en-US" sz="3200" dirty="0">
                <a:solidFill>
                  <a:srgbClr val="002060"/>
                </a:solidFill>
                <a:effectLst/>
              </a:rPr>
              <a:t>Variables </a:t>
            </a:r>
            <a:r>
              <a:rPr lang="en-US" sz="3200" dirty="0" smtClean="0">
                <a:solidFill>
                  <a:srgbClr val="002060"/>
                </a:solidFill>
                <a:effectLst/>
              </a:rPr>
              <a:t>(2)</a:t>
            </a:r>
            <a:endParaRPr lang="ro-RO" sz="3200" dirty="0">
              <a:solidFill>
                <a:srgbClr val="002060"/>
              </a:solidFill>
              <a:effectLst/>
              <a:latin typeface="+mn-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617820"/>
            <a:ext cx="3215544" cy="259640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3293" y="3951473"/>
            <a:ext cx="3024255" cy="192909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7125" y="4344520"/>
            <a:ext cx="1666875" cy="1143000"/>
          </a:xfrm>
          <a:prstGeom prst="rect">
            <a:avLst/>
          </a:prstGeom>
        </p:spPr>
      </p:pic>
    </p:spTree>
    <p:extLst>
      <p:ext uri="{BB962C8B-B14F-4D97-AF65-F5344CB8AC3E}">
        <p14:creationId xmlns:p14="http://schemas.microsoft.com/office/powerpoint/2010/main" val="3097937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2" y="1369472"/>
            <a:ext cx="8165593" cy="4342093"/>
          </a:xfrm>
        </p:spPr>
        <p:txBody>
          <a:bodyPr>
            <a:noAutofit/>
          </a:bodyPr>
          <a:lstStyle/>
          <a:p>
            <a:pPr marL="749300">
              <a:buFont typeface="Gill Sans" charset="0"/>
              <a:buChar char="•"/>
              <a:defRPr/>
            </a:pPr>
            <a:r>
              <a:rPr lang="en-US" sz="2300" dirty="0">
                <a:sym typeface="Gill Sans" charset="0"/>
              </a:rPr>
              <a:t>We name variables to help us remember what we intend to store in them (“</a:t>
            </a:r>
            <a:r>
              <a:rPr lang="en-US" sz="2300" dirty="0">
                <a:solidFill>
                  <a:srgbClr val="0070C0"/>
                </a:solidFill>
                <a:sym typeface="Gill Sans" charset="0"/>
              </a:rPr>
              <a:t>mnemonic</a:t>
            </a:r>
            <a:r>
              <a:rPr lang="en-US" sz="2300" dirty="0">
                <a:sym typeface="Gill Sans" charset="0"/>
              </a:rPr>
              <a:t>” = “memory aid</a:t>
            </a:r>
            <a:r>
              <a:rPr lang="en-US" sz="2300" dirty="0" smtClean="0">
                <a:sym typeface="Gill Sans" charset="0"/>
              </a:rPr>
              <a:t>”)</a:t>
            </a:r>
          </a:p>
          <a:p>
            <a:pPr marL="749300">
              <a:buFont typeface="Gill Sans" charset="0"/>
              <a:buChar char="•"/>
              <a:defRPr/>
            </a:pPr>
            <a:r>
              <a:rPr lang="en-US" sz="2300" dirty="0" smtClean="0">
                <a:sym typeface="Gill Sans" charset="0"/>
              </a:rPr>
              <a:t>Must </a:t>
            </a:r>
            <a:r>
              <a:rPr lang="en-US" sz="2300" dirty="0">
                <a:sym typeface="Gill Sans" charset="0"/>
              </a:rPr>
              <a:t>start with a </a:t>
            </a:r>
            <a:r>
              <a:rPr lang="en-US" sz="2300" dirty="0">
                <a:solidFill>
                  <a:srgbClr val="0070C0"/>
                </a:solidFill>
                <a:sym typeface="Gill Sans" charset="0"/>
              </a:rPr>
              <a:t>letter</a:t>
            </a:r>
            <a:r>
              <a:rPr lang="en-US" sz="2300" dirty="0">
                <a:sym typeface="Gill Sans" charset="0"/>
              </a:rPr>
              <a:t> or underscore </a:t>
            </a:r>
            <a:r>
              <a:rPr lang="en-US" sz="2300" b="1" dirty="0">
                <a:solidFill>
                  <a:srgbClr val="0070C0"/>
                </a:solidFill>
                <a:sym typeface="Gill Sans" charset="0"/>
              </a:rPr>
              <a:t>_ </a:t>
            </a:r>
          </a:p>
          <a:p>
            <a:pPr marL="749300">
              <a:buFont typeface="Gill Sans" charset="0"/>
              <a:buChar char="•"/>
              <a:defRPr/>
            </a:pPr>
            <a:r>
              <a:rPr lang="en-US" sz="2300" dirty="0">
                <a:sym typeface="Gill Sans" charset="0"/>
              </a:rPr>
              <a:t>Must consist of </a:t>
            </a:r>
            <a:r>
              <a:rPr lang="en-US" sz="2300" dirty="0">
                <a:solidFill>
                  <a:srgbClr val="0070C0"/>
                </a:solidFill>
                <a:sym typeface="Gill Sans" charset="0"/>
              </a:rPr>
              <a:t>letters</a:t>
            </a:r>
            <a:r>
              <a:rPr lang="en-US" sz="2300" dirty="0">
                <a:sym typeface="Gill Sans" charset="0"/>
              </a:rPr>
              <a:t> and </a:t>
            </a:r>
            <a:r>
              <a:rPr lang="en-US" sz="2300" dirty="0">
                <a:solidFill>
                  <a:srgbClr val="0070C0"/>
                </a:solidFill>
                <a:sym typeface="Gill Sans" charset="0"/>
              </a:rPr>
              <a:t>numbers</a:t>
            </a:r>
            <a:r>
              <a:rPr lang="en-US" sz="2300" dirty="0">
                <a:sym typeface="Gill Sans" charset="0"/>
              </a:rPr>
              <a:t> and </a:t>
            </a:r>
            <a:r>
              <a:rPr lang="en-US" sz="2300" dirty="0">
                <a:solidFill>
                  <a:srgbClr val="0070C0"/>
                </a:solidFill>
                <a:sym typeface="Gill Sans" charset="0"/>
              </a:rPr>
              <a:t>underscores</a:t>
            </a:r>
          </a:p>
          <a:p>
            <a:pPr marL="749300">
              <a:buFont typeface="Gill Sans" charset="0"/>
              <a:buChar char="•"/>
              <a:defRPr/>
            </a:pPr>
            <a:r>
              <a:rPr lang="en-US" sz="2300" dirty="0">
                <a:solidFill>
                  <a:srgbClr val="0070C0"/>
                </a:solidFill>
                <a:sym typeface="Gill Sans" charset="0"/>
              </a:rPr>
              <a:t>Case </a:t>
            </a:r>
            <a:r>
              <a:rPr lang="en-US" sz="2300" dirty="0" smtClean="0">
                <a:solidFill>
                  <a:srgbClr val="0070C0"/>
                </a:solidFill>
                <a:sym typeface="Gill Sans" charset="0"/>
              </a:rPr>
              <a:t>Sensitive</a:t>
            </a:r>
            <a:endParaRPr lang="en-US" sz="2300" dirty="0">
              <a:solidFill>
                <a:srgbClr val="0070C0"/>
              </a:solidFill>
              <a:sym typeface="Gill Sans" charset="0"/>
            </a:endParaRPr>
          </a:p>
          <a:p>
            <a:pPr marL="749300">
              <a:buFont typeface="Gill Sans" charset="0"/>
              <a:buChar char="•"/>
              <a:defRPr/>
            </a:pPr>
            <a:r>
              <a:rPr lang="en-US" sz="2300" dirty="0">
                <a:solidFill>
                  <a:srgbClr val="00B050"/>
                </a:solidFill>
                <a:sym typeface="Gill Sans" charset="0"/>
              </a:rPr>
              <a:t>Good</a:t>
            </a:r>
            <a:r>
              <a:rPr lang="en-US" sz="2300" dirty="0">
                <a:solidFill>
                  <a:srgbClr val="00FF00"/>
                </a:solidFill>
                <a:sym typeface="Gill Sans" charset="0"/>
              </a:rPr>
              <a:t>: </a:t>
            </a:r>
            <a:r>
              <a:rPr lang="en-US" sz="2300" dirty="0">
                <a:sym typeface="Gill Sans" charset="0"/>
              </a:rPr>
              <a:t>   </a:t>
            </a:r>
            <a:r>
              <a:rPr lang="en-US" sz="2300" dirty="0" err="1" smtClean="0">
                <a:sym typeface="Gill Sans" charset="0"/>
              </a:rPr>
              <a:t>firstName</a:t>
            </a:r>
            <a:r>
              <a:rPr lang="en-US" sz="2300" dirty="0" smtClean="0">
                <a:sym typeface="Gill Sans" charset="0"/>
              </a:rPr>
              <a:t>    secondName11    _name</a:t>
            </a:r>
            <a:endParaRPr lang="en-US" sz="2300" dirty="0">
              <a:sym typeface="Gill Sans" charset="0"/>
            </a:endParaRPr>
          </a:p>
          <a:p>
            <a:pPr marL="749300">
              <a:buFont typeface="Gill Sans" charset="0"/>
              <a:buChar char="•"/>
              <a:defRPr/>
            </a:pPr>
            <a:r>
              <a:rPr lang="en-US" sz="2300" dirty="0">
                <a:solidFill>
                  <a:srgbClr val="FF0000"/>
                </a:solidFill>
                <a:sym typeface="Gill Sans" charset="0"/>
              </a:rPr>
              <a:t>Bad:</a:t>
            </a:r>
            <a:r>
              <a:rPr lang="en-US" sz="2300" dirty="0">
                <a:sym typeface="Gill Sans" charset="0"/>
              </a:rPr>
              <a:t>       </a:t>
            </a:r>
            <a:r>
              <a:rPr lang="en-US" sz="2300" dirty="0" smtClean="0">
                <a:sym typeface="Gill Sans" charset="0"/>
              </a:rPr>
              <a:t>11</a:t>
            </a:r>
            <a:r>
              <a:rPr lang="en-US" sz="2300" dirty="0">
                <a:sym typeface="Gill Sans" charset="0"/>
              </a:rPr>
              <a:t>secondName</a:t>
            </a:r>
            <a:r>
              <a:rPr lang="en-US" sz="2300" dirty="0" smtClean="0">
                <a:sym typeface="Gill Sans" charset="0"/>
              </a:rPr>
              <a:t>     #name     var.23</a:t>
            </a:r>
            <a:endParaRPr lang="en-US" sz="2300" dirty="0">
              <a:sym typeface="Gill Sans" charset="0"/>
            </a:endParaRPr>
          </a:p>
          <a:p>
            <a:pPr marL="749300">
              <a:buFont typeface="Gill Sans" charset="0"/>
              <a:buChar char="•"/>
              <a:defRPr/>
            </a:pPr>
            <a:r>
              <a:rPr lang="en-US" sz="2300" dirty="0">
                <a:solidFill>
                  <a:srgbClr val="0070C0"/>
                </a:solidFill>
                <a:sym typeface="Gill Sans" charset="0"/>
              </a:rPr>
              <a:t>Different:    </a:t>
            </a:r>
            <a:r>
              <a:rPr lang="en-US" sz="2300" dirty="0" smtClean="0">
                <a:sym typeface="Gill Sans" charset="0"/>
              </a:rPr>
              <a:t>name   </a:t>
            </a:r>
            <a:r>
              <a:rPr lang="en-US" sz="2300" dirty="0" err="1" smtClean="0">
                <a:sym typeface="Gill Sans" charset="0"/>
              </a:rPr>
              <a:t>Name</a:t>
            </a:r>
            <a:r>
              <a:rPr lang="en-US" sz="2300" dirty="0" smtClean="0">
                <a:sym typeface="Gill Sans" charset="0"/>
              </a:rPr>
              <a:t>   </a:t>
            </a:r>
            <a:r>
              <a:rPr lang="en-US" sz="2300" dirty="0" err="1" smtClean="0">
                <a:sym typeface="Gill Sans" charset="0"/>
              </a:rPr>
              <a:t>NAME</a:t>
            </a:r>
            <a:endParaRPr lang="en-US" sz="2300" dirty="0">
              <a:sym typeface="Gill Sans" charset="0"/>
            </a:endParaRPr>
          </a:p>
        </p:txBody>
      </p:sp>
      <p:sp>
        <p:nvSpPr>
          <p:cNvPr id="2" name="Title 1"/>
          <p:cNvSpPr>
            <a:spLocks noGrp="1"/>
          </p:cNvSpPr>
          <p:nvPr>
            <p:ph type="title"/>
          </p:nvPr>
        </p:nvSpPr>
        <p:spPr>
          <a:xfrm>
            <a:off x="628650" y="24475"/>
            <a:ext cx="7886700" cy="1325563"/>
          </a:xfrm>
        </p:spPr>
        <p:txBody>
          <a:bodyPr/>
          <a:lstStyle/>
          <a:p>
            <a:r>
              <a:rPr lang="en-US" sz="3200" dirty="0">
                <a:solidFill>
                  <a:srgbClr val="002060"/>
                </a:solidFill>
                <a:effectLst/>
              </a:rPr>
              <a:t>Python Variable Name Rules</a:t>
            </a:r>
            <a:endParaRPr lang="ro-RO" sz="3200" dirty="0">
              <a:solidFill>
                <a:srgbClr val="002060"/>
              </a:solidFill>
              <a:effectLst/>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929" y="4860483"/>
            <a:ext cx="4005072" cy="1997517"/>
          </a:xfrm>
          <a:prstGeom prst="rect">
            <a:avLst/>
          </a:prstGeom>
        </p:spPr>
      </p:pic>
    </p:spTree>
    <p:extLst>
      <p:ext uri="{BB962C8B-B14F-4D97-AF65-F5344CB8AC3E}">
        <p14:creationId xmlns:p14="http://schemas.microsoft.com/office/powerpoint/2010/main" val="65929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6"/>
            <a:ext cx="7886700" cy="1007222"/>
          </a:xfrm>
        </p:spPr>
        <p:txBody>
          <a:bodyPr/>
          <a:lstStyle/>
          <a:p>
            <a:r>
              <a:rPr lang="en-US" sz="2400" dirty="0"/>
              <a:t>You can not use </a:t>
            </a:r>
            <a:r>
              <a:rPr lang="en-US" sz="2400" dirty="0">
                <a:solidFill>
                  <a:srgbClr val="0070C0"/>
                </a:solidFill>
              </a:rPr>
              <a:t>reserved words </a:t>
            </a:r>
            <a:r>
              <a:rPr lang="en-US" sz="2400" dirty="0"/>
              <a:t>as variable names / identifiers</a:t>
            </a:r>
          </a:p>
        </p:txBody>
      </p:sp>
      <p:sp>
        <p:nvSpPr>
          <p:cNvPr id="2" name="Title 1"/>
          <p:cNvSpPr>
            <a:spLocks noGrp="1"/>
          </p:cNvSpPr>
          <p:nvPr>
            <p:ph type="title"/>
          </p:nvPr>
        </p:nvSpPr>
        <p:spPr/>
        <p:txBody>
          <a:bodyPr/>
          <a:lstStyle/>
          <a:p>
            <a:r>
              <a:rPr lang="en-US" sz="3200" dirty="0">
                <a:solidFill>
                  <a:srgbClr val="002060"/>
                </a:solidFill>
                <a:effectLst/>
              </a:rPr>
              <a:t>Reserved Words</a:t>
            </a:r>
            <a:endParaRPr lang="ro-RO" sz="3200" dirty="0">
              <a:solidFill>
                <a:srgbClr val="002060"/>
              </a:solidFill>
              <a:effectLst/>
              <a:latin typeface="+mn-lt"/>
            </a:endParaRPr>
          </a:p>
        </p:txBody>
      </p:sp>
      <p:sp>
        <p:nvSpPr>
          <p:cNvPr id="9" name="Content Placeholder 2"/>
          <p:cNvSpPr txBox="1">
            <a:spLocks/>
          </p:cNvSpPr>
          <p:nvPr/>
        </p:nvSpPr>
        <p:spPr>
          <a:xfrm>
            <a:off x="628650" y="2832847"/>
            <a:ext cx="7886700" cy="3493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and   del   for   is   raise </a:t>
            </a:r>
          </a:p>
          <a:p>
            <a:pPr marL="0" indent="0" algn="ctr">
              <a:buNone/>
            </a:pPr>
            <a:r>
              <a:rPr lang="en-US" dirty="0"/>
              <a:t>assert   </a:t>
            </a:r>
            <a:r>
              <a:rPr lang="en-US" dirty="0" err="1"/>
              <a:t>elif</a:t>
            </a:r>
            <a:r>
              <a:rPr lang="en-US" dirty="0"/>
              <a:t>   from   lambda   return </a:t>
            </a:r>
          </a:p>
          <a:p>
            <a:pPr marL="0" indent="0" algn="ctr">
              <a:buNone/>
            </a:pPr>
            <a:r>
              <a:rPr lang="en-US" dirty="0"/>
              <a:t>break   else   global   not   try </a:t>
            </a:r>
          </a:p>
          <a:p>
            <a:pPr marL="0" indent="0" algn="ctr">
              <a:buNone/>
            </a:pPr>
            <a:r>
              <a:rPr lang="en-US" dirty="0"/>
              <a:t>class   except   if   or   while </a:t>
            </a:r>
          </a:p>
          <a:p>
            <a:pPr marL="0" indent="0" algn="ctr">
              <a:buNone/>
            </a:pPr>
            <a:r>
              <a:rPr lang="en-US" dirty="0"/>
              <a:t>continue   exec   import   pass   yield </a:t>
            </a:r>
          </a:p>
          <a:p>
            <a:pPr marL="0" indent="0" algn="ctr">
              <a:buNone/>
            </a:pPr>
            <a:r>
              <a:rPr lang="en-US" dirty="0" err="1"/>
              <a:t>def</a:t>
            </a:r>
            <a:r>
              <a:rPr lang="en-US" dirty="0"/>
              <a:t>   ﬁnally   in   print </a:t>
            </a:r>
          </a:p>
        </p:txBody>
      </p:sp>
    </p:spTree>
    <p:extLst>
      <p:ext uri="{BB962C8B-B14F-4D97-AF65-F5344CB8AC3E}">
        <p14:creationId xmlns:p14="http://schemas.microsoft.com/office/powerpoint/2010/main" val="3771239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6"/>
            <a:ext cx="7886700" cy="1007222"/>
          </a:xfrm>
        </p:spPr>
        <p:txBody>
          <a:bodyPr/>
          <a:lstStyle/>
          <a:p>
            <a:r>
              <a:rPr lang="en-US" sz="2400" dirty="0"/>
              <a:t>A </a:t>
            </a:r>
            <a:r>
              <a:rPr lang="en-US" sz="2400" dirty="0">
                <a:solidFill>
                  <a:srgbClr val="0070C0"/>
                </a:solidFill>
              </a:rPr>
              <a:t>statement</a:t>
            </a:r>
            <a:r>
              <a:rPr lang="en-US" sz="2400" dirty="0"/>
              <a:t> is a unit of code that the Python interpreter can execute.</a:t>
            </a:r>
          </a:p>
        </p:txBody>
      </p:sp>
      <p:sp>
        <p:nvSpPr>
          <p:cNvPr id="2" name="Title 1"/>
          <p:cNvSpPr>
            <a:spLocks noGrp="1"/>
          </p:cNvSpPr>
          <p:nvPr>
            <p:ph type="title"/>
          </p:nvPr>
        </p:nvSpPr>
        <p:spPr/>
        <p:txBody>
          <a:bodyPr/>
          <a:lstStyle/>
          <a:p>
            <a:r>
              <a:rPr lang="en-US" sz="3200" dirty="0" smtClean="0">
                <a:solidFill>
                  <a:srgbClr val="002060"/>
                </a:solidFill>
                <a:effectLst/>
              </a:rPr>
              <a:t>Statements (1)</a:t>
            </a:r>
            <a:endParaRPr lang="ro-RO" sz="3200" dirty="0">
              <a:solidFill>
                <a:srgbClr val="002060"/>
              </a:solidFill>
              <a:effectLst/>
              <a:latin typeface="+mn-lt"/>
            </a:endParaRPr>
          </a:p>
        </p:txBody>
      </p:sp>
      <p:sp>
        <p:nvSpPr>
          <p:cNvPr id="5" name="Rectangle 2"/>
          <p:cNvSpPr>
            <a:spLocks/>
          </p:cNvSpPr>
          <p:nvPr/>
        </p:nvSpPr>
        <p:spPr bwMode="auto">
          <a:xfrm>
            <a:off x="628650" y="3203671"/>
            <a:ext cx="135133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2800" dirty="0">
                <a:solidFill>
                  <a:schemeClr val="tx1"/>
                </a:solidFill>
                <a:latin typeface="Trebuchet MS" panose="020B0603020202020204" pitchFamily="34" charset="0"/>
                <a:ea typeface="MS PGothic" panose="020B0600070205080204" pitchFamily="34" charset="-128"/>
              </a:rPr>
              <a:t>x = </a:t>
            </a:r>
            <a:r>
              <a:rPr lang="en-US" sz="2800" dirty="0" smtClean="0">
                <a:solidFill>
                  <a:schemeClr val="tx1"/>
                </a:solidFill>
                <a:latin typeface="Trebuchet MS" panose="020B0603020202020204" pitchFamily="34" charset="0"/>
                <a:ea typeface="MS PGothic" panose="020B0600070205080204" pitchFamily="34" charset="-128"/>
              </a:rPr>
              <a:t>1</a:t>
            </a:r>
            <a:endParaRPr lang="en-US" sz="2800" dirty="0">
              <a:solidFill>
                <a:schemeClr val="tx1"/>
              </a:solidFill>
              <a:latin typeface="Trebuchet MS" panose="020B0603020202020204" pitchFamily="34" charset="0"/>
              <a:ea typeface="MS PGothic" panose="020B0600070205080204" pitchFamily="34" charset="-128"/>
            </a:endParaRPr>
          </a:p>
          <a:p>
            <a:pPr algn="l" eaLnBrk="1" hangingPunct="1"/>
            <a:r>
              <a:rPr lang="en-US" sz="2800" dirty="0">
                <a:solidFill>
                  <a:schemeClr val="tx1"/>
                </a:solidFill>
                <a:latin typeface="Trebuchet MS" panose="020B0603020202020204" pitchFamily="34" charset="0"/>
                <a:ea typeface="MS PGothic" panose="020B0600070205080204" pitchFamily="34" charset="-128"/>
              </a:rPr>
              <a:t>x = x + 2</a:t>
            </a:r>
          </a:p>
          <a:p>
            <a:pPr algn="l" eaLnBrk="1" hangingPunct="1"/>
            <a:r>
              <a:rPr lang="en-US" sz="2800" dirty="0">
                <a:solidFill>
                  <a:schemeClr val="tx1"/>
                </a:solidFill>
                <a:latin typeface="Trebuchet MS" panose="020B0603020202020204" pitchFamily="34" charset="0"/>
                <a:ea typeface="MS PGothic" panose="020B0600070205080204" pitchFamily="34" charset="-128"/>
              </a:rPr>
              <a:t>print x</a:t>
            </a:r>
          </a:p>
        </p:txBody>
      </p:sp>
      <p:sp>
        <p:nvSpPr>
          <p:cNvPr id="6" name="Rectangle 7"/>
          <p:cNvSpPr>
            <a:spLocks/>
          </p:cNvSpPr>
          <p:nvPr/>
        </p:nvSpPr>
        <p:spPr bwMode="auto">
          <a:xfrm>
            <a:off x="4572000" y="3174696"/>
            <a:ext cx="4429098"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2800" dirty="0">
                <a:solidFill>
                  <a:schemeClr val="tx1"/>
                </a:solidFill>
                <a:latin typeface="Trebuchet MS" panose="020B0603020202020204" pitchFamily="34" charset="0"/>
                <a:ea typeface="MS PGothic" panose="020B0600070205080204" pitchFamily="34" charset="-128"/>
              </a:rPr>
              <a:t>Assignment Statement</a:t>
            </a:r>
          </a:p>
          <a:p>
            <a:pPr algn="l" eaLnBrk="1" hangingPunct="1"/>
            <a:r>
              <a:rPr lang="en-US" sz="2800" dirty="0">
                <a:solidFill>
                  <a:schemeClr val="tx1"/>
                </a:solidFill>
                <a:latin typeface="Trebuchet MS" panose="020B0603020202020204" pitchFamily="34" charset="0"/>
                <a:ea typeface="MS PGothic" panose="020B0600070205080204" pitchFamily="34" charset="-128"/>
              </a:rPr>
              <a:t>Assignment with expression</a:t>
            </a:r>
          </a:p>
          <a:p>
            <a:pPr algn="l" eaLnBrk="1" hangingPunct="1"/>
            <a:r>
              <a:rPr lang="en-US" sz="2800" dirty="0">
                <a:solidFill>
                  <a:schemeClr val="tx1"/>
                </a:solidFill>
                <a:latin typeface="Trebuchet MS" panose="020B0603020202020204" pitchFamily="34" charset="0"/>
                <a:ea typeface="MS PGothic" panose="020B0600070205080204" pitchFamily="34" charset="-128"/>
              </a:rPr>
              <a:t>Print statement</a:t>
            </a:r>
          </a:p>
        </p:txBody>
      </p:sp>
      <p:sp>
        <p:nvSpPr>
          <p:cNvPr id="7" name="Line 8"/>
          <p:cNvSpPr>
            <a:spLocks noChangeShapeType="1"/>
          </p:cNvSpPr>
          <p:nvPr/>
        </p:nvSpPr>
        <p:spPr bwMode="auto">
          <a:xfrm rot="10800000" flipH="1">
            <a:off x="2516859" y="3377144"/>
            <a:ext cx="1330325" cy="17463"/>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2800"/>
          </a:p>
        </p:txBody>
      </p:sp>
      <p:sp>
        <p:nvSpPr>
          <p:cNvPr id="8" name="Line 9"/>
          <p:cNvSpPr>
            <a:spLocks noChangeShapeType="1"/>
          </p:cNvSpPr>
          <p:nvPr/>
        </p:nvSpPr>
        <p:spPr bwMode="auto">
          <a:xfrm rot="10800000" flipH="1">
            <a:off x="2913734" y="3821027"/>
            <a:ext cx="933450" cy="7938"/>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2800"/>
          </a:p>
        </p:txBody>
      </p:sp>
      <p:sp>
        <p:nvSpPr>
          <p:cNvPr id="10" name="Line 10"/>
          <p:cNvSpPr>
            <a:spLocks noChangeShapeType="1"/>
          </p:cNvSpPr>
          <p:nvPr/>
        </p:nvSpPr>
        <p:spPr bwMode="auto">
          <a:xfrm rot="10800000" flipH="1">
            <a:off x="2516858" y="4255385"/>
            <a:ext cx="1330325" cy="17463"/>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2800"/>
          </a:p>
        </p:txBody>
      </p:sp>
      <p:sp>
        <p:nvSpPr>
          <p:cNvPr id="11" name="Content Placeholder 2"/>
          <p:cNvSpPr txBox="1">
            <a:spLocks/>
          </p:cNvSpPr>
          <p:nvPr/>
        </p:nvSpPr>
        <p:spPr>
          <a:xfrm>
            <a:off x="628650" y="4699268"/>
            <a:ext cx="7886700" cy="1007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rebuchet MS" panose="020B0603020202020204" pitchFamily="34" charset="0"/>
              </a:rPr>
              <a:t>An </a:t>
            </a:r>
            <a:r>
              <a:rPr lang="en-US" sz="2400" dirty="0">
                <a:solidFill>
                  <a:srgbClr val="0070C0"/>
                </a:solidFill>
                <a:latin typeface="Trebuchet MS" panose="020B0603020202020204" pitchFamily="34" charset="0"/>
              </a:rPr>
              <a:t>assignment statement </a:t>
            </a:r>
            <a:r>
              <a:rPr lang="en-US" sz="2400" dirty="0">
                <a:latin typeface="Trebuchet MS" panose="020B0603020202020204" pitchFamily="34" charset="0"/>
              </a:rPr>
              <a:t>consists of an </a:t>
            </a:r>
            <a:r>
              <a:rPr lang="en-US" sz="2400" dirty="0">
                <a:solidFill>
                  <a:srgbClr val="0070C0"/>
                </a:solidFill>
                <a:latin typeface="Trebuchet MS" panose="020B0603020202020204" pitchFamily="34" charset="0"/>
              </a:rPr>
              <a:t>expression</a:t>
            </a:r>
            <a:r>
              <a:rPr lang="en-US" sz="2400" dirty="0">
                <a:latin typeface="Trebuchet MS" panose="020B0603020202020204" pitchFamily="34" charset="0"/>
              </a:rPr>
              <a:t> on the </a:t>
            </a:r>
            <a:r>
              <a:rPr lang="en-US" sz="2400" dirty="0">
                <a:solidFill>
                  <a:srgbClr val="FF0000"/>
                </a:solidFill>
                <a:latin typeface="Trebuchet MS" panose="020B0603020202020204" pitchFamily="34" charset="0"/>
              </a:rPr>
              <a:t>right hand side </a:t>
            </a:r>
            <a:r>
              <a:rPr lang="en-US" sz="2400" dirty="0">
                <a:latin typeface="Trebuchet MS" panose="020B0603020202020204" pitchFamily="34" charset="0"/>
              </a:rPr>
              <a:t>and  a </a:t>
            </a:r>
            <a:r>
              <a:rPr lang="en-US" sz="2400" dirty="0">
                <a:solidFill>
                  <a:srgbClr val="0070C0"/>
                </a:solidFill>
                <a:latin typeface="Trebuchet MS" panose="020B0603020202020204" pitchFamily="34" charset="0"/>
              </a:rPr>
              <a:t>variable </a:t>
            </a:r>
            <a:r>
              <a:rPr lang="en-US" sz="2400" dirty="0">
                <a:latin typeface="Trebuchet MS" panose="020B0603020202020204" pitchFamily="34" charset="0"/>
              </a:rPr>
              <a:t>to store the result</a:t>
            </a:r>
          </a:p>
        </p:txBody>
      </p:sp>
      <p:sp>
        <p:nvSpPr>
          <p:cNvPr id="12" name="Rectangle 3"/>
          <p:cNvSpPr>
            <a:spLocks/>
          </p:cNvSpPr>
          <p:nvPr/>
        </p:nvSpPr>
        <p:spPr bwMode="auto">
          <a:xfrm>
            <a:off x="2604313" y="5705228"/>
            <a:ext cx="4023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2400" dirty="0">
                <a:solidFill>
                  <a:srgbClr val="0070C0"/>
                </a:solidFill>
                <a:latin typeface="Trebuchet MS" panose="020B0603020202020204" pitchFamily="34" charset="0"/>
                <a:ea typeface="MS PGothic" panose="020B0600070205080204" pitchFamily="34" charset="-128"/>
              </a:rPr>
              <a:t>x = </a:t>
            </a:r>
            <a:r>
              <a:rPr lang="en-US" sz="2400" dirty="0" smtClean="0">
                <a:solidFill>
                  <a:srgbClr val="0070C0"/>
                </a:solidFill>
                <a:latin typeface="Trebuchet MS" panose="020B0603020202020204" pitchFamily="34" charset="0"/>
                <a:ea typeface="MS PGothic" panose="020B0600070205080204" pitchFamily="34" charset="-128"/>
              </a:rPr>
              <a:t>2.9   </a:t>
            </a:r>
            <a:r>
              <a:rPr lang="en-US" sz="2400" dirty="0">
                <a:solidFill>
                  <a:srgbClr val="0070C0"/>
                </a:solidFill>
                <a:latin typeface="Trebuchet MS" panose="020B0603020202020204" pitchFamily="34" charset="0"/>
                <a:ea typeface="MS PGothic" panose="020B0600070205080204" pitchFamily="34" charset="-128"/>
              </a:rPr>
              <a:t>*   x   *   (  </a:t>
            </a:r>
            <a:r>
              <a:rPr lang="en-US" sz="2400" dirty="0" smtClean="0">
                <a:solidFill>
                  <a:srgbClr val="0070C0"/>
                </a:solidFill>
                <a:latin typeface="Trebuchet MS" panose="020B0603020202020204" pitchFamily="34" charset="0"/>
                <a:ea typeface="MS PGothic" panose="020B0600070205080204" pitchFamily="34" charset="-128"/>
              </a:rPr>
              <a:t>4   </a:t>
            </a:r>
            <a:r>
              <a:rPr lang="en-US" sz="2400" dirty="0">
                <a:solidFill>
                  <a:srgbClr val="0070C0"/>
                </a:solidFill>
                <a:latin typeface="Trebuchet MS" panose="020B0603020202020204" pitchFamily="34" charset="0"/>
                <a:ea typeface="MS PGothic" panose="020B0600070205080204" pitchFamily="34" charset="-128"/>
              </a:rPr>
              <a:t>-   x  )</a:t>
            </a:r>
          </a:p>
        </p:txBody>
      </p:sp>
      <p:sp>
        <p:nvSpPr>
          <p:cNvPr id="13" name="Rectangle 4"/>
          <p:cNvSpPr>
            <a:spLocks/>
          </p:cNvSpPr>
          <p:nvPr/>
        </p:nvSpPr>
        <p:spPr bwMode="auto">
          <a:xfrm>
            <a:off x="3037643" y="5625635"/>
            <a:ext cx="3684000" cy="56176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endParaRPr lang="en-US"/>
          </a:p>
        </p:txBody>
      </p:sp>
    </p:spTree>
    <p:extLst>
      <p:ext uri="{BB962C8B-B14F-4D97-AF65-F5344CB8AC3E}">
        <p14:creationId xmlns:p14="http://schemas.microsoft.com/office/powerpoint/2010/main" val="9101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937" y="6743"/>
            <a:ext cx="6480720" cy="1000125"/>
          </a:xfrm>
        </p:spPr>
        <p:txBody>
          <a:bodyPr/>
          <a:lstStyle/>
          <a:p>
            <a:r>
              <a:rPr lang="en-US" sz="3200" dirty="0" smtClean="0">
                <a:solidFill>
                  <a:srgbClr val="002060"/>
                </a:solidFill>
                <a:effectLst/>
              </a:rPr>
              <a:t>Statements (2)</a:t>
            </a:r>
            <a:endParaRPr lang="ro-RO" sz="3200" dirty="0">
              <a:solidFill>
                <a:srgbClr val="002060"/>
              </a:solidFill>
              <a:effectLst/>
              <a:latin typeface="+mn-lt"/>
            </a:endParaRPr>
          </a:p>
        </p:txBody>
      </p:sp>
      <p:sp>
        <p:nvSpPr>
          <p:cNvPr id="14" name="Rectangle 1"/>
          <p:cNvSpPr>
            <a:spLocks/>
          </p:cNvSpPr>
          <p:nvPr/>
        </p:nvSpPr>
        <p:spPr bwMode="auto">
          <a:xfrm>
            <a:off x="860263" y="3193295"/>
            <a:ext cx="781944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5600" dirty="0">
                <a:solidFill>
                  <a:schemeClr val="tx1"/>
                </a:solidFill>
                <a:latin typeface="+mn-lt"/>
                <a:ea typeface="MS PGothic" panose="020B0600070205080204" pitchFamily="34" charset="-128"/>
              </a:rPr>
              <a:t>x = </a:t>
            </a:r>
            <a:r>
              <a:rPr lang="en-US" sz="5600" dirty="0" smtClean="0">
                <a:solidFill>
                  <a:schemeClr val="tx1"/>
                </a:solidFill>
                <a:latin typeface="+mn-lt"/>
                <a:ea typeface="MS PGothic" panose="020B0600070205080204" pitchFamily="34" charset="-128"/>
              </a:rPr>
              <a:t>2.9   </a:t>
            </a:r>
            <a:r>
              <a:rPr lang="en-US" sz="5600" dirty="0">
                <a:solidFill>
                  <a:schemeClr val="tx1"/>
                </a:solidFill>
                <a:latin typeface="+mn-lt"/>
                <a:ea typeface="MS PGothic" panose="020B0600070205080204" pitchFamily="34" charset="-128"/>
              </a:rPr>
              <a:t>*   x   *   (  </a:t>
            </a:r>
            <a:r>
              <a:rPr lang="en-US" sz="5600" dirty="0" smtClean="0">
                <a:solidFill>
                  <a:schemeClr val="tx1"/>
                </a:solidFill>
                <a:latin typeface="+mn-lt"/>
                <a:ea typeface="MS PGothic" panose="020B0600070205080204" pitchFamily="34" charset="-128"/>
              </a:rPr>
              <a:t>4   </a:t>
            </a:r>
            <a:r>
              <a:rPr lang="en-US" sz="5600" dirty="0">
                <a:solidFill>
                  <a:schemeClr val="tx1"/>
                </a:solidFill>
                <a:latin typeface="+mn-lt"/>
                <a:ea typeface="MS PGothic" panose="020B0600070205080204" pitchFamily="34" charset="-128"/>
              </a:rPr>
              <a:t>-   x  )</a:t>
            </a:r>
          </a:p>
        </p:txBody>
      </p:sp>
      <p:sp>
        <p:nvSpPr>
          <p:cNvPr id="15" name="Rectangle 2"/>
          <p:cNvSpPr>
            <a:spLocks/>
          </p:cNvSpPr>
          <p:nvPr/>
        </p:nvSpPr>
        <p:spPr bwMode="auto">
          <a:xfrm>
            <a:off x="5165563" y="385682"/>
            <a:ext cx="3978437" cy="1270000"/>
          </a:xfrm>
          <a:prstGeom prst="rect">
            <a:avLst/>
          </a:prstGeom>
          <a:solidFill>
            <a:schemeClr val="accent1"/>
          </a:solidFill>
          <a:ln>
            <a:noFill/>
          </a:ln>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sz="4900" dirty="0" smtClean="0">
                <a:solidFill>
                  <a:schemeClr val="tx1"/>
                </a:solidFill>
                <a:effectLst>
                  <a:outerShdw blurRad="38100" dist="38100" dir="2700000" algn="tl">
                    <a:srgbClr val="000000"/>
                  </a:outerShdw>
                </a:effectLst>
                <a:latin typeface="+mn-lt"/>
                <a:ea typeface="MS PGothic" panose="020B0600070205080204" pitchFamily="34" charset="-128"/>
              </a:rPr>
              <a:t>0.5</a:t>
            </a:r>
            <a:endParaRPr lang="en-US" sz="4900" dirty="0">
              <a:solidFill>
                <a:schemeClr val="tx1"/>
              </a:solidFill>
              <a:effectLst>
                <a:outerShdw blurRad="38100" dist="38100" dir="2700000" algn="tl">
                  <a:srgbClr val="000000"/>
                </a:outerShdw>
              </a:effectLst>
              <a:latin typeface="+mn-lt"/>
              <a:ea typeface="MS PGothic" panose="020B0600070205080204" pitchFamily="34" charset="-128"/>
            </a:endParaRPr>
          </a:p>
        </p:txBody>
      </p:sp>
      <p:sp>
        <p:nvSpPr>
          <p:cNvPr id="16" name="Rectangle 3"/>
          <p:cNvSpPr>
            <a:spLocks/>
          </p:cNvSpPr>
          <p:nvPr/>
        </p:nvSpPr>
        <p:spPr bwMode="auto">
          <a:xfrm>
            <a:off x="4311488" y="614222"/>
            <a:ext cx="288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5200" dirty="0">
                <a:solidFill>
                  <a:schemeClr val="tx1"/>
                </a:solidFill>
                <a:latin typeface="+mn-lt"/>
                <a:ea typeface="MS PGothic" panose="020B0600070205080204" pitchFamily="34" charset="-128"/>
              </a:rPr>
              <a:t>x</a:t>
            </a:r>
          </a:p>
        </p:txBody>
      </p:sp>
      <p:sp>
        <p:nvSpPr>
          <p:cNvPr id="17" name="Rectangle 4"/>
          <p:cNvSpPr>
            <a:spLocks/>
          </p:cNvSpPr>
          <p:nvPr/>
        </p:nvSpPr>
        <p:spPr bwMode="auto">
          <a:xfrm>
            <a:off x="105740" y="4589636"/>
            <a:ext cx="3431048"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2400" dirty="0">
                <a:solidFill>
                  <a:schemeClr val="tx1"/>
                </a:solidFill>
                <a:latin typeface="Trebuchet MS" panose="020B0603020202020204" pitchFamily="34" charset="0"/>
                <a:ea typeface="MS PGothic" panose="020B0600070205080204" pitchFamily="34" charset="-128"/>
              </a:rPr>
              <a:t>Right side is an </a:t>
            </a:r>
            <a:r>
              <a:rPr lang="en-US" sz="2400" dirty="0">
                <a:solidFill>
                  <a:srgbClr val="0070C0"/>
                </a:solidFill>
                <a:latin typeface="Trebuchet MS" panose="020B0603020202020204" pitchFamily="34" charset="0"/>
                <a:ea typeface="MS PGothic" panose="020B0600070205080204" pitchFamily="34" charset="-128"/>
              </a:rPr>
              <a:t>expression</a:t>
            </a:r>
            <a:r>
              <a:rPr lang="en-US" sz="2400" dirty="0">
                <a:solidFill>
                  <a:schemeClr val="tx1"/>
                </a:solidFill>
                <a:latin typeface="Trebuchet MS" panose="020B0603020202020204" pitchFamily="34" charset="0"/>
                <a:ea typeface="MS PGothic" panose="020B0600070205080204" pitchFamily="34" charset="-128"/>
              </a:rPr>
              <a:t>.  Once expression is evaluated, the result is placed in (</a:t>
            </a:r>
            <a:r>
              <a:rPr lang="en-US" sz="2400" dirty="0">
                <a:solidFill>
                  <a:srgbClr val="0070C0"/>
                </a:solidFill>
                <a:latin typeface="Trebuchet MS" panose="020B0603020202020204" pitchFamily="34" charset="0"/>
                <a:ea typeface="MS PGothic" panose="020B0600070205080204" pitchFamily="34" charset="-128"/>
              </a:rPr>
              <a:t>assigned to</a:t>
            </a:r>
            <a:r>
              <a:rPr lang="en-US" sz="2400" dirty="0">
                <a:solidFill>
                  <a:schemeClr val="tx1"/>
                </a:solidFill>
                <a:latin typeface="Trebuchet MS" panose="020B0603020202020204" pitchFamily="34" charset="0"/>
                <a:ea typeface="MS PGothic" panose="020B0600070205080204" pitchFamily="34" charset="-128"/>
              </a:rPr>
              <a:t>)  x.</a:t>
            </a:r>
          </a:p>
        </p:txBody>
      </p:sp>
      <p:sp>
        <p:nvSpPr>
          <p:cNvPr id="26" name="Rectangle 13"/>
          <p:cNvSpPr>
            <a:spLocks/>
          </p:cNvSpPr>
          <p:nvPr/>
        </p:nvSpPr>
        <p:spPr bwMode="auto">
          <a:xfrm>
            <a:off x="5094824" y="5898613"/>
            <a:ext cx="10531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dirty="0" smtClean="0">
                <a:solidFill>
                  <a:schemeClr val="tx1"/>
                </a:solidFill>
                <a:latin typeface="+mn-lt"/>
                <a:ea typeface="MS PGothic" panose="020B0600070205080204" pitchFamily="34" charset="-128"/>
              </a:rPr>
              <a:t>5.075</a:t>
            </a:r>
            <a:endParaRPr lang="en-US" dirty="0">
              <a:solidFill>
                <a:schemeClr val="tx1"/>
              </a:solidFill>
              <a:latin typeface="+mn-lt"/>
              <a:ea typeface="MS PGothic" panose="020B0600070205080204" pitchFamily="34" charset="-128"/>
            </a:endParaRPr>
          </a:p>
        </p:txBody>
      </p:sp>
      <p:grpSp>
        <p:nvGrpSpPr>
          <p:cNvPr id="9" name="Group 8"/>
          <p:cNvGrpSpPr/>
          <p:nvPr/>
        </p:nvGrpSpPr>
        <p:grpSpPr>
          <a:xfrm>
            <a:off x="2582701" y="1460420"/>
            <a:ext cx="5668270" cy="4649787"/>
            <a:chOff x="2582701" y="1460420"/>
            <a:chExt cx="5668270" cy="4649787"/>
          </a:xfrm>
        </p:grpSpPr>
        <p:sp>
          <p:nvSpPr>
            <p:cNvPr id="18" name="Rectangle 5"/>
            <p:cNvSpPr>
              <a:spLocks/>
            </p:cNvSpPr>
            <p:nvPr/>
          </p:nvSpPr>
          <p:spPr bwMode="auto">
            <a:xfrm>
              <a:off x="4018939" y="2766399"/>
              <a:ext cx="58509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dirty="0" smtClean="0">
                  <a:solidFill>
                    <a:schemeClr val="tx1"/>
                  </a:solidFill>
                  <a:latin typeface="+mn-lt"/>
                  <a:ea typeface="MS PGothic" panose="020B0600070205080204" pitchFamily="34" charset="-128"/>
                </a:rPr>
                <a:t>0.5</a:t>
              </a:r>
              <a:endParaRPr lang="en-US" dirty="0">
                <a:solidFill>
                  <a:schemeClr val="tx1"/>
                </a:solidFill>
                <a:latin typeface="+mn-lt"/>
                <a:ea typeface="MS PGothic" panose="020B0600070205080204" pitchFamily="34" charset="-128"/>
              </a:endParaRPr>
            </a:p>
          </p:txBody>
        </p:sp>
        <p:sp>
          <p:nvSpPr>
            <p:cNvPr id="19" name="Rectangle 6"/>
            <p:cNvSpPr>
              <a:spLocks/>
            </p:cNvSpPr>
            <p:nvPr/>
          </p:nvSpPr>
          <p:spPr bwMode="auto">
            <a:xfrm>
              <a:off x="7665874" y="2774195"/>
              <a:ext cx="58509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dirty="0" smtClean="0">
                  <a:solidFill>
                    <a:schemeClr val="tx1"/>
                  </a:solidFill>
                  <a:latin typeface="+mn-lt"/>
                  <a:ea typeface="MS PGothic" panose="020B0600070205080204" pitchFamily="34" charset="-128"/>
                </a:rPr>
                <a:t>0.5</a:t>
              </a:r>
              <a:endParaRPr lang="en-US" dirty="0">
                <a:solidFill>
                  <a:schemeClr val="tx1"/>
                </a:solidFill>
                <a:latin typeface="+mn-lt"/>
                <a:ea typeface="MS PGothic" panose="020B0600070205080204" pitchFamily="34" charset="-128"/>
              </a:endParaRPr>
            </a:p>
          </p:txBody>
        </p:sp>
        <p:sp>
          <p:nvSpPr>
            <p:cNvPr id="20" name="Line 7"/>
            <p:cNvSpPr>
              <a:spLocks noChangeShapeType="1"/>
            </p:cNvSpPr>
            <p:nvPr/>
          </p:nvSpPr>
          <p:spPr bwMode="auto">
            <a:xfrm rot="10800000" flipH="1">
              <a:off x="4600030" y="1460420"/>
              <a:ext cx="827472" cy="1246328"/>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 name="Line 8"/>
            <p:cNvSpPr>
              <a:spLocks noChangeShapeType="1"/>
            </p:cNvSpPr>
            <p:nvPr/>
          </p:nvSpPr>
          <p:spPr bwMode="auto">
            <a:xfrm rot="10800000">
              <a:off x="5705313" y="1511219"/>
              <a:ext cx="2139276" cy="1113611"/>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Rectangle 9"/>
            <p:cNvSpPr>
              <a:spLocks/>
            </p:cNvSpPr>
            <p:nvPr/>
          </p:nvSpPr>
          <p:spPr bwMode="auto">
            <a:xfrm>
              <a:off x="7562688" y="4623533"/>
              <a:ext cx="58509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dirty="0" smtClean="0">
                  <a:solidFill>
                    <a:schemeClr val="tx1"/>
                  </a:solidFill>
                  <a:latin typeface="+mn-lt"/>
                  <a:ea typeface="MS PGothic" panose="020B0600070205080204" pitchFamily="34" charset="-128"/>
                </a:rPr>
                <a:t>3.5</a:t>
              </a:r>
              <a:endParaRPr lang="en-US" dirty="0">
                <a:solidFill>
                  <a:schemeClr val="tx1"/>
                </a:solidFill>
                <a:latin typeface="+mn-lt"/>
                <a:ea typeface="MS PGothic" panose="020B0600070205080204" pitchFamily="34" charset="-128"/>
              </a:endParaRPr>
            </a:p>
          </p:txBody>
        </p:sp>
        <p:sp>
          <p:nvSpPr>
            <p:cNvPr id="23" name="Line 10"/>
            <p:cNvSpPr>
              <a:spLocks noChangeShapeType="1"/>
            </p:cNvSpPr>
            <p:nvPr/>
          </p:nvSpPr>
          <p:spPr bwMode="auto">
            <a:xfrm rot="10800000">
              <a:off x="2582701" y="4252832"/>
              <a:ext cx="2393950" cy="1857375"/>
            </a:xfrm>
            <a:prstGeom prst="line">
              <a:avLst/>
            </a:prstGeom>
            <a:noFill/>
            <a:ln w="63500">
              <a:solidFill>
                <a:srgbClr val="00206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Line 11"/>
            <p:cNvSpPr>
              <a:spLocks noChangeShapeType="1"/>
            </p:cNvSpPr>
            <p:nvPr/>
          </p:nvSpPr>
          <p:spPr bwMode="auto">
            <a:xfrm rot="10800000">
              <a:off x="4613113" y="4114720"/>
              <a:ext cx="796925" cy="1873250"/>
            </a:xfrm>
            <a:prstGeom prst="line">
              <a:avLst/>
            </a:prstGeom>
            <a:noFill/>
            <a:ln w="63500">
              <a:solidFill>
                <a:srgbClr val="00206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Line 12"/>
            <p:cNvSpPr>
              <a:spLocks noChangeShapeType="1"/>
            </p:cNvSpPr>
            <p:nvPr/>
          </p:nvSpPr>
          <p:spPr bwMode="auto">
            <a:xfrm rot="10800000" flipH="1">
              <a:off x="6052976" y="5173582"/>
              <a:ext cx="1630362" cy="849313"/>
            </a:xfrm>
            <a:prstGeom prst="line">
              <a:avLst/>
            </a:prstGeom>
            <a:noFill/>
            <a:ln w="63500">
              <a:solidFill>
                <a:srgbClr val="00206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Line 14"/>
            <p:cNvSpPr>
              <a:spLocks noChangeShapeType="1"/>
            </p:cNvSpPr>
            <p:nvPr/>
          </p:nvSpPr>
          <p:spPr bwMode="auto">
            <a:xfrm rot="10800000" flipH="1">
              <a:off x="7665875" y="4055068"/>
              <a:ext cx="323093" cy="562567"/>
            </a:xfrm>
            <a:prstGeom prst="line">
              <a:avLst/>
            </a:prstGeom>
            <a:noFill/>
            <a:ln w="63500">
              <a:solidFill>
                <a:srgbClr val="00206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 name="Line 15"/>
            <p:cNvSpPr>
              <a:spLocks noChangeShapeType="1"/>
            </p:cNvSpPr>
            <p:nvPr/>
          </p:nvSpPr>
          <p:spPr bwMode="auto">
            <a:xfrm rot="10800000">
              <a:off x="6399051" y="4090827"/>
              <a:ext cx="1054560" cy="604917"/>
            </a:xfrm>
            <a:prstGeom prst="line">
              <a:avLst/>
            </a:prstGeom>
            <a:noFill/>
            <a:ln w="63500">
              <a:solidFill>
                <a:srgbClr val="00206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29" name="Rectangle 16"/>
          <p:cNvSpPr>
            <a:spLocks/>
          </p:cNvSpPr>
          <p:nvPr/>
        </p:nvSpPr>
        <p:spPr bwMode="auto">
          <a:xfrm>
            <a:off x="212057" y="1354137"/>
            <a:ext cx="498792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sz="2400" dirty="0">
                <a:solidFill>
                  <a:schemeClr val="tx1"/>
                </a:solidFill>
                <a:latin typeface="Trebuchet MS" panose="020B0603020202020204" pitchFamily="34" charset="0"/>
                <a:ea typeface="MS PGothic" panose="020B0600070205080204" pitchFamily="34" charset="-128"/>
              </a:rPr>
              <a:t>A </a:t>
            </a:r>
            <a:r>
              <a:rPr lang="en-US" sz="2400" dirty="0">
                <a:solidFill>
                  <a:srgbClr val="0070C0"/>
                </a:solidFill>
                <a:latin typeface="Trebuchet MS" panose="020B0603020202020204" pitchFamily="34" charset="0"/>
                <a:ea typeface="MS PGothic" panose="020B0600070205080204" pitchFamily="34" charset="-128"/>
              </a:rPr>
              <a:t>variable</a:t>
            </a:r>
            <a:r>
              <a:rPr lang="en-US" sz="2400" dirty="0">
                <a:solidFill>
                  <a:schemeClr val="tx1"/>
                </a:solidFill>
                <a:latin typeface="Trebuchet MS" panose="020B0603020202020204" pitchFamily="34" charset="0"/>
                <a:ea typeface="MS PGothic" panose="020B0600070205080204" pitchFamily="34" charset="-128"/>
              </a:rPr>
              <a:t> is a memory location used to store a value (</a:t>
            </a:r>
            <a:r>
              <a:rPr lang="en-US" sz="2400" dirty="0" smtClean="0">
                <a:solidFill>
                  <a:schemeClr val="tx1"/>
                </a:solidFill>
                <a:latin typeface="Trebuchet MS" panose="020B0603020202020204" pitchFamily="34" charset="0"/>
                <a:ea typeface="MS PGothic" panose="020B0600070205080204" pitchFamily="34" charset="-128"/>
              </a:rPr>
              <a:t>0.5).</a:t>
            </a:r>
            <a:endParaRPr lang="en-US" sz="2400" dirty="0">
              <a:solidFill>
                <a:schemeClr val="tx1"/>
              </a:solidFill>
              <a:latin typeface="Trebuchet MS" panose="020B0603020202020204" pitchFamily="34" charset="0"/>
              <a:ea typeface="MS PGothic" panose="020B0600070205080204" pitchFamily="34" charset="-128"/>
            </a:endParaRPr>
          </a:p>
        </p:txBody>
      </p:sp>
    </p:spTree>
    <p:extLst>
      <p:ext uri="{BB962C8B-B14F-4D97-AF65-F5344CB8AC3E}">
        <p14:creationId xmlns:p14="http://schemas.microsoft.com/office/powerpoint/2010/main" val="1953665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 model English_4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 model English_4_template" id="{7D8B39FA-BDC6-49DA-80B2-557B66039EF2}" vid="{E141863E-E0E4-4E1D-A7D0-DA94DC3BC9E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model English_4_template" id="{7D8B39FA-BDC6-49DA-80B2-557B66039EF2}" vid="{25884F79-A64A-41C6-ABDF-321B6F8FA73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model English_4_template</Template>
  <TotalTime>19791</TotalTime>
  <Words>3049</Words>
  <Application>Microsoft Office PowerPoint</Application>
  <PresentationFormat>On-screen Show (4:3)</PresentationFormat>
  <Paragraphs>236</Paragraphs>
  <Slides>21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MS PGothic</vt:lpstr>
      <vt:lpstr>ヒラギノ角ゴ ProN W3</vt:lpstr>
      <vt:lpstr>Arial</vt:lpstr>
      <vt:lpstr>Calibri</vt:lpstr>
      <vt:lpstr>Calibri Light</vt:lpstr>
      <vt:lpstr>Gill Sans</vt:lpstr>
      <vt:lpstr>Trebuchet MS</vt:lpstr>
      <vt:lpstr>PPT model English_4_template</vt:lpstr>
      <vt:lpstr>Custom Design</vt:lpstr>
      <vt:lpstr>Romania – Republic of Serbia  IPA Cross-border Cooperation Programme </vt:lpstr>
      <vt:lpstr>Programming Languages</vt:lpstr>
      <vt:lpstr>Constants</vt:lpstr>
      <vt:lpstr>Variables (1)</vt:lpstr>
      <vt:lpstr>Variables (2)</vt:lpstr>
      <vt:lpstr>Python Variable Name Rules</vt:lpstr>
      <vt:lpstr>Reserved Words</vt:lpstr>
      <vt:lpstr>Statements (1)</vt:lpstr>
      <vt:lpstr>Statements (2)</vt:lpstr>
      <vt:lpstr>Statements (3)</vt:lpstr>
      <vt:lpstr>Numeric Expressions (1)</vt:lpstr>
      <vt:lpstr>Numeric Expressions (2)</vt:lpstr>
      <vt:lpstr>Order of Evaluation</vt:lpstr>
      <vt:lpstr>Operator Precedence Rules (1)</vt:lpstr>
      <vt:lpstr>Operator Precedence Rules (2)</vt:lpstr>
      <vt:lpstr>Integer division (1)</vt:lpstr>
      <vt:lpstr>String operations(1)</vt:lpstr>
      <vt:lpstr>String operations(2)</vt:lpstr>
      <vt:lpstr>User Input(1)</vt:lpstr>
      <vt:lpstr>User Input(2)</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Razvan Bogdan</cp:lastModifiedBy>
  <cp:revision>86</cp:revision>
  <dcterms:created xsi:type="dcterms:W3CDTF">2014-06-30T05:47:26Z</dcterms:created>
  <dcterms:modified xsi:type="dcterms:W3CDTF">2015-05-25T19:14:48Z</dcterms:modified>
</cp:coreProperties>
</file>