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1" r:id="rId2"/>
  </p:sldMasterIdLst>
  <p:notesMasterIdLst>
    <p:notesMasterId r:id="rId14"/>
  </p:notesMasterIdLst>
  <p:sldIdLst>
    <p:sldId id="286" r:id="rId3"/>
    <p:sldId id="287" r:id="rId4"/>
    <p:sldId id="259" r:id="rId5"/>
    <p:sldId id="279" r:id="rId6"/>
    <p:sldId id="285" r:id="rId7"/>
    <p:sldId id="280" r:id="rId8"/>
    <p:sldId id="281" r:id="rId9"/>
    <p:sldId id="282" r:id="rId10"/>
    <p:sldId id="283" r:id="rId11"/>
    <p:sldId id="284" r:id="rId12"/>
    <p:sldId id="278" r:id="rId13"/>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794" autoAdjust="0"/>
  </p:normalViewPr>
  <p:slideViewPr>
    <p:cSldViewPr snapToGrid="0">
      <p:cViewPr varScale="1">
        <p:scale>
          <a:sx n="47" d="100"/>
          <a:sy n="47" d="100"/>
        </p:scale>
        <p:origin x="202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54978-51AB-4266-BD6C-DCD826109BBE}" type="datetimeFigureOut">
              <a:rPr lang="en-US" smtClean="0"/>
              <a:t>5/25/2015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310B3-33F5-472F-BEAA-49C839CBD56D}" type="slidenum">
              <a:rPr lang="en-US" smtClean="0"/>
              <a:t>‹#›</a:t>
            </a:fld>
            <a:endParaRPr lang="en-US"/>
          </a:p>
        </p:txBody>
      </p:sp>
    </p:spTree>
    <p:extLst>
      <p:ext uri="{BB962C8B-B14F-4D97-AF65-F5344CB8AC3E}">
        <p14:creationId xmlns:p14="http://schemas.microsoft.com/office/powerpoint/2010/main" val="87961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 </a:t>
            </a:r>
            <a:r>
              <a:rPr lang="en-US" dirty="0" smtClean="0"/>
              <a:t>Hello everyone and welcome to programming languages course.</a:t>
            </a:r>
          </a:p>
        </p:txBody>
      </p:sp>
      <p:sp>
        <p:nvSpPr>
          <p:cNvPr id="23555" name="Slide Number Placeholder 3"/>
          <p:cNvSpPr>
            <a:spLocks noGrp="1"/>
          </p:cNvSpPr>
          <p:nvPr>
            <p:ph type="sldNum" sz="quarter" idx="5"/>
          </p:nvPr>
        </p:nvSpPr>
        <p:spPr>
          <a:noFill/>
        </p:spPr>
        <p:txBody>
          <a:bodyPr/>
          <a:lstStyle/>
          <a:p>
            <a:fld id="{FBDD3036-CF63-4D4D-8C9F-F3F4A9A2FF0B}" type="slidenum">
              <a:rPr lang="en-US" smtClean="0"/>
              <a:pPr/>
              <a:t>1</a:t>
            </a:fld>
            <a:endParaRPr lang="en-US" smtClean="0"/>
          </a:p>
        </p:txBody>
      </p:sp>
    </p:spTree>
    <p:extLst>
      <p:ext uri="{BB962C8B-B14F-4D97-AF65-F5344CB8AC3E}">
        <p14:creationId xmlns:p14="http://schemas.microsoft.com/office/powerpoint/2010/main" val="667964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a:t>
            </a:r>
            <a:r>
              <a:rPr lang="en-US" b="1" dirty="0" smtClean="0"/>
              <a:t>10: </a:t>
            </a:r>
            <a:r>
              <a:rPr lang="en-US" b="1" dirty="0" smtClean="0"/>
              <a:t>Try/except (1): “</a:t>
            </a:r>
            <a:r>
              <a:rPr lang="en-US" sz="1200" b="0" i="0" kern="1200" dirty="0" smtClean="0">
                <a:solidFill>
                  <a:schemeClr val="tx1"/>
                </a:solidFill>
                <a:effectLst/>
                <a:latin typeface="+mn-lt"/>
                <a:ea typeface="+mn-ea"/>
                <a:cs typeface="+mn-cs"/>
              </a:rPr>
              <a:t>There is a conditional execution structure built into Python to handle potentially error prone code called the “try / except” block. The idea of try and except is that if you know that a particular block of code may have a problem executing and you want to maintain some semblance of program control instead of Python simply quitting with errors when it encounters this potentially volatile code, you can provide Python an alternative block of code to be executed if an error occurs. These extra statements (the except block) are ignored if there is no error. This is especially useful for code that involves potentially erroneous user input but can apply to any code debugging situation you're dealing with.</a:t>
            </a:r>
          </a:p>
          <a:p>
            <a:r>
              <a:rPr lang="en-US" sz="1200" b="0" i="0" kern="1200" dirty="0" smtClean="0">
                <a:solidFill>
                  <a:schemeClr val="tx1"/>
                </a:solidFill>
                <a:effectLst/>
                <a:latin typeface="+mn-lt"/>
                <a:ea typeface="+mn-ea"/>
                <a:cs typeface="+mn-cs"/>
              </a:rPr>
              <a:t>Beginning with try Python tests the first operation. If the operation fails then it proceeds to follow the instructions in except. If the try is successful then except is skipped.” (from https://share.coursera.org/wiki/index.php/Pythonlearn:resources-week03)</a:t>
            </a:r>
          </a:p>
          <a:p>
            <a:r>
              <a:rPr lang="en-US" sz="1200" b="0" i="0" kern="1200" dirty="0" smtClean="0">
                <a:solidFill>
                  <a:schemeClr val="tx1"/>
                </a:solidFill>
                <a:effectLst/>
                <a:latin typeface="+mn-lt"/>
                <a:ea typeface="+mn-ea"/>
                <a:cs typeface="+mn-cs"/>
              </a:rPr>
              <a:t>Let’s take the following example: we would like to read an integer value from the keyboard and multiply that value by 2. If we fail to introduce an integer value (for</a:t>
            </a:r>
            <a:r>
              <a:rPr lang="en-US" sz="1200" b="0" i="0" kern="1200" baseline="0" dirty="0" smtClean="0">
                <a:solidFill>
                  <a:schemeClr val="tx1"/>
                </a:solidFill>
                <a:effectLst/>
                <a:latin typeface="+mn-lt"/>
                <a:ea typeface="+mn-ea"/>
                <a:cs typeface="+mn-cs"/>
              </a:rPr>
              <a:t> example we are introducing a sequence of characters) then </a:t>
            </a:r>
            <a:r>
              <a:rPr lang="en-US" sz="1200" b="0" i="0" u="none" strike="noStrike" kern="1200" baseline="0" dirty="0" smtClean="0">
                <a:solidFill>
                  <a:schemeClr val="tx1"/>
                </a:solidFill>
                <a:latin typeface="+mn-lt"/>
                <a:ea typeface="+mn-ea"/>
                <a:cs typeface="+mn-cs"/>
              </a:rPr>
              <a:t>the script immediately stops in its tracks with a </a:t>
            </a:r>
            <a:r>
              <a:rPr lang="en-US" sz="1200" b="0" i="0" u="none" strike="noStrike" kern="1200" baseline="0" dirty="0" err="1" smtClean="0">
                <a:solidFill>
                  <a:schemeClr val="tx1"/>
                </a:solidFill>
                <a:latin typeface="+mn-lt"/>
                <a:ea typeface="+mn-ea"/>
                <a:cs typeface="+mn-cs"/>
              </a:rPr>
              <a:t>traceback</a:t>
            </a:r>
            <a:r>
              <a:rPr lang="en-US" sz="1200" b="0" i="0" u="none" strike="noStrike" kern="1200" baseline="0" dirty="0" smtClean="0">
                <a:solidFill>
                  <a:schemeClr val="tx1"/>
                </a:solidFill>
                <a:latin typeface="+mn-lt"/>
                <a:ea typeface="+mn-ea"/>
                <a:cs typeface="+mn-cs"/>
              </a:rPr>
              <a:t>. We can rewrite our code to test whether the input is a number. If the input is a number we will compute the multiplication; if not then a message will be displayed. </a:t>
            </a:r>
          </a:p>
          <a:p>
            <a:r>
              <a:rPr lang="en-US" sz="1200" b="0" i="0" kern="1200" dirty="0" smtClean="0">
                <a:solidFill>
                  <a:schemeClr val="tx1"/>
                </a:solidFill>
                <a:effectLst/>
                <a:latin typeface="+mn-lt"/>
                <a:ea typeface="+mn-ea"/>
                <a:cs typeface="+mn-cs"/>
              </a:rPr>
              <a:t>“Because after an except block is finished, executing the program will continue to run any code in the main body beyond the try/except block. In the case of the above example, we can either set </a:t>
            </a:r>
            <a:r>
              <a:rPr lang="en-US" dirty="0" smtClean="0"/>
              <a:t>test = 1</a:t>
            </a:r>
            <a:r>
              <a:rPr lang="en-US" sz="1200" b="0" i="0" kern="1200" dirty="0" smtClean="0">
                <a:solidFill>
                  <a:schemeClr val="tx1"/>
                </a:solidFill>
                <a:effectLst/>
                <a:latin typeface="+mn-lt"/>
                <a:ea typeface="+mn-ea"/>
                <a:cs typeface="+mn-cs"/>
              </a:rPr>
              <a:t> or some other default value before we let it continue execution</a:t>
            </a:r>
            <a:r>
              <a:rPr lang="en-US" sz="1200" b="0" i="0" kern="1200" baseline="0" dirty="0" smtClean="0">
                <a:solidFill>
                  <a:schemeClr val="tx1"/>
                </a:solidFill>
                <a:effectLst/>
                <a:latin typeface="+mn-lt"/>
                <a:ea typeface="+mn-ea"/>
                <a:cs typeface="+mn-cs"/>
              </a:rPr>
              <a:t> o</a:t>
            </a:r>
            <a:r>
              <a:rPr lang="en-US" sz="1200" b="0" i="0" kern="1200" dirty="0" smtClean="0">
                <a:solidFill>
                  <a:schemeClr val="tx1"/>
                </a:solidFill>
                <a:effectLst/>
                <a:latin typeface="+mn-lt"/>
                <a:ea typeface="+mn-ea"/>
                <a:cs typeface="+mn-cs"/>
              </a:rPr>
              <a:t>r we can prompt the user and </a:t>
            </a:r>
            <a:r>
              <a:rPr lang="en-US" dirty="0" smtClean="0"/>
              <a:t>quit()</a:t>
            </a:r>
            <a:r>
              <a:rPr lang="en-US" sz="1200" b="0" i="0" kern="1200" dirty="0" smtClean="0">
                <a:solidFill>
                  <a:schemeClr val="tx1"/>
                </a:solidFill>
                <a:effectLst/>
                <a:latin typeface="+mn-lt"/>
                <a:ea typeface="+mn-ea"/>
                <a:cs typeface="+mn-cs"/>
              </a:rPr>
              <a:t> within the except block itself” as we see in the example</a:t>
            </a:r>
            <a:r>
              <a:rPr lang="en-US" sz="1200" b="0" i="0" kern="1200" baseline="0" dirty="0" smtClean="0">
                <a:solidFill>
                  <a:schemeClr val="tx1"/>
                </a:solidFill>
                <a:effectLst/>
                <a:latin typeface="+mn-lt"/>
                <a:ea typeface="+mn-ea"/>
                <a:cs typeface="+mn-cs"/>
              </a:rPr>
              <a:t> starting at line 12 </a:t>
            </a:r>
            <a:r>
              <a:rPr lang="en-US" sz="1200" b="0" i="0" kern="1200" dirty="0" smtClean="0">
                <a:solidFill>
                  <a:schemeClr val="tx1"/>
                </a:solidFill>
                <a:effectLst/>
                <a:latin typeface="+mn-lt"/>
                <a:ea typeface="+mn-ea"/>
                <a:cs typeface="+mn-cs"/>
              </a:rPr>
              <a:t>(from https://share.coursera.org/wiki/index.php/Pythonlearn:resources-week03)</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Handling an exception with a try statement is called catching an exception. In this example, the except clause prints an error message. In general, catching an exception gives you a chance to fix the problem, or try again, or at least end the program gracefully. (Charles Severance, Python for Informatics: Exploring Information)</a:t>
            </a:r>
            <a:endParaRPr lang="en-US" dirty="0" smtClean="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3E310B3-33F5-472F-BEAA-49C839CBD56D}" type="slidenum">
              <a:rPr lang="en-US" smtClean="0"/>
              <a:t>10</a:t>
            </a:fld>
            <a:endParaRPr lang="en-US"/>
          </a:p>
        </p:txBody>
      </p:sp>
    </p:spTree>
    <p:extLst>
      <p:ext uri="{BB962C8B-B14F-4D97-AF65-F5344CB8AC3E}">
        <p14:creationId xmlns:p14="http://schemas.microsoft.com/office/powerpoint/2010/main" val="3573640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a:t>
            </a:r>
            <a:r>
              <a:rPr lang="en-US" b="1" dirty="0" smtClean="0"/>
              <a:t>11: </a:t>
            </a:r>
            <a:r>
              <a:rPr lang="en-US" b="1" dirty="0" smtClean="0"/>
              <a:t>Homework</a:t>
            </a:r>
            <a:r>
              <a:rPr lang="en-US" b="0" dirty="0" smtClean="0"/>
              <a:t>: </a:t>
            </a:r>
            <a:r>
              <a:rPr lang="en-US" dirty="0" smtClean="0"/>
              <a:t>As homework,</a:t>
            </a:r>
            <a:r>
              <a:rPr lang="en-US" baseline="0" dirty="0" smtClean="0"/>
              <a:t> please try and solve the following problems: first of all, try to implement in Canopy all the provided examples. After that r</a:t>
            </a:r>
            <a:r>
              <a:rPr lang="en-US" dirty="0" smtClean="0"/>
              <a:t>ewrite your pay computation to give the employee 1.75 times the hourly rate for hours worked above 40 hours</a:t>
            </a:r>
            <a:r>
              <a:rPr lang="en-US" baseline="0" dirty="0" smtClean="0"/>
              <a:t>; after that, r</a:t>
            </a:r>
            <a:r>
              <a:rPr lang="en-US" dirty="0" smtClean="0"/>
              <a:t>ewrite your pay program using try and except so that your program handles non-numeric input gracefully by printing a message and exiting the program;</a:t>
            </a:r>
            <a:r>
              <a:rPr lang="en-US" baseline="0" dirty="0" smtClean="0"/>
              <a:t> and finally convert a Celsius temperature into Fahrenheit, but </a:t>
            </a:r>
            <a:r>
              <a:rPr lang="en-US" dirty="0" smtClean="0"/>
              <a:t>each value that is read from the user should be real</a:t>
            </a:r>
            <a:r>
              <a:rPr lang="en-US" baseline="0" dirty="0" smtClean="0"/>
              <a:t>; non-numeric values will be dealt with try and except.</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11</a:t>
            </a:fld>
            <a:endParaRPr lang="en-US"/>
          </a:p>
        </p:txBody>
      </p:sp>
    </p:spTree>
    <p:extLst>
      <p:ext uri="{BB962C8B-B14F-4D97-AF65-F5344CB8AC3E}">
        <p14:creationId xmlns:p14="http://schemas.microsoft.com/office/powerpoint/2010/main" val="186593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2: </a:t>
            </a:r>
            <a:r>
              <a:rPr lang="en-US" dirty="0" smtClean="0"/>
              <a:t>In this lecture we are going to talk about </a:t>
            </a:r>
            <a:r>
              <a:rPr lang="en-US" sz="1200" b="1" dirty="0" smtClean="0">
                <a:latin typeface="Trebuchet MS" panose="020B0603020202020204" pitchFamily="34" charset="0"/>
              </a:rPr>
              <a:t>Conditional execution</a:t>
            </a:r>
            <a:r>
              <a:rPr lang="en-US"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a:t>
            </a:fld>
            <a:endParaRPr lang="en-US"/>
          </a:p>
        </p:txBody>
      </p:sp>
    </p:spTree>
    <p:extLst>
      <p:ext uri="{BB962C8B-B14F-4D97-AF65-F5344CB8AC3E}">
        <p14:creationId xmlns:p14="http://schemas.microsoft.com/office/powerpoint/2010/main" val="909769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a:t>
            </a:r>
            <a:r>
              <a:rPr lang="en-US" b="1" dirty="0" smtClean="0"/>
              <a:t>3: </a:t>
            </a:r>
            <a:r>
              <a:rPr lang="en-US" b="1" dirty="0" smtClean="0"/>
              <a:t>Boolean expressions (1):</a:t>
            </a:r>
            <a:r>
              <a:rPr lang="en-US" baseline="0" dirty="0" smtClean="0"/>
              <a:t> </a:t>
            </a:r>
            <a:r>
              <a:rPr lang="en-US" sz="1200" b="0" i="0" u="none" strike="noStrike" kern="1200" baseline="0" dirty="0" smtClean="0">
                <a:solidFill>
                  <a:schemeClr val="tx1"/>
                </a:solidFill>
                <a:latin typeface="+mn-lt"/>
                <a:ea typeface="+mn-ea"/>
                <a:cs typeface="+mn-cs"/>
              </a:rPr>
              <a:t>A </a:t>
            </a:r>
            <a:r>
              <a:rPr lang="en-US" sz="1200" b="0" i="0" u="none" strike="noStrike" kern="1200" baseline="0" dirty="0" err="1" smtClean="0">
                <a:solidFill>
                  <a:schemeClr val="tx1"/>
                </a:solidFill>
                <a:latin typeface="+mn-lt"/>
                <a:ea typeface="+mn-ea"/>
                <a:cs typeface="+mn-cs"/>
              </a:rPr>
              <a:t>boolean</a:t>
            </a:r>
            <a:r>
              <a:rPr lang="en-US" sz="1200" b="0" i="0" u="none" strike="noStrike" kern="1200" baseline="0" dirty="0" smtClean="0">
                <a:solidFill>
                  <a:schemeClr val="tx1"/>
                </a:solidFill>
                <a:latin typeface="+mn-lt"/>
                <a:ea typeface="+mn-ea"/>
                <a:cs typeface="+mn-cs"/>
              </a:rPr>
              <a:t> expression is an expression that is either true or false. The following examples use the operator ==, which compares two operands and produces True if they are equal and False otherwise. True and False are special values that belong to the type </a:t>
            </a:r>
            <a:r>
              <a:rPr lang="en-US" sz="1200" b="0" i="0" u="none" strike="noStrike" kern="1200" baseline="0" dirty="0" err="1" smtClean="0">
                <a:solidFill>
                  <a:schemeClr val="tx1"/>
                </a:solidFill>
                <a:latin typeface="+mn-lt"/>
                <a:ea typeface="+mn-ea"/>
                <a:cs typeface="+mn-cs"/>
              </a:rPr>
              <a:t>bool</a:t>
            </a:r>
            <a:r>
              <a:rPr lang="en-US" sz="1200" b="0" i="0" u="none" strike="noStrike" kern="1200" baseline="0" dirty="0" smtClean="0">
                <a:solidFill>
                  <a:schemeClr val="tx1"/>
                </a:solidFill>
                <a:latin typeface="+mn-lt"/>
                <a:ea typeface="+mn-ea"/>
                <a:cs typeface="+mn-cs"/>
              </a:rPr>
              <a:t> as it can be seen that we obtain when we apply type to either True or False. </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3</a:t>
            </a:fld>
            <a:endParaRPr lang="en-US"/>
          </a:p>
        </p:txBody>
      </p:sp>
    </p:spTree>
    <p:extLst>
      <p:ext uri="{BB962C8B-B14F-4D97-AF65-F5344CB8AC3E}">
        <p14:creationId xmlns:p14="http://schemas.microsoft.com/office/powerpoint/2010/main" val="2879377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a:t>
            </a:r>
            <a:r>
              <a:rPr lang="en-US" b="1" dirty="0" smtClean="0"/>
              <a:t>4: </a:t>
            </a:r>
            <a:r>
              <a:rPr lang="en-US" b="1" dirty="0" smtClean="0"/>
              <a:t>Boolean expressions (2):</a:t>
            </a:r>
            <a:r>
              <a:rPr lang="en-US" baseline="0" dirty="0" smtClean="0"/>
              <a:t> </a:t>
            </a:r>
            <a:r>
              <a:rPr lang="en-US" sz="1200" b="0" i="0" u="none" strike="noStrike" kern="1200" baseline="0" dirty="0" smtClean="0">
                <a:solidFill>
                  <a:schemeClr val="tx1"/>
                </a:solidFill>
                <a:latin typeface="+mn-lt"/>
                <a:ea typeface="+mn-ea"/>
                <a:cs typeface="+mn-cs"/>
              </a:rPr>
              <a:t>== is only one of the comparison operators. The rest are presented in the table, being less than, less than or equal, equal to, greater then or equal, greater than and not equal. You should know that Python symbols are different from the mathematical symbols. A common error is to use a single equal sign (=) instead of a double equal sign (==). Remember that = is an assignment operator and == is a comparison operator. </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4</a:t>
            </a:fld>
            <a:endParaRPr lang="en-US"/>
          </a:p>
        </p:txBody>
      </p:sp>
    </p:spTree>
    <p:extLst>
      <p:ext uri="{BB962C8B-B14F-4D97-AF65-F5344CB8AC3E}">
        <p14:creationId xmlns:p14="http://schemas.microsoft.com/office/powerpoint/2010/main" val="4088790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a:t>
            </a:r>
            <a:r>
              <a:rPr lang="en-US" b="1" dirty="0" smtClean="0"/>
              <a:t>5: </a:t>
            </a:r>
            <a:r>
              <a:rPr lang="en-US" b="1" dirty="0" smtClean="0"/>
              <a:t>Logical Operators:</a:t>
            </a:r>
            <a:r>
              <a:rPr lang="en-US" baseline="0" dirty="0" smtClean="0"/>
              <a:t> </a:t>
            </a:r>
            <a:r>
              <a:rPr lang="en-US" sz="1200" b="0" i="0" kern="1200" dirty="0" smtClean="0">
                <a:solidFill>
                  <a:schemeClr val="tx1"/>
                </a:solidFill>
                <a:effectLst/>
                <a:latin typeface="+mn-lt"/>
                <a:ea typeface="+mn-ea"/>
                <a:cs typeface="+mn-cs"/>
              </a:rPr>
              <a:t>Python provides a set of logical operators to combine multiple </a:t>
            </a:r>
            <a:r>
              <a:rPr lang="en-US" sz="1200" b="0" i="0" kern="1200" dirty="0" err="1" smtClean="0">
                <a:solidFill>
                  <a:schemeClr val="tx1"/>
                </a:solidFill>
                <a:effectLst/>
                <a:latin typeface="+mn-lt"/>
                <a:ea typeface="+mn-ea"/>
                <a:cs typeface="+mn-cs"/>
              </a:rPr>
              <a:t>boolean</a:t>
            </a:r>
            <a:r>
              <a:rPr lang="en-US" sz="1200" b="0" i="0" kern="1200" dirty="0" smtClean="0">
                <a:solidFill>
                  <a:schemeClr val="tx1"/>
                </a:solidFill>
                <a:effectLst/>
                <a:latin typeface="+mn-lt"/>
                <a:ea typeface="+mn-ea"/>
                <a:cs typeface="+mn-cs"/>
              </a:rPr>
              <a:t> expressions together for more complex </a:t>
            </a:r>
            <a:r>
              <a:rPr lang="en-US" sz="1200" b="0" i="0" kern="1200" dirty="0" err="1" smtClean="0">
                <a:solidFill>
                  <a:schemeClr val="tx1"/>
                </a:solidFill>
                <a:effectLst/>
                <a:latin typeface="+mn-lt"/>
                <a:ea typeface="+mn-ea"/>
                <a:cs typeface="+mn-cs"/>
              </a:rPr>
              <a:t>boolean</a:t>
            </a:r>
            <a:r>
              <a:rPr lang="en-US" sz="1200" b="0" i="0" kern="1200" dirty="0" smtClean="0">
                <a:solidFill>
                  <a:schemeClr val="tx1"/>
                </a:solidFill>
                <a:effectLst/>
                <a:latin typeface="+mn-lt"/>
                <a:ea typeface="+mn-ea"/>
                <a:cs typeface="+mn-cs"/>
              </a:rPr>
              <a:t> logic testing</a:t>
            </a:r>
            <a:r>
              <a:rPr lang="en-US" sz="1200" b="0" i="0" kern="1200" baseline="0" dirty="0" smtClean="0">
                <a:solidFill>
                  <a:schemeClr val="tx1"/>
                </a:solidFill>
                <a:effectLst/>
                <a:latin typeface="+mn-lt"/>
                <a:ea typeface="+mn-ea"/>
                <a:cs typeface="+mn-cs"/>
              </a:rPr>
              <a:t> and operations.</a:t>
            </a:r>
          </a:p>
          <a:p>
            <a:pPr marL="0" indent="0">
              <a:buFontTx/>
              <a:buNone/>
            </a:pPr>
            <a:r>
              <a:rPr lang="en-US" dirty="0" smtClean="0"/>
              <a:t>- and logical operator checks whether both </a:t>
            </a:r>
            <a:r>
              <a:rPr lang="en-US" dirty="0" err="1" smtClean="0"/>
              <a:t>boolean</a:t>
            </a:r>
            <a:r>
              <a:rPr lang="en-US" dirty="0" smtClean="0"/>
              <a:t> expressions evaluate as true</a:t>
            </a:r>
          </a:p>
          <a:p>
            <a:pPr marL="171450" indent="-171450">
              <a:buFontTx/>
              <a:buChar char="-"/>
            </a:pPr>
            <a:r>
              <a:rPr lang="en-US" dirty="0" smtClean="0"/>
              <a:t>or checks whether either expression is evaluated as true</a:t>
            </a:r>
          </a:p>
          <a:p>
            <a:pPr marL="171450" indent="-171450">
              <a:buFontTx/>
              <a:buChar char="-"/>
            </a:pPr>
            <a:r>
              <a:rPr lang="en-US" dirty="0" smtClean="0"/>
              <a:t>not negates a </a:t>
            </a:r>
            <a:r>
              <a:rPr lang="en-US" dirty="0" err="1" smtClean="0"/>
              <a:t>boolean</a:t>
            </a:r>
            <a:r>
              <a:rPr lang="en-US" dirty="0" smtClean="0"/>
              <a:t> expression, i.e. if the </a:t>
            </a:r>
            <a:r>
              <a:rPr lang="en-US" dirty="0" err="1" smtClean="0"/>
              <a:t>bool</a:t>
            </a:r>
            <a:r>
              <a:rPr lang="en-US" dirty="0" smtClean="0"/>
              <a:t> value returned is false then not evaluates to true.</a:t>
            </a:r>
          </a:p>
          <a:p>
            <a:pPr marL="0" indent="0">
              <a:buFontTx/>
              <a:buNone/>
            </a:pPr>
            <a:r>
              <a:rPr lang="en-US" sz="1200" b="0" i="0" kern="1200" dirty="0" smtClean="0">
                <a:solidFill>
                  <a:schemeClr val="tx1"/>
                </a:solidFill>
                <a:effectLst/>
                <a:latin typeface="+mn-lt"/>
                <a:ea typeface="+mn-ea"/>
                <a:cs typeface="+mn-cs"/>
              </a:rPr>
              <a:t>Considering that A and B are </a:t>
            </a:r>
            <a:r>
              <a:rPr lang="en-US" sz="1200" b="0" i="0" kern="1200" dirty="0" err="1" smtClean="0">
                <a:solidFill>
                  <a:schemeClr val="tx1"/>
                </a:solidFill>
                <a:effectLst/>
                <a:latin typeface="+mn-lt"/>
                <a:ea typeface="+mn-ea"/>
                <a:cs typeface="+mn-cs"/>
              </a:rPr>
              <a:t>boolean</a:t>
            </a:r>
            <a:r>
              <a:rPr lang="en-US" sz="1200" b="0" i="0" kern="1200" dirty="0" smtClean="0">
                <a:solidFill>
                  <a:schemeClr val="tx1"/>
                </a:solidFill>
                <a:effectLst/>
                <a:latin typeface="+mn-lt"/>
                <a:ea typeface="+mn-ea"/>
                <a:cs typeface="+mn-cs"/>
              </a:rPr>
              <a:t> expressions, we can build the truth table presented of these logical operators as you can see on the slide.</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5</a:t>
            </a:fld>
            <a:endParaRPr lang="en-US"/>
          </a:p>
        </p:txBody>
      </p:sp>
    </p:spTree>
    <p:extLst>
      <p:ext uri="{BB962C8B-B14F-4D97-AF65-F5344CB8AC3E}">
        <p14:creationId xmlns:p14="http://schemas.microsoft.com/office/powerpoint/2010/main" val="2921135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a:t>
            </a:r>
            <a:r>
              <a:rPr lang="en-US" b="1" dirty="0" smtClean="0"/>
              <a:t>6: </a:t>
            </a:r>
            <a:r>
              <a:rPr lang="en-US" b="1" dirty="0" smtClean="0"/>
              <a:t>Conditional execution:</a:t>
            </a:r>
            <a:r>
              <a:rPr lang="en-US" baseline="0" dirty="0" smtClean="0"/>
              <a:t> </a:t>
            </a:r>
            <a:r>
              <a:rPr lang="en-US" sz="1200" b="0" i="0" u="none" strike="noStrike" kern="1200" baseline="0" dirty="0" smtClean="0">
                <a:solidFill>
                  <a:schemeClr val="tx1"/>
                </a:solidFill>
                <a:latin typeface="+mn-lt"/>
                <a:ea typeface="+mn-ea"/>
                <a:cs typeface="+mn-cs"/>
              </a:rPr>
              <a:t>In order to write useful programs, we usually need the capacity to check different conditions and change the behavior of the program according to those situations. Conditional statements give us this ability. The simplest form is the if statement. The </a:t>
            </a:r>
            <a:r>
              <a:rPr lang="en-US" sz="1200" b="0" i="0" u="none" strike="noStrike" kern="1200" baseline="0" dirty="0" err="1" smtClean="0">
                <a:solidFill>
                  <a:schemeClr val="tx1"/>
                </a:solidFill>
                <a:latin typeface="+mn-lt"/>
                <a:ea typeface="+mn-ea"/>
                <a:cs typeface="+mn-cs"/>
              </a:rPr>
              <a:t>boolean</a:t>
            </a:r>
            <a:r>
              <a:rPr lang="en-US" sz="1200" b="0" i="0" u="none" strike="noStrike" kern="1200" baseline="0" dirty="0" smtClean="0">
                <a:solidFill>
                  <a:schemeClr val="tx1"/>
                </a:solidFill>
                <a:latin typeface="+mn-lt"/>
                <a:ea typeface="+mn-ea"/>
                <a:cs typeface="+mn-cs"/>
              </a:rPr>
              <a:t> expression after the if statement is called the condition. We end the if statement with a colon character (:) and the line(s) after the if statement are indented. If the logical condition is true, then the indented statement will be executed. If the logical condition is false, the indented statement will be skipped.</a:t>
            </a:r>
          </a:p>
          <a:p>
            <a:r>
              <a:rPr lang="en-US" sz="1200" b="0" i="0" kern="1200" dirty="0" smtClean="0">
                <a:solidFill>
                  <a:schemeClr val="tx1"/>
                </a:solidFill>
                <a:effectLst/>
                <a:latin typeface="+mn-lt"/>
                <a:ea typeface="+mn-ea"/>
                <a:cs typeface="+mn-cs"/>
              </a:rPr>
              <a:t>In the first example (which is starting on line 10) the </a:t>
            </a:r>
            <a:r>
              <a:rPr lang="en-US" dirty="0" smtClean="0"/>
              <a:t>print</a:t>
            </a:r>
            <a:r>
              <a:rPr lang="en-US" sz="1200" b="0" i="0" kern="1200" dirty="0" smtClean="0">
                <a:solidFill>
                  <a:schemeClr val="tx1"/>
                </a:solidFill>
                <a:effectLst/>
                <a:latin typeface="+mn-lt"/>
                <a:ea typeface="+mn-ea"/>
                <a:cs typeface="+mn-cs"/>
              </a:rPr>
              <a:t> function is placed on the same line as the </a:t>
            </a:r>
            <a:r>
              <a:rPr lang="en-US" dirty="0" smtClean="0"/>
              <a:t>if</a:t>
            </a:r>
            <a:r>
              <a:rPr lang="en-US" sz="1200" b="0" i="0" kern="1200" dirty="0" smtClean="0">
                <a:solidFill>
                  <a:schemeClr val="tx1"/>
                </a:solidFill>
                <a:effectLst/>
                <a:latin typeface="+mn-lt"/>
                <a:ea typeface="+mn-ea"/>
                <a:cs typeface="+mn-cs"/>
              </a:rPr>
              <a:t> statement, immediately following the </a:t>
            </a:r>
            <a:r>
              <a:rPr lang="en-US" dirty="0" smtClean="0"/>
              <a:t>colon</a:t>
            </a:r>
            <a:r>
              <a:rPr lang="en-US" sz="1200" b="0" i="0" kern="1200" dirty="0" smtClean="0">
                <a:solidFill>
                  <a:schemeClr val="tx1"/>
                </a:solidFill>
                <a:effectLst/>
                <a:latin typeface="+mn-lt"/>
                <a:ea typeface="+mn-ea"/>
                <a:cs typeface="+mn-cs"/>
              </a:rPr>
              <a:t> character (:). “This is an acceptable format if you only have one line of code you want to execute after your conditional statement. If there is a whole section of code that you want to execute (like in the third</a:t>
            </a:r>
            <a:r>
              <a:rPr lang="en-US" sz="1200" b="0" i="0" kern="1200" baseline="0" dirty="0" smtClean="0">
                <a:solidFill>
                  <a:schemeClr val="tx1"/>
                </a:solidFill>
                <a:effectLst/>
                <a:latin typeface="+mn-lt"/>
                <a:ea typeface="+mn-ea"/>
                <a:cs typeface="+mn-cs"/>
              </a:rPr>
              <a:t> example starting on line 13, </a:t>
            </a:r>
            <a:r>
              <a:rPr lang="en-US" sz="1200" b="0" i="0" kern="1200" dirty="0" smtClean="0">
                <a:solidFill>
                  <a:schemeClr val="tx1"/>
                </a:solidFill>
                <a:effectLst/>
                <a:latin typeface="+mn-lt"/>
                <a:ea typeface="+mn-ea"/>
                <a:cs typeface="+mn-cs"/>
              </a:rPr>
              <a:t>often referred to as a </a:t>
            </a:r>
            <a:r>
              <a:rPr lang="en-US" sz="1200" b="0" i="1" kern="1200" dirty="0" smtClean="0">
                <a:solidFill>
                  <a:schemeClr val="tx1"/>
                </a:solidFill>
                <a:effectLst/>
                <a:latin typeface="+mn-lt"/>
                <a:ea typeface="+mn-ea"/>
                <a:cs typeface="+mn-cs"/>
              </a:rPr>
              <a:t>code block</a:t>
            </a:r>
            <a:r>
              <a:rPr lang="en-US" sz="1200" b="0" i="0" kern="1200" dirty="0" smtClean="0">
                <a:solidFill>
                  <a:schemeClr val="tx1"/>
                </a:solidFill>
                <a:effectLst/>
                <a:latin typeface="+mn-lt"/>
                <a:ea typeface="+mn-ea"/>
                <a:cs typeface="+mn-cs"/>
              </a:rPr>
              <a:t>), then the valid syntax is to place them in the following lines under the </a:t>
            </a:r>
            <a:r>
              <a:rPr lang="en-US" dirty="0" smtClean="0"/>
              <a:t>if</a:t>
            </a:r>
            <a:r>
              <a:rPr lang="en-US" sz="1200" b="0" i="0" kern="1200" dirty="0" smtClean="0">
                <a:solidFill>
                  <a:schemeClr val="tx1"/>
                </a:solidFill>
                <a:effectLst/>
                <a:latin typeface="+mn-lt"/>
                <a:ea typeface="+mn-ea"/>
                <a:cs typeface="+mn-cs"/>
              </a:rPr>
              <a:t> and indent it 4 </a:t>
            </a:r>
            <a:r>
              <a:rPr lang="en-US" dirty="0" smtClean="0"/>
              <a:t>space</a:t>
            </a:r>
            <a:r>
              <a:rPr lang="en-US" sz="1200" b="0" i="0" kern="1200" dirty="0" smtClean="0">
                <a:solidFill>
                  <a:schemeClr val="tx1"/>
                </a:solidFill>
                <a:effectLst/>
                <a:latin typeface="+mn-lt"/>
                <a:ea typeface="+mn-ea"/>
                <a:cs typeface="+mn-cs"/>
              </a:rPr>
              <a:t> characters in, forming a visual code block.” (https://share.coursera.org/wiki/index.php/Pythonlearn:resources-week03)</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6</a:t>
            </a:fld>
            <a:endParaRPr lang="en-US"/>
          </a:p>
        </p:txBody>
      </p:sp>
    </p:spTree>
    <p:extLst>
      <p:ext uri="{BB962C8B-B14F-4D97-AF65-F5344CB8AC3E}">
        <p14:creationId xmlns:p14="http://schemas.microsoft.com/office/powerpoint/2010/main" val="1559067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a:t>
            </a:r>
            <a:r>
              <a:rPr lang="en-US" b="1" dirty="0" smtClean="0"/>
              <a:t>7: </a:t>
            </a:r>
            <a:r>
              <a:rPr lang="en-US" b="1" dirty="0" smtClean="0"/>
              <a:t>Conditional execution (2):</a:t>
            </a:r>
            <a:r>
              <a:rPr lang="en-US" baseline="0" dirty="0" smtClean="0"/>
              <a:t> </a:t>
            </a:r>
            <a:r>
              <a:rPr lang="en-US" sz="1200" b="0" i="0" u="none" strike="noStrike" kern="1200" baseline="0" dirty="0" smtClean="0">
                <a:solidFill>
                  <a:schemeClr val="tx1"/>
                </a:solidFill>
                <a:latin typeface="+mn-lt"/>
                <a:ea typeface="+mn-ea"/>
                <a:cs typeface="+mn-cs"/>
              </a:rPr>
              <a:t>A second form of the if statement is alternative execution, in which there are two possibilities and the condition determines which one gets executed. In the presented example, if the remainder when x is divided by 2 is 0, then x is even, and the program will display a message to that effect. If the condition is false, the second set of statements is executed.</a:t>
            </a:r>
          </a:p>
          <a:p>
            <a:r>
              <a:rPr lang="en-US" sz="1200" b="0" i="0" u="none" strike="noStrike" kern="1200" baseline="0" dirty="0" smtClean="0">
                <a:solidFill>
                  <a:schemeClr val="tx1"/>
                </a:solidFill>
                <a:latin typeface="+mn-lt"/>
                <a:ea typeface="+mn-ea"/>
                <a:cs typeface="+mn-cs"/>
              </a:rPr>
              <a:t>If the remainder when x is divided by 2 is 0, then x is even, and the program displays a message to show this effect. If the condition is false, the second set of statements is executed. Since the condition must be true or false, exactly one of the alternatives will be executed. The alternatives are called branches, because they are branches in the flow of execution. (Charles Severance, Python for Informatics: Exploring Information)</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7</a:t>
            </a:fld>
            <a:endParaRPr lang="en-US"/>
          </a:p>
        </p:txBody>
      </p:sp>
    </p:spTree>
    <p:extLst>
      <p:ext uri="{BB962C8B-B14F-4D97-AF65-F5344CB8AC3E}">
        <p14:creationId xmlns:p14="http://schemas.microsoft.com/office/powerpoint/2010/main" val="2908187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a:t>
            </a:r>
            <a:r>
              <a:rPr lang="en-US" b="1" dirty="0" smtClean="0"/>
              <a:t>8: </a:t>
            </a:r>
            <a:r>
              <a:rPr lang="en-US" b="1" dirty="0" smtClean="0"/>
              <a:t>Conditional execution (3):</a:t>
            </a:r>
            <a:r>
              <a:rPr lang="en-US" baseline="0" dirty="0" smtClean="0"/>
              <a:t> </a:t>
            </a:r>
            <a:r>
              <a:rPr lang="en-US" sz="1200" b="0" i="0" u="none" strike="noStrike" kern="1200" baseline="0" dirty="0" smtClean="0">
                <a:solidFill>
                  <a:schemeClr val="tx1"/>
                </a:solidFill>
                <a:latin typeface="+mn-lt"/>
                <a:ea typeface="+mn-ea"/>
                <a:cs typeface="+mn-cs"/>
              </a:rPr>
              <a:t>Sometimes there are more than two conditional possibilities and therefore there will be more than two branches. One way to express a computation like that is a chained conditional as we are having in the example. In this case exactly one branch will be executed. Please pay attention that </a:t>
            </a:r>
            <a:r>
              <a:rPr lang="en-US" dirty="0" err="1" smtClean="0">
                <a:solidFill>
                  <a:srgbClr val="FF0000"/>
                </a:solidFill>
              </a:rPr>
              <a:t>elif</a:t>
            </a:r>
            <a:r>
              <a:rPr lang="en-US" dirty="0" smtClean="0">
                <a:solidFill>
                  <a:srgbClr val="FF0000"/>
                </a:solidFill>
              </a:rPr>
              <a:t> is an abbreviation of “else if”. We don’t have any restriction on the number of </a:t>
            </a:r>
            <a:r>
              <a:rPr lang="en-US" dirty="0" err="1" smtClean="0">
                <a:solidFill>
                  <a:srgbClr val="FF0000"/>
                </a:solidFill>
              </a:rPr>
              <a:t>elif</a:t>
            </a:r>
            <a:r>
              <a:rPr lang="en-US" dirty="0" smtClean="0">
                <a:solidFill>
                  <a:srgbClr val="FF0000"/>
                </a:solidFill>
              </a:rPr>
              <a:t> statements, but </a:t>
            </a:r>
            <a:r>
              <a:rPr lang="en-US" sz="1200" b="0" i="0" u="none" strike="noStrike" kern="1200" baseline="0" dirty="0" smtClean="0">
                <a:solidFill>
                  <a:schemeClr val="tx1"/>
                </a:solidFill>
                <a:latin typeface="+mn-lt"/>
                <a:ea typeface="+mn-ea"/>
                <a:cs typeface="+mn-cs"/>
              </a:rPr>
              <a:t>if there is an else clause, it has to be at the end; anyway it is not mandatory to have an else clause. Each condition is checked in order. If the first is false, the next is checked, and so on. If one of them is true, the corresponding branch will be executed, and the statement will end. If more than one condition is true, only the first true branch will execute.</a:t>
            </a:r>
          </a:p>
        </p:txBody>
      </p:sp>
      <p:sp>
        <p:nvSpPr>
          <p:cNvPr id="4" name="Slide Number Placeholder 3"/>
          <p:cNvSpPr>
            <a:spLocks noGrp="1"/>
          </p:cNvSpPr>
          <p:nvPr>
            <p:ph type="sldNum" sz="quarter" idx="10"/>
          </p:nvPr>
        </p:nvSpPr>
        <p:spPr/>
        <p:txBody>
          <a:bodyPr/>
          <a:lstStyle/>
          <a:p>
            <a:fld id="{A3E310B3-33F5-472F-BEAA-49C839CBD56D}" type="slidenum">
              <a:rPr lang="en-US" smtClean="0"/>
              <a:t>8</a:t>
            </a:fld>
            <a:endParaRPr lang="en-US"/>
          </a:p>
        </p:txBody>
      </p:sp>
    </p:spTree>
    <p:extLst>
      <p:ext uri="{BB962C8B-B14F-4D97-AF65-F5344CB8AC3E}">
        <p14:creationId xmlns:p14="http://schemas.microsoft.com/office/powerpoint/2010/main" val="3993159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a:t>
            </a:r>
            <a:r>
              <a:rPr lang="en-US" b="1" dirty="0" smtClean="0"/>
              <a:t>9: </a:t>
            </a:r>
            <a:r>
              <a:rPr lang="en-US" b="1" dirty="0" smtClean="0"/>
              <a:t>Conditional execution (4): </a:t>
            </a:r>
            <a:r>
              <a:rPr lang="en-US" b="0" dirty="0" smtClean="0"/>
              <a:t>There</a:t>
            </a:r>
            <a:r>
              <a:rPr lang="en-US" b="0" baseline="0" dirty="0" smtClean="0"/>
              <a:t> are some cases when o</a:t>
            </a:r>
            <a:r>
              <a:rPr lang="en-US" dirty="0" smtClean="0"/>
              <a:t>ne conditional can also be nested within another. The previous example</a:t>
            </a:r>
            <a:r>
              <a:rPr lang="en-US" baseline="0" dirty="0" smtClean="0"/>
              <a:t> can be rewritten for this purpose, but a</a:t>
            </a:r>
            <a:r>
              <a:rPr lang="en-US" sz="1200" b="0" i="0" u="none" strike="noStrike" kern="1200" baseline="0" dirty="0" smtClean="0">
                <a:solidFill>
                  <a:schemeClr val="tx1"/>
                </a:solidFill>
                <a:latin typeface="+mn-lt"/>
                <a:ea typeface="+mn-ea"/>
                <a:cs typeface="+mn-cs"/>
              </a:rPr>
              <a:t>lthough the indentation of the statements makes the structure apparent, nested conditionals become difficult to read very quickly. In general, it is a good idea to avoid them whenever is possible.</a:t>
            </a:r>
          </a:p>
        </p:txBody>
      </p:sp>
      <p:sp>
        <p:nvSpPr>
          <p:cNvPr id="4" name="Slide Number Placeholder 3"/>
          <p:cNvSpPr>
            <a:spLocks noGrp="1"/>
          </p:cNvSpPr>
          <p:nvPr>
            <p:ph type="sldNum" sz="quarter" idx="10"/>
          </p:nvPr>
        </p:nvSpPr>
        <p:spPr/>
        <p:txBody>
          <a:bodyPr/>
          <a:lstStyle/>
          <a:p>
            <a:fld id="{A3E310B3-33F5-472F-BEAA-49C839CBD56D}" type="slidenum">
              <a:rPr lang="en-US" smtClean="0"/>
              <a:t>9</a:t>
            </a:fld>
            <a:endParaRPr lang="en-US"/>
          </a:p>
        </p:txBody>
      </p:sp>
    </p:spTree>
    <p:extLst>
      <p:ext uri="{BB962C8B-B14F-4D97-AF65-F5344CB8AC3E}">
        <p14:creationId xmlns:p14="http://schemas.microsoft.com/office/powerpoint/2010/main" val="1966133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5"/>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5" name="Line 26"/>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6" name="Text Box 16"/>
          <p:cNvSpPr txBox="1">
            <a:spLocks noChangeArrowheads="1"/>
          </p:cNvSpPr>
          <p:nvPr/>
        </p:nvSpPr>
        <p:spPr bwMode="auto">
          <a:xfrm>
            <a:off x="7191375" y="1046163"/>
            <a:ext cx="1368425" cy="252412"/>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Politehnica University of Timisoara</a:t>
            </a:r>
            <a:endParaRPr lang="en-US" sz="600" dirty="0" smtClean="0">
              <a:latin typeface="Arial" pitchFamily="34" charset="0"/>
              <a:cs typeface="Arial" pitchFamily="34" charset="0"/>
            </a:endParaRPr>
          </a:p>
        </p:txBody>
      </p:sp>
      <p:pic>
        <p:nvPicPr>
          <p:cNvPr id="7" name="Picture 21"/>
          <p:cNvPicPr>
            <a:picLocks noChangeAspect="1"/>
          </p:cNvPicPr>
          <p:nvPr/>
        </p:nvPicPr>
        <p:blipFill>
          <a:blip r:embed="rId2"/>
          <a:srcRect/>
          <a:stretch>
            <a:fillRect/>
          </a:stretch>
        </p:blipFill>
        <p:spPr bwMode="auto">
          <a:xfrm>
            <a:off x="3635375" y="5260975"/>
            <a:ext cx="1733550" cy="904875"/>
          </a:xfrm>
          <a:prstGeom prst="rect">
            <a:avLst/>
          </a:prstGeom>
          <a:noFill/>
          <a:ln w="9525">
            <a:noFill/>
            <a:miter lim="800000"/>
            <a:headEnd/>
            <a:tailEnd/>
          </a:ln>
        </p:spPr>
      </p:pic>
      <p:grpSp>
        <p:nvGrpSpPr>
          <p:cNvPr id="8" name="Group 7"/>
          <p:cNvGrpSpPr>
            <a:grpSpLocks/>
          </p:cNvGrpSpPr>
          <p:nvPr/>
        </p:nvGrpSpPr>
        <p:grpSpPr bwMode="auto">
          <a:xfrm>
            <a:off x="755650" y="422275"/>
            <a:ext cx="1079500" cy="711200"/>
            <a:chOff x="755576" y="422275"/>
            <a:chExt cx="1080120" cy="711681"/>
          </a:xfrm>
        </p:grpSpPr>
        <p:sp>
          <p:nvSpPr>
            <p:cNvPr id="9" name="Text Box 17"/>
            <p:cNvSpPr txBox="1">
              <a:spLocks noChangeArrowheads="1"/>
            </p:cNvSpPr>
            <p:nvPr userDrawn="1"/>
          </p:nvSpPr>
          <p:spPr bwMode="auto">
            <a:xfrm>
              <a:off x="755576" y="965567"/>
              <a:ext cx="1080120" cy="16838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700" spc="20" dirty="0" smtClean="0">
                  <a:latin typeface="Arial" pitchFamily="34" charset="0"/>
                  <a:cs typeface="Arial" pitchFamily="34" charset="0"/>
                </a:rPr>
                <a:t>EUROPEAN UNION</a:t>
              </a:r>
            </a:p>
          </p:txBody>
        </p:sp>
        <p:pic>
          <p:nvPicPr>
            <p:cNvPr id="10" name="Picture 9"/>
            <p:cNvPicPr>
              <a:picLocks noChangeAspect="1" noChangeArrowheads="1"/>
            </p:cNvPicPr>
            <p:nvPr userDrawn="1"/>
          </p:nvPicPr>
          <p:blipFill>
            <a:blip r:embed="rId3"/>
            <a:srcRect l="6113" t="4662" r="4570" b="22081"/>
            <a:stretch>
              <a:fillRect/>
            </a:stretch>
          </p:blipFill>
          <p:spPr bwMode="auto">
            <a:xfrm>
              <a:off x="857250" y="422275"/>
              <a:ext cx="892175" cy="593723"/>
            </a:xfrm>
            <a:prstGeom prst="rect">
              <a:avLst/>
            </a:prstGeom>
            <a:noFill/>
            <a:ln w="9525">
              <a:noFill/>
              <a:miter lim="800000"/>
              <a:headEnd/>
              <a:tailEnd/>
            </a:ln>
          </p:spPr>
        </p:pic>
      </p:grpSp>
      <p:grpSp>
        <p:nvGrpSpPr>
          <p:cNvPr id="11" name="Group 11"/>
          <p:cNvGrpSpPr>
            <a:grpSpLocks/>
          </p:cNvGrpSpPr>
          <p:nvPr/>
        </p:nvGrpSpPr>
        <p:grpSpPr bwMode="auto">
          <a:xfrm>
            <a:off x="2293938" y="428625"/>
            <a:ext cx="1439862" cy="846138"/>
            <a:chOff x="2293680" y="428407"/>
            <a:chExt cx="1440086" cy="846355"/>
          </a:xfrm>
        </p:grpSpPr>
        <p:sp>
          <p:nvSpPr>
            <p:cNvPr id="12" name="Text Box 14"/>
            <p:cNvSpPr txBox="1">
              <a:spLocks noChangeArrowheads="1"/>
            </p:cNvSpPr>
            <p:nvPr userDrawn="1"/>
          </p:nvSpPr>
          <p:spPr bwMode="auto">
            <a:xfrm>
              <a:off x="2293680" y="1046103"/>
              <a:ext cx="1440086" cy="22865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GOVERNMENT OF ROMANIA</a:t>
              </a:r>
              <a:endParaRPr lang="ro-RO" sz="650" dirty="0" smtClean="0">
                <a:latin typeface="Arial" pitchFamily="34" charset="0"/>
                <a:cs typeface="Arial" pitchFamily="34" charset="0"/>
              </a:endParaRPr>
            </a:p>
          </p:txBody>
        </p:sp>
        <p:pic>
          <p:nvPicPr>
            <p:cNvPr id="13" name="Picture 9"/>
            <p:cNvPicPr>
              <a:picLocks noChangeAspect="1"/>
            </p:cNvPicPr>
            <p:nvPr userDrawn="1"/>
          </p:nvPicPr>
          <p:blipFill>
            <a:blip r:embed="rId4"/>
            <a:srcRect/>
            <a:stretch>
              <a:fillRect/>
            </a:stretch>
          </p:blipFill>
          <p:spPr bwMode="auto">
            <a:xfrm>
              <a:off x="2771795" y="428407"/>
              <a:ext cx="483855" cy="666409"/>
            </a:xfrm>
            <a:prstGeom prst="rect">
              <a:avLst/>
            </a:prstGeom>
            <a:noFill/>
            <a:ln w="9525">
              <a:noFill/>
              <a:miter lim="800000"/>
              <a:headEnd/>
              <a:tailEnd/>
            </a:ln>
          </p:spPr>
        </p:pic>
      </p:grpSp>
      <p:grpSp>
        <p:nvGrpSpPr>
          <p:cNvPr id="14" name="Group 14"/>
          <p:cNvGrpSpPr>
            <a:grpSpLocks/>
          </p:cNvGrpSpPr>
          <p:nvPr/>
        </p:nvGrpSpPr>
        <p:grpSpPr bwMode="auto">
          <a:xfrm>
            <a:off x="3895725" y="169863"/>
            <a:ext cx="1358900" cy="1098550"/>
            <a:chOff x="3895552" y="187920"/>
            <a:chExt cx="1358900" cy="1098984"/>
          </a:xfrm>
        </p:grpSpPr>
        <p:sp>
          <p:nvSpPr>
            <p:cNvPr id="15" name="Text Box 18"/>
            <p:cNvSpPr txBox="1">
              <a:spLocks noChangeArrowheads="1"/>
            </p:cNvSpPr>
            <p:nvPr userDrawn="1"/>
          </p:nvSpPr>
          <p:spPr bwMode="auto">
            <a:xfrm>
              <a:off x="3895552" y="1061390"/>
              <a:ext cx="1358900" cy="225514"/>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SERBIAN GOVERNMENT</a:t>
              </a:r>
              <a:endParaRPr lang="ro-RO" sz="650" dirty="0" smtClean="0">
                <a:latin typeface="Arial" pitchFamily="34" charset="0"/>
                <a:cs typeface="Arial" pitchFamily="34" charset="0"/>
              </a:endParaRPr>
            </a:p>
          </p:txBody>
        </p:sp>
        <p:pic>
          <p:nvPicPr>
            <p:cNvPr id="16" name="Picture 12"/>
            <p:cNvPicPr>
              <a:picLocks noChangeAspect="1"/>
            </p:cNvPicPr>
            <p:nvPr userDrawn="1"/>
          </p:nvPicPr>
          <p:blipFill>
            <a:blip r:embed="rId5"/>
            <a:srcRect/>
            <a:stretch>
              <a:fillRect/>
            </a:stretch>
          </p:blipFill>
          <p:spPr bwMode="auto">
            <a:xfrm>
              <a:off x="4320867" y="187920"/>
              <a:ext cx="499088" cy="906177"/>
            </a:xfrm>
            <a:prstGeom prst="rect">
              <a:avLst/>
            </a:prstGeom>
            <a:noFill/>
            <a:ln w="9525">
              <a:noFill/>
              <a:miter lim="800000"/>
              <a:headEnd/>
              <a:tailEnd/>
            </a:ln>
          </p:spPr>
        </p:pic>
      </p:grpSp>
      <p:grpSp>
        <p:nvGrpSpPr>
          <p:cNvPr id="17" name="Group 17"/>
          <p:cNvGrpSpPr>
            <a:grpSpLocks/>
          </p:cNvGrpSpPr>
          <p:nvPr/>
        </p:nvGrpSpPr>
        <p:grpSpPr bwMode="auto">
          <a:xfrm>
            <a:off x="5651500" y="392113"/>
            <a:ext cx="1208088" cy="879475"/>
            <a:chOff x="5651500" y="392471"/>
            <a:chExt cx="1208088" cy="879115"/>
          </a:xfrm>
        </p:grpSpPr>
        <p:sp>
          <p:nvSpPr>
            <p:cNvPr id="18" name="Text Box 15"/>
            <p:cNvSpPr txBox="1">
              <a:spLocks noChangeArrowheads="1"/>
            </p:cNvSpPr>
            <p:nvPr userDrawn="1"/>
          </p:nvSpPr>
          <p:spPr bwMode="auto">
            <a:xfrm>
              <a:off x="5651500" y="1012929"/>
              <a:ext cx="1208088" cy="258657"/>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solidFill>
                    <a:srgbClr val="005AA0"/>
                  </a:solidFill>
                  <a:latin typeface="Arial" pitchFamily="34" charset="0"/>
                  <a:cs typeface="Arial" pitchFamily="34" charset="0"/>
                </a:rPr>
                <a:t>Structural Funds</a:t>
              </a:r>
            </a:p>
            <a:p>
              <a:pPr algn="ctr">
                <a:defRPr/>
              </a:pPr>
              <a:r>
                <a:rPr lang="en-US" sz="650" dirty="0" smtClean="0">
                  <a:solidFill>
                    <a:srgbClr val="005AA0"/>
                  </a:solidFill>
                  <a:latin typeface="Arial" pitchFamily="34" charset="0"/>
                  <a:cs typeface="Arial" pitchFamily="34" charset="0"/>
                </a:rPr>
                <a:t>2007-2013</a:t>
              </a:r>
              <a:endParaRPr lang="ro-RO" sz="650" dirty="0" smtClean="0">
                <a:solidFill>
                  <a:srgbClr val="005AA0"/>
                </a:solidFill>
                <a:latin typeface="Arial" pitchFamily="34" charset="0"/>
                <a:cs typeface="Arial" pitchFamily="34" charset="0"/>
              </a:endParaRPr>
            </a:p>
          </p:txBody>
        </p:sp>
        <p:pic>
          <p:nvPicPr>
            <p:cNvPr id="19" name="Picture 15"/>
            <p:cNvPicPr>
              <a:picLocks noChangeAspect="1"/>
            </p:cNvPicPr>
            <p:nvPr userDrawn="1"/>
          </p:nvPicPr>
          <p:blipFill>
            <a:blip r:embed="rId6"/>
            <a:srcRect/>
            <a:stretch>
              <a:fillRect/>
            </a:stretch>
          </p:blipFill>
          <p:spPr bwMode="auto">
            <a:xfrm>
              <a:off x="5921695" y="392471"/>
              <a:ext cx="667698" cy="653330"/>
            </a:xfrm>
            <a:prstGeom prst="rect">
              <a:avLst/>
            </a:prstGeom>
            <a:noFill/>
            <a:ln w="9525">
              <a:noFill/>
              <a:miter lim="800000"/>
              <a:headEnd/>
              <a:tailEnd/>
            </a:ln>
          </p:spPr>
        </p:pic>
      </p:grpSp>
      <p:sp>
        <p:nvSpPr>
          <p:cNvPr id="20" name="TextBox 28"/>
          <p:cNvSpPr txBox="1"/>
          <p:nvPr/>
        </p:nvSpPr>
        <p:spPr>
          <a:xfrm>
            <a:off x="3708400" y="6037263"/>
            <a:ext cx="1943100"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pic>
        <p:nvPicPr>
          <p:cNvPr id="21" name="Picture 25"/>
          <p:cNvPicPr>
            <a:picLocks noChangeAspect="1" noChangeArrowheads="1"/>
          </p:cNvPicPr>
          <p:nvPr/>
        </p:nvPicPr>
        <p:blipFill>
          <a:blip r:embed="rId7"/>
          <a:srcRect/>
          <a:stretch>
            <a:fillRect/>
          </a:stretch>
        </p:blipFill>
        <p:spPr bwMode="auto">
          <a:xfrm>
            <a:off x="7451725" y="428625"/>
            <a:ext cx="793750" cy="696913"/>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o-R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o-RO"/>
          </a:p>
        </p:txBody>
      </p:sp>
      <p:sp>
        <p:nvSpPr>
          <p:cNvPr id="22" name="Date Placeholder 3"/>
          <p:cNvSpPr>
            <a:spLocks noGrp="1"/>
          </p:cNvSpPr>
          <p:nvPr>
            <p:ph type="dt" sz="half" idx="10"/>
          </p:nvPr>
        </p:nvSpPr>
        <p:spPr/>
        <p:txBody>
          <a:bodyPr/>
          <a:lstStyle>
            <a:lvl1pPr>
              <a:defRPr/>
            </a:lvl1pPr>
          </a:lstStyle>
          <a:p>
            <a:fld id="{8E099005-0488-43D3-8226-638A97BEA1FB}" type="datetimeFigureOut">
              <a:rPr lang="ro-RO" smtClean="0"/>
              <a:t>25.05.2015</a:t>
            </a:fld>
            <a:endParaRPr lang="ro-RO"/>
          </a:p>
        </p:txBody>
      </p:sp>
      <p:sp>
        <p:nvSpPr>
          <p:cNvPr id="23" name="Footer Placeholder 4"/>
          <p:cNvSpPr>
            <a:spLocks noGrp="1"/>
          </p:cNvSpPr>
          <p:nvPr>
            <p:ph type="ftr" sz="quarter" idx="11"/>
          </p:nvPr>
        </p:nvSpPr>
        <p:spPr>
          <a:xfrm>
            <a:off x="3059113" y="6481763"/>
            <a:ext cx="2895600" cy="365125"/>
          </a:xfrm>
        </p:spPr>
        <p:txBody>
          <a:bodyPr/>
          <a:lstStyle>
            <a:lvl1pPr>
              <a:defRPr/>
            </a:lvl1pPr>
          </a:lstStyle>
          <a:p>
            <a:endParaRPr lang="ro-RO"/>
          </a:p>
        </p:txBody>
      </p:sp>
      <p:sp>
        <p:nvSpPr>
          <p:cNvPr id="24" name="Slide Number Placeholder 5"/>
          <p:cNvSpPr>
            <a:spLocks noGrp="1"/>
          </p:cNvSpPr>
          <p:nvPr>
            <p:ph type="sldNum" sz="quarter" idx="12"/>
          </p:nvPr>
        </p:nvSpPr>
        <p:spPr>
          <a:xfrm>
            <a:off x="6948488" y="6492875"/>
            <a:ext cx="1773237" cy="365125"/>
          </a:xfrm>
        </p:spPr>
        <p:txBody>
          <a:bodyPr/>
          <a:lstStyle>
            <a:lvl1pPr>
              <a:defRPr>
                <a:effectLst>
                  <a:outerShdw blurRad="38100" dist="38100" dir="2700000" algn="tl">
                    <a:srgbClr val="000000">
                      <a:alpha val="43137"/>
                    </a:srgbClr>
                  </a:outerShdw>
                </a:effectLst>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2108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39E2472-A05C-4646-BAD8-9E097813C1AA}" type="datetimeFigureOut">
              <a:rPr lang="en-US"/>
              <a:pPr>
                <a:defRPr/>
              </a:pPr>
              <a:t>5/25/2015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6FFABCB-AE60-4C94-B2B9-EC1AA66AC907}" type="slidenum">
              <a:rPr lang="en-US"/>
              <a:pPr>
                <a:defRPr/>
              </a:pPr>
              <a:t>‹#›</a:t>
            </a:fld>
            <a:endParaRPr lang="en-US"/>
          </a:p>
        </p:txBody>
      </p:sp>
    </p:spTree>
    <p:extLst>
      <p:ext uri="{BB962C8B-B14F-4D97-AF65-F5344CB8AC3E}">
        <p14:creationId xmlns:p14="http://schemas.microsoft.com/office/powerpoint/2010/main" val="208281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46A81A2-97EB-4517-B5DF-7FD401A510EE}" type="datetimeFigureOut">
              <a:rPr lang="en-US"/>
              <a:pPr>
                <a:defRPr/>
              </a:pPr>
              <a:t>5/25/2015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C9DE8EE-8AF1-4008-A924-B7E9557EA4B2}" type="slidenum">
              <a:rPr lang="en-US"/>
              <a:pPr>
                <a:defRPr/>
              </a:pPr>
              <a:t>‹#›</a:t>
            </a:fld>
            <a:endParaRPr lang="en-US"/>
          </a:p>
        </p:txBody>
      </p:sp>
    </p:spTree>
    <p:extLst>
      <p:ext uri="{BB962C8B-B14F-4D97-AF65-F5344CB8AC3E}">
        <p14:creationId xmlns:p14="http://schemas.microsoft.com/office/powerpoint/2010/main" val="4123395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CA20674-443D-4556-B34A-2C2FA22D0D42}" type="datetimeFigureOut">
              <a:rPr lang="en-US"/>
              <a:pPr>
                <a:defRPr/>
              </a:pPr>
              <a:t>5/25/2015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330ECF3-4091-4A10-B4FE-59F524709211}" type="slidenum">
              <a:rPr lang="en-US"/>
              <a:pPr>
                <a:defRPr/>
              </a:pPr>
              <a:t>‹#›</a:t>
            </a:fld>
            <a:endParaRPr lang="en-US"/>
          </a:p>
        </p:txBody>
      </p:sp>
    </p:spTree>
    <p:extLst>
      <p:ext uri="{BB962C8B-B14F-4D97-AF65-F5344CB8AC3E}">
        <p14:creationId xmlns:p14="http://schemas.microsoft.com/office/powerpoint/2010/main" val="993642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EB4888B-D824-4744-843E-6300F7989D7C}" type="datetimeFigureOut">
              <a:rPr lang="en-US"/>
              <a:pPr>
                <a:defRPr/>
              </a:pPr>
              <a:t>5/25/2015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F0A440-29E4-4D73-B1D6-D38B3B2D125E}" type="slidenum">
              <a:rPr lang="en-US"/>
              <a:pPr>
                <a:defRPr/>
              </a:pPr>
              <a:t>‹#›</a:t>
            </a:fld>
            <a:endParaRPr lang="en-US"/>
          </a:p>
        </p:txBody>
      </p:sp>
    </p:spTree>
    <p:extLst>
      <p:ext uri="{BB962C8B-B14F-4D97-AF65-F5344CB8AC3E}">
        <p14:creationId xmlns:p14="http://schemas.microsoft.com/office/powerpoint/2010/main" val="3241075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EC5D4D8-0166-43FA-8639-125227A33E1E}" type="datetimeFigureOut">
              <a:rPr lang="en-US"/>
              <a:pPr>
                <a:defRPr/>
              </a:pPr>
              <a:t>5/25/2015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D7B1A58-C93D-42E8-B84F-1D1939746DBF}" type="slidenum">
              <a:rPr lang="en-US"/>
              <a:pPr>
                <a:defRPr/>
              </a:pPr>
              <a:t>‹#›</a:t>
            </a:fld>
            <a:endParaRPr lang="en-US"/>
          </a:p>
        </p:txBody>
      </p:sp>
    </p:spTree>
    <p:extLst>
      <p:ext uri="{BB962C8B-B14F-4D97-AF65-F5344CB8AC3E}">
        <p14:creationId xmlns:p14="http://schemas.microsoft.com/office/powerpoint/2010/main" val="1859544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0165E5F-7FE9-47C4-84E5-CBD9574E89DF}" type="datetimeFigureOut">
              <a:rPr lang="en-US"/>
              <a:pPr>
                <a:defRPr/>
              </a:pPr>
              <a:t>5/25/2015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088CA81-8882-43F8-A391-36B357FCFFD3}" type="slidenum">
              <a:rPr lang="en-US"/>
              <a:pPr>
                <a:defRPr/>
              </a:pPr>
              <a:t>‹#›</a:t>
            </a:fld>
            <a:endParaRPr lang="en-US"/>
          </a:p>
        </p:txBody>
      </p:sp>
    </p:spTree>
    <p:extLst>
      <p:ext uri="{BB962C8B-B14F-4D97-AF65-F5344CB8AC3E}">
        <p14:creationId xmlns:p14="http://schemas.microsoft.com/office/powerpoint/2010/main" val="3570328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AAB96AF-94D2-4BA3-A137-E244CB4A31A8}" type="datetimeFigureOut">
              <a:rPr lang="en-US"/>
              <a:pPr>
                <a:defRPr/>
              </a:pPr>
              <a:t>5/25/2015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43AB76-1CAA-412B-A10F-4189D0D66960}" type="slidenum">
              <a:rPr lang="en-US"/>
              <a:pPr>
                <a:defRPr/>
              </a:pPr>
              <a:t>‹#›</a:t>
            </a:fld>
            <a:endParaRPr lang="en-US"/>
          </a:p>
        </p:txBody>
      </p:sp>
    </p:spTree>
    <p:extLst>
      <p:ext uri="{BB962C8B-B14F-4D97-AF65-F5344CB8AC3E}">
        <p14:creationId xmlns:p14="http://schemas.microsoft.com/office/powerpoint/2010/main" val="1390239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0E6835-09A7-4F30-95C7-A48CDFA63B65}" type="datetimeFigureOut">
              <a:rPr lang="en-US"/>
              <a:pPr>
                <a:defRPr/>
              </a:pPr>
              <a:t>5/25/2015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0CE957-7877-4451-A90A-3E519E40659D}" type="slidenum">
              <a:rPr lang="en-US"/>
              <a:pPr>
                <a:defRPr/>
              </a:pPr>
              <a:t>‹#›</a:t>
            </a:fld>
            <a:endParaRPr lang="en-US"/>
          </a:p>
        </p:txBody>
      </p:sp>
    </p:spTree>
    <p:extLst>
      <p:ext uri="{BB962C8B-B14F-4D97-AF65-F5344CB8AC3E}">
        <p14:creationId xmlns:p14="http://schemas.microsoft.com/office/powerpoint/2010/main" val="325171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pic>
        <p:nvPicPr>
          <p:cNvPr id="5" name="Picture 11"/>
          <p:cNvPicPr>
            <a:picLocks noChangeAspect="1"/>
          </p:cNvPicPr>
          <p:nvPr/>
        </p:nvPicPr>
        <p:blipFill>
          <a:blip r:embed="rId2"/>
          <a:srcRect/>
          <a:stretch>
            <a:fillRect/>
          </a:stretch>
        </p:blipFill>
        <p:spPr bwMode="auto">
          <a:xfrm>
            <a:off x="250825" y="371475"/>
            <a:ext cx="1727200" cy="901700"/>
          </a:xfrm>
          <a:prstGeom prst="rect">
            <a:avLst/>
          </a:prstGeom>
          <a:noFill/>
          <a:ln w="9525">
            <a:noFill/>
            <a:miter lim="800000"/>
            <a:headEnd/>
            <a:tailEnd/>
          </a:ln>
        </p:spPr>
      </p:pic>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8" name="TextBox 1"/>
          <p:cNvSpPr txBox="1"/>
          <p:nvPr/>
        </p:nvSpPr>
        <p:spPr>
          <a:xfrm>
            <a:off x="323850" y="1141413"/>
            <a:ext cx="1944688"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sp>
        <p:nvSpPr>
          <p:cNvPr id="3" name="Content Placeholder 2"/>
          <p:cNvSpPr>
            <a:spLocks noGrp="1"/>
          </p:cNvSpPr>
          <p:nvPr>
            <p:ph idx="1"/>
          </p:nvPr>
        </p:nvSpPr>
        <p:spPr>
          <a:xfrm>
            <a:off x="357158" y="2348880"/>
            <a:ext cx="8329642" cy="3623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4" name="Title 3"/>
          <p:cNvSpPr>
            <a:spLocks noGrp="1"/>
          </p:cNvSpPr>
          <p:nvPr>
            <p:ph type="title"/>
          </p:nvPr>
        </p:nvSpPr>
        <p:spPr>
          <a:xfrm>
            <a:off x="2002183" y="409079"/>
            <a:ext cx="6480720" cy="1000125"/>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183449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pic>
        <p:nvPicPr>
          <p:cNvPr id="5" name="Picture 11"/>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grpSp>
        <p:nvGrpSpPr>
          <p:cNvPr id="8" name="Group 13"/>
          <p:cNvGrpSpPr>
            <a:grpSpLocks/>
          </p:cNvGrpSpPr>
          <p:nvPr/>
        </p:nvGrpSpPr>
        <p:grpSpPr bwMode="auto">
          <a:xfrm>
            <a:off x="7164388" y="541338"/>
            <a:ext cx="1182687" cy="787400"/>
            <a:chOff x="1949136" y="409078"/>
            <a:chExt cx="1182704" cy="787673"/>
          </a:xfrm>
        </p:grpSpPr>
        <p:grpSp>
          <p:nvGrpSpPr>
            <p:cNvPr id="9" name="Group 10"/>
            <p:cNvGrpSpPr>
              <a:grpSpLocks/>
            </p:cNvGrpSpPr>
            <p:nvPr userDrawn="1"/>
          </p:nvGrpSpPr>
          <p:grpSpPr bwMode="auto">
            <a:xfrm>
              <a:off x="1949136" y="409078"/>
              <a:ext cx="1182704" cy="787673"/>
              <a:chOff x="1949136" y="409078"/>
              <a:chExt cx="1182704" cy="787673"/>
            </a:xfrm>
          </p:grpSpPr>
          <p:sp>
            <p:nvSpPr>
              <p:cNvPr id="11" name="Rectangle 1"/>
              <p:cNvSpPr/>
              <p:nvPr userDrawn="1"/>
            </p:nvSpPr>
            <p:spPr>
              <a:xfrm>
                <a:off x="1949136" y="409078"/>
                <a:ext cx="1182704" cy="787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Connector 7"/>
              <p:cNvCxnSpPr/>
              <p:nvPr userDrawn="1"/>
            </p:nvCxnSpPr>
            <p:spPr>
              <a:xfrm>
                <a:off x="1949136" y="409078"/>
                <a:ext cx="1182704" cy="78767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9"/>
              <p:cNvCxnSpPr/>
              <p:nvPr userDrawn="1"/>
            </p:nvCxnSpPr>
            <p:spPr>
              <a:xfrm flipV="1">
                <a:off x="1949136" y="409078"/>
                <a:ext cx="1182704" cy="787673"/>
              </a:xfrm>
              <a:prstGeom prst="line">
                <a:avLst/>
              </a:prstGeom>
            </p:spPr>
            <p:style>
              <a:lnRef idx="1">
                <a:schemeClr val="dk1"/>
              </a:lnRef>
              <a:fillRef idx="0">
                <a:schemeClr val="dk1"/>
              </a:fillRef>
              <a:effectRef idx="0">
                <a:schemeClr val="dk1"/>
              </a:effectRef>
              <a:fontRef idx="minor">
                <a:schemeClr val="tx1"/>
              </a:fontRef>
            </p:style>
          </p:cxnSp>
        </p:grpSp>
        <p:sp>
          <p:nvSpPr>
            <p:cNvPr id="10" name="TextBox 12"/>
            <p:cNvSpPr txBox="1"/>
            <p:nvPr userDrawn="1"/>
          </p:nvSpPr>
          <p:spPr>
            <a:xfrm>
              <a:off x="1999937" y="572647"/>
              <a:ext cx="1081103" cy="460535"/>
            </a:xfrm>
            <a:prstGeom prst="rect">
              <a:avLst/>
            </a:prstGeom>
            <a:noFill/>
          </p:spPr>
          <p:txBody>
            <a:bodyPr>
              <a:spAutoFit/>
            </a:bodyPr>
            <a:lstStyle/>
            <a:p>
              <a:pPr>
                <a:defRPr/>
              </a:pPr>
              <a:r>
                <a:rPr lang="en-US" sz="1200" dirty="0"/>
                <a:t>Project logo / Partner logo</a:t>
              </a:r>
            </a:p>
          </p:txBody>
        </p:sp>
      </p:grpSp>
      <p:sp>
        <p:nvSpPr>
          <p:cNvPr id="3" name="Content Placeholder 2"/>
          <p:cNvSpPr>
            <a:spLocks noGrp="1"/>
          </p:cNvSpPr>
          <p:nvPr>
            <p:ph idx="1"/>
          </p:nvPr>
        </p:nvSpPr>
        <p:spPr>
          <a:xfrm>
            <a:off x="357158" y="2348880"/>
            <a:ext cx="8329642" cy="3623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4" name="Title 3"/>
          <p:cNvSpPr>
            <a:spLocks noGrp="1"/>
          </p:cNvSpPr>
          <p:nvPr>
            <p:ph type="title"/>
          </p:nvPr>
        </p:nvSpPr>
        <p:spPr>
          <a:xfrm>
            <a:off x="1619672" y="1412776"/>
            <a:ext cx="6480720" cy="568077"/>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328251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7"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8" name="Line 12"/>
          <p:cNvSpPr>
            <a:spLocks noChangeShapeType="1"/>
          </p:cNvSpPr>
          <p:nvPr/>
        </p:nvSpPr>
        <p:spPr bwMode="auto">
          <a:xfrm>
            <a:off x="0" y="6453188"/>
            <a:ext cx="9144000" cy="0"/>
          </a:xfrm>
          <a:prstGeom prst="line">
            <a:avLst/>
          </a:prstGeom>
          <a:noFill/>
          <a:ln w="76200">
            <a:solidFill>
              <a:srgbClr val="193C85"/>
            </a:solidFill>
            <a:round/>
            <a:headEnd/>
            <a:tailEnd/>
          </a:ln>
          <a:extLst/>
        </p:spPr>
        <p:txBody>
          <a:bodyPr/>
          <a:lstStyle/>
          <a:p>
            <a:pPr>
              <a:defRPr/>
            </a:pPr>
            <a:endParaRPr lang="en-US"/>
          </a:p>
        </p:txBody>
      </p:sp>
      <p:pic>
        <p:nvPicPr>
          <p:cNvPr id="9" name="Picture 15"/>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1" name="Title 1"/>
          <p:cNvSpPr>
            <a:spLocks noGrp="1"/>
          </p:cNvSpPr>
          <p:nvPr>
            <p:ph type="title"/>
          </p:nvPr>
        </p:nvSpPr>
        <p:spPr>
          <a:xfrm>
            <a:off x="1979613" y="273050"/>
            <a:ext cx="6912868" cy="1000125"/>
          </a:xfrm>
        </p:spPr>
        <p:txBody>
          <a:bodyPr/>
          <a:lstStyle>
            <a:lvl1pPr>
              <a:defRPr sz="3600">
                <a:effectLst>
                  <a:outerShdw blurRad="38100" dist="38100" dir="2700000" algn="tl">
                    <a:srgbClr val="000000">
                      <a:alpha val="43137"/>
                    </a:srgbClr>
                  </a:outerShdw>
                </a:effectLst>
              </a:defRPr>
            </a:lvl1pPr>
          </a:lstStyle>
          <a:p>
            <a:r>
              <a:rPr lang="en-US" smtClean="0"/>
              <a:t>Click to edit Master title style</a:t>
            </a:r>
            <a:endParaRPr lang="ro-RO" dirty="0"/>
          </a:p>
        </p:txBody>
      </p:sp>
      <p:sp>
        <p:nvSpPr>
          <p:cNvPr id="12" name="Text Placeholder 2"/>
          <p:cNvSpPr>
            <a:spLocks noGrp="1"/>
          </p:cNvSpPr>
          <p:nvPr>
            <p:ph type="body" idx="1"/>
          </p:nvPr>
        </p:nvSpPr>
        <p:spPr>
          <a:xfrm>
            <a:off x="457200" y="1535112"/>
            <a:ext cx="4040188" cy="7417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3"/>
          <p:cNvSpPr>
            <a:spLocks noGrp="1"/>
          </p:cNvSpPr>
          <p:nvPr>
            <p:ph sz="half" idx="2"/>
          </p:nvPr>
        </p:nvSpPr>
        <p:spPr>
          <a:xfrm>
            <a:off x="457200" y="2276871"/>
            <a:ext cx="4040188" cy="38492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4" name="Text Placeholder 4"/>
          <p:cNvSpPr>
            <a:spLocks noGrp="1"/>
          </p:cNvSpPr>
          <p:nvPr>
            <p:ph type="body" sz="quarter" idx="3"/>
          </p:nvPr>
        </p:nvSpPr>
        <p:spPr>
          <a:xfrm>
            <a:off x="4645025" y="1535112"/>
            <a:ext cx="4041775" cy="7417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4"/>
          </p:nvPr>
        </p:nvSpPr>
        <p:spPr>
          <a:xfrm>
            <a:off x="4645025" y="2276871"/>
            <a:ext cx="4041775" cy="38492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0" name="Date Placeholder 3"/>
          <p:cNvSpPr>
            <a:spLocks noGrp="1"/>
          </p:cNvSpPr>
          <p:nvPr>
            <p:ph type="dt" sz="half" idx="10"/>
          </p:nvPr>
        </p:nvSpPr>
        <p:spPr/>
        <p:txBody>
          <a:bodyPr/>
          <a:lstStyle>
            <a:lvl1pPr>
              <a:defRPr/>
            </a:lvl1pPr>
          </a:lstStyle>
          <a:p>
            <a:fld id="{8E099005-0488-43D3-8226-638A97BEA1FB}" type="datetimeFigureOut">
              <a:rPr lang="ro-RO" smtClean="0"/>
              <a:t>25.05.2015</a:t>
            </a:fld>
            <a:endParaRPr lang="ro-RO"/>
          </a:p>
        </p:txBody>
      </p:sp>
      <p:sp>
        <p:nvSpPr>
          <p:cNvPr id="16" name="Footer Placeholder 4"/>
          <p:cNvSpPr>
            <a:spLocks noGrp="1"/>
          </p:cNvSpPr>
          <p:nvPr>
            <p:ph type="ftr" sz="quarter" idx="11"/>
          </p:nvPr>
        </p:nvSpPr>
        <p:spPr/>
        <p:txBody>
          <a:bodyPr/>
          <a:lstStyle>
            <a:lvl1pPr>
              <a:defRPr/>
            </a:lvl1pPr>
          </a:lstStyle>
          <a:p>
            <a:endParaRPr lang="ro-RO"/>
          </a:p>
        </p:txBody>
      </p:sp>
      <p:sp>
        <p:nvSpPr>
          <p:cNvPr id="17" name="Slide Number Placeholder 5"/>
          <p:cNvSpPr>
            <a:spLocks noGrp="1"/>
          </p:cNvSpPr>
          <p:nvPr>
            <p:ph type="sldNum" sz="quarter" idx="12"/>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203913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7950"/>
            <a:ext cx="9144001" cy="0"/>
          </a:xfrm>
          <a:prstGeom prst="line">
            <a:avLst/>
          </a:prstGeom>
          <a:noFill/>
          <a:ln w="76200">
            <a:solidFill>
              <a:srgbClr val="193C85"/>
            </a:solidFill>
            <a:round/>
            <a:headEnd/>
            <a:tailEnd/>
          </a:ln>
          <a:extLst/>
        </p:spPr>
        <p:txBody>
          <a:bodyPr/>
          <a:lstStyle/>
          <a:p>
            <a:pPr>
              <a:defRPr/>
            </a:pPr>
            <a:endParaRPr lang="en-US"/>
          </a:p>
        </p:txBody>
      </p:sp>
      <p:pic>
        <p:nvPicPr>
          <p:cNvPr id="8" name="Picture 13"/>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1" name="Title 1"/>
          <p:cNvSpPr>
            <a:spLocks noGrp="1"/>
          </p:cNvSpPr>
          <p:nvPr>
            <p:ph type="title"/>
          </p:nvPr>
        </p:nvSpPr>
        <p:spPr>
          <a:xfrm>
            <a:off x="1979613" y="273050"/>
            <a:ext cx="6912868" cy="1000125"/>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ro-RO" dirty="0"/>
          </a:p>
        </p:txBody>
      </p:sp>
      <p:sp>
        <p:nvSpPr>
          <p:cNvPr id="17" name="Content Placeholder 2"/>
          <p:cNvSpPr>
            <a:spLocks noGrp="1"/>
          </p:cNvSpPr>
          <p:nvPr>
            <p:ph idx="1"/>
          </p:nvPr>
        </p:nvSpPr>
        <p:spPr>
          <a:xfrm>
            <a:off x="3575050" y="1484784"/>
            <a:ext cx="5111750"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8" name="Text Placeholder 3"/>
          <p:cNvSpPr>
            <a:spLocks noGrp="1"/>
          </p:cNvSpPr>
          <p:nvPr>
            <p:ph type="body" sz="half" idx="2"/>
          </p:nvPr>
        </p:nvSpPr>
        <p:spPr>
          <a:xfrm>
            <a:off x="462161" y="3068960"/>
            <a:ext cx="3008313" cy="30740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3"/>
          </p:nvPr>
        </p:nvSpPr>
        <p:spPr>
          <a:xfrm>
            <a:off x="475456" y="1484784"/>
            <a:ext cx="3008313" cy="12241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3"/>
          <p:cNvSpPr>
            <a:spLocks noGrp="1"/>
          </p:cNvSpPr>
          <p:nvPr>
            <p:ph type="dt" sz="half" idx="14"/>
          </p:nvPr>
        </p:nvSpPr>
        <p:spPr/>
        <p:txBody>
          <a:bodyPr/>
          <a:lstStyle>
            <a:lvl1pPr>
              <a:defRPr/>
            </a:lvl1pPr>
          </a:lstStyle>
          <a:p>
            <a:fld id="{8E099005-0488-43D3-8226-638A97BEA1FB}" type="datetimeFigureOut">
              <a:rPr lang="ro-RO" smtClean="0"/>
              <a:t>25.05.2015</a:t>
            </a:fld>
            <a:endParaRPr lang="ro-RO"/>
          </a:p>
        </p:txBody>
      </p:sp>
      <p:sp>
        <p:nvSpPr>
          <p:cNvPr id="10" name="Footer Placeholder 4"/>
          <p:cNvSpPr>
            <a:spLocks noGrp="1"/>
          </p:cNvSpPr>
          <p:nvPr>
            <p:ph type="ftr" sz="quarter" idx="15"/>
          </p:nvPr>
        </p:nvSpPr>
        <p:spPr/>
        <p:txBody>
          <a:bodyPr/>
          <a:lstStyle>
            <a:lvl1pPr>
              <a:defRPr/>
            </a:lvl1pPr>
          </a:lstStyle>
          <a:p>
            <a:endParaRPr lang="ro-RO"/>
          </a:p>
        </p:txBody>
      </p:sp>
      <p:sp>
        <p:nvSpPr>
          <p:cNvPr id="13" name="Slide Number Placeholder 5"/>
          <p:cNvSpPr>
            <a:spLocks noGrp="1"/>
          </p:cNvSpPr>
          <p:nvPr>
            <p:ph type="sldNum" sz="quarter" idx="16"/>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7048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5"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6" name="Line 12"/>
          <p:cNvSpPr>
            <a:spLocks noChangeShapeType="1"/>
          </p:cNvSpPr>
          <p:nvPr/>
        </p:nvSpPr>
        <p:spPr bwMode="auto">
          <a:xfrm>
            <a:off x="-1588" y="6448425"/>
            <a:ext cx="9144001" cy="0"/>
          </a:xfrm>
          <a:prstGeom prst="line">
            <a:avLst/>
          </a:prstGeom>
          <a:noFill/>
          <a:ln w="76200">
            <a:solidFill>
              <a:srgbClr val="193C85"/>
            </a:solidFill>
            <a:round/>
            <a:headEnd/>
            <a:tailEnd/>
          </a:ln>
          <a:extLst/>
        </p:spPr>
        <p:txBody>
          <a:bodyPr/>
          <a:lstStyle/>
          <a:p>
            <a:pPr>
              <a:defRPr/>
            </a:pPr>
            <a:endParaRPr lang="en-US"/>
          </a:p>
        </p:txBody>
      </p:sp>
      <p:pic>
        <p:nvPicPr>
          <p:cNvPr id="7" name="Picture 10"/>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2" name="Title 1"/>
          <p:cNvSpPr>
            <a:spLocks noGrp="1"/>
          </p:cNvSpPr>
          <p:nvPr>
            <p:ph type="title"/>
          </p:nvPr>
        </p:nvSpPr>
        <p:spPr>
          <a:xfrm>
            <a:off x="1763688" y="4444976"/>
            <a:ext cx="5486400" cy="566738"/>
          </a:xfrm>
        </p:spPr>
        <p:txBody>
          <a:bodyPr anchor="b"/>
          <a:lstStyle>
            <a:lvl1pPr algn="l">
              <a:defRPr sz="2000" b="1"/>
            </a:lvl1pPr>
          </a:lstStyle>
          <a:p>
            <a:r>
              <a:rPr lang="en-US" smtClean="0"/>
              <a:t>Click to edit Master title style</a:t>
            </a:r>
            <a:endParaRPr lang="ro-RO" dirty="0"/>
          </a:p>
        </p:txBody>
      </p:sp>
      <p:sp>
        <p:nvSpPr>
          <p:cNvPr id="13" name="Picture Placeholder 2"/>
          <p:cNvSpPr>
            <a:spLocks noGrp="1"/>
          </p:cNvSpPr>
          <p:nvPr>
            <p:ph type="pic" idx="1"/>
          </p:nvPr>
        </p:nvSpPr>
        <p:spPr>
          <a:xfrm>
            <a:off x="1763688" y="1273175"/>
            <a:ext cx="5486400" cy="30987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ro-RO" noProof="0" smtClean="0"/>
          </a:p>
        </p:txBody>
      </p:sp>
      <p:sp>
        <p:nvSpPr>
          <p:cNvPr id="14" name="Text Placeholder 3"/>
          <p:cNvSpPr>
            <a:spLocks noGrp="1"/>
          </p:cNvSpPr>
          <p:nvPr>
            <p:ph type="body" sz="half" idx="2"/>
          </p:nvPr>
        </p:nvSpPr>
        <p:spPr>
          <a:xfrm>
            <a:off x="1763688" y="5011714"/>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lstStyle>
          <a:p>
            <a:fld id="{8E099005-0488-43D3-8226-638A97BEA1FB}" type="datetimeFigureOut">
              <a:rPr lang="ro-RO" smtClean="0"/>
              <a:t>25.05.2015</a:t>
            </a:fld>
            <a:endParaRPr lang="ro-RO"/>
          </a:p>
        </p:txBody>
      </p:sp>
      <p:sp>
        <p:nvSpPr>
          <p:cNvPr id="9" name="Footer Placeholder 4"/>
          <p:cNvSpPr>
            <a:spLocks noGrp="1"/>
          </p:cNvSpPr>
          <p:nvPr>
            <p:ph type="ftr" sz="quarter" idx="11"/>
          </p:nvPr>
        </p:nvSpPr>
        <p:spPr/>
        <p:txBody>
          <a:bodyPr/>
          <a:lstStyle>
            <a:lvl1pPr>
              <a:defRPr/>
            </a:lvl1pPr>
          </a:lstStyle>
          <a:p>
            <a:endParaRPr lang="ro-RO"/>
          </a:p>
        </p:txBody>
      </p:sp>
      <p:sp>
        <p:nvSpPr>
          <p:cNvPr id="10" name="Slide Number Placeholder 5"/>
          <p:cNvSpPr>
            <a:spLocks noGrp="1"/>
          </p:cNvSpPr>
          <p:nvPr>
            <p:ph type="sldNum" sz="quarter" idx="12"/>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6354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87BBF4D-DFA4-459C-A929-07C9EFB193AF}" type="datetimeFigureOut">
              <a:rPr lang="en-US"/>
              <a:pPr>
                <a:defRPr/>
              </a:pPr>
              <a:t>5/25/2015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6AACD5-5E3B-44D7-BD98-F70198EFD2A2}" type="slidenum">
              <a:rPr lang="en-US"/>
              <a:pPr>
                <a:defRPr/>
              </a:pPr>
              <a:t>‹#›</a:t>
            </a:fld>
            <a:endParaRPr lang="en-US"/>
          </a:p>
        </p:txBody>
      </p:sp>
    </p:spTree>
    <p:extLst>
      <p:ext uri="{BB962C8B-B14F-4D97-AF65-F5344CB8AC3E}">
        <p14:creationId xmlns:p14="http://schemas.microsoft.com/office/powerpoint/2010/main" val="279692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70EF5B1-4B3F-4295-9DCC-B4ACC2C089E2}" type="datetimeFigureOut">
              <a:rPr lang="en-US"/>
              <a:pPr>
                <a:defRPr/>
              </a:pPr>
              <a:t>5/25/2015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E62807-E73D-4ED8-9609-296DF2CA4407}" type="slidenum">
              <a:rPr lang="en-US"/>
              <a:pPr>
                <a:defRPr/>
              </a:pPr>
              <a:t>‹#›</a:t>
            </a:fld>
            <a:endParaRPr lang="en-US"/>
          </a:p>
        </p:txBody>
      </p:sp>
    </p:spTree>
    <p:extLst>
      <p:ext uri="{BB962C8B-B14F-4D97-AF65-F5344CB8AC3E}">
        <p14:creationId xmlns:p14="http://schemas.microsoft.com/office/powerpoint/2010/main" val="248254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7A1D1E8-6ABB-4AE0-9D63-50A16DC7FB8A}" type="datetimeFigureOut">
              <a:rPr lang="en-US"/>
              <a:pPr>
                <a:defRPr/>
              </a:pPr>
              <a:t>5/25/2015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9B5A09-CD78-40BD-800A-D9F6827946DE}" type="slidenum">
              <a:rPr lang="en-US"/>
              <a:pPr>
                <a:defRPr/>
              </a:pPr>
              <a:t>‹#›</a:t>
            </a:fld>
            <a:endParaRPr lang="en-US"/>
          </a:p>
        </p:txBody>
      </p:sp>
    </p:spTree>
    <p:extLst>
      <p:ext uri="{BB962C8B-B14F-4D97-AF65-F5344CB8AC3E}">
        <p14:creationId xmlns:p14="http://schemas.microsoft.com/office/powerpoint/2010/main" val="3695550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jpeg"/><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28625" y="1276350"/>
            <a:ext cx="8229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o-RO" smtClean="0"/>
          </a:p>
        </p:txBody>
      </p:sp>
      <p:sp>
        <p:nvSpPr>
          <p:cNvPr id="1027" name="Text Placeholder 2"/>
          <p:cNvSpPr>
            <a:spLocks noGrp="1"/>
          </p:cNvSpPr>
          <p:nvPr>
            <p:ph type="body" idx="1"/>
          </p:nvPr>
        </p:nvSpPr>
        <p:spPr bwMode="auto">
          <a:xfrm>
            <a:off x="428625" y="2492375"/>
            <a:ext cx="8215313" cy="3579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smtClean="0"/>
          </a:p>
        </p:txBody>
      </p:sp>
      <p:sp>
        <p:nvSpPr>
          <p:cNvPr id="4" name="Date Placeholder 3"/>
          <p:cNvSpPr>
            <a:spLocks noGrp="1"/>
          </p:cNvSpPr>
          <p:nvPr>
            <p:ph type="dt" sz="half" idx="2"/>
          </p:nvPr>
        </p:nvSpPr>
        <p:spPr>
          <a:xfrm>
            <a:off x="466725" y="64595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8E099005-0488-43D3-8226-638A97BEA1FB}" type="datetimeFigureOut">
              <a:rPr lang="ro-RO" smtClean="0"/>
              <a:t>25.05.2015</a:t>
            </a:fld>
            <a:endParaRPr lang="ro-R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ro-R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77FB21AC-CB3B-4874-AC82-090943AE4F9F}" type="slidenum">
              <a:rPr lang="ro-RO" smtClean="0"/>
              <a:t>‹#›</a:t>
            </a:fld>
            <a:endParaRPr lang="ro-RO"/>
          </a:p>
        </p:txBody>
      </p:sp>
      <p:sp>
        <p:nvSpPr>
          <p:cNvPr id="1037" name="Line 25"/>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1038" name="Line 26"/>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1041" name="Text Box 16"/>
          <p:cNvSpPr txBox="1">
            <a:spLocks noChangeArrowheads="1"/>
          </p:cNvSpPr>
          <p:nvPr/>
        </p:nvSpPr>
        <p:spPr bwMode="auto">
          <a:xfrm>
            <a:off x="7191375" y="1046163"/>
            <a:ext cx="1368425" cy="252412"/>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Politehnica University of Timisoara</a:t>
            </a:r>
            <a:endParaRPr lang="en-US" sz="600" dirty="0" smtClean="0">
              <a:latin typeface="Arial" pitchFamily="34" charset="0"/>
              <a:cs typeface="Arial" pitchFamily="34" charset="0"/>
            </a:endParaRPr>
          </a:p>
        </p:txBody>
      </p:sp>
      <p:pic>
        <p:nvPicPr>
          <p:cNvPr id="1034" name="Picture 21"/>
          <p:cNvPicPr>
            <a:picLocks noChangeAspect="1"/>
          </p:cNvPicPr>
          <p:nvPr/>
        </p:nvPicPr>
        <p:blipFill>
          <a:blip r:embed="rId8"/>
          <a:srcRect/>
          <a:stretch>
            <a:fillRect/>
          </a:stretch>
        </p:blipFill>
        <p:spPr bwMode="auto">
          <a:xfrm>
            <a:off x="3635375" y="5260975"/>
            <a:ext cx="1733550" cy="904875"/>
          </a:xfrm>
          <a:prstGeom prst="rect">
            <a:avLst/>
          </a:prstGeom>
          <a:noFill/>
          <a:ln w="9525">
            <a:noFill/>
            <a:miter lim="800000"/>
            <a:headEnd/>
            <a:tailEnd/>
          </a:ln>
        </p:spPr>
      </p:pic>
      <p:grpSp>
        <p:nvGrpSpPr>
          <p:cNvPr id="1035" name="Group 7"/>
          <p:cNvGrpSpPr>
            <a:grpSpLocks/>
          </p:cNvGrpSpPr>
          <p:nvPr/>
        </p:nvGrpSpPr>
        <p:grpSpPr bwMode="auto">
          <a:xfrm>
            <a:off x="755650" y="422275"/>
            <a:ext cx="1079500" cy="711200"/>
            <a:chOff x="755576" y="422275"/>
            <a:chExt cx="1080120" cy="711681"/>
          </a:xfrm>
        </p:grpSpPr>
        <p:sp>
          <p:nvSpPr>
            <p:cNvPr id="3" name="Text Box 17"/>
            <p:cNvSpPr txBox="1">
              <a:spLocks noChangeArrowheads="1"/>
            </p:cNvSpPr>
            <p:nvPr userDrawn="1"/>
          </p:nvSpPr>
          <p:spPr bwMode="auto">
            <a:xfrm>
              <a:off x="755576" y="965567"/>
              <a:ext cx="1080120" cy="16838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700" spc="20" dirty="0" smtClean="0">
                  <a:latin typeface="Arial" pitchFamily="34" charset="0"/>
                  <a:cs typeface="Arial" pitchFamily="34" charset="0"/>
                </a:rPr>
                <a:t>EUROPEAN UNION</a:t>
              </a:r>
            </a:p>
          </p:txBody>
        </p:sp>
        <p:pic>
          <p:nvPicPr>
            <p:cNvPr id="1048" name="Picture 9"/>
            <p:cNvPicPr>
              <a:picLocks noChangeAspect="1" noChangeArrowheads="1"/>
            </p:cNvPicPr>
            <p:nvPr userDrawn="1"/>
          </p:nvPicPr>
          <p:blipFill>
            <a:blip r:embed="rId9"/>
            <a:srcRect l="6113" t="4662" r="4570" b="22081"/>
            <a:stretch>
              <a:fillRect/>
            </a:stretch>
          </p:blipFill>
          <p:spPr bwMode="auto">
            <a:xfrm>
              <a:off x="857250" y="422275"/>
              <a:ext cx="892175" cy="593723"/>
            </a:xfrm>
            <a:prstGeom prst="rect">
              <a:avLst/>
            </a:prstGeom>
            <a:noFill/>
            <a:ln w="9525">
              <a:noFill/>
              <a:miter lim="800000"/>
              <a:headEnd/>
              <a:tailEnd/>
            </a:ln>
          </p:spPr>
        </p:pic>
      </p:grpSp>
      <p:grpSp>
        <p:nvGrpSpPr>
          <p:cNvPr id="1036" name="Group 11"/>
          <p:cNvGrpSpPr>
            <a:grpSpLocks/>
          </p:cNvGrpSpPr>
          <p:nvPr/>
        </p:nvGrpSpPr>
        <p:grpSpPr bwMode="auto">
          <a:xfrm>
            <a:off x="2293938" y="428625"/>
            <a:ext cx="1439862" cy="846138"/>
            <a:chOff x="2293680" y="428407"/>
            <a:chExt cx="1440086" cy="846355"/>
          </a:xfrm>
        </p:grpSpPr>
        <p:sp>
          <p:nvSpPr>
            <p:cNvPr id="2" name="Text Box 14"/>
            <p:cNvSpPr txBox="1">
              <a:spLocks noChangeArrowheads="1"/>
            </p:cNvSpPr>
            <p:nvPr userDrawn="1"/>
          </p:nvSpPr>
          <p:spPr bwMode="auto">
            <a:xfrm>
              <a:off x="2293680" y="1046103"/>
              <a:ext cx="1440086" cy="22865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GOVERNMENT OF ROMANIA</a:t>
              </a:r>
              <a:endParaRPr lang="ro-RO" sz="650" dirty="0" smtClean="0">
                <a:latin typeface="Arial" pitchFamily="34" charset="0"/>
                <a:cs typeface="Arial" pitchFamily="34" charset="0"/>
              </a:endParaRPr>
            </a:p>
          </p:txBody>
        </p:sp>
        <p:pic>
          <p:nvPicPr>
            <p:cNvPr id="1046" name="Picture 9"/>
            <p:cNvPicPr>
              <a:picLocks noChangeAspect="1"/>
            </p:cNvPicPr>
            <p:nvPr userDrawn="1"/>
          </p:nvPicPr>
          <p:blipFill>
            <a:blip r:embed="rId10"/>
            <a:srcRect/>
            <a:stretch>
              <a:fillRect/>
            </a:stretch>
          </p:blipFill>
          <p:spPr bwMode="auto">
            <a:xfrm>
              <a:off x="2771795" y="428407"/>
              <a:ext cx="483855" cy="666409"/>
            </a:xfrm>
            <a:prstGeom prst="rect">
              <a:avLst/>
            </a:prstGeom>
            <a:noFill/>
            <a:ln w="9525">
              <a:noFill/>
              <a:miter lim="800000"/>
              <a:headEnd/>
              <a:tailEnd/>
            </a:ln>
          </p:spPr>
        </p:pic>
      </p:grpSp>
      <p:grpSp>
        <p:nvGrpSpPr>
          <p:cNvPr id="8" name="Group 14"/>
          <p:cNvGrpSpPr>
            <a:grpSpLocks/>
          </p:cNvGrpSpPr>
          <p:nvPr/>
        </p:nvGrpSpPr>
        <p:grpSpPr bwMode="auto">
          <a:xfrm>
            <a:off x="3895725" y="169863"/>
            <a:ext cx="1358900" cy="1098550"/>
            <a:chOff x="3895552" y="187920"/>
            <a:chExt cx="1358900" cy="1098984"/>
          </a:xfrm>
        </p:grpSpPr>
        <p:sp>
          <p:nvSpPr>
            <p:cNvPr id="7" name="Text Box 18"/>
            <p:cNvSpPr txBox="1">
              <a:spLocks noChangeArrowheads="1"/>
            </p:cNvSpPr>
            <p:nvPr userDrawn="1"/>
          </p:nvSpPr>
          <p:spPr bwMode="auto">
            <a:xfrm>
              <a:off x="3895552" y="1061390"/>
              <a:ext cx="1358900" cy="225514"/>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SERBIAN GOVERNMENT</a:t>
              </a:r>
              <a:endParaRPr lang="ro-RO" sz="650" dirty="0" smtClean="0">
                <a:latin typeface="Arial" pitchFamily="34" charset="0"/>
                <a:cs typeface="Arial" pitchFamily="34" charset="0"/>
              </a:endParaRPr>
            </a:p>
          </p:txBody>
        </p:sp>
        <p:pic>
          <p:nvPicPr>
            <p:cNvPr id="1044" name="Picture 12"/>
            <p:cNvPicPr>
              <a:picLocks noChangeAspect="1"/>
            </p:cNvPicPr>
            <p:nvPr userDrawn="1"/>
          </p:nvPicPr>
          <p:blipFill>
            <a:blip r:embed="rId11"/>
            <a:srcRect/>
            <a:stretch>
              <a:fillRect/>
            </a:stretch>
          </p:blipFill>
          <p:spPr bwMode="auto">
            <a:xfrm>
              <a:off x="4320867" y="187920"/>
              <a:ext cx="499088" cy="906177"/>
            </a:xfrm>
            <a:prstGeom prst="rect">
              <a:avLst/>
            </a:prstGeom>
            <a:noFill/>
            <a:ln w="9525">
              <a:noFill/>
              <a:miter lim="800000"/>
              <a:headEnd/>
              <a:tailEnd/>
            </a:ln>
          </p:spPr>
        </p:pic>
      </p:grpSp>
      <p:grpSp>
        <p:nvGrpSpPr>
          <p:cNvPr id="10" name="Group 17"/>
          <p:cNvGrpSpPr>
            <a:grpSpLocks/>
          </p:cNvGrpSpPr>
          <p:nvPr/>
        </p:nvGrpSpPr>
        <p:grpSpPr bwMode="auto">
          <a:xfrm>
            <a:off x="5651500" y="392113"/>
            <a:ext cx="1208088" cy="879475"/>
            <a:chOff x="5651500" y="392471"/>
            <a:chExt cx="1208088" cy="879115"/>
          </a:xfrm>
        </p:grpSpPr>
        <p:sp>
          <p:nvSpPr>
            <p:cNvPr id="9" name="Text Box 15"/>
            <p:cNvSpPr txBox="1">
              <a:spLocks noChangeArrowheads="1"/>
            </p:cNvSpPr>
            <p:nvPr userDrawn="1"/>
          </p:nvSpPr>
          <p:spPr bwMode="auto">
            <a:xfrm>
              <a:off x="5651500" y="1012929"/>
              <a:ext cx="1208088" cy="258657"/>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solidFill>
                    <a:srgbClr val="005AA0"/>
                  </a:solidFill>
                  <a:latin typeface="Arial" pitchFamily="34" charset="0"/>
                  <a:cs typeface="Arial" pitchFamily="34" charset="0"/>
                </a:rPr>
                <a:t>Structural Funds</a:t>
              </a:r>
            </a:p>
            <a:p>
              <a:pPr algn="ctr">
                <a:defRPr/>
              </a:pPr>
              <a:r>
                <a:rPr lang="en-US" sz="650" dirty="0" smtClean="0">
                  <a:solidFill>
                    <a:srgbClr val="005AA0"/>
                  </a:solidFill>
                  <a:latin typeface="Arial" pitchFamily="34" charset="0"/>
                  <a:cs typeface="Arial" pitchFamily="34" charset="0"/>
                </a:rPr>
                <a:t>2007-2013</a:t>
              </a:r>
              <a:endParaRPr lang="ro-RO" sz="650" dirty="0" smtClean="0">
                <a:solidFill>
                  <a:srgbClr val="005AA0"/>
                </a:solidFill>
                <a:latin typeface="Arial" pitchFamily="34" charset="0"/>
                <a:cs typeface="Arial" pitchFamily="34" charset="0"/>
              </a:endParaRPr>
            </a:p>
          </p:txBody>
        </p:sp>
        <p:pic>
          <p:nvPicPr>
            <p:cNvPr id="1042" name="Picture 15"/>
            <p:cNvPicPr>
              <a:picLocks noChangeAspect="1"/>
            </p:cNvPicPr>
            <p:nvPr userDrawn="1"/>
          </p:nvPicPr>
          <p:blipFill>
            <a:blip r:embed="rId12"/>
            <a:srcRect/>
            <a:stretch>
              <a:fillRect/>
            </a:stretch>
          </p:blipFill>
          <p:spPr bwMode="auto">
            <a:xfrm>
              <a:off x="5921695" y="392471"/>
              <a:ext cx="667698" cy="653330"/>
            </a:xfrm>
            <a:prstGeom prst="rect">
              <a:avLst/>
            </a:prstGeom>
            <a:noFill/>
            <a:ln w="9525">
              <a:noFill/>
              <a:miter lim="800000"/>
              <a:headEnd/>
              <a:tailEnd/>
            </a:ln>
          </p:spPr>
        </p:pic>
      </p:grpSp>
      <p:sp>
        <p:nvSpPr>
          <p:cNvPr id="29" name="TextBox 28"/>
          <p:cNvSpPr txBox="1"/>
          <p:nvPr/>
        </p:nvSpPr>
        <p:spPr>
          <a:xfrm>
            <a:off x="3708400" y="6037263"/>
            <a:ext cx="1943100"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pic>
        <p:nvPicPr>
          <p:cNvPr id="1040" name="Picture 10"/>
          <p:cNvPicPr>
            <a:picLocks noChangeAspect="1"/>
          </p:cNvPicPr>
          <p:nvPr/>
        </p:nvPicPr>
        <p:blipFill>
          <a:blip r:embed="rId13"/>
          <a:srcRect/>
          <a:stretch>
            <a:fillRect/>
          </a:stretch>
        </p:blipFill>
        <p:spPr bwMode="auto">
          <a:xfrm>
            <a:off x="6992938" y="495300"/>
            <a:ext cx="1682750" cy="576263"/>
          </a:xfrm>
          <a:prstGeom prst="rect">
            <a:avLst/>
          </a:prstGeom>
          <a:noFill/>
          <a:ln w="9525">
            <a:noFill/>
            <a:miter lim="800000"/>
            <a:headEnd/>
            <a:tailEnd/>
          </a:ln>
        </p:spPr>
      </p:pic>
    </p:spTree>
    <p:extLst>
      <p:ext uri="{BB962C8B-B14F-4D97-AF65-F5344CB8AC3E}">
        <p14:creationId xmlns:p14="http://schemas.microsoft.com/office/powerpoint/2010/main" val="76754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txStyles>
    <p:titleStyle>
      <a:lvl1pPr algn="ctr" rtl="0" eaLnBrk="1" fontAlgn="base" hangingPunct="1">
        <a:spcBef>
          <a:spcPct val="0"/>
        </a:spcBef>
        <a:spcAft>
          <a:spcPct val="0"/>
        </a:spcAft>
        <a:defRPr sz="4400" kern="1200">
          <a:solidFill>
            <a:srgbClr val="28166F"/>
          </a:solidFill>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8195"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A2C59BB-093E-4C7B-B623-846B0E8BB310}" type="datetimeFigureOut">
              <a:rPr lang="en-US"/>
              <a:pPr>
                <a:defRPr/>
              </a:pPr>
              <a:t>5/25/2015</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932EC3C-7389-40F0-BECD-95BD7E01AFE4}" type="slidenum">
              <a:rPr lang="en-US"/>
              <a:pPr>
                <a:defRPr/>
              </a:pPr>
              <a:t>‹#›</a:t>
            </a:fld>
            <a:endParaRPr lang="en-US"/>
          </a:p>
        </p:txBody>
      </p:sp>
    </p:spTree>
    <p:extLst>
      <p:ext uri="{BB962C8B-B14F-4D97-AF65-F5344CB8AC3E}">
        <p14:creationId xmlns:p14="http://schemas.microsoft.com/office/powerpoint/2010/main" val="200464728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a:defRPr>
      </a:lvl2pPr>
      <a:lvl3pPr algn="l" rtl="0" eaLnBrk="1" fontAlgn="base" hangingPunct="1">
        <a:lnSpc>
          <a:spcPct val="90000"/>
        </a:lnSpc>
        <a:spcBef>
          <a:spcPct val="0"/>
        </a:spcBef>
        <a:spcAft>
          <a:spcPct val="0"/>
        </a:spcAft>
        <a:defRPr sz="4400">
          <a:solidFill>
            <a:schemeClr val="tx1"/>
          </a:solidFill>
          <a:latin typeface="Calibri Light"/>
        </a:defRPr>
      </a:lvl3pPr>
      <a:lvl4pPr algn="l" rtl="0" eaLnBrk="1" fontAlgn="base" hangingPunct="1">
        <a:lnSpc>
          <a:spcPct val="90000"/>
        </a:lnSpc>
        <a:spcBef>
          <a:spcPct val="0"/>
        </a:spcBef>
        <a:spcAft>
          <a:spcPct val="0"/>
        </a:spcAft>
        <a:defRPr sz="4400">
          <a:solidFill>
            <a:schemeClr val="tx1"/>
          </a:solidFill>
          <a:latin typeface="Calibri Light"/>
        </a:defRPr>
      </a:lvl4pPr>
      <a:lvl5pPr algn="l" rtl="0" eaLnBrk="1" fontAlgn="base" hangingPunct="1">
        <a:lnSpc>
          <a:spcPct val="90000"/>
        </a:lnSpc>
        <a:spcBef>
          <a:spcPct val="0"/>
        </a:spcBef>
        <a:spcAft>
          <a:spcPct val="0"/>
        </a:spcAft>
        <a:defRPr sz="4400">
          <a:solidFill>
            <a:schemeClr val="tx1"/>
          </a:solidFill>
          <a:latin typeface="Calibri Light"/>
        </a:defRPr>
      </a:lvl5pPr>
      <a:lvl6pPr marL="457200" algn="l" rtl="0" eaLnBrk="1" fontAlgn="base" hangingPunct="1">
        <a:lnSpc>
          <a:spcPct val="90000"/>
        </a:lnSpc>
        <a:spcBef>
          <a:spcPct val="0"/>
        </a:spcBef>
        <a:spcAft>
          <a:spcPct val="0"/>
        </a:spcAft>
        <a:defRPr sz="4400">
          <a:solidFill>
            <a:schemeClr val="tx1"/>
          </a:solidFill>
          <a:latin typeface="Calibri Light"/>
        </a:defRPr>
      </a:lvl6pPr>
      <a:lvl7pPr marL="914400" algn="l" rtl="0" eaLnBrk="1" fontAlgn="base" hangingPunct="1">
        <a:lnSpc>
          <a:spcPct val="90000"/>
        </a:lnSpc>
        <a:spcBef>
          <a:spcPct val="0"/>
        </a:spcBef>
        <a:spcAft>
          <a:spcPct val="0"/>
        </a:spcAft>
        <a:defRPr sz="4400">
          <a:solidFill>
            <a:schemeClr val="tx1"/>
          </a:solidFill>
          <a:latin typeface="Calibri Light"/>
        </a:defRPr>
      </a:lvl7pPr>
      <a:lvl8pPr marL="1371600" algn="l" rtl="0" eaLnBrk="1" fontAlgn="base" hangingPunct="1">
        <a:lnSpc>
          <a:spcPct val="90000"/>
        </a:lnSpc>
        <a:spcBef>
          <a:spcPct val="0"/>
        </a:spcBef>
        <a:spcAft>
          <a:spcPct val="0"/>
        </a:spcAft>
        <a:defRPr sz="4400">
          <a:solidFill>
            <a:schemeClr val="tx1"/>
          </a:solidFill>
          <a:latin typeface="Calibri Light"/>
        </a:defRPr>
      </a:lvl8pPr>
      <a:lvl9pPr marL="1828800" algn="l" rtl="0" eaLnBrk="1" fontAlgn="base" hangingPunct="1">
        <a:lnSpc>
          <a:spcPct val="90000"/>
        </a:lnSpc>
        <a:spcBef>
          <a:spcPct val="0"/>
        </a:spcBef>
        <a:spcAft>
          <a:spcPct val="0"/>
        </a:spcAft>
        <a:defRPr sz="4400">
          <a:solidFill>
            <a:schemeClr val="tx1"/>
          </a:solidFill>
          <a:latin typeface="Calibri Light"/>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07950" y="1628775"/>
            <a:ext cx="8858250" cy="863600"/>
          </a:xfrm>
        </p:spPr>
        <p:txBody>
          <a:bodyPr/>
          <a:lstStyle/>
          <a:p>
            <a:pPr>
              <a:defRPr/>
            </a:pPr>
            <a:r>
              <a:rPr lang="ro-RO" sz="2400" b="1" dirty="0" smtClean="0">
                <a:effectLst>
                  <a:outerShdw blurRad="38100" dist="38100" dir="2700000" algn="tl">
                    <a:srgbClr val="000000">
                      <a:alpha val="43137"/>
                    </a:srgbClr>
                  </a:outerShdw>
                </a:effectLst>
              </a:rPr>
              <a:t>Rom</a:t>
            </a:r>
            <a:r>
              <a:rPr lang="en-US" sz="2400" b="1" dirty="0" smtClean="0">
                <a:effectLst>
                  <a:outerShdw blurRad="38100" dist="38100" dir="2700000" algn="tl">
                    <a:srgbClr val="000000">
                      <a:alpha val="43137"/>
                    </a:srgbClr>
                  </a:outerShdw>
                </a:effectLst>
              </a:rPr>
              <a:t>a</a:t>
            </a:r>
            <a:r>
              <a:rPr lang="ro-RO" sz="2400" b="1" dirty="0" err="1" smtClean="0">
                <a:effectLst>
                  <a:outerShdw blurRad="38100" dist="38100" dir="2700000" algn="tl">
                    <a:srgbClr val="000000">
                      <a:alpha val="43137"/>
                    </a:srgbClr>
                  </a:outerShdw>
                </a:effectLst>
              </a:rPr>
              <a:t>nia</a:t>
            </a:r>
            <a:r>
              <a:rPr lang="ro-RO" sz="2400" b="1" dirty="0" smtClean="0">
                <a:effectLst>
                  <a:outerShdw blurRad="38100" dist="38100" dir="2700000" algn="tl">
                    <a:srgbClr val="000000">
                      <a:alpha val="43137"/>
                    </a:srgbClr>
                  </a:outerShdw>
                </a:effectLst>
              </a:rPr>
              <a:t> – Republic</a:t>
            </a:r>
            <a:r>
              <a:rPr lang="en-US" sz="2400" b="1" dirty="0" smtClean="0">
                <a:effectLst>
                  <a:outerShdw blurRad="38100" dist="38100" dir="2700000" algn="tl">
                    <a:srgbClr val="000000">
                      <a:alpha val="43137"/>
                    </a:srgbClr>
                  </a:outerShdw>
                </a:effectLst>
              </a:rPr>
              <a:t> of</a:t>
            </a:r>
            <a:r>
              <a:rPr lang="ro-RO" sz="2400" b="1" dirty="0" smtClean="0">
                <a:effectLst>
                  <a:outerShdw blurRad="38100" dist="38100" dir="2700000" algn="tl">
                    <a:srgbClr val="000000">
                      <a:alpha val="43137"/>
                    </a:srgbClr>
                  </a:outerShdw>
                </a:effectLst>
              </a:rPr>
              <a:t> Serbia</a:t>
            </a:r>
            <a:r>
              <a:rPr lang="en-US" sz="2400" b="1" dirty="0" smtClean="0">
                <a:effectLst>
                  <a:outerShdw blurRad="38100" dist="38100" dir="2700000" algn="tl">
                    <a:srgbClr val="000000">
                      <a:alpha val="43137"/>
                    </a:srgbClr>
                  </a:outerShdw>
                </a:effectLst>
              </a:rPr>
              <a:t> </a:t>
            </a:r>
            <a:br>
              <a:rPr lang="en-US" sz="2400" b="1" dirty="0" smtClean="0">
                <a:effectLst>
                  <a:outerShdw blurRad="38100" dist="38100" dir="2700000" algn="tl">
                    <a:srgbClr val="000000">
                      <a:alpha val="43137"/>
                    </a:srgbClr>
                  </a:outerShdw>
                </a:effectLst>
              </a:rPr>
            </a:br>
            <a:r>
              <a:rPr lang="en-US" sz="2400" b="1" dirty="0" smtClean="0">
                <a:effectLst>
                  <a:outerShdw blurRad="38100" dist="38100" dir="2700000" algn="tl">
                    <a:srgbClr val="000000">
                      <a:alpha val="43137"/>
                    </a:srgbClr>
                  </a:outerShdw>
                </a:effectLst>
              </a:rPr>
              <a:t>IPA Cross-border Cooperation Programme </a:t>
            </a:r>
            <a:endParaRPr lang="ro-RO" sz="2400" b="1" i="1" dirty="0" smtClean="0">
              <a:solidFill>
                <a:srgbClr val="C00000"/>
              </a:solidFill>
              <a:effectLst>
                <a:outerShdw blurRad="38100" dist="38100" dir="2700000" algn="tl">
                  <a:srgbClr val="000000">
                    <a:alpha val="43137"/>
                  </a:srgbClr>
                </a:outerShdw>
              </a:effectLst>
            </a:endParaRPr>
          </a:p>
        </p:txBody>
      </p:sp>
      <p:sp>
        <p:nvSpPr>
          <p:cNvPr id="22530" name="Rectangle 79"/>
          <p:cNvSpPr>
            <a:spLocks noChangeArrowheads="1"/>
          </p:cNvSpPr>
          <p:nvPr/>
        </p:nvSpPr>
        <p:spPr bwMode="auto">
          <a:xfrm>
            <a:off x="684213" y="3259138"/>
            <a:ext cx="7435850" cy="1243417"/>
          </a:xfrm>
          <a:prstGeom prst="rect">
            <a:avLst/>
          </a:prstGeom>
          <a:noFill/>
          <a:ln w="9525">
            <a:noFill/>
            <a:miter lim="800000"/>
            <a:headEnd/>
            <a:tailEnd/>
          </a:ln>
        </p:spPr>
        <p:txBody>
          <a:bodyPr>
            <a:spAutoFit/>
          </a:bodyPr>
          <a:lstStyle/>
          <a:p>
            <a:pPr algn="ctr"/>
            <a:r>
              <a:rPr lang="en-US" sz="2800" b="1" dirty="0" smtClean="0">
                <a:solidFill>
                  <a:schemeClr val="tx2"/>
                </a:solidFill>
              </a:rPr>
              <a:t>Programming Languages</a:t>
            </a:r>
            <a:endParaRPr lang="en-US" sz="2800" b="1" dirty="0">
              <a:solidFill>
                <a:schemeClr val="tx2"/>
              </a:solidFill>
            </a:endParaRPr>
          </a:p>
          <a:p>
            <a:pPr algn="ctr">
              <a:spcBef>
                <a:spcPct val="20000"/>
              </a:spcBef>
              <a:buClr>
                <a:schemeClr val="accent1"/>
              </a:buClr>
              <a:buSzPct val="85000"/>
              <a:buFont typeface="Arial" charset="0"/>
              <a:buNone/>
            </a:pPr>
            <a:r>
              <a:rPr lang="en-US" sz="2400" b="1" dirty="0" smtClean="0">
                <a:solidFill>
                  <a:srgbClr val="404040"/>
                </a:solidFill>
              </a:rPr>
              <a:t>Lecturer: lect. dr. </a:t>
            </a:r>
            <a:r>
              <a:rPr lang="en-US" sz="2400" b="1" dirty="0" err="1" smtClean="0">
                <a:solidFill>
                  <a:srgbClr val="404040"/>
                </a:solidFill>
              </a:rPr>
              <a:t>eng.</a:t>
            </a:r>
            <a:r>
              <a:rPr lang="en-US" sz="2400" b="1" dirty="0" smtClean="0">
                <a:solidFill>
                  <a:srgbClr val="404040"/>
                </a:solidFill>
              </a:rPr>
              <a:t> Razvan BOGDAN</a:t>
            </a:r>
            <a:endParaRPr lang="en-US" sz="2400" dirty="0">
              <a:solidFill>
                <a:srgbClr val="404040"/>
              </a:solidFill>
            </a:endParaRPr>
          </a:p>
          <a:p>
            <a:endParaRPr lang="ro-RO" b="1" dirty="0">
              <a:solidFill>
                <a:schemeClr val="tx2"/>
              </a:solidFill>
            </a:endParaRPr>
          </a:p>
        </p:txBody>
      </p:sp>
    </p:spTree>
    <p:extLst>
      <p:ext uri="{BB962C8B-B14F-4D97-AF65-F5344CB8AC3E}">
        <p14:creationId xmlns:p14="http://schemas.microsoft.com/office/powerpoint/2010/main" val="454471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624" y="1440688"/>
            <a:ext cx="8211312" cy="4462272"/>
          </a:xfrm>
        </p:spPr>
        <p:txBody>
          <a:bodyPr>
            <a:normAutofit/>
          </a:bodyPr>
          <a:lstStyle/>
          <a:p>
            <a:r>
              <a:rPr lang="en-US" sz="2400" dirty="0"/>
              <a:t>You surround a dangerous section of code with </a:t>
            </a:r>
            <a:r>
              <a:rPr lang="en-US" sz="2400" dirty="0">
                <a:solidFill>
                  <a:srgbClr val="0070C0"/>
                </a:solidFill>
              </a:rPr>
              <a:t>try</a:t>
            </a:r>
            <a:r>
              <a:rPr lang="en-US" sz="2400" dirty="0"/>
              <a:t> and </a:t>
            </a:r>
            <a:r>
              <a:rPr lang="en-US" sz="2400" dirty="0">
                <a:solidFill>
                  <a:srgbClr val="0070C0"/>
                </a:solidFill>
              </a:rPr>
              <a:t>except</a:t>
            </a:r>
            <a:r>
              <a:rPr lang="en-US" sz="2400" dirty="0"/>
              <a:t>.</a:t>
            </a:r>
          </a:p>
          <a:p>
            <a:r>
              <a:rPr lang="en-US" sz="2400" dirty="0">
                <a:solidFill>
                  <a:srgbClr val="0070C0"/>
                </a:solidFill>
              </a:rPr>
              <a:t>If the code in the try works - the except is skipped</a:t>
            </a:r>
          </a:p>
          <a:p>
            <a:r>
              <a:rPr lang="en-US" sz="2400" dirty="0"/>
              <a:t>If the code in the </a:t>
            </a:r>
            <a:r>
              <a:rPr lang="en-US" sz="2400" dirty="0">
                <a:solidFill>
                  <a:srgbClr val="FF0000"/>
                </a:solidFill>
              </a:rPr>
              <a:t>try fails </a:t>
            </a:r>
            <a:r>
              <a:rPr lang="en-US" sz="2400" dirty="0"/>
              <a:t>- it </a:t>
            </a:r>
            <a:r>
              <a:rPr lang="en-US" sz="2400" dirty="0">
                <a:solidFill>
                  <a:srgbClr val="FF0000"/>
                </a:solidFill>
              </a:rPr>
              <a:t>jumps to the except section</a:t>
            </a:r>
          </a:p>
        </p:txBody>
      </p:sp>
      <p:sp>
        <p:nvSpPr>
          <p:cNvPr id="2" name="Title 1"/>
          <p:cNvSpPr>
            <a:spLocks noGrp="1"/>
          </p:cNvSpPr>
          <p:nvPr>
            <p:ph type="title"/>
          </p:nvPr>
        </p:nvSpPr>
        <p:spPr>
          <a:xfrm>
            <a:off x="1335024" y="338645"/>
            <a:ext cx="8485632" cy="1325563"/>
          </a:xfrm>
        </p:spPr>
        <p:txBody>
          <a:bodyPr/>
          <a:lstStyle/>
          <a:p>
            <a:r>
              <a:rPr lang="en-US" dirty="0">
                <a:solidFill>
                  <a:srgbClr val="002060"/>
                </a:solidFill>
                <a:effectLst/>
              </a:rPr>
              <a:t>Catching exceptions using try and except</a:t>
            </a:r>
            <a:endParaRPr lang="ro-RO" dirty="0">
              <a:solidFill>
                <a:srgbClr val="002060"/>
              </a:solidFill>
              <a:effectLs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76675"/>
            <a:ext cx="5353050" cy="29813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1536" y="3573058"/>
            <a:ext cx="3621024" cy="1830855"/>
          </a:xfrm>
          <a:prstGeom prst="rect">
            <a:avLst/>
          </a:prstGeom>
        </p:spPr>
      </p:pic>
      <p:sp>
        <p:nvSpPr>
          <p:cNvPr id="10" name="Oval 9"/>
          <p:cNvSpPr/>
          <p:nvPr/>
        </p:nvSpPr>
        <p:spPr>
          <a:xfrm>
            <a:off x="969264" y="4645152"/>
            <a:ext cx="731520" cy="51206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780538" y="4937760"/>
            <a:ext cx="2572512" cy="713232"/>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9923" y="5478780"/>
            <a:ext cx="3524250" cy="1295400"/>
          </a:xfrm>
          <a:prstGeom prst="rect">
            <a:avLst/>
          </a:prstGeom>
        </p:spPr>
      </p:pic>
    </p:spTree>
    <p:extLst>
      <p:ext uri="{BB962C8B-B14F-4D97-AF65-F5344CB8AC3E}">
        <p14:creationId xmlns:p14="http://schemas.microsoft.com/office/powerpoint/2010/main" val="344768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95664"/>
            <a:ext cx="8172450" cy="3286063"/>
          </a:xfrm>
        </p:spPr>
        <p:txBody>
          <a:bodyPr>
            <a:normAutofit fontScale="70000" lnSpcReduction="20000"/>
          </a:bodyPr>
          <a:lstStyle/>
          <a:p>
            <a:pPr marL="514350" indent="-514350">
              <a:buFont typeface="+mj-lt"/>
              <a:buAutoNum type="arabicPeriod"/>
            </a:pPr>
            <a:r>
              <a:rPr lang="en-US" dirty="0"/>
              <a:t>Rewrite your pay computation to give the employee 1.5 times </a:t>
            </a:r>
            <a:r>
              <a:rPr lang="en-US" dirty="0" smtClean="0"/>
              <a:t>the hourly </a:t>
            </a:r>
            <a:r>
              <a:rPr lang="en-US" dirty="0"/>
              <a:t>rate for hours worked above </a:t>
            </a:r>
            <a:r>
              <a:rPr lang="en-US" dirty="0" smtClean="0"/>
              <a:t>40 hours.</a:t>
            </a:r>
          </a:p>
          <a:p>
            <a:pPr marL="514350" indent="-514350">
              <a:buFont typeface="+mj-lt"/>
              <a:buAutoNum type="arabicPeriod"/>
            </a:pPr>
            <a:r>
              <a:rPr lang="en-US" dirty="0"/>
              <a:t>Rewrite your pay program using try and except so that your </a:t>
            </a:r>
            <a:r>
              <a:rPr lang="en-US" dirty="0" smtClean="0"/>
              <a:t>program handles </a:t>
            </a:r>
            <a:r>
              <a:rPr lang="en-US" dirty="0"/>
              <a:t>non-numeric input gracefully by printing a message and exiting </a:t>
            </a:r>
            <a:r>
              <a:rPr lang="en-US" dirty="0" smtClean="0"/>
              <a:t>the program</a:t>
            </a:r>
            <a:endParaRPr lang="en-US" dirty="0"/>
          </a:p>
          <a:p>
            <a:pPr marL="514350" indent="-514350">
              <a:buFont typeface="+mj-lt"/>
              <a:buAutoNum type="arabicPeriod"/>
            </a:pPr>
            <a:r>
              <a:rPr lang="en-US" dirty="0" smtClean="0"/>
              <a:t>Write a program which prompts the user for a Celsius temperature, convert the temperature to Fahrenheit and print out the converted temperature. Each value that is read from the user should be real. Therefore use a variable </a:t>
            </a:r>
            <a:r>
              <a:rPr lang="en-US" dirty="0" err="1"/>
              <a:t>fahr</a:t>
            </a:r>
            <a:r>
              <a:rPr lang="en-US" dirty="0"/>
              <a:t> = float(</a:t>
            </a:r>
            <a:r>
              <a:rPr lang="en-US" dirty="0" err="1"/>
              <a:t>inp</a:t>
            </a:r>
            <a:r>
              <a:rPr lang="en-US" dirty="0"/>
              <a:t>)</a:t>
            </a:r>
            <a:endParaRPr lang="en-US" dirty="0" smtClean="0"/>
          </a:p>
          <a:p>
            <a:pPr marL="914400" lvl="2" indent="0">
              <a:buNone/>
            </a:pPr>
            <a:endParaRPr lang="en-US" dirty="0"/>
          </a:p>
        </p:txBody>
      </p:sp>
      <p:sp>
        <p:nvSpPr>
          <p:cNvPr id="2" name="Title 1"/>
          <p:cNvSpPr>
            <a:spLocks noGrp="1"/>
          </p:cNvSpPr>
          <p:nvPr>
            <p:ph type="title"/>
          </p:nvPr>
        </p:nvSpPr>
        <p:spPr>
          <a:xfrm>
            <a:off x="131348" y="284916"/>
            <a:ext cx="7886700" cy="1325563"/>
          </a:xfrm>
        </p:spPr>
        <p:txBody>
          <a:bodyPr/>
          <a:lstStyle/>
          <a:p>
            <a:r>
              <a:rPr lang="en-US" sz="3200" dirty="0" smtClean="0">
                <a:solidFill>
                  <a:srgbClr val="002060"/>
                </a:solidFill>
                <a:effectLst/>
              </a:rPr>
              <a:t>Homework</a:t>
            </a:r>
            <a:endParaRPr lang="ro-RO" sz="3200" dirty="0">
              <a:solidFill>
                <a:srgbClr val="002060"/>
              </a:solidFill>
              <a:effectLst/>
              <a:latin typeface="+mn-lt"/>
            </a:endParaRPr>
          </a:p>
        </p:txBody>
      </p:sp>
    </p:spTree>
    <p:extLst>
      <p:ext uri="{BB962C8B-B14F-4D97-AF65-F5344CB8AC3E}">
        <p14:creationId xmlns:p14="http://schemas.microsoft.com/office/powerpoint/2010/main" val="1209856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483519" y="409575"/>
            <a:ext cx="6481762" cy="859185"/>
          </a:xfrm>
        </p:spPr>
        <p:txBody>
          <a:bodyPr/>
          <a:lstStyle/>
          <a:p>
            <a:r>
              <a:rPr lang="en-US" sz="3200" dirty="0">
                <a:effectLst/>
              </a:rPr>
              <a:t>Programming Languages</a:t>
            </a:r>
          </a:p>
        </p:txBody>
      </p:sp>
      <p:sp>
        <p:nvSpPr>
          <p:cNvPr id="2" name="Rectangle 1"/>
          <p:cNvSpPr/>
          <p:nvPr/>
        </p:nvSpPr>
        <p:spPr>
          <a:xfrm>
            <a:off x="965200" y="2358152"/>
            <a:ext cx="7518400" cy="1754326"/>
          </a:xfrm>
          <a:prstGeom prst="rect">
            <a:avLst/>
          </a:prstGeom>
        </p:spPr>
        <p:txBody>
          <a:bodyPr wrap="square">
            <a:spAutoFit/>
          </a:bodyPr>
          <a:lstStyle/>
          <a:p>
            <a:pPr marL="0" indent="0" algn="ctr">
              <a:buNone/>
            </a:pPr>
            <a:r>
              <a:rPr lang="en-US" sz="5400" b="1" dirty="0">
                <a:latin typeface="Trebuchet MS" panose="020B0603020202020204" pitchFamily="34" charset="0"/>
              </a:rPr>
              <a:t>Lecture </a:t>
            </a:r>
            <a:r>
              <a:rPr lang="en-US" sz="5400" b="1" dirty="0">
                <a:latin typeface="Trebuchet MS" panose="020B0603020202020204" pitchFamily="34" charset="0"/>
              </a:rPr>
              <a:t>3</a:t>
            </a:r>
            <a:endParaRPr lang="en-US" sz="5400" b="1" dirty="0">
              <a:latin typeface="Trebuchet MS" panose="020B0603020202020204" pitchFamily="34" charset="0"/>
            </a:endParaRPr>
          </a:p>
          <a:p>
            <a:pPr algn="ctr"/>
            <a:r>
              <a:rPr lang="en-US" sz="5400" b="1" dirty="0">
                <a:latin typeface="Trebuchet MS" panose="020B0603020202020204" pitchFamily="34" charset="0"/>
              </a:rPr>
              <a:t>Conditional execution</a:t>
            </a:r>
            <a:endParaRPr lang="en-US" sz="5400" b="1" dirty="0">
              <a:latin typeface="Trebuchet MS" panose="020B0603020202020204" pitchFamily="34" charset="0"/>
            </a:endParaRPr>
          </a:p>
        </p:txBody>
      </p:sp>
    </p:spTree>
    <p:extLst>
      <p:ext uri="{BB962C8B-B14F-4D97-AF65-F5344CB8AC3E}">
        <p14:creationId xmlns:p14="http://schemas.microsoft.com/office/powerpoint/2010/main" val="738937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1374775"/>
          </a:xfrm>
        </p:spPr>
        <p:txBody>
          <a:bodyPr>
            <a:normAutofit/>
          </a:bodyPr>
          <a:lstStyle/>
          <a:p>
            <a:r>
              <a:rPr lang="en-US" sz="2400" dirty="0"/>
              <a:t>Boolean expressions ask a question and produce a </a:t>
            </a:r>
            <a:r>
              <a:rPr lang="en-US" sz="2400" dirty="0" smtClean="0">
                <a:solidFill>
                  <a:srgbClr val="0070C0"/>
                </a:solidFill>
              </a:rPr>
              <a:t>Yes/True</a:t>
            </a:r>
            <a:r>
              <a:rPr lang="en-US" sz="2400" dirty="0" smtClean="0"/>
              <a:t> </a:t>
            </a:r>
            <a:r>
              <a:rPr lang="en-US" sz="2400" dirty="0"/>
              <a:t>or </a:t>
            </a:r>
            <a:r>
              <a:rPr lang="en-US" sz="2400" dirty="0" smtClean="0">
                <a:solidFill>
                  <a:srgbClr val="0070C0"/>
                </a:solidFill>
              </a:rPr>
              <a:t>No/False</a:t>
            </a:r>
            <a:r>
              <a:rPr lang="en-US" sz="2400" dirty="0" smtClean="0"/>
              <a:t> </a:t>
            </a:r>
            <a:r>
              <a:rPr lang="en-US" sz="2400" dirty="0"/>
              <a:t>result which we use to control program </a:t>
            </a:r>
            <a:r>
              <a:rPr lang="en-US" sz="2400" dirty="0" smtClean="0"/>
              <a:t>flow</a:t>
            </a:r>
            <a:endParaRPr lang="en-US" sz="2400" dirty="0"/>
          </a:p>
        </p:txBody>
      </p:sp>
      <p:sp>
        <p:nvSpPr>
          <p:cNvPr id="2" name="Title 1"/>
          <p:cNvSpPr>
            <a:spLocks noGrp="1"/>
          </p:cNvSpPr>
          <p:nvPr>
            <p:ph type="title"/>
          </p:nvPr>
        </p:nvSpPr>
        <p:spPr/>
        <p:txBody>
          <a:bodyPr/>
          <a:lstStyle/>
          <a:p>
            <a:r>
              <a:rPr lang="ro-RO" sz="3200" dirty="0" smtClean="0">
                <a:solidFill>
                  <a:srgbClr val="002060"/>
                </a:solidFill>
                <a:effectLst/>
              </a:rPr>
              <a:t>Boolean expressions</a:t>
            </a:r>
            <a:r>
              <a:rPr lang="en-US" sz="3200" dirty="0" smtClean="0">
                <a:solidFill>
                  <a:srgbClr val="002060"/>
                </a:solidFill>
                <a:effectLst/>
              </a:rPr>
              <a:t> (1)</a:t>
            </a:r>
            <a:endParaRPr lang="ro-RO" sz="3200" dirty="0">
              <a:solidFill>
                <a:srgbClr val="002060"/>
              </a:solidFill>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9425" y="3200400"/>
            <a:ext cx="2125150" cy="2486025"/>
          </a:xfrm>
          <a:prstGeom prst="rect">
            <a:avLst/>
          </a:prstGeom>
        </p:spPr>
      </p:pic>
    </p:spTree>
    <p:extLst>
      <p:ext uri="{BB962C8B-B14F-4D97-AF65-F5344CB8AC3E}">
        <p14:creationId xmlns:p14="http://schemas.microsoft.com/office/powerpoint/2010/main" val="642963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135" y="2068696"/>
            <a:ext cx="4126230" cy="3896492"/>
          </a:xfrm>
        </p:spPr>
        <p:txBody>
          <a:bodyPr>
            <a:noAutofit/>
          </a:bodyPr>
          <a:lstStyle/>
          <a:p>
            <a:r>
              <a:rPr lang="en-US" sz="2400" dirty="0" smtClean="0"/>
              <a:t>Boolean </a:t>
            </a:r>
            <a:r>
              <a:rPr lang="en-US" sz="2400" dirty="0"/>
              <a:t>expressions using </a:t>
            </a:r>
            <a:r>
              <a:rPr lang="en-US" sz="2400" dirty="0">
                <a:solidFill>
                  <a:srgbClr val="0070C0"/>
                </a:solidFill>
              </a:rPr>
              <a:t>comparison operators  evaluate</a:t>
            </a:r>
            <a:r>
              <a:rPr lang="en-US" sz="2400" dirty="0"/>
              <a:t> to - True / False - Yes / No</a:t>
            </a:r>
          </a:p>
          <a:p>
            <a:r>
              <a:rPr lang="en-US" sz="2400" dirty="0"/>
              <a:t>Comparison operators look at variables but </a:t>
            </a:r>
            <a:r>
              <a:rPr lang="en-US" sz="2400" dirty="0">
                <a:solidFill>
                  <a:srgbClr val="0070C0"/>
                </a:solidFill>
              </a:rPr>
              <a:t>do not change the variables</a:t>
            </a:r>
          </a:p>
        </p:txBody>
      </p:sp>
      <p:sp>
        <p:nvSpPr>
          <p:cNvPr id="2" name="Title 1"/>
          <p:cNvSpPr>
            <a:spLocks noGrp="1"/>
          </p:cNvSpPr>
          <p:nvPr>
            <p:ph type="title"/>
          </p:nvPr>
        </p:nvSpPr>
        <p:spPr/>
        <p:txBody>
          <a:bodyPr/>
          <a:lstStyle/>
          <a:p>
            <a:r>
              <a:rPr lang="ro-RO" sz="3200" dirty="0">
                <a:solidFill>
                  <a:srgbClr val="002060"/>
                </a:solidFill>
                <a:effectLst/>
              </a:rPr>
              <a:t>Boolean </a:t>
            </a:r>
            <a:r>
              <a:rPr lang="ro-RO" sz="3200" dirty="0" smtClean="0">
                <a:solidFill>
                  <a:srgbClr val="002060"/>
                </a:solidFill>
                <a:effectLst/>
              </a:rPr>
              <a:t>expressions</a:t>
            </a:r>
            <a:r>
              <a:rPr lang="en-US" sz="3200" dirty="0" smtClean="0">
                <a:solidFill>
                  <a:srgbClr val="002060"/>
                </a:solidFill>
                <a:effectLst/>
              </a:rPr>
              <a:t> (2)</a:t>
            </a:r>
            <a:endParaRPr lang="ro-RO" sz="3200" dirty="0">
              <a:solidFill>
                <a:srgbClr val="002060"/>
              </a:solidFill>
              <a:effectLst/>
            </a:endParaRPr>
          </a:p>
        </p:txBody>
      </p:sp>
      <p:graphicFrame>
        <p:nvGraphicFramePr>
          <p:cNvPr id="6" name="Group 5"/>
          <p:cNvGraphicFramePr>
            <a:graphicFrameLocks noGrp="1"/>
          </p:cNvGraphicFramePr>
          <p:nvPr>
            <p:extLst>
              <p:ext uri="{D42A27DB-BD31-4B8C-83A1-F6EECF244321}">
                <p14:modId xmlns:p14="http://schemas.microsoft.com/office/powerpoint/2010/main" val="3950160497"/>
              </p:ext>
            </p:extLst>
          </p:nvPr>
        </p:nvGraphicFramePr>
        <p:xfrm>
          <a:off x="4315968" y="2078766"/>
          <a:ext cx="4773168" cy="3462340"/>
        </p:xfrm>
        <a:graphic>
          <a:graphicData uri="http://schemas.openxmlformats.org/drawingml/2006/table">
            <a:tbl>
              <a:tblPr/>
              <a:tblGrid>
                <a:gridCol w="2386584"/>
                <a:gridCol w="2386584"/>
              </a:tblGrid>
              <a:tr h="389992">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rgbClr val="0070C0"/>
                          </a:solidFill>
                          <a:effectLst/>
                          <a:latin typeface="+mn-lt"/>
                          <a:ea typeface="ヒラギノ角ゴ ProN W3" charset="0"/>
                          <a:cs typeface="ヒラギノ角ゴ ProN W3" charset="0"/>
                          <a:sym typeface="Gill Sans" charset="0"/>
                        </a:rPr>
                        <a:t>Python</a:t>
                      </a:r>
                    </a:p>
                  </a:txBody>
                  <a:tcPr marL="38100" marR="38100" marT="33950" marB="33950"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7F7F7F">
                        <a:alpha val="49803"/>
                      </a:srgbClr>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800" b="0" i="0" u="none" strike="noStrike" cap="none" normalizeH="0" baseline="0" dirty="0">
                          <a:ln>
                            <a:noFill/>
                          </a:ln>
                          <a:solidFill>
                            <a:schemeClr val="tx1"/>
                          </a:solidFill>
                          <a:effectLst/>
                          <a:latin typeface="+mn-lt"/>
                          <a:ea typeface="ヒラギノ角ゴ ProN W3" charset="0"/>
                          <a:cs typeface="ヒラギノ角ゴ ProN W3" charset="0"/>
                          <a:sym typeface="Gill Sans" charset="0"/>
                        </a:rPr>
                        <a:t>Meaning</a:t>
                      </a:r>
                    </a:p>
                  </a:txBody>
                  <a:tcPr marL="38100" marR="38100" marT="33950" marB="33950"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7F7F7F">
                        <a:alpha val="49803"/>
                      </a:srgbClr>
                    </a:solidFill>
                  </a:tcPr>
                </a:tc>
              </a:tr>
              <a:tr h="378335">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400" b="0" i="0" u="none" strike="noStrike" cap="none" normalizeH="0" baseline="0" dirty="0">
                          <a:ln>
                            <a:noFill/>
                          </a:ln>
                          <a:solidFill>
                            <a:srgbClr val="0070C0"/>
                          </a:solidFill>
                          <a:effectLst/>
                          <a:latin typeface="+mn-lt"/>
                          <a:ea typeface="ヒラギノ角ゴ ProN W3" charset="0"/>
                          <a:cs typeface="ヒラギノ角ゴ ProN W3" charset="0"/>
                          <a:sym typeface="Gill Sans" charset="0"/>
                        </a:rPr>
                        <a:t>&lt;</a:t>
                      </a:r>
                    </a:p>
                  </a:txBody>
                  <a:tcPr marL="38100" marR="38100" marT="33950" marB="33950"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400" b="0" i="0" u="none" strike="noStrike" cap="none" normalizeH="0" baseline="0">
                          <a:ln>
                            <a:noFill/>
                          </a:ln>
                          <a:solidFill>
                            <a:schemeClr val="tx1"/>
                          </a:solidFill>
                          <a:effectLst/>
                          <a:latin typeface="+mn-lt"/>
                          <a:ea typeface="ヒラギノ角ゴ ProN W3" charset="0"/>
                          <a:cs typeface="ヒラギノ角ゴ ProN W3" charset="0"/>
                          <a:sym typeface="Gill Sans" charset="0"/>
                        </a:rPr>
                        <a:t>Less than</a:t>
                      </a:r>
                    </a:p>
                  </a:txBody>
                  <a:tcPr marL="38100" marR="38100" marT="33950" marB="33950"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r>
              <a:tr h="378335">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400" b="0" i="0" u="none" strike="noStrike" cap="none" normalizeH="0" baseline="0" dirty="0">
                          <a:ln>
                            <a:noFill/>
                          </a:ln>
                          <a:solidFill>
                            <a:srgbClr val="0070C0"/>
                          </a:solidFill>
                          <a:effectLst/>
                          <a:latin typeface="+mn-lt"/>
                          <a:ea typeface="ヒラギノ角ゴ ProN W3" charset="0"/>
                          <a:cs typeface="ヒラギノ角ゴ ProN W3" charset="0"/>
                          <a:sym typeface="Gill Sans" charset="0"/>
                        </a:rPr>
                        <a:t>&lt;=</a:t>
                      </a:r>
                    </a:p>
                  </a:txBody>
                  <a:tcPr marL="38100" marR="38100" marT="33950" marB="33950"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400" b="0" i="0" u="none" strike="noStrike" cap="none" normalizeH="0" baseline="0">
                          <a:ln>
                            <a:noFill/>
                          </a:ln>
                          <a:solidFill>
                            <a:schemeClr val="tx1"/>
                          </a:solidFill>
                          <a:effectLst/>
                          <a:latin typeface="+mn-lt"/>
                          <a:ea typeface="ヒラギノ角ゴ ProN W3" charset="0"/>
                          <a:cs typeface="ヒラギノ角ゴ ProN W3" charset="0"/>
                          <a:sym typeface="Gill Sans" charset="0"/>
                        </a:rPr>
                        <a:t>Less than or Equal</a:t>
                      </a:r>
                    </a:p>
                  </a:txBody>
                  <a:tcPr marL="38100" marR="38100" marT="33950" marB="33950"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r>
              <a:tr h="378335">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400" b="0" i="0" u="none" strike="noStrike" cap="none" normalizeH="0" baseline="0" dirty="0">
                          <a:ln>
                            <a:noFill/>
                          </a:ln>
                          <a:solidFill>
                            <a:srgbClr val="0070C0"/>
                          </a:solidFill>
                          <a:effectLst/>
                          <a:latin typeface="+mn-lt"/>
                          <a:ea typeface="ヒラギノ角ゴ ProN W3" charset="0"/>
                          <a:cs typeface="ヒラギノ角ゴ ProN W3" charset="0"/>
                          <a:sym typeface="Gill Sans" charset="0"/>
                        </a:rPr>
                        <a:t> == </a:t>
                      </a:r>
                    </a:p>
                  </a:txBody>
                  <a:tcPr marL="38100" marR="38100" marT="33950" marB="33950"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400" b="0" i="0" u="none" strike="noStrike" cap="none" normalizeH="0" baseline="0">
                          <a:ln>
                            <a:noFill/>
                          </a:ln>
                          <a:solidFill>
                            <a:schemeClr val="tx1"/>
                          </a:solidFill>
                          <a:effectLst/>
                          <a:latin typeface="+mn-lt"/>
                          <a:ea typeface="ヒラギノ角ゴ ProN W3" charset="0"/>
                          <a:cs typeface="ヒラギノ角ゴ ProN W3" charset="0"/>
                          <a:sym typeface="Gill Sans" charset="0"/>
                        </a:rPr>
                        <a:t>Equal to</a:t>
                      </a:r>
                    </a:p>
                  </a:txBody>
                  <a:tcPr marL="38100" marR="38100" marT="33950" marB="33950"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r>
              <a:tr h="539994">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400" b="0" i="0" u="none" strike="noStrike" cap="none" normalizeH="0" baseline="0" dirty="0">
                          <a:ln>
                            <a:noFill/>
                          </a:ln>
                          <a:solidFill>
                            <a:srgbClr val="0070C0"/>
                          </a:solidFill>
                          <a:effectLst/>
                          <a:latin typeface="+mn-lt"/>
                          <a:ea typeface="ヒラギノ角ゴ ProN W3" charset="0"/>
                          <a:cs typeface="ヒラギノ角ゴ ProN W3" charset="0"/>
                          <a:sym typeface="Gill Sans" charset="0"/>
                        </a:rPr>
                        <a:t>&gt;=</a:t>
                      </a:r>
                    </a:p>
                  </a:txBody>
                  <a:tcPr marL="38100" marR="38100" marT="33950" marB="33950"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400" b="0" i="0" u="none" strike="noStrike" cap="none" normalizeH="0" baseline="0" dirty="0">
                          <a:ln>
                            <a:noFill/>
                          </a:ln>
                          <a:solidFill>
                            <a:schemeClr val="tx1"/>
                          </a:solidFill>
                          <a:effectLst/>
                          <a:latin typeface="+mn-lt"/>
                          <a:ea typeface="ヒラギノ角ゴ ProN W3" charset="0"/>
                          <a:cs typeface="ヒラギノ角ゴ ProN W3" charset="0"/>
                          <a:sym typeface="Gill Sans" charset="0"/>
                        </a:rPr>
                        <a:t>Greater than or Equal</a:t>
                      </a:r>
                    </a:p>
                  </a:txBody>
                  <a:tcPr marL="38100" marR="38100" marT="33950" marB="33950"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r>
              <a:tr h="378335">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400" b="0" i="0" u="none" strike="noStrike" cap="none" normalizeH="0" baseline="0" dirty="0">
                          <a:ln>
                            <a:noFill/>
                          </a:ln>
                          <a:solidFill>
                            <a:srgbClr val="0070C0"/>
                          </a:solidFill>
                          <a:effectLst/>
                          <a:latin typeface="+mn-lt"/>
                          <a:ea typeface="ヒラギノ角ゴ ProN W3" charset="0"/>
                          <a:cs typeface="ヒラギノ角ゴ ProN W3" charset="0"/>
                          <a:sym typeface="Gill Sans" charset="0"/>
                        </a:rPr>
                        <a:t>&gt;</a:t>
                      </a:r>
                    </a:p>
                  </a:txBody>
                  <a:tcPr marL="38100" marR="38100" marT="33950" marB="33950"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400" b="0" i="0" u="none" strike="noStrike" cap="none" normalizeH="0" baseline="0">
                          <a:ln>
                            <a:noFill/>
                          </a:ln>
                          <a:solidFill>
                            <a:schemeClr val="tx1"/>
                          </a:solidFill>
                          <a:effectLst/>
                          <a:latin typeface="+mn-lt"/>
                          <a:ea typeface="ヒラギノ角ゴ ProN W3" charset="0"/>
                          <a:cs typeface="ヒラギノ角ゴ ProN W3" charset="0"/>
                          <a:sym typeface="Gill Sans" charset="0"/>
                        </a:rPr>
                        <a:t>Greater than</a:t>
                      </a:r>
                    </a:p>
                  </a:txBody>
                  <a:tcPr marL="38100" marR="38100" marT="33950" marB="33950"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r>
              <a:tr h="378335">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400" b="0" i="0" u="none" strike="noStrike" cap="none" normalizeH="0" baseline="0" dirty="0">
                          <a:ln>
                            <a:noFill/>
                          </a:ln>
                          <a:solidFill>
                            <a:srgbClr val="0070C0"/>
                          </a:solidFill>
                          <a:effectLst/>
                          <a:latin typeface="+mn-lt"/>
                          <a:ea typeface="ヒラギノ角ゴ ProN W3" charset="0"/>
                          <a:cs typeface="ヒラギノ角ゴ ProN W3" charset="0"/>
                          <a:sym typeface="Gill Sans" charset="0"/>
                        </a:rPr>
                        <a:t>!=</a:t>
                      </a:r>
                    </a:p>
                  </a:txBody>
                  <a:tcPr marL="38100" marR="38100" marT="33950" marB="33950"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1104900" algn="l"/>
                        </a:tabLst>
                      </a:pPr>
                      <a:r>
                        <a:rPr kumimoji="0" lang="en-US" sz="2400" b="0" i="0" u="none" strike="noStrike" cap="none" normalizeH="0" baseline="0" dirty="0">
                          <a:ln>
                            <a:noFill/>
                          </a:ln>
                          <a:solidFill>
                            <a:schemeClr val="tx1"/>
                          </a:solidFill>
                          <a:effectLst/>
                          <a:latin typeface="+mn-lt"/>
                          <a:ea typeface="ヒラギノ角ゴ ProN W3" charset="0"/>
                          <a:cs typeface="ヒラギノ角ゴ ProN W3" charset="0"/>
                          <a:sym typeface="Gill Sans" charset="0"/>
                        </a:rPr>
                        <a:t>Not equal</a:t>
                      </a:r>
                    </a:p>
                  </a:txBody>
                  <a:tcPr marL="38100" marR="38100" marT="33950" marB="33950"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5" name="Content Placeholder 2"/>
          <p:cNvSpPr txBox="1">
            <a:spLocks/>
          </p:cNvSpPr>
          <p:nvPr/>
        </p:nvSpPr>
        <p:spPr>
          <a:xfrm>
            <a:off x="2508885" y="5802628"/>
            <a:ext cx="4126230" cy="624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solidFill>
                  <a:srgbClr val="FF0000"/>
                </a:solidFill>
                <a:latin typeface="Trebuchet MS" panose="020B0603020202020204" pitchFamily="34" charset="0"/>
              </a:rPr>
              <a:t>= is </a:t>
            </a:r>
            <a:r>
              <a:rPr lang="en-US" dirty="0" smtClean="0">
                <a:solidFill>
                  <a:srgbClr val="0070C0"/>
                </a:solidFill>
                <a:latin typeface="Trebuchet MS" panose="020B0603020202020204" pitchFamily="34" charset="0"/>
              </a:rPr>
              <a:t>different</a:t>
            </a:r>
            <a:r>
              <a:rPr lang="en-US" dirty="0" smtClean="0">
                <a:solidFill>
                  <a:srgbClr val="FF0000"/>
                </a:solidFill>
                <a:latin typeface="Trebuchet MS" panose="020B0603020202020204" pitchFamily="34" charset="0"/>
              </a:rPr>
              <a:t> than </a:t>
            </a:r>
            <a:r>
              <a:rPr lang="en-US" dirty="0" smtClean="0">
                <a:solidFill>
                  <a:srgbClr val="0070C0"/>
                </a:solidFill>
                <a:latin typeface="Trebuchet MS" panose="020B0603020202020204" pitchFamily="34" charset="0"/>
              </a:rPr>
              <a:t>==</a:t>
            </a:r>
            <a:endParaRPr lang="en-US" dirty="0" smtClean="0">
              <a:solidFill>
                <a:srgbClr val="0070C0"/>
              </a:solidFill>
              <a:latin typeface="Trebuchet MS" panose="020B0603020202020204" pitchFamily="34" charset="0"/>
            </a:endParaRPr>
          </a:p>
        </p:txBody>
      </p:sp>
    </p:spTree>
    <p:extLst>
      <p:ext uri="{BB962C8B-B14F-4D97-AF65-F5344CB8AC3E}">
        <p14:creationId xmlns:p14="http://schemas.microsoft.com/office/powerpoint/2010/main" val="399073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162" y="1291209"/>
            <a:ext cx="8848598" cy="4560951"/>
          </a:xfrm>
        </p:spPr>
        <p:txBody>
          <a:bodyPr>
            <a:normAutofit/>
          </a:bodyPr>
          <a:lstStyle/>
          <a:p>
            <a:r>
              <a:rPr lang="en-US" sz="2400" dirty="0">
                <a:solidFill>
                  <a:srgbClr val="0070C0"/>
                </a:solidFill>
              </a:rPr>
              <a:t>Logical AND ( and )</a:t>
            </a:r>
          </a:p>
          <a:p>
            <a:pPr lvl="1"/>
            <a:r>
              <a:rPr lang="en-US" sz="2000" dirty="0" smtClean="0"/>
              <a:t>if </a:t>
            </a:r>
            <a:r>
              <a:rPr lang="en-US" sz="2000" dirty="0"/>
              <a:t>x &gt; 0 and y &gt; 0 : print </a:t>
            </a:r>
            <a:r>
              <a:rPr lang="en-US" sz="2000" dirty="0" smtClean="0"/>
              <a:t>'both </a:t>
            </a:r>
            <a:r>
              <a:rPr lang="en-US" sz="2000" dirty="0"/>
              <a:t>numbers are positive'</a:t>
            </a:r>
          </a:p>
          <a:p>
            <a:r>
              <a:rPr lang="en-US" sz="2400" dirty="0">
                <a:solidFill>
                  <a:srgbClr val="0070C0"/>
                </a:solidFill>
              </a:rPr>
              <a:t>Logical OR ( or )</a:t>
            </a:r>
          </a:p>
          <a:p>
            <a:pPr lvl="1"/>
            <a:r>
              <a:rPr lang="en-US" sz="2000" dirty="0" smtClean="0"/>
              <a:t>if </a:t>
            </a:r>
            <a:r>
              <a:rPr lang="en-US" sz="2000" dirty="0"/>
              <a:t>x &gt; 0 or y &gt; 0 : print </a:t>
            </a:r>
            <a:r>
              <a:rPr lang="en-US" sz="2000" dirty="0" smtClean="0"/>
              <a:t>'either </a:t>
            </a:r>
            <a:r>
              <a:rPr lang="en-US" sz="2000" dirty="0"/>
              <a:t>x or y is evaluated as positive'</a:t>
            </a:r>
          </a:p>
          <a:p>
            <a:r>
              <a:rPr lang="en-US" sz="2400" dirty="0">
                <a:solidFill>
                  <a:srgbClr val="0070C0"/>
                </a:solidFill>
              </a:rPr>
              <a:t>Logical NOT ( not )</a:t>
            </a:r>
          </a:p>
          <a:p>
            <a:pPr lvl="1"/>
            <a:r>
              <a:rPr lang="en-US" sz="2000" dirty="0" smtClean="0"/>
              <a:t>if </a:t>
            </a:r>
            <a:r>
              <a:rPr lang="en-US" sz="2000" dirty="0"/>
              <a:t>not( x &gt; y ) : print </a:t>
            </a:r>
            <a:r>
              <a:rPr lang="en-US" sz="2000" dirty="0" smtClean="0"/>
              <a:t>'x </a:t>
            </a:r>
            <a:r>
              <a:rPr lang="en-US" sz="2000" dirty="0"/>
              <a:t>is less than or equal to y'</a:t>
            </a:r>
          </a:p>
        </p:txBody>
      </p:sp>
      <p:sp>
        <p:nvSpPr>
          <p:cNvPr id="2" name="Title 1"/>
          <p:cNvSpPr>
            <a:spLocks noGrp="1"/>
          </p:cNvSpPr>
          <p:nvPr>
            <p:ph type="title"/>
          </p:nvPr>
        </p:nvSpPr>
        <p:spPr/>
        <p:txBody>
          <a:bodyPr/>
          <a:lstStyle/>
          <a:p>
            <a:r>
              <a:rPr lang="ro-RO" sz="3200" dirty="0">
                <a:solidFill>
                  <a:srgbClr val="002060"/>
                </a:solidFill>
                <a:effectLst/>
              </a:rPr>
              <a:t>Logical Operators</a:t>
            </a:r>
          </a:p>
        </p:txBody>
      </p:sp>
      <p:graphicFrame>
        <p:nvGraphicFramePr>
          <p:cNvPr id="10" name="Table 9"/>
          <p:cNvGraphicFramePr>
            <a:graphicFrameLocks noGrp="1"/>
          </p:cNvGraphicFramePr>
          <p:nvPr>
            <p:extLst>
              <p:ext uri="{D42A27DB-BD31-4B8C-83A1-F6EECF244321}">
                <p14:modId xmlns:p14="http://schemas.microsoft.com/office/powerpoint/2010/main" val="2090909775"/>
              </p:ext>
            </p:extLst>
          </p:nvPr>
        </p:nvGraphicFramePr>
        <p:xfrm>
          <a:off x="2535481" y="3742850"/>
          <a:ext cx="3519879" cy="2546190"/>
        </p:xfrm>
        <a:graphic>
          <a:graphicData uri="http://schemas.openxmlformats.org/drawingml/2006/table">
            <a:tbl>
              <a:tblPr firstRow="1" firstCol="1" bandRow="1">
                <a:tableStyleId>{5C22544A-7EE6-4342-B048-85BDC9FD1C3A}</a:tableStyleId>
              </a:tblPr>
              <a:tblGrid>
                <a:gridCol w="708814"/>
                <a:gridCol w="708814"/>
                <a:gridCol w="708814"/>
                <a:gridCol w="708814"/>
                <a:gridCol w="684623"/>
              </a:tblGrid>
              <a:tr h="509238">
                <a:tc>
                  <a:txBody>
                    <a:bodyPr/>
                    <a:lstStyle/>
                    <a:p>
                      <a:pPr marL="0" marR="0" algn="ctr">
                        <a:lnSpc>
                          <a:spcPts val="1680"/>
                        </a:lnSpc>
                        <a:spcBef>
                          <a:spcPts val="0"/>
                        </a:spcBef>
                        <a:spcAft>
                          <a:spcPts val="800"/>
                        </a:spcAft>
                      </a:pPr>
                      <a:r>
                        <a:rPr lang="en-US" sz="1800" dirty="0">
                          <a:solidFill>
                            <a:schemeClr val="tx1"/>
                          </a:solidFill>
                          <a:effectLst/>
                        </a:rPr>
                        <a:t>A</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1">
                        <a:lumMod val="65000"/>
                      </a:schemeClr>
                    </a:solidFill>
                  </a:tcPr>
                </a:tc>
                <a:tc>
                  <a:txBody>
                    <a:bodyPr/>
                    <a:lstStyle/>
                    <a:p>
                      <a:pPr marL="0" marR="0" algn="ctr">
                        <a:lnSpc>
                          <a:spcPts val="1680"/>
                        </a:lnSpc>
                        <a:spcBef>
                          <a:spcPts val="0"/>
                        </a:spcBef>
                        <a:spcAft>
                          <a:spcPts val="800"/>
                        </a:spcAft>
                      </a:pPr>
                      <a:r>
                        <a:rPr lang="en-US" sz="1800">
                          <a:solidFill>
                            <a:schemeClr val="tx1"/>
                          </a:solidFill>
                          <a:effectLst/>
                        </a:rPr>
                        <a:t>B</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1">
                        <a:lumMod val="65000"/>
                      </a:schemeClr>
                    </a:solidFill>
                  </a:tcPr>
                </a:tc>
                <a:tc>
                  <a:txBody>
                    <a:bodyPr/>
                    <a:lstStyle/>
                    <a:p>
                      <a:pPr marL="0" marR="0" algn="ctr">
                        <a:lnSpc>
                          <a:spcPts val="1680"/>
                        </a:lnSpc>
                        <a:spcBef>
                          <a:spcPts val="0"/>
                        </a:spcBef>
                        <a:spcAft>
                          <a:spcPts val="800"/>
                        </a:spcAft>
                      </a:pPr>
                      <a:r>
                        <a:rPr lang="en-US" sz="1800">
                          <a:solidFill>
                            <a:schemeClr val="tx1"/>
                          </a:solidFill>
                          <a:effectLst/>
                        </a:rPr>
                        <a:t>A and B</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1">
                        <a:lumMod val="65000"/>
                      </a:schemeClr>
                    </a:solidFill>
                  </a:tcPr>
                </a:tc>
                <a:tc>
                  <a:txBody>
                    <a:bodyPr/>
                    <a:lstStyle/>
                    <a:p>
                      <a:pPr marL="0" marR="0" algn="ctr">
                        <a:lnSpc>
                          <a:spcPts val="1680"/>
                        </a:lnSpc>
                        <a:spcBef>
                          <a:spcPts val="0"/>
                        </a:spcBef>
                        <a:spcAft>
                          <a:spcPts val="800"/>
                        </a:spcAft>
                      </a:pPr>
                      <a:r>
                        <a:rPr lang="en-US" sz="1800">
                          <a:solidFill>
                            <a:schemeClr val="tx1"/>
                          </a:solidFill>
                          <a:effectLst/>
                        </a:rPr>
                        <a:t>A or B</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1">
                        <a:lumMod val="65000"/>
                      </a:schemeClr>
                    </a:solidFill>
                  </a:tcPr>
                </a:tc>
                <a:tc>
                  <a:txBody>
                    <a:bodyPr/>
                    <a:lstStyle/>
                    <a:p>
                      <a:pPr marL="0" marR="0" algn="ctr">
                        <a:lnSpc>
                          <a:spcPts val="1680"/>
                        </a:lnSpc>
                        <a:spcBef>
                          <a:spcPts val="0"/>
                        </a:spcBef>
                        <a:spcAft>
                          <a:spcPts val="800"/>
                        </a:spcAft>
                      </a:pPr>
                      <a:r>
                        <a:rPr lang="en-US" sz="1800" dirty="0">
                          <a:solidFill>
                            <a:schemeClr val="tx1"/>
                          </a:solidFill>
                          <a:effectLst/>
                        </a:rPr>
                        <a:t>not A</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1">
                        <a:lumMod val="65000"/>
                      </a:schemeClr>
                    </a:solidFill>
                  </a:tcPr>
                </a:tc>
              </a:tr>
              <a:tr h="509238">
                <a:tc>
                  <a:txBody>
                    <a:bodyPr/>
                    <a:lstStyle/>
                    <a:p>
                      <a:pPr marL="0" marR="0">
                        <a:lnSpc>
                          <a:spcPts val="1680"/>
                        </a:lnSpc>
                        <a:spcBef>
                          <a:spcPts val="0"/>
                        </a:spcBef>
                        <a:spcAft>
                          <a:spcPts val="800"/>
                        </a:spcAft>
                      </a:pPr>
                      <a:r>
                        <a:rPr lang="en-US" sz="1800" dirty="0">
                          <a:solidFill>
                            <a:schemeClr val="tx1"/>
                          </a:solidFill>
                          <a:effectLst/>
                        </a:rPr>
                        <a:t>true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noFill/>
                  </a:tcPr>
                </a:tc>
                <a:tc>
                  <a:txBody>
                    <a:bodyPr/>
                    <a:lstStyle/>
                    <a:p>
                      <a:pPr marL="0" marR="0">
                        <a:lnSpc>
                          <a:spcPts val="1680"/>
                        </a:lnSpc>
                        <a:spcBef>
                          <a:spcPts val="0"/>
                        </a:spcBef>
                        <a:spcAft>
                          <a:spcPts val="800"/>
                        </a:spcAft>
                      </a:pPr>
                      <a:r>
                        <a:rPr lang="en-US" sz="1800" b="1" dirty="0">
                          <a:solidFill>
                            <a:schemeClr val="tx1"/>
                          </a:solidFill>
                          <a:effectLst/>
                        </a:rPr>
                        <a:t>true</a:t>
                      </a:r>
                      <a:endPar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noFill/>
                  </a:tcPr>
                </a:tc>
                <a:tc>
                  <a:txBody>
                    <a:bodyPr/>
                    <a:lstStyle/>
                    <a:p>
                      <a:pPr marL="0" marR="0">
                        <a:lnSpc>
                          <a:spcPts val="1680"/>
                        </a:lnSpc>
                        <a:spcBef>
                          <a:spcPts val="0"/>
                        </a:spcBef>
                        <a:spcAft>
                          <a:spcPts val="800"/>
                        </a:spcAft>
                      </a:pPr>
                      <a:r>
                        <a:rPr lang="en-US" sz="1800">
                          <a:solidFill>
                            <a:schemeClr val="tx1"/>
                          </a:solidFill>
                          <a:effectLst/>
                        </a:rPr>
                        <a:t>true</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noFill/>
                  </a:tcPr>
                </a:tc>
                <a:tc>
                  <a:txBody>
                    <a:bodyPr/>
                    <a:lstStyle/>
                    <a:p>
                      <a:pPr marL="0" marR="0">
                        <a:lnSpc>
                          <a:spcPts val="1680"/>
                        </a:lnSpc>
                        <a:spcBef>
                          <a:spcPts val="0"/>
                        </a:spcBef>
                        <a:spcAft>
                          <a:spcPts val="800"/>
                        </a:spcAft>
                      </a:pPr>
                      <a:r>
                        <a:rPr lang="en-US" sz="1800">
                          <a:solidFill>
                            <a:schemeClr val="tx1"/>
                          </a:solidFill>
                          <a:effectLst/>
                        </a:rPr>
                        <a:t>true</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noFill/>
                  </a:tcPr>
                </a:tc>
                <a:tc>
                  <a:txBody>
                    <a:bodyPr/>
                    <a:lstStyle/>
                    <a:p>
                      <a:pPr marL="0" marR="0">
                        <a:lnSpc>
                          <a:spcPts val="1680"/>
                        </a:lnSpc>
                        <a:spcBef>
                          <a:spcPts val="0"/>
                        </a:spcBef>
                        <a:spcAft>
                          <a:spcPts val="800"/>
                        </a:spcAft>
                      </a:pPr>
                      <a:r>
                        <a:rPr lang="en-US" sz="1800" dirty="0">
                          <a:solidFill>
                            <a:schemeClr val="tx1"/>
                          </a:solidFill>
                          <a:effectLst/>
                        </a:rPr>
                        <a:t>false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noFill/>
                  </a:tcPr>
                </a:tc>
              </a:tr>
              <a:tr h="509238">
                <a:tc>
                  <a:txBody>
                    <a:bodyPr/>
                    <a:lstStyle/>
                    <a:p>
                      <a:pPr marL="0" marR="0">
                        <a:lnSpc>
                          <a:spcPts val="1680"/>
                        </a:lnSpc>
                        <a:spcBef>
                          <a:spcPts val="0"/>
                        </a:spcBef>
                        <a:spcAft>
                          <a:spcPts val="800"/>
                        </a:spcAft>
                      </a:pPr>
                      <a:r>
                        <a:rPr lang="en-US" sz="1800" dirty="0">
                          <a:solidFill>
                            <a:schemeClr val="tx1"/>
                          </a:solidFill>
                          <a:effectLst/>
                        </a:rPr>
                        <a:t>true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noFill/>
                  </a:tcPr>
                </a:tc>
                <a:tc>
                  <a:txBody>
                    <a:bodyPr/>
                    <a:lstStyle/>
                    <a:p>
                      <a:pPr marL="0" marR="0">
                        <a:lnSpc>
                          <a:spcPts val="1680"/>
                        </a:lnSpc>
                        <a:spcBef>
                          <a:spcPts val="0"/>
                        </a:spcBef>
                        <a:spcAft>
                          <a:spcPts val="800"/>
                        </a:spcAft>
                      </a:pPr>
                      <a:r>
                        <a:rPr lang="en-US" sz="1800" b="1" dirty="0">
                          <a:solidFill>
                            <a:schemeClr val="tx1"/>
                          </a:solidFill>
                          <a:effectLst/>
                        </a:rPr>
                        <a:t>false</a:t>
                      </a:r>
                      <a:endPar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noFill/>
                  </a:tcPr>
                </a:tc>
                <a:tc>
                  <a:txBody>
                    <a:bodyPr/>
                    <a:lstStyle/>
                    <a:p>
                      <a:pPr marL="0" marR="0">
                        <a:lnSpc>
                          <a:spcPts val="1680"/>
                        </a:lnSpc>
                        <a:spcBef>
                          <a:spcPts val="0"/>
                        </a:spcBef>
                        <a:spcAft>
                          <a:spcPts val="800"/>
                        </a:spcAft>
                      </a:pPr>
                      <a:r>
                        <a:rPr lang="en-US" sz="1800">
                          <a:solidFill>
                            <a:schemeClr val="tx1"/>
                          </a:solidFill>
                          <a:effectLst/>
                        </a:rPr>
                        <a:t>false</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noFill/>
                  </a:tcPr>
                </a:tc>
                <a:tc>
                  <a:txBody>
                    <a:bodyPr/>
                    <a:lstStyle/>
                    <a:p>
                      <a:pPr marL="0" marR="0">
                        <a:lnSpc>
                          <a:spcPts val="1680"/>
                        </a:lnSpc>
                        <a:spcBef>
                          <a:spcPts val="0"/>
                        </a:spcBef>
                        <a:spcAft>
                          <a:spcPts val="800"/>
                        </a:spcAft>
                      </a:pPr>
                      <a:r>
                        <a:rPr lang="en-US" sz="1800" dirty="0">
                          <a:solidFill>
                            <a:schemeClr val="tx1"/>
                          </a:solidFill>
                          <a:effectLst/>
                        </a:rPr>
                        <a:t>true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noFill/>
                  </a:tcPr>
                </a:tc>
                <a:tc>
                  <a:txBody>
                    <a:bodyPr/>
                    <a:lstStyle/>
                    <a:p>
                      <a:pPr marL="0" marR="0">
                        <a:lnSpc>
                          <a:spcPts val="1680"/>
                        </a:lnSpc>
                        <a:spcBef>
                          <a:spcPts val="0"/>
                        </a:spcBef>
                        <a:spcAft>
                          <a:spcPts val="800"/>
                        </a:spcAft>
                      </a:pPr>
                      <a:r>
                        <a:rPr lang="en-US" sz="1800" dirty="0">
                          <a:solidFill>
                            <a:schemeClr val="tx1"/>
                          </a:solidFill>
                          <a:effectLst/>
                        </a:rPr>
                        <a:t>false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noFill/>
                  </a:tcPr>
                </a:tc>
              </a:tr>
              <a:tr h="509238">
                <a:tc>
                  <a:txBody>
                    <a:bodyPr/>
                    <a:lstStyle/>
                    <a:p>
                      <a:pPr marL="0" marR="0">
                        <a:lnSpc>
                          <a:spcPts val="1680"/>
                        </a:lnSpc>
                        <a:spcBef>
                          <a:spcPts val="0"/>
                        </a:spcBef>
                        <a:spcAft>
                          <a:spcPts val="800"/>
                        </a:spcAft>
                      </a:pPr>
                      <a:r>
                        <a:rPr lang="en-US" sz="1800">
                          <a:solidFill>
                            <a:schemeClr val="tx1"/>
                          </a:solidFill>
                          <a:effectLst/>
                        </a:rPr>
                        <a:t>false</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noFill/>
                  </a:tcPr>
                </a:tc>
                <a:tc>
                  <a:txBody>
                    <a:bodyPr/>
                    <a:lstStyle/>
                    <a:p>
                      <a:pPr marL="0" marR="0">
                        <a:lnSpc>
                          <a:spcPts val="1680"/>
                        </a:lnSpc>
                        <a:spcBef>
                          <a:spcPts val="0"/>
                        </a:spcBef>
                        <a:spcAft>
                          <a:spcPts val="800"/>
                        </a:spcAft>
                      </a:pPr>
                      <a:r>
                        <a:rPr lang="en-US" sz="1800" b="1" dirty="0">
                          <a:solidFill>
                            <a:schemeClr val="tx1"/>
                          </a:solidFill>
                          <a:effectLst/>
                        </a:rPr>
                        <a:t>true</a:t>
                      </a:r>
                      <a:endPar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noFill/>
                  </a:tcPr>
                </a:tc>
                <a:tc>
                  <a:txBody>
                    <a:bodyPr/>
                    <a:lstStyle/>
                    <a:p>
                      <a:pPr marL="0" marR="0">
                        <a:lnSpc>
                          <a:spcPts val="1680"/>
                        </a:lnSpc>
                        <a:spcBef>
                          <a:spcPts val="0"/>
                        </a:spcBef>
                        <a:spcAft>
                          <a:spcPts val="800"/>
                        </a:spcAft>
                      </a:pPr>
                      <a:r>
                        <a:rPr lang="en-US" sz="1800" dirty="0">
                          <a:solidFill>
                            <a:schemeClr val="tx1"/>
                          </a:solidFill>
                          <a:effectLst/>
                        </a:rPr>
                        <a:t>false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noFill/>
                  </a:tcPr>
                </a:tc>
                <a:tc>
                  <a:txBody>
                    <a:bodyPr/>
                    <a:lstStyle/>
                    <a:p>
                      <a:pPr marL="0" marR="0">
                        <a:lnSpc>
                          <a:spcPts val="1680"/>
                        </a:lnSpc>
                        <a:spcBef>
                          <a:spcPts val="0"/>
                        </a:spcBef>
                        <a:spcAft>
                          <a:spcPts val="800"/>
                        </a:spcAft>
                      </a:pPr>
                      <a:r>
                        <a:rPr lang="en-US" sz="1800">
                          <a:solidFill>
                            <a:schemeClr val="tx1"/>
                          </a:solidFill>
                          <a:effectLst/>
                        </a:rPr>
                        <a:t>true</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noFill/>
                  </a:tcPr>
                </a:tc>
                <a:tc>
                  <a:txBody>
                    <a:bodyPr/>
                    <a:lstStyle/>
                    <a:p>
                      <a:pPr marL="0" marR="0">
                        <a:lnSpc>
                          <a:spcPts val="1680"/>
                        </a:lnSpc>
                        <a:spcBef>
                          <a:spcPts val="0"/>
                        </a:spcBef>
                        <a:spcAft>
                          <a:spcPts val="800"/>
                        </a:spcAft>
                      </a:pPr>
                      <a:r>
                        <a:rPr lang="en-US" sz="1800" dirty="0">
                          <a:solidFill>
                            <a:schemeClr val="tx1"/>
                          </a:solidFill>
                          <a:effectLst/>
                        </a:rPr>
                        <a:t>true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noFill/>
                  </a:tcPr>
                </a:tc>
              </a:tr>
              <a:tr h="509238">
                <a:tc>
                  <a:txBody>
                    <a:bodyPr/>
                    <a:lstStyle/>
                    <a:p>
                      <a:pPr marL="0" marR="0">
                        <a:lnSpc>
                          <a:spcPts val="1680"/>
                        </a:lnSpc>
                        <a:spcBef>
                          <a:spcPts val="0"/>
                        </a:spcBef>
                        <a:spcAft>
                          <a:spcPts val="800"/>
                        </a:spcAft>
                      </a:pPr>
                      <a:r>
                        <a:rPr lang="en-US" sz="1800" dirty="0">
                          <a:solidFill>
                            <a:schemeClr val="tx1"/>
                          </a:solidFill>
                          <a:effectLst/>
                        </a:rPr>
                        <a:t>false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2"/>
                    </a:solidFill>
                  </a:tcPr>
                </a:tc>
                <a:tc>
                  <a:txBody>
                    <a:bodyPr/>
                    <a:lstStyle/>
                    <a:p>
                      <a:pPr marL="0" marR="0">
                        <a:lnSpc>
                          <a:spcPts val="1680"/>
                        </a:lnSpc>
                        <a:spcBef>
                          <a:spcPts val="0"/>
                        </a:spcBef>
                        <a:spcAft>
                          <a:spcPts val="800"/>
                        </a:spcAft>
                      </a:pPr>
                      <a:r>
                        <a:rPr lang="en-US" sz="1800" b="1" dirty="0">
                          <a:solidFill>
                            <a:schemeClr val="tx1"/>
                          </a:solidFill>
                          <a:effectLst/>
                        </a:rPr>
                        <a:t>false</a:t>
                      </a:r>
                      <a:endPar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2"/>
                    </a:solidFill>
                  </a:tcPr>
                </a:tc>
                <a:tc>
                  <a:txBody>
                    <a:bodyPr/>
                    <a:lstStyle/>
                    <a:p>
                      <a:pPr marL="0" marR="0">
                        <a:lnSpc>
                          <a:spcPts val="1680"/>
                        </a:lnSpc>
                        <a:spcBef>
                          <a:spcPts val="0"/>
                        </a:spcBef>
                        <a:spcAft>
                          <a:spcPts val="800"/>
                        </a:spcAft>
                      </a:pPr>
                      <a:r>
                        <a:rPr lang="en-US" sz="1800">
                          <a:solidFill>
                            <a:schemeClr val="tx1"/>
                          </a:solidFill>
                          <a:effectLst/>
                        </a:rPr>
                        <a:t>false</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2"/>
                    </a:solidFill>
                  </a:tcPr>
                </a:tc>
                <a:tc>
                  <a:txBody>
                    <a:bodyPr/>
                    <a:lstStyle/>
                    <a:p>
                      <a:pPr marL="0" marR="0">
                        <a:lnSpc>
                          <a:spcPts val="1680"/>
                        </a:lnSpc>
                        <a:spcBef>
                          <a:spcPts val="0"/>
                        </a:spcBef>
                        <a:spcAft>
                          <a:spcPts val="800"/>
                        </a:spcAft>
                      </a:pPr>
                      <a:r>
                        <a:rPr lang="en-US" sz="1800" dirty="0">
                          <a:solidFill>
                            <a:schemeClr val="tx1"/>
                          </a:solidFill>
                          <a:effectLst/>
                        </a:rPr>
                        <a:t>false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2"/>
                    </a:solidFill>
                  </a:tcPr>
                </a:tc>
                <a:tc>
                  <a:txBody>
                    <a:bodyPr/>
                    <a:lstStyle/>
                    <a:p>
                      <a:pPr marL="0" marR="0">
                        <a:lnSpc>
                          <a:spcPts val="1680"/>
                        </a:lnSpc>
                        <a:spcBef>
                          <a:spcPts val="0"/>
                        </a:spcBef>
                        <a:spcAft>
                          <a:spcPts val="800"/>
                        </a:spcAft>
                      </a:pPr>
                      <a:r>
                        <a:rPr lang="en-US" sz="1800" dirty="0">
                          <a:solidFill>
                            <a:schemeClr val="tx1"/>
                          </a:solidFill>
                          <a:effectLst/>
                        </a:rPr>
                        <a:t>true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2"/>
                    </a:solidFill>
                  </a:tcPr>
                </a:tc>
              </a:tr>
            </a:tbl>
          </a:graphicData>
        </a:graphic>
      </p:graphicFrame>
    </p:spTree>
    <p:extLst>
      <p:ext uri="{BB962C8B-B14F-4D97-AF65-F5344CB8AC3E}">
        <p14:creationId xmlns:p14="http://schemas.microsoft.com/office/powerpoint/2010/main" val="3719564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90689"/>
            <a:ext cx="4736592" cy="4735353"/>
          </a:xfrm>
        </p:spPr>
        <p:txBody>
          <a:bodyPr>
            <a:normAutofit fontScale="55000" lnSpcReduction="20000"/>
          </a:bodyPr>
          <a:lstStyle/>
          <a:p>
            <a:r>
              <a:rPr lang="en-US" sz="4200" dirty="0">
                <a:solidFill>
                  <a:srgbClr val="0070C0"/>
                </a:solidFill>
              </a:rPr>
              <a:t>Conditional statements </a:t>
            </a:r>
            <a:r>
              <a:rPr lang="en-US" sz="4200" dirty="0"/>
              <a:t>let Python know it is about to enter a decision-making </a:t>
            </a:r>
            <a:r>
              <a:rPr lang="en-US" sz="4200" dirty="0" smtClean="0"/>
              <a:t>structure</a:t>
            </a:r>
          </a:p>
          <a:p>
            <a:r>
              <a:rPr lang="en-US" sz="4200" dirty="0" smtClean="0"/>
              <a:t>The </a:t>
            </a:r>
            <a:r>
              <a:rPr lang="en-US" sz="4200" dirty="0" smtClean="0">
                <a:solidFill>
                  <a:srgbClr val="0070C0"/>
                </a:solidFill>
              </a:rPr>
              <a:t>if</a:t>
            </a:r>
            <a:r>
              <a:rPr lang="en-US" sz="4200" dirty="0" smtClean="0"/>
              <a:t> statement is the simplest</a:t>
            </a:r>
          </a:p>
          <a:p>
            <a:r>
              <a:rPr lang="en-US" sz="4200" dirty="0" smtClean="0"/>
              <a:t>Conditional </a:t>
            </a:r>
            <a:r>
              <a:rPr lang="en-US" sz="4200" dirty="0"/>
              <a:t>statements </a:t>
            </a:r>
            <a:r>
              <a:rPr lang="en-US" sz="4200" dirty="0" smtClean="0">
                <a:solidFill>
                  <a:srgbClr val="0070C0"/>
                </a:solidFill>
              </a:rPr>
              <a:t>end </a:t>
            </a:r>
            <a:r>
              <a:rPr lang="en-US" sz="4200" dirty="0">
                <a:solidFill>
                  <a:srgbClr val="0070C0"/>
                </a:solidFill>
              </a:rPr>
              <a:t>with </a:t>
            </a:r>
            <a:r>
              <a:rPr lang="en-US" sz="4200" dirty="0"/>
              <a:t>the </a:t>
            </a:r>
            <a:r>
              <a:rPr lang="en-US" sz="4200" b="1" dirty="0">
                <a:solidFill>
                  <a:srgbClr val="0070C0"/>
                </a:solidFill>
              </a:rPr>
              <a:t>:</a:t>
            </a:r>
            <a:r>
              <a:rPr lang="en-US" sz="4200" dirty="0"/>
              <a:t> colon character, after which the code you may want to execute is </a:t>
            </a:r>
            <a:r>
              <a:rPr lang="en-US" sz="4200" dirty="0" smtClean="0"/>
              <a:t>placed</a:t>
            </a:r>
          </a:p>
          <a:p>
            <a:r>
              <a:rPr lang="en-US" sz="4200" dirty="0" smtClean="0">
                <a:solidFill>
                  <a:srgbClr val="FF0000"/>
                </a:solidFill>
              </a:rPr>
              <a:t>The line(s) after the if are indented</a:t>
            </a:r>
          </a:p>
          <a:p>
            <a:pPr marL="0" indent="0">
              <a:buNone/>
            </a:pPr>
            <a:endParaRPr lang="en-US" sz="1500" dirty="0" smtClean="0"/>
          </a:p>
          <a:p>
            <a:pPr marL="0" indent="0">
              <a:buNone/>
            </a:pPr>
            <a:endParaRPr lang="en-US" sz="2500" dirty="0" smtClean="0"/>
          </a:p>
          <a:p>
            <a:pPr marL="0" indent="0">
              <a:buNone/>
            </a:pPr>
            <a:endParaRPr lang="en-US" sz="2500" dirty="0"/>
          </a:p>
          <a:p>
            <a:pPr marL="0" indent="0">
              <a:buNone/>
            </a:pPr>
            <a:endParaRPr lang="en-US" sz="2500" dirty="0" smtClean="0"/>
          </a:p>
          <a:p>
            <a:pPr marL="0" indent="0">
              <a:buNone/>
            </a:pPr>
            <a:r>
              <a:rPr lang="en-US" sz="2500" dirty="0" smtClean="0"/>
              <a:t>First </a:t>
            </a:r>
            <a:r>
              <a:rPr lang="en-US" sz="2500" dirty="0" smtClean="0"/>
              <a:t>image </a:t>
            </a:r>
            <a:r>
              <a:rPr lang="en-US" sz="2500" dirty="0"/>
              <a:t>source: </a:t>
            </a:r>
            <a:r>
              <a:rPr lang="en-US" sz="2500" dirty="0" smtClean="0"/>
              <a:t>Ch. Severance, Python for Informatics</a:t>
            </a:r>
            <a:r>
              <a:rPr lang="en-US" sz="2500" dirty="0"/>
              <a:t>: Exploring Information</a:t>
            </a:r>
          </a:p>
          <a:p>
            <a:endParaRPr lang="ro-RO" dirty="0"/>
          </a:p>
        </p:txBody>
      </p:sp>
      <p:sp>
        <p:nvSpPr>
          <p:cNvPr id="2" name="Title 1"/>
          <p:cNvSpPr>
            <a:spLocks noGrp="1"/>
          </p:cNvSpPr>
          <p:nvPr>
            <p:ph type="title"/>
          </p:nvPr>
        </p:nvSpPr>
        <p:spPr/>
        <p:txBody>
          <a:bodyPr/>
          <a:lstStyle/>
          <a:p>
            <a:r>
              <a:rPr lang="en-US" sz="3200" dirty="0">
                <a:solidFill>
                  <a:srgbClr val="002060"/>
                </a:solidFill>
                <a:effectLst/>
              </a:rPr>
              <a:t>Conditional </a:t>
            </a:r>
            <a:r>
              <a:rPr lang="en-US" sz="3200" dirty="0" smtClean="0">
                <a:solidFill>
                  <a:srgbClr val="002060"/>
                </a:solidFill>
                <a:effectLst/>
              </a:rPr>
              <a:t>execution (1)</a:t>
            </a:r>
            <a:endParaRPr lang="ro-RO" sz="3200" dirty="0">
              <a:solidFill>
                <a:srgbClr val="002060"/>
              </a:solidFill>
              <a:effectLst/>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0626" y="3324766"/>
            <a:ext cx="4051866" cy="2938716"/>
          </a:xfrm>
          <a:prstGeom prst="rect">
            <a:avLst/>
          </a:prstGeom>
        </p:spPr>
      </p:pic>
      <p:pic>
        <p:nvPicPr>
          <p:cNvPr id="4" name="Picture 3"/>
          <p:cNvPicPr>
            <a:picLocks noChangeAspect="1"/>
          </p:cNvPicPr>
          <p:nvPr/>
        </p:nvPicPr>
        <p:blipFill>
          <a:blip r:embed="rId4"/>
          <a:stretch>
            <a:fillRect/>
          </a:stretch>
        </p:blipFill>
        <p:spPr>
          <a:xfrm>
            <a:off x="5202693" y="1455340"/>
            <a:ext cx="3127731" cy="1809656"/>
          </a:xfrm>
          <a:prstGeom prst="rect">
            <a:avLst/>
          </a:prstGeom>
        </p:spPr>
      </p:pic>
    </p:spTree>
    <p:extLst>
      <p:ext uri="{BB962C8B-B14F-4D97-AF65-F5344CB8AC3E}">
        <p14:creationId xmlns:p14="http://schemas.microsoft.com/office/powerpoint/2010/main" val="3243977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90689"/>
            <a:ext cx="4736592" cy="4483735"/>
          </a:xfrm>
        </p:spPr>
        <p:txBody>
          <a:bodyPr>
            <a:normAutofit/>
          </a:bodyPr>
          <a:lstStyle/>
          <a:p>
            <a:r>
              <a:rPr lang="en-US" sz="2800" dirty="0" smtClean="0">
                <a:solidFill>
                  <a:srgbClr val="0070C0"/>
                </a:solidFill>
              </a:rPr>
              <a:t>Alternative execution</a:t>
            </a:r>
            <a:endParaRPr lang="ro-RO" sz="2800" dirty="0">
              <a:solidFill>
                <a:srgbClr val="FF0000"/>
              </a:solidFill>
            </a:endParaRPr>
          </a:p>
        </p:txBody>
      </p:sp>
      <p:sp>
        <p:nvSpPr>
          <p:cNvPr id="2" name="Title 1"/>
          <p:cNvSpPr>
            <a:spLocks noGrp="1"/>
          </p:cNvSpPr>
          <p:nvPr>
            <p:ph type="title"/>
          </p:nvPr>
        </p:nvSpPr>
        <p:spPr/>
        <p:txBody>
          <a:bodyPr/>
          <a:lstStyle/>
          <a:p>
            <a:r>
              <a:rPr lang="en-US" sz="3200" dirty="0">
                <a:solidFill>
                  <a:srgbClr val="002060"/>
                </a:solidFill>
                <a:effectLst/>
              </a:rPr>
              <a:t>Conditional </a:t>
            </a:r>
            <a:r>
              <a:rPr lang="en-US" sz="3200" dirty="0" smtClean="0">
                <a:solidFill>
                  <a:srgbClr val="002060"/>
                </a:solidFill>
                <a:effectLst/>
              </a:rPr>
              <a:t>execution (2)</a:t>
            </a:r>
            <a:endParaRPr lang="ro-RO" sz="3200" dirty="0">
              <a:solidFill>
                <a:srgbClr val="002060"/>
              </a:solidFill>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643" y="2243743"/>
            <a:ext cx="2956714" cy="1585657"/>
          </a:xfrm>
          <a:prstGeom prst="rect">
            <a:avLst/>
          </a:prstGeom>
        </p:spPr>
      </p:pic>
      <p:pic>
        <p:nvPicPr>
          <p:cNvPr id="6" name="Picture 5"/>
          <p:cNvPicPr>
            <a:picLocks noChangeAspect="1"/>
          </p:cNvPicPr>
          <p:nvPr/>
        </p:nvPicPr>
        <p:blipFill>
          <a:blip r:embed="rId4"/>
          <a:stretch>
            <a:fillRect/>
          </a:stretch>
        </p:blipFill>
        <p:spPr>
          <a:xfrm>
            <a:off x="1418972" y="3851276"/>
            <a:ext cx="6306055" cy="2472670"/>
          </a:xfrm>
          <a:prstGeom prst="rect">
            <a:avLst/>
          </a:prstGeom>
        </p:spPr>
      </p:pic>
      <p:sp>
        <p:nvSpPr>
          <p:cNvPr id="7" name="Rectangle 6"/>
          <p:cNvSpPr/>
          <p:nvPr/>
        </p:nvSpPr>
        <p:spPr>
          <a:xfrm>
            <a:off x="0" y="6475432"/>
            <a:ext cx="6929120" cy="523220"/>
          </a:xfrm>
          <a:prstGeom prst="rect">
            <a:avLst/>
          </a:prstGeom>
        </p:spPr>
        <p:txBody>
          <a:bodyPr wrap="square">
            <a:spAutoFit/>
          </a:bodyPr>
          <a:lstStyle/>
          <a:p>
            <a:r>
              <a:rPr lang="en-US" sz="1400" dirty="0" smtClean="0">
                <a:latin typeface="Trebuchet MS" panose="020B0603020202020204" pitchFamily="34" charset="0"/>
              </a:rPr>
              <a:t>Second image </a:t>
            </a:r>
            <a:r>
              <a:rPr lang="en-US" sz="1400" dirty="0">
                <a:latin typeface="Trebuchet MS" panose="020B0603020202020204" pitchFamily="34" charset="0"/>
              </a:rPr>
              <a:t>source: Ch. Severance, Python for Informatics: Exploring Information</a:t>
            </a:r>
          </a:p>
          <a:p>
            <a:endParaRPr lang="en-US" sz="1400" dirty="0">
              <a:latin typeface="Trebuchet MS" panose="020B0603020202020204" pitchFamily="34" charset="0"/>
            </a:endParaRPr>
          </a:p>
        </p:txBody>
      </p:sp>
    </p:spTree>
    <p:extLst>
      <p:ext uri="{BB962C8B-B14F-4D97-AF65-F5344CB8AC3E}">
        <p14:creationId xmlns:p14="http://schemas.microsoft.com/office/powerpoint/2010/main" val="679847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6849"/>
            <a:ext cx="4736592" cy="4483735"/>
          </a:xfrm>
        </p:spPr>
        <p:txBody>
          <a:bodyPr>
            <a:normAutofit/>
          </a:bodyPr>
          <a:lstStyle/>
          <a:p>
            <a:r>
              <a:rPr lang="en-US" sz="2800" dirty="0" smtClean="0">
                <a:solidFill>
                  <a:srgbClr val="0070C0"/>
                </a:solidFill>
              </a:rPr>
              <a:t>Chained conditionals</a:t>
            </a:r>
          </a:p>
          <a:p>
            <a:pPr lvl="1"/>
            <a:r>
              <a:rPr lang="en-US" sz="2400" dirty="0" err="1" smtClean="0">
                <a:solidFill>
                  <a:srgbClr val="FF0000"/>
                </a:solidFill>
              </a:rPr>
              <a:t>elif</a:t>
            </a:r>
            <a:r>
              <a:rPr lang="en-US" sz="2400" dirty="0" smtClean="0">
                <a:solidFill>
                  <a:srgbClr val="FF0000"/>
                </a:solidFill>
              </a:rPr>
              <a:t> is an abbreviation of “else if”</a:t>
            </a:r>
          </a:p>
          <a:p>
            <a:pPr lvl="1"/>
            <a:r>
              <a:rPr lang="en-US" sz="2400" dirty="0" smtClean="0"/>
              <a:t>if there is an else clause, it has to be at the end, but there doesn’t have to be one</a:t>
            </a:r>
          </a:p>
          <a:p>
            <a:pPr lvl="1"/>
            <a:endParaRPr lang="ro-RO" sz="2400" dirty="0">
              <a:solidFill>
                <a:srgbClr val="FF0000"/>
              </a:solidFill>
            </a:endParaRPr>
          </a:p>
        </p:txBody>
      </p:sp>
      <p:sp>
        <p:nvSpPr>
          <p:cNvPr id="2" name="Title 1"/>
          <p:cNvSpPr>
            <a:spLocks noGrp="1"/>
          </p:cNvSpPr>
          <p:nvPr>
            <p:ph type="title"/>
          </p:nvPr>
        </p:nvSpPr>
        <p:spPr/>
        <p:txBody>
          <a:bodyPr/>
          <a:lstStyle/>
          <a:p>
            <a:r>
              <a:rPr lang="en-US" dirty="0" smtClean="0">
                <a:solidFill>
                  <a:srgbClr val="002060"/>
                </a:solidFill>
                <a:effectLst/>
              </a:rPr>
              <a:t>Conditional execution (3)</a:t>
            </a:r>
            <a:endParaRPr lang="ro-RO" dirty="0">
              <a:solidFill>
                <a:srgbClr val="002060"/>
              </a:solidFill>
              <a:effectLst/>
            </a:endParaRPr>
          </a:p>
        </p:txBody>
      </p:sp>
      <p:sp>
        <p:nvSpPr>
          <p:cNvPr id="7" name="Rectangle 6"/>
          <p:cNvSpPr/>
          <p:nvPr/>
        </p:nvSpPr>
        <p:spPr>
          <a:xfrm>
            <a:off x="0" y="6475432"/>
            <a:ext cx="6969760" cy="523220"/>
          </a:xfrm>
          <a:prstGeom prst="rect">
            <a:avLst/>
          </a:prstGeom>
        </p:spPr>
        <p:txBody>
          <a:bodyPr wrap="square">
            <a:spAutoFit/>
          </a:bodyPr>
          <a:lstStyle/>
          <a:p>
            <a:r>
              <a:rPr lang="en-US" sz="1400" dirty="0">
                <a:latin typeface="Trebuchet MS" panose="020B0603020202020204" pitchFamily="34" charset="0"/>
              </a:rPr>
              <a:t>Second image source: Ch. Severance, Python for Informatics: Exploring Information</a:t>
            </a:r>
          </a:p>
          <a:p>
            <a:endParaRPr lang="en-US" sz="1400" dirty="0">
              <a:latin typeface="Trebuchet MS" panose="020B0603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242" y="4322508"/>
            <a:ext cx="3404292" cy="1992756"/>
          </a:xfrm>
          <a:prstGeom prst="rect">
            <a:avLst/>
          </a:prstGeom>
        </p:spPr>
      </p:pic>
      <p:pic>
        <p:nvPicPr>
          <p:cNvPr id="8" name="Picture 7"/>
          <p:cNvPicPr>
            <a:picLocks noChangeAspect="1"/>
          </p:cNvPicPr>
          <p:nvPr/>
        </p:nvPicPr>
        <p:blipFill>
          <a:blip r:embed="rId4"/>
          <a:stretch>
            <a:fillRect/>
          </a:stretch>
        </p:blipFill>
        <p:spPr>
          <a:xfrm>
            <a:off x="4736592" y="1820872"/>
            <a:ext cx="3382314" cy="302821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0886" y="5014086"/>
            <a:ext cx="3133725" cy="1285875"/>
          </a:xfrm>
          <a:prstGeom prst="rect">
            <a:avLst/>
          </a:prstGeom>
        </p:spPr>
      </p:pic>
    </p:spTree>
    <p:extLst>
      <p:ext uri="{BB962C8B-B14F-4D97-AF65-F5344CB8AC3E}">
        <p14:creationId xmlns:p14="http://schemas.microsoft.com/office/powerpoint/2010/main" val="301623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 y="1690689"/>
            <a:ext cx="4736592" cy="4483735"/>
          </a:xfrm>
        </p:spPr>
        <p:txBody>
          <a:bodyPr>
            <a:normAutofit/>
          </a:bodyPr>
          <a:lstStyle/>
          <a:p>
            <a:r>
              <a:rPr lang="en-US" sz="2800" dirty="0">
                <a:solidFill>
                  <a:srgbClr val="0070C0"/>
                </a:solidFill>
              </a:rPr>
              <a:t>Nested </a:t>
            </a:r>
            <a:r>
              <a:rPr lang="en-US" sz="2800" dirty="0" smtClean="0">
                <a:solidFill>
                  <a:srgbClr val="0070C0"/>
                </a:solidFill>
              </a:rPr>
              <a:t>conditionals</a:t>
            </a:r>
          </a:p>
          <a:p>
            <a:pPr lvl="1"/>
            <a:r>
              <a:rPr lang="en-US" sz="2400" dirty="0" smtClean="0"/>
              <a:t>One conditional can also be nested within another</a:t>
            </a:r>
            <a:endParaRPr lang="ro-RO" sz="2400" dirty="0"/>
          </a:p>
        </p:txBody>
      </p:sp>
      <p:sp>
        <p:nvSpPr>
          <p:cNvPr id="2" name="Title 1"/>
          <p:cNvSpPr>
            <a:spLocks noGrp="1"/>
          </p:cNvSpPr>
          <p:nvPr>
            <p:ph type="title"/>
          </p:nvPr>
        </p:nvSpPr>
        <p:spPr/>
        <p:txBody>
          <a:bodyPr/>
          <a:lstStyle/>
          <a:p>
            <a:r>
              <a:rPr lang="en-US" sz="3200" dirty="0" smtClean="0">
                <a:solidFill>
                  <a:srgbClr val="002060"/>
                </a:solidFill>
                <a:effectLst/>
              </a:rPr>
              <a:t>Conditional execution (4)</a:t>
            </a:r>
            <a:endParaRPr lang="ro-RO" sz="3200" dirty="0">
              <a:solidFill>
                <a:srgbClr val="002060"/>
              </a:solidFill>
              <a:effectLst/>
            </a:endParaRPr>
          </a:p>
        </p:txBody>
      </p:sp>
      <p:sp>
        <p:nvSpPr>
          <p:cNvPr id="7" name="Rectangle 6"/>
          <p:cNvSpPr/>
          <p:nvPr/>
        </p:nvSpPr>
        <p:spPr>
          <a:xfrm>
            <a:off x="0" y="6475432"/>
            <a:ext cx="6969760" cy="523220"/>
          </a:xfrm>
          <a:prstGeom prst="rect">
            <a:avLst/>
          </a:prstGeom>
        </p:spPr>
        <p:txBody>
          <a:bodyPr wrap="square">
            <a:spAutoFit/>
          </a:bodyPr>
          <a:lstStyle/>
          <a:p>
            <a:r>
              <a:rPr lang="en-US" sz="1400" dirty="0">
                <a:latin typeface="Trebuchet MS" panose="020B0603020202020204" pitchFamily="34" charset="0"/>
              </a:rPr>
              <a:t>Second image source: Ch. Severance, Python for Informatics: Exploring Information</a:t>
            </a:r>
          </a:p>
          <a:p>
            <a:endParaRPr lang="en-US" sz="1400" dirty="0">
              <a:latin typeface="Trebuchet MS" panose="020B0603020202020204" pitchFamily="34" charset="0"/>
            </a:endParaRPr>
          </a:p>
        </p:txBody>
      </p:sp>
      <p:pic>
        <p:nvPicPr>
          <p:cNvPr id="5" name="Picture 4"/>
          <p:cNvPicPr>
            <a:picLocks noChangeAspect="1"/>
          </p:cNvPicPr>
          <p:nvPr/>
        </p:nvPicPr>
        <p:blipFill>
          <a:blip r:embed="rId3"/>
          <a:stretch>
            <a:fillRect/>
          </a:stretch>
        </p:blipFill>
        <p:spPr>
          <a:xfrm>
            <a:off x="1663517" y="3676184"/>
            <a:ext cx="5963269" cy="273361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366" y="1331679"/>
            <a:ext cx="4028050" cy="2410135"/>
          </a:xfrm>
          <a:prstGeom prst="rect">
            <a:avLst/>
          </a:prstGeom>
        </p:spPr>
      </p:pic>
    </p:spTree>
    <p:extLst>
      <p:ext uri="{BB962C8B-B14F-4D97-AF65-F5344CB8AC3E}">
        <p14:creationId xmlns:p14="http://schemas.microsoft.com/office/powerpoint/2010/main" val="92730316"/>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 model English_4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 model English_4_template" id="{7D8B39FA-BDC6-49DA-80B2-557B66039EF2}" vid="{E141863E-E0E4-4E1D-A7D0-DA94DC3BC9E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model English_4_template" id="{7D8B39FA-BDC6-49DA-80B2-557B66039EF2}" vid="{25884F79-A64A-41C6-ABDF-321B6F8FA73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model English_4_template</Template>
  <TotalTime>20338</TotalTime>
  <Words>1485</Words>
  <Application>Microsoft Office PowerPoint</Application>
  <PresentationFormat>On-screen Show (4:3)</PresentationFormat>
  <Paragraphs>120</Paragraphs>
  <Slides>11</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ヒラギノ角ゴ ProN W3</vt:lpstr>
      <vt:lpstr>Arial</vt:lpstr>
      <vt:lpstr>Calibri</vt:lpstr>
      <vt:lpstr>Calibri Light</vt:lpstr>
      <vt:lpstr>Gill Sans</vt:lpstr>
      <vt:lpstr>Times New Roman</vt:lpstr>
      <vt:lpstr>Trebuchet MS</vt:lpstr>
      <vt:lpstr>PPT model English_4_template</vt:lpstr>
      <vt:lpstr>Custom Design</vt:lpstr>
      <vt:lpstr>Romania – Republic of Serbia  IPA Cross-border Cooperation Programme </vt:lpstr>
      <vt:lpstr>Programming Languages</vt:lpstr>
      <vt:lpstr>Boolean expressions (1)</vt:lpstr>
      <vt:lpstr>Boolean expressions (2)</vt:lpstr>
      <vt:lpstr>Logical Operators</vt:lpstr>
      <vt:lpstr>Conditional execution (1)</vt:lpstr>
      <vt:lpstr>Conditional execution (2)</vt:lpstr>
      <vt:lpstr>Conditional execution (3)</vt:lpstr>
      <vt:lpstr>Conditional execution (4)</vt:lpstr>
      <vt:lpstr>Catching exceptions using try and except</vt:lpstr>
      <vt:lpstr>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Razvan Bogdan</cp:lastModifiedBy>
  <cp:revision>129</cp:revision>
  <dcterms:created xsi:type="dcterms:W3CDTF">2014-06-30T05:47:26Z</dcterms:created>
  <dcterms:modified xsi:type="dcterms:W3CDTF">2015-05-25T19:32:39Z</dcterms:modified>
</cp:coreProperties>
</file>