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1" r:id="rId2"/>
  </p:sldMasterIdLst>
  <p:notesMasterIdLst>
    <p:notesMasterId r:id="rId21"/>
  </p:notesMasterIdLst>
  <p:sldIdLst>
    <p:sldId id="279" r:id="rId3"/>
    <p:sldId id="280" r:id="rId4"/>
    <p:sldId id="259" r:id="rId5"/>
    <p:sldId id="281" r:id="rId6"/>
    <p:sldId id="283" r:id="rId7"/>
    <p:sldId id="284" r:id="rId8"/>
    <p:sldId id="285" r:id="rId9"/>
    <p:sldId id="286" r:id="rId10"/>
    <p:sldId id="287" r:id="rId11"/>
    <p:sldId id="289" r:id="rId12"/>
    <p:sldId id="290" r:id="rId13"/>
    <p:sldId id="291" r:id="rId14"/>
    <p:sldId id="292" r:id="rId15"/>
    <p:sldId id="293" r:id="rId16"/>
    <p:sldId id="294" r:id="rId17"/>
    <p:sldId id="282" r:id="rId18"/>
    <p:sldId id="278" r:id="rId19"/>
    <p:sldId id="295" r:id="rId20"/>
  </p:sldIdLst>
  <p:sldSz cx="9144000" cy="6858000" type="screen4x3"/>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084" autoAdjust="0"/>
  </p:normalViewPr>
  <p:slideViewPr>
    <p:cSldViewPr snapToGrid="0">
      <p:cViewPr varScale="1">
        <p:scale>
          <a:sx n="52" d="100"/>
          <a:sy n="52" d="100"/>
        </p:scale>
        <p:origin x="19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54978-51AB-4266-BD6C-DCD826109BBE}" type="datetimeFigureOut">
              <a:rPr lang="en-US" smtClean="0"/>
              <a:t>5/23/2015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310B3-33F5-472F-BEAA-49C839CBD56D}" type="slidenum">
              <a:rPr lang="en-US" smtClean="0"/>
              <a:t>‹#›</a:t>
            </a:fld>
            <a:endParaRPr lang="en-US"/>
          </a:p>
        </p:txBody>
      </p:sp>
    </p:spTree>
    <p:extLst>
      <p:ext uri="{BB962C8B-B14F-4D97-AF65-F5344CB8AC3E}">
        <p14:creationId xmlns:p14="http://schemas.microsoft.com/office/powerpoint/2010/main" val="879614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a:ln/>
        </p:spPr>
      </p:sp>
      <p:sp>
        <p:nvSpPr>
          <p:cNvPr id="23554"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 </a:t>
            </a:r>
            <a:r>
              <a:rPr lang="en-US" dirty="0" smtClean="0"/>
              <a:t>Hello everyone and welcome to programming languages course.</a:t>
            </a:r>
          </a:p>
        </p:txBody>
      </p:sp>
      <p:sp>
        <p:nvSpPr>
          <p:cNvPr id="23555" name="Slide Number Placeholder 3"/>
          <p:cNvSpPr>
            <a:spLocks noGrp="1"/>
          </p:cNvSpPr>
          <p:nvPr>
            <p:ph type="sldNum" sz="quarter" idx="5"/>
          </p:nvPr>
        </p:nvSpPr>
        <p:spPr>
          <a:noFill/>
        </p:spPr>
        <p:txBody>
          <a:bodyPr/>
          <a:lstStyle/>
          <a:p>
            <a:fld id="{FBDD3036-CF63-4D4D-8C9F-F3F4A9A2FF0B}" type="slidenum">
              <a:rPr lang="en-US" smtClean="0"/>
              <a:pPr/>
              <a:t>1</a:t>
            </a:fld>
            <a:endParaRPr lang="en-US" smtClean="0"/>
          </a:p>
        </p:txBody>
      </p:sp>
    </p:spTree>
    <p:extLst>
      <p:ext uri="{BB962C8B-B14F-4D97-AF65-F5344CB8AC3E}">
        <p14:creationId xmlns:p14="http://schemas.microsoft.com/office/powerpoint/2010/main" val="2503574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21481" marR="0" indent="0" algn="l" defTabSz="914400" rtl="0" eaLnBrk="1" fontAlgn="auto" latinLnBrk="0" hangingPunct="1">
              <a:lnSpc>
                <a:spcPct val="100000"/>
              </a:lnSpc>
              <a:spcBef>
                <a:spcPts val="0"/>
              </a:spcBef>
              <a:spcAft>
                <a:spcPts val="0"/>
              </a:spcAft>
              <a:buClrTx/>
              <a:buSzTx/>
              <a:buFont typeface="Gill Sans" charset="0"/>
              <a:buNone/>
              <a:tabLst/>
              <a:defRPr/>
            </a:pPr>
            <a:r>
              <a:rPr lang="en-US" b="1" dirty="0" smtClean="0"/>
              <a:t>Slide 10:</a:t>
            </a:r>
            <a:r>
              <a:rPr lang="en-US" b="1" baseline="0" dirty="0" smtClean="0"/>
              <a:t> Definitions and Uses: </a:t>
            </a:r>
          </a:p>
          <a:p>
            <a:pPr marL="421481" marR="0" indent="0" algn="l" defTabSz="914400" rtl="0" eaLnBrk="1" fontAlgn="auto" latinLnBrk="0" hangingPunct="1">
              <a:lnSpc>
                <a:spcPct val="100000"/>
              </a:lnSpc>
              <a:spcBef>
                <a:spcPts val="0"/>
              </a:spcBef>
              <a:spcAft>
                <a:spcPts val="0"/>
              </a:spcAft>
              <a:buClrTx/>
              <a:buSzTx/>
              <a:buFont typeface="Gill Sans" charset="0"/>
              <a:buNone/>
              <a:tabLst/>
              <a:defRPr/>
            </a:pPr>
            <a:r>
              <a:rPr lang="en-US" sz="1200" dirty="0" smtClean="0">
                <a:sym typeface="Gill Sans" charset="0"/>
              </a:rPr>
              <a:t>Once we have defined a function, we can </a:t>
            </a:r>
            <a:r>
              <a:rPr lang="en-US" sz="1200" dirty="0" smtClean="0">
                <a:solidFill>
                  <a:srgbClr val="FF0000"/>
                </a:solidFill>
                <a:sym typeface="Gill Sans" charset="0"/>
              </a:rPr>
              <a:t>call</a:t>
            </a:r>
            <a:r>
              <a:rPr lang="en-US" sz="1200" dirty="0" smtClean="0">
                <a:sym typeface="Gill Sans" charset="0"/>
              </a:rPr>
              <a:t> (or </a:t>
            </a:r>
            <a:r>
              <a:rPr lang="en-US" sz="1200" dirty="0" smtClean="0">
                <a:solidFill>
                  <a:srgbClr val="FF0000"/>
                </a:solidFill>
                <a:sym typeface="Gill Sans" charset="0"/>
              </a:rPr>
              <a:t>invoke</a:t>
            </a:r>
            <a:r>
              <a:rPr lang="en-US" sz="1200" dirty="0" smtClean="0">
                <a:sym typeface="Gill Sans" charset="0"/>
              </a:rPr>
              <a:t>) it as many times as we like.</a:t>
            </a:r>
            <a:r>
              <a:rPr lang="en-US" sz="1200" baseline="0" dirty="0" smtClean="0">
                <a:sym typeface="Gill Sans" charset="0"/>
              </a:rPr>
              <a:t> </a:t>
            </a:r>
            <a:r>
              <a:rPr lang="en-US" sz="1200" dirty="0" smtClean="0">
                <a:sym typeface="Gill Sans" charset="0"/>
              </a:rPr>
              <a:t>This is the store and reuse pattern.</a:t>
            </a:r>
          </a:p>
          <a:p>
            <a:r>
              <a:rPr lang="en-US" sz="1200" b="0" i="0" u="none" strike="noStrike" kern="1200" baseline="0" dirty="0" smtClean="0">
                <a:solidFill>
                  <a:schemeClr val="tx1"/>
                </a:solidFill>
                <a:latin typeface="+mn-lt"/>
                <a:ea typeface="+mn-ea"/>
                <a:cs typeface="+mn-cs"/>
              </a:rPr>
              <a:t>Here is an example where we write a function. </a:t>
            </a:r>
            <a:r>
              <a:rPr lang="en-US" sz="1200" b="0" i="0" u="none" strike="noStrike" kern="1200" baseline="0" dirty="0" err="1" smtClean="0">
                <a:solidFill>
                  <a:schemeClr val="tx1"/>
                </a:solidFill>
                <a:latin typeface="+mn-lt"/>
                <a:ea typeface="+mn-ea"/>
                <a:cs typeface="+mn-cs"/>
              </a:rPr>
              <a:t>def</a:t>
            </a:r>
            <a:r>
              <a:rPr lang="en-US" sz="1200" b="0" i="0" u="none" strike="noStrike" kern="1200" baseline="0" dirty="0" smtClean="0">
                <a:solidFill>
                  <a:schemeClr val="tx1"/>
                </a:solidFill>
                <a:latin typeface="+mn-lt"/>
                <a:ea typeface="+mn-ea"/>
                <a:cs typeface="+mn-cs"/>
              </a:rPr>
              <a:t> is a keyword that indicates that this is a function definition. The name of</a:t>
            </a:r>
          </a:p>
          <a:p>
            <a:r>
              <a:rPr lang="en-US" sz="1200" b="0" i="0" u="none" strike="noStrike" kern="1200" baseline="0" dirty="0" smtClean="0">
                <a:solidFill>
                  <a:schemeClr val="tx1"/>
                </a:solidFill>
                <a:latin typeface="+mn-lt"/>
                <a:ea typeface="+mn-ea"/>
                <a:cs typeface="+mn-cs"/>
              </a:rPr>
              <a:t>the function is </a:t>
            </a:r>
            <a:r>
              <a:rPr lang="en-US" sz="1200" b="0" i="0" u="none" strike="noStrike" kern="1200" baseline="0" dirty="0" err="1" smtClean="0">
                <a:solidFill>
                  <a:schemeClr val="tx1"/>
                </a:solidFill>
                <a:latin typeface="+mn-lt"/>
                <a:ea typeface="+mn-ea"/>
                <a:cs typeface="+mn-cs"/>
              </a:rPr>
              <a:t>print_lyrics</a:t>
            </a:r>
            <a:r>
              <a:rPr lang="en-US" sz="1200" b="0" i="0" u="none" strike="noStrike" kern="1200" baseline="0" dirty="0" smtClean="0">
                <a:solidFill>
                  <a:schemeClr val="tx1"/>
                </a:solidFill>
                <a:latin typeface="+mn-lt"/>
                <a:ea typeface="+mn-ea"/>
                <a:cs typeface="+mn-cs"/>
              </a:rPr>
              <a:t>. The rules for function names are the same as for variable names: letters, numbers and some punctuation marks are legal, but the first character can’t be a number. You can’t use a keyword as the name of a function, and you should avoid having a variable and a function with the same name.</a:t>
            </a:r>
          </a:p>
          <a:p>
            <a:r>
              <a:rPr lang="en-US" sz="1200" b="0" i="0" u="none" strike="noStrike" kern="1200" baseline="0" dirty="0" smtClean="0">
                <a:solidFill>
                  <a:schemeClr val="tx1"/>
                </a:solidFill>
                <a:latin typeface="+mn-lt"/>
                <a:ea typeface="+mn-ea"/>
                <a:cs typeface="+mn-cs"/>
              </a:rPr>
              <a:t>The empty parentheses after the name indicate that this function doesn’t take any arguments. Later we will build functions that take arguments as their inputs. </a:t>
            </a:r>
          </a:p>
          <a:p>
            <a:r>
              <a:rPr lang="en-US" sz="1200" b="0" i="0" u="none" strike="noStrike" kern="1200" baseline="0" dirty="0" smtClean="0">
                <a:solidFill>
                  <a:schemeClr val="tx1"/>
                </a:solidFill>
                <a:latin typeface="+mn-lt"/>
                <a:ea typeface="+mn-ea"/>
                <a:cs typeface="+mn-cs"/>
              </a:rPr>
              <a:t>The first line of the function definition is called the header; the rest is called the body. The header has to end with a colon and the body has to be indented. By convention, the indentation is always four spaces. The body can contain any number of statements.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The strings in the print statements are enclosed in double quotes. Single quotes and double quotes do the same thing; most people use single quotes except in cases like this where a single quote (which is also an apostrophe) appears in the string. (source: Charles Severance, Python for Informatics: Exploring Information)</a:t>
            </a:r>
          </a:p>
          <a:p>
            <a:r>
              <a:rPr lang="en-US" dirty="0" smtClean="0"/>
              <a:t>In the right part of the slide,</a:t>
            </a:r>
            <a:r>
              <a:rPr lang="en-US" baseline="0" dirty="0" smtClean="0"/>
              <a:t> </a:t>
            </a:r>
            <a:r>
              <a:rPr lang="en-US" dirty="0" smtClean="0"/>
              <a:t>the</a:t>
            </a:r>
            <a:r>
              <a:rPr lang="en-US" baseline="0" dirty="0" smtClean="0"/>
              <a:t> output of the program is presented. You can notice that when the function is being invoked, the body of the function is being executed, namely the two print functions.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10</a:t>
            </a:fld>
            <a:endParaRPr lang="en-US"/>
          </a:p>
        </p:txBody>
      </p:sp>
    </p:spTree>
    <p:extLst>
      <p:ext uri="{BB962C8B-B14F-4D97-AF65-F5344CB8AC3E}">
        <p14:creationId xmlns:p14="http://schemas.microsoft.com/office/powerpoint/2010/main" val="3157078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11:</a:t>
            </a:r>
            <a:r>
              <a:rPr lang="en-US" b="1" baseline="0" dirty="0" smtClean="0"/>
              <a:t> Arguments: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Let’s now talk about</a:t>
            </a:r>
            <a:r>
              <a:rPr lang="en-US" sz="1200" baseline="0" dirty="0" smtClean="0">
                <a:sym typeface="Gill Sans" charset="0"/>
              </a:rPr>
              <a:t> arguments, parameters and return values.</a:t>
            </a:r>
            <a:endParaRPr lang="en-US" sz="1200" dirty="0" smtClean="0">
              <a:sym typeface="Gill Sans"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An argument is a value we pass into the function as its input when we call the function. There can be functions with more</a:t>
            </a:r>
            <a:r>
              <a:rPr lang="en-US" sz="1200" baseline="0" dirty="0" smtClean="0">
                <a:sym typeface="Gill Sans" charset="0"/>
              </a:rPr>
              <a:t> than just an argument, as we will see a little bit later. For the moment, let’s take our first example on this course about functions and remember that the argument for the built-in max function is Hello world. </a:t>
            </a:r>
            <a:endParaRPr lang="en-US" sz="1200" dirty="0" smtClean="0">
              <a:sym typeface="Gill Sans" charset="0"/>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11</a:t>
            </a:fld>
            <a:endParaRPr lang="en-US"/>
          </a:p>
        </p:txBody>
      </p:sp>
    </p:spTree>
    <p:extLst>
      <p:ext uri="{BB962C8B-B14F-4D97-AF65-F5344CB8AC3E}">
        <p14:creationId xmlns:p14="http://schemas.microsoft.com/office/powerpoint/2010/main" val="28114105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12:</a:t>
            </a:r>
            <a:r>
              <a:rPr lang="en-US" b="1" baseline="0" dirty="0" smtClean="0"/>
              <a:t>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Another important</a:t>
            </a:r>
            <a:r>
              <a:rPr lang="en-US" sz="1200" baseline="0" dirty="0" smtClean="0">
                <a:sym typeface="Gill Sans" charset="0"/>
              </a:rPr>
              <a:t> notion related to functions is that of parameter. </a:t>
            </a:r>
            <a:r>
              <a:rPr lang="en-US" altLang="en-US" sz="1200" dirty="0" smtClean="0"/>
              <a:t>A </a:t>
            </a:r>
            <a:r>
              <a:rPr lang="en-US" altLang="en-US" sz="1200" dirty="0" smtClean="0">
                <a:solidFill>
                  <a:srgbClr val="FF0000"/>
                </a:solidFill>
              </a:rPr>
              <a:t>parameter</a:t>
            </a:r>
            <a:r>
              <a:rPr lang="en-US" altLang="en-US" sz="1200" dirty="0" smtClean="0"/>
              <a:t> is a variable which we use in the function definition. Basically, it </a:t>
            </a:r>
            <a:r>
              <a:rPr lang="en-US" altLang="ja-JP" sz="1200" dirty="0" smtClean="0"/>
              <a:t>allows the code in the function to access the arguments for a particular function invocation. </a:t>
            </a:r>
            <a:r>
              <a:rPr lang="en-US" sz="1200" b="0" i="0" kern="1200" dirty="0" smtClean="0">
                <a:solidFill>
                  <a:schemeClr val="tx1"/>
                </a:solidFill>
                <a:effectLst/>
                <a:latin typeface="+mn-lt"/>
                <a:ea typeface="+mn-ea"/>
                <a:cs typeface="+mn-cs"/>
              </a:rPr>
              <a:t>You can also specify </a:t>
            </a:r>
            <a:r>
              <a:rPr lang="en-US" sz="1200" b="0" i="1"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within the parenthesis that your function can work with. </a:t>
            </a:r>
            <a:r>
              <a:rPr lang="en-US" sz="1200" b="0" i="1" kern="1200" dirty="0" smtClean="0">
                <a:solidFill>
                  <a:schemeClr val="tx1"/>
                </a:solidFill>
                <a:effectLst/>
                <a:latin typeface="+mn-lt"/>
                <a:ea typeface="+mn-ea"/>
                <a:cs typeface="+mn-cs"/>
              </a:rPr>
              <a:t>Parameters</a:t>
            </a:r>
            <a:r>
              <a:rPr lang="en-US" sz="1200" b="0" i="0" kern="1200" dirty="0" smtClean="0">
                <a:solidFill>
                  <a:schemeClr val="tx1"/>
                </a:solidFill>
                <a:effectLst/>
                <a:latin typeface="+mn-lt"/>
                <a:ea typeface="+mn-ea"/>
                <a:cs typeface="+mn-cs"/>
              </a:rPr>
              <a:t> are temporary variables that act as placeholders for the </a:t>
            </a:r>
            <a:r>
              <a:rPr lang="en-US" sz="1200" b="0" i="1" kern="1200" dirty="0" smtClean="0">
                <a:solidFill>
                  <a:schemeClr val="tx1"/>
                </a:solidFill>
                <a:effectLst/>
                <a:latin typeface="+mn-lt"/>
                <a:ea typeface="+mn-ea"/>
                <a:cs typeface="+mn-cs"/>
              </a:rPr>
              <a:t>arguments</a:t>
            </a:r>
            <a:r>
              <a:rPr lang="en-US" sz="1200" b="0" i="0" kern="1200" dirty="0" smtClean="0">
                <a:solidFill>
                  <a:schemeClr val="tx1"/>
                </a:solidFill>
                <a:effectLst/>
                <a:latin typeface="+mn-lt"/>
                <a:ea typeface="+mn-ea"/>
                <a:cs typeface="+mn-cs"/>
              </a:rPr>
              <a:t> passed in on the function call. </a:t>
            </a:r>
            <a:r>
              <a:rPr lang="en-US" sz="1200" kern="1200" dirty="0" smtClean="0">
                <a:solidFill>
                  <a:schemeClr val="tx1"/>
                </a:solidFill>
                <a:effectLst/>
                <a:latin typeface="+mn-lt"/>
                <a:ea typeface="+mn-ea"/>
                <a:cs typeface="+mn-cs"/>
              </a:rPr>
              <a:t>(https://share.coursera.org/wiki/index.php/Pythonlearn:resources-week04)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t>Let’s take an example in</a:t>
            </a:r>
            <a:r>
              <a:rPr lang="en-US" altLang="ja-JP" sz="1200" baseline="0" dirty="0" smtClean="0"/>
              <a:t> which we are building a function which greets the user according to a selected language. In order to differentiate between different languages, we will use a parameter called </a:t>
            </a:r>
            <a:r>
              <a:rPr lang="en-US" altLang="ja-JP" sz="1200" baseline="0" dirty="0" err="1" smtClean="0"/>
              <a:t>lang</a:t>
            </a:r>
            <a:r>
              <a:rPr lang="en-US" altLang="ja-JP" sz="1200" baseline="0" dirty="0" smtClean="0"/>
              <a:t> which will be of string type. So if we will send as argument </a:t>
            </a:r>
            <a:r>
              <a:rPr lang="en-US" altLang="ja-JP" sz="1200" baseline="0" dirty="0" err="1" smtClean="0"/>
              <a:t>fr</a:t>
            </a:r>
            <a:r>
              <a:rPr lang="en-US" altLang="ja-JP" sz="1200" baseline="0" dirty="0" smtClean="0"/>
              <a:t>, than, inside the greet function, the first </a:t>
            </a:r>
            <a:r>
              <a:rPr lang="en-US" altLang="ja-JP" sz="1200" baseline="0" dirty="0" err="1" smtClean="0"/>
              <a:t>elif</a:t>
            </a:r>
            <a:r>
              <a:rPr lang="en-US" altLang="ja-JP" sz="1200" baseline="0" dirty="0" smtClean="0"/>
              <a:t> branch will display the appropriate value from the print. If we will send as argument anything else besides </a:t>
            </a:r>
            <a:r>
              <a:rPr lang="en-US" altLang="ja-JP" sz="1200" baseline="0" dirty="0" err="1" smtClean="0"/>
              <a:t>fr</a:t>
            </a:r>
            <a:r>
              <a:rPr lang="en-US" altLang="ja-JP" sz="1200" baseline="0" dirty="0" smtClean="0"/>
              <a:t> and </a:t>
            </a:r>
            <a:r>
              <a:rPr lang="en-US" altLang="ja-JP" sz="1200" baseline="0" dirty="0" err="1" smtClean="0"/>
              <a:t>es</a:t>
            </a:r>
            <a:r>
              <a:rPr lang="en-US" altLang="ja-JP" sz="1200" baseline="0" dirty="0" smtClean="0"/>
              <a:t>, than Hello will be printed. And so on.</a:t>
            </a:r>
            <a:endParaRPr lang="en-US"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12</a:t>
            </a:fld>
            <a:endParaRPr lang="en-US"/>
          </a:p>
        </p:txBody>
      </p:sp>
    </p:spTree>
    <p:extLst>
      <p:ext uri="{BB962C8B-B14F-4D97-AF65-F5344CB8AC3E}">
        <p14:creationId xmlns:p14="http://schemas.microsoft.com/office/powerpoint/2010/main" val="357338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13:</a:t>
            </a:r>
            <a:r>
              <a:rPr lang="en-US" b="1" baseline="0" dirty="0" smtClean="0"/>
              <a:t> Return Values (1):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If we want our calculations to have permanence then, we can "return" a value back to function call using the </a:t>
            </a:r>
            <a:r>
              <a:rPr lang="en-US" dirty="0" smtClean="0"/>
              <a:t>return</a:t>
            </a:r>
            <a:r>
              <a:rPr lang="en-US" sz="1200" b="0" i="0" kern="1200" dirty="0" smtClean="0">
                <a:solidFill>
                  <a:schemeClr val="tx1"/>
                </a:solidFill>
                <a:effectLst/>
                <a:latin typeface="+mn-lt"/>
                <a:ea typeface="+mn-ea"/>
                <a:cs typeface="+mn-cs"/>
              </a:rPr>
              <a:t> keyword followed by a variable, constant, or expression.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 the example</a:t>
            </a:r>
            <a:r>
              <a:rPr lang="en-US" sz="1200" b="0" i="0" kern="1200" baseline="0" dirty="0" smtClean="0">
                <a:solidFill>
                  <a:schemeClr val="tx1"/>
                </a:solidFill>
                <a:effectLst/>
                <a:latin typeface="+mn-lt"/>
                <a:ea typeface="+mn-ea"/>
                <a:cs typeface="+mn-cs"/>
              </a:rPr>
              <a:t> starting on line 15 on the slide, a</a:t>
            </a:r>
            <a:r>
              <a:rPr lang="en-US" sz="1200" b="0" i="0" kern="1200" dirty="0" smtClean="0">
                <a:solidFill>
                  <a:schemeClr val="tx1"/>
                </a:solidFill>
                <a:effectLst/>
                <a:latin typeface="+mn-lt"/>
                <a:ea typeface="+mn-ea"/>
                <a:cs typeface="+mn-cs"/>
              </a:rPr>
              <a:t>s soon as </a:t>
            </a:r>
            <a:r>
              <a:rPr lang="en-US" dirty="0" smtClean="0"/>
              <a:t>product()</a:t>
            </a:r>
            <a:r>
              <a:rPr lang="en-US" sz="1200" b="0" i="0" kern="1200" dirty="0" smtClean="0">
                <a:solidFill>
                  <a:schemeClr val="tx1"/>
                </a:solidFill>
                <a:effectLst/>
                <a:latin typeface="+mn-lt"/>
                <a:ea typeface="+mn-ea"/>
                <a:cs typeface="+mn-cs"/>
              </a:rPr>
              <a:t> is done evaluating, the </a:t>
            </a:r>
            <a:r>
              <a:rPr lang="en-US" dirty="0" smtClean="0"/>
              <a:t>return num3</a:t>
            </a:r>
            <a:r>
              <a:rPr lang="en-US" sz="1200" b="0" i="0" kern="1200" dirty="0" smtClean="0">
                <a:solidFill>
                  <a:schemeClr val="tx1"/>
                </a:solidFill>
                <a:effectLst/>
                <a:latin typeface="+mn-lt"/>
                <a:ea typeface="+mn-ea"/>
                <a:cs typeface="+mn-cs"/>
              </a:rPr>
              <a:t> line sends the value of </a:t>
            </a:r>
            <a:r>
              <a:rPr lang="en-US" sz="1200" b="1" i="0" kern="1200" dirty="0" smtClean="0">
                <a:solidFill>
                  <a:schemeClr val="tx1"/>
                </a:solidFill>
                <a:effectLst/>
                <a:latin typeface="+mn-lt"/>
                <a:ea typeface="+mn-ea"/>
                <a:cs typeface="+mn-cs"/>
              </a:rPr>
              <a:t>num3</a:t>
            </a:r>
            <a:r>
              <a:rPr lang="en-US" sz="1200" b="0" i="0" kern="1200" dirty="0" smtClean="0">
                <a:solidFill>
                  <a:schemeClr val="tx1"/>
                </a:solidFill>
                <a:effectLst/>
                <a:latin typeface="+mn-lt"/>
                <a:ea typeface="+mn-ea"/>
                <a:cs typeface="+mn-cs"/>
              </a:rPr>
              <a:t> back to the line where </a:t>
            </a:r>
            <a:r>
              <a:rPr lang="en-US" dirty="0" smtClean="0"/>
              <a:t>product()</a:t>
            </a:r>
            <a:r>
              <a:rPr lang="en-US" sz="1200" b="0" i="0" kern="1200" dirty="0" smtClean="0">
                <a:solidFill>
                  <a:schemeClr val="tx1"/>
                </a:solidFill>
                <a:effectLst/>
                <a:latin typeface="+mn-lt"/>
                <a:ea typeface="+mn-ea"/>
                <a:cs typeface="+mn-cs"/>
              </a:rPr>
              <a:t> was called. The arithmetic expression continues to evaluate by multiplying 0.5 by the product that was returned. Finally </a:t>
            </a:r>
            <a:r>
              <a:rPr lang="en-US" sz="1200" b="1" i="0" kern="1200" dirty="0" err="1" smtClean="0">
                <a:solidFill>
                  <a:schemeClr val="tx1"/>
                </a:solidFill>
                <a:effectLst/>
                <a:latin typeface="+mn-lt"/>
                <a:ea typeface="+mn-ea"/>
                <a:cs typeface="+mn-cs"/>
              </a:rPr>
              <a:t>triangleArea</a:t>
            </a:r>
            <a:r>
              <a:rPr lang="en-US" sz="1200" b="0" i="0" kern="1200" dirty="0" smtClean="0">
                <a:solidFill>
                  <a:schemeClr val="tx1"/>
                </a:solidFill>
                <a:effectLst/>
                <a:latin typeface="+mn-lt"/>
                <a:ea typeface="+mn-ea"/>
                <a:cs typeface="+mn-cs"/>
              </a:rPr>
              <a:t> is assigned the value of the finished calculation. </a:t>
            </a:r>
            <a:r>
              <a:rPr lang="en-US" sz="1200" kern="1200" dirty="0" smtClean="0">
                <a:solidFill>
                  <a:schemeClr val="tx1"/>
                </a:solidFill>
                <a:effectLst/>
                <a:latin typeface="+mn-lt"/>
                <a:ea typeface="+mn-ea"/>
                <a:cs typeface="+mn-cs"/>
              </a:rPr>
              <a:t>(https://share.coursera.org/wiki/index.php/Pythonlearn:resources-week04)</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13</a:t>
            </a:fld>
            <a:endParaRPr lang="en-US"/>
          </a:p>
        </p:txBody>
      </p:sp>
    </p:spTree>
    <p:extLst>
      <p:ext uri="{BB962C8B-B14F-4D97-AF65-F5344CB8AC3E}">
        <p14:creationId xmlns:p14="http://schemas.microsoft.com/office/powerpoint/2010/main" val="3642575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13:</a:t>
            </a:r>
            <a:r>
              <a:rPr lang="en-US" b="1" baseline="0" dirty="0" smtClean="0"/>
              <a:t> Return Values (2):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A </a:t>
            </a:r>
            <a:r>
              <a:rPr lang="ja-JP" altLang="en-US" sz="1200" dirty="0" smtClean="0">
                <a:latin typeface="Arial" panose="020B0604020202020204" pitchFamily="34" charset="0"/>
              </a:rPr>
              <a:t>“</a:t>
            </a:r>
            <a:r>
              <a:rPr lang="en-US" altLang="ja-JP" sz="1200" dirty="0" smtClean="0"/>
              <a:t>fruitful</a:t>
            </a:r>
            <a:r>
              <a:rPr lang="ja-JP" altLang="en-US" sz="1200" dirty="0" smtClean="0">
                <a:latin typeface="Arial" panose="020B0604020202020204" pitchFamily="34" charset="0"/>
              </a:rPr>
              <a:t>”</a:t>
            </a:r>
            <a:r>
              <a:rPr lang="en-US" altLang="ja-JP" sz="1200" dirty="0" smtClean="0"/>
              <a:t> function is one that produces a </a:t>
            </a:r>
            <a:r>
              <a:rPr lang="en-US" altLang="ja-JP" sz="1200" dirty="0" smtClean="0">
                <a:solidFill>
                  <a:srgbClr val="FF0000"/>
                </a:solidFill>
              </a:rPr>
              <a:t>result</a:t>
            </a:r>
            <a:r>
              <a:rPr lang="en-US" altLang="ja-JP" sz="1200" dirty="0" smtClean="0"/>
              <a:t> (or </a:t>
            </a:r>
            <a:r>
              <a:rPr lang="en-US" altLang="ja-JP" sz="1200" dirty="0" smtClean="0">
                <a:solidFill>
                  <a:srgbClr val="FF0000"/>
                </a:solidFill>
              </a:rPr>
              <a:t>return value</a:t>
            </a:r>
            <a:r>
              <a:rPr lang="en-US" altLang="ja-JP" sz="1200" dirty="0" smtClean="0"/>
              <a:t>);</a:t>
            </a:r>
            <a:r>
              <a:rPr lang="en-US" altLang="ja-JP" sz="1200" baseline="0" dirty="0" smtClean="0"/>
              <a:t> so t</a:t>
            </a:r>
            <a:r>
              <a:rPr lang="en-US" altLang="en-US" sz="1200" dirty="0" smtClean="0"/>
              <a:t>he return statement </a:t>
            </a:r>
            <a:r>
              <a:rPr lang="en-US" altLang="en-US" sz="1200" dirty="0" smtClean="0">
                <a:solidFill>
                  <a:srgbClr val="FF0000"/>
                </a:solidFill>
              </a:rPr>
              <a:t>ends the function execution and </a:t>
            </a:r>
            <a:r>
              <a:rPr lang="ja-JP" altLang="en-US" sz="1200" dirty="0" smtClean="0">
                <a:solidFill>
                  <a:srgbClr val="FF0000"/>
                </a:solidFill>
                <a:latin typeface="Arial" panose="020B0604020202020204" pitchFamily="34" charset="0"/>
              </a:rPr>
              <a:t>“</a:t>
            </a:r>
            <a:r>
              <a:rPr lang="en-US" altLang="ja-JP" sz="1200" dirty="0" smtClean="0">
                <a:solidFill>
                  <a:srgbClr val="FF0000"/>
                </a:solidFill>
              </a:rPr>
              <a:t>sends back</a:t>
            </a:r>
            <a:r>
              <a:rPr lang="ja-JP" altLang="en-US" sz="1200" dirty="0" smtClean="0">
                <a:solidFill>
                  <a:srgbClr val="FF0000"/>
                </a:solidFill>
                <a:latin typeface="Arial" panose="020B0604020202020204" pitchFamily="34" charset="0"/>
              </a:rPr>
              <a:t>”</a:t>
            </a:r>
            <a:r>
              <a:rPr lang="en-US" altLang="ja-JP" sz="1200" dirty="0" smtClean="0">
                <a:solidFill>
                  <a:srgbClr val="FF0000"/>
                </a:solidFill>
              </a:rPr>
              <a:t> the result </a:t>
            </a:r>
            <a:r>
              <a:rPr lang="en-US" altLang="ja-JP" sz="1200" dirty="0" smtClean="0"/>
              <a:t>of the function. Please notice</a:t>
            </a:r>
            <a:r>
              <a:rPr lang="en-US" altLang="ja-JP" sz="1200" baseline="0" dirty="0" smtClean="0"/>
              <a:t> that we have modified our greet example so that the function returns a value which is a string.</a:t>
            </a:r>
            <a:endParaRPr lang="en-US"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p>
        </p:txBody>
      </p:sp>
      <p:sp>
        <p:nvSpPr>
          <p:cNvPr id="4" name="Slide Number Placeholder 3"/>
          <p:cNvSpPr>
            <a:spLocks noGrp="1"/>
          </p:cNvSpPr>
          <p:nvPr>
            <p:ph type="sldNum" sz="quarter" idx="10"/>
          </p:nvPr>
        </p:nvSpPr>
        <p:spPr/>
        <p:txBody>
          <a:bodyPr/>
          <a:lstStyle/>
          <a:p>
            <a:fld id="{A3E310B3-33F5-472F-BEAA-49C839CBD56D}" type="slidenum">
              <a:rPr lang="en-US" smtClean="0"/>
              <a:t>14</a:t>
            </a:fld>
            <a:endParaRPr lang="en-US"/>
          </a:p>
        </p:txBody>
      </p:sp>
    </p:spTree>
    <p:extLst>
      <p:ext uri="{BB962C8B-B14F-4D97-AF65-F5344CB8AC3E}">
        <p14:creationId xmlns:p14="http://schemas.microsoft.com/office/powerpoint/2010/main" val="1158602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15:</a:t>
            </a:r>
            <a:r>
              <a:rPr lang="en-US" b="1" baseline="0" dirty="0" smtClean="0"/>
              <a:t> Multiple Parameters / Arguments: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As</a:t>
            </a:r>
            <a:r>
              <a:rPr lang="en-US" altLang="en-US" sz="1200" baseline="0" dirty="0" smtClean="0"/>
              <a:t> we previously mentioned, </a:t>
            </a:r>
            <a:r>
              <a:rPr lang="en-US" altLang="en-US" sz="1200" baseline="0" dirty="0" smtClean="0">
                <a:sym typeface="Gill Sans" charset="0"/>
              </a:rPr>
              <a:t>w</a:t>
            </a:r>
            <a:r>
              <a:rPr lang="en-US" sz="1200" dirty="0" smtClean="0">
                <a:sym typeface="Gill Sans" charset="0"/>
              </a:rPr>
              <a:t>e can define more than one parameter in the function definition. In</a:t>
            </a:r>
            <a:r>
              <a:rPr lang="en-US" sz="1200" baseline="0" dirty="0" smtClean="0">
                <a:sym typeface="Gill Sans" charset="0"/>
              </a:rPr>
              <a:t> this regard, let’s take a simple example, namely adding two numbers. So for this we will use two parameters which are actually the two numbers.</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15</a:t>
            </a:fld>
            <a:endParaRPr lang="en-US"/>
          </a:p>
        </p:txBody>
      </p:sp>
    </p:spTree>
    <p:extLst>
      <p:ext uri="{BB962C8B-B14F-4D97-AF65-F5344CB8AC3E}">
        <p14:creationId xmlns:p14="http://schemas.microsoft.com/office/powerpoint/2010/main" val="1581348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16:</a:t>
            </a:r>
            <a:r>
              <a:rPr lang="en-US" b="1" baseline="0" dirty="0" smtClean="0"/>
              <a:t> Modules: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t>A</a:t>
            </a:r>
            <a:r>
              <a:rPr lang="en-US" altLang="en-US" sz="1200" baseline="0" dirty="0" smtClean="0"/>
              <a:t> module can be defined as a Python source file which contain a specific set of function definitions pertaining to particular criteria.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aseline="0" dirty="0" smtClean="0"/>
              <a:t>These module files can then be incorporated into your code with the #import command. For example, we can use specific mathematical functions by using the math module, as it can be seen in the example. A large discussion on modules you can find on the Python's Official Documentation on Modules.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16</a:t>
            </a:fld>
            <a:endParaRPr lang="en-US"/>
          </a:p>
        </p:txBody>
      </p:sp>
    </p:spTree>
    <p:extLst>
      <p:ext uri="{BB962C8B-B14F-4D97-AF65-F5344CB8AC3E}">
        <p14:creationId xmlns:p14="http://schemas.microsoft.com/office/powerpoint/2010/main" val="4237217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17: Homework</a:t>
            </a:r>
            <a:r>
              <a:rPr lang="en-US" b="0" dirty="0" smtClean="0"/>
              <a:t>: As</a:t>
            </a:r>
            <a:r>
              <a:rPr lang="en-US" b="0" baseline="0" dirty="0" smtClean="0"/>
              <a:t> homework, here are some exercises that you are invited to solve, based on your knowledge you have gained so far and especially during this course </a:t>
            </a:r>
            <a:r>
              <a:rPr lang="en-US" b="0" baseline="0" smtClean="0"/>
              <a:t>on functions. </a:t>
            </a:r>
            <a:r>
              <a:rPr lang="en-US" b="0" baseline="0" dirty="0" smtClean="0"/>
              <a:t>Good luck and thank you very much for watching this course! </a:t>
            </a:r>
            <a:r>
              <a:rPr lang="en-US" b="0"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17</a:t>
            </a:fld>
            <a:endParaRPr lang="en-US"/>
          </a:p>
        </p:txBody>
      </p:sp>
    </p:spTree>
    <p:extLst>
      <p:ext uri="{BB962C8B-B14F-4D97-AF65-F5344CB8AC3E}">
        <p14:creationId xmlns:p14="http://schemas.microsoft.com/office/powerpoint/2010/main" val="186593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18</a:t>
            </a:fld>
            <a:endParaRPr lang="en-US"/>
          </a:p>
        </p:txBody>
      </p:sp>
    </p:spTree>
    <p:extLst>
      <p:ext uri="{BB962C8B-B14F-4D97-AF65-F5344CB8AC3E}">
        <p14:creationId xmlns:p14="http://schemas.microsoft.com/office/powerpoint/2010/main" val="4126705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2: </a:t>
            </a:r>
            <a:r>
              <a:rPr lang="en-US" dirty="0" smtClean="0"/>
              <a:t>In this lecture we are going to talk about functions. </a:t>
            </a: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2</a:t>
            </a:fld>
            <a:endParaRPr lang="en-US"/>
          </a:p>
        </p:txBody>
      </p:sp>
    </p:spTree>
    <p:extLst>
      <p:ext uri="{BB962C8B-B14F-4D97-AF65-F5344CB8AC3E}">
        <p14:creationId xmlns:p14="http://schemas.microsoft.com/office/powerpoint/2010/main" val="3526885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3: Stored (and reused) Steps (1): </a:t>
            </a:r>
          </a:p>
          <a:p>
            <a:r>
              <a:rPr lang="en-US" sz="1200" kern="1200" dirty="0" smtClean="0">
                <a:solidFill>
                  <a:schemeClr val="tx1"/>
                </a:solidFill>
                <a:effectLst/>
                <a:latin typeface="+mn-lt"/>
                <a:ea typeface="+mn-ea"/>
                <a:cs typeface="+mn-cs"/>
              </a:rPr>
              <a:t>As a programmer, you usually tend to write a lot of code; sometimes you can write intricately nested conditionals and using different variables into complex formulas just to obtain a certain value or derive an output. But repeating those lines of code each time you might need them, will increase unnecessarily the computation overhead and will make the code very tedious to maintain.  </a:t>
            </a:r>
          </a:p>
          <a:p>
            <a:r>
              <a:rPr lang="en-US" sz="1200" kern="1200" dirty="0" smtClean="0">
                <a:solidFill>
                  <a:schemeClr val="tx1"/>
                </a:solidFill>
                <a:effectLst/>
                <a:latin typeface="+mn-lt"/>
                <a:ea typeface="+mn-ea"/>
                <a:cs typeface="+mn-cs"/>
              </a:rPr>
              <a:t>In many programming languages there is a very powerful notion of "modular code" that can help solve this dilemma. Various segments of related code are broken apart and collapsed into smaller sets that can then be used to contribute to the larger scheme of the program itself. These reusable, modular pieces have different names in different languages (modules, routines, sub-routines, methods,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but in Python and many other programming languages, these are referred to as </a:t>
            </a:r>
            <a:r>
              <a:rPr lang="en-US" sz="1200" i="1" kern="1200" dirty="0" smtClean="0">
                <a:solidFill>
                  <a:schemeClr val="tx1"/>
                </a:solidFill>
                <a:effectLst/>
                <a:latin typeface="+mn-lt"/>
                <a:ea typeface="+mn-ea"/>
                <a:cs typeface="+mn-cs"/>
              </a:rPr>
              <a:t>functions</a:t>
            </a:r>
            <a:r>
              <a:rPr lang="en-US" sz="1200" kern="1200" dirty="0" smtClean="0">
                <a:solidFill>
                  <a:schemeClr val="tx1"/>
                </a:solidFill>
                <a:effectLst/>
                <a:latin typeface="+mn-lt"/>
                <a:ea typeface="+mn-ea"/>
                <a:cs typeface="+mn-cs"/>
              </a:rPr>
              <a:t>.  (https://share.coursera.org/wiki/index.php/Pythonlearn:resources-week04)</a:t>
            </a:r>
          </a:p>
          <a:p>
            <a:r>
              <a:rPr lang="en-US" sz="1200" kern="1200" dirty="0" smtClean="0">
                <a:solidFill>
                  <a:schemeClr val="tx1"/>
                </a:solidFill>
                <a:effectLst/>
                <a:latin typeface="+mn-lt"/>
                <a:ea typeface="+mn-ea"/>
                <a:cs typeface="+mn-cs"/>
              </a:rPr>
              <a:t>So, in the context of programming languages, a function is a named sequence of statements that performs a certain computation. When you define a function, you specify the name and the sequence of statements. Later, you can “call” the function by its name. </a:t>
            </a:r>
          </a:p>
          <a:p>
            <a:r>
              <a:rPr lang="en-US" sz="1200" kern="1200" dirty="0" smtClean="0">
                <a:solidFill>
                  <a:schemeClr val="tx1"/>
                </a:solidFill>
                <a:effectLst/>
                <a:latin typeface="+mn-lt"/>
                <a:ea typeface="+mn-ea"/>
                <a:cs typeface="+mn-cs"/>
              </a:rPr>
              <a:t>A function definition specifies the name of a new function and the sequence of statements that execute when the function is called. Once we define a function, we can reuse the function over and over throughout our program.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our example, we would like to write a function called hello(), therefore we will use the keyword def. This function will just print Hello World each time it will be called, as we can see in the output section from the slide</a:t>
            </a:r>
            <a:r>
              <a:rPr lang="en-US" sz="1200"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3</a:t>
            </a:fld>
            <a:endParaRPr lang="en-US"/>
          </a:p>
        </p:txBody>
      </p:sp>
    </p:spTree>
    <p:extLst>
      <p:ext uri="{BB962C8B-B14F-4D97-AF65-F5344CB8AC3E}">
        <p14:creationId xmlns:p14="http://schemas.microsoft.com/office/powerpoint/2010/main" val="2879377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4:Python</a:t>
            </a:r>
            <a:r>
              <a:rPr lang="en-US" b="1" baseline="0" dirty="0" smtClean="0"/>
              <a:t> Functions</a:t>
            </a:r>
            <a:r>
              <a:rPr lang="en-US" b="1" dirty="0" smtClean="0"/>
              <a:t>: </a:t>
            </a:r>
          </a:p>
          <a:p>
            <a:r>
              <a:rPr lang="en-US" sz="2800" dirty="0" smtClean="0">
                <a:sym typeface="Gill Sans" charset="0"/>
              </a:rPr>
              <a:t>There are two kinds of functions in Python.</a:t>
            </a:r>
          </a:p>
          <a:p>
            <a:pPr marL="342900" indent="-342900">
              <a:buFontTx/>
              <a:buChar char="-"/>
            </a:pPr>
            <a:r>
              <a:rPr lang="en-US" sz="2400" dirty="0" smtClean="0">
                <a:solidFill>
                  <a:srgbClr val="0070C0"/>
                </a:solidFill>
                <a:sym typeface="Gill Sans" charset="0"/>
              </a:rPr>
              <a:t>Built-in functions </a:t>
            </a:r>
            <a:r>
              <a:rPr lang="en-US" sz="2400" dirty="0" smtClean="0">
                <a:sym typeface="Gill Sans" charset="0"/>
              </a:rPr>
              <a:t>that are provided as part of Python programming</a:t>
            </a:r>
            <a:r>
              <a:rPr lang="en-US" sz="2400" baseline="0" dirty="0" smtClean="0">
                <a:sym typeface="Gill Sans" charset="0"/>
              </a:rPr>
              <a:t> language, just like</a:t>
            </a:r>
            <a:r>
              <a:rPr lang="en-US" sz="2400" dirty="0" smtClean="0">
                <a:sym typeface="Gill Sans" charset="0"/>
              </a:rPr>
              <a:t> </a:t>
            </a:r>
            <a:r>
              <a:rPr lang="en-US" sz="2400" dirty="0" err="1" smtClean="0">
                <a:sym typeface="Gill Sans" charset="0"/>
              </a:rPr>
              <a:t>raw_input</a:t>
            </a:r>
            <a:r>
              <a:rPr lang="en-US" sz="2400" dirty="0" smtClean="0">
                <a:sym typeface="Gill Sans" charset="0"/>
              </a:rPr>
              <a:t>(), type(), float(), </a:t>
            </a:r>
            <a:r>
              <a:rPr lang="en-US" sz="2400" dirty="0" err="1" smtClean="0">
                <a:sym typeface="Gill Sans" charset="0"/>
              </a:rPr>
              <a:t>int</a:t>
            </a:r>
            <a:r>
              <a:rPr lang="en-US" sz="2400" dirty="0" smtClean="0">
                <a:sym typeface="Gill Sans" charset="0"/>
              </a:rPr>
              <a:t>() and so</a:t>
            </a:r>
            <a:r>
              <a:rPr lang="en-US" sz="2400" baseline="0" dirty="0" smtClean="0">
                <a:sym typeface="Gill Sans" charset="0"/>
              </a:rPr>
              <a:t> on</a:t>
            </a:r>
          </a:p>
          <a:p>
            <a:pPr marL="342900" indent="-342900">
              <a:buFontTx/>
              <a:buChar char="-"/>
            </a:pPr>
            <a:r>
              <a:rPr lang="en-US" sz="2400" baseline="0" dirty="0" smtClean="0">
                <a:solidFill>
                  <a:srgbClr val="0070C0"/>
                </a:solidFill>
                <a:sym typeface="Gill Sans" charset="0"/>
              </a:rPr>
              <a:t>And </a:t>
            </a:r>
            <a:r>
              <a:rPr lang="en-US" sz="2400" dirty="0" smtClean="0">
                <a:solidFill>
                  <a:srgbClr val="0070C0"/>
                </a:solidFill>
                <a:sym typeface="Gill Sans" charset="0"/>
              </a:rPr>
              <a:t>functions that we define ourselves </a:t>
            </a:r>
            <a:r>
              <a:rPr lang="en-US" sz="2400" dirty="0" smtClean="0">
                <a:sym typeface="Gill Sans" charset="0"/>
              </a:rPr>
              <a:t>and then we can use, as we have previously seen when we defined our Hello function</a:t>
            </a:r>
          </a:p>
        </p:txBody>
      </p:sp>
      <p:sp>
        <p:nvSpPr>
          <p:cNvPr id="4" name="Slide Number Placeholder 3"/>
          <p:cNvSpPr>
            <a:spLocks noGrp="1"/>
          </p:cNvSpPr>
          <p:nvPr>
            <p:ph type="sldNum" sz="quarter" idx="10"/>
          </p:nvPr>
        </p:nvSpPr>
        <p:spPr/>
        <p:txBody>
          <a:bodyPr/>
          <a:lstStyle/>
          <a:p>
            <a:fld id="{A3E310B3-33F5-472F-BEAA-49C839CBD56D}" type="slidenum">
              <a:rPr lang="en-US" smtClean="0"/>
              <a:t>4</a:t>
            </a:fld>
            <a:endParaRPr lang="en-US"/>
          </a:p>
        </p:txBody>
      </p:sp>
    </p:spTree>
    <p:extLst>
      <p:ext uri="{BB962C8B-B14F-4D97-AF65-F5344CB8AC3E}">
        <p14:creationId xmlns:p14="http://schemas.microsoft.com/office/powerpoint/2010/main" val="3358168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5:</a:t>
            </a:r>
            <a:r>
              <a:rPr lang="en-US" b="1" baseline="0" dirty="0" smtClean="0"/>
              <a:t> Function Definition(1):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In Python a function is some reusable code that takes </a:t>
            </a:r>
            <a:r>
              <a:rPr lang="en-US" sz="1200" dirty="0" smtClean="0">
                <a:solidFill>
                  <a:srgbClr val="FF0000"/>
                </a:solidFill>
                <a:sym typeface="Gill Sans" charset="0"/>
              </a:rPr>
              <a:t>arguments(s) </a:t>
            </a:r>
            <a:r>
              <a:rPr lang="en-US" sz="1200" dirty="0" smtClean="0">
                <a:sym typeface="Gill Sans" charset="0"/>
              </a:rPr>
              <a:t>as input, it does some computation and then returns a result or results. We </a:t>
            </a:r>
            <a:r>
              <a:rPr lang="en-US" sz="1200" dirty="0" smtClean="0">
                <a:solidFill>
                  <a:srgbClr val="FF0000"/>
                </a:solidFill>
                <a:sym typeface="Gill Sans" charset="0"/>
              </a:rPr>
              <a:t>call</a:t>
            </a:r>
            <a:r>
              <a:rPr lang="en-US" sz="1200" baseline="0" dirty="0" smtClean="0">
                <a:solidFill>
                  <a:srgbClr val="FF0000"/>
                </a:solidFill>
                <a:sym typeface="Gill Sans" charset="0"/>
              </a:rPr>
              <a:t> or </a:t>
            </a:r>
            <a:r>
              <a:rPr lang="en-US" sz="1200" dirty="0" smtClean="0">
                <a:solidFill>
                  <a:srgbClr val="FF0000"/>
                </a:solidFill>
                <a:sym typeface="Gill Sans" charset="0"/>
              </a:rPr>
              <a:t>invoke</a:t>
            </a:r>
            <a:r>
              <a:rPr lang="en-US" sz="1200" dirty="0" smtClean="0">
                <a:sym typeface="Gill Sans" charset="0"/>
              </a:rPr>
              <a:t> the function by </a:t>
            </a:r>
            <a:r>
              <a:rPr lang="en-US" sz="1200" dirty="0" smtClean="0">
                <a:solidFill>
                  <a:srgbClr val="FF0000"/>
                </a:solidFill>
                <a:sym typeface="Gill Sans" charset="0"/>
              </a:rPr>
              <a:t>using the function name, parenthesis and arguments in an expression.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FF0000"/>
                </a:solidFill>
                <a:sym typeface="Gill Sans" charset="0"/>
              </a:rPr>
              <a:t>Let’s take an example with the built-in</a:t>
            </a:r>
            <a:r>
              <a:rPr lang="en-US" sz="1200" baseline="0" dirty="0" smtClean="0">
                <a:solidFill>
                  <a:srgbClr val="FF0000"/>
                </a:solidFill>
                <a:sym typeface="Gill Sans" charset="0"/>
              </a:rPr>
              <a:t> Python function max. For the beginning we are calling this function with Hello world as argument. In this case the result obtained after invoking the max function will be the character with the highest ASCII code (now, for further considerations about ASCII codes, take a look at www. Asciitable.com).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sym typeface="Gill Sans" charset="0"/>
              </a:rPr>
              <a:t>So the obtained character will be w, which will be assigned to variable big.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rgbClr val="FF0000"/>
                </a:solidFill>
                <a:sym typeface="Gill Sans" charset="0"/>
              </a:rPr>
              <a:t>Now, it is interesting when we use the min built-in function. If we send the same argument Hello world, the returned result will be a blank space due to the space between Hello and world; but if we send </a:t>
            </a:r>
            <a:r>
              <a:rPr lang="en-US" sz="1200" baseline="0" dirty="0" err="1" smtClean="0">
                <a:solidFill>
                  <a:srgbClr val="FF0000"/>
                </a:solidFill>
                <a:sym typeface="Gill Sans" charset="0"/>
              </a:rPr>
              <a:t>Helloworld</a:t>
            </a:r>
            <a:r>
              <a:rPr lang="en-US" sz="1200" baseline="0" dirty="0" smtClean="0">
                <a:solidFill>
                  <a:srgbClr val="FF0000"/>
                </a:solidFill>
                <a:sym typeface="Gill Sans" charset="0"/>
              </a:rPr>
              <a:t> as argument, with no space, then the obtained character result will be capital H.</a:t>
            </a: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5</a:t>
            </a:fld>
            <a:endParaRPr lang="en-US"/>
          </a:p>
        </p:txBody>
      </p:sp>
    </p:spTree>
    <p:extLst>
      <p:ext uri="{BB962C8B-B14F-4D97-AF65-F5344CB8AC3E}">
        <p14:creationId xmlns:p14="http://schemas.microsoft.com/office/powerpoint/2010/main" val="159935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6:</a:t>
            </a:r>
            <a:r>
              <a:rPr lang="en-US" b="1" baseline="0" dirty="0" smtClean="0"/>
              <a:t> Function Definition(2):</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So basically, </a:t>
            </a:r>
            <a:r>
              <a:rPr lang="en-US" sz="1200" dirty="0" smtClean="0">
                <a:solidFill>
                  <a:schemeClr val="tx1"/>
                </a:solidFill>
                <a:latin typeface="Trebuchet MS" panose="020B0603020202020204" pitchFamily="34" charset="0"/>
                <a:ea typeface="MS PGothic" panose="020B0600070205080204" pitchFamily="34" charset="-128"/>
                <a:sym typeface="Gill Sans" charset="0"/>
              </a:rPr>
              <a:t>a</a:t>
            </a:r>
            <a:r>
              <a:rPr lang="en-US" altLang="en-US" sz="1200" dirty="0" smtClean="0">
                <a:solidFill>
                  <a:schemeClr val="tx1"/>
                </a:solidFill>
                <a:latin typeface="Trebuchet MS" panose="020B0603020202020204" pitchFamily="34" charset="0"/>
                <a:ea typeface="MS PGothic" panose="020B0600070205080204" pitchFamily="34" charset="-128"/>
              </a:rPr>
              <a:t> function is some </a:t>
            </a:r>
            <a:r>
              <a:rPr lang="en-US" altLang="en-US" sz="1200" dirty="0" smtClean="0">
                <a:solidFill>
                  <a:srgbClr val="FF0000"/>
                </a:solidFill>
                <a:latin typeface="Trebuchet MS" panose="020B0603020202020204" pitchFamily="34" charset="0"/>
                <a:ea typeface="MS PGothic" panose="020B0600070205080204" pitchFamily="34" charset="-128"/>
              </a:rPr>
              <a:t>stored code </a:t>
            </a:r>
            <a:r>
              <a:rPr lang="en-US" altLang="en-US" sz="1200" dirty="0" smtClean="0">
                <a:solidFill>
                  <a:schemeClr val="tx1"/>
                </a:solidFill>
                <a:latin typeface="Trebuchet MS" panose="020B0603020202020204" pitchFamily="34" charset="0"/>
                <a:ea typeface="MS PGothic" panose="020B0600070205080204" pitchFamily="34" charset="-128"/>
              </a:rPr>
              <a:t>that we use. Such a function takes some input and produces an output. The input for the</a:t>
            </a:r>
            <a:r>
              <a:rPr lang="en-US" altLang="en-US" sz="1200" baseline="0" dirty="0" smtClean="0">
                <a:solidFill>
                  <a:schemeClr val="tx1"/>
                </a:solidFill>
                <a:latin typeface="Trebuchet MS" panose="020B0603020202020204" pitchFamily="34" charset="0"/>
                <a:ea typeface="MS PGothic" panose="020B0600070205080204" pitchFamily="34" charset="-128"/>
              </a:rPr>
              <a:t> max function was Hello world. This argument was processed inside the implementation of the max function and produces a result. In our case, a string, which is w. If the function is a built-in function, it means that was written by the creators of that programming language and the way it was implemented is not always that handy for us. This is not the case when we write our own functions, where the implementation is being done by us as software developers.</a:t>
            </a:r>
            <a:endParaRPr lang="en-US" altLang="en-US" sz="1200" dirty="0" smtClean="0">
              <a:solidFill>
                <a:schemeClr val="tx1"/>
              </a:solidFill>
              <a:latin typeface="Trebuchet MS" panose="020B0603020202020204" pitchFamily="34" charset="0"/>
              <a:ea typeface="MS PGothic" panose="020B060007020508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6</a:t>
            </a:fld>
            <a:endParaRPr lang="en-US"/>
          </a:p>
        </p:txBody>
      </p:sp>
    </p:spTree>
    <p:extLst>
      <p:ext uri="{BB962C8B-B14F-4D97-AF65-F5344CB8AC3E}">
        <p14:creationId xmlns:p14="http://schemas.microsoft.com/office/powerpoint/2010/main" val="24103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7:</a:t>
            </a:r>
            <a:r>
              <a:rPr lang="en-US" b="1" baseline="0" dirty="0" smtClean="0"/>
              <a:t> Type Conversions: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Python also provides built-in functions that convert values from one type to another. The </a:t>
            </a:r>
            <a:r>
              <a:rPr lang="en-US" sz="1200" b="0" i="0" u="none" strike="noStrike" kern="1200" baseline="0" dirty="0" err="1" smtClean="0">
                <a:solidFill>
                  <a:schemeClr val="tx1"/>
                </a:solidFill>
                <a:latin typeface="+mn-lt"/>
                <a:ea typeface="+mn-ea"/>
                <a:cs typeface="+mn-cs"/>
              </a:rPr>
              <a:t>int</a:t>
            </a:r>
            <a:r>
              <a:rPr lang="en-US" sz="1200" b="0" i="0" u="none" strike="noStrike" kern="1200" baseline="0" dirty="0" smtClean="0">
                <a:solidFill>
                  <a:schemeClr val="tx1"/>
                </a:solidFill>
                <a:latin typeface="+mn-lt"/>
                <a:ea typeface="+mn-ea"/>
                <a:cs typeface="+mn-cs"/>
              </a:rPr>
              <a:t> function takes any value and converts it to an integer. Float converts integers and strings to floating-point numbers. You should also know that </a:t>
            </a:r>
            <a:r>
              <a:rPr lang="en-US" sz="1200" b="0" i="0" u="none" strike="noStrike" kern="1200" baseline="0" dirty="0" smtClean="0">
                <a:solidFill>
                  <a:schemeClr val="tx1"/>
                </a:solidFill>
                <a:latin typeface="+mn-lt"/>
                <a:ea typeface="+mn-ea"/>
                <a:cs typeface="+mn-cs"/>
                <a:sym typeface="Gill Sans" charset="0"/>
              </a:rPr>
              <a:t>w</a:t>
            </a:r>
            <a:r>
              <a:rPr lang="en-US" sz="1200" dirty="0" smtClean="0">
                <a:sym typeface="Gill Sans" charset="0"/>
              </a:rPr>
              <a:t>hen you put an integer and floating point in an expression the integer is </a:t>
            </a:r>
            <a:r>
              <a:rPr lang="en-US" sz="1200" dirty="0" smtClean="0">
                <a:solidFill>
                  <a:srgbClr val="FF0000"/>
                </a:solidFill>
                <a:sym typeface="Gill Sans" charset="0"/>
              </a:rPr>
              <a:t>implicitly </a:t>
            </a:r>
            <a:r>
              <a:rPr lang="en-US" sz="1200" dirty="0" smtClean="0">
                <a:sym typeface="Gill Sans" charset="0"/>
              </a:rPr>
              <a:t>converted to a float.</a:t>
            </a:r>
          </a:p>
          <a:p>
            <a:endParaRPr lang="en-US" sz="1200" b="0" i="0" u="none" strike="noStrike"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7</a:t>
            </a:fld>
            <a:endParaRPr lang="en-US"/>
          </a:p>
        </p:txBody>
      </p:sp>
    </p:spTree>
    <p:extLst>
      <p:ext uri="{BB962C8B-B14F-4D97-AF65-F5344CB8AC3E}">
        <p14:creationId xmlns:p14="http://schemas.microsoft.com/office/powerpoint/2010/main" val="113162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8:</a:t>
            </a:r>
            <a:r>
              <a:rPr lang="en-US" b="1" baseline="0" dirty="0" smtClean="0"/>
              <a:t> String Conversions: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You can also use </a:t>
            </a:r>
            <a:r>
              <a:rPr lang="en-US" sz="1200" dirty="0" err="1" smtClean="0">
                <a:solidFill>
                  <a:srgbClr val="FF0000"/>
                </a:solidFill>
                <a:sym typeface="Gill Sans" charset="0"/>
              </a:rPr>
              <a:t>int</a:t>
            </a:r>
            <a:r>
              <a:rPr lang="en-US" sz="1200" dirty="0" smtClean="0">
                <a:solidFill>
                  <a:srgbClr val="FF0000"/>
                </a:solidFill>
                <a:sym typeface="Gill Sans" charset="0"/>
              </a:rPr>
              <a:t>() </a:t>
            </a:r>
            <a:r>
              <a:rPr lang="en-US" sz="1200" dirty="0" smtClean="0">
                <a:sym typeface="Gill Sans" charset="0"/>
              </a:rPr>
              <a:t>and </a:t>
            </a:r>
            <a:r>
              <a:rPr lang="en-US" sz="1200" dirty="0" smtClean="0">
                <a:solidFill>
                  <a:srgbClr val="FF0000"/>
                </a:solidFill>
                <a:sym typeface="Gill Sans" charset="0"/>
              </a:rPr>
              <a:t>float() </a:t>
            </a:r>
            <a:r>
              <a:rPr lang="en-US" sz="1200" dirty="0" smtClean="0">
                <a:sym typeface="Gill Sans" charset="0"/>
              </a:rPr>
              <a:t>to convert between strings and integers,</a:t>
            </a:r>
            <a:r>
              <a:rPr lang="en-US" sz="1200" baseline="0" dirty="0" smtClean="0">
                <a:sym typeface="Gill Sans" charset="0"/>
              </a:rPr>
              <a:t> but y</a:t>
            </a:r>
            <a:r>
              <a:rPr lang="en-US" sz="1200" dirty="0" smtClean="0">
                <a:sym typeface="Gill Sans" charset="0"/>
              </a:rPr>
              <a:t>ou will get an </a:t>
            </a:r>
            <a:r>
              <a:rPr lang="en-US" sz="1200" dirty="0" smtClean="0">
                <a:solidFill>
                  <a:srgbClr val="FF0000"/>
                </a:solidFill>
                <a:sym typeface="Gill Sans" charset="0"/>
              </a:rPr>
              <a:t>error</a:t>
            </a:r>
            <a:r>
              <a:rPr lang="en-US" sz="1200" dirty="0" smtClean="0">
                <a:sym typeface="Gill Sans" charset="0"/>
              </a:rPr>
              <a:t> if the string does not contain numeric characters. So in our</a:t>
            </a:r>
            <a:r>
              <a:rPr lang="en-US" sz="1200" baseline="0" dirty="0" smtClean="0">
                <a:sym typeface="Gill Sans" charset="0"/>
              </a:rPr>
              <a:t> example from the slide, you can see on line 9 that attempting to add an integer to a string will result in a </a:t>
            </a:r>
            <a:r>
              <a:rPr lang="en-US" sz="1200" baseline="0" dirty="0" err="1" smtClean="0">
                <a:sym typeface="Gill Sans" charset="0"/>
              </a:rPr>
              <a:t>TypeError</a:t>
            </a:r>
            <a:r>
              <a:rPr lang="en-US" sz="1200" baseline="0" dirty="0" smtClean="0">
                <a:sym typeface="Gill Sans"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ym typeface="Gill Sans" charset="0"/>
              </a:rPr>
              <a:t>On line 14 of the example, an attempt to convert a string with no numeric characters to string will result in a </a:t>
            </a:r>
            <a:r>
              <a:rPr lang="en-US" sz="1200" baseline="0" dirty="0" err="1" smtClean="0">
                <a:sym typeface="Gill Sans" charset="0"/>
              </a:rPr>
              <a:t>ValueError</a:t>
            </a:r>
            <a:r>
              <a:rPr lang="en-US" sz="1200" baseline="0" dirty="0" smtClean="0">
                <a:sym typeface="Gill Sans" charset="0"/>
              </a:rPr>
              <a:t>.</a:t>
            </a:r>
            <a:endParaRPr lang="en-US" sz="1200" dirty="0" smtClean="0">
              <a:sym typeface="Gill Sans" charset="0"/>
            </a:endParaRPr>
          </a:p>
        </p:txBody>
      </p:sp>
      <p:sp>
        <p:nvSpPr>
          <p:cNvPr id="4" name="Slide Number Placeholder 3"/>
          <p:cNvSpPr>
            <a:spLocks noGrp="1"/>
          </p:cNvSpPr>
          <p:nvPr>
            <p:ph type="sldNum" sz="quarter" idx="10"/>
          </p:nvPr>
        </p:nvSpPr>
        <p:spPr/>
        <p:txBody>
          <a:bodyPr/>
          <a:lstStyle/>
          <a:p>
            <a:fld id="{A3E310B3-33F5-472F-BEAA-49C839CBD56D}" type="slidenum">
              <a:rPr lang="en-US" smtClean="0"/>
              <a:t>8</a:t>
            </a:fld>
            <a:endParaRPr lang="en-US"/>
          </a:p>
        </p:txBody>
      </p:sp>
    </p:spTree>
    <p:extLst>
      <p:ext uri="{BB962C8B-B14F-4D97-AF65-F5344CB8AC3E}">
        <p14:creationId xmlns:p14="http://schemas.microsoft.com/office/powerpoint/2010/main" val="207479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Slide 9:</a:t>
            </a:r>
            <a:r>
              <a:rPr lang="en-US" b="1" baseline="0" dirty="0" smtClean="0"/>
              <a:t> Building our Own Functions: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ym typeface="Gill Sans" charset="0"/>
              </a:rPr>
              <a:t>We create a new function using the </a:t>
            </a:r>
            <a:r>
              <a:rPr lang="en-US" sz="1200" b="1" dirty="0" err="1" smtClean="0">
                <a:solidFill>
                  <a:srgbClr val="FF0000"/>
                </a:solidFill>
                <a:sym typeface="Gill Sans" charset="0"/>
              </a:rPr>
              <a:t>def</a:t>
            </a:r>
            <a:r>
              <a:rPr lang="en-US" sz="1200" dirty="0" smtClean="0">
                <a:solidFill>
                  <a:srgbClr val="FF0000"/>
                </a:solidFill>
                <a:sym typeface="Gill Sans" charset="0"/>
              </a:rPr>
              <a:t> </a:t>
            </a:r>
            <a:r>
              <a:rPr lang="en-US" sz="1200" dirty="0" smtClean="0">
                <a:sym typeface="Gill Sans" charset="0"/>
              </a:rPr>
              <a:t>keyword followed by optional parameters in parenthesis. </a:t>
            </a:r>
            <a:r>
              <a:rPr lang="en-US" sz="1200" b="0" i="0" u="none" strike="noStrike" kern="1200" baseline="0" dirty="0" smtClean="0">
                <a:solidFill>
                  <a:schemeClr val="tx1"/>
                </a:solidFill>
                <a:latin typeface="+mn-lt"/>
                <a:ea typeface="+mn-ea"/>
                <a:cs typeface="+mn-cs"/>
              </a:rPr>
              <a:t>A function definition specifies the name of a new function and the sequence of statements that execute when the function is called. Once we define a function, we can reuse the function over and over throughout our program. It is important to understand that defining a function does not mean that the body of the function will be executed. (after Charles Severance, Python for Informatics: Exploring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For example, let’s write a function print lyrics which is just printing some Shakespeare lyrics.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3E310B3-33F5-472F-BEAA-49C839CBD56D}" type="slidenum">
              <a:rPr lang="en-US" smtClean="0"/>
              <a:t>9</a:t>
            </a:fld>
            <a:endParaRPr lang="en-US"/>
          </a:p>
        </p:txBody>
      </p:sp>
    </p:spTree>
    <p:extLst>
      <p:ext uri="{BB962C8B-B14F-4D97-AF65-F5344CB8AC3E}">
        <p14:creationId xmlns:p14="http://schemas.microsoft.com/office/powerpoint/2010/main" val="26780125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5"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6"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7" name="Picture 21"/>
          <p:cNvPicPr>
            <a:picLocks noChangeAspect="1"/>
          </p:cNvPicPr>
          <p:nvPr/>
        </p:nvPicPr>
        <p:blipFill>
          <a:blip r:embed="rId2"/>
          <a:srcRect/>
          <a:stretch>
            <a:fillRect/>
          </a:stretch>
        </p:blipFill>
        <p:spPr bwMode="auto">
          <a:xfrm>
            <a:off x="3635375" y="5260975"/>
            <a:ext cx="1733550" cy="904875"/>
          </a:xfrm>
          <a:prstGeom prst="rect">
            <a:avLst/>
          </a:prstGeom>
          <a:noFill/>
          <a:ln w="9525">
            <a:noFill/>
            <a:miter lim="800000"/>
            <a:headEnd/>
            <a:tailEnd/>
          </a:ln>
        </p:spPr>
      </p:pic>
      <p:grpSp>
        <p:nvGrpSpPr>
          <p:cNvPr id="8" name="Group 7"/>
          <p:cNvGrpSpPr>
            <a:grpSpLocks/>
          </p:cNvGrpSpPr>
          <p:nvPr/>
        </p:nvGrpSpPr>
        <p:grpSpPr bwMode="auto">
          <a:xfrm>
            <a:off x="755650" y="422275"/>
            <a:ext cx="1079500" cy="711200"/>
            <a:chOff x="755576" y="422275"/>
            <a:chExt cx="1080120" cy="711681"/>
          </a:xfrm>
        </p:grpSpPr>
        <p:sp>
          <p:nvSpPr>
            <p:cNvPr id="9"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 name="Picture 9"/>
            <p:cNvPicPr>
              <a:picLocks noChangeAspect="1" noChangeArrowheads="1"/>
            </p:cNvPicPr>
            <p:nvPr userDrawn="1"/>
          </p:nvPicPr>
          <p:blipFill>
            <a:blip r:embed="rId3"/>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1" name="Group 11"/>
          <p:cNvGrpSpPr>
            <a:grpSpLocks/>
          </p:cNvGrpSpPr>
          <p:nvPr/>
        </p:nvGrpSpPr>
        <p:grpSpPr bwMode="auto">
          <a:xfrm>
            <a:off x="2293938" y="428625"/>
            <a:ext cx="1439862" cy="846138"/>
            <a:chOff x="2293680" y="428407"/>
            <a:chExt cx="1440086" cy="846355"/>
          </a:xfrm>
        </p:grpSpPr>
        <p:sp>
          <p:nvSpPr>
            <p:cNvPr id="1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3" name="Picture 9"/>
            <p:cNvPicPr>
              <a:picLocks noChangeAspect="1"/>
            </p:cNvPicPr>
            <p:nvPr userDrawn="1"/>
          </p:nvPicPr>
          <p:blipFill>
            <a:blip r:embed="rId4"/>
            <a:srcRect/>
            <a:stretch>
              <a:fillRect/>
            </a:stretch>
          </p:blipFill>
          <p:spPr bwMode="auto">
            <a:xfrm>
              <a:off x="2771795" y="428407"/>
              <a:ext cx="483855" cy="666409"/>
            </a:xfrm>
            <a:prstGeom prst="rect">
              <a:avLst/>
            </a:prstGeom>
            <a:noFill/>
            <a:ln w="9525">
              <a:noFill/>
              <a:miter lim="800000"/>
              <a:headEnd/>
              <a:tailEnd/>
            </a:ln>
          </p:spPr>
        </p:pic>
      </p:grpSp>
      <p:grpSp>
        <p:nvGrpSpPr>
          <p:cNvPr id="14" name="Group 14"/>
          <p:cNvGrpSpPr>
            <a:grpSpLocks/>
          </p:cNvGrpSpPr>
          <p:nvPr/>
        </p:nvGrpSpPr>
        <p:grpSpPr bwMode="auto">
          <a:xfrm>
            <a:off x="3895725" y="169863"/>
            <a:ext cx="1358900" cy="1098550"/>
            <a:chOff x="3895552" y="187920"/>
            <a:chExt cx="1358900" cy="1098984"/>
          </a:xfrm>
        </p:grpSpPr>
        <p:sp>
          <p:nvSpPr>
            <p:cNvPr id="15"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6" name="Picture 12"/>
            <p:cNvPicPr>
              <a:picLocks noChangeAspect="1"/>
            </p:cNvPicPr>
            <p:nvPr userDrawn="1"/>
          </p:nvPicPr>
          <p:blipFill>
            <a:blip r:embed="rId5"/>
            <a:srcRect/>
            <a:stretch>
              <a:fillRect/>
            </a:stretch>
          </p:blipFill>
          <p:spPr bwMode="auto">
            <a:xfrm>
              <a:off x="4320867" y="187920"/>
              <a:ext cx="499088" cy="906177"/>
            </a:xfrm>
            <a:prstGeom prst="rect">
              <a:avLst/>
            </a:prstGeom>
            <a:noFill/>
            <a:ln w="9525">
              <a:noFill/>
              <a:miter lim="800000"/>
              <a:headEnd/>
              <a:tailEnd/>
            </a:ln>
          </p:spPr>
        </p:pic>
      </p:grpSp>
      <p:grpSp>
        <p:nvGrpSpPr>
          <p:cNvPr id="17" name="Group 17"/>
          <p:cNvGrpSpPr>
            <a:grpSpLocks/>
          </p:cNvGrpSpPr>
          <p:nvPr/>
        </p:nvGrpSpPr>
        <p:grpSpPr bwMode="auto">
          <a:xfrm>
            <a:off x="5651500" y="392113"/>
            <a:ext cx="1208088" cy="879475"/>
            <a:chOff x="5651500" y="392471"/>
            <a:chExt cx="1208088" cy="879115"/>
          </a:xfrm>
        </p:grpSpPr>
        <p:sp>
          <p:nvSpPr>
            <p:cNvPr id="18"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9" name="Picture 15"/>
            <p:cNvPicPr>
              <a:picLocks noChangeAspect="1"/>
            </p:cNvPicPr>
            <p:nvPr userDrawn="1"/>
          </p:nvPicPr>
          <p:blipFill>
            <a:blip r:embed="rId6"/>
            <a:srcRect/>
            <a:stretch>
              <a:fillRect/>
            </a:stretch>
          </p:blipFill>
          <p:spPr bwMode="auto">
            <a:xfrm>
              <a:off x="5921695" y="392471"/>
              <a:ext cx="667698" cy="653330"/>
            </a:xfrm>
            <a:prstGeom prst="rect">
              <a:avLst/>
            </a:prstGeom>
            <a:noFill/>
            <a:ln w="9525">
              <a:noFill/>
              <a:miter lim="800000"/>
              <a:headEnd/>
              <a:tailEnd/>
            </a:ln>
          </p:spPr>
        </p:pic>
      </p:grpSp>
      <p:sp>
        <p:nvSpPr>
          <p:cNvPr id="20"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21" name="Picture 25"/>
          <p:cNvPicPr>
            <a:picLocks noChangeAspect="1" noChangeArrowheads="1"/>
          </p:cNvPicPr>
          <p:nvPr/>
        </p:nvPicPr>
        <p:blipFill>
          <a:blip r:embed="rId7"/>
          <a:srcRect/>
          <a:stretch>
            <a:fillRect/>
          </a:stretch>
        </p:blipFill>
        <p:spPr bwMode="auto">
          <a:xfrm>
            <a:off x="7451725" y="428625"/>
            <a:ext cx="793750" cy="696913"/>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o-RO"/>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o-RO"/>
          </a:p>
        </p:txBody>
      </p:sp>
      <p:sp>
        <p:nvSpPr>
          <p:cNvPr id="22"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23" name="Footer Placeholder 4"/>
          <p:cNvSpPr>
            <a:spLocks noGrp="1"/>
          </p:cNvSpPr>
          <p:nvPr>
            <p:ph type="ftr" sz="quarter" idx="11"/>
          </p:nvPr>
        </p:nvSpPr>
        <p:spPr>
          <a:xfrm>
            <a:off x="3059113" y="6481763"/>
            <a:ext cx="2895600" cy="365125"/>
          </a:xfrm>
        </p:spPr>
        <p:txBody>
          <a:bodyPr/>
          <a:lstStyle>
            <a:lvl1pPr>
              <a:defRPr/>
            </a:lvl1pPr>
          </a:lstStyle>
          <a:p>
            <a:endParaRPr lang="ro-RO"/>
          </a:p>
        </p:txBody>
      </p:sp>
      <p:sp>
        <p:nvSpPr>
          <p:cNvPr id="24" name="Slide Number Placeholder 5"/>
          <p:cNvSpPr>
            <a:spLocks noGrp="1"/>
          </p:cNvSpPr>
          <p:nvPr>
            <p:ph type="sldNum" sz="quarter" idx="12"/>
          </p:nvPr>
        </p:nvSpPr>
        <p:spPr>
          <a:xfrm>
            <a:off x="6948488" y="6492875"/>
            <a:ext cx="1773237" cy="365125"/>
          </a:xfrm>
        </p:spPr>
        <p:txBody>
          <a:bodyPr/>
          <a:lstStyle>
            <a:lvl1pPr>
              <a:defRPr>
                <a:effectLst>
                  <a:outerShdw blurRad="38100" dist="38100" dir="2700000" algn="tl">
                    <a:srgbClr val="000000">
                      <a:alpha val="43137"/>
                    </a:srgbClr>
                  </a:outerShdw>
                </a:effectLst>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167576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39E2472-A05C-4646-BAD8-9E097813C1AA}"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6FFABCB-AE60-4C94-B2B9-EC1AA66AC907}" type="slidenum">
              <a:rPr lang="en-US"/>
              <a:pPr>
                <a:defRPr/>
              </a:pPr>
              <a:t>‹#›</a:t>
            </a:fld>
            <a:endParaRPr lang="en-US"/>
          </a:p>
        </p:txBody>
      </p:sp>
    </p:spTree>
    <p:extLst>
      <p:ext uri="{BB962C8B-B14F-4D97-AF65-F5344CB8AC3E}">
        <p14:creationId xmlns:p14="http://schemas.microsoft.com/office/powerpoint/2010/main" val="108327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46A81A2-97EB-4517-B5DF-7FD401A510EE}" type="datetimeFigureOut">
              <a:rPr lang="en-US"/>
              <a:pPr>
                <a:defRPr/>
              </a:pPr>
              <a:t>5/23/2015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9DE8EE-8AF1-4008-A924-B7E9557EA4B2}" type="slidenum">
              <a:rPr lang="en-US"/>
              <a:pPr>
                <a:defRPr/>
              </a:pPr>
              <a:t>‹#›</a:t>
            </a:fld>
            <a:endParaRPr lang="en-US"/>
          </a:p>
        </p:txBody>
      </p:sp>
    </p:spTree>
    <p:extLst>
      <p:ext uri="{BB962C8B-B14F-4D97-AF65-F5344CB8AC3E}">
        <p14:creationId xmlns:p14="http://schemas.microsoft.com/office/powerpoint/2010/main" val="3362524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CA20674-443D-4556-B34A-2C2FA22D0D42}" type="datetimeFigureOut">
              <a:rPr lang="en-US"/>
              <a:pPr>
                <a:defRPr/>
              </a:pPr>
              <a:t>5/23/2015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330ECF3-4091-4A10-B4FE-59F524709211}" type="slidenum">
              <a:rPr lang="en-US"/>
              <a:pPr>
                <a:defRPr/>
              </a:pPr>
              <a:t>‹#›</a:t>
            </a:fld>
            <a:endParaRPr lang="en-US"/>
          </a:p>
        </p:txBody>
      </p:sp>
    </p:spTree>
    <p:extLst>
      <p:ext uri="{BB962C8B-B14F-4D97-AF65-F5344CB8AC3E}">
        <p14:creationId xmlns:p14="http://schemas.microsoft.com/office/powerpoint/2010/main" val="2336100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B4888B-D824-4744-843E-6300F7989D7C}" type="datetimeFigureOut">
              <a:rPr lang="en-US"/>
              <a:pPr>
                <a:defRPr/>
              </a:pPr>
              <a:t>5/23/2015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F0A440-29E4-4D73-B1D6-D38B3B2D125E}" type="slidenum">
              <a:rPr lang="en-US"/>
              <a:pPr>
                <a:defRPr/>
              </a:pPr>
              <a:t>‹#›</a:t>
            </a:fld>
            <a:endParaRPr lang="en-US"/>
          </a:p>
        </p:txBody>
      </p:sp>
    </p:spTree>
    <p:extLst>
      <p:ext uri="{BB962C8B-B14F-4D97-AF65-F5344CB8AC3E}">
        <p14:creationId xmlns:p14="http://schemas.microsoft.com/office/powerpoint/2010/main" val="562206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C5D4D8-0166-43FA-8639-125227A33E1E}"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D7B1A58-C93D-42E8-B84F-1D1939746DBF}" type="slidenum">
              <a:rPr lang="en-US"/>
              <a:pPr>
                <a:defRPr/>
              </a:pPr>
              <a:t>‹#›</a:t>
            </a:fld>
            <a:endParaRPr lang="en-US"/>
          </a:p>
        </p:txBody>
      </p:sp>
    </p:spTree>
    <p:extLst>
      <p:ext uri="{BB962C8B-B14F-4D97-AF65-F5344CB8AC3E}">
        <p14:creationId xmlns:p14="http://schemas.microsoft.com/office/powerpoint/2010/main" val="1896067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165E5F-7FE9-47C4-84E5-CBD9574E89DF}" type="datetimeFigureOut">
              <a:rPr lang="en-US"/>
              <a:pPr>
                <a:defRPr/>
              </a:pPr>
              <a:t>5/23/2015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088CA81-8882-43F8-A391-36B357FCFFD3}" type="slidenum">
              <a:rPr lang="en-US"/>
              <a:pPr>
                <a:defRPr/>
              </a:pPr>
              <a:t>‹#›</a:t>
            </a:fld>
            <a:endParaRPr lang="en-US"/>
          </a:p>
        </p:txBody>
      </p:sp>
    </p:spTree>
    <p:extLst>
      <p:ext uri="{BB962C8B-B14F-4D97-AF65-F5344CB8AC3E}">
        <p14:creationId xmlns:p14="http://schemas.microsoft.com/office/powerpoint/2010/main" val="2483008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AAB96AF-94D2-4BA3-A137-E244CB4A31A8}"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43AB76-1CAA-412B-A10F-4189D0D66960}" type="slidenum">
              <a:rPr lang="en-US"/>
              <a:pPr>
                <a:defRPr/>
              </a:pPr>
              <a:t>‹#›</a:t>
            </a:fld>
            <a:endParaRPr lang="en-US"/>
          </a:p>
        </p:txBody>
      </p:sp>
    </p:spTree>
    <p:extLst>
      <p:ext uri="{BB962C8B-B14F-4D97-AF65-F5344CB8AC3E}">
        <p14:creationId xmlns:p14="http://schemas.microsoft.com/office/powerpoint/2010/main" val="721970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70E6835-09A7-4F30-95C7-A48CDFA63B65}"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0CE957-7877-4451-A90A-3E519E40659D}" type="slidenum">
              <a:rPr lang="en-US"/>
              <a:pPr>
                <a:defRPr/>
              </a:pPr>
              <a:t>‹#›</a:t>
            </a:fld>
            <a:endParaRPr lang="en-US"/>
          </a:p>
        </p:txBody>
      </p:sp>
    </p:spTree>
    <p:extLst>
      <p:ext uri="{BB962C8B-B14F-4D97-AF65-F5344CB8AC3E}">
        <p14:creationId xmlns:p14="http://schemas.microsoft.com/office/powerpoint/2010/main" val="270901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250825" y="371475"/>
            <a:ext cx="1727200" cy="9017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8" name="TextBox 1"/>
          <p:cNvSpPr txBox="1"/>
          <p:nvPr/>
        </p:nvSpPr>
        <p:spPr>
          <a:xfrm>
            <a:off x="323850" y="1141413"/>
            <a:ext cx="1944688"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2002183" y="409079"/>
            <a:ext cx="6480720"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11737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pic>
        <p:nvPicPr>
          <p:cNvPr id="5" name="Picture 11"/>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grpSp>
        <p:nvGrpSpPr>
          <p:cNvPr id="8" name="Group 13"/>
          <p:cNvGrpSpPr>
            <a:grpSpLocks/>
          </p:cNvGrpSpPr>
          <p:nvPr/>
        </p:nvGrpSpPr>
        <p:grpSpPr bwMode="auto">
          <a:xfrm>
            <a:off x="7164388" y="541338"/>
            <a:ext cx="1182687" cy="787400"/>
            <a:chOff x="1949136" y="409078"/>
            <a:chExt cx="1182704" cy="787673"/>
          </a:xfrm>
        </p:grpSpPr>
        <p:grpSp>
          <p:nvGrpSpPr>
            <p:cNvPr id="9" name="Group 10"/>
            <p:cNvGrpSpPr>
              <a:grpSpLocks/>
            </p:cNvGrpSpPr>
            <p:nvPr userDrawn="1"/>
          </p:nvGrpSpPr>
          <p:grpSpPr bwMode="auto">
            <a:xfrm>
              <a:off x="1949136" y="409078"/>
              <a:ext cx="1182704" cy="787673"/>
              <a:chOff x="1949136" y="409078"/>
              <a:chExt cx="1182704" cy="787673"/>
            </a:xfrm>
          </p:grpSpPr>
          <p:sp>
            <p:nvSpPr>
              <p:cNvPr id="11" name="Rectangle 1"/>
              <p:cNvSpPr/>
              <p:nvPr userDrawn="1"/>
            </p:nvSpPr>
            <p:spPr>
              <a:xfrm>
                <a:off x="1949136" y="409078"/>
                <a:ext cx="1182704" cy="787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Connector 7"/>
              <p:cNvCxnSpPr/>
              <p:nvPr userDrawn="1"/>
            </p:nvCxnSpPr>
            <p:spPr>
              <a:xfrm>
                <a:off x="1949136" y="409078"/>
                <a:ext cx="1182704" cy="78767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9"/>
              <p:cNvCxnSpPr/>
              <p:nvPr userDrawn="1"/>
            </p:nvCxnSpPr>
            <p:spPr>
              <a:xfrm flipV="1">
                <a:off x="1949136" y="409078"/>
                <a:ext cx="1182704" cy="787673"/>
              </a:xfrm>
              <a:prstGeom prst="line">
                <a:avLst/>
              </a:prstGeom>
            </p:spPr>
            <p:style>
              <a:lnRef idx="1">
                <a:schemeClr val="dk1"/>
              </a:lnRef>
              <a:fillRef idx="0">
                <a:schemeClr val="dk1"/>
              </a:fillRef>
              <a:effectRef idx="0">
                <a:schemeClr val="dk1"/>
              </a:effectRef>
              <a:fontRef idx="minor">
                <a:schemeClr val="tx1"/>
              </a:fontRef>
            </p:style>
          </p:cxnSp>
        </p:grpSp>
        <p:sp>
          <p:nvSpPr>
            <p:cNvPr id="10" name="TextBox 12"/>
            <p:cNvSpPr txBox="1"/>
            <p:nvPr userDrawn="1"/>
          </p:nvSpPr>
          <p:spPr>
            <a:xfrm>
              <a:off x="1999937" y="572647"/>
              <a:ext cx="1081103" cy="460535"/>
            </a:xfrm>
            <a:prstGeom prst="rect">
              <a:avLst/>
            </a:prstGeom>
            <a:noFill/>
          </p:spPr>
          <p:txBody>
            <a:bodyPr>
              <a:spAutoFit/>
            </a:bodyPr>
            <a:lstStyle/>
            <a:p>
              <a:pPr>
                <a:defRPr/>
              </a:pPr>
              <a:r>
                <a:rPr lang="en-US" sz="1200" dirty="0"/>
                <a:t>Project logo / Partner logo</a:t>
              </a:r>
            </a:p>
          </p:txBody>
        </p:sp>
      </p:grpSp>
      <p:sp>
        <p:nvSpPr>
          <p:cNvPr id="3" name="Content Placeholder 2"/>
          <p:cNvSpPr>
            <a:spLocks noGrp="1"/>
          </p:cNvSpPr>
          <p:nvPr>
            <p:ph idx="1"/>
          </p:nvPr>
        </p:nvSpPr>
        <p:spPr>
          <a:xfrm>
            <a:off x="357158" y="2348880"/>
            <a:ext cx="8329642" cy="3623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4" name="Title 3"/>
          <p:cNvSpPr>
            <a:spLocks noGrp="1"/>
          </p:cNvSpPr>
          <p:nvPr>
            <p:ph type="title"/>
          </p:nvPr>
        </p:nvSpPr>
        <p:spPr>
          <a:xfrm>
            <a:off x="1619672" y="1412776"/>
            <a:ext cx="6480720" cy="568077"/>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en-US" dirty="0"/>
          </a:p>
        </p:txBody>
      </p:sp>
    </p:spTree>
    <p:extLst>
      <p:ext uri="{BB962C8B-B14F-4D97-AF65-F5344CB8AC3E}">
        <p14:creationId xmlns:p14="http://schemas.microsoft.com/office/powerpoint/2010/main" val="4267270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7"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8" name="Line 12"/>
          <p:cNvSpPr>
            <a:spLocks noChangeShapeType="1"/>
          </p:cNvSpPr>
          <p:nvPr/>
        </p:nvSpPr>
        <p:spPr bwMode="auto">
          <a:xfrm>
            <a:off x="0" y="6453188"/>
            <a:ext cx="9144000" cy="0"/>
          </a:xfrm>
          <a:prstGeom prst="line">
            <a:avLst/>
          </a:prstGeom>
          <a:noFill/>
          <a:ln w="76200">
            <a:solidFill>
              <a:srgbClr val="193C85"/>
            </a:solidFill>
            <a:round/>
            <a:headEnd/>
            <a:tailEnd/>
          </a:ln>
          <a:extLst/>
        </p:spPr>
        <p:txBody>
          <a:bodyPr/>
          <a:lstStyle/>
          <a:p>
            <a:pPr>
              <a:defRPr/>
            </a:pPr>
            <a:endParaRPr lang="en-US"/>
          </a:p>
        </p:txBody>
      </p:sp>
      <p:pic>
        <p:nvPicPr>
          <p:cNvPr id="9" name="Picture 15"/>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3600">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2" name="Text Placeholder 2"/>
          <p:cNvSpPr>
            <a:spLocks noGrp="1"/>
          </p:cNvSpPr>
          <p:nvPr>
            <p:ph type="body" idx="1"/>
          </p:nvPr>
        </p:nvSpPr>
        <p:spPr>
          <a:xfrm>
            <a:off x="457200" y="1535112"/>
            <a:ext cx="4040188"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3"/>
          <p:cNvSpPr>
            <a:spLocks noGrp="1"/>
          </p:cNvSpPr>
          <p:nvPr>
            <p:ph sz="half" idx="2"/>
          </p:nvPr>
        </p:nvSpPr>
        <p:spPr>
          <a:xfrm>
            <a:off x="457200" y="2276871"/>
            <a:ext cx="4040188"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4" name="Text Placeholder 4"/>
          <p:cNvSpPr>
            <a:spLocks noGrp="1"/>
          </p:cNvSpPr>
          <p:nvPr>
            <p:ph type="body" sz="quarter" idx="3"/>
          </p:nvPr>
        </p:nvSpPr>
        <p:spPr>
          <a:xfrm>
            <a:off x="4645025" y="1535112"/>
            <a:ext cx="4041775" cy="7417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5" name="Content Placeholder 5"/>
          <p:cNvSpPr>
            <a:spLocks noGrp="1"/>
          </p:cNvSpPr>
          <p:nvPr>
            <p:ph sz="quarter" idx="4"/>
          </p:nvPr>
        </p:nvSpPr>
        <p:spPr>
          <a:xfrm>
            <a:off x="4645025" y="2276871"/>
            <a:ext cx="4041775" cy="38492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0"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16" name="Footer Placeholder 4"/>
          <p:cNvSpPr>
            <a:spLocks noGrp="1"/>
          </p:cNvSpPr>
          <p:nvPr>
            <p:ph type="ftr" sz="quarter" idx="11"/>
          </p:nvPr>
        </p:nvSpPr>
        <p:spPr/>
        <p:txBody>
          <a:bodyPr/>
          <a:lstStyle>
            <a:lvl1pPr>
              <a:defRPr/>
            </a:lvl1pPr>
          </a:lstStyle>
          <a:p>
            <a:endParaRPr lang="ro-RO"/>
          </a:p>
        </p:txBody>
      </p:sp>
      <p:sp>
        <p:nvSpPr>
          <p:cNvPr id="17"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3836558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6"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7" name="Line 12"/>
          <p:cNvSpPr>
            <a:spLocks noChangeShapeType="1"/>
          </p:cNvSpPr>
          <p:nvPr/>
        </p:nvSpPr>
        <p:spPr bwMode="auto">
          <a:xfrm>
            <a:off x="-1588" y="6457950"/>
            <a:ext cx="9144001" cy="0"/>
          </a:xfrm>
          <a:prstGeom prst="line">
            <a:avLst/>
          </a:prstGeom>
          <a:noFill/>
          <a:ln w="76200">
            <a:solidFill>
              <a:srgbClr val="193C85"/>
            </a:solidFill>
            <a:round/>
            <a:headEnd/>
            <a:tailEnd/>
          </a:ln>
          <a:extLst/>
        </p:spPr>
        <p:txBody>
          <a:bodyPr/>
          <a:lstStyle/>
          <a:p>
            <a:pPr>
              <a:defRPr/>
            </a:pPr>
            <a:endParaRPr lang="en-US"/>
          </a:p>
        </p:txBody>
      </p:sp>
      <p:pic>
        <p:nvPicPr>
          <p:cNvPr id="8" name="Picture 13"/>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1" name="Title 1"/>
          <p:cNvSpPr>
            <a:spLocks noGrp="1"/>
          </p:cNvSpPr>
          <p:nvPr>
            <p:ph type="title"/>
          </p:nvPr>
        </p:nvSpPr>
        <p:spPr>
          <a:xfrm>
            <a:off x="1979613" y="273050"/>
            <a:ext cx="6912868" cy="1000125"/>
          </a:xfrm>
        </p:spPr>
        <p:txBody>
          <a:bodyPr/>
          <a:lstStyle>
            <a:lvl1pPr>
              <a:defRPr sz="2800" b="1">
                <a:effectLst>
                  <a:outerShdw blurRad="38100" dist="38100" dir="2700000" algn="tl">
                    <a:srgbClr val="000000">
                      <a:alpha val="43137"/>
                    </a:srgbClr>
                  </a:outerShdw>
                </a:effectLst>
              </a:defRPr>
            </a:lvl1pPr>
          </a:lstStyle>
          <a:p>
            <a:r>
              <a:rPr lang="en-US" smtClean="0"/>
              <a:t>Click to edit Master title style</a:t>
            </a:r>
            <a:endParaRPr lang="ro-RO" dirty="0"/>
          </a:p>
        </p:txBody>
      </p:sp>
      <p:sp>
        <p:nvSpPr>
          <p:cNvPr id="17" name="Content Placeholder 2"/>
          <p:cNvSpPr>
            <a:spLocks noGrp="1"/>
          </p:cNvSpPr>
          <p:nvPr>
            <p:ph idx="1"/>
          </p:nvPr>
        </p:nvSpPr>
        <p:spPr>
          <a:xfrm>
            <a:off x="3575050" y="1484784"/>
            <a:ext cx="5111750" cy="464137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dirty="0"/>
          </a:p>
        </p:txBody>
      </p:sp>
      <p:sp>
        <p:nvSpPr>
          <p:cNvPr id="18" name="Text Placeholder 3"/>
          <p:cNvSpPr>
            <a:spLocks noGrp="1"/>
          </p:cNvSpPr>
          <p:nvPr>
            <p:ph type="body" sz="half" idx="2"/>
          </p:nvPr>
        </p:nvSpPr>
        <p:spPr>
          <a:xfrm>
            <a:off x="462161" y="3068960"/>
            <a:ext cx="3008313" cy="30740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3"/>
          </p:nvPr>
        </p:nvSpPr>
        <p:spPr>
          <a:xfrm>
            <a:off x="475456" y="1484784"/>
            <a:ext cx="3008313" cy="12241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3"/>
          <p:cNvSpPr>
            <a:spLocks noGrp="1"/>
          </p:cNvSpPr>
          <p:nvPr>
            <p:ph type="dt" sz="half" idx="14"/>
          </p:nvPr>
        </p:nvSpPr>
        <p:spPr/>
        <p:txBody>
          <a:bodyPr/>
          <a:lstStyle>
            <a:lvl1pPr>
              <a:defRPr/>
            </a:lvl1pPr>
          </a:lstStyle>
          <a:p>
            <a:fld id="{8E099005-0488-43D3-8226-638A97BEA1FB}" type="datetimeFigureOut">
              <a:rPr lang="ro-RO" smtClean="0"/>
              <a:t>23.05.2015</a:t>
            </a:fld>
            <a:endParaRPr lang="ro-RO"/>
          </a:p>
        </p:txBody>
      </p:sp>
      <p:sp>
        <p:nvSpPr>
          <p:cNvPr id="10" name="Footer Placeholder 4"/>
          <p:cNvSpPr>
            <a:spLocks noGrp="1"/>
          </p:cNvSpPr>
          <p:nvPr>
            <p:ph type="ftr" sz="quarter" idx="15"/>
          </p:nvPr>
        </p:nvSpPr>
        <p:spPr/>
        <p:txBody>
          <a:bodyPr/>
          <a:lstStyle>
            <a:lvl1pPr>
              <a:defRPr/>
            </a:lvl1pPr>
          </a:lstStyle>
          <a:p>
            <a:endParaRPr lang="ro-RO"/>
          </a:p>
        </p:txBody>
      </p:sp>
      <p:sp>
        <p:nvSpPr>
          <p:cNvPr id="13" name="Slide Number Placeholder 5"/>
          <p:cNvSpPr>
            <a:spLocks noGrp="1"/>
          </p:cNvSpPr>
          <p:nvPr>
            <p:ph type="sldNum" sz="quarter" idx="16"/>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413812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5" name="Line 11"/>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6" name="Line 12"/>
          <p:cNvSpPr>
            <a:spLocks noChangeShapeType="1"/>
          </p:cNvSpPr>
          <p:nvPr/>
        </p:nvSpPr>
        <p:spPr bwMode="auto">
          <a:xfrm>
            <a:off x="-1588" y="6448425"/>
            <a:ext cx="9144001" cy="0"/>
          </a:xfrm>
          <a:prstGeom prst="line">
            <a:avLst/>
          </a:prstGeom>
          <a:noFill/>
          <a:ln w="76200">
            <a:solidFill>
              <a:srgbClr val="193C85"/>
            </a:solidFill>
            <a:round/>
            <a:headEnd/>
            <a:tailEnd/>
          </a:ln>
          <a:extLst/>
        </p:spPr>
        <p:txBody>
          <a:bodyPr/>
          <a:lstStyle/>
          <a:p>
            <a:pPr>
              <a:defRPr/>
            </a:pPr>
            <a:endParaRPr lang="en-US"/>
          </a:p>
        </p:txBody>
      </p:sp>
      <p:pic>
        <p:nvPicPr>
          <p:cNvPr id="7" name="Picture 10"/>
          <p:cNvPicPr>
            <a:picLocks noChangeAspect="1"/>
          </p:cNvPicPr>
          <p:nvPr/>
        </p:nvPicPr>
        <p:blipFill>
          <a:blip r:embed="rId2"/>
          <a:srcRect/>
          <a:stretch>
            <a:fillRect/>
          </a:stretch>
        </p:blipFill>
        <p:spPr bwMode="auto">
          <a:xfrm>
            <a:off x="323850" y="409575"/>
            <a:ext cx="1654175" cy="863600"/>
          </a:xfrm>
          <a:prstGeom prst="rect">
            <a:avLst/>
          </a:prstGeom>
          <a:noFill/>
          <a:ln w="9525">
            <a:noFill/>
            <a:miter lim="800000"/>
            <a:headEnd/>
            <a:tailEnd/>
          </a:ln>
        </p:spPr>
      </p:pic>
      <p:sp>
        <p:nvSpPr>
          <p:cNvPr id="12" name="Title 1"/>
          <p:cNvSpPr>
            <a:spLocks noGrp="1"/>
          </p:cNvSpPr>
          <p:nvPr>
            <p:ph type="title"/>
          </p:nvPr>
        </p:nvSpPr>
        <p:spPr>
          <a:xfrm>
            <a:off x="1763688" y="4444976"/>
            <a:ext cx="5486400" cy="566738"/>
          </a:xfrm>
        </p:spPr>
        <p:txBody>
          <a:bodyPr anchor="b"/>
          <a:lstStyle>
            <a:lvl1pPr algn="l">
              <a:defRPr sz="2000" b="1"/>
            </a:lvl1pPr>
          </a:lstStyle>
          <a:p>
            <a:r>
              <a:rPr lang="en-US" smtClean="0"/>
              <a:t>Click to edit Master title style</a:t>
            </a:r>
            <a:endParaRPr lang="ro-RO" dirty="0"/>
          </a:p>
        </p:txBody>
      </p:sp>
      <p:sp>
        <p:nvSpPr>
          <p:cNvPr id="13" name="Picture Placeholder 2"/>
          <p:cNvSpPr>
            <a:spLocks noGrp="1"/>
          </p:cNvSpPr>
          <p:nvPr>
            <p:ph type="pic" idx="1"/>
          </p:nvPr>
        </p:nvSpPr>
        <p:spPr>
          <a:xfrm>
            <a:off x="1763688" y="1273175"/>
            <a:ext cx="5486400" cy="30987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ro-RO" noProof="0" smtClean="0"/>
          </a:p>
        </p:txBody>
      </p:sp>
      <p:sp>
        <p:nvSpPr>
          <p:cNvPr id="14" name="Text Placeholder 3"/>
          <p:cNvSpPr>
            <a:spLocks noGrp="1"/>
          </p:cNvSpPr>
          <p:nvPr>
            <p:ph type="body" sz="half" idx="2"/>
          </p:nvPr>
        </p:nvSpPr>
        <p:spPr>
          <a:xfrm>
            <a:off x="1763688" y="5011714"/>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fld id="{8E099005-0488-43D3-8226-638A97BEA1FB}" type="datetimeFigureOut">
              <a:rPr lang="ro-RO" smtClean="0"/>
              <a:t>23.05.2015</a:t>
            </a:fld>
            <a:endParaRPr lang="ro-RO"/>
          </a:p>
        </p:txBody>
      </p:sp>
      <p:sp>
        <p:nvSpPr>
          <p:cNvPr id="9" name="Footer Placeholder 4"/>
          <p:cNvSpPr>
            <a:spLocks noGrp="1"/>
          </p:cNvSpPr>
          <p:nvPr>
            <p:ph type="ftr" sz="quarter" idx="11"/>
          </p:nvPr>
        </p:nvSpPr>
        <p:spPr/>
        <p:txBody>
          <a:bodyPr/>
          <a:lstStyle>
            <a:lvl1pPr>
              <a:defRPr/>
            </a:lvl1pPr>
          </a:lstStyle>
          <a:p>
            <a:endParaRPr lang="ro-RO"/>
          </a:p>
        </p:txBody>
      </p:sp>
      <p:sp>
        <p:nvSpPr>
          <p:cNvPr id="10" name="Slide Number Placeholder 5"/>
          <p:cNvSpPr>
            <a:spLocks noGrp="1"/>
          </p:cNvSpPr>
          <p:nvPr>
            <p:ph type="sldNum" sz="quarter" idx="12"/>
          </p:nvPr>
        </p:nvSpPr>
        <p:spPr/>
        <p:txBody>
          <a:bodyPr/>
          <a:lstStyle>
            <a:lvl1pPr>
              <a:defRPr/>
            </a:lvl1pPr>
          </a:lstStyle>
          <a:p>
            <a:fld id="{77FB21AC-CB3B-4874-AC82-090943AE4F9F}" type="slidenum">
              <a:rPr lang="ro-RO" smtClean="0"/>
              <a:t>‹#›</a:t>
            </a:fld>
            <a:endParaRPr lang="ro-RO"/>
          </a:p>
        </p:txBody>
      </p:sp>
    </p:spTree>
    <p:extLst>
      <p:ext uri="{BB962C8B-B14F-4D97-AF65-F5344CB8AC3E}">
        <p14:creationId xmlns:p14="http://schemas.microsoft.com/office/powerpoint/2010/main" val="211262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87BBF4D-DFA4-459C-A929-07C9EFB193AF}"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6AACD5-5E3B-44D7-BD98-F70198EFD2A2}" type="slidenum">
              <a:rPr lang="en-US"/>
              <a:pPr>
                <a:defRPr/>
              </a:pPr>
              <a:t>‹#›</a:t>
            </a:fld>
            <a:endParaRPr lang="en-US"/>
          </a:p>
        </p:txBody>
      </p:sp>
    </p:spTree>
    <p:extLst>
      <p:ext uri="{BB962C8B-B14F-4D97-AF65-F5344CB8AC3E}">
        <p14:creationId xmlns:p14="http://schemas.microsoft.com/office/powerpoint/2010/main" val="309402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70EF5B1-4B3F-4295-9DCC-B4ACC2C089E2}"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E62807-E73D-4ED8-9609-296DF2CA4407}" type="slidenum">
              <a:rPr lang="en-US"/>
              <a:pPr>
                <a:defRPr/>
              </a:pPr>
              <a:t>‹#›</a:t>
            </a:fld>
            <a:endParaRPr lang="en-US"/>
          </a:p>
        </p:txBody>
      </p:sp>
    </p:spTree>
    <p:extLst>
      <p:ext uri="{BB962C8B-B14F-4D97-AF65-F5344CB8AC3E}">
        <p14:creationId xmlns:p14="http://schemas.microsoft.com/office/powerpoint/2010/main" val="148284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A1D1E8-6ABB-4AE0-9D63-50A16DC7FB8A}" type="datetimeFigureOut">
              <a:rPr lang="en-US"/>
              <a:pPr>
                <a:defRPr/>
              </a:pPr>
              <a:t>5/23/2015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29B5A09-CD78-40BD-800A-D9F6827946DE}" type="slidenum">
              <a:rPr lang="en-US"/>
              <a:pPr>
                <a:defRPr/>
              </a:pPr>
              <a:t>‹#›</a:t>
            </a:fld>
            <a:endParaRPr lang="en-US"/>
          </a:p>
        </p:txBody>
      </p:sp>
    </p:spTree>
    <p:extLst>
      <p:ext uri="{BB962C8B-B14F-4D97-AF65-F5344CB8AC3E}">
        <p14:creationId xmlns:p14="http://schemas.microsoft.com/office/powerpoint/2010/main" val="340854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13" Type="http://schemas.openxmlformats.org/officeDocument/2006/relationships/image" Target="../media/image6.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jpe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8625" y="1276350"/>
            <a:ext cx="822960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o-RO" smtClean="0"/>
          </a:p>
        </p:txBody>
      </p:sp>
      <p:sp>
        <p:nvSpPr>
          <p:cNvPr id="1027" name="Text Placeholder 2"/>
          <p:cNvSpPr>
            <a:spLocks noGrp="1"/>
          </p:cNvSpPr>
          <p:nvPr>
            <p:ph type="body" idx="1"/>
          </p:nvPr>
        </p:nvSpPr>
        <p:spPr bwMode="auto">
          <a:xfrm>
            <a:off x="428625" y="2492375"/>
            <a:ext cx="8215313" cy="35798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smtClean="0"/>
          </a:p>
        </p:txBody>
      </p:sp>
      <p:sp>
        <p:nvSpPr>
          <p:cNvPr id="4" name="Date Placeholder 3"/>
          <p:cNvSpPr>
            <a:spLocks noGrp="1"/>
          </p:cNvSpPr>
          <p:nvPr>
            <p:ph type="dt" sz="half" idx="2"/>
          </p:nvPr>
        </p:nvSpPr>
        <p:spPr>
          <a:xfrm>
            <a:off x="466725" y="6459538"/>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fld id="{8E099005-0488-43D3-8226-638A97BEA1FB}" type="datetimeFigureOut">
              <a:rPr lang="ro-RO" smtClean="0"/>
              <a:t>23.05.2015</a:t>
            </a:fld>
            <a:endParaRPr lang="ro-RO"/>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ro-RO"/>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fld id="{77FB21AC-CB3B-4874-AC82-090943AE4F9F}" type="slidenum">
              <a:rPr lang="ro-RO" smtClean="0"/>
              <a:t>‹#›</a:t>
            </a:fld>
            <a:endParaRPr lang="ro-RO"/>
          </a:p>
        </p:txBody>
      </p:sp>
      <p:sp>
        <p:nvSpPr>
          <p:cNvPr id="1037" name="Line 25"/>
          <p:cNvSpPr>
            <a:spLocks noChangeShapeType="1"/>
          </p:cNvSpPr>
          <p:nvPr/>
        </p:nvSpPr>
        <p:spPr bwMode="auto">
          <a:xfrm>
            <a:off x="0" y="6381750"/>
            <a:ext cx="9144000" cy="0"/>
          </a:xfrm>
          <a:prstGeom prst="line">
            <a:avLst/>
          </a:prstGeom>
          <a:noFill/>
          <a:ln w="76200">
            <a:solidFill>
              <a:srgbClr val="DA251D"/>
            </a:solidFill>
            <a:round/>
            <a:headEnd/>
            <a:tailEnd/>
          </a:ln>
          <a:extLst/>
        </p:spPr>
        <p:txBody>
          <a:bodyPr/>
          <a:lstStyle/>
          <a:p>
            <a:pPr>
              <a:defRPr/>
            </a:pPr>
            <a:endParaRPr lang="en-US"/>
          </a:p>
        </p:txBody>
      </p:sp>
      <p:sp>
        <p:nvSpPr>
          <p:cNvPr id="1038" name="Line 26"/>
          <p:cNvSpPr>
            <a:spLocks noChangeShapeType="1"/>
          </p:cNvSpPr>
          <p:nvPr/>
        </p:nvSpPr>
        <p:spPr bwMode="auto">
          <a:xfrm>
            <a:off x="-1588" y="6453188"/>
            <a:ext cx="9144001" cy="0"/>
          </a:xfrm>
          <a:prstGeom prst="line">
            <a:avLst/>
          </a:prstGeom>
          <a:noFill/>
          <a:ln w="76200">
            <a:solidFill>
              <a:srgbClr val="193C85"/>
            </a:solidFill>
            <a:round/>
            <a:headEnd/>
            <a:tailEnd/>
          </a:ln>
          <a:extLst/>
        </p:spPr>
        <p:txBody>
          <a:bodyPr/>
          <a:lstStyle/>
          <a:p>
            <a:pPr>
              <a:defRPr/>
            </a:pPr>
            <a:endParaRPr lang="en-US"/>
          </a:p>
        </p:txBody>
      </p:sp>
      <p:sp>
        <p:nvSpPr>
          <p:cNvPr id="1041" name="Text Box 16"/>
          <p:cNvSpPr txBox="1">
            <a:spLocks noChangeArrowheads="1"/>
          </p:cNvSpPr>
          <p:nvPr/>
        </p:nvSpPr>
        <p:spPr bwMode="auto">
          <a:xfrm>
            <a:off x="7191375" y="1046163"/>
            <a:ext cx="1368425" cy="252412"/>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Politehnica University of Timisoara</a:t>
            </a:r>
            <a:endParaRPr lang="en-US" sz="600" dirty="0" smtClean="0">
              <a:latin typeface="Arial" pitchFamily="34" charset="0"/>
              <a:cs typeface="Arial" pitchFamily="34" charset="0"/>
            </a:endParaRPr>
          </a:p>
        </p:txBody>
      </p:sp>
      <p:pic>
        <p:nvPicPr>
          <p:cNvPr id="1034" name="Picture 21"/>
          <p:cNvPicPr>
            <a:picLocks noChangeAspect="1"/>
          </p:cNvPicPr>
          <p:nvPr/>
        </p:nvPicPr>
        <p:blipFill>
          <a:blip r:embed="rId8"/>
          <a:srcRect/>
          <a:stretch>
            <a:fillRect/>
          </a:stretch>
        </p:blipFill>
        <p:spPr bwMode="auto">
          <a:xfrm>
            <a:off x="3635375" y="5260975"/>
            <a:ext cx="1733550" cy="904875"/>
          </a:xfrm>
          <a:prstGeom prst="rect">
            <a:avLst/>
          </a:prstGeom>
          <a:noFill/>
          <a:ln w="9525">
            <a:noFill/>
            <a:miter lim="800000"/>
            <a:headEnd/>
            <a:tailEnd/>
          </a:ln>
        </p:spPr>
      </p:pic>
      <p:grpSp>
        <p:nvGrpSpPr>
          <p:cNvPr id="1035" name="Group 7"/>
          <p:cNvGrpSpPr>
            <a:grpSpLocks/>
          </p:cNvGrpSpPr>
          <p:nvPr/>
        </p:nvGrpSpPr>
        <p:grpSpPr bwMode="auto">
          <a:xfrm>
            <a:off x="755650" y="422275"/>
            <a:ext cx="1079500" cy="711200"/>
            <a:chOff x="755576" y="422275"/>
            <a:chExt cx="1080120" cy="711681"/>
          </a:xfrm>
        </p:grpSpPr>
        <p:sp>
          <p:nvSpPr>
            <p:cNvPr id="3" name="Text Box 17"/>
            <p:cNvSpPr txBox="1">
              <a:spLocks noChangeArrowheads="1"/>
            </p:cNvSpPr>
            <p:nvPr userDrawn="1"/>
          </p:nvSpPr>
          <p:spPr bwMode="auto">
            <a:xfrm>
              <a:off x="755576" y="965567"/>
              <a:ext cx="1080120" cy="16838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700" spc="20" dirty="0" smtClean="0">
                  <a:latin typeface="Arial" pitchFamily="34" charset="0"/>
                  <a:cs typeface="Arial" pitchFamily="34" charset="0"/>
                </a:rPr>
                <a:t>EUROPEAN UNION</a:t>
              </a:r>
            </a:p>
          </p:txBody>
        </p:sp>
        <p:pic>
          <p:nvPicPr>
            <p:cNvPr id="1048" name="Picture 9"/>
            <p:cNvPicPr>
              <a:picLocks noChangeAspect="1" noChangeArrowheads="1"/>
            </p:cNvPicPr>
            <p:nvPr userDrawn="1"/>
          </p:nvPicPr>
          <p:blipFill>
            <a:blip r:embed="rId9"/>
            <a:srcRect l="6113" t="4662" r="4570" b="22081"/>
            <a:stretch>
              <a:fillRect/>
            </a:stretch>
          </p:blipFill>
          <p:spPr bwMode="auto">
            <a:xfrm>
              <a:off x="857250" y="422275"/>
              <a:ext cx="892175" cy="593723"/>
            </a:xfrm>
            <a:prstGeom prst="rect">
              <a:avLst/>
            </a:prstGeom>
            <a:noFill/>
            <a:ln w="9525">
              <a:noFill/>
              <a:miter lim="800000"/>
              <a:headEnd/>
              <a:tailEnd/>
            </a:ln>
          </p:spPr>
        </p:pic>
      </p:grpSp>
      <p:grpSp>
        <p:nvGrpSpPr>
          <p:cNvPr id="1036" name="Group 11"/>
          <p:cNvGrpSpPr>
            <a:grpSpLocks/>
          </p:cNvGrpSpPr>
          <p:nvPr/>
        </p:nvGrpSpPr>
        <p:grpSpPr bwMode="auto">
          <a:xfrm>
            <a:off x="2293938" y="428625"/>
            <a:ext cx="1439862" cy="846138"/>
            <a:chOff x="2293680" y="428407"/>
            <a:chExt cx="1440086" cy="846355"/>
          </a:xfrm>
        </p:grpSpPr>
        <p:sp>
          <p:nvSpPr>
            <p:cNvPr id="2" name="Text Box 14"/>
            <p:cNvSpPr txBox="1">
              <a:spLocks noChangeArrowheads="1"/>
            </p:cNvSpPr>
            <p:nvPr userDrawn="1"/>
          </p:nvSpPr>
          <p:spPr bwMode="auto">
            <a:xfrm>
              <a:off x="2293680" y="1046103"/>
              <a:ext cx="1440086" cy="228659"/>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GOVERNMENT OF ROMANIA</a:t>
              </a:r>
              <a:endParaRPr lang="ro-RO" sz="650" dirty="0" smtClean="0">
                <a:latin typeface="Arial" pitchFamily="34" charset="0"/>
                <a:cs typeface="Arial" pitchFamily="34" charset="0"/>
              </a:endParaRPr>
            </a:p>
          </p:txBody>
        </p:sp>
        <p:pic>
          <p:nvPicPr>
            <p:cNvPr id="1046" name="Picture 9"/>
            <p:cNvPicPr>
              <a:picLocks noChangeAspect="1"/>
            </p:cNvPicPr>
            <p:nvPr userDrawn="1"/>
          </p:nvPicPr>
          <p:blipFill>
            <a:blip r:embed="rId10"/>
            <a:srcRect/>
            <a:stretch>
              <a:fillRect/>
            </a:stretch>
          </p:blipFill>
          <p:spPr bwMode="auto">
            <a:xfrm>
              <a:off x="2771795" y="428407"/>
              <a:ext cx="483855" cy="666409"/>
            </a:xfrm>
            <a:prstGeom prst="rect">
              <a:avLst/>
            </a:prstGeom>
            <a:noFill/>
            <a:ln w="9525">
              <a:noFill/>
              <a:miter lim="800000"/>
              <a:headEnd/>
              <a:tailEnd/>
            </a:ln>
          </p:spPr>
        </p:pic>
      </p:grpSp>
      <p:grpSp>
        <p:nvGrpSpPr>
          <p:cNvPr id="8" name="Group 14"/>
          <p:cNvGrpSpPr>
            <a:grpSpLocks/>
          </p:cNvGrpSpPr>
          <p:nvPr/>
        </p:nvGrpSpPr>
        <p:grpSpPr bwMode="auto">
          <a:xfrm>
            <a:off x="3895725" y="169863"/>
            <a:ext cx="1358900" cy="1098550"/>
            <a:chOff x="3895552" y="187920"/>
            <a:chExt cx="1358900" cy="1098984"/>
          </a:xfrm>
        </p:grpSpPr>
        <p:sp>
          <p:nvSpPr>
            <p:cNvPr id="7" name="Text Box 18"/>
            <p:cNvSpPr txBox="1">
              <a:spLocks noChangeArrowheads="1"/>
            </p:cNvSpPr>
            <p:nvPr userDrawn="1"/>
          </p:nvSpPr>
          <p:spPr bwMode="auto">
            <a:xfrm>
              <a:off x="3895552" y="1061390"/>
              <a:ext cx="1358900" cy="225514"/>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latin typeface="Arial" pitchFamily="34" charset="0"/>
                  <a:cs typeface="Arial" pitchFamily="34" charset="0"/>
                </a:rPr>
                <a:t>SERBIAN GOVERNMENT</a:t>
              </a:r>
              <a:endParaRPr lang="ro-RO" sz="650" dirty="0" smtClean="0">
                <a:latin typeface="Arial" pitchFamily="34" charset="0"/>
                <a:cs typeface="Arial" pitchFamily="34" charset="0"/>
              </a:endParaRPr>
            </a:p>
          </p:txBody>
        </p:sp>
        <p:pic>
          <p:nvPicPr>
            <p:cNvPr id="1044" name="Picture 12"/>
            <p:cNvPicPr>
              <a:picLocks noChangeAspect="1"/>
            </p:cNvPicPr>
            <p:nvPr userDrawn="1"/>
          </p:nvPicPr>
          <p:blipFill>
            <a:blip r:embed="rId11"/>
            <a:srcRect/>
            <a:stretch>
              <a:fillRect/>
            </a:stretch>
          </p:blipFill>
          <p:spPr bwMode="auto">
            <a:xfrm>
              <a:off x="4320867" y="187920"/>
              <a:ext cx="499088" cy="906177"/>
            </a:xfrm>
            <a:prstGeom prst="rect">
              <a:avLst/>
            </a:prstGeom>
            <a:noFill/>
            <a:ln w="9525">
              <a:noFill/>
              <a:miter lim="800000"/>
              <a:headEnd/>
              <a:tailEnd/>
            </a:ln>
          </p:spPr>
        </p:pic>
      </p:grpSp>
      <p:grpSp>
        <p:nvGrpSpPr>
          <p:cNvPr id="10" name="Group 17"/>
          <p:cNvGrpSpPr>
            <a:grpSpLocks/>
          </p:cNvGrpSpPr>
          <p:nvPr/>
        </p:nvGrpSpPr>
        <p:grpSpPr bwMode="auto">
          <a:xfrm>
            <a:off x="5651500" y="392113"/>
            <a:ext cx="1208088" cy="879475"/>
            <a:chOff x="5651500" y="392471"/>
            <a:chExt cx="1208088" cy="879115"/>
          </a:xfrm>
        </p:grpSpPr>
        <p:sp>
          <p:nvSpPr>
            <p:cNvPr id="9" name="Text Box 15"/>
            <p:cNvSpPr txBox="1">
              <a:spLocks noChangeArrowheads="1"/>
            </p:cNvSpPr>
            <p:nvPr userDrawn="1"/>
          </p:nvSpPr>
          <p:spPr bwMode="auto">
            <a:xfrm>
              <a:off x="5651500" y="1012929"/>
              <a:ext cx="1208088" cy="258657"/>
            </a:xfrm>
            <a:prstGeom prst="rect">
              <a:avLst/>
            </a:prstGeom>
            <a:solidFill>
              <a:srgbClr val="FFFFFF"/>
            </a:solidFill>
            <a:ln>
              <a:noFill/>
            </a:ln>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defRPr/>
              </a:pPr>
              <a:r>
                <a:rPr lang="en-US" sz="650" dirty="0" smtClean="0">
                  <a:solidFill>
                    <a:srgbClr val="005AA0"/>
                  </a:solidFill>
                  <a:latin typeface="Arial" pitchFamily="34" charset="0"/>
                  <a:cs typeface="Arial" pitchFamily="34" charset="0"/>
                </a:rPr>
                <a:t>Structural Funds</a:t>
              </a:r>
            </a:p>
            <a:p>
              <a:pPr algn="ctr">
                <a:defRPr/>
              </a:pPr>
              <a:r>
                <a:rPr lang="en-US" sz="650" dirty="0" smtClean="0">
                  <a:solidFill>
                    <a:srgbClr val="005AA0"/>
                  </a:solidFill>
                  <a:latin typeface="Arial" pitchFamily="34" charset="0"/>
                  <a:cs typeface="Arial" pitchFamily="34" charset="0"/>
                </a:rPr>
                <a:t>2007-2013</a:t>
              </a:r>
              <a:endParaRPr lang="ro-RO" sz="650" dirty="0" smtClean="0">
                <a:solidFill>
                  <a:srgbClr val="005AA0"/>
                </a:solidFill>
                <a:latin typeface="Arial" pitchFamily="34" charset="0"/>
                <a:cs typeface="Arial" pitchFamily="34" charset="0"/>
              </a:endParaRPr>
            </a:p>
          </p:txBody>
        </p:sp>
        <p:pic>
          <p:nvPicPr>
            <p:cNvPr id="1042" name="Picture 15"/>
            <p:cNvPicPr>
              <a:picLocks noChangeAspect="1"/>
            </p:cNvPicPr>
            <p:nvPr userDrawn="1"/>
          </p:nvPicPr>
          <p:blipFill>
            <a:blip r:embed="rId12"/>
            <a:srcRect/>
            <a:stretch>
              <a:fillRect/>
            </a:stretch>
          </p:blipFill>
          <p:spPr bwMode="auto">
            <a:xfrm>
              <a:off x="5921695" y="392471"/>
              <a:ext cx="667698" cy="653330"/>
            </a:xfrm>
            <a:prstGeom prst="rect">
              <a:avLst/>
            </a:prstGeom>
            <a:noFill/>
            <a:ln w="9525">
              <a:noFill/>
              <a:miter lim="800000"/>
              <a:headEnd/>
              <a:tailEnd/>
            </a:ln>
          </p:spPr>
        </p:pic>
      </p:grpSp>
      <p:sp>
        <p:nvSpPr>
          <p:cNvPr id="29" name="TextBox 28"/>
          <p:cNvSpPr txBox="1"/>
          <p:nvPr/>
        </p:nvSpPr>
        <p:spPr>
          <a:xfrm>
            <a:off x="3708400" y="6037263"/>
            <a:ext cx="1943100" cy="200025"/>
          </a:xfrm>
          <a:prstGeom prst="rect">
            <a:avLst/>
          </a:prstGeom>
          <a:noFill/>
          <a:ln>
            <a:noFill/>
          </a:ln>
        </p:spPr>
        <p:txBody>
          <a:bodyPr>
            <a:spAutoFit/>
          </a:bodyPr>
          <a:lstStyle/>
          <a:p>
            <a:pPr>
              <a:defRPr/>
            </a:pPr>
            <a:r>
              <a:rPr lang="en-US" sz="700" dirty="0">
                <a:latin typeface="Trebuchet MS" pitchFamily="34" charset="0"/>
              </a:rPr>
              <a:t>Common borders. Common solutions.</a:t>
            </a:r>
          </a:p>
        </p:txBody>
      </p:sp>
      <p:pic>
        <p:nvPicPr>
          <p:cNvPr id="1040" name="Picture 10"/>
          <p:cNvPicPr>
            <a:picLocks noChangeAspect="1"/>
          </p:cNvPicPr>
          <p:nvPr/>
        </p:nvPicPr>
        <p:blipFill>
          <a:blip r:embed="rId13"/>
          <a:srcRect/>
          <a:stretch>
            <a:fillRect/>
          </a:stretch>
        </p:blipFill>
        <p:spPr bwMode="auto">
          <a:xfrm>
            <a:off x="6992938" y="495300"/>
            <a:ext cx="1682750" cy="576263"/>
          </a:xfrm>
          <a:prstGeom prst="rect">
            <a:avLst/>
          </a:prstGeom>
          <a:noFill/>
          <a:ln w="9525">
            <a:noFill/>
            <a:miter lim="800000"/>
            <a:headEnd/>
            <a:tailEnd/>
          </a:ln>
        </p:spPr>
      </p:pic>
    </p:spTree>
    <p:extLst>
      <p:ext uri="{BB962C8B-B14F-4D97-AF65-F5344CB8AC3E}">
        <p14:creationId xmlns:p14="http://schemas.microsoft.com/office/powerpoint/2010/main" val="4779879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ctr" rtl="0" eaLnBrk="1" fontAlgn="base" hangingPunct="1">
        <a:spcBef>
          <a:spcPct val="0"/>
        </a:spcBef>
        <a:spcAft>
          <a:spcPct val="0"/>
        </a:spcAft>
        <a:defRPr sz="4400" kern="1200">
          <a:solidFill>
            <a:srgbClr val="28166F"/>
          </a:solidFill>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A2C59BB-093E-4C7B-B623-846B0E8BB310}" type="datetimeFigureOut">
              <a:rPr lang="en-US"/>
              <a:pPr>
                <a:defRPr/>
              </a:pPr>
              <a:t>5/23/2015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932EC3C-7389-40F0-BECD-95BD7E01AFE4}" type="slidenum">
              <a:rPr lang="en-US"/>
              <a:pPr>
                <a:defRPr/>
              </a:pPr>
              <a:t>‹#›</a:t>
            </a:fld>
            <a:endParaRPr lang="en-US"/>
          </a:p>
        </p:txBody>
      </p:sp>
    </p:spTree>
    <p:extLst>
      <p:ext uri="{BB962C8B-B14F-4D97-AF65-F5344CB8AC3E}">
        <p14:creationId xmlns:p14="http://schemas.microsoft.com/office/powerpoint/2010/main" val="330486689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a:defRPr>
      </a:lvl2pPr>
      <a:lvl3pPr algn="l" rtl="0" eaLnBrk="1" fontAlgn="base" hangingPunct="1">
        <a:lnSpc>
          <a:spcPct val="90000"/>
        </a:lnSpc>
        <a:spcBef>
          <a:spcPct val="0"/>
        </a:spcBef>
        <a:spcAft>
          <a:spcPct val="0"/>
        </a:spcAft>
        <a:defRPr sz="4400">
          <a:solidFill>
            <a:schemeClr val="tx1"/>
          </a:solidFill>
          <a:latin typeface="Calibri Light"/>
        </a:defRPr>
      </a:lvl3pPr>
      <a:lvl4pPr algn="l" rtl="0" eaLnBrk="1" fontAlgn="base" hangingPunct="1">
        <a:lnSpc>
          <a:spcPct val="90000"/>
        </a:lnSpc>
        <a:spcBef>
          <a:spcPct val="0"/>
        </a:spcBef>
        <a:spcAft>
          <a:spcPct val="0"/>
        </a:spcAft>
        <a:defRPr sz="4400">
          <a:solidFill>
            <a:schemeClr val="tx1"/>
          </a:solidFill>
          <a:latin typeface="Calibri Light"/>
        </a:defRPr>
      </a:lvl4pPr>
      <a:lvl5pPr algn="l" rtl="0" eaLnBrk="1" fontAlgn="base" hangingPunct="1">
        <a:lnSpc>
          <a:spcPct val="90000"/>
        </a:lnSpc>
        <a:spcBef>
          <a:spcPct val="0"/>
        </a:spcBef>
        <a:spcAft>
          <a:spcPct val="0"/>
        </a:spcAft>
        <a:defRPr sz="4400">
          <a:solidFill>
            <a:schemeClr val="tx1"/>
          </a:solidFill>
          <a:latin typeface="Calibri Light"/>
        </a:defRPr>
      </a:lvl5pPr>
      <a:lvl6pPr marL="457200" algn="l" rtl="0" eaLnBrk="1" fontAlgn="base" hangingPunct="1">
        <a:lnSpc>
          <a:spcPct val="90000"/>
        </a:lnSpc>
        <a:spcBef>
          <a:spcPct val="0"/>
        </a:spcBef>
        <a:spcAft>
          <a:spcPct val="0"/>
        </a:spcAft>
        <a:defRPr sz="4400">
          <a:solidFill>
            <a:schemeClr val="tx1"/>
          </a:solidFill>
          <a:latin typeface="Calibri Light"/>
        </a:defRPr>
      </a:lvl6pPr>
      <a:lvl7pPr marL="914400" algn="l" rtl="0" eaLnBrk="1" fontAlgn="base" hangingPunct="1">
        <a:lnSpc>
          <a:spcPct val="90000"/>
        </a:lnSpc>
        <a:spcBef>
          <a:spcPct val="0"/>
        </a:spcBef>
        <a:spcAft>
          <a:spcPct val="0"/>
        </a:spcAft>
        <a:defRPr sz="4400">
          <a:solidFill>
            <a:schemeClr val="tx1"/>
          </a:solidFill>
          <a:latin typeface="Calibri Light"/>
        </a:defRPr>
      </a:lvl7pPr>
      <a:lvl8pPr marL="1371600" algn="l" rtl="0" eaLnBrk="1" fontAlgn="base" hangingPunct="1">
        <a:lnSpc>
          <a:spcPct val="90000"/>
        </a:lnSpc>
        <a:spcBef>
          <a:spcPct val="0"/>
        </a:spcBef>
        <a:spcAft>
          <a:spcPct val="0"/>
        </a:spcAft>
        <a:defRPr sz="4400">
          <a:solidFill>
            <a:schemeClr val="tx1"/>
          </a:solidFill>
          <a:latin typeface="Calibri Light"/>
        </a:defRPr>
      </a:lvl8pPr>
      <a:lvl9pPr marL="1828800" algn="l" rtl="0" eaLnBrk="1" fontAlgn="base" hangingPunct="1">
        <a:lnSpc>
          <a:spcPct val="90000"/>
        </a:lnSpc>
        <a:spcBef>
          <a:spcPct val="0"/>
        </a:spcBef>
        <a:spcAft>
          <a:spcPct val="0"/>
        </a:spcAft>
        <a:defRPr sz="4400">
          <a:solidFill>
            <a:schemeClr val="tx1"/>
          </a:solidFill>
          <a:latin typeface="Calibri Light"/>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07950" y="1628775"/>
            <a:ext cx="8858250" cy="863600"/>
          </a:xfrm>
        </p:spPr>
        <p:txBody>
          <a:bodyPr/>
          <a:lstStyle/>
          <a:p>
            <a:pPr>
              <a:defRPr/>
            </a:pPr>
            <a:r>
              <a:rPr lang="ro-RO" sz="2400" b="1" dirty="0" smtClean="0">
                <a:effectLst>
                  <a:outerShdw blurRad="38100" dist="38100" dir="2700000" algn="tl">
                    <a:srgbClr val="000000">
                      <a:alpha val="43137"/>
                    </a:srgbClr>
                  </a:outerShdw>
                </a:effectLst>
              </a:rPr>
              <a:t>Rom</a:t>
            </a:r>
            <a:r>
              <a:rPr lang="en-US" sz="2400" b="1" dirty="0" smtClean="0">
                <a:effectLst>
                  <a:outerShdw blurRad="38100" dist="38100" dir="2700000" algn="tl">
                    <a:srgbClr val="000000">
                      <a:alpha val="43137"/>
                    </a:srgbClr>
                  </a:outerShdw>
                </a:effectLst>
              </a:rPr>
              <a:t>a</a:t>
            </a:r>
            <a:r>
              <a:rPr lang="ro-RO" sz="2400" b="1" dirty="0" err="1" smtClean="0">
                <a:effectLst>
                  <a:outerShdw blurRad="38100" dist="38100" dir="2700000" algn="tl">
                    <a:srgbClr val="000000">
                      <a:alpha val="43137"/>
                    </a:srgbClr>
                  </a:outerShdw>
                </a:effectLst>
              </a:rPr>
              <a:t>nia</a:t>
            </a:r>
            <a:r>
              <a:rPr lang="ro-RO" sz="2400" b="1" dirty="0" smtClean="0">
                <a:effectLst>
                  <a:outerShdw blurRad="38100" dist="38100" dir="2700000" algn="tl">
                    <a:srgbClr val="000000">
                      <a:alpha val="43137"/>
                    </a:srgbClr>
                  </a:outerShdw>
                </a:effectLst>
              </a:rPr>
              <a:t> – Republic</a:t>
            </a:r>
            <a:r>
              <a:rPr lang="en-US" sz="2400" b="1" dirty="0" smtClean="0">
                <a:effectLst>
                  <a:outerShdw blurRad="38100" dist="38100" dir="2700000" algn="tl">
                    <a:srgbClr val="000000">
                      <a:alpha val="43137"/>
                    </a:srgbClr>
                  </a:outerShdw>
                </a:effectLst>
              </a:rPr>
              <a:t> of</a:t>
            </a:r>
            <a:r>
              <a:rPr lang="ro-RO" sz="2400" b="1" dirty="0" smtClean="0">
                <a:effectLst>
                  <a:outerShdw blurRad="38100" dist="38100" dir="2700000" algn="tl">
                    <a:srgbClr val="000000">
                      <a:alpha val="43137"/>
                    </a:srgbClr>
                  </a:outerShdw>
                </a:effectLst>
              </a:rPr>
              <a:t> Serbia</a:t>
            </a:r>
            <a:r>
              <a:rPr lang="en-US" sz="2400" b="1" dirty="0" smtClean="0">
                <a:effectLst>
                  <a:outerShdw blurRad="38100" dist="38100" dir="2700000" algn="tl">
                    <a:srgbClr val="000000">
                      <a:alpha val="43137"/>
                    </a:srgbClr>
                  </a:outerShdw>
                </a:effectLst>
              </a:rPr>
              <a:t> </a:t>
            </a:r>
            <a:br>
              <a:rPr lang="en-US" sz="24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IPA Cross-border Cooperation Programme </a:t>
            </a:r>
            <a:endParaRPr lang="ro-RO" sz="2400" b="1" i="1" dirty="0" smtClean="0">
              <a:solidFill>
                <a:srgbClr val="C00000"/>
              </a:solidFill>
              <a:effectLst>
                <a:outerShdw blurRad="38100" dist="38100" dir="2700000" algn="tl">
                  <a:srgbClr val="000000">
                    <a:alpha val="43137"/>
                  </a:srgbClr>
                </a:outerShdw>
              </a:effectLst>
            </a:endParaRPr>
          </a:p>
        </p:txBody>
      </p:sp>
      <p:sp>
        <p:nvSpPr>
          <p:cNvPr id="22530" name="Rectangle 79"/>
          <p:cNvSpPr>
            <a:spLocks noChangeArrowheads="1"/>
          </p:cNvSpPr>
          <p:nvPr/>
        </p:nvSpPr>
        <p:spPr bwMode="auto">
          <a:xfrm>
            <a:off x="684213" y="3259138"/>
            <a:ext cx="7435850" cy="1243417"/>
          </a:xfrm>
          <a:prstGeom prst="rect">
            <a:avLst/>
          </a:prstGeom>
          <a:noFill/>
          <a:ln w="9525">
            <a:noFill/>
            <a:miter lim="800000"/>
            <a:headEnd/>
            <a:tailEnd/>
          </a:ln>
        </p:spPr>
        <p:txBody>
          <a:bodyPr>
            <a:spAutoFit/>
          </a:bodyPr>
          <a:lstStyle/>
          <a:p>
            <a:pPr algn="ctr"/>
            <a:r>
              <a:rPr lang="en-US" sz="2800" b="1" dirty="0" smtClean="0">
                <a:solidFill>
                  <a:schemeClr val="tx2"/>
                </a:solidFill>
              </a:rPr>
              <a:t>Programming Languages</a:t>
            </a:r>
            <a:endParaRPr lang="en-US" sz="2800" b="1" dirty="0">
              <a:solidFill>
                <a:schemeClr val="tx2"/>
              </a:solidFill>
            </a:endParaRPr>
          </a:p>
          <a:p>
            <a:pPr algn="ctr">
              <a:spcBef>
                <a:spcPct val="20000"/>
              </a:spcBef>
              <a:buClr>
                <a:schemeClr val="accent1"/>
              </a:buClr>
              <a:buSzPct val="85000"/>
              <a:buFont typeface="Arial" charset="0"/>
              <a:buNone/>
            </a:pPr>
            <a:r>
              <a:rPr lang="en-US" sz="2400" b="1" dirty="0" smtClean="0">
                <a:solidFill>
                  <a:srgbClr val="404040"/>
                </a:solidFill>
              </a:rPr>
              <a:t>Lecturer: lect. dr. </a:t>
            </a:r>
            <a:r>
              <a:rPr lang="en-US" sz="2400" b="1" dirty="0" err="1" smtClean="0">
                <a:solidFill>
                  <a:srgbClr val="404040"/>
                </a:solidFill>
              </a:rPr>
              <a:t>eng.</a:t>
            </a:r>
            <a:r>
              <a:rPr lang="en-US" sz="2400" b="1" dirty="0" smtClean="0">
                <a:solidFill>
                  <a:srgbClr val="404040"/>
                </a:solidFill>
              </a:rPr>
              <a:t> Razvan BOGDAN</a:t>
            </a:r>
            <a:endParaRPr lang="en-US" sz="2400" dirty="0">
              <a:solidFill>
                <a:srgbClr val="404040"/>
              </a:solidFill>
            </a:endParaRPr>
          </a:p>
          <a:p>
            <a:endParaRPr lang="ro-RO" b="1" dirty="0">
              <a:solidFill>
                <a:schemeClr val="tx2"/>
              </a:solidFill>
            </a:endParaRPr>
          </a:p>
        </p:txBody>
      </p:sp>
    </p:spTree>
    <p:extLst>
      <p:ext uri="{BB962C8B-B14F-4D97-AF65-F5344CB8AC3E}">
        <p14:creationId xmlns:p14="http://schemas.microsoft.com/office/powerpoint/2010/main" val="3643936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632791" y="1290849"/>
            <a:ext cx="5169107"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x = 5</a:t>
            </a: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print </a:t>
            </a:r>
            <a:r>
              <a:rPr lang="en-US" altLang="en-US" sz="2200" dirty="0" smtClean="0">
                <a:solidFill>
                  <a:schemeClr val="tx1"/>
                </a:solidFill>
                <a:latin typeface="Trebuchet MS" panose="020B0603020202020204" pitchFamily="34" charset="0"/>
                <a:ea typeface="MS PGothic" panose="020B0600070205080204" pitchFamily="34" charset="-128"/>
              </a:rPr>
              <a:t>‘</a:t>
            </a:r>
            <a:r>
              <a:rPr lang="en-US" altLang="en-US" sz="2200" dirty="0" smtClean="0">
                <a:solidFill>
                  <a:srgbClr val="002060"/>
                </a:solidFill>
                <a:latin typeface="Trebuchet MS" panose="020B0603020202020204" pitchFamily="34" charset="0"/>
                <a:ea typeface="MS PGothic" panose="020B0600070205080204" pitchFamily="34" charset="-128"/>
              </a:rPr>
              <a:t>Shakespeare</a:t>
            </a:r>
            <a:r>
              <a:rPr lang="en-US" altLang="en-US" sz="2200" dirty="0" smtClean="0">
                <a:solidFill>
                  <a:schemeClr val="tx1"/>
                </a:solidFill>
                <a:latin typeface="Trebuchet MS" panose="020B0603020202020204" pitchFamily="34" charset="0"/>
                <a:ea typeface="MS PGothic" panose="020B0600070205080204" pitchFamily="34" charset="-128"/>
              </a:rPr>
              <a:t>'</a:t>
            </a:r>
            <a:endParaRPr lang="en-US" altLang="en-US" sz="2200" dirty="0">
              <a:solidFill>
                <a:srgbClr val="FFFF00"/>
              </a:solidFill>
              <a:latin typeface="Trebuchet MS" panose="020B0603020202020204" pitchFamily="34" charset="0"/>
              <a:ea typeface="MS PGothic" panose="020B0600070205080204" pitchFamily="34" charset="-128"/>
            </a:endParaRPr>
          </a:p>
          <a:p>
            <a:pPr algn="l" eaLnBrk="1" hangingPunct="1"/>
            <a:endParaRPr lang="en-US" altLang="en-US" sz="2200" dirty="0">
              <a:solidFill>
                <a:srgbClr val="FFFF00"/>
              </a:solidFill>
              <a:latin typeface="Trebuchet MS" panose="020B0603020202020204" pitchFamily="34" charset="0"/>
              <a:ea typeface="MS PGothic" panose="020B0600070205080204" pitchFamily="34" charset="-128"/>
            </a:endParaRPr>
          </a:p>
          <a:p>
            <a:pPr eaLnBrk="1" hangingPunct="1"/>
            <a:r>
              <a:rPr lang="en-US" altLang="en-US" sz="2000" dirty="0" err="1">
                <a:solidFill>
                  <a:srgbClr val="FF0000"/>
                </a:solidFill>
                <a:latin typeface="Trebuchet MS" panose="020B0603020202020204" pitchFamily="34" charset="0"/>
                <a:ea typeface="MS PGothic" panose="020B0600070205080204" pitchFamily="34" charset="-128"/>
              </a:rPr>
              <a:t>def</a:t>
            </a:r>
            <a:r>
              <a:rPr lang="en-US" altLang="en-US" sz="2000" dirty="0">
                <a:solidFill>
                  <a:srgbClr val="FF0000"/>
                </a:solidFill>
                <a:latin typeface="Trebuchet MS" panose="020B0603020202020204" pitchFamily="34" charset="0"/>
                <a:ea typeface="MS PGothic" panose="020B0600070205080204" pitchFamily="34" charset="-128"/>
              </a:rPr>
              <a:t> </a:t>
            </a:r>
            <a:r>
              <a:rPr lang="en-US" altLang="en-US" sz="2000" dirty="0" err="1">
                <a:solidFill>
                  <a:schemeClr val="tx1"/>
                </a:solidFill>
                <a:latin typeface="Trebuchet MS" panose="020B0603020202020204" pitchFamily="34" charset="0"/>
                <a:ea typeface="MS PGothic" panose="020B0600070205080204" pitchFamily="34" charset="-128"/>
              </a:rPr>
              <a:t>print_lyrics</a:t>
            </a:r>
            <a:r>
              <a:rPr lang="en-US" altLang="en-US" sz="2000" dirty="0">
                <a:solidFill>
                  <a:schemeClr val="tx1"/>
                </a:solidFill>
                <a:latin typeface="Trebuchet MS" panose="020B0603020202020204" pitchFamily="34" charset="0"/>
                <a:ea typeface="MS PGothic" panose="020B0600070205080204" pitchFamily="34" charset="-128"/>
              </a:rPr>
              <a:t>():</a:t>
            </a:r>
          </a:p>
          <a:p>
            <a:pPr eaLnBrk="1" hangingPunct="1"/>
            <a:r>
              <a:rPr lang="en-US" altLang="en-US" sz="2000" dirty="0">
                <a:solidFill>
                  <a:schemeClr val="tx1"/>
                </a:solidFill>
                <a:latin typeface="Trebuchet MS" panose="020B0603020202020204" pitchFamily="34" charset="0"/>
                <a:ea typeface="MS PGothic" panose="020B0600070205080204" pitchFamily="34" charset="-128"/>
              </a:rPr>
              <a:t>    print "I saw you there, so beautiful.”</a:t>
            </a:r>
          </a:p>
          <a:p>
            <a:pPr eaLnBrk="1" hangingPunct="1"/>
            <a:r>
              <a:rPr lang="en-US" altLang="en-US" sz="2000" dirty="0">
                <a:solidFill>
                  <a:schemeClr val="tx1"/>
                </a:solidFill>
                <a:latin typeface="Trebuchet MS" panose="020B0603020202020204" pitchFamily="34" charset="0"/>
                <a:ea typeface="MS PGothic" panose="020B0600070205080204" pitchFamily="34" charset="-128"/>
              </a:rPr>
              <a:t>    print 'You stopped and stared, so magical.'</a:t>
            </a:r>
          </a:p>
          <a:p>
            <a:pPr algn="l" eaLnBrk="1" hangingPunct="1"/>
            <a:endParaRPr lang="en-US" altLang="en-US" sz="22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print </a:t>
            </a:r>
            <a:r>
              <a:rPr lang="en-US" altLang="en-US" sz="2200" dirty="0" smtClean="0">
                <a:solidFill>
                  <a:schemeClr val="tx1"/>
                </a:solidFill>
                <a:latin typeface="Trebuchet MS" panose="020B0603020202020204" pitchFamily="34" charset="0"/>
                <a:ea typeface="MS PGothic" panose="020B0600070205080204" pitchFamily="34" charset="-128"/>
              </a:rPr>
              <a:t>‘</a:t>
            </a:r>
            <a:r>
              <a:rPr lang="en-US" altLang="en-US" sz="2200" dirty="0" smtClean="0">
                <a:solidFill>
                  <a:srgbClr val="002060"/>
                </a:solidFill>
                <a:latin typeface="Trebuchet MS" panose="020B0603020202020204" pitchFamily="34" charset="0"/>
                <a:ea typeface="MS PGothic" panose="020B0600070205080204" pitchFamily="34" charset="-128"/>
              </a:rPr>
              <a:t>poem</a:t>
            </a:r>
            <a:r>
              <a:rPr lang="en-US" altLang="en-US" sz="2200" dirty="0" smtClean="0">
                <a:solidFill>
                  <a:schemeClr val="tx1"/>
                </a:solidFill>
                <a:latin typeface="Trebuchet MS" panose="020B0603020202020204" pitchFamily="34" charset="0"/>
                <a:ea typeface="MS PGothic" panose="020B0600070205080204" pitchFamily="34" charset="-128"/>
              </a:rPr>
              <a:t>'</a:t>
            </a:r>
            <a:endParaRPr lang="en-US" altLang="en-US" sz="2200"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200" dirty="0" err="1">
                <a:solidFill>
                  <a:srgbClr val="FF0000"/>
                </a:solidFill>
                <a:latin typeface="Trebuchet MS" panose="020B0603020202020204" pitchFamily="34" charset="0"/>
                <a:ea typeface="MS PGothic" panose="020B0600070205080204" pitchFamily="34" charset="-128"/>
              </a:rPr>
              <a:t>print_lyrics</a:t>
            </a:r>
            <a:r>
              <a:rPr lang="en-US" altLang="en-US" sz="2200" dirty="0">
                <a:solidFill>
                  <a:schemeClr val="tx1"/>
                </a:solidFill>
                <a:latin typeface="Trebuchet MS" panose="020B0603020202020204" pitchFamily="34" charset="0"/>
                <a:ea typeface="MS PGothic" panose="020B0600070205080204" pitchFamily="34" charset="-128"/>
              </a:rPr>
              <a:t>()</a:t>
            </a: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x = x + 2</a:t>
            </a:r>
          </a:p>
          <a:p>
            <a:pPr algn="l" eaLnBrk="1" hangingPunct="1"/>
            <a:r>
              <a:rPr lang="en-US" altLang="en-US" sz="2200" dirty="0">
                <a:solidFill>
                  <a:schemeClr val="tx1"/>
                </a:solidFill>
                <a:latin typeface="Trebuchet MS" panose="020B0603020202020204" pitchFamily="34" charset="0"/>
                <a:ea typeface="MS PGothic" panose="020B0600070205080204" pitchFamily="34" charset="-128"/>
              </a:rPr>
              <a:t>print x</a:t>
            </a:r>
          </a:p>
        </p:txBody>
      </p:sp>
      <p:sp>
        <p:nvSpPr>
          <p:cNvPr id="30722" name="Rectangle 2"/>
          <p:cNvSpPr>
            <a:spLocks/>
          </p:cNvSpPr>
          <p:nvPr/>
        </p:nvSpPr>
        <p:spPr bwMode="auto">
          <a:xfrm>
            <a:off x="4812574" y="3854053"/>
            <a:ext cx="4331425"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200" dirty="0">
                <a:solidFill>
                  <a:srgbClr val="002060"/>
                </a:solidFill>
                <a:latin typeface="Trebuchet MS" panose="020B0603020202020204" pitchFamily="34" charset="0"/>
                <a:ea typeface="MS PGothic" panose="020B0600070205080204" pitchFamily="34" charset="-128"/>
              </a:rPr>
              <a:t>Shakespeare</a:t>
            </a:r>
          </a:p>
          <a:p>
            <a:pPr eaLnBrk="1" hangingPunct="1"/>
            <a:r>
              <a:rPr lang="en-US" altLang="en-US" sz="2200" dirty="0">
                <a:solidFill>
                  <a:srgbClr val="002060"/>
                </a:solidFill>
                <a:latin typeface="Trebuchet MS" panose="020B0603020202020204" pitchFamily="34" charset="0"/>
                <a:ea typeface="MS PGothic" panose="020B0600070205080204" pitchFamily="34" charset="-128"/>
              </a:rPr>
              <a:t>poem</a:t>
            </a:r>
          </a:p>
          <a:p>
            <a:pPr eaLnBrk="1" hangingPunct="1"/>
            <a:r>
              <a:rPr lang="en-US" altLang="en-US" sz="2200" dirty="0">
                <a:solidFill>
                  <a:srgbClr val="FF0000"/>
                </a:solidFill>
                <a:latin typeface="Trebuchet MS" panose="020B0603020202020204" pitchFamily="34" charset="0"/>
                <a:ea typeface="MS PGothic" panose="020B0600070205080204" pitchFamily="34" charset="-128"/>
              </a:rPr>
              <a:t>I saw you there, so beautiful. You stopped and stared, so magical.</a:t>
            </a:r>
          </a:p>
          <a:p>
            <a:pPr algn="l" eaLnBrk="1" hangingPunct="1"/>
            <a:r>
              <a:rPr lang="en-US" altLang="en-US" sz="2200" dirty="0" smtClean="0">
                <a:solidFill>
                  <a:schemeClr val="tx1"/>
                </a:solidFill>
                <a:latin typeface="Trebuchet MS" panose="020B0603020202020204" pitchFamily="34" charset="0"/>
                <a:ea typeface="MS PGothic" panose="020B0600070205080204" pitchFamily="34" charset="-128"/>
              </a:rPr>
              <a:t>7</a:t>
            </a:r>
            <a:endParaRPr lang="en-US" altLang="en-US" sz="2200" dirty="0">
              <a:solidFill>
                <a:schemeClr val="tx1"/>
              </a:solidFill>
              <a:latin typeface="Trebuchet MS" panose="020B0603020202020204" pitchFamily="34" charset="0"/>
              <a:ea typeface="MS PGothic" panose="020B0600070205080204" pitchFamily="34" charset="-128"/>
            </a:endParaRPr>
          </a:p>
        </p:txBody>
      </p:sp>
      <p:sp>
        <p:nvSpPr>
          <p:cNvPr id="30723" name="Line 3"/>
          <p:cNvSpPr>
            <a:spLocks noChangeShapeType="1"/>
          </p:cNvSpPr>
          <p:nvPr/>
        </p:nvSpPr>
        <p:spPr bwMode="auto">
          <a:xfrm rot="10800000">
            <a:off x="2384592" y="4068183"/>
            <a:ext cx="2427982" cy="693837"/>
          </a:xfrm>
          <a:prstGeom prst="line">
            <a:avLst/>
          </a:prstGeom>
          <a:noFill/>
          <a:ln w="889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5" name="Rectangle 1"/>
          <p:cNvSpPr>
            <a:spLocks noGrp="1" noChangeArrowheads="1"/>
          </p:cNvSpPr>
          <p:nvPr>
            <p:ph type="title"/>
          </p:nvPr>
        </p:nvSpPr>
        <p:spPr>
          <a:xfrm>
            <a:off x="2002183" y="409079"/>
            <a:ext cx="6480720" cy="1000125"/>
          </a:xfrm>
        </p:spPr>
        <p:txBody>
          <a:bodyPr/>
          <a:lstStyle/>
          <a:p>
            <a:pPr eaLnBrk="1" hangingPunct="1">
              <a:defRPr/>
            </a:pPr>
            <a:r>
              <a:rPr lang="en-US" sz="3200" dirty="0" smtClean="0">
                <a:solidFill>
                  <a:srgbClr val="002060"/>
                </a:solidFill>
                <a:effectLst/>
                <a:sym typeface="Gill Sans" charset="0"/>
              </a:rPr>
              <a:t>Definitions and Uses</a:t>
            </a:r>
          </a:p>
        </p:txBody>
      </p:sp>
    </p:spTree>
    <p:extLst>
      <p:ext uri="{BB962C8B-B14F-4D97-AF65-F5344CB8AC3E}">
        <p14:creationId xmlns:p14="http://schemas.microsoft.com/office/powerpoint/2010/main" val="4178315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Arguments</a:t>
            </a:r>
          </a:p>
        </p:txBody>
      </p:sp>
      <p:sp>
        <p:nvSpPr>
          <p:cNvPr id="31746" name="Rectangle 2"/>
          <p:cNvSpPr>
            <a:spLocks noGrp="1" noChangeArrowheads="1"/>
          </p:cNvSpPr>
          <p:nvPr>
            <p:ph type="body" idx="1"/>
          </p:nvPr>
        </p:nvSpPr>
        <p:spPr>
          <a:xfrm>
            <a:off x="314178" y="1515949"/>
            <a:ext cx="8531241" cy="2185988"/>
          </a:xfrm>
        </p:spPr>
        <p:txBody>
          <a:bodyPr/>
          <a:lstStyle/>
          <a:p>
            <a:pPr marL="421481">
              <a:buFont typeface="Gill Sans" charset="0"/>
              <a:buChar char="•"/>
              <a:defRPr/>
            </a:pPr>
            <a:r>
              <a:rPr lang="en-US" sz="2800" dirty="0" smtClean="0">
                <a:sym typeface="Gill Sans" charset="0"/>
              </a:rPr>
              <a:t>An argument is a value we pass into the function as its input when we call the function</a:t>
            </a:r>
          </a:p>
          <a:p>
            <a:pPr marL="421481">
              <a:buFont typeface="Gill Sans" charset="0"/>
              <a:buChar char="•"/>
              <a:defRPr/>
            </a:pPr>
            <a:r>
              <a:rPr lang="en-US" sz="2800" dirty="0" smtClean="0">
                <a:sym typeface="Gill Sans" charset="0"/>
              </a:rPr>
              <a:t>We use arguments so we can direct the function to do different kinds of work when we call it at different times</a:t>
            </a:r>
          </a:p>
          <a:p>
            <a:pPr marL="421481">
              <a:buFont typeface="Gill Sans" charset="0"/>
              <a:buChar char="•"/>
              <a:defRPr/>
            </a:pPr>
            <a:r>
              <a:rPr lang="en-US" sz="2800" dirty="0" smtClean="0">
                <a:sym typeface="Gill Sans" charset="0"/>
              </a:rPr>
              <a:t>We put the arguments in parenthesis after the name of the function</a:t>
            </a:r>
          </a:p>
        </p:txBody>
      </p:sp>
      <p:sp>
        <p:nvSpPr>
          <p:cNvPr id="31747" name="Rectangle 3"/>
          <p:cNvSpPr>
            <a:spLocks/>
          </p:cNvSpPr>
          <p:nvPr/>
        </p:nvSpPr>
        <p:spPr bwMode="auto">
          <a:xfrm>
            <a:off x="2607469" y="4842333"/>
            <a:ext cx="377827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800" dirty="0">
                <a:solidFill>
                  <a:srgbClr val="0070C0"/>
                </a:solidFill>
                <a:latin typeface="Trebuchet MS" panose="020B0603020202020204" pitchFamily="34" charset="0"/>
                <a:ea typeface="MS PGothic" panose="020B0600070205080204" pitchFamily="34" charset="-128"/>
              </a:rPr>
              <a:t>big </a:t>
            </a:r>
            <a:r>
              <a:rPr lang="en-US" altLang="en-US" sz="2800" dirty="0">
                <a:solidFill>
                  <a:schemeClr val="tx1"/>
                </a:solidFill>
                <a:latin typeface="Trebuchet MS" panose="020B0603020202020204" pitchFamily="34" charset="0"/>
                <a:ea typeface="MS PGothic" panose="020B0600070205080204" pitchFamily="34" charset="-128"/>
              </a:rPr>
              <a:t>= </a:t>
            </a:r>
            <a:r>
              <a:rPr lang="en-US" altLang="en-US" sz="2800" dirty="0">
                <a:solidFill>
                  <a:srgbClr val="FF0000"/>
                </a:solidFill>
                <a:latin typeface="Trebuchet MS" panose="020B0603020202020204" pitchFamily="34" charset="0"/>
                <a:ea typeface="MS PGothic" panose="020B0600070205080204" pitchFamily="34" charset="-128"/>
              </a:rPr>
              <a:t>max</a:t>
            </a:r>
            <a:r>
              <a:rPr lang="en-US" altLang="en-US" sz="2800" dirty="0">
                <a:solidFill>
                  <a:schemeClr val="tx1"/>
                </a:solidFill>
                <a:latin typeface="Trebuchet MS" panose="020B0603020202020204" pitchFamily="34" charset="0"/>
                <a:ea typeface="MS PGothic" panose="020B0600070205080204" pitchFamily="34" charset="-128"/>
              </a:rPr>
              <a:t>(</a:t>
            </a:r>
            <a:r>
              <a:rPr lang="en-US" altLang="en-US" sz="2800" dirty="0">
                <a:solidFill>
                  <a:srgbClr val="002060"/>
                </a:solidFill>
                <a:latin typeface="Trebuchet MS" panose="020B0603020202020204" pitchFamily="34" charset="0"/>
                <a:ea typeface="MS PGothic" panose="020B0600070205080204" pitchFamily="34" charset="-128"/>
              </a:rPr>
              <a:t>'Hello world')</a:t>
            </a:r>
          </a:p>
        </p:txBody>
      </p:sp>
      <p:sp>
        <p:nvSpPr>
          <p:cNvPr id="31748" name="Rectangle 4"/>
          <p:cNvSpPr>
            <a:spLocks/>
          </p:cNvSpPr>
          <p:nvPr/>
        </p:nvSpPr>
        <p:spPr bwMode="auto">
          <a:xfrm>
            <a:off x="6467773" y="5410261"/>
            <a:ext cx="155811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800" dirty="0">
                <a:solidFill>
                  <a:srgbClr val="002060"/>
                </a:solidFill>
                <a:latin typeface="Trebuchet MS" panose="020B0603020202020204" pitchFamily="34" charset="0"/>
                <a:ea typeface="MS PGothic" panose="020B0600070205080204" pitchFamily="34" charset="-128"/>
              </a:rPr>
              <a:t>Argument</a:t>
            </a:r>
          </a:p>
        </p:txBody>
      </p:sp>
      <p:sp>
        <p:nvSpPr>
          <p:cNvPr id="31749" name="Line 5"/>
          <p:cNvSpPr>
            <a:spLocks noChangeShapeType="1"/>
          </p:cNvSpPr>
          <p:nvPr/>
        </p:nvSpPr>
        <p:spPr bwMode="auto">
          <a:xfrm>
            <a:off x="5576590" y="5376566"/>
            <a:ext cx="781347" cy="273248"/>
          </a:xfrm>
          <a:prstGeom prst="line">
            <a:avLst/>
          </a:prstGeom>
          <a:noFill/>
          <a:ln w="762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Tree>
    <p:extLst>
      <p:ext uri="{BB962C8B-B14F-4D97-AF65-F5344CB8AC3E}">
        <p14:creationId xmlns:p14="http://schemas.microsoft.com/office/powerpoint/2010/main" val="3107019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205273" y="1555686"/>
            <a:ext cx="4571999" cy="3207544"/>
          </a:xfrm>
        </p:spPr>
        <p:txBody>
          <a:bodyPr/>
          <a:lstStyle/>
          <a:p>
            <a:pPr marL="421481"/>
            <a:r>
              <a:rPr lang="en-US" altLang="en-US" sz="2800" dirty="0" smtClean="0"/>
              <a:t>A </a:t>
            </a:r>
            <a:r>
              <a:rPr lang="en-US" altLang="en-US" sz="2800" dirty="0" smtClean="0">
                <a:solidFill>
                  <a:srgbClr val="FF0000"/>
                </a:solidFill>
              </a:rPr>
              <a:t>parameter</a:t>
            </a:r>
            <a:r>
              <a:rPr lang="en-US" altLang="en-US" sz="2800" dirty="0" smtClean="0"/>
              <a:t> is a variable which we use in the function definition</a:t>
            </a:r>
          </a:p>
          <a:p>
            <a:pPr marL="421481"/>
            <a:r>
              <a:rPr lang="en-US" altLang="ja-JP" sz="2800" dirty="0" smtClean="0"/>
              <a:t>allows the code in the function to access the arguments for a particular function invocation.</a:t>
            </a:r>
            <a:endParaRPr lang="en-US" altLang="en-US" sz="2800" dirty="0" smtClean="0"/>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Parameters</a:t>
            </a:r>
            <a:endParaRPr lang="en-US" sz="3200" dirty="0" smtClean="0">
              <a:solidFill>
                <a:srgbClr val="002060"/>
              </a:solidFill>
              <a:effectLst/>
              <a:sym typeface="Gill Sans"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0776" y="1704976"/>
            <a:ext cx="3142127" cy="3389538"/>
          </a:xfrm>
          <a:prstGeom prst="rect">
            <a:avLst/>
          </a:prstGeom>
        </p:spPr>
      </p:pic>
      <p:sp>
        <p:nvSpPr>
          <p:cNvPr id="6" name="Rectangle 4"/>
          <p:cNvSpPr>
            <a:spLocks/>
          </p:cNvSpPr>
          <p:nvPr/>
        </p:nvSpPr>
        <p:spPr bwMode="auto">
          <a:xfrm>
            <a:off x="7529898" y="943128"/>
            <a:ext cx="167270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800" dirty="0" smtClean="0">
                <a:solidFill>
                  <a:srgbClr val="FF0000"/>
                </a:solidFill>
                <a:latin typeface="Trebuchet MS" panose="020B0603020202020204" pitchFamily="34" charset="0"/>
                <a:ea typeface="MS PGothic" panose="020B0600070205080204" pitchFamily="34" charset="-128"/>
              </a:rPr>
              <a:t>Parameter</a:t>
            </a:r>
            <a:endParaRPr lang="en-US" altLang="en-US" sz="2800" dirty="0">
              <a:solidFill>
                <a:srgbClr val="FF0000"/>
              </a:solidFill>
              <a:latin typeface="Trebuchet MS" panose="020B0603020202020204" pitchFamily="34" charset="0"/>
              <a:ea typeface="MS PGothic" panose="020B0600070205080204" pitchFamily="34" charset="-128"/>
            </a:endParaRPr>
          </a:p>
        </p:txBody>
      </p:sp>
      <p:sp>
        <p:nvSpPr>
          <p:cNvPr id="7" name="Line 5"/>
          <p:cNvSpPr>
            <a:spLocks noChangeShapeType="1"/>
          </p:cNvSpPr>
          <p:nvPr/>
        </p:nvSpPr>
        <p:spPr bwMode="auto">
          <a:xfrm flipV="1">
            <a:off x="7529898" y="1409202"/>
            <a:ext cx="953005" cy="295773"/>
          </a:xfrm>
          <a:prstGeom prst="line">
            <a:avLst/>
          </a:prstGeom>
          <a:noFill/>
          <a:ln w="762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Tree>
    <p:extLst>
      <p:ext uri="{BB962C8B-B14F-4D97-AF65-F5344CB8AC3E}">
        <p14:creationId xmlns:p14="http://schemas.microsoft.com/office/powerpoint/2010/main" val="3080961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Return Values (1)</a:t>
            </a:r>
          </a:p>
        </p:txBody>
      </p:sp>
      <p:sp>
        <p:nvSpPr>
          <p:cNvPr id="33794" name="Rectangle 2"/>
          <p:cNvSpPr>
            <a:spLocks noGrp="1" noChangeArrowheads="1"/>
          </p:cNvSpPr>
          <p:nvPr>
            <p:ph type="body" idx="1"/>
          </p:nvPr>
        </p:nvSpPr>
        <p:spPr>
          <a:xfrm>
            <a:off x="258196" y="1409204"/>
            <a:ext cx="8428604" cy="1450181"/>
          </a:xfrm>
        </p:spPr>
        <p:txBody>
          <a:bodyPr/>
          <a:lstStyle/>
          <a:p>
            <a:pPr marL="421481">
              <a:buFont typeface="Gill Sans" charset="0"/>
              <a:buChar char="•"/>
              <a:defRPr/>
            </a:pPr>
            <a:r>
              <a:rPr lang="en-US" sz="2800" dirty="0" smtClean="0">
                <a:sym typeface="Gill Sans" charset="0"/>
              </a:rPr>
              <a:t>Often a function will take its arguments, do some computation and </a:t>
            </a:r>
            <a:r>
              <a:rPr lang="en-US" sz="2800" dirty="0" smtClean="0">
                <a:solidFill>
                  <a:srgbClr val="FF0000"/>
                </a:solidFill>
                <a:sym typeface="Gill Sans" charset="0"/>
              </a:rPr>
              <a:t>return </a:t>
            </a:r>
            <a:r>
              <a:rPr lang="en-US" sz="2800" dirty="0" smtClean="0">
                <a:sym typeface="Gill Sans" charset="0"/>
              </a:rPr>
              <a:t>a value to be used as the value of the function call in the</a:t>
            </a:r>
            <a:r>
              <a:rPr lang="en-US" sz="2800" dirty="0" smtClean="0">
                <a:solidFill>
                  <a:srgbClr val="FF0000"/>
                </a:solidFill>
                <a:sym typeface="Gill Sans" charset="0"/>
              </a:rPr>
              <a:t> calling expression</a:t>
            </a:r>
            <a:r>
              <a:rPr lang="en-US" sz="2800" dirty="0" smtClean="0">
                <a:sym typeface="Gill Sans" charset="0"/>
              </a:rPr>
              <a:t>.  The </a:t>
            </a:r>
            <a:r>
              <a:rPr lang="en-US" sz="2800" dirty="0" smtClean="0">
                <a:solidFill>
                  <a:srgbClr val="FF0000"/>
                </a:solidFill>
                <a:sym typeface="Gill Sans" charset="0"/>
              </a:rPr>
              <a:t>return </a:t>
            </a:r>
            <a:r>
              <a:rPr lang="en-US" sz="2800" dirty="0" smtClean="0">
                <a:sym typeface="Gill Sans" charset="0"/>
              </a:rPr>
              <a:t>keyword is used for this.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264" y="3338371"/>
            <a:ext cx="5849702" cy="2931799"/>
          </a:xfrm>
          <a:prstGeom prst="rect">
            <a:avLst/>
          </a:prstGeom>
        </p:spPr>
      </p:pic>
    </p:spTree>
    <p:extLst>
      <p:ext uri="{BB962C8B-B14F-4D97-AF65-F5344CB8AC3E}">
        <p14:creationId xmlns:p14="http://schemas.microsoft.com/office/powerpoint/2010/main" val="2710845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idx="1"/>
          </p:nvPr>
        </p:nvSpPr>
        <p:spPr>
          <a:xfrm>
            <a:off x="309113" y="1409204"/>
            <a:ext cx="4754583" cy="3207544"/>
          </a:xfrm>
        </p:spPr>
        <p:txBody>
          <a:bodyPr/>
          <a:lstStyle/>
          <a:p>
            <a:pPr marL="421481"/>
            <a:r>
              <a:rPr lang="en-US" altLang="en-US" sz="2800" dirty="0" smtClean="0"/>
              <a:t>A </a:t>
            </a:r>
            <a:r>
              <a:rPr lang="ja-JP" altLang="en-US" sz="2800" dirty="0" smtClean="0">
                <a:latin typeface="Arial" panose="020B0604020202020204" pitchFamily="34" charset="0"/>
              </a:rPr>
              <a:t>“</a:t>
            </a:r>
            <a:r>
              <a:rPr lang="en-US" altLang="ja-JP" sz="2800" dirty="0" smtClean="0"/>
              <a:t>fruitful</a:t>
            </a:r>
            <a:r>
              <a:rPr lang="ja-JP" altLang="en-US" sz="2800" dirty="0" smtClean="0">
                <a:latin typeface="Arial" panose="020B0604020202020204" pitchFamily="34" charset="0"/>
              </a:rPr>
              <a:t>”</a:t>
            </a:r>
            <a:r>
              <a:rPr lang="en-US" altLang="ja-JP" sz="2800" dirty="0" smtClean="0"/>
              <a:t> function is one that produces a </a:t>
            </a:r>
            <a:r>
              <a:rPr lang="en-US" altLang="ja-JP" sz="2800" dirty="0" smtClean="0">
                <a:solidFill>
                  <a:srgbClr val="FF0000"/>
                </a:solidFill>
              </a:rPr>
              <a:t>result</a:t>
            </a:r>
            <a:r>
              <a:rPr lang="en-US" altLang="ja-JP" sz="2800" dirty="0" smtClean="0"/>
              <a:t> (or </a:t>
            </a:r>
            <a:r>
              <a:rPr lang="en-US" altLang="ja-JP" sz="2800" dirty="0" smtClean="0">
                <a:solidFill>
                  <a:srgbClr val="FF0000"/>
                </a:solidFill>
              </a:rPr>
              <a:t>return value</a:t>
            </a:r>
            <a:r>
              <a:rPr lang="en-US" altLang="ja-JP" sz="2800" dirty="0" smtClean="0"/>
              <a:t>)</a:t>
            </a:r>
          </a:p>
          <a:p>
            <a:pPr marL="421481"/>
            <a:r>
              <a:rPr lang="en-US" altLang="en-US" sz="2800" dirty="0" smtClean="0"/>
              <a:t>The return statement </a:t>
            </a:r>
            <a:r>
              <a:rPr lang="en-US" altLang="en-US" sz="2800" dirty="0" smtClean="0">
                <a:solidFill>
                  <a:srgbClr val="FF0000"/>
                </a:solidFill>
              </a:rPr>
              <a:t>ends the function execution and </a:t>
            </a:r>
            <a:r>
              <a:rPr lang="ja-JP" altLang="en-US" sz="2800" dirty="0" smtClean="0">
                <a:solidFill>
                  <a:srgbClr val="FF0000"/>
                </a:solidFill>
                <a:latin typeface="Arial" panose="020B0604020202020204" pitchFamily="34" charset="0"/>
              </a:rPr>
              <a:t>“</a:t>
            </a:r>
            <a:r>
              <a:rPr lang="en-US" altLang="ja-JP" sz="2800" dirty="0" smtClean="0">
                <a:solidFill>
                  <a:srgbClr val="FF0000"/>
                </a:solidFill>
              </a:rPr>
              <a:t>sends back</a:t>
            </a:r>
            <a:r>
              <a:rPr lang="ja-JP" altLang="en-US" sz="2800" dirty="0" smtClean="0">
                <a:solidFill>
                  <a:srgbClr val="FF0000"/>
                </a:solidFill>
                <a:latin typeface="Arial" panose="020B0604020202020204" pitchFamily="34" charset="0"/>
              </a:rPr>
              <a:t>”</a:t>
            </a:r>
            <a:r>
              <a:rPr lang="en-US" altLang="ja-JP" sz="2800" dirty="0" smtClean="0">
                <a:solidFill>
                  <a:srgbClr val="FF0000"/>
                </a:solidFill>
              </a:rPr>
              <a:t> the result </a:t>
            </a:r>
            <a:r>
              <a:rPr lang="en-US" altLang="ja-JP" sz="2800" dirty="0" smtClean="0"/>
              <a:t>of the function</a:t>
            </a:r>
            <a:endParaRPr lang="en-US" altLang="en-US" sz="2800" dirty="0" smtClean="0"/>
          </a:p>
        </p:txBody>
      </p:sp>
      <p:sp>
        <p:nvSpPr>
          <p:cNvPr id="34819" name="Rectangle 3"/>
          <p:cNvSpPr>
            <a:spLocks/>
          </p:cNvSpPr>
          <p:nvPr/>
        </p:nvSpPr>
        <p:spPr bwMode="auto">
          <a:xfrm>
            <a:off x="5654278" y="1244062"/>
            <a:ext cx="3496150" cy="436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&gt;&gt;&gt; </a:t>
            </a:r>
            <a:r>
              <a:rPr lang="en-US" altLang="en-US" sz="2025" dirty="0" err="1">
                <a:solidFill>
                  <a:schemeClr val="tx1"/>
                </a:solidFill>
                <a:latin typeface="Trebuchet MS" panose="020B0603020202020204" pitchFamily="34" charset="0"/>
                <a:ea typeface="MS PGothic" panose="020B0600070205080204" pitchFamily="34" charset="-128"/>
              </a:rPr>
              <a:t>def</a:t>
            </a:r>
            <a:r>
              <a:rPr lang="en-US" altLang="en-US" sz="2025" dirty="0">
                <a:solidFill>
                  <a:schemeClr val="tx1"/>
                </a:solidFill>
                <a:latin typeface="Trebuchet MS" panose="020B0603020202020204" pitchFamily="34" charset="0"/>
                <a:ea typeface="MS PGothic" panose="020B0600070205080204" pitchFamily="34" charset="-128"/>
              </a:rPr>
              <a:t> greet(</a:t>
            </a:r>
            <a:r>
              <a:rPr lang="en-US" altLang="en-US" sz="2025" dirty="0" err="1">
                <a:solidFill>
                  <a:schemeClr val="tx1"/>
                </a:solidFill>
                <a:latin typeface="Trebuchet MS" panose="020B0603020202020204" pitchFamily="34" charset="0"/>
                <a:ea typeface="MS PGothic" panose="020B0600070205080204" pitchFamily="34" charset="-128"/>
              </a:rPr>
              <a:t>lang</a:t>
            </a:r>
            <a:r>
              <a:rPr lang="en-US" altLang="en-US" sz="2025" dirty="0">
                <a:solidFill>
                  <a:schemeClr val="tx1"/>
                </a:solidFill>
                <a:latin typeface="Trebuchet MS" panose="020B0603020202020204" pitchFamily="34" charset="0"/>
                <a:ea typeface="MS PGothic" panose="020B0600070205080204" pitchFamily="34" charset="-128"/>
              </a:rPr>
              <a:t>):</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if </a:t>
            </a:r>
            <a:r>
              <a:rPr lang="en-US" altLang="en-US" sz="2025" dirty="0" err="1">
                <a:solidFill>
                  <a:schemeClr val="tx1"/>
                </a:solidFill>
                <a:latin typeface="Trebuchet MS" panose="020B0603020202020204" pitchFamily="34" charset="0"/>
                <a:ea typeface="MS PGothic" panose="020B0600070205080204" pitchFamily="34" charset="-128"/>
              </a:rPr>
              <a:t>lang</a:t>
            </a:r>
            <a:r>
              <a:rPr lang="en-US" altLang="en-US" sz="2025" dirty="0">
                <a:solidFill>
                  <a:schemeClr val="tx1"/>
                </a:solidFill>
                <a:latin typeface="Trebuchet MS" panose="020B0603020202020204" pitchFamily="34" charset="0"/>
                <a:ea typeface="MS PGothic" panose="020B0600070205080204" pitchFamily="34" charset="-128"/>
              </a:rPr>
              <a:t> == '</a:t>
            </a:r>
            <a:r>
              <a:rPr lang="en-US" altLang="en-US" sz="2025" dirty="0" err="1">
                <a:solidFill>
                  <a:schemeClr val="tx1"/>
                </a:solidFill>
                <a:latin typeface="Trebuchet MS" panose="020B0603020202020204" pitchFamily="34" charset="0"/>
                <a:ea typeface="MS PGothic" panose="020B0600070205080204" pitchFamily="34" charset="-128"/>
              </a:rPr>
              <a:t>es</a:t>
            </a:r>
            <a:r>
              <a:rPr lang="en-US" altLang="en-US" sz="2025" dirty="0">
                <a:solidFill>
                  <a:schemeClr val="tx1"/>
                </a:solidFill>
                <a:latin typeface="Trebuchet MS" panose="020B0603020202020204" pitchFamily="34" charset="0"/>
                <a:ea typeface="MS PGothic" panose="020B0600070205080204" pitchFamily="34" charset="-128"/>
              </a:rPr>
              <a:t>':</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return '</a:t>
            </a:r>
            <a:r>
              <a:rPr lang="en-US" altLang="en-US" sz="2025" dirty="0" err="1">
                <a:solidFill>
                  <a:schemeClr val="tx1"/>
                </a:solidFill>
                <a:latin typeface="Trebuchet MS" panose="020B0603020202020204" pitchFamily="34" charset="0"/>
                <a:ea typeface="MS PGothic" panose="020B0600070205080204" pitchFamily="34" charset="-128"/>
              </a:rPr>
              <a:t>Hola</a:t>
            </a:r>
            <a:r>
              <a:rPr lang="en-US" altLang="en-US" sz="2025" dirty="0">
                <a:solidFill>
                  <a:schemeClr val="tx1"/>
                </a:solidFill>
                <a:latin typeface="Trebuchet MS" panose="020B0603020202020204" pitchFamily="34" charset="0"/>
                <a:ea typeface="MS PGothic" panose="020B0600070205080204" pitchFamily="34" charset="-128"/>
              </a:rPr>
              <a:t>’</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a:t>
            </a:r>
            <a:r>
              <a:rPr lang="en-US" altLang="en-US" sz="2025" dirty="0" err="1">
                <a:solidFill>
                  <a:schemeClr val="tx1"/>
                </a:solidFill>
                <a:latin typeface="Trebuchet MS" panose="020B0603020202020204" pitchFamily="34" charset="0"/>
                <a:ea typeface="MS PGothic" panose="020B0600070205080204" pitchFamily="34" charset="-128"/>
              </a:rPr>
              <a:t>elif</a:t>
            </a:r>
            <a:r>
              <a:rPr lang="en-US" altLang="en-US" sz="2025" dirty="0">
                <a:solidFill>
                  <a:schemeClr val="tx1"/>
                </a:solidFill>
                <a:latin typeface="Trebuchet MS" panose="020B0603020202020204" pitchFamily="34" charset="0"/>
                <a:ea typeface="MS PGothic" panose="020B0600070205080204" pitchFamily="34" charset="-128"/>
              </a:rPr>
              <a:t> </a:t>
            </a:r>
            <a:r>
              <a:rPr lang="en-US" altLang="en-US" sz="2025" dirty="0" err="1">
                <a:solidFill>
                  <a:schemeClr val="tx1"/>
                </a:solidFill>
                <a:latin typeface="Trebuchet MS" panose="020B0603020202020204" pitchFamily="34" charset="0"/>
                <a:ea typeface="MS PGothic" panose="020B0600070205080204" pitchFamily="34" charset="-128"/>
              </a:rPr>
              <a:t>lang</a:t>
            </a:r>
            <a:r>
              <a:rPr lang="en-US" altLang="en-US" sz="2025" dirty="0">
                <a:solidFill>
                  <a:schemeClr val="tx1"/>
                </a:solidFill>
                <a:latin typeface="Trebuchet MS" panose="020B0603020202020204" pitchFamily="34" charset="0"/>
                <a:ea typeface="MS PGothic" panose="020B0600070205080204" pitchFamily="34" charset="-128"/>
              </a:rPr>
              <a:t> == '</a:t>
            </a:r>
            <a:r>
              <a:rPr lang="en-US" altLang="en-US" sz="2025" dirty="0" err="1">
                <a:solidFill>
                  <a:schemeClr val="tx1"/>
                </a:solidFill>
                <a:latin typeface="Trebuchet MS" panose="020B0603020202020204" pitchFamily="34" charset="0"/>
                <a:ea typeface="MS PGothic" panose="020B0600070205080204" pitchFamily="34" charset="-128"/>
              </a:rPr>
              <a:t>fr</a:t>
            </a:r>
            <a:r>
              <a:rPr lang="en-US" altLang="en-US" sz="2025" dirty="0">
                <a:solidFill>
                  <a:schemeClr val="tx1"/>
                </a:solidFill>
                <a:latin typeface="Trebuchet MS" panose="020B0603020202020204" pitchFamily="34" charset="0"/>
                <a:ea typeface="MS PGothic" panose="020B0600070205080204" pitchFamily="34" charset="-128"/>
              </a:rPr>
              <a:t>':</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return 'Bonjour’</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else:</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a:t>
            </a:r>
            <a:r>
              <a:rPr lang="en-US" altLang="en-US" sz="2025" dirty="0">
                <a:solidFill>
                  <a:srgbClr val="FF0000"/>
                </a:solidFill>
                <a:latin typeface="Trebuchet MS" panose="020B0603020202020204" pitchFamily="34" charset="0"/>
                <a:ea typeface="MS PGothic" panose="020B0600070205080204" pitchFamily="34" charset="-128"/>
              </a:rPr>
              <a:t>return 'Hello’</a:t>
            </a: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 &gt;&gt;&gt; print greet('</a:t>
            </a:r>
            <a:r>
              <a:rPr lang="en-US" altLang="en-US" sz="2025" dirty="0" err="1">
                <a:solidFill>
                  <a:schemeClr val="tx1"/>
                </a:solidFill>
                <a:latin typeface="Trebuchet MS" panose="020B0603020202020204" pitchFamily="34" charset="0"/>
                <a:ea typeface="MS PGothic" panose="020B0600070205080204" pitchFamily="34" charset="-128"/>
              </a:rPr>
              <a:t>en</a:t>
            </a:r>
            <a:r>
              <a:rPr lang="en-US" altLang="en-US" sz="2025" dirty="0" smtClean="0">
                <a:solidFill>
                  <a:schemeClr val="tx1"/>
                </a:solidFill>
                <a:latin typeface="Trebuchet MS" panose="020B0603020202020204" pitchFamily="34" charset="0"/>
                <a:ea typeface="MS PGothic" panose="020B0600070205080204" pitchFamily="34" charset="-128"/>
              </a:rPr>
              <a:t>'),‘John’</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Hello </a:t>
            </a:r>
            <a:r>
              <a:rPr lang="en-US" altLang="en-US" sz="2025" dirty="0" smtClean="0">
                <a:solidFill>
                  <a:schemeClr val="tx1"/>
                </a:solidFill>
                <a:latin typeface="Trebuchet MS" panose="020B0603020202020204" pitchFamily="34" charset="0"/>
                <a:ea typeface="MS PGothic" panose="020B0600070205080204" pitchFamily="34" charset="-128"/>
              </a:rPr>
              <a:t>John</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&gt;&gt;&gt; print greet('</a:t>
            </a:r>
            <a:r>
              <a:rPr lang="en-US" altLang="en-US" sz="2025" dirty="0" err="1">
                <a:solidFill>
                  <a:schemeClr val="tx1"/>
                </a:solidFill>
                <a:latin typeface="Trebuchet MS" panose="020B0603020202020204" pitchFamily="34" charset="0"/>
                <a:ea typeface="MS PGothic" panose="020B0600070205080204" pitchFamily="34" charset="-128"/>
              </a:rPr>
              <a:t>es</a:t>
            </a:r>
            <a:r>
              <a:rPr lang="en-US" altLang="en-US" sz="2025" dirty="0" smtClean="0">
                <a:solidFill>
                  <a:schemeClr val="tx1"/>
                </a:solidFill>
                <a:latin typeface="Trebuchet MS" panose="020B0603020202020204" pitchFamily="34" charset="0"/>
                <a:ea typeface="MS PGothic" panose="020B0600070205080204" pitchFamily="34" charset="-128"/>
              </a:rPr>
              <a:t>'),‘Mary’</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err="1">
                <a:solidFill>
                  <a:schemeClr val="tx1"/>
                </a:solidFill>
                <a:latin typeface="Trebuchet MS" panose="020B0603020202020204" pitchFamily="34" charset="0"/>
                <a:ea typeface="MS PGothic" panose="020B0600070205080204" pitchFamily="34" charset="-128"/>
              </a:rPr>
              <a:t>Hola</a:t>
            </a:r>
            <a:r>
              <a:rPr lang="en-US" altLang="en-US" sz="2025" dirty="0">
                <a:solidFill>
                  <a:schemeClr val="tx1"/>
                </a:solidFill>
                <a:latin typeface="Trebuchet MS" panose="020B0603020202020204" pitchFamily="34" charset="0"/>
                <a:ea typeface="MS PGothic" panose="020B0600070205080204" pitchFamily="34" charset="-128"/>
              </a:rPr>
              <a:t> </a:t>
            </a:r>
            <a:r>
              <a:rPr lang="en-US" altLang="en-US" sz="2025" dirty="0" smtClean="0">
                <a:solidFill>
                  <a:schemeClr val="tx1"/>
                </a:solidFill>
                <a:latin typeface="Trebuchet MS" panose="020B0603020202020204" pitchFamily="34" charset="0"/>
                <a:ea typeface="MS PGothic" panose="020B0600070205080204" pitchFamily="34" charset="-128"/>
              </a:rPr>
              <a:t>Mary</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&gt;&gt;&gt; print greet('</a:t>
            </a:r>
            <a:r>
              <a:rPr lang="en-US" altLang="en-US" sz="2025" dirty="0" err="1">
                <a:solidFill>
                  <a:schemeClr val="tx1"/>
                </a:solidFill>
                <a:latin typeface="Trebuchet MS" panose="020B0603020202020204" pitchFamily="34" charset="0"/>
                <a:ea typeface="MS PGothic" panose="020B0600070205080204" pitchFamily="34" charset="-128"/>
              </a:rPr>
              <a:t>fr</a:t>
            </a:r>
            <a:r>
              <a:rPr lang="en-US" altLang="en-US" sz="2025" dirty="0" smtClean="0">
                <a:solidFill>
                  <a:schemeClr val="tx1"/>
                </a:solidFill>
                <a:latin typeface="Trebuchet MS" panose="020B0603020202020204" pitchFamily="34" charset="0"/>
                <a:ea typeface="MS PGothic" panose="020B0600070205080204" pitchFamily="34" charset="-128"/>
              </a:rPr>
              <a:t>'),‘Sara’</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Bonjour </a:t>
            </a:r>
            <a:r>
              <a:rPr lang="en-US" altLang="en-US" sz="2025" dirty="0" smtClean="0">
                <a:solidFill>
                  <a:schemeClr val="tx1"/>
                </a:solidFill>
                <a:latin typeface="Trebuchet MS" panose="020B0603020202020204" pitchFamily="34" charset="0"/>
                <a:ea typeface="MS PGothic" panose="020B0600070205080204" pitchFamily="34" charset="-128"/>
              </a:rPr>
              <a:t>Sara</a:t>
            </a:r>
            <a:endParaRPr lang="en-US" altLang="en-US" sz="2025" dirty="0">
              <a:solidFill>
                <a:schemeClr val="tx1"/>
              </a:solidFill>
              <a:latin typeface="Trebuchet MS" panose="020B0603020202020204" pitchFamily="34" charset="0"/>
              <a:ea typeface="MS PGothic" panose="020B0600070205080204" pitchFamily="34" charset="-128"/>
            </a:endParaRPr>
          </a:p>
          <a:p>
            <a:pPr algn="l" eaLnBrk="1" hangingPunct="1"/>
            <a:r>
              <a:rPr lang="en-US" altLang="en-US" sz="2025" dirty="0">
                <a:solidFill>
                  <a:schemeClr val="tx1"/>
                </a:solidFill>
                <a:latin typeface="Trebuchet MS" panose="020B0603020202020204" pitchFamily="34" charset="0"/>
                <a:ea typeface="MS PGothic" panose="020B0600070205080204" pitchFamily="34" charset="-128"/>
              </a:rPr>
              <a:t>&gt;&gt;&gt; </a:t>
            </a:r>
          </a:p>
        </p:txBody>
      </p:sp>
      <p:sp>
        <p:nvSpPr>
          <p:cNvPr id="5" name="Rectangle 1"/>
          <p:cNvSpPr txBox="1">
            <a:spLocks noChangeArrowheads="1"/>
          </p:cNvSpPr>
          <p:nvPr/>
        </p:nvSpPr>
        <p:spPr bwMode="auto">
          <a:xfrm>
            <a:off x="2002183" y="409079"/>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smtClean="0">
                <a:solidFill>
                  <a:srgbClr val="002060"/>
                </a:solidFill>
                <a:effectLst/>
                <a:sym typeface="Gill Sans" charset="0"/>
              </a:rPr>
              <a:t>Return Values (2)</a:t>
            </a:r>
          </a:p>
        </p:txBody>
      </p:sp>
    </p:spTree>
    <p:extLst>
      <p:ext uri="{BB962C8B-B14F-4D97-AF65-F5344CB8AC3E}">
        <p14:creationId xmlns:p14="http://schemas.microsoft.com/office/powerpoint/2010/main" val="2920187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Multiple Parameters / Arguments</a:t>
            </a:r>
          </a:p>
        </p:txBody>
      </p:sp>
      <p:sp>
        <p:nvSpPr>
          <p:cNvPr id="36866" name="Rectangle 2"/>
          <p:cNvSpPr>
            <a:spLocks noGrp="1" noChangeArrowheads="1"/>
          </p:cNvSpPr>
          <p:nvPr>
            <p:ph type="body" idx="1"/>
          </p:nvPr>
        </p:nvSpPr>
        <p:spPr>
          <a:xfrm>
            <a:off x="351501" y="1427865"/>
            <a:ext cx="4817658" cy="3207544"/>
          </a:xfrm>
        </p:spPr>
        <p:txBody>
          <a:bodyPr/>
          <a:lstStyle/>
          <a:p>
            <a:pPr marL="421481">
              <a:buFont typeface="Gill Sans" charset="0"/>
              <a:buChar char="•"/>
              <a:defRPr/>
            </a:pPr>
            <a:r>
              <a:rPr lang="en-US" sz="2800" dirty="0" smtClean="0">
                <a:sym typeface="Gill Sans" charset="0"/>
              </a:rPr>
              <a:t>We can define more than one parameter in the function definition</a:t>
            </a:r>
          </a:p>
          <a:p>
            <a:pPr marL="421481">
              <a:buFont typeface="Gill Sans" charset="0"/>
              <a:buChar char="•"/>
              <a:defRPr/>
            </a:pPr>
            <a:r>
              <a:rPr lang="en-US" sz="2800" dirty="0" smtClean="0">
                <a:sym typeface="Gill Sans" charset="0"/>
              </a:rPr>
              <a:t>We simply add </a:t>
            </a:r>
            <a:r>
              <a:rPr lang="en-US" sz="2800" dirty="0" smtClean="0">
                <a:solidFill>
                  <a:srgbClr val="FF0000"/>
                </a:solidFill>
                <a:sym typeface="Gill Sans" charset="0"/>
              </a:rPr>
              <a:t>more arguments</a:t>
            </a:r>
            <a:r>
              <a:rPr lang="en-US" sz="2800" dirty="0" smtClean="0">
                <a:sym typeface="Gill Sans" charset="0"/>
              </a:rPr>
              <a:t> when we call the function</a:t>
            </a:r>
          </a:p>
          <a:p>
            <a:pPr marL="421481">
              <a:buFont typeface="Gill Sans" charset="0"/>
              <a:buChar char="•"/>
              <a:defRPr/>
            </a:pPr>
            <a:r>
              <a:rPr lang="en-US" sz="2800" dirty="0" smtClean="0">
                <a:sym typeface="Gill Sans" charset="0"/>
              </a:rPr>
              <a:t>We match the number and order of arguments and parameters</a:t>
            </a:r>
          </a:p>
        </p:txBody>
      </p:sp>
      <p:sp>
        <p:nvSpPr>
          <p:cNvPr id="36867" name="Rectangle 3"/>
          <p:cNvSpPr>
            <a:spLocks/>
          </p:cNvSpPr>
          <p:nvPr/>
        </p:nvSpPr>
        <p:spPr bwMode="auto">
          <a:xfrm>
            <a:off x="6360617" y="3002162"/>
            <a:ext cx="2449388"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err="1">
                <a:solidFill>
                  <a:schemeClr val="tx1"/>
                </a:solidFill>
                <a:latin typeface="Trebuchet MS" panose="020B0603020202020204" pitchFamily="34" charset="0"/>
                <a:ea typeface="MS PGothic" panose="020B0600070205080204" pitchFamily="34" charset="-128"/>
              </a:rPr>
              <a:t>def</a:t>
            </a:r>
            <a:r>
              <a:rPr lang="en-US" altLang="en-US" sz="2400" dirty="0">
                <a:solidFill>
                  <a:schemeClr val="tx1"/>
                </a:solidFill>
                <a:latin typeface="Trebuchet MS" panose="020B0603020202020204" pitchFamily="34" charset="0"/>
                <a:ea typeface="MS PGothic" panose="020B0600070205080204" pitchFamily="34" charset="-128"/>
              </a:rPr>
              <a:t> </a:t>
            </a:r>
            <a:r>
              <a:rPr lang="en-US" altLang="en-US" sz="2400" dirty="0" err="1">
                <a:solidFill>
                  <a:schemeClr val="tx1"/>
                </a:solidFill>
                <a:latin typeface="Trebuchet MS" panose="020B0603020202020204" pitchFamily="34" charset="0"/>
                <a:ea typeface="MS PGothic" panose="020B0600070205080204" pitchFamily="34" charset="-128"/>
              </a:rPr>
              <a:t>addtwo</a:t>
            </a:r>
            <a:r>
              <a:rPr lang="en-US" altLang="en-US" sz="2400" dirty="0">
                <a:solidFill>
                  <a:schemeClr val="tx1"/>
                </a:solidFill>
                <a:latin typeface="Trebuchet MS" panose="020B0603020202020204" pitchFamily="34" charset="0"/>
                <a:ea typeface="MS PGothic" panose="020B0600070205080204" pitchFamily="34" charset="-128"/>
              </a:rPr>
              <a:t>(a, b):</a:t>
            </a:r>
          </a:p>
          <a:p>
            <a:pPr algn="l" eaLnBrk="1" hangingPunct="1"/>
            <a:r>
              <a:rPr lang="en-US" altLang="en-US" sz="2400" dirty="0">
                <a:solidFill>
                  <a:schemeClr val="tx1"/>
                </a:solidFill>
                <a:latin typeface="Trebuchet MS" panose="020B0603020202020204" pitchFamily="34" charset="0"/>
                <a:ea typeface="MS PGothic" panose="020B0600070205080204" pitchFamily="34" charset="-128"/>
              </a:rPr>
              <a:t>    added = a + b</a:t>
            </a:r>
          </a:p>
          <a:p>
            <a:pPr algn="l" eaLnBrk="1" hangingPunct="1"/>
            <a:r>
              <a:rPr lang="en-US" altLang="en-US" sz="2400" dirty="0" smtClean="0">
                <a:solidFill>
                  <a:schemeClr val="tx1"/>
                </a:solidFill>
                <a:latin typeface="Trebuchet MS" panose="020B0603020202020204" pitchFamily="34" charset="0"/>
                <a:ea typeface="MS PGothic" panose="020B0600070205080204" pitchFamily="34" charset="-128"/>
              </a:rPr>
              <a:t>    return </a:t>
            </a:r>
            <a:r>
              <a:rPr lang="en-US" altLang="en-US" sz="2400" dirty="0" smtClean="0">
                <a:solidFill>
                  <a:srgbClr val="002060"/>
                </a:solidFill>
                <a:latin typeface="Trebuchet MS" panose="020B0603020202020204" pitchFamily="34" charset="0"/>
                <a:ea typeface="MS PGothic" panose="020B0600070205080204" pitchFamily="34" charset="-128"/>
              </a:rPr>
              <a:t>added</a:t>
            </a:r>
          </a:p>
          <a:p>
            <a:pPr algn="l" eaLnBrk="1" hangingPunct="1"/>
            <a:r>
              <a:rPr lang="en-US" altLang="en-US" sz="2400" dirty="0" smtClean="0">
                <a:solidFill>
                  <a:srgbClr val="FF0000"/>
                </a:solidFill>
                <a:latin typeface="Trebuchet MS" panose="020B0603020202020204" pitchFamily="34" charset="0"/>
                <a:ea typeface="MS PGothic" panose="020B0600070205080204" pitchFamily="34" charset="-128"/>
              </a:rPr>
              <a:t>x = </a:t>
            </a:r>
            <a:r>
              <a:rPr lang="en-US" altLang="en-US" sz="2400" dirty="0" err="1" smtClean="0">
                <a:solidFill>
                  <a:srgbClr val="FF0000"/>
                </a:solidFill>
                <a:latin typeface="Trebuchet MS" panose="020B0603020202020204" pitchFamily="34" charset="0"/>
                <a:ea typeface="MS PGothic" panose="020B0600070205080204" pitchFamily="34" charset="-128"/>
              </a:rPr>
              <a:t>addtwo</a:t>
            </a:r>
            <a:r>
              <a:rPr lang="en-US" altLang="en-US" sz="2400" dirty="0" smtClean="0">
                <a:solidFill>
                  <a:srgbClr val="FF0000"/>
                </a:solidFill>
                <a:latin typeface="Trebuchet MS" panose="020B0603020202020204" pitchFamily="34" charset="0"/>
                <a:ea typeface="MS PGothic" panose="020B0600070205080204" pitchFamily="34" charset="-128"/>
              </a:rPr>
              <a:t>(1, 2)</a:t>
            </a:r>
          </a:p>
          <a:p>
            <a:pPr algn="l" eaLnBrk="1" hangingPunct="1"/>
            <a:r>
              <a:rPr lang="en-US" altLang="en-US" sz="2400" dirty="0" smtClean="0">
                <a:solidFill>
                  <a:srgbClr val="FF0000"/>
                </a:solidFill>
                <a:latin typeface="Trebuchet MS" panose="020B0603020202020204" pitchFamily="34" charset="0"/>
                <a:ea typeface="MS PGothic" panose="020B0600070205080204" pitchFamily="34" charset="-128"/>
              </a:rPr>
              <a:t>print x</a:t>
            </a:r>
            <a:endParaRPr lang="en-US" altLang="en-US" sz="2400" dirty="0">
              <a:solidFill>
                <a:srgbClr val="FF0000"/>
              </a:solidFill>
              <a:latin typeface="Trebuchet MS" panose="020B0603020202020204" pitchFamily="34" charset="0"/>
              <a:ea typeface="MS PGothic" panose="020B0600070205080204" pitchFamily="34" charset="-128"/>
            </a:endParaRPr>
          </a:p>
        </p:txBody>
      </p:sp>
    </p:spTree>
    <p:extLst>
      <p:ext uri="{BB962C8B-B14F-4D97-AF65-F5344CB8AC3E}">
        <p14:creationId xmlns:p14="http://schemas.microsoft.com/office/powerpoint/2010/main" val="1426241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Modules</a:t>
            </a:r>
          </a:p>
        </p:txBody>
      </p:sp>
      <p:sp>
        <p:nvSpPr>
          <p:cNvPr id="21506" name="Rectangle 2"/>
          <p:cNvSpPr>
            <a:spLocks noGrp="1" noChangeArrowheads="1"/>
          </p:cNvSpPr>
          <p:nvPr>
            <p:ph type="body" idx="1"/>
          </p:nvPr>
        </p:nvSpPr>
        <p:spPr>
          <a:xfrm>
            <a:off x="357158" y="1586204"/>
            <a:ext cx="8125745" cy="4217437"/>
          </a:xfrm>
        </p:spPr>
        <p:txBody>
          <a:bodyPr/>
          <a:lstStyle/>
          <a:p>
            <a:pPr marL="421481">
              <a:buFont typeface="Gill Sans" charset="0"/>
              <a:buChar char="•"/>
              <a:defRPr/>
            </a:pPr>
            <a:r>
              <a:rPr lang="en-US" sz="2400" dirty="0">
                <a:sym typeface="Gill Sans" charset="0"/>
              </a:rPr>
              <a:t>A</a:t>
            </a:r>
            <a:r>
              <a:rPr lang="en-US" sz="2400" dirty="0" smtClean="0">
                <a:sym typeface="Gill Sans" charset="0"/>
              </a:rPr>
              <a:t> </a:t>
            </a:r>
            <a:r>
              <a:rPr lang="en-US" sz="2400" dirty="0">
                <a:sym typeface="Gill Sans" charset="0"/>
              </a:rPr>
              <a:t>Python source </a:t>
            </a:r>
            <a:r>
              <a:rPr lang="en-US" sz="2400" dirty="0" smtClean="0">
                <a:sym typeface="Gill Sans" charset="0"/>
              </a:rPr>
              <a:t>file which contain </a:t>
            </a:r>
            <a:r>
              <a:rPr lang="en-US" sz="2400" dirty="0">
                <a:sym typeface="Gill Sans" charset="0"/>
              </a:rPr>
              <a:t>a specific set of function definitions pertaining to particular </a:t>
            </a:r>
            <a:r>
              <a:rPr lang="en-US" sz="2400" dirty="0" smtClean="0">
                <a:sym typeface="Gill Sans" charset="0"/>
              </a:rPr>
              <a:t>criteria </a:t>
            </a:r>
          </a:p>
          <a:p>
            <a:pPr marL="421481">
              <a:buFont typeface="Gill Sans" charset="0"/>
              <a:buChar char="•"/>
              <a:defRPr/>
            </a:pPr>
            <a:r>
              <a:rPr lang="en-US" sz="2400" dirty="0" smtClean="0"/>
              <a:t>These </a:t>
            </a:r>
            <a:r>
              <a:rPr lang="en-US" sz="2400" dirty="0"/>
              <a:t>module files can then be incorporated into your code with the </a:t>
            </a:r>
            <a:r>
              <a:rPr lang="en-US" sz="2400" dirty="0">
                <a:solidFill>
                  <a:srgbClr val="FF0000"/>
                </a:solidFill>
              </a:rPr>
              <a:t>#import </a:t>
            </a:r>
            <a:r>
              <a:rPr lang="en-US" sz="2400" dirty="0" smtClean="0"/>
              <a:t>command</a:t>
            </a:r>
          </a:p>
          <a:p>
            <a:pPr marL="421481">
              <a:buFont typeface="Gill Sans" charset="0"/>
              <a:buChar char="•"/>
              <a:defRPr/>
            </a:pPr>
            <a:r>
              <a:rPr lang="en-US" sz="2400" dirty="0">
                <a:sym typeface="Gill Sans" charset="0"/>
              </a:rPr>
              <a:t>https://docs.python.org/2/tutorial/modules.html</a:t>
            </a:r>
            <a:endParaRPr lang="en-US" sz="2400" dirty="0" smtClean="0">
              <a:sym typeface="Gill Sans" charset="0"/>
            </a:endParaRPr>
          </a:p>
          <a:p>
            <a:pPr marL="421481">
              <a:buFont typeface="Gill Sans" charset="0"/>
              <a:buChar char="•"/>
              <a:defRPr/>
            </a:pPr>
            <a:endParaRPr lang="en-US" sz="2400" dirty="0" smtClean="0">
              <a:solidFill>
                <a:srgbClr val="FF0000"/>
              </a:solidFill>
              <a:sym typeface="Gill Sans"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793" y="3871827"/>
            <a:ext cx="4100473" cy="2108814"/>
          </a:xfrm>
          <a:prstGeom prst="rect">
            <a:avLst/>
          </a:prstGeom>
        </p:spPr>
      </p:pic>
    </p:spTree>
    <p:extLst>
      <p:ext uri="{BB962C8B-B14F-4D97-AF65-F5344CB8AC3E}">
        <p14:creationId xmlns:p14="http://schemas.microsoft.com/office/powerpoint/2010/main" val="3922292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4575928"/>
          </a:xfrm>
        </p:spPr>
        <p:txBody>
          <a:bodyPr>
            <a:normAutofit fontScale="62500" lnSpcReduction="20000"/>
          </a:bodyPr>
          <a:lstStyle/>
          <a:p>
            <a:pPr marL="514350" indent="-514350">
              <a:buFont typeface="+mj-lt"/>
              <a:buAutoNum type="arabicPeriod"/>
            </a:pPr>
            <a:r>
              <a:rPr lang="en-US" dirty="0"/>
              <a:t>What will the following Python program print out?</a:t>
            </a:r>
          </a:p>
          <a:p>
            <a:pPr marL="0" indent="0">
              <a:buNone/>
            </a:pPr>
            <a:r>
              <a:rPr lang="en-US" dirty="0" err="1"/>
              <a:t>def</a:t>
            </a:r>
            <a:r>
              <a:rPr lang="en-US" dirty="0"/>
              <a:t> </a:t>
            </a:r>
            <a:r>
              <a:rPr lang="en-US" dirty="0" err="1" smtClean="0"/>
              <a:t>FirstFunction</a:t>
            </a:r>
            <a:r>
              <a:rPr lang="en-US" dirty="0" smtClean="0"/>
              <a:t>():</a:t>
            </a:r>
            <a:endParaRPr lang="en-US" dirty="0"/>
          </a:p>
          <a:p>
            <a:pPr marL="0" indent="0">
              <a:buNone/>
            </a:pPr>
            <a:r>
              <a:rPr lang="en-US" dirty="0"/>
              <a:t>	</a:t>
            </a:r>
            <a:r>
              <a:rPr lang="en-US" dirty="0" smtClean="0"/>
              <a:t>print </a:t>
            </a:r>
            <a:r>
              <a:rPr lang="en-US" dirty="0"/>
              <a:t>"Zap"</a:t>
            </a:r>
          </a:p>
          <a:p>
            <a:pPr marL="0" indent="0">
              <a:buNone/>
            </a:pPr>
            <a:r>
              <a:rPr lang="en-US" dirty="0" err="1"/>
              <a:t>def</a:t>
            </a:r>
            <a:r>
              <a:rPr lang="en-US" dirty="0"/>
              <a:t> </a:t>
            </a:r>
            <a:r>
              <a:rPr lang="en-US" dirty="0" err="1" smtClean="0"/>
              <a:t>SecondFunction</a:t>
            </a:r>
            <a:r>
              <a:rPr lang="en-US" dirty="0" smtClean="0"/>
              <a:t>():</a:t>
            </a:r>
            <a:endParaRPr lang="en-US" dirty="0"/>
          </a:p>
          <a:p>
            <a:pPr marL="0" indent="0">
              <a:buNone/>
            </a:pPr>
            <a:r>
              <a:rPr lang="en-US" dirty="0" smtClean="0"/>
              <a:t>	print </a:t>
            </a:r>
            <a:r>
              <a:rPr lang="en-US" dirty="0"/>
              <a:t>"ABC"</a:t>
            </a:r>
          </a:p>
          <a:p>
            <a:pPr marL="0" indent="0">
              <a:buNone/>
            </a:pPr>
            <a:r>
              <a:rPr lang="en-US" dirty="0" err="1"/>
              <a:t>FirstFunction</a:t>
            </a:r>
            <a:r>
              <a:rPr lang="en-US" dirty="0" smtClean="0"/>
              <a:t>()</a:t>
            </a:r>
            <a:endParaRPr lang="en-US" dirty="0"/>
          </a:p>
          <a:p>
            <a:pPr marL="0" indent="0">
              <a:buNone/>
            </a:pPr>
            <a:r>
              <a:rPr lang="en-US" dirty="0" err="1"/>
              <a:t>SecondFunction</a:t>
            </a:r>
            <a:r>
              <a:rPr lang="en-US" dirty="0" smtClean="0"/>
              <a:t>()</a:t>
            </a:r>
            <a:endParaRPr lang="en-US" dirty="0"/>
          </a:p>
          <a:p>
            <a:pPr marL="0" indent="0">
              <a:buNone/>
            </a:pPr>
            <a:r>
              <a:rPr lang="en-US" dirty="0" err="1"/>
              <a:t>FirstFunction</a:t>
            </a:r>
            <a:r>
              <a:rPr lang="en-US" dirty="0" smtClean="0"/>
              <a:t>()</a:t>
            </a:r>
          </a:p>
          <a:p>
            <a:pPr marL="0" indent="0">
              <a:buNone/>
            </a:pPr>
            <a:endParaRPr lang="en-US" dirty="0"/>
          </a:p>
          <a:p>
            <a:pPr marL="0" indent="0">
              <a:buNone/>
            </a:pPr>
            <a:r>
              <a:rPr lang="en-US" dirty="0"/>
              <a:t>a) Zap ABC </a:t>
            </a:r>
            <a:r>
              <a:rPr lang="en-US" dirty="0" err="1"/>
              <a:t>SecondFunction</a:t>
            </a:r>
            <a:r>
              <a:rPr lang="en-US" dirty="0"/>
              <a:t> </a:t>
            </a:r>
            <a:r>
              <a:rPr lang="en-US" dirty="0" err="1"/>
              <a:t>FirstFunction</a:t>
            </a:r>
            <a:r>
              <a:rPr lang="en-US" dirty="0"/>
              <a:t> </a:t>
            </a:r>
            <a:r>
              <a:rPr lang="en-US" dirty="0" err="1" smtClean="0"/>
              <a:t>SecondFunction</a:t>
            </a:r>
            <a:endParaRPr lang="en-US" dirty="0"/>
          </a:p>
          <a:p>
            <a:pPr marL="0" indent="0">
              <a:buNone/>
            </a:pPr>
            <a:r>
              <a:rPr lang="en-US" dirty="0"/>
              <a:t>b) Zap ABC Zap</a:t>
            </a:r>
          </a:p>
          <a:p>
            <a:pPr marL="0" indent="0">
              <a:buNone/>
            </a:pPr>
            <a:r>
              <a:rPr lang="en-US" dirty="0"/>
              <a:t>c) ABC Zap </a:t>
            </a:r>
            <a:r>
              <a:rPr lang="en-US" dirty="0" err="1"/>
              <a:t>SecondFunction</a:t>
            </a:r>
            <a:endParaRPr lang="en-US" dirty="0"/>
          </a:p>
          <a:p>
            <a:pPr marL="0" indent="0">
              <a:buNone/>
            </a:pPr>
            <a:r>
              <a:rPr lang="en-US" dirty="0"/>
              <a:t>d) ABC Zap ABC</a:t>
            </a:r>
          </a:p>
          <a:p>
            <a:pPr marL="0" indent="0">
              <a:buNone/>
            </a:pPr>
            <a:r>
              <a:rPr lang="en-US" dirty="0"/>
              <a:t>e) Zap </a:t>
            </a:r>
            <a:r>
              <a:rPr lang="en-US" dirty="0" err="1"/>
              <a:t>Zap</a:t>
            </a:r>
            <a:r>
              <a:rPr lang="en-US" dirty="0"/>
              <a:t> </a:t>
            </a:r>
            <a:r>
              <a:rPr lang="en-US" dirty="0" err="1"/>
              <a:t>Zap</a:t>
            </a:r>
            <a:endParaRPr lang="en-US" dirty="0"/>
          </a:p>
        </p:txBody>
      </p:sp>
      <p:sp>
        <p:nvSpPr>
          <p:cNvPr id="2" name="Title 1"/>
          <p:cNvSpPr>
            <a:spLocks noGrp="1"/>
          </p:cNvSpPr>
          <p:nvPr>
            <p:ph type="title"/>
          </p:nvPr>
        </p:nvSpPr>
        <p:spPr>
          <a:xfrm>
            <a:off x="131348" y="284916"/>
            <a:ext cx="7886700" cy="1325563"/>
          </a:xfrm>
        </p:spPr>
        <p:txBody>
          <a:bodyPr/>
          <a:lstStyle/>
          <a:p>
            <a:r>
              <a:rPr lang="en-US" dirty="0" smtClean="0">
                <a:solidFill>
                  <a:srgbClr val="002060"/>
                </a:solidFill>
                <a:effectLst/>
              </a:rPr>
              <a:t>Homework</a:t>
            </a:r>
            <a:endParaRPr lang="ro-RO" dirty="0">
              <a:solidFill>
                <a:srgbClr val="002060"/>
              </a:solidFill>
              <a:effectLst/>
              <a:latin typeface="+mn-lt"/>
            </a:endParaRPr>
          </a:p>
        </p:txBody>
      </p:sp>
    </p:spTree>
    <p:extLst>
      <p:ext uri="{BB962C8B-B14F-4D97-AF65-F5344CB8AC3E}">
        <p14:creationId xmlns:p14="http://schemas.microsoft.com/office/powerpoint/2010/main" val="1209856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95664"/>
            <a:ext cx="8172450" cy="4575928"/>
          </a:xfrm>
        </p:spPr>
        <p:txBody>
          <a:bodyPr>
            <a:normAutofit/>
          </a:bodyPr>
          <a:lstStyle/>
          <a:p>
            <a:pPr marL="0" indent="0">
              <a:buNone/>
            </a:pPr>
            <a:r>
              <a:rPr lang="en-US" sz="2400" dirty="0" smtClean="0"/>
              <a:t>2. Rewrite </a:t>
            </a:r>
            <a:r>
              <a:rPr lang="en-US" sz="2400" dirty="0"/>
              <a:t>your pay computation with time-and-a-half for </a:t>
            </a:r>
            <a:r>
              <a:rPr lang="en-US" sz="2400" dirty="0" smtClean="0"/>
              <a:t>overtime and </a:t>
            </a:r>
            <a:r>
              <a:rPr lang="en-US" sz="2400" dirty="0"/>
              <a:t>create a function called </a:t>
            </a:r>
            <a:r>
              <a:rPr lang="en-US" sz="2400" i="1" dirty="0" err="1"/>
              <a:t>computepay</a:t>
            </a:r>
            <a:r>
              <a:rPr lang="en-US" sz="2400" dirty="0"/>
              <a:t> which takes two parameters (hours </a:t>
            </a:r>
            <a:r>
              <a:rPr lang="en-US" sz="2400" dirty="0" smtClean="0"/>
              <a:t>and rate).</a:t>
            </a:r>
          </a:p>
          <a:p>
            <a:pPr marL="0" indent="0">
              <a:buNone/>
            </a:pPr>
            <a:endParaRPr lang="en-US" sz="2400" dirty="0"/>
          </a:p>
          <a:p>
            <a:pPr marL="0" indent="0">
              <a:buNone/>
            </a:pPr>
            <a:r>
              <a:rPr lang="en-US" sz="2400" dirty="0"/>
              <a:t>Enter Hours: 45</a:t>
            </a:r>
          </a:p>
          <a:p>
            <a:pPr marL="0" indent="0">
              <a:buNone/>
            </a:pPr>
            <a:r>
              <a:rPr lang="en-US" sz="2400" dirty="0"/>
              <a:t>Enter Rate: 10</a:t>
            </a:r>
          </a:p>
          <a:p>
            <a:pPr marL="0" indent="0">
              <a:buNone/>
            </a:pPr>
            <a:r>
              <a:rPr lang="en-US" sz="2400" dirty="0"/>
              <a:t>Pay: 475.0</a:t>
            </a:r>
          </a:p>
        </p:txBody>
      </p:sp>
      <p:sp>
        <p:nvSpPr>
          <p:cNvPr id="2" name="Title 1"/>
          <p:cNvSpPr>
            <a:spLocks noGrp="1"/>
          </p:cNvSpPr>
          <p:nvPr>
            <p:ph type="title"/>
          </p:nvPr>
        </p:nvSpPr>
        <p:spPr>
          <a:xfrm>
            <a:off x="131348" y="284916"/>
            <a:ext cx="7886700" cy="1325563"/>
          </a:xfrm>
        </p:spPr>
        <p:txBody>
          <a:bodyPr/>
          <a:lstStyle/>
          <a:p>
            <a:r>
              <a:rPr lang="en-US" dirty="0" smtClean="0">
                <a:solidFill>
                  <a:srgbClr val="002060"/>
                </a:solidFill>
                <a:effectLst/>
              </a:rPr>
              <a:t>Homework</a:t>
            </a:r>
            <a:endParaRPr lang="ro-RO" dirty="0">
              <a:solidFill>
                <a:srgbClr val="002060"/>
              </a:solidFill>
              <a:effectLst/>
              <a:latin typeface="+mn-lt"/>
            </a:endParaRPr>
          </a:p>
        </p:txBody>
      </p:sp>
    </p:spTree>
    <p:extLst>
      <p:ext uri="{BB962C8B-B14F-4D97-AF65-F5344CB8AC3E}">
        <p14:creationId xmlns:p14="http://schemas.microsoft.com/office/powerpoint/2010/main" val="4181110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001838" y="409575"/>
            <a:ext cx="6481762" cy="859185"/>
          </a:xfrm>
        </p:spPr>
        <p:txBody>
          <a:bodyPr/>
          <a:lstStyle/>
          <a:p>
            <a:r>
              <a:rPr lang="en-US" sz="3200" dirty="0">
                <a:effectLst/>
              </a:rPr>
              <a:t>Programming Languages</a:t>
            </a:r>
          </a:p>
        </p:txBody>
      </p:sp>
      <p:sp>
        <p:nvSpPr>
          <p:cNvPr id="2" name="Rectangle 1"/>
          <p:cNvSpPr/>
          <p:nvPr/>
        </p:nvSpPr>
        <p:spPr>
          <a:xfrm>
            <a:off x="2267744" y="2276872"/>
            <a:ext cx="5184576" cy="1754326"/>
          </a:xfrm>
          <a:prstGeom prst="rect">
            <a:avLst/>
          </a:prstGeom>
        </p:spPr>
        <p:txBody>
          <a:bodyPr wrap="square">
            <a:spAutoFit/>
          </a:bodyPr>
          <a:lstStyle/>
          <a:p>
            <a:pPr marL="0" indent="0" algn="ctr">
              <a:buNone/>
            </a:pPr>
            <a:r>
              <a:rPr lang="en-US" sz="5400" b="1" dirty="0">
                <a:latin typeface="Trebuchet MS" panose="020B0603020202020204" pitchFamily="34" charset="0"/>
              </a:rPr>
              <a:t>Lecture </a:t>
            </a:r>
            <a:r>
              <a:rPr lang="en-US" sz="5400" b="1" dirty="0" smtClean="0">
                <a:latin typeface="Trebuchet MS" panose="020B0603020202020204" pitchFamily="34" charset="0"/>
              </a:rPr>
              <a:t>4</a:t>
            </a:r>
            <a:endParaRPr lang="en-US" sz="5400" b="1" dirty="0">
              <a:latin typeface="Trebuchet MS" panose="020B0603020202020204" pitchFamily="34" charset="0"/>
            </a:endParaRPr>
          </a:p>
          <a:p>
            <a:pPr marL="0" indent="0" algn="ctr">
              <a:buNone/>
            </a:pPr>
            <a:r>
              <a:rPr lang="en-US" sz="5400" b="1" dirty="0" smtClean="0">
                <a:latin typeface="Trebuchet MS" panose="020B0603020202020204" pitchFamily="34" charset="0"/>
              </a:rPr>
              <a:t>Functions</a:t>
            </a:r>
            <a:endParaRPr lang="en-US" sz="5400" b="1" dirty="0">
              <a:latin typeface="Trebuchet MS" panose="020B0603020202020204" pitchFamily="34" charset="0"/>
            </a:endParaRPr>
          </a:p>
        </p:txBody>
      </p:sp>
    </p:spTree>
    <p:extLst>
      <p:ext uri="{BB962C8B-B14F-4D97-AF65-F5344CB8AC3E}">
        <p14:creationId xmlns:p14="http://schemas.microsoft.com/office/powerpoint/2010/main" val="998838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z="3200" dirty="0">
                <a:solidFill>
                  <a:srgbClr val="002060"/>
                </a:solidFill>
                <a:effectLst/>
              </a:rPr>
              <a:t>Stored (and reused) Steps</a:t>
            </a:r>
          </a:p>
        </p:txBody>
      </p:sp>
      <p:sp>
        <p:nvSpPr>
          <p:cNvPr id="59" name="Rectangle 2"/>
          <p:cNvSpPr>
            <a:spLocks/>
          </p:cNvSpPr>
          <p:nvPr/>
        </p:nvSpPr>
        <p:spPr bwMode="auto">
          <a:xfrm>
            <a:off x="6411913" y="1973464"/>
            <a:ext cx="31623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3200" dirty="0">
                <a:solidFill>
                  <a:schemeClr val="tx1"/>
                </a:solidFill>
                <a:latin typeface="Trebuchet MS" panose="020B0603020202020204" pitchFamily="34" charset="0"/>
                <a:ea typeface="MS PGothic" panose="020B0600070205080204" pitchFamily="34" charset="-128"/>
              </a:rPr>
              <a:t>Output:</a:t>
            </a:r>
          </a:p>
          <a:p>
            <a:pPr algn="l" eaLnBrk="1" hangingPunct="1"/>
            <a:endParaRPr lang="en-US" altLang="en-US" sz="3200" dirty="0">
              <a:solidFill>
                <a:srgbClr val="FF00FF"/>
              </a:solidFill>
              <a:latin typeface="Trebuchet MS" panose="020B0603020202020204" pitchFamily="34" charset="0"/>
              <a:ea typeface="MS PGothic" panose="020B0600070205080204" pitchFamily="34" charset="-128"/>
            </a:endParaRPr>
          </a:p>
          <a:p>
            <a:pPr algn="l" eaLnBrk="1" hangingPunct="1"/>
            <a:r>
              <a:rPr lang="en-US" altLang="en-US" sz="3200" dirty="0">
                <a:solidFill>
                  <a:srgbClr val="0070C0"/>
                </a:solidFill>
                <a:latin typeface="Trebuchet MS" panose="020B0603020202020204" pitchFamily="34" charset="0"/>
                <a:ea typeface="MS PGothic" panose="020B0600070205080204" pitchFamily="34" charset="-128"/>
              </a:rPr>
              <a:t>Hello</a:t>
            </a:r>
          </a:p>
          <a:p>
            <a:pPr algn="l" eaLnBrk="1" hangingPunct="1"/>
            <a:r>
              <a:rPr lang="en-US" altLang="en-US" sz="3200" dirty="0" smtClean="0">
                <a:solidFill>
                  <a:srgbClr val="0070C0"/>
                </a:solidFill>
                <a:latin typeface="Trebuchet MS" panose="020B0603020202020204" pitchFamily="34" charset="0"/>
                <a:ea typeface="MS PGothic" panose="020B0600070205080204" pitchFamily="34" charset="-128"/>
              </a:rPr>
              <a:t>World</a:t>
            </a:r>
            <a:endParaRPr lang="en-US" altLang="en-US" sz="3200" dirty="0">
              <a:solidFill>
                <a:srgbClr val="0070C0"/>
              </a:solidFill>
              <a:latin typeface="Trebuchet MS" panose="020B0603020202020204" pitchFamily="34" charset="0"/>
              <a:ea typeface="MS PGothic" panose="020B0600070205080204" pitchFamily="34" charset="-128"/>
            </a:endParaRPr>
          </a:p>
          <a:p>
            <a:pPr algn="l" eaLnBrk="1" hangingPunct="1"/>
            <a:r>
              <a:rPr lang="en-US" altLang="en-US" sz="3200" dirty="0">
                <a:solidFill>
                  <a:schemeClr val="tx1"/>
                </a:solidFill>
                <a:latin typeface="Trebuchet MS" panose="020B0603020202020204" pitchFamily="34" charset="0"/>
                <a:ea typeface="MS PGothic" panose="020B0600070205080204" pitchFamily="34" charset="-128"/>
              </a:rPr>
              <a:t>Zip</a:t>
            </a:r>
          </a:p>
          <a:p>
            <a:pPr algn="l" eaLnBrk="1" hangingPunct="1"/>
            <a:r>
              <a:rPr lang="en-US" altLang="en-US" sz="3200" dirty="0">
                <a:solidFill>
                  <a:srgbClr val="FF0000"/>
                </a:solidFill>
                <a:latin typeface="Trebuchet MS" panose="020B0603020202020204" pitchFamily="34" charset="0"/>
                <a:ea typeface="MS PGothic" panose="020B0600070205080204" pitchFamily="34" charset="-128"/>
              </a:rPr>
              <a:t>Hello</a:t>
            </a:r>
          </a:p>
          <a:p>
            <a:pPr algn="l" eaLnBrk="1" hangingPunct="1"/>
            <a:r>
              <a:rPr lang="en-US" altLang="en-US" sz="3200" dirty="0" smtClean="0">
                <a:solidFill>
                  <a:srgbClr val="FF0000"/>
                </a:solidFill>
                <a:latin typeface="Trebuchet MS" panose="020B0603020202020204" pitchFamily="34" charset="0"/>
                <a:ea typeface="MS PGothic" panose="020B0600070205080204" pitchFamily="34" charset="-128"/>
              </a:rPr>
              <a:t>World</a:t>
            </a:r>
            <a:endParaRPr lang="en-US" altLang="en-US" sz="3200" dirty="0">
              <a:solidFill>
                <a:srgbClr val="FF0000"/>
              </a:solidFill>
              <a:latin typeface="Trebuchet MS" panose="020B0603020202020204" pitchFamily="34" charset="0"/>
              <a:ea typeface="MS PGothic" panose="020B0600070205080204" pitchFamily="34" charset="-128"/>
            </a:endParaRPr>
          </a:p>
        </p:txBody>
      </p:sp>
      <p:sp>
        <p:nvSpPr>
          <p:cNvPr id="60" name="Rectangle 3"/>
          <p:cNvSpPr>
            <a:spLocks/>
          </p:cNvSpPr>
          <p:nvPr/>
        </p:nvSpPr>
        <p:spPr bwMode="auto">
          <a:xfrm>
            <a:off x="1441450" y="1347964"/>
            <a:ext cx="2237536" cy="373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3200" dirty="0">
                <a:solidFill>
                  <a:schemeClr val="tx1"/>
                </a:solidFill>
                <a:latin typeface="Trebuchet MS" panose="020B0603020202020204" pitchFamily="34" charset="0"/>
                <a:ea typeface="MS PGothic" panose="020B0600070205080204" pitchFamily="34" charset="-128"/>
              </a:rPr>
              <a:t>Program:</a:t>
            </a:r>
            <a:endParaRPr lang="en-US" altLang="en-US" sz="3200" dirty="0">
              <a:solidFill>
                <a:srgbClr val="FF7F00"/>
              </a:solidFill>
              <a:latin typeface="Trebuchet MS" panose="020B0603020202020204" pitchFamily="34" charset="0"/>
              <a:ea typeface="MS PGothic" panose="020B0600070205080204" pitchFamily="34" charset="-128"/>
            </a:endParaRPr>
          </a:p>
          <a:p>
            <a:pPr algn="l" eaLnBrk="1" hangingPunct="1"/>
            <a:endParaRPr lang="en-US" altLang="en-US" dirty="0">
              <a:solidFill>
                <a:srgbClr val="FF7F00"/>
              </a:solidFill>
              <a:latin typeface="Trebuchet MS" panose="020B0603020202020204" pitchFamily="34" charset="0"/>
              <a:ea typeface="MS PGothic" panose="020B0600070205080204" pitchFamily="34" charset="-128"/>
            </a:endParaRPr>
          </a:p>
          <a:p>
            <a:pPr algn="l" eaLnBrk="1" hangingPunct="1"/>
            <a:r>
              <a:rPr lang="en-US" altLang="en-US" sz="2500" dirty="0" err="1">
                <a:solidFill>
                  <a:srgbClr val="FF0000"/>
                </a:solidFill>
                <a:latin typeface="Trebuchet MS" panose="020B0603020202020204" pitchFamily="34" charset="0"/>
                <a:ea typeface="MS PGothic" panose="020B0600070205080204" pitchFamily="34" charset="-128"/>
                <a:sym typeface="Courier" pitchFamily="-84" charset="0"/>
              </a:rPr>
              <a:t>def</a:t>
            </a:r>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r>
              <a:rPr lang="en-US" altLang="en-US" sz="2500" dirty="0" smtClean="0">
                <a:solidFill>
                  <a:srgbClr val="0070C0"/>
                </a:solidFill>
                <a:latin typeface="Trebuchet MS" panose="020B0603020202020204" pitchFamily="34" charset="0"/>
                <a:ea typeface="MS PGothic" panose="020B0600070205080204" pitchFamily="34" charset="-128"/>
                <a:sym typeface="Courier" pitchFamily="-84" charset="0"/>
              </a:rPr>
              <a:t>hello():</a:t>
            </a:r>
            <a:endParaRPr lang="en-US" altLang="en-US" sz="2500" dirty="0">
              <a:solidFill>
                <a:srgbClr val="0070C0"/>
              </a:solidFill>
              <a:latin typeface="Trebuchet MS" panose="020B0603020202020204" pitchFamily="34" charset="0"/>
              <a:ea typeface="MS PGothic" panose="020B0600070205080204" pitchFamily="34" charset="-128"/>
              <a:sym typeface="Courier" pitchFamily="-84" charset="0"/>
            </a:endParaRPr>
          </a:p>
          <a:p>
            <a:pPr algn="l" eaLnBrk="1" hangingPunct="1"/>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r>
              <a:rPr lang="en-US" altLang="en-US" sz="2500" dirty="0">
                <a:solidFill>
                  <a:srgbClr val="FF0000"/>
                </a:solidFill>
                <a:latin typeface="Trebuchet MS" panose="020B0603020202020204" pitchFamily="34" charset="0"/>
                <a:ea typeface="MS PGothic" panose="020B0600070205080204" pitchFamily="34" charset="-128"/>
                <a:sym typeface="Courier" pitchFamily="-84" charset="0"/>
              </a:rPr>
              <a:t>print</a:t>
            </a:r>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r>
              <a:rPr lang="en-US" altLang="en-US" sz="2500" dirty="0">
                <a:solidFill>
                  <a:srgbClr val="0070C0"/>
                </a:solidFill>
                <a:latin typeface="Trebuchet MS" panose="020B0603020202020204" pitchFamily="34" charset="0"/>
                <a:ea typeface="MS PGothic" panose="020B0600070205080204" pitchFamily="34" charset="-128"/>
                <a:sym typeface="Courier" pitchFamily="-84" charset="0"/>
              </a:rPr>
              <a:t>'Hello’</a:t>
            </a:r>
          </a:p>
          <a:p>
            <a:pPr algn="l" eaLnBrk="1" hangingPunct="1"/>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r>
              <a:rPr lang="en-US" altLang="en-US" sz="2500" dirty="0">
                <a:solidFill>
                  <a:srgbClr val="FF0000"/>
                </a:solidFill>
                <a:latin typeface="Trebuchet MS" panose="020B0603020202020204" pitchFamily="34" charset="0"/>
                <a:ea typeface="MS PGothic" panose="020B0600070205080204" pitchFamily="34" charset="-128"/>
                <a:sym typeface="Courier" pitchFamily="-84" charset="0"/>
              </a:rPr>
              <a:t>print</a:t>
            </a:r>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r>
              <a:rPr lang="en-US" altLang="en-US" sz="2500" dirty="0" smtClean="0">
                <a:solidFill>
                  <a:srgbClr val="0070C0"/>
                </a:solidFill>
                <a:latin typeface="Trebuchet MS" panose="020B0603020202020204" pitchFamily="34" charset="0"/>
                <a:ea typeface="MS PGothic" panose="020B0600070205080204" pitchFamily="34" charset="-128"/>
                <a:sym typeface="Courier" pitchFamily="-84" charset="0"/>
              </a:rPr>
              <a:t>‘World’</a:t>
            </a:r>
            <a:endParaRPr lang="en-US" altLang="en-US" sz="2500" dirty="0">
              <a:solidFill>
                <a:srgbClr val="0070C0"/>
              </a:solidFill>
              <a:latin typeface="Trebuchet MS" panose="020B0603020202020204" pitchFamily="34" charset="0"/>
              <a:ea typeface="MS PGothic" panose="020B0600070205080204" pitchFamily="34" charset="-128"/>
              <a:sym typeface="Courier" pitchFamily="-84" charset="0"/>
            </a:endParaRPr>
          </a:p>
          <a:p>
            <a:pPr algn="l" eaLnBrk="1" hangingPunct="1"/>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a:t>
            </a:r>
          </a:p>
          <a:p>
            <a:pPr algn="l" eaLnBrk="1" hangingPunct="1"/>
            <a:r>
              <a:rPr lang="en-US" altLang="en-US" sz="2500" dirty="0" smtClean="0">
                <a:solidFill>
                  <a:srgbClr val="0070C0"/>
                </a:solidFill>
                <a:latin typeface="Trebuchet MS" panose="020B0603020202020204" pitchFamily="34" charset="0"/>
                <a:ea typeface="MS PGothic" panose="020B0600070205080204" pitchFamily="34" charset="-128"/>
                <a:sym typeface="Courier" pitchFamily="-84" charset="0"/>
              </a:rPr>
              <a:t>hello()</a:t>
            </a:r>
            <a:endParaRPr lang="en-US" altLang="en-US" sz="2500" dirty="0">
              <a:solidFill>
                <a:srgbClr val="0070C0"/>
              </a:solidFill>
              <a:latin typeface="Trebuchet MS" panose="020B0603020202020204" pitchFamily="34" charset="0"/>
              <a:ea typeface="MS PGothic" panose="020B0600070205080204" pitchFamily="34" charset="-128"/>
              <a:sym typeface="Courier" pitchFamily="-84" charset="0"/>
            </a:endParaRPr>
          </a:p>
          <a:p>
            <a:pPr algn="l" eaLnBrk="1" hangingPunct="1"/>
            <a:r>
              <a:rPr lang="en-US" altLang="en-US" sz="2500" dirty="0">
                <a:solidFill>
                  <a:srgbClr val="FF0000"/>
                </a:solidFill>
                <a:latin typeface="Trebuchet MS" panose="020B0603020202020204" pitchFamily="34" charset="0"/>
                <a:ea typeface="MS PGothic" panose="020B0600070205080204" pitchFamily="34" charset="-128"/>
                <a:sym typeface="Courier" pitchFamily="-84" charset="0"/>
              </a:rPr>
              <a:t>print</a:t>
            </a:r>
            <a:r>
              <a:rPr lang="en-US" altLang="en-US" sz="2500" dirty="0">
                <a:solidFill>
                  <a:schemeClr val="tx1"/>
                </a:solidFill>
                <a:latin typeface="Trebuchet MS" panose="020B0603020202020204" pitchFamily="34" charset="0"/>
                <a:ea typeface="MS PGothic" panose="020B0600070205080204" pitchFamily="34" charset="-128"/>
                <a:sym typeface="Courier" pitchFamily="-84" charset="0"/>
              </a:rPr>
              <a:t> 'Zip’</a:t>
            </a:r>
          </a:p>
          <a:p>
            <a:pPr algn="l" eaLnBrk="1" hangingPunct="1"/>
            <a:r>
              <a:rPr lang="en-US" altLang="en-US" sz="2500" dirty="0" smtClean="0">
                <a:solidFill>
                  <a:srgbClr val="0070C0"/>
                </a:solidFill>
                <a:latin typeface="Trebuchet MS" panose="020B0603020202020204" pitchFamily="34" charset="0"/>
                <a:ea typeface="MS PGothic" panose="020B0600070205080204" pitchFamily="34" charset="-128"/>
                <a:sym typeface="Courier" pitchFamily="-84" charset="0"/>
              </a:rPr>
              <a:t>hello()</a:t>
            </a:r>
            <a:endParaRPr lang="en-US" altLang="en-US" dirty="0">
              <a:solidFill>
                <a:srgbClr val="0070C0"/>
              </a:solidFill>
              <a:latin typeface="Trebuchet MS" panose="020B0603020202020204" pitchFamily="34" charset="0"/>
              <a:ea typeface="MS PGothic" panose="020B0600070205080204" pitchFamily="34" charset="-128"/>
            </a:endParaRPr>
          </a:p>
        </p:txBody>
      </p:sp>
      <p:sp>
        <p:nvSpPr>
          <p:cNvPr id="61" name="Line 6"/>
          <p:cNvSpPr>
            <a:spLocks noChangeShapeType="1"/>
          </p:cNvSpPr>
          <p:nvPr/>
        </p:nvSpPr>
        <p:spPr bwMode="auto">
          <a:xfrm flipH="1">
            <a:off x="2908300" y="3668914"/>
            <a:ext cx="3421063" cy="342900"/>
          </a:xfrm>
          <a:prstGeom prst="line">
            <a:avLst/>
          </a:prstGeom>
          <a:noFill/>
          <a:ln w="508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Line 7"/>
          <p:cNvSpPr>
            <a:spLocks noChangeShapeType="1"/>
          </p:cNvSpPr>
          <p:nvPr/>
        </p:nvSpPr>
        <p:spPr bwMode="auto">
          <a:xfrm rot="10800000">
            <a:off x="2965450" y="5019877"/>
            <a:ext cx="3325813" cy="93662"/>
          </a:xfrm>
          <a:prstGeom prst="line">
            <a:avLst/>
          </a:prstGeom>
          <a:noFill/>
          <a:ln w="508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3" name="Rectangle 16"/>
          <p:cNvSpPr>
            <a:spLocks/>
          </p:cNvSpPr>
          <p:nvPr/>
        </p:nvSpPr>
        <p:spPr bwMode="auto">
          <a:xfrm>
            <a:off x="380917" y="5775920"/>
            <a:ext cx="8139601" cy="430887"/>
          </a:xfrm>
          <a:prstGeom prst="rect">
            <a:avLst/>
          </a:prstGeom>
          <a:solidFill>
            <a:schemeClr val="bg1"/>
          </a:solidFill>
          <a:ln>
            <a:noFill/>
          </a:ln>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800" dirty="0">
                <a:solidFill>
                  <a:schemeClr val="tx1"/>
                </a:solidFill>
                <a:latin typeface="Trebuchet MS" panose="020B0603020202020204" pitchFamily="34" charset="0"/>
                <a:ea typeface="MS PGothic" panose="020B0600070205080204" pitchFamily="34" charset="-128"/>
              </a:rPr>
              <a:t>We call these reusable pieces of code </a:t>
            </a:r>
            <a:r>
              <a:rPr lang="ja-JP" altLang="en-US" sz="2800" dirty="0">
                <a:solidFill>
                  <a:schemeClr val="tx1"/>
                </a:solidFill>
                <a:latin typeface="Trebuchet MS" panose="020B0603020202020204" pitchFamily="34" charset="0"/>
                <a:ea typeface="MS PGothic" panose="020B0600070205080204" pitchFamily="34" charset="-128"/>
              </a:rPr>
              <a:t>“</a:t>
            </a:r>
            <a:r>
              <a:rPr lang="en-US" altLang="ja-JP" sz="2800" dirty="0">
                <a:solidFill>
                  <a:schemeClr val="tx1"/>
                </a:solidFill>
                <a:latin typeface="Trebuchet MS" panose="020B0603020202020204" pitchFamily="34" charset="0"/>
                <a:ea typeface="MS PGothic" panose="020B0600070205080204" pitchFamily="34" charset="-128"/>
              </a:rPr>
              <a:t>functions</a:t>
            </a:r>
            <a:r>
              <a:rPr lang="ja-JP" altLang="en-US" sz="2800" dirty="0">
                <a:solidFill>
                  <a:schemeClr val="tx1"/>
                </a:solidFill>
                <a:latin typeface="Trebuchet MS" panose="020B0603020202020204" pitchFamily="34" charset="0"/>
                <a:ea typeface="MS PGothic" panose="020B0600070205080204" pitchFamily="34" charset="-128"/>
              </a:rPr>
              <a:t>”</a:t>
            </a:r>
            <a:r>
              <a:rPr lang="en-US" altLang="ja-JP" sz="2800" dirty="0">
                <a:solidFill>
                  <a:schemeClr val="tx1"/>
                </a:solidFill>
                <a:latin typeface="Trebuchet MS" panose="020B0603020202020204" pitchFamily="34" charset="0"/>
                <a:ea typeface="MS PGothic" panose="020B0600070205080204" pitchFamily="34" charset="-128"/>
              </a:rPr>
              <a:t>.</a:t>
            </a:r>
            <a:endParaRPr lang="en-US" altLang="en-US" sz="2800" dirty="0">
              <a:solidFill>
                <a:schemeClr val="tx1"/>
              </a:solidFill>
              <a:latin typeface="Trebuchet MS" panose="020B0603020202020204" pitchFamily="34" charset="0"/>
              <a:ea typeface="MS PGothic" panose="020B0600070205080204" pitchFamily="34" charset="-128"/>
            </a:endParaRPr>
          </a:p>
        </p:txBody>
      </p:sp>
    </p:spTree>
    <p:extLst>
      <p:ext uri="{BB962C8B-B14F-4D97-AF65-F5344CB8AC3E}">
        <p14:creationId xmlns:p14="http://schemas.microsoft.com/office/powerpoint/2010/main" val="64296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Python Functions</a:t>
            </a:r>
          </a:p>
        </p:txBody>
      </p:sp>
      <p:sp>
        <p:nvSpPr>
          <p:cNvPr id="20482" name="Rectangle 2"/>
          <p:cNvSpPr>
            <a:spLocks noGrp="1" noChangeArrowheads="1"/>
          </p:cNvSpPr>
          <p:nvPr>
            <p:ph type="body" idx="1"/>
          </p:nvPr>
        </p:nvSpPr>
        <p:spPr/>
        <p:txBody>
          <a:bodyPr/>
          <a:lstStyle/>
          <a:p>
            <a:pPr marL="421481">
              <a:buFont typeface="Gill Sans" charset="0"/>
              <a:buChar char="•"/>
              <a:defRPr/>
            </a:pPr>
            <a:r>
              <a:rPr lang="en-US" sz="2800" dirty="0" smtClean="0">
                <a:sym typeface="Gill Sans" charset="0"/>
              </a:rPr>
              <a:t>There are two kinds of functions in Python.</a:t>
            </a:r>
          </a:p>
          <a:p>
            <a:pPr marL="585788" lvl="1">
              <a:buFont typeface="Gill Sans" charset="0"/>
              <a:buChar char="•"/>
              <a:defRPr/>
            </a:pPr>
            <a:r>
              <a:rPr lang="en-US" sz="2400" dirty="0" smtClean="0">
                <a:solidFill>
                  <a:srgbClr val="0070C0"/>
                </a:solidFill>
                <a:sym typeface="Gill Sans" charset="0"/>
              </a:rPr>
              <a:t>Built-in functions </a:t>
            </a:r>
            <a:r>
              <a:rPr lang="en-US" sz="2400" dirty="0" smtClean="0">
                <a:sym typeface="Gill Sans" charset="0"/>
              </a:rPr>
              <a:t>that are provided as part of Python – max(), </a:t>
            </a:r>
            <a:r>
              <a:rPr lang="en-US" sz="2400" dirty="0" err="1" smtClean="0">
                <a:sym typeface="Gill Sans" charset="0"/>
              </a:rPr>
              <a:t>raw_input</a:t>
            </a:r>
            <a:r>
              <a:rPr lang="en-US" sz="2400" dirty="0" smtClean="0">
                <a:sym typeface="Gill Sans" charset="0"/>
              </a:rPr>
              <a:t>(), type(), float(), </a:t>
            </a:r>
            <a:r>
              <a:rPr lang="en-US" sz="2400" dirty="0" err="1" smtClean="0">
                <a:sym typeface="Gill Sans" charset="0"/>
              </a:rPr>
              <a:t>int</a:t>
            </a:r>
            <a:r>
              <a:rPr lang="en-US" sz="2400" dirty="0" smtClean="0">
                <a:sym typeface="Gill Sans" charset="0"/>
              </a:rPr>
              <a:t>() ...</a:t>
            </a:r>
          </a:p>
          <a:p>
            <a:pPr marL="585788" lvl="1">
              <a:buFont typeface="Gill Sans" charset="0"/>
              <a:buChar char="•"/>
              <a:defRPr/>
            </a:pPr>
            <a:r>
              <a:rPr lang="en-US" sz="2400" dirty="0" smtClean="0">
                <a:solidFill>
                  <a:srgbClr val="0070C0"/>
                </a:solidFill>
                <a:sym typeface="Gill Sans" charset="0"/>
              </a:rPr>
              <a:t>Functions that we define ourselves </a:t>
            </a:r>
            <a:r>
              <a:rPr lang="en-US" sz="2400" dirty="0" smtClean="0">
                <a:sym typeface="Gill Sans" charset="0"/>
              </a:rPr>
              <a:t>and then use</a:t>
            </a:r>
          </a:p>
          <a:p>
            <a:pPr marL="585788" lvl="1">
              <a:buFont typeface="Gill Sans" charset="0"/>
              <a:buChar char="•"/>
              <a:defRPr/>
            </a:pPr>
            <a:endParaRPr lang="en-US" sz="2400" dirty="0" smtClean="0">
              <a:sym typeface="Gill Sans" charset="0"/>
            </a:endParaRPr>
          </a:p>
          <a:p>
            <a:pPr marL="421481">
              <a:buFont typeface="Gill Sans" charset="0"/>
              <a:buChar char="•"/>
              <a:defRPr/>
            </a:pPr>
            <a:r>
              <a:rPr lang="en-US" sz="2800" dirty="0" smtClean="0">
                <a:sym typeface="Gill Sans" charset="0"/>
              </a:rPr>
              <a:t>We treat the built-in function names as "new" reserved words (i.e. we avoid them as variable names)</a:t>
            </a:r>
          </a:p>
        </p:txBody>
      </p:sp>
    </p:spTree>
    <p:extLst>
      <p:ext uri="{BB962C8B-B14F-4D97-AF65-F5344CB8AC3E}">
        <p14:creationId xmlns:p14="http://schemas.microsoft.com/office/powerpoint/2010/main" val="117359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p:cNvSpPr>
          <p:nvPr/>
        </p:nvSpPr>
        <p:spPr bwMode="auto">
          <a:xfrm>
            <a:off x="1143000" y="1838212"/>
            <a:ext cx="3661259" cy="42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756" dirty="0">
                <a:solidFill>
                  <a:srgbClr val="0070C0"/>
                </a:solidFill>
                <a:ea typeface="MS PGothic" panose="020B0600070205080204" pitchFamily="34" charset="-128"/>
              </a:rPr>
              <a:t>big </a:t>
            </a:r>
            <a:r>
              <a:rPr lang="en-US" altLang="en-US" sz="2756" dirty="0">
                <a:solidFill>
                  <a:schemeClr val="tx1"/>
                </a:solidFill>
                <a:ea typeface="MS PGothic" panose="020B0600070205080204" pitchFamily="34" charset="-128"/>
              </a:rPr>
              <a:t>= </a:t>
            </a:r>
            <a:r>
              <a:rPr lang="en-US" altLang="en-US" sz="2756" dirty="0">
                <a:solidFill>
                  <a:srgbClr val="FF0000"/>
                </a:solidFill>
                <a:ea typeface="MS PGothic" panose="020B0600070205080204" pitchFamily="34" charset="-128"/>
              </a:rPr>
              <a:t>max</a:t>
            </a:r>
            <a:r>
              <a:rPr lang="en-US" altLang="en-US" sz="2756" dirty="0">
                <a:solidFill>
                  <a:schemeClr val="tx1"/>
                </a:solidFill>
                <a:ea typeface="MS PGothic" panose="020B0600070205080204" pitchFamily="34" charset="-128"/>
              </a:rPr>
              <a:t>('Hello world')</a:t>
            </a:r>
          </a:p>
        </p:txBody>
      </p:sp>
      <p:sp>
        <p:nvSpPr>
          <p:cNvPr id="22531" name="Rectangle 3"/>
          <p:cNvSpPr>
            <a:spLocks/>
          </p:cNvSpPr>
          <p:nvPr/>
        </p:nvSpPr>
        <p:spPr bwMode="auto">
          <a:xfrm>
            <a:off x="4817567" y="1197929"/>
            <a:ext cx="1125308"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25">
                <a:solidFill>
                  <a:schemeClr val="tx1"/>
                </a:solidFill>
                <a:ea typeface="MS PGothic" panose="020B0600070205080204" pitchFamily="34" charset="-128"/>
              </a:rPr>
              <a:t>Argument</a:t>
            </a:r>
          </a:p>
        </p:txBody>
      </p:sp>
      <p:sp>
        <p:nvSpPr>
          <p:cNvPr id="22532" name="Rectangle 4"/>
          <p:cNvSpPr>
            <a:spLocks/>
          </p:cNvSpPr>
          <p:nvPr/>
        </p:nvSpPr>
        <p:spPr bwMode="auto">
          <a:xfrm>
            <a:off x="1943099" y="1800225"/>
            <a:ext cx="2861159" cy="5572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endParaRPr lang="en-US" altLang="en-US" sz="2025"/>
          </a:p>
        </p:txBody>
      </p:sp>
      <p:sp>
        <p:nvSpPr>
          <p:cNvPr id="22533" name="Line 5"/>
          <p:cNvSpPr>
            <a:spLocks noChangeShapeType="1"/>
          </p:cNvSpPr>
          <p:nvPr/>
        </p:nvSpPr>
        <p:spPr bwMode="auto">
          <a:xfrm rot="10800000" flipH="1">
            <a:off x="3940672" y="1403747"/>
            <a:ext cx="809922" cy="293787"/>
          </a:xfrm>
          <a:prstGeom prst="line">
            <a:avLst/>
          </a:prstGeom>
          <a:noFill/>
          <a:ln w="762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22534" name="Rectangle 6"/>
          <p:cNvSpPr>
            <a:spLocks/>
          </p:cNvSpPr>
          <p:nvPr/>
        </p:nvSpPr>
        <p:spPr bwMode="auto">
          <a:xfrm>
            <a:off x="2121694" y="2823132"/>
            <a:ext cx="286938"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25" dirty="0">
                <a:solidFill>
                  <a:srgbClr val="002060"/>
                </a:solidFill>
                <a:ea typeface="MS PGothic" panose="020B0600070205080204" pitchFamily="34" charset="-128"/>
              </a:rPr>
              <a:t>'w'</a:t>
            </a:r>
          </a:p>
        </p:txBody>
      </p:sp>
      <p:sp>
        <p:nvSpPr>
          <p:cNvPr id="22535" name="Line 7"/>
          <p:cNvSpPr>
            <a:spLocks noChangeShapeType="1"/>
          </p:cNvSpPr>
          <p:nvPr/>
        </p:nvSpPr>
        <p:spPr bwMode="auto">
          <a:xfrm>
            <a:off x="2468166" y="3066455"/>
            <a:ext cx="683121" cy="399157"/>
          </a:xfrm>
          <a:prstGeom prst="line">
            <a:avLst/>
          </a:prstGeom>
          <a:noFill/>
          <a:ln w="76200">
            <a:solidFill>
              <a:srgbClr val="00206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22536" name="Rectangle 8"/>
          <p:cNvSpPr>
            <a:spLocks/>
          </p:cNvSpPr>
          <p:nvPr/>
        </p:nvSpPr>
        <p:spPr bwMode="auto">
          <a:xfrm>
            <a:off x="3278089" y="3269617"/>
            <a:ext cx="735779"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25" dirty="0">
                <a:solidFill>
                  <a:srgbClr val="002060"/>
                </a:solidFill>
                <a:ea typeface="MS PGothic" panose="020B0600070205080204" pitchFamily="34" charset="-128"/>
              </a:rPr>
              <a:t>Result</a:t>
            </a:r>
          </a:p>
        </p:txBody>
      </p:sp>
      <p:sp>
        <p:nvSpPr>
          <p:cNvPr id="22537" name="Line 9"/>
          <p:cNvSpPr>
            <a:spLocks noChangeShapeType="1"/>
          </p:cNvSpPr>
          <p:nvPr/>
        </p:nvSpPr>
        <p:spPr bwMode="auto">
          <a:xfrm>
            <a:off x="1470720" y="2360117"/>
            <a:ext cx="400050" cy="335756"/>
          </a:xfrm>
          <a:prstGeom prst="line">
            <a:avLst/>
          </a:prstGeom>
          <a:noFill/>
          <a:ln w="76200">
            <a:solidFill>
              <a:srgbClr val="0070C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22538" name="Rectangle 10"/>
          <p:cNvSpPr>
            <a:spLocks/>
          </p:cNvSpPr>
          <p:nvPr/>
        </p:nvSpPr>
        <p:spPr bwMode="auto">
          <a:xfrm>
            <a:off x="317004" y="2569529"/>
            <a:ext cx="1356140" cy="31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025" dirty="0">
                <a:solidFill>
                  <a:srgbClr val="0070C0"/>
                </a:solidFill>
                <a:ea typeface="MS PGothic" panose="020B0600070205080204" pitchFamily="34" charset="-128"/>
              </a:rPr>
              <a:t>Assignment</a:t>
            </a:r>
          </a:p>
        </p:txBody>
      </p:sp>
      <p:sp>
        <p:nvSpPr>
          <p:cNvPr id="22539" name="Line 11"/>
          <p:cNvSpPr>
            <a:spLocks noChangeShapeType="1"/>
          </p:cNvSpPr>
          <p:nvPr/>
        </p:nvSpPr>
        <p:spPr bwMode="auto">
          <a:xfrm rot="10800000" flipH="1">
            <a:off x="2280642" y="2338686"/>
            <a:ext cx="115193" cy="473273"/>
          </a:xfrm>
          <a:prstGeom prst="line">
            <a:avLst/>
          </a:prstGeom>
          <a:noFill/>
          <a:ln w="762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625" y="2695873"/>
            <a:ext cx="3844243" cy="3182413"/>
          </a:xfrm>
          <a:prstGeom prst="rect">
            <a:avLst/>
          </a:prstGeom>
        </p:spPr>
      </p:pic>
      <p:sp>
        <p:nvSpPr>
          <p:cNvPr id="14" name="Rectangle 1"/>
          <p:cNvSpPr>
            <a:spLocks noGrp="1" noChangeArrowheads="1"/>
          </p:cNvSpPr>
          <p:nvPr>
            <p:ph type="title"/>
          </p:nvPr>
        </p:nvSpPr>
        <p:spPr>
          <a:xfrm>
            <a:off x="2002183" y="297113"/>
            <a:ext cx="6480720" cy="1000125"/>
          </a:xfrm>
        </p:spPr>
        <p:txBody>
          <a:bodyPr/>
          <a:lstStyle/>
          <a:p>
            <a:pPr eaLnBrk="1" hangingPunct="1">
              <a:defRPr/>
            </a:pPr>
            <a:r>
              <a:rPr lang="en-US" sz="3200" dirty="0" smtClean="0">
                <a:solidFill>
                  <a:srgbClr val="002060"/>
                </a:solidFill>
                <a:effectLst/>
                <a:sym typeface="Gill Sans" charset="0"/>
              </a:rPr>
              <a:t>Function Definition (1)</a:t>
            </a:r>
          </a:p>
        </p:txBody>
      </p:sp>
      <p:sp>
        <p:nvSpPr>
          <p:cNvPr id="15" name="Line 5"/>
          <p:cNvSpPr>
            <a:spLocks noChangeShapeType="1"/>
          </p:cNvSpPr>
          <p:nvPr/>
        </p:nvSpPr>
        <p:spPr bwMode="auto">
          <a:xfrm rot="10800000">
            <a:off x="6009848" y="1509553"/>
            <a:ext cx="1865189" cy="1186319"/>
          </a:xfrm>
          <a:prstGeom prst="line">
            <a:avLst/>
          </a:prstGeom>
          <a:noFill/>
          <a:ln w="762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16" name="Rectangle 2"/>
          <p:cNvSpPr txBox="1">
            <a:spLocks noChangeArrowheads="1"/>
          </p:cNvSpPr>
          <p:nvPr/>
        </p:nvSpPr>
        <p:spPr bwMode="auto">
          <a:xfrm>
            <a:off x="-48873" y="4285073"/>
            <a:ext cx="3039185" cy="20154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Trebuchet MS"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Trebuchet MS"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Trebuchet MS"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21481">
              <a:buFont typeface="Gill Sans" charset="0"/>
              <a:buChar char="•"/>
              <a:defRPr/>
            </a:pPr>
            <a:r>
              <a:rPr lang="en-US" sz="2000" dirty="0" smtClean="0">
                <a:sym typeface="Gill Sans" charset="0"/>
              </a:rPr>
              <a:t>We </a:t>
            </a:r>
            <a:r>
              <a:rPr lang="en-US" sz="2000" dirty="0" smtClean="0">
                <a:solidFill>
                  <a:srgbClr val="FF0000"/>
                </a:solidFill>
                <a:sym typeface="Gill Sans" charset="0"/>
              </a:rPr>
              <a:t>call/invoke</a:t>
            </a:r>
            <a:r>
              <a:rPr lang="en-US" sz="2000" dirty="0" smtClean="0">
                <a:sym typeface="Gill Sans" charset="0"/>
              </a:rPr>
              <a:t> the function by using the function name, parenthesis and arguments in an expression </a:t>
            </a:r>
          </a:p>
        </p:txBody>
      </p:sp>
      <p:sp>
        <p:nvSpPr>
          <p:cNvPr id="3" name="Rectangle 2"/>
          <p:cNvSpPr/>
          <p:nvPr/>
        </p:nvSpPr>
        <p:spPr>
          <a:xfrm>
            <a:off x="5050107" y="6488668"/>
            <a:ext cx="3157852" cy="369332"/>
          </a:xfrm>
          <a:prstGeom prst="rect">
            <a:avLst/>
          </a:prstGeom>
        </p:spPr>
        <p:txBody>
          <a:bodyPr wrap="none">
            <a:spAutoFit/>
          </a:bodyPr>
          <a:lstStyle/>
          <a:p>
            <a:r>
              <a:rPr lang="en-US" dirty="0">
                <a:latin typeface="Trebuchet MS" panose="020B0603020202020204" pitchFamily="34" charset="0"/>
              </a:rPr>
              <a:t>http://www.asciitable.com/</a:t>
            </a:r>
          </a:p>
        </p:txBody>
      </p:sp>
      <p:sp>
        <p:nvSpPr>
          <p:cNvPr id="18" name="Line 11"/>
          <p:cNvSpPr>
            <a:spLocks noChangeShapeType="1"/>
          </p:cNvSpPr>
          <p:nvPr/>
        </p:nvSpPr>
        <p:spPr bwMode="auto">
          <a:xfrm rot="10800000" flipV="1">
            <a:off x="4013867" y="4758611"/>
            <a:ext cx="1123757" cy="8949"/>
          </a:xfrm>
          <a:prstGeom prst="line">
            <a:avLst/>
          </a:prstGeom>
          <a:noFill/>
          <a:ln w="76200">
            <a:solidFill>
              <a:srgbClr val="FF00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Tree>
    <p:extLst>
      <p:ext uri="{BB962C8B-B14F-4D97-AF65-F5344CB8AC3E}">
        <p14:creationId xmlns:p14="http://schemas.microsoft.com/office/powerpoint/2010/main" val="673513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53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22534"/>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22535"/>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grpId="0" nodeType="afterEffect">
                                  <p:stCondLst>
                                    <p:cond delay="0"/>
                                  </p:stCondLst>
                                  <p:childTnLst>
                                    <p:set>
                                      <p:cBhvr>
                                        <p:cTn id="19" dur="1" fill="hold">
                                          <p:stCondLst>
                                            <p:cond delay="499"/>
                                          </p:stCondLst>
                                        </p:cTn>
                                        <p:tgtEl>
                                          <p:spTgt spid="2253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537"/>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25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4" grpId="0" autoUpdateAnimBg="0"/>
      <p:bldP spid="22535" grpId="0" animBg="1"/>
      <p:bldP spid="22536" grpId="0" autoUpdateAnimBg="0"/>
      <p:bldP spid="22537" grpId="0" animBg="1"/>
      <p:bldP spid="22538" grpId="0" autoUpdateAnimBg="0"/>
      <p:bldP spid="22539"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p:cNvSpPr>
          <p:nvPr/>
        </p:nvSpPr>
        <p:spPr bwMode="auto">
          <a:xfrm>
            <a:off x="3850481" y="3764756"/>
            <a:ext cx="1585913" cy="1585913"/>
          </a:xfrm>
          <a:prstGeom prst="rect">
            <a:avLst/>
          </a:prstGeom>
          <a:solidFill>
            <a:srgbClr val="00206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3038" dirty="0">
                <a:solidFill>
                  <a:schemeClr val="bg1"/>
                </a:solidFill>
                <a:latin typeface="Trebuchet MS" panose="020B0603020202020204" pitchFamily="34" charset="0"/>
                <a:ea typeface="MS PGothic" panose="020B0600070205080204" pitchFamily="34" charset="-128"/>
              </a:rPr>
              <a:t>max()</a:t>
            </a:r>
          </a:p>
          <a:p>
            <a:pPr algn="ctr" eaLnBrk="1" hangingPunct="1"/>
            <a:r>
              <a:rPr lang="en-US" altLang="en-US" sz="3038" dirty="0">
                <a:solidFill>
                  <a:schemeClr val="bg1"/>
                </a:solidFill>
                <a:latin typeface="Trebuchet MS" panose="020B0603020202020204" pitchFamily="34" charset="0"/>
                <a:ea typeface="MS PGothic" panose="020B0600070205080204" pitchFamily="34" charset="-128"/>
              </a:rPr>
              <a:t>function</a:t>
            </a:r>
          </a:p>
        </p:txBody>
      </p:sp>
      <p:sp>
        <p:nvSpPr>
          <p:cNvPr id="23556" name="Line 4"/>
          <p:cNvSpPr>
            <a:spLocks noChangeShapeType="1"/>
          </p:cNvSpPr>
          <p:nvPr/>
        </p:nvSpPr>
        <p:spPr bwMode="auto">
          <a:xfrm flipH="1">
            <a:off x="2980730" y="4582716"/>
            <a:ext cx="839391" cy="982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23557" name="Rectangle 5"/>
          <p:cNvSpPr>
            <a:spLocks/>
          </p:cNvSpPr>
          <p:nvPr/>
        </p:nvSpPr>
        <p:spPr bwMode="auto">
          <a:xfrm>
            <a:off x="1322325" y="4244162"/>
            <a:ext cx="181780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ja-JP" altLang="en-US" sz="2200" dirty="0">
                <a:solidFill>
                  <a:srgbClr val="FF0000"/>
                </a:solidFill>
                <a:latin typeface="Trebuchet MS" panose="020B0603020202020204" pitchFamily="34" charset="0"/>
                <a:ea typeface="MS PGothic" panose="020B0600070205080204" pitchFamily="34" charset="-128"/>
              </a:rPr>
              <a:t>“</a:t>
            </a:r>
            <a:r>
              <a:rPr lang="en-US" altLang="ja-JP" sz="2200" dirty="0">
                <a:solidFill>
                  <a:srgbClr val="FF0000"/>
                </a:solidFill>
                <a:latin typeface="Trebuchet MS" panose="020B0603020202020204" pitchFamily="34" charset="0"/>
                <a:ea typeface="MS PGothic" panose="020B0600070205080204" pitchFamily="34" charset="-128"/>
              </a:rPr>
              <a:t>Hello world</a:t>
            </a:r>
            <a:r>
              <a:rPr lang="ja-JP" altLang="en-US" sz="2200" dirty="0">
                <a:solidFill>
                  <a:srgbClr val="FF0000"/>
                </a:solidFill>
                <a:latin typeface="Trebuchet MS" panose="020B0603020202020204" pitchFamily="34" charset="0"/>
                <a:ea typeface="MS PGothic" panose="020B0600070205080204" pitchFamily="34" charset="-128"/>
              </a:rPr>
              <a:t>”</a:t>
            </a:r>
            <a:r>
              <a:rPr lang="en-US" altLang="ja-JP" sz="2200" dirty="0">
                <a:solidFill>
                  <a:srgbClr val="FF0000"/>
                </a:solidFill>
                <a:latin typeface="Trebuchet MS" panose="020B0603020202020204" pitchFamily="34" charset="0"/>
                <a:ea typeface="MS PGothic" panose="020B0600070205080204" pitchFamily="34" charset="-128"/>
              </a:rPr>
              <a:t> </a:t>
            </a:r>
          </a:p>
          <a:p>
            <a:pPr eaLnBrk="1" hangingPunct="1"/>
            <a:r>
              <a:rPr lang="en-US" altLang="en-US" sz="2200" dirty="0">
                <a:solidFill>
                  <a:srgbClr val="FF0000"/>
                </a:solidFill>
                <a:latin typeface="Trebuchet MS" panose="020B0603020202020204" pitchFamily="34" charset="0"/>
                <a:ea typeface="MS PGothic" panose="020B0600070205080204" pitchFamily="34" charset="-128"/>
              </a:rPr>
              <a:t>(a string)</a:t>
            </a:r>
          </a:p>
        </p:txBody>
      </p:sp>
      <p:sp>
        <p:nvSpPr>
          <p:cNvPr id="23558" name="Rectangle 6"/>
          <p:cNvSpPr>
            <a:spLocks/>
          </p:cNvSpPr>
          <p:nvPr/>
        </p:nvSpPr>
        <p:spPr bwMode="auto">
          <a:xfrm>
            <a:off x="6549033" y="4215587"/>
            <a:ext cx="1150956"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ja-JP" altLang="en-US" sz="2200" dirty="0">
                <a:solidFill>
                  <a:srgbClr val="002060"/>
                </a:solidFill>
                <a:latin typeface="Trebuchet MS" panose="020B0603020202020204" pitchFamily="34" charset="0"/>
                <a:ea typeface="MS PGothic" panose="020B0600070205080204" pitchFamily="34" charset="-128"/>
              </a:rPr>
              <a:t>‘</a:t>
            </a:r>
            <a:r>
              <a:rPr lang="en-US" altLang="ja-JP" sz="2200" dirty="0">
                <a:solidFill>
                  <a:srgbClr val="002060"/>
                </a:solidFill>
                <a:latin typeface="Trebuchet MS" panose="020B0603020202020204" pitchFamily="34" charset="0"/>
                <a:ea typeface="MS PGothic" panose="020B0600070205080204" pitchFamily="34" charset="-128"/>
              </a:rPr>
              <a:t>w</a:t>
            </a:r>
            <a:r>
              <a:rPr lang="ja-JP" altLang="en-US" sz="2200" dirty="0">
                <a:solidFill>
                  <a:srgbClr val="002060"/>
                </a:solidFill>
                <a:latin typeface="Trebuchet MS" panose="020B0603020202020204" pitchFamily="34" charset="0"/>
                <a:ea typeface="MS PGothic" panose="020B0600070205080204" pitchFamily="34" charset="-128"/>
              </a:rPr>
              <a:t>’</a:t>
            </a:r>
            <a:endParaRPr lang="en-US" altLang="ja-JP" sz="2200" dirty="0">
              <a:solidFill>
                <a:srgbClr val="002060"/>
              </a:solidFill>
              <a:latin typeface="Trebuchet MS" panose="020B0603020202020204" pitchFamily="34" charset="0"/>
              <a:ea typeface="MS PGothic" panose="020B0600070205080204" pitchFamily="34" charset="-128"/>
            </a:endParaRPr>
          </a:p>
          <a:p>
            <a:pPr eaLnBrk="1" hangingPunct="1"/>
            <a:r>
              <a:rPr lang="en-US" altLang="en-US" sz="2200" dirty="0">
                <a:solidFill>
                  <a:srgbClr val="002060"/>
                </a:solidFill>
                <a:latin typeface="Trebuchet MS" panose="020B0603020202020204" pitchFamily="34" charset="0"/>
                <a:ea typeface="MS PGothic" panose="020B0600070205080204" pitchFamily="34" charset="-128"/>
              </a:rPr>
              <a:t>(a string)</a:t>
            </a:r>
          </a:p>
        </p:txBody>
      </p:sp>
      <p:sp>
        <p:nvSpPr>
          <p:cNvPr id="23559" name="Line 7"/>
          <p:cNvSpPr>
            <a:spLocks noChangeShapeType="1"/>
          </p:cNvSpPr>
          <p:nvPr/>
        </p:nvSpPr>
        <p:spPr bwMode="auto">
          <a:xfrm flipH="1">
            <a:off x="5445323" y="4554141"/>
            <a:ext cx="839391" cy="9823"/>
          </a:xfrm>
          <a:prstGeom prst="line">
            <a:avLst/>
          </a:prstGeom>
          <a:noFill/>
          <a:ln w="889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en-US" sz="1013"/>
          </a:p>
        </p:txBody>
      </p:sp>
      <p:sp>
        <p:nvSpPr>
          <p:cNvPr id="23560" name="Rectangle 8"/>
          <p:cNvSpPr>
            <a:spLocks/>
          </p:cNvSpPr>
          <p:nvPr/>
        </p:nvSpPr>
        <p:spPr bwMode="auto">
          <a:xfrm>
            <a:off x="5891808" y="2182416"/>
            <a:ext cx="2778919"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eaLnBrk="1" hangingPunct="1"/>
            <a:r>
              <a:rPr lang="en-US" altLang="en-US" sz="2400" dirty="0">
                <a:solidFill>
                  <a:schemeClr val="tx1"/>
                </a:solidFill>
                <a:latin typeface="Trebuchet MS" panose="020B0603020202020204" pitchFamily="34" charset="0"/>
                <a:ea typeface="MS PGothic" panose="020B0600070205080204" pitchFamily="34" charset="-128"/>
              </a:rPr>
              <a:t>A function is some </a:t>
            </a:r>
            <a:r>
              <a:rPr lang="en-US" altLang="en-US" sz="2400" dirty="0">
                <a:solidFill>
                  <a:srgbClr val="FF0000"/>
                </a:solidFill>
                <a:latin typeface="Trebuchet MS" panose="020B0603020202020204" pitchFamily="34" charset="0"/>
                <a:ea typeface="MS PGothic" panose="020B0600070205080204" pitchFamily="34" charset="-128"/>
              </a:rPr>
              <a:t>stored code </a:t>
            </a:r>
            <a:r>
              <a:rPr lang="en-US" altLang="en-US" sz="2400" dirty="0">
                <a:solidFill>
                  <a:schemeClr val="tx1"/>
                </a:solidFill>
                <a:latin typeface="Trebuchet MS" panose="020B0603020202020204" pitchFamily="34" charset="0"/>
                <a:ea typeface="MS PGothic" panose="020B0600070205080204" pitchFamily="34" charset="-128"/>
              </a:rPr>
              <a:t>that we use. A function takes some input and produces an output.</a:t>
            </a:r>
          </a:p>
        </p:txBody>
      </p:sp>
      <p:sp>
        <p:nvSpPr>
          <p:cNvPr id="23561" name="Rectangle 9"/>
          <p:cNvSpPr>
            <a:spLocks/>
          </p:cNvSpPr>
          <p:nvPr/>
        </p:nvSpPr>
        <p:spPr bwMode="auto">
          <a:xfrm>
            <a:off x="2638150" y="5437127"/>
            <a:ext cx="3988977"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ctr" eaLnBrk="1" hangingPunct="1"/>
            <a:r>
              <a:rPr lang="en-US" altLang="en-US" sz="2025" dirty="0" smtClean="0">
                <a:solidFill>
                  <a:schemeClr val="tx1"/>
                </a:solidFill>
                <a:latin typeface="Trebuchet MS" panose="020B0603020202020204" pitchFamily="34" charset="0"/>
                <a:ea typeface="MS PGothic" panose="020B0600070205080204" pitchFamily="34" charset="-128"/>
              </a:rPr>
              <a:t>Who wrote this code? </a:t>
            </a:r>
            <a:endParaRPr lang="en-US" altLang="en-US" sz="2025" dirty="0">
              <a:solidFill>
                <a:schemeClr val="tx1"/>
              </a:solidFill>
              <a:latin typeface="Trebuchet MS" panose="020B0603020202020204" pitchFamily="34" charset="0"/>
              <a:ea typeface="MS PGothic" panose="020B0600070205080204" pitchFamily="34" charset="-128"/>
            </a:endParaRPr>
          </a:p>
          <a:p>
            <a:pPr algn="ctr" eaLnBrk="1" hangingPunct="1"/>
            <a:r>
              <a:rPr lang="en-US" altLang="en-US" sz="2025" dirty="0">
                <a:solidFill>
                  <a:schemeClr val="tx1"/>
                </a:solidFill>
                <a:latin typeface="Trebuchet MS" panose="020B0603020202020204" pitchFamily="34" charset="0"/>
                <a:ea typeface="MS PGothic" panose="020B0600070205080204" pitchFamily="34" charset="-128"/>
              </a:rPr>
              <a:t>Python creator: Guido van Rossum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10" y="2127761"/>
            <a:ext cx="4426728" cy="1153323"/>
          </a:xfrm>
          <a:prstGeom prst="rect">
            <a:avLst/>
          </a:prstGeom>
        </p:spPr>
      </p:pic>
      <p:sp>
        <p:nvSpPr>
          <p:cNvPr id="15" name="Rectangle 1"/>
          <p:cNvSpPr>
            <a:spLocks noGrp="1" noChangeArrowheads="1"/>
          </p:cNvSpPr>
          <p:nvPr>
            <p:ph type="title"/>
          </p:nvPr>
        </p:nvSpPr>
        <p:spPr>
          <a:xfrm>
            <a:off x="2002183" y="297113"/>
            <a:ext cx="6480720" cy="1000125"/>
          </a:xfrm>
        </p:spPr>
        <p:txBody>
          <a:bodyPr/>
          <a:lstStyle/>
          <a:p>
            <a:pPr eaLnBrk="1" hangingPunct="1">
              <a:defRPr/>
            </a:pPr>
            <a:r>
              <a:rPr lang="en-US" sz="3200" dirty="0" smtClean="0">
                <a:solidFill>
                  <a:srgbClr val="002060"/>
                </a:solidFill>
                <a:effectLst/>
                <a:sym typeface="Gill Sans" charset="0"/>
              </a:rPr>
              <a:t>Function Definition (2)</a:t>
            </a:r>
          </a:p>
        </p:txBody>
      </p:sp>
    </p:spTree>
    <p:extLst>
      <p:ext uri="{BB962C8B-B14F-4D97-AF65-F5344CB8AC3E}">
        <p14:creationId xmlns:p14="http://schemas.microsoft.com/office/powerpoint/2010/main" val="1384934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17398" y="1521170"/>
            <a:ext cx="4566569" cy="3207544"/>
          </a:xfrm>
        </p:spPr>
        <p:txBody>
          <a:bodyPr/>
          <a:lstStyle/>
          <a:p>
            <a:pPr marL="421481">
              <a:buFont typeface="Gill Sans" charset="0"/>
              <a:buChar char="•"/>
              <a:defRPr/>
            </a:pPr>
            <a:r>
              <a:rPr lang="en-US" sz="2800" dirty="0" smtClean="0">
                <a:sym typeface="Gill Sans" charset="0"/>
              </a:rPr>
              <a:t>When you put an integer and floating point in an expression the integer is </a:t>
            </a:r>
            <a:r>
              <a:rPr lang="en-US" sz="2800" dirty="0" smtClean="0">
                <a:solidFill>
                  <a:srgbClr val="FF0000"/>
                </a:solidFill>
                <a:sym typeface="Gill Sans" charset="0"/>
              </a:rPr>
              <a:t>implicitly </a:t>
            </a:r>
            <a:r>
              <a:rPr lang="en-US" sz="2800" dirty="0" smtClean="0">
                <a:sym typeface="Gill Sans" charset="0"/>
              </a:rPr>
              <a:t>converted to a float</a:t>
            </a:r>
          </a:p>
          <a:p>
            <a:pPr marL="421481">
              <a:buFont typeface="Gill Sans" charset="0"/>
              <a:buChar char="•"/>
              <a:defRPr/>
            </a:pPr>
            <a:r>
              <a:rPr lang="en-US" sz="2800" dirty="0" smtClean="0">
                <a:sym typeface="Gill Sans" charset="0"/>
              </a:rPr>
              <a:t>You can control this with the built in functions </a:t>
            </a:r>
            <a:r>
              <a:rPr lang="en-US" sz="2800" dirty="0" err="1" smtClean="0">
                <a:solidFill>
                  <a:srgbClr val="FF0000"/>
                </a:solidFill>
                <a:sym typeface="Gill Sans" charset="0"/>
              </a:rPr>
              <a:t>int</a:t>
            </a:r>
            <a:r>
              <a:rPr lang="en-US" sz="2800" dirty="0" smtClean="0">
                <a:solidFill>
                  <a:srgbClr val="FF0000"/>
                </a:solidFill>
                <a:sym typeface="Gill Sans" charset="0"/>
              </a:rPr>
              <a:t>() </a:t>
            </a:r>
            <a:r>
              <a:rPr lang="en-US" sz="2800" dirty="0" smtClean="0">
                <a:sym typeface="Gill Sans" charset="0"/>
              </a:rPr>
              <a:t>and </a:t>
            </a:r>
            <a:r>
              <a:rPr lang="en-US" sz="2800" dirty="0" smtClean="0">
                <a:solidFill>
                  <a:srgbClr val="FF0000"/>
                </a:solidFill>
                <a:sym typeface="Gill Sans" charset="0"/>
              </a:rPr>
              <a:t>float()</a:t>
            </a:r>
          </a:p>
        </p:txBody>
      </p:sp>
      <p:sp>
        <p:nvSpPr>
          <p:cNvPr id="25603" name="Rectangle 3"/>
          <p:cNvSpPr>
            <a:spLocks/>
          </p:cNvSpPr>
          <p:nvPr/>
        </p:nvSpPr>
        <p:spPr bwMode="auto">
          <a:xfrm>
            <a:off x="5450681" y="1496314"/>
            <a:ext cx="3480120" cy="405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000" dirty="0">
                <a:solidFill>
                  <a:schemeClr val="tx1"/>
                </a:solidFill>
                <a:ea typeface="MS PGothic" panose="020B0600070205080204" pitchFamily="34" charset="-128"/>
              </a:rPr>
              <a:t>&gt;&gt;&gt; print </a:t>
            </a:r>
            <a:r>
              <a:rPr lang="en-US" altLang="en-US" sz="2000" dirty="0">
                <a:solidFill>
                  <a:srgbClr val="FF0000"/>
                </a:solidFill>
                <a:ea typeface="MS PGothic" panose="020B0600070205080204" pitchFamily="34" charset="-128"/>
              </a:rPr>
              <a:t>float</a:t>
            </a:r>
            <a:r>
              <a:rPr lang="en-US" altLang="en-US" sz="2000" dirty="0">
                <a:solidFill>
                  <a:schemeClr val="tx1"/>
                </a:solidFill>
                <a:ea typeface="MS PGothic" panose="020B0600070205080204" pitchFamily="34" charset="-128"/>
              </a:rPr>
              <a:t>(99) / 100</a:t>
            </a:r>
          </a:p>
          <a:p>
            <a:pPr algn="l" eaLnBrk="1" hangingPunct="1"/>
            <a:r>
              <a:rPr lang="en-US" altLang="en-US" sz="2000" dirty="0">
                <a:solidFill>
                  <a:schemeClr val="tx1"/>
                </a:solidFill>
                <a:ea typeface="MS PGothic" panose="020B0600070205080204" pitchFamily="34" charset="-128"/>
              </a:rPr>
              <a:t>0.99</a:t>
            </a:r>
          </a:p>
          <a:p>
            <a:pPr algn="l" eaLnBrk="1" hangingPunct="1"/>
            <a:r>
              <a:rPr lang="en-US" altLang="en-US" sz="2000" dirty="0">
                <a:solidFill>
                  <a:schemeClr val="tx1"/>
                </a:solidFill>
                <a:ea typeface="MS PGothic" panose="020B0600070205080204" pitchFamily="34" charset="-128"/>
              </a:rPr>
              <a:t>&gt;&gt;&gt; </a:t>
            </a:r>
            <a:r>
              <a:rPr lang="en-US" altLang="en-US" sz="2000" dirty="0" err="1">
                <a:solidFill>
                  <a:schemeClr val="tx1"/>
                </a:solidFill>
                <a:ea typeface="MS PGothic" panose="020B0600070205080204" pitchFamily="34" charset="-128"/>
              </a:rPr>
              <a:t>i</a:t>
            </a:r>
            <a:r>
              <a:rPr lang="en-US" altLang="en-US" sz="2000" dirty="0">
                <a:solidFill>
                  <a:schemeClr val="tx1"/>
                </a:solidFill>
                <a:ea typeface="MS PGothic" panose="020B0600070205080204" pitchFamily="34" charset="-128"/>
              </a:rPr>
              <a:t> = 42</a:t>
            </a:r>
          </a:p>
          <a:p>
            <a:pPr algn="l" eaLnBrk="1" hangingPunct="1"/>
            <a:r>
              <a:rPr lang="en-US" altLang="en-US" sz="2000" dirty="0">
                <a:solidFill>
                  <a:schemeClr val="tx1"/>
                </a:solidFill>
                <a:ea typeface="MS PGothic" panose="020B0600070205080204" pitchFamily="34" charset="-128"/>
              </a:rPr>
              <a:t>&gt;&gt;&gt; </a:t>
            </a:r>
            <a:r>
              <a:rPr lang="en-US" altLang="en-US" sz="2000" dirty="0">
                <a:solidFill>
                  <a:srgbClr val="FF0000"/>
                </a:solidFill>
                <a:ea typeface="MS PGothic" panose="020B0600070205080204" pitchFamily="34" charset="-128"/>
              </a:rPr>
              <a:t>type</a:t>
            </a:r>
            <a:r>
              <a:rPr lang="en-US" altLang="en-US" sz="2000" dirty="0">
                <a:solidFill>
                  <a:schemeClr val="tx1"/>
                </a:solidFill>
                <a:ea typeface="MS PGothic" panose="020B0600070205080204" pitchFamily="34" charset="-128"/>
              </a:rPr>
              <a:t>(</a:t>
            </a:r>
            <a:r>
              <a:rPr lang="en-US" altLang="en-US" sz="2000" dirty="0" err="1">
                <a:solidFill>
                  <a:schemeClr val="tx1"/>
                </a:solidFill>
                <a:ea typeface="MS PGothic" panose="020B0600070205080204" pitchFamily="34" charset="-128"/>
              </a:rPr>
              <a:t>i</a:t>
            </a:r>
            <a:r>
              <a:rPr lang="en-US" altLang="en-US" sz="2000" dirty="0">
                <a:solidFill>
                  <a:schemeClr val="tx1"/>
                </a:solidFill>
                <a:ea typeface="MS PGothic" panose="020B0600070205080204" pitchFamily="34" charset="-128"/>
              </a:rPr>
              <a:t>)</a:t>
            </a:r>
          </a:p>
          <a:p>
            <a:pPr algn="l" eaLnBrk="1" hangingPunct="1"/>
            <a:r>
              <a:rPr lang="en-US" altLang="en-US" sz="2000" dirty="0">
                <a:solidFill>
                  <a:schemeClr val="tx1"/>
                </a:solidFill>
                <a:ea typeface="MS PGothic" panose="020B0600070205080204" pitchFamily="34" charset="-128"/>
              </a:rPr>
              <a:t>&lt;type '</a:t>
            </a:r>
            <a:r>
              <a:rPr lang="en-US" altLang="en-US" sz="2000" dirty="0" err="1">
                <a:solidFill>
                  <a:schemeClr val="tx1"/>
                </a:solidFill>
                <a:ea typeface="MS PGothic" panose="020B0600070205080204" pitchFamily="34" charset="-128"/>
              </a:rPr>
              <a:t>int</a:t>
            </a:r>
            <a:r>
              <a:rPr lang="en-US" altLang="en-US" sz="2000" dirty="0">
                <a:solidFill>
                  <a:schemeClr val="tx1"/>
                </a:solidFill>
                <a:ea typeface="MS PGothic" panose="020B0600070205080204" pitchFamily="34" charset="-128"/>
              </a:rPr>
              <a:t>'&gt;</a:t>
            </a:r>
          </a:p>
          <a:p>
            <a:pPr algn="l" eaLnBrk="1" hangingPunct="1"/>
            <a:r>
              <a:rPr lang="en-US" altLang="en-US" sz="2000" dirty="0">
                <a:solidFill>
                  <a:schemeClr val="tx1"/>
                </a:solidFill>
                <a:ea typeface="MS PGothic" panose="020B0600070205080204" pitchFamily="34" charset="-128"/>
              </a:rPr>
              <a:t>&gt;&gt;&gt; f = </a:t>
            </a:r>
            <a:r>
              <a:rPr lang="en-US" altLang="en-US" sz="2000" dirty="0">
                <a:solidFill>
                  <a:srgbClr val="FF0000"/>
                </a:solidFill>
                <a:ea typeface="MS PGothic" panose="020B0600070205080204" pitchFamily="34" charset="-128"/>
              </a:rPr>
              <a:t>float</a:t>
            </a:r>
            <a:r>
              <a:rPr lang="en-US" altLang="en-US" sz="2000" dirty="0">
                <a:solidFill>
                  <a:schemeClr val="tx1"/>
                </a:solidFill>
                <a:ea typeface="MS PGothic" panose="020B0600070205080204" pitchFamily="34" charset="-128"/>
              </a:rPr>
              <a:t>(</a:t>
            </a:r>
            <a:r>
              <a:rPr lang="en-US" altLang="en-US" sz="2000" dirty="0" err="1">
                <a:solidFill>
                  <a:schemeClr val="tx1"/>
                </a:solidFill>
                <a:ea typeface="MS PGothic" panose="020B0600070205080204" pitchFamily="34" charset="-128"/>
              </a:rPr>
              <a:t>i</a:t>
            </a:r>
            <a:r>
              <a:rPr lang="en-US" altLang="en-US" sz="2000" dirty="0">
                <a:solidFill>
                  <a:schemeClr val="tx1"/>
                </a:solidFill>
                <a:ea typeface="MS PGothic" panose="020B0600070205080204" pitchFamily="34" charset="-128"/>
              </a:rPr>
              <a:t>)</a:t>
            </a:r>
          </a:p>
          <a:p>
            <a:pPr algn="l" eaLnBrk="1" hangingPunct="1"/>
            <a:r>
              <a:rPr lang="en-US" altLang="en-US" sz="2000" dirty="0">
                <a:solidFill>
                  <a:schemeClr val="tx1"/>
                </a:solidFill>
                <a:ea typeface="MS PGothic" panose="020B0600070205080204" pitchFamily="34" charset="-128"/>
              </a:rPr>
              <a:t>&gt;&gt;&gt; print f</a:t>
            </a:r>
          </a:p>
          <a:p>
            <a:pPr algn="l" eaLnBrk="1" hangingPunct="1"/>
            <a:r>
              <a:rPr lang="en-US" altLang="en-US" sz="2000" dirty="0">
                <a:solidFill>
                  <a:schemeClr val="tx1"/>
                </a:solidFill>
                <a:ea typeface="MS PGothic" panose="020B0600070205080204" pitchFamily="34" charset="-128"/>
              </a:rPr>
              <a:t>42.0</a:t>
            </a:r>
          </a:p>
          <a:p>
            <a:pPr algn="l" eaLnBrk="1" hangingPunct="1"/>
            <a:r>
              <a:rPr lang="en-US" altLang="en-US" sz="2000" dirty="0">
                <a:solidFill>
                  <a:schemeClr val="tx1"/>
                </a:solidFill>
                <a:ea typeface="MS PGothic" panose="020B0600070205080204" pitchFamily="34" charset="-128"/>
              </a:rPr>
              <a:t>&gt;&gt;&gt; </a:t>
            </a:r>
            <a:r>
              <a:rPr lang="en-US" altLang="en-US" sz="2000" dirty="0">
                <a:solidFill>
                  <a:srgbClr val="FF0000"/>
                </a:solidFill>
                <a:ea typeface="MS PGothic" panose="020B0600070205080204" pitchFamily="34" charset="-128"/>
              </a:rPr>
              <a:t>type</a:t>
            </a:r>
            <a:r>
              <a:rPr lang="en-US" altLang="en-US" sz="2000" dirty="0">
                <a:solidFill>
                  <a:schemeClr val="tx1"/>
                </a:solidFill>
                <a:ea typeface="MS PGothic" panose="020B0600070205080204" pitchFamily="34" charset="-128"/>
              </a:rPr>
              <a:t>(f)</a:t>
            </a:r>
          </a:p>
          <a:p>
            <a:pPr algn="l" eaLnBrk="1" hangingPunct="1"/>
            <a:r>
              <a:rPr lang="en-US" altLang="en-US" sz="2000" dirty="0">
                <a:solidFill>
                  <a:schemeClr val="tx1"/>
                </a:solidFill>
                <a:ea typeface="MS PGothic" panose="020B0600070205080204" pitchFamily="34" charset="-128"/>
              </a:rPr>
              <a:t>&lt;type 'float'&gt;</a:t>
            </a:r>
          </a:p>
          <a:p>
            <a:pPr algn="l" eaLnBrk="1" hangingPunct="1"/>
            <a:r>
              <a:rPr lang="en-US" altLang="en-US" sz="2000" dirty="0">
                <a:solidFill>
                  <a:schemeClr val="tx1"/>
                </a:solidFill>
                <a:ea typeface="MS PGothic" panose="020B0600070205080204" pitchFamily="34" charset="-128"/>
              </a:rPr>
              <a:t>&gt;&gt;&gt; print 1 + 2 * </a:t>
            </a:r>
            <a:r>
              <a:rPr lang="en-US" altLang="en-US" sz="2000" dirty="0">
                <a:solidFill>
                  <a:srgbClr val="FF0000"/>
                </a:solidFill>
                <a:ea typeface="MS PGothic" panose="020B0600070205080204" pitchFamily="34" charset="-128"/>
              </a:rPr>
              <a:t>float</a:t>
            </a:r>
            <a:r>
              <a:rPr lang="en-US" altLang="en-US" sz="2000" dirty="0">
                <a:solidFill>
                  <a:schemeClr val="tx1"/>
                </a:solidFill>
                <a:ea typeface="MS PGothic" panose="020B0600070205080204" pitchFamily="34" charset="-128"/>
              </a:rPr>
              <a:t>(3) / 4 - 5</a:t>
            </a:r>
          </a:p>
          <a:p>
            <a:pPr algn="l" eaLnBrk="1" hangingPunct="1"/>
            <a:r>
              <a:rPr lang="en-US" altLang="en-US" sz="2000" dirty="0">
                <a:solidFill>
                  <a:schemeClr val="tx1"/>
                </a:solidFill>
                <a:ea typeface="MS PGothic" panose="020B0600070205080204" pitchFamily="34" charset="-128"/>
              </a:rPr>
              <a:t>-2.5</a:t>
            </a:r>
          </a:p>
          <a:p>
            <a:pPr algn="l" eaLnBrk="1" hangingPunct="1"/>
            <a:r>
              <a:rPr lang="en-US" altLang="en-US" sz="2000" dirty="0">
                <a:solidFill>
                  <a:schemeClr val="tx1"/>
                </a:solidFill>
                <a:ea typeface="MS PGothic" panose="020B0600070205080204" pitchFamily="34" charset="-128"/>
              </a:rPr>
              <a:t>&gt;&gt;&gt; </a:t>
            </a:r>
          </a:p>
        </p:txBody>
      </p:sp>
      <p:sp>
        <p:nvSpPr>
          <p:cNvPr id="5" name="Rectangle 1"/>
          <p:cNvSpPr txBox="1">
            <a:spLocks noChangeArrowheads="1"/>
          </p:cNvSpPr>
          <p:nvPr/>
        </p:nvSpPr>
        <p:spPr bwMode="auto">
          <a:xfrm>
            <a:off x="2002183" y="297113"/>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Type Conversions</a:t>
            </a:r>
            <a:endParaRPr lang="en-US" sz="3200" dirty="0" smtClean="0">
              <a:solidFill>
                <a:srgbClr val="002060"/>
              </a:solidFill>
              <a:effectLst/>
              <a:sym typeface="Gill Sans" charset="0"/>
            </a:endParaRPr>
          </a:p>
        </p:txBody>
      </p:sp>
    </p:spTree>
    <p:extLst>
      <p:ext uri="{BB962C8B-B14F-4D97-AF65-F5344CB8AC3E}">
        <p14:creationId xmlns:p14="http://schemas.microsoft.com/office/powerpoint/2010/main" val="1879030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bwMode="auto">
          <a:xfrm>
            <a:off x="2002183" y="297113"/>
            <a:ext cx="6480720" cy="1000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rgbClr val="28166F"/>
                </a:solidFill>
                <a:effectLst>
                  <a:outerShdw blurRad="38100" dist="38100" dir="2700000" algn="tl">
                    <a:srgbClr val="000000">
                      <a:alpha val="43137"/>
                    </a:srgbClr>
                  </a:outerShdw>
                </a:effectLst>
                <a:latin typeface="Trebuchet MS" pitchFamily="34" charset="0"/>
                <a:ea typeface="+mj-ea"/>
                <a:cs typeface="+mj-cs"/>
              </a:defRPr>
            </a:lvl1pPr>
            <a:lvl2pPr algn="ctr" rtl="0" eaLnBrk="1" fontAlgn="base" hangingPunct="1">
              <a:spcBef>
                <a:spcPct val="0"/>
              </a:spcBef>
              <a:spcAft>
                <a:spcPct val="0"/>
              </a:spcAft>
              <a:defRPr sz="4400">
                <a:solidFill>
                  <a:srgbClr val="28166F"/>
                </a:solidFill>
                <a:latin typeface="Trebuchet MS" pitchFamily="34" charset="0"/>
              </a:defRPr>
            </a:lvl2pPr>
            <a:lvl3pPr algn="ctr" rtl="0" eaLnBrk="1" fontAlgn="base" hangingPunct="1">
              <a:spcBef>
                <a:spcPct val="0"/>
              </a:spcBef>
              <a:spcAft>
                <a:spcPct val="0"/>
              </a:spcAft>
              <a:defRPr sz="4400">
                <a:solidFill>
                  <a:srgbClr val="28166F"/>
                </a:solidFill>
                <a:latin typeface="Trebuchet MS" pitchFamily="34" charset="0"/>
              </a:defRPr>
            </a:lvl3pPr>
            <a:lvl4pPr algn="ctr" rtl="0" eaLnBrk="1" fontAlgn="base" hangingPunct="1">
              <a:spcBef>
                <a:spcPct val="0"/>
              </a:spcBef>
              <a:spcAft>
                <a:spcPct val="0"/>
              </a:spcAft>
              <a:defRPr sz="4400">
                <a:solidFill>
                  <a:srgbClr val="28166F"/>
                </a:solidFill>
                <a:latin typeface="Trebuchet MS" pitchFamily="34" charset="0"/>
              </a:defRPr>
            </a:lvl4pPr>
            <a:lvl5pPr algn="ctr" rtl="0" eaLnBrk="1" fontAlgn="base" hangingPunct="1">
              <a:spcBef>
                <a:spcPct val="0"/>
              </a:spcBef>
              <a:spcAft>
                <a:spcPct val="0"/>
              </a:spcAft>
              <a:defRPr sz="4400">
                <a:solidFill>
                  <a:srgbClr val="28166F"/>
                </a:solidFill>
                <a:latin typeface="Trebuchet MS"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defRPr/>
            </a:pPr>
            <a:r>
              <a:rPr lang="en-US" sz="3200" dirty="0">
                <a:solidFill>
                  <a:srgbClr val="002060"/>
                </a:solidFill>
                <a:effectLst/>
                <a:sym typeface="Gill Sans" charset="0"/>
              </a:rPr>
              <a:t>String Conversions</a:t>
            </a:r>
            <a:endParaRPr lang="en-US" sz="3200" dirty="0" smtClean="0">
              <a:solidFill>
                <a:srgbClr val="002060"/>
              </a:solidFill>
              <a:effectLst/>
              <a:sym typeface="Gill Sans"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020" y="1297238"/>
            <a:ext cx="7028344" cy="5560762"/>
          </a:xfrm>
          <a:prstGeom prst="rect">
            <a:avLst/>
          </a:prstGeom>
        </p:spPr>
      </p:pic>
      <p:sp>
        <p:nvSpPr>
          <p:cNvPr id="7" name="Rounded Rectangle 6"/>
          <p:cNvSpPr/>
          <p:nvPr/>
        </p:nvSpPr>
        <p:spPr>
          <a:xfrm>
            <a:off x="895739" y="2239347"/>
            <a:ext cx="7187625" cy="14182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936173" y="5452188"/>
            <a:ext cx="7187625" cy="14182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499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sz="3200" dirty="0" smtClean="0">
                <a:solidFill>
                  <a:srgbClr val="002060"/>
                </a:solidFill>
                <a:effectLst/>
                <a:sym typeface="Gill Sans" charset="0"/>
              </a:rPr>
              <a:t>Building our Own Functions</a:t>
            </a:r>
          </a:p>
        </p:txBody>
      </p:sp>
      <p:sp>
        <p:nvSpPr>
          <p:cNvPr id="27650" name="Rectangle 2"/>
          <p:cNvSpPr>
            <a:spLocks noGrp="1" noChangeArrowheads="1"/>
          </p:cNvSpPr>
          <p:nvPr>
            <p:ph type="body" idx="1"/>
          </p:nvPr>
        </p:nvSpPr>
        <p:spPr>
          <a:xfrm>
            <a:off x="391886" y="1660849"/>
            <a:ext cx="8416211" cy="2625401"/>
          </a:xfrm>
        </p:spPr>
        <p:txBody>
          <a:bodyPr/>
          <a:lstStyle/>
          <a:p>
            <a:pPr marL="421481">
              <a:buFont typeface="Gill Sans" charset="0"/>
              <a:buChar char="•"/>
              <a:defRPr/>
            </a:pPr>
            <a:r>
              <a:rPr lang="en-US" sz="2800" dirty="0" smtClean="0">
                <a:sym typeface="Gill Sans" charset="0"/>
              </a:rPr>
              <a:t>We create a new function using the </a:t>
            </a:r>
            <a:r>
              <a:rPr lang="en-US" sz="2800" dirty="0" err="1" smtClean="0">
                <a:solidFill>
                  <a:srgbClr val="FF0000"/>
                </a:solidFill>
                <a:sym typeface="Gill Sans" charset="0"/>
              </a:rPr>
              <a:t>def</a:t>
            </a:r>
            <a:r>
              <a:rPr lang="en-US" sz="2800" dirty="0" smtClean="0">
                <a:solidFill>
                  <a:srgbClr val="FF0000"/>
                </a:solidFill>
                <a:sym typeface="Gill Sans" charset="0"/>
              </a:rPr>
              <a:t> </a:t>
            </a:r>
            <a:r>
              <a:rPr lang="en-US" sz="2800" dirty="0" smtClean="0">
                <a:sym typeface="Gill Sans" charset="0"/>
              </a:rPr>
              <a:t>keyword followed by optional parameters in parenthesis.</a:t>
            </a:r>
          </a:p>
          <a:p>
            <a:pPr marL="421481">
              <a:buFont typeface="Gill Sans" charset="0"/>
              <a:buChar char="•"/>
              <a:defRPr/>
            </a:pPr>
            <a:r>
              <a:rPr lang="en-US" sz="2800" dirty="0" smtClean="0">
                <a:solidFill>
                  <a:srgbClr val="FF0000"/>
                </a:solidFill>
                <a:sym typeface="Gill Sans" charset="0"/>
              </a:rPr>
              <a:t>We indent the body of the function</a:t>
            </a:r>
          </a:p>
          <a:p>
            <a:pPr marL="421481">
              <a:buFont typeface="Gill Sans" charset="0"/>
              <a:buChar char="•"/>
              <a:defRPr/>
            </a:pPr>
            <a:r>
              <a:rPr lang="en-US" sz="2800" dirty="0" smtClean="0">
                <a:sym typeface="Gill Sans" charset="0"/>
              </a:rPr>
              <a:t>This defines the function but </a:t>
            </a:r>
            <a:r>
              <a:rPr lang="en-US" sz="2800" i="1" dirty="0" smtClean="0">
                <a:solidFill>
                  <a:srgbClr val="FF0000"/>
                </a:solidFill>
                <a:sym typeface="Gill Sans" charset="0"/>
              </a:rPr>
              <a:t>does not</a:t>
            </a:r>
            <a:r>
              <a:rPr lang="en-US" sz="2800" dirty="0" smtClean="0">
                <a:solidFill>
                  <a:srgbClr val="FF0000"/>
                </a:solidFill>
                <a:sym typeface="Gill Sans" charset="0"/>
              </a:rPr>
              <a:t> </a:t>
            </a:r>
            <a:r>
              <a:rPr lang="en-US" sz="2800" dirty="0" smtClean="0">
                <a:sym typeface="Gill Sans" charset="0"/>
              </a:rPr>
              <a:t>execute the body of the function</a:t>
            </a:r>
          </a:p>
        </p:txBody>
      </p:sp>
      <p:sp>
        <p:nvSpPr>
          <p:cNvPr id="27651" name="Rectangle 3"/>
          <p:cNvSpPr>
            <a:spLocks/>
          </p:cNvSpPr>
          <p:nvPr/>
        </p:nvSpPr>
        <p:spPr bwMode="auto">
          <a:xfrm>
            <a:off x="2244478" y="4537895"/>
            <a:ext cx="622119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600">
                <a:solidFill>
                  <a:srgbClr val="FFFFFF"/>
                </a:solidFill>
                <a:latin typeface="Gill Sans" pitchFamily="-84" charset="0"/>
                <a:ea typeface="ヒラギノ角ゴ ProN W3" pitchFamily="-84" charset="-128"/>
                <a:sym typeface="Gill Sans" pitchFamily="-84" charset="0"/>
              </a:defRPr>
            </a:lvl1pPr>
            <a:lvl2pPr marL="742950" indent="-285750" eaLnBrk="0" hangingPunct="0">
              <a:defRPr sz="3600">
                <a:solidFill>
                  <a:srgbClr val="FFFFFF"/>
                </a:solidFill>
                <a:latin typeface="Gill Sans" pitchFamily="-84" charset="0"/>
                <a:ea typeface="ヒラギノ角ゴ ProN W3" pitchFamily="-84" charset="-128"/>
                <a:sym typeface="Gill Sans" pitchFamily="-84" charset="0"/>
              </a:defRPr>
            </a:lvl2pPr>
            <a:lvl3pPr marL="1143000" indent="-228600" eaLnBrk="0" hangingPunct="0">
              <a:defRPr sz="3600">
                <a:solidFill>
                  <a:srgbClr val="FFFFFF"/>
                </a:solidFill>
                <a:latin typeface="Gill Sans" pitchFamily="-84" charset="0"/>
                <a:ea typeface="ヒラギノ角ゴ ProN W3" pitchFamily="-84" charset="-128"/>
                <a:sym typeface="Gill Sans" pitchFamily="-84" charset="0"/>
              </a:defRPr>
            </a:lvl3pPr>
            <a:lvl4pPr marL="1600200" indent="-228600" eaLnBrk="0" hangingPunct="0">
              <a:defRPr sz="3600">
                <a:solidFill>
                  <a:srgbClr val="FFFFFF"/>
                </a:solidFill>
                <a:latin typeface="Gill Sans" pitchFamily="-84" charset="0"/>
                <a:ea typeface="ヒラギノ角ゴ ProN W3" pitchFamily="-84" charset="-128"/>
                <a:sym typeface="Gill Sans" pitchFamily="-84" charset="0"/>
              </a:defRPr>
            </a:lvl4pPr>
            <a:lvl5pPr marL="2057400" indent="-228600" eaLnBrk="0" hangingPunct="0">
              <a:defRPr sz="3600">
                <a:solidFill>
                  <a:srgbClr val="FFFFFF"/>
                </a:solidFill>
                <a:latin typeface="Gill Sans" pitchFamily="-84" charset="0"/>
                <a:ea typeface="ヒラギノ角ゴ ProN W3" pitchFamily="-84" charset="-128"/>
                <a:sym typeface="Gill Sans" pitchFamily="-84" charset="0"/>
              </a:defRPr>
            </a:lvl5pPr>
            <a:lvl6pPr marL="25146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6pPr>
            <a:lvl7pPr marL="29718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7pPr>
            <a:lvl8pPr marL="34290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8pPr>
            <a:lvl9pPr marL="3886200" indent="-228600" algn="ctr" eaLnBrk="0" fontAlgn="base" hangingPunct="0">
              <a:spcBef>
                <a:spcPct val="0"/>
              </a:spcBef>
              <a:spcAft>
                <a:spcPct val="0"/>
              </a:spcAft>
              <a:defRPr sz="3600">
                <a:solidFill>
                  <a:srgbClr val="FFFFFF"/>
                </a:solidFill>
                <a:latin typeface="Gill Sans" pitchFamily="-84" charset="0"/>
                <a:ea typeface="ヒラギノ角ゴ ProN W3" pitchFamily="-84" charset="-128"/>
                <a:sym typeface="Gill Sans" pitchFamily="-84" charset="0"/>
              </a:defRPr>
            </a:lvl9pPr>
          </a:lstStyle>
          <a:p>
            <a:pPr algn="l" eaLnBrk="1" hangingPunct="1"/>
            <a:r>
              <a:rPr lang="en-US" altLang="en-US" sz="2400" dirty="0" err="1">
                <a:solidFill>
                  <a:srgbClr val="FF0000"/>
                </a:solidFill>
                <a:latin typeface="Trebuchet MS" panose="020B0603020202020204" pitchFamily="34" charset="0"/>
                <a:ea typeface="MS PGothic" panose="020B0600070205080204" pitchFamily="34" charset="-128"/>
              </a:rPr>
              <a:t>def</a:t>
            </a:r>
            <a:r>
              <a:rPr lang="en-US" altLang="en-US" sz="2400" dirty="0">
                <a:solidFill>
                  <a:srgbClr val="FF0000"/>
                </a:solidFill>
                <a:latin typeface="Trebuchet MS" panose="020B0603020202020204" pitchFamily="34" charset="0"/>
                <a:ea typeface="MS PGothic" panose="020B0600070205080204" pitchFamily="34" charset="-128"/>
              </a:rPr>
              <a:t> </a:t>
            </a:r>
            <a:r>
              <a:rPr lang="en-US" altLang="en-US" sz="2400" dirty="0" err="1">
                <a:solidFill>
                  <a:schemeClr val="tx1"/>
                </a:solidFill>
                <a:latin typeface="Trebuchet MS" panose="020B0603020202020204" pitchFamily="34" charset="0"/>
                <a:ea typeface="MS PGothic" panose="020B0600070205080204" pitchFamily="34" charset="-128"/>
              </a:rPr>
              <a:t>print_lyrics</a:t>
            </a:r>
            <a:r>
              <a:rPr lang="en-US" altLang="en-US" sz="2400" dirty="0">
                <a:solidFill>
                  <a:schemeClr val="tx1"/>
                </a:solidFill>
                <a:latin typeface="Trebuchet MS" panose="020B0603020202020204" pitchFamily="34" charset="0"/>
                <a:ea typeface="MS PGothic" panose="020B0600070205080204" pitchFamily="34" charset="-128"/>
              </a:rPr>
              <a:t>():</a:t>
            </a:r>
          </a:p>
          <a:p>
            <a:pPr eaLnBrk="1" hangingPunct="1"/>
            <a:r>
              <a:rPr lang="en-US" altLang="en-US" sz="2400" dirty="0">
                <a:solidFill>
                  <a:schemeClr val="tx1"/>
                </a:solidFill>
                <a:latin typeface="Trebuchet MS" panose="020B0603020202020204" pitchFamily="34" charset="0"/>
                <a:ea typeface="MS PGothic" panose="020B0600070205080204" pitchFamily="34" charset="-128"/>
              </a:rPr>
              <a:t>    print "I saw you there, so beautiful.”</a:t>
            </a:r>
          </a:p>
          <a:p>
            <a:pPr eaLnBrk="1" hangingPunct="1"/>
            <a:r>
              <a:rPr lang="en-US" altLang="en-US" sz="2400" dirty="0">
                <a:solidFill>
                  <a:schemeClr val="tx1"/>
                </a:solidFill>
                <a:latin typeface="Trebuchet MS" panose="020B0603020202020204" pitchFamily="34" charset="0"/>
                <a:ea typeface="MS PGothic" panose="020B0600070205080204" pitchFamily="34" charset="-128"/>
              </a:rPr>
              <a:t>    print 'You stopped and stared, so magical.'</a:t>
            </a:r>
          </a:p>
        </p:txBody>
      </p:sp>
    </p:spTree>
    <p:extLst>
      <p:ext uri="{BB962C8B-B14F-4D97-AF65-F5344CB8AC3E}">
        <p14:creationId xmlns:p14="http://schemas.microsoft.com/office/powerpoint/2010/main" val="924205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PT model English_4_templat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 model English_4" id="{10A0F7B0-CDC0-4039-9AD4-978D4CD60661}" vid="{C20B3200-1F52-497A-898F-B8B2869CD6B9}"/>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model English_4" id="{10A0F7B0-CDC0-4039-9AD4-978D4CD60661}" vid="{703B9541-5D0B-4D5D-AF82-F9DF9EC511D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model English_4_template1</Template>
  <TotalTime>21606</TotalTime>
  <Words>2408</Words>
  <Application>Microsoft Office PowerPoint</Application>
  <PresentationFormat>On-screen Show (4:3)</PresentationFormat>
  <Paragraphs>223</Paragraphs>
  <Slides>18</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MS PGothic</vt:lpstr>
      <vt:lpstr>MS PGothic</vt:lpstr>
      <vt:lpstr>ヒラギノ角ゴ ProN W3</vt:lpstr>
      <vt:lpstr>Arial</vt:lpstr>
      <vt:lpstr>Calibri</vt:lpstr>
      <vt:lpstr>Calibri Light</vt:lpstr>
      <vt:lpstr>Courier</vt:lpstr>
      <vt:lpstr>Gill Sans</vt:lpstr>
      <vt:lpstr>Trebuchet MS</vt:lpstr>
      <vt:lpstr>Wingdings</vt:lpstr>
      <vt:lpstr>PPT model English_4_template1</vt:lpstr>
      <vt:lpstr>Custom Design</vt:lpstr>
      <vt:lpstr>Romania – Republic of Serbia  IPA Cross-border Cooperation Programme </vt:lpstr>
      <vt:lpstr>Programming Languages</vt:lpstr>
      <vt:lpstr>Stored (and reused) Steps</vt:lpstr>
      <vt:lpstr>Python Functions</vt:lpstr>
      <vt:lpstr>Function Definition (1)</vt:lpstr>
      <vt:lpstr>Function Definition (2)</vt:lpstr>
      <vt:lpstr>PowerPoint Presentation</vt:lpstr>
      <vt:lpstr>PowerPoint Presentation</vt:lpstr>
      <vt:lpstr>Building our Own Functions</vt:lpstr>
      <vt:lpstr>Definitions and Uses</vt:lpstr>
      <vt:lpstr>Arguments</vt:lpstr>
      <vt:lpstr>PowerPoint Presentation</vt:lpstr>
      <vt:lpstr>Return Values (1)</vt:lpstr>
      <vt:lpstr>PowerPoint Presentation</vt:lpstr>
      <vt:lpstr>Multiple Parameters / Arguments</vt:lpstr>
      <vt:lpstr>Modules</vt:lpstr>
      <vt:lpstr>Homework</vt:lpstr>
      <vt:lpstr>Homework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Razvan Bogdan</cp:lastModifiedBy>
  <cp:revision>172</cp:revision>
  <dcterms:created xsi:type="dcterms:W3CDTF">2014-06-30T05:47:26Z</dcterms:created>
  <dcterms:modified xsi:type="dcterms:W3CDTF">2015-05-23T15:18:55Z</dcterms:modified>
</cp:coreProperties>
</file>