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691" r:id="rId2"/>
  </p:sldMasterIdLst>
  <p:notesMasterIdLst>
    <p:notesMasterId r:id="rId17"/>
  </p:notesMasterIdLst>
  <p:sldIdLst>
    <p:sldId id="279" r:id="rId3"/>
    <p:sldId id="280" r:id="rId4"/>
    <p:sldId id="259" r:id="rId5"/>
    <p:sldId id="296" r:id="rId6"/>
    <p:sldId id="297" r:id="rId7"/>
    <p:sldId id="298" r:id="rId8"/>
    <p:sldId id="299" r:id="rId9"/>
    <p:sldId id="301" r:id="rId10"/>
    <p:sldId id="302" r:id="rId11"/>
    <p:sldId id="303" r:id="rId12"/>
    <p:sldId id="304" r:id="rId13"/>
    <p:sldId id="305" r:id="rId14"/>
    <p:sldId id="306" r:id="rId15"/>
    <p:sldId id="278" r:id="rId16"/>
  </p:sldIdLst>
  <p:sldSz cx="9144000" cy="6858000" type="screen4x3"/>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2523" autoAdjust="0"/>
  </p:normalViewPr>
  <p:slideViewPr>
    <p:cSldViewPr snapToGrid="0">
      <p:cViewPr varScale="1">
        <p:scale>
          <a:sx n="52" d="100"/>
          <a:sy n="52" d="100"/>
        </p:scale>
        <p:origin x="118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E54978-51AB-4266-BD6C-DCD826109BBE}" type="datetimeFigureOut">
              <a:rPr lang="en-US" smtClean="0"/>
              <a:t>5/23/2015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E310B3-33F5-472F-BEAA-49C839CBD56D}" type="slidenum">
              <a:rPr lang="en-US" smtClean="0"/>
              <a:t>‹#›</a:t>
            </a:fld>
            <a:endParaRPr lang="en-US"/>
          </a:p>
        </p:txBody>
      </p:sp>
    </p:spTree>
    <p:extLst>
      <p:ext uri="{BB962C8B-B14F-4D97-AF65-F5344CB8AC3E}">
        <p14:creationId xmlns:p14="http://schemas.microsoft.com/office/powerpoint/2010/main" val="879614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noTextEdit="1"/>
          </p:cNvSpPr>
          <p:nvPr>
            <p:ph type="sldImg"/>
          </p:nvPr>
        </p:nvSpPr>
        <p:spPr>
          <a:ln/>
        </p:spPr>
      </p:sp>
      <p:sp>
        <p:nvSpPr>
          <p:cNvPr id="23554" name="Notes Placeholder 2"/>
          <p:cNvSpPr>
            <a:spLocks noGrp="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Slide 1: </a:t>
            </a:r>
            <a:r>
              <a:rPr lang="en-US" dirty="0" smtClean="0"/>
              <a:t>Hello everyone and welcome to programming languages course.</a:t>
            </a:r>
          </a:p>
        </p:txBody>
      </p:sp>
      <p:sp>
        <p:nvSpPr>
          <p:cNvPr id="23555" name="Slide Number Placeholder 3"/>
          <p:cNvSpPr>
            <a:spLocks noGrp="1"/>
          </p:cNvSpPr>
          <p:nvPr>
            <p:ph type="sldNum" sz="quarter" idx="5"/>
          </p:nvPr>
        </p:nvSpPr>
        <p:spPr>
          <a:noFill/>
        </p:spPr>
        <p:txBody>
          <a:bodyPr/>
          <a:lstStyle/>
          <a:p>
            <a:fld id="{FBDD3036-CF63-4D4D-8C9F-F3F4A9A2FF0B}" type="slidenum">
              <a:rPr lang="en-US" smtClean="0"/>
              <a:pPr/>
              <a:t>1</a:t>
            </a:fld>
            <a:endParaRPr lang="en-US" smtClean="0"/>
          </a:p>
        </p:txBody>
      </p:sp>
    </p:spTree>
    <p:extLst>
      <p:ext uri="{BB962C8B-B14F-4D97-AF65-F5344CB8AC3E}">
        <p14:creationId xmlns:p14="http://schemas.microsoft.com/office/powerpoint/2010/main" val="2503574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Slide 10: Loop patterns. Counting and summing loops:</a:t>
            </a:r>
          </a:p>
          <a:p>
            <a:r>
              <a:rPr lang="en-US" sz="1200" b="0" i="0" u="none" strike="noStrike" kern="1200" baseline="0" dirty="0" smtClean="0">
                <a:solidFill>
                  <a:schemeClr val="tx1"/>
                </a:solidFill>
                <a:latin typeface="+mn-lt"/>
                <a:ea typeface="+mn-ea"/>
                <a:cs typeface="+mn-cs"/>
              </a:rPr>
              <a:t>The first example we will refer to, will count the number of items in a list. So we will write a for loop as you can see on the slide starting with line [38]. </a:t>
            </a:r>
          </a:p>
          <a:p>
            <a:r>
              <a:rPr lang="en-US" sz="1200" b="0" i="0" u="none" strike="noStrike" kern="1200" baseline="0" dirty="0" smtClean="0">
                <a:solidFill>
                  <a:schemeClr val="tx1"/>
                </a:solidFill>
                <a:latin typeface="+mn-lt"/>
                <a:ea typeface="+mn-ea"/>
                <a:cs typeface="+mn-cs"/>
              </a:rPr>
              <a:t>First of all, we will set the variable count to zero before the loop starts.  On the next line, we will write a for loop to run through the list of numbers. The iteration variable is called </a:t>
            </a:r>
            <a:r>
              <a:rPr lang="en-US" sz="1200" b="0" i="0" u="none" strike="noStrike" kern="1200" baseline="0" dirty="0" err="1" smtClean="0">
                <a:solidFill>
                  <a:schemeClr val="tx1"/>
                </a:solidFill>
                <a:latin typeface="+mn-lt"/>
                <a:ea typeface="+mn-ea"/>
                <a:cs typeface="+mn-cs"/>
              </a:rPr>
              <a:t>iterationVar</a:t>
            </a:r>
            <a:r>
              <a:rPr lang="en-US" sz="1200" b="0" i="0" u="none" strike="noStrike" kern="1200" baseline="0" dirty="0" smtClean="0">
                <a:solidFill>
                  <a:schemeClr val="tx1"/>
                </a:solidFill>
                <a:latin typeface="+mn-lt"/>
                <a:ea typeface="+mn-ea"/>
                <a:cs typeface="+mn-cs"/>
              </a:rPr>
              <a:t>. This variable will cause the loop body to be executed once for each of the values in the list as long as we do not use </a:t>
            </a:r>
            <a:r>
              <a:rPr lang="en-US" sz="1200" b="0" i="0" u="none" strike="noStrike" kern="1200" baseline="0" dirty="0" err="1" smtClean="0">
                <a:solidFill>
                  <a:schemeClr val="tx1"/>
                </a:solidFill>
                <a:latin typeface="+mn-lt"/>
                <a:ea typeface="+mn-ea"/>
                <a:cs typeface="+mn-cs"/>
              </a:rPr>
              <a:t>iterationVar</a:t>
            </a:r>
            <a:r>
              <a:rPr lang="en-US" sz="1200" b="0" i="0" u="none" strike="noStrike" kern="1200" baseline="0" dirty="0" smtClean="0">
                <a:solidFill>
                  <a:schemeClr val="tx1"/>
                </a:solidFill>
                <a:latin typeface="+mn-lt"/>
                <a:ea typeface="+mn-ea"/>
                <a:cs typeface="+mn-cs"/>
              </a:rPr>
              <a:t> in the loop. So this variable is kind of controlling the loop. </a:t>
            </a:r>
          </a:p>
          <a:p>
            <a:r>
              <a:rPr lang="en-US" sz="1200" b="0" i="0" u="none" strike="noStrike" kern="1200" baseline="0" dirty="0" smtClean="0">
                <a:solidFill>
                  <a:schemeClr val="tx1"/>
                </a:solidFill>
                <a:latin typeface="+mn-lt"/>
                <a:ea typeface="+mn-ea"/>
                <a:cs typeface="+mn-cs"/>
              </a:rPr>
              <a:t>In the body of the loop, we will add one to the current value of count for each of the values in the list. As long as the </a:t>
            </a:r>
            <a:r>
              <a:rPr lang="en-US" sz="1200" b="0" i="0" u="none" strike="noStrike" kern="1200" baseline="0" dirty="0" err="1" smtClean="0">
                <a:solidFill>
                  <a:schemeClr val="tx1"/>
                </a:solidFill>
                <a:latin typeface="+mn-lt"/>
                <a:ea typeface="+mn-ea"/>
                <a:cs typeface="+mn-cs"/>
              </a:rPr>
              <a:t>the</a:t>
            </a:r>
            <a:r>
              <a:rPr lang="en-US" sz="1200" b="0" i="0" u="none" strike="noStrike" kern="1200" baseline="0" dirty="0" smtClean="0">
                <a:solidFill>
                  <a:schemeClr val="tx1"/>
                </a:solidFill>
                <a:latin typeface="+mn-lt"/>
                <a:ea typeface="+mn-ea"/>
                <a:cs typeface="+mn-cs"/>
              </a:rPr>
              <a:t> loop is executing, the value of count is the number of values we have encounter until now. Once the loop completes, the value of count is the total number of items. </a:t>
            </a:r>
          </a:p>
          <a:p>
            <a:r>
              <a:rPr lang="en-US" sz="1200" b="0" i="0" u="none" strike="noStrike" kern="1200" baseline="0" dirty="0" smtClean="0">
                <a:solidFill>
                  <a:schemeClr val="tx1"/>
                </a:solidFill>
                <a:latin typeface="+mn-lt"/>
                <a:ea typeface="+mn-ea"/>
                <a:cs typeface="+mn-cs"/>
              </a:rPr>
              <a:t>Another example that we refer to is about computing the total of a set of numbers and is presented starting with line [39] on the slide. The main difference between the first example and this one is that the iteration variable will be used in the loop (see animation). So, instead of simply adding one to the count as in the previous loop, we add the actual number (which is 1, 4, 31, and so on) to the</a:t>
            </a:r>
          </a:p>
          <a:p>
            <a:r>
              <a:rPr lang="en-US" sz="1200" b="0" i="0" u="none" strike="noStrike" kern="1200" baseline="0" dirty="0" smtClean="0">
                <a:solidFill>
                  <a:schemeClr val="tx1"/>
                </a:solidFill>
                <a:latin typeface="+mn-lt"/>
                <a:ea typeface="+mn-ea"/>
                <a:cs typeface="+mn-cs"/>
              </a:rPr>
              <a:t>running total </a:t>
            </a:r>
            <a:r>
              <a:rPr lang="en-US" sz="1200" b="0" i="0" u="none" strike="noStrike" kern="1200" baseline="0" dirty="0" err="1" smtClean="0">
                <a:solidFill>
                  <a:schemeClr val="tx1"/>
                </a:solidFill>
                <a:latin typeface="+mn-lt"/>
                <a:ea typeface="+mn-ea"/>
                <a:cs typeface="+mn-cs"/>
              </a:rPr>
              <a:t>total</a:t>
            </a:r>
            <a:r>
              <a:rPr lang="en-US" sz="1200" b="0" i="0" u="none" strike="noStrike" kern="1200" baseline="0" dirty="0" smtClean="0">
                <a:solidFill>
                  <a:schemeClr val="tx1"/>
                </a:solidFill>
                <a:latin typeface="+mn-lt"/>
                <a:ea typeface="+mn-ea"/>
                <a:cs typeface="+mn-cs"/>
              </a:rPr>
              <a:t> during each loop iteration. If you think about the variable total, it contains the “running total of the values so far”. </a:t>
            </a:r>
          </a:p>
          <a:p>
            <a:r>
              <a:rPr lang="en-US" sz="1200" b="0" i="0" u="none" strike="noStrike" kern="1200" baseline="0" dirty="0" smtClean="0">
                <a:solidFill>
                  <a:schemeClr val="tx1"/>
                </a:solidFill>
                <a:latin typeface="+mn-lt"/>
                <a:ea typeface="+mn-ea"/>
                <a:cs typeface="+mn-cs"/>
              </a:rPr>
              <a:t>As you can see, before starting the loop, the total variable is zero because we have not yet seen any values; during the loop, total is the running total, and at the end of the loop total is the overall total of all the values in the given list. </a:t>
            </a:r>
          </a:p>
          <a:p>
            <a:r>
              <a:rPr lang="en-US" sz="1200" b="0" i="0" u="none" strike="noStrike" kern="1200" baseline="0" dirty="0" smtClean="0">
                <a:solidFill>
                  <a:schemeClr val="tx1"/>
                </a:solidFill>
                <a:latin typeface="+mn-lt"/>
                <a:ea typeface="+mn-ea"/>
                <a:cs typeface="+mn-cs"/>
              </a:rPr>
              <a:t>Neither the counting loop nor the summing loop are particularly useful in practice because there are built-in functions </a:t>
            </a:r>
            <a:r>
              <a:rPr lang="en-US" sz="1200" b="0" i="0" u="none" strike="noStrike" kern="1200" baseline="0" dirty="0" err="1" smtClean="0">
                <a:solidFill>
                  <a:schemeClr val="tx1"/>
                </a:solidFill>
                <a:latin typeface="+mn-lt"/>
                <a:ea typeface="+mn-ea"/>
                <a:cs typeface="+mn-cs"/>
              </a:rPr>
              <a:t>len</a:t>
            </a:r>
            <a:r>
              <a:rPr lang="en-US" sz="1200" b="0" i="0" u="none" strike="noStrike" kern="1200" baseline="0" dirty="0" smtClean="0">
                <a:solidFill>
                  <a:schemeClr val="tx1"/>
                </a:solidFill>
                <a:latin typeface="+mn-lt"/>
                <a:ea typeface="+mn-ea"/>
                <a:cs typeface="+mn-cs"/>
              </a:rPr>
              <a:t>() and sum() (see animation) that actually compute the number of items in a list and the total of the items in the list respectively. For more information on that please see the link. </a:t>
            </a:r>
          </a:p>
        </p:txBody>
      </p:sp>
      <p:sp>
        <p:nvSpPr>
          <p:cNvPr id="4" name="Slide Number Placeholder 3"/>
          <p:cNvSpPr>
            <a:spLocks noGrp="1"/>
          </p:cNvSpPr>
          <p:nvPr>
            <p:ph type="sldNum" sz="quarter" idx="10"/>
          </p:nvPr>
        </p:nvSpPr>
        <p:spPr/>
        <p:txBody>
          <a:bodyPr/>
          <a:lstStyle/>
          <a:p>
            <a:fld id="{A3E310B3-33F5-472F-BEAA-49C839CBD56D}" type="slidenum">
              <a:rPr lang="en-US" smtClean="0"/>
              <a:t>10</a:t>
            </a:fld>
            <a:endParaRPr lang="en-US"/>
          </a:p>
        </p:txBody>
      </p:sp>
    </p:spTree>
    <p:extLst>
      <p:ext uri="{BB962C8B-B14F-4D97-AF65-F5344CB8AC3E}">
        <p14:creationId xmlns:p14="http://schemas.microsoft.com/office/powerpoint/2010/main" val="24438019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Slide 11: Loop patterns. Maximum and minimum loops:</a:t>
            </a:r>
          </a:p>
          <a:p>
            <a:r>
              <a:rPr lang="en-US" sz="1200" b="0" i="0" u="none" strike="noStrike" kern="1200" baseline="0" dirty="0" smtClean="0">
                <a:solidFill>
                  <a:schemeClr val="tx1"/>
                </a:solidFill>
                <a:latin typeface="+mn-lt"/>
                <a:ea typeface="+mn-ea"/>
                <a:cs typeface="+mn-cs"/>
              </a:rPr>
              <a:t>In order to find the largest value in a list or sequence we can construct a loop as the one presented on the slide.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The variable largest is best thought of as the “largest value we have encountered so far”. So, before the loop, we set largest to the constant None. None is a special constant value which we can store in a variable to mark the variable as “empty”. (Charles Severance, Python for Informatics: Exploring Information)</a:t>
            </a:r>
          </a:p>
          <a:p>
            <a:r>
              <a:rPr lang="en-US" sz="1200" b="0" i="0" u="none" strike="noStrike" kern="1200" baseline="0" dirty="0" smtClean="0">
                <a:solidFill>
                  <a:schemeClr val="tx1"/>
                </a:solidFill>
                <a:latin typeface="+mn-lt"/>
                <a:ea typeface="+mn-ea"/>
                <a:cs typeface="+mn-cs"/>
              </a:rPr>
              <a:t>Before the loop starts, the largest value we have seen so far is None since we have not yet encountered any values. While the loop is executing, if largest is None then we take the first value we see as the largest so far. You can see in the first iteration when the value of </a:t>
            </a:r>
            <a:r>
              <a:rPr lang="en-US" sz="1200" b="0" i="0" u="none" strike="noStrike" kern="1200" baseline="0" dirty="0" err="1" smtClean="0">
                <a:solidFill>
                  <a:schemeClr val="tx1"/>
                </a:solidFill>
                <a:latin typeface="+mn-lt"/>
                <a:ea typeface="+mn-ea"/>
                <a:cs typeface="+mn-cs"/>
              </a:rPr>
              <a:t>iterationVar</a:t>
            </a:r>
            <a:r>
              <a:rPr lang="en-US" sz="1200" b="0" i="0" u="none" strike="noStrike" kern="1200" baseline="0" dirty="0" smtClean="0">
                <a:solidFill>
                  <a:schemeClr val="tx1"/>
                </a:solidFill>
                <a:latin typeface="+mn-lt"/>
                <a:ea typeface="+mn-ea"/>
                <a:cs typeface="+mn-cs"/>
              </a:rPr>
              <a:t> is 1, since largest is None, we immediately set largest to be 1.</a:t>
            </a:r>
          </a:p>
          <a:p>
            <a:r>
              <a:rPr lang="en-US" sz="1200" b="0" i="0" u="none" strike="noStrike" kern="1200" baseline="0" dirty="0" smtClean="0">
                <a:solidFill>
                  <a:schemeClr val="tx1"/>
                </a:solidFill>
                <a:latin typeface="+mn-lt"/>
                <a:ea typeface="+mn-ea"/>
                <a:cs typeface="+mn-cs"/>
              </a:rPr>
              <a:t>After the first iteration, largest is no longer None (it will be 1), so the second part of the compound logical expression that checks </a:t>
            </a:r>
            <a:r>
              <a:rPr lang="en-US" sz="1200" b="0" i="0" u="none" strike="noStrike" kern="1200" baseline="0" dirty="0" err="1" smtClean="0">
                <a:solidFill>
                  <a:schemeClr val="tx1"/>
                </a:solidFill>
                <a:latin typeface="+mn-lt"/>
                <a:ea typeface="+mn-ea"/>
                <a:cs typeface="+mn-cs"/>
              </a:rPr>
              <a:t>iterationVar</a:t>
            </a:r>
            <a:r>
              <a:rPr lang="en-US" sz="1200" b="0" i="0" u="none" strike="noStrike" kern="1200" baseline="0" dirty="0" smtClean="0">
                <a:solidFill>
                  <a:schemeClr val="tx1"/>
                </a:solidFill>
                <a:latin typeface="+mn-lt"/>
                <a:ea typeface="+mn-ea"/>
                <a:cs typeface="+mn-cs"/>
              </a:rPr>
              <a:t> &gt; largest triggers only when we see a value that is larger than the “largest so far” (in our case, 1). When we see a new larger value than the largest so far, then we take that new value for largest. You can see in the program output that largest progresses from 1 to 4 to 31 and so on. At the end of the loop, we have scanned all of the values from our set and the variable largest now does contain the largest value in the list.</a:t>
            </a:r>
          </a:p>
          <a:p>
            <a:r>
              <a:rPr lang="en-US" sz="1200" b="0" i="0" u="none" strike="noStrike" kern="1200" baseline="0" dirty="0" smtClean="0">
                <a:solidFill>
                  <a:schemeClr val="tx1"/>
                </a:solidFill>
                <a:latin typeface="+mn-lt"/>
                <a:ea typeface="+mn-ea"/>
                <a:cs typeface="+mn-cs"/>
              </a:rPr>
              <a:t>A built-in function for our small example is offered by Python in the form of max() function.</a:t>
            </a:r>
          </a:p>
          <a:p>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A3E310B3-33F5-472F-BEAA-49C839CBD56D}" type="slidenum">
              <a:rPr lang="en-US" smtClean="0"/>
              <a:t>11</a:t>
            </a:fld>
            <a:endParaRPr lang="en-US"/>
          </a:p>
        </p:txBody>
      </p:sp>
    </p:spTree>
    <p:extLst>
      <p:ext uri="{BB962C8B-B14F-4D97-AF65-F5344CB8AC3E}">
        <p14:creationId xmlns:p14="http://schemas.microsoft.com/office/powerpoint/2010/main" val="27792406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Slide 12: Loop patterns. Maximum and minimum loops:</a:t>
            </a:r>
          </a:p>
          <a:p>
            <a:r>
              <a:rPr lang="en-US" sz="1200" b="0" i="0" u="none" strike="noStrike" kern="1200" baseline="0" dirty="0" smtClean="0">
                <a:solidFill>
                  <a:schemeClr val="tx1"/>
                </a:solidFill>
                <a:latin typeface="+mn-lt"/>
                <a:ea typeface="+mn-ea"/>
                <a:cs typeface="+mn-cs"/>
              </a:rPr>
              <a:t>Now, to </a:t>
            </a:r>
            <a:r>
              <a:rPr lang="en-US" sz="1200" dirty="0" smtClean="0"/>
              <a:t>compute the smallest number, the smallest variable is </a:t>
            </a:r>
            <a:r>
              <a:rPr lang="en-US" sz="1200" b="0" i="0" u="none" strike="noStrike" kern="1200" baseline="0" dirty="0" smtClean="0">
                <a:solidFill>
                  <a:schemeClr val="tx1"/>
                </a:solidFill>
                <a:latin typeface="+mn-lt"/>
                <a:ea typeface="+mn-ea"/>
                <a:cs typeface="+mn-cs"/>
              </a:rPr>
              <a:t>the “smallest so far” before, during, and after the loop executes.</a:t>
            </a:r>
          </a:p>
          <a:p>
            <a:r>
              <a:rPr lang="en-US" sz="1200" b="0" i="0" u="none" strike="noStrike" kern="1200" baseline="0" dirty="0" smtClean="0">
                <a:solidFill>
                  <a:schemeClr val="tx1"/>
                </a:solidFill>
                <a:latin typeface="+mn-lt"/>
                <a:ea typeface="+mn-ea"/>
                <a:cs typeface="+mn-cs"/>
              </a:rPr>
              <a:t>When the loop has completed, smallest contains the minimum value in the list. Also, a built-in function for our example is offered by Python in the form of min() function. Check more on this on the given link.</a:t>
            </a:r>
          </a:p>
          <a:p>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A3E310B3-33F5-472F-BEAA-49C839CBD56D}" type="slidenum">
              <a:rPr lang="en-US" smtClean="0"/>
              <a:t>12</a:t>
            </a:fld>
            <a:endParaRPr lang="en-US"/>
          </a:p>
        </p:txBody>
      </p:sp>
    </p:spTree>
    <p:extLst>
      <p:ext uri="{BB962C8B-B14F-4D97-AF65-F5344CB8AC3E}">
        <p14:creationId xmlns:p14="http://schemas.microsoft.com/office/powerpoint/2010/main" val="18109930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Slide 13: The "is" and "is not" Operators: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You might have noticed in our previous examples that we used a special operator which is the ‘is’ operator. This </a:t>
            </a:r>
            <a:r>
              <a:rPr lang="en-US" sz="1200" dirty="0" smtClean="0">
                <a:sym typeface="Gill Sans" charset="0"/>
              </a:rPr>
              <a:t>can be used in logical expressions, meaning '</a:t>
            </a:r>
            <a:r>
              <a:rPr lang="en-US" sz="1200" dirty="0" smtClean="0">
                <a:solidFill>
                  <a:srgbClr val="FF0000"/>
                </a:solidFill>
                <a:sym typeface="Gill Sans" charset="0"/>
              </a:rPr>
              <a:t>is the same as</a:t>
            </a:r>
            <a:r>
              <a:rPr lang="en-US" sz="1200" dirty="0" smtClean="0">
                <a:sym typeface="Gill Sans" charset="0"/>
              </a:rPr>
              <a:t>‘</a:t>
            </a:r>
            <a:r>
              <a:rPr lang="en-US" sz="1200" baseline="0" dirty="0" smtClean="0">
                <a:sym typeface="Gill Sans" charset="0"/>
              </a:rPr>
              <a:t> and being s</a:t>
            </a:r>
            <a:r>
              <a:rPr lang="en-US" sz="1200" dirty="0" smtClean="0">
                <a:sym typeface="Gill Sans" charset="0"/>
              </a:rPr>
              <a:t>imilar to, but stronger than </a:t>
            </a:r>
            <a:r>
              <a:rPr lang="en-US" sz="1200" dirty="0" smtClean="0">
                <a:solidFill>
                  <a:srgbClr val="002060"/>
                </a:solidFill>
                <a:sym typeface="Gill Sans" charset="0"/>
              </a:rPr>
              <a:t>==. There is also the ‘is not’ operator which is also</a:t>
            </a:r>
            <a:r>
              <a:rPr lang="en-US" sz="1200" baseline="0" dirty="0" smtClean="0">
                <a:solidFill>
                  <a:srgbClr val="002060"/>
                </a:solidFill>
                <a:sym typeface="Gill Sans" charset="0"/>
              </a:rPr>
              <a:t> a logical operator.</a:t>
            </a:r>
            <a:endParaRPr lang="en-US" sz="1200" dirty="0" smtClean="0">
              <a:solidFill>
                <a:srgbClr val="002060"/>
              </a:solidFill>
              <a:sym typeface="Gill Sans"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sym typeface="Gill Sans"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sym typeface="Gill Sans" charset="0"/>
            </a:endParaRPr>
          </a:p>
          <a:p>
            <a:endParaRPr lang="en-US" dirty="0"/>
          </a:p>
        </p:txBody>
      </p:sp>
      <p:sp>
        <p:nvSpPr>
          <p:cNvPr id="4" name="Slide Number Placeholder 3"/>
          <p:cNvSpPr>
            <a:spLocks noGrp="1"/>
          </p:cNvSpPr>
          <p:nvPr>
            <p:ph type="sldNum" sz="quarter" idx="10"/>
          </p:nvPr>
        </p:nvSpPr>
        <p:spPr/>
        <p:txBody>
          <a:bodyPr/>
          <a:lstStyle/>
          <a:p>
            <a:fld id="{A3E310B3-33F5-472F-BEAA-49C839CBD56D}" type="slidenum">
              <a:rPr lang="en-US" smtClean="0"/>
              <a:t>13</a:t>
            </a:fld>
            <a:endParaRPr lang="en-US"/>
          </a:p>
        </p:txBody>
      </p:sp>
    </p:spTree>
    <p:extLst>
      <p:ext uri="{BB962C8B-B14F-4D97-AF65-F5344CB8AC3E}">
        <p14:creationId xmlns:p14="http://schemas.microsoft.com/office/powerpoint/2010/main" val="25096014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Slide </a:t>
            </a:r>
            <a:r>
              <a:rPr lang="en-US" b="1" dirty="0" smtClean="0"/>
              <a:t>14: </a:t>
            </a:r>
            <a:r>
              <a:rPr lang="en-US" b="1" dirty="0" smtClean="0"/>
              <a:t>Homework</a:t>
            </a:r>
            <a:r>
              <a:rPr lang="en-US" b="0" dirty="0" smtClean="0"/>
              <a:t>: As</a:t>
            </a:r>
            <a:r>
              <a:rPr lang="en-US" b="0" baseline="0" dirty="0" smtClean="0"/>
              <a:t> homework, here </a:t>
            </a:r>
            <a:r>
              <a:rPr lang="en-US" b="0" baseline="0" dirty="0" smtClean="0"/>
              <a:t>is an exercise </a:t>
            </a:r>
            <a:r>
              <a:rPr lang="en-US" b="0" baseline="0" dirty="0" smtClean="0"/>
              <a:t>that you are invited to solve, based on your knowledge you have gained so far and especially during this course on </a:t>
            </a:r>
            <a:r>
              <a:rPr lang="en-US" b="0" baseline="0" dirty="0" smtClean="0"/>
              <a:t>loops and iteration. Also, try solving the examples presented in the course by working them out in Canopy. Good </a:t>
            </a:r>
            <a:r>
              <a:rPr lang="en-US" b="0" baseline="0" dirty="0" smtClean="0"/>
              <a:t>luck and thank you very much for watching this course! </a:t>
            </a:r>
            <a:r>
              <a:rPr lang="en-US" b="0" baseline="0" dirty="0" smtClean="0">
                <a:sym typeface="Wingdings" panose="05000000000000000000" pitchFamily="2" charset="2"/>
              </a:rPr>
              <a:t></a:t>
            </a:r>
            <a:endParaRPr lang="en-US" dirty="0"/>
          </a:p>
        </p:txBody>
      </p:sp>
      <p:sp>
        <p:nvSpPr>
          <p:cNvPr id="4" name="Slide Number Placeholder 3"/>
          <p:cNvSpPr>
            <a:spLocks noGrp="1"/>
          </p:cNvSpPr>
          <p:nvPr>
            <p:ph type="sldNum" sz="quarter" idx="10"/>
          </p:nvPr>
        </p:nvSpPr>
        <p:spPr/>
        <p:txBody>
          <a:bodyPr/>
          <a:lstStyle/>
          <a:p>
            <a:fld id="{A3E310B3-33F5-472F-BEAA-49C839CBD56D}" type="slidenum">
              <a:rPr lang="en-US" smtClean="0"/>
              <a:t>14</a:t>
            </a:fld>
            <a:endParaRPr lang="en-US"/>
          </a:p>
        </p:txBody>
      </p:sp>
    </p:spTree>
    <p:extLst>
      <p:ext uri="{BB962C8B-B14F-4D97-AF65-F5344CB8AC3E}">
        <p14:creationId xmlns:p14="http://schemas.microsoft.com/office/powerpoint/2010/main" val="186593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Slide 2: </a:t>
            </a:r>
            <a:r>
              <a:rPr lang="en-US" dirty="0" smtClean="0"/>
              <a:t>In this lecture we are going to talk about </a:t>
            </a:r>
            <a:r>
              <a:rPr lang="en-US" dirty="0" smtClean="0"/>
              <a:t>Loops and Iteration. </a:t>
            </a:r>
            <a:endParaRPr lang="en-US" dirty="0" smtClean="0"/>
          </a:p>
          <a:p>
            <a:endParaRPr lang="en-US" dirty="0"/>
          </a:p>
        </p:txBody>
      </p:sp>
      <p:sp>
        <p:nvSpPr>
          <p:cNvPr id="4" name="Slide Number Placeholder 3"/>
          <p:cNvSpPr>
            <a:spLocks noGrp="1"/>
          </p:cNvSpPr>
          <p:nvPr>
            <p:ph type="sldNum" sz="quarter" idx="10"/>
          </p:nvPr>
        </p:nvSpPr>
        <p:spPr/>
        <p:txBody>
          <a:bodyPr/>
          <a:lstStyle/>
          <a:p>
            <a:fld id="{A3E310B3-33F5-472F-BEAA-49C839CBD56D}" type="slidenum">
              <a:rPr lang="en-US" smtClean="0"/>
              <a:t>2</a:t>
            </a:fld>
            <a:endParaRPr lang="en-US"/>
          </a:p>
        </p:txBody>
      </p:sp>
    </p:spTree>
    <p:extLst>
      <p:ext uri="{BB962C8B-B14F-4D97-AF65-F5344CB8AC3E}">
        <p14:creationId xmlns:p14="http://schemas.microsoft.com/office/powerpoint/2010/main" val="3526885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3: </a:t>
            </a:r>
            <a:r>
              <a:rPr lang="en-US" b="1" dirty="0" smtClean="0"/>
              <a:t>Updating variables: </a:t>
            </a:r>
            <a:endParaRPr lang="en-US" b="1" dirty="0" smtClean="0"/>
          </a:p>
          <a:p>
            <a:r>
              <a:rPr lang="en-US" sz="1200" b="0" i="0" u="none" strike="noStrike" kern="1200" baseline="0" dirty="0" smtClean="0">
                <a:solidFill>
                  <a:schemeClr val="tx1"/>
                </a:solidFill>
                <a:latin typeface="+mn-lt"/>
                <a:ea typeface="+mn-ea"/>
                <a:cs typeface="+mn-cs"/>
              </a:rPr>
              <a:t>A common pattern in assignment statements is an assignment statement that updates a variable - where the new value of the variable depends on the old. So for example we have x = x + 1. This means “get the current value of x, add one, and then update x with the new value.” But if you try to update a variable that doesn’t exist, you get an error, because Python evaluates the right side before it assigns a value to x. So, before you can update a variable, you have to initialize it, usually with a simple assignment.</a:t>
            </a:r>
          </a:p>
          <a:p>
            <a:endParaRPr lang="en-US" dirty="0"/>
          </a:p>
        </p:txBody>
      </p:sp>
      <p:sp>
        <p:nvSpPr>
          <p:cNvPr id="4" name="Slide Number Placeholder 3"/>
          <p:cNvSpPr>
            <a:spLocks noGrp="1"/>
          </p:cNvSpPr>
          <p:nvPr>
            <p:ph type="sldNum" sz="quarter" idx="10"/>
          </p:nvPr>
        </p:nvSpPr>
        <p:spPr/>
        <p:txBody>
          <a:bodyPr/>
          <a:lstStyle/>
          <a:p>
            <a:fld id="{A3E310B3-33F5-472F-BEAA-49C839CBD56D}" type="slidenum">
              <a:rPr lang="en-US" smtClean="0"/>
              <a:t>3</a:t>
            </a:fld>
            <a:endParaRPr lang="en-US"/>
          </a:p>
        </p:txBody>
      </p:sp>
    </p:spTree>
    <p:extLst>
      <p:ext uri="{BB962C8B-B14F-4D97-AF65-F5344CB8AC3E}">
        <p14:creationId xmlns:p14="http://schemas.microsoft.com/office/powerpoint/2010/main" val="28793774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4:The while statement:</a:t>
            </a:r>
          </a:p>
          <a:p>
            <a:r>
              <a:rPr lang="en-US" sz="1200" b="0" i="0" u="none" strike="noStrike" kern="1200" baseline="0" dirty="0" smtClean="0">
                <a:solidFill>
                  <a:schemeClr val="tx1"/>
                </a:solidFill>
                <a:latin typeface="+mn-lt"/>
                <a:ea typeface="+mn-ea"/>
                <a:cs typeface="+mn-cs"/>
              </a:rPr>
              <a:t>Giving the fact that iteration is so common when writing computer programs, Python provides several language features to make it easier. One form of iteration in Python is the while statement. Here is a simple program that counts down from five and then says “Out”. Reading the while from this example means: “While n is greater than 0, display the value of n and then reduce the value of n by 1. When you get to 0, exit the while statement and display the word Out”. </a:t>
            </a:r>
          </a:p>
          <a:p>
            <a:r>
              <a:rPr lang="en-US" sz="1200" b="0" i="0" u="none" strike="noStrike" kern="1200" baseline="0" dirty="0" smtClean="0">
                <a:solidFill>
                  <a:schemeClr val="tx1"/>
                </a:solidFill>
                <a:latin typeface="+mn-lt"/>
                <a:ea typeface="+mn-ea"/>
                <a:cs typeface="+mn-cs"/>
              </a:rPr>
              <a:t>More formally, here is the flow of execution for a while statement:</a:t>
            </a:r>
          </a:p>
          <a:p>
            <a:r>
              <a:rPr lang="en-US" sz="1200" b="0" i="0" u="none" strike="noStrike" kern="1200" baseline="0" dirty="0" smtClean="0">
                <a:solidFill>
                  <a:schemeClr val="tx1"/>
                </a:solidFill>
                <a:latin typeface="+mn-lt"/>
                <a:ea typeface="+mn-ea"/>
                <a:cs typeface="+mn-cs"/>
              </a:rPr>
              <a:t>1. Evaluate the condition, yielding True or False.</a:t>
            </a:r>
          </a:p>
          <a:p>
            <a:r>
              <a:rPr lang="en-US" sz="1200" b="0" i="0" u="none" strike="noStrike" kern="1200" baseline="0" dirty="0" smtClean="0">
                <a:solidFill>
                  <a:schemeClr val="tx1"/>
                </a:solidFill>
                <a:latin typeface="+mn-lt"/>
                <a:ea typeface="+mn-ea"/>
                <a:cs typeface="+mn-cs"/>
              </a:rPr>
              <a:t>2. If the condition is false, exit the while statement and continue execution at</a:t>
            </a:r>
          </a:p>
          <a:p>
            <a:r>
              <a:rPr lang="en-US" sz="1200" b="0" i="0" u="none" strike="noStrike" kern="1200" baseline="0" dirty="0" smtClean="0">
                <a:solidFill>
                  <a:schemeClr val="tx1"/>
                </a:solidFill>
                <a:latin typeface="+mn-lt"/>
                <a:ea typeface="+mn-ea"/>
                <a:cs typeface="+mn-cs"/>
              </a:rPr>
              <a:t>the next statement.</a:t>
            </a:r>
          </a:p>
          <a:p>
            <a:r>
              <a:rPr lang="en-US" sz="1200" b="0" i="0" u="none" strike="noStrike" kern="1200" baseline="0" dirty="0" smtClean="0">
                <a:solidFill>
                  <a:schemeClr val="tx1"/>
                </a:solidFill>
                <a:latin typeface="+mn-lt"/>
                <a:ea typeface="+mn-ea"/>
                <a:cs typeface="+mn-cs"/>
              </a:rPr>
              <a:t>3. If the condition is true, execute the body and then go back to step 1.</a:t>
            </a:r>
          </a:p>
          <a:p>
            <a:r>
              <a:rPr lang="en-US" sz="1200" b="0" i="0" u="none" strike="noStrike" kern="1200" baseline="0" dirty="0" smtClean="0">
                <a:solidFill>
                  <a:schemeClr val="tx1"/>
                </a:solidFill>
                <a:latin typeface="+mn-lt"/>
                <a:ea typeface="+mn-ea"/>
                <a:cs typeface="+mn-cs"/>
              </a:rPr>
              <a:t>This type of flow is called a loop because the third step loops back around to the top. Each time we execute the body of the loop, we call it an iteration. For the above loop, we would say, “It had five iterations” which means that the body of the loop was executed five times. </a:t>
            </a:r>
          </a:p>
          <a:p>
            <a:r>
              <a:rPr lang="en-US" sz="1200" b="0" i="0" u="none" strike="noStrike" kern="1200" baseline="0" dirty="0" smtClean="0">
                <a:solidFill>
                  <a:schemeClr val="tx1"/>
                </a:solidFill>
                <a:latin typeface="+mn-lt"/>
                <a:ea typeface="+mn-ea"/>
                <a:cs typeface="+mn-cs"/>
              </a:rPr>
              <a:t>The body of the loop should change the value of one or more variables so that eventually the condition becomes false and the loop terminates. We call the variable that changes each time the loop executes and controls when the loop finishes the iteration variable. If there is no iteration variable, the loop will repeat forever, resulting in an infinite loop.</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(Charles Severance, Python for Informatics: Exploring Information)</a:t>
            </a:r>
          </a:p>
          <a:p>
            <a:endParaRPr lang="en-US" dirty="0"/>
          </a:p>
        </p:txBody>
      </p:sp>
      <p:sp>
        <p:nvSpPr>
          <p:cNvPr id="4" name="Slide Number Placeholder 3"/>
          <p:cNvSpPr>
            <a:spLocks noGrp="1"/>
          </p:cNvSpPr>
          <p:nvPr>
            <p:ph type="sldNum" sz="quarter" idx="10"/>
          </p:nvPr>
        </p:nvSpPr>
        <p:spPr/>
        <p:txBody>
          <a:bodyPr/>
          <a:lstStyle/>
          <a:p>
            <a:fld id="{A3E310B3-33F5-472F-BEAA-49C839CBD56D}" type="slidenum">
              <a:rPr lang="en-US" smtClean="0"/>
              <a:t>4</a:t>
            </a:fld>
            <a:endParaRPr lang="en-US"/>
          </a:p>
        </p:txBody>
      </p:sp>
    </p:spTree>
    <p:extLst>
      <p:ext uri="{BB962C8B-B14F-4D97-AF65-F5344CB8AC3E}">
        <p14:creationId xmlns:p14="http://schemas.microsoft.com/office/powerpoint/2010/main" val="11600519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5:Infinite loops:</a:t>
            </a:r>
          </a:p>
          <a:p>
            <a:r>
              <a:rPr lang="en-US" sz="1200" b="0" i="0" u="none" strike="noStrike" kern="1200" baseline="0" dirty="0" smtClean="0">
                <a:solidFill>
                  <a:schemeClr val="tx1"/>
                </a:solidFill>
                <a:latin typeface="+mn-lt"/>
                <a:ea typeface="+mn-ea"/>
                <a:cs typeface="+mn-cs"/>
              </a:rPr>
              <a:t>Sometimes when there is no iteration variable, a loop will be infinite. This means that the code from the loop will be executed infinitely. This is the case with the example from this slide. The question to be raised in this point is what kind of mechanism do we have in Python to avoid staying in such a loop.</a:t>
            </a:r>
          </a:p>
        </p:txBody>
      </p:sp>
      <p:sp>
        <p:nvSpPr>
          <p:cNvPr id="4" name="Slide Number Placeholder 3"/>
          <p:cNvSpPr>
            <a:spLocks noGrp="1"/>
          </p:cNvSpPr>
          <p:nvPr>
            <p:ph type="sldNum" sz="quarter" idx="10"/>
          </p:nvPr>
        </p:nvSpPr>
        <p:spPr/>
        <p:txBody>
          <a:bodyPr/>
          <a:lstStyle/>
          <a:p>
            <a:fld id="{A3E310B3-33F5-472F-BEAA-49C839CBD56D}" type="slidenum">
              <a:rPr lang="en-US" smtClean="0"/>
              <a:t>5</a:t>
            </a:fld>
            <a:endParaRPr lang="en-US"/>
          </a:p>
        </p:txBody>
      </p:sp>
    </p:spTree>
    <p:extLst>
      <p:ext uri="{BB962C8B-B14F-4D97-AF65-F5344CB8AC3E}">
        <p14:creationId xmlns:p14="http://schemas.microsoft.com/office/powerpoint/2010/main" val="23940096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6: Breaking Out of a Loop:</a:t>
            </a:r>
          </a:p>
          <a:p>
            <a:r>
              <a:rPr lang="en-US" sz="1200" b="0" i="0" u="none" strike="noStrike" kern="1200" baseline="0" dirty="0" smtClean="0">
                <a:solidFill>
                  <a:schemeClr val="tx1"/>
                </a:solidFill>
                <a:latin typeface="+mn-lt"/>
                <a:ea typeface="+mn-ea"/>
                <a:cs typeface="+mn-cs"/>
              </a:rPr>
              <a:t>Sometimes you don’t know it’s time to end a loop until you get half way through the body. In that case you can write an infinite loop on purpose and then use the break statement to jump out of the loop. For example, suppose you want to take input from the user until they type done. You could write something like the example starting on line 32 on the slide. The loop condition is True, which is always true, so the loop runs repeatedly until it hits the break statement.</a:t>
            </a:r>
          </a:p>
          <a:p>
            <a:r>
              <a:rPr lang="en-US" sz="1200" b="0" i="0" u="none" strike="noStrike" kern="1200" baseline="0" dirty="0" smtClean="0">
                <a:solidFill>
                  <a:schemeClr val="tx1"/>
                </a:solidFill>
                <a:latin typeface="+mn-lt"/>
                <a:ea typeface="+mn-ea"/>
                <a:cs typeface="+mn-cs"/>
              </a:rPr>
              <a:t>Each time through, it prompts the user with an angle bracket. If the user types done, the break statement exits the loop. Otherwise the program echoes whatever the user types and goes back to the top of the loop.</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(Charles Severance, Python for Informatics: Exploring Information)</a:t>
            </a:r>
          </a:p>
          <a:p>
            <a:endParaRPr lang="en-US" dirty="0"/>
          </a:p>
        </p:txBody>
      </p:sp>
      <p:sp>
        <p:nvSpPr>
          <p:cNvPr id="4" name="Slide Number Placeholder 3"/>
          <p:cNvSpPr>
            <a:spLocks noGrp="1"/>
          </p:cNvSpPr>
          <p:nvPr>
            <p:ph type="sldNum" sz="quarter" idx="10"/>
          </p:nvPr>
        </p:nvSpPr>
        <p:spPr/>
        <p:txBody>
          <a:bodyPr/>
          <a:lstStyle/>
          <a:p>
            <a:fld id="{A3E310B3-33F5-472F-BEAA-49C839CBD56D}" type="slidenum">
              <a:rPr lang="en-US" smtClean="0"/>
              <a:t>6</a:t>
            </a:fld>
            <a:endParaRPr lang="en-US"/>
          </a:p>
        </p:txBody>
      </p:sp>
    </p:spTree>
    <p:extLst>
      <p:ext uri="{BB962C8B-B14F-4D97-AF65-F5344CB8AC3E}">
        <p14:creationId xmlns:p14="http://schemas.microsoft.com/office/powerpoint/2010/main" val="35521226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7: Finishing an iteration with continue:</a:t>
            </a:r>
          </a:p>
          <a:p>
            <a:r>
              <a:rPr lang="en-US" sz="1200" b="0" i="0" u="none" strike="noStrike" kern="1200" baseline="0" dirty="0" smtClean="0">
                <a:solidFill>
                  <a:schemeClr val="tx1"/>
                </a:solidFill>
                <a:latin typeface="+mn-lt"/>
                <a:ea typeface="+mn-ea"/>
                <a:cs typeface="+mn-cs"/>
              </a:rPr>
              <a:t>Sometimes you are in an iteration of a loop and want to finish the current iteration and immediately jump to the next iteration. In that case you can use the continue statement to skip to the next iteration without finishing the body of the loop for the current iteration. </a:t>
            </a:r>
          </a:p>
          <a:p>
            <a:r>
              <a:rPr lang="en-US" sz="1200" b="0" i="0" u="none" strike="noStrike" kern="1200" baseline="0" dirty="0" smtClean="0">
                <a:solidFill>
                  <a:schemeClr val="tx1"/>
                </a:solidFill>
                <a:latin typeface="+mn-lt"/>
                <a:ea typeface="+mn-ea"/>
                <a:cs typeface="+mn-cs"/>
              </a:rPr>
              <a:t>As an example we will write a loop that copies its input until the user types “done”, but treats lines that start with the hash character as lines not to be printed. So basically the line starting with hash won’t be printed because the continue statement ends the current iteration and jumps back to the while statement in order to start the next iteration. You can see that in this case, the print statement is practically skipped. </a:t>
            </a:r>
            <a:endParaRPr lang="en-US" dirty="0"/>
          </a:p>
        </p:txBody>
      </p:sp>
      <p:sp>
        <p:nvSpPr>
          <p:cNvPr id="4" name="Slide Number Placeholder 3"/>
          <p:cNvSpPr>
            <a:spLocks noGrp="1"/>
          </p:cNvSpPr>
          <p:nvPr>
            <p:ph type="sldNum" sz="quarter" idx="10"/>
          </p:nvPr>
        </p:nvSpPr>
        <p:spPr/>
        <p:txBody>
          <a:bodyPr/>
          <a:lstStyle/>
          <a:p>
            <a:fld id="{A3E310B3-33F5-472F-BEAA-49C839CBD56D}" type="slidenum">
              <a:rPr lang="en-US" smtClean="0"/>
              <a:t>7</a:t>
            </a:fld>
            <a:endParaRPr lang="en-US"/>
          </a:p>
        </p:txBody>
      </p:sp>
    </p:spTree>
    <p:extLst>
      <p:ext uri="{BB962C8B-B14F-4D97-AF65-F5344CB8AC3E}">
        <p14:creationId xmlns:p14="http://schemas.microsoft.com/office/powerpoint/2010/main" val="16928714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Slide 8: Definite Loops:</a:t>
            </a:r>
          </a:p>
          <a:p>
            <a:r>
              <a:rPr lang="en-US" dirty="0" smtClean="0"/>
              <a:t>Quite often we have a list of items of the lines in a file - effectively a finite set of things. We can write a loop to run the loop once for each of the items in a set using the Python for construct. These loops are called "definite loops" because they execute an exact number of times. We say that "definite loops iterate through the members of a set“. </a:t>
            </a:r>
          </a:p>
          <a:p>
            <a:r>
              <a:rPr lang="en-US" sz="1200" b="0" i="0" u="none" strike="noStrike" kern="1200" baseline="0" dirty="0" smtClean="0">
                <a:solidFill>
                  <a:schemeClr val="tx1"/>
                </a:solidFill>
                <a:latin typeface="+mn-lt"/>
                <a:ea typeface="+mn-ea"/>
                <a:cs typeface="+mn-cs"/>
              </a:rPr>
              <a:t>In the presented example, the variable friends is a list of three strings and the for loop goes through the list and executes the body once for each of the three strings in the list resulting in the presented output. This example basically runs the statements in the body of the for loop once for each friend </a:t>
            </a:r>
            <a:r>
              <a:rPr lang="en-US" sz="1200" b="0" i="1" u="none" strike="noStrike" kern="1200" baseline="0" dirty="0" smtClean="0">
                <a:solidFill>
                  <a:schemeClr val="tx1"/>
                </a:solidFill>
                <a:latin typeface="+mn-lt"/>
                <a:ea typeface="+mn-ea"/>
                <a:cs typeface="+mn-cs"/>
              </a:rPr>
              <a:t>in </a:t>
            </a:r>
            <a:r>
              <a:rPr lang="en-US" sz="1200" b="0" i="0" u="none" strike="noStrike" kern="1200" baseline="0" dirty="0" smtClean="0">
                <a:solidFill>
                  <a:schemeClr val="tx1"/>
                </a:solidFill>
                <a:latin typeface="+mn-lt"/>
                <a:ea typeface="+mn-ea"/>
                <a:cs typeface="+mn-cs"/>
              </a:rPr>
              <a:t>the set named friends. For and in are reserved Python words and friend is the iteration variable for the for loop. The variable friend changes for each iteration of the loop and controls when the for loop completes. The iteration variable steps successively through the three strings stored in the friends variable which are John, Mary and Joe.</a:t>
            </a:r>
            <a:endParaRPr lang="en-US" dirty="0" smtClean="0"/>
          </a:p>
          <a:p>
            <a:endParaRPr lang="en-US" dirty="0"/>
          </a:p>
        </p:txBody>
      </p:sp>
      <p:sp>
        <p:nvSpPr>
          <p:cNvPr id="4" name="Slide Number Placeholder 3"/>
          <p:cNvSpPr>
            <a:spLocks noGrp="1"/>
          </p:cNvSpPr>
          <p:nvPr>
            <p:ph type="sldNum" sz="quarter" idx="10"/>
          </p:nvPr>
        </p:nvSpPr>
        <p:spPr/>
        <p:txBody>
          <a:bodyPr/>
          <a:lstStyle/>
          <a:p>
            <a:fld id="{A3E310B3-33F5-472F-BEAA-49C839CBD56D}" type="slidenum">
              <a:rPr lang="en-US" smtClean="0"/>
              <a:t>8</a:t>
            </a:fld>
            <a:endParaRPr lang="en-US"/>
          </a:p>
        </p:txBody>
      </p:sp>
    </p:spTree>
    <p:extLst>
      <p:ext uri="{BB962C8B-B14F-4D97-AF65-F5344CB8AC3E}">
        <p14:creationId xmlns:p14="http://schemas.microsoft.com/office/powerpoint/2010/main" val="10289460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Slide 9: Loop patterns:</a:t>
            </a:r>
          </a:p>
          <a:p>
            <a:r>
              <a:rPr lang="en-US" sz="1200" b="0" i="0" u="none" strike="noStrike" kern="1200" baseline="0" dirty="0" smtClean="0">
                <a:solidFill>
                  <a:schemeClr val="tx1"/>
                </a:solidFill>
                <a:latin typeface="+mn-lt"/>
                <a:ea typeface="+mn-ea"/>
                <a:cs typeface="+mn-cs"/>
              </a:rPr>
              <a:t>Often we use a for or while loop to go through a list of items or the contents of a file and we are looking for something such as the largest or smallest value of the data we scan through.</a:t>
            </a:r>
          </a:p>
          <a:p>
            <a:r>
              <a:rPr lang="en-US" sz="1200" b="0" i="0" u="none" strike="noStrike" kern="1200" baseline="0" dirty="0" smtClean="0">
                <a:solidFill>
                  <a:schemeClr val="tx1"/>
                </a:solidFill>
                <a:latin typeface="+mn-lt"/>
                <a:ea typeface="+mn-ea"/>
                <a:cs typeface="+mn-cs"/>
              </a:rPr>
              <a:t>These loops are generally constructed by:</a:t>
            </a:r>
          </a:p>
          <a:p>
            <a:r>
              <a:rPr lang="en-US" sz="1200" b="0" i="0" u="none" strike="noStrike" kern="1200" baseline="0" dirty="0" smtClean="0">
                <a:solidFill>
                  <a:schemeClr val="tx1"/>
                </a:solidFill>
                <a:latin typeface="+mn-lt"/>
                <a:ea typeface="+mn-ea"/>
                <a:cs typeface="+mn-cs"/>
              </a:rPr>
              <a:t>• Initializing one or more variables before the loop starts.</a:t>
            </a:r>
          </a:p>
          <a:p>
            <a:r>
              <a:rPr lang="en-US" sz="1200" b="0" i="0" u="none" strike="noStrike" kern="1200" baseline="0" dirty="0" smtClean="0">
                <a:solidFill>
                  <a:schemeClr val="tx1"/>
                </a:solidFill>
                <a:latin typeface="+mn-lt"/>
                <a:ea typeface="+mn-ea"/>
                <a:cs typeface="+mn-cs"/>
              </a:rPr>
              <a:t>• Performing some computation on each item in the loop body, possibly changing the variables in the body of the loop.</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 Looking at the resulting variables when the loop completes. (Charles Severance, Python for Informatics: Exploring Information)</a:t>
            </a:r>
          </a:p>
          <a:p>
            <a:r>
              <a:rPr lang="en-US" sz="1200" b="0" i="0" u="none" strike="noStrike" kern="1200" baseline="0" dirty="0" smtClean="0">
                <a:solidFill>
                  <a:schemeClr val="tx1"/>
                </a:solidFill>
                <a:latin typeface="+mn-lt"/>
                <a:ea typeface="+mn-ea"/>
                <a:cs typeface="+mn-cs"/>
              </a:rPr>
              <a:t>Following next, we will use a list of numbers to demonstrate the concepts and construction of these loop patterns.</a:t>
            </a:r>
            <a:endParaRPr lang="en-US" dirty="0"/>
          </a:p>
        </p:txBody>
      </p:sp>
      <p:sp>
        <p:nvSpPr>
          <p:cNvPr id="4" name="Slide Number Placeholder 3"/>
          <p:cNvSpPr>
            <a:spLocks noGrp="1"/>
          </p:cNvSpPr>
          <p:nvPr>
            <p:ph type="sldNum" sz="quarter" idx="10"/>
          </p:nvPr>
        </p:nvSpPr>
        <p:spPr/>
        <p:txBody>
          <a:bodyPr/>
          <a:lstStyle/>
          <a:p>
            <a:fld id="{A3E310B3-33F5-472F-BEAA-49C839CBD56D}" type="slidenum">
              <a:rPr lang="en-US" smtClean="0"/>
              <a:t>9</a:t>
            </a:fld>
            <a:endParaRPr lang="en-US"/>
          </a:p>
        </p:txBody>
      </p:sp>
    </p:spTree>
    <p:extLst>
      <p:ext uri="{BB962C8B-B14F-4D97-AF65-F5344CB8AC3E}">
        <p14:creationId xmlns:p14="http://schemas.microsoft.com/office/powerpoint/2010/main" val="27237587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5"/>
          <p:cNvSpPr>
            <a:spLocks noChangeShapeType="1"/>
          </p:cNvSpPr>
          <p:nvPr/>
        </p:nvSpPr>
        <p:spPr bwMode="auto">
          <a:xfrm>
            <a:off x="0" y="6381750"/>
            <a:ext cx="9144000" cy="0"/>
          </a:xfrm>
          <a:prstGeom prst="line">
            <a:avLst/>
          </a:prstGeom>
          <a:noFill/>
          <a:ln w="76200">
            <a:solidFill>
              <a:srgbClr val="DA251D"/>
            </a:solidFill>
            <a:round/>
            <a:headEnd/>
            <a:tailEnd/>
          </a:ln>
          <a:extLst/>
        </p:spPr>
        <p:txBody>
          <a:bodyPr/>
          <a:lstStyle/>
          <a:p>
            <a:pPr>
              <a:defRPr/>
            </a:pPr>
            <a:endParaRPr lang="en-US"/>
          </a:p>
        </p:txBody>
      </p:sp>
      <p:sp>
        <p:nvSpPr>
          <p:cNvPr id="5" name="Line 26"/>
          <p:cNvSpPr>
            <a:spLocks noChangeShapeType="1"/>
          </p:cNvSpPr>
          <p:nvPr/>
        </p:nvSpPr>
        <p:spPr bwMode="auto">
          <a:xfrm>
            <a:off x="-1588" y="6453188"/>
            <a:ext cx="9144001" cy="0"/>
          </a:xfrm>
          <a:prstGeom prst="line">
            <a:avLst/>
          </a:prstGeom>
          <a:noFill/>
          <a:ln w="76200">
            <a:solidFill>
              <a:srgbClr val="193C85"/>
            </a:solidFill>
            <a:round/>
            <a:headEnd/>
            <a:tailEnd/>
          </a:ln>
          <a:extLst/>
        </p:spPr>
        <p:txBody>
          <a:bodyPr/>
          <a:lstStyle/>
          <a:p>
            <a:pPr>
              <a:defRPr/>
            </a:pPr>
            <a:endParaRPr lang="en-US"/>
          </a:p>
        </p:txBody>
      </p:sp>
      <p:sp>
        <p:nvSpPr>
          <p:cNvPr id="6" name="Text Box 16"/>
          <p:cNvSpPr txBox="1">
            <a:spLocks noChangeArrowheads="1"/>
          </p:cNvSpPr>
          <p:nvPr/>
        </p:nvSpPr>
        <p:spPr bwMode="auto">
          <a:xfrm>
            <a:off x="7191375" y="1046163"/>
            <a:ext cx="1368425" cy="252412"/>
          </a:xfrm>
          <a:prstGeom prst="rect">
            <a:avLst/>
          </a:prstGeom>
          <a:solidFill>
            <a:srgbClr val="FFFFFF"/>
          </a:solidFill>
          <a:ln>
            <a:noFill/>
          </a:ln>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defRPr/>
            </a:pPr>
            <a:r>
              <a:rPr lang="en-US" sz="650" dirty="0" smtClean="0">
                <a:latin typeface="Arial" pitchFamily="34" charset="0"/>
                <a:cs typeface="Arial" pitchFamily="34" charset="0"/>
              </a:rPr>
              <a:t>Politehnica University of Timisoara</a:t>
            </a:r>
            <a:endParaRPr lang="en-US" sz="600" dirty="0" smtClean="0">
              <a:latin typeface="Arial" pitchFamily="34" charset="0"/>
              <a:cs typeface="Arial" pitchFamily="34" charset="0"/>
            </a:endParaRPr>
          </a:p>
        </p:txBody>
      </p:sp>
      <p:pic>
        <p:nvPicPr>
          <p:cNvPr id="7" name="Picture 21"/>
          <p:cNvPicPr>
            <a:picLocks noChangeAspect="1"/>
          </p:cNvPicPr>
          <p:nvPr/>
        </p:nvPicPr>
        <p:blipFill>
          <a:blip r:embed="rId2"/>
          <a:srcRect/>
          <a:stretch>
            <a:fillRect/>
          </a:stretch>
        </p:blipFill>
        <p:spPr bwMode="auto">
          <a:xfrm>
            <a:off x="3635375" y="5260975"/>
            <a:ext cx="1733550" cy="904875"/>
          </a:xfrm>
          <a:prstGeom prst="rect">
            <a:avLst/>
          </a:prstGeom>
          <a:noFill/>
          <a:ln w="9525">
            <a:noFill/>
            <a:miter lim="800000"/>
            <a:headEnd/>
            <a:tailEnd/>
          </a:ln>
        </p:spPr>
      </p:pic>
      <p:grpSp>
        <p:nvGrpSpPr>
          <p:cNvPr id="8" name="Group 7"/>
          <p:cNvGrpSpPr>
            <a:grpSpLocks/>
          </p:cNvGrpSpPr>
          <p:nvPr/>
        </p:nvGrpSpPr>
        <p:grpSpPr bwMode="auto">
          <a:xfrm>
            <a:off x="755650" y="422275"/>
            <a:ext cx="1079500" cy="711200"/>
            <a:chOff x="755576" y="422275"/>
            <a:chExt cx="1080120" cy="711681"/>
          </a:xfrm>
        </p:grpSpPr>
        <p:sp>
          <p:nvSpPr>
            <p:cNvPr id="9" name="Text Box 17"/>
            <p:cNvSpPr txBox="1">
              <a:spLocks noChangeArrowheads="1"/>
            </p:cNvSpPr>
            <p:nvPr userDrawn="1"/>
          </p:nvSpPr>
          <p:spPr bwMode="auto">
            <a:xfrm>
              <a:off x="755576" y="965567"/>
              <a:ext cx="1080120" cy="168389"/>
            </a:xfrm>
            <a:prstGeom prst="rect">
              <a:avLst/>
            </a:prstGeom>
            <a:solidFill>
              <a:srgbClr val="FFFFFF"/>
            </a:solidFill>
            <a:ln>
              <a:noFill/>
            </a:ln>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defRPr/>
              </a:pPr>
              <a:r>
                <a:rPr lang="en-US" sz="700" spc="20" dirty="0" smtClean="0">
                  <a:latin typeface="Arial" pitchFamily="34" charset="0"/>
                  <a:cs typeface="Arial" pitchFamily="34" charset="0"/>
                </a:rPr>
                <a:t>EUROPEAN UNION</a:t>
              </a:r>
            </a:p>
          </p:txBody>
        </p:sp>
        <p:pic>
          <p:nvPicPr>
            <p:cNvPr id="10" name="Picture 9"/>
            <p:cNvPicPr>
              <a:picLocks noChangeAspect="1" noChangeArrowheads="1"/>
            </p:cNvPicPr>
            <p:nvPr userDrawn="1"/>
          </p:nvPicPr>
          <p:blipFill>
            <a:blip r:embed="rId3"/>
            <a:srcRect l="6113" t="4662" r="4570" b="22081"/>
            <a:stretch>
              <a:fillRect/>
            </a:stretch>
          </p:blipFill>
          <p:spPr bwMode="auto">
            <a:xfrm>
              <a:off x="857250" y="422275"/>
              <a:ext cx="892175" cy="593723"/>
            </a:xfrm>
            <a:prstGeom prst="rect">
              <a:avLst/>
            </a:prstGeom>
            <a:noFill/>
            <a:ln w="9525">
              <a:noFill/>
              <a:miter lim="800000"/>
              <a:headEnd/>
              <a:tailEnd/>
            </a:ln>
          </p:spPr>
        </p:pic>
      </p:grpSp>
      <p:grpSp>
        <p:nvGrpSpPr>
          <p:cNvPr id="11" name="Group 11"/>
          <p:cNvGrpSpPr>
            <a:grpSpLocks/>
          </p:cNvGrpSpPr>
          <p:nvPr/>
        </p:nvGrpSpPr>
        <p:grpSpPr bwMode="auto">
          <a:xfrm>
            <a:off x="2293938" y="428625"/>
            <a:ext cx="1439862" cy="846138"/>
            <a:chOff x="2293680" y="428407"/>
            <a:chExt cx="1440086" cy="846355"/>
          </a:xfrm>
        </p:grpSpPr>
        <p:sp>
          <p:nvSpPr>
            <p:cNvPr id="12" name="Text Box 14"/>
            <p:cNvSpPr txBox="1">
              <a:spLocks noChangeArrowheads="1"/>
            </p:cNvSpPr>
            <p:nvPr userDrawn="1"/>
          </p:nvSpPr>
          <p:spPr bwMode="auto">
            <a:xfrm>
              <a:off x="2293680" y="1046103"/>
              <a:ext cx="1440086" cy="228659"/>
            </a:xfrm>
            <a:prstGeom prst="rect">
              <a:avLst/>
            </a:prstGeom>
            <a:solidFill>
              <a:srgbClr val="FFFFFF"/>
            </a:solidFill>
            <a:ln>
              <a:noFill/>
            </a:ln>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defRPr/>
              </a:pPr>
              <a:r>
                <a:rPr lang="en-US" sz="650" dirty="0" smtClean="0">
                  <a:latin typeface="Arial" pitchFamily="34" charset="0"/>
                  <a:cs typeface="Arial" pitchFamily="34" charset="0"/>
                </a:rPr>
                <a:t>GOVERNMENT OF ROMANIA</a:t>
              </a:r>
              <a:endParaRPr lang="ro-RO" sz="650" dirty="0" smtClean="0">
                <a:latin typeface="Arial" pitchFamily="34" charset="0"/>
                <a:cs typeface="Arial" pitchFamily="34" charset="0"/>
              </a:endParaRPr>
            </a:p>
          </p:txBody>
        </p:sp>
        <p:pic>
          <p:nvPicPr>
            <p:cNvPr id="13" name="Picture 9"/>
            <p:cNvPicPr>
              <a:picLocks noChangeAspect="1"/>
            </p:cNvPicPr>
            <p:nvPr userDrawn="1"/>
          </p:nvPicPr>
          <p:blipFill>
            <a:blip r:embed="rId4"/>
            <a:srcRect/>
            <a:stretch>
              <a:fillRect/>
            </a:stretch>
          </p:blipFill>
          <p:spPr bwMode="auto">
            <a:xfrm>
              <a:off x="2771795" y="428407"/>
              <a:ext cx="483855" cy="666409"/>
            </a:xfrm>
            <a:prstGeom prst="rect">
              <a:avLst/>
            </a:prstGeom>
            <a:noFill/>
            <a:ln w="9525">
              <a:noFill/>
              <a:miter lim="800000"/>
              <a:headEnd/>
              <a:tailEnd/>
            </a:ln>
          </p:spPr>
        </p:pic>
      </p:grpSp>
      <p:grpSp>
        <p:nvGrpSpPr>
          <p:cNvPr id="14" name="Group 14"/>
          <p:cNvGrpSpPr>
            <a:grpSpLocks/>
          </p:cNvGrpSpPr>
          <p:nvPr/>
        </p:nvGrpSpPr>
        <p:grpSpPr bwMode="auto">
          <a:xfrm>
            <a:off x="3895725" y="169863"/>
            <a:ext cx="1358900" cy="1098550"/>
            <a:chOff x="3895552" y="187920"/>
            <a:chExt cx="1358900" cy="1098984"/>
          </a:xfrm>
        </p:grpSpPr>
        <p:sp>
          <p:nvSpPr>
            <p:cNvPr id="15" name="Text Box 18"/>
            <p:cNvSpPr txBox="1">
              <a:spLocks noChangeArrowheads="1"/>
            </p:cNvSpPr>
            <p:nvPr userDrawn="1"/>
          </p:nvSpPr>
          <p:spPr bwMode="auto">
            <a:xfrm>
              <a:off x="3895552" y="1061390"/>
              <a:ext cx="1358900" cy="225514"/>
            </a:xfrm>
            <a:prstGeom prst="rect">
              <a:avLst/>
            </a:prstGeom>
            <a:solidFill>
              <a:srgbClr val="FFFFFF"/>
            </a:solidFill>
            <a:ln>
              <a:noFill/>
            </a:ln>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defRPr/>
              </a:pPr>
              <a:r>
                <a:rPr lang="en-US" sz="650" dirty="0" smtClean="0">
                  <a:latin typeface="Arial" pitchFamily="34" charset="0"/>
                  <a:cs typeface="Arial" pitchFamily="34" charset="0"/>
                </a:rPr>
                <a:t>SERBIAN GOVERNMENT</a:t>
              </a:r>
              <a:endParaRPr lang="ro-RO" sz="650" dirty="0" smtClean="0">
                <a:latin typeface="Arial" pitchFamily="34" charset="0"/>
                <a:cs typeface="Arial" pitchFamily="34" charset="0"/>
              </a:endParaRPr>
            </a:p>
          </p:txBody>
        </p:sp>
        <p:pic>
          <p:nvPicPr>
            <p:cNvPr id="16" name="Picture 12"/>
            <p:cNvPicPr>
              <a:picLocks noChangeAspect="1"/>
            </p:cNvPicPr>
            <p:nvPr userDrawn="1"/>
          </p:nvPicPr>
          <p:blipFill>
            <a:blip r:embed="rId5"/>
            <a:srcRect/>
            <a:stretch>
              <a:fillRect/>
            </a:stretch>
          </p:blipFill>
          <p:spPr bwMode="auto">
            <a:xfrm>
              <a:off x="4320867" y="187920"/>
              <a:ext cx="499088" cy="906177"/>
            </a:xfrm>
            <a:prstGeom prst="rect">
              <a:avLst/>
            </a:prstGeom>
            <a:noFill/>
            <a:ln w="9525">
              <a:noFill/>
              <a:miter lim="800000"/>
              <a:headEnd/>
              <a:tailEnd/>
            </a:ln>
          </p:spPr>
        </p:pic>
      </p:grpSp>
      <p:grpSp>
        <p:nvGrpSpPr>
          <p:cNvPr id="17" name="Group 17"/>
          <p:cNvGrpSpPr>
            <a:grpSpLocks/>
          </p:cNvGrpSpPr>
          <p:nvPr/>
        </p:nvGrpSpPr>
        <p:grpSpPr bwMode="auto">
          <a:xfrm>
            <a:off x="5651500" y="392113"/>
            <a:ext cx="1208088" cy="879475"/>
            <a:chOff x="5651500" y="392471"/>
            <a:chExt cx="1208088" cy="879115"/>
          </a:xfrm>
        </p:grpSpPr>
        <p:sp>
          <p:nvSpPr>
            <p:cNvPr id="18" name="Text Box 15"/>
            <p:cNvSpPr txBox="1">
              <a:spLocks noChangeArrowheads="1"/>
            </p:cNvSpPr>
            <p:nvPr userDrawn="1"/>
          </p:nvSpPr>
          <p:spPr bwMode="auto">
            <a:xfrm>
              <a:off x="5651500" y="1012929"/>
              <a:ext cx="1208088" cy="258657"/>
            </a:xfrm>
            <a:prstGeom prst="rect">
              <a:avLst/>
            </a:prstGeom>
            <a:solidFill>
              <a:srgbClr val="FFFFFF"/>
            </a:solidFill>
            <a:ln>
              <a:noFill/>
            </a:ln>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defRPr/>
              </a:pPr>
              <a:r>
                <a:rPr lang="en-US" sz="650" dirty="0" smtClean="0">
                  <a:solidFill>
                    <a:srgbClr val="005AA0"/>
                  </a:solidFill>
                  <a:latin typeface="Arial" pitchFamily="34" charset="0"/>
                  <a:cs typeface="Arial" pitchFamily="34" charset="0"/>
                </a:rPr>
                <a:t>Structural Funds</a:t>
              </a:r>
            </a:p>
            <a:p>
              <a:pPr algn="ctr">
                <a:defRPr/>
              </a:pPr>
              <a:r>
                <a:rPr lang="en-US" sz="650" dirty="0" smtClean="0">
                  <a:solidFill>
                    <a:srgbClr val="005AA0"/>
                  </a:solidFill>
                  <a:latin typeface="Arial" pitchFamily="34" charset="0"/>
                  <a:cs typeface="Arial" pitchFamily="34" charset="0"/>
                </a:rPr>
                <a:t>2007-2013</a:t>
              </a:r>
              <a:endParaRPr lang="ro-RO" sz="650" dirty="0" smtClean="0">
                <a:solidFill>
                  <a:srgbClr val="005AA0"/>
                </a:solidFill>
                <a:latin typeface="Arial" pitchFamily="34" charset="0"/>
                <a:cs typeface="Arial" pitchFamily="34" charset="0"/>
              </a:endParaRPr>
            </a:p>
          </p:txBody>
        </p:sp>
        <p:pic>
          <p:nvPicPr>
            <p:cNvPr id="19" name="Picture 15"/>
            <p:cNvPicPr>
              <a:picLocks noChangeAspect="1"/>
            </p:cNvPicPr>
            <p:nvPr userDrawn="1"/>
          </p:nvPicPr>
          <p:blipFill>
            <a:blip r:embed="rId6"/>
            <a:srcRect/>
            <a:stretch>
              <a:fillRect/>
            </a:stretch>
          </p:blipFill>
          <p:spPr bwMode="auto">
            <a:xfrm>
              <a:off x="5921695" y="392471"/>
              <a:ext cx="667698" cy="653330"/>
            </a:xfrm>
            <a:prstGeom prst="rect">
              <a:avLst/>
            </a:prstGeom>
            <a:noFill/>
            <a:ln w="9525">
              <a:noFill/>
              <a:miter lim="800000"/>
              <a:headEnd/>
              <a:tailEnd/>
            </a:ln>
          </p:spPr>
        </p:pic>
      </p:grpSp>
      <p:sp>
        <p:nvSpPr>
          <p:cNvPr id="20" name="TextBox 28"/>
          <p:cNvSpPr txBox="1"/>
          <p:nvPr/>
        </p:nvSpPr>
        <p:spPr>
          <a:xfrm>
            <a:off x="3708400" y="6037263"/>
            <a:ext cx="1943100" cy="200025"/>
          </a:xfrm>
          <a:prstGeom prst="rect">
            <a:avLst/>
          </a:prstGeom>
          <a:noFill/>
          <a:ln>
            <a:noFill/>
          </a:ln>
        </p:spPr>
        <p:txBody>
          <a:bodyPr>
            <a:spAutoFit/>
          </a:bodyPr>
          <a:lstStyle/>
          <a:p>
            <a:pPr>
              <a:defRPr/>
            </a:pPr>
            <a:r>
              <a:rPr lang="en-US" sz="700" dirty="0">
                <a:latin typeface="Trebuchet MS" pitchFamily="34" charset="0"/>
              </a:rPr>
              <a:t>Common borders. Common solutions.</a:t>
            </a:r>
          </a:p>
        </p:txBody>
      </p:sp>
      <p:pic>
        <p:nvPicPr>
          <p:cNvPr id="21" name="Picture 25"/>
          <p:cNvPicPr>
            <a:picLocks noChangeAspect="1" noChangeArrowheads="1"/>
          </p:cNvPicPr>
          <p:nvPr/>
        </p:nvPicPr>
        <p:blipFill>
          <a:blip r:embed="rId7"/>
          <a:srcRect/>
          <a:stretch>
            <a:fillRect/>
          </a:stretch>
        </p:blipFill>
        <p:spPr bwMode="auto">
          <a:xfrm>
            <a:off x="7451725" y="428625"/>
            <a:ext cx="793750" cy="696913"/>
          </a:xfrm>
          <a:prstGeom prst="rect">
            <a:avLst/>
          </a:prstGeom>
          <a:noFill/>
          <a:ln w="9525">
            <a:noFill/>
            <a:miter lim="800000"/>
            <a:headEnd/>
            <a:tailEnd/>
          </a:ln>
        </p:spPr>
      </p:pic>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o-RO"/>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o-RO"/>
          </a:p>
        </p:txBody>
      </p:sp>
      <p:sp>
        <p:nvSpPr>
          <p:cNvPr id="22" name="Date Placeholder 3"/>
          <p:cNvSpPr>
            <a:spLocks noGrp="1"/>
          </p:cNvSpPr>
          <p:nvPr>
            <p:ph type="dt" sz="half" idx="10"/>
          </p:nvPr>
        </p:nvSpPr>
        <p:spPr/>
        <p:txBody>
          <a:bodyPr/>
          <a:lstStyle>
            <a:lvl1pPr>
              <a:defRPr/>
            </a:lvl1pPr>
          </a:lstStyle>
          <a:p>
            <a:fld id="{8E099005-0488-43D3-8226-638A97BEA1FB}" type="datetimeFigureOut">
              <a:rPr lang="ro-RO" smtClean="0"/>
              <a:t>23.05.2015</a:t>
            </a:fld>
            <a:endParaRPr lang="ro-RO"/>
          </a:p>
        </p:txBody>
      </p:sp>
      <p:sp>
        <p:nvSpPr>
          <p:cNvPr id="23" name="Footer Placeholder 4"/>
          <p:cNvSpPr>
            <a:spLocks noGrp="1"/>
          </p:cNvSpPr>
          <p:nvPr>
            <p:ph type="ftr" sz="quarter" idx="11"/>
          </p:nvPr>
        </p:nvSpPr>
        <p:spPr>
          <a:xfrm>
            <a:off x="3059113" y="6481763"/>
            <a:ext cx="2895600" cy="365125"/>
          </a:xfrm>
        </p:spPr>
        <p:txBody>
          <a:bodyPr/>
          <a:lstStyle>
            <a:lvl1pPr>
              <a:defRPr/>
            </a:lvl1pPr>
          </a:lstStyle>
          <a:p>
            <a:endParaRPr lang="ro-RO"/>
          </a:p>
        </p:txBody>
      </p:sp>
      <p:sp>
        <p:nvSpPr>
          <p:cNvPr id="24" name="Slide Number Placeholder 5"/>
          <p:cNvSpPr>
            <a:spLocks noGrp="1"/>
          </p:cNvSpPr>
          <p:nvPr>
            <p:ph type="sldNum" sz="quarter" idx="12"/>
          </p:nvPr>
        </p:nvSpPr>
        <p:spPr>
          <a:xfrm>
            <a:off x="6948488" y="6492875"/>
            <a:ext cx="1773237" cy="365125"/>
          </a:xfrm>
        </p:spPr>
        <p:txBody>
          <a:bodyPr/>
          <a:lstStyle>
            <a:lvl1pPr>
              <a:defRPr>
                <a:effectLst>
                  <a:outerShdw blurRad="38100" dist="38100" dir="2700000" algn="tl">
                    <a:srgbClr val="000000">
                      <a:alpha val="43137"/>
                    </a:srgbClr>
                  </a:outerShdw>
                </a:effectLst>
              </a:defRPr>
            </a:lvl1pPr>
          </a:lstStyle>
          <a:p>
            <a:fld id="{77FB21AC-CB3B-4874-AC82-090943AE4F9F}" type="slidenum">
              <a:rPr lang="ro-RO" smtClean="0"/>
              <a:t>‹#›</a:t>
            </a:fld>
            <a:endParaRPr lang="ro-RO"/>
          </a:p>
        </p:txBody>
      </p:sp>
    </p:spTree>
    <p:extLst>
      <p:ext uri="{BB962C8B-B14F-4D97-AF65-F5344CB8AC3E}">
        <p14:creationId xmlns:p14="http://schemas.microsoft.com/office/powerpoint/2010/main" val="1675769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839E2472-A05C-4646-BAD8-9E097813C1AA}" type="datetimeFigureOut">
              <a:rPr lang="en-US"/>
              <a:pPr>
                <a:defRPr/>
              </a:pPr>
              <a:t>5/23/2015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6FFABCB-AE60-4C94-B2B9-EC1AA66AC907}" type="slidenum">
              <a:rPr lang="en-US"/>
              <a:pPr>
                <a:defRPr/>
              </a:pPr>
              <a:t>‹#›</a:t>
            </a:fld>
            <a:endParaRPr lang="en-US"/>
          </a:p>
        </p:txBody>
      </p:sp>
    </p:spTree>
    <p:extLst>
      <p:ext uri="{BB962C8B-B14F-4D97-AF65-F5344CB8AC3E}">
        <p14:creationId xmlns:p14="http://schemas.microsoft.com/office/powerpoint/2010/main" val="1083270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C46A81A2-97EB-4517-B5DF-7FD401A510EE}" type="datetimeFigureOut">
              <a:rPr lang="en-US"/>
              <a:pPr>
                <a:defRPr/>
              </a:pPr>
              <a:t>5/23/2015</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7C9DE8EE-8AF1-4008-A924-B7E9557EA4B2}" type="slidenum">
              <a:rPr lang="en-US"/>
              <a:pPr>
                <a:defRPr/>
              </a:pPr>
              <a:t>‹#›</a:t>
            </a:fld>
            <a:endParaRPr lang="en-US"/>
          </a:p>
        </p:txBody>
      </p:sp>
    </p:spTree>
    <p:extLst>
      <p:ext uri="{BB962C8B-B14F-4D97-AF65-F5344CB8AC3E}">
        <p14:creationId xmlns:p14="http://schemas.microsoft.com/office/powerpoint/2010/main" val="33625240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6CA20674-443D-4556-B34A-2C2FA22D0D42}" type="datetimeFigureOut">
              <a:rPr lang="en-US"/>
              <a:pPr>
                <a:defRPr/>
              </a:pPr>
              <a:t>5/23/2015</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C330ECF3-4091-4A10-B4FE-59F524709211}" type="slidenum">
              <a:rPr lang="en-US"/>
              <a:pPr>
                <a:defRPr/>
              </a:pPr>
              <a:t>‹#›</a:t>
            </a:fld>
            <a:endParaRPr lang="en-US"/>
          </a:p>
        </p:txBody>
      </p:sp>
    </p:spTree>
    <p:extLst>
      <p:ext uri="{BB962C8B-B14F-4D97-AF65-F5344CB8AC3E}">
        <p14:creationId xmlns:p14="http://schemas.microsoft.com/office/powerpoint/2010/main" val="23361006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EB4888B-D824-4744-843E-6300F7989D7C}" type="datetimeFigureOut">
              <a:rPr lang="en-US"/>
              <a:pPr>
                <a:defRPr/>
              </a:pPr>
              <a:t>5/23/2015</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5F0A440-29E4-4D73-B1D6-D38B3B2D125E}" type="slidenum">
              <a:rPr lang="en-US"/>
              <a:pPr>
                <a:defRPr/>
              </a:pPr>
              <a:t>‹#›</a:t>
            </a:fld>
            <a:endParaRPr lang="en-US"/>
          </a:p>
        </p:txBody>
      </p:sp>
    </p:spTree>
    <p:extLst>
      <p:ext uri="{BB962C8B-B14F-4D97-AF65-F5344CB8AC3E}">
        <p14:creationId xmlns:p14="http://schemas.microsoft.com/office/powerpoint/2010/main" val="5622066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EC5D4D8-0166-43FA-8639-125227A33E1E}" type="datetimeFigureOut">
              <a:rPr lang="en-US"/>
              <a:pPr>
                <a:defRPr/>
              </a:pPr>
              <a:t>5/23/2015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D7B1A58-C93D-42E8-B84F-1D1939746DBF}" type="slidenum">
              <a:rPr lang="en-US"/>
              <a:pPr>
                <a:defRPr/>
              </a:pPr>
              <a:t>‹#›</a:t>
            </a:fld>
            <a:endParaRPr lang="en-US"/>
          </a:p>
        </p:txBody>
      </p:sp>
    </p:spTree>
    <p:extLst>
      <p:ext uri="{BB962C8B-B14F-4D97-AF65-F5344CB8AC3E}">
        <p14:creationId xmlns:p14="http://schemas.microsoft.com/office/powerpoint/2010/main" val="18960674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0165E5F-7FE9-47C4-84E5-CBD9574E89DF}" type="datetimeFigureOut">
              <a:rPr lang="en-US"/>
              <a:pPr>
                <a:defRPr/>
              </a:pPr>
              <a:t>5/23/2015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088CA81-8882-43F8-A391-36B357FCFFD3}" type="slidenum">
              <a:rPr lang="en-US"/>
              <a:pPr>
                <a:defRPr/>
              </a:pPr>
              <a:t>‹#›</a:t>
            </a:fld>
            <a:endParaRPr lang="en-US"/>
          </a:p>
        </p:txBody>
      </p:sp>
    </p:spTree>
    <p:extLst>
      <p:ext uri="{BB962C8B-B14F-4D97-AF65-F5344CB8AC3E}">
        <p14:creationId xmlns:p14="http://schemas.microsoft.com/office/powerpoint/2010/main" val="24830081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AAB96AF-94D2-4BA3-A137-E244CB4A31A8}" type="datetimeFigureOut">
              <a:rPr lang="en-US"/>
              <a:pPr>
                <a:defRPr/>
              </a:pPr>
              <a:t>5/23/2015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243AB76-1CAA-412B-A10F-4189D0D66960}" type="slidenum">
              <a:rPr lang="en-US"/>
              <a:pPr>
                <a:defRPr/>
              </a:pPr>
              <a:t>‹#›</a:t>
            </a:fld>
            <a:endParaRPr lang="en-US"/>
          </a:p>
        </p:txBody>
      </p:sp>
    </p:spTree>
    <p:extLst>
      <p:ext uri="{BB962C8B-B14F-4D97-AF65-F5344CB8AC3E}">
        <p14:creationId xmlns:p14="http://schemas.microsoft.com/office/powerpoint/2010/main" val="7219701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70E6835-09A7-4F30-95C7-A48CDFA63B65}" type="datetimeFigureOut">
              <a:rPr lang="en-US"/>
              <a:pPr>
                <a:defRPr/>
              </a:pPr>
              <a:t>5/23/2015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30CE957-7877-4451-A90A-3E519E40659D}" type="slidenum">
              <a:rPr lang="en-US"/>
              <a:pPr>
                <a:defRPr/>
              </a:pPr>
              <a:t>‹#›</a:t>
            </a:fld>
            <a:endParaRPr lang="en-US"/>
          </a:p>
        </p:txBody>
      </p:sp>
    </p:spTree>
    <p:extLst>
      <p:ext uri="{BB962C8B-B14F-4D97-AF65-F5344CB8AC3E}">
        <p14:creationId xmlns:p14="http://schemas.microsoft.com/office/powerpoint/2010/main" val="270901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and Content">
    <p:spTree>
      <p:nvGrpSpPr>
        <p:cNvPr id="1" name=""/>
        <p:cNvGrpSpPr/>
        <p:nvPr/>
      </p:nvGrpSpPr>
      <p:grpSpPr>
        <a:xfrm>
          <a:off x="0" y="0"/>
          <a:ext cx="0" cy="0"/>
          <a:chOff x="0" y="0"/>
          <a:chExt cx="0" cy="0"/>
        </a:xfrm>
      </p:grpSpPr>
      <p:pic>
        <p:nvPicPr>
          <p:cNvPr id="5" name="Picture 11"/>
          <p:cNvPicPr>
            <a:picLocks noChangeAspect="1"/>
          </p:cNvPicPr>
          <p:nvPr/>
        </p:nvPicPr>
        <p:blipFill>
          <a:blip r:embed="rId2"/>
          <a:srcRect/>
          <a:stretch>
            <a:fillRect/>
          </a:stretch>
        </p:blipFill>
        <p:spPr bwMode="auto">
          <a:xfrm>
            <a:off x="250825" y="371475"/>
            <a:ext cx="1727200" cy="901700"/>
          </a:xfrm>
          <a:prstGeom prst="rect">
            <a:avLst/>
          </a:prstGeom>
          <a:noFill/>
          <a:ln w="9525">
            <a:noFill/>
            <a:miter lim="800000"/>
            <a:headEnd/>
            <a:tailEnd/>
          </a:ln>
        </p:spPr>
      </p:pic>
      <p:sp>
        <p:nvSpPr>
          <p:cNvPr id="6" name="Line 11"/>
          <p:cNvSpPr>
            <a:spLocks noChangeShapeType="1"/>
          </p:cNvSpPr>
          <p:nvPr/>
        </p:nvSpPr>
        <p:spPr bwMode="auto">
          <a:xfrm>
            <a:off x="0" y="6381750"/>
            <a:ext cx="9144000" cy="0"/>
          </a:xfrm>
          <a:prstGeom prst="line">
            <a:avLst/>
          </a:prstGeom>
          <a:noFill/>
          <a:ln w="76200">
            <a:solidFill>
              <a:srgbClr val="DA251D"/>
            </a:solidFill>
            <a:round/>
            <a:headEnd/>
            <a:tailEnd/>
          </a:ln>
          <a:extLst/>
        </p:spPr>
        <p:txBody>
          <a:bodyPr/>
          <a:lstStyle/>
          <a:p>
            <a:pPr>
              <a:defRPr/>
            </a:pPr>
            <a:endParaRPr lang="en-US"/>
          </a:p>
        </p:txBody>
      </p:sp>
      <p:sp>
        <p:nvSpPr>
          <p:cNvPr id="7" name="Line 12"/>
          <p:cNvSpPr>
            <a:spLocks noChangeShapeType="1"/>
          </p:cNvSpPr>
          <p:nvPr/>
        </p:nvSpPr>
        <p:spPr bwMode="auto">
          <a:xfrm>
            <a:off x="-1588" y="6453188"/>
            <a:ext cx="9144001" cy="0"/>
          </a:xfrm>
          <a:prstGeom prst="line">
            <a:avLst/>
          </a:prstGeom>
          <a:noFill/>
          <a:ln w="76200">
            <a:solidFill>
              <a:srgbClr val="193C85"/>
            </a:solidFill>
            <a:round/>
            <a:headEnd/>
            <a:tailEnd/>
          </a:ln>
          <a:extLst/>
        </p:spPr>
        <p:txBody>
          <a:bodyPr/>
          <a:lstStyle/>
          <a:p>
            <a:pPr>
              <a:defRPr/>
            </a:pPr>
            <a:endParaRPr lang="en-US"/>
          </a:p>
        </p:txBody>
      </p:sp>
      <p:sp>
        <p:nvSpPr>
          <p:cNvPr id="8" name="TextBox 1"/>
          <p:cNvSpPr txBox="1"/>
          <p:nvPr/>
        </p:nvSpPr>
        <p:spPr>
          <a:xfrm>
            <a:off x="323850" y="1141413"/>
            <a:ext cx="1944688" cy="200025"/>
          </a:xfrm>
          <a:prstGeom prst="rect">
            <a:avLst/>
          </a:prstGeom>
          <a:noFill/>
          <a:ln>
            <a:noFill/>
          </a:ln>
        </p:spPr>
        <p:txBody>
          <a:bodyPr>
            <a:spAutoFit/>
          </a:bodyPr>
          <a:lstStyle/>
          <a:p>
            <a:pPr>
              <a:defRPr/>
            </a:pPr>
            <a:r>
              <a:rPr lang="en-US" sz="700" dirty="0">
                <a:latin typeface="Trebuchet MS" pitchFamily="34" charset="0"/>
              </a:rPr>
              <a:t>Common borders. Common solutions.</a:t>
            </a:r>
          </a:p>
        </p:txBody>
      </p:sp>
      <p:sp>
        <p:nvSpPr>
          <p:cNvPr id="3" name="Content Placeholder 2"/>
          <p:cNvSpPr>
            <a:spLocks noGrp="1"/>
          </p:cNvSpPr>
          <p:nvPr>
            <p:ph idx="1"/>
          </p:nvPr>
        </p:nvSpPr>
        <p:spPr>
          <a:xfrm>
            <a:off x="357158" y="2348880"/>
            <a:ext cx="8329642" cy="36232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dirty="0"/>
          </a:p>
        </p:txBody>
      </p:sp>
      <p:sp>
        <p:nvSpPr>
          <p:cNvPr id="4" name="Title 3"/>
          <p:cNvSpPr>
            <a:spLocks noGrp="1"/>
          </p:cNvSpPr>
          <p:nvPr>
            <p:ph type="title"/>
          </p:nvPr>
        </p:nvSpPr>
        <p:spPr>
          <a:xfrm>
            <a:off x="2002183" y="409079"/>
            <a:ext cx="6480720" cy="1000125"/>
          </a:xfrm>
        </p:spPr>
        <p:txBody>
          <a:bodyPr/>
          <a:lstStyle>
            <a:lvl1pPr>
              <a:defRPr sz="2800" b="1">
                <a:effectLst>
                  <a:outerShdw blurRad="38100" dist="38100" dir="2700000" algn="tl">
                    <a:srgbClr val="000000">
                      <a:alpha val="43137"/>
                    </a:srgbClr>
                  </a:outerShdw>
                </a:effectLst>
              </a:defRPr>
            </a:lvl1pPr>
          </a:lstStyle>
          <a:p>
            <a:r>
              <a:rPr lang="en-US" smtClean="0"/>
              <a:t>Click to edit Master title style</a:t>
            </a:r>
            <a:endParaRPr lang="en-US" dirty="0"/>
          </a:p>
        </p:txBody>
      </p:sp>
    </p:spTree>
    <p:extLst>
      <p:ext uri="{BB962C8B-B14F-4D97-AF65-F5344CB8AC3E}">
        <p14:creationId xmlns:p14="http://schemas.microsoft.com/office/powerpoint/2010/main" val="117374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4_Title and Content">
    <p:spTree>
      <p:nvGrpSpPr>
        <p:cNvPr id="1" name=""/>
        <p:cNvGrpSpPr/>
        <p:nvPr/>
      </p:nvGrpSpPr>
      <p:grpSpPr>
        <a:xfrm>
          <a:off x="0" y="0"/>
          <a:ext cx="0" cy="0"/>
          <a:chOff x="0" y="0"/>
          <a:chExt cx="0" cy="0"/>
        </a:xfrm>
      </p:grpSpPr>
      <p:pic>
        <p:nvPicPr>
          <p:cNvPr id="5" name="Picture 11"/>
          <p:cNvPicPr>
            <a:picLocks noChangeAspect="1"/>
          </p:cNvPicPr>
          <p:nvPr/>
        </p:nvPicPr>
        <p:blipFill>
          <a:blip r:embed="rId2"/>
          <a:srcRect/>
          <a:stretch>
            <a:fillRect/>
          </a:stretch>
        </p:blipFill>
        <p:spPr bwMode="auto">
          <a:xfrm>
            <a:off x="323850" y="409575"/>
            <a:ext cx="1654175" cy="863600"/>
          </a:xfrm>
          <a:prstGeom prst="rect">
            <a:avLst/>
          </a:prstGeom>
          <a:noFill/>
          <a:ln w="9525">
            <a:noFill/>
            <a:miter lim="800000"/>
            <a:headEnd/>
            <a:tailEnd/>
          </a:ln>
        </p:spPr>
      </p:pic>
      <p:sp>
        <p:nvSpPr>
          <p:cNvPr id="6" name="Line 11"/>
          <p:cNvSpPr>
            <a:spLocks noChangeShapeType="1"/>
          </p:cNvSpPr>
          <p:nvPr/>
        </p:nvSpPr>
        <p:spPr bwMode="auto">
          <a:xfrm>
            <a:off x="0" y="6381750"/>
            <a:ext cx="9144000" cy="0"/>
          </a:xfrm>
          <a:prstGeom prst="line">
            <a:avLst/>
          </a:prstGeom>
          <a:noFill/>
          <a:ln w="76200">
            <a:solidFill>
              <a:srgbClr val="DA251D"/>
            </a:solidFill>
            <a:round/>
            <a:headEnd/>
            <a:tailEnd/>
          </a:ln>
          <a:extLst/>
        </p:spPr>
        <p:txBody>
          <a:bodyPr/>
          <a:lstStyle/>
          <a:p>
            <a:pPr>
              <a:defRPr/>
            </a:pPr>
            <a:endParaRPr lang="en-US"/>
          </a:p>
        </p:txBody>
      </p:sp>
      <p:sp>
        <p:nvSpPr>
          <p:cNvPr id="7" name="Line 12"/>
          <p:cNvSpPr>
            <a:spLocks noChangeShapeType="1"/>
          </p:cNvSpPr>
          <p:nvPr/>
        </p:nvSpPr>
        <p:spPr bwMode="auto">
          <a:xfrm>
            <a:off x="-1588" y="6453188"/>
            <a:ext cx="9144001" cy="0"/>
          </a:xfrm>
          <a:prstGeom prst="line">
            <a:avLst/>
          </a:prstGeom>
          <a:noFill/>
          <a:ln w="76200">
            <a:solidFill>
              <a:srgbClr val="193C85"/>
            </a:solidFill>
            <a:round/>
            <a:headEnd/>
            <a:tailEnd/>
          </a:ln>
          <a:extLst/>
        </p:spPr>
        <p:txBody>
          <a:bodyPr/>
          <a:lstStyle/>
          <a:p>
            <a:pPr>
              <a:defRPr/>
            </a:pPr>
            <a:endParaRPr lang="en-US"/>
          </a:p>
        </p:txBody>
      </p:sp>
      <p:grpSp>
        <p:nvGrpSpPr>
          <p:cNvPr id="8" name="Group 13"/>
          <p:cNvGrpSpPr>
            <a:grpSpLocks/>
          </p:cNvGrpSpPr>
          <p:nvPr/>
        </p:nvGrpSpPr>
        <p:grpSpPr bwMode="auto">
          <a:xfrm>
            <a:off x="7164388" y="541338"/>
            <a:ext cx="1182687" cy="787400"/>
            <a:chOff x="1949136" y="409078"/>
            <a:chExt cx="1182704" cy="787673"/>
          </a:xfrm>
        </p:grpSpPr>
        <p:grpSp>
          <p:nvGrpSpPr>
            <p:cNvPr id="9" name="Group 10"/>
            <p:cNvGrpSpPr>
              <a:grpSpLocks/>
            </p:cNvGrpSpPr>
            <p:nvPr userDrawn="1"/>
          </p:nvGrpSpPr>
          <p:grpSpPr bwMode="auto">
            <a:xfrm>
              <a:off x="1949136" y="409078"/>
              <a:ext cx="1182704" cy="787673"/>
              <a:chOff x="1949136" y="409078"/>
              <a:chExt cx="1182704" cy="787673"/>
            </a:xfrm>
          </p:grpSpPr>
          <p:sp>
            <p:nvSpPr>
              <p:cNvPr id="11" name="Rectangle 1"/>
              <p:cNvSpPr/>
              <p:nvPr userDrawn="1"/>
            </p:nvSpPr>
            <p:spPr>
              <a:xfrm>
                <a:off x="1949136" y="409078"/>
                <a:ext cx="1182704" cy="7876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2" name="Straight Connector 7"/>
              <p:cNvCxnSpPr/>
              <p:nvPr userDrawn="1"/>
            </p:nvCxnSpPr>
            <p:spPr>
              <a:xfrm>
                <a:off x="1949136" y="409078"/>
                <a:ext cx="1182704" cy="787673"/>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3" name="Straight Connector 9"/>
              <p:cNvCxnSpPr/>
              <p:nvPr userDrawn="1"/>
            </p:nvCxnSpPr>
            <p:spPr>
              <a:xfrm flipV="1">
                <a:off x="1949136" y="409078"/>
                <a:ext cx="1182704" cy="787673"/>
              </a:xfrm>
              <a:prstGeom prst="line">
                <a:avLst/>
              </a:prstGeom>
            </p:spPr>
            <p:style>
              <a:lnRef idx="1">
                <a:schemeClr val="dk1"/>
              </a:lnRef>
              <a:fillRef idx="0">
                <a:schemeClr val="dk1"/>
              </a:fillRef>
              <a:effectRef idx="0">
                <a:schemeClr val="dk1"/>
              </a:effectRef>
              <a:fontRef idx="minor">
                <a:schemeClr val="tx1"/>
              </a:fontRef>
            </p:style>
          </p:cxnSp>
        </p:grpSp>
        <p:sp>
          <p:nvSpPr>
            <p:cNvPr id="10" name="TextBox 12"/>
            <p:cNvSpPr txBox="1"/>
            <p:nvPr userDrawn="1"/>
          </p:nvSpPr>
          <p:spPr>
            <a:xfrm>
              <a:off x="1999937" y="572647"/>
              <a:ext cx="1081103" cy="460535"/>
            </a:xfrm>
            <a:prstGeom prst="rect">
              <a:avLst/>
            </a:prstGeom>
            <a:noFill/>
          </p:spPr>
          <p:txBody>
            <a:bodyPr>
              <a:spAutoFit/>
            </a:bodyPr>
            <a:lstStyle/>
            <a:p>
              <a:pPr>
                <a:defRPr/>
              </a:pPr>
              <a:r>
                <a:rPr lang="en-US" sz="1200" dirty="0"/>
                <a:t>Project logo / Partner logo</a:t>
              </a:r>
            </a:p>
          </p:txBody>
        </p:sp>
      </p:grpSp>
      <p:sp>
        <p:nvSpPr>
          <p:cNvPr id="3" name="Content Placeholder 2"/>
          <p:cNvSpPr>
            <a:spLocks noGrp="1"/>
          </p:cNvSpPr>
          <p:nvPr>
            <p:ph idx="1"/>
          </p:nvPr>
        </p:nvSpPr>
        <p:spPr>
          <a:xfrm>
            <a:off x="357158" y="2348880"/>
            <a:ext cx="8329642" cy="36232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dirty="0"/>
          </a:p>
        </p:txBody>
      </p:sp>
      <p:sp>
        <p:nvSpPr>
          <p:cNvPr id="4" name="Title 3"/>
          <p:cNvSpPr>
            <a:spLocks noGrp="1"/>
          </p:cNvSpPr>
          <p:nvPr>
            <p:ph type="title"/>
          </p:nvPr>
        </p:nvSpPr>
        <p:spPr>
          <a:xfrm>
            <a:off x="1619672" y="1412776"/>
            <a:ext cx="6480720" cy="568077"/>
          </a:xfrm>
        </p:spPr>
        <p:txBody>
          <a:bodyPr/>
          <a:lstStyle>
            <a:lvl1pPr>
              <a:defRPr sz="2800" b="1">
                <a:effectLst>
                  <a:outerShdw blurRad="38100" dist="38100" dir="2700000" algn="tl">
                    <a:srgbClr val="000000">
                      <a:alpha val="43137"/>
                    </a:srgbClr>
                  </a:outerShdw>
                </a:effectLst>
              </a:defRPr>
            </a:lvl1pPr>
          </a:lstStyle>
          <a:p>
            <a:r>
              <a:rPr lang="en-US" smtClean="0"/>
              <a:t>Click to edit Master title style</a:t>
            </a:r>
            <a:endParaRPr lang="en-US" dirty="0"/>
          </a:p>
        </p:txBody>
      </p:sp>
    </p:spTree>
    <p:extLst>
      <p:ext uri="{BB962C8B-B14F-4D97-AF65-F5344CB8AC3E}">
        <p14:creationId xmlns:p14="http://schemas.microsoft.com/office/powerpoint/2010/main" val="4267270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1_Title and Content">
    <p:spTree>
      <p:nvGrpSpPr>
        <p:cNvPr id="1" name=""/>
        <p:cNvGrpSpPr/>
        <p:nvPr/>
      </p:nvGrpSpPr>
      <p:grpSpPr>
        <a:xfrm>
          <a:off x="0" y="0"/>
          <a:ext cx="0" cy="0"/>
          <a:chOff x="0" y="0"/>
          <a:chExt cx="0" cy="0"/>
        </a:xfrm>
      </p:grpSpPr>
      <p:sp>
        <p:nvSpPr>
          <p:cNvPr id="7" name="Line 11"/>
          <p:cNvSpPr>
            <a:spLocks noChangeShapeType="1"/>
          </p:cNvSpPr>
          <p:nvPr/>
        </p:nvSpPr>
        <p:spPr bwMode="auto">
          <a:xfrm>
            <a:off x="0" y="6381750"/>
            <a:ext cx="9144000" cy="0"/>
          </a:xfrm>
          <a:prstGeom prst="line">
            <a:avLst/>
          </a:prstGeom>
          <a:noFill/>
          <a:ln w="76200">
            <a:solidFill>
              <a:srgbClr val="DA251D"/>
            </a:solidFill>
            <a:round/>
            <a:headEnd/>
            <a:tailEnd/>
          </a:ln>
          <a:extLst/>
        </p:spPr>
        <p:txBody>
          <a:bodyPr/>
          <a:lstStyle/>
          <a:p>
            <a:pPr>
              <a:defRPr/>
            </a:pPr>
            <a:endParaRPr lang="en-US"/>
          </a:p>
        </p:txBody>
      </p:sp>
      <p:sp>
        <p:nvSpPr>
          <p:cNvPr id="8" name="Line 12"/>
          <p:cNvSpPr>
            <a:spLocks noChangeShapeType="1"/>
          </p:cNvSpPr>
          <p:nvPr/>
        </p:nvSpPr>
        <p:spPr bwMode="auto">
          <a:xfrm>
            <a:off x="0" y="6453188"/>
            <a:ext cx="9144000" cy="0"/>
          </a:xfrm>
          <a:prstGeom prst="line">
            <a:avLst/>
          </a:prstGeom>
          <a:noFill/>
          <a:ln w="76200">
            <a:solidFill>
              <a:srgbClr val="193C85"/>
            </a:solidFill>
            <a:round/>
            <a:headEnd/>
            <a:tailEnd/>
          </a:ln>
          <a:extLst/>
        </p:spPr>
        <p:txBody>
          <a:bodyPr/>
          <a:lstStyle/>
          <a:p>
            <a:pPr>
              <a:defRPr/>
            </a:pPr>
            <a:endParaRPr lang="en-US"/>
          </a:p>
        </p:txBody>
      </p:sp>
      <p:pic>
        <p:nvPicPr>
          <p:cNvPr id="9" name="Picture 15"/>
          <p:cNvPicPr>
            <a:picLocks noChangeAspect="1"/>
          </p:cNvPicPr>
          <p:nvPr/>
        </p:nvPicPr>
        <p:blipFill>
          <a:blip r:embed="rId2"/>
          <a:srcRect/>
          <a:stretch>
            <a:fillRect/>
          </a:stretch>
        </p:blipFill>
        <p:spPr bwMode="auto">
          <a:xfrm>
            <a:off x="323850" y="409575"/>
            <a:ext cx="1654175" cy="863600"/>
          </a:xfrm>
          <a:prstGeom prst="rect">
            <a:avLst/>
          </a:prstGeom>
          <a:noFill/>
          <a:ln w="9525">
            <a:noFill/>
            <a:miter lim="800000"/>
            <a:headEnd/>
            <a:tailEnd/>
          </a:ln>
        </p:spPr>
      </p:pic>
      <p:sp>
        <p:nvSpPr>
          <p:cNvPr id="11" name="Title 1"/>
          <p:cNvSpPr>
            <a:spLocks noGrp="1"/>
          </p:cNvSpPr>
          <p:nvPr>
            <p:ph type="title"/>
          </p:nvPr>
        </p:nvSpPr>
        <p:spPr>
          <a:xfrm>
            <a:off x="1979613" y="273050"/>
            <a:ext cx="6912868" cy="1000125"/>
          </a:xfrm>
        </p:spPr>
        <p:txBody>
          <a:bodyPr/>
          <a:lstStyle>
            <a:lvl1pPr>
              <a:defRPr sz="3600">
                <a:effectLst>
                  <a:outerShdw blurRad="38100" dist="38100" dir="2700000" algn="tl">
                    <a:srgbClr val="000000">
                      <a:alpha val="43137"/>
                    </a:srgbClr>
                  </a:outerShdw>
                </a:effectLst>
              </a:defRPr>
            </a:lvl1pPr>
          </a:lstStyle>
          <a:p>
            <a:r>
              <a:rPr lang="en-US" smtClean="0"/>
              <a:t>Click to edit Master title style</a:t>
            </a:r>
            <a:endParaRPr lang="ro-RO" dirty="0"/>
          </a:p>
        </p:txBody>
      </p:sp>
      <p:sp>
        <p:nvSpPr>
          <p:cNvPr id="12" name="Text Placeholder 2"/>
          <p:cNvSpPr>
            <a:spLocks noGrp="1"/>
          </p:cNvSpPr>
          <p:nvPr>
            <p:ph type="body" idx="1"/>
          </p:nvPr>
        </p:nvSpPr>
        <p:spPr>
          <a:xfrm>
            <a:off x="457200" y="1535112"/>
            <a:ext cx="4040188" cy="7417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3"/>
          <p:cNvSpPr>
            <a:spLocks noGrp="1"/>
          </p:cNvSpPr>
          <p:nvPr>
            <p:ph sz="half" idx="2"/>
          </p:nvPr>
        </p:nvSpPr>
        <p:spPr>
          <a:xfrm>
            <a:off x="457200" y="2276871"/>
            <a:ext cx="4040188" cy="384929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dirty="0"/>
          </a:p>
        </p:txBody>
      </p:sp>
      <p:sp>
        <p:nvSpPr>
          <p:cNvPr id="14" name="Text Placeholder 4"/>
          <p:cNvSpPr>
            <a:spLocks noGrp="1"/>
          </p:cNvSpPr>
          <p:nvPr>
            <p:ph type="body" sz="quarter" idx="3"/>
          </p:nvPr>
        </p:nvSpPr>
        <p:spPr>
          <a:xfrm>
            <a:off x="4645025" y="1535112"/>
            <a:ext cx="4041775" cy="7417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5" name="Content Placeholder 5"/>
          <p:cNvSpPr>
            <a:spLocks noGrp="1"/>
          </p:cNvSpPr>
          <p:nvPr>
            <p:ph sz="quarter" idx="4"/>
          </p:nvPr>
        </p:nvSpPr>
        <p:spPr>
          <a:xfrm>
            <a:off x="4645025" y="2276871"/>
            <a:ext cx="4041775" cy="384929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dirty="0"/>
          </a:p>
        </p:txBody>
      </p:sp>
      <p:sp>
        <p:nvSpPr>
          <p:cNvPr id="10" name="Date Placeholder 3"/>
          <p:cNvSpPr>
            <a:spLocks noGrp="1"/>
          </p:cNvSpPr>
          <p:nvPr>
            <p:ph type="dt" sz="half" idx="10"/>
          </p:nvPr>
        </p:nvSpPr>
        <p:spPr/>
        <p:txBody>
          <a:bodyPr/>
          <a:lstStyle>
            <a:lvl1pPr>
              <a:defRPr/>
            </a:lvl1pPr>
          </a:lstStyle>
          <a:p>
            <a:fld id="{8E099005-0488-43D3-8226-638A97BEA1FB}" type="datetimeFigureOut">
              <a:rPr lang="ro-RO" smtClean="0"/>
              <a:t>23.05.2015</a:t>
            </a:fld>
            <a:endParaRPr lang="ro-RO"/>
          </a:p>
        </p:txBody>
      </p:sp>
      <p:sp>
        <p:nvSpPr>
          <p:cNvPr id="16" name="Footer Placeholder 4"/>
          <p:cNvSpPr>
            <a:spLocks noGrp="1"/>
          </p:cNvSpPr>
          <p:nvPr>
            <p:ph type="ftr" sz="quarter" idx="11"/>
          </p:nvPr>
        </p:nvSpPr>
        <p:spPr/>
        <p:txBody>
          <a:bodyPr/>
          <a:lstStyle>
            <a:lvl1pPr>
              <a:defRPr/>
            </a:lvl1pPr>
          </a:lstStyle>
          <a:p>
            <a:endParaRPr lang="ro-RO"/>
          </a:p>
        </p:txBody>
      </p:sp>
      <p:sp>
        <p:nvSpPr>
          <p:cNvPr id="17" name="Slide Number Placeholder 5"/>
          <p:cNvSpPr>
            <a:spLocks noGrp="1"/>
          </p:cNvSpPr>
          <p:nvPr>
            <p:ph type="sldNum" sz="quarter" idx="12"/>
          </p:nvPr>
        </p:nvSpPr>
        <p:spPr/>
        <p:txBody>
          <a:bodyPr/>
          <a:lstStyle>
            <a:lvl1pPr>
              <a:defRPr/>
            </a:lvl1pPr>
          </a:lstStyle>
          <a:p>
            <a:fld id="{77FB21AC-CB3B-4874-AC82-090943AE4F9F}" type="slidenum">
              <a:rPr lang="ro-RO" smtClean="0"/>
              <a:t>‹#›</a:t>
            </a:fld>
            <a:endParaRPr lang="ro-RO"/>
          </a:p>
        </p:txBody>
      </p:sp>
    </p:spTree>
    <p:extLst>
      <p:ext uri="{BB962C8B-B14F-4D97-AF65-F5344CB8AC3E}">
        <p14:creationId xmlns:p14="http://schemas.microsoft.com/office/powerpoint/2010/main" val="3836558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2_Title and Content">
    <p:spTree>
      <p:nvGrpSpPr>
        <p:cNvPr id="1" name=""/>
        <p:cNvGrpSpPr/>
        <p:nvPr/>
      </p:nvGrpSpPr>
      <p:grpSpPr>
        <a:xfrm>
          <a:off x="0" y="0"/>
          <a:ext cx="0" cy="0"/>
          <a:chOff x="0" y="0"/>
          <a:chExt cx="0" cy="0"/>
        </a:xfrm>
      </p:grpSpPr>
      <p:sp>
        <p:nvSpPr>
          <p:cNvPr id="6" name="Line 11"/>
          <p:cNvSpPr>
            <a:spLocks noChangeShapeType="1"/>
          </p:cNvSpPr>
          <p:nvPr/>
        </p:nvSpPr>
        <p:spPr bwMode="auto">
          <a:xfrm>
            <a:off x="0" y="6381750"/>
            <a:ext cx="9144000" cy="0"/>
          </a:xfrm>
          <a:prstGeom prst="line">
            <a:avLst/>
          </a:prstGeom>
          <a:noFill/>
          <a:ln w="76200">
            <a:solidFill>
              <a:srgbClr val="DA251D"/>
            </a:solidFill>
            <a:round/>
            <a:headEnd/>
            <a:tailEnd/>
          </a:ln>
          <a:extLst/>
        </p:spPr>
        <p:txBody>
          <a:bodyPr/>
          <a:lstStyle/>
          <a:p>
            <a:pPr>
              <a:defRPr/>
            </a:pPr>
            <a:endParaRPr lang="en-US"/>
          </a:p>
        </p:txBody>
      </p:sp>
      <p:sp>
        <p:nvSpPr>
          <p:cNvPr id="7" name="Line 12"/>
          <p:cNvSpPr>
            <a:spLocks noChangeShapeType="1"/>
          </p:cNvSpPr>
          <p:nvPr/>
        </p:nvSpPr>
        <p:spPr bwMode="auto">
          <a:xfrm>
            <a:off x="-1588" y="6457950"/>
            <a:ext cx="9144001" cy="0"/>
          </a:xfrm>
          <a:prstGeom prst="line">
            <a:avLst/>
          </a:prstGeom>
          <a:noFill/>
          <a:ln w="76200">
            <a:solidFill>
              <a:srgbClr val="193C85"/>
            </a:solidFill>
            <a:round/>
            <a:headEnd/>
            <a:tailEnd/>
          </a:ln>
          <a:extLst/>
        </p:spPr>
        <p:txBody>
          <a:bodyPr/>
          <a:lstStyle/>
          <a:p>
            <a:pPr>
              <a:defRPr/>
            </a:pPr>
            <a:endParaRPr lang="en-US"/>
          </a:p>
        </p:txBody>
      </p:sp>
      <p:pic>
        <p:nvPicPr>
          <p:cNvPr id="8" name="Picture 13"/>
          <p:cNvPicPr>
            <a:picLocks noChangeAspect="1"/>
          </p:cNvPicPr>
          <p:nvPr/>
        </p:nvPicPr>
        <p:blipFill>
          <a:blip r:embed="rId2"/>
          <a:srcRect/>
          <a:stretch>
            <a:fillRect/>
          </a:stretch>
        </p:blipFill>
        <p:spPr bwMode="auto">
          <a:xfrm>
            <a:off x="323850" y="409575"/>
            <a:ext cx="1654175" cy="863600"/>
          </a:xfrm>
          <a:prstGeom prst="rect">
            <a:avLst/>
          </a:prstGeom>
          <a:noFill/>
          <a:ln w="9525">
            <a:noFill/>
            <a:miter lim="800000"/>
            <a:headEnd/>
            <a:tailEnd/>
          </a:ln>
        </p:spPr>
      </p:pic>
      <p:sp>
        <p:nvSpPr>
          <p:cNvPr id="11" name="Title 1"/>
          <p:cNvSpPr>
            <a:spLocks noGrp="1"/>
          </p:cNvSpPr>
          <p:nvPr>
            <p:ph type="title"/>
          </p:nvPr>
        </p:nvSpPr>
        <p:spPr>
          <a:xfrm>
            <a:off x="1979613" y="273050"/>
            <a:ext cx="6912868" cy="1000125"/>
          </a:xfrm>
        </p:spPr>
        <p:txBody>
          <a:bodyPr/>
          <a:lstStyle>
            <a:lvl1pPr>
              <a:defRPr sz="2800" b="1">
                <a:effectLst>
                  <a:outerShdw blurRad="38100" dist="38100" dir="2700000" algn="tl">
                    <a:srgbClr val="000000">
                      <a:alpha val="43137"/>
                    </a:srgbClr>
                  </a:outerShdw>
                </a:effectLst>
              </a:defRPr>
            </a:lvl1pPr>
          </a:lstStyle>
          <a:p>
            <a:r>
              <a:rPr lang="en-US" smtClean="0"/>
              <a:t>Click to edit Master title style</a:t>
            </a:r>
            <a:endParaRPr lang="ro-RO" dirty="0"/>
          </a:p>
        </p:txBody>
      </p:sp>
      <p:sp>
        <p:nvSpPr>
          <p:cNvPr id="17" name="Content Placeholder 2"/>
          <p:cNvSpPr>
            <a:spLocks noGrp="1"/>
          </p:cNvSpPr>
          <p:nvPr>
            <p:ph idx="1"/>
          </p:nvPr>
        </p:nvSpPr>
        <p:spPr>
          <a:xfrm>
            <a:off x="3575050" y="1484784"/>
            <a:ext cx="5111750" cy="464137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dirty="0"/>
          </a:p>
        </p:txBody>
      </p:sp>
      <p:sp>
        <p:nvSpPr>
          <p:cNvPr id="18" name="Text Placeholder 3"/>
          <p:cNvSpPr>
            <a:spLocks noGrp="1"/>
          </p:cNvSpPr>
          <p:nvPr>
            <p:ph type="body" sz="half" idx="2"/>
          </p:nvPr>
        </p:nvSpPr>
        <p:spPr>
          <a:xfrm>
            <a:off x="462161" y="3068960"/>
            <a:ext cx="3008313" cy="307402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Text Placeholder 3"/>
          <p:cNvSpPr>
            <a:spLocks noGrp="1"/>
          </p:cNvSpPr>
          <p:nvPr>
            <p:ph type="body" sz="half" idx="13"/>
          </p:nvPr>
        </p:nvSpPr>
        <p:spPr>
          <a:xfrm>
            <a:off x="475456" y="1484784"/>
            <a:ext cx="3008313" cy="12241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Date Placeholder 3"/>
          <p:cNvSpPr>
            <a:spLocks noGrp="1"/>
          </p:cNvSpPr>
          <p:nvPr>
            <p:ph type="dt" sz="half" idx="14"/>
          </p:nvPr>
        </p:nvSpPr>
        <p:spPr/>
        <p:txBody>
          <a:bodyPr/>
          <a:lstStyle>
            <a:lvl1pPr>
              <a:defRPr/>
            </a:lvl1pPr>
          </a:lstStyle>
          <a:p>
            <a:fld id="{8E099005-0488-43D3-8226-638A97BEA1FB}" type="datetimeFigureOut">
              <a:rPr lang="ro-RO" smtClean="0"/>
              <a:t>23.05.2015</a:t>
            </a:fld>
            <a:endParaRPr lang="ro-RO"/>
          </a:p>
        </p:txBody>
      </p:sp>
      <p:sp>
        <p:nvSpPr>
          <p:cNvPr id="10" name="Footer Placeholder 4"/>
          <p:cNvSpPr>
            <a:spLocks noGrp="1"/>
          </p:cNvSpPr>
          <p:nvPr>
            <p:ph type="ftr" sz="quarter" idx="15"/>
          </p:nvPr>
        </p:nvSpPr>
        <p:spPr/>
        <p:txBody>
          <a:bodyPr/>
          <a:lstStyle>
            <a:lvl1pPr>
              <a:defRPr/>
            </a:lvl1pPr>
          </a:lstStyle>
          <a:p>
            <a:endParaRPr lang="ro-RO"/>
          </a:p>
        </p:txBody>
      </p:sp>
      <p:sp>
        <p:nvSpPr>
          <p:cNvPr id="13" name="Slide Number Placeholder 5"/>
          <p:cNvSpPr>
            <a:spLocks noGrp="1"/>
          </p:cNvSpPr>
          <p:nvPr>
            <p:ph type="sldNum" sz="quarter" idx="16"/>
          </p:nvPr>
        </p:nvSpPr>
        <p:spPr/>
        <p:txBody>
          <a:bodyPr/>
          <a:lstStyle>
            <a:lvl1pPr>
              <a:defRPr/>
            </a:lvl1pPr>
          </a:lstStyle>
          <a:p>
            <a:fld id="{77FB21AC-CB3B-4874-AC82-090943AE4F9F}" type="slidenum">
              <a:rPr lang="ro-RO" smtClean="0"/>
              <a:t>‹#›</a:t>
            </a:fld>
            <a:endParaRPr lang="ro-RO"/>
          </a:p>
        </p:txBody>
      </p:sp>
    </p:spTree>
    <p:extLst>
      <p:ext uri="{BB962C8B-B14F-4D97-AF65-F5344CB8AC3E}">
        <p14:creationId xmlns:p14="http://schemas.microsoft.com/office/powerpoint/2010/main" val="4138121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3_Title and Content">
    <p:spTree>
      <p:nvGrpSpPr>
        <p:cNvPr id="1" name=""/>
        <p:cNvGrpSpPr/>
        <p:nvPr/>
      </p:nvGrpSpPr>
      <p:grpSpPr>
        <a:xfrm>
          <a:off x="0" y="0"/>
          <a:ext cx="0" cy="0"/>
          <a:chOff x="0" y="0"/>
          <a:chExt cx="0" cy="0"/>
        </a:xfrm>
      </p:grpSpPr>
      <p:sp>
        <p:nvSpPr>
          <p:cNvPr id="5" name="Line 11"/>
          <p:cNvSpPr>
            <a:spLocks noChangeShapeType="1"/>
          </p:cNvSpPr>
          <p:nvPr/>
        </p:nvSpPr>
        <p:spPr bwMode="auto">
          <a:xfrm>
            <a:off x="0" y="6381750"/>
            <a:ext cx="9144000" cy="0"/>
          </a:xfrm>
          <a:prstGeom prst="line">
            <a:avLst/>
          </a:prstGeom>
          <a:noFill/>
          <a:ln w="76200">
            <a:solidFill>
              <a:srgbClr val="DA251D"/>
            </a:solidFill>
            <a:round/>
            <a:headEnd/>
            <a:tailEnd/>
          </a:ln>
          <a:extLst/>
        </p:spPr>
        <p:txBody>
          <a:bodyPr/>
          <a:lstStyle/>
          <a:p>
            <a:pPr>
              <a:defRPr/>
            </a:pPr>
            <a:endParaRPr lang="en-US"/>
          </a:p>
        </p:txBody>
      </p:sp>
      <p:sp>
        <p:nvSpPr>
          <p:cNvPr id="6" name="Line 12"/>
          <p:cNvSpPr>
            <a:spLocks noChangeShapeType="1"/>
          </p:cNvSpPr>
          <p:nvPr/>
        </p:nvSpPr>
        <p:spPr bwMode="auto">
          <a:xfrm>
            <a:off x="-1588" y="6448425"/>
            <a:ext cx="9144001" cy="0"/>
          </a:xfrm>
          <a:prstGeom prst="line">
            <a:avLst/>
          </a:prstGeom>
          <a:noFill/>
          <a:ln w="76200">
            <a:solidFill>
              <a:srgbClr val="193C85"/>
            </a:solidFill>
            <a:round/>
            <a:headEnd/>
            <a:tailEnd/>
          </a:ln>
          <a:extLst/>
        </p:spPr>
        <p:txBody>
          <a:bodyPr/>
          <a:lstStyle/>
          <a:p>
            <a:pPr>
              <a:defRPr/>
            </a:pPr>
            <a:endParaRPr lang="en-US"/>
          </a:p>
        </p:txBody>
      </p:sp>
      <p:pic>
        <p:nvPicPr>
          <p:cNvPr id="7" name="Picture 10"/>
          <p:cNvPicPr>
            <a:picLocks noChangeAspect="1"/>
          </p:cNvPicPr>
          <p:nvPr/>
        </p:nvPicPr>
        <p:blipFill>
          <a:blip r:embed="rId2"/>
          <a:srcRect/>
          <a:stretch>
            <a:fillRect/>
          </a:stretch>
        </p:blipFill>
        <p:spPr bwMode="auto">
          <a:xfrm>
            <a:off x="323850" y="409575"/>
            <a:ext cx="1654175" cy="863600"/>
          </a:xfrm>
          <a:prstGeom prst="rect">
            <a:avLst/>
          </a:prstGeom>
          <a:noFill/>
          <a:ln w="9525">
            <a:noFill/>
            <a:miter lim="800000"/>
            <a:headEnd/>
            <a:tailEnd/>
          </a:ln>
        </p:spPr>
      </p:pic>
      <p:sp>
        <p:nvSpPr>
          <p:cNvPr id="12" name="Title 1"/>
          <p:cNvSpPr>
            <a:spLocks noGrp="1"/>
          </p:cNvSpPr>
          <p:nvPr>
            <p:ph type="title"/>
          </p:nvPr>
        </p:nvSpPr>
        <p:spPr>
          <a:xfrm>
            <a:off x="1763688" y="4444976"/>
            <a:ext cx="5486400" cy="566738"/>
          </a:xfrm>
        </p:spPr>
        <p:txBody>
          <a:bodyPr anchor="b"/>
          <a:lstStyle>
            <a:lvl1pPr algn="l">
              <a:defRPr sz="2000" b="1"/>
            </a:lvl1pPr>
          </a:lstStyle>
          <a:p>
            <a:r>
              <a:rPr lang="en-US" smtClean="0"/>
              <a:t>Click to edit Master title style</a:t>
            </a:r>
            <a:endParaRPr lang="ro-RO" dirty="0"/>
          </a:p>
        </p:txBody>
      </p:sp>
      <p:sp>
        <p:nvSpPr>
          <p:cNvPr id="13" name="Picture Placeholder 2"/>
          <p:cNvSpPr>
            <a:spLocks noGrp="1"/>
          </p:cNvSpPr>
          <p:nvPr>
            <p:ph type="pic" idx="1"/>
          </p:nvPr>
        </p:nvSpPr>
        <p:spPr>
          <a:xfrm>
            <a:off x="1763688" y="1273175"/>
            <a:ext cx="5486400" cy="309877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ro-RO" noProof="0" smtClean="0"/>
          </a:p>
        </p:txBody>
      </p:sp>
      <p:sp>
        <p:nvSpPr>
          <p:cNvPr id="14" name="Text Placeholder 3"/>
          <p:cNvSpPr>
            <a:spLocks noGrp="1"/>
          </p:cNvSpPr>
          <p:nvPr>
            <p:ph type="body" sz="half" idx="2"/>
          </p:nvPr>
        </p:nvSpPr>
        <p:spPr>
          <a:xfrm>
            <a:off x="1763688" y="5011714"/>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3"/>
          <p:cNvSpPr>
            <a:spLocks noGrp="1"/>
          </p:cNvSpPr>
          <p:nvPr>
            <p:ph type="dt" sz="half" idx="10"/>
          </p:nvPr>
        </p:nvSpPr>
        <p:spPr/>
        <p:txBody>
          <a:bodyPr/>
          <a:lstStyle>
            <a:lvl1pPr>
              <a:defRPr/>
            </a:lvl1pPr>
          </a:lstStyle>
          <a:p>
            <a:fld id="{8E099005-0488-43D3-8226-638A97BEA1FB}" type="datetimeFigureOut">
              <a:rPr lang="ro-RO" smtClean="0"/>
              <a:t>23.05.2015</a:t>
            </a:fld>
            <a:endParaRPr lang="ro-RO"/>
          </a:p>
        </p:txBody>
      </p:sp>
      <p:sp>
        <p:nvSpPr>
          <p:cNvPr id="9" name="Footer Placeholder 4"/>
          <p:cNvSpPr>
            <a:spLocks noGrp="1"/>
          </p:cNvSpPr>
          <p:nvPr>
            <p:ph type="ftr" sz="quarter" idx="11"/>
          </p:nvPr>
        </p:nvSpPr>
        <p:spPr/>
        <p:txBody>
          <a:bodyPr/>
          <a:lstStyle>
            <a:lvl1pPr>
              <a:defRPr/>
            </a:lvl1pPr>
          </a:lstStyle>
          <a:p>
            <a:endParaRPr lang="ro-RO"/>
          </a:p>
        </p:txBody>
      </p:sp>
      <p:sp>
        <p:nvSpPr>
          <p:cNvPr id="10" name="Slide Number Placeholder 5"/>
          <p:cNvSpPr>
            <a:spLocks noGrp="1"/>
          </p:cNvSpPr>
          <p:nvPr>
            <p:ph type="sldNum" sz="quarter" idx="12"/>
          </p:nvPr>
        </p:nvSpPr>
        <p:spPr/>
        <p:txBody>
          <a:bodyPr/>
          <a:lstStyle>
            <a:lvl1pPr>
              <a:defRPr/>
            </a:lvl1pPr>
          </a:lstStyle>
          <a:p>
            <a:fld id="{77FB21AC-CB3B-4874-AC82-090943AE4F9F}" type="slidenum">
              <a:rPr lang="ro-RO" smtClean="0"/>
              <a:t>‹#›</a:t>
            </a:fld>
            <a:endParaRPr lang="ro-RO"/>
          </a:p>
        </p:txBody>
      </p:sp>
    </p:spTree>
    <p:extLst>
      <p:ext uri="{BB962C8B-B14F-4D97-AF65-F5344CB8AC3E}">
        <p14:creationId xmlns:p14="http://schemas.microsoft.com/office/powerpoint/2010/main" val="2112628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287BBF4D-DFA4-459C-A929-07C9EFB193AF}" type="datetimeFigureOut">
              <a:rPr lang="en-US"/>
              <a:pPr>
                <a:defRPr/>
              </a:pPr>
              <a:t>5/23/2015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46AACD5-5E3B-44D7-BD98-F70198EFD2A2}" type="slidenum">
              <a:rPr lang="en-US"/>
              <a:pPr>
                <a:defRPr/>
              </a:pPr>
              <a:t>‹#›</a:t>
            </a:fld>
            <a:endParaRPr lang="en-US"/>
          </a:p>
        </p:txBody>
      </p:sp>
    </p:spTree>
    <p:extLst>
      <p:ext uri="{BB962C8B-B14F-4D97-AF65-F5344CB8AC3E}">
        <p14:creationId xmlns:p14="http://schemas.microsoft.com/office/powerpoint/2010/main" val="309402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70EF5B1-4B3F-4295-9DCC-B4ACC2C089E2}" type="datetimeFigureOut">
              <a:rPr lang="en-US"/>
              <a:pPr>
                <a:defRPr/>
              </a:pPr>
              <a:t>5/23/2015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FE62807-E73D-4ED8-9609-296DF2CA4407}" type="slidenum">
              <a:rPr lang="en-US"/>
              <a:pPr>
                <a:defRPr/>
              </a:pPr>
              <a:t>‹#›</a:t>
            </a:fld>
            <a:endParaRPr lang="en-US"/>
          </a:p>
        </p:txBody>
      </p:sp>
    </p:spTree>
    <p:extLst>
      <p:ext uri="{BB962C8B-B14F-4D97-AF65-F5344CB8AC3E}">
        <p14:creationId xmlns:p14="http://schemas.microsoft.com/office/powerpoint/2010/main" val="1482844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77A1D1E8-6ABB-4AE0-9D63-50A16DC7FB8A}" type="datetimeFigureOut">
              <a:rPr lang="en-US"/>
              <a:pPr>
                <a:defRPr/>
              </a:pPr>
              <a:t>5/23/2015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29B5A09-CD78-40BD-800A-D9F6827946DE}" type="slidenum">
              <a:rPr lang="en-US"/>
              <a:pPr>
                <a:defRPr/>
              </a:pPr>
              <a:t>‹#›</a:t>
            </a:fld>
            <a:endParaRPr lang="en-US"/>
          </a:p>
        </p:txBody>
      </p:sp>
    </p:spTree>
    <p:extLst>
      <p:ext uri="{BB962C8B-B14F-4D97-AF65-F5344CB8AC3E}">
        <p14:creationId xmlns:p14="http://schemas.microsoft.com/office/powerpoint/2010/main" val="3408548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13" Type="http://schemas.openxmlformats.org/officeDocument/2006/relationships/image" Target="../media/image6.jpeg"/><Relationship Id="rId3" Type="http://schemas.openxmlformats.org/officeDocument/2006/relationships/slideLayout" Target="../slideLayouts/slideLayout3.xml"/><Relationship Id="rId7" Type="http://schemas.openxmlformats.org/officeDocument/2006/relationships/theme" Target="../theme/theme1.xml"/><Relationship Id="rId12"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4.jpeg"/><Relationship Id="rId5" Type="http://schemas.openxmlformats.org/officeDocument/2006/relationships/slideLayout" Target="../slideLayouts/slideLayout5.xml"/><Relationship Id="rId10" Type="http://schemas.openxmlformats.org/officeDocument/2006/relationships/image" Target="../media/image3.jpe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28625" y="1276350"/>
            <a:ext cx="8229600" cy="1000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ro-RO" smtClean="0"/>
          </a:p>
        </p:txBody>
      </p:sp>
      <p:sp>
        <p:nvSpPr>
          <p:cNvPr id="1027" name="Text Placeholder 2"/>
          <p:cNvSpPr>
            <a:spLocks noGrp="1"/>
          </p:cNvSpPr>
          <p:nvPr>
            <p:ph type="body" idx="1"/>
          </p:nvPr>
        </p:nvSpPr>
        <p:spPr bwMode="auto">
          <a:xfrm>
            <a:off x="428625" y="2492375"/>
            <a:ext cx="8215313" cy="35798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smtClean="0"/>
          </a:p>
        </p:txBody>
      </p:sp>
      <p:sp>
        <p:nvSpPr>
          <p:cNvPr id="4" name="Date Placeholder 3"/>
          <p:cNvSpPr>
            <a:spLocks noGrp="1"/>
          </p:cNvSpPr>
          <p:nvPr>
            <p:ph type="dt" sz="half" idx="2"/>
          </p:nvPr>
        </p:nvSpPr>
        <p:spPr>
          <a:xfrm>
            <a:off x="466725" y="6459538"/>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fld id="{8E099005-0488-43D3-8226-638A97BEA1FB}" type="datetimeFigureOut">
              <a:rPr lang="ro-RO" smtClean="0"/>
              <a:t>23.05.2015</a:t>
            </a:fld>
            <a:endParaRPr lang="ro-RO"/>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ro-RO"/>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fld id="{77FB21AC-CB3B-4874-AC82-090943AE4F9F}" type="slidenum">
              <a:rPr lang="ro-RO" smtClean="0"/>
              <a:t>‹#›</a:t>
            </a:fld>
            <a:endParaRPr lang="ro-RO"/>
          </a:p>
        </p:txBody>
      </p:sp>
      <p:sp>
        <p:nvSpPr>
          <p:cNvPr id="1037" name="Line 25"/>
          <p:cNvSpPr>
            <a:spLocks noChangeShapeType="1"/>
          </p:cNvSpPr>
          <p:nvPr/>
        </p:nvSpPr>
        <p:spPr bwMode="auto">
          <a:xfrm>
            <a:off x="0" y="6381750"/>
            <a:ext cx="9144000" cy="0"/>
          </a:xfrm>
          <a:prstGeom prst="line">
            <a:avLst/>
          </a:prstGeom>
          <a:noFill/>
          <a:ln w="76200">
            <a:solidFill>
              <a:srgbClr val="DA251D"/>
            </a:solidFill>
            <a:round/>
            <a:headEnd/>
            <a:tailEnd/>
          </a:ln>
          <a:extLst/>
        </p:spPr>
        <p:txBody>
          <a:bodyPr/>
          <a:lstStyle/>
          <a:p>
            <a:pPr>
              <a:defRPr/>
            </a:pPr>
            <a:endParaRPr lang="en-US"/>
          </a:p>
        </p:txBody>
      </p:sp>
      <p:sp>
        <p:nvSpPr>
          <p:cNvPr id="1038" name="Line 26"/>
          <p:cNvSpPr>
            <a:spLocks noChangeShapeType="1"/>
          </p:cNvSpPr>
          <p:nvPr/>
        </p:nvSpPr>
        <p:spPr bwMode="auto">
          <a:xfrm>
            <a:off x="-1588" y="6453188"/>
            <a:ext cx="9144001" cy="0"/>
          </a:xfrm>
          <a:prstGeom prst="line">
            <a:avLst/>
          </a:prstGeom>
          <a:noFill/>
          <a:ln w="76200">
            <a:solidFill>
              <a:srgbClr val="193C85"/>
            </a:solidFill>
            <a:round/>
            <a:headEnd/>
            <a:tailEnd/>
          </a:ln>
          <a:extLst/>
        </p:spPr>
        <p:txBody>
          <a:bodyPr/>
          <a:lstStyle/>
          <a:p>
            <a:pPr>
              <a:defRPr/>
            </a:pPr>
            <a:endParaRPr lang="en-US"/>
          </a:p>
        </p:txBody>
      </p:sp>
      <p:sp>
        <p:nvSpPr>
          <p:cNvPr id="1041" name="Text Box 16"/>
          <p:cNvSpPr txBox="1">
            <a:spLocks noChangeArrowheads="1"/>
          </p:cNvSpPr>
          <p:nvPr/>
        </p:nvSpPr>
        <p:spPr bwMode="auto">
          <a:xfrm>
            <a:off x="7191375" y="1046163"/>
            <a:ext cx="1368425" cy="252412"/>
          </a:xfrm>
          <a:prstGeom prst="rect">
            <a:avLst/>
          </a:prstGeom>
          <a:solidFill>
            <a:srgbClr val="FFFFFF"/>
          </a:solidFill>
          <a:ln>
            <a:noFill/>
          </a:ln>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defRPr/>
            </a:pPr>
            <a:r>
              <a:rPr lang="en-US" sz="650" dirty="0" smtClean="0">
                <a:latin typeface="Arial" pitchFamily="34" charset="0"/>
                <a:cs typeface="Arial" pitchFamily="34" charset="0"/>
              </a:rPr>
              <a:t>Politehnica University of Timisoara</a:t>
            </a:r>
            <a:endParaRPr lang="en-US" sz="600" dirty="0" smtClean="0">
              <a:latin typeface="Arial" pitchFamily="34" charset="0"/>
              <a:cs typeface="Arial" pitchFamily="34" charset="0"/>
            </a:endParaRPr>
          </a:p>
        </p:txBody>
      </p:sp>
      <p:pic>
        <p:nvPicPr>
          <p:cNvPr id="1034" name="Picture 21"/>
          <p:cNvPicPr>
            <a:picLocks noChangeAspect="1"/>
          </p:cNvPicPr>
          <p:nvPr/>
        </p:nvPicPr>
        <p:blipFill>
          <a:blip r:embed="rId8"/>
          <a:srcRect/>
          <a:stretch>
            <a:fillRect/>
          </a:stretch>
        </p:blipFill>
        <p:spPr bwMode="auto">
          <a:xfrm>
            <a:off x="3635375" y="5260975"/>
            <a:ext cx="1733550" cy="904875"/>
          </a:xfrm>
          <a:prstGeom prst="rect">
            <a:avLst/>
          </a:prstGeom>
          <a:noFill/>
          <a:ln w="9525">
            <a:noFill/>
            <a:miter lim="800000"/>
            <a:headEnd/>
            <a:tailEnd/>
          </a:ln>
        </p:spPr>
      </p:pic>
      <p:grpSp>
        <p:nvGrpSpPr>
          <p:cNvPr id="1035" name="Group 7"/>
          <p:cNvGrpSpPr>
            <a:grpSpLocks/>
          </p:cNvGrpSpPr>
          <p:nvPr/>
        </p:nvGrpSpPr>
        <p:grpSpPr bwMode="auto">
          <a:xfrm>
            <a:off x="755650" y="422275"/>
            <a:ext cx="1079500" cy="711200"/>
            <a:chOff x="755576" y="422275"/>
            <a:chExt cx="1080120" cy="711681"/>
          </a:xfrm>
        </p:grpSpPr>
        <p:sp>
          <p:nvSpPr>
            <p:cNvPr id="3" name="Text Box 17"/>
            <p:cNvSpPr txBox="1">
              <a:spLocks noChangeArrowheads="1"/>
            </p:cNvSpPr>
            <p:nvPr userDrawn="1"/>
          </p:nvSpPr>
          <p:spPr bwMode="auto">
            <a:xfrm>
              <a:off x="755576" y="965567"/>
              <a:ext cx="1080120" cy="168389"/>
            </a:xfrm>
            <a:prstGeom prst="rect">
              <a:avLst/>
            </a:prstGeom>
            <a:solidFill>
              <a:srgbClr val="FFFFFF"/>
            </a:solidFill>
            <a:ln>
              <a:noFill/>
            </a:ln>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defRPr/>
              </a:pPr>
              <a:r>
                <a:rPr lang="en-US" sz="700" spc="20" dirty="0" smtClean="0">
                  <a:latin typeface="Arial" pitchFamily="34" charset="0"/>
                  <a:cs typeface="Arial" pitchFamily="34" charset="0"/>
                </a:rPr>
                <a:t>EUROPEAN UNION</a:t>
              </a:r>
            </a:p>
          </p:txBody>
        </p:sp>
        <p:pic>
          <p:nvPicPr>
            <p:cNvPr id="1048" name="Picture 9"/>
            <p:cNvPicPr>
              <a:picLocks noChangeAspect="1" noChangeArrowheads="1"/>
            </p:cNvPicPr>
            <p:nvPr userDrawn="1"/>
          </p:nvPicPr>
          <p:blipFill>
            <a:blip r:embed="rId9"/>
            <a:srcRect l="6113" t="4662" r="4570" b="22081"/>
            <a:stretch>
              <a:fillRect/>
            </a:stretch>
          </p:blipFill>
          <p:spPr bwMode="auto">
            <a:xfrm>
              <a:off x="857250" y="422275"/>
              <a:ext cx="892175" cy="593723"/>
            </a:xfrm>
            <a:prstGeom prst="rect">
              <a:avLst/>
            </a:prstGeom>
            <a:noFill/>
            <a:ln w="9525">
              <a:noFill/>
              <a:miter lim="800000"/>
              <a:headEnd/>
              <a:tailEnd/>
            </a:ln>
          </p:spPr>
        </p:pic>
      </p:grpSp>
      <p:grpSp>
        <p:nvGrpSpPr>
          <p:cNvPr id="1036" name="Group 11"/>
          <p:cNvGrpSpPr>
            <a:grpSpLocks/>
          </p:cNvGrpSpPr>
          <p:nvPr/>
        </p:nvGrpSpPr>
        <p:grpSpPr bwMode="auto">
          <a:xfrm>
            <a:off x="2293938" y="428625"/>
            <a:ext cx="1439862" cy="846138"/>
            <a:chOff x="2293680" y="428407"/>
            <a:chExt cx="1440086" cy="846355"/>
          </a:xfrm>
        </p:grpSpPr>
        <p:sp>
          <p:nvSpPr>
            <p:cNvPr id="2" name="Text Box 14"/>
            <p:cNvSpPr txBox="1">
              <a:spLocks noChangeArrowheads="1"/>
            </p:cNvSpPr>
            <p:nvPr userDrawn="1"/>
          </p:nvSpPr>
          <p:spPr bwMode="auto">
            <a:xfrm>
              <a:off x="2293680" y="1046103"/>
              <a:ext cx="1440086" cy="228659"/>
            </a:xfrm>
            <a:prstGeom prst="rect">
              <a:avLst/>
            </a:prstGeom>
            <a:solidFill>
              <a:srgbClr val="FFFFFF"/>
            </a:solidFill>
            <a:ln>
              <a:noFill/>
            </a:ln>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defRPr/>
              </a:pPr>
              <a:r>
                <a:rPr lang="en-US" sz="650" dirty="0" smtClean="0">
                  <a:latin typeface="Arial" pitchFamily="34" charset="0"/>
                  <a:cs typeface="Arial" pitchFamily="34" charset="0"/>
                </a:rPr>
                <a:t>GOVERNMENT OF ROMANIA</a:t>
              </a:r>
              <a:endParaRPr lang="ro-RO" sz="650" dirty="0" smtClean="0">
                <a:latin typeface="Arial" pitchFamily="34" charset="0"/>
                <a:cs typeface="Arial" pitchFamily="34" charset="0"/>
              </a:endParaRPr>
            </a:p>
          </p:txBody>
        </p:sp>
        <p:pic>
          <p:nvPicPr>
            <p:cNvPr id="1046" name="Picture 9"/>
            <p:cNvPicPr>
              <a:picLocks noChangeAspect="1"/>
            </p:cNvPicPr>
            <p:nvPr userDrawn="1"/>
          </p:nvPicPr>
          <p:blipFill>
            <a:blip r:embed="rId10"/>
            <a:srcRect/>
            <a:stretch>
              <a:fillRect/>
            </a:stretch>
          </p:blipFill>
          <p:spPr bwMode="auto">
            <a:xfrm>
              <a:off x="2771795" y="428407"/>
              <a:ext cx="483855" cy="666409"/>
            </a:xfrm>
            <a:prstGeom prst="rect">
              <a:avLst/>
            </a:prstGeom>
            <a:noFill/>
            <a:ln w="9525">
              <a:noFill/>
              <a:miter lim="800000"/>
              <a:headEnd/>
              <a:tailEnd/>
            </a:ln>
          </p:spPr>
        </p:pic>
      </p:grpSp>
      <p:grpSp>
        <p:nvGrpSpPr>
          <p:cNvPr id="8" name="Group 14"/>
          <p:cNvGrpSpPr>
            <a:grpSpLocks/>
          </p:cNvGrpSpPr>
          <p:nvPr/>
        </p:nvGrpSpPr>
        <p:grpSpPr bwMode="auto">
          <a:xfrm>
            <a:off x="3895725" y="169863"/>
            <a:ext cx="1358900" cy="1098550"/>
            <a:chOff x="3895552" y="187920"/>
            <a:chExt cx="1358900" cy="1098984"/>
          </a:xfrm>
        </p:grpSpPr>
        <p:sp>
          <p:nvSpPr>
            <p:cNvPr id="7" name="Text Box 18"/>
            <p:cNvSpPr txBox="1">
              <a:spLocks noChangeArrowheads="1"/>
            </p:cNvSpPr>
            <p:nvPr userDrawn="1"/>
          </p:nvSpPr>
          <p:spPr bwMode="auto">
            <a:xfrm>
              <a:off x="3895552" y="1061390"/>
              <a:ext cx="1358900" cy="225514"/>
            </a:xfrm>
            <a:prstGeom prst="rect">
              <a:avLst/>
            </a:prstGeom>
            <a:solidFill>
              <a:srgbClr val="FFFFFF"/>
            </a:solidFill>
            <a:ln>
              <a:noFill/>
            </a:ln>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defRPr/>
              </a:pPr>
              <a:r>
                <a:rPr lang="en-US" sz="650" dirty="0" smtClean="0">
                  <a:latin typeface="Arial" pitchFamily="34" charset="0"/>
                  <a:cs typeface="Arial" pitchFamily="34" charset="0"/>
                </a:rPr>
                <a:t>SERBIAN GOVERNMENT</a:t>
              </a:r>
              <a:endParaRPr lang="ro-RO" sz="650" dirty="0" smtClean="0">
                <a:latin typeface="Arial" pitchFamily="34" charset="0"/>
                <a:cs typeface="Arial" pitchFamily="34" charset="0"/>
              </a:endParaRPr>
            </a:p>
          </p:txBody>
        </p:sp>
        <p:pic>
          <p:nvPicPr>
            <p:cNvPr id="1044" name="Picture 12"/>
            <p:cNvPicPr>
              <a:picLocks noChangeAspect="1"/>
            </p:cNvPicPr>
            <p:nvPr userDrawn="1"/>
          </p:nvPicPr>
          <p:blipFill>
            <a:blip r:embed="rId11"/>
            <a:srcRect/>
            <a:stretch>
              <a:fillRect/>
            </a:stretch>
          </p:blipFill>
          <p:spPr bwMode="auto">
            <a:xfrm>
              <a:off x="4320867" y="187920"/>
              <a:ext cx="499088" cy="906177"/>
            </a:xfrm>
            <a:prstGeom prst="rect">
              <a:avLst/>
            </a:prstGeom>
            <a:noFill/>
            <a:ln w="9525">
              <a:noFill/>
              <a:miter lim="800000"/>
              <a:headEnd/>
              <a:tailEnd/>
            </a:ln>
          </p:spPr>
        </p:pic>
      </p:grpSp>
      <p:grpSp>
        <p:nvGrpSpPr>
          <p:cNvPr id="10" name="Group 17"/>
          <p:cNvGrpSpPr>
            <a:grpSpLocks/>
          </p:cNvGrpSpPr>
          <p:nvPr/>
        </p:nvGrpSpPr>
        <p:grpSpPr bwMode="auto">
          <a:xfrm>
            <a:off x="5651500" y="392113"/>
            <a:ext cx="1208088" cy="879475"/>
            <a:chOff x="5651500" y="392471"/>
            <a:chExt cx="1208088" cy="879115"/>
          </a:xfrm>
        </p:grpSpPr>
        <p:sp>
          <p:nvSpPr>
            <p:cNvPr id="9" name="Text Box 15"/>
            <p:cNvSpPr txBox="1">
              <a:spLocks noChangeArrowheads="1"/>
            </p:cNvSpPr>
            <p:nvPr userDrawn="1"/>
          </p:nvSpPr>
          <p:spPr bwMode="auto">
            <a:xfrm>
              <a:off x="5651500" y="1012929"/>
              <a:ext cx="1208088" cy="258657"/>
            </a:xfrm>
            <a:prstGeom prst="rect">
              <a:avLst/>
            </a:prstGeom>
            <a:solidFill>
              <a:srgbClr val="FFFFFF"/>
            </a:solidFill>
            <a:ln>
              <a:noFill/>
            </a:ln>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defRPr/>
              </a:pPr>
              <a:r>
                <a:rPr lang="en-US" sz="650" dirty="0" smtClean="0">
                  <a:solidFill>
                    <a:srgbClr val="005AA0"/>
                  </a:solidFill>
                  <a:latin typeface="Arial" pitchFamily="34" charset="0"/>
                  <a:cs typeface="Arial" pitchFamily="34" charset="0"/>
                </a:rPr>
                <a:t>Structural Funds</a:t>
              </a:r>
            </a:p>
            <a:p>
              <a:pPr algn="ctr">
                <a:defRPr/>
              </a:pPr>
              <a:r>
                <a:rPr lang="en-US" sz="650" dirty="0" smtClean="0">
                  <a:solidFill>
                    <a:srgbClr val="005AA0"/>
                  </a:solidFill>
                  <a:latin typeface="Arial" pitchFamily="34" charset="0"/>
                  <a:cs typeface="Arial" pitchFamily="34" charset="0"/>
                </a:rPr>
                <a:t>2007-2013</a:t>
              </a:r>
              <a:endParaRPr lang="ro-RO" sz="650" dirty="0" smtClean="0">
                <a:solidFill>
                  <a:srgbClr val="005AA0"/>
                </a:solidFill>
                <a:latin typeface="Arial" pitchFamily="34" charset="0"/>
                <a:cs typeface="Arial" pitchFamily="34" charset="0"/>
              </a:endParaRPr>
            </a:p>
          </p:txBody>
        </p:sp>
        <p:pic>
          <p:nvPicPr>
            <p:cNvPr id="1042" name="Picture 15"/>
            <p:cNvPicPr>
              <a:picLocks noChangeAspect="1"/>
            </p:cNvPicPr>
            <p:nvPr userDrawn="1"/>
          </p:nvPicPr>
          <p:blipFill>
            <a:blip r:embed="rId12"/>
            <a:srcRect/>
            <a:stretch>
              <a:fillRect/>
            </a:stretch>
          </p:blipFill>
          <p:spPr bwMode="auto">
            <a:xfrm>
              <a:off x="5921695" y="392471"/>
              <a:ext cx="667698" cy="653330"/>
            </a:xfrm>
            <a:prstGeom prst="rect">
              <a:avLst/>
            </a:prstGeom>
            <a:noFill/>
            <a:ln w="9525">
              <a:noFill/>
              <a:miter lim="800000"/>
              <a:headEnd/>
              <a:tailEnd/>
            </a:ln>
          </p:spPr>
        </p:pic>
      </p:grpSp>
      <p:sp>
        <p:nvSpPr>
          <p:cNvPr id="29" name="TextBox 28"/>
          <p:cNvSpPr txBox="1"/>
          <p:nvPr/>
        </p:nvSpPr>
        <p:spPr>
          <a:xfrm>
            <a:off x="3708400" y="6037263"/>
            <a:ext cx="1943100" cy="200025"/>
          </a:xfrm>
          <a:prstGeom prst="rect">
            <a:avLst/>
          </a:prstGeom>
          <a:noFill/>
          <a:ln>
            <a:noFill/>
          </a:ln>
        </p:spPr>
        <p:txBody>
          <a:bodyPr>
            <a:spAutoFit/>
          </a:bodyPr>
          <a:lstStyle/>
          <a:p>
            <a:pPr>
              <a:defRPr/>
            </a:pPr>
            <a:r>
              <a:rPr lang="en-US" sz="700" dirty="0">
                <a:latin typeface="Trebuchet MS" pitchFamily="34" charset="0"/>
              </a:rPr>
              <a:t>Common borders. Common solutions.</a:t>
            </a:r>
          </a:p>
        </p:txBody>
      </p:sp>
      <p:pic>
        <p:nvPicPr>
          <p:cNvPr id="1040" name="Picture 10"/>
          <p:cNvPicPr>
            <a:picLocks noChangeAspect="1"/>
          </p:cNvPicPr>
          <p:nvPr/>
        </p:nvPicPr>
        <p:blipFill>
          <a:blip r:embed="rId13"/>
          <a:srcRect/>
          <a:stretch>
            <a:fillRect/>
          </a:stretch>
        </p:blipFill>
        <p:spPr bwMode="auto">
          <a:xfrm>
            <a:off x="6992938" y="495300"/>
            <a:ext cx="1682750" cy="576263"/>
          </a:xfrm>
          <a:prstGeom prst="rect">
            <a:avLst/>
          </a:prstGeom>
          <a:noFill/>
          <a:ln w="9525">
            <a:noFill/>
            <a:miter lim="800000"/>
            <a:headEnd/>
            <a:tailEnd/>
          </a:ln>
        </p:spPr>
      </p:pic>
    </p:spTree>
    <p:extLst>
      <p:ext uri="{BB962C8B-B14F-4D97-AF65-F5344CB8AC3E}">
        <p14:creationId xmlns:p14="http://schemas.microsoft.com/office/powerpoint/2010/main" val="47798793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Lst>
  <p:txStyles>
    <p:titleStyle>
      <a:lvl1pPr algn="ctr" rtl="0" eaLnBrk="1" fontAlgn="base" hangingPunct="1">
        <a:spcBef>
          <a:spcPct val="0"/>
        </a:spcBef>
        <a:spcAft>
          <a:spcPct val="0"/>
        </a:spcAft>
        <a:defRPr sz="4400" kern="1200">
          <a:solidFill>
            <a:srgbClr val="28166F"/>
          </a:solidFill>
          <a:latin typeface="Trebuchet MS" pitchFamily="34" charset="0"/>
          <a:ea typeface="+mj-ea"/>
          <a:cs typeface="+mj-cs"/>
        </a:defRPr>
      </a:lvl1pPr>
      <a:lvl2pPr algn="ctr" rtl="0" eaLnBrk="1" fontAlgn="base" hangingPunct="1">
        <a:spcBef>
          <a:spcPct val="0"/>
        </a:spcBef>
        <a:spcAft>
          <a:spcPct val="0"/>
        </a:spcAft>
        <a:defRPr sz="4400">
          <a:solidFill>
            <a:srgbClr val="28166F"/>
          </a:solidFill>
          <a:latin typeface="Trebuchet MS" pitchFamily="34" charset="0"/>
        </a:defRPr>
      </a:lvl2pPr>
      <a:lvl3pPr algn="ctr" rtl="0" eaLnBrk="1" fontAlgn="base" hangingPunct="1">
        <a:spcBef>
          <a:spcPct val="0"/>
        </a:spcBef>
        <a:spcAft>
          <a:spcPct val="0"/>
        </a:spcAft>
        <a:defRPr sz="4400">
          <a:solidFill>
            <a:srgbClr val="28166F"/>
          </a:solidFill>
          <a:latin typeface="Trebuchet MS" pitchFamily="34" charset="0"/>
        </a:defRPr>
      </a:lvl3pPr>
      <a:lvl4pPr algn="ctr" rtl="0" eaLnBrk="1" fontAlgn="base" hangingPunct="1">
        <a:spcBef>
          <a:spcPct val="0"/>
        </a:spcBef>
        <a:spcAft>
          <a:spcPct val="0"/>
        </a:spcAft>
        <a:defRPr sz="4400">
          <a:solidFill>
            <a:srgbClr val="28166F"/>
          </a:solidFill>
          <a:latin typeface="Trebuchet MS" pitchFamily="34" charset="0"/>
        </a:defRPr>
      </a:lvl4pPr>
      <a:lvl5pPr algn="ctr" rtl="0" eaLnBrk="1" fontAlgn="base" hangingPunct="1">
        <a:spcBef>
          <a:spcPct val="0"/>
        </a:spcBef>
        <a:spcAft>
          <a:spcPct val="0"/>
        </a:spcAft>
        <a:defRPr sz="4400">
          <a:solidFill>
            <a:srgbClr val="28166F"/>
          </a:solidFill>
          <a:latin typeface="Trebuchet MS"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Trebuchet MS" pitchFamily="34" charset="0"/>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Trebuchet MS" pitchFamily="34" charset="0"/>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Trebuchet MS" pitchFamily="34"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Trebuchet MS" pitchFamily="34"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Trebuchet MS"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194" name="Title Placeholder 1"/>
          <p:cNvSpPr>
            <a:spLocks noGrp="1"/>
          </p:cNvSpPr>
          <p:nvPr>
            <p:ph type="title"/>
          </p:nvPr>
        </p:nvSpPr>
        <p:spPr bwMode="auto">
          <a:xfrm>
            <a:off x="628650" y="365125"/>
            <a:ext cx="78867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195" name="Text Placeholder 2"/>
          <p:cNvSpPr>
            <a:spLocks noGrp="1"/>
          </p:cNvSpPr>
          <p:nvPr>
            <p:ph type="body" idx="1"/>
          </p:nvPr>
        </p:nvSpPr>
        <p:spPr bwMode="auto">
          <a:xfrm>
            <a:off x="628650" y="1825625"/>
            <a:ext cx="78867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3A2C59BB-093E-4C7B-B623-846B0E8BB310}" type="datetimeFigureOut">
              <a:rPr lang="en-US"/>
              <a:pPr>
                <a:defRPr/>
              </a:pPr>
              <a:t>5/23/2015</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8932EC3C-7389-40F0-BECD-95BD7E01AFE4}" type="slidenum">
              <a:rPr lang="en-US"/>
              <a:pPr>
                <a:defRPr/>
              </a:pPr>
              <a:t>‹#›</a:t>
            </a:fld>
            <a:endParaRPr lang="en-US"/>
          </a:p>
        </p:txBody>
      </p:sp>
    </p:spTree>
    <p:extLst>
      <p:ext uri="{BB962C8B-B14F-4D97-AF65-F5344CB8AC3E}">
        <p14:creationId xmlns:p14="http://schemas.microsoft.com/office/powerpoint/2010/main" val="3304866894"/>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txStyles>
    <p:titleStyle>
      <a:lvl1pPr algn="l" rtl="0" eaLnBrk="1" fontAlgn="base" hangingPunct="1">
        <a:lnSpc>
          <a:spcPct val="90000"/>
        </a:lnSpc>
        <a:spcBef>
          <a:spcPct val="0"/>
        </a:spcBef>
        <a:spcAft>
          <a:spcPct val="0"/>
        </a:spcAft>
        <a:defRPr sz="4400" kern="1200">
          <a:solidFill>
            <a:schemeClr val="tx1"/>
          </a:solidFill>
          <a:latin typeface="+mj-lt"/>
          <a:ea typeface="+mj-ea"/>
          <a:cs typeface="+mj-cs"/>
        </a:defRPr>
      </a:lvl1pPr>
      <a:lvl2pPr algn="l" rtl="0" eaLnBrk="1" fontAlgn="base" hangingPunct="1">
        <a:lnSpc>
          <a:spcPct val="90000"/>
        </a:lnSpc>
        <a:spcBef>
          <a:spcPct val="0"/>
        </a:spcBef>
        <a:spcAft>
          <a:spcPct val="0"/>
        </a:spcAft>
        <a:defRPr sz="4400">
          <a:solidFill>
            <a:schemeClr val="tx1"/>
          </a:solidFill>
          <a:latin typeface="Calibri Light"/>
        </a:defRPr>
      </a:lvl2pPr>
      <a:lvl3pPr algn="l" rtl="0" eaLnBrk="1" fontAlgn="base" hangingPunct="1">
        <a:lnSpc>
          <a:spcPct val="90000"/>
        </a:lnSpc>
        <a:spcBef>
          <a:spcPct val="0"/>
        </a:spcBef>
        <a:spcAft>
          <a:spcPct val="0"/>
        </a:spcAft>
        <a:defRPr sz="4400">
          <a:solidFill>
            <a:schemeClr val="tx1"/>
          </a:solidFill>
          <a:latin typeface="Calibri Light"/>
        </a:defRPr>
      </a:lvl3pPr>
      <a:lvl4pPr algn="l" rtl="0" eaLnBrk="1" fontAlgn="base" hangingPunct="1">
        <a:lnSpc>
          <a:spcPct val="90000"/>
        </a:lnSpc>
        <a:spcBef>
          <a:spcPct val="0"/>
        </a:spcBef>
        <a:spcAft>
          <a:spcPct val="0"/>
        </a:spcAft>
        <a:defRPr sz="4400">
          <a:solidFill>
            <a:schemeClr val="tx1"/>
          </a:solidFill>
          <a:latin typeface="Calibri Light"/>
        </a:defRPr>
      </a:lvl4pPr>
      <a:lvl5pPr algn="l" rtl="0" eaLnBrk="1" fontAlgn="base" hangingPunct="1">
        <a:lnSpc>
          <a:spcPct val="90000"/>
        </a:lnSpc>
        <a:spcBef>
          <a:spcPct val="0"/>
        </a:spcBef>
        <a:spcAft>
          <a:spcPct val="0"/>
        </a:spcAft>
        <a:defRPr sz="4400">
          <a:solidFill>
            <a:schemeClr val="tx1"/>
          </a:solidFill>
          <a:latin typeface="Calibri Light"/>
        </a:defRPr>
      </a:lvl5pPr>
      <a:lvl6pPr marL="457200" algn="l" rtl="0" eaLnBrk="1" fontAlgn="base" hangingPunct="1">
        <a:lnSpc>
          <a:spcPct val="90000"/>
        </a:lnSpc>
        <a:spcBef>
          <a:spcPct val="0"/>
        </a:spcBef>
        <a:spcAft>
          <a:spcPct val="0"/>
        </a:spcAft>
        <a:defRPr sz="4400">
          <a:solidFill>
            <a:schemeClr val="tx1"/>
          </a:solidFill>
          <a:latin typeface="Calibri Light"/>
        </a:defRPr>
      </a:lvl6pPr>
      <a:lvl7pPr marL="914400" algn="l" rtl="0" eaLnBrk="1" fontAlgn="base" hangingPunct="1">
        <a:lnSpc>
          <a:spcPct val="90000"/>
        </a:lnSpc>
        <a:spcBef>
          <a:spcPct val="0"/>
        </a:spcBef>
        <a:spcAft>
          <a:spcPct val="0"/>
        </a:spcAft>
        <a:defRPr sz="4400">
          <a:solidFill>
            <a:schemeClr val="tx1"/>
          </a:solidFill>
          <a:latin typeface="Calibri Light"/>
        </a:defRPr>
      </a:lvl7pPr>
      <a:lvl8pPr marL="1371600" algn="l" rtl="0" eaLnBrk="1" fontAlgn="base" hangingPunct="1">
        <a:lnSpc>
          <a:spcPct val="90000"/>
        </a:lnSpc>
        <a:spcBef>
          <a:spcPct val="0"/>
        </a:spcBef>
        <a:spcAft>
          <a:spcPct val="0"/>
        </a:spcAft>
        <a:defRPr sz="4400">
          <a:solidFill>
            <a:schemeClr val="tx1"/>
          </a:solidFill>
          <a:latin typeface="Calibri Light"/>
        </a:defRPr>
      </a:lvl8pPr>
      <a:lvl9pPr marL="1828800" algn="l" rtl="0" eaLnBrk="1" fontAlgn="base" hangingPunct="1">
        <a:lnSpc>
          <a:spcPct val="90000"/>
        </a:lnSpc>
        <a:spcBef>
          <a:spcPct val="0"/>
        </a:spcBef>
        <a:spcAft>
          <a:spcPct val="0"/>
        </a:spcAft>
        <a:defRPr sz="4400">
          <a:solidFill>
            <a:schemeClr val="tx1"/>
          </a:solidFill>
          <a:latin typeface="Calibri Light"/>
        </a:defRPr>
      </a:lvl9pPr>
    </p:titleStyle>
    <p:bodyStyle>
      <a:lvl1pPr marL="228600" indent="-228600" algn="l" rtl="0" eaLnBrk="1" fontAlgn="base" hangingPunct="1">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107950" y="1628775"/>
            <a:ext cx="8858250" cy="863600"/>
          </a:xfrm>
        </p:spPr>
        <p:txBody>
          <a:bodyPr/>
          <a:lstStyle/>
          <a:p>
            <a:pPr>
              <a:defRPr/>
            </a:pPr>
            <a:r>
              <a:rPr lang="ro-RO" sz="2400" b="1" dirty="0" smtClean="0">
                <a:effectLst>
                  <a:outerShdw blurRad="38100" dist="38100" dir="2700000" algn="tl">
                    <a:srgbClr val="000000">
                      <a:alpha val="43137"/>
                    </a:srgbClr>
                  </a:outerShdw>
                </a:effectLst>
              </a:rPr>
              <a:t>Rom</a:t>
            </a:r>
            <a:r>
              <a:rPr lang="en-US" sz="2400" b="1" dirty="0" smtClean="0">
                <a:effectLst>
                  <a:outerShdw blurRad="38100" dist="38100" dir="2700000" algn="tl">
                    <a:srgbClr val="000000">
                      <a:alpha val="43137"/>
                    </a:srgbClr>
                  </a:outerShdw>
                </a:effectLst>
              </a:rPr>
              <a:t>a</a:t>
            </a:r>
            <a:r>
              <a:rPr lang="ro-RO" sz="2400" b="1" dirty="0" err="1" smtClean="0">
                <a:effectLst>
                  <a:outerShdw blurRad="38100" dist="38100" dir="2700000" algn="tl">
                    <a:srgbClr val="000000">
                      <a:alpha val="43137"/>
                    </a:srgbClr>
                  </a:outerShdw>
                </a:effectLst>
              </a:rPr>
              <a:t>nia</a:t>
            </a:r>
            <a:r>
              <a:rPr lang="ro-RO" sz="2400" b="1" dirty="0" smtClean="0">
                <a:effectLst>
                  <a:outerShdw blurRad="38100" dist="38100" dir="2700000" algn="tl">
                    <a:srgbClr val="000000">
                      <a:alpha val="43137"/>
                    </a:srgbClr>
                  </a:outerShdw>
                </a:effectLst>
              </a:rPr>
              <a:t> – Republic</a:t>
            </a:r>
            <a:r>
              <a:rPr lang="en-US" sz="2400" b="1" dirty="0" smtClean="0">
                <a:effectLst>
                  <a:outerShdw blurRad="38100" dist="38100" dir="2700000" algn="tl">
                    <a:srgbClr val="000000">
                      <a:alpha val="43137"/>
                    </a:srgbClr>
                  </a:outerShdw>
                </a:effectLst>
              </a:rPr>
              <a:t> of</a:t>
            </a:r>
            <a:r>
              <a:rPr lang="ro-RO" sz="2400" b="1" dirty="0" smtClean="0">
                <a:effectLst>
                  <a:outerShdw blurRad="38100" dist="38100" dir="2700000" algn="tl">
                    <a:srgbClr val="000000">
                      <a:alpha val="43137"/>
                    </a:srgbClr>
                  </a:outerShdw>
                </a:effectLst>
              </a:rPr>
              <a:t> Serbia</a:t>
            </a:r>
            <a:r>
              <a:rPr lang="en-US" sz="2400" b="1" dirty="0" smtClean="0">
                <a:effectLst>
                  <a:outerShdw blurRad="38100" dist="38100" dir="2700000" algn="tl">
                    <a:srgbClr val="000000">
                      <a:alpha val="43137"/>
                    </a:srgbClr>
                  </a:outerShdw>
                </a:effectLst>
              </a:rPr>
              <a:t> </a:t>
            </a:r>
            <a:br>
              <a:rPr lang="en-US" sz="2400" b="1" dirty="0" smtClean="0">
                <a:effectLst>
                  <a:outerShdw blurRad="38100" dist="38100" dir="2700000" algn="tl">
                    <a:srgbClr val="000000">
                      <a:alpha val="43137"/>
                    </a:srgbClr>
                  </a:outerShdw>
                </a:effectLst>
              </a:rPr>
            </a:br>
            <a:r>
              <a:rPr lang="en-US" sz="2400" b="1" dirty="0" smtClean="0">
                <a:effectLst>
                  <a:outerShdw blurRad="38100" dist="38100" dir="2700000" algn="tl">
                    <a:srgbClr val="000000">
                      <a:alpha val="43137"/>
                    </a:srgbClr>
                  </a:outerShdw>
                </a:effectLst>
              </a:rPr>
              <a:t>IPA Cross-border Cooperation Programme </a:t>
            </a:r>
            <a:endParaRPr lang="ro-RO" sz="2400" b="1" i="1" dirty="0" smtClean="0">
              <a:solidFill>
                <a:srgbClr val="C00000"/>
              </a:solidFill>
              <a:effectLst>
                <a:outerShdw blurRad="38100" dist="38100" dir="2700000" algn="tl">
                  <a:srgbClr val="000000">
                    <a:alpha val="43137"/>
                  </a:srgbClr>
                </a:outerShdw>
              </a:effectLst>
            </a:endParaRPr>
          </a:p>
        </p:txBody>
      </p:sp>
      <p:sp>
        <p:nvSpPr>
          <p:cNvPr id="22530" name="Rectangle 79"/>
          <p:cNvSpPr>
            <a:spLocks noChangeArrowheads="1"/>
          </p:cNvSpPr>
          <p:nvPr/>
        </p:nvSpPr>
        <p:spPr bwMode="auto">
          <a:xfrm>
            <a:off x="684213" y="3259138"/>
            <a:ext cx="7435850" cy="1243417"/>
          </a:xfrm>
          <a:prstGeom prst="rect">
            <a:avLst/>
          </a:prstGeom>
          <a:noFill/>
          <a:ln w="9525">
            <a:noFill/>
            <a:miter lim="800000"/>
            <a:headEnd/>
            <a:tailEnd/>
          </a:ln>
        </p:spPr>
        <p:txBody>
          <a:bodyPr>
            <a:spAutoFit/>
          </a:bodyPr>
          <a:lstStyle/>
          <a:p>
            <a:pPr algn="ctr"/>
            <a:r>
              <a:rPr lang="en-US" sz="2800" b="1" dirty="0" smtClean="0">
                <a:solidFill>
                  <a:schemeClr val="tx2"/>
                </a:solidFill>
              </a:rPr>
              <a:t>Programming Languages</a:t>
            </a:r>
            <a:endParaRPr lang="en-US" sz="2800" b="1" dirty="0">
              <a:solidFill>
                <a:schemeClr val="tx2"/>
              </a:solidFill>
            </a:endParaRPr>
          </a:p>
          <a:p>
            <a:pPr algn="ctr">
              <a:spcBef>
                <a:spcPct val="20000"/>
              </a:spcBef>
              <a:buClr>
                <a:schemeClr val="accent1"/>
              </a:buClr>
              <a:buSzPct val="85000"/>
              <a:buFont typeface="Arial" charset="0"/>
              <a:buNone/>
            </a:pPr>
            <a:r>
              <a:rPr lang="en-US" sz="2400" b="1" dirty="0" smtClean="0">
                <a:solidFill>
                  <a:srgbClr val="404040"/>
                </a:solidFill>
              </a:rPr>
              <a:t>Lecturer: lect. dr. </a:t>
            </a:r>
            <a:r>
              <a:rPr lang="en-US" sz="2400" b="1" dirty="0" err="1" smtClean="0">
                <a:solidFill>
                  <a:srgbClr val="404040"/>
                </a:solidFill>
              </a:rPr>
              <a:t>eng.</a:t>
            </a:r>
            <a:r>
              <a:rPr lang="en-US" sz="2400" b="1" dirty="0" smtClean="0">
                <a:solidFill>
                  <a:srgbClr val="404040"/>
                </a:solidFill>
              </a:rPr>
              <a:t> Razvan BOGDAN</a:t>
            </a:r>
            <a:endParaRPr lang="en-US" sz="2400" dirty="0">
              <a:solidFill>
                <a:srgbClr val="404040"/>
              </a:solidFill>
            </a:endParaRPr>
          </a:p>
          <a:p>
            <a:endParaRPr lang="ro-RO" b="1" dirty="0">
              <a:solidFill>
                <a:schemeClr val="tx2"/>
              </a:solidFill>
            </a:endParaRPr>
          </a:p>
        </p:txBody>
      </p:sp>
    </p:spTree>
    <p:extLst>
      <p:ext uri="{BB962C8B-B14F-4D97-AF65-F5344CB8AC3E}">
        <p14:creationId xmlns:p14="http://schemas.microsoft.com/office/powerpoint/2010/main" val="36439362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p:nvPr>
        </p:nvSpPr>
        <p:spPr/>
        <p:txBody>
          <a:bodyPr/>
          <a:lstStyle/>
          <a:p>
            <a:pPr>
              <a:defRPr/>
            </a:pPr>
            <a:r>
              <a:rPr lang="en-US" dirty="0">
                <a:solidFill>
                  <a:srgbClr val="002060"/>
                </a:solidFill>
                <a:effectLst/>
                <a:sym typeface="Gill Sans" charset="0"/>
              </a:rPr>
              <a:t>Loop </a:t>
            </a:r>
            <a:r>
              <a:rPr lang="en-US" dirty="0" smtClean="0">
                <a:solidFill>
                  <a:srgbClr val="002060"/>
                </a:solidFill>
                <a:effectLst/>
                <a:sym typeface="Gill Sans" charset="0"/>
              </a:rPr>
              <a:t>patterns</a:t>
            </a:r>
            <a:r>
              <a:rPr lang="en-US" dirty="0">
                <a:solidFill>
                  <a:srgbClr val="002060"/>
                </a:solidFill>
                <a:effectLst/>
                <a:sym typeface="Gill Sans" charset="0"/>
              </a:rPr>
              <a:t>. Counting and summing loops</a:t>
            </a:r>
            <a:endParaRPr lang="en-US" dirty="0" smtClean="0">
              <a:solidFill>
                <a:srgbClr val="FF0000"/>
              </a:solidFill>
              <a:effectLst/>
              <a:sym typeface="Gill Sans" charset="0"/>
            </a:endParaRPr>
          </a:p>
        </p:txBody>
      </p:sp>
      <p:sp>
        <p:nvSpPr>
          <p:cNvPr id="8" name="Rectangle 2"/>
          <p:cNvSpPr txBox="1">
            <a:spLocks noChangeArrowheads="1"/>
          </p:cNvSpPr>
          <p:nvPr/>
        </p:nvSpPr>
        <p:spPr bwMode="auto">
          <a:xfrm>
            <a:off x="357157" y="1409204"/>
            <a:ext cx="8525585" cy="45623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Trebuchet MS" pitchFamily="34" charset="0"/>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Trebuchet MS" pitchFamily="34" charset="0"/>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Trebuchet MS" pitchFamily="34"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Trebuchet MS" pitchFamily="34"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Trebuchet MS"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21481">
              <a:buFont typeface="Gill Sans" charset="0"/>
              <a:buChar char="•"/>
              <a:defRPr/>
            </a:pPr>
            <a:r>
              <a:rPr lang="en-US" sz="2800" dirty="0"/>
              <a:t>count the number of items in a </a:t>
            </a:r>
            <a:r>
              <a:rPr lang="en-US" sz="2800" dirty="0" smtClean="0"/>
              <a:t>list</a:t>
            </a:r>
          </a:p>
          <a:p>
            <a:pPr marL="421481">
              <a:buFont typeface="Gill Sans" charset="0"/>
              <a:buChar char="•"/>
              <a:defRPr/>
            </a:pPr>
            <a:endParaRPr lang="en-US" sz="2800" dirty="0" smtClean="0"/>
          </a:p>
          <a:p>
            <a:pPr marL="421481">
              <a:buFont typeface="Gill Sans" charset="0"/>
              <a:buChar char="•"/>
              <a:defRPr/>
            </a:pPr>
            <a:endParaRPr lang="en-US" sz="2800" dirty="0"/>
          </a:p>
          <a:p>
            <a:pPr marL="421481">
              <a:buFont typeface="Gill Sans" charset="0"/>
              <a:buChar char="•"/>
              <a:defRPr/>
            </a:pPr>
            <a:endParaRPr lang="en-US" sz="2800" dirty="0" smtClean="0"/>
          </a:p>
          <a:p>
            <a:pPr marL="421481">
              <a:buFont typeface="Gill Sans" charset="0"/>
              <a:buChar char="•"/>
              <a:defRPr/>
            </a:pPr>
            <a:endParaRPr lang="en-US" sz="2800" dirty="0"/>
          </a:p>
          <a:p>
            <a:pPr marL="421481">
              <a:buFont typeface="Gill Sans" charset="0"/>
              <a:buChar char="•"/>
              <a:defRPr/>
            </a:pPr>
            <a:r>
              <a:rPr lang="en-US" sz="2800" dirty="0" smtClean="0"/>
              <a:t>compute </a:t>
            </a:r>
            <a:r>
              <a:rPr lang="en-US" sz="2800" dirty="0"/>
              <a:t>the total of a set of numbers</a:t>
            </a:r>
            <a:endParaRPr lang="en-US" sz="2800" dirty="0" smtClean="0">
              <a:sym typeface="Gill Sans"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6904" y="2172360"/>
            <a:ext cx="6206089" cy="1518037"/>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16904" y="4893189"/>
            <a:ext cx="5854280" cy="1399937"/>
          </a:xfrm>
          <a:prstGeom prst="rect">
            <a:avLst/>
          </a:prstGeom>
        </p:spPr>
      </p:pic>
      <p:sp>
        <p:nvSpPr>
          <p:cNvPr id="11" name="Rectangle 10"/>
          <p:cNvSpPr/>
          <p:nvPr/>
        </p:nvSpPr>
        <p:spPr>
          <a:xfrm>
            <a:off x="4747846" y="5345724"/>
            <a:ext cx="1494692" cy="300188"/>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814130" y="2746712"/>
            <a:ext cx="933269" cy="461665"/>
          </a:xfrm>
          <a:prstGeom prst="rect">
            <a:avLst/>
          </a:prstGeom>
        </p:spPr>
        <p:txBody>
          <a:bodyPr wrap="none">
            <a:spAutoFit/>
          </a:bodyPr>
          <a:lstStyle/>
          <a:p>
            <a:r>
              <a:rPr lang="en-US" sz="2400" dirty="0" err="1">
                <a:solidFill>
                  <a:srgbClr val="FF0000"/>
                </a:solidFill>
                <a:latin typeface="Trebuchet MS" panose="020B0603020202020204" pitchFamily="34" charset="0"/>
              </a:rPr>
              <a:t>len</a:t>
            </a:r>
            <a:r>
              <a:rPr lang="en-US" sz="2400" dirty="0">
                <a:solidFill>
                  <a:srgbClr val="FF0000"/>
                </a:solidFill>
                <a:latin typeface="Trebuchet MS" panose="020B0603020202020204" pitchFamily="34" charset="0"/>
              </a:rPr>
              <a:t>() </a:t>
            </a:r>
          </a:p>
        </p:txBody>
      </p:sp>
      <p:sp>
        <p:nvSpPr>
          <p:cNvPr id="14" name="Rectangle 13"/>
          <p:cNvSpPr/>
          <p:nvPr/>
        </p:nvSpPr>
        <p:spPr>
          <a:xfrm>
            <a:off x="7814130" y="5362324"/>
            <a:ext cx="1053494" cy="461665"/>
          </a:xfrm>
          <a:prstGeom prst="rect">
            <a:avLst/>
          </a:prstGeom>
        </p:spPr>
        <p:txBody>
          <a:bodyPr wrap="none">
            <a:spAutoFit/>
          </a:bodyPr>
          <a:lstStyle/>
          <a:p>
            <a:r>
              <a:rPr lang="en-US" sz="2400" dirty="0" smtClean="0">
                <a:solidFill>
                  <a:srgbClr val="FF0000"/>
                </a:solidFill>
                <a:latin typeface="Trebuchet MS" panose="020B0603020202020204" pitchFamily="34" charset="0"/>
              </a:rPr>
              <a:t>sum() </a:t>
            </a:r>
            <a:endParaRPr lang="en-US" sz="2400" dirty="0">
              <a:solidFill>
                <a:srgbClr val="FF0000"/>
              </a:solidFill>
              <a:latin typeface="Trebuchet MS" panose="020B0603020202020204" pitchFamily="34" charset="0"/>
            </a:endParaRPr>
          </a:p>
        </p:txBody>
      </p:sp>
      <p:sp>
        <p:nvSpPr>
          <p:cNvPr id="13" name="Rectangle 12"/>
          <p:cNvSpPr/>
          <p:nvPr/>
        </p:nvSpPr>
        <p:spPr>
          <a:xfrm>
            <a:off x="789810" y="6405595"/>
            <a:ext cx="7300641" cy="461665"/>
          </a:xfrm>
          <a:prstGeom prst="rect">
            <a:avLst/>
          </a:prstGeom>
        </p:spPr>
        <p:txBody>
          <a:bodyPr wrap="square">
            <a:spAutoFit/>
          </a:bodyPr>
          <a:lstStyle/>
          <a:p>
            <a:r>
              <a:rPr lang="en-US" sz="2400" dirty="0">
                <a:latin typeface="Trebuchet MS" panose="020B0603020202020204" pitchFamily="34" charset="0"/>
              </a:rPr>
              <a:t>https://docs.python.org/2/library/functions.html</a:t>
            </a:r>
          </a:p>
        </p:txBody>
      </p:sp>
    </p:spTree>
    <p:extLst>
      <p:ext uri="{BB962C8B-B14F-4D97-AF65-F5344CB8AC3E}">
        <p14:creationId xmlns:p14="http://schemas.microsoft.com/office/powerpoint/2010/main" val="269730056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circle(in)">
                                      <p:cBhvr>
                                        <p:cTn id="12" dur="2000"/>
                                        <p:tgtEl>
                                          <p:spTgt spid="14"/>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circle(in)">
                                      <p:cBhvr>
                                        <p:cTn id="15"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p:nvPr>
        </p:nvSpPr>
        <p:spPr/>
        <p:txBody>
          <a:bodyPr/>
          <a:lstStyle/>
          <a:p>
            <a:pPr>
              <a:defRPr/>
            </a:pPr>
            <a:r>
              <a:rPr lang="en-US" dirty="0">
                <a:solidFill>
                  <a:srgbClr val="002060"/>
                </a:solidFill>
                <a:effectLst/>
                <a:sym typeface="Gill Sans" charset="0"/>
              </a:rPr>
              <a:t>Loop </a:t>
            </a:r>
            <a:r>
              <a:rPr lang="en-US" dirty="0" smtClean="0">
                <a:solidFill>
                  <a:srgbClr val="002060"/>
                </a:solidFill>
                <a:effectLst/>
                <a:sym typeface="Gill Sans" charset="0"/>
              </a:rPr>
              <a:t>patterns</a:t>
            </a:r>
            <a:r>
              <a:rPr lang="en-US" dirty="0">
                <a:solidFill>
                  <a:srgbClr val="002060"/>
                </a:solidFill>
                <a:effectLst/>
                <a:sym typeface="Gill Sans" charset="0"/>
              </a:rPr>
              <a:t>. Maximum and minimum loops</a:t>
            </a:r>
            <a:endParaRPr lang="en-US" dirty="0" smtClean="0">
              <a:solidFill>
                <a:srgbClr val="FF0000"/>
              </a:solidFill>
              <a:effectLst/>
              <a:sym typeface="Gill Sans" charset="0"/>
            </a:endParaRPr>
          </a:p>
        </p:txBody>
      </p:sp>
      <p:sp>
        <p:nvSpPr>
          <p:cNvPr id="8" name="Rectangle 2"/>
          <p:cNvSpPr txBox="1">
            <a:spLocks noChangeArrowheads="1"/>
          </p:cNvSpPr>
          <p:nvPr/>
        </p:nvSpPr>
        <p:spPr bwMode="auto">
          <a:xfrm>
            <a:off x="357157" y="1409204"/>
            <a:ext cx="8525585" cy="45623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Trebuchet MS" pitchFamily="34" charset="0"/>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Trebuchet MS" pitchFamily="34" charset="0"/>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Trebuchet MS" pitchFamily="34"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Trebuchet MS" pitchFamily="34"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Trebuchet MS"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21481">
              <a:buFont typeface="Gill Sans" charset="0"/>
              <a:buChar char="•"/>
              <a:defRPr/>
            </a:pPr>
            <a:r>
              <a:rPr lang="en-US" sz="2800" dirty="0"/>
              <a:t>find the largest value in a list or sequence</a:t>
            </a:r>
            <a:endParaRPr lang="en-US" sz="2800" dirty="0" smtClean="0"/>
          </a:p>
          <a:p>
            <a:pPr marL="421481">
              <a:buFont typeface="Gill Sans" charset="0"/>
              <a:buChar char="•"/>
              <a:defRPr/>
            </a:pPr>
            <a:endParaRPr lang="en-US" sz="2800" dirty="0" smtClean="0"/>
          </a:p>
          <a:p>
            <a:pPr marL="421481">
              <a:buFont typeface="Gill Sans" charset="0"/>
              <a:buChar char="•"/>
              <a:defRPr/>
            </a:pPr>
            <a:endParaRPr lang="en-US" sz="2800" dirty="0"/>
          </a:p>
          <a:p>
            <a:pPr marL="421481">
              <a:buFont typeface="Gill Sans" charset="0"/>
              <a:buChar char="•"/>
              <a:defRPr/>
            </a:pPr>
            <a:endParaRPr lang="en-US" sz="2800" dirty="0" smtClean="0"/>
          </a:p>
          <a:p>
            <a:pPr marL="421481">
              <a:buFont typeface="Gill Sans" charset="0"/>
              <a:buChar char="•"/>
              <a:defRPr/>
            </a:pPr>
            <a:endParaRPr lang="en-US" sz="2800" dirty="0"/>
          </a:p>
        </p:txBody>
      </p:sp>
      <p:sp>
        <p:nvSpPr>
          <p:cNvPr id="12" name="Rectangle 11"/>
          <p:cNvSpPr/>
          <p:nvPr/>
        </p:nvSpPr>
        <p:spPr>
          <a:xfrm>
            <a:off x="7686169" y="3228733"/>
            <a:ext cx="1075936" cy="461665"/>
          </a:xfrm>
          <a:prstGeom prst="rect">
            <a:avLst/>
          </a:prstGeom>
        </p:spPr>
        <p:txBody>
          <a:bodyPr wrap="none">
            <a:spAutoFit/>
          </a:bodyPr>
          <a:lstStyle/>
          <a:p>
            <a:r>
              <a:rPr lang="en-US" sz="2400" dirty="0" smtClean="0">
                <a:solidFill>
                  <a:srgbClr val="FF0000"/>
                </a:solidFill>
                <a:latin typeface="Trebuchet MS" panose="020B0603020202020204" pitchFamily="34" charset="0"/>
              </a:rPr>
              <a:t>max() </a:t>
            </a:r>
            <a:endParaRPr lang="en-US" sz="2400" dirty="0">
              <a:solidFill>
                <a:srgbClr val="FF0000"/>
              </a:solidFill>
              <a:latin typeface="Trebuchet MS" panose="020B0603020202020204" pitchFamily="34" charset="0"/>
            </a:endParaRPr>
          </a:p>
        </p:txBody>
      </p:sp>
      <p:sp>
        <p:nvSpPr>
          <p:cNvPr id="13" name="Rectangle 12"/>
          <p:cNvSpPr/>
          <p:nvPr/>
        </p:nvSpPr>
        <p:spPr>
          <a:xfrm>
            <a:off x="789810" y="6405595"/>
            <a:ext cx="7300641" cy="461665"/>
          </a:xfrm>
          <a:prstGeom prst="rect">
            <a:avLst/>
          </a:prstGeom>
        </p:spPr>
        <p:txBody>
          <a:bodyPr wrap="square">
            <a:spAutoFit/>
          </a:bodyPr>
          <a:lstStyle/>
          <a:p>
            <a:r>
              <a:rPr lang="en-US" sz="2400" dirty="0">
                <a:latin typeface="Trebuchet MS" panose="020B0603020202020204" pitchFamily="34" charset="0"/>
              </a:rPr>
              <a:t>https://docs.python.org/2/library/functions.html</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7242" y="2018205"/>
            <a:ext cx="6165414" cy="3344386"/>
          </a:xfrm>
          <a:prstGeom prst="rect">
            <a:avLst/>
          </a:prstGeom>
        </p:spPr>
      </p:pic>
    </p:spTree>
    <p:extLst>
      <p:ext uri="{BB962C8B-B14F-4D97-AF65-F5344CB8AC3E}">
        <p14:creationId xmlns:p14="http://schemas.microsoft.com/office/powerpoint/2010/main" val="16850484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p:nvPr>
        </p:nvSpPr>
        <p:spPr/>
        <p:txBody>
          <a:bodyPr/>
          <a:lstStyle/>
          <a:p>
            <a:pPr>
              <a:defRPr/>
            </a:pPr>
            <a:r>
              <a:rPr lang="en-US" dirty="0">
                <a:solidFill>
                  <a:srgbClr val="002060"/>
                </a:solidFill>
                <a:effectLst/>
                <a:sym typeface="Gill Sans" charset="0"/>
              </a:rPr>
              <a:t>Loop </a:t>
            </a:r>
            <a:r>
              <a:rPr lang="en-US" dirty="0" smtClean="0">
                <a:solidFill>
                  <a:srgbClr val="002060"/>
                </a:solidFill>
                <a:effectLst/>
                <a:sym typeface="Gill Sans" charset="0"/>
              </a:rPr>
              <a:t>patterns</a:t>
            </a:r>
            <a:r>
              <a:rPr lang="en-US" dirty="0">
                <a:solidFill>
                  <a:srgbClr val="002060"/>
                </a:solidFill>
                <a:effectLst/>
                <a:sym typeface="Gill Sans" charset="0"/>
              </a:rPr>
              <a:t>. Maximum and minimum loops</a:t>
            </a:r>
            <a:endParaRPr lang="en-US" dirty="0" smtClean="0">
              <a:solidFill>
                <a:srgbClr val="FF0000"/>
              </a:solidFill>
              <a:effectLst/>
              <a:sym typeface="Gill Sans" charset="0"/>
            </a:endParaRPr>
          </a:p>
        </p:txBody>
      </p:sp>
      <p:sp>
        <p:nvSpPr>
          <p:cNvPr id="8" name="Rectangle 2"/>
          <p:cNvSpPr txBox="1">
            <a:spLocks noChangeArrowheads="1"/>
          </p:cNvSpPr>
          <p:nvPr/>
        </p:nvSpPr>
        <p:spPr bwMode="auto">
          <a:xfrm>
            <a:off x="357157" y="1409204"/>
            <a:ext cx="8525585" cy="45623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Trebuchet MS" pitchFamily="34" charset="0"/>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Trebuchet MS" pitchFamily="34" charset="0"/>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Trebuchet MS" pitchFamily="34"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Trebuchet MS" pitchFamily="34"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Trebuchet MS"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21481">
              <a:buFont typeface="Gill Sans" charset="0"/>
              <a:buChar char="•"/>
              <a:defRPr/>
            </a:pPr>
            <a:r>
              <a:rPr lang="en-US" sz="2800" dirty="0"/>
              <a:t>compute the smallest number</a:t>
            </a:r>
            <a:endParaRPr lang="en-US" sz="2800" dirty="0" smtClean="0"/>
          </a:p>
          <a:p>
            <a:pPr marL="421481">
              <a:buFont typeface="Gill Sans" charset="0"/>
              <a:buChar char="•"/>
              <a:defRPr/>
            </a:pPr>
            <a:endParaRPr lang="en-US" sz="2800" dirty="0" smtClean="0"/>
          </a:p>
          <a:p>
            <a:pPr marL="421481">
              <a:buFont typeface="Gill Sans" charset="0"/>
              <a:buChar char="•"/>
              <a:defRPr/>
            </a:pPr>
            <a:endParaRPr lang="en-US" sz="2800" dirty="0"/>
          </a:p>
          <a:p>
            <a:pPr marL="421481">
              <a:buFont typeface="Gill Sans" charset="0"/>
              <a:buChar char="•"/>
              <a:defRPr/>
            </a:pPr>
            <a:endParaRPr lang="en-US" sz="2800" dirty="0" smtClean="0"/>
          </a:p>
          <a:p>
            <a:pPr marL="421481">
              <a:buFont typeface="Gill Sans" charset="0"/>
              <a:buChar char="•"/>
              <a:defRPr/>
            </a:pPr>
            <a:endParaRPr lang="en-US" sz="2800" dirty="0"/>
          </a:p>
        </p:txBody>
      </p:sp>
      <p:sp>
        <p:nvSpPr>
          <p:cNvPr id="12" name="Rectangle 11"/>
          <p:cNvSpPr/>
          <p:nvPr/>
        </p:nvSpPr>
        <p:spPr>
          <a:xfrm>
            <a:off x="7686169" y="3228733"/>
            <a:ext cx="1016625" cy="461665"/>
          </a:xfrm>
          <a:prstGeom prst="rect">
            <a:avLst/>
          </a:prstGeom>
        </p:spPr>
        <p:txBody>
          <a:bodyPr wrap="none">
            <a:spAutoFit/>
          </a:bodyPr>
          <a:lstStyle/>
          <a:p>
            <a:r>
              <a:rPr lang="en-US" sz="2400" dirty="0" smtClean="0">
                <a:solidFill>
                  <a:srgbClr val="FF0000"/>
                </a:solidFill>
                <a:latin typeface="Trebuchet MS" panose="020B0603020202020204" pitchFamily="34" charset="0"/>
              </a:rPr>
              <a:t>min() </a:t>
            </a:r>
            <a:endParaRPr lang="en-US" sz="2400" dirty="0">
              <a:solidFill>
                <a:srgbClr val="FF0000"/>
              </a:solidFill>
              <a:latin typeface="Trebuchet MS" panose="020B0603020202020204" pitchFamily="34" charset="0"/>
            </a:endParaRPr>
          </a:p>
        </p:txBody>
      </p:sp>
      <p:sp>
        <p:nvSpPr>
          <p:cNvPr id="13" name="Rectangle 12"/>
          <p:cNvSpPr/>
          <p:nvPr/>
        </p:nvSpPr>
        <p:spPr>
          <a:xfrm>
            <a:off x="789810" y="6405595"/>
            <a:ext cx="7300641" cy="461665"/>
          </a:xfrm>
          <a:prstGeom prst="rect">
            <a:avLst/>
          </a:prstGeom>
        </p:spPr>
        <p:txBody>
          <a:bodyPr wrap="square">
            <a:spAutoFit/>
          </a:bodyPr>
          <a:lstStyle/>
          <a:p>
            <a:r>
              <a:rPr lang="en-US" sz="2400" dirty="0">
                <a:latin typeface="Trebuchet MS" panose="020B0603020202020204" pitchFamily="34" charset="0"/>
              </a:rPr>
              <a:t>https://docs.python.org/2/library/functions.html</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3523" y="1956421"/>
            <a:ext cx="6393213" cy="3467954"/>
          </a:xfrm>
          <a:prstGeom prst="rect">
            <a:avLst/>
          </a:prstGeom>
        </p:spPr>
      </p:pic>
    </p:spTree>
    <p:extLst>
      <p:ext uri="{BB962C8B-B14F-4D97-AF65-F5344CB8AC3E}">
        <p14:creationId xmlns:p14="http://schemas.microsoft.com/office/powerpoint/2010/main" val="3565889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1"/>
          <p:cNvSpPr>
            <a:spLocks noGrp="1" noChangeArrowheads="1"/>
          </p:cNvSpPr>
          <p:nvPr>
            <p:ph type="title"/>
          </p:nvPr>
        </p:nvSpPr>
        <p:spPr/>
        <p:txBody>
          <a:bodyPr/>
          <a:lstStyle/>
          <a:p>
            <a:pPr eaLnBrk="1" hangingPunct="1">
              <a:defRPr/>
            </a:pPr>
            <a:r>
              <a:rPr lang="en-US" sz="3200" dirty="0" smtClean="0">
                <a:solidFill>
                  <a:srgbClr val="002060"/>
                </a:solidFill>
                <a:effectLst/>
                <a:sym typeface="Gill Sans" charset="0"/>
              </a:rPr>
              <a:t>The "is" and "is not" Operators</a:t>
            </a:r>
          </a:p>
        </p:txBody>
      </p:sp>
      <p:sp>
        <p:nvSpPr>
          <p:cNvPr id="53250" name="Rectangle 2"/>
          <p:cNvSpPr>
            <a:spLocks noGrp="1" noChangeArrowheads="1"/>
          </p:cNvSpPr>
          <p:nvPr>
            <p:ph type="body" idx="1"/>
          </p:nvPr>
        </p:nvSpPr>
        <p:spPr>
          <a:xfrm>
            <a:off x="429208" y="2127380"/>
            <a:ext cx="8057567" cy="3401883"/>
          </a:xfrm>
        </p:spPr>
        <p:txBody>
          <a:bodyPr/>
          <a:lstStyle/>
          <a:p>
            <a:pPr marL="421481">
              <a:buFont typeface="Gill Sans" charset="0"/>
              <a:buChar char="•"/>
              <a:defRPr/>
            </a:pPr>
            <a:r>
              <a:rPr lang="en-US" sz="2800" dirty="0" smtClean="0">
                <a:sym typeface="Gill Sans" charset="0"/>
              </a:rPr>
              <a:t>Python has an "</a:t>
            </a:r>
            <a:r>
              <a:rPr lang="en-US" sz="2800" dirty="0" smtClean="0">
                <a:solidFill>
                  <a:srgbClr val="FF0000"/>
                </a:solidFill>
                <a:sym typeface="Gill Sans" charset="0"/>
              </a:rPr>
              <a:t>is</a:t>
            </a:r>
            <a:r>
              <a:rPr lang="en-US" sz="2800" dirty="0" smtClean="0">
                <a:sym typeface="Gill Sans" charset="0"/>
              </a:rPr>
              <a:t>" </a:t>
            </a:r>
            <a:r>
              <a:rPr lang="en-US" sz="2800" dirty="0" smtClean="0">
                <a:sym typeface="Gill Sans" charset="0"/>
              </a:rPr>
              <a:t>operator </a:t>
            </a:r>
            <a:r>
              <a:rPr lang="en-US" sz="2800" dirty="0" smtClean="0">
                <a:sym typeface="Gill Sans" charset="0"/>
              </a:rPr>
              <a:t>that can be used in logical expressions</a:t>
            </a:r>
          </a:p>
          <a:p>
            <a:pPr marL="421481">
              <a:buFont typeface="Gill Sans" charset="0"/>
              <a:buChar char="•"/>
              <a:defRPr/>
            </a:pPr>
            <a:r>
              <a:rPr lang="en-US" sz="2800" dirty="0" smtClean="0">
                <a:sym typeface="Gill Sans" charset="0"/>
              </a:rPr>
              <a:t>Implies '</a:t>
            </a:r>
            <a:r>
              <a:rPr lang="en-US" sz="2800" dirty="0" smtClean="0">
                <a:solidFill>
                  <a:srgbClr val="FF0000"/>
                </a:solidFill>
                <a:sym typeface="Gill Sans" charset="0"/>
              </a:rPr>
              <a:t>is the same as</a:t>
            </a:r>
            <a:r>
              <a:rPr lang="en-US" sz="2800" dirty="0" smtClean="0">
                <a:sym typeface="Gill Sans" charset="0"/>
              </a:rPr>
              <a:t>'</a:t>
            </a:r>
          </a:p>
          <a:p>
            <a:pPr marL="421481">
              <a:buFont typeface="Gill Sans" charset="0"/>
              <a:buChar char="•"/>
              <a:defRPr/>
            </a:pPr>
            <a:r>
              <a:rPr lang="en-US" sz="2800" dirty="0" smtClean="0">
                <a:sym typeface="Gill Sans" charset="0"/>
              </a:rPr>
              <a:t>Similar to, but stronger than </a:t>
            </a:r>
            <a:r>
              <a:rPr lang="en-US" sz="2800" dirty="0" smtClean="0">
                <a:solidFill>
                  <a:srgbClr val="002060"/>
                </a:solidFill>
                <a:sym typeface="Gill Sans" charset="0"/>
              </a:rPr>
              <a:t>==</a:t>
            </a:r>
          </a:p>
          <a:p>
            <a:pPr marL="421481">
              <a:buFont typeface="Gill Sans" charset="0"/>
              <a:buChar char="•"/>
              <a:defRPr/>
            </a:pPr>
            <a:r>
              <a:rPr lang="en-US" sz="2800" dirty="0" smtClean="0">
                <a:sym typeface="Gill Sans" charset="0"/>
              </a:rPr>
              <a:t>'is not' also is a logical operator</a:t>
            </a:r>
          </a:p>
        </p:txBody>
      </p:sp>
    </p:spTree>
    <p:extLst>
      <p:ext uri="{BB962C8B-B14F-4D97-AF65-F5344CB8AC3E}">
        <p14:creationId xmlns:p14="http://schemas.microsoft.com/office/powerpoint/2010/main" val="34156791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395664"/>
            <a:ext cx="8172450" cy="4575928"/>
          </a:xfrm>
        </p:spPr>
        <p:txBody>
          <a:bodyPr>
            <a:normAutofit fontScale="70000" lnSpcReduction="20000"/>
          </a:bodyPr>
          <a:lstStyle/>
          <a:p>
            <a:pPr marL="0" indent="0">
              <a:buNone/>
            </a:pPr>
            <a:r>
              <a:rPr lang="en-US" dirty="0"/>
              <a:t>Write a program which repeatedly reads numbers until the user </a:t>
            </a:r>
            <a:r>
              <a:rPr lang="en-US" dirty="0" smtClean="0"/>
              <a:t>enters “done</a:t>
            </a:r>
            <a:r>
              <a:rPr lang="en-US" dirty="0"/>
              <a:t>”. Once “done” is entered, print out the total, count, and average </a:t>
            </a:r>
            <a:r>
              <a:rPr lang="en-US" dirty="0" smtClean="0"/>
              <a:t>of the </a:t>
            </a:r>
            <a:r>
              <a:rPr lang="en-US" dirty="0"/>
              <a:t>numbers. If the user enters anything other than a number, detect their </a:t>
            </a:r>
            <a:r>
              <a:rPr lang="en-US" dirty="0" smtClean="0"/>
              <a:t>mistake using </a:t>
            </a:r>
            <a:r>
              <a:rPr lang="en-US" dirty="0"/>
              <a:t>try and except and print an error message and skip to the next number</a:t>
            </a:r>
            <a:r>
              <a:rPr lang="en-US" dirty="0" smtClean="0"/>
              <a:t>.</a:t>
            </a:r>
          </a:p>
          <a:p>
            <a:pPr marL="0" indent="0">
              <a:buNone/>
            </a:pPr>
            <a:endParaRPr lang="en-US" dirty="0"/>
          </a:p>
          <a:p>
            <a:pPr marL="0" indent="0">
              <a:buNone/>
            </a:pPr>
            <a:r>
              <a:rPr lang="en-US" dirty="0"/>
              <a:t>Enter a number: 4</a:t>
            </a:r>
          </a:p>
          <a:p>
            <a:pPr marL="0" indent="0">
              <a:buNone/>
            </a:pPr>
            <a:r>
              <a:rPr lang="en-US" dirty="0"/>
              <a:t>Enter a number: 5</a:t>
            </a:r>
          </a:p>
          <a:p>
            <a:pPr marL="0" indent="0">
              <a:buNone/>
            </a:pPr>
            <a:r>
              <a:rPr lang="en-US" dirty="0"/>
              <a:t>Enter a number: bad data</a:t>
            </a:r>
          </a:p>
          <a:p>
            <a:pPr marL="0" indent="0">
              <a:buNone/>
            </a:pPr>
            <a:r>
              <a:rPr lang="en-US" dirty="0"/>
              <a:t>Invalid input</a:t>
            </a:r>
          </a:p>
          <a:p>
            <a:pPr marL="0" indent="0">
              <a:buNone/>
            </a:pPr>
            <a:r>
              <a:rPr lang="en-US" dirty="0"/>
              <a:t>Enter a number: 7</a:t>
            </a:r>
          </a:p>
          <a:p>
            <a:pPr marL="0" indent="0">
              <a:buNone/>
            </a:pPr>
            <a:r>
              <a:rPr lang="en-US" dirty="0"/>
              <a:t>Enter a number: done</a:t>
            </a:r>
            <a:endParaRPr lang="en-US" dirty="0"/>
          </a:p>
        </p:txBody>
      </p:sp>
      <p:sp>
        <p:nvSpPr>
          <p:cNvPr id="2" name="Title 1"/>
          <p:cNvSpPr>
            <a:spLocks noGrp="1"/>
          </p:cNvSpPr>
          <p:nvPr>
            <p:ph type="title"/>
          </p:nvPr>
        </p:nvSpPr>
        <p:spPr>
          <a:xfrm>
            <a:off x="131348" y="284916"/>
            <a:ext cx="7886700" cy="1325563"/>
          </a:xfrm>
        </p:spPr>
        <p:txBody>
          <a:bodyPr/>
          <a:lstStyle/>
          <a:p>
            <a:r>
              <a:rPr lang="en-US" dirty="0" smtClean="0">
                <a:solidFill>
                  <a:srgbClr val="002060"/>
                </a:solidFill>
                <a:effectLst/>
              </a:rPr>
              <a:t>Homework</a:t>
            </a:r>
            <a:endParaRPr lang="ro-RO" dirty="0">
              <a:solidFill>
                <a:srgbClr val="002060"/>
              </a:solidFill>
              <a:effectLst/>
              <a:latin typeface="+mn-lt"/>
            </a:endParaRPr>
          </a:p>
        </p:txBody>
      </p:sp>
    </p:spTree>
    <p:extLst>
      <p:ext uri="{BB962C8B-B14F-4D97-AF65-F5344CB8AC3E}">
        <p14:creationId xmlns:p14="http://schemas.microsoft.com/office/powerpoint/2010/main" val="12098565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2001838" y="409575"/>
            <a:ext cx="6481762" cy="859185"/>
          </a:xfrm>
        </p:spPr>
        <p:txBody>
          <a:bodyPr/>
          <a:lstStyle/>
          <a:p>
            <a:r>
              <a:rPr lang="en-US" sz="3200" dirty="0">
                <a:effectLst/>
              </a:rPr>
              <a:t>Programming Languages</a:t>
            </a:r>
          </a:p>
        </p:txBody>
      </p:sp>
      <p:sp>
        <p:nvSpPr>
          <p:cNvPr id="2" name="Rectangle 1"/>
          <p:cNvSpPr/>
          <p:nvPr/>
        </p:nvSpPr>
        <p:spPr>
          <a:xfrm>
            <a:off x="2267744" y="2276872"/>
            <a:ext cx="5184576" cy="1754326"/>
          </a:xfrm>
          <a:prstGeom prst="rect">
            <a:avLst/>
          </a:prstGeom>
        </p:spPr>
        <p:txBody>
          <a:bodyPr wrap="square">
            <a:spAutoFit/>
          </a:bodyPr>
          <a:lstStyle/>
          <a:p>
            <a:pPr marL="0" indent="0" algn="ctr">
              <a:buNone/>
            </a:pPr>
            <a:r>
              <a:rPr lang="en-US" sz="5400" b="1" dirty="0">
                <a:latin typeface="Trebuchet MS" panose="020B0603020202020204" pitchFamily="34" charset="0"/>
              </a:rPr>
              <a:t>Lecture </a:t>
            </a:r>
            <a:r>
              <a:rPr lang="en-US" sz="5400" b="1" dirty="0">
                <a:latin typeface="Trebuchet MS" panose="020B0603020202020204" pitchFamily="34" charset="0"/>
              </a:rPr>
              <a:t>5</a:t>
            </a:r>
            <a:endParaRPr lang="en-US" sz="5400" b="1" dirty="0">
              <a:latin typeface="Trebuchet MS" panose="020B0603020202020204" pitchFamily="34" charset="0"/>
            </a:endParaRPr>
          </a:p>
          <a:p>
            <a:pPr marL="0" indent="0" algn="ctr">
              <a:buNone/>
            </a:pPr>
            <a:r>
              <a:rPr lang="en-US" sz="5400" b="1" dirty="0" smtClean="0">
                <a:latin typeface="Trebuchet MS" panose="020B0603020202020204" pitchFamily="34" charset="0"/>
              </a:rPr>
              <a:t>Iteration</a:t>
            </a:r>
            <a:endParaRPr lang="en-US" sz="5400" b="1" dirty="0">
              <a:latin typeface="Trebuchet MS" panose="020B0603020202020204" pitchFamily="34" charset="0"/>
            </a:endParaRPr>
          </a:p>
        </p:txBody>
      </p:sp>
    </p:spTree>
    <p:extLst>
      <p:ext uri="{BB962C8B-B14F-4D97-AF65-F5344CB8AC3E}">
        <p14:creationId xmlns:p14="http://schemas.microsoft.com/office/powerpoint/2010/main" val="9988384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sz="3200" dirty="0">
                <a:solidFill>
                  <a:srgbClr val="002060"/>
                </a:solidFill>
                <a:effectLst/>
              </a:rPr>
              <a:t>Updating variables</a:t>
            </a:r>
            <a:endParaRPr lang="ro-RO" sz="3200" dirty="0">
              <a:solidFill>
                <a:srgbClr val="002060"/>
              </a:solidFill>
              <a:effectLst/>
            </a:endParaRPr>
          </a:p>
        </p:txBody>
      </p:sp>
      <p:sp>
        <p:nvSpPr>
          <p:cNvPr id="8" name="Rectangle 2"/>
          <p:cNvSpPr txBox="1">
            <a:spLocks noChangeArrowheads="1"/>
          </p:cNvSpPr>
          <p:nvPr/>
        </p:nvSpPr>
        <p:spPr bwMode="auto">
          <a:xfrm>
            <a:off x="261257" y="1409204"/>
            <a:ext cx="8609093" cy="36232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Trebuchet MS" pitchFamily="34" charset="0"/>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Trebuchet MS" pitchFamily="34" charset="0"/>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Trebuchet MS" pitchFamily="34"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Trebuchet MS" pitchFamily="34"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Trebuchet MS"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21481">
              <a:buFont typeface="Gill Sans" charset="0"/>
              <a:buChar char="•"/>
              <a:defRPr/>
            </a:pPr>
            <a:r>
              <a:rPr lang="en-US" sz="2400" dirty="0"/>
              <a:t>Before you can update a variable, you have to </a:t>
            </a:r>
            <a:r>
              <a:rPr lang="en-US" sz="2400" dirty="0">
                <a:solidFill>
                  <a:srgbClr val="FF0000"/>
                </a:solidFill>
              </a:rPr>
              <a:t>initialize</a:t>
            </a:r>
            <a:r>
              <a:rPr lang="en-US" sz="2400" dirty="0"/>
              <a:t> </a:t>
            </a:r>
            <a:r>
              <a:rPr lang="en-US" sz="2400" dirty="0" smtClean="0"/>
              <a:t>it</a:t>
            </a:r>
          </a:p>
          <a:p>
            <a:pPr marL="421481">
              <a:buFont typeface="Gill Sans" charset="0"/>
              <a:buChar char="•"/>
              <a:defRPr/>
            </a:pPr>
            <a:r>
              <a:rPr lang="en-US" sz="2400" dirty="0" smtClean="0">
                <a:sym typeface="Gill Sans" charset="0"/>
              </a:rPr>
              <a:t>If </a:t>
            </a:r>
            <a:r>
              <a:rPr lang="en-US" sz="2400" dirty="0">
                <a:sym typeface="Gill Sans" charset="0"/>
              </a:rPr>
              <a:t>you try to update a variable that doesn’t exist, you get an </a:t>
            </a:r>
            <a:r>
              <a:rPr lang="en-US" sz="2400" dirty="0" smtClean="0">
                <a:solidFill>
                  <a:srgbClr val="FF0000"/>
                </a:solidFill>
                <a:sym typeface="Gill Sans" charset="0"/>
              </a:rPr>
              <a:t>error</a:t>
            </a:r>
          </a:p>
          <a:p>
            <a:pPr marL="421481">
              <a:buFont typeface="Gill Sans" charset="0"/>
              <a:buChar char="•"/>
              <a:defRPr/>
            </a:pPr>
            <a:r>
              <a:rPr lang="en-US" sz="2400" dirty="0">
                <a:sym typeface="Gill Sans" charset="0"/>
              </a:rPr>
              <a:t>Updating a variable by adding 1 is called an </a:t>
            </a:r>
            <a:r>
              <a:rPr lang="en-US" sz="2400" dirty="0">
                <a:solidFill>
                  <a:srgbClr val="FF0000"/>
                </a:solidFill>
                <a:sym typeface="Gill Sans" charset="0"/>
              </a:rPr>
              <a:t>increment</a:t>
            </a:r>
            <a:r>
              <a:rPr lang="en-US" sz="2400" dirty="0">
                <a:sym typeface="Gill Sans" charset="0"/>
              </a:rPr>
              <a:t>; subtracting 1 is called </a:t>
            </a:r>
            <a:r>
              <a:rPr lang="en-US" sz="2400" dirty="0" smtClean="0">
                <a:sym typeface="Gill Sans" charset="0"/>
              </a:rPr>
              <a:t>a </a:t>
            </a:r>
            <a:r>
              <a:rPr lang="en-US" sz="2400" dirty="0" smtClean="0">
                <a:solidFill>
                  <a:srgbClr val="FF0000"/>
                </a:solidFill>
                <a:sym typeface="Gill Sans" charset="0"/>
              </a:rPr>
              <a:t>decrement</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521" y="3796475"/>
            <a:ext cx="8177829" cy="2472056"/>
          </a:xfrm>
          <a:prstGeom prst="rect">
            <a:avLst/>
          </a:prstGeom>
        </p:spPr>
      </p:pic>
    </p:spTree>
    <p:extLst>
      <p:ext uri="{BB962C8B-B14F-4D97-AF65-F5344CB8AC3E}">
        <p14:creationId xmlns:p14="http://schemas.microsoft.com/office/powerpoint/2010/main" val="6429633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3" name="Line 11"/>
          <p:cNvSpPr>
            <a:spLocks noChangeShapeType="1"/>
          </p:cNvSpPr>
          <p:nvPr/>
        </p:nvSpPr>
        <p:spPr bwMode="auto">
          <a:xfrm flipH="1">
            <a:off x="2826247" y="3103118"/>
            <a:ext cx="893" cy="1177826"/>
          </a:xfrm>
          <a:prstGeom prst="line">
            <a:avLst/>
          </a:prstGeom>
          <a:noFill/>
          <a:ln w="50800">
            <a:solidFill>
              <a:srgbClr val="0070C0"/>
            </a:solidFill>
            <a:miter lim="800000"/>
            <a:headEnd/>
            <a:tailEnd/>
          </a:ln>
          <a:extLst>
            <a:ext uri="{909E8E84-426E-40DD-AFC4-6F175D3DCCD1}">
              <a14:hiddenFill xmlns:a14="http://schemas.microsoft.com/office/drawing/2010/main">
                <a:noFill/>
              </a14:hiddenFill>
            </a:ext>
          </a:extLst>
        </p:spPr>
        <p:txBody>
          <a:bodyPr lIns="0" tIns="0" rIns="0" bIns="0"/>
          <a:lstStyle/>
          <a:p>
            <a:pPr algn="ctr"/>
            <a:endParaRPr lang="en-US" sz="2000">
              <a:latin typeface="Trebuchet MS" panose="020B0603020202020204" pitchFamily="34" charset="0"/>
            </a:endParaRPr>
          </a:p>
        </p:txBody>
      </p:sp>
      <p:sp>
        <p:nvSpPr>
          <p:cNvPr id="18434" name="Rectangle 2"/>
          <p:cNvSpPr>
            <a:spLocks/>
          </p:cNvSpPr>
          <p:nvPr/>
        </p:nvSpPr>
        <p:spPr bwMode="auto">
          <a:xfrm>
            <a:off x="7353598" y="1332656"/>
            <a:ext cx="904094" cy="2804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algn="l" eaLnBrk="1" hangingPunct="1"/>
            <a:r>
              <a:rPr lang="en-US" altLang="en-US" sz="2000" dirty="0">
                <a:solidFill>
                  <a:schemeClr val="tx1"/>
                </a:solidFill>
                <a:latin typeface="Trebuchet MS" panose="020B0603020202020204" pitchFamily="34" charset="0"/>
                <a:ea typeface="MS PGothic" panose="020B0600070205080204" pitchFamily="34" charset="-128"/>
              </a:rPr>
              <a:t>Output:</a:t>
            </a:r>
          </a:p>
          <a:p>
            <a:pPr algn="l" eaLnBrk="1" hangingPunct="1"/>
            <a:endParaRPr lang="en-US" altLang="en-US" sz="2000" dirty="0">
              <a:solidFill>
                <a:srgbClr val="FF00FF"/>
              </a:solidFill>
              <a:latin typeface="Trebuchet MS" panose="020B0603020202020204" pitchFamily="34" charset="0"/>
              <a:ea typeface="MS PGothic" panose="020B0600070205080204" pitchFamily="34" charset="-128"/>
            </a:endParaRPr>
          </a:p>
          <a:p>
            <a:pPr algn="l" eaLnBrk="1" hangingPunct="1"/>
            <a:r>
              <a:rPr lang="en-US" altLang="en-US" sz="2000" dirty="0">
                <a:solidFill>
                  <a:schemeClr val="tx1"/>
                </a:solidFill>
                <a:latin typeface="Trebuchet MS" panose="020B0603020202020204" pitchFamily="34" charset="0"/>
                <a:ea typeface="MS PGothic" panose="020B0600070205080204" pitchFamily="34" charset="-128"/>
              </a:rPr>
              <a:t>5</a:t>
            </a:r>
          </a:p>
          <a:p>
            <a:pPr algn="l" eaLnBrk="1" hangingPunct="1"/>
            <a:r>
              <a:rPr lang="en-US" altLang="en-US" sz="2000" dirty="0">
                <a:solidFill>
                  <a:schemeClr val="tx1"/>
                </a:solidFill>
                <a:latin typeface="Trebuchet MS" panose="020B0603020202020204" pitchFamily="34" charset="0"/>
                <a:ea typeface="MS PGothic" panose="020B0600070205080204" pitchFamily="34" charset="-128"/>
              </a:rPr>
              <a:t>4</a:t>
            </a:r>
          </a:p>
          <a:p>
            <a:pPr algn="l" eaLnBrk="1" hangingPunct="1"/>
            <a:r>
              <a:rPr lang="en-US" altLang="en-US" sz="2000" dirty="0">
                <a:solidFill>
                  <a:schemeClr val="tx1"/>
                </a:solidFill>
                <a:latin typeface="Trebuchet MS" panose="020B0603020202020204" pitchFamily="34" charset="0"/>
                <a:ea typeface="MS PGothic" panose="020B0600070205080204" pitchFamily="34" charset="-128"/>
              </a:rPr>
              <a:t>3</a:t>
            </a:r>
          </a:p>
          <a:p>
            <a:pPr algn="l" eaLnBrk="1" hangingPunct="1"/>
            <a:r>
              <a:rPr lang="en-US" altLang="en-US" sz="2000" dirty="0">
                <a:solidFill>
                  <a:schemeClr val="tx1"/>
                </a:solidFill>
                <a:latin typeface="Trebuchet MS" panose="020B0603020202020204" pitchFamily="34" charset="0"/>
                <a:ea typeface="MS PGothic" panose="020B0600070205080204" pitchFamily="34" charset="-128"/>
              </a:rPr>
              <a:t>2</a:t>
            </a:r>
          </a:p>
          <a:p>
            <a:pPr algn="l" eaLnBrk="1" hangingPunct="1"/>
            <a:r>
              <a:rPr lang="en-US" altLang="en-US" sz="2000" dirty="0">
                <a:solidFill>
                  <a:schemeClr val="tx1"/>
                </a:solidFill>
                <a:latin typeface="Trebuchet MS" panose="020B0603020202020204" pitchFamily="34" charset="0"/>
                <a:ea typeface="MS PGothic" panose="020B0600070205080204" pitchFamily="34" charset="-128"/>
              </a:rPr>
              <a:t>1</a:t>
            </a:r>
          </a:p>
          <a:p>
            <a:pPr algn="l" eaLnBrk="1" hangingPunct="1"/>
            <a:r>
              <a:rPr lang="en-US" altLang="en-US" sz="2000" dirty="0" smtClean="0">
                <a:solidFill>
                  <a:schemeClr val="tx1"/>
                </a:solidFill>
                <a:latin typeface="Trebuchet MS" panose="020B0603020202020204" pitchFamily="34" charset="0"/>
                <a:ea typeface="MS PGothic" panose="020B0600070205080204" pitchFamily="34" charset="-128"/>
              </a:rPr>
              <a:t>Out :) </a:t>
            </a:r>
            <a:endParaRPr lang="en-US" altLang="en-US" sz="2000" dirty="0">
              <a:solidFill>
                <a:schemeClr val="tx1"/>
              </a:solidFill>
              <a:latin typeface="Trebuchet MS" panose="020B0603020202020204" pitchFamily="34" charset="0"/>
              <a:ea typeface="MS PGothic" panose="020B0600070205080204" pitchFamily="34" charset="-128"/>
            </a:endParaRPr>
          </a:p>
          <a:p>
            <a:pPr algn="l" eaLnBrk="1" hangingPunct="1"/>
            <a:r>
              <a:rPr lang="en-US" altLang="en-US" sz="2000" dirty="0">
                <a:solidFill>
                  <a:schemeClr val="tx1"/>
                </a:solidFill>
                <a:latin typeface="Trebuchet MS" panose="020B0603020202020204" pitchFamily="34" charset="0"/>
                <a:ea typeface="MS PGothic" panose="020B0600070205080204" pitchFamily="34" charset="-128"/>
              </a:rPr>
              <a:t>0</a:t>
            </a:r>
          </a:p>
        </p:txBody>
      </p:sp>
      <p:sp>
        <p:nvSpPr>
          <p:cNvPr id="18435" name="Rectangle 3"/>
          <p:cNvSpPr>
            <a:spLocks/>
          </p:cNvSpPr>
          <p:nvPr/>
        </p:nvSpPr>
        <p:spPr bwMode="auto">
          <a:xfrm>
            <a:off x="4251425" y="1309874"/>
            <a:ext cx="1497205" cy="2492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algn="l" eaLnBrk="1" hangingPunct="1"/>
            <a:r>
              <a:rPr lang="en-US" altLang="en-US" sz="2000" dirty="0">
                <a:solidFill>
                  <a:schemeClr val="tx1"/>
                </a:solidFill>
                <a:latin typeface="Trebuchet MS" panose="020B0603020202020204" pitchFamily="34" charset="0"/>
                <a:ea typeface="MS PGothic" panose="020B0600070205080204" pitchFamily="34" charset="-128"/>
              </a:rPr>
              <a:t>Program:</a:t>
            </a:r>
            <a:endParaRPr lang="en-US" altLang="en-US" sz="2000" dirty="0">
              <a:solidFill>
                <a:srgbClr val="FF7F00"/>
              </a:solidFill>
              <a:latin typeface="Trebuchet MS" panose="020B0603020202020204" pitchFamily="34" charset="0"/>
              <a:ea typeface="MS PGothic" panose="020B0600070205080204" pitchFamily="34" charset="-128"/>
            </a:endParaRPr>
          </a:p>
          <a:p>
            <a:pPr algn="l" eaLnBrk="1" hangingPunct="1"/>
            <a:endParaRPr lang="en-US" altLang="en-US" sz="2000" dirty="0">
              <a:solidFill>
                <a:srgbClr val="FF7F00"/>
              </a:solidFill>
              <a:latin typeface="Trebuchet MS" panose="020B0603020202020204" pitchFamily="34" charset="0"/>
              <a:ea typeface="MS PGothic" panose="020B0600070205080204" pitchFamily="34" charset="-128"/>
            </a:endParaRPr>
          </a:p>
          <a:p>
            <a:pPr algn="l" eaLnBrk="1" hangingPunct="1"/>
            <a:r>
              <a:rPr lang="en-US" altLang="en-US" sz="2000" dirty="0">
                <a:solidFill>
                  <a:schemeClr val="tx1"/>
                </a:solidFill>
                <a:latin typeface="Trebuchet MS" panose="020B0603020202020204" pitchFamily="34" charset="0"/>
                <a:ea typeface="MS PGothic" panose="020B0600070205080204" pitchFamily="34" charset="-128"/>
              </a:rPr>
              <a:t>n = 5</a:t>
            </a:r>
          </a:p>
          <a:p>
            <a:pPr algn="l" eaLnBrk="1" hangingPunct="1"/>
            <a:r>
              <a:rPr lang="en-US" altLang="en-US" sz="2000" dirty="0">
                <a:solidFill>
                  <a:srgbClr val="FF0000"/>
                </a:solidFill>
                <a:latin typeface="Trebuchet MS" panose="020B0603020202020204" pitchFamily="34" charset="0"/>
                <a:ea typeface="MS PGothic" panose="020B0600070205080204" pitchFamily="34" charset="-128"/>
              </a:rPr>
              <a:t>while</a:t>
            </a:r>
            <a:r>
              <a:rPr lang="en-US" altLang="en-US" sz="2000" dirty="0">
                <a:solidFill>
                  <a:schemeClr val="tx1"/>
                </a:solidFill>
                <a:latin typeface="Trebuchet MS" panose="020B0603020202020204" pitchFamily="34" charset="0"/>
                <a:ea typeface="MS PGothic" panose="020B0600070205080204" pitchFamily="34" charset="-128"/>
              </a:rPr>
              <a:t> n &gt; 0 </a:t>
            </a:r>
            <a:r>
              <a:rPr lang="en-US" altLang="en-US" sz="2000" dirty="0">
                <a:solidFill>
                  <a:srgbClr val="FF0000"/>
                </a:solidFill>
                <a:latin typeface="Trebuchet MS" panose="020B0603020202020204" pitchFamily="34" charset="0"/>
                <a:ea typeface="MS PGothic" panose="020B0600070205080204" pitchFamily="34" charset="-128"/>
              </a:rPr>
              <a:t>:</a:t>
            </a:r>
          </a:p>
          <a:p>
            <a:pPr algn="l" eaLnBrk="1" hangingPunct="1"/>
            <a:r>
              <a:rPr lang="en-US" altLang="en-US" sz="2000" dirty="0">
                <a:solidFill>
                  <a:schemeClr val="tx1"/>
                </a:solidFill>
                <a:latin typeface="Trebuchet MS" panose="020B0603020202020204" pitchFamily="34" charset="0"/>
                <a:ea typeface="MS PGothic" panose="020B0600070205080204" pitchFamily="34" charset="-128"/>
              </a:rPr>
              <a:t>    print n</a:t>
            </a:r>
          </a:p>
          <a:p>
            <a:pPr algn="l" eaLnBrk="1" hangingPunct="1"/>
            <a:r>
              <a:rPr lang="en-US" altLang="en-US" sz="2000" dirty="0">
                <a:solidFill>
                  <a:schemeClr val="tx1"/>
                </a:solidFill>
                <a:latin typeface="Trebuchet MS" panose="020B0603020202020204" pitchFamily="34" charset="0"/>
                <a:ea typeface="MS PGothic" panose="020B0600070205080204" pitchFamily="34" charset="-128"/>
              </a:rPr>
              <a:t>    n = n – 1</a:t>
            </a:r>
          </a:p>
          <a:p>
            <a:pPr algn="l" eaLnBrk="1" hangingPunct="1"/>
            <a:r>
              <a:rPr lang="en-US" altLang="en-US" sz="2000" dirty="0">
                <a:solidFill>
                  <a:schemeClr val="tx1"/>
                </a:solidFill>
                <a:latin typeface="Trebuchet MS" panose="020B0603020202020204" pitchFamily="34" charset="0"/>
                <a:ea typeface="MS PGothic" panose="020B0600070205080204" pitchFamily="34" charset="-128"/>
              </a:rPr>
              <a:t>print </a:t>
            </a:r>
            <a:r>
              <a:rPr lang="en-US" altLang="en-US" sz="2000" dirty="0" smtClean="0">
                <a:solidFill>
                  <a:schemeClr val="tx1"/>
                </a:solidFill>
                <a:latin typeface="Trebuchet MS" panose="020B0603020202020204" pitchFamily="34" charset="0"/>
                <a:ea typeface="MS PGothic" panose="020B0600070205080204" pitchFamily="34" charset="-128"/>
              </a:rPr>
              <a:t>‘Out </a:t>
            </a:r>
            <a:r>
              <a:rPr lang="en-US" altLang="en-US" sz="2000" dirty="0" smtClean="0">
                <a:solidFill>
                  <a:schemeClr val="tx1"/>
                </a:solidFill>
                <a:latin typeface="Trebuchet MS" panose="020B0603020202020204" pitchFamily="34" charset="0"/>
                <a:ea typeface="MS PGothic" panose="020B0600070205080204" pitchFamily="34" charset="-128"/>
                <a:sym typeface="Wingdings" panose="05000000000000000000" pitchFamily="2" charset="2"/>
              </a:rPr>
              <a:t>:)</a:t>
            </a:r>
            <a:r>
              <a:rPr lang="en-US" altLang="en-US" sz="2000" dirty="0" smtClean="0">
                <a:solidFill>
                  <a:schemeClr val="tx1"/>
                </a:solidFill>
                <a:latin typeface="Trebuchet MS" panose="020B0603020202020204" pitchFamily="34" charset="0"/>
                <a:ea typeface="MS PGothic" panose="020B0600070205080204" pitchFamily="34" charset="-128"/>
              </a:rPr>
              <a:t>'</a:t>
            </a:r>
            <a:endParaRPr lang="en-US" altLang="en-US" sz="2000" dirty="0">
              <a:solidFill>
                <a:schemeClr val="tx1"/>
              </a:solidFill>
              <a:latin typeface="Trebuchet MS" panose="020B0603020202020204" pitchFamily="34" charset="0"/>
              <a:ea typeface="MS PGothic" panose="020B0600070205080204" pitchFamily="34" charset="-128"/>
            </a:endParaRPr>
          </a:p>
          <a:p>
            <a:pPr algn="l" eaLnBrk="1" hangingPunct="1"/>
            <a:r>
              <a:rPr lang="en-US" altLang="en-US" sz="2000" dirty="0">
                <a:solidFill>
                  <a:schemeClr val="tx1"/>
                </a:solidFill>
                <a:latin typeface="Trebuchet MS" panose="020B0603020202020204" pitchFamily="34" charset="0"/>
                <a:ea typeface="MS PGothic" panose="020B0600070205080204" pitchFamily="34" charset="-128"/>
              </a:rPr>
              <a:t>print n</a:t>
            </a:r>
          </a:p>
        </p:txBody>
      </p:sp>
      <p:sp>
        <p:nvSpPr>
          <p:cNvPr id="18436" name="Line 4"/>
          <p:cNvSpPr>
            <a:spLocks noChangeShapeType="1"/>
          </p:cNvSpPr>
          <p:nvPr/>
        </p:nvSpPr>
        <p:spPr bwMode="auto">
          <a:xfrm rot="10800000">
            <a:off x="1596628" y="1968155"/>
            <a:ext cx="8037" cy="318790"/>
          </a:xfrm>
          <a:prstGeom prst="line">
            <a:avLst/>
          </a:prstGeom>
          <a:noFill/>
          <a:ln w="50800">
            <a:solidFill>
              <a:srgbClr val="0070C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pPr algn="ctr"/>
            <a:endParaRPr lang="en-US" sz="2000">
              <a:latin typeface="Trebuchet MS" panose="020B0603020202020204" pitchFamily="34" charset="0"/>
            </a:endParaRPr>
          </a:p>
        </p:txBody>
      </p:sp>
      <p:sp>
        <p:nvSpPr>
          <p:cNvPr id="18437" name="Line 5"/>
          <p:cNvSpPr>
            <a:spLocks noChangeShapeType="1"/>
          </p:cNvSpPr>
          <p:nvPr/>
        </p:nvSpPr>
        <p:spPr bwMode="auto">
          <a:xfrm flipH="1">
            <a:off x="6126659" y="2166141"/>
            <a:ext cx="1101923" cy="288429"/>
          </a:xfrm>
          <a:prstGeom prst="line">
            <a:avLst/>
          </a:prstGeom>
          <a:noFill/>
          <a:ln w="50800">
            <a:solidFill>
              <a:srgbClr val="FF000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sz="1013"/>
          </a:p>
        </p:txBody>
      </p:sp>
      <p:sp>
        <p:nvSpPr>
          <p:cNvPr id="18438" name="AutoShape 6"/>
          <p:cNvSpPr>
            <a:spLocks/>
          </p:cNvSpPr>
          <p:nvPr/>
        </p:nvSpPr>
        <p:spPr bwMode="auto">
          <a:xfrm>
            <a:off x="800100" y="2283373"/>
            <a:ext cx="1614488" cy="714375"/>
          </a:xfrm>
          <a:prstGeom prst="diamond">
            <a:avLst/>
          </a:prstGeom>
          <a:solidFill>
            <a:schemeClr val="accent1"/>
          </a:solidFill>
          <a:ln>
            <a:noFill/>
          </a:ln>
          <a:extLst>
            <a:ext uri="{91240B29-F687-4f45-9708-019B960494DF}">
              <a14:hiddenLine xmlns:a14="http://schemas.microsoft.com/office/drawing/2010/main" xmlns="" w="25400" cap="flat">
                <a:solidFill>
                  <a:srgbClr val="000000"/>
                </a:solidFill>
                <a:miter lim="800000"/>
                <a:headEnd type="none" w="med" len="med"/>
                <a:tailEnd type="none" w="med" len="med"/>
              </a14:hiddenLine>
            </a:ext>
          </a:extLst>
        </p:spPr>
        <p:txBody>
          <a:bodyPr lIns="0" tIns="0" rIns="0" bIns="0" anchor="ct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algn="ctr" eaLnBrk="1" hangingPunct="1"/>
            <a:r>
              <a:rPr lang="en-US" altLang="en-US" sz="2000">
                <a:solidFill>
                  <a:srgbClr val="FF0000"/>
                </a:solidFill>
                <a:latin typeface="Trebuchet MS" panose="020B0603020202020204" pitchFamily="34" charset="0"/>
                <a:ea typeface="MS PGothic" panose="020B0600070205080204" pitchFamily="34" charset="-128"/>
              </a:rPr>
              <a:t>n &gt; 0 ?</a:t>
            </a:r>
          </a:p>
        </p:txBody>
      </p:sp>
      <p:sp>
        <p:nvSpPr>
          <p:cNvPr id="18439" name="Line 7"/>
          <p:cNvSpPr>
            <a:spLocks noChangeShapeType="1"/>
          </p:cNvSpPr>
          <p:nvPr/>
        </p:nvSpPr>
        <p:spPr bwMode="auto">
          <a:xfrm rot="10800000" flipH="1">
            <a:off x="1595736" y="2997748"/>
            <a:ext cx="11608" cy="1303734"/>
          </a:xfrm>
          <a:prstGeom prst="line">
            <a:avLst/>
          </a:prstGeom>
          <a:noFill/>
          <a:ln w="50800">
            <a:solidFill>
              <a:srgbClr val="0070C0"/>
            </a:solidFill>
            <a:miter lim="800000"/>
            <a:headEnd/>
            <a:tailEnd type="stealth" w="med" len="med"/>
          </a:ln>
          <a:extLst>
            <a:ext uri="{909E8E84-426E-40DD-AFC4-6F175D3DCCD1}">
              <a14:hiddenFill xmlns:a14="http://schemas.microsoft.com/office/drawing/2010/main">
                <a:noFill/>
              </a14:hiddenFill>
            </a:ext>
          </a:extLst>
        </p:spPr>
        <p:txBody>
          <a:bodyPr lIns="0" tIns="0" rIns="0" bIns="0"/>
          <a:lstStyle/>
          <a:p>
            <a:pPr algn="ctr"/>
            <a:endParaRPr lang="en-US" sz="2000">
              <a:latin typeface="Trebuchet MS" panose="020B0603020202020204" pitchFamily="34" charset="0"/>
            </a:endParaRPr>
          </a:p>
        </p:txBody>
      </p:sp>
      <p:sp>
        <p:nvSpPr>
          <p:cNvPr id="18441" name="Line 9"/>
          <p:cNvSpPr>
            <a:spLocks noChangeShapeType="1"/>
          </p:cNvSpPr>
          <p:nvPr/>
        </p:nvSpPr>
        <p:spPr bwMode="auto">
          <a:xfrm rot="10800000">
            <a:off x="2407444" y="2636988"/>
            <a:ext cx="437555" cy="8930"/>
          </a:xfrm>
          <a:prstGeom prst="line">
            <a:avLst/>
          </a:prstGeom>
          <a:noFill/>
          <a:ln w="50800">
            <a:solidFill>
              <a:srgbClr val="0070C0"/>
            </a:solidFill>
            <a:miter lim="800000"/>
            <a:headEnd/>
            <a:tailEnd/>
          </a:ln>
          <a:extLst>
            <a:ext uri="{909E8E84-426E-40DD-AFC4-6F175D3DCCD1}">
              <a14:hiddenFill xmlns:a14="http://schemas.microsoft.com/office/drawing/2010/main">
                <a:noFill/>
              </a14:hiddenFill>
            </a:ext>
          </a:extLst>
        </p:spPr>
        <p:txBody>
          <a:bodyPr lIns="0" tIns="0" rIns="0" bIns="0"/>
          <a:lstStyle/>
          <a:p>
            <a:pPr algn="ctr"/>
            <a:endParaRPr lang="en-US" sz="2000">
              <a:latin typeface="Trebuchet MS" panose="020B0603020202020204" pitchFamily="34" charset="0"/>
            </a:endParaRPr>
          </a:p>
        </p:txBody>
      </p:sp>
      <p:sp>
        <p:nvSpPr>
          <p:cNvPr id="18442" name="Line 10"/>
          <p:cNvSpPr>
            <a:spLocks noChangeShapeType="1"/>
          </p:cNvSpPr>
          <p:nvPr/>
        </p:nvSpPr>
        <p:spPr bwMode="auto">
          <a:xfrm rot="10800000" flipH="1">
            <a:off x="2826247" y="2636989"/>
            <a:ext cx="8930" cy="362545"/>
          </a:xfrm>
          <a:prstGeom prst="line">
            <a:avLst/>
          </a:prstGeom>
          <a:noFill/>
          <a:ln w="50800">
            <a:solidFill>
              <a:srgbClr val="0070C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pPr algn="ctr"/>
            <a:endParaRPr lang="en-US" sz="2000">
              <a:latin typeface="Trebuchet MS" panose="020B0603020202020204" pitchFamily="34" charset="0"/>
            </a:endParaRPr>
          </a:p>
        </p:txBody>
      </p:sp>
      <p:sp>
        <p:nvSpPr>
          <p:cNvPr id="18444" name="Line 12"/>
          <p:cNvSpPr>
            <a:spLocks noChangeShapeType="1"/>
          </p:cNvSpPr>
          <p:nvPr/>
        </p:nvSpPr>
        <p:spPr bwMode="auto">
          <a:xfrm>
            <a:off x="1604665" y="4282730"/>
            <a:ext cx="1230511" cy="8036"/>
          </a:xfrm>
          <a:prstGeom prst="line">
            <a:avLst/>
          </a:prstGeom>
          <a:noFill/>
          <a:ln w="50800">
            <a:solidFill>
              <a:srgbClr val="0070C0"/>
            </a:solidFill>
            <a:miter lim="800000"/>
            <a:headEnd/>
            <a:tailEnd/>
          </a:ln>
          <a:extLst>
            <a:ext uri="{909E8E84-426E-40DD-AFC4-6F175D3DCCD1}">
              <a14:hiddenFill xmlns:a14="http://schemas.microsoft.com/office/drawing/2010/main">
                <a:noFill/>
              </a14:hiddenFill>
            </a:ext>
          </a:extLst>
        </p:spPr>
        <p:txBody>
          <a:bodyPr lIns="0" tIns="0" rIns="0" bIns="0"/>
          <a:lstStyle/>
          <a:p>
            <a:pPr algn="ctr"/>
            <a:endParaRPr lang="en-US" sz="2000">
              <a:latin typeface="Trebuchet MS" panose="020B0603020202020204" pitchFamily="34" charset="0"/>
            </a:endParaRPr>
          </a:p>
        </p:txBody>
      </p:sp>
      <p:sp>
        <p:nvSpPr>
          <p:cNvPr id="18445" name="Line 13"/>
          <p:cNvSpPr>
            <a:spLocks noChangeShapeType="1"/>
          </p:cNvSpPr>
          <p:nvPr/>
        </p:nvSpPr>
        <p:spPr bwMode="auto">
          <a:xfrm flipH="1">
            <a:off x="600075" y="2645918"/>
            <a:ext cx="223242" cy="1786"/>
          </a:xfrm>
          <a:prstGeom prst="line">
            <a:avLst/>
          </a:prstGeom>
          <a:noFill/>
          <a:ln w="50800">
            <a:solidFill>
              <a:srgbClr val="0070C0"/>
            </a:solidFill>
            <a:miter lim="800000"/>
            <a:headEnd/>
            <a:tailEnd type="stealth" w="med" len="med"/>
          </a:ln>
          <a:extLst>
            <a:ext uri="{909E8E84-426E-40DD-AFC4-6F175D3DCCD1}">
              <a14:hiddenFill xmlns:a14="http://schemas.microsoft.com/office/drawing/2010/main">
                <a:noFill/>
              </a14:hiddenFill>
            </a:ext>
          </a:extLst>
        </p:spPr>
        <p:txBody>
          <a:bodyPr lIns="0" tIns="0" rIns="0" bIns="0"/>
          <a:lstStyle/>
          <a:p>
            <a:pPr algn="ctr"/>
            <a:endParaRPr lang="en-US" sz="2000">
              <a:latin typeface="Trebuchet MS" panose="020B0603020202020204" pitchFamily="34" charset="0"/>
            </a:endParaRPr>
          </a:p>
        </p:txBody>
      </p:sp>
      <p:sp>
        <p:nvSpPr>
          <p:cNvPr id="18446" name="Line 14"/>
          <p:cNvSpPr>
            <a:spLocks noChangeShapeType="1"/>
          </p:cNvSpPr>
          <p:nvPr/>
        </p:nvSpPr>
        <p:spPr bwMode="auto">
          <a:xfrm rot="10800000" flipH="1">
            <a:off x="1597522" y="4551514"/>
            <a:ext cx="8930" cy="362545"/>
          </a:xfrm>
          <a:prstGeom prst="line">
            <a:avLst/>
          </a:prstGeom>
          <a:noFill/>
          <a:ln w="50800">
            <a:solidFill>
              <a:srgbClr val="0070C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pPr algn="ctr"/>
            <a:endParaRPr lang="en-US" sz="2000">
              <a:latin typeface="Trebuchet MS" panose="020B0603020202020204" pitchFamily="34" charset="0"/>
            </a:endParaRPr>
          </a:p>
        </p:txBody>
      </p:sp>
      <p:sp>
        <p:nvSpPr>
          <p:cNvPr id="18447" name="Line 15"/>
          <p:cNvSpPr>
            <a:spLocks noChangeShapeType="1"/>
          </p:cNvSpPr>
          <p:nvPr/>
        </p:nvSpPr>
        <p:spPr bwMode="auto">
          <a:xfrm rot="10800000">
            <a:off x="598289" y="2629845"/>
            <a:ext cx="20539" cy="1931492"/>
          </a:xfrm>
          <a:prstGeom prst="line">
            <a:avLst/>
          </a:prstGeom>
          <a:noFill/>
          <a:ln w="50800">
            <a:solidFill>
              <a:srgbClr val="0070C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pPr algn="ctr"/>
            <a:endParaRPr lang="en-US" sz="2000">
              <a:latin typeface="Trebuchet MS" panose="020B0603020202020204" pitchFamily="34" charset="0"/>
            </a:endParaRPr>
          </a:p>
        </p:txBody>
      </p:sp>
      <p:sp>
        <p:nvSpPr>
          <p:cNvPr id="18448" name="Line 16"/>
          <p:cNvSpPr>
            <a:spLocks noChangeShapeType="1"/>
          </p:cNvSpPr>
          <p:nvPr/>
        </p:nvSpPr>
        <p:spPr bwMode="auto">
          <a:xfrm>
            <a:off x="609898" y="4561336"/>
            <a:ext cx="985838" cy="0"/>
          </a:xfrm>
          <a:prstGeom prst="line">
            <a:avLst/>
          </a:prstGeom>
          <a:noFill/>
          <a:ln w="50800">
            <a:solidFill>
              <a:srgbClr val="0070C0"/>
            </a:solidFill>
            <a:miter lim="800000"/>
            <a:headEnd/>
            <a:tailEnd/>
          </a:ln>
          <a:extLst>
            <a:ext uri="{909E8E84-426E-40DD-AFC4-6F175D3DCCD1}">
              <a14:hiddenFill xmlns:a14="http://schemas.microsoft.com/office/drawing/2010/main">
                <a:noFill/>
              </a14:hiddenFill>
            </a:ext>
          </a:extLst>
        </p:spPr>
        <p:txBody>
          <a:bodyPr lIns="0" tIns="0" rIns="0" bIns="0"/>
          <a:lstStyle/>
          <a:p>
            <a:pPr algn="ctr"/>
            <a:endParaRPr lang="en-US" sz="2000">
              <a:latin typeface="Trebuchet MS" panose="020B0603020202020204" pitchFamily="34" charset="0"/>
            </a:endParaRPr>
          </a:p>
        </p:txBody>
      </p:sp>
      <p:sp>
        <p:nvSpPr>
          <p:cNvPr id="18449" name="Line 17"/>
          <p:cNvSpPr>
            <a:spLocks noChangeShapeType="1"/>
          </p:cNvSpPr>
          <p:nvPr/>
        </p:nvSpPr>
        <p:spPr bwMode="auto">
          <a:xfrm rot="10800000">
            <a:off x="6115944" y="2668883"/>
            <a:ext cx="1144786" cy="619720"/>
          </a:xfrm>
          <a:prstGeom prst="line">
            <a:avLst/>
          </a:prstGeom>
          <a:noFill/>
          <a:ln w="50800">
            <a:solidFill>
              <a:srgbClr val="FF000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sz="1013"/>
          </a:p>
        </p:txBody>
      </p:sp>
      <p:sp>
        <p:nvSpPr>
          <p:cNvPr id="18450" name="Rectangle 18"/>
          <p:cNvSpPr>
            <a:spLocks/>
          </p:cNvSpPr>
          <p:nvPr/>
        </p:nvSpPr>
        <p:spPr bwMode="auto">
          <a:xfrm>
            <a:off x="2585085" y="4495808"/>
            <a:ext cx="6558915" cy="1849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eaLnBrk="1" hangingPunct="1"/>
            <a:r>
              <a:rPr lang="en-US" altLang="en-US" sz="2100" dirty="0">
                <a:solidFill>
                  <a:schemeClr val="tx1"/>
                </a:solidFill>
                <a:latin typeface="Trebuchet MS" panose="020B0603020202020204" pitchFamily="34" charset="0"/>
                <a:ea typeface="MS PGothic" panose="020B0600070205080204" pitchFamily="34" charset="-128"/>
              </a:rPr>
              <a:t>1. </a:t>
            </a:r>
            <a:r>
              <a:rPr lang="en-US" altLang="en-US" sz="2100" dirty="0">
                <a:solidFill>
                  <a:srgbClr val="FF0000"/>
                </a:solidFill>
                <a:latin typeface="Trebuchet MS" panose="020B0603020202020204" pitchFamily="34" charset="0"/>
                <a:ea typeface="MS PGothic" panose="020B0600070205080204" pitchFamily="34" charset="-128"/>
              </a:rPr>
              <a:t>Evaluate</a:t>
            </a:r>
            <a:r>
              <a:rPr lang="en-US" altLang="en-US" sz="2100" dirty="0">
                <a:solidFill>
                  <a:schemeClr val="tx1"/>
                </a:solidFill>
                <a:latin typeface="Trebuchet MS" panose="020B0603020202020204" pitchFamily="34" charset="0"/>
                <a:ea typeface="MS PGothic" panose="020B0600070205080204" pitchFamily="34" charset="-128"/>
              </a:rPr>
              <a:t> the condition, yielding True or False.</a:t>
            </a:r>
          </a:p>
          <a:p>
            <a:pPr eaLnBrk="1" hangingPunct="1"/>
            <a:r>
              <a:rPr lang="en-US" altLang="en-US" sz="2100" dirty="0">
                <a:solidFill>
                  <a:schemeClr val="tx1"/>
                </a:solidFill>
                <a:latin typeface="Trebuchet MS" panose="020B0603020202020204" pitchFamily="34" charset="0"/>
                <a:ea typeface="MS PGothic" panose="020B0600070205080204" pitchFamily="34" charset="-128"/>
              </a:rPr>
              <a:t>2. If the condition is </a:t>
            </a:r>
            <a:r>
              <a:rPr lang="en-US" altLang="en-US" sz="2100" dirty="0">
                <a:solidFill>
                  <a:srgbClr val="FF0000"/>
                </a:solidFill>
                <a:latin typeface="Trebuchet MS" panose="020B0603020202020204" pitchFamily="34" charset="0"/>
                <a:ea typeface="MS PGothic" panose="020B0600070205080204" pitchFamily="34" charset="-128"/>
              </a:rPr>
              <a:t>false</a:t>
            </a:r>
            <a:r>
              <a:rPr lang="en-US" altLang="en-US" sz="2100" dirty="0">
                <a:solidFill>
                  <a:schemeClr val="tx1"/>
                </a:solidFill>
                <a:latin typeface="Trebuchet MS" panose="020B0603020202020204" pitchFamily="34" charset="0"/>
                <a:ea typeface="MS PGothic" panose="020B0600070205080204" pitchFamily="34" charset="-128"/>
              </a:rPr>
              <a:t>, </a:t>
            </a:r>
            <a:r>
              <a:rPr lang="en-US" altLang="en-US" sz="2100" dirty="0">
                <a:solidFill>
                  <a:srgbClr val="FF0000"/>
                </a:solidFill>
                <a:latin typeface="Trebuchet MS" panose="020B0603020202020204" pitchFamily="34" charset="0"/>
                <a:ea typeface="MS PGothic" panose="020B0600070205080204" pitchFamily="34" charset="-128"/>
              </a:rPr>
              <a:t>exit</a:t>
            </a:r>
            <a:r>
              <a:rPr lang="en-US" altLang="en-US" sz="2100" dirty="0">
                <a:solidFill>
                  <a:schemeClr val="tx1"/>
                </a:solidFill>
                <a:latin typeface="Trebuchet MS" panose="020B0603020202020204" pitchFamily="34" charset="0"/>
                <a:ea typeface="MS PGothic" panose="020B0600070205080204" pitchFamily="34" charset="-128"/>
              </a:rPr>
              <a:t> the </a:t>
            </a:r>
            <a:r>
              <a:rPr lang="en-US" altLang="en-US" sz="2100" dirty="0" smtClean="0">
                <a:solidFill>
                  <a:schemeClr val="tx1"/>
                </a:solidFill>
                <a:latin typeface="Trebuchet MS" panose="020B0603020202020204" pitchFamily="34" charset="0"/>
                <a:ea typeface="MS PGothic" panose="020B0600070205080204" pitchFamily="34" charset="-128"/>
              </a:rPr>
              <a:t>while  </a:t>
            </a:r>
            <a:r>
              <a:rPr lang="en-US" altLang="en-US" sz="2100" dirty="0">
                <a:solidFill>
                  <a:schemeClr val="tx1"/>
                </a:solidFill>
                <a:latin typeface="Trebuchet MS" panose="020B0603020202020204" pitchFamily="34" charset="0"/>
                <a:ea typeface="MS PGothic" panose="020B0600070205080204" pitchFamily="34" charset="-128"/>
              </a:rPr>
              <a:t>statement and continue execution </a:t>
            </a:r>
            <a:r>
              <a:rPr lang="en-US" altLang="en-US" sz="2100" dirty="0" smtClean="0">
                <a:solidFill>
                  <a:schemeClr val="tx1"/>
                </a:solidFill>
                <a:latin typeface="Trebuchet MS" panose="020B0603020202020204" pitchFamily="34" charset="0"/>
                <a:ea typeface="MS PGothic" panose="020B0600070205080204" pitchFamily="34" charset="-128"/>
              </a:rPr>
              <a:t>at the </a:t>
            </a:r>
            <a:r>
              <a:rPr lang="en-US" altLang="en-US" sz="2100" dirty="0">
                <a:solidFill>
                  <a:schemeClr val="tx1"/>
                </a:solidFill>
                <a:latin typeface="Trebuchet MS" panose="020B0603020202020204" pitchFamily="34" charset="0"/>
                <a:ea typeface="MS PGothic" panose="020B0600070205080204" pitchFamily="34" charset="-128"/>
              </a:rPr>
              <a:t>next statement.</a:t>
            </a:r>
          </a:p>
          <a:p>
            <a:pPr eaLnBrk="1" hangingPunct="1"/>
            <a:r>
              <a:rPr lang="en-US" altLang="en-US" sz="2100" dirty="0">
                <a:solidFill>
                  <a:schemeClr val="tx1"/>
                </a:solidFill>
                <a:latin typeface="Trebuchet MS" panose="020B0603020202020204" pitchFamily="34" charset="0"/>
                <a:ea typeface="MS PGothic" panose="020B0600070205080204" pitchFamily="34" charset="-128"/>
              </a:rPr>
              <a:t>3. If the condition is </a:t>
            </a:r>
            <a:r>
              <a:rPr lang="en-US" altLang="en-US" sz="2100" dirty="0">
                <a:solidFill>
                  <a:srgbClr val="0070C0"/>
                </a:solidFill>
                <a:latin typeface="Trebuchet MS" panose="020B0603020202020204" pitchFamily="34" charset="0"/>
                <a:ea typeface="MS PGothic" panose="020B0600070205080204" pitchFamily="34" charset="-128"/>
              </a:rPr>
              <a:t>true</a:t>
            </a:r>
            <a:r>
              <a:rPr lang="en-US" altLang="en-US" sz="2100" dirty="0">
                <a:solidFill>
                  <a:schemeClr val="tx1"/>
                </a:solidFill>
                <a:latin typeface="Trebuchet MS" panose="020B0603020202020204" pitchFamily="34" charset="0"/>
                <a:ea typeface="MS PGothic" panose="020B0600070205080204" pitchFamily="34" charset="-128"/>
              </a:rPr>
              <a:t>, </a:t>
            </a:r>
            <a:r>
              <a:rPr lang="en-US" altLang="en-US" sz="2100" dirty="0">
                <a:solidFill>
                  <a:srgbClr val="0070C0"/>
                </a:solidFill>
                <a:latin typeface="Trebuchet MS" panose="020B0603020202020204" pitchFamily="34" charset="0"/>
                <a:ea typeface="MS PGothic" panose="020B0600070205080204" pitchFamily="34" charset="-128"/>
              </a:rPr>
              <a:t>execute</a:t>
            </a:r>
            <a:r>
              <a:rPr lang="en-US" altLang="en-US" sz="2100" dirty="0">
                <a:solidFill>
                  <a:schemeClr val="tx1"/>
                </a:solidFill>
                <a:latin typeface="Trebuchet MS" panose="020B0603020202020204" pitchFamily="34" charset="0"/>
                <a:ea typeface="MS PGothic" panose="020B0600070205080204" pitchFamily="34" charset="-128"/>
              </a:rPr>
              <a:t> the </a:t>
            </a:r>
            <a:r>
              <a:rPr lang="en-US" altLang="en-US" sz="2100" dirty="0">
                <a:solidFill>
                  <a:srgbClr val="0070C0"/>
                </a:solidFill>
                <a:latin typeface="Trebuchet MS" panose="020B0603020202020204" pitchFamily="34" charset="0"/>
                <a:ea typeface="MS PGothic" panose="020B0600070205080204" pitchFamily="34" charset="-128"/>
              </a:rPr>
              <a:t>body</a:t>
            </a:r>
            <a:r>
              <a:rPr lang="en-US" altLang="en-US" sz="2100" dirty="0">
                <a:solidFill>
                  <a:schemeClr val="tx1"/>
                </a:solidFill>
                <a:latin typeface="Trebuchet MS" panose="020B0603020202020204" pitchFamily="34" charset="0"/>
                <a:ea typeface="MS PGothic" panose="020B0600070205080204" pitchFamily="34" charset="-128"/>
              </a:rPr>
              <a:t> and then </a:t>
            </a:r>
            <a:r>
              <a:rPr lang="en-US" altLang="en-US" sz="2100" dirty="0">
                <a:solidFill>
                  <a:srgbClr val="0070C0"/>
                </a:solidFill>
                <a:latin typeface="Trebuchet MS" panose="020B0603020202020204" pitchFamily="34" charset="0"/>
                <a:ea typeface="MS PGothic" panose="020B0600070205080204" pitchFamily="34" charset="-128"/>
              </a:rPr>
              <a:t>go back to step 1.</a:t>
            </a:r>
          </a:p>
        </p:txBody>
      </p:sp>
      <p:sp>
        <p:nvSpPr>
          <p:cNvPr id="18451" name="Rectangle 19"/>
          <p:cNvSpPr>
            <a:spLocks/>
          </p:cNvSpPr>
          <p:nvPr/>
        </p:nvSpPr>
        <p:spPr bwMode="auto">
          <a:xfrm>
            <a:off x="275740" y="2240213"/>
            <a:ext cx="30136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algn="ctr" eaLnBrk="1" hangingPunct="1"/>
            <a:r>
              <a:rPr lang="en-US" altLang="en-US" sz="2000">
                <a:solidFill>
                  <a:schemeClr val="tx1"/>
                </a:solidFill>
                <a:latin typeface="Trebuchet MS" panose="020B0603020202020204" pitchFamily="34" charset="0"/>
                <a:ea typeface="MS PGothic" panose="020B0600070205080204" pitchFamily="34" charset="-128"/>
              </a:rPr>
              <a:t>No</a:t>
            </a:r>
          </a:p>
        </p:txBody>
      </p:sp>
      <p:sp>
        <p:nvSpPr>
          <p:cNvPr id="18452" name="Rectangle 20"/>
          <p:cNvSpPr>
            <a:spLocks/>
          </p:cNvSpPr>
          <p:nvPr/>
        </p:nvSpPr>
        <p:spPr bwMode="auto">
          <a:xfrm>
            <a:off x="785812" y="4897985"/>
            <a:ext cx="1643063" cy="421481"/>
          </a:xfrm>
          <a:prstGeom prst="rect">
            <a:avLst/>
          </a:prstGeom>
          <a:solidFill>
            <a:schemeClr val="accent1"/>
          </a:solidFill>
          <a:ln>
            <a:noFill/>
          </a:ln>
          <a:extLst>
            <a:ext uri="{91240B29-F687-4f45-9708-019B960494DF}">
              <a14:hiddenLine xmlns:a14="http://schemas.microsoft.com/office/drawing/2010/main" xmlns="" w="25400" cap="flat">
                <a:solidFill>
                  <a:srgbClr val="000000"/>
                </a:solidFill>
                <a:miter lim="800000"/>
                <a:headEnd type="none" w="med" len="med"/>
                <a:tailEnd type="none" w="med" len="med"/>
              </a14:hiddenLine>
            </a:ext>
          </a:extLst>
        </p:spPr>
        <p:txBody>
          <a:bodyPr lIns="0" tIns="0" rIns="0" bIns="0" anchor="ct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algn="ctr" eaLnBrk="1" hangingPunct="1"/>
            <a:r>
              <a:rPr lang="en-US" altLang="en-US" sz="2000" dirty="0">
                <a:solidFill>
                  <a:schemeClr val="tx1"/>
                </a:solidFill>
                <a:latin typeface="Trebuchet MS" panose="020B0603020202020204" pitchFamily="34" charset="0"/>
                <a:ea typeface="MS PGothic" panose="020B0600070205080204" pitchFamily="34" charset="-128"/>
              </a:rPr>
              <a:t>print </a:t>
            </a:r>
            <a:r>
              <a:rPr lang="en-US" altLang="en-US" sz="2000" dirty="0" smtClean="0">
                <a:solidFill>
                  <a:schemeClr val="tx1"/>
                </a:solidFill>
                <a:latin typeface="Trebuchet MS" panose="020B0603020202020204" pitchFamily="34" charset="0"/>
                <a:ea typeface="MS PGothic" panose="020B0600070205080204" pitchFamily="34" charset="-128"/>
              </a:rPr>
              <a:t>‘Out :)'</a:t>
            </a:r>
            <a:endParaRPr lang="en-US" altLang="en-US" sz="2000" dirty="0">
              <a:solidFill>
                <a:schemeClr val="tx1"/>
              </a:solidFill>
              <a:latin typeface="Trebuchet MS" panose="020B0603020202020204" pitchFamily="34" charset="0"/>
              <a:ea typeface="MS PGothic" panose="020B0600070205080204" pitchFamily="34" charset="-128"/>
            </a:endParaRPr>
          </a:p>
        </p:txBody>
      </p:sp>
      <p:sp>
        <p:nvSpPr>
          <p:cNvPr id="18453" name="Rectangle 21"/>
          <p:cNvSpPr>
            <a:spLocks/>
          </p:cNvSpPr>
          <p:nvPr/>
        </p:nvSpPr>
        <p:spPr bwMode="auto">
          <a:xfrm>
            <a:off x="2585085" y="2240213"/>
            <a:ext cx="362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algn="ctr" eaLnBrk="1" hangingPunct="1"/>
            <a:r>
              <a:rPr lang="en-US" altLang="en-US" sz="2000">
                <a:solidFill>
                  <a:schemeClr val="tx1"/>
                </a:solidFill>
                <a:latin typeface="Trebuchet MS" panose="020B0603020202020204" pitchFamily="34" charset="0"/>
                <a:ea typeface="MS PGothic" panose="020B0600070205080204" pitchFamily="34" charset="-128"/>
              </a:rPr>
              <a:t>Yes</a:t>
            </a:r>
          </a:p>
        </p:txBody>
      </p:sp>
      <p:sp>
        <p:nvSpPr>
          <p:cNvPr id="18454" name="Rectangle 22"/>
          <p:cNvSpPr>
            <a:spLocks/>
          </p:cNvSpPr>
          <p:nvPr/>
        </p:nvSpPr>
        <p:spPr bwMode="auto">
          <a:xfrm>
            <a:off x="785812" y="1554710"/>
            <a:ext cx="1643063" cy="421481"/>
          </a:xfrm>
          <a:prstGeom prst="rect">
            <a:avLst/>
          </a:prstGeom>
          <a:solidFill>
            <a:schemeClr val="accent1"/>
          </a:solidFill>
          <a:ln>
            <a:noFill/>
          </a:ln>
          <a:extLst>
            <a:ext uri="{91240B29-F687-4f45-9708-019B960494DF}">
              <a14:hiddenLine xmlns:a14="http://schemas.microsoft.com/office/drawing/2010/main" xmlns="" w="25400" cap="flat">
                <a:solidFill>
                  <a:srgbClr val="000000"/>
                </a:solidFill>
                <a:miter lim="800000"/>
                <a:headEnd type="none" w="med" len="med"/>
                <a:tailEnd type="none" w="med" len="med"/>
              </a14:hiddenLine>
            </a:ext>
          </a:extLst>
        </p:spPr>
        <p:txBody>
          <a:bodyPr lIns="0" tIns="0" rIns="0" bIns="0" anchor="ct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algn="ctr" eaLnBrk="1" hangingPunct="1"/>
            <a:r>
              <a:rPr lang="en-US" altLang="en-US" sz="2000" dirty="0">
                <a:solidFill>
                  <a:schemeClr val="tx1"/>
                </a:solidFill>
                <a:latin typeface="Trebuchet MS" panose="020B0603020202020204" pitchFamily="34" charset="0"/>
                <a:ea typeface="MS PGothic" panose="020B0600070205080204" pitchFamily="34" charset="-128"/>
              </a:rPr>
              <a:t>n = 5</a:t>
            </a:r>
          </a:p>
        </p:txBody>
      </p:sp>
      <p:sp>
        <p:nvSpPr>
          <p:cNvPr id="18455" name="Rectangle 23"/>
          <p:cNvSpPr>
            <a:spLocks/>
          </p:cNvSpPr>
          <p:nvPr/>
        </p:nvSpPr>
        <p:spPr bwMode="auto">
          <a:xfrm>
            <a:off x="2014537" y="3004891"/>
            <a:ext cx="1643063" cy="421481"/>
          </a:xfrm>
          <a:prstGeom prst="rect">
            <a:avLst/>
          </a:prstGeom>
          <a:solidFill>
            <a:schemeClr val="accent1"/>
          </a:solidFill>
          <a:ln>
            <a:noFill/>
          </a:ln>
          <a:extLst>
            <a:ext uri="{91240B29-F687-4f45-9708-019B960494DF}">
              <a14:hiddenLine xmlns:a14="http://schemas.microsoft.com/office/drawing/2010/main" xmlns="" w="25400" cap="flat">
                <a:solidFill>
                  <a:srgbClr val="000000"/>
                </a:solidFill>
                <a:miter lim="800000"/>
                <a:headEnd type="none" w="med" len="med"/>
                <a:tailEnd type="none" w="med" len="med"/>
              </a14:hiddenLine>
            </a:ext>
          </a:extLst>
        </p:spPr>
        <p:txBody>
          <a:bodyPr lIns="0" tIns="0" rIns="0" bIns="0" anchor="ct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algn="ctr" eaLnBrk="1" hangingPunct="1"/>
            <a:r>
              <a:rPr lang="en-US" altLang="en-US" sz="2000">
                <a:solidFill>
                  <a:schemeClr val="tx1"/>
                </a:solidFill>
                <a:latin typeface="Trebuchet MS" panose="020B0603020202020204" pitchFamily="34" charset="0"/>
                <a:ea typeface="MS PGothic" panose="020B0600070205080204" pitchFamily="34" charset="-128"/>
              </a:rPr>
              <a:t>print </a:t>
            </a:r>
            <a:r>
              <a:rPr lang="en-US" altLang="en-US" sz="2000">
                <a:solidFill>
                  <a:srgbClr val="FF0000"/>
                </a:solidFill>
                <a:latin typeface="Trebuchet MS" panose="020B0603020202020204" pitchFamily="34" charset="0"/>
                <a:ea typeface="MS PGothic" panose="020B0600070205080204" pitchFamily="34" charset="-128"/>
              </a:rPr>
              <a:t>n</a:t>
            </a:r>
          </a:p>
        </p:txBody>
      </p:sp>
      <p:sp>
        <p:nvSpPr>
          <p:cNvPr id="25" name="Title 1"/>
          <p:cNvSpPr txBox="1">
            <a:spLocks/>
          </p:cNvSpPr>
          <p:nvPr/>
        </p:nvSpPr>
        <p:spPr bwMode="auto">
          <a:xfrm>
            <a:off x="2002183" y="409079"/>
            <a:ext cx="6480720" cy="1000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2800" b="1" kern="1200">
                <a:solidFill>
                  <a:srgbClr val="28166F"/>
                </a:solidFill>
                <a:effectLst>
                  <a:outerShdw blurRad="38100" dist="38100" dir="2700000" algn="tl">
                    <a:srgbClr val="000000">
                      <a:alpha val="43137"/>
                    </a:srgbClr>
                  </a:outerShdw>
                </a:effectLst>
                <a:latin typeface="Trebuchet MS" pitchFamily="34" charset="0"/>
                <a:ea typeface="+mj-ea"/>
                <a:cs typeface="+mj-cs"/>
              </a:defRPr>
            </a:lvl1pPr>
            <a:lvl2pPr algn="ctr" rtl="0" eaLnBrk="1" fontAlgn="base" hangingPunct="1">
              <a:spcBef>
                <a:spcPct val="0"/>
              </a:spcBef>
              <a:spcAft>
                <a:spcPct val="0"/>
              </a:spcAft>
              <a:defRPr sz="4400">
                <a:solidFill>
                  <a:srgbClr val="28166F"/>
                </a:solidFill>
                <a:latin typeface="Trebuchet MS" pitchFamily="34" charset="0"/>
              </a:defRPr>
            </a:lvl2pPr>
            <a:lvl3pPr algn="ctr" rtl="0" eaLnBrk="1" fontAlgn="base" hangingPunct="1">
              <a:spcBef>
                <a:spcPct val="0"/>
              </a:spcBef>
              <a:spcAft>
                <a:spcPct val="0"/>
              </a:spcAft>
              <a:defRPr sz="4400">
                <a:solidFill>
                  <a:srgbClr val="28166F"/>
                </a:solidFill>
                <a:latin typeface="Trebuchet MS" pitchFamily="34" charset="0"/>
              </a:defRPr>
            </a:lvl3pPr>
            <a:lvl4pPr algn="ctr" rtl="0" eaLnBrk="1" fontAlgn="base" hangingPunct="1">
              <a:spcBef>
                <a:spcPct val="0"/>
              </a:spcBef>
              <a:spcAft>
                <a:spcPct val="0"/>
              </a:spcAft>
              <a:defRPr sz="4400">
                <a:solidFill>
                  <a:srgbClr val="28166F"/>
                </a:solidFill>
                <a:latin typeface="Trebuchet MS" pitchFamily="34" charset="0"/>
              </a:defRPr>
            </a:lvl4pPr>
            <a:lvl5pPr algn="ctr" rtl="0" eaLnBrk="1" fontAlgn="base" hangingPunct="1">
              <a:spcBef>
                <a:spcPct val="0"/>
              </a:spcBef>
              <a:spcAft>
                <a:spcPct val="0"/>
              </a:spcAft>
              <a:defRPr sz="4400">
                <a:solidFill>
                  <a:srgbClr val="28166F"/>
                </a:solidFill>
                <a:latin typeface="Trebuchet MS"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ro-RO" sz="3200" dirty="0">
                <a:solidFill>
                  <a:srgbClr val="002060"/>
                </a:solidFill>
                <a:effectLst/>
              </a:rPr>
              <a:t>The while </a:t>
            </a:r>
            <a:r>
              <a:rPr lang="en-US" sz="3200" dirty="0">
                <a:solidFill>
                  <a:srgbClr val="002060"/>
                </a:solidFill>
                <a:effectLst/>
              </a:rPr>
              <a:t>s</a:t>
            </a:r>
            <a:r>
              <a:rPr lang="ro-RO" sz="3200" dirty="0" smtClean="0">
                <a:solidFill>
                  <a:srgbClr val="002060"/>
                </a:solidFill>
                <a:effectLst/>
              </a:rPr>
              <a:t>tatement</a:t>
            </a:r>
            <a:endParaRPr lang="ro-RO" sz="3200" dirty="0">
              <a:solidFill>
                <a:srgbClr val="002060"/>
              </a:solidFill>
              <a:effectLst/>
            </a:endParaRPr>
          </a:p>
        </p:txBody>
      </p:sp>
      <p:sp>
        <p:nvSpPr>
          <p:cNvPr id="18440" name="Rectangle 8"/>
          <p:cNvSpPr>
            <a:spLocks/>
          </p:cNvSpPr>
          <p:nvPr/>
        </p:nvSpPr>
        <p:spPr bwMode="auto">
          <a:xfrm>
            <a:off x="2007394" y="3690691"/>
            <a:ext cx="1643063" cy="421481"/>
          </a:xfrm>
          <a:prstGeom prst="rect">
            <a:avLst/>
          </a:prstGeom>
          <a:solidFill>
            <a:schemeClr val="accent1"/>
          </a:solidFill>
          <a:ln>
            <a:noFill/>
          </a:ln>
          <a:extLst>
            <a:ext uri="{91240B29-F687-4f45-9708-019B960494DF}">
              <a14:hiddenLine xmlns:a14="http://schemas.microsoft.com/office/drawing/2010/main" xmlns="" w="25400" cap="flat">
                <a:solidFill>
                  <a:srgbClr val="000000"/>
                </a:solidFill>
                <a:miter lim="800000"/>
                <a:headEnd type="none" w="med" len="med"/>
                <a:tailEnd type="none" w="med" len="med"/>
              </a14:hiddenLine>
            </a:ext>
          </a:extLst>
        </p:spPr>
        <p:txBody>
          <a:bodyPr lIns="0" tIns="0" rIns="0" bIns="0" anchor="ct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algn="ctr" eaLnBrk="1" hangingPunct="1"/>
            <a:r>
              <a:rPr lang="en-US" altLang="en-US" sz="2000" dirty="0" smtClean="0">
                <a:solidFill>
                  <a:schemeClr val="tx1"/>
                </a:solidFill>
                <a:latin typeface="Trebuchet MS" panose="020B0603020202020204" pitchFamily="34" charset="0"/>
                <a:ea typeface="MS PGothic" panose="020B0600070205080204" pitchFamily="34" charset="-128"/>
              </a:rPr>
              <a:t> n </a:t>
            </a:r>
            <a:r>
              <a:rPr lang="en-US" altLang="en-US" sz="2000" dirty="0">
                <a:solidFill>
                  <a:schemeClr val="tx1"/>
                </a:solidFill>
                <a:latin typeface="Trebuchet MS" panose="020B0603020202020204" pitchFamily="34" charset="0"/>
                <a:ea typeface="MS PGothic" panose="020B0600070205080204" pitchFamily="34" charset="-128"/>
              </a:rPr>
              <a:t>= n -1</a:t>
            </a:r>
          </a:p>
        </p:txBody>
      </p:sp>
    </p:spTree>
    <p:extLst>
      <p:ext uri="{BB962C8B-B14F-4D97-AF65-F5344CB8AC3E}">
        <p14:creationId xmlns:p14="http://schemas.microsoft.com/office/powerpoint/2010/main" val="194688221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p:cNvSpPr>
          <p:nvPr/>
        </p:nvSpPr>
        <p:spPr bwMode="auto">
          <a:xfrm>
            <a:off x="4980087" y="2502099"/>
            <a:ext cx="2190280" cy="184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algn="l" eaLnBrk="1" hangingPunct="1"/>
            <a:r>
              <a:rPr lang="en-US" altLang="en-US" sz="2400" dirty="0">
                <a:solidFill>
                  <a:schemeClr val="tx1"/>
                </a:solidFill>
                <a:latin typeface="Trebuchet MS" panose="020B0603020202020204" pitchFamily="34" charset="0"/>
                <a:ea typeface="MS PGothic" panose="020B0600070205080204" pitchFamily="34" charset="-128"/>
              </a:rPr>
              <a:t>n = </a:t>
            </a:r>
            <a:r>
              <a:rPr lang="en-US" altLang="en-US" sz="2400" dirty="0" smtClean="0">
                <a:solidFill>
                  <a:schemeClr val="tx1"/>
                </a:solidFill>
                <a:latin typeface="Trebuchet MS" panose="020B0603020202020204" pitchFamily="34" charset="0"/>
                <a:ea typeface="MS PGothic" panose="020B0600070205080204" pitchFamily="34" charset="-128"/>
              </a:rPr>
              <a:t>1</a:t>
            </a:r>
            <a:endParaRPr lang="en-US" altLang="en-US" sz="2400" dirty="0">
              <a:solidFill>
                <a:schemeClr val="tx1"/>
              </a:solidFill>
              <a:latin typeface="Trebuchet MS" panose="020B0603020202020204" pitchFamily="34" charset="0"/>
              <a:ea typeface="MS PGothic" panose="020B0600070205080204" pitchFamily="34" charset="-128"/>
            </a:endParaRPr>
          </a:p>
          <a:p>
            <a:pPr algn="l" eaLnBrk="1" hangingPunct="1"/>
            <a:r>
              <a:rPr lang="en-US" altLang="en-US" sz="2400" dirty="0">
                <a:solidFill>
                  <a:srgbClr val="FF0000"/>
                </a:solidFill>
                <a:latin typeface="Trebuchet MS" panose="020B0603020202020204" pitchFamily="34" charset="0"/>
                <a:ea typeface="MS PGothic" panose="020B0600070205080204" pitchFamily="34" charset="-128"/>
              </a:rPr>
              <a:t>while n &gt; 0 :</a:t>
            </a:r>
          </a:p>
          <a:p>
            <a:pPr algn="l" eaLnBrk="1" hangingPunct="1"/>
            <a:r>
              <a:rPr lang="en-US" altLang="en-US" sz="2400" dirty="0">
                <a:solidFill>
                  <a:schemeClr val="tx1"/>
                </a:solidFill>
                <a:latin typeface="Trebuchet MS" panose="020B0603020202020204" pitchFamily="34" charset="0"/>
                <a:ea typeface="MS PGothic" panose="020B0600070205080204" pitchFamily="34" charset="-128"/>
              </a:rPr>
              <a:t>    print </a:t>
            </a:r>
            <a:r>
              <a:rPr lang="en-US" altLang="en-US" sz="2400" dirty="0" smtClean="0">
                <a:solidFill>
                  <a:schemeClr val="tx1"/>
                </a:solidFill>
                <a:latin typeface="Trebuchet MS" panose="020B0603020202020204" pitchFamily="34" charset="0"/>
                <a:ea typeface="MS PGothic" panose="020B0600070205080204" pitchFamily="34" charset="-128"/>
              </a:rPr>
              <a:t>'Lather’</a:t>
            </a:r>
            <a:endParaRPr lang="en-US" altLang="en-US" sz="2400" dirty="0">
              <a:solidFill>
                <a:schemeClr val="tx1"/>
              </a:solidFill>
              <a:latin typeface="Trebuchet MS" panose="020B0603020202020204" pitchFamily="34" charset="0"/>
              <a:ea typeface="MS PGothic" panose="020B0600070205080204" pitchFamily="34" charset="-128"/>
            </a:endParaRPr>
          </a:p>
          <a:p>
            <a:pPr algn="l" eaLnBrk="1" hangingPunct="1"/>
            <a:r>
              <a:rPr lang="en-US" altLang="en-US" sz="2400" dirty="0">
                <a:solidFill>
                  <a:schemeClr val="tx1"/>
                </a:solidFill>
                <a:latin typeface="Trebuchet MS" panose="020B0603020202020204" pitchFamily="34" charset="0"/>
                <a:ea typeface="MS PGothic" panose="020B0600070205080204" pitchFamily="34" charset="-128"/>
              </a:rPr>
              <a:t>    print 'Rinse'</a:t>
            </a:r>
          </a:p>
          <a:p>
            <a:pPr algn="l" eaLnBrk="1" hangingPunct="1"/>
            <a:r>
              <a:rPr lang="en-US" altLang="en-US" sz="2400" dirty="0">
                <a:solidFill>
                  <a:schemeClr val="tx1"/>
                </a:solidFill>
                <a:latin typeface="Trebuchet MS" panose="020B0603020202020204" pitchFamily="34" charset="0"/>
                <a:ea typeface="MS PGothic" panose="020B0600070205080204" pitchFamily="34" charset="-128"/>
              </a:rPr>
              <a:t>print 'Dry off!'</a:t>
            </a:r>
          </a:p>
        </p:txBody>
      </p:sp>
      <p:sp>
        <p:nvSpPr>
          <p:cNvPr id="19459" name="Line 3"/>
          <p:cNvSpPr>
            <a:spLocks noChangeShapeType="1"/>
          </p:cNvSpPr>
          <p:nvPr/>
        </p:nvSpPr>
        <p:spPr bwMode="auto">
          <a:xfrm rot="10800000">
            <a:off x="1596628" y="1912171"/>
            <a:ext cx="8037" cy="318790"/>
          </a:xfrm>
          <a:prstGeom prst="line">
            <a:avLst/>
          </a:prstGeom>
          <a:noFill/>
          <a:ln w="50800">
            <a:solidFill>
              <a:srgbClr val="0070C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pPr algn="ctr"/>
            <a:endParaRPr lang="en-US" sz="2000">
              <a:latin typeface="Trebuchet MS" panose="020B0603020202020204" pitchFamily="34" charset="0"/>
            </a:endParaRPr>
          </a:p>
        </p:txBody>
      </p:sp>
      <p:sp>
        <p:nvSpPr>
          <p:cNvPr id="19460" name="AutoShape 4"/>
          <p:cNvSpPr>
            <a:spLocks/>
          </p:cNvSpPr>
          <p:nvPr/>
        </p:nvSpPr>
        <p:spPr bwMode="auto">
          <a:xfrm>
            <a:off x="800100" y="2227389"/>
            <a:ext cx="1614488" cy="714375"/>
          </a:xfrm>
          <a:prstGeom prst="diamond">
            <a:avLst/>
          </a:prstGeom>
          <a:solidFill>
            <a:schemeClr val="accent1"/>
          </a:solidFill>
          <a:ln>
            <a:noFill/>
          </a:ln>
          <a:extLst>
            <a:ext uri="{91240B29-F687-4f45-9708-019B960494DF}">
              <a14:hiddenLine xmlns:a14="http://schemas.microsoft.com/office/drawing/2010/main" xmlns="" w="25400" cap="flat">
                <a:solidFill>
                  <a:srgbClr val="000000"/>
                </a:solidFill>
                <a:miter lim="800000"/>
                <a:headEnd type="none" w="med" len="med"/>
                <a:tailEnd type="none" w="med" len="med"/>
              </a14:hiddenLine>
            </a:ext>
          </a:extLst>
        </p:spPr>
        <p:txBody>
          <a:bodyPr lIns="0" tIns="0" rIns="0" bIns="0" anchor="ct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algn="ctr" eaLnBrk="1" hangingPunct="1"/>
            <a:r>
              <a:rPr lang="en-US" altLang="en-US" sz="2000">
                <a:solidFill>
                  <a:srgbClr val="FF0000"/>
                </a:solidFill>
                <a:latin typeface="Trebuchet MS" panose="020B0603020202020204" pitchFamily="34" charset="0"/>
                <a:ea typeface="MS PGothic" panose="020B0600070205080204" pitchFamily="34" charset="-128"/>
              </a:rPr>
              <a:t>n &gt; 0 ?</a:t>
            </a:r>
          </a:p>
        </p:txBody>
      </p:sp>
      <p:sp>
        <p:nvSpPr>
          <p:cNvPr id="19461" name="Line 5"/>
          <p:cNvSpPr>
            <a:spLocks noChangeShapeType="1"/>
          </p:cNvSpPr>
          <p:nvPr/>
        </p:nvSpPr>
        <p:spPr bwMode="auto">
          <a:xfrm rot="10800000" flipH="1">
            <a:off x="1595736" y="2941764"/>
            <a:ext cx="11608" cy="1303734"/>
          </a:xfrm>
          <a:prstGeom prst="line">
            <a:avLst/>
          </a:prstGeom>
          <a:noFill/>
          <a:ln w="50800">
            <a:solidFill>
              <a:srgbClr val="0070C0"/>
            </a:solidFill>
            <a:miter lim="800000"/>
            <a:headEnd/>
            <a:tailEnd type="stealth" w="med" len="med"/>
          </a:ln>
          <a:extLst>
            <a:ext uri="{909E8E84-426E-40DD-AFC4-6F175D3DCCD1}">
              <a14:hiddenFill xmlns:a14="http://schemas.microsoft.com/office/drawing/2010/main">
                <a:noFill/>
              </a14:hiddenFill>
            </a:ext>
          </a:extLst>
        </p:spPr>
        <p:txBody>
          <a:bodyPr lIns="0" tIns="0" rIns="0" bIns="0"/>
          <a:lstStyle/>
          <a:p>
            <a:pPr algn="ctr"/>
            <a:endParaRPr lang="en-US" sz="2000">
              <a:latin typeface="Trebuchet MS" panose="020B0603020202020204" pitchFamily="34" charset="0"/>
            </a:endParaRPr>
          </a:p>
        </p:txBody>
      </p:sp>
      <p:sp>
        <p:nvSpPr>
          <p:cNvPr id="19462" name="Line 6"/>
          <p:cNvSpPr>
            <a:spLocks noChangeShapeType="1"/>
          </p:cNvSpPr>
          <p:nvPr/>
        </p:nvSpPr>
        <p:spPr bwMode="auto">
          <a:xfrm rot="10800000">
            <a:off x="2407444" y="2581004"/>
            <a:ext cx="437555" cy="8930"/>
          </a:xfrm>
          <a:prstGeom prst="line">
            <a:avLst/>
          </a:prstGeom>
          <a:noFill/>
          <a:ln w="50800">
            <a:solidFill>
              <a:srgbClr val="0070C0"/>
            </a:solidFill>
            <a:miter lim="800000"/>
            <a:headEnd/>
            <a:tailEnd/>
          </a:ln>
          <a:extLst>
            <a:ext uri="{909E8E84-426E-40DD-AFC4-6F175D3DCCD1}">
              <a14:hiddenFill xmlns:a14="http://schemas.microsoft.com/office/drawing/2010/main">
                <a:noFill/>
              </a14:hiddenFill>
            </a:ext>
          </a:extLst>
        </p:spPr>
        <p:txBody>
          <a:bodyPr lIns="0" tIns="0" rIns="0" bIns="0"/>
          <a:lstStyle/>
          <a:p>
            <a:pPr algn="ctr"/>
            <a:endParaRPr lang="en-US" sz="2000">
              <a:latin typeface="Trebuchet MS" panose="020B0603020202020204" pitchFamily="34" charset="0"/>
            </a:endParaRPr>
          </a:p>
        </p:txBody>
      </p:sp>
      <p:sp>
        <p:nvSpPr>
          <p:cNvPr id="19463" name="Line 7"/>
          <p:cNvSpPr>
            <a:spLocks noChangeShapeType="1"/>
          </p:cNvSpPr>
          <p:nvPr/>
        </p:nvSpPr>
        <p:spPr bwMode="auto">
          <a:xfrm rot="10800000" flipH="1">
            <a:off x="2826247" y="2581005"/>
            <a:ext cx="8930" cy="362545"/>
          </a:xfrm>
          <a:prstGeom prst="line">
            <a:avLst/>
          </a:prstGeom>
          <a:noFill/>
          <a:ln w="50800">
            <a:solidFill>
              <a:srgbClr val="0070C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pPr algn="ctr"/>
            <a:endParaRPr lang="en-US" sz="2000">
              <a:latin typeface="Trebuchet MS" panose="020B0603020202020204" pitchFamily="34" charset="0"/>
            </a:endParaRPr>
          </a:p>
        </p:txBody>
      </p:sp>
      <p:sp>
        <p:nvSpPr>
          <p:cNvPr id="19464" name="Line 8"/>
          <p:cNvSpPr>
            <a:spLocks noChangeShapeType="1"/>
          </p:cNvSpPr>
          <p:nvPr/>
        </p:nvSpPr>
        <p:spPr bwMode="auto">
          <a:xfrm flipH="1">
            <a:off x="2826247" y="3047134"/>
            <a:ext cx="893" cy="1177826"/>
          </a:xfrm>
          <a:prstGeom prst="line">
            <a:avLst/>
          </a:prstGeom>
          <a:noFill/>
          <a:ln w="50800">
            <a:solidFill>
              <a:srgbClr val="0070C0"/>
            </a:solidFill>
            <a:miter lim="800000"/>
            <a:headEnd/>
            <a:tailEnd/>
          </a:ln>
          <a:extLst>
            <a:ext uri="{909E8E84-426E-40DD-AFC4-6F175D3DCCD1}">
              <a14:hiddenFill xmlns:a14="http://schemas.microsoft.com/office/drawing/2010/main">
                <a:noFill/>
              </a14:hiddenFill>
            </a:ext>
          </a:extLst>
        </p:spPr>
        <p:txBody>
          <a:bodyPr lIns="0" tIns="0" rIns="0" bIns="0"/>
          <a:lstStyle/>
          <a:p>
            <a:pPr algn="ctr"/>
            <a:endParaRPr lang="en-US" sz="2000">
              <a:latin typeface="Trebuchet MS" panose="020B0603020202020204" pitchFamily="34" charset="0"/>
            </a:endParaRPr>
          </a:p>
        </p:txBody>
      </p:sp>
      <p:sp>
        <p:nvSpPr>
          <p:cNvPr id="19465" name="Line 9"/>
          <p:cNvSpPr>
            <a:spLocks noChangeShapeType="1"/>
          </p:cNvSpPr>
          <p:nvPr/>
        </p:nvSpPr>
        <p:spPr bwMode="auto">
          <a:xfrm>
            <a:off x="1604665" y="4226746"/>
            <a:ext cx="1230511" cy="8036"/>
          </a:xfrm>
          <a:prstGeom prst="line">
            <a:avLst/>
          </a:prstGeom>
          <a:noFill/>
          <a:ln w="50800">
            <a:solidFill>
              <a:srgbClr val="0070C0"/>
            </a:solidFill>
            <a:miter lim="800000"/>
            <a:headEnd/>
            <a:tailEnd/>
          </a:ln>
          <a:extLst>
            <a:ext uri="{909E8E84-426E-40DD-AFC4-6F175D3DCCD1}">
              <a14:hiddenFill xmlns:a14="http://schemas.microsoft.com/office/drawing/2010/main">
                <a:noFill/>
              </a14:hiddenFill>
            </a:ext>
          </a:extLst>
        </p:spPr>
        <p:txBody>
          <a:bodyPr lIns="0" tIns="0" rIns="0" bIns="0"/>
          <a:lstStyle/>
          <a:p>
            <a:pPr algn="ctr"/>
            <a:endParaRPr lang="en-US" sz="2000">
              <a:latin typeface="Trebuchet MS" panose="020B0603020202020204" pitchFamily="34" charset="0"/>
            </a:endParaRPr>
          </a:p>
        </p:txBody>
      </p:sp>
      <p:sp>
        <p:nvSpPr>
          <p:cNvPr id="19466" name="Line 10"/>
          <p:cNvSpPr>
            <a:spLocks noChangeShapeType="1"/>
          </p:cNvSpPr>
          <p:nvPr/>
        </p:nvSpPr>
        <p:spPr bwMode="auto">
          <a:xfrm flipH="1">
            <a:off x="600075" y="2589934"/>
            <a:ext cx="223242" cy="1786"/>
          </a:xfrm>
          <a:prstGeom prst="line">
            <a:avLst/>
          </a:prstGeom>
          <a:noFill/>
          <a:ln w="50800">
            <a:solidFill>
              <a:srgbClr val="0070C0"/>
            </a:solidFill>
            <a:miter lim="800000"/>
            <a:headEnd/>
            <a:tailEnd type="stealth" w="med" len="med"/>
          </a:ln>
          <a:extLst>
            <a:ext uri="{909E8E84-426E-40DD-AFC4-6F175D3DCCD1}">
              <a14:hiddenFill xmlns:a14="http://schemas.microsoft.com/office/drawing/2010/main">
                <a:noFill/>
              </a14:hiddenFill>
            </a:ext>
          </a:extLst>
        </p:spPr>
        <p:txBody>
          <a:bodyPr lIns="0" tIns="0" rIns="0" bIns="0"/>
          <a:lstStyle/>
          <a:p>
            <a:pPr algn="ctr"/>
            <a:endParaRPr lang="en-US" sz="2000">
              <a:latin typeface="Trebuchet MS" panose="020B0603020202020204" pitchFamily="34" charset="0"/>
            </a:endParaRPr>
          </a:p>
        </p:txBody>
      </p:sp>
      <p:sp>
        <p:nvSpPr>
          <p:cNvPr id="19467" name="Line 11"/>
          <p:cNvSpPr>
            <a:spLocks noChangeShapeType="1"/>
          </p:cNvSpPr>
          <p:nvPr/>
        </p:nvSpPr>
        <p:spPr bwMode="auto">
          <a:xfrm rot="10800000" flipH="1">
            <a:off x="1597522" y="4495530"/>
            <a:ext cx="8930" cy="362545"/>
          </a:xfrm>
          <a:prstGeom prst="line">
            <a:avLst/>
          </a:prstGeom>
          <a:noFill/>
          <a:ln w="50800">
            <a:solidFill>
              <a:srgbClr val="0070C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pPr algn="ctr"/>
            <a:endParaRPr lang="en-US" sz="2000">
              <a:latin typeface="Trebuchet MS" panose="020B0603020202020204" pitchFamily="34" charset="0"/>
            </a:endParaRPr>
          </a:p>
        </p:txBody>
      </p:sp>
      <p:sp>
        <p:nvSpPr>
          <p:cNvPr id="19468" name="Line 12"/>
          <p:cNvSpPr>
            <a:spLocks noChangeShapeType="1"/>
          </p:cNvSpPr>
          <p:nvPr/>
        </p:nvSpPr>
        <p:spPr bwMode="auto">
          <a:xfrm rot="10800000">
            <a:off x="598289" y="2573861"/>
            <a:ext cx="20539" cy="1931492"/>
          </a:xfrm>
          <a:prstGeom prst="line">
            <a:avLst/>
          </a:prstGeom>
          <a:noFill/>
          <a:ln w="50800">
            <a:solidFill>
              <a:srgbClr val="0070C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pPr algn="ctr"/>
            <a:endParaRPr lang="en-US" sz="2000">
              <a:latin typeface="Trebuchet MS" panose="020B0603020202020204" pitchFamily="34" charset="0"/>
            </a:endParaRPr>
          </a:p>
        </p:txBody>
      </p:sp>
      <p:sp>
        <p:nvSpPr>
          <p:cNvPr id="19469" name="Line 13"/>
          <p:cNvSpPr>
            <a:spLocks noChangeShapeType="1"/>
          </p:cNvSpPr>
          <p:nvPr/>
        </p:nvSpPr>
        <p:spPr bwMode="auto">
          <a:xfrm>
            <a:off x="609898" y="4505352"/>
            <a:ext cx="985838" cy="0"/>
          </a:xfrm>
          <a:prstGeom prst="line">
            <a:avLst/>
          </a:prstGeom>
          <a:noFill/>
          <a:ln w="50800">
            <a:solidFill>
              <a:srgbClr val="0070C0"/>
            </a:solidFill>
            <a:miter lim="800000"/>
            <a:headEnd/>
            <a:tailEnd/>
          </a:ln>
          <a:extLst>
            <a:ext uri="{909E8E84-426E-40DD-AFC4-6F175D3DCCD1}">
              <a14:hiddenFill xmlns:a14="http://schemas.microsoft.com/office/drawing/2010/main">
                <a:noFill/>
              </a14:hiddenFill>
            </a:ext>
          </a:extLst>
        </p:spPr>
        <p:txBody>
          <a:bodyPr lIns="0" tIns="0" rIns="0" bIns="0"/>
          <a:lstStyle/>
          <a:p>
            <a:pPr algn="ctr"/>
            <a:endParaRPr lang="en-US" sz="2000">
              <a:latin typeface="Trebuchet MS" panose="020B0603020202020204" pitchFamily="34" charset="0"/>
            </a:endParaRPr>
          </a:p>
        </p:txBody>
      </p:sp>
      <p:sp>
        <p:nvSpPr>
          <p:cNvPr id="19470" name="Rectangle 14"/>
          <p:cNvSpPr>
            <a:spLocks/>
          </p:cNvSpPr>
          <p:nvPr/>
        </p:nvSpPr>
        <p:spPr bwMode="auto">
          <a:xfrm>
            <a:off x="305395" y="2182305"/>
            <a:ext cx="304571" cy="31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eaLnBrk="1" hangingPunct="1"/>
            <a:r>
              <a:rPr lang="en-US" altLang="en-US" sz="2000">
                <a:solidFill>
                  <a:schemeClr val="tx1"/>
                </a:solidFill>
                <a:latin typeface="Trebuchet MS" panose="020B0603020202020204" pitchFamily="34" charset="0"/>
                <a:ea typeface="MS PGothic" panose="020B0600070205080204" pitchFamily="34" charset="-128"/>
              </a:rPr>
              <a:t>No</a:t>
            </a:r>
          </a:p>
        </p:txBody>
      </p:sp>
      <p:sp>
        <p:nvSpPr>
          <p:cNvPr id="19471" name="Rectangle 15"/>
          <p:cNvSpPr>
            <a:spLocks/>
          </p:cNvSpPr>
          <p:nvPr/>
        </p:nvSpPr>
        <p:spPr bwMode="auto">
          <a:xfrm>
            <a:off x="785812" y="4842001"/>
            <a:ext cx="1643063" cy="421481"/>
          </a:xfrm>
          <a:prstGeom prst="rect">
            <a:avLst/>
          </a:prstGeom>
          <a:solidFill>
            <a:schemeClr val="accent1"/>
          </a:solidFill>
          <a:ln>
            <a:noFill/>
          </a:ln>
          <a:extLst>
            <a:ext uri="{91240B29-F687-4f45-9708-019B960494DF}">
              <a14:hiddenLine xmlns:a14="http://schemas.microsoft.com/office/drawing/2010/main" xmlns="" w="25400" cap="flat">
                <a:solidFill>
                  <a:srgbClr val="000000"/>
                </a:solidFill>
                <a:miter lim="800000"/>
                <a:headEnd type="none" w="med" len="med"/>
                <a:tailEnd type="none" w="med" len="med"/>
              </a14:hiddenLine>
            </a:ext>
          </a:extLst>
        </p:spPr>
        <p:txBody>
          <a:bodyPr lIns="0" tIns="0" rIns="0" bIns="0" anchor="ct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algn="ctr" eaLnBrk="1" hangingPunct="1"/>
            <a:r>
              <a:rPr lang="en-US" altLang="en-US" sz="2000" dirty="0">
                <a:solidFill>
                  <a:schemeClr val="tx1"/>
                </a:solidFill>
                <a:latin typeface="Trebuchet MS" panose="020B0603020202020204" pitchFamily="34" charset="0"/>
                <a:ea typeface="MS PGothic" panose="020B0600070205080204" pitchFamily="34" charset="-128"/>
              </a:rPr>
              <a:t>print 'Dry off!'</a:t>
            </a:r>
          </a:p>
        </p:txBody>
      </p:sp>
      <p:sp>
        <p:nvSpPr>
          <p:cNvPr id="19472" name="Rectangle 16"/>
          <p:cNvSpPr>
            <a:spLocks/>
          </p:cNvSpPr>
          <p:nvPr/>
        </p:nvSpPr>
        <p:spPr bwMode="auto">
          <a:xfrm>
            <a:off x="2620863" y="2182305"/>
            <a:ext cx="367088" cy="31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algn="ctr" eaLnBrk="1" hangingPunct="1"/>
            <a:r>
              <a:rPr lang="en-US" altLang="en-US" sz="2000">
                <a:solidFill>
                  <a:schemeClr val="tx1"/>
                </a:solidFill>
                <a:latin typeface="Trebuchet MS" panose="020B0603020202020204" pitchFamily="34" charset="0"/>
                <a:ea typeface="MS PGothic" panose="020B0600070205080204" pitchFamily="34" charset="-128"/>
              </a:rPr>
              <a:t>Yes</a:t>
            </a:r>
          </a:p>
        </p:txBody>
      </p:sp>
      <p:sp>
        <p:nvSpPr>
          <p:cNvPr id="19473" name="Rectangle 17"/>
          <p:cNvSpPr>
            <a:spLocks/>
          </p:cNvSpPr>
          <p:nvPr/>
        </p:nvSpPr>
        <p:spPr bwMode="auto">
          <a:xfrm>
            <a:off x="785812" y="1498726"/>
            <a:ext cx="1643063" cy="421481"/>
          </a:xfrm>
          <a:prstGeom prst="rect">
            <a:avLst/>
          </a:prstGeom>
          <a:solidFill>
            <a:schemeClr val="accent1"/>
          </a:solidFill>
          <a:ln>
            <a:noFill/>
          </a:ln>
          <a:extLst>
            <a:ext uri="{91240B29-F687-4f45-9708-019B960494DF}">
              <a14:hiddenLine xmlns:a14="http://schemas.microsoft.com/office/drawing/2010/main" xmlns="" w="25400" cap="flat">
                <a:solidFill>
                  <a:srgbClr val="000000"/>
                </a:solidFill>
                <a:miter lim="800000"/>
                <a:headEnd type="none" w="med" len="med"/>
                <a:tailEnd type="none" w="med" len="med"/>
              </a14:hiddenLine>
            </a:ext>
          </a:extLst>
        </p:spPr>
        <p:txBody>
          <a:bodyPr lIns="0" tIns="0" rIns="0" bIns="0" anchor="ct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algn="ctr" eaLnBrk="1" hangingPunct="1"/>
            <a:r>
              <a:rPr lang="en-US" altLang="en-US" sz="2000" dirty="0">
                <a:solidFill>
                  <a:schemeClr val="tx1"/>
                </a:solidFill>
                <a:latin typeface="Trebuchet MS" panose="020B0603020202020204" pitchFamily="34" charset="0"/>
                <a:ea typeface="MS PGothic" panose="020B0600070205080204" pitchFamily="34" charset="-128"/>
              </a:rPr>
              <a:t>n = </a:t>
            </a:r>
            <a:r>
              <a:rPr lang="en-US" altLang="en-US" sz="2000" dirty="0" smtClean="0">
                <a:solidFill>
                  <a:schemeClr val="tx1"/>
                </a:solidFill>
                <a:latin typeface="Trebuchet MS" panose="020B0603020202020204" pitchFamily="34" charset="0"/>
                <a:ea typeface="MS PGothic" panose="020B0600070205080204" pitchFamily="34" charset="-128"/>
              </a:rPr>
              <a:t>1</a:t>
            </a:r>
            <a:endParaRPr lang="en-US" altLang="en-US" sz="2000" dirty="0">
              <a:solidFill>
                <a:schemeClr val="tx1"/>
              </a:solidFill>
              <a:latin typeface="Trebuchet MS" panose="020B0603020202020204" pitchFamily="34" charset="0"/>
              <a:ea typeface="MS PGothic" panose="020B0600070205080204" pitchFamily="34" charset="-128"/>
            </a:endParaRPr>
          </a:p>
        </p:txBody>
      </p:sp>
      <p:sp>
        <p:nvSpPr>
          <p:cNvPr id="19474" name="Rectangle 18"/>
          <p:cNvSpPr>
            <a:spLocks/>
          </p:cNvSpPr>
          <p:nvPr/>
        </p:nvSpPr>
        <p:spPr bwMode="auto">
          <a:xfrm>
            <a:off x="2017217" y="2948907"/>
            <a:ext cx="1636811" cy="420589"/>
          </a:xfrm>
          <a:prstGeom prst="rect">
            <a:avLst/>
          </a:prstGeom>
          <a:solidFill>
            <a:schemeClr val="accent1"/>
          </a:solidFill>
          <a:ln>
            <a:noFill/>
          </a:ln>
          <a:extLst>
            <a:ext uri="{91240B29-F687-4f45-9708-019B960494DF}">
              <a14:hiddenLine xmlns:a14="http://schemas.microsoft.com/office/drawing/2010/main" xmlns="" w="25400" cap="flat">
                <a:solidFill>
                  <a:srgbClr val="000000"/>
                </a:solidFill>
                <a:miter lim="800000"/>
                <a:headEnd type="none" w="med" len="med"/>
                <a:tailEnd type="none" w="med" len="med"/>
              </a14:hiddenLine>
            </a:ext>
          </a:extLst>
        </p:spPr>
        <p:txBody>
          <a:bodyPr lIns="0" tIns="0" rIns="0" bIns="0" anchor="ct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algn="ctr" eaLnBrk="1" hangingPunct="1"/>
            <a:r>
              <a:rPr lang="en-US" altLang="en-US" sz="2000">
                <a:solidFill>
                  <a:schemeClr val="tx1"/>
                </a:solidFill>
                <a:latin typeface="Trebuchet MS" panose="020B0603020202020204" pitchFamily="34" charset="0"/>
                <a:ea typeface="MS PGothic" panose="020B0600070205080204" pitchFamily="34" charset="-128"/>
              </a:rPr>
              <a:t>print </a:t>
            </a:r>
            <a:r>
              <a:rPr lang="en-US" altLang="en-US" sz="2000">
                <a:solidFill>
                  <a:srgbClr val="FF0000"/>
                </a:solidFill>
                <a:latin typeface="Trebuchet MS" panose="020B0603020202020204" pitchFamily="34" charset="0"/>
                <a:ea typeface="MS PGothic" panose="020B0600070205080204" pitchFamily="34" charset="-128"/>
              </a:rPr>
              <a:t>'Lather'</a:t>
            </a:r>
          </a:p>
        </p:txBody>
      </p:sp>
      <p:sp>
        <p:nvSpPr>
          <p:cNvPr id="19475" name="Rectangle 19"/>
          <p:cNvSpPr>
            <a:spLocks/>
          </p:cNvSpPr>
          <p:nvPr/>
        </p:nvSpPr>
        <p:spPr bwMode="auto">
          <a:xfrm>
            <a:off x="2007394" y="3634707"/>
            <a:ext cx="1643063" cy="421481"/>
          </a:xfrm>
          <a:prstGeom prst="rect">
            <a:avLst/>
          </a:prstGeom>
          <a:solidFill>
            <a:schemeClr val="accent1"/>
          </a:solidFill>
          <a:ln>
            <a:noFill/>
          </a:ln>
          <a:extLst>
            <a:ext uri="{91240B29-F687-4f45-9708-019B960494DF}">
              <a14:hiddenLine xmlns:a14="http://schemas.microsoft.com/office/drawing/2010/main" xmlns="" w="25400" cap="flat">
                <a:solidFill>
                  <a:srgbClr val="000000"/>
                </a:solidFill>
                <a:miter lim="800000"/>
                <a:headEnd type="none" w="med" len="med"/>
                <a:tailEnd type="none" w="med" len="med"/>
              </a14:hiddenLine>
            </a:ext>
          </a:extLst>
        </p:spPr>
        <p:txBody>
          <a:bodyPr lIns="0" tIns="0" rIns="0" bIns="0" anchor="ct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algn="ctr" eaLnBrk="1" hangingPunct="1"/>
            <a:r>
              <a:rPr lang="en-US" altLang="en-US" sz="2000" dirty="0">
                <a:solidFill>
                  <a:schemeClr val="tx1"/>
                </a:solidFill>
                <a:latin typeface="Trebuchet MS" panose="020B0603020202020204" pitchFamily="34" charset="0"/>
                <a:ea typeface="MS PGothic" panose="020B0600070205080204" pitchFamily="34" charset="-128"/>
              </a:rPr>
              <a:t>print </a:t>
            </a:r>
            <a:r>
              <a:rPr lang="en-US" altLang="en-US" sz="2000" dirty="0">
                <a:solidFill>
                  <a:srgbClr val="FF0000"/>
                </a:solidFill>
                <a:effectLst>
                  <a:outerShdw blurRad="38100" dist="38100" dir="2700000" algn="tl">
                    <a:srgbClr val="000000">
                      <a:alpha val="43137"/>
                    </a:srgbClr>
                  </a:outerShdw>
                </a:effectLst>
                <a:latin typeface="Trebuchet MS" panose="020B0603020202020204" pitchFamily="34" charset="0"/>
                <a:ea typeface="MS PGothic" panose="020B0600070205080204" pitchFamily="34" charset="-128"/>
              </a:rPr>
              <a:t>'</a:t>
            </a:r>
            <a:r>
              <a:rPr lang="en-US" altLang="en-US" sz="2000" dirty="0">
                <a:solidFill>
                  <a:srgbClr val="FF0000"/>
                </a:solidFill>
                <a:latin typeface="Trebuchet MS" panose="020B0603020202020204" pitchFamily="34" charset="0"/>
                <a:ea typeface="MS PGothic" panose="020B0600070205080204" pitchFamily="34" charset="-128"/>
              </a:rPr>
              <a:t>Rinse</a:t>
            </a:r>
            <a:r>
              <a:rPr lang="en-US" altLang="en-US" sz="2000" dirty="0">
                <a:solidFill>
                  <a:srgbClr val="FF0000"/>
                </a:solidFill>
                <a:effectLst>
                  <a:outerShdw blurRad="38100" dist="38100" dir="2700000" algn="tl">
                    <a:srgbClr val="000000">
                      <a:alpha val="43137"/>
                    </a:srgbClr>
                  </a:outerShdw>
                </a:effectLst>
                <a:latin typeface="Trebuchet MS" panose="020B0603020202020204" pitchFamily="34" charset="0"/>
                <a:ea typeface="MS PGothic" panose="020B0600070205080204" pitchFamily="34" charset="-128"/>
              </a:rPr>
              <a:t>'</a:t>
            </a:r>
          </a:p>
        </p:txBody>
      </p:sp>
      <p:sp>
        <p:nvSpPr>
          <p:cNvPr id="2" name="Title 1"/>
          <p:cNvSpPr>
            <a:spLocks noGrp="1"/>
          </p:cNvSpPr>
          <p:nvPr>
            <p:ph type="title"/>
          </p:nvPr>
        </p:nvSpPr>
        <p:spPr/>
        <p:txBody>
          <a:bodyPr/>
          <a:lstStyle/>
          <a:p>
            <a:r>
              <a:rPr lang="en-US" dirty="0">
                <a:effectLst/>
              </a:rPr>
              <a:t>Infinite l</a:t>
            </a:r>
            <a:r>
              <a:rPr lang="en-US" dirty="0" smtClean="0">
                <a:effectLst/>
              </a:rPr>
              <a:t>oops</a:t>
            </a:r>
            <a:endParaRPr lang="en-US" dirty="0">
              <a:effectLst/>
            </a:endParaRPr>
          </a:p>
        </p:txBody>
      </p:sp>
    </p:spTree>
    <p:extLst>
      <p:ext uri="{BB962C8B-B14F-4D97-AF65-F5344CB8AC3E}">
        <p14:creationId xmlns:p14="http://schemas.microsoft.com/office/powerpoint/2010/main" val="23589782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Grp="1" noChangeArrowheads="1"/>
          </p:cNvSpPr>
          <p:nvPr>
            <p:ph type="title"/>
          </p:nvPr>
        </p:nvSpPr>
        <p:spPr/>
        <p:txBody>
          <a:bodyPr/>
          <a:lstStyle/>
          <a:p>
            <a:pPr eaLnBrk="1" hangingPunct="1">
              <a:defRPr/>
            </a:pPr>
            <a:r>
              <a:rPr lang="en-US" dirty="0" smtClean="0">
                <a:solidFill>
                  <a:srgbClr val="002060"/>
                </a:solidFill>
                <a:effectLst/>
                <a:sym typeface="Gill Sans" charset="0"/>
              </a:rPr>
              <a:t>Breaking Out of a Loop</a:t>
            </a:r>
          </a:p>
        </p:txBody>
      </p:sp>
      <p:sp>
        <p:nvSpPr>
          <p:cNvPr id="21506" name="Rectangle 2"/>
          <p:cNvSpPr>
            <a:spLocks noGrp="1" noChangeArrowheads="1"/>
          </p:cNvSpPr>
          <p:nvPr>
            <p:ph type="body" idx="1"/>
          </p:nvPr>
        </p:nvSpPr>
        <p:spPr>
          <a:xfrm>
            <a:off x="298581" y="1689317"/>
            <a:ext cx="8677468" cy="1607344"/>
          </a:xfrm>
        </p:spPr>
        <p:txBody>
          <a:bodyPr/>
          <a:lstStyle/>
          <a:p>
            <a:pPr marL="421481">
              <a:buFont typeface="Gill Sans" charset="0"/>
              <a:buChar char="•"/>
              <a:defRPr/>
            </a:pPr>
            <a:r>
              <a:rPr lang="en-US" sz="2400" dirty="0" smtClean="0">
                <a:sym typeface="Gill Sans" charset="0"/>
              </a:rPr>
              <a:t>The </a:t>
            </a:r>
            <a:r>
              <a:rPr lang="en-US" sz="2400" dirty="0" smtClean="0">
                <a:solidFill>
                  <a:srgbClr val="FF0000"/>
                </a:solidFill>
                <a:sym typeface="Gill Sans" charset="0"/>
              </a:rPr>
              <a:t>break </a:t>
            </a:r>
            <a:r>
              <a:rPr lang="en-US" sz="2400" dirty="0" smtClean="0">
                <a:sym typeface="Gill Sans" charset="0"/>
              </a:rPr>
              <a:t>statement ends the current loop and jumps to the statement immediately following the loop</a:t>
            </a:r>
          </a:p>
          <a:p>
            <a:pPr marL="421481">
              <a:buFont typeface="Gill Sans" charset="0"/>
              <a:buChar char="•"/>
              <a:defRPr/>
            </a:pPr>
            <a:r>
              <a:rPr lang="en-US" sz="2400" dirty="0" smtClean="0">
                <a:sym typeface="Gill Sans" charset="0"/>
              </a:rPr>
              <a:t>It is like a loop test that can happen anywhere in the body of the loop</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8677" y="3333983"/>
            <a:ext cx="4312896" cy="3193057"/>
          </a:xfrm>
          <a:prstGeom prst="rect">
            <a:avLst/>
          </a:prstGeom>
        </p:spPr>
      </p:pic>
    </p:spTree>
    <p:extLst>
      <p:ext uri="{BB962C8B-B14F-4D97-AF65-F5344CB8AC3E}">
        <p14:creationId xmlns:p14="http://schemas.microsoft.com/office/powerpoint/2010/main" val="1744430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Grp="1" noChangeArrowheads="1"/>
          </p:cNvSpPr>
          <p:nvPr>
            <p:ph type="title"/>
          </p:nvPr>
        </p:nvSpPr>
        <p:spPr/>
        <p:txBody>
          <a:bodyPr/>
          <a:lstStyle/>
          <a:p>
            <a:pPr eaLnBrk="1" hangingPunct="1">
              <a:defRPr/>
            </a:pPr>
            <a:r>
              <a:rPr lang="en-US" dirty="0" smtClean="0">
                <a:solidFill>
                  <a:srgbClr val="002060"/>
                </a:solidFill>
                <a:effectLst/>
                <a:sym typeface="Gill Sans" charset="0"/>
              </a:rPr>
              <a:t>Finishing an </a:t>
            </a:r>
            <a:r>
              <a:rPr lang="en-US" dirty="0" smtClean="0">
                <a:solidFill>
                  <a:srgbClr val="002060"/>
                </a:solidFill>
                <a:effectLst/>
                <a:sym typeface="Gill Sans" charset="0"/>
              </a:rPr>
              <a:t>iteration </a:t>
            </a:r>
            <a:r>
              <a:rPr lang="en-US" dirty="0" smtClean="0">
                <a:solidFill>
                  <a:srgbClr val="002060"/>
                </a:solidFill>
                <a:effectLst/>
                <a:sym typeface="Gill Sans" charset="0"/>
              </a:rPr>
              <a:t>with continue</a:t>
            </a:r>
          </a:p>
        </p:txBody>
      </p:sp>
      <p:sp>
        <p:nvSpPr>
          <p:cNvPr id="24578" name="Rectangle 2"/>
          <p:cNvSpPr>
            <a:spLocks noGrp="1" noChangeArrowheads="1"/>
          </p:cNvSpPr>
          <p:nvPr>
            <p:ph type="body" idx="1"/>
          </p:nvPr>
        </p:nvSpPr>
        <p:spPr>
          <a:xfrm>
            <a:off x="133138" y="1541740"/>
            <a:ext cx="4401539" cy="3888675"/>
          </a:xfrm>
        </p:spPr>
        <p:txBody>
          <a:bodyPr/>
          <a:lstStyle/>
          <a:p>
            <a:pPr marL="421481">
              <a:buFont typeface="Gill Sans" charset="0"/>
              <a:buChar char="•"/>
              <a:defRPr/>
            </a:pPr>
            <a:r>
              <a:rPr lang="en-US" sz="2800" dirty="0" smtClean="0">
                <a:sym typeface="Gill Sans" charset="0"/>
              </a:rPr>
              <a:t>The </a:t>
            </a:r>
            <a:r>
              <a:rPr lang="en-US" sz="2800" dirty="0" smtClean="0">
                <a:solidFill>
                  <a:srgbClr val="FF0000"/>
                </a:solidFill>
                <a:sym typeface="Gill Sans" charset="0"/>
              </a:rPr>
              <a:t>continue </a:t>
            </a:r>
            <a:r>
              <a:rPr lang="en-US" sz="2800" dirty="0" smtClean="0">
                <a:sym typeface="Gill Sans" charset="0"/>
              </a:rPr>
              <a:t>statement ends the current iteration and jumps to the top of the loop and starts the next iteration</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532" y="1409204"/>
            <a:ext cx="4001547" cy="4469082"/>
          </a:xfrm>
          <a:prstGeom prst="rect">
            <a:avLst/>
          </a:prstGeom>
        </p:spPr>
      </p:pic>
    </p:spTree>
    <p:extLst>
      <p:ext uri="{BB962C8B-B14F-4D97-AF65-F5344CB8AC3E}">
        <p14:creationId xmlns:p14="http://schemas.microsoft.com/office/powerpoint/2010/main" val="32606327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p:nvPr>
        </p:nvSpPr>
        <p:spPr/>
        <p:txBody>
          <a:bodyPr/>
          <a:lstStyle/>
          <a:p>
            <a:pPr>
              <a:defRPr/>
            </a:pPr>
            <a:r>
              <a:rPr lang="en-US" dirty="0">
                <a:solidFill>
                  <a:srgbClr val="002060"/>
                </a:solidFill>
                <a:effectLst/>
                <a:sym typeface="Gill Sans" charset="0"/>
              </a:rPr>
              <a:t>Definite loops using </a:t>
            </a:r>
            <a:r>
              <a:rPr lang="en-US" dirty="0">
                <a:solidFill>
                  <a:srgbClr val="FF0000"/>
                </a:solidFill>
                <a:effectLst/>
                <a:sym typeface="Gill Sans" charset="0"/>
              </a:rPr>
              <a:t>for</a:t>
            </a:r>
            <a:endParaRPr lang="en-US" dirty="0" smtClean="0">
              <a:solidFill>
                <a:srgbClr val="FF0000"/>
              </a:solidFill>
              <a:effectLst/>
              <a:sym typeface="Gill Sans" charset="0"/>
            </a:endParaRPr>
          </a:p>
        </p:txBody>
      </p:sp>
      <p:sp>
        <p:nvSpPr>
          <p:cNvPr id="30722" name="Rectangle 2"/>
          <p:cNvSpPr>
            <a:spLocks/>
          </p:cNvSpPr>
          <p:nvPr/>
        </p:nvSpPr>
        <p:spPr bwMode="auto">
          <a:xfrm>
            <a:off x="483313" y="3780972"/>
            <a:ext cx="4235134" cy="1354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algn="l" eaLnBrk="1" hangingPunct="1"/>
            <a:r>
              <a:rPr lang="en-US" altLang="en-US" sz="2200" dirty="0">
                <a:solidFill>
                  <a:schemeClr val="tx1"/>
                </a:solidFill>
                <a:latin typeface="Trebuchet MS" panose="020B0603020202020204" pitchFamily="34" charset="0"/>
                <a:ea typeface="MS PGothic" panose="020B0600070205080204" pitchFamily="34" charset="-128"/>
              </a:rPr>
              <a:t>friends = [</a:t>
            </a:r>
            <a:r>
              <a:rPr lang="en-US" altLang="en-US" sz="2200" dirty="0" smtClean="0">
                <a:solidFill>
                  <a:schemeClr val="tx1"/>
                </a:solidFill>
                <a:latin typeface="Trebuchet MS" panose="020B0603020202020204" pitchFamily="34" charset="0"/>
                <a:ea typeface="MS PGothic" panose="020B0600070205080204" pitchFamily="34" charset="-128"/>
              </a:rPr>
              <a:t>'John', ‘Mary', ‘Joe']</a:t>
            </a:r>
            <a:endParaRPr lang="en-US" altLang="en-US" sz="2200" dirty="0">
              <a:solidFill>
                <a:schemeClr val="tx1"/>
              </a:solidFill>
              <a:latin typeface="Trebuchet MS" panose="020B0603020202020204" pitchFamily="34" charset="0"/>
              <a:ea typeface="MS PGothic" panose="020B0600070205080204" pitchFamily="34" charset="-128"/>
            </a:endParaRPr>
          </a:p>
          <a:p>
            <a:pPr algn="l" eaLnBrk="1" hangingPunct="1"/>
            <a:r>
              <a:rPr lang="en-US" altLang="en-US" sz="2200" dirty="0">
                <a:solidFill>
                  <a:srgbClr val="FF0000"/>
                </a:solidFill>
                <a:latin typeface="Trebuchet MS" panose="020B0603020202020204" pitchFamily="34" charset="0"/>
                <a:ea typeface="MS PGothic" panose="020B0600070205080204" pitchFamily="34" charset="-128"/>
              </a:rPr>
              <a:t>for</a:t>
            </a:r>
            <a:r>
              <a:rPr lang="en-US" altLang="en-US" sz="2200" dirty="0">
                <a:solidFill>
                  <a:schemeClr val="tx1"/>
                </a:solidFill>
                <a:latin typeface="Trebuchet MS" panose="020B0603020202020204" pitchFamily="34" charset="0"/>
                <a:ea typeface="MS PGothic" panose="020B0600070205080204" pitchFamily="34" charset="-128"/>
              </a:rPr>
              <a:t> friend </a:t>
            </a:r>
            <a:r>
              <a:rPr lang="en-US" altLang="en-US" sz="2200" dirty="0">
                <a:solidFill>
                  <a:srgbClr val="FF0000"/>
                </a:solidFill>
                <a:latin typeface="Trebuchet MS" panose="020B0603020202020204" pitchFamily="34" charset="0"/>
                <a:ea typeface="MS PGothic" panose="020B0600070205080204" pitchFamily="34" charset="-128"/>
              </a:rPr>
              <a:t>in</a:t>
            </a:r>
            <a:r>
              <a:rPr lang="en-US" altLang="en-US" sz="2200" dirty="0">
                <a:solidFill>
                  <a:schemeClr val="tx1"/>
                </a:solidFill>
                <a:latin typeface="Trebuchet MS" panose="020B0603020202020204" pitchFamily="34" charset="0"/>
                <a:ea typeface="MS PGothic" panose="020B0600070205080204" pitchFamily="34" charset="-128"/>
              </a:rPr>
              <a:t> friends </a:t>
            </a:r>
            <a:r>
              <a:rPr lang="en-US" altLang="en-US" sz="2200" dirty="0">
                <a:solidFill>
                  <a:srgbClr val="FF0000"/>
                </a:solidFill>
                <a:latin typeface="Trebuchet MS" panose="020B0603020202020204" pitchFamily="34" charset="0"/>
                <a:ea typeface="MS PGothic" panose="020B0600070205080204" pitchFamily="34" charset="-128"/>
              </a:rPr>
              <a:t>:</a:t>
            </a:r>
            <a:r>
              <a:rPr lang="en-US" altLang="en-US" sz="2200" dirty="0">
                <a:solidFill>
                  <a:schemeClr val="tx1"/>
                </a:solidFill>
                <a:latin typeface="Trebuchet MS" panose="020B0603020202020204" pitchFamily="34" charset="0"/>
                <a:ea typeface="MS PGothic" panose="020B0600070205080204" pitchFamily="34" charset="-128"/>
              </a:rPr>
              <a:t> </a:t>
            </a:r>
          </a:p>
          <a:p>
            <a:pPr algn="l" eaLnBrk="1" hangingPunct="1"/>
            <a:r>
              <a:rPr lang="en-US" altLang="en-US" sz="2200" dirty="0">
                <a:solidFill>
                  <a:schemeClr val="tx1"/>
                </a:solidFill>
                <a:latin typeface="Trebuchet MS" panose="020B0603020202020204" pitchFamily="34" charset="0"/>
                <a:ea typeface="MS PGothic" panose="020B0600070205080204" pitchFamily="34" charset="-128"/>
              </a:rPr>
              <a:t>   print 'Happy New Year:'</a:t>
            </a:r>
            <a:r>
              <a:rPr lang="en-US" altLang="en-US" sz="2200" dirty="0">
                <a:solidFill>
                  <a:srgbClr val="FF0000"/>
                </a:solidFill>
                <a:latin typeface="Trebuchet MS" panose="020B0603020202020204" pitchFamily="34" charset="0"/>
                <a:ea typeface="MS PGothic" panose="020B0600070205080204" pitchFamily="34" charset="-128"/>
              </a:rPr>
              <a:t>,</a:t>
            </a:r>
            <a:r>
              <a:rPr lang="en-US" altLang="en-US" sz="2200" dirty="0">
                <a:solidFill>
                  <a:schemeClr val="tx1"/>
                </a:solidFill>
                <a:latin typeface="Trebuchet MS" panose="020B0603020202020204" pitchFamily="34" charset="0"/>
                <a:ea typeface="MS PGothic" panose="020B0600070205080204" pitchFamily="34" charset="-128"/>
              </a:rPr>
              <a:t>  friend</a:t>
            </a:r>
          </a:p>
          <a:p>
            <a:pPr algn="l" eaLnBrk="1" hangingPunct="1"/>
            <a:r>
              <a:rPr lang="en-US" altLang="en-US" sz="2200" dirty="0">
                <a:solidFill>
                  <a:schemeClr val="tx1"/>
                </a:solidFill>
                <a:latin typeface="Trebuchet MS" panose="020B0603020202020204" pitchFamily="34" charset="0"/>
                <a:ea typeface="MS PGothic" panose="020B0600070205080204" pitchFamily="34" charset="-128"/>
              </a:rPr>
              <a:t>print 'Done!'</a:t>
            </a:r>
          </a:p>
        </p:txBody>
      </p:sp>
      <p:sp>
        <p:nvSpPr>
          <p:cNvPr id="30723" name="Rectangle 3"/>
          <p:cNvSpPr>
            <a:spLocks/>
          </p:cNvSpPr>
          <p:nvPr/>
        </p:nvSpPr>
        <p:spPr bwMode="auto">
          <a:xfrm>
            <a:off x="6015038" y="4166125"/>
            <a:ext cx="2640466" cy="1246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algn="l" eaLnBrk="1" hangingPunct="1"/>
            <a:r>
              <a:rPr lang="en-US" altLang="en-US" sz="2025" dirty="0">
                <a:solidFill>
                  <a:srgbClr val="FF0000"/>
                </a:solidFill>
                <a:ea typeface="MS PGothic" panose="020B0600070205080204" pitchFamily="34" charset="-128"/>
              </a:rPr>
              <a:t>Happy New Year: </a:t>
            </a:r>
            <a:r>
              <a:rPr lang="en-US" altLang="en-US" sz="2025" dirty="0" smtClean="0">
                <a:solidFill>
                  <a:srgbClr val="FF0000"/>
                </a:solidFill>
                <a:ea typeface="MS PGothic" panose="020B0600070205080204" pitchFamily="34" charset="-128"/>
              </a:rPr>
              <a:t>John</a:t>
            </a:r>
            <a:r>
              <a:rPr lang="en-US" altLang="en-US" sz="2025" dirty="0">
                <a:solidFill>
                  <a:srgbClr val="FF0000"/>
                </a:solidFill>
                <a:ea typeface="MS PGothic" panose="020B0600070205080204" pitchFamily="34" charset="-128"/>
              </a:rPr>
              <a:t/>
            </a:r>
            <a:br>
              <a:rPr lang="en-US" altLang="en-US" sz="2025" dirty="0">
                <a:solidFill>
                  <a:srgbClr val="FF0000"/>
                </a:solidFill>
                <a:ea typeface="MS PGothic" panose="020B0600070205080204" pitchFamily="34" charset="-128"/>
              </a:rPr>
            </a:br>
            <a:r>
              <a:rPr lang="en-US" altLang="en-US" sz="2025" dirty="0">
                <a:solidFill>
                  <a:srgbClr val="FF0000"/>
                </a:solidFill>
                <a:ea typeface="MS PGothic" panose="020B0600070205080204" pitchFamily="34" charset="-128"/>
              </a:rPr>
              <a:t>Happy New Year: </a:t>
            </a:r>
            <a:r>
              <a:rPr lang="en-US" altLang="en-US" sz="2025" dirty="0" smtClean="0">
                <a:solidFill>
                  <a:srgbClr val="FF0000"/>
                </a:solidFill>
                <a:ea typeface="MS PGothic" panose="020B0600070205080204" pitchFamily="34" charset="-128"/>
              </a:rPr>
              <a:t>Mary</a:t>
            </a:r>
            <a:endParaRPr lang="en-US" altLang="en-US" sz="2025" dirty="0">
              <a:solidFill>
                <a:srgbClr val="FF0000"/>
              </a:solidFill>
              <a:ea typeface="MS PGothic" panose="020B0600070205080204" pitchFamily="34" charset="-128"/>
            </a:endParaRPr>
          </a:p>
          <a:p>
            <a:pPr algn="l" eaLnBrk="1" hangingPunct="1"/>
            <a:r>
              <a:rPr lang="en-US" altLang="en-US" sz="2025" dirty="0">
                <a:solidFill>
                  <a:srgbClr val="FF0000"/>
                </a:solidFill>
                <a:ea typeface="MS PGothic" panose="020B0600070205080204" pitchFamily="34" charset="-128"/>
              </a:rPr>
              <a:t>Happy New Year: </a:t>
            </a:r>
            <a:r>
              <a:rPr lang="en-US" altLang="en-US" sz="2025" dirty="0" smtClean="0">
                <a:solidFill>
                  <a:srgbClr val="FF0000"/>
                </a:solidFill>
                <a:ea typeface="MS PGothic" panose="020B0600070205080204" pitchFamily="34" charset="-128"/>
              </a:rPr>
              <a:t>Joe</a:t>
            </a:r>
            <a:endParaRPr lang="en-US" altLang="en-US" sz="2025" dirty="0">
              <a:solidFill>
                <a:srgbClr val="FF0000"/>
              </a:solidFill>
              <a:ea typeface="MS PGothic" panose="020B0600070205080204" pitchFamily="34" charset="-128"/>
            </a:endParaRPr>
          </a:p>
          <a:p>
            <a:pPr algn="l" eaLnBrk="1" hangingPunct="1"/>
            <a:r>
              <a:rPr lang="en-US" altLang="en-US" sz="2025" dirty="0">
                <a:solidFill>
                  <a:srgbClr val="FF0000"/>
                </a:solidFill>
                <a:ea typeface="MS PGothic" panose="020B0600070205080204" pitchFamily="34" charset="-128"/>
              </a:rPr>
              <a:t>Done!</a:t>
            </a:r>
          </a:p>
        </p:txBody>
      </p:sp>
      <p:sp>
        <p:nvSpPr>
          <p:cNvPr id="30724" name="Line 4"/>
          <p:cNvSpPr>
            <a:spLocks noChangeShapeType="1"/>
          </p:cNvSpPr>
          <p:nvPr/>
        </p:nvSpPr>
        <p:spPr bwMode="auto">
          <a:xfrm flipH="1">
            <a:off x="4718447" y="4358069"/>
            <a:ext cx="1209080" cy="200025"/>
          </a:xfrm>
          <a:prstGeom prst="line">
            <a:avLst/>
          </a:prstGeom>
          <a:noFill/>
          <a:ln w="50800">
            <a:solidFill>
              <a:srgbClr val="FF000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sz="1013"/>
          </a:p>
        </p:txBody>
      </p:sp>
      <p:sp>
        <p:nvSpPr>
          <p:cNvPr id="30725" name="Line 5"/>
          <p:cNvSpPr>
            <a:spLocks noChangeShapeType="1"/>
          </p:cNvSpPr>
          <p:nvPr/>
        </p:nvSpPr>
        <p:spPr bwMode="auto">
          <a:xfrm rot="10800000">
            <a:off x="4708624" y="4642033"/>
            <a:ext cx="1292126" cy="336649"/>
          </a:xfrm>
          <a:prstGeom prst="line">
            <a:avLst/>
          </a:prstGeom>
          <a:noFill/>
          <a:ln w="50800">
            <a:solidFill>
              <a:srgbClr val="FF000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sz="1013"/>
          </a:p>
        </p:txBody>
      </p:sp>
      <p:sp>
        <p:nvSpPr>
          <p:cNvPr id="30726" name="Line 6"/>
          <p:cNvSpPr>
            <a:spLocks noChangeShapeType="1"/>
          </p:cNvSpPr>
          <p:nvPr/>
        </p:nvSpPr>
        <p:spPr bwMode="auto">
          <a:xfrm rot="10800000">
            <a:off x="2425959" y="4978683"/>
            <a:ext cx="3522106" cy="262532"/>
          </a:xfrm>
          <a:prstGeom prst="line">
            <a:avLst/>
          </a:prstGeom>
          <a:noFill/>
          <a:ln w="50800">
            <a:solidFill>
              <a:srgbClr val="FF000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sz="1013"/>
          </a:p>
        </p:txBody>
      </p:sp>
      <p:sp>
        <p:nvSpPr>
          <p:cNvPr id="8" name="Rectangle 2"/>
          <p:cNvSpPr txBox="1">
            <a:spLocks noChangeArrowheads="1"/>
          </p:cNvSpPr>
          <p:nvPr/>
        </p:nvSpPr>
        <p:spPr bwMode="auto">
          <a:xfrm>
            <a:off x="357157" y="1409204"/>
            <a:ext cx="8525585" cy="15621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Trebuchet MS" pitchFamily="34" charset="0"/>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Trebuchet MS" pitchFamily="34" charset="0"/>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Trebuchet MS" pitchFamily="34"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Trebuchet MS" pitchFamily="34"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Trebuchet MS"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21481">
              <a:buFont typeface="Gill Sans" charset="0"/>
              <a:buChar char="•"/>
              <a:defRPr/>
            </a:pPr>
            <a:r>
              <a:rPr lang="en-US" sz="2800" dirty="0" smtClean="0">
                <a:sym typeface="Gill Sans" charset="0"/>
              </a:rPr>
              <a:t>definite loops execute an exact number of times</a:t>
            </a:r>
          </a:p>
          <a:p>
            <a:pPr marL="421481">
              <a:buFont typeface="Gill Sans" charset="0"/>
              <a:buChar char="•"/>
              <a:defRPr/>
            </a:pPr>
            <a:r>
              <a:rPr lang="en-US" sz="2800" dirty="0" smtClean="0">
                <a:sym typeface="Gill Sans" charset="0"/>
              </a:rPr>
              <a:t>use </a:t>
            </a:r>
            <a:r>
              <a:rPr lang="en-US" sz="2800" dirty="0">
                <a:sym typeface="Gill Sans" charset="0"/>
              </a:rPr>
              <a:t>the Python </a:t>
            </a:r>
            <a:r>
              <a:rPr lang="en-US" sz="2800" dirty="0">
                <a:solidFill>
                  <a:srgbClr val="FF0000"/>
                </a:solidFill>
                <a:sym typeface="Gill Sans" charset="0"/>
              </a:rPr>
              <a:t>for</a:t>
            </a:r>
            <a:r>
              <a:rPr lang="en-US" sz="2800" dirty="0">
                <a:sym typeface="Gill Sans" charset="0"/>
              </a:rPr>
              <a:t> construct</a:t>
            </a:r>
          </a:p>
          <a:p>
            <a:pPr marL="421481">
              <a:buFont typeface="Gill Sans" charset="0"/>
              <a:buChar char="•"/>
              <a:defRPr/>
            </a:pPr>
            <a:r>
              <a:rPr lang="en-US" sz="2800" dirty="0" smtClean="0">
                <a:sym typeface="Gill Sans" charset="0"/>
              </a:rPr>
              <a:t>we say that "definite loops iterate through the members of a set"</a:t>
            </a:r>
            <a:endParaRPr lang="en-US" sz="2800" dirty="0" smtClean="0">
              <a:sym typeface="Gill Sans" charset="0"/>
            </a:endParaRPr>
          </a:p>
        </p:txBody>
      </p:sp>
    </p:spTree>
    <p:extLst>
      <p:ext uri="{BB962C8B-B14F-4D97-AF65-F5344CB8AC3E}">
        <p14:creationId xmlns:p14="http://schemas.microsoft.com/office/powerpoint/2010/main" val="28321113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p:nvPr>
        </p:nvSpPr>
        <p:spPr/>
        <p:txBody>
          <a:bodyPr/>
          <a:lstStyle/>
          <a:p>
            <a:pPr>
              <a:defRPr/>
            </a:pPr>
            <a:r>
              <a:rPr lang="en-US" dirty="0">
                <a:solidFill>
                  <a:srgbClr val="002060"/>
                </a:solidFill>
                <a:effectLst/>
                <a:sym typeface="Gill Sans" charset="0"/>
              </a:rPr>
              <a:t>Loop patterns</a:t>
            </a:r>
            <a:endParaRPr lang="en-US" dirty="0" smtClean="0">
              <a:solidFill>
                <a:srgbClr val="FF0000"/>
              </a:solidFill>
              <a:effectLst/>
              <a:sym typeface="Gill Sans" charset="0"/>
            </a:endParaRPr>
          </a:p>
        </p:txBody>
      </p:sp>
      <p:sp>
        <p:nvSpPr>
          <p:cNvPr id="8" name="Rectangle 2"/>
          <p:cNvSpPr txBox="1">
            <a:spLocks noChangeArrowheads="1"/>
          </p:cNvSpPr>
          <p:nvPr/>
        </p:nvSpPr>
        <p:spPr bwMode="auto">
          <a:xfrm>
            <a:off x="357157" y="1409204"/>
            <a:ext cx="8525585" cy="45623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Trebuchet MS" pitchFamily="34" charset="0"/>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Trebuchet MS" pitchFamily="34" charset="0"/>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Trebuchet MS" pitchFamily="34"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Trebuchet MS" pitchFamily="34"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Trebuchet MS"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21481">
              <a:buFont typeface="Gill Sans" charset="0"/>
              <a:buChar char="•"/>
              <a:defRPr/>
            </a:pPr>
            <a:r>
              <a:rPr lang="en-US" sz="2800" dirty="0" smtClean="0">
                <a:sym typeface="Gill Sans" charset="0"/>
              </a:rPr>
              <a:t>Initializing </a:t>
            </a:r>
            <a:r>
              <a:rPr lang="en-US" sz="2800" dirty="0">
                <a:sym typeface="Gill Sans" charset="0"/>
              </a:rPr>
              <a:t>one or more variables before the loop starts.</a:t>
            </a:r>
          </a:p>
          <a:p>
            <a:pPr marL="421481">
              <a:buFont typeface="Gill Sans" charset="0"/>
              <a:buChar char="•"/>
              <a:defRPr/>
            </a:pPr>
            <a:r>
              <a:rPr lang="en-US" sz="2800" dirty="0" smtClean="0">
                <a:sym typeface="Gill Sans" charset="0"/>
              </a:rPr>
              <a:t>Performing </a:t>
            </a:r>
            <a:r>
              <a:rPr lang="en-US" sz="2800" dirty="0">
                <a:sym typeface="Gill Sans" charset="0"/>
              </a:rPr>
              <a:t>some computation on each item in the loop body, </a:t>
            </a:r>
            <a:r>
              <a:rPr lang="en-US" sz="2800" dirty="0" smtClean="0">
                <a:sym typeface="Gill Sans" charset="0"/>
              </a:rPr>
              <a:t>possibly changing </a:t>
            </a:r>
            <a:r>
              <a:rPr lang="en-US" sz="2800" dirty="0">
                <a:sym typeface="Gill Sans" charset="0"/>
              </a:rPr>
              <a:t>the variables in the body of the loop.</a:t>
            </a:r>
          </a:p>
          <a:p>
            <a:pPr marL="421481">
              <a:buFont typeface="Gill Sans" charset="0"/>
              <a:buChar char="•"/>
              <a:defRPr/>
            </a:pPr>
            <a:r>
              <a:rPr lang="en-US" sz="2800" dirty="0" smtClean="0">
                <a:sym typeface="Gill Sans" charset="0"/>
              </a:rPr>
              <a:t>Looking </a:t>
            </a:r>
            <a:r>
              <a:rPr lang="en-US" sz="2800" dirty="0">
                <a:sym typeface="Gill Sans" charset="0"/>
              </a:rPr>
              <a:t>at the resulting variables when the loop completes.</a:t>
            </a:r>
            <a:endParaRPr lang="en-US" sz="2800" dirty="0" smtClean="0">
              <a:sym typeface="Gill Sans" charset="0"/>
            </a:endParaRPr>
          </a:p>
        </p:txBody>
      </p:sp>
    </p:spTree>
    <p:extLst>
      <p:ext uri="{BB962C8B-B14F-4D97-AF65-F5344CB8AC3E}">
        <p14:creationId xmlns:p14="http://schemas.microsoft.com/office/powerpoint/2010/main" val="173579312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PPT model English_4_templat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PT model English_4" id="{10A0F7B0-CDC0-4039-9AD4-978D4CD60661}" vid="{C20B3200-1F52-497A-898F-B8B2869CD6B9}"/>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 model English_4" id="{10A0F7B0-CDC0-4039-9AD4-978D4CD60661}" vid="{703B9541-5D0B-4D5D-AF82-F9DF9EC511D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 model English_4_template1</Template>
  <TotalTime>22832</TotalTime>
  <Words>2747</Words>
  <Application>Microsoft Office PowerPoint</Application>
  <PresentationFormat>On-screen Show (4:3)</PresentationFormat>
  <Paragraphs>175</Paragraphs>
  <Slides>14</Slides>
  <Notes>14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14</vt:i4>
      </vt:variant>
    </vt:vector>
  </HeadingPairs>
  <TitlesOfParts>
    <vt:vector size="23" baseType="lpstr">
      <vt:lpstr>MS PGothic</vt:lpstr>
      <vt:lpstr>Arial</vt:lpstr>
      <vt:lpstr>Calibri</vt:lpstr>
      <vt:lpstr>Calibri Light</vt:lpstr>
      <vt:lpstr>Gill Sans</vt:lpstr>
      <vt:lpstr>Trebuchet MS</vt:lpstr>
      <vt:lpstr>Wingdings</vt:lpstr>
      <vt:lpstr>PPT model English_4_template1</vt:lpstr>
      <vt:lpstr>Custom Design</vt:lpstr>
      <vt:lpstr>Romania – Republic of Serbia  IPA Cross-border Cooperation Programme </vt:lpstr>
      <vt:lpstr>Programming Languages</vt:lpstr>
      <vt:lpstr>Updating variables</vt:lpstr>
      <vt:lpstr>PowerPoint Presentation</vt:lpstr>
      <vt:lpstr>Infinite loops</vt:lpstr>
      <vt:lpstr>Breaking Out of a Loop</vt:lpstr>
      <vt:lpstr>Finishing an iteration with continue</vt:lpstr>
      <vt:lpstr>Definite loops using for</vt:lpstr>
      <vt:lpstr>Loop patterns</vt:lpstr>
      <vt:lpstr>Loop patterns. Counting and summing loops</vt:lpstr>
      <vt:lpstr>Loop patterns. Maximum and minimum loops</vt:lpstr>
      <vt:lpstr>Loop patterns. Maximum and minimum loops</vt:lpstr>
      <vt:lpstr>The "is" and "is not" Operators</vt:lpstr>
      <vt:lpstr>Homework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Razvan Bogdan</cp:lastModifiedBy>
  <cp:revision>199</cp:revision>
  <dcterms:created xsi:type="dcterms:W3CDTF">2014-06-30T05:47:26Z</dcterms:created>
  <dcterms:modified xsi:type="dcterms:W3CDTF">2015-05-24T10:49:42Z</dcterms:modified>
</cp:coreProperties>
</file>