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1" r:id="rId2"/>
  </p:sldMasterIdLst>
  <p:notesMasterIdLst>
    <p:notesMasterId r:id="rId32"/>
  </p:notesMasterIdLst>
  <p:sldIdLst>
    <p:sldId id="279" r:id="rId3"/>
    <p:sldId id="280" r:id="rId4"/>
    <p:sldId id="307" r:id="rId5"/>
    <p:sldId id="308" r:id="rId6"/>
    <p:sldId id="309" r:id="rId7"/>
    <p:sldId id="310" r:id="rId8"/>
    <p:sldId id="311" r:id="rId9"/>
    <p:sldId id="312" r:id="rId10"/>
    <p:sldId id="313" r:id="rId11"/>
    <p:sldId id="315" r:id="rId12"/>
    <p:sldId id="316" r:id="rId13"/>
    <p:sldId id="317" r:id="rId14"/>
    <p:sldId id="318" r:id="rId15"/>
    <p:sldId id="319" r:id="rId16"/>
    <p:sldId id="320" r:id="rId17"/>
    <p:sldId id="321" r:id="rId18"/>
    <p:sldId id="322" r:id="rId19"/>
    <p:sldId id="324" r:id="rId20"/>
    <p:sldId id="325" r:id="rId21"/>
    <p:sldId id="326" r:id="rId22"/>
    <p:sldId id="327" r:id="rId23"/>
    <p:sldId id="328" r:id="rId24"/>
    <p:sldId id="329" r:id="rId25"/>
    <p:sldId id="330" r:id="rId26"/>
    <p:sldId id="331" r:id="rId27"/>
    <p:sldId id="332" r:id="rId28"/>
    <p:sldId id="333" r:id="rId29"/>
    <p:sldId id="334" r:id="rId30"/>
    <p:sldId id="278" r:id="rId31"/>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523" autoAdjust="0"/>
  </p:normalViewPr>
  <p:slideViewPr>
    <p:cSldViewPr snapToGrid="0">
      <p:cViewPr varScale="1">
        <p:scale>
          <a:sx n="52" d="100"/>
          <a:sy n="52" d="100"/>
        </p:scale>
        <p:origin x="118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54978-51AB-4266-BD6C-DCD826109BBE}" type="datetimeFigureOut">
              <a:rPr lang="en-US" smtClean="0"/>
              <a:t>5/25/2015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310B3-33F5-472F-BEAA-49C839CBD56D}" type="slidenum">
              <a:rPr lang="en-US" smtClean="0"/>
              <a:t>‹#›</a:t>
            </a:fld>
            <a:endParaRPr lang="en-US"/>
          </a:p>
        </p:txBody>
      </p:sp>
    </p:spTree>
    <p:extLst>
      <p:ext uri="{BB962C8B-B14F-4D97-AF65-F5344CB8AC3E}">
        <p14:creationId xmlns:p14="http://schemas.microsoft.com/office/powerpoint/2010/main" val="87961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1: </a:t>
            </a:r>
            <a:r>
              <a:rPr lang="en-US" dirty="0" smtClean="0"/>
              <a:t>Hello everyone and welcome to programming languages course.</a:t>
            </a:r>
          </a:p>
        </p:txBody>
      </p:sp>
      <p:sp>
        <p:nvSpPr>
          <p:cNvPr id="23555" name="Slide Number Placeholder 3"/>
          <p:cNvSpPr>
            <a:spLocks noGrp="1"/>
          </p:cNvSpPr>
          <p:nvPr>
            <p:ph type="sldNum" sz="quarter" idx="5"/>
          </p:nvPr>
        </p:nvSpPr>
        <p:spPr>
          <a:noFill/>
        </p:spPr>
        <p:txBody>
          <a:bodyPr/>
          <a:lstStyle/>
          <a:p>
            <a:fld id="{FBDD3036-CF63-4D4D-8C9F-F3F4A9A2FF0B}" type="slidenum">
              <a:rPr lang="en-US" smtClean="0"/>
              <a:pPr/>
              <a:t>1</a:t>
            </a:fld>
            <a:endParaRPr lang="en-US" smtClean="0"/>
          </a:p>
        </p:txBody>
      </p:sp>
    </p:spTree>
    <p:extLst>
      <p:ext uri="{BB962C8B-B14F-4D97-AF65-F5344CB8AC3E}">
        <p14:creationId xmlns:p14="http://schemas.microsoft.com/office/powerpoint/2010/main" val="2503574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10: Looping and Counting:</a:t>
            </a:r>
          </a:p>
          <a:p>
            <a:r>
              <a:rPr lang="en-US" sz="1200" dirty="0" smtClean="0">
                <a:sym typeface="Gill Sans" charset="0"/>
              </a:rPr>
              <a:t>This is a simple loop that </a:t>
            </a:r>
            <a:r>
              <a:rPr lang="en-US" sz="1200" dirty="0" smtClean="0">
                <a:solidFill>
                  <a:srgbClr val="FF0000"/>
                </a:solidFill>
                <a:sym typeface="Gill Sans" charset="0"/>
              </a:rPr>
              <a:t>loops through each letter </a:t>
            </a:r>
            <a:r>
              <a:rPr lang="en-US" sz="1200" dirty="0" smtClean="0">
                <a:sym typeface="Gill Sans" charset="0"/>
              </a:rPr>
              <a:t>in a string and counts the number of times the loop encounters the </a:t>
            </a:r>
            <a:r>
              <a:rPr lang="fr-FR" sz="1200" dirty="0" smtClean="0">
                <a:sym typeface="Gill Sans" charset="0"/>
              </a:rPr>
              <a:t>'</a:t>
            </a:r>
            <a:r>
              <a:rPr lang="en-US" sz="1200" dirty="0" smtClean="0">
                <a:sym typeface="Gill Sans" charset="0"/>
              </a:rPr>
              <a:t>a</a:t>
            </a:r>
            <a:r>
              <a:rPr lang="fr-FR" sz="1200" dirty="0" smtClean="0">
                <a:sym typeface="Gill Sans" charset="0"/>
              </a:rPr>
              <a:t>'</a:t>
            </a:r>
            <a:r>
              <a:rPr lang="en-US" sz="1200" dirty="0" smtClean="0">
                <a:sym typeface="Gill Sans" charset="0"/>
              </a:rPr>
              <a:t> character. </a:t>
            </a:r>
            <a:r>
              <a:rPr lang="en-US" sz="1200" b="0" i="0" u="none" strike="noStrike" kern="1200" baseline="0" dirty="0" smtClean="0">
                <a:solidFill>
                  <a:schemeClr val="tx1"/>
                </a:solidFill>
                <a:latin typeface="+mn-lt"/>
                <a:ea typeface="+mn-ea"/>
                <a:cs typeface="+mn-cs"/>
              </a:rPr>
              <a:t>This program demonstrates another pattern of computation called a counter. The variable count is initialized to 0 and then incremented each time an a is found. When the loop exits, count contains the result—the total number of a’s. (Charles Severance, Python for Informatics: Exploring Information)</a:t>
            </a:r>
            <a:endParaRPr lang="en-US" sz="1200" dirty="0" smtClean="0">
              <a:sym typeface="Gill Sans" charset="0"/>
            </a:endParaRPr>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10</a:t>
            </a:fld>
            <a:endParaRPr lang="en-US"/>
          </a:p>
        </p:txBody>
      </p:sp>
    </p:spTree>
    <p:extLst>
      <p:ext uri="{BB962C8B-B14F-4D97-AF65-F5344CB8AC3E}">
        <p14:creationId xmlns:p14="http://schemas.microsoft.com/office/powerpoint/2010/main" val="2482762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11: Slicing Strings:</a:t>
            </a:r>
          </a:p>
          <a:p>
            <a:r>
              <a:rPr lang="en-US" sz="1200" b="0" i="0" u="none" strike="noStrike" kern="1200" baseline="0" dirty="0" smtClean="0">
                <a:solidFill>
                  <a:schemeClr val="tx1"/>
                </a:solidFill>
                <a:latin typeface="+mn-lt"/>
                <a:ea typeface="+mn-ea"/>
                <a:cs typeface="+mn-cs"/>
              </a:rPr>
              <a:t>A segment of a string is called a slice. Selecting a slice is similar to selecting a character and in this case we will be using the [</a:t>
            </a:r>
            <a:r>
              <a:rPr lang="en-US" sz="1200" b="0" i="0" u="none" strike="noStrike" kern="1200" baseline="0" dirty="0" err="1" smtClean="0">
                <a:solidFill>
                  <a:schemeClr val="tx1"/>
                </a:solidFill>
                <a:latin typeface="+mn-lt"/>
                <a:ea typeface="+mn-ea"/>
                <a:cs typeface="+mn-cs"/>
              </a:rPr>
              <a:t>n:m</a:t>
            </a:r>
            <a:r>
              <a:rPr lang="en-US" sz="1200" b="0" i="0" u="none" strike="noStrike" kern="1200" baseline="0" dirty="0" smtClean="0">
                <a:solidFill>
                  <a:schemeClr val="tx1"/>
                </a:solidFill>
                <a:latin typeface="+mn-lt"/>
                <a:ea typeface="+mn-ea"/>
                <a:cs typeface="+mn-cs"/>
              </a:rPr>
              <a:t>] colon operator. This returns the part of the string from the “n-eth” character to the “m-eth” character, including the first but excluding the last. If we omit the first index (before the colon), the slice starts at the beginning of the string. If you omit the second index, the slice goes to the end of the string.</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11</a:t>
            </a:fld>
            <a:endParaRPr lang="en-US"/>
          </a:p>
        </p:txBody>
      </p:sp>
    </p:spTree>
    <p:extLst>
      <p:ext uri="{BB962C8B-B14F-4D97-AF65-F5344CB8AC3E}">
        <p14:creationId xmlns:p14="http://schemas.microsoft.com/office/powerpoint/2010/main" val="621351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12: Strings are immutable:</a:t>
            </a:r>
          </a:p>
          <a:p>
            <a:r>
              <a:rPr lang="en-US" altLang="en-US" sz="1200" dirty="0" smtClean="0"/>
              <a:t>Strings are </a:t>
            </a:r>
            <a:r>
              <a:rPr lang="en-US" altLang="en-US" sz="1200" dirty="0" smtClean="0">
                <a:solidFill>
                  <a:srgbClr val="FF0000"/>
                </a:solidFill>
              </a:rPr>
              <a:t>immutable</a:t>
            </a:r>
            <a:r>
              <a:rPr lang="en-US" altLang="en-US" sz="1200" dirty="0" smtClean="0"/>
              <a:t>, which means you </a:t>
            </a:r>
            <a:r>
              <a:rPr lang="en-US" altLang="en-US" sz="1200" dirty="0" smtClean="0">
                <a:solidFill>
                  <a:srgbClr val="FF0000"/>
                </a:solidFill>
              </a:rPr>
              <a:t>can’t change </a:t>
            </a:r>
            <a:r>
              <a:rPr lang="en-US" altLang="en-US" sz="1200" dirty="0" smtClean="0"/>
              <a:t>an existing string.</a:t>
            </a:r>
            <a:r>
              <a:rPr lang="en-US" altLang="en-US" sz="1200" baseline="0" dirty="0" smtClean="0"/>
              <a:t> </a:t>
            </a:r>
            <a:r>
              <a:rPr lang="en-US" sz="1200" b="0" i="0" u="none" strike="noStrike" kern="1200" baseline="0" dirty="0" smtClean="0">
                <a:solidFill>
                  <a:schemeClr val="tx1"/>
                </a:solidFill>
                <a:latin typeface="+mn-lt"/>
                <a:ea typeface="+mn-ea"/>
                <a:cs typeface="+mn-cs"/>
              </a:rPr>
              <a:t>What you can do is to create a new string that is a</a:t>
            </a:r>
          </a:p>
          <a:p>
            <a:r>
              <a:rPr lang="en-US" sz="1200" b="0" i="0" u="none" strike="noStrike" kern="1200" baseline="0" dirty="0" smtClean="0">
                <a:solidFill>
                  <a:schemeClr val="tx1"/>
                </a:solidFill>
                <a:latin typeface="+mn-lt"/>
                <a:ea typeface="+mn-ea"/>
                <a:cs typeface="+mn-cs"/>
              </a:rPr>
              <a:t>variation on the original. In the presented example you see how to concatenate a new first later in the original string called greeting.</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12</a:t>
            </a:fld>
            <a:endParaRPr lang="en-US"/>
          </a:p>
        </p:txBody>
      </p:sp>
    </p:spTree>
    <p:extLst>
      <p:ext uri="{BB962C8B-B14F-4D97-AF65-F5344CB8AC3E}">
        <p14:creationId xmlns:p14="http://schemas.microsoft.com/office/powerpoint/2010/main" val="3501576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13: The in operator:</a:t>
            </a:r>
          </a:p>
          <a:p>
            <a:r>
              <a:rPr lang="en-US" sz="1200" b="0" i="0" u="none" strike="noStrike" kern="1200" baseline="0" dirty="0" smtClean="0">
                <a:solidFill>
                  <a:schemeClr val="tx1"/>
                </a:solidFill>
                <a:latin typeface="+mn-lt"/>
                <a:ea typeface="+mn-ea"/>
                <a:cs typeface="+mn-cs"/>
              </a:rPr>
              <a:t>The word in is a </a:t>
            </a:r>
            <a:r>
              <a:rPr lang="en-US" sz="1200" b="0" i="0" u="none" strike="noStrike" kern="1200" baseline="0" dirty="0" err="1" smtClean="0">
                <a:solidFill>
                  <a:schemeClr val="tx1"/>
                </a:solidFill>
                <a:latin typeface="+mn-lt"/>
                <a:ea typeface="+mn-ea"/>
                <a:cs typeface="+mn-cs"/>
              </a:rPr>
              <a:t>boolean</a:t>
            </a:r>
            <a:r>
              <a:rPr lang="en-US" sz="1200" b="0" i="0" u="none" strike="noStrike" kern="1200" baseline="0" dirty="0" smtClean="0">
                <a:solidFill>
                  <a:schemeClr val="tx1"/>
                </a:solidFill>
                <a:latin typeface="+mn-lt"/>
                <a:ea typeface="+mn-ea"/>
                <a:cs typeface="+mn-cs"/>
              </a:rPr>
              <a:t> operator that takes two strings and returns True if the first appears as a substring in the second. In the presented examples you can see that even multiple characters can be searched out in a string, like is the case of </a:t>
            </a:r>
            <a:r>
              <a:rPr lang="en-US" sz="1200" b="0" i="0" u="none" strike="noStrike" kern="1200" baseline="0" dirty="0" err="1" smtClean="0">
                <a:solidFill>
                  <a:schemeClr val="tx1"/>
                </a:solidFill>
                <a:latin typeface="+mn-lt"/>
                <a:ea typeface="+mn-ea"/>
                <a:cs typeface="+mn-cs"/>
              </a:rPr>
              <a:t>ll</a:t>
            </a:r>
            <a:r>
              <a:rPr lang="en-US" sz="1200" b="0" i="0" u="none" strike="noStrike" kern="1200" baseline="0" dirty="0" smtClean="0">
                <a:solidFill>
                  <a:schemeClr val="tx1"/>
                </a:solidFill>
                <a:latin typeface="+mn-lt"/>
                <a:ea typeface="+mn-ea"/>
                <a:cs typeface="+mn-cs"/>
              </a:rPr>
              <a:t> in variable greeting. </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13</a:t>
            </a:fld>
            <a:endParaRPr lang="en-US"/>
          </a:p>
        </p:txBody>
      </p:sp>
    </p:spTree>
    <p:extLst>
      <p:ext uri="{BB962C8B-B14F-4D97-AF65-F5344CB8AC3E}">
        <p14:creationId xmlns:p14="http://schemas.microsoft.com/office/powerpoint/2010/main" val="1508061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14: String Comparison:</a:t>
            </a:r>
          </a:p>
          <a:p>
            <a:r>
              <a:rPr lang="en-US" sz="1200" b="0" i="0" u="none" strike="noStrike" kern="1200" baseline="0" dirty="0" smtClean="0">
                <a:solidFill>
                  <a:schemeClr val="tx1"/>
                </a:solidFill>
                <a:latin typeface="+mn-lt"/>
                <a:ea typeface="+mn-ea"/>
                <a:cs typeface="+mn-cs"/>
              </a:rPr>
              <a:t>The comparison operators work on strings. To see if two strings are equal we can use the equal </a:t>
            </a:r>
            <a:r>
              <a:rPr lang="en-US" sz="1200" b="0" i="0" u="none" strike="noStrike" kern="1200" baseline="0" dirty="0" err="1" smtClean="0">
                <a:solidFill>
                  <a:schemeClr val="tx1"/>
                </a:solidFill>
                <a:latin typeface="+mn-lt"/>
                <a:ea typeface="+mn-ea"/>
                <a:cs typeface="+mn-cs"/>
              </a:rPr>
              <a:t>equal</a:t>
            </a:r>
            <a:r>
              <a:rPr lang="en-US" sz="1200" b="0" i="0" u="none" strike="noStrike" kern="1200" baseline="0" dirty="0" smtClean="0">
                <a:solidFill>
                  <a:schemeClr val="tx1"/>
                </a:solidFill>
                <a:latin typeface="+mn-lt"/>
                <a:ea typeface="+mn-ea"/>
                <a:cs typeface="+mn-cs"/>
              </a:rPr>
              <a:t> operator. Other comparison operations are useful for putting words in alphabetical order, as it is presented on the slide. You should know that Python does not handle uppercase and lowercase letters the same way that people do. All the uppercase letters come before all the lowercase letters. Therefore a common practice to address this issue is to convert strings to a standard format, such as all lowercase, before performing the comparison. </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14</a:t>
            </a:fld>
            <a:endParaRPr lang="en-US"/>
          </a:p>
        </p:txBody>
      </p:sp>
    </p:spTree>
    <p:extLst>
      <p:ext uri="{BB962C8B-B14F-4D97-AF65-F5344CB8AC3E}">
        <p14:creationId xmlns:p14="http://schemas.microsoft.com/office/powerpoint/2010/main" val="1405779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15: String Library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Strings are an example of Python objects. An object contains both data (the actual string itself) as well as methods, which are effectively functions which that are built into the object and are available to any instance of the object. </a:t>
            </a:r>
            <a:r>
              <a:rPr lang="en-US" sz="1200" dirty="0" smtClean="0">
                <a:sym typeface="Gill Sans" charset="0"/>
              </a:rPr>
              <a:t>Python has a number of string </a:t>
            </a:r>
            <a:r>
              <a:rPr lang="en-US" sz="1200" dirty="0" smtClean="0">
                <a:solidFill>
                  <a:srgbClr val="FF0000"/>
                </a:solidFill>
                <a:sym typeface="Gill Sans" charset="0"/>
              </a:rPr>
              <a:t>functions </a:t>
            </a:r>
            <a:r>
              <a:rPr lang="en-US" sz="1200" dirty="0" smtClean="0">
                <a:sym typeface="Gill Sans" charset="0"/>
              </a:rPr>
              <a:t>which are in the</a:t>
            </a:r>
            <a:r>
              <a:rPr lang="en-US" sz="1200" dirty="0" smtClean="0">
                <a:solidFill>
                  <a:srgbClr val="FF00FF"/>
                </a:solidFill>
                <a:sym typeface="Gill Sans" charset="0"/>
              </a:rPr>
              <a:t> </a:t>
            </a:r>
            <a:r>
              <a:rPr lang="en-US" sz="1200" dirty="0" smtClean="0">
                <a:solidFill>
                  <a:srgbClr val="FF0000"/>
                </a:solidFill>
                <a:sym typeface="Gill Sans" charset="0"/>
              </a:rPr>
              <a:t>string library. </a:t>
            </a:r>
            <a:r>
              <a:rPr lang="en-US" sz="1200" dirty="0" smtClean="0">
                <a:sym typeface="Gill Sans" charset="0"/>
              </a:rPr>
              <a:t>These </a:t>
            </a:r>
            <a:r>
              <a:rPr lang="en-US" sz="1200" dirty="0" smtClean="0">
                <a:solidFill>
                  <a:srgbClr val="FF0000"/>
                </a:solidFill>
                <a:sym typeface="Gill Sans" charset="0"/>
              </a:rPr>
              <a:t>functions </a:t>
            </a:r>
            <a:r>
              <a:rPr lang="en-US" sz="1200" dirty="0" smtClean="0">
                <a:sym typeface="Gill Sans" charset="0"/>
              </a:rPr>
              <a:t>are already </a:t>
            </a:r>
            <a:r>
              <a:rPr lang="en-US" sz="1200" i="1" dirty="0" smtClean="0">
                <a:solidFill>
                  <a:srgbClr val="FF0000"/>
                </a:solidFill>
                <a:sym typeface="Gill Sans" charset="0"/>
              </a:rPr>
              <a:t>built into</a:t>
            </a:r>
            <a:r>
              <a:rPr lang="en-US" sz="1200" dirty="0" smtClean="0">
                <a:solidFill>
                  <a:srgbClr val="FF0000"/>
                </a:solidFill>
                <a:sym typeface="Gill Sans" charset="0"/>
              </a:rPr>
              <a:t> every string,</a:t>
            </a:r>
            <a:r>
              <a:rPr lang="en-US" sz="1200" baseline="0" dirty="0" smtClean="0">
                <a:solidFill>
                  <a:srgbClr val="FF0000"/>
                </a:solidFill>
                <a:sym typeface="Gill Sans" charset="0"/>
              </a:rPr>
              <a:t> </a:t>
            </a:r>
            <a:r>
              <a:rPr lang="en-US" sz="1200" dirty="0" smtClean="0">
                <a:sym typeface="Gill Sans" charset="0"/>
              </a:rPr>
              <a:t>therefore we invoke them by appending the function to the string variable.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ym typeface="Gill Sans" charset="0"/>
              </a:rPr>
              <a:t>What is very</a:t>
            </a:r>
            <a:r>
              <a:rPr lang="en-US" sz="1200" baseline="0" dirty="0" smtClean="0">
                <a:sym typeface="Gill Sans" charset="0"/>
              </a:rPr>
              <a:t> important to notice is that t</a:t>
            </a:r>
            <a:r>
              <a:rPr lang="en-US" sz="1200" dirty="0" smtClean="0">
                <a:sym typeface="Gill Sans" charset="0"/>
              </a:rPr>
              <a:t>hese functions </a:t>
            </a:r>
            <a:r>
              <a:rPr lang="en-US" sz="1200" dirty="0" smtClean="0">
                <a:solidFill>
                  <a:srgbClr val="FF0000"/>
                </a:solidFill>
                <a:sym typeface="Gill Sans" charset="0"/>
              </a:rPr>
              <a:t>do not modify the original string</a:t>
            </a:r>
            <a:r>
              <a:rPr lang="en-US" sz="1200" dirty="0" smtClean="0">
                <a:sym typeface="Gill Sans" charset="0"/>
              </a:rPr>
              <a:t>, instead they </a:t>
            </a:r>
            <a:r>
              <a:rPr lang="en-US" sz="1200" dirty="0" smtClean="0">
                <a:solidFill>
                  <a:srgbClr val="FF0000"/>
                </a:solidFill>
                <a:sym typeface="Gill Sans" charset="0"/>
              </a:rPr>
              <a:t>return a new string that has been altered. </a:t>
            </a:r>
            <a:r>
              <a:rPr lang="en-US" sz="1200" b="0" i="0" u="none" strike="noStrike" kern="1200" baseline="0" dirty="0" smtClean="0">
                <a:solidFill>
                  <a:schemeClr val="tx1"/>
                </a:solidFill>
                <a:latin typeface="+mn-lt"/>
                <a:ea typeface="+mn-ea"/>
                <a:cs typeface="+mn-cs"/>
              </a:rPr>
              <a:t>(Charles Severance, Python for Informatics: Exploring Information)</a:t>
            </a:r>
            <a:endParaRPr lang="en-US" sz="1200" dirty="0" smtClean="0">
              <a:sym typeface="Gill Sans" charset="0"/>
            </a:endParaRPr>
          </a:p>
          <a:p>
            <a:r>
              <a:rPr lang="en-US" dirty="0" smtClean="0"/>
              <a:t>So please notice the example, where</a:t>
            </a:r>
            <a:r>
              <a:rPr lang="en-US" baseline="0" dirty="0" smtClean="0"/>
              <a:t> the original greeting string was modified because when print again that string we can see that it was not altered in any way.</a:t>
            </a:r>
            <a:endParaRPr lang="en-US" dirty="0" smtClean="0"/>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15</a:t>
            </a:fld>
            <a:endParaRPr lang="en-US"/>
          </a:p>
        </p:txBody>
      </p:sp>
    </p:spTree>
    <p:extLst>
      <p:ext uri="{BB962C8B-B14F-4D97-AF65-F5344CB8AC3E}">
        <p14:creationId xmlns:p14="http://schemas.microsoft.com/office/powerpoint/2010/main" val="3994895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16: String Library (2):</a:t>
            </a:r>
          </a:p>
          <a:p>
            <a:r>
              <a:rPr lang="en-US" sz="1200" b="0" i="0" u="none" strike="noStrike" kern="1200" baseline="0" dirty="0" smtClean="0">
                <a:solidFill>
                  <a:schemeClr val="tx1"/>
                </a:solidFill>
                <a:latin typeface="+mn-lt"/>
                <a:ea typeface="+mn-ea"/>
                <a:cs typeface="+mn-cs"/>
              </a:rPr>
              <a:t>Python has a function called </a:t>
            </a:r>
            <a:r>
              <a:rPr lang="en-US" sz="1200" b="0" i="0" u="none" strike="noStrike" kern="1200" baseline="0" dirty="0" err="1" smtClean="0">
                <a:solidFill>
                  <a:schemeClr val="tx1"/>
                </a:solidFill>
                <a:latin typeface="+mn-lt"/>
                <a:ea typeface="+mn-ea"/>
                <a:cs typeface="+mn-cs"/>
              </a:rPr>
              <a:t>dir</a:t>
            </a:r>
            <a:r>
              <a:rPr lang="en-US" sz="1200" b="0" i="0" u="none" strike="noStrike" kern="1200" baseline="0" dirty="0" smtClean="0">
                <a:solidFill>
                  <a:schemeClr val="tx1"/>
                </a:solidFill>
                <a:latin typeface="+mn-lt"/>
                <a:ea typeface="+mn-ea"/>
                <a:cs typeface="+mn-cs"/>
              </a:rPr>
              <a:t> that lists the methods available for an object. The type function shows the type of an object and the </a:t>
            </a:r>
            <a:r>
              <a:rPr lang="en-US" sz="1200" b="0" i="0" u="none" strike="noStrike" kern="1200" baseline="0" dirty="0" err="1" smtClean="0">
                <a:solidFill>
                  <a:schemeClr val="tx1"/>
                </a:solidFill>
                <a:latin typeface="+mn-lt"/>
                <a:ea typeface="+mn-ea"/>
                <a:cs typeface="+mn-cs"/>
              </a:rPr>
              <a:t>dir</a:t>
            </a:r>
            <a:r>
              <a:rPr lang="en-US" sz="1200" b="0" i="0" u="none" strike="noStrike" kern="1200" baseline="0" dirty="0" smtClean="0">
                <a:solidFill>
                  <a:schemeClr val="tx1"/>
                </a:solidFill>
                <a:latin typeface="+mn-lt"/>
                <a:ea typeface="+mn-ea"/>
                <a:cs typeface="+mn-cs"/>
              </a:rPr>
              <a:t> function shows the available methods. You can also get help by using the help command or even the official Python documentation for string methods at the link from the slide.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Calling a method is similar to calling a function—it takes arguments and returns a value—but the syntax is different. We call a method by appending the method name to the variable name using the period as a delimiter. A method call is called an invocation. (Charles Severance, Python for Informatics: Exploring Information)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sym typeface="Gill Sans" charset="0"/>
              </a:rPr>
              <a:t>Let’s take some examples of using a few of such methods.</a:t>
            </a:r>
            <a:endParaRPr lang="en-US" sz="1200" dirty="0" smtClean="0">
              <a:sym typeface="Gill Sans" charset="0"/>
            </a:endParaRPr>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16</a:t>
            </a:fld>
            <a:endParaRPr lang="en-US"/>
          </a:p>
        </p:txBody>
      </p:sp>
    </p:spTree>
    <p:extLst>
      <p:ext uri="{BB962C8B-B14F-4D97-AF65-F5344CB8AC3E}">
        <p14:creationId xmlns:p14="http://schemas.microsoft.com/office/powerpoint/2010/main" val="2016961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17: Searching a String:</a:t>
            </a:r>
          </a:p>
          <a:p>
            <a:r>
              <a:rPr lang="en-US" sz="1200" b="0" i="0" u="none" strike="noStrike" kern="1200" baseline="0" dirty="0" smtClean="0">
                <a:solidFill>
                  <a:schemeClr val="tx1"/>
                </a:solidFill>
                <a:latin typeface="+mn-lt"/>
                <a:ea typeface="+mn-ea"/>
                <a:cs typeface="+mn-cs"/>
              </a:rPr>
              <a:t>First of all we would like to search for a particular substring in a string. For this, Python provides the find() function. find() finds the first occurrence of the substring, if the substring is not found, find() returns -1. In this example, we invoke find on word and pass the letter we are looking for as a parameter. But we can also search after an entire substring as it can be seen on line [91] of out example.</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17</a:t>
            </a:fld>
            <a:endParaRPr lang="en-US"/>
          </a:p>
        </p:txBody>
      </p:sp>
    </p:spTree>
    <p:extLst>
      <p:ext uri="{BB962C8B-B14F-4D97-AF65-F5344CB8AC3E}">
        <p14:creationId xmlns:p14="http://schemas.microsoft.com/office/powerpoint/2010/main" val="3792336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18: Search and Replace: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ym typeface="Gill Sans" charset="0"/>
              </a:rPr>
              <a:t>Another example is the usage of replace() method which acts like a </a:t>
            </a:r>
            <a:r>
              <a:rPr lang="ja-JP" altLang="en-US" sz="1200" dirty="0" smtClean="0"/>
              <a:t>“</a:t>
            </a:r>
            <a:r>
              <a:rPr lang="en-US" altLang="ja-JP" sz="1200" dirty="0" smtClean="0">
                <a:solidFill>
                  <a:srgbClr val="FF0000"/>
                </a:solidFill>
              </a:rPr>
              <a:t>search and replace</a:t>
            </a:r>
            <a:r>
              <a:rPr lang="ja-JP" altLang="en-US" sz="1200" dirty="0" smtClean="0"/>
              <a:t>”</a:t>
            </a:r>
            <a:r>
              <a:rPr lang="en-US" altLang="ja-JP" sz="1200" dirty="0" smtClean="0"/>
              <a:t> operation in a word processor:</a:t>
            </a:r>
            <a:r>
              <a:rPr lang="en-US" altLang="ja-JP" sz="1200" baseline="0" dirty="0" smtClean="0"/>
              <a:t> </a:t>
            </a:r>
            <a:r>
              <a:rPr lang="en-US" altLang="en-US" sz="1200" dirty="0" smtClean="0">
                <a:solidFill>
                  <a:srgbClr val="FF0000"/>
                </a:solidFill>
              </a:rPr>
              <a:t>It replaces all occurrences of the search string with the replacement string. In the code starting on line [99] on the slide, we see that we are having a string variable and then we want to replace</a:t>
            </a:r>
            <a:r>
              <a:rPr lang="en-US" altLang="en-US" sz="1200" baseline="0" dirty="0" smtClean="0">
                <a:solidFill>
                  <a:srgbClr val="FF0000"/>
                </a:solidFill>
              </a:rPr>
              <a:t> a certain word with another substring which is offered as a second parameter to the replace function. But we can also replace only a single character as you can see on lines [102] and [103]</a:t>
            </a:r>
            <a:endParaRPr lang="en-US" altLang="en-US" sz="120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18</a:t>
            </a:fld>
            <a:endParaRPr lang="en-US"/>
          </a:p>
        </p:txBody>
      </p:sp>
    </p:spTree>
    <p:extLst>
      <p:ext uri="{BB962C8B-B14F-4D97-AF65-F5344CB8AC3E}">
        <p14:creationId xmlns:p14="http://schemas.microsoft.com/office/powerpoint/2010/main" val="746375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19: Stripping Whitespace: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ym typeface="Gill Sans" charset="0"/>
              </a:rPr>
              <a:t>Sometimes we want to take a string and remove whitespace at the beginning and/or end. For this we can use</a:t>
            </a:r>
            <a:r>
              <a:rPr lang="en-US" sz="1200" baseline="0" dirty="0" smtClean="0">
                <a:sym typeface="Gill Sans" charset="0"/>
              </a:rPr>
              <a:t> the built-in functions called </a:t>
            </a:r>
            <a:r>
              <a:rPr lang="en-US" sz="1200" baseline="0" dirty="0" err="1" smtClean="0">
                <a:sym typeface="Gill Sans" charset="0"/>
              </a:rPr>
              <a:t>lstrip</a:t>
            </a:r>
            <a:r>
              <a:rPr lang="en-US" sz="1200" baseline="0" dirty="0" smtClean="0">
                <a:sym typeface="Gill Sans" charset="0"/>
              </a:rPr>
              <a:t> and </a:t>
            </a:r>
            <a:r>
              <a:rPr lang="en-US" sz="1200" baseline="0" dirty="0" err="1" smtClean="0">
                <a:sym typeface="Gill Sans" charset="0"/>
              </a:rPr>
              <a:t>rstrip</a:t>
            </a:r>
            <a:r>
              <a:rPr lang="en-US" sz="1200" baseline="0" dirty="0" smtClean="0">
                <a:sym typeface="Gill Sans" charset="0"/>
              </a:rPr>
              <a:t> to remove the white space from the left or right of the string. There is also another method called strip which is removing the whitespaces both at begin and end of the string.</a:t>
            </a:r>
            <a:endParaRPr lang="en-US" sz="1200" dirty="0" smtClean="0">
              <a:sym typeface="Gill Sans" charset="0"/>
            </a:endParaRPr>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19</a:t>
            </a:fld>
            <a:endParaRPr lang="en-US"/>
          </a:p>
        </p:txBody>
      </p:sp>
    </p:spTree>
    <p:extLst>
      <p:ext uri="{BB962C8B-B14F-4D97-AF65-F5344CB8AC3E}">
        <p14:creationId xmlns:p14="http://schemas.microsoft.com/office/powerpoint/2010/main" val="2387301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2: </a:t>
            </a:r>
            <a:r>
              <a:rPr lang="en-US" dirty="0" smtClean="0"/>
              <a:t>In this lecture we are going to talk about </a:t>
            </a:r>
            <a:r>
              <a:rPr lang="en-US" dirty="0" smtClean="0"/>
              <a:t>Strings and files. </a:t>
            </a:r>
            <a:endParaRPr lang="en-US" dirty="0" smtClean="0"/>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2</a:t>
            </a:fld>
            <a:endParaRPr lang="en-US"/>
          </a:p>
        </p:txBody>
      </p:sp>
    </p:spTree>
    <p:extLst>
      <p:ext uri="{BB962C8B-B14F-4D97-AF65-F5344CB8AC3E}">
        <p14:creationId xmlns:p14="http://schemas.microsoft.com/office/powerpoint/2010/main" val="3526885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20: Parsing Strings:</a:t>
            </a:r>
          </a:p>
          <a:p>
            <a:r>
              <a:rPr lang="en-US" sz="1200" dirty="0" smtClean="0">
                <a:sym typeface="Gill Sans" charset="0"/>
              </a:rPr>
              <a:t>Sometimes </a:t>
            </a:r>
            <a:r>
              <a:rPr lang="en-US" sz="1200" b="0" i="0" u="none" strike="noStrike" kern="1200" baseline="0" dirty="0" smtClean="0">
                <a:solidFill>
                  <a:schemeClr val="tx1"/>
                </a:solidFill>
                <a:latin typeface="+mn-lt"/>
                <a:ea typeface="+mn-ea"/>
                <a:cs typeface="+mn-cs"/>
              </a:rPr>
              <a:t>we want to look into a string and find a substring. Suppose we have the string on the slide; so from that string we would like to extract only the host, which is cs.upt.ro. We can do this by using the find method and string slicing. First of all, we want to find the position of the at-sign in the string. Then we will find the position of the first greater sign </a:t>
            </a:r>
            <a:r>
              <a:rPr lang="en-US" sz="1200" b="0" i="1" u="none" strike="noStrike" kern="1200" baseline="0" dirty="0" smtClean="0">
                <a:solidFill>
                  <a:schemeClr val="tx1"/>
                </a:solidFill>
                <a:latin typeface="+mn-lt"/>
                <a:ea typeface="+mn-ea"/>
                <a:cs typeface="+mn-cs"/>
              </a:rPr>
              <a:t>after </a:t>
            </a:r>
            <a:r>
              <a:rPr lang="en-US" sz="1200" b="0" i="0" u="none" strike="noStrike" kern="1200" baseline="0" dirty="0" smtClean="0">
                <a:solidFill>
                  <a:schemeClr val="tx1"/>
                </a:solidFill>
                <a:latin typeface="+mn-lt"/>
                <a:ea typeface="+mn-ea"/>
                <a:cs typeface="+mn-cs"/>
              </a:rPr>
              <a:t>the at-sign (please note line [111] on the code example). After that we will use string slicing to extract the portion of the string which we are looking for. </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20</a:t>
            </a:fld>
            <a:endParaRPr lang="en-US"/>
          </a:p>
        </p:txBody>
      </p:sp>
    </p:spTree>
    <p:extLst>
      <p:ext uri="{BB962C8B-B14F-4D97-AF65-F5344CB8AC3E}">
        <p14:creationId xmlns:p14="http://schemas.microsoft.com/office/powerpoint/2010/main" val="1584655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21: Files:</a:t>
            </a:r>
          </a:p>
          <a:p>
            <a:r>
              <a:rPr lang="en-US" sz="1200" dirty="0" smtClean="0">
                <a:sym typeface="Gill Sans" charset="0"/>
              </a:rPr>
              <a:t>OK! So far we have discussed about strings and different functions, we called them methods that</a:t>
            </a:r>
            <a:r>
              <a:rPr lang="en-US" sz="1200" baseline="0" dirty="0" smtClean="0">
                <a:sym typeface="Gill Sans" charset="0"/>
              </a:rPr>
              <a:t> can be applied on the strings. We even wrote our own methods that were inspecting the strings. </a:t>
            </a:r>
          </a:p>
          <a:p>
            <a:r>
              <a:rPr lang="en-US" sz="1200" baseline="0" dirty="0" smtClean="0">
                <a:sym typeface="Gill Sans" charset="0"/>
              </a:rPr>
              <a:t>Now we will move to the second part of this lecture, namely the files where we will be using some of the techniques introduced when talking about strings. </a:t>
            </a:r>
          </a:p>
          <a:p>
            <a:r>
              <a:rPr lang="en-US" sz="1200" baseline="0" dirty="0" smtClean="0">
                <a:sym typeface="Gill Sans" charset="0"/>
              </a:rPr>
              <a:t>So a file can be thought as a sequence of lines and w</a:t>
            </a:r>
            <a:r>
              <a:rPr lang="en-US" sz="1200" b="0" i="0" u="none" strike="noStrike" kern="1200" baseline="0" dirty="0" smtClean="0">
                <a:solidFill>
                  <a:schemeClr val="tx1"/>
                </a:solidFill>
                <a:latin typeface="+mn-lt"/>
                <a:ea typeface="+mn-ea"/>
                <a:cs typeface="+mn-cs"/>
              </a:rPr>
              <a:t>e will primarily focus on reading and writing text files such as those we create</a:t>
            </a:r>
          </a:p>
          <a:p>
            <a:r>
              <a:rPr lang="en-US" sz="1200" b="0" i="0" u="none" strike="noStrike" kern="1200" baseline="0" dirty="0" smtClean="0">
                <a:solidFill>
                  <a:schemeClr val="tx1"/>
                </a:solidFill>
                <a:latin typeface="+mn-lt"/>
                <a:ea typeface="+mn-ea"/>
                <a:cs typeface="+mn-cs"/>
              </a:rPr>
              <a:t>in a text editor. On the slide is such an example of a text file who is containing some email communication data. </a:t>
            </a:r>
            <a:endParaRPr lang="en-US" sz="1200" baseline="0" dirty="0" smtClean="0">
              <a:sym typeface="Gill Sans" charset="0"/>
            </a:endParaRPr>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21</a:t>
            </a:fld>
            <a:endParaRPr lang="en-US"/>
          </a:p>
        </p:txBody>
      </p:sp>
    </p:spTree>
    <p:extLst>
      <p:ext uri="{BB962C8B-B14F-4D97-AF65-F5344CB8AC3E}">
        <p14:creationId xmlns:p14="http://schemas.microsoft.com/office/powerpoint/2010/main" val="93967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22: Opening Files:</a:t>
            </a:r>
          </a:p>
          <a:p>
            <a:r>
              <a:rPr lang="en-US" sz="1200" b="0" i="0" u="none" strike="noStrike" kern="1200" baseline="0" dirty="0" smtClean="0">
                <a:solidFill>
                  <a:schemeClr val="tx1"/>
                </a:solidFill>
                <a:latin typeface="+mn-lt"/>
                <a:ea typeface="+mn-ea"/>
                <a:cs typeface="+mn-cs"/>
              </a:rPr>
              <a:t>When we want to read or write a file (for example on our hard drive), first of all we must open the file. Opening the file communicates with your operating system which knows where the data for each file is stored.</a:t>
            </a:r>
            <a:r>
              <a:rPr lang="en-US" sz="1200" dirty="0" smtClean="0">
                <a:sym typeface="Gill Sans" charset="0"/>
              </a:rPr>
              <a:t> In our example we are using a file called mailStuff.txt</a:t>
            </a:r>
            <a:r>
              <a:rPr lang="en-US" sz="1200" baseline="0" dirty="0" smtClean="0">
                <a:sym typeface="Gill Sans" charset="0"/>
              </a:rPr>
              <a:t> </a:t>
            </a:r>
            <a:r>
              <a:rPr lang="en-US" sz="1200" dirty="0" smtClean="0">
                <a:sym typeface="Gill Sans" charset="0"/>
              </a:rPr>
              <a:t>which is available on that</a:t>
            </a:r>
            <a:r>
              <a:rPr lang="en-US" sz="1200" baseline="0" dirty="0" smtClean="0">
                <a:sym typeface="Gill Sans" charset="0"/>
              </a:rPr>
              <a:t> particular folder, therefore we should provide the entire path for the open function. Now, if the file is stored </a:t>
            </a:r>
            <a:r>
              <a:rPr lang="en-US" sz="1200" b="0" i="0" u="none" strike="noStrike" kern="1200" baseline="0" dirty="0" smtClean="0">
                <a:solidFill>
                  <a:schemeClr val="tx1"/>
                </a:solidFill>
                <a:latin typeface="+mn-lt"/>
                <a:ea typeface="+mn-ea"/>
                <a:cs typeface="+mn-cs"/>
              </a:rPr>
              <a:t>in the same folder that you are in when you start Python, then the entire path is not required. </a:t>
            </a:r>
            <a:r>
              <a:rPr lang="en-US" sz="1200" b="0" i="0" kern="1200" dirty="0" smtClean="0">
                <a:solidFill>
                  <a:schemeClr val="tx1"/>
                </a:solidFill>
                <a:effectLst/>
                <a:latin typeface="+mn-lt"/>
                <a:ea typeface="+mn-ea"/>
                <a:cs typeface="+mn-cs"/>
              </a:rPr>
              <a:t>open() is the built-in function which tells Python to open the file. open() takes two parameters 'filename' and 'mode'. If you leave the second parameter off 'open(filename)' Python will simply open the file in read mode ('r'). </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If the open is successful, the operating system returns us a file handle. The file handle is not the actual data contained in the file, but instead it is a “handle” that we can use to read the data. You are given a handle if the requested file exists and you have the proper permissions to read the file. If the file does not exist, open will fail with a </a:t>
            </a:r>
            <a:r>
              <a:rPr lang="en-US" sz="1200" b="0" i="0" u="none" strike="noStrike" kern="1200" baseline="0" dirty="0" err="1" smtClean="0">
                <a:solidFill>
                  <a:schemeClr val="tx1"/>
                </a:solidFill>
                <a:latin typeface="+mn-lt"/>
                <a:ea typeface="+mn-ea"/>
                <a:cs typeface="+mn-cs"/>
              </a:rPr>
              <a:t>traceback</a:t>
            </a:r>
            <a:r>
              <a:rPr lang="en-US" sz="1200" b="0" i="0" u="none" strike="noStrike" kern="1200" baseline="0" dirty="0" smtClean="0">
                <a:solidFill>
                  <a:schemeClr val="tx1"/>
                </a:solidFill>
                <a:latin typeface="+mn-lt"/>
                <a:ea typeface="+mn-ea"/>
                <a:cs typeface="+mn-cs"/>
              </a:rPr>
              <a:t> and you will not get a handle to access the contents of the file. (Charles Severance, Python for Informatics: Exploring Information)</a:t>
            </a:r>
          </a:p>
          <a:p>
            <a:r>
              <a:rPr lang="en-US" sz="1200" b="0" i="0" u="none" strike="noStrike" kern="1200" baseline="0" dirty="0" smtClean="0">
                <a:solidFill>
                  <a:schemeClr val="tx1"/>
                </a:solidFill>
                <a:latin typeface="+mn-lt"/>
                <a:ea typeface="+mn-ea"/>
                <a:cs typeface="+mn-cs"/>
              </a:rPr>
              <a:t>The </a:t>
            </a:r>
            <a:r>
              <a:rPr lang="en-US" sz="1200" b="0" i="0" u="none" strike="noStrike" kern="1200" baseline="0" dirty="0" err="1" smtClean="0">
                <a:solidFill>
                  <a:schemeClr val="tx1"/>
                </a:solidFill>
                <a:latin typeface="+mn-lt"/>
                <a:ea typeface="+mn-ea"/>
                <a:cs typeface="+mn-cs"/>
              </a:rPr>
              <a:t>traceback</a:t>
            </a:r>
            <a:r>
              <a:rPr lang="en-US" sz="1200" b="0" i="0" u="none" strike="noStrike" kern="1200" baseline="0" dirty="0" smtClean="0">
                <a:solidFill>
                  <a:schemeClr val="tx1"/>
                </a:solidFill>
                <a:latin typeface="+mn-lt"/>
                <a:ea typeface="+mn-ea"/>
                <a:cs typeface="+mn-cs"/>
              </a:rPr>
              <a:t> is an input-output error stating that there is no such file or directory.</a:t>
            </a:r>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22</a:t>
            </a:fld>
            <a:endParaRPr lang="en-US"/>
          </a:p>
        </p:txBody>
      </p:sp>
    </p:spTree>
    <p:extLst>
      <p:ext uri="{BB962C8B-B14F-4D97-AF65-F5344CB8AC3E}">
        <p14:creationId xmlns:p14="http://schemas.microsoft.com/office/powerpoint/2010/main" val="4025449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23: The newline Character:</a:t>
            </a:r>
          </a:p>
          <a:p>
            <a:r>
              <a:rPr lang="en-US" sz="1200" b="0" i="0" u="none" strike="noStrike" kern="1200" baseline="0" dirty="0" smtClean="0">
                <a:solidFill>
                  <a:schemeClr val="tx1"/>
                </a:solidFill>
                <a:latin typeface="+mn-lt"/>
                <a:ea typeface="+mn-ea"/>
                <a:cs typeface="+mn-cs"/>
              </a:rPr>
              <a:t>To break the file into lines, there is a special character that represents the “end of the line” named the newline character.</a:t>
            </a:r>
          </a:p>
          <a:p>
            <a:r>
              <a:rPr lang="en-US" sz="1200" b="0" i="0" u="none" strike="noStrike" kern="1200" baseline="0" dirty="0" smtClean="0">
                <a:solidFill>
                  <a:schemeClr val="tx1"/>
                </a:solidFill>
                <a:latin typeface="+mn-lt"/>
                <a:ea typeface="+mn-ea"/>
                <a:cs typeface="+mn-cs"/>
              </a:rPr>
              <a:t>In Python, we represent the newline character as a backslash-n in string constants. Even though this looks like two characters, it is actually a single character. So in our examples you can see that in the greeting variable there is a string Hello\</a:t>
            </a:r>
            <a:r>
              <a:rPr lang="en-US" sz="1200" b="0" i="0" u="none" strike="noStrike" kern="1200" baseline="0" dirty="0" err="1" smtClean="0">
                <a:solidFill>
                  <a:schemeClr val="tx1"/>
                </a:solidFill>
                <a:latin typeface="+mn-lt"/>
                <a:ea typeface="+mn-ea"/>
                <a:cs typeface="+mn-cs"/>
              </a:rPr>
              <a:t>nWorld</a:t>
            </a:r>
            <a:r>
              <a:rPr lang="en-US" sz="1200" b="0" i="0" u="none" strike="noStrike" kern="1200" baseline="0" dirty="0" smtClean="0">
                <a:solidFill>
                  <a:schemeClr val="tx1"/>
                </a:solidFill>
                <a:latin typeface="+mn-lt"/>
                <a:ea typeface="+mn-ea"/>
                <a:cs typeface="+mn-cs"/>
              </a:rPr>
              <a:t>. When we will print this string, the World characters will be listed on a new line due to the newline Character. We can prove that this character is actually a single character when we use the </a:t>
            </a:r>
            <a:r>
              <a:rPr lang="en-US" sz="1200" b="0" i="0" u="none" strike="noStrike" kern="1200" baseline="0" dirty="0" err="1" smtClean="0">
                <a:solidFill>
                  <a:schemeClr val="tx1"/>
                </a:solidFill>
                <a:latin typeface="+mn-lt"/>
                <a:ea typeface="+mn-ea"/>
                <a:cs typeface="+mn-cs"/>
              </a:rPr>
              <a:t>len</a:t>
            </a:r>
            <a:r>
              <a:rPr lang="en-US" sz="1200" b="0" i="0" u="none" strike="noStrike" kern="1200" baseline="0" dirty="0" smtClean="0">
                <a:solidFill>
                  <a:schemeClr val="tx1"/>
                </a:solidFill>
                <a:latin typeface="+mn-lt"/>
                <a:ea typeface="+mn-ea"/>
                <a:cs typeface="+mn-cs"/>
              </a:rPr>
              <a:t> function: a\</a:t>
            </a:r>
            <a:r>
              <a:rPr lang="en-US" sz="1200" b="0" i="0" u="none" strike="noStrike" kern="1200" baseline="0" dirty="0" err="1" smtClean="0">
                <a:solidFill>
                  <a:schemeClr val="tx1"/>
                </a:solidFill>
                <a:latin typeface="+mn-lt"/>
                <a:ea typeface="+mn-ea"/>
                <a:cs typeface="+mn-cs"/>
              </a:rPr>
              <a:t>nb</a:t>
            </a:r>
            <a:r>
              <a:rPr lang="en-US" sz="1200" b="0" i="0" u="none" strike="noStrike" kern="1200" baseline="0" dirty="0" smtClean="0">
                <a:solidFill>
                  <a:schemeClr val="tx1"/>
                </a:solidFill>
                <a:latin typeface="+mn-lt"/>
                <a:ea typeface="+mn-ea"/>
                <a:cs typeface="+mn-cs"/>
              </a:rPr>
              <a:t> shows that there are 3 characters and not 4.</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23</a:t>
            </a:fld>
            <a:endParaRPr lang="en-US"/>
          </a:p>
        </p:txBody>
      </p:sp>
    </p:spTree>
    <p:extLst>
      <p:ext uri="{BB962C8B-B14F-4D97-AF65-F5344CB8AC3E}">
        <p14:creationId xmlns:p14="http://schemas.microsoft.com/office/powerpoint/2010/main" val="31881421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24: Code patterns (1):</a:t>
            </a:r>
          </a:p>
          <a:p>
            <a:r>
              <a:rPr lang="en-US" sz="1200" b="0" i="0" u="none" strike="noStrike" kern="1200" baseline="0" dirty="0" smtClean="0">
                <a:solidFill>
                  <a:schemeClr val="tx1"/>
                </a:solidFill>
                <a:latin typeface="+mn-lt"/>
                <a:ea typeface="+mn-ea"/>
                <a:cs typeface="+mn-cs"/>
              </a:rPr>
              <a:t>Let’s consider now some examples, or better called code patterns. For the beginning we would like to count the lines in a file. So for this we will be using a for loop where for every new line we will be incrementing a count variable.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The for loop actually causes the data to be read from the file. When the file is read using a for loop in this manner, Python takes care of splitting the data in the file into separate lines using the newline character. Python reads each line through the newline and includes the newline as the last character in the line variable for each iteration of the for loop. (Charles Severance, Python for Informatics: Exploring Information)</a:t>
            </a:r>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24</a:t>
            </a:fld>
            <a:endParaRPr lang="en-US"/>
          </a:p>
        </p:txBody>
      </p:sp>
    </p:spTree>
    <p:extLst>
      <p:ext uri="{BB962C8B-B14F-4D97-AF65-F5344CB8AC3E}">
        <p14:creationId xmlns:p14="http://schemas.microsoft.com/office/powerpoint/2010/main" val="1902584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25: Code patterns (2):</a:t>
            </a:r>
          </a:p>
          <a:p>
            <a:r>
              <a:rPr lang="en-US" sz="1200" b="0" i="0" u="none" strike="noStrike" kern="1200" baseline="0" dirty="0" smtClean="0">
                <a:solidFill>
                  <a:schemeClr val="tx1"/>
                </a:solidFill>
                <a:latin typeface="+mn-lt"/>
                <a:ea typeface="+mn-ea"/>
                <a:cs typeface="+mn-cs"/>
              </a:rPr>
              <a:t>Another code pattern is to read an entire file. So for this we will have an </a:t>
            </a:r>
            <a:r>
              <a:rPr lang="en-US" sz="1200" b="0" i="0" u="none" strike="noStrike" kern="1200" baseline="0" dirty="0" err="1" smtClean="0">
                <a:solidFill>
                  <a:schemeClr val="tx1"/>
                </a:solidFill>
                <a:latin typeface="+mn-lt"/>
                <a:ea typeface="+mn-ea"/>
                <a:cs typeface="+mn-cs"/>
              </a:rPr>
              <a:t>inp</a:t>
            </a:r>
            <a:r>
              <a:rPr lang="en-US" sz="1200" b="0" i="0" u="none" strike="noStrike" kern="1200" baseline="0" dirty="0" smtClean="0">
                <a:solidFill>
                  <a:schemeClr val="tx1"/>
                </a:solidFill>
                <a:latin typeface="+mn-lt"/>
                <a:ea typeface="+mn-ea"/>
                <a:cs typeface="+mn-cs"/>
              </a:rPr>
              <a:t> variable where we read the whole file. We just want to make see the number of characters in the file and in the end print the whole file by printing the </a:t>
            </a:r>
            <a:r>
              <a:rPr lang="en-US" sz="1200" b="0" i="0" u="none" strike="noStrike" kern="1200" baseline="0" dirty="0" err="1" smtClean="0">
                <a:solidFill>
                  <a:schemeClr val="tx1"/>
                </a:solidFill>
                <a:latin typeface="+mn-lt"/>
                <a:ea typeface="+mn-ea"/>
                <a:cs typeface="+mn-cs"/>
              </a:rPr>
              <a:t>inp</a:t>
            </a:r>
            <a:r>
              <a:rPr lang="en-US" sz="1200" b="0" i="0" u="none" strike="noStrike" kern="1200" baseline="0" dirty="0" smtClean="0">
                <a:solidFill>
                  <a:schemeClr val="tx1"/>
                </a:solidFill>
                <a:latin typeface="+mn-lt"/>
                <a:ea typeface="+mn-ea"/>
                <a:cs typeface="+mn-cs"/>
              </a:rPr>
              <a:t> variable. Due to space considerations in the two examples from the slide we have not listed the entire texts of the poems we took as examples: one from the Serbian poet Jovan </a:t>
            </a:r>
            <a:r>
              <a:rPr lang="en-US" sz="1200" b="0" i="0" u="none" strike="noStrike" kern="1200" baseline="0" dirty="0" err="1" smtClean="0">
                <a:solidFill>
                  <a:schemeClr val="tx1"/>
                </a:solidFill>
                <a:latin typeface="+mn-lt"/>
                <a:ea typeface="+mn-ea"/>
                <a:cs typeface="+mn-cs"/>
              </a:rPr>
              <a:t>Jovanovici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Zmai</a:t>
            </a:r>
            <a:r>
              <a:rPr lang="en-US" sz="1200" b="0" i="0" u="none" strike="noStrike" kern="1200" baseline="0" dirty="0" smtClean="0">
                <a:solidFill>
                  <a:schemeClr val="tx1"/>
                </a:solidFill>
                <a:latin typeface="+mn-lt"/>
                <a:ea typeface="+mn-ea"/>
                <a:cs typeface="+mn-cs"/>
              </a:rPr>
              <a:t> and the other from the Romanian national poet, Mihai </a:t>
            </a:r>
            <a:r>
              <a:rPr lang="en-US" sz="1200" b="0" i="0" u="none" strike="noStrike" kern="1200" baseline="0" dirty="0" err="1" smtClean="0">
                <a:solidFill>
                  <a:schemeClr val="tx1"/>
                </a:solidFill>
                <a:latin typeface="+mn-lt"/>
                <a:ea typeface="+mn-ea"/>
                <a:cs typeface="+mn-cs"/>
              </a:rPr>
              <a:t>Eminescu</a:t>
            </a:r>
            <a:r>
              <a:rPr lang="en-US" sz="1200" b="0" i="0" u="none" strike="noStrike" kern="1200" baseline="0" dirty="0" smtClean="0">
                <a:solidFill>
                  <a:schemeClr val="tx1"/>
                </a:solidFill>
                <a:latin typeface="+mn-lt"/>
                <a:ea typeface="+mn-ea"/>
                <a:cs typeface="+mn-cs"/>
              </a:rPr>
              <a:t>. So enjoy in trying these examples. :)</a:t>
            </a:r>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25</a:t>
            </a:fld>
            <a:endParaRPr lang="en-US"/>
          </a:p>
        </p:txBody>
      </p:sp>
    </p:spTree>
    <p:extLst>
      <p:ext uri="{BB962C8B-B14F-4D97-AF65-F5344CB8AC3E}">
        <p14:creationId xmlns:p14="http://schemas.microsoft.com/office/powerpoint/2010/main" val="14109392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26: Code patterns (3):</a:t>
            </a:r>
          </a:p>
          <a:p>
            <a:r>
              <a:rPr lang="en-US" sz="1200" b="0" i="0" u="none" strike="noStrike" kern="1200" baseline="0" dirty="0" smtClean="0">
                <a:solidFill>
                  <a:schemeClr val="tx1"/>
                </a:solidFill>
                <a:latin typeface="+mn-lt"/>
                <a:ea typeface="+mn-ea"/>
                <a:cs typeface="+mn-cs"/>
              </a:rPr>
              <a:t>When you are searching through data in a file, it is a very common pattern to read through a file, ignoring most of the lines and only processing lines which meet a particular criteria. We can combine the pattern for reading a file with string methods to build simple search mechanisms. (after Charles Severance, Python for Informatics: Exploring Information)</a:t>
            </a:r>
          </a:p>
          <a:p>
            <a:r>
              <a:rPr lang="en-US" dirty="0" smtClean="0"/>
              <a:t>For example,</a:t>
            </a:r>
            <a:r>
              <a:rPr lang="en-US" baseline="0" dirty="0" smtClean="0"/>
              <a:t> if we want to read a file and print only those lines that start with Date:, then </a:t>
            </a:r>
            <a:r>
              <a:rPr lang="en-US" sz="1200" b="0" i="0" u="none" strike="noStrike" kern="1200" baseline="0" dirty="0" smtClean="0">
                <a:solidFill>
                  <a:schemeClr val="tx1"/>
                </a:solidFill>
                <a:latin typeface="+mn-lt"/>
                <a:ea typeface="+mn-ea"/>
                <a:cs typeface="+mn-cs"/>
              </a:rPr>
              <a:t>we could use the string method </a:t>
            </a:r>
            <a:r>
              <a:rPr lang="en-US" sz="1200" b="0" i="0" u="none" strike="noStrike" kern="1200" baseline="0" dirty="0" err="1" smtClean="0">
                <a:solidFill>
                  <a:schemeClr val="tx1"/>
                </a:solidFill>
                <a:latin typeface="+mn-lt"/>
                <a:ea typeface="+mn-ea"/>
                <a:cs typeface="+mn-cs"/>
              </a:rPr>
              <a:t>startswith</a:t>
            </a:r>
            <a:r>
              <a:rPr lang="en-US" sz="1200" b="0" i="0" u="none" strike="noStrike" kern="1200" baseline="0" dirty="0" smtClean="0">
                <a:solidFill>
                  <a:schemeClr val="tx1"/>
                </a:solidFill>
                <a:latin typeface="+mn-lt"/>
                <a:ea typeface="+mn-ea"/>
                <a:cs typeface="+mn-cs"/>
              </a:rPr>
              <a:t> to select only those lines with the desired prefix. You can see on the example starting at line [28] that the output is printing the desired lines, but with some extra blank lines. Why is this possible? Well, because each lines finishes with an invisible newline character. Therefore we can optimize our program by removing these characters; we will use the </a:t>
            </a:r>
            <a:r>
              <a:rPr lang="en-US" sz="1200" b="0" i="0" u="none" strike="noStrike" kern="1200" baseline="0" dirty="0" err="1" smtClean="0">
                <a:solidFill>
                  <a:schemeClr val="tx1"/>
                </a:solidFill>
                <a:latin typeface="+mn-lt"/>
                <a:ea typeface="+mn-ea"/>
                <a:cs typeface="+mn-cs"/>
              </a:rPr>
              <a:t>rstrip</a:t>
            </a:r>
            <a:r>
              <a:rPr lang="en-US" sz="1200" b="0" i="0" u="none" strike="noStrike" kern="1200" baseline="0" dirty="0" smtClean="0">
                <a:solidFill>
                  <a:schemeClr val="tx1"/>
                </a:solidFill>
                <a:latin typeface="+mn-lt"/>
                <a:ea typeface="+mn-ea"/>
                <a:cs typeface="+mn-cs"/>
              </a:rPr>
              <a:t> method which strips whitespace from the right side of a string (see the dotted </a:t>
            </a:r>
            <a:r>
              <a:rPr lang="en-US" sz="1200" b="0" i="0" u="none" strike="noStrike" kern="1200" baseline="0" dirty="0" err="1" smtClean="0">
                <a:solidFill>
                  <a:schemeClr val="tx1"/>
                </a:solidFill>
                <a:latin typeface="+mn-lt"/>
                <a:ea typeface="+mn-ea"/>
                <a:cs typeface="+mn-cs"/>
              </a:rPr>
              <a:t>rstrip</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Sometimes is very useful to structure the programs by using continue; in this way whenever we find a line that is of interest to us, we want to do something with that line; when the line is of no interest to us, we skip it and go to the next one.</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26</a:t>
            </a:fld>
            <a:endParaRPr lang="en-US"/>
          </a:p>
        </p:txBody>
      </p:sp>
    </p:spTree>
    <p:extLst>
      <p:ext uri="{BB962C8B-B14F-4D97-AF65-F5344CB8AC3E}">
        <p14:creationId xmlns:p14="http://schemas.microsoft.com/office/powerpoint/2010/main" val="2473828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27: Letting the user choose the file name:</a:t>
            </a:r>
          </a:p>
          <a:p>
            <a:r>
              <a:rPr lang="en-US" sz="1200" b="0" i="0" u="none" strike="noStrike" kern="1200" baseline="0" dirty="0" smtClean="0">
                <a:solidFill>
                  <a:schemeClr val="tx1"/>
                </a:solidFill>
                <a:latin typeface="+mn-lt"/>
                <a:ea typeface="+mn-ea"/>
                <a:cs typeface="+mn-cs"/>
              </a:rPr>
              <a:t>Whenever we want to prompt the user to introduce a file name, instead of hardcoding it into the program, we can use the built-in function </a:t>
            </a:r>
            <a:r>
              <a:rPr lang="en-US" sz="1200" b="0" i="0" u="none" strike="noStrike" kern="1200" baseline="0" dirty="0" err="1" smtClean="0">
                <a:solidFill>
                  <a:schemeClr val="tx1"/>
                </a:solidFill>
                <a:latin typeface="+mn-lt"/>
                <a:ea typeface="+mn-ea"/>
                <a:cs typeface="+mn-cs"/>
              </a:rPr>
              <a:t>raw_input</a:t>
            </a:r>
            <a:r>
              <a:rPr lang="en-US" sz="1200" b="0" i="0" u="none" strike="noStrike" kern="1200" baseline="0" dirty="0" smtClean="0">
                <a:solidFill>
                  <a:schemeClr val="tx1"/>
                </a:solidFill>
                <a:latin typeface="+mn-lt"/>
                <a:ea typeface="+mn-ea"/>
                <a:cs typeface="+mn-cs"/>
              </a:rPr>
              <a:t>() (see the dotted line). In the present example, if the user skips introducing the file name, then a default file name will be transmitted as parameter. After we eliminate the newline character, we transform all the characters in capital letters.</a:t>
            </a:r>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27</a:t>
            </a:fld>
            <a:endParaRPr lang="en-US"/>
          </a:p>
        </p:txBody>
      </p:sp>
    </p:spTree>
    <p:extLst>
      <p:ext uri="{BB962C8B-B14F-4D97-AF65-F5344CB8AC3E}">
        <p14:creationId xmlns:p14="http://schemas.microsoft.com/office/powerpoint/2010/main" val="8203669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28: Using try, except, and open:</a:t>
            </a:r>
          </a:p>
          <a:p>
            <a:r>
              <a:rPr lang="en-US" sz="1200" b="0" i="0" u="none" strike="noStrike" kern="1200" baseline="0" dirty="0" smtClean="0">
                <a:solidFill>
                  <a:schemeClr val="tx1"/>
                </a:solidFill>
                <a:latin typeface="+mn-lt"/>
                <a:ea typeface="+mn-ea"/>
                <a:cs typeface="+mn-cs"/>
              </a:rPr>
              <a:t>What is the user types a wrong file name? As programmers, we are supposed to deal in our program with such a situation, therefore we must include a guardian, namely a try except structure. </a:t>
            </a:r>
            <a:r>
              <a:rPr lang="en-US" sz="1200" b="0" i="0" kern="1200" dirty="0" smtClean="0">
                <a:solidFill>
                  <a:schemeClr val="tx1"/>
                </a:solidFill>
                <a:effectLst/>
                <a:latin typeface="+mn-lt"/>
                <a:ea typeface="+mn-ea"/>
                <a:cs typeface="+mn-cs"/>
              </a:rPr>
              <a:t>The try/except means to </a:t>
            </a:r>
            <a:r>
              <a:rPr lang="en-US" sz="1200" b="0" i="0" kern="1200" dirty="0" err="1" smtClean="0">
                <a:solidFill>
                  <a:schemeClr val="tx1"/>
                </a:solidFill>
                <a:effectLst/>
                <a:latin typeface="+mn-lt"/>
                <a:ea typeface="+mn-ea"/>
                <a:cs typeface="+mn-cs"/>
              </a:rPr>
              <a:t>Py</a:t>
            </a:r>
            <a:r>
              <a:rPr lang="en-US" sz="1200" b="0" i="0" kern="1200" dirty="0" smtClean="0">
                <a:solidFill>
                  <a:schemeClr val="tx1"/>
                </a:solidFill>
                <a:effectLst/>
                <a:latin typeface="+mn-lt"/>
                <a:ea typeface="+mn-ea"/>
                <a:cs typeface="+mn-cs"/>
              </a:rPr>
              <a:t> "try to open the file. In case the file cannot be opened, print invalid filename and kill the program". So here it is our previous example, but this time the open function is being placed inside</a:t>
            </a:r>
            <a:r>
              <a:rPr lang="en-US" sz="1200" b="0" i="0" kern="1200" baseline="0" dirty="0" smtClean="0">
                <a:solidFill>
                  <a:schemeClr val="tx1"/>
                </a:solidFill>
                <a:effectLst/>
                <a:latin typeface="+mn-lt"/>
                <a:ea typeface="+mn-ea"/>
                <a:cs typeface="+mn-cs"/>
              </a:rPr>
              <a:t> a try/except structure. So if a bad file name is being provided, then we print a message and exit the program.</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28</a:t>
            </a:fld>
            <a:endParaRPr lang="en-US"/>
          </a:p>
        </p:txBody>
      </p:sp>
    </p:spTree>
    <p:extLst>
      <p:ext uri="{BB962C8B-B14F-4D97-AF65-F5344CB8AC3E}">
        <p14:creationId xmlns:p14="http://schemas.microsoft.com/office/powerpoint/2010/main" val="8512222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a:t>
            </a:r>
            <a:r>
              <a:rPr lang="en-US" b="1" dirty="0" smtClean="0"/>
              <a:t>29: </a:t>
            </a:r>
            <a:r>
              <a:rPr lang="en-US" b="1" dirty="0" smtClean="0"/>
              <a:t>Homework</a:t>
            </a:r>
            <a:r>
              <a:rPr lang="en-US" b="0" dirty="0" smtClean="0"/>
              <a:t>: As</a:t>
            </a:r>
            <a:r>
              <a:rPr lang="en-US" b="0" baseline="0" dirty="0" smtClean="0"/>
              <a:t> homework, here </a:t>
            </a:r>
            <a:r>
              <a:rPr lang="en-US" b="0" baseline="0" dirty="0" smtClean="0"/>
              <a:t>are some exercises </a:t>
            </a:r>
            <a:r>
              <a:rPr lang="en-US" b="0" baseline="0" dirty="0" smtClean="0"/>
              <a:t>that you are invited to solve, based on your knowledge you have gained so far and especially during this course on </a:t>
            </a:r>
            <a:r>
              <a:rPr lang="en-US" b="0" baseline="0" dirty="0" smtClean="0"/>
              <a:t>strings and files. </a:t>
            </a:r>
            <a:r>
              <a:rPr lang="en-US" b="0" baseline="0" dirty="0" smtClean="0"/>
              <a:t>Also, try solving the examples presented in the course by working them out in Canopy. Good luck and thank you very much for watching this course! </a:t>
            </a:r>
            <a:r>
              <a:rPr lang="en-US" b="0" baseline="0" dirty="0" smtClean="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29</a:t>
            </a:fld>
            <a:endParaRPr lang="en-US"/>
          </a:p>
        </p:txBody>
      </p:sp>
    </p:spTree>
    <p:extLst>
      <p:ext uri="{BB962C8B-B14F-4D97-AF65-F5344CB8AC3E}">
        <p14:creationId xmlns:p14="http://schemas.microsoft.com/office/powerpoint/2010/main" val="186593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3: String Data Type: </a:t>
            </a:r>
          </a:p>
          <a:p>
            <a:r>
              <a:rPr lang="en-US" sz="1200" b="0" i="0" u="none" strike="noStrike" kern="1200" baseline="0" dirty="0" smtClean="0">
                <a:solidFill>
                  <a:schemeClr val="tx1"/>
                </a:solidFill>
                <a:latin typeface="+mn-lt"/>
                <a:ea typeface="+mn-ea"/>
                <a:cs typeface="+mn-cs"/>
              </a:rPr>
              <a:t>A string is a sequence of characters. You can use either use single quotes or double quotes in Python to delimit a string. So we will consider as example two strings. The first string, string1 will be Hello and the second is everyone. </a:t>
            </a:r>
            <a:r>
              <a:rPr lang="en-US" dirty="0" smtClean="0"/>
              <a:t>We can concatenate them together with a plus sign</a:t>
            </a:r>
            <a:r>
              <a:rPr lang="en-US" baseline="0" dirty="0" smtClean="0"/>
              <a:t> in another variable, let’s call it string3. After that we printed this variable and observed the result of concatenation. Please notice that there is no space between the two strings since we did not have a space in the first two strings.</a:t>
            </a:r>
          </a:p>
          <a:p>
            <a:r>
              <a:rPr lang="en-US" baseline="0" dirty="0" smtClean="0"/>
              <a:t>It’s important to understand that if we have a string which is containing an integer, than we cannot perform mathematical operations with that string, like addition, subtraction and so on. That IS a string. So let’s take another string which contains 123; if we want to add 1 to this string, then we obtain a </a:t>
            </a:r>
            <a:r>
              <a:rPr lang="en-US" baseline="0" dirty="0" err="1" smtClean="0"/>
              <a:t>TypeError</a:t>
            </a:r>
            <a:r>
              <a:rPr lang="en-US" baseline="0" dirty="0" smtClean="0"/>
              <a:t> stating that we cannot concatenate '</a:t>
            </a:r>
            <a:r>
              <a:rPr lang="en-US" baseline="0" dirty="0" err="1" smtClean="0"/>
              <a:t>str</a:t>
            </a:r>
            <a:r>
              <a:rPr lang="en-US" baseline="0" dirty="0" smtClean="0"/>
              <a:t>' and '</a:t>
            </a:r>
            <a:r>
              <a:rPr lang="en-US" baseline="0" dirty="0" err="1" smtClean="0"/>
              <a:t>int</a:t>
            </a:r>
            <a:r>
              <a:rPr lang="en-US" baseline="0" dirty="0" smtClean="0"/>
              <a:t>' objects. But we would convert that to an integer using the </a:t>
            </a:r>
            <a:r>
              <a:rPr lang="en-US" baseline="0" dirty="0" err="1" smtClean="0"/>
              <a:t>int</a:t>
            </a:r>
            <a:r>
              <a:rPr lang="en-US" baseline="0" dirty="0" smtClean="0"/>
              <a:t> function that's built in and then we can add 1 to it, and the result will be 124.</a:t>
            </a:r>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3</a:t>
            </a:fld>
            <a:endParaRPr lang="en-US"/>
          </a:p>
        </p:txBody>
      </p:sp>
    </p:spTree>
    <p:extLst>
      <p:ext uri="{BB962C8B-B14F-4D97-AF65-F5344CB8AC3E}">
        <p14:creationId xmlns:p14="http://schemas.microsoft.com/office/powerpoint/2010/main" val="3325643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4: Reading and Converting:</a:t>
            </a:r>
          </a:p>
          <a:p>
            <a:r>
              <a:rPr lang="en-US" sz="1200" b="0" i="0" u="none" strike="noStrike" kern="1200" baseline="0" dirty="0" smtClean="0">
                <a:solidFill>
                  <a:schemeClr val="tx1"/>
                </a:solidFill>
                <a:latin typeface="+mn-lt"/>
                <a:ea typeface="+mn-ea"/>
                <a:cs typeface="+mn-cs"/>
              </a:rPr>
              <a:t>The </a:t>
            </a:r>
            <a:r>
              <a:rPr lang="en-US" dirty="0" err="1" smtClean="0"/>
              <a:t>raw_input</a:t>
            </a:r>
            <a:r>
              <a:rPr lang="en-US" dirty="0" smtClean="0"/>
              <a:t> function just takes a string and puts it in a variable. So if I take Hello, then the variable contains the string H-e-l-l-o. Even if we type numbers, that is a string. So just because I put 1 0 0 in, I still can't subtract 10. It will be</a:t>
            </a:r>
            <a:r>
              <a:rPr lang="en-US" baseline="0" dirty="0" smtClean="0"/>
              <a:t> a string. If I attempt to do something like that, then I will obtain a </a:t>
            </a:r>
            <a:r>
              <a:rPr lang="en-US" baseline="0" dirty="0" err="1" smtClean="0"/>
              <a:t>traceback</a:t>
            </a:r>
            <a:r>
              <a:rPr lang="en-US" baseline="0" dirty="0" smtClean="0"/>
              <a:t> stating that we have a </a:t>
            </a:r>
            <a:r>
              <a:rPr lang="en-US" baseline="0" dirty="0" err="1" smtClean="0"/>
              <a:t>TypeError</a:t>
            </a:r>
            <a:r>
              <a:rPr lang="en-US" baseline="0" dirty="0" smtClean="0"/>
              <a:t>: unsupported operand type(s) for -: '</a:t>
            </a:r>
            <a:r>
              <a:rPr lang="en-US" baseline="0" dirty="0" err="1" smtClean="0"/>
              <a:t>str</a:t>
            </a:r>
            <a:r>
              <a:rPr lang="en-US" baseline="0" dirty="0" smtClean="0"/>
              <a:t>' and '</a:t>
            </a:r>
            <a:r>
              <a:rPr lang="en-US" baseline="0" dirty="0" err="1" smtClean="0"/>
              <a:t>int</a:t>
            </a:r>
            <a:r>
              <a:rPr lang="en-US" baseline="0" dirty="0" smtClean="0"/>
              <a:t>‘. In our example, as string we introduced 25 and then we tried to subtract 5, therefore the </a:t>
            </a:r>
            <a:r>
              <a:rPr lang="en-US" baseline="0" dirty="0" err="1" smtClean="0"/>
              <a:t>traceback</a:t>
            </a:r>
            <a:r>
              <a:rPr lang="en-US" baseline="0" dirty="0" smtClean="0"/>
              <a:t>. What we can do is to convert the 25 string into </a:t>
            </a:r>
            <a:r>
              <a:rPr lang="en-US" baseline="0" dirty="0" err="1" smtClean="0"/>
              <a:t>int</a:t>
            </a:r>
            <a:r>
              <a:rPr lang="en-US" baseline="0" dirty="0" smtClean="0"/>
              <a:t> and then subtract an integer from it. </a:t>
            </a:r>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4</a:t>
            </a:fld>
            <a:endParaRPr lang="en-US"/>
          </a:p>
        </p:txBody>
      </p:sp>
    </p:spTree>
    <p:extLst>
      <p:ext uri="{BB962C8B-B14F-4D97-AF65-F5344CB8AC3E}">
        <p14:creationId xmlns:p14="http://schemas.microsoft.com/office/powerpoint/2010/main" val="2006686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5: A string is a sequence:</a:t>
            </a:r>
          </a:p>
          <a:p>
            <a:r>
              <a:rPr lang="en-US" sz="1200" b="0" i="0" u="none" strike="noStrike" kern="1200" baseline="0" dirty="0" smtClean="0">
                <a:solidFill>
                  <a:schemeClr val="tx1"/>
                </a:solidFill>
                <a:latin typeface="+mn-lt"/>
                <a:ea typeface="+mn-ea"/>
                <a:cs typeface="+mn-cs"/>
              </a:rPr>
              <a:t>You can access the characters in a string one at a time with the bracket operator. So let’s take an example; we are having a string variable, fruit, which contains the </a:t>
            </a:r>
            <a:r>
              <a:rPr lang="en-US" sz="1200" b="0" i="0" u="none" strike="noStrike" kern="1200" baseline="0" smtClean="0">
                <a:solidFill>
                  <a:schemeClr val="tx1"/>
                </a:solidFill>
                <a:latin typeface="+mn-lt"/>
                <a:ea typeface="+mn-ea"/>
                <a:cs typeface="+mn-cs"/>
              </a:rPr>
              <a:t>characters ‘banana’. </a:t>
            </a:r>
            <a:r>
              <a:rPr lang="en-US" sz="1200" b="0" i="0" u="none" strike="noStrike" kern="1200" baseline="0" dirty="0" smtClean="0">
                <a:solidFill>
                  <a:schemeClr val="tx1"/>
                </a:solidFill>
                <a:latin typeface="+mn-lt"/>
                <a:ea typeface="+mn-ea"/>
                <a:cs typeface="+mn-cs"/>
              </a:rPr>
              <a:t>We can see that the second statement extracts the character at index position 1 from the fruit variable and assigns it to letter variable. The expression in brackets is called an index. The index indicates which character in the sequence we want (hence the name). Now, for most people, the first letter </a:t>
            </a:r>
            <a:r>
              <a:rPr lang="en-US" sz="1200" b="0" i="0" u="none" strike="noStrike" kern="1200" baseline="0" smtClean="0">
                <a:solidFill>
                  <a:schemeClr val="tx1"/>
                </a:solidFill>
                <a:latin typeface="+mn-lt"/>
                <a:ea typeface="+mn-ea"/>
                <a:cs typeface="+mn-cs"/>
              </a:rPr>
              <a:t>of 'banana' </a:t>
            </a:r>
            <a:r>
              <a:rPr lang="en-US" sz="1200" b="0" i="0" u="none" strike="noStrike" kern="1200" baseline="0" dirty="0" smtClean="0">
                <a:solidFill>
                  <a:schemeClr val="tx1"/>
                </a:solidFill>
                <a:latin typeface="+mn-lt"/>
                <a:ea typeface="+mn-ea"/>
                <a:cs typeface="+mn-cs"/>
              </a:rPr>
              <a:t>is b, not a. But in Python, the index is an offset from the beginning of the string, and the offset of the first letter is zero. Therefore b is the 0th letter (“zero-eth”) </a:t>
            </a:r>
            <a:r>
              <a:rPr lang="en-US" sz="1200" b="0" i="0" u="none" strike="noStrike" kern="1200" baseline="0" smtClean="0">
                <a:solidFill>
                  <a:schemeClr val="tx1"/>
                </a:solidFill>
                <a:latin typeface="+mn-lt"/>
                <a:ea typeface="+mn-ea"/>
                <a:cs typeface="+mn-cs"/>
              </a:rPr>
              <a:t>of 'banana', </a:t>
            </a:r>
            <a:r>
              <a:rPr lang="en-US" sz="1200" b="0" i="0" u="none" strike="noStrike" kern="1200" baseline="0" dirty="0" smtClean="0">
                <a:solidFill>
                  <a:schemeClr val="tx1"/>
                </a:solidFill>
                <a:latin typeface="+mn-lt"/>
                <a:ea typeface="+mn-ea"/>
                <a:cs typeface="+mn-cs"/>
              </a:rPr>
              <a:t>a is the 1th letter (“one-eth”), n is the 2th (“two-eth”) letter and so on.</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5</a:t>
            </a:fld>
            <a:endParaRPr lang="en-US"/>
          </a:p>
        </p:txBody>
      </p:sp>
    </p:spTree>
    <p:extLst>
      <p:ext uri="{BB962C8B-B14F-4D97-AF65-F5344CB8AC3E}">
        <p14:creationId xmlns:p14="http://schemas.microsoft.com/office/powerpoint/2010/main" val="1743225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6: What if a character is too far?:</a:t>
            </a:r>
          </a:p>
          <a:p>
            <a:r>
              <a:rPr lang="en-US" sz="1200" dirty="0" smtClean="0">
                <a:sym typeface="Gill Sans" charset="0"/>
              </a:rPr>
              <a:t>You will get a python </a:t>
            </a:r>
            <a:r>
              <a:rPr lang="en-US" sz="1200" dirty="0" smtClean="0">
                <a:solidFill>
                  <a:srgbClr val="FF0000"/>
                </a:solidFill>
                <a:sym typeface="Gill Sans" charset="0"/>
              </a:rPr>
              <a:t>error</a:t>
            </a:r>
            <a:r>
              <a:rPr lang="en-US" sz="1200" dirty="0" smtClean="0">
                <a:sym typeface="Gill Sans" charset="0"/>
              </a:rPr>
              <a:t> if you attempt to </a:t>
            </a:r>
            <a:r>
              <a:rPr lang="en-US" sz="1200" dirty="0" smtClean="0">
                <a:solidFill>
                  <a:srgbClr val="FF0000"/>
                </a:solidFill>
                <a:sym typeface="Gill Sans" charset="0"/>
              </a:rPr>
              <a:t>index beyond the end of a string</a:t>
            </a:r>
            <a:r>
              <a:rPr lang="en-US" sz="1200" dirty="0" smtClean="0">
                <a:sym typeface="Gill Sans" charset="0"/>
              </a:rPr>
              <a:t>. So be careful when constructing index values and slices. In our example</a:t>
            </a:r>
            <a:r>
              <a:rPr lang="en-US" sz="1200" baseline="0" dirty="0" smtClean="0">
                <a:sym typeface="Gill Sans" charset="0"/>
              </a:rPr>
              <a:t> we had a variable called </a:t>
            </a:r>
            <a:r>
              <a:rPr lang="en-US" sz="1200" baseline="0" dirty="0" err="1" smtClean="0">
                <a:sym typeface="Gill Sans" charset="0"/>
              </a:rPr>
              <a:t>anotherStr</a:t>
            </a:r>
            <a:r>
              <a:rPr lang="en-US" sz="1200" baseline="0" dirty="0" smtClean="0">
                <a:sym typeface="Gill Sans" charset="0"/>
              </a:rPr>
              <a:t> which contains a string with 4 characters. So if we attempt to access a character which is not part of the string, we will receive </a:t>
            </a:r>
            <a:r>
              <a:rPr lang="en-US" sz="1200" baseline="0" dirty="0" err="1" smtClean="0">
                <a:sym typeface="Gill Sans" charset="0"/>
              </a:rPr>
              <a:t>IndexError</a:t>
            </a:r>
            <a:r>
              <a:rPr lang="en-US" sz="1200" baseline="0" dirty="0" smtClean="0">
                <a:sym typeface="Gill Sans" charset="0"/>
              </a:rPr>
              <a:t>: string index out of range.</a:t>
            </a:r>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6</a:t>
            </a:fld>
            <a:endParaRPr lang="en-US"/>
          </a:p>
        </p:txBody>
      </p:sp>
    </p:spTree>
    <p:extLst>
      <p:ext uri="{BB962C8B-B14F-4D97-AF65-F5344CB8AC3E}">
        <p14:creationId xmlns:p14="http://schemas.microsoft.com/office/powerpoint/2010/main" val="3615812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7: Getting the length of a string using </a:t>
            </a:r>
            <a:r>
              <a:rPr lang="en-US" b="1" dirty="0" err="1" smtClean="0"/>
              <a:t>len</a:t>
            </a:r>
            <a:r>
              <a:rPr lang="en-US" b="1" dirty="0" smtClean="0"/>
              <a:t>:</a:t>
            </a:r>
          </a:p>
          <a:p>
            <a:r>
              <a:rPr lang="en-US" sz="1200" dirty="0" smtClean="0">
                <a:sym typeface="Gill Sans" charset="0"/>
              </a:rPr>
              <a:t>In order to obtain the length of a string, there is a built-in function called </a:t>
            </a:r>
            <a:r>
              <a:rPr lang="en-US" sz="1200" dirty="0" err="1" smtClean="0">
                <a:solidFill>
                  <a:srgbClr val="FF0000"/>
                </a:solidFill>
                <a:sym typeface="Gill Sans" charset="0"/>
              </a:rPr>
              <a:t>len</a:t>
            </a:r>
            <a:r>
              <a:rPr lang="en-US" sz="1200" dirty="0" smtClean="0">
                <a:solidFill>
                  <a:srgbClr val="FF0000"/>
                </a:solidFill>
                <a:sym typeface="Gill Sans" charset="0"/>
              </a:rPr>
              <a:t>.</a:t>
            </a:r>
            <a:r>
              <a:rPr lang="en-US" sz="1200" baseline="0" dirty="0" smtClean="0">
                <a:solidFill>
                  <a:srgbClr val="FF0000"/>
                </a:solidFill>
                <a:sym typeface="Gill Sans" charset="0"/>
              </a:rPr>
              <a:t> So for our example, </a:t>
            </a:r>
            <a:r>
              <a:rPr lang="en-US" sz="1200" baseline="0" smtClean="0">
                <a:solidFill>
                  <a:srgbClr val="FF0000"/>
                </a:solidFill>
                <a:sym typeface="Gill Sans" charset="0"/>
              </a:rPr>
              <a:t>the banana </a:t>
            </a:r>
            <a:r>
              <a:rPr lang="en-US" sz="1200" baseline="0" dirty="0" smtClean="0">
                <a:solidFill>
                  <a:srgbClr val="FF0000"/>
                </a:solidFill>
                <a:sym typeface="Gill Sans" charset="0"/>
              </a:rPr>
              <a:t>string has 6 characters, so the </a:t>
            </a:r>
            <a:r>
              <a:rPr lang="en-US" sz="1200" baseline="0" dirty="0" err="1" smtClean="0">
                <a:solidFill>
                  <a:srgbClr val="FF0000"/>
                </a:solidFill>
                <a:sym typeface="Gill Sans" charset="0"/>
              </a:rPr>
              <a:t>len</a:t>
            </a:r>
            <a:r>
              <a:rPr lang="en-US" sz="1200" baseline="0" dirty="0" smtClean="0">
                <a:solidFill>
                  <a:srgbClr val="FF0000"/>
                </a:solidFill>
                <a:sym typeface="Gill Sans" charset="0"/>
              </a:rPr>
              <a:t> function will return 6. </a:t>
            </a:r>
            <a:r>
              <a:rPr lang="en-US" sz="1200" b="0" i="0" u="none" strike="noStrike" kern="1200" baseline="0" dirty="0" smtClean="0">
                <a:solidFill>
                  <a:schemeClr val="tx1"/>
                </a:solidFill>
                <a:latin typeface="+mn-lt"/>
                <a:ea typeface="+mn-ea"/>
                <a:cs typeface="+mn-cs"/>
              </a:rPr>
              <a:t>Since we started counting at zero, the six letters are numbered 0 to 5. So if we want to get the last character, we have to subtract 1 from length. Also, we can use negative indices, which count backward from the end of the string. The expression fruit[-1] offers the last letter, fruit[-2] yields the second to last, and so on.</a:t>
            </a:r>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7</a:t>
            </a:fld>
            <a:endParaRPr lang="en-US"/>
          </a:p>
        </p:txBody>
      </p:sp>
    </p:spTree>
    <p:extLst>
      <p:ext uri="{BB962C8B-B14F-4D97-AF65-F5344CB8AC3E}">
        <p14:creationId xmlns:p14="http://schemas.microsoft.com/office/powerpoint/2010/main" val="2328817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8: Looping Through Strings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A lot of computations involve processing a string one character at a time. Often they start at the beginning, select each character in turn, do something to it, and continue until the end. This pattern of processing is called a traversal. One way to write a traversal is with a while loop. This loop traverses the string and displays each letter on a line by itself. The loop condition is index &lt; </a:t>
            </a:r>
            <a:r>
              <a:rPr lang="en-US" sz="1200" b="0" i="0" u="none" strike="noStrike" kern="1200" baseline="0" dirty="0" err="1" smtClean="0">
                <a:solidFill>
                  <a:schemeClr val="tx1"/>
                </a:solidFill>
                <a:latin typeface="+mn-lt"/>
                <a:ea typeface="+mn-ea"/>
                <a:cs typeface="+mn-cs"/>
              </a:rPr>
              <a:t>len</a:t>
            </a:r>
            <a:r>
              <a:rPr lang="en-US" sz="1200" b="0" i="0" u="none" strike="noStrike" kern="1200" baseline="0" dirty="0" smtClean="0">
                <a:solidFill>
                  <a:schemeClr val="tx1"/>
                </a:solidFill>
                <a:latin typeface="+mn-lt"/>
                <a:ea typeface="+mn-ea"/>
                <a:cs typeface="+mn-cs"/>
              </a:rPr>
              <a:t>(fruit), so when index is equal to the length of the string, the condition is false, and the body of the loop is not executed. The last character accessed is the one with the index </a:t>
            </a:r>
            <a:r>
              <a:rPr lang="en-US" sz="1200" b="0" i="0" u="none" strike="noStrike" kern="1200" baseline="0" dirty="0" err="1" smtClean="0">
                <a:solidFill>
                  <a:schemeClr val="tx1"/>
                </a:solidFill>
                <a:latin typeface="+mn-lt"/>
                <a:ea typeface="+mn-ea"/>
                <a:cs typeface="+mn-cs"/>
              </a:rPr>
              <a:t>len</a:t>
            </a:r>
            <a:r>
              <a:rPr lang="en-US" sz="1200" b="0" i="0" u="none" strike="noStrike" kern="1200" baseline="0" dirty="0" smtClean="0">
                <a:solidFill>
                  <a:schemeClr val="tx1"/>
                </a:solidFill>
                <a:latin typeface="+mn-lt"/>
                <a:ea typeface="+mn-ea"/>
                <a:cs typeface="+mn-cs"/>
              </a:rPr>
              <a:t>(fruit)-1, which is the last character in the string. (Charles Severance, Python for Informatics: Exploring Information)</a:t>
            </a:r>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8</a:t>
            </a:fld>
            <a:endParaRPr lang="en-US"/>
          </a:p>
        </p:txBody>
      </p:sp>
    </p:spTree>
    <p:extLst>
      <p:ext uri="{BB962C8B-B14F-4D97-AF65-F5344CB8AC3E}">
        <p14:creationId xmlns:p14="http://schemas.microsoft.com/office/powerpoint/2010/main" val="1133722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9: Looping Through Strings (2):</a:t>
            </a:r>
          </a:p>
          <a:p>
            <a:r>
              <a:rPr lang="en-US" sz="1200" b="0" i="0" u="none" strike="noStrike" kern="1200" baseline="0" dirty="0" smtClean="0">
                <a:solidFill>
                  <a:schemeClr val="tx1"/>
                </a:solidFill>
                <a:latin typeface="+mn-lt"/>
                <a:ea typeface="+mn-ea"/>
                <a:cs typeface="+mn-cs"/>
              </a:rPr>
              <a:t>Another way to write a traversal is with a for loop, as we can see in the presented example. Each time through the loop, the next character in the string is assigned to the variable letter. The loop continues until no characters are left. So basically, the same result is obtained as with using an index variable, but this time the method is much more elegant because the iteration variable is completely taken care of by the for loop. </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9</a:t>
            </a:fld>
            <a:endParaRPr lang="en-US"/>
          </a:p>
        </p:txBody>
      </p:sp>
    </p:spTree>
    <p:extLst>
      <p:ext uri="{BB962C8B-B14F-4D97-AF65-F5344CB8AC3E}">
        <p14:creationId xmlns:p14="http://schemas.microsoft.com/office/powerpoint/2010/main" val="26421391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5"/>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5" name="Line 26"/>
          <p:cNvSpPr>
            <a:spLocks noChangeShapeType="1"/>
          </p:cNvSpPr>
          <p:nvPr/>
        </p:nvSpPr>
        <p:spPr bwMode="auto">
          <a:xfrm>
            <a:off x="-1588" y="6453188"/>
            <a:ext cx="9144001" cy="0"/>
          </a:xfrm>
          <a:prstGeom prst="line">
            <a:avLst/>
          </a:prstGeom>
          <a:noFill/>
          <a:ln w="76200">
            <a:solidFill>
              <a:srgbClr val="193C85"/>
            </a:solidFill>
            <a:round/>
            <a:headEnd/>
            <a:tailEnd/>
          </a:ln>
          <a:extLst/>
        </p:spPr>
        <p:txBody>
          <a:bodyPr/>
          <a:lstStyle/>
          <a:p>
            <a:pPr>
              <a:defRPr/>
            </a:pPr>
            <a:endParaRPr lang="en-US"/>
          </a:p>
        </p:txBody>
      </p:sp>
      <p:sp>
        <p:nvSpPr>
          <p:cNvPr id="6" name="Text Box 16"/>
          <p:cNvSpPr txBox="1">
            <a:spLocks noChangeArrowheads="1"/>
          </p:cNvSpPr>
          <p:nvPr/>
        </p:nvSpPr>
        <p:spPr bwMode="auto">
          <a:xfrm>
            <a:off x="7191375" y="1046163"/>
            <a:ext cx="1368425" cy="252412"/>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Politehnica University of Timisoara</a:t>
            </a:r>
            <a:endParaRPr lang="en-US" sz="600" dirty="0" smtClean="0">
              <a:latin typeface="Arial" pitchFamily="34" charset="0"/>
              <a:cs typeface="Arial" pitchFamily="34" charset="0"/>
            </a:endParaRPr>
          </a:p>
        </p:txBody>
      </p:sp>
      <p:pic>
        <p:nvPicPr>
          <p:cNvPr id="7" name="Picture 21"/>
          <p:cNvPicPr>
            <a:picLocks noChangeAspect="1"/>
          </p:cNvPicPr>
          <p:nvPr/>
        </p:nvPicPr>
        <p:blipFill>
          <a:blip r:embed="rId2"/>
          <a:srcRect/>
          <a:stretch>
            <a:fillRect/>
          </a:stretch>
        </p:blipFill>
        <p:spPr bwMode="auto">
          <a:xfrm>
            <a:off x="3635375" y="5260975"/>
            <a:ext cx="1733550" cy="904875"/>
          </a:xfrm>
          <a:prstGeom prst="rect">
            <a:avLst/>
          </a:prstGeom>
          <a:noFill/>
          <a:ln w="9525">
            <a:noFill/>
            <a:miter lim="800000"/>
            <a:headEnd/>
            <a:tailEnd/>
          </a:ln>
        </p:spPr>
      </p:pic>
      <p:grpSp>
        <p:nvGrpSpPr>
          <p:cNvPr id="8" name="Group 7"/>
          <p:cNvGrpSpPr>
            <a:grpSpLocks/>
          </p:cNvGrpSpPr>
          <p:nvPr/>
        </p:nvGrpSpPr>
        <p:grpSpPr bwMode="auto">
          <a:xfrm>
            <a:off x="755650" y="422275"/>
            <a:ext cx="1079500" cy="711200"/>
            <a:chOff x="755576" y="422275"/>
            <a:chExt cx="1080120" cy="711681"/>
          </a:xfrm>
        </p:grpSpPr>
        <p:sp>
          <p:nvSpPr>
            <p:cNvPr id="9" name="Text Box 17"/>
            <p:cNvSpPr txBox="1">
              <a:spLocks noChangeArrowheads="1"/>
            </p:cNvSpPr>
            <p:nvPr userDrawn="1"/>
          </p:nvSpPr>
          <p:spPr bwMode="auto">
            <a:xfrm>
              <a:off x="755576" y="965567"/>
              <a:ext cx="1080120" cy="168389"/>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700" spc="20" dirty="0" smtClean="0">
                  <a:latin typeface="Arial" pitchFamily="34" charset="0"/>
                  <a:cs typeface="Arial" pitchFamily="34" charset="0"/>
                </a:rPr>
                <a:t>EUROPEAN UNION</a:t>
              </a:r>
            </a:p>
          </p:txBody>
        </p:sp>
        <p:pic>
          <p:nvPicPr>
            <p:cNvPr id="10" name="Picture 9"/>
            <p:cNvPicPr>
              <a:picLocks noChangeAspect="1" noChangeArrowheads="1"/>
            </p:cNvPicPr>
            <p:nvPr userDrawn="1"/>
          </p:nvPicPr>
          <p:blipFill>
            <a:blip r:embed="rId3"/>
            <a:srcRect l="6113" t="4662" r="4570" b="22081"/>
            <a:stretch>
              <a:fillRect/>
            </a:stretch>
          </p:blipFill>
          <p:spPr bwMode="auto">
            <a:xfrm>
              <a:off x="857250" y="422275"/>
              <a:ext cx="892175" cy="593723"/>
            </a:xfrm>
            <a:prstGeom prst="rect">
              <a:avLst/>
            </a:prstGeom>
            <a:noFill/>
            <a:ln w="9525">
              <a:noFill/>
              <a:miter lim="800000"/>
              <a:headEnd/>
              <a:tailEnd/>
            </a:ln>
          </p:spPr>
        </p:pic>
      </p:grpSp>
      <p:grpSp>
        <p:nvGrpSpPr>
          <p:cNvPr id="11" name="Group 11"/>
          <p:cNvGrpSpPr>
            <a:grpSpLocks/>
          </p:cNvGrpSpPr>
          <p:nvPr/>
        </p:nvGrpSpPr>
        <p:grpSpPr bwMode="auto">
          <a:xfrm>
            <a:off x="2293938" y="428625"/>
            <a:ext cx="1439862" cy="846138"/>
            <a:chOff x="2293680" y="428407"/>
            <a:chExt cx="1440086" cy="846355"/>
          </a:xfrm>
        </p:grpSpPr>
        <p:sp>
          <p:nvSpPr>
            <p:cNvPr id="12" name="Text Box 14"/>
            <p:cNvSpPr txBox="1">
              <a:spLocks noChangeArrowheads="1"/>
            </p:cNvSpPr>
            <p:nvPr userDrawn="1"/>
          </p:nvSpPr>
          <p:spPr bwMode="auto">
            <a:xfrm>
              <a:off x="2293680" y="1046103"/>
              <a:ext cx="1440086" cy="228659"/>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GOVERNMENT OF ROMANIA</a:t>
              </a:r>
              <a:endParaRPr lang="ro-RO" sz="650" dirty="0" smtClean="0">
                <a:latin typeface="Arial" pitchFamily="34" charset="0"/>
                <a:cs typeface="Arial" pitchFamily="34" charset="0"/>
              </a:endParaRPr>
            </a:p>
          </p:txBody>
        </p:sp>
        <p:pic>
          <p:nvPicPr>
            <p:cNvPr id="13" name="Picture 9"/>
            <p:cNvPicPr>
              <a:picLocks noChangeAspect="1"/>
            </p:cNvPicPr>
            <p:nvPr userDrawn="1"/>
          </p:nvPicPr>
          <p:blipFill>
            <a:blip r:embed="rId4"/>
            <a:srcRect/>
            <a:stretch>
              <a:fillRect/>
            </a:stretch>
          </p:blipFill>
          <p:spPr bwMode="auto">
            <a:xfrm>
              <a:off x="2771795" y="428407"/>
              <a:ext cx="483855" cy="666409"/>
            </a:xfrm>
            <a:prstGeom prst="rect">
              <a:avLst/>
            </a:prstGeom>
            <a:noFill/>
            <a:ln w="9525">
              <a:noFill/>
              <a:miter lim="800000"/>
              <a:headEnd/>
              <a:tailEnd/>
            </a:ln>
          </p:spPr>
        </p:pic>
      </p:grpSp>
      <p:grpSp>
        <p:nvGrpSpPr>
          <p:cNvPr id="14" name="Group 14"/>
          <p:cNvGrpSpPr>
            <a:grpSpLocks/>
          </p:cNvGrpSpPr>
          <p:nvPr/>
        </p:nvGrpSpPr>
        <p:grpSpPr bwMode="auto">
          <a:xfrm>
            <a:off x="3895725" y="169863"/>
            <a:ext cx="1358900" cy="1098550"/>
            <a:chOff x="3895552" y="187920"/>
            <a:chExt cx="1358900" cy="1098984"/>
          </a:xfrm>
        </p:grpSpPr>
        <p:sp>
          <p:nvSpPr>
            <p:cNvPr id="15" name="Text Box 18"/>
            <p:cNvSpPr txBox="1">
              <a:spLocks noChangeArrowheads="1"/>
            </p:cNvSpPr>
            <p:nvPr userDrawn="1"/>
          </p:nvSpPr>
          <p:spPr bwMode="auto">
            <a:xfrm>
              <a:off x="3895552" y="1061390"/>
              <a:ext cx="1358900" cy="225514"/>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SERBIAN GOVERNMENT</a:t>
              </a:r>
              <a:endParaRPr lang="ro-RO" sz="650" dirty="0" smtClean="0">
                <a:latin typeface="Arial" pitchFamily="34" charset="0"/>
                <a:cs typeface="Arial" pitchFamily="34" charset="0"/>
              </a:endParaRPr>
            </a:p>
          </p:txBody>
        </p:sp>
        <p:pic>
          <p:nvPicPr>
            <p:cNvPr id="16" name="Picture 12"/>
            <p:cNvPicPr>
              <a:picLocks noChangeAspect="1"/>
            </p:cNvPicPr>
            <p:nvPr userDrawn="1"/>
          </p:nvPicPr>
          <p:blipFill>
            <a:blip r:embed="rId5"/>
            <a:srcRect/>
            <a:stretch>
              <a:fillRect/>
            </a:stretch>
          </p:blipFill>
          <p:spPr bwMode="auto">
            <a:xfrm>
              <a:off x="4320867" y="187920"/>
              <a:ext cx="499088" cy="906177"/>
            </a:xfrm>
            <a:prstGeom prst="rect">
              <a:avLst/>
            </a:prstGeom>
            <a:noFill/>
            <a:ln w="9525">
              <a:noFill/>
              <a:miter lim="800000"/>
              <a:headEnd/>
              <a:tailEnd/>
            </a:ln>
          </p:spPr>
        </p:pic>
      </p:grpSp>
      <p:grpSp>
        <p:nvGrpSpPr>
          <p:cNvPr id="17" name="Group 17"/>
          <p:cNvGrpSpPr>
            <a:grpSpLocks/>
          </p:cNvGrpSpPr>
          <p:nvPr/>
        </p:nvGrpSpPr>
        <p:grpSpPr bwMode="auto">
          <a:xfrm>
            <a:off x="5651500" y="392113"/>
            <a:ext cx="1208088" cy="879475"/>
            <a:chOff x="5651500" y="392471"/>
            <a:chExt cx="1208088" cy="879115"/>
          </a:xfrm>
        </p:grpSpPr>
        <p:sp>
          <p:nvSpPr>
            <p:cNvPr id="18" name="Text Box 15"/>
            <p:cNvSpPr txBox="1">
              <a:spLocks noChangeArrowheads="1"/>
            </p:cNvSpPr>
            <p:nvPr userDrawn="1"/>
          </p:nvSpPr>
          <p:spPr bwMode="auto">
            <a:xfrm>
              <a:off x="5651500" y="1012929"/>
              <a:ext cx="1208088" cy="258657"/>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solidFill>
                    <a:srgbClr val="005AA0"/>
                  </a:solidFill>
                  <a:latin typeface="Arial" pitchFamily="34" charset="0"/>
                  <a:cs typeface="Arial" pitchFamily="34" charset="0"/>
                </a:rPr>
                <a:t>Structural Funds</a:t>
              </a:r>
            </a:p>
            <a:p>
              <a:pPr algn="ctr">
                <a:defRPr/>
              </a:pPr>
              <a:r>
                <a:rPr lang="en-US" sz="650" dirty="0" smtClean="0">
                  <a:solidFill>
                    <a:srgbClr val="005AA0"/>
                  </a:solidFill>
                  <a:latin typeface="Arial" pitchFamily="34" charset="0"/>
                  <a:cs typeface="Arial" pitchFamily="34" charset="0"/>
                </a:rPr>
                <a:t>2007-2013</a:t>
              </a:r>
              <a:endParaRPr lang="ro-RO" sz="650" dirty="0" smtClean="0">
                <a:solidFill>
                  <a:srgbClr val="005AA0"/>
                </a:solidFill>
                <a:latin typeface="Arial" pitchFamily="34" charset="0"/>
                <a:cs typeface="Arial" pitchFamily="34" charset="0"/>
              </a:endParaRPr>
            </a:p>
          </p:txBody>
        </p:sp>
        <p:pic>
          <p:nvPicPr>
            <p:cNvPr id="19" name="Picture 15"/>
            <p:cNvPicPr>
              <a:picLocks noChangeAspect="1"/>
            </p:cNvPicPr>
            <p:nvPr userDrawn="1"/>
          </p:nvPicPr>
          <p:blipFill>
            <a:blip r:embed="rId6"/>
            <a:srcRect/>
            <a:stretch>
              <a:fillRect/>
            </a:stretch>
          </p:blipFill>
          <p:spPr bwMode="auto">
            <a:xfrm>
              <a:off x="5921695" y="392471"/>
              <a:ext cx="667698" cy="653330"/>
            </a:xfrm>
            <a:prstGeom prst="rect">
              <a:avLst/>
            </a:prstGeom>
            <a:noFill/>
            <a:ln w="9525">
              <a:noFill/>
              <a:miter lim="800000"/>
              <a:headEnd/>
              <a:tailEnd/>
            </a:ln>
          </p:spPr>
        </p:pic>
      </p:grpSp>
      <p:sp>
        <p:nvSpPr>
          <p:cNvPr id="20" name="TextBox 28"/>
          <p:cNvSpPr txBox="1"/>
          <p:nvPr/>
        </p:nvSpPr>
        <p:spPr>
          <a:xfrm>
            <a:off x="3708400" y="6037263"/>
            <a:ext cx="1943100" cy="200025"/>
          </a:xfrm>
          <a:prstGeom prst="rect">
            <a:avLst/>
          </a:prstGeom>
          <a:noFill/>
          <a:ln>
            <a:noFill/>
          </a:ln>
        </p:spPr>
        <p:txBody>
          <a:bodyPr>
            <a:spAutoFit/>
          </a:bodyPr>
          <a:lstStyle/>
          <a:p>
            <a:pPr>
              <a:defRPr/>
            </a:pPr>
            <a:r>
              <a:rPr lang="en-US" sz="700" dirty="0">
                <a:latin typeface="Trebuchet MS" pitchFamily="34" charset="0"/>
              </a:rPr>
              <a:t>Common borders. Common solutions.</a:t>
            </a:r>
          </a:p>
        </p:txBody>
      </p:sp>
      <p:pic>
        <p:nvPicPr>
          <p:cNvPr id="21" name="Picture 25"/>
          <p:cNvPicPr>
            <a:picLocks noChangeAspect="1" noChangeArrowheads="1"/>
          </p:cNvPicPr>
          <p:nvPr/>
        </p:nvPicPr>
        <p:blipFill>
          <a:blip r:embed="rId7"/>
          <a:srcRect/>
          <a:stretch>
            <a:fillRect/>
          </a:stretch>
        </p:blipFill>
        <p:spPr bwMode="auto">
          <a:xfrm>
            <a:off x="7451725" y="428625"/>
            <a:ext cx="793750" cy="696913"/>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o-RO"/>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o-RO"/>
          </a:p>
        </p:txBody>
      </p:sp>
      <p:sp>
        <p:nvSpPr>
          <p:cNvPr id="22" name="Date Placeholder 3"/>
          <p:cNvSpPr>
            <a:spLocks noGrp="1"/>
          </p:cNvSpPr>
          <p:nvPr>
            <p:ph type="dt" sz="half" idx="10"/>
          </p:nvPr>
        </p:nvSpPr>
        <p:spPr/>
        <p:txBody>
          <a:bodyPr/>
          <a:lstStyle>
            <a:lvl1pPr>
              <a:defRPr/>
            </a:lvl1pPr>
          </a:lstStyle>
          <a:p>
            <a:fld id="{8E099005-0488-43D3-8226-638A97BEA1FB}" type="datetimeFigureOut">
              <a:rPr lang="ro-RO" smtClean="0"/>
              <a:t>25.05.2015</a:t>
            </a:fld>
            <a:endParaRPr lang="ro-RO"/>
          </a:p>
        </p:txBody>
      </p:sp>
      <p:sp>
        <p:nvSpPr>
          <p:cNvPr id="23" name="Footer Placeholder 4"/>
          <p:cNvSpPr>
            <a:spLocks noGrp="1"/>
          </p:cNvSpPr>
          <p:nvPr>
            <p:ph type="ftr" sz="quarter" idx="11"/>
          </p:nvPr>
        </p:nvSpPr>
        <p:spPr>
          <a:xfrm>
            <a:off x="3059113" y="6481763"/>
            <a:ext cx="2895600" cy="365125"/>
          </a:xfrm>
        </p:spPr>
        <p:txBody>
          <a:bodyPr/>
          <a:lstStyle>
            <a:lvl1pPr>
              <a:defRPr/>
            </a:lvl1pPr>
          </a:lstStyle>
          <a:p>
            <a:endParaRPr lang="ro-RO"/>
          </a:p>
        </p:txBody>
      </p:sp>
      <p:sp>
        <p:nvSpPr>
          <p:cNvPr id="24" name="Slide Number Placeholder 5"/>
          <p:cNvSpPr>
            <a:spLocks noGrp="1"/>
          </p:cNvSpPr>
          <p:nvPr>
            <p:ph type="sldNum" sz="quarter" idx="12"/>
          </p:nvPr>
        </p:nvSpPr>
        <p:spPr>
          <a:xfrm>
            <a:off x="6948488" y="6492875"/>
            <a:ext cx="1773237" cy="365125"/>
          </a:xfrm>
        </p:spPr>
        <p:txBody>
          <a:bodyPr/>
          <a:lstStyle>
            <a:lvl1pPr>
              <a:defRPr>
                <a:effectLst>
                  <a:outerShdw blurRad="38100" dist="38100" dir="2700000" algn="tl">
                    <a:srgbClr val="000000">
                      <a:alpha val="43137"/>
                    </a:srgbClr>
                  </a:outerShdw>
                </a:effectLst>
              </a:defRPr>
            </a:lvl1pPr>
          </a:lstStyle>
          <a:p>
            <a:fld id="{77FB21AC-CB3B-4874-AC82-090943AE4F9F}" type="slidenum">
              <a:rPr lang="ro-RO" smtClean="0"/>
              <a:t>‹#›</a:t>
            </a:fld>
            <a:endParaRPr lang="ro-RO"/>
          </a:p>
        </p:txBody>
      </p:sp>
    </p:spTree>
    <p:extLst>
      <p:ext uri="{BB962C8B-B14F-4D97-AF65-F5344CB8AC3E}">
        <p14:creationId xmlns:p14="http://schemas.microsoft.com/office/powerpoint/2010/main" val="1675769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39E2472-A05C-4646-BAD8-9E097813C1AA}" type="datetimeFigureOut">
              <a:rPr lang="en-US"/>
              <a:pPr>
                <a:defRPr/>
              </a:pPr>
              <a:t>5/25/2015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6FFABCB-AE60-4C94-B2B9-EC1AA66AC907}" type="slidenum">
              <a:rPr lang="en-US"/>
              <a:pPr>
                <a:defRPr/>
              </a:pPr>
              <a:t>‹#›</a:t>
            </a:fld>
            <a:endParaRPr lang="en-US"/>
          </a:p>
        </p:txBody>
      </p:sp>
    </p:spTree>
    <p:extLst>
      <p:ext uri="{BB962C8B-B14F-4D97-AF65-F5344CB8AC3E}">
        <p14:creationId xmlns:p14="http://schemas.microsoft.com/office/powerpoint/2010/main" val="1083270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46A81A2-97EB-4517-B5DF-7FD401A510EE}" type="datetimeFigureOut">
              <a:rPr lang="en-US"/>
              <a:pPr>
                <a:defRPr/>
              </a:pPr>
              <a:t>5/25/2015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C9DE8EE-8AF1-4008-A924-B7E9557EA4B2}" type="slidenum">
              <a:rPr lang="en-US"/>
              <a:pPr>
                <a:defRPr/>
              </a:pPr>
              <a:t>‹#›</a:t>
            </a:fld>
            <a:endParaRPr lang="en-US"/>
          </a:p>
        </p:txBody>
      </p:sp>
    </p:spTree>
    <p:extLst>
      <p:ext uri="{BB962C8B-B14F-4D97-AF65-F5344CB8AC3E}">
        <p14:creationId xmlns:p14="http://schemas.microsoft.com/office/powerpoint/2010/main" val="3362524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CA20674-443D-4556-B34A-2C2FA22D0D42}" type="datetimeFigureOut">
              <a:rPr lang="en-US"/>
              <a:pPr>
                <a:defRPr/>
              </a:pPr>
              <a:t>5/25/2015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330ECF3-4091-4A10-B4FE-59F524709211}" type="slidenum">
              <a:rPr lang="en-US"/>
              <a:pPr>
                <a:defRPr/>
              </a:pPr>
              <a:t>‹#›</a:t>
            </a:fld>
            <a:endParaRPr lang="en-US"/>
          </a:p>
        </p:txBody>
      </p:sp>
    </p:spTree>
    <p:extLst>
      <p:ext uri="{BB962C8B-B14F-4D97-AF65-F5344CB8AC3E}">
        <p14:creationId xmlns:p14="http://schemas.microsoft.com/office/powerpoint/2010/main" val="233610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EB4888B-D824-4744-843E-6300F7989D7C}" type="datetimeFigureOut">
              <a:rPr lang="en-US"/>
              <a:pPr>
                <a:defRPr/>
              </a:pPr>
              <a:t>5/25/2015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5F0A440-29E4-4D73-B1D6-D38B3B2D125E}" type="slidenum">
              <a:rPr lang="en-US"/>
              <a:pPr>
                <a:defRPr/>
              </a:pPr>
              <a:t>‹#›</a:t>
            </a:fld>
            <a:endParaRPr lang="en-US"/>
          </a:p>
        </p:txBody>
      </p:sp>
    </p:spTree>
    <p:extLst>
      <p:ext uri="{BB962C8B-B14F-4D97-AF65-F5344CB8AC3E}">
        <p14:creationId xmlns:p14="http://schemas.microsoft.com/office/powerpoint/2010/main" val="562206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EC5D4D8-0166-43FA-8639-125227A33E1E}" type="datetimeFigureOut">
              <a:rPr lang="en-US"/>
              <a:pPr>
                <a:defRPr/>
              </a:pPr>
              <a:t>5/25/2015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D7B1A58-C93D-42E8-B84F-1D1939746DBF}" type="slidenum">
              <a:rPr lang="en-US"/>
              <a:pPr>
                <a:defRPr/>
              </a:pPr>
              <a:t>‹#›</a:t>
            </a:fld>
            <a:endParaRPr lang="en-US"/>
          </a:p>
        </p:txBody>
      </p:sp>
    </p:spTree>
    <p:extLst>
      <p:ext uri="{BB962C8B-B14F-4D97-AF65-F5344CB8AC3E}">
        <p14:creationId xmlns:p14="http://schemas.microsoft.com/office/powerpoint/2010/main" val="1896067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0165E5F-7FE9-47C4-84E5-CBD9574E89DF}" type="datetimeFigureOut">
              <a:rPr lang="en-US"/>
              <a:pPr>
                <a:defRPr/>
              </a:pPr>
              <a:t>5/25/2015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088CA81-8882-43F8-A391-36B357FCFFD3}" type="slidenum">
              <a:rPr lang="en-US"/>
              <a:pPr>
                <a:defRPr/>
              </a:pPr>
              <a:t>‹#›</a:t>
            </a:fld>
            <a:endParaRPr lang="en-US"/>
          </a:p>
        </p:txBody>
      </p:sp>
    </p:spTree>
    <p:extLst>
      <p:ext uri="{BB962C8B-B14F-4D97-AF65-F5344CB8AC3E}">
        <p14:creationId xmlns:p14="http://schemas.microsoft.com/office/powerpoint/2010/main" val="2483008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AAB96AF-94D2-4BA3-A137-E244CB4A31A8}" type="datetimeFigureOut">
              <a:rPr lang="en-US"/>
              <a:pPr>
                <a:defRPr/>
              </a:pPr>
              <a:t>5/25/2015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243AB76-1CAA-412B-A10F-4189D0D66960}" type="slidenum">
              <a:rPr lang="en-US"/>
              <a:pPr>
                <a:defRPr/>
              </a:pPr>
              <a:t>‹#›</a:t>
            </a:fld>
            <a:endParaRPr lang="en-US"/>
          </a:p>
        </p:txBody>
      </p:sp>
    </p:spTree>
    <p:extLst>
      <p:ext uri="{BB962C8B-B14F-4D97-AF65-F5344CB8AC3E}">
        <p14:creationId xmlns:p14="http://schemas.microsoft.com/office/powerpoint/2010/main" val="721970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70E6835-09A7-4F30-95C7-A48CDFA63B65}" type="datetimeFigureOut">
              <a:rPr lang="en-US"/>
              <a:pPr>
                <a:defRPr/>
              </a:pPr>
              <a:t>5/25/2015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0CE957-7877-4451-A90A-3E519E40659D}" type="slidenum">
              <a:rPr lang="en-US"/>
              <a:pPr>
                <a:defRPr/>
              </a:pPr>
              <a:t>‹#›</a:t>
            </a:fld>
            <a:endParaRPr lang="en-US"/>
          </a:p>
        </p:txBody>
      </p:sp>
    </p:spTree>
    <p:extLst>
      <p:ext uri="{BB962C8B-B14F-4D97-AF65-F5344CB8AC3E}">
        <p14:creationId xmlns:p14="http://schemas.microsoft.com/office/powerpoint/2010/main" val="270901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pic>
        <p:nvPicPr>
          <p:cNvPr id="5" name="Picture 11"/>
          <p:cNvPicPr>
            <a:picLocks noChangeAspect="1"/>
          </p:cNvPicPr>
          <p:nvPr/>
        </p:nvPicPr>
        <p:blipFill>
          <a:blip r:embed="rId2"/>
          <a:srcRect/>
          <a:stretch>
            <a:fillRect/>
          </a:stretch>
        </p:blipFill>
        <p:spPr bwMode="auto">
          <a:xfrm>
            <a:off x="250825" y="371475"/>
            <a:ext cx="1727200" cy="901700"/>
          </a:xfrm>
          <a:prstGeom prst="rect">
            <a:avLst/>
          </a:prstGeom>
          <a:noFill/>
          <a:ln w="9525">
            <a:noFill/>
            <a:miter lim="800000"/>
            <a:headEnd/>
            <a:tailEnd/>
          </a:ln>
        </p:spPr>
      </p:pic>
      <p:sp>
        <p:nvSpPr>
          <p:cNvPr id="6"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7" name="Line 12"/>
          <p:cNvSpPr>
            <a:spLocks noChangeShapeType="1"/>
          </p:cNvSpPr>
          <p:nvPr/>
        </p:nvSpPr>
        <p:spPr bwMode="auto">
          <a:xfrm>
            <a:off x="-1588" y="6453188"/>
            <a:ext cx="9144001" cy="0"/>
          </a:xfrm>
          <a:prstGeom prst="line">
            <a:avLst/>
          </a:prstGeom>
          <a:noFill/>
          <a:ln w="76200">
            <a:solidFill>
              <a:srgbClr val="193C85"/>
            </a:solidFill>
            <a:round/>
            <a:headEnd/>
            <a:tailEnd/>
          </a:ln>
          <a:extLst/>
        </p:spPr>
        <p:txBody>
          <a:bodyPr/>
          <a:lstStyle/>
          <a:p>
            <a:pPr>
              <a:defRPr/>
            </a:pPr>
            <a:endParaRPr lang="en-US"/>
          </a:p>
        </p:txBody>
      </p:sp>
      <p:sp>
        <p:nvSpPr>
          <p:cNvPr id="8" name="TextBox 1"/>
          <p:cNvSpPr txBox="1"/>
          <p:nvPr/>
        </p:nvSpPr>
        <p:spPr>
          <a:xfrm>
            <a:off x="323850" y="1141413"/>
            <a:ext cx="1944688" cy="200025"/>
          </a:xfrm>
          <a:prstGeom prst="rect">
            <a:avLst/>
          </a:prstGeom>
          <a:noFill/>
          <a:ln>
            <a:noFill/>
          </a:ln>
        </p:spPr>
        <p:txBody>
          <a:bodyPr>
            <a:spAutoFit/>
          </a:bodyPr>
          <a:lstStyle/>
          <a:p>
            <a:pPr>
              <a:defRPr/>
            </a:pPr>
            <a:r>
              <a:rPr lang="en-US" sz="700" dirty="0">
                <a:latin typeface="Trebuchet MS" pitchFamily="34" charset="0"/>
              </a:rPr>
              <a:t>Common borders. Common solutions.</a:t>
            </a:r>
          </a:p>
        </p:txBody>
      </p:sp>
      <p:sp>
        <p:nvSpPr>
          <p:cNvPr id="3" name="Content Placeholder 2"/>
          <p:cNvSpPr>
            <a:spLocks noGrp="1"/>
          </p:cNvSpPr>
          <p:nvPr>
            <p:ph idx="1"/>
          </p:nvPr>
        </p:nvSpPr>
        <p:spPr>
          <a:xfrm>
            <a:off x="357158" y="2348880"/>
            <a:ext cx="8329642" cy="36232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4" name="Title 3"/>
          <p:cNvSpPr>
            <a:spLocks noGrp="1"/>
          </p:cNvSpPr>
          <p:nvPr>
            <p:ph type="title"/>
          </p:nvPr>
        </p:nvSpPr>
        <p:spPr>
          <a:xfrm>
            <a:off x="2002183" y="409079"/>
            <a:ext cx="6480720" cy="1000125"/>
          </a:xfrm>
        </p:spPr>
        <p:txBody>
          <a:bodyPr/>
          <a:lstStyle>
            <a:lvl1pPr>
              <a:defRPr sz="2800" b="1">
                <a:effectLst>
                  <a:outerShdw blurRad="38100" dist="38100" dir="2700000" algn="tl">
                    <a:srgbClr val="000000">
                      <a:alpha val="43137"/>
                    </a:srgbClr>
                  </a:outerShdw>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117374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pic>
        <p:nvPicPr>
          <p:cNvPr id="5" name="Picture 11"/>
          <p:cNvPicPr>
            <a:picLocks noChangeAspect="1"/>
          </p:cNvPicPr>
          <p:nvPr/>
        </p:nvPicPr>
        <p:blipFill>
          <a:blip r:embed="rId2"/>
          <a:srcRect/>
          <a:stretch>
            <a:fillRect/>
          </a:stretch>
        </p:blipFill>
        <p:spPr bwMode="auto">
          <a:xfrm>
            <a:off x="323850" y="409575"/>
            <a:ext cx="1654175" cy="863600"/>
          </a:xfrm>
          <a:prstGeom prst="rect">
            <a:avLst/>
          </a:prstGeom>
          <a:noFill/>
          <a:ln w="9525">
            <a:noFill/>
            <a:miter lim="800000"/>
            <a:headEnd/>
            <a:tailEnd/>
          </a:ln>
        </p:spPr>
      </p:pic>
      <p:sp>
        <p:nvSpPr>
          <p:cNvPr id="6"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7" name="Line 12"/>
          <p:cNvSpPr>
            <a:spLocks noChangeShapeType="1"/>
          </p:cNvSpPr>
          <p:nvPr/>
        </p:nvSpPr>
        <p:spPr bwMode="auto">
          <a:xfrm>
            <a:off x="-1588" y="6453188"/>
            <a:ext cx="9144001" cy="0"/>
          </a:xfrm>
          <a:prstGeom prst="line">
            <a:avLst/>
          </a:prstGeom>
          <a:noFill/>
          <a:ln w="76200">
            <a:solidFill>
              <a:srgbClr val="193C85"/>
            </a:solidFill>
            <a:round/>
            <a:headEnd/>
            <a:tailEnd/>
          </a:ln>
          <a:extLst/>
        </p:spPr>
        <p:txBody>
          <a:bodyPr/>
          <a:lstStyle/>
          <a:p>
            <a:pPr>
              <a:defRPr/>
            </a:pPr>
            <a:endParaRPr lang="en-US"/>
          </a:p>
        </p:txBody>
      </p:sp>
      <p:grpSp>
        <p:nvGrpSpPr>
          <p:cNvPr id="8" name="Group 13"/>
          <p:cNvGrpSpPr>
            <a:grpSpLocks/>
          </p:cNvGrpSpPr>
          <p:nvPr/>
        </p:nvGrpSpPr>
        <p:grpSpPr bwMode="auto">
          <a:xfrm>
            <a:off x="7164388" y="541338"/>
            <a:ext cx="1182687" cy="787400"/>
            <a:chOff x="1949136" y="409078"/>
            <a:chExt cx="1182704" cy="787673"/>
          </a:xfrm>
        </p:grpSpPr>
        <p:grpSp>
          <p:nvGrpSpPr>
            <p:cNvPr id="9" name="Group 10"/>
            <p:cNvGrpSpPr>
              <a:grpSpLocks/>
            </p:cNvGrpSpPr>
            <p:nvPr userDrawn="1"/>
          </p:nvGrpSpPr>
          <p:grpSpPr bwMode="auto">
            <a:xfrm>
              <a:off x="1949136" y="409078"/>
              <a:ext cx="1182704" cy="787673"/>
              <a:chOff x="1949136" y="409078"/>
              <a:chExt cx="1182704" cy="787673"/>
            </a:xfrm>
          </p:grpSpPr>
          <p:sp>
            <p:nvSpPr>
              <p:cNvPr id="11" name="Rectangle 1"/>
              <p:cNvSpPr/>
              <p:nvPr userDrawn="1"/>
            </p:nvSpPr>
            <p:spPr>
              <a:xfrm>
                <a:off x="1949136" y="409078"/>
                <a:ext cx="1182704" cy="7876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Connector 7"/>
              <p:cNvCxnSpPr/>
              <p:nvPr userDrawn="1"/>
            </p:nvCxnSpPr>
            <p:spPr>
              <a:xfrm>
                <a:off x="1949136" y="409078"/>
                <a:ext cx="1182704" cy="78767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9"/>
              <p:cNvCxnSpPr/>
              <p:nvPr userDrawn="1"/>
            </p:nvCxnSpPr>
            <p:spPr>
              <a:xfrm flipV="1">
                <a:off x="1949136" y="409078"/>
                <a:ext cx="1182704" cy="787673"/>
              </a:xfrm>
              <a:prstGeom prst="line">
                <a:avLst/>
              </a:prstGeom>
            </p:spPr>
            <p:style>
              <a:lnRef idx="1">
                <a:schemeClr val="dk1"/>
              </a:lnRef>
              <a:fillRef idx="0">
                <a:schemeClr val="dk1"/>
              </a:fillRef>
              <a:effectRef idx="0">
                <a:schemeClr val="dk1"/>
              </a:effectRef>
              <a:fontRef idx="minor">
                <a:schemeClr val="tx1"/>
              </a:fontRef>
            </p:style>
          </p:cxnSp>
        </p:grpSp>
        <p:sp>
          <p:nvSpPr>
            <p:cNvPr id="10" name="TextBox 12"/>
            <p:cNvSpPr txBox="1"/>
            <p:nvPr userDrawn="1"/>
          </p:nvSpPr>
          <p:spPr>
            <a:xfrm>
              <a:off x="1999937" y="572647"/>
              <a:ext cx="1081103" cy="460535"/>
            </a:xfrm>
            <a:prstGeom prst="rect">
              <a:avLst/>
            </a:prstGeom>
            <a:noFill/>
          </p:spPr>
          <p:txBody>
            <a:bodyPr>
              <a:spAutoFit/>
            </a:bodyPr>
            <a:lstStyle/>
            <a:p>
              <a:pPr>
                <a:defRPr/>
              </a:pPr>
              <a:r>
                <a:rPr lang="en-US" sz="1200" dirty="0"/>
                <a:t>Project logo / Partner logo</a:t>
              </a:r>
            </a:p>
          </p:txBody>
        </p:sp>
      </p:grpSp>
      <p:sp>
        <p:nvSpPr>
          <p:cNvPr id="3" name="Content Placeholder 2"/>
          <p:cNvSpPr>
            <a:spLocks noGrp="1"/>
          </p:cNvSpPr>
          <p:nvPr>
            <p:ph idx="1"/>
          </p:nvPr>
        </p:nvSpPr>
        <p:spPr>
          <a:xfrm>
            <a:off x="357158" y="2348880"/>
            <a:ext cx="8329642" cy="36232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4" name="Title 3"/>
          <p:cNvSpPr>
            <a:spLocks noGrp="1"/>
          </p:cNvSpPr>
          <p:nvPr>
            <p:ph type="title"/>
          </p:nvPr>
        </p:nvSpPr>
        <p:spPr>
          <a:xfrm>
            <a:off x="1619672" y="1412776"/>
            <a:ext cx="6480720" cy="568077"/>
          </a:xfrm>
        </p:spPr>
        <p:txBody>
          <a:bodyPr/>
          <a:lstStyle>
            <a:lvl1pPr>
              <a:defRPr sz="2800" b="1">
                <a:effectLst>
                  <a:outerShdw blurRad="38100" dist="38100" dir="2700000" algn="tl">
                    <a:srgbClr val="000000">
                      <a:alpha val="43137"/>
                    </a:srgbClr>
                  </a:outerShdw>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4267270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7"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8" name="Line 12"/>
          <p:cNvSpPr>
            <a:spLocks noChangeShapeType="1"/>
          </p:cNvSpPr>
          <p:nvPr/>
        </p:nvSpPr>
        <p:spPr bwMode="auto">
          <a:xfrm>
            <a:off x="0" y="6453188"/>
            <a:ext cx="9144000" cy="0"/>
          </a:xfrm>
          <a:prstGeom prst="line">
            <a:avLst/>
          </a:prstGeom>
          <a:noFill/>
          <a:ln w="76200">
            <a:solidFill>
              <a:srgbClr val="193C85"/>
            </a:solidFill>
            <a:round/>
            <a:headEnd/>
            <a:tailEnd/>
          </a:ln>
          <a:extLst/>
        </p:spPr>
        <p:txBody>
          <a:bodyPr/>
          <a:lstStyle/>
          <a:p>
            <a:pPr>
              <a:defRPr/>
            </a:pPr>
            <a:endParaRPr lang="en-US"/>
          </a:p>
        </p:txBody>
      </p:sp>
      <p:pic>
        <p:nvPicPr>
          <p:cNvPr id="9" name="Picture 15"/>
          <p:cNvPicPr>
            <a:picLocks noChangeAspect="1"/>
          </p:cNvPicPr>
          <p:nvPr/>
        </p:nvPicPr>
        <p:blipFill>
          <a:blip r:embed="rId2"/>
          <a:srcRect/>
          <a:stretch>
            <a:fillRect/>
          </a:stretch>
        </p:blipFill>
        <p:spPr bwMode="auto">
          <a:xfrm>
            <a:off x="323850" y="409575"/>
            <a:ext cx="1654175" cy="863600"/>
          </a:xfrm>
          <a:prstGeom prst="rect">
            <a:avLst/>
          </a:prstGeom>
          <a:noFill/>
          <a:ln w="9525">
            <a:noFill/>
            <a:miter lim="800000"/>
            <a:headEnd/>
            <a:tailEnd/>
          </a:ln>
        </p:spPr>
      </p:pic>
      <p:sp>
        <p:nvSpPr>
          <p:cNvPr id="11" name="Title 1"/>
          <p:cNvSpPr>
            <a:spLocks noGrp="1"/>
          </p:cNvSpPr>
          <p:nvPr>
            <p:ph type="title"/>
          </p:nvPr>
        </p:nvSpPr>
        <p:spPr>
          <a:xfrm>
            <a:off x="1979613" y="273050"/>
            <a:ext cx="6912868" cy="1000125"/>
          </a:xfrm>
        </p:spPr>
        <p:txBody>
          <a:bodyPr/>
          <a:lstStyle>
            <a:lvl1pPr>
              <a:defRPr sz="3600">
                <a:effectLst>
                  <a:outerShdw blurRad="38100" dist="38100" dir="2700000" algn="tl">
                    <a:srgbClr val="000000">
                      <a:alpha val="43137"/>
                    </a:srgbClr>
                  </a:outerShdw>
                </a:effectLst>
              </a:defRPr>
            </a:lvl1pPr>
          </a:lstStyle>
          <a:p>
            <a:r>
              <a:rPr lang="en-US" smtClean="0"/>
              <a:t>Click to edit Master title style</a:t>
            </a:r>
            <a:endParaRPr lang="ro-RO" dirty="0"/>
          </a:p>
        </p:txBody>
      </p:sp>
      <p:sp>
        <p:nvSpPr>
          <p:cNvPr id="12" name="Text Placeholder 2"/>
          <p:cNvSpPr>
            <a:spLocks noGrp="1"/>
          </p:cNvSpPr>
          <p:nvPr>
            <p:ph type="body" idx="1"/>
          </p:nvPr>
        </p:nvSpPr>
        <p:spPr>
          <a:xfrm>
            <a:off x="457200" y="1535112"/>
            <a:ext cx="4040188" cy="7417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3"/>
          <p:cNvSpPr>
            <a:spLocks noGrp="1"/>
          </p:cNvSpPr>
          <p:nvPr>
            <p:ph sz="half" idx="2"/>
          </p:nvPr>
        </p:nvSpPr>
        <p:spPr>
          <a:xfrm>
            <a:off x="457200" y="2276871"/>
            <a:ext cx="4040188" cy="38492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14" name="Text Placeholder 4"/>
          <p:cNvSpPr>
            <a:spLocks noGrp="1"/>
          </p:cNvSpPr>
          <p:nvPr>
            <p:ph type="body" sz="quarter" idx="3"/>
          </p:nvPr>
        </p:nvSpPr>
        <p:spPr>
          <a:xfrm>
            <a:off x="4645025" y="1535112"/>
            <a:ext cx="4041775" cy="7417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5"/>
          <p:cNvSpPr>
            <a:spLocks noGrp="1"/>
          </p:cNvSpPr>
          <p:nvPr>
            <p:ph sz="quarter" idx="4"/>
          </p:nvPr>
        </p:nvSpPr>
        <p:spPr>
          <a:xfrm>
            <a:off x="4645025" y="2276871"/>
            <a:ext cx="4041775" cy="38492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10" name="Date Placeholder 3"/>
          <p:cNvSpPr>
            <a:spLocks noGrp="1"/>
          </p:cNvSpPr>
          <p:nvPr>
            <p:ph type="dt" sz="half" idx="10"/>
          </p:nvPr>
        </p:nvSpPr>
        <p:spPr/>
        <p:txBody>
          <a:bodyPr/>
          <a:lstStyle>
            <a:lvl1pPr>
              <a:defRPr/>
            </a:lvl1pPr>
          </a:lstStyle>
          <a:p>
            <a:fld id="{8E099005-0488-43D3-8226-638A97BEA1FB}" type="datetimeFigureOut">
              <a:rPr lang="ro-RO" smtClean="0"/>
              <a:t>25.05.2015</a:t>
            </a:fld>
            <a:endParaRPr lang="ro-RO"/>
          </a:p>
        </p:txBody>
      </p:sp>
      <p:sp>
        <p:nvSpPr>
          <p:cNvPr id="16" name="Footer Placeholder 4"/>
          <p:cNvSpPr>
            <a:spLocks noGrp="1"/>
          </p:cNvSpPr>
          <p:nvPr>
            <p:ph type="ftr" sz="quarter" idx="11"/>
          </p:nvPr>
        </p:nvSpPr>
        <p:spPr/>
        <p:txBody>
          <a:bodyPr/>
          <a:lstStyle>
            <a:lvl1pPr>
              <a:defRPr/>
            </a:lvl1pPr>
          </a:lstStyle>
          <a:p>
            <a:endParaRPr lang="ro-RO"/>
          </a:p>
        </p:txBody>
      </p:sp>
      <p:sp>
        <p:nvSpPr>
          <p:cNvPr id="17" name="Slide Number Placeholder 5"/>
          <p:cNvSpPr>
            <a:spLocks noGrp="1"/>
          </p:cNvSpPr>
          <p:nvPr>
            <p:ph type="sldNum" sz="quarter" idx="12"/>
          </p:nvPr>
        </p:nvSpPr>
        <p:spPr/>
        <p:txBody>
          <a:bodyPr/>
          <a:lstStyle>
            <a:lvl1pPr>
              <a:defRPr/>
            </a:lvl1pPr>
          </a:lstStyle>
          <a:p>
            <a:fld id="{77FB21AC-CB3B-4874-AC82-090943AE4F9F}" type="slidenum">
              <a:rPr lang="ro-RO" smtClean="0"/>
              <a:t>‹#›</a:t>
            </a:fld>
            <a:endParaRPr lang="ro-RO"/>
          </a:p>
        </p:txBody>
      </p:sp>
    </p:spTree>
    <p:extLst>
      <p:ext uri="{BB962C8B-B14F-4D97-AF65-F5344CB8AC3E}">
        <p14:creationId xmlns:p14="http://schemas.microsoft.com/office/powerpoint/2010/main" val="3836558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6"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7" name="Line 12"/>
          <p:cNvSpPr>
            <a:spLocks noChangeShapeType="1"/>
          </p:cNvSpPr>
          <p:nvPr/>
        </p:nvSpPr>
        <p:spPr bwMode="auto">
          <a:xfrm>
            <a:off x="-1588" y="6457950"/>
            <a:ext cx="9144001" cy="0"/>
          </a:xfrm>
          <a:prstGeom prst="line">
            <a:avLst/>
          </a:prstGeom>
          <a:noFill/>
          <a:ln w="76200">
            <a:solidFill>
              <a:srgbClr val="193C85"/>
            </a:solidFill>
            <a:round/>
            <a:headEnd/>
            <a:tailEnd/>
          </a:ln>
          <a:extLst/>
        </p:spPr>
        <p:txBody>
          <a:bodyPr/>
          <a:lstStyle/>
          <a:p>
            <a:pPr>
              <a:defRPr/>
            </a:pPr>
            <a:endParaRPr lang="en-US"/>
          </a:p>
        </p:txBody>
      </p:sp>
      <p:pic>
        <p:nvPicPr>
          <p:cNvPr id="8" name="Picture 13"/>
          <p:cNvPicPr>
            <a:picLocks noChangeAspect="1"/>
          </p:cNvPicPr>
          <p:nvPr/>
        </p:nvPicPr>
        <p:blipFill>
          <a:blip r:embed="rId2"/>
          <a:srcRect/>
          <a:stretch>
            <a:fillRect/>
          </a:stretch>
        </p:blipFill>
        <p:spPr bwMode="auto">
          <a:xfrm>
            <a:off x="323850" y="409575"/>
            <a:ext cx="1654175" cy="863600"/>
          </a:xfrm>
          <a:prstGeom prst="rect">
            <a:avLst/>
          </a:prstGeom>
          <a:noFill/>
          <a:ln w="9525">
            <a:noFill/>
            <a:miter lim="800000"/>
            <a:headEnd/>
            <a:tailEnd/>
          </a:ln>
        </p:spPr>
      </p:pic>
      <p:sp>
        <p:nvSpPr>
          <p:cNvPr id="11" name="Title 1"/>
          <p:cNvSpPr>
            <a:spLocks noGrp="1"/>
          </p:cNvSpPr>
          <p:nvPr>
            <p:ph type="title"/>
          </p:nvPr>
        </p:nvSpPr>
        <p:spPr>
          <a:xfrm>
            <a:off x="1979613" y="273050"/>
            <a:ext cx="6912868" cy="1000125"/>
          </a:xfrm>
        </p:spPr>
        <p:txBody>
          <a:bodyPr/>
          <a:lstStyle>
            <a:lvl1pPr>
              <a:defRPr sz="2800" b="1">
                <a:effectLst>
                  <a:outerShdw blurRad="38100" dist="38100" dir="2700000" algn="tl">
                    <a:srgbClr val="000000">
                      <a:alpha val="43137"/>
                    </a:srgbClr>
                  </a:outerShdw>
                </a:effectLst>
              </a:defRPr>
            </a:lvl1pPr>
          </a:lstStyle>
          <a:p>
            <a:r>
              <a:rPr lang="en-US" smtClean="0"/>
              <a:t>Click to edit Master title style</a:t>
            </a:r>
            <a:endParaRPr lang="ro-RO" dirty="0"/>
          </a:p>
        </p:txBody>
      </p:sp>
      <p:sp>
        <p:nvSpPr>
          <p:cNvPr id="17" name="Content Placeholder 2"/>
          <p:cNvSpPr>
            <a:spLocks noGrp="1"/>
          </p:cNvSpPr>
          <p:nvPr>
            <p:ph idx="1"/>
          </p:nvPr>
        </p:nvSpPr>
        <p:spPr>
          <a:xfrm>
            <a:off x="3575050" y="1484784"/>
            <a:ext cx="5111750" cy="46413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18" name="Text Placeholder 3"/>
          <p:cNvSpPr>
            <a:spLocks noGrp="1"/>
          </p:cNvSpPr>
          <p:nvPr>
            <p:ph type="body" sz="half" idx="2"/>
          </p:nvPr>
        </p:nvSpPr>
        <p:spPr>
          <a:xfrm>
            <a:off x="462161" y="3068960"/>
            <a:ext cx="3008313" cy="30740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3"/>
          </p:nvPr>
        </p:nvSpPr>
        <p:spPr>
          <a:xfrm>
            <a:off x="475456" y="1484784"/>
            <a:ext cx="3008313" cy="12241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Date Placeholder 3"/>
          <p:cNvSpPr>
            <a:spLocks noGrp="1"/>
          </p:cNvSpPr>
          <p:nvPr>
            <p:ph type="dt" sz="half" idx="14"/>
          </p:nvPr>
        </p:nvSpPr>
        <p:spPr/>
        <p:txBody>
          <a:bodyPr/>
          <a:lstStyle>
            <a:lvl1pPr>
              <a:defRPr/>
            </a:lvl1pPr>
          </a:lstStyle>
          <a:p>
            <a:fld id="{8E099005-0488-43D3-8226-638A97BEA1FB}" type="datetimeFigureOut">
              <a:rPr lang="ro-RO" smtClean="0"/>
              <a:t>25.05.2015</a:t>
            </a:fld>
            <a:endParaRPr lang="ro-RO"/>
          </a:p>
        </p:txBody>
      </p:sp>
      <p:sp>
        <p:nvSpPr>
          <p:cNvPr id="10" name="Footer Placeholder 4"/>
          <p:cNvSpPr>
            <a:spLocks noGrp="1"/>
          </p:cNvSpPr>
          <p:nvPr>
            <p:ph type="ftr" sz="quarter" idx="15"/>
          </p:nvPr>
        </p:nvSpPr>
        <p:spPr/>
        <p:txBody>
          <a:bodyPr/>
          <a:lstStyle>
            <a:lvl1pPr>
              <a:defRPr/>
            </a:lvl1pPr>
          </a:lstStyle>
          <a:p>
            <a:endParaRPr lang="ro-RO"/>
          </a:p>
        </p:txBody>
      </p:sp>
      <p:sp>
        <p:nvSpPr>
          <p:cNvPr id="13" name="Slide Number Placeholder 5"/>
          <p:cNvSpPr>
            <a:spLocks noGrp="1"/>
          </p:cNvSpPr>
          <p:nvPr>
            <p:ph type="sldNum" sz="quarter" idx="16"/>
          </p:nvPr>
        </p:nvSpPr>
        <p:spPr/>
        <p:txBody>
          <a:bodyPr/>
          <a:lstStyle>
            <a:lvl1pPr>
              <a:defRPr/>
            </a:lvl1pPr>
          </a:lstStyle>
          <a:p>
            <a:fld id="{77FB21AC-CB3B-4874-AC82-090943AE4F9F}" type="slidenum">
              <a:rPr lang="ro-RO" smtClean="0"/>
              <a:t>‹#›</a:t>
            </a:fld>
            <a:endParaRPr lang="ro-RO"/>
          </a:p>
        </p:txBody>
      </p:sp>
    </p:spTree>
    <p:extLst>
      <p:ext uri="{BB962C8B-B14F-4D97-AF65-F5344CB8AC3E}">
        <p14:creationId xmlns:p14="http://schemas.microsoft.com/office/powerpoint/2010/main" val="4138121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5"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6" name="Line 12"/>
          <p:cNvSpPr>
            <a:spLocks noChangeShapeType="1"/>
          </p:cNvSpPr>
          <p:nvPr/>
        </p:nvSpPr>
        <p:spPr bwMode="auto">
          <a:xfrm>
            <a:off x="-1588" y="6448425"/>
            <a:ext cx="9144001" cy="0"/>
          </a:xfrm>
          <a:prstGeom prst="line">
            <a:avLst/>
          </a:prstGeom>
          <a:noFill/>
          <a:ln w="76200">
            <a:solidFill>
              <a:srgbClr val="193C85"/>
            </a:solidFill>
            <a:round/>
            <a:headEnd/>
            <a:tailEnd/>
          </a:ln>
          <a:extLst/>
        </p:spPr>
        <p:txBody>
          <a:bodyPr/>
          <a:lstStyle/>
          <a:p>
            <a:pPr>
              <a:defRPr/>
            </a:pPr>
            <a:endParaRPr lang="en-US"/>
          </a:p>
        </p:txBody>
      </p:sp>
      <p:pic>
        <p:nvPicPr>
          <p:cNvPr id="7" name="Picture 10"/>
          <p:cNvPicPr>
            <a:picLocks noChangeAspect="1"/>
          </p:cNvPicPr>
          <p:nvPr/>
        </p:nvPicPr>
        <p:blipFill>
          <a:blip r:embed="rId2"/>
          <a:srcRect/>
          <a:stretch>
            <a:fillRect/>
          </a:stretch>
        </p:blipFill>
        <p:spPr bwMode="auto">
          <a:xfrm>
            <a:off x="323850" y="409575"/>
            <a:ext cx="1654175" cy="863600"/>
          </a:xfrm>
          <a:prstGeom prst="rect">
            <a:avLst/>
          </a:prstGeom>
          <a:noFill/>
          <a:ln w="9525">
            <a:noFill/>
            <a:miter lim="800000"/>
            <a:headEnd/>
            <a:tailEnd/>
          </a:ln>
        </p:spPr>
      </p:pic>
      <p:sp>
        <p:nvSpPr>
          <p:cNvPr id="12" name="Title 1"/>
          <p:cNvSpPr>
            <a:spLocks noGrp="1"/>
          </p:cNvSpPr>
          <p:nvPr>
            <p:ph type="title"/>
          </p:nvPr>
        </p:nvSpPr>
        <p:spPr>
          <a:xfrm>
            <a:off x="1763688" y="4444976"/>
            <a:ext cx="5486400" cy="566738"/>
          </a:xfrm>
        </p:spPr>
        <p:txBody>
          <a:bodyPr anchor="b"/>
          <a:lstStyle>
            <a:lvl1pPr algn="l">
              <a:defRPr sz="2000" b="1"/>
            </a:lvl1pPr>
          </a:lstStyle>
          <a:p>
            <a:r>
              <a:rPr lang="en-US" smtClean="0"/>
              <a:t>Click to edit Master title style</a:t>
            </a:r>
            <a:endParaRPr lang="ro-RO" dirty="0"/>
          </a:p>
        </p:txBody>
      </p:sp>
      <p:sp>
        <p:nvSpPr>
          <p:cNvPr id="13" name="Picture Placeholder 2"/>
          <p:cNvSpPr>
            <a:spLocks noGrp="1"/>
          </p:cNvSpPr>
          <p:nvPr>
            <p:ph type="pic" idx="1"/>
          </p:nvPr>
        </p:nvSpPr>
        <p:spPr>
          <a:xfrm>
            <a:off x="1763688" y="1273175"/>
            <a:ext cx="5486400" cy="30987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ro-RO" noProof="0" smtClean="0"/>
          </a:p>
        </p:txBody>
      </p:sp>
      <p:sp>
        <p:nvSpPr>
          <p:cNvPr id="14" name="Text Placeholder 3"/>
          <p:cNvSpPr>
            <a:spLocks noGrp="1"/>
          </p:cNvSpPr>
          <p:nvPr>
            <p:ph type="body" sz="half" idx="2"/>
          </p:nvPr>
        </p:nvSpPr>
        <p:spPr>
          <a:xfrm>
            <a:off x="1763688" y="5011714"/>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lstStyle>
          <a:p>
            <a:fld id="{8E099005-0488-43D3-8226-638A97BEA1FB}" type="datetimeFigureOut">
              <a:rPr lang="ro-RO" smtClean="0"/>
              <a:t>25.05.2015</a:t>
            </a:fld>
            <a:endParaRPr lang="ro-RO"/>
          </a:p>
        </p:txBody>
      </p:sp>
      <p:sp>
        <p:nvSpPr>
          <p:cNvPr id="9" name="Footer Placeholder 4"/>
          <p:cNvSpPr>
            <a:spLocks noGrp="1"/>
          </p:cNvSpPr>
          <p:nvPr>
            <p:ph type="ftr" sz="quarter" idx="11"/>
          </p:nvPr>
        </p:nvSpPr>
        <p:spPr/>
        <p:txBody>
          <a:bodyPr/>
          <a:lstStyle>
            <a:lvl1pPr>
              <a:defRPr/>
            </a:lvl1pPr>
          </a:lstStyle>
          <a:p>
            <a:endParaRPr lang="ro-RO"/>
          </a:p>
        </p:txBody>
      </p:sp>
      <p:sp>
        <p:nvSpPr>
          <p:cNvPr id="10" name="Slide Number Placeholder 5"/>
          <p:cNvSpPr>
            <a:spLocks noGrp="1"/>
          </p:cNvSpPr>
          <p:nvPr>
            <p:ph type="sldNum" sz="quarter" idx="12"/>
          </p:nvPr>
        </p:nvSpPr>
        <p:spPr/>
        <p:txBody>
          <a:bodyPr/>
          <a:lstStyle>
            <a:lvl1pPr>
              <a:defRPr/>
            </a:lvl1pPr>
          </a:lstStyle>
          <a:p>
            <a:fld id="{77FB21AC-CB3B-4874-AC82-090943AE4F9F}" type="slidenum">
              <a:rPr lang="ro-RO" smtClean="0"/>
              <a:t>‹#›</a:t>
            </a:fld>
            <a:endParaRPr lang="ro-RO"/>
          </a:p>
        </p:txBody>
      </p:sp>
    </p:spTree>
    <p:extLst>
      <p:ext uri="{BB962C8B-B14F-4D97-AF65-F5344CB8AC3E}">
        <p14:creationId xmlns:p14="http://schemas.microsoft.com/office/powerpoint/2010/main" val="2112628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87BBF4D-DFA4-459C-A929-07C9EFB193AF}" type="datetimeFigureOut">
              <a:rPr lang="en-US"/>
              <a:pPr>
                <a:defRPr/>
              </a:pPr>
              <a:t>5/25/2015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46AACD5-5E3B-44D7-BD98-F70198EFD2A2}" type="slidenum">
              <a:rPr lang="en-US"/>
              <a:pPr>
                <a:defRPr/>
              </a:pPr>
              <a:t>‹#›</a:t>
            </a:fld>
            <a:endParaRPr lang="en-US"/>
          </a:p>
        </p:txBody>
      </p:sp>
    </p:spTree>
    <p:extLst>
      <p:ext uri="{BB962C8B-B14F-4D97-AF65-F5344CB8AC3E}">
        <p14:creationId xmlns:p14="http://schemas.microsoft.com/office/powerpoint/2010/main" val="309402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70EF5B1-4B3F-4295-9DCC-B4ACC2C089E2}" type="datetimeFigureOut">
              <a:rPr lang="en-US"/>
              <a:pPr>
                <a:defRPr/>
              </a:pPr>
              <a:t>5/25/2015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E62807-E73D-4ED8-9609-296DF2CA4407}" type="slidenum">
              <a:rPr lang="en-US"/>
              <a:pPr>
                <a:defRPr/>
              </a:pPr>
              <a:t>‹#›</a:t>
            </a:fld>
            <a:endParaRPr lang="en-US"/>
          </a:p>
        </p:txBody>
      </p:sp>
    </p:spTree>
    <p:extLst>
      <p:ext uri="{BB962C8B-B14F-4D97-AF65-F5344CB8AC3E}">
        <p14:creationId xmlns:p14="http://schemas.microsoft.com/office/powerpoint/2010/main" val="1482844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7A1D1E8-6ABB-4AE0-9D63-50A16DC7FB8A}" type="datetimeFigureOut">
              <a:rPr lang="en-US"/>
              <a:pPr>
                <a:defRPr/>
              </a:pPr>
              <a:t>5/25/2015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29B5A09-CD78-40BD-800A-D9F6827946DE}" type="slidenum">
              <a:rPr lang="en-US"/>
              <a:pPr>
                <a:defRPr/>
              </a:pPr>
              <a:t>‹#›</a:t>
            </a:fld>
            <a:endParaRPr lang="en-US"/>
          </a:p>
        </p:txBody>
      </p:sp>
    </p:spTree>
    <p:extLst>
      <p:ext uri="{BB962C8B-B14F-4D97-AF65-F5344CB8AC3E}">
        <p14:creationId xmlns:p14="http://schemas.microsoft.com/office/powerpoint/2010/main" val="3408548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13" Type="http://schemas.openxmlformats.org/officeDocument/2006/relationships/image" Target="../media/image6.jpe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jpeg"/><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28625" y="1276350"/>
            <a:ext cx="8229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ro-RO" smtClean="0"/>
          </a:p>
        </p:txBody>
      </p:sp>
      <p:sp>
        <p:nvSpPr>
          <p:cNvPr id="1027" name="Text Placeholder 2"/>
          <p:cNvSpPr>
            <a:spLocks noGrp="1"/>
          </p:cNvSpPr>
          <p:nvPr>
            <p:ph type="body" idx="1"/>
          </p:nvPr>
        </p:nvSpPr>
        <p:spPr bwMode="auto">
          <a:xfrm>
            <a:off x="428625" y="2492375"/>
            <a:ext cx="8215313" cy="3579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smtClean="0"/>
          </a:p>
        </p:txBody>
      </p:sp>
      <p:sp>
        <p:nvSpPr>
          <p:cNvPr id="4" name="Date Placeholder 3"/>
          <p:cNvSpPr>
            <a:spLocks noGrp="1"/>
          </p:cNvSpPr>
          <p:nvPr>
            <p:ph type="dt" sz="half" idx="2"/>
          </p:nvPr>
        </p:nvSpPr>
        <p:spPr>
          <a:xfrm>
            <a:off x="466725" y="6459538"/>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fld id="{8E099005-0488-43D3-8226-638A97BEA1FB}" type="datetimeFigureOut">
              <a:rPr lang="ro-RO" smtClean="0"/>
              <a:t>25.05.2015</a:t>
            </a:fld>
            <a:endParaRPr lang="ro-RO"/>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ro-RO"/>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fld id="{77FB21AC-CB3B-4874-AC82-090943AE4F9F}" type="slidenum">
              <a:rPr lang="ro-RO" smtClean="0"/>
              <a:t>‹#›</a:t>
            </a:fld>
            <a:endParaRPr lang="ro-RO"/>
          </a:p>
        </p:txBody>
      </p:sp>
      <p:sp>
        <p:nvSpPr>
          <p:cNvPr id="1037" name="Line 25"/>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1038" name="Line 26"/>
          <p:cNvSpPr>
            <a:spLocks noChangeShapeType="1"/>
          </p:cNvSpPr>
          <p:nvPr/>
        </p:nvSpPr>
        <p:spPr bwMode="auto">
          <a:xfrm>
            <a:off x="-1588" y="6453188"/>
            <a:ext cx="9144001" cy="0"/>
          </a:xfrm>
          <a:prstGeom prst="line">
            <a:avLst/>
          </a:prstGeom>
          <a:noFill/>
          <a:ln w="76200">
            <a:solidFill>
              <a:srgbClr val="193C85"/>
            </a:solidFill>
            <a:round/>
            <a:headEnd/>
            <a:tailEnd/>
          </a:ln>
          <a:extLst/>
        </p:spPr>
        <p:txBody>
          <a:bodyPr/>
          <a:lstStyle/>
          <a:p>
            <a:pPr>
              <a:defRPr/>
            </a:pPr>
            <a:endParaRPr lang="en-US"/>
          </a:p>
        </p:txBody>
      </p:sp>
      <p:sp>
        <p:nvSpPr>
          <p:cNvPr id="1041" name="Text Box 16"/>
          <p:cNvSpPr txBox="1">
            <a:spLocks noChangeArrowheads="1"/>
          </p:cNvSpPr>
          <p:nvPr/>
        </p:nvSpPr>
        <p:spPr bwMode="auto">
          <a:xfrm>
            <a:off x="7191375" y="1046163"/>
            <a:ext cx="1368425" cy="252412"/>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Politehnica University of Timisoara</a:t>
            </a:r>
            <a:endParaRPr lang="en-US" sz="600" dirty="0" smtClean="0">
              <a:latin typeface="Arial" pitchFamily="34" charset="0"/>
              <a:cs typeface="Arial" pitchFamily="34" charset="0"/>
            </a:endParaRPr>
          </a:p>
        </p:txBody>
      </p:sp>
      <p:pic>
        <p:nvPicPr>
          <p:cNvPr id="1034" name="Picture 21"/>
          <p:cNvPicPr>
            <a:picLocks noChangeAspect="1"/>
          </p:cNvPicPr>
          <p:nvPr/>
        </p:nvPicPr>
        <p:blipFill>
          <a:blip r:embed="rId8"/>
          <a:srcRect/>
          <a:stretch>
            <a:fillRect/>
          </a:stretch>
        </p:blipFill>
        <p:spPr bwMode="auto">
          <a:xfrm>
            <a:off x="3635375" y="5260975"/>
            <a:ext cx="1733550" cy="904875"/>
          </a:xfrm>
          <a:prstGeom prst="rect">
            <a:avLst/>
          </a:prstGeom>
          <a:noFill/>
          <a:ln w="9525">
            <a:noFill/>
            <a:miter lim="800000"/>
            <a:headEnd/>
            <a:tailEnd/>
          </a:ln>
        </p:spPr>
      </p:pic>
      <p:grpSp>
        <p:nvGrpSpPr>
          <p:cNvPr id="1035" name="Group 7"/>
          <p:cNvGrpSpPr>
            <a:grpSpLocks/>
          </p:cNvGrpSpPr>
          <p:nvPr/>
        </p:nvGrpSpPr>
        <p:grpSpPr bwMode="auto">
          <a:xfrm>
            <a:off x="755650" y="422275"/>
            <a:ext cx="1079500" cy="711200"/>
            <a:chOff x="755576" y="422275"/>
            <a:chExt cx="1080120" cy="711681"/>
          </a:xfrm>
        </p:grpSpPr>
        <p:sp>
          <p:nvSpPr>
            <p:cNvPr id="3" name="Text Box 17"/>
            <p:cNvSpPr txBox="1">
              <a:spLocks noChangeArrowheads="1"/>
            </p:cNvSpPr>
            <p:nvPr userDrawn="1"/>
          </p:nvSpPr>
          <p:spPr bwMode="auto">
            <a:xfrm>
              <a:off x="755576" y="965567"/>
              <a:ext cx="1080120" cy="168389"/>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700" spc="20" dirty="0" smtClean="0">
                  <a:latin typeface="Arial" pitchFamily="34" charset="0"/>
                  <a:cs typeface="Arial" pitchFamily="34" charset="0"/>
                </a:rPr>
                <a:t>EUROPEAN UNION</a:t>
              </a:r>
            </a:p>
          </p:txBody>
        </p:sp>
        <p:pic>
          <p:nvPicPr>
            <p:cNvPr id="1048" name="Picture 9"/>
            <p:cNvPicPr>
              <a:picLocks noChangeAspect="1" noChangeArrowheads="1"/>
            </p:cNvPicPr>
            <p:nvPr userDrawn="1"/>
          </p:nvPicPr>
          <p:blipFill>
            <a:blip r:embed="rId9"/>
            <a:srcRect l="6113" t="4662" r="4570" b="22081"/>
            <a:stretch>
              <a:fillRect/>
            </a:stretch>
          </p:blipFill>
          <p:spPr bwMode="auto">
            <a:xfrm>
              <a:off x="857250" y="422275"/>
              <a:ext cx="892175" cy="593723"/>
            </a:xfrm>
            <a:prstGeom prst="rect">
              <a:avLst/>
            </a:prstGeom>
            <a:noFill/>
            <a:ln w="9525">
              <a:noFill/>
              <a:miter lim="800000"/>
              <a:headEnd/>
              <a:tailEnd/>
            </a:ln>
          </p:spPr>
        </p:pic>
      </p:grpSp>
      <p:grpSp>
        <p:nvGrpSpPr>
          <p:cNvPr id="1036" name="Group 11"/>
          <p:cNvGrpSpPr>
            <a:grpSpLocks/>
          </p:cNvGrpSpPr>
          <p:nvPr/>
        </p:nvGrpSpPr>
        <p:grpSpPr bwMode="auto">
          <a:xfrm>
            <a:off x="2293938" y="428625"/>
            <a:ext cx="1439862" cy="846138"/>
            <a:chOff x="2293680" y="428407"/>
            <a:chExt cx="1440086" cy="846355"/>
          </a:xfrm>
        </p:grpSpPr>
        <p:sp>
          <p:nvSpPr>
            <p:cNvPr id="2" name="Text Box 14"/>
            <p:cNvSpPr txBox="1">
              <a:spLocks noChangeArrowheads="1"/>
            </p:cNvSpPr>
            <p:nvPr userDrawn="1"/>
          </p:nvSpPr>
          <p:spPr bwMode="auto">
            <a:xfrm>
              <a:off x="2293680" y="1046103"/>
              <a:ext cx="1440086" cy="228659"/>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GOVERNMENT OF ROMANIA</a:t>
              </a:r>
              <a:endParaRPr lang="ro-RO" sz="650" dirty="0" smtClean="0">
                <a:latin typeface="Arial" pitchFamily="34" charset="0"/>
                <a:cs typeface="Arial" pitchFamily="34" charset="0"/>
              </a:endParaRPr>
            </a:p>
          </p:txBody>
        </p:sp>
        <p:pic>
          <p:nvPicPr>
            <p:cNvPr id="1046" name="Picture 9"/>
            <p:cNvPicPr>
              <a:picLocks noChangeAspect="1"/>
            </p:cNvPicPr>
            <p:nvPr userDrawn="1"/>
          </p:nvPicPr>
          <p:blipFill>
            <a:blip r:embed="rId10"/>
            <a:srcRect/>
            <a:stretch>
              <a:fillRect/>
            </a:stretch>
          </p:blipFill>
          <p:spPr bwMode="auto">
            <a:xfrm>
              <a:off x="2771795" y="428407"/>
              <a:ext cx="483855" cy="666409"/>
            </a:xfrm>
            <a:prstGeom prst="rect">
              <a:avLst/>
            </a:prstGeom>
            <a:noFill/>
            <a:ln w="9525">
              <a:noFill/>
              <a:miter lim="800000"/>
              <a:headEnd/>
              <a:tailEnd/>
            </a:ln>
          </p:spPr>
        </p:pic>
      </p:grpSp>
      <p:grpSp>
        <p:nvGrpSpPr>
          <p:cNvPr id="8" name="Group 14"/>
          <p:cNvGrpSpPr>
            <a:grpSpLocks/>
          </p:cNvGrpSpPr>
          <p:nvPr/>
        </p:nvGrpSpPr>
        <p:grpSpPr bwMode="auto">
          <a:xfrm>
            <a:off x="3895725" y="169863"/>
            <a:ext cx="1358900" cy="1098550"/>
            <a:chOff x="3895552" y="187920"/>
            <a:chExt cx="1358900" cy="1098984"/>
          </a:xfrm>
        </p:grpSpPr>
        <p:sp>
          <p:nvSpPr>
            <p:cNvPr id="7" name="Text Box 18"/>
            <p:cNvSpPr txBox="1">
              <a:spLocks noChangeArrowheads="1"/>
            </p:cNvSpPr>
            <p:nvPr userDrawn="1"/>
          </p:nvSpPr>
          <p:spPr bwMode="auto">
            <a:xfrm>
              <a:off x="3895552" y="1061390"/>
              <a:ext cx="1358900" cy="225514"/>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SERBIAN GOVERNMENT</a:t>
              </a:r>
              <a:endParaRPr lang="ro-RO" sz="650" dirty="0" smtClean="0">
                <a:latin typeface="Arial" pitchFamily="34" charset="0"/>
                <a:cs typeface="Arial" pitchFamily="34" charset="0"/>
              </a:endParaRPr>
            </a:p>
          </p:txBody>
        </p:sp>
        <p:pic>
          <p:nvPicPr>
            <p:cNvPr id="1044" name="Picture 12"/>
            <p:cNvPicPr>
              <a:picLocks noChangeAspect="1"/>
            </p:cNvPicPr>
            <p:nvPr userDrawn="1"/>
          </p:nvPicPr>
          <p:blipFill>
            <a:blip r:embed="rId11"/>
            <a:srcRect/>
            <a:stretch>
              <a:fillRect/>
            </a:stretch>
          </p:blipFill>
          <p:spPr bwMode="auto">
            <a:xfrm>
              <a:off x="4320867" y="187920"/>
              <a:ext cx="499088" cy="906177"/>
            </a:xfrm>
            <a:prstGeom prst="rect">
              <a:avLst/>
            </a:prstGeom>
            <a:noFill/>
            <a:ln w="9525">
              <a:noFill/>
              <a:miter lim="800000"/>
              <a:headEnd/>
              <a:tailEnd/>
            </a:ln>
          </p:spPr>
        </p:pic>
      </p:grpSp>
      <p:grpSp>
        <p:nvGrpSpPr>
          <p:cNvPr id="10" name="Group 17"/>
          <p:cNvGrpSpPr>
            <a:grpSpLocks/>
          </p:cNvGrpSpPr>
          <p:nvPr/>
        </p:nvGrpSpPr>
        <p:grpSpPr bwMode="auto">
          <a:xfrm>
            <a:off x="5651500" y="392113"/>
            <a:ext cx="1208088" cy="879475"/>
            <a:chOff x="5651500" y="392471"/>
            <a:chExt cx="1208088" cy="879115"/>
          </a:xfrm>
        </p:grpSpPr>
        <p:sp>
          <p:nvSpPr>
            <p:cNvPr id="9" name="Text Box 15"/>
            <p:cNvSpPr txBox="1">
              <a:spLocks noChangeArrowheads="1"/>
            </p:cNvSpPr>
            <p:nvPr userDrawn="1"/>
          </p:nvSpPr>
          <p:spPr bwMode="auto">
            <a:xfrm>
              <a:off x="5651500" y="1012929"/>
              <a:ext cx="1208088" cy="258657"/>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solidFill>
                    <a:srgbClr val="005AA0"/>
                  </a:solidFill>
                  <a:latin typeface="Arial" pitchFamily="34" charset="0"/>
                  <a:cs typeface="Arial" pitchFamily="34" charset="0"/>
                </a:rPr>
                <a:t>Structural Funds</a:t>
              </a:r>
            </a:p>
            <a:p>
              <a:pPr algn="ctr">
                <a:defRPr/>
              </a:pPr>
              <a:r>
                <a:rPr lang="en-US" sz="650" dirty="0" smtClean="0">
                  <a:solidFill>
                    <a:srgbClr val="005AA0"/>
                  </a:solidFill>
                  <a:latin typeface="Arial" pitchFamily="34" charset="0"/>
                  <a:cs typeface="Arial" pitchFamily="34" charset="0"/>
                </a:rPr>
                <a:t>2007-2013</a:t>
              </a:r>
              <a:endParaRPr lang="ro-RO" sz="650" dirty="0" smtClean="0">
                <a:solidFill>
                  <a:srgbClr val="005AA0"/>
                </a:solidFill>
                <a:latin typeface="Arial" pitchFamily="34" charset="0"/>
                <a:cs typeface="Arial" pitchFamily="34" charset="0"/>
              </a:endParaRPr>
            </a:p>
          </p:txBody>
        </p:sp>
        <p:pic>
          <p:nvPicPr>
            <p:cNvPr id="1042" name="Picture 15"/>
            <p:cNvPicPr>
              <a:picLocks noChangeAspect="1"/>
            </p:cNvPicPr>
            <p:nvPr userDrawn="1"/>
          </p:nvPicPr>
          <p:blipFill>
            <a:blip r:embed="rId12"/>
            <a:srcRect/>
            <a:stretch>
              <a:fillRect/>
            </a:stretch>
          </p:blipFill>
          <p:spPr bwMode="auto">
            <a:xfrm>
              <a:off x="5921695" y="392471"/>
              <a:ext cx="667698" cy="653330"/>
            </a:xfrm>
            <a:prstGeom prst="rect">
              <a:avLst/>
            </a:prstGeom>
            <a:noFill/>
            <a:ln w="9525">
              <a:noFill/>
              <a:miter lim="800000"/>
              <a:headEnd/>
              <a:tailEnd/>
            </a:ln>
          </p:spPr>
        </p:pic>
      </p:grpSp>
      <p:sp>
        <p:nvSpPr>
          <p:cNvPr id="29" name="TextBox 28"/>
          <p:cNvSpPr txBox="1"/>
          <p:nvPr/>
        </p:nvSpPr>
        <p:spPr>
          <a:xfrm>
            <a:off x="3708400" y="6037263"/>
            <a:ext cx="1943100" cy="200025"/>
          </a:xfrm>
          <a:prstGeom prst="rect">
            <a:avLst/>
          </a:prstGeom>
          <a:noFill/>
          <a:ln>
            <a:noFill/>
          </a:ln>
        </p:spPr>
        <p:txBody>
          <a:bodyPr>
            <a:spAutoFit/>
          </a:bodyPr>
          <a:lstStyle/>
          <a:p>
            <a:pPr>
              <a:defRPr/>
            </a:pPr>
            <a:r>
              <a:rPr lang="en-US" sz="700" dirty="0">
                <a:latin typeface="Trebuchet MS" pitchFamily="34" charset="0"/>
              </a:rPr>
              <a:t>Common borders. Common solutions.</a:t>
            </a:r>
          </a:p>
        </p:txBody>
      </p:sp>
      <p:pic>
        <p:nvPicPr>
          <p:cNvPr id="1040" name="Picture 10"/>
          <p:cNvPicPr>
            <a:picLocks noChangeAspect="1"/>
          </p:cNvPicPr>
          <p:nvPr/>
        </p:nvPicPr>
        <p:blipFill>
          <a:blip r:embed="rId13"/>
          <a:srcRect/>
          <a:stretch>
            <a:fillRect/>
          </a:stretch>
        </p:blipFill>
        <p:spPr bwMode="auto">
          <a:xfrm>
            <a:off x="6992938" y="495300"/>
            <a:ext cx="1682750" cy="576263"/>
          </a:xfrm>
          <a:prstGeom prst="rect">
            <a:avLst/>
          </a:prstGeom>
          <a:noFill/>
          <a:ln w="9525">
            <a:noFill/>
            <a:miter lim="800000"/>
            <a:headEnd/>
            <a:tailEnd/>
          </a:ln>
        </p:spPr>
      </p:pic>
    </p:spTree>
    <p:extLst>
      <p:ext uri="{BB962C8B-B14F-4D97-AF65-F5344CB8AC3E}">
        <p14:creationId xmlns:p14="http://schemas.microsoft.com/office/powerpoint/2010/main" val="4779879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txStyles>
    <p:titleStyle>
      <a:lvl1pPr algn="ctr" rtl="0" eaLnBrk="1" fontAlgn="base" hangingPunct="1">
        <a:spcBef>
          <a:spcPct val="0"/>
        </a:spcBef>
        <a:spcAft>
          <a:spcPct val="0"/>
        </a:spcAft>
        <a:defRPr sz="4400" kern="1200">
          <a:solidFill>
            <a:srgbClr val="28166F"/>
          </a:solidFill>
          <a:latin typeface="Trebuchet MS" pitchFamily="34" charset="0"/>
          <a:ea typeface="+mj-ea"/>
          <a:cs typeface="+mj-cs"/>
        </a:defRPr>
      </a:lvl1pPr>
      <a:lvl2pPr algn="ctr" rtl="0" eaLnBrk="1" fontAlgn="base" hangingPunct="1">
        <a:spcBef>
          <a:spcPct val="0"/>
        </a:spcBef>
        <a:spcAft>
          <a:spcPct val="0"/>
        </a:spcAft>
        <a:defRPr sz="4400">
          <a:solidFill>
            <a:srgbClr val="28166F"/>
          </a:solidFill>
          <a:latin typeface="Trebuchet MS" pitchFamily="34" charset="0"/>
        </a:defRPr>
      </a:lvl2pPr>
      <a:lvl3pPr algn="ctr" rtl="0" eaLnBrk="1" fontAlgn="base" hangingPunct="1">
        <a:spcBef>
          <a:spcPct val="0"/>
        </a:spcBef>
        <a:spcAft>
          <a:spcPct val="0"/>
        </a:spcAft>
        <a:defRPr sz="4400">
          <a:solidFill>
            <a:srgbClr val="28166F"/>
          </a:solidFill>
          <a:latin typeface="Trebuchet MS" pitchFamily="34" charset="0"/>
        </a:defRPr>
      </a:lvl3pPr>
      <a:lvl4pPr algn="ctr" rtl="0" eaLnBrk="1" fontAlgn="base" hangingPunct="1">
        <a:spcBef>
          <a:spcPct val="0"/>
        </a:spcBef>
        <a:spcAft>
          <a:spcPct val="0"/>
        </a:spcAft>
        <a:defRPr sz="4400">
          <a:solidFill>
            <a:srgbClr val="28166F"/>
          </a:solidFill>
          <a:latin typeface="Trebuchet MS" pitchFamily="34" charset="0"/>
        </a:defRPr>
      </a:lvl4pPr>
      <a:lvl5pPr algn="ctr" rtl="0" eaLnBrk="1" fontAlgn="base" hangingPunct="1">
        <a:spcBef>
          <a:spcPct val="0"/>
        </a:spcBef>
        <a:spcAft>
          <a:spcPct val="0"/>
        </a:spcAft>
        <a:defRPr sz="4400">
          <a:solidFill>
            <a:srgbClr val="28166F"/>
          </a:solidFill>
          <a:latin typeface="Trebuchet MS"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Trebuchet MS"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Trebuchet MS"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Trebuchet MS"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5"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A2C59BB-093E-4C7B-B623-846B0E8BB310}" type="datetimeFigureOut">
              <a:rPr lang="en-US"/>
              <a:pPr>
                <a:defRPr/>
              </a:pPr>
              <a:t>5/25/2015</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932EC3C-7389-40F0-BECD-95BD7E01AFE4}" type="slidenum">
              <a:rPr lang="en-US"/>
              <a:pPr>
                <a:defRPr/>
              </a:pPr>
              <a:t>‹#›</a:t>
            </a:fld>
            <a:endParaRPr lang="en-US"/>
          </a:p>
        </p:txBody>
      </p:sp>
    </p:spTree>
    <p:extLst>
      <p:ext uri="{BB962C8B-B14F-4D97-AF65-F5344CB8AC3E}">
        <p14:creationId xmlns:p14="http://schemas.microsoft.com/office/powerpoint/2010/main" val="330486689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a:defRPr>
      </a:lvl2pPr>
      <a:lvl3pPr algn="l" rtl="0" eaLnBrk="1" fontAlgn="base" hangingPunct="1">
        <a:lnSpc>
          <a:spcPct val="90000"/>
        </a:lnSpc>
        <a:spcBef>
          <a:spcPct val="0"/>
        </a:spcBef>
        <a:spcAft>
          <a:spcPct val="0"/>
        </a:spcAft>
        <a:defRPr sz="4400">
          <a:solidFill>
            <a:schemeClr val="tx1"/>
          </a:solidFill>
          <a:latin typeface="Calibri Light"/>
        </a:defRPr>
      </a:lvl3pPr>
      <a:lvl4pPr algn="l" rtl="0" eaLnBrk="1" fontAlgn="base" hangingPunct="1">
        <a:lnSpc>
          <a:spcPct val="90000"/>
        </a:lnSpc>
        <a:spcBef>
          <a:spcPct val="0"/>
        </a:spcBef>
        <a:spcAft>
          <a:spcPct val="0"/>
        </a:spcAft>
        <a:defRPr sz="4400">
          <a:solidFill>
            <a:schemeClr val="tx1"/>
          </a:solidFill>
          <a:latin typeface="Calibri Light"/>
        </a:defRPr>
      </a:lvl4pPr>
      <a:lvl5pPr algn="l" rtl="0" eaLnBrk="1" fontAlgn="base" hangingPunct="1">
        <a:lnSpc>
          <a:spcPct val="90000"/>
        </a:lnSpc>
        <a:spcBef>
          <a:spcPct val="0"/>
        </a:spcBef>
        <a:spcAft>
          <a:spcPct val="0"/>
        </a:spcAft>
        <a:defRPr sz="4400">
          <a:solidFill>
            <a:schemeClr val="tx1"/>
          </a:solidFill>
          <a:latin typeface="Calibri Light"/>
        </a:defRPr>
      </a:lvl5pPr>
      <a:lvl6pPr marL="457200" algn="l" rtl="0" eaLnBrk="1" fontAlgn="base" hangingPunct="1">
        <a:lnSpc>
          <a:spcPct val="90000"/>
        </a:lnSpc>
        <a:spcBef>
          <a:spcPct val="0"/>
        </a:spcBef>
        <a:spcAft>
          <a:spcPct val="0"/>
        </a:spcAft>
        <a:defRPr sz="4400">
          <a:solidFill>
            <a:schemeClr val="tx1"/>
          </a:solidFill>
          <a:latin typeface="Calibri Light"/>
        </a:defRPr>
      </a:lvl6pPr>
      <a:lvl7pPr marL="914400" algn="l" rtl="0" eaLnBrk="1" fontAlgn="base" hangingPunct="1">
        <a:lnSpc>
          <a:spcPct val="90000"/>
        </a:lnSpc>
        <a:spcBef>
          <a:spcPct val="0"/>
        </a:spcBef>
        <a:spcAft>
          <a:spcPct val="0"/>
        </a:spcAft>
        <a:defRPr sz="4400">
          <a:solidFill>
            <a:schemeClr val="tx1"/>
          </a:solidFill>
          <a:latin typeface="Calibri Light"/>
        </a:defRPr>
      </a:lvl7pPr>
      <a:lvl8pPr marL="1371600" algn="l" rtl="0" eaLnBrk="1" fontAlgn="base" hangingPunct="1">
        <a:lnSpc>
          <a:spcPct val="90000"/>
        </a:lnSpc>
        <a:spcBef>
          <a:spcPct val="0"/>
        </a:spcBef>
        <a:spcAft>
          <a:spcPct val="0"/>
        </a:spcAft>
        <a:defRPr sz="4400">
          <a:solidFill>
            <a:schemeClr val="tx1"/>
          </a:solidFill>
          <a:latin typeface="Calibri Light"/>
        </a:defRPr>
      </a:lvl8pPr>
      <a:lvl9pPr marL="1828800" algn="l" rtl="0" eaLnBrk="1" fontAlgn="base" hangingPunct="1">
        <a:lnSpc>
          <a:spcPct val="90000"/>
        </a:lnSpc>
        <a:spcBef>
          <a:spcPct val="0"/>
        </a:spcBef>
        <a:spcAft>
          <a:spcPct val="0"/>
        </a:spcAft>
        <a:defRPr sz="4400">
          <a:solidFill>
            <a:schemeClr val="tx1"/>
          </a:solidFill>
          <a:latin typeface="Calibri Light"/>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107950" y="1628775"/>
            <a:ext cx="8858250" cy="863600"/>
          </a:xfrm>
        </p:spPr>
        <p:txBody>
          <a:bodyPr/>
          <a:lstStyle/>
          <a:p>
            <a:pPr>
              <a:defRPr/>
            </a:pPr>
            <a:r>
              <a:rPr lang="ro-RO" sz="2400" b="1" dirty="0" smtClean="0">
                <a:effectLst>
                  <a:outerShdw blurRad="38100" dist="38100" dir="2700000" algn="tl">
                    <a:srgbClr val="000000">
                      <a:alpha val="43137"/>
                    </a:srgbClr>
                  </a:outerShdw>
                </a:effectLst>
              </a:rPr>
              <a:t>Rom</a:t>
            </a:r>
            <a:r>
              <a:rPr lang="en-US" sz="2400" b="1" dirty="0" smtClean="0">
                <a:effectLst>
                  <a:outerShdw blurRad="38100" dist="38100" dir="2700000" algn="tl">
                    <a:srgbClr val="000000">
                      <a:alpha val="43137"/>
                    </a:srgbClr>
                  </a:outerShdw>
                </a:effectLst>
              </a:rPr>
              <a:t>a</a:t>
            </a:r>
            <a:r>
              <a:rPr lang="ro-RO" sz="2400" b="1" dirty="0" err="1" smtClean="0">
                <a:effectLst>
                  <a:outerShdw blurRad="38100" dist="38100" dir="2700000" algn="tl">
                    <a:srgbClr val="000000">
                      <a:alpha val="43137"/>
                    </a:srgbClr>
                  </a:outerShdw>
                </a:effectLst>
              </a:rPr>
              <a:t>nia</a:t>
            </a:r>
            <a:r>
              <a:rPr lang="ro-RO" sz="2400" b="1" dirty="0" smtClean="0">
                <a:effectLst>
                  <a:outerShdw blurRad="38100" dist="38100" dir="2700000" algn="tl">
                    <a:srgbClr val="000000">
                      <a:alpha val="43137"/>
                    </a:srgbClr>
                  </a:outerShdw>
                </a:effectLst>
              </a:rPr>
              <a:t> – Republic</a:t>
            </a:r>
            <a:r>
              <a:rPr lang="en-US" sz="2400" b="1" dirty="0" smtClean="0">
                <a:effectLst>
                  <a:outerShdw blurRad="38100" dist="38100" dir="2700000" algn="tl">
                    <a:srgbClr val="000000">
                      <a:alpha val="43137"/>
                    </a:srgbClr>
                  </a:outerShdw>
                </a:effectLst>
              </a:rPr>
              <a:t> of</a:t>
            </a:r>
            <a:r>
              <a:rPr lang="ro-RO" sz="2400" b="1" dirty="0" smtClean="0">
                <a:effectLst>
                  <a:outerShdw blurRad="38100" dist="38100" dir="2700000" algn="tl">
                    <a:srgbClr val="000000">
                      <a:alpha val="43137"/>
                    </a:srgbClr>
                  </a:outerShdw>
                </a:effectLst>
              </a:rPr>
              <a:t> Serbia</a:t>
            </a:r>
            <a:r>
              <a:rPr lang="en-US" sz="2400" b="1" dirty="0" smtClean="0">
                <a:effectLst>
                  <a:outerShdw blurRad="38100" dist="38100" dir="2700000" algn="tl">
                    <a:srgbClr val="000000">
                      <a:alpha val="43137"/>
                    </a:srgbClr>
                  </a:outerShdw>
                </a:effectLst>
              </a:rPr>
              <a:t> </a:t>
            </a:r>
            <a:br>
              <a:rPr lang="en-US" sz="2400" b="1" dirty="0" smtClean="0">
                <a:effectLst>
                  <a:outerShdw blurRad="38100" dist="38100" dir="2700000" algn="tl">
                    <a:srgbClr val="000000">
                      <a:alpha val="43137"/>
                    </a:srgbClr>
                  </a:outerShdw>
                </a:effectLst>
              </a:rPr>
            </a:br>
            <a:r>
              <a:rPr lang="en-US" sz="2400" b="1" dirty="0" smtClean="0">
                <a:effectLst>
                  <a:outerShdw blurRad="38100" dist="38100" dir="2700000" algn="tl">
                    <a:srgbClr val="000000">
                      <a:alpha val="43137"/>
                    </a:srgbClr>
                  </a:outerShdw>
                </a:effectLst>
              </a:rPr>
              <a:t>IPA Cross-border Cooperation Programme </a:t>
            </a:r>
            <a:endParaRPr lang="ro-RO" sz="2400" b="1" i="1" dirty="0" smtClean="0">
              <a:solidFill>
                <a:srgbClr val="C00000"/>
              </a:solidFill>
              <a:effectLst>
                <a:outerShdw blurRad="38100" dist="38100" dir="2700000" algn="tl">
                  <a:srgbClr val="000000">
                    <a:alpha val="43137"/>
                  </a:srgbClr>
                </a:outerShdw>
              </a:effectLst>
            </a:endParaRPr>
          </a:p>
        </p:txBody>
      </p:sp>
      <p:sp>
        <p:nvSpPr>
          <p:cNvPr id="22530" name="Rectangle 79"/>
          <p:cNvSpPr>
            <a:spLocks noChangeArrowheads="1"/>
          </p:cNvSpPr>
          <p:nvPr/>
        </p:nvSpPr>
        <p:spPr bwMode="auto">
          <a:xfrm>
            <a:off x="684213" y="3259138"/>
            <a:ext cx="7435850" cy="1243417"/>
          </a:xfrm>
          <a:prstGeom prst="rect">
            <a:avLst/>
          </a:prstGeom>
          <a:noFill/>
          <a:ln w="9525">
            <a:noFill/>
            <a:miter lim="800000"/>
            <a:headEnd/>
            <a:tailEnd/>
          </a:ln>
        </p:spPr>
        <p:txBody>
          <a:bodyPr>
            <a:spAutoFit/>
          </a:bodyPr>
          <a:lstStyle/>
          <a:p>
            <a:pPr algn="ctr"/>
            <a:r>
              <a:rPr lang="en-US" sz="2800" b="1" dirty="0" smtClean="0">
                <a:solidFill>
                  <a:schemeClr val="tx2"/>
                </a:solidFill>
              </a:rPr>
              <a:t>Programming Languages</a:t>
            </a:r>
            <a:endParaRPr lang="en-US" sz="2800" b="1" dirty="0">
              <a:solidFill>
                <a:schemeClr val="tx2"/>
              </a:solidFill>
            </a:endParaRPr>
          </a:p>
          <a:p>
            <a:pPr algn="ctr">
              <a:spcBef>
                <a:spcPct val="20000"/>
              </a:spcBef>
              <a:buClr>
                <a:schemeClr val="accent1"/>
              </a:buClr>
              <a:buSzPct val="85000"/>
              <a:buFont typeface="Arial" charset="0"/>
              <a:buNone/>
            </a:pPr>
            <a:r>
              <a:rPr lang="en-US" sz="2400" b="1" dirty="0" smtClean="0">
                <a:solidFill>
                  <a:srgbClr val="404040"/>
                </a:solidFill>
              </a:rPr>
              <a:t>Lecturer: lect. dr. </a:t>
            </a:r>
            <a:r>
              <a:rPr lang="en-US" sz="2400" b="1" dirty="0" err="1" smtClean="0">
                <a:solidFill>
                  <a:srgbClr val="404040"/>
                </a:solidFill>
              </a:rPr>
              <a:t>eng.</a:t>
            </a:r>
            <a:r>
              <a:rPr lang="en-US" sz="2400" b="1" dirty="0" smtClean="0">
                <a:solidFill>
                  <a:srgbClr val="404040"/>
                </a:solidFill>
              </a:rPr>
              <a:t> Razvan BOGDAN</a:t>
            </a:r>
            <a:endParaRPr lang="en-US" sz="2400" dirty="0">
              <a:solidFill>
                <a:srgbClr val="404040"/>
              </a:solidFill>
            </a:endParaRPr>
          </a:p>
          <a:p>
            <a:endParaRPr lang="ro-RO" b="1" dirty="0">
              <a:solidFill>
                <a:schemeClr val="tx2"/>
              </a:solidFill>
            </a:endParaRPr>
          </a:p>
        </p:txBody>
      </p:sp>
    </p:spTree>
    <p:extLst>
      <p:ext uri="{BB962C8B-B14F-4D97-AF65-F5344CB8AC3E}">
        <p14:creationId xmlns:p14="http://schemas.microsoft.com/office/powerpoint/2010/main" val="3643936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p:txBody>
          <a:bodyPr/>
          <a:lstStyle/>
          <a:p>
            <a:pPr eaLnBrk="1" hangingPunct="1">
              <a:defRPr/>
            </a:pPr>
            <a:r>
              <a:rPr lang="en-US" sz="3200" dirty="0" smtClean="0">
                <a:solidFill>
                  <a:srgbClr val="002060"/>
                </a:solidFill>
                <a:effectLst/>
                <a:sym typeface="Gill Sans" charset="0"/>
              </a:rPr>
              <a:t>Looping and Counting</a:t>
            </a:r>
          </a:p>
        </p:txBody>
      </p:sp>
      <p:sp>
        <p:nvSpPr>
          <p:cNvPr id="43010" name="Rectangle 2"/>
          <p:cNvSpPr>
            <a:spLocks noGrp="1" noChangeArrowheads="1"/>
          </p:cNvSpPr>
          <p:nvPr>
            <p:ph type="body" idx="1"/>
          </p:nvPr>
        </p:nvSpPr>
        <p:spPr>
          <a:xfrm>
            <a:off x="1" y="2321719"/>
            <a:ext cx="4833256" cy="2660828"/>
          </a:xfrm>
        </p:spPr>
        <p:txBody>
          <a:bodyPr/>
          <a:lstStyle/>
          <a:p>
            <a:pPr marL="421481">
              <a:buFont typeface="Gill Sans" charset="0"/>
              <a:buChar char="•"/>
              <a:defRPr/>
            </a:pPr>
            <a:r>
              <a:rPr lang="en-US" sz="2800" dirty="0" smtClean="0">
                <a:sym typeface="Gill Sans" charset="0"/>
              </a:rPr>
              <a:t>This is a simple loop that </a:t>
            </a:r>
            <a:r>
              <a:rPr lang="en-US" sz="2800" dirty="0" smtClean="0">
                <a:solidFill>
                  <a:srgbClr val="FF0000"/>
                </a:solidFill>
                <a:sym typeface="Gill Sans" charset="0"/>
              </a:rPr>
              <a:t>loops through each letter </a:t>
            </a:r>
            <a:r>
              <a:rPr lang="en-US" sz="2800" dirty="0" smtClean="0">
                <a:sym typeface="Gill Sans" charset="0"/>
              </a:rPr>
              <a:t>in a string and counts the number of times the loop encounters the </a:t>
            </a:r>
            <a:r>
              <a:rPr lang="fr-FR" sz="2800" dirty="0" smtClean="0">
                <a:sym typeface="Gill Sans" charset="0"/>
              </a:rPr>
              <a:t>'</a:t>
            </a:r>
            <a:r>
              <a:rPr lang="en-US" sz="2800" dirty="0" smtClean="0">
                <a:sym typeface="Gill Sans" charset="0"/>
              </a:rPr>
              <a:t>a</a:t>
            </a:r>
            <a:r>
              <a:rPr lang="fr-FR" sz="2800" dirty="0" smtClean="0">
                <a:sym typeface="Gill Sans" charset="0"/>
              </a:rPr>
              <a:t>'</a:t>
            </a:r>
            <a:r>
              <a:rPr lang="en-US" sz="2800" dirty="0" smtClean="0">
                <a:sym typeface="Gill Sans" charset="0"/>
              </a:rPr>
              <a:t> character.</a:t>
            </a:r>
          </a:p>
        </p:txBody>
      </p:sp>
      <p:sp>
        <p:nvSpPr>
          <p:cNvPr id="43011" name="Rectangle 3"/>
          <p:cNvSpPr>
            <a:spLocks/>
          </p:cNvSpPr>
          <p:nvPr/>
        </p:nvSpPr>
        <p:spPr bwMode="auto">
          <a:xfrm>
            <a:off x="5827696" y="2544137"/>
            <a:ext cx="3060133"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400" dirty="0">
                <a:solidFill>
                  <a:schemeClr val="tx1"/>
                </a:solidFill>
                <a:latin typeface="Trebuchet MS" panose="020B0603020202020204" pitchFamily="34" charset="0"/>
                <a:ea typeface="MS PGothic" panose="020B0600070205080204" pitchFamily="34" charset="-128"/>
              </a:rPr>
              <a:t>word </a:t>
            </a:r>
            <a:r>
              <a:rPr lang="en-US" altLang="en-US" sz="2400">
                <a:solidFill>
                  <a:schemeClr val="tx1"/>
                </a:solidFill>
                <a:latin typeface="Trebuchet MS" panose="020B0603020202020204" pitchFamily="34" charset="0"/>
                <a:ea typeface="MS PGothic" panose="020B0600070205080204" pitchFamily="34" charset="-128"/>
              </a:rPr>
              <a:t>= </a:t>
            </a:r>
            <a:r>
              <a:rPr lang="fr-FR" altLang="en-US" sz="2400" smtClean="0">
                <a:solidFill>
                  <a:schemeClr val="tx1"/>
                </a:solidFill>
                <a:latin typeface="Trebuchet MS" panose="020B0603020202020204" pitchFamily="34" charset="0"/>
                <a:ea typeface="MS PGothic" panose="020B0600070205080204" pitchFamily="34" charset="-128"/>
              </a:rPr>
              <a:t>'</a:t>
            </a:r>
            <a:r>
              <a:rPr lang="en-US" altLang="en-US" sz="2400" smtClean="0">
                <a:solidFill>
                  <a:schemeClr val="tx1"/>
                </a:solidFill>
                <a:latin typeface="Trebuchet MS" panose="020B0603020202020204" pitchFamily="34" charset="0"/>
                <a:ea typeface="MS PGothic" panose="020B0600070205080204" pitchFamily="34" charset="-128"/>
              </a:rPr>
              <a:t>banana</a:t>
            </a:r>
            <a:r>
              <a:rPr lang="fr-FR" altLang="en-US" sz="2400" smtClean="0">
                <a:solidFill>
                  <a:schemeClr val="tx1"/>
                </a:solidFill>
                <a:latin typeface="Trebuchet MS" panose="020B0603020202020204" pitchFamily="34" charset="0"/>
                <a:ea typeface="MS PGothic" panose="020B0600070205080204" pitchFamily="34" charset="-128"/>
              </a:rPr>
              <a:t>'</a:t>
            </a:r>
            <a:endParaRPr lang="en-US" altLang="en-US" sz="2400" dirty="0">
              <a:solidFill>
                <a:schemeClr val="tx1"/>
              </a:solidFill>
              <a:latin typeface="Trebuchet MS" panose="020B0603020202020204" pitchFamily="34" charset="0"/>
              <a:ea typeface="MS PGothic" panose="020B0600070205080204" pitchFamily="34" charset="-128"/>
            </a:endParaRPr>
          </a:p>
          <a:p>
            <a:pPr algn="l" eaLnBrk="1" hangingPunct="1"/>
            <a:r>
              <a:rPr lang="en-US" altLang="en-US" sz="2400" dirty="0">
                <a:solidFill>
                  <a:schemeClr val="tx1"/>
                </a:solidFill>
                <a:latin typeface="Trebuchet MS" panose="020B0603020202020204" pitchFamily="34" charset="0"/>
                <a:ea typeface="MS PGothic" panose="020B0600070205080204" pitchFamily="34" charset="-128"/>
              </a:rPr>
              <a:t>count = 0</a:t>
            </a:r>
          </a:p>
          <a:p>
            <a:pPr algn="l" eaLnBrk="1" hangingPunct="1"/>
            <a:r>
              <a:rPr lang="en-US" altLang="en-US" sz="2400" dirty="0">
                <a:solidFill>
                  <a:schemeClr val="tx1"/>
                </a:solidFill>
                <a:latin typeface="Trebuchet MS" panose="020B0603020202020204" pitchFamily="34" charset="0"/>
                <a:ea typeface="MS PGothic" panose="020B0600070205080204" pitchFamily="34" charset="-128"/>
              </a:rPr>
              <a:t>for </a:t>
            </a:r>
            <a:r>
              <a:rPr lang="en-US" altLang="en-US" sz="2400" dirty="0">
                <a:solidFill>
                  <a:srgbClr val="002060"/>
                </a:solidFill>
                <a:latin typeface="Trebuchet MS" panose="020B0603020202020204" pitchFamily="34" charset="0"/>
                <a:ea typeface="MS PGothic" panose="020B0600070205080204" pitchFamily="34" charset="-128"/>
              </a:rPr>
              <a:t>letter</a:t>
            </a:r>
            <a:r>
              <a:rPr lang="en-US" altLang="en-US" sz="2400" dirty="0">
                <a:solidFill>
                  <a:schemeClr val="tx1"/>
                </a:solidFill>
                <a:latin typeface="Trebuchet MS" panose="020B0603020202020204" pitchFamily="34" charset="0"/>
                <a:ea typeface="MS PGothic" panose="020B0600070205080204" pitchFamily="34" charset="-128"/>
              </a:rPr>
              <a:t> in word :</a:t>
            </a:r>
          </a:p>
          <a:p>
            <a:pPr algn="l" eaLnBrk="1" hangingPunct="1"/>
            <a:r>
              <a:rPr lang="en-US" altLang="en-US" sz="2400" dirty="0">
                <a:solidFill>
                  <a:schemeClr val="tx1"/>
                </a:solidFill>
                <a:latin typeface="Trebuchet MS" panose="020B0603020202020204" pitchFamily="34" charset="0"/>
                <a:ea typeface="MS PGothic" panose="020B0600070205080204" pitchFamily="34" charset="-128"/>
              </a:rPr>
              <a:t>    if </a:t>
            </a:r>
            <a:r>
              <a:rPr lang="en-US" altLang="en-US" sz="2400" dirty="0">
                <a:solidFill>
                  <a:srgbClr val="002060"/>
                </a:solidFill>
                <a:latin typeface="Trebuchet MS" panose="020B0603020202020204" pitchFamily="34" charset="0"/>
                <a:ea typeface="MS PGothic" panose="020B0600070205080204" pitchFamily="34" charset="-128"/>
              </a:rPr>
              <a:t>letter</a:t>
            </a:r>
            <a:r>
              <a:rPr lang="en-US" altLang="en-US" sz="2400" dirty="0">
                <a:solidFill>
                  <a:schemeClr val="tx1"/>
                </a:solidFill>
                <a:latin typeface="Trebuchet MS" panose="020B0603020202020204" pitchFamily="34" charset="0"/>
                <a:ea typeface="MS PGothic" panose="020B0600070205080204" pitchFamily="34" charset="-128"/>
              </a:rPr>
              <a:t> == </a:t>
            </a:r>
            <a:r>
              <a:rPr lang="fr-FR" altLang="en-US" sz="2400" dirty="0">
                <a:solidFill>
                  <a:schemeClr val="tx1"/>
                </a:solidFill>
                <a:latin typeface="Trebuchet MS" panose="020B0603020202020204" pitchFamily="34" charset="0"/>
                <a:ea typeface="MS PGothic" panose="020B0600070205080204" pitchFamily="34" charset="-128"/>
              </a:rPr>
              <a:t>'</a:t>
            </a:r>
            <a:r>
              <a:rPr lang="en-US" altLang="en-US" sz="2400" dirty="0">
                <a:solidFill>
                  <a:schemeClr val="tx1"/>
                </a:solidFill>
                <a:latin typeface="Trebuchet MS" panose="020B0603020202020204" pitchFamily="34" charset="0"/>
                <a:ea typeface="MS PGothic" panose="020B0600070205080204" pitchFamily="34" charset="-128"/>
              </a:rPr>
              <a:t>a</a:t>
            </a:r>
            <a:r>
              <a:rPr lang="fr-FR" altLang="en-US" sz="2400" dirty="0">
                <a:solidFill>
                  <a:schemeClr val="tx1"/>
                </a:solidFill>
                <a:latin typeface="Trebuchet MS" panose="020B0603020202020204" pitchFamily="34" charset="0"/>
                <a:ea typeface="MS PGothic" panose="020B0600070205080204" pitchFamily="34" charset="-128"/>
              </a:rPr>
              <a:t>'</a:t>
            </a:r>
            <a:r>
              <a:rPr lang="en-US" altLang="en-US" sz="2400" dirty="0">
                <a:solidFill>
                  <a:schemeClr val="tx1"/>
                </a:solidFill>
                <a:latin typeface="Trebuchet MS" panose="020B0603020202020204" pitchFamily="34" charset="0"/>
                <a:ea typeface="MS PGothic" panose="020B0600070205080204" pitchFamily="34" charset="-128"/>
              </a:rPr>
              <a:t> : </a:t>
            </a:r>
          </a:p>
          <a:p>
            <a:pPr algn="l" eaLnBrk="1" hangingPunct="1"/>
            <a:r>
              <a:rPr lang="en-US" altLang="en-US" sz="2400" dirty="0">
                <a:solidFill>
                  <a:schemeClr val="tx1"/>
                </a:solidFill>
                <a:latin typeface="Trebuchet MS" panose="020B0603020202020204" pitchFamily="34" charset="0"/>
                <a:ea typeface="MS PGothic" panose="020B0600070205080204" pitchFamily="34" charset="-128"/>
              </a:rPr>
              <a:t>       count = count + 1</a:t>
            </a:r>
          </a:p>
          <a:p>
            <a:pPr algn="l" eaLnBrk="1" hangingPunct="1"/>
            <a:r>
              <a:rPr lang="en-US" altLang="en-US" sz="2400" dirty="0">
                <a:solidFill>
                  <a:schemeClr val="tx1"/>
                </a:solidFill>
                <a:latin typeface="Trebuchet MS" panose="020B0603020202020204" pitchFamily="34" charset="0"/>
                <a:ea typeface="MS PGothic" panose="020B0600070205080204" pitchFamily="34" charset="-128"/>
              </a:rPr>
              <a:t>print count</a:t>
            </a:r>
          </a:p>
        </p:txBody>
      </p:sp>
    </p:spTree>
    <p:extLst>
      <p:ext uri="{BB962C8B-B14F-4D97-AF65-F5344CB8AC3E}">
        <p14:creationId xmlns:p14="http://schemas.microsoft.com/office/powerpoint/2010/main" val="34255009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body" idx="1"/>
          </p:nvPr>
        </p:nvSpPr>
        <p:spPr>
          <a:xfrm>
            <a:off x="149290" y="1409204"/>
            <a:ext cx="8845419" cy="1940435"/>
          </a:xfrm>
        </p:spPr>
        <p:txBody>
          <a:bodyPr/>
          <a:lstStyle/>
          <a:p>
            <a:pPr marL="421481"/>
            <a:r>
              <a:rPr lang="en-US" altLang="en-US" sz="2400" dirty="0" smtClean="0"/>
              <a:t>We can also look at any continuous section of a string using a </a:t>
            </a:r>
            <a:r>
              <a:rPr lang="en-US" altLang="en-US" sz="2400" dirty="0" smtClean="0">
                <a:solidFill>
                  <a:srgbClr val="FF0000"/>
                </a:solidFill>
              </a:rPr>
              <a:t>colon </a:t>
            </a:r>
            <a:r>
              <a:rPr lang="en-US" altLang="en-US" sz="2400" dirty="0" smtClean="0">
                <a:solidFill>
                  <a:srgbClr val="FF0000"/>
                </a:solidFill>
              </a:rPr>
              <a:t>operator [</a:t>
            </a:r>
            <a:r>
              <a:rPr lang="en-US" altLang="en-US" sz="2400" dirty="0" err="1" smtClean="0">
                <a:solidFill>
                  <a:srgbClr val="FF0000"/>
                </a:solidFill>
              </a:rPr>
              <a:t>n:m</a:t>
            </a:r>
            <a:r>
              <a:rPr lang="en-US" altLang="en-US" sz="2400" dirty="0" smtClean="0">
                <a:solidFill>
                  <a:srgbClr val="FF0000"/>
                </a:solidFill>
              </a:rPr>
              <a:t>]</a:t>
            </a:r>
            <a:endParaRPr lang="en-US" altLang="en-US" sz="2400" dirty="0" smtClean="0">
              <a:solidFill>
                <a:srgbClr val="FF0000"/>
              </a:solidFill>
            </a:endParaRPr>
          </a:p>
          <a:p>
            <a:pPr marL="421481"/>
            <a:r>
              <a:rPr lang="en-US" altLang="en-US" sz="2400" dirty="0" smtClean="0">
                <a:solidFill>
                  <a:srgbClr val="FF0000"/>
                </a:solidFill>
              </a:rPr>
              <a:t>The second number is one beyond the end of the slice - </a:t>
            </a:r>
            <a:r>
              <a:rPr lang="en-US" altLang="en-US" sz="2400" dirty="0" smtClean="0">
                <a:solidFill>
                  <a:srgbClr val="FF0000"/>
                </a:solidFill>
              </a:rPr>
              <a:t> </a:t>
            </a:r>
            <a:r>
              <a:rPr lang="ja-JP" altLang="en-US" sz="2400" dirty="0" smtClean="0">
                <a:solidFill>
                  <a:srgbClr val="FF0000"/>
                </a:solidFill>
                <a:latin typeface="Arial" panose="020B0604020202020204" pitchFamily="34" charset="0"/>
              </a:rPr>
              <a:t>“</a:t>
            </a:r>
            <a:r>
              <a:rPr lang="en-US" altLang="ja-JP" sz="2400" dirty="0" smtClean="0">
                <a:solidFill>
                  <a:srgbClr val="FF0000"/>
                </a:solidFill>
              </a:rPr>
              <a:t>up to but not including</a:t>
            </a:r>
            <a:r>
              <a:rPr lang="ja-JP" altLang="en-US" sz="2400" dirty="0" smtClean="0">
                <a:solidFill>
                  <a:srgbClr val="FF0000"/>
                </a:solidFill>
                <a:latin typeface="Arial" panose="020B0604020202020204" pitchFamily="34" charset="0"/>
              </a:rPr>
              <a:t>” </a:t>
            </a:r>
            <a:r>
              <a:rPr lang="en-US" altLang="ja-JP" sz="2400" dirty="0" smtClean="0">
                <a:solidFill>
                  <a:srgbClr val="FF0000"/>
                </a:solidFill>
                <a:latin typeface="Arial" panose="020B0604020202020204" pitchFamily="34" charset="0"/>
              </a:rPr>
              <a:t>(!!)</a:t>
            </a:r>
            <a:endParaRPr lang="en-US" altLang="ja-JP" sz="2400" dirty="0" smtClean="0">
              <a:solidFill>
                <a:srgbClr val="FF0000"/>
              </a:solidFill>
            </a:endParaRPr>
          </a:p>
          <a:p>
            <a:pPr marL="421481"/>
            <a:r>
              <a:rPr lang="en-US" altLang="en-US" sz="2400" dirty="0" smtClean="0"/>
              <a:t>If the second number is </a:t>
            </a:r>
            <a:r>
              <a:rPr lang="en-US" altLang="en-US" sz="2400" dirty="0" smtClean="0">
                <a:solidFill>
                  <a:srgbClr val="FF0000"/>
                </a:solidFill>
              </a:rPr>
              <a:t>beyond</a:t>
            </a:r>
            <a:r>
              <a:rPr lang="en-US" altLang="en-US" sz="2400" dirty="0" smtClean="0"/>
              <a:t> the end of the string, it </a:t>
            </a:r>
            <a:r>
              <a:rPr lang="en-US" altLang="en-US" sz="2400" dirty="0" smtClean="0">
                <a:solidFill>
                  <a:srgbClr val="FF0000"/>
                </a:solidFill>
              </a:rPr>
              <a:t>stops at the end </a:t>
            </a:r>
          </a:p>
        </p:txBody>
      </p:sp>
      <p:sp>
        <p:nvSpPr>
          <p:cNvPr id="46084" name="Rectangle 4"/>
          <p:cNvSpPr>
            <a:spLocks/>
          </p:cNvSpPr>
          <p:nvPr/>
        </p:nvSpPr>
        <p:spPr bwMode="auto">
          <a:xfrm>
            <a:off x="2316326" y="4356083"/>
            <a:ext cx="414338" cy="41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cap="flat">
                <a:solidFill>
                  <a:srgbClr val="FF7F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a:solidFill>
                  <a:schemeClr val="tx1"/>
                </a:solidFill>
                <a:latin typeface="Trebuchet MS" panose="020B0603020202020204" pitchFamily="34" charset="0"/>
                <a:ea typeface="MS PGothic" panose="020B0600070205080204" pitchFamily="34" charset="-128"/>
              </a:rPr>
              <a:t>0</a:t>
            </a:r>
          </a:p>
        </p:txBody>
      </p:sp>
      <p:sp>
        <p:nvSpPr>
          <p:cNvPr id="46085" name="Rectangle 5"/>
          <p:cNvSpPr>
            <a:spLocks/>
          </p:cNvSpPr>
          <p:nvPr/>
        </p:nvSpPr>
        <p:spPr bwMode="auto">
          <a:xfrm>
            <a:off x="2316326" y="3941746"/>
            <a:ext cx="414338" cy="414338"/>
          </a:xfrm>
          <a:prstGeom prst="rect">
            <a:avLst/>
          </a:prstGeom>
          <a:noFill/>
          <a:ln w="50800" cap="flat">
            <a:solidFill>
              <a:srgbClr val="002060"/>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latin typeface="Trebuchet MS" panose="020B0603020202020204" pitchFamily="34" charset="0"/>
                <a:ea typeface="MS PGothic" panose="020B0600070205080204" pitchFamily="34" charset="-128"/>
              </a:rPr>
              <a:t> L</a:t>
            </a:r>
            <a:endParaRPr lang="en-US" altLang="en-US" sz="2250" dirty="0">
              <a:solidFill>
                <a:schemeClr val="tx1"/>
              </a:solidFill>
              <a:latin typeface="Trebuchet MS" panose="020B0603020202020204" pitchFamily="34" charset="0"/>
              <a:ea typeface="MS PGothic" panose="020B0600070205080204" pitchFamily="34" charset="-128"/>
            </a:endParaRPr>
          </a:p>
        </p:txBody>
      </p:sp>
      <p:sp>
        <p:nvSpPr>
          <p:cNvPr id="46086" name="Rectangle 6"/>
          <p:cNvSpPr>
            <a:spLocks/>
          </p:cNvSpPr>
          <p:nvPr/>
        </p:nvSpPr>
        <p:spPr bwMode="auto">
          <a:xfrm>
            <a:off x="2737807" y="4356083"/>
            <a:ext cx="414338" cy="41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cap="flat">
                <a:solidFill>
                  <a:srgbClr val="FF7F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a:solidFill>
                  <a:schemeClr val="tx1"/>
                </a:solidFill>
                <a:latin typeface="Trebuchet MS" panose="020B0603020202020204" pitchFamily="34" charset="0"/>
                <a:ea typeface="MS PGothic" panose="020B0600070205080204" pitchFamily="34" charset="-128"/>
              </a:rPr>
              <a:t>1</a:t>
            </a:r>
          </a:p>
        </p:txBody>
      </p:sp>
      <p:sp>
        <p:nvSpPr>
          <p:cNvPr id="46087" name="Rectangle 7"/>
          <p:cNvSpPr>
            <a:spLocks/>
          </p:cNvSpPr>
          <p:nvPr/>
        </p:nvSpPr>
        <p:spPr bwMode="auto">
          <a:xfrm>
            <a:off x="2737807" y="3941746"/>
            <a:ext cx="414338" cy="414338"/>
          </a:xfrm>
          <a:prstGeom prst="rect">
            <a:avLst/>
          </a:prstGeom>
          <a:noFill/>
          <a:ln w="50800" cap="flat">
            <a:solidFill>
              <a:srgbClr val="002060"/>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latin typeface="Trebuchet MS" panose="020B0603020202020204" pitchFamily="34" charset="0"/>
                <a:ea typeface="MS PGothic" panose="020B0600070205080204" pitchFamily="34" charset="-128"/>
              </a:rPr>
              <a:t> e</a:t>
            </a:r>
            <a:endParaRPr lang="en-US" altLang="en-US" sz="2250" dirty="0">
              <a:solidFill>
                <a:schemeClr val="tx1"/>
              </a:solidFill>
              <a:latin typeface="Trebuchet MS" panose="020B0603020202020204" pitchFamily="34" charset="0"/>
              <a:ea typeface="MS PGothic" panose="020B0600070205080204" pitchFamily="34" charset="-128"/>
            </a:endParaRPr>
          </a:p>
        </p:txBody>
      </p:sp>
      <p:sp>
        <p:nvSpPr>
          <p:cNvPr id="46088" name="Rectangle 8"/>
          <p:cNvSpPr>
            <a:spLocks/>
          </p:cNvSpPr>
          <p:nvPr/>
        </p:nvSpPr>
        <p:spPr bwMode="auto">
          <a:xfrm>
            <a:off x="3173576" y="4356083"/>
            <a:ext cx="414338" cy="41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cap="flat">
                <a:solidFill>
                  <a:srgbClr val="FF7F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a:solidFill>
                  <a:schemeClr val="tx1"/>
                </a:solidFill>
                <a:latin typeface="Trebuchet MS" panose="020B0603020202020204" pitchFamily="34" charset="0"/>
                <a:ea typeface="MS PGothic" panose="020B0600070205080204" pitchFamily="34" charset="-128"/>
              </a:rPr>
              <a:t>2</a:t>
            </a:r>
          </a:p>
        </p:txBody>
      </p:sp>
      <p:sp>
        <p:nvSpPr>
          <p:cNvPr id="46089" name="Rectangle 9"/>
          <p:cNvSpPr>
            <a:spLocks/>
          </p:cNvSpPr>
          <p:nvPr/>
        </p:nvSpPr>
        <p:spPr bwMode="auto">
          <a:xfrm>
            <a:off x="3173576" y="3941746"/>
            <a:ext cx="414338" cy="414338"/>
          </a:xfrm>
          <a:prstGeom prst="rect">
            <a:avLst/>
          </a:prstGeom>
          <a:noFill/>
          <a:ln w="50800" cap="flat">
            <a:solidFill>
              <a:srgbClr val="002060"/>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latin typeface="Trebuchet MS" panose="020B0603020202020204" pitchFamily="34" charset="0"/>
                <a:ea typeface="MS PGothic" panose="020B0600070205080204" pitchFamily="34" charset="-128"/>
              </a:rPr>
              <a:t> a</a:t>
            </a:r>
            <a:endParaRPr lang="en-US" altLang="en-US" sz="2250" dirty="0">
              <a:solidFill>
                <a:schemeClr val="tx1"/>
              </a:solidFill>
              <a:latin typeface="Trebuchet MS" panose="020B0603020202020204" pitchFamily="34" charset="0"/>
              <a:ea typeface="MS PGothic" panose="020B0600070205080204" pitchFamily="34" charset="-128"/>
            </a:endParaRPr>
          </a:p>
        </p:txBody>
      </p:sp>
      <p:sp>
        <p:nvSpPr>
          <p:cNvPr id="46090" name="Rectangle 10"/>
          <p:cNvSpPr>
            <a:spLocks/>
          </p:cNvSpPr>
          <p:nvPr/>
        </p:nvSpPr>
        <p:spPr bwMode="auto">
          <a:xfrm>
            <a:off x="3595057" y="4356083"/>
            <a:ext cx="414338" cy="41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cap="flat">
                <a:solidFill>
                  <a:srgbClr val="FF7F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a:solidFill>
                  <a:schemeClr val="tx1"/>
                </a:solidFill>
                <a:latin typeface="Trebuchet MS" panose="020B0603020202020204" pitchFamily="34" charset="0"/>
                <a:ea typeface="MS PGothic" panose="020B0600070205080204" pitchFamily="34" charset="-128"/>
              </a:rPr>
              <a:t>3</a:t>
            </a:r>
          </a:p>
        </p:txBody>
      </p:sp>
      <p:sp>
        <p:nvSpPr>
          <p:cNvPr id="46091" name="Rectangle 11"/>
          <p:cNvSpPr>
            <a:spLocks/>
          </p:cNvSpPr>
          <p:nvPr/>
        </p:nvSpPr>
        <p:spPr bwMode="auto">
          <a:xfrm>
            <a:off x="3595057" y="3941746"/>
            <a:ext cx="414338" cy="414338"/>
          </a:xfrm>
          <a:prstGeom prst="rect">
            <a:avLst/>
          </a:prstGeom>
          <a:noFill/>
          <a:ln w="50800" cap="flat">
            <a:solidFill>
              <a:srgbClr val="002060"/>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latin typeface="Trebuchet MS" panose="020B0603020202020204" pitchFamily="34" charset="0"/>
                <a:ea typeface="MS PGothic" panose="020B0600070205080204" pitchFamily="34" charset="-128"/>
              </a:rPr>
              <a:t> r</a:t>
            </a:r>
            <a:endParaRPr lang="en-US" altLang="en-US" sz="2250" dirty="0">
              <a:solidFill>
                <a:schemeClr val="tx1"/>
              </a:solidFill>
              <a:latin typeface="Trebuchet MS" panose="020B0603020202020204" pitchFamily="34" charset="0"/>
              <a:ea typeface="MS PGothic" panose="020B0600070205080204" pitchFamily="34" charset="-128"/>
            </a:endParaRPr>
          </a:p>
        </p:txBody>
      </p:sp>
      <p:sp>
        <p:nvSpPr>
          <p:cNvPr id="46092" name="Rectangle 12"/>
          <p:cNvSpPr>
            <a:spLocks/>
          </p:cNvSpPr>
          <p:nvPr/>
        </p:nvSpPr>
        <p:spPr bwMode="auto">
          <a:xfrm>
            <a:off x="4002251" y="4356083"/>
            <a:ext cx="414338" cy="41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cap="flat">
                <a:solidFill>
                  <a:srgbClr val="FF7F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a:solidFill>
                  <a:schemeClr val="tx1"/>
                </a:solidFill>
                <a:latin typeface="Trebuchet MS" panose="020B0603020202020204" pitchFamily="34" charset="0"/>
                <a:ea typeface="MS PGothic" panose="020B0600070205080204" pitchFamily="34" charset="-128"/>
              </a:rPr>
              <a:t>4</a:t>
            </a:r>
          </a:p>
        </p:txBody>
      </p:sp>
      <p:sp>
        <p:nvSpPr>
          <p:cNvPr id="46093" name="Rectangle 13"/>
          <p:cNvSpPr>
            <a:spLocks/>
          </p:cNvSpPr>
          <p:nvPr/>
        </p:nvSpPr>
        <p:spPr bwMode="auto">
          <a:xfrm>
            <a:off x="4002251" y="3941746"/>
            <a:ext cx="414338" cy="414338"/>
          </a:xfrm>
          <a:prstGeom prst="rect">
            <a:avLst/>
          </a:prstGeom>
          <a:noFill/>
          <a:ln w="50800" cap="flat">
            <a:solidFill>
              <a:srgbClr val="002060"/>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latin typeface="Trebuchet MS" panose="020B0603020202020204" pitchFamily="34" charset="0"/>
                <a:ea typeface="MS PGothic" panose="020B0600070205080204" pitchFamily="34" charset="-128"/>
              </a:rPr>
              <a:t> n</a:t>
            </a:r>
            <a:endParaRPr lang="en-US" altLang="en-US" sz="2250" dirty="0">
              <a:solidFill>
                <a:schemeClr val="tx1"/>
              </a:solidFill>
              <a:latin typeface="Trebuchet MS" panose="020B0603020202020204" pitchFamily="34" charset="0"/>
              <a:ea typeface="MS PGothic" panose="020B0600070205080204" pitchFamily="34" charset="-128"/>
            </a:endParaRPr>
          </a:p>
        </p:txBody>
      </p:sp>
      <p:sp>
        <p:nvSpPr>
          <p:cNvPr id="46094" name="Rectangle 14"/>
          <p:cNvSpPr>
            <a:spLocks/>
          </p:cNvSpPr>
          <p:nvPr/>
        </p:nvSpPr>
        <p:spPr bwMode="auto">
          <a:xfrm>
            <a:off x="4423732" y="4356083"/>
            <a:ext cx="414338" cy="41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cap="flat">
                <a:solidFill>
                  <a:srgbClr val="FF7F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a:solidFill>
                  <a:schemeClr val="tx1"/>
                </a:solidFill>
                <a:latin typeface="Trebuchet MS" panose="020B0603020202020204" pitchFamily="34" charset="0"/>
                <a:ea typeface="MS PGothic" panose="020B0600070205080204" pitchFamily="34" charset="-128"/>
              </a:rPr>
              <a:t>5</a:t>
            </a:r>
          </a:p>
        </p:txBody>
      </p:sp>
      <p:sp>
        <p:nvSpPr>
          <p:cNvPr id="46095" name="Rectangle 15"/>
          <p:cNvSpPr>
            <a:spLocks/>
          </p:cNvSpPr>
          <p:nvPr/>
        </p:nvSpPr>
        <p:spPr bwMode="auto">
          <a:xfrm>
            <a:off x="4423732" y="3941746"/>
            <a:ext cx="414338" cy="414338"/>
          </a:xfrm>
          <a:prstGeom prst="rect">
            <a:avLst/>
          </a:prstGeom>
          <a:noFill/>
          <a:ln w="50800" cap="flat">
            <a:solidFill>
              <a:srgbClr val="002060"/>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a:solidFill>
                  <a:schemeClr val="tx1"/>
                </a:solidFill>
                <a:latin typeface="Trebuchet MS" panose="020B0603020202020204" pitchFamily="34" charset="0"/>
                <a:ea typeface="MS PGothic" panose="020B0600070205080204" pitchFamily="34" charset="-128"/>
              </a:rPr>
              <a:t> </a:t>
            </a:r>
          </a:p>
        </p:txBody>
      </p:sp>
      <p:sp>
        <p:nvSpPr>
          <p:cNvPr id="46096" name="Rectangle 16"/>
          <p:cNvSpPr>
            <a:spLocks/>
          </p:cNvSpPr>
          <p:nvPr/>
        </p:nvSpPr>
        <p:spPr bwMode="auto">
          <a:xfrm>
            <a:off x="4816638" y="4356083"/>
            <a:ext cx="414338" cy="41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cap="flat">
                <a:solidFill>
                  <a:srgbClr val="FF7F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a:solidFill>
                  <a:schemeClr val="tx1"/>
                </a:solidFill>
                <a:latin typeface="Trebuchet MS" panose="020B0603020202020204" pitchFamily="34" charset="0"/>
                <a:ea typeface="MS PGothic" panose="020B0600070205080204" pitchFamily="34" charset="-128"/>
              </a:rPr>
              <a:t>6</a:t>
            </a:r>
          </a:p>
        </p:txBody>
      </p:sp>
      <p:sp>
        <p:nvSpPr>
          <p:cNvPr id="46097" name="Rectangle 17"/>
          <p:cNvSpPr>
            <a:spLocks/>
          </p:cNvSpPr>
          <p:nvPr/>
        </p:nvSpPr>
        <p:spPr bwMode="auto">
          <a:xfrm>
            <a:off x="4816638" y="3941746"/>
            <a:ext cx="414338" cy="414338"/>
          </a:xfrm>
          <a:prstGeom prst="rect">
            <a:avLst/>
          </a:prstGeom>
          <a:noFill/>
          <a:ln w="50800" cap="flat">
            <a:solidFill>
              <a:srgbClr val="002060"/>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latin typeface="Trebuchet MS" panose="020B0603020202020204" pitchFamily="34" charset="0"/>
                <a:ea typeface="MS PGothic" panose="020B0600070205080204" pitchFamily="34" charset="-128"/>
              </a:rPr>
              <a:t> P</a:t>
            </a:r>
            <a:endParaRPr lang="en-US" altLang="en-US" sz="2250" dirty="0">
              <a:solidFill>
                <a:schemeClr val="tx1"/>
              </a:solidFill>
              <a:latin typeface="Trebuchet MS" panose="020B0603020202020204" pitchFamily="34" charset="0"/>
              <a:ea typeface="MS PGothic" panose="020B0600070205080204" pitchFamily="34" charset="-128"/>
            </a:endParaRPr>
          </a:p>
        </p:txBody>
      </p:sp>
      <p:sp>
        <p:nvSpPr>
          <p:cNvPr id="46098" name="Rectangle 18"/>
          <p:cNvSpPr>
            <a:spLocks/>
          </p:cNvSpPr>
          <p:nvPr/>
        </p:nvSpPr>
        <p:spPr bwMode="auto">
          <a:xfrm>
            <a:off x="5238120" y="4356083"/>
            <a:ext cx="414338" cy="41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cap="flat">
                <a:solidFill>
                  <a:srgbClr val="FF7F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a:solidFill>
                  <a:schemeClr val="tx1"/>
                </a:solidFill>
                <a:latin typeface="Trebuchet MS" panose="020B0603020202020204" pitchFamily="34" charset="0"/>
                <a:ea typeface="MS PGothic" panose="020B0600070205080204" pitchFamily="34" charset="-128"/>
              </a:rPr>
              <a:t>7</a:t>
            </a:r>
          </a:p>
        </p:txBody>
      </p:sp>
      <p:sp>
        <p:nvSpPr>
          <p:cNvPr id="46099" name="Rectangle 19"/>
          <p:cNvSpPr>
            <a:spLocks/>
          </p:cNvSpPr>
          <p:nvPr/>
        </p:nvSpPr>
        <p:spPr bwMode="auto">
          <a:xfrm>
            <a:off x="5238120" y="3941746"/>
            <a:ext cx="414338" cy="414338"/>
          </a:xfrm>
          <a:prstGeom prst="rect">
            <a:avLst/>
          </a:prstGeom>
          <a:noFill/>
          <a:ln w="50800" cap="flat">
            <a:solidFill>
              <a:srgbClr val="002060"/>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latin typeface="Trebuchet MS" panose="020B0603020202020204" pitchFamily="34" charset="0"/>
                <a:ea typeface="MS PGothic" panose="020B0600070205080204" pitchFamily="34" charset="-128"/>
              </a:rPr>
              <a:t> y</a:t>
            </a:r>
            <a:endParaRPr lang="en-US" altLang="en-US" sz="2250" dirty="0">
              <a:solidFill>
                <a:schemeClr val="tx1"/>
              </a:solidFill>
              <a:latin typeface="Trebuchet MS" panose="020B0603020202020204" pitchFamily="34" charset="0"/>
              <a:ea typeface="MS PGothic" panose="020B0600070205080204" pitchFamily="34" charset="-128"/>
            </a:endParaRPr>
          </a:p>
        </p:txBody>
      </p:sp>
      <p:sp>
        <p:nvSpPr>
          <p:cNvPr id="46100" name="Rectangle 20"/>
          <p:cNvSpPr>
            <a:spLocks/>
          </p:cNvSpPr>
          <p:nvPr/>
        </p:nvSpPr>
        <p:spPr bwMode="auto">
          <a:xfrm>
            <a:off x="5673888" y="4356083"/>
            <a:ext cx="414338" cy="41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cap="flat">
                <a:solidFill>
                  <a:srgbClr val="FF7F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a:solidFill>
                  <a:schemeClr val="tx1"/>
                </a:solidFill>
                <a:latin typeface="Trebuchet MS" panose="020B0603020202020204" pitchFamily="34" charset="0"/>
                <a:ea typeface="MS PGothic" panose="020B0600070205080204" pitchFamily="34" charset="-128"/>
              </a:rPr>
              <a:t>8</a:t>
            </a:r>
          </a:p>
        </p:txBody>
      </p:sp>
      <p:sp>
        <p:nvSpPr>
          <p:cNvPr id="46101" name="Rectangle 21"/>
          <p:cNvSpPr>
            <a:spLocks/>
          </p:cNvSpPr>
          <p:nvPr/>
        </p:nvSpPr>
        <p:spPr bwMode="auto">
          <a:xfrm>
            <a:off x="5673888" y="3941746"/>
            <a:ext cx="414338" cy="414338"/>
          </a:xfrm>
          <a:prstGeom prst="rect">
            <a:avLst/>
          </a:prstGeom>
          <a:noFill/>
          <a:ln w="50800" cap="flat">
            <a:solidFill>
              <a:srgbClr val="002060"/>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latin typeface="Trebuchet MS" panose="020B0603020202020204" pitchFamily="34" charset="0"/>
                <a:ea typeface="MS PGothic" panose="020B0600070205080204" pitchFamily="34" charset="-128"/>
              </a:rPr>
              <a:t> t</a:t>
            </a:r>
            <a:endParaRPr lang="en-US" altLang="en-US" sz="2250" dirty="0">
              <a:solidFill>
                <a:schemeClr val="tx1"/>
              </a:solidFill>
              <a:latin typeface="Trebuchet MS" panose="020B0603020202020204" pitchFamily="34" charset="0"/>
              <a:ea typeface="MS PGothic" panose="020B0600070205080204" pitchFamily="34" charset="-128"/>
            </a:endParaRPr>
          </a:p>
        </p:txBody>
      </p:sp>
      <p:sp>
        <p:nvSpPr>
          <p:cNvPr id="46102" name="Rectangle 22"/>
          <p:cNvSpPr>
            <a:spLocks/>
          </p:cNvSpPr>
          <p:nvPr/>
        </p:nvSpPr>
        <p:spPr bwMode="auto">
          <a:xfrm>
            <a:off x="6095370" y="4356083"/>
            <a:ext cx="414338" cy="41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cap="flat">
                <a:solidFill>
                  <a:srgbClr val="FF7F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a:solidFill>
                  <a:schemeClr val="tx1"/>
                </a:solidFill>
                <a:latin typeface="Trebuchet MS" panose="020B0603020202020204" pitchFamily="34" charset="0"/>
                <a:ea typeface="MS PGothic" panose="020B0600070205080204" pitchFamily="34" charset="-128"/>
              </a:rPr>
              <a:t>9</a:t>
            </a:r>
          </a:p>
        </p:txBody>
      </p:sp>
      <p:sp>
        <p:nvSpPr>
          <p:cNvPr id="46103" name="Rectangle 23"/>
          <p:cNvSpPr>
            <a:spLocks/>
          </p:cNvSpPr>
          <p:nvPr/>
        </p:nvSpPr>
        <p:spPr bwMode="auto">
          <a:xfrm>
            <a:off x="6095370" y="3941746"/>
            <a:ext cx="414338" cy="414338"/>
          </a:xfrm>
          <a:prstGeom prst="rect">
            <a:avLst/>
          </a:prstGeom>
          <a:noFill/>
          <a:ln w="50800" cap="flat">
            <a:solidFill>
              <a:srgbClr val="002060"/>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latin typeface="Trebuchet MS" panose="020B0603020202020204" pitchFamily="34" charset="0"/>
                <a:ea typeface="MS PGothic" panose="020B0600070205080204" pitchFamily="34" charset="-128"/>
              </a:rPr>
              <a:t> h</a:t>
            </a:r>
            <a:endParaRPr lang="en-US" altLang="en-US" sz="2250" dirty="0">
              <a:solidFill>
                <a:schemeClr val="tx1"/>
              </a:solidFill>
              <a:latin typeface="Trebuchet MS" panose="020B0603020202020204" pitchFamily="34" charset="0"/>
              <a:ea typeface="MS PGothic" panose="020B0600070205080204" pitchFamily="34" charset="-128"/>
            </a:endParaRPr>
          </a:p>
        </p:txBody>
      </p:sp>
      <p:sp>
        <p:nvSpPr>
          <p:cNvPr id="46104" name="Rectangle 24"/>
          <p:cNvSpPr>
            <a:spLocks/>
          </p:cNvSpPr>
          <p:nvPr/>
        </p:nvSpPr>
        <p:spPr bwMode="auto">
          <a:xfrm>
            <a:off x="6502563" y="4356083"/>
            <a:ext cx="414338" cy="41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cap="flat">
                <a:solidFill>
                  <a:srgbClr val="FF7F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a:solidFill>
                  <a:schemeClr val="tx1"/>
                </a:solidFill>
                <a:latin typeface="Trebuchet MS" panose="020B0603020202020204" pitchFamily="34" charset="0"/>
                <a:ea typeface="MS PGothic" panose="020B0600070205080204" pitchFamily="34" charset="-128"/>
              </a:rPr>
              <a:t>10</a:t>
            </a:r>
          </a:p>
        </p:txBody>
      </p:sp>
      <p:sp>
        <p:nvSpPr>
          <p:cNvPr id="46105" name="Rectangle 25"/>
          <p:cNvSpPr>
            <a:spLocks/>
          </p:cNvSpPr>
          <p:nvPr/>
        </p:nvSpPr>
        <p:spPr bwMode="auto">
          <a:xfrm>
            <a:off x="6502563" y="3941746"/>
            <a:ext cx="414338" cy="414338"/>
          </a:xfrm>
          <a:prstGeom prst="rect">
            <a:avLst/>
          </a:prstGeom>
          <a:noFill/>
          <a:ln w="50800" cap="flat">
            <a:solidFill>
              <a:srgbClr val="002060"/>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latin typeface="Trebuchet MS" panose="020B0603020202020204" pitchFamily="34" charset="0"/>
                <a:ea typeface="MS PGothic" panose="020B0600070205080204" pitchFamily="34" charset="-128"/>
              </a:rPr>
              <a:t> o</a:t>
            </a:r>
            <a:endParaRPr lang="en-US" altLang="en-US" sz="2250" dirty="0">
              <a:solidFill>
                <a:schemeClr val="tx1"/>
              </a:solidFill>
              <a:latin typeface="Trebuchet MS" panose="020B0603020202020204" pitchFamily="34" charset="0"/>
              <a:ea typeface="MS PGothic" panose="020B0600070205080204" pitchFamily="34" charset="-128"/>
            </a:endParaRPr>
          </a:p>
        </p:txBody>
      </p:sp>
      <p:sp>
        <p:nvSpPr>
          <p:cNvPr id="46106" name="Rectangle 26"/>
          <p:cNvSpPr>
            <a:spLocks/>
          </p:cNvSpPr>
          <p:nvPr/>
        </p:nvSpPr>
        <p:spPr bwMode="auto">
          <a:xfrm>
            <a:off x="6924045" y="4356083"/>
            <a:ext cx="414338" cy="41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cap="flat">
                <a:solidFill>
                  <a:srgbClr val="FF7F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a:solidFill>
                  <a:schemeClr val="tx1"/>
                </a:solidFill>
                <a:latin typeface="Trebuchet MS" panose="020B0603020202020204" pitchFamily="34" charset="0"/>
                <a:ea typeface="MS PGothic" panose="020B0600070205080204" pitchFamily="34" charset="-128"/>
              </a:rPr>
              <a:t>11</a:t>
            </a:r>
          </a:p>
        </p:txBody>
      </p:sp>
      <p:sp>
        <p:nvSpPr>
          <p:cNvPr id="46107" name="Rectangle 27"/>
          <p:cNvSpPr>
            <a:spLocks/>
          </p:cNvSpPr>
          <p:nvPr/>
        </p:nvSpPr>
        <p:spPr bwMode="auto">
          <a:xfrm>
            <a:off x="6924045" y="3941746"/>
            <a:ext cx="414338" cy="414338"/>
          </a:xfrm>
          <a:prstGeom prst="rect">
            <a:avLst/>
          </a:prstGeom>
          <a:noFill/>
          <a:ln w="50800" cap="flat">
            <a:solidFill>
              <a:srgbClr val="002060"/>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latin typeface="Trebuchet MS" panose="020B0603020202020204" pitchFamily="34" charset="0"/>
                <a:ea typeface="MS PGothic" panose="020B0600070205080204" pitchFamily="34" charset="-128"/>
              </a:rPr>
              <a:t> n</a:t>
            </a:r>
            <a:endParaRPr lang="en-US" altLang="en-US" sz="2250" dirty="0">
              <a:solidFill>
                <a:schemeClr val="tx1"/>
              </a:solidFill>
              <a:latin typeface="Trebuchet MS" panose="020B0603020202020204" pitchFamily="34" charset="0"/>
              <a:ea typeface="MS PGothic" panose="020B0600070205080204" pitchFamily="34" charset="-128"/>
            </a:endParaRPr>
          </a:p>
        </p:txBody>
      </p:sp>
      <p:sp>
        <p:nvSpPr>
          <p:cNvPr id="29" name="Rectangle 1"/>
          <p:cNvSpPr txBox="1">
            <a:spLocks noChangeArrowheads="1"/>
          </p:cNvSpPr>
          <p:nvPr/>
        </p:nvSpPr>
        <p:spPr bwMode="auto">
          <a:xfrm>
            <a:off x="2002183" y="409079"/>
            <a:ext cx="648072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rgbClr val="28166F"/>
                </a:solidFill>
                <a:effectLst>
                  <a:outerShdw blurRad="38100" dist="38100" dir="2700000" algn="tl">
                    <a:srgbClr val="000000">
                      <a:alpha val="43137"/>
                    </a:srgbClr>
                  </a:outerShdw>
                </a:effectLst>
                <a:latin typeface="Trebuchet MS" pitchFamily="34" charset="0"/>
                <a:ea typeface="+mj-ea"/>
                <a:cs typeface="+mj-cs"/>
              </a:defRPr>
            </a:lvl1pPr>
            <a:lvl2pPr algn="ctr" rtl="0" eaLnBrk="1" fontAlgn="base" hangingPunct="1">
              <a:spcBef>
                <a:spcPct val="0"/>
              </a:spcBef>
              <a:spcAft>
                <a:spcPct val="0"/>
              </a:spcAft>
              <a:defRPr sz="4400">
                <a:solidFill>
                  <a:srgbClr val="28166F"/>
                </a:solidFill>
                <a:latin typeface="Trebuchet MS" pitchFamily="34" charset="0"/>
              </a:defRPr>
            </a:lvl2pPr>
            <a:lvl3pPr algn="ctr" rtl="0" eaLnBrk="1" fontAlgn="base" hangingPunct="1">
              <a:spcBef>
                <a:spcPct val="0"/>
              </a:spcBef>
              <a:spcAft>
                <a:spcPct val="0"/>
              </a:spcAft>
              <a:defRPr sz="4400">
                <a:solidFill>
                  <a:srgbClr val="28166F"/>
                </a:solidFill>
                <a:latin typeface="Trebuchet MS" pitchFamily="34" charset="0"/>
              </a:defRPr>
            </a:lvl3pPr>
            <a:lvl4pPr algn="ctr" rtl="0" eaLnBrk="1" fontAlgn="base" hangingPunct="1">
              <a:spcBef>
                <a:spcPct val="0"/>
              </a:spcBef>
              <a:spcAft>
                <a:spcPct val="0"/>
              </a:spcAft>
              <a:defRPr sz="4400">
                <a:solidFill>
                  <a:srgbClr val="28166F"/>
                </a:solidFill>
                <a:latin typeface="Trebuchet MS" pitchFamily="34" charset="0"/>
              </a:defRPr>
            </a:lvl4pPr>
            <a:lvl5pPr algn="ctr" rtl="0" eaLnBrk="1" fontAlgn="base" hangingPunct="1">
              <a:spcBef>
                <a:spcPct val="0"/>
              </a:spcBef>
              <a:spcAft>
                <a:spcPct val="0"/>
              </a:spcAft>
              <a:defRPr sz="4400">
                <a:solidFill>
                  <a:srgbClr val="28166F"/>
                </a:solidFill>
                <a:latin typeface="Trebuchet MS"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defRPr/>
            </a:pPr>
            <a:r>
              <a:rPr lang="en-US" sz="3200" dirty="0">
                <a:solidFill>
                  <a:srgbClr val="002060"/>
                </a:solidFill>
                <a:effectLst/>
                <a:sym typeface="Gill Sans" charset="0"/>
              </a:rPr>
              <a:t>Slicing Strings</a:t>
            </a:r>
            <a:endParaRPr lang="en-US" sz="3200" dirty="0" smtClean="0">
              <a:solidFill>
                <a:srgbClr val="002060"/>
              </a:solidFill>
              <a:effectLst/>
              <a:sym typeface="Gill Sans"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6424" y="4784470"/>
            <a:ext cx="3457218" cy="2092191"/>
          </a:xfrm>
          <a:prstGeom prst="rect">
            <a:avLst/>
          </a:prstGeom>
        </p:spPr>
      </p:pic>
    </p:spTree>
    <p:extLst>
      <p:ext uri="{BB962C8B-B14F-4D97-AF65-F5344CB8AC3E}">
        <p14:creationId xmlns:p14="http://schemas.microsoft.com/office/powerpoint/2010/main" val="14225566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body" idx="1"/>
          </p:nvPr>
        </p:nvSpPr>
        <p:spPr>
          <a:xfrm>
            <a:off x="149290" y="1409204"/>
            <a:ext cx="8845419" cy="1940435"/>
          </a:xfrm>
        </p:spPr>
        <p:txBody>
          <a:bodyPr/>
          <a:lstStyle/>
          <a:p>
            <a:pPr marL="421481"/>
            <a:r>
              <a:rPr lang="en-US" altLang="en-US" sz="2400" dirty="0" smtClean="0"/>
              <a:t>Strings </a:t>
            </a:r>
            <a:r>
              <a:rPr lang="en-US" altLang="en-US" sz="2400" dirty="0"/>
              <a:t>are </a:t>
            </a:r>
            <a:r>
              <a:rPr lang="en-US" altLang="en-US" sz="2400" dirty="0">
                <a:solidFill>
                  <a:srgbClr val="FF0000"/>
                </a:solidFill>
              </a:rPr>
              <a:t>immutable</a:t>
            </a:r>
            <a:r>
              <a:rPr lang="en-US" altLang="en-US" sz="2400" dirty="0"/>
              <a:t>, which means you </a:t>
            </a:r>
            <a:r>
              <a:rPr lang="en-US" altLang="en-US" sz="2400" dirty="0" smtClean="0">
                <a:solidFill>
                  <a:srgbClr val="FF0000"/>
                </a:solidFill>
              </a:rPr>
              <a:t>can’t change </a:t>
            </a:r>
            <a:r>
              <a:rPr lang="en-US" altLang="en-US" sz="2400" dirty="0"/>
              <a:t>an existing </a:t>
            </a:r>
            <a:r>
              <a:rPr lang="en-US" altLang="en-US" sz="2400" dirty="0" smtClean="0"/>
              <a:t>string</a:t>
            </a:r>
          </a:p>
          <a:p>
            <a:pPr marL="421481"/>
            <a:endParaRPr lang="en-US" altLang="en-US" sz="2400" dirty="0" smtClean="0">
              <a:solidFill>
                <a:srgbClr val="FF0000"/>
              </a:solidFill>
            </a:endParaRPr>
          </a:p>
        </p:txBody>
      </p:sp>
      <p:sp>
        <p:nvSpPr>
          <p:cNvPr id="29" name="Rectangle 1"/>
          <p:cNvSpPr txBox="1">
            <a:spLocks noChangeArrowheads="1"/>
          </p:cNvSpPr>
          <p:nvPr/>
        </p:nvSpPr>
        <p:spPr bwMode="auto">
          <a:xfrm>
            <a:off x="2002183" y="409079"/>
            <a:ext cx="648072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rgbClr val="28166F"/>
                </a:solidFill>
                <a:effectLst>
                  <a:outerShdw blurRad="38100" dist="38100" dir="2700000" algn="tl">
                    <a:srgbClr val="000000">
                      <a:alpha val="43137"/>
                    </a:srgbClr>
                  </a:outerShdw>
                </a:effectLst>
                <a:latin typeface="Trebuchet MS" pitchFamily="34" charset="0"/>
                <a:ea typeface="+mj-ea"/>
                <a:cs typeface="+mj-cs"/>
              </a:defRPr>
            </a:lvl1pPr>
            <a:lvl2pPr algn="ctr" rtl="0" eaLnBrk="1" fontAlgn="base" hangingPunct="1">
              <a:spcBef>
                <a:spcPct val="0"/>
              </a:spcBef>
              <a:spcAft>
                <a:spcPct val="0"/>
              </a:spcAft>
              <a:defRPr sz="4400">
                <a:solidFill>
                  <a:srgbClr val="28166F"/>
                </a:solidFill>
                <a:latin typeface="Trebuchet MS" pitchFamily="34" charset="0"/>
              </a:defRPr>
            </a:lvl2pPr>
            <a:lvl3pPr algn="ctr" rtl="0" eaLnBrk="1" fontAlgn="base" hangingPunct="1">
              <a:spcBef>
                <a:spcPct val="0"/>
              </a:spcBef>
              <a:spcAft>
                <a:spcPct val="0"/>
              </a:spcAft>
              <a:defRPr sz="4400">
                <a:solidFill>
                  <a:srgbClr val="28166F"/>
                </a:solidFill>
                <a:latin typeface="Trebuchet MS" pitchFamily="34" charset="0"/>
              </a:defRPr>
            </a:lvl3pPr>
            <a:lvl4pPr algn="ctr" rtl="0" eaLnBrk="1" fontAlgn="base" hangingPunct="1">
              <a:spcBef>
                <a:spcPct val="0"/>
              </a:spcBef>
              <a:spcAft>
                <a:spcPct val="0"/>
              </a:spcAft>
              <a:defRPr sz="4400">
                <a:solidFill>
                  <a:srgbClr val="28166F"/>
                </a:solidFill>
                <a:latin typeface="Trebuchet MS" pitchFamily="34" charset="0"/>
              </a:defRPr>
            </a:lvl4pPr>
            <a:lvl5pPr algn="ctr" rtl="0" eaLnBrk="1" fontAlgn="base" hangingPunct="1">
              <a:spcBef>
                <a:spcPct val="0"/>
              </a:spcBef>
              <a:spcAft>
                <a:spcPct val="0"/>
              </a:spcAft>
              <a:defRPr sz="4400">
                <a:solidFill>
                  <a:srgbClr val="28166F"/>
                </a:solidFill>
                <a:latin typeface="Trebuchet MS"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defRPr/>
            </a:pPr>
            <a:r>
              <a:rPr lang="en-US" sz="3200" dirty="0">
                <a:solidFill>
                  <a:srgbClr val="002060"/>
                </a:solidFill>
                <a:effectLst/>
                <a:sym typeface="Gill Sans" charset="0"/>
              </a:rPr>
              <a:t>Strings are immutable</a:t>
            </a:r>
            <a:endParaRPr lang="en-US" sz="3200" dirty="0" smtClean="0">
              <a:solidFill>
                <a:srgbClr val="002060"/>
              </a:solidFill>
              <a:effectLst/>
              <a:sym typeface="Gill Sans"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5521" y="2744899"/>
            <a:ext cx="5772956" cy="2486372"/>
          </a:xfrm>
          <a:prstGeom prst="rect">
            <a:avLst/>
          </a:prstGeom>
        </p:spPr>
      </p:pic>
    </p:spTree>
    <p:extLst>
      <p:ext uri="{BB962C8B-B14F-4D97-AF65-F5344CB8AC3E}">
        <p14:creationId xmlns:p14="http://schemas.microsoft.com/office/powerpoint/2010/main" val="27943054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ChangeArrowheads="1"/>
          </p:cNvSpPr>
          <p:nvPr>
            <p:ph type="title"/>
          </p:nvPr>
        </p:nvSpPr>
        <p:spPr/>
        <p:txBody>
          <a:bodyPr/>
          <a:lstStyle/>
          <a:p>
            <a:pPr eaLnBrk="1" hangingPunct="1">
              <a:defRPr/>
            </a:pPr>
            <a:r>
              <a:rPr lang="en-US" sz="3200" dirty="0" smtClean="0">
                <a:solidFill>
                  <a:srgbClr val="002060"/>
                </a:solidFill>
                <a:effectLst/>
                <a:sym typeface="Gill Sans" charset="0"/>
              </a:rPr>
              <a:t>The </a:t>
            </a:r>
            <a:r>
              <a:rPr lang="en-US" sz="3200" dirty="0" smtClean="0">
                <a:solidFill>
                  <a:srgbClr val="FF0000"/>
                </a:solidFill>
                <a:effectLst/>
                <a:sym typeface="Gill Sans" charset="0"/>
              </a:rPr>
              <a:t>in</a:t>
            </a:r>
            <a:r>
              <a:rPr lang="en-US" sz="3200" dirty="0" smtClean="0">
                <a:solidFill>
                  <a:srgbClr val="002060"/>
                </a:solidFill>
                <a:effectLst/>
                <a:sym typeface="Gill Sans" charset="0"/>
              </a:rPr>
              <a:t> </a:t>
            </a:r>
            <a:r>
              <a:rPr lang="en-US" sz="3200" dirty="0" smtClean="0">
                <a:solidFill>
                  <a:srgbClr val="002060"/>
                </a:solidFill>
                <a:effectLst/>
                <a:sym typeface="Gill Sans" charset="0"/>
              </a:rPr>
              <a:t>operator</a:t>
            </a:r>
            <a:endParaRPr lang="en-US" sz="3200" dirty="0" smtClean="0">
              <a:solidFill>
                <a:srgbClr val="002060"/>
              </a:solidFill>
              <a:effectLst/>
              <a:sym typeface="Gill Sans" charset="0"/>
            </a:endParaRPr>
          </a:p>
        </p:txBody>
      </p:sp>
      <p:sp>
        <p:nvSpPr>
          <p:cNvPr id="49154" name="Rectangle 2"/>
          <p:cNvSpPr>
            <a:spLocks noGrp="1" noChangeArrowheads="1"/>
          </p:cNvSpPr>
          <p:nvPr>
            <p:ph type="body" idx="1"/>
          </p:nvPr>
        </p:nvSpPr>
        <p:spPr>
          <a:xfrm>
            <a:off x="0" y="1558353"/>
            <a:ext cx="4665306" cy="4039874"/>
          </a:xfrm>
        </p:spPr>
        <p:txBody>
          <a:bodyPr/>
          <a:lstStyle/>
          <a:p>
            <a:pPr marL="421481">
              <a:buFont typeface="Gill Sans" charset="0"/>
              <a:buChar char="•"/>
              <a:defRPr/>
            </a:pPr>
            <a:r>
              <a:rPr lang="en-US" sz="2800" dirty="0" smtClean="0">
                <a:sym typeface="Gill Sans" charset="0"/>
              </a:rPr>
              <a:t>The </a:t>
            </a:r>
            <a:r>
              <a:rPr lang="en-US" sz="2800" dirty="0" smtClean="0">
                <a:solidFill>
                  <a:srgbClr val="FF0000"/>
                </a:solidFill>
                <a:sym typeface="Gill Sans" charset="0"/>
              </a:rPr>
              <a:t>in</a:t>
            </a:r>
            <a:r>
              <a:rPr lang="en-US" sz="2800" dirty="0" smtClean="0">
                <a:sym typeface="Gill Sans" charset="0"/>
              </a:rPr>
              <a:t> keyword can also be used to check to see if one string is "in" another string</a:t>
            </a:r>
          </a:p>
          <a:p>
            <a:pPr marL="421481">
              <a:buFont typeface="Gill Sans" charset="0"/>
              <a:buChar char="•"/>
              <a:defRPr/>
            </a:pPr>
            <a:r>
              <a:rPr lang="en-US" sz="2800" dirty="0" smtClean="0">
                <a:sym typeface="Gill Sans" charset="0"/>
              </a:rPr>
              <a:t>The </a:t>
            </a:r>
            <a:r>
              <a:rPr lang="en-US" sz="2800" dirty="0" smtClean="0">
                <a:solidFill>
                  <a:srgbClr val="FF0000"/>
                </a:solidFill>
                <a:sym typeface="Gill Sans" charset="0"/>
              </a:rPr>
              <a:t>in </a:t>
            </a:r>
            <a:r>
              <a:rPr lang="en-US" sz="2800" dirty="0" smtClean="0">
                <a:sym typeface="Gill Sans" charset="0"/>
              </a:rPr>
              <a:t>expression is a logical expression and returns </a:t>
            </a:r>
            <a:r>
              <a:rPr lang="en-US" sz="2800" dirty="0" smtClean="0">
                <a:solidFill>
                  <a:srgbClr val="FF0000"/>
                </a:solidFill>
                <a:sym typeface="Gill Sans" charset="0"/>
              </a:rPr>
              <a:t>True </a:t>
            </a:r>
            <a:r>
              <a:rPr lang="en-US" sz="2800" dirty="0" smtClean="0">
                <a:sym typeface="Gill Sans" charset="0"/>
              </a:rPr>
              <a:t>or </a:t>
            </a:r>
            <a:r>
              <a:rPr lang="en-US" sz="2800" dirty="0" smtClean="0">
                <a:solidFill>
                  <a:srgbClr val="FF0000"/>
                </a:solidFill>
                <a:sym typeface="Gill Sans" charset="0"/>
              </a:rPr>
              <a:t>False </a:t>
            </a:r>
            <a:r>
              <a:rPr lang="en-US" sz="2800" dirty="0" smtClean="0">
                <a:sym typeface="Gill Sans" charset="0"/>
              </a:rPr>
              <a:t>and can be used in an</a:t>
            </a:r>
            <a:r>
              <a:rPr lang="en-US" sz="2800" dirty="0" smtClean="0">
                <a:solidFill>
                  <a:srgbClr val="FFFF00"/>
                </a:solidFill>
                <a:sym typeface="Gill Sans" charset="0"/>
              </a:rPr>
              <a:t> </a:t>
            </a:r>
            <a:r>
              <a:rPr lang="en-US" sz="2800" dirty="0" smtClean="0">
                <a:solidFill>
                  <a:srgbClr val="FF0000"/>
                </a:solidFill>
                <a:sym typeface="Gill Sans" charset="0"/>
              </a:rPr>
              <a:t>if </a:t>
            </a:r>
            <a:r>
              <a:rPr lang="en-US" sz="2800" dirty="0" smtClean="0">
                <a:sym typeface="Gill Sans" charset="0"/>
              </a:rPr>
              <a:t>statement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8913" y="2185421"/>
            <a:ext cx="2656676" cy="3412806"/>
          </a:xfrm>
          <a:prstGeom prst="rect">
            <a:avLst/>
          </a:prstGeom>
        </p:spPr>
      </p:pic>
      <p:pic>
        <p:nvPicPr>
          <p:cNvPr id="3" name="Picture 2"/>
          <p:cNvPicPr>
            <a:picLocks noChangeAspect="1"/>
          </p:cNvPicPr>
          <p:nvPr/>
        </p:nvPicPr>
        <p:blipFill>
          <a:blip r:embed="rId4"/>
          <a:stretch>
            <a:fillRect/>
          </a:stretch>
        </p:blipFill>
        <p:spPr>
          <a:xfrm>
            <a:off x="6008913" y="1673487"/>
            <a:ext cx="2609850" cy="247650"/>
          </a:xfrm>
          <a:prstGeom prst="rect">
            <a:avLst/>
          </a:prstGeom>
        </p:spPr>
      </p:pic>
      <p:pic>
        <p:nvPicPr>
          <p:cNvPr id="4" name="Picture 3"/>
          <p:cNvPicPr>
            <a:picLocks noChangeAspect="1"/>
          </p:cNvPicPr>
          <p:nvPr/>
        </p:nvPicPr>
        <p:blipFill>
          <a:blip r:embed="rId5"/>
          <a:stretch>
            <a:fillRect/>
          </a:stretch>
        </p:blipFill>
        <p:spPr>
          <a:xfrm>
            <a:off x="6008913" y="1424399"/>
            <a:ext cx="1962150" cy="190500"/>
          </a:xfrm>
          <a:prstGeom prst="rect">
            <a:avLst/>
          </a:prstGeom>
        </p:spPr>
      </p:pic>
    </p:spTree>
    <p:extLst>
      <p:ext uri="{BB962C8B-B14F-4D97-AF65-F5344CB8AC3E}">
        <p14:creationId xmlns:p14="http://schemas.microsoft.com/office/powerpoint/2010/main" val="31342004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title"/>
          </p:nvPr>
        </p:nvSpPr>
        <p:spPr/>
        <p:txBody>
          <a:bodyPr/>
          <a:lstStyle/>
          <a:p>
            <a:pPr eaLnBrk="1" hangingPunct="1">
              <a:defRPr/>
            </a:pPr>
            <a:r>
              <a:rPr lang="en-US" sz="3200" dirty="0" smtClean="0">
                <a:solidFill>
                  <a:srgbClr val="002060"/>
                </a:solidFill>
                <a:effectLst/>
                <a:sym typeface="Gill Sans" charset="0"/>
              </a:rPr>
              <a:t>String Comparison</a:t>
            </a:r>
          </a:p>
        </p:txBody>
      </p:sp>
      <p:sp>
        <p:nvSpPr>
          <p:cNvPr id="50178" name="Rectangle 2"/>
          <p:cNvSpPr>
            <a:spLocks/>
          </p:cNvSpPr>
          <p:nvPr/>
        </p:nvSpPr>
        <p:spPr bwMode="auto">
          <a:xfrm>
            <a:off x="529075" y="2077519"/>
            <a:ext cx="8265319" cy="3464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400" dirty="0">
                <a:solidFill>
                  <a:schemeClr val="tx1"/>
                </a:solidFill>
                <a:latin typeface="Trebuchet MS" panose="020B0603020202020204" pitchFamily="34" charset="0"/>
                <a:ea typeface="MS PGothic" panose="020B0600070205080204" pitchFamily="34" charset="-128"/>
                <a:sym typeface="Monaco" pitchFamily="-84" charset="0"/>
              </a:rPr>
              <a:t>if word </a:t>
            </a:r>
            <a:r>
              <a:rPr lang="en-US" altLang="en-US" sz="2400" dirty="0">
                <a:solidFill>
                  <a:srgbClr val="FF0000"/>
                </a:solidFill>
                <a:latin typeface="Trebuchet MS" panose="020B0603020202020204" pitchFamily="34" charset="0"/>
                <a:ea typeface="MS PGothic" panose="020B0600070205080204" pitchFamily="34" charset="-128"/>
                <a:sym typeface="Monaco" pitchFamily="-84" charset="0"/>
              </a:rPr>
              <a:t>==</a:t>
            </a:r>
            <a:r>
              <a:rPr lang="en-US" altLang="en-US" sz="2400" dirty="0">
                <a:solidFill>
                  <a:schemeClr val="tx1"/>
                </a:solidFill>
                <a:latin typeface="Trebuchet MS" panose="020B0603020202020204" pitchFamily="34" charset="0"/>
                <a:ea typeface="MS PGothic" panose="020B0600070205080204" pitchFamily="34" charset="-128"/>
                <a:sym typeface="Monaco" pitchFamily="-84" charset="0"/>
              </a:rPr>
              <a:t> </a:t>
            </a:r>
            <a:r>
              <a:rPr lang="fr-FR" altLang="en-US" sz="2400" dirty="0" smtClean="0">
                <a:solidFill>
                  <a:schemeClr val="tx1"/>
                </a:solidFill>
                <a:latin typeface="Trebuchet MS" panose="020B0603020202020204" pitchFamily="34" charset="0"/>
                <a:ea typeface="MS PGothic" panose="020B0600070205080204" pitchFamily="34" charset="-128"/>
                <a:sym typeface="Monaco" pitchFamily="-84" charset="0"/>
              </a:rPr>
              <a:t>‘</a:t>
            </a:r>
            <a:r>
              <a:rPr lang="en-US" altLang="en-US" sz="2400" dirty="0" smtClean="0">
                <a:solidFill>
                  <a:schemeClr val="tx1"/>
                </a:solidFill>
                <a:latin typeface="Trebuchet MS" panose="020B0603020202020204" pitchFamily="34" charset="0"/>
                <a:ea typeface="MS PGothic" panose="020B0600070205080204" pitchFamily="34" charset="-128"/>
                <a:sym typeface="Monaco" pitchFamily="-84" charset="0"/>
              </a:rPr>
              <a:t>hello</a:t>
            </a:r>
            <a:r>
              <a:rPr lang="fr-FR" altLang="en-US" sz="2400" dirty="0" smtClean="0">
                <a:solidFill>
                  <a:schemeClr val="tx1"/>
                </a:solidFill>
                <a:latin typeface="Trebuchet MS" panose="020B0603020202020204" pitchFamily="34" charset="0"/>
                <a:ea typeface="MS PGothic" panose="020B0600070205080204" pitchFamily="34" charset="-128"/>
                <a:sym typeface="Monaco" pitchFamily="-84" charset="0"/>
              </a:rPr>
              <a:t>'</a:t>
            </a:r>
            <a:r>
              <a:rPr lang="en-US" altLang="en-US" sz="2400" dirty="0">
                <a:solidFill>
                  <a:schemeClr val="tx1"/>
                </a:solidFill>
                <a:latin typeface="Trebuchet MS" panose="020B0603020202020204" pitchFamily="34" charset="0"/>
                <a:ea typeface="MS PGothic" panose="020B0600070205080204" pitchFamily="34" charset="-128"/>
                <a:sym typeface="Monaco" pitchFamily="-84" charset="0"/>
              </a:rPr>
              <a:t>:</a:t>
            </a:r>
          </a:p>
          <a:p>
            <a:pPr eaLnBrk="1" hangingPunct="1"/>
            <a:r>
              <a:rPr lang="en-US" altLang="en-US" sz="2400" dirty="0">
                <a:solidFill>
                  <a:schemeClr val="tx1"/>
                </a:solidFill>
                <a:latin typeface="Trebuchet MS" panose="020B0603020202020204" pitchFamily="34" charset="0"/>
                <a:ea typeface="MS PGothic" panose="020B0600070205080204" pitchFamily="34" charset="-128"/>
                <a:sym typeface="Monaco" pitchFamily="-84" charset="0"/>
              </a:rPr>
              <a:t>    print  </a:t>
            </a:r>
            <a:r>
              <a:rPr lang="fr-FR" altLang="en-US" sz="2400" dirty="0" smtClean="0">
                <a:solidFill>
                  <a:schemeClr val="tx1"/>
                </a:solidFill>
                <a:latin typeface="Trebuchet MS" panose="020B0603020202020204" pitchFamily="34" charset="0"/>
                <a:ea typeface="MS PGothic" panose="020B0600070205080204" pitchFamily="34" charset="-128"/>
                <a:sym typeface="Monaco" pitchFamily="-84" charset="0"/>
              </a:rPr>
              <a:t>‘It </a:t>
            </a:r>
            <a:r>
              <a:rPr lang="fr-FR" altLang="en-US" sz="2400" dirty="0" err="1" smtClean="0">
                <a:solidFill>
                  <a:schemeClr val="tx1"/>
                </a:solidFill>
                <a:latin typeface="Trebuchet MS" panose="020B0603020202020204" pitchFamily="34" charset="0"/>
                <a:ea typeface="MS PGothic" panose="020B0600070205080204" pitchFamily="34" charset="-128"/>
                <a:sym typeface="Monaco" pitchFamily="-84" charset="0"/>
              </a:rPr>
              <a:t>is</a:t>
            </a:r>
            <a:r>
              <a:rPr lang="fr-FR" altLang="en-US" sz="2400" dirty="0" smtClean="0">
                <a:solidFill>
                  <a:schemeClr val="tx1"/>
                </a:solidFill>
                <a:latin typeface="Trebuchet MS" panose="020B0603020202020204" pitchFamily="34" charset="0"/>
                <a:ea typeface="MS PGothic" panose="020B0600070205080204" pitchFamily="34" charset="-128"/>
                <a:sym typeface="Monaco" pitchFamily="-84" charset="0"/>
              </a:rPr>
              <a:t> </a:t>
            </a:r>
            <a:r>
              <a:rPr lang="en-US" altLang="en-US" sz="2400" dirty="0" smtClean="0">
                <a:solidFill>
                  <a:schemeClr val="tx1"/>
                </a:solidFill>
                <a:latin typeface="Trebuchet MS" panose="020B0603020202020204" pitchFamily="34" charset="0"/>
                <a:ea typeface="MS PGothic" panose="020B0600070205080204" pitchFamily="34" charset="-128"/>
                <a:sym typeface="Monaco" pitchFamily="-84" charset="0"/>
              </a:rPr>
              <a:t>hello</a:t>
            </a:r>
            <a:r>
              <a:rPr lang="en-US" altLang="en-US" sz="2400" dirty="0">
                <a:solidFill>
                  <a:schemeClr val="tx1"/>
                </a:solidFill>
                <a:latin typeface="Trebuchet MS" panose="020B0603020202020204" pitchFamily="34" charset="0"/>
                <a:ea typeface="MS PGothic" panose="020B0600070205080204" pitchFamily="34" charset="-128"/>
                <a:sym typeface="Monaco" pitchFamily="-84" charset="0"/>
              </a:rPr>
              <a:t>.</a:t>
            </a:r>
            <a:r>
              <a:rPr lang="fr-FR" altLang="en-US" sz="2400" dirty="0">
                <a:solidFill>
                  <a:schemeClr val="tx1"/>
                </a:solidFill>
                <a:latin typeface="Trebuchet MS" panose="020B0603020202020204" pitchFamily="34" charset="0"/>
                <a:ea typeface="MS PGothic" panose="020B0600070205080204" pitchFamily="34" charset="-128"/>
                <a:sym typeface="Monaco" pitchFamily="-84" charset="0"/>
              </a:rPr>
              <a:t>'</a:t>
            </a:r>
            <a:endParaRPr lang="en-US" altLang="en-US" sz="2400" dirty="0">
              <a:solidFill>
                <a:schemeClr val="tx1"/>
              </a:solidFill>
              <a:latin typeface="Trebuchet MS" panose="020B0603020202020204" pitchFamily="34" charset="0"/>
              <a:ea typeface="MS PGothic" panose="020B0600070205080204" pitchFamily="34" charset="-128"/>
              <a:sym typeface="Monaco" pitchFamily="-84" charset="0"/>
            </a:endParaRPr>
          </a:p>
          <a:p>
            <a:pPr algn="l" eaLnBrk="1" hangingPunct="1"/>
            <a:endParaRPr lang="en-US" altLang="en-US" sz="2400" dirty="0">
              <a:solidFill>
                <a:schemeClr val="tx1"/>
              </a:solidFill>
              <a:latin typeface="Trebuchet MS" panose="020B0603020202020204" pitchFamily="34" charset="0"/>
              <a:ea typeface="MS PGothic" panose="020B0600070205080204" pitchFamily="34" charset="-128"/>
              <a:sym typeface="Monaco" pitchFamily="-84" charset="0"/>
            </a:endParaRPr>
          </a:p>
          <a:p>
            <a:pPr eaLnBrk="1" hangingPunct="1"/>
            <a:r>
              <a:rPr lang="en-US" altLang="en-US" sz="2400" dirty="0">
                <a:solidFill>
                  <a:schemeClr val="tx1"/>
                </a:solidFill>
                <a:latin typeface="Trebuchet MS" panose="020B0603020202020204" pitchFamily="34" charset="0"/>
                <a:ea typeface="MS PGothic" panose="020B0600070205080204" pitchFamily="34" charset="-128"/>
                <a:sym typeface="Monaco" pitchFamily="-84" charset="0"/>
              </a:rPr>
              <a:t>if word </a:t>
            </a:r>
            <a:r>
              <a:rPr lang="en-US" altLang="en-US" sz="2400" dirty="0">
                <a:solidFill>
                  <a:srgbClr val="FF0000"/>
                </a:solidFill>
                <a:latin typeface="Trebuchet MS" panose="020B0603020202020204" pitchFamily="34" charset="0"/>
                <a:ea typeface="MS PGothic" panose="020B0600070205080204" pitchFamily="34" charset="-128"/>
                <a:sym typeface="Monaco" pitchFamily="-84" charset="0"/>
              </a:rPr>
              <a:t>&lt;</a:t>
            </a:r>
            <a:r>
              <a:rPr lang="en-US" altLang="en-US" sz="2400" dirty="0">
                <a:solidFill>
                  <a:schemeClr val="tx1"/>
                </a:solidFill>
                <a:latin typeface="Trebuchet MS" panose="020B0603020202020204" pitchFamily="34" charset="0"/>
                <a:ea typeface="MS PGothic" panose="020B0600070205080204" pitchFamily="34" charset="-128"/>
                <a:sym typeface="Monaco" pitchFamily="-84" charset="0"/>
              </a:rPr>
              <a:t> </a:t>
            </a:r>
            <a:r>
              <a:rPr lang="fr-FR" altLang="en-US" sz="2400" dirty="0" smtClean="0">
                <a:solidFill>
                  <a:schemeClr val="tx1"/>
                </a:solidFill>
                <a:latin typeface="Trebuchet MS" panose="020B0603020202020204" pitchFamily="34" charset="0"/>
                <a:ea typeface="MS PGothic" panose="020B0600070205080204" pitchFamily="34" charset="-128"/>
                <a:sym typeface="Monaco" pitchFamily="-84" charset="0"/>
              </a:rPr>
              <a:t>‘</a:t>
            </a:r>
            <a:r>
              <a:rPr lang="en-US" altLang="en-US" sz="2400" dirty="0" smtClean="0">
                <a:solidFill>
                  <a:schemeClr val="tx1"/>
                </a:solidFill>
                <a:latin typeface="Trebuchet MS" panose="020B0603020202020204" pitchFamily="34" charset="0"/>
                <a:ea typeface="MS PGothic" panose="020B0600070205080204" pitchFamily="34" charset="-128"/>
                <a:sym typeface="Monaco" pitchFamily="-84" charset="0"/>
              </a:rPr>
              <a:t>hello</a:t>
            </a:r>
            <a:r>
              <a:rPr lang="fr-FR" altLang="en-US" sz="2400" dirty="0" smtClean="0">
                <a:solidFill>
                  <a:schemeClr val="tx1"/>
                </a:solidFill>
                <a:latin typeface="Trebuchet MS" panose="020B0603020202020204" pitchFamily="34" charset="0"/>
                <a:ea typeface="MS PGothic" panose="020B0600070205080204" pitchFamily="34" charset="-128"/>
                <a:sym typeface="Monaco" pitchFamily="-84" charset="0"/>
              </a:rPr>
              <a:t>'</a:t>
            </a:r>
            <a:r>
              <a:rPr lang="en-US" altLang="en-US" sz="2400" dirty="0">
                <a:solidFill>
                  <a:schemeClr val="tx1"/>
                </a:solidFill>
                <a:latin typeface="Trebuchet MS" panose="020B0603020202020204" pitchFamily="34" charset="0"/>
                <a:ea typeface="MS PGothic" panose="020B0600070205080204" pitchFamily="34" charset="-128"/>
                <a:sym typeface="Monaco" pitchFamily="-84" charset="0"/>
              </a:rPr>
              <a:t>:</a:t>
            </a:r>
          </a:p>
          <a:p>
            <a:pPr eaLnBrk="1" hangingPunct="1"/>
            <a:r>
              <a:rPr lang="en-US" altLang="en-US" sz="2400" dirty="0">
                <a:solidFill>
                  <a:schemeClr val="tx1"/>
                </a:solidFill>
                <a:latin typeface="Trebuchet MS" panose="020B0603020202020204" pitchFamily="34" charset="0"/>
                <a:ea typeface="MS PGothic" panose="020B0600070205080204" pitchFamily="34" charset="-128"/>
                <a:sym typeface="Monaco" pitchFamily="-84" charset="0"/>
              </a:rPr>
              <a:t>    print </a:t>
            </a:r>
            <a:r>
              <a:rPr lang="fr-FR" altLang="en-US" sz="2400" dirty="0">
                <a:solidFill>
                  <a:schemeClr val="tx1"/>
                </a:solidFill>
                <a:latin typeface="Trebuchet MS" panose="020B0603020202020204" pitchFamily="34" charset="0"/>
                <a:ea typeface="MS PGothic" panose="020B0600070205080204" pitchFamily="34" charset="-128"/>
                <a:sym typeface="Monaco" pitchFamily="-84" charset="0"/>
              </a:rPr>
              <a:t>'</a:t>
            </a:r>
            <a:r>
              <a:rPr lang="en-US" altLang="en-US" sz="2400" dirty="0">
                <a:solidFill>
                  <a:schemeClr val="tx1"/>
                </a:solidFill>
                <a:latin typeface="Trebuchet MS" panose="020B0603020202020204" pitchFamily="34" charset="0"/>
                <a:ea typeface="MS PGothic" panose="020B0600070205080204" pitchFamily="34" charset="-128"/>
                <a:sym typeface="Monaco" pitchFamily="-84" charset="0"/>
              </a:rPr>
              <a:t>Your word,</a:t>
            </a:r>
            <a:r>
              <a:rPr lang="fr-FR" altLang="en-US" sz="2400" dirty="0">
                <a:solidFill>
                  <a:schemeClr val="tx1"/>
                </a:solidFill>
                <a:latin typeface="Trebuchet MS" panose="020B0603020202020204" pitchFamily="34" charset="0"/>
                <a:ea typeface="MS PGothic" panose="020B0600070205080204" pitchFamily="34" charset="-128"/>
                <a:sym typeface="Monaco" pitchFamily="-84" charset="0"/>
              </a:rPr>
              <a:t>'</a:t>
            </a:r>
            <a:r>
              <a:rPr lang="en-US" altLang="en-US" sz="2400" dirty="0">
                <a:solidFill>
                  <a:schemeClr val="tx1"/>
                </a:solidFill>
                <a:latin typeface="Trebuchet MS" panose="020B0603020202020204" pitchFamily="34" charset="0"/>
                <a:ea typeface="MS PGothic" panose="020B0600070205080204" pitchFamily="34" charset="-128"/>
                <a:sym typeface="Monaco" pitchFamily="-84" charset="0"/>
              </a:rPr>
              <a:t> + word + </a:t>
            </a:r>
            <a:r>
              <a:rPr lang="fr-FR" altLang="en-US" sz="2400" dirty="0">
                <a:solidFill>
                  <a:schemeClr val="tx1"/>
                </a:solidFill>
                <a:latin typeface="Trebuchet MS" panose="020B0603020202020204" pitchFamily="34" charset="0"/>
                <a:ea typeface="MS PGothic" panose="020B0600070205080204" pitchFamily="34" charset="-128"/>
                <a:sym typeface="Monaco" pitchFamily="-84" charset="0"/>
              </a:rPr>
              <a:t>'</a:t>
            </a:r>
            <a:r>
              <a:rPr lang="en-US" altLang="en-US" sz="2400" dirty="0">
                <a:solidFill>
                  <a:schemeClr val="tx1"/>
                </a:solidFill>
                <a:latin typeface="Trebuchet MS" panose="020B0603020202020204" pitchFamily="34" charset="0"/>
                <a:ea typeface="MS PGothic" panose="020B0600070205080204" pitchFamily="34" charset="-128"/>
                <a:sym typeface="Monaco" pitchFamily="-84" charset="0"/>
              </a:rPr>
              <a:t>, comes before </a:t>
            </a:r>
            <a:r>
              <a:rPr lang="en-US" altLang="en-US" sz="2400" dirty="0" smtClean="0">
                <a:solidFill>
                  <a:schemeClr val="tx1"/>
                </a:solidFill>
                <a:latin typeface="Trebuchet MS" panose="020B0603020202020204" pitchFamily="34" charset="0"/>
                <a:ea typeface="MS PGothic" panose="020B0600070205080204" pitchFamily="34" charset="-128"/>
                <a:sym typeface="Monaco" pitchFamily="-84" charset="0"/>
              </a:rPr>
              <a:t>hello</a:t>
            </a:r>
            <a:r>
              <a:rPr lang="en-US" altLang="en-US" sz="2400" dirty="0">
                <a:solidFill>
                  <a:schemeClr val="tx1"/>
                </a:solidFill>
                <a:latin typeface="Trebuchet MS" panose="020B0603020202020204" pitchFamily="34" charset="0"/>
                <a:ea typeface="MS PGothic" panose="020B0600070205080204" pitchFamily="34" charset="-128"/>
                <a:sym typeface="Monaco" pitchFamily="-84" charset="0"/>
              </a:rPr>
              <a:t>.</a:t>
            </a:r>
            <a:r>
              <a:rPr lang="fr-FR" altLang="en-US" sz="2400" dirty="0">
                <a:solidFill>
                  <a:schemeClr val="tx1"/>
                </a:solidFill>
                <a:latin typeface="Trebuchet MS" panose="020B0603020202020204" pitchFamily="34" charset="0"/>
                <a:ea typeface="MS PGothic" panose="020B0600070205080204" pitchFamily="34" charset="-128"/>
                <a:sym typeface="Monaco" pitchFamily="-84" charset="0"/>
              </a:rPr>
              <a:t>’</a:t>
            </a:r>
          </a:p>
          <a:p>
            <a:pPr eaLnBrk="1" hangingPunct="1"/>
            <a:r>
              <a:rPr lang="en-US" altLang="en-US" sz="2400" dirty="0" err="1">
                <a:solidFill>
                  <a:schemeClr val="tx1"/>
                </a:solidFill>
                <a:latin typeface="Trebuchet MS" panose="020B0603020202020204" pitchFamily="34" charset="0"/>
                <a:ea typeface="MS PGothic" panose="020B0600070205080204" pitchFamily="34" charset="-128"/>
                <a:sym typeface="Monaco" pitchFamily="-84" charset="0"/>
              </a:rPr>
              <a:t>elif</a:t>
            </a:r>
            <a:r>
              <a:rPr lang="en-US" altLang="en-US" sz="2400" dirty="0">
                <a:solidFill>
                  <a:schemeClr val="tx1"/>
                </a:solidFill>
                <a:latin typeface="Trebuchet MS" panose="020B0603020202020204" pitchFamily="34" charset="0"/>
                <a:ea typeface="MS PGothic" panose="020B0600070205080204" pitchFamily="34" charset="-128"/>
                <a:sym typeface="Monaco" pitchFamily="-84" charset="0"/>
              </a:rPr>
              <a:t> word </a:t>
            </a:r>
            <a:r>
              <a:rPr lang="en-US" altLang="en-US" sz="2400" dirty="0">
                <a:solidFill>
                  <a:srgbClr val="FF0000"/>
                </a:solidFill>
                <a:latin typeface="Trebuchet MS" panose="020B0603020202020204" pitchFamily="34" charset="0"/>
                <a:ea typeface="MS PGothic" panose="020B0600070205080204" pitchFamily="34" charset="-128"/>
                <a:sym typeface="Monaco" pitchFamily="-84" charset="0"/>
              </a:rPr>
              <a:t>&gt;</a:t>
            </a:r>
            <a:r>
              <a:rPr lang="en-US" altLang="en-US" sz="2400" dirty="0">
                <a:solidFill>
                  <a:schemeClr val="tx1"/>
                </a:solidFill>
                <a:latin typeface="Trebuchet MS" panose="020B0603020202020204" pitchFamily="34" charset="0"/>
                <a:ea typeface="MS PGothic" panose="020B0600070205080204" pitchFamily="34" charset="-128"/>
                <a:sym typeface="Monaco" pitchFamily="-84" charset="0"/>
              </a:rPr>
              <a:t> </a:t>
            </a:r>
            <a:r>
              <a:rPr lang="fr-FR" altLang="en-US" sz="2400" dirty="0" smtClean="0">
                <a:solidFill>
                  <a:schemeClr val="tx1"/>
                </a:solidFill>
                <a:latin typeface="Trebuchet MS" panose="020B0603020202020204" pitchFamily="34" charset="0"/>
                <a:ea typeface="MS PGothic" panose="020B0600070205080204" pitchFamily="34" charset="-128"/>
                <a:sym typeface="Monaco" pitchFamily="-84" charset="0"/>
              </a:rPr>
              <a:t>‘</a:t>
            </a:r>
            <a:r>
              <a:rPr lang="fr-FR" altLang="en-US" sz="2400" dirty="0">
                <a:solidFill>
                  <a:schemeClr val="tx1"/>
                </a:solidFill>
                <a:latin typeface="Trebuchet MS" panose="020B0603020202020204" pitchFamily="34" charset="0"/>
                <a:ea typeface="MS PGothic" panose="020B0600070205080204" pitchFamily="34" charset="-128"/>
                <a:sym typeface="Monaco" pitchFamily="-84" charset="0"/>
              </a:rPr>
              <a:t>h</a:t>
            </a:r>
            <a:r>
              <a:rPr lang="fr-FR" altLang="en-US" sz="2400" dirty="0" smtClean="0">
                <a:solidFill>
                  <a:schemeClr val="tx1"/>
                </a:solidFill>
                <a:latin typeface="Trebuchet MS" panose="020B0603020202020204" pitchFamily="34" charset="0"/>
                <a:ea typeface="MS PGothic" panose="020B0600070205080204" pitchFamily="34" charset="-128"/>
                <a:sym typeface="Monaco" pitchFamily="-84" charset="0"/>
              </a:rPr>
              <a:t>ello'</a:t>
            </a:r>
            <a:r>
              <a:rPr lang="en-US" altLang="en-US" sz="2400" dirty="0">
                <a:solidFill>
                  <a:schemeClr val="tx1"/>
                </a:solidFill>
                <a:latin typeface="Trebuchet MS" panose="020B0603020202020204" pitchFamily="34" charset="0"/>
                <a:ea typeface="MS PGothic" panose="020B0600070205080204" pitchFamily="34" charset="-128"/>
                <a:sym typeface="Monaco" pitchFamily="-84" charset="0"/>
              </a:rPr>
              <a:t>:</a:t>
            </a:r>
          </a:p>
          <a:p>
            <a:pPr eaLnBrk="1" hangingPunct="1"/>
            <a:r>
              <a:rPr lang="en-US" altLang="en-US" sz="2400" dirty="0">
                <a:solidFill>
                  <a:schemeClr val="tx1"/>
                </a:solidFill>
                <a:latin typeface="Trebuchet MS" panose="020B0603020202020204" pitchFamily="34" charset="0"/>
                <a:ea typeface="MS PGothic" panose="020B0600070205080204" pitchFamily="34" charset="-128"/>
                <a:sym typeface="Monaco" pitchFamily="-84" charset="0"/>
              </a:rPr>
              <a:t>    print </a:t>
            </a:r>
            <a:r>
              <a:rPr lang="fr-FR" altLang="en-US" sz="2400" dirty="0">
                <a:solidFill>
                  <a:schemeClr val="tx1"/>
                </a:solidFill>
                <a:latin typeface="Trebuchet MS" panose="020B0603020202020204" pitchFamily="34" charset="0"/>
                <a:ea typeface="MS PGothic" panose="020B0600070205080204" pitchFamily="34" charset="-128"/>
                <a:sym typeface="Monaco" pitchFamily="-84" charset="0"/>
              </a:rPr>
              <a:t>'</a:t>
            </a:r>
            <a:r>
              <a:rPr lang="en-US" altLang="en-US" sz="2400" dirty="0">
                <a:solidFill>
                  <a:schemeClr val="tx1"/>
                </a:solidFill>
                <a:latin typeface="Trebuchet MS" panose="020B0603020202020204" pitchFamily="34" charset="0"/>
                <a:ea typeface="MS PGothic" panose="020B0600070205080204" pitchFamily="34" charset="-128"/>
                <a:sym typeface="Monaco" pitchFamily="-84" charset="0"/>
              </a:rPr>
              <a:t>Your word,</a:t>
            </a:r>
            <a:r>
              <a:rPr lang="fr-FR" altLang="en-US" sz="2400" dirty="0">
                <a:solidFill>
                  <a:schemeClr val="tx1"/>
                </a:solidFill>
                <a:latin typeface="Trebuchet MS" panose="020B0603020202020204" pitchFamily="34" charset="0"/>
                <a:ea typeface="MS PGothic" panose="020B0600070205080204" pitchFamily="34" charset="-128"/>
                <a:sym typeface="Monaco" pitchFamily="-84" charset="0"/>
              </a:rPr>
              <a:t>'</a:t>
            </a:r>
            <a:r>
              <a:rPr lang="en-US" altLang="en-US" sz="2400" dirty="0">
                <a:solidFill>
                  <a:schemeClr val="tx1"/>
                </a:solidFill>
                <a:latin typeface="Trebuchet MS" panose="020B0603020202020204" pitchFamily="34" charset="0"/>
                <a:ea typeface="MS PGothic" panose="020B0600070205080204" pitchFamily="34" charset="-128"/>
                <a:sym typeface="Monaco" pitchFamily="-84" charset="0"/>
              </a:rPr>
              <a:t> + word + </a:t>
            </a:r>
            <a:r>
              <a:rPr lang="fr-FR" altLang="en-US" sz="2400" dirty="0">
                <a:solidFill>
                  <a:schemeClr val="tx1"/>
                </a:solidFill>
                <a:latin typeface="Trebuchet MS" panose="020B0603020202020204" pitchFamily="34" charset="0"/>
                <a:ea typeface="MS PGothic" panose="020B0600070205080204" pitchFamily="34" charset="-128"/>
                <a:sym typeface="Monaco" pitchFamily="-84" charset="0"/>
              </a:rPr>
              <a:t>'</a:t>
            </a:r>
            <a:r>
              <a:rPr lang="en-US" altLang="en-US" sz="2400" dirty="0">
                <a:solidFill>
                  <a:schemeClr val="tx1"/>
                </a:solidFill>
                <a:latin typeface="Trebuchet MS" panose="020B0603020202020204" pitchFamily="34" charset="0"/>
                <a:ea typeface="MS PGothic" panose="020B0600070205080204" pitchFamily="34" charset="-128"/>
                <a:sym typeface="Monaco" pitchFamily="-84" charset="0"/>
              </a:rPr>
              <a:t>, comes after </a:t>
            </a:r>
            <a:r>
              <a:rPr lang="en-US" altLang="en-US" sz="2400" dirty="0" smtClean="0">
                <a:solidFill>
                  <a:schemeClr val="tx1"/>
                </a:solidFill>
                <a:latin typeface="Trebuchet MS" panose="020B0603020202020204" pitchFamily="34" charset="0"/>
                <a:ea typeface="MS PGothic" panose="020B0600070205080204" pitchFamily="34" charset="-128"/>
                <a:sym typeface="Monaco" pitchFamily="-84" charset="0"/>
              </a:rPr>
              <a:t>hello</a:t>
            </a:r>
            <a:r>
              <a:rPr lang="en-US" altLang="en-US" sz="2400" dirty="0">
                <a:solidFill>
                  <a:schemeClr val="tx1"/>
                </a:solidFill>
                <a:latin typeface="Trebuchet MS" panose="020B0603020202020204" pitchFamily="34" charset="0"/>
                <a:ea typeface="MS PGothic" panose="020B0600070205080204" pitchFamily="34" charset="-128"/>
                <a:sym typeface="Monaco" pitchFamily="-84" charset="0"/>
              </a:rPr>
              <a:t>.</a:t>
            </a:r>
            <a:r>
              <a:rPr lang="fr-FR" altLang="en-US" sz="2400" dirty="0">
                <a:solidFill>
                  <a:schemeClr val="tx1"/>
                </a:solidFill>
                <a:latin typeface="Trebuchet MS" panose="020B0603020202020204" pitchFamily="34" charset="0"/>
                <a:ea typeface="MS PGothic" panose="020B0600070205080204" pitchFamily="34" charset="-128"/>
                <a:sym typeface="Monaco" pitchFamily="-84" charset="0"/>
              </a:rPr>
              <a:t>’</a:t>
            </a:r>
          </a:p>
          <a:p>
            <a:pPr algn="l" eaLnBrk="1" hangingPunct="1"/>
            <a:r>
              <a:rPr lang="en-US" altLang="en-US" sz="2400" dirty="0">
                <a:solidFill>
                  <a:schemeClr val="tx1"/>
                </a:solidFill>
                <a:latin typeface="Trebuchet MS" panose="020B0603020202020204" pitchFamily="34" charset="0"/>
                <a:ea typeface="MS PGothic" panose="020B0600070205080204" pitchFamily="34" charset="-128"/>
                <a:sym typeface="Monaco" pitchFamily="-84" charset="0"/>
              </a:rPr>
              <a:t>else:</a:t>
            </a:r>
          </a:p>
          <a:p>
            <a:pPr eaLnBrk="1" hangingPunct="1"/>
            <a:r>
              <a:rPr lang="en-US" altLang="en-US" sz="2400" dirty="0">
                <a:solidFill>
                  <a:schemeClr val="tx1"/>
                </a:solidFill>
                <a:latin typeface="Trebuchet MS" panose="020B0603020202020204" pitchFamily="34" charset="0"/>
                <a:ea typeface="MS PGothic" panose="020B0600070205080204" pitchFamily="34" charset="-128"/>
                <a:sym typeface="Monaco" pitchFamily="-84" charset="0"/>
              </a:rPr>
              <a:t>    print </a:t>
            </a:r>
            <a:r>
              <a:rPr lang="fr-FR" altLang="en-US" sz="2400" dirty="0" smtClean="0">
                <a:solidFill>
                  <a:schemeClr val="tx1"/>
                </a:solidFill>
                <a:latin typeface="Trebuchet MS" panose="020B0603020202020204" pitchFamily="34" charset="0"/>
                <a:ea typeface="MS PGothic" panose="020B0600070205080204" pitchFamily="34" charset="-128"/>
                <a:sym typeface="Monaco" pitchFamily="-84" charset="0"/>
              </a:rPr>
              <a:t>‘</a:t>
            </a:r>
            <a:r>
              <a:rPr lang="en-US" altLang="en-US" sz="2400" dirty="0" smtClean="0">
                <a:solidFill>
                  <a:schemeClr val="tx1"/>
                </a:solidFill>
                <a:latin typeface="Trebuchet MS" panose="020B0603020202020204" pitchFamily="34" charset="0"/>
                <a:ea typeface="MS PGothic" panose="020B0600070205080204" pitchFamily="34" charset="-128"/>
                <a:sym typeface="Monaco" pitchFamily="-84" charset="0"/>
              </a:rPr>
              <a:t>The default: hello</a:t>
            </a:r>
            <a:r>
              <a:rPr lang="en-US" altLang="en-US" sz="2400" dirty="0">
                <a:solidFill>
                  <a:schemeClr val="tx1"/>
                </a:solidFill>
                <a:latin typeface="Trebuchet MS" panose="020B0603020202020204" pitchFamily="34" charset="0"/>
                <a:ea typeface="MS PGothic" panose="020B0600070205080204" pitchFamily="34" charset="-128"/>
                <a:sym typeface="Monaco" pitchFamily="-84" charset="0"/>
              </a:rPr>
              <a:t>.</a:t>
            </a:r>
            <a:r>
              <a:rPr lang="fr-FR" altLang="en-US" sz="2400" dirty="0">
                <a:solidFill>
                  <a:schemeClr val="tx1"/>
                </a:solidFill>
                <a:latin typeface="Trebuchet MS" panose="020B0603020202020204" pitchFamily="34" charset="0"/>
                <a:ea typeface="MS PGothic" panose="020B0600070205080204" pitchFamily="34" charset="-128"/>
                <a:sym typeface="Monaco" pitchFamily="-84" charset="0"/>
              </a:rPr>
              <a:t>'</a:t>
            </a:r>
            <a:endParaRPr lang="en-US" altLang="en-US" sz="2400" dirty="0">
              <a:solidFill>
                <a:schemeClr val="tx1"/>
              </a:solidFill>
              <a:latin typeface="Trebuchet MS" panose="020B0603020202020204" pitchFamily="34" charset="0"/>
              <a:ea typeface="MS PGothic" panose="020B0600070205080204" pitchFamily="34" charset="-128"/>
              <a:sym typeface="Monaco" pitchFamily="-84" charset="0"/>
            </a:endParaRPr>
          </a:p>
        </p:txBody>
      </p:sp>
    </p:spTree>
    <p:extLst>
      <p:ext uri="{BB962C8B-B14F-4D97-AF65-F5344CB8AC3E}">
        <p14:creationId xmlns:p14="http://schemas.microsoft.com/office/powerpoint/2010/main" val="14957906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0" y="1409204"/>
            <a:ext cx="4814596" cy="4562388"/>
          </a:xfrm>
        </p:spPr>
        <p:txBody>
          <a:bodyPr/>
          <a:lstStyle/>
          <a:p>
            <a:pPr marL="421481">
              <a:buFont typeface="Gill Sans" charset="0"/>
              <a:buChar char="•"/>
              <a:defRPr/>
            </a:pPr>
            <a:r>
              <a:rPr lang="en-US" sz="2400" dirty="0" smtClean="0">
                <a:sym typeface="Gill Sans" charset="0"/>
              </a:rPr>
              <a:t>Python has a number of string </a:t>
            </a:r>
            <a:r>
              <a:rPr lang="en-US" sz="2400" dirty="0" smtClean="0">
                <a:solidFill>
                  <a:srgbClr val="FF0000"/>
                </a:solidFill>
                <a:sym typeface="Gill Sans" charset="0"/>
              </a:rPr>
              <a:t>functions </a:t>
            </a:r>
            <a:r>
              <a:rPr lang="en-US" sz="2400" dirty="0" smtClean="0">
                <a:sym typeface="Gill Sans" charset="0"/>
              </a:rPr>
              <a:t>which are in the</a:t>
            </a:r>
            <a:r>
              <a:rPr lang="en-US" sz="2400" dirty="0" smtClean="0">
                <a:solidFill>
                  <a:srgbClr val="FF00FF"/>
                </a:solidFill>
                <a:sym typeface="Gill Sans" charset="0"/>
              </a:rPr>
              <a:t> </a:t>
            </a:r>
            <a:r>
              <a:rPr lang="en-US" sz="2400" dirty="0" smtClean="0">
                <a:solidFill>
                  <a:srgbClr val="FF0000"/>
                </a:solidFill>
                <a:sym typeface="Gill Sans" charset="0"/>
              </a:rPr>
              <a:t>string library</a:t>
            </a:r>
          </a:p>
          <a:p>
            <a:pPr marL="421481">
              <a:buFont typeface="Gill Sans" charset="0"/>
              <a:buChar char="•"/>
              <a:defRPr/>
            </a:pPr>
            <a:r>
              <a:rPr lang="en-US" sz="2400" dirty="0" smtClean="0">
                <a:sym typeface="Gill Sans" charset="0"/>
              </a:rPr>
              <a:t>These </a:t>
            </a:r>
            <a:r>
              <a:rPr lang="en-US" sz="2400" dirty="0" smtClean="0">
                <a:solidFill>
                  <a:srgbClr val="FF0000"/>
                </a:solidFill>
                <a:sym typeface="Gill Sans" charset="0"/>
              </a:rPr>
              <a:t>functions </a:t>
            </a:r>
            <a:r>
              <a:rPr lang="en-US" sz="2400" dirty="0" smtClean="0">
                <a:sym typeface="Gill Sans" charset="0"/>
              </a:rPr>
              <a:t>are already </a:t>
            </a:r>
            <a:r>
              <a:rPr lang="en-US" sz="2400" i="1" dirty="0" smtClean="0">
                <a:solidFill>
                  <a:srgbClr val="FF0000"/>
                </a:solidFill>
                <a:sym typeface="Gill Sans" charset="0"/>
              </a:rPr>
              <a:t>built into</a:t>
            </a:r>
            <a:r>
              <a:rPr lang="en-US" sz="2400" dirty="0" smtClean="0">
                <a:solidFill>
                  <a:srgbClr val="FF0000"/>
                </a:solidFill>
                <a:sym typeface="Gill Sans" charset="0"/>
              </a:rPr>
              <a:t> every string </a:t>
            </a:r>
            <a:r>
              <a:rPr lang="en-US" sz="2400" dirty="0" smtClean="0">
                <a:sym typeface="Gill Sans" charset="0"/>
              </a:rPr>
              <a:t>- we invoke them by appending the function to the string variable</a:t>
            </a:r>
          </a:p>
          <a:p>
            <a:pPr marL="421481">
              <a:buFont typeface="Gill Sans" charset="0"/>
              <a:buChar char="•"/>
              <a:defRPr/>
            </a:pPr>
            <a:r>
              <a:rPr lang="en-US" sz="2400" dirty="0" smtClean="0">
                <a:sym typeface="Gill Sans" charset="0"/>
              </a:rPr>
              <a:t>These functions </a:t>
            </a:r>
            <a:r>
              <a:rPr lang="en-US" sz="2400" dirty="0" smtClean="0">
                <a:solidFill>
                  <a:srgbClr val="FF0000"/>
                </a:solidFill>
                <a:sym typeface="Gill Sans" charset="0"/>
              </a:rPr>
              <a:t>do not modify the original string</a:t>
            </a:r>
            <a:r>
              <a:rPr lang="en-US" sz="2400" dirty="0" smtClean="0">
                <a:sym typeface="Gill Sans" charset="0"/>
              </a:rPr>
              <a:t>, instead they </a:t>
            </a:r>
            <a:r>
              <a:rPr lang="en-US" sz="2400" dirty="0" smtClean="0">
                <a:solidFill>
                  <a:srgbClr val="FF0000"/>
                </a:solidFill>
                <a:sym typeface="Gill Sans" charset="0"/>
              </a:rPr>
              <a:t>return a new string that has been altered</a:t>
            </a:r>
          </a:p>
        </p:txBody>
      </p:sp>
      <p:sp>
        <p:nvSpPr>
          <p:cNvPr id="5" name="Rectangle 1"/>
          <p:cNvSpPr txBox="1">
            <a:spLocks noChangeArrowheads="1"/>
          </p:cNvSpPr>
          <p:nvPr/>
        </p:nvSpPr>
        <p:spPr bwMode="auto">
          <a:xfrm>
            <a:off x="2002183" y="409079"/>
            <a:ext cx="648072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rgbClr val="28166F"/>
                </a:solidFill>
                <a:effectLst>
                  <a:outerShdw blurRad="38100" dist="38100" dir="2700000" algn="tl">
                    <a:srgbClr val="000000">
                      <a:alpha val="43137"/>
                    </a:srgbClr>
                  </a:outerShdw>
                </a:effectLst>
                <a:latin typeface="Trebuchet MS" pitchFamily="34" charset="0"/>
                <a:ea typeface="+mj-ea"/>
                <a:cs typeface="+mj-cs"/>
              </a:defRPr>
            </a:lvl1pPr>
            <a:lvl2pPr algn="ctr" rtl="0" eaLnBrk="1" fontAlgn="base" hangingPunct="1">
              <a:spcBef>
                <a:spcPct val="0"/>
              </a:spcBef>
              <a:spcAft>
                <a:spcPct val="0"/>
              </a:spcAft>
              <a:defRPr sz="4400">
                <a:solidFill>
                  <a:srgbClr val="28166F"/>
                </a:solidFill>
                <a:latin typeface="Trebuchet MS" pitchFamily="34" charset="0"/>
              </a:defRPr>
            </a:lvl2pPr>
            <a:lvl3pPr algn="ctr" rtl="0" eaLnBrk="1" fontAlgn="base" hangingPunct="1">
              <a:spcBef>
                <a:spcPct val="0"/>
              </a:spcBef>
              <a:spcAft>
                <a:spcPct val="0"/>
              </a:spcAft>
              <a:defRPr sz="4400">
                <a:solidFill>
                  <a:srgbClr val="28166F"/>
                </a:solidFill>
                <a:latin typeface="Trebuchet MS" pitchFamily="34" charset="0"/>
              </a:defRPr>
            </a:lvl3pPr>
            <a:lvl4pPr algn="ctr" rtl="0" eaLnBrk="1" fontAlgn="base" hangingPunct="1">
              <a:spcBef>
                <a:spcPct val="0"/>
              </a:spcBef>
              <a:spcAft>
                <a:spcPct val="0"/>
              </a:spcAft>
              <a:defRPr sz="4400">
                <a:solidFill>
                  <a:srgbClr val="28166F"/>
                </a:solidFill>
                <a:latin typeface="Trebuchet MS" pitchFamily="34" charset="0"/>
              </a:defRPr>
            </a:lvl4pPr>
            <a:lvl5pPr algn="ctr" rtl="0" eaLnBrk="1" fontAlgn="base" hangingPunct="1">
              <a:spcBef>
                <a:spcPct val="0"/>
              </a:spcBef>
              <a:spcAft>
                <a:spcPct val="0"/>
              </a:spcAft>
              <a:defRPr sz="4400">
                <a:solidFill>
                  <a:srgbClr val="28166F"/>
                </a:solidFill>
                <a:latin typeface="Trebuchet MS"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defRPr/>
            </a:pPr>
            <a:r>
              <a:rPr lang="en-US" sz="3200" dirty="0">
                <a:solidFill>
                  <a:srgbClr val="002060"/>
                </a:solidFill>
                <a:effectLst/>
                <a:sym typeface="Gill Sans" charset="0"/>
              </a:rPr>
              <a:t>String </a:t>
            </a:r>
            <a:r>
              <a:rPr lang="en-US" sz="3200" dirty="0" smtClean="0">
                <a:solidFill>
                  <a:srgbClr val="002060"/>
                </a:solidFill>
                <a:effectLst/>
                <a:sym typeface="Gill Sans" charset="0"/>
              </a:rPr>
              <a:t>Library (1)</a:t>
            </a:r>
            <a:endParaRPr lang="en-US" sz="3200" dirty="0" smtClean="0">
              <a:solidFill>
                <a:srgbClr val="002060"/>
              </a:solidFill>
              <a:effectLst/>
              <a:sym typeface="Gill Sans"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0131" y="2061849"/>
            <a:ext cx="3590641" cy="2715423"/>
          </a:xfrm>
          <a:prstGeom prst="rect">
            <a:avLst/>
          </a:prstGeom>
        </p:spPr>
      </p:pic>
    </p:spTree>
    <p:extLst>
      <p:ext uri="{BB962C8B-B14F-4D97-AF65-F5344CB8AC3E}">
        <p14:creationId xmlns:p14="http://schemas.microsoft.com/office/powerpoint/2010/main" val="22110122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p:cNvSpPr>
          <p:nvPr/>
        </p:nvSpPr>
        <p:spPr bwMode="auto">
          <a:xfrm>
            <a:off x="2002183" y="5771241"/>
            <a:ext cx="5676234"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025" dirty="0">
                <a:solidFill>
                  <a:schemeClr val="tx1"/>
                </a:solidFill>
                <a:latin typeface="Trebuchet MS" panose="020B0603020202020204" pitchFamily="34" charset="0"/>
                <a:ea typeface="MS PGothic" panose="020B0600070205080204" pitchFamily="34" charset="-128"/>
              </a:rPr>
              <a:t>http://docs.python.org/lib/string-methods.html</a:t>
            </a:r>
          </a:p>
        </p:txBody>
      </p:sp>
      <p:sp>
        <p:nvSpPr>
          <p:cNvPr id="52226" name="Rectangle 2"/>
          <p:cNvSpPr>
            <a:spLocks/>
          </p:cNvSpPr>
          <p:nvPr/>
        </p:nvSpPr>
        <p:spPr bwMode="auto">
          <a:xfrm>
            <a:off x="1001291" y="1728174"/>
            <a:ext cx="7340203"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200" dirty="0">
                <a:solidFill>
                  <a:schemeClr val="tx1"/>
                </a:solidFill>
                <a:latin typeface="Trebuchet MS" panose="020B0603020202020204" pitchFamily="34" charset="0"/>
                <a:ea typeface="MS PGothic" panose="020B0600070205080204" pitchFamily="34" charset="-128"/>
              </a:rPr>
              <a:t>&gt;&gt;&gt; </a:t>
            </a:r>
            <a:r>
              <a:rPr lang="en-US" altLang="en-US" sz="2200" dirty="0" err="1" smtClean="0">
                <a:solidFill>
                  <a:schemeClr val="tx1"/>
                </a:solidFill>
                <a:latin typeface="Trebuchet MS" panose="020B0603020202020204" pitchFamily="34" charset="0"/>
                <a:ea typeface="MS PGothic" panose="020B0600070205080204" pitchFamily="34" charset="-128"/>
              </a:rPr>
              <a:t>aString</a:t>
            </a:r>
            <a:r>
              <a:rPr lang="en-US" altLang="en-US" sz="2200" dirty="0" smtClean="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Hello world</a:t>
            </a:r>
            <a:r>
              <a:rPr lang="fr-FR" altLang="en-US" sz="2200" dirty="0">
                <a:solidFill>
                  <a:schemeClr val="tx1"/>
                </a:solidFill>
                <a:latin typeface="Trebuchet MS" panose="020B0603020202020204" pitchFamily="34" charset="0"/>
                <a:ea typeface="MS PGothic" panose="020B0600070205080204" pitchFamily="34" charset="-128"/>
              </a:rPr>
              <a:t>’</a:t>
            </a:r>
          </a:p>
          <a:p>
            <a:pPr eaLnBrk="1" hangingPunct="1"/>
            <a:r>
              <a:rPr lang="en-US" altLang="en-US" sz="2200" dirty="0">
                <a:solidFill>
                  <a:schemeClr val="tx1"/>
                </a:solidFill>
                <a:latin typeface="Trebuchet MS" panose="020B0603020202020204" pitchFamily="34" charset="0"/>
                <a:ea typeface="MS PGothic" panose="020B0600070205080204" pitchFamily="34" charset="-128"/>
              </a:rPr>
              <a:t>&gt;&gt;&gt; </a:t>
            </a:r>
            <a:r>
              <a:rPr lang="en-US" altLang="en-US" sz="2200" dirty="0" smtClean="0">
                <a:solidFill>
                  <a:srgbClr val="FF0000"/>
                </a:solidFill>
                <a:latin typeface="Trebuchet MS" panose="020B0603020202020204" pitchFamily="34" charset="0"/>
                <a:ea typeface="MS PGothic" panose="020B0600070205080204" pitchFamily="34" charset="-128"/>
              </a:rPr>
              <a:t>type</a:t>
            </a:r>
            <a:r>
              <a:rPr lang="en-US" altLang="en-US" sz="2200" dirty="0" smtClean="0">
                <a:solidFill>
                  <a:schemeClr val="tx1"/>
                </a:solidFill>
                <a:latin typeface="Trebuchet MS" panose="020B0603020202020204" pitchFamily="34" charset="0"/>
                <a:ea typeface="MS PGothic" panose="020B0600070205080204" pitchFamily="34" charset="-128"/>
              </a:rPr>
              <a:t>(</a:t>
            </a:r>
            <a:r>
              <a:rPr lang="en-US" altLang="en-US" sz="2200" dirty="0" err="1">
                <a:solidFill>
                  <a:schemeClr val="tx1"/>
                </a:solidFill>
                <a:latin typeface="Trebuchet MS" panose="020B0603020202020204" pitchFamily="34" charset="0"/>
                <a:ea typeface="MS PGothic" panose="020B0600070205080204" pitchFamily="34" charset="-128"/>
              </a:rPr>
              <a:t>aString</a:t>
            </a:r>
            <a:r>
              <a:rPr lang="en-US" altLang="en-US" sz="2200" dirty="0" smtClean="0">
                <a:solidFill>
                  <a:schemeClr val="tx1"/>
                </a:solidFill>
                <a:latin typeface="Trebuchet MS" panose="020B0603020202020204" pitchFamily="34" charset="0"/>
                <a:ea typeface="MS PGothic" panose="020B0600070205080204" pitchFamily="34" charset="-128"/>
              </a:rPr>
              <a:t>)</a:t>
            </a:r>
          </a:p>
          <a:p>
            <a:pPr algn="l" eaLnBrk="1" hangingPunct="1"/>
            <a:r>
              <a:rPr lang="fr-FR" altLang="en-US" sz="2200" dirty="0" smtClean="0">
                <a:solidFill>
                  <a:schemeClr val="tx1"/>
                </a:solidFill>
                <a:latin typeface="Trebuchet MS" panose="020B0603020202020204" pitchFamily="34" charset="0"/>
                <a:ea typeface="MS PGothic" panose="020B0600070205080204" pitchFamily="34" charset="-128"/>
              </a:rPr>
              <a:t>'</a:t>
            </a:r>
            <a:r>
              <a:rPr lang="en-US" altLang="en-US" sz="2200" dirty="0" err="1">
                <a:solidFill>
                  <a:schemeClr val="tx1"/>
                </a:solidFill>
                <a:latin typeface="Trebuchet MS" panose="020B0603020202020204" pitchFamily="34" charset="0"/>
                <a:ea typeface="MS PGothic" panose="020B0600070205080204" pitchFamily="34" charset="-128"/>
              </a:rPr>
              <a:t>str</a:t>
            </a:r>
            <a:r>
              <a:rPr lang="fr-FR" altLang="en-US" sz="2200" dirty="0" smtClean="0">
                <a:solidFill>
                  <a:schemeClr val="tx1"/>
                </a:solidFill>
                <a:latin typeface="Trebuchet MS" panose="020B0603020202020204" pitchFamily="34" charset="0"/>
                <a:ea typeface="MS PGothic" panose="020B0600070205080204" pitchFamily="34" charset="-128"/>
              </a:rPr>
              <a:t>'</a:t>
            </a:r>
            <a:endParaRPr lang="en-US" altLang="en-US" sz="2200" dirty="0">
              <a:solidFill>
                <a:schemeClr val="tx1"/>
              </a:solidFill>
              <a:latin typeface="Trebuchet MS" panose="020B0603020202020204" pitchFamily="34" charset="0"/>
              <a:ea typeface="MS PGothic" panose="020B0600070205080204" pitchFamily="34" charset="-128"/>
            </a:endParaRPr>
          </a:p>
          <a:p>
            <a:pPr eaLnBrk="1" hangingPunct="1"/>
            <a:r>
              <a:rPr lang="en-US" altLang="en-US" sz="2200" dirty="0">
                <a:solidFill>
                  <a:schemeClr val="tx1"/>
                </a:solidFill>
                <a:latin typeface="Trebuchet MS" panose="020B0603020202020204" pitchFamily="34" charset="0"/>
                <a:ea typeface="MS PGothic" panose="020B0600070205080204" pitchFamily="34" charset="-128"/>
              </a:rPr>
              <a:t>&gt;&gt;&gt; </a:t>
            </a:r>
            <a:r>
              <a:rPr lang="en-US" altLang="en-US" sz="2200" dirty="0" err="1" smtClean="0">
                <a:solidFill>
                  <a:srgbClr val="FF0000"/>
                </a:solidFill>
                <a:latin typeface="Trebuchet MS" panose="020B0603020202020204" pitchFamily="34" charset="0"/>
                <a:ea typeface="MS PGothic" panose="020B0600070205080204" pitchFamily="34" charset="-128"/>
              </a:rPr>
              <a:t>dir</a:t>
            </a:r>
            <a:r>
              <a:rPr lang="en-US" altLang="en-US" sz="2200" dirty="0" smtClean="0">
                <a:solidFill>
                  <a:schemeClr val="tx1"/>
                </a:solidFill>
                <a:latin typeface="Trebuchet MS" panose="020B0603020202020204" pitchFamily="34" charset="0"/>
                <a:ea typeface="MS PGothic" panose="020B0600070205080204" pitchFamily="34" charset="-128"/>
              </a:rPr>
              <a:t>(</a:t>
            </a:r>
            <a:r>
              <a:rPr lang="en-US" altLang="en-US" sz="2200" dirty="0" err="1">
                <a:solidFill>
                  <a:schemeClr val="tx1"/>
                </a:solidFill>
                <a:latin typeface="Trebuchet MS" panose="020B0603020202020204" pitchFamily="34" charset="0"/>
                <a:ea typeface="MS PGothic" panose="020B0600070205080204" pitchFamily="34" charset="-128"/>
              </a:rPr>
              <a:t>aString</a:t>
            </a:r>
            <a:r>
              <a:rPr lang="en-US" altLang="en-US" sz="2200" dirty="0" smtClean="0">
                <a:solidFill>
                  <a:schemeClr val="tx1"/>
                </a:solidFill>
                <a:latin typeface="Trebuchet MS" panose="020B0603020202020204" pitchFamily="34" charset="0"/>
                <a:ea typeface="MS PGothic" panose="020B0600070205080204" pitchFamily="34" charset="-128"/>
              </a:rPr>
              <a:t>)</a:t>
            </a:r>
            <a:endParaRPr lang="en-US" altLang="en-US" sz="2200" dirty="0">
              <a:solidFill>
                <a:schemeClr val="tx1"/>
              </a:solidFill>
              <a:latin typeface="Trebuchet MS" panose="020B0603020202020204" pitchFamily="34" charset="0"/>
              <a:ea typeface="MS PGothic" panose="020B0600070205080204" pitchFamily="34" charset="-128"/>
            </a:endParaRPr>
          </a:p>
          <a:p>
            <a:pPr algn="l" eaLnBrk="1" hangingPunct="1"/>
            <a:r>
              <a:rPr lang="en-US" altLang="en-US" sz="2200" dirty="0">
                <a:solidFill>
                  <a:schemeClr val="tx1"/>
                </a:solidFill>
                <a:latin typeface="Trebuchet MS" panose="020B0603020202020204" pitchFamily="34" charset="0"/>
                <a:ea typeface="MS PGothic" panose="020B0600070205080204" pitchFamily="34" charset="-128"/>
              </a:rPr>
              <a:t>[</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capitalize</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center</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count</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decode</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encode</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err="1">
                <a:solidFill>
                  <a:schemeClr val="tx1"/>
                </a:solidFill>
                <a:latin typeface="Trebuchet MS" panose="020B0603020202020204" pitchFamily="34" charset="0"/>
                <a:ea typeface="MS PGothic" panose="020B0600070205080204" pitchFamily="34" charset="-128"/>
              </a:rPr>
              <a:t>endswith</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err="1">
                <a:solidFill>
                  <a:schemeClr val="tx1"/>
                </a:solidFill>
                <a:latin typeface="Trebuchet MS" panose="020B0603020202020204" pitchFamily="34" charset="0"/>
                <a:ea typeface="MS PGothic" panose="020B0600070205080204" pitchFamily="34" charset="-128"/>
              </a:rPr>
              <a:t>expandtabs</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find</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format</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index</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err="1">
                <a:solidFill>
                  <a:schemeClr val="tx1"/>
                </a:solidFill>
                <a:latin typeface="Trebuchet MS" panose="020B0603020202020204" pitchFamily="34" charset="0"/>
                <a:ea typeface="MS PGothic" panose="020B0600070205080204" pitchFamily="34" charset="-128"/>
              </a:rPr>
              <a:t>isalnum</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err="1">
                <a:solidFill>
                  <a:schemeClr val="tx1"/>
                </a:solidFill>
                <a:latin typeface="Trebuchet MS" panose="020B0603020202020204" pitchFamily="34" charset="0"/>
                <a:ea typeface="MS PGothic" panose="020B0600070205080204" pitchFamily="34" charset="-128"/>
              </a:rPr>
              <a:t>isalpha</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err="1">
                <a:solidFill>
                  <a:schemeClr val="tx1"/>
                </a:solidFill>
                <a:latin typeface="Trebuchet MS" panose="020B0603020202020204" pitchFamily="34" charset="0"/>
                <a:ea typeface="MS PGothic" panose="020B0600070205080204" pitchFamily="34" charset="-128"/>
              </a:rPr>
              <a:t>isdigit</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err="1">
                <a:solidFill>
                  <a:schemeClr val="tx1"/>
                </a:solidFill>
                <a:latin typeface="Trebuchet MS" panose="020B0603020202020204" pitchFamily="34" charset="0"/>
                <a:ea typeface="MS PGothic" panose="020B0600070205080204" pitchFamily="34" charset="-128"/>
              </a:rPr>
              <a:t>islower</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err="1">
                <a:solidFill>
                  <a:schemeClr val="tx1"/>
                </a:solidFill>
                <a:latin typeface="Trebuchet MS" panose="020B0603020202020204" pitchFamily="34" charset="0"/>
                <a:ea typeface="MS PGothic" panose="020B0600070205080204" pitchFamily="34" charset="-128"/>
              </a:rPr>
              <a:t>isspace</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err="1">
                <a:solidFill>
                  <a:schemeClr val="tx1"/>
                </a:solidFill>
                <a:latin typeface="Trebuchet MS" panose="020B0603020202020204" pitchFamily="34" charset="0"/>
                <a:ea typeface="MS PGothic" panose="020B0600070205080204" pitchFamily="34" charset="-128"/>
              </a:rPr>
              <a:t>istitle</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err="1">
                <a:solidFill>
                  <a:schemeClr val="tx1"/>
                </a:solidFill>
                <a:latin typeface="Trebuchet MS" panose="020B0603020202020204" pitchFamily="34" charset="0"/>
                <a:ea typeface="MS PGothic" panose="020B0600070205080204" pitchFamily="34" charset="-128"/>
              </a:rPr>
              <a:t>isupper</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join</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err="1">
                <a:solidFill>
                  <a:schemeClr val="tx1"/>
                </a:solidFill>
                <a:latin typeface="Trebuchet MS" panose="020B0603020202020204" pitchFamily="34" charset="0"/>
                <a:ea typeface="MS PGothic" panose="020B0600070205080204" pitchFamily="34" charset="-128"/>
              </a:rPr>
              <a:t>ljust</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lower</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err="1">
                <a:solidFill>
                  <a:schemeClr val="tx1"/>
                </a:solidFill>
                <a:latin typeface="Trebuchet MS" panose="020B0603020202020204" pitchFamily="34" charset="0"/>
                <a:ea typeface="MS PGothic" panose="020B0600070205080204" pitchFamily="34" charset="-128"/>
              </a:rPr>
              <a:t>lstrip</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partition</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replace</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err="1">
                <a:solidFill>
                  <a:schemeClr val="tx1"/>
                </a:solidFill>
                <a:latin typeface="Trebuchet MS" panose="020B0603020202020204" pitchFamily="34" charset="0"/>
                <a:ea typeface="MS PGothic" panose="020B0600070205080204" pitchFamily="34" charset="-128"/>
              </a:rPr>
              <a:t>rfind</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err="1">
                <a:solidFill>
                  <a:schemeClr val="tx1"/>
                </a:solidFill>
                <a:latin typeface="Trebuchet MS" panose="020B0603020202020204" pitchFamily="34" charset="0"/>
                <a:ea typeface="MS PGothic" panose="020B0600070205080204" pitchFamily="34" charset="-128"/>
              </a:rPr>
              <a:t>rindex</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err="1">
                <a:solidFill>
                  <a:schemeClr val="tx1"/>
                </a:solidFill>
                <a:latin typeface="Trebuchet MS" panose="020B0603020202020204" pitchFamily="34" charset="0"/>
                <a:ea typeface="MS PGothic" panose="020B0600070205080204" pitchFamily="34" charset="-128"/>
              </a:rPr>
              <a:t>rjust</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err="1">
                <a:solidFill>
                  <a:schemeClr val="tx1"/>
                </a:solidFill>
                <a:latin typeface="Trebuchet MS" panose="020B0603020202020204" pitchFamily="34" charset="0"/>
                <a:ea typeface="MS PGothic" panose="020B0600070205080204" pitchFamily="34" charset="-128"/>
              </a:rPr>
              <a:t>rpartition</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err="1">
                <a:solidFill>
                  <a:schemeClr val="tx1"/>
                </a:solidFill>
                <a:latin typeface="Trebuchet MS" panose="020B0603020202020204" pitchFamily="34" charset="0"/>
                <a:ea typeface="MS PGothic" panose="020B0600070205080204" pitchFamily="34" charset="-128"/>
              </a:rPr>
              <a:t>rsplit</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err="1">
                <a:solidFill>
                  <a:schemeClr val="tx1"/>
                </a:solidFill>
                <a:latin typeface="Trebuchet MS" panose="020B0603020202020204" pitchFamily="34" charset="0"/>
                <a:ea typeface="MS PGothic" panose="020B0600070205080204" pitchFamily="34" charset="-128"/>
              </a:rPr>
              <a:t>rstrip</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split</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err="1">
                <a:solidFill>
                  <a:schemeClr val="tx1"/>
                </a:solidFill>
                <a:latin typeface="Trebuchet MS" panose="020B0603020202020204" pitchFamily="34" charset="0"/>
                <a:ea typeface="MS PGothic" panose="020B0600070205080204" pitchFamily="34" charset="-128"/>
              </a:rPr>
              <a:t>splitlines</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err="1">
                <a:solidFill>
                  <a:schemeClr val="tx1"/>
                </a:solidFill>
                <a:latin typeface="Trebuchet MS" panose="020B0603020202020204" pitchFamily="34" charset="0"/>
                <a:ea typeface="MS PGothic" panose="020B0600070205080204" pitchFamily="34" charset="-128"/>
              </a:rPr>
              <a:t>startswith</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strip</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err="1">
                <a:solidFill>
                  <a:schemeClr val="tx1"/>
                </a:solidFill>
                <a:latin typeface="Trebuchet MS" panose="020B0603020202020204" pitchFamily="34" charset="0"/>
                <a:ea typeface="MS PGothic" panose="020B0600070205080204" pitchFamily="34" charset="-128"/>
              </a:rPr>
              <a:t>swapcase</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title</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translate</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upper</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err="1">
                <a:solidFill>
                  <a:schemeClr val="tx1"/>
                </a:solidFill>
                <a:latin typeface="Trebuchet MS" panose="020B0603020202020204" pitchFamily="34" charset="0"/>
                <a:ea typeface="MS PGothic" panose="020B0600070205080204" pitchFamily="34" charset="-128"/>
              </a:rPr>
              <a:t>zfill</a:t>
            </a:r>
            <a:r>
              <a:rPr lang="fr-FR" altLang="en-US" sz="2200" dirty="0">
                <a:solidFill>
                  <a:schemeClr val="tx1"/>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a:t>
            </a:r>
          </a:p>
        </p:txBody>
      </p:sp>
      <p:sp>
        <p:nvSpPr>
          <p:cNvPr id="4" name="Rectangle 1"/>
          <p:cNvSpPr txBox="1">
            <a:spLocks noChangeArrowheads="1"/>
          </p:cNvSpPr>
          <p:nvPr/>
        </p:nvSpPr>
        <p:spPr bwMode="auto">
          <a:xfrm>
            <a:off x="2002183" y="409079"/>
            <a:ext cx="648072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rgbClr val="28166F"/>
                </a:solidFill>
                <a:effectLst>
                  <a:outerShdw blurRad="38100" dist="38100" dir="2700000" algn="tl">
                    <a:srgbClr val="000000">
                      <a:alpha val="43137"/>
                    </a:srgbClr>
                  </a:outerShdw>
                </a:effectLst>
                <a:latin typeface="Trebuchet MS" pitchFamily="34" charset="0"/>
                <a:ea typeface="+mj-ea"/>
                <a:cs typeface="+mj-cs"/>
              </a:defRPr>
            </a:lvl1pPr>
            <a:lvl2pPr algn="ctr" rtl="0" eaLnBrk="1" fontAlgn="base" hangingPunct="1">
              <a:spcBef>
                <a:spcPct val="0"/>
              </a:spcBef>
              <a:spcAft>
                <a:spcPct val="0"/>
              </a:spcAft>
              <a:defRPr sz="4400">
                <a:solidFill>
                  <a:srgbClr val="28166F"/>
                </a:solidFill>
                <a:latin typeface="Trebuchet MS" pitchFamily="34" charset="0"/>
              </a:defRPr>
            </a:lvl2pPr>
            <a:lvl3pPr algn="ctr" rtl="0" eaLnBrk="1" fontAlgn="base" hangingPunct="1">
              <a:spcBef>
                <a:spcPct val="0"/>
              </a:spcBef>
              <a:spcAft>
                <a:spcPct val="0"/>
              </a:spcAft>
              <a:defRPr sz="4400">
                <a:solidFill>
                  <a:srgbClr val="28166F"/>
                </a:solidFill>
                <a:latin typeface="Trebuchet MS" pitchFamily="34" charset="0"/>
              </a:defRPr>
            </a:lvl3pPr>
            <a:lvl4pPr algn="ctr" rtl="0" eaLnBrk="1" fontAlgn="base" hangingPunct="1">
              <a:spcBef>
                <a:spcPct val="0"/>
              </a:spcBef>
              <a:spcAft>
                <a:spcPct val="0"/>
              </a:spcAft>
              <a:defRPr sz="4400">
                <a:solidFill>
                  <a:srgbClr val="28166F"/>
                </a:solidFill>
                <a:latin typeface="Trebuchet MS" pitchFamily="34" charset="0"/>
              </a:defRPr>
            </a:lvl4pPr>
            <a:lvl5pPr algn="ctr" rtl="0" eaLnBrk="1" fontAlgn="base" hangingPunct="1">
              <a:spcBef>
                <a:spcPct val="0"/>
              </a:spcBef>
              <a:spcAft>
                <a:spcPct val="0"/>
              </a:spcAft>
              <a:defRPr sz="4400">
                <a:solidFill>
                  <a:srgbClr val="28166F"/>
                </a:solidFill>
                <a:latin typeface="Trebuchet MS"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defRPr/>
            </a:pPr>
            <a:r>
              <a:rPr lang="en-US" sz="3200" dirty="0">
                <a:solidFill>
                  <a:srgbClr val="002060"/>
                </a:solidFill>
                <a:effectLst/>
                <a:sym typeface="Gill Sans" charset="0"/>
              </a:rPr>
              <a:t>String </a:t>
            </a:r>
            <a:r>
              <a:rPr lang="en-US" sz="3200" dirty="0" smtClean="0">
                <a:solidFill>
                  <a:srgbClr val="002060"/>
                </a:solidFill>
                <a:effectLst/>
                <a:sym typeface="Gill Sans" charset="0"/>
              </a:rPr>
              <a:t>Library (2)</a:t>
            </a:r>
            <a:endParaRPr lang="en-US" sz="3200" dirty="0" smtClean="0">
              <a:solidFill>
                <a:srgbClr val="002060"/>
              </a:solidFill>
              <a:effectLst/>
              <a:sym typeface="Gill Sans" charset="0"/>
            </a:endParaRPr>
          </a:p>
        </p:txBody>
      </p:sp>
    </p:spTree>
    <p:extLst>
      <p:ext uri="{BB962C8B-B14F-4D97-AF65-F5344CB8AC3E}">
        <p14:creationId xmlns:p14="http://schemas.microsoft.com/office/powerpoint/2010/main" val="27463527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239294" y="1984944"/>
            <a:ext cx="4645216" cy="3436144"/>
          </a:xfrm>
        </p:spPr>
        <p:txBody>
          <a:bodyPr/>
          <a:lstStyle/>
          <a:p>
            <a:pPr marL="421481">
              <a:buFont typeface="Gill Sans" charset="0"/>
              <a:buChar char="•"/>
              <a:defRPr/>
            </a:pPr>
            <a:r>
              <a:rPr lang="en-US" sz="2400" dirty="0" smtClean="0">
                <a:sym typeface="Gill Sans" charset="0"/>
              </a:rPr>
              <a:t>We use the </a:t>
            </a:r>
            <a:r>
              <a:rPr lang="en-US" sz="2400" dirty="0" smtClean="0">
                <a:solidFill>
                  <a:srgbClr val="FF0000"/>
                </a:solidFill>
                <a:sym typeface="Gill Sans" charset="0"/>
              </a:rPr>
              <a:t>find() </a:t>
            </a:r>
            <a:r>
              <a:rPr lang="en-US" sz="2400" dirty="0" smtClean="0">
                <a:sym typeface="Gill Sans" charset="0"/>
              </a:rPr>
              <a:t>function to </a:t>
            </a:r>
            <a:r>
              <a:rPr lang="en-US" sz="2400" dirty="0" smtClean="0">
                <a:solidFill>
                  <a:srgbClr val="FF0000"/>
                </a:solidFill>
                <a:sym typeface="Gill Sans" charset="0"/>
              </a:rPr>
              <a:t>search</a:t>
            </a:r>
            <a:r>
              <a:rPr lang="en-US" sz="2400" dirty="0" smtClean="0">
                <a:sym typeface="Gill Sans" charset="0"/>
              </a:rPr>
              <a:t> for a </a:t>
            </a:r>
            <a:r>
              <a:rPr lang="en-US" sz="2400" dirty="0" smtClean="0">
                <a:solidFill>
                  <a:srgbClr val="FF0000"/>
                </a:solidFill>
                <a:sym typeface="Gill Sans" charset="0"/>
              </a:rPr>
              <a:t>substring</a:t>
            </a:r>
            <a:r>
              <a:rPr lang="en-US" sz="2400" dirty="0" smtClean="0">
                <a:sym typeface="Gill Sans" charset="0"/>
              </a:rPr>
              <a:t> within another string</a:t>
            </a:r>
          </a:p>
          <a:p>
            <a:pPr marL="421481">
              <a:buFont typeface="Gill Sans" charset="0"/>
              <a:buChar char="•"/>
              <a:defRPr/>
            </a:pPr>
            <a:r>
              <a:rPr lang="en-US" sz="2400" dirty="0" smtClean="0">
                <a:sym typeface="Gill Sans" charset="0"/>
              </a:rPr>
              <a:t>find() finds </a:t>
            </a:r>
            <a:r>
              <a:rPr lang="en-US" sz="2400" dirty="0" smtClean="0">
                <a:solidFill>
                  <a:srgbClr val="FF0000"/>
                </a:solidFill>
                <a:sym typeface="Gill Sans" charset="0"/>
              </a:rPr>
              <a:t>the first </a:t>
            </a:r>
            <a:r>
              <a:rPr lang="en-US" sz="2400" dirty="0" smtClean="0">
                <a:solidFill>
                  <a:srgbClr val="FF0000"/>
                </a:solidFill>
                <a:sym typeface="Gill Sans" charset="0"/>
              </a:rPr>
              <a:t>occurrence </a:t>
            </a:r>
            <a:r>
              <a:rPr lang="en-US" sz="2400" dirty="0" smtClean="0">
                <a:sym typeface="Gill Sans" charset="0"/>
              </a:rPr>
              <a:t>of the substring</a:t>
            </a:r>
          </a:p>
          <a:p>
            <a:pPr marL="421481">
              <a:buFont typeface="Gill Sans" charset="0"/>
              <a:buChar char="•"/>
              <a:defRPr/>
            </a:pPr>
            <a:r>
              <a:rPr lang="en-US" sz="2400" dirty="0" smtClean="0">
                <a:solidFill>
                  <a:srgbClr val="FF0000"/>
                </a:solidFill>
                <a:sym typeface="Gill Sans" charset="0"/>
              </a:rPr>
              <a:t>If the substring is not found, find() returns -1</a:t>
            </a:r>
          </a:p>
          <a:p>
            <a:pPr marL="421481">
              <a:buFont typeface="Gill Sans" charset="0"/>
              <a:buChar char="•"/>
              <a:defRPr/>
            </a:pPr>
            <a:r>
              <a:rPr lang="en-US" sz="2400" dirty="0" smtClean="0">
                <a:sym typeface="Gill Sans" charset="0"/>
              </a:rPr>
              <a:t>Remember that string position starts at zero</a:t>
            </a:r>
          </a:p>
        </p:txBody>
      </p:sp>
      <p:sp>
        <p:nvSpPr>
          <p:cNvPr id="18" name="Rectangle 1"/>
          <p:cNvSpPr txBox="1">
            <a:spLocks noChangeArrowheads="1"/>
          </p:cNvSpPr>
          <p:nvPr/>
        </p:nvSpPr>
        <p:spPr bwMode="auto">
          <a:xfrm>
            <a:off x="2002183" y="409079"/>
            <a:ext cx="648072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rgbClr val="28166F"/>
                </a:solidFill>
                <a:effectLst>
                  <a:outerShdw blurRad="38100" dist="38100" dir="2700000" algn="tl">
                    <a:srgbClr val="000000">
                      <a:alpha val="43137"/>
                    </a:srgbClr>
                  </a:outerShdw>
                </a:effectLst>
                <a:latin typeface="Trebuchet MS" pitchFamily="34" charset="0"/>
                <a:ea typeface="+mj-ea"/>
                <a:cs typeface="+mj-cs"/>
              </a:defRPr>
            </a:lvl1pPr>
            <a:lvl2pPr algn="ctr" rtl="0" eaLnBrk="1" fontAlgn="base" hangingPunct="1">
              <a:spcBef>
                <a:spcPct val="0"/>
              </a:spcBef>
              <a:spcAft>
                <a:spcPct val="0"/>
              </a:spcAft>
              <a:defRPr sz="4400">
                <a:solidFill>
                  <a:srgbClr val="28166F"/>
                </a:solidFill>
                <a:latin typeface="Trebuchet MS" pitchFamily="34" charset="0"/>
              </a:defRPr>
            </a:lvl2pPr>
            <a:lvl3pPr algn="ctr" rtl="0" eaLnBrk="1" fontAlgn="base" hangingPunct="1">
              <a:spcBef>
                <a:spcPct val="0"/>
              </a:spcBef>
              <a:spcAft>
                <a:spcPct val="0"/>
              </a:spcAft>
              <a:defRPr sz="4400">
                <a:solidFill>
                  <a:srgbClr val="28166F"/>
                </a:solidFill>
                <a:latin typeface="Trebuchet MS" pitchFamily="34" charset="0"/>
              </a:defRPr>
            </a:lvl3pPr>
            <a:lvl4pPr algn="ctr" rtl="0" eaLnBrk="1" fontAlgn="base" hangingPunct="1">
              <a:spcBef>
                <a:spcPct val="0"/>
              </a:spcBef>
              <a:spcAft>
                <a:spcPct val="0"/>
              </a:spcAft>
              <a:defRPr sz="4400">
                <a:solidFill>
                  <a:srgbClr val="28166F"/>
                </a:solidFill>
                <a:latin typeface="Trebuchet MS" pitchFamily="34" charset="0"/>
              </a:defRPr>
            </a:lvl4pPr>
            <a:lvl5pPr algn="ctr" rtl="0" eaLnBrk="1" fontAlgn="base" hangingPunct="1">
              <a:spcBef>
                <a:spcPct val="0"/>
              </a:spcBef>
              <a:spcAft>
                <a:spcPct val="0"/>
              </a:spcAft>
              <a:defRPr sz="4400">
                <a:solidFill>
                  <a:srgbClr val="28166F"/>
                </a:solidFill>
                <a:latin typeface="Trebuchet MS"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defRPr/>
            </a:pPr>
            <a:r>
              <a:rPr lang="en-US" sz="3200" dirty="0">
                <a:solidFill>
                  <a:srgbClr val="002060"/>
                </a:solidFill>
                <a:effectLst/>
                <a:sym typeface="Gill Sans" charset="0"/>
              </a:rPr>
              <a:t>Searching a String</a:t>
            </a:r>
            <a:endParaRPr lang="en-US" sz="3200" dirty="0" smtClean="0">
              <a:solidFill>
                <a:srgbClr val="002060"/>
              </a:solidFill>
              <a:effectLst/>
              <a:sym typeface="Gill Sans" charset="0"/>
            </a:endParaRPr>
          </a:p>
        </p:txBody>
      </p:sp>
      <p:sp>
        <p:nvSpPr>
          <p:cNvPr id="20" name="Rectangle 5"/>
          <p:cNvSpPr>
            <a:spLocks/>
          </p:cNvSpPr>
          <p:nvPr/>
        </p:nvSpPr>
        <p:spPr bwMode="auto">
          <a:xfrm>
            <a:off x="5701007" y="2399282"/>
            <a:ext cx="414338" cy="41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cap="flat">
                <a:solidFill>
                  <a:srgbClr val="FF7F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[0]</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21" name="Rectangle 6"/>
          <p:cNvSpPr>
            <a:spLocks/>
          </p:cNvSpPr>
          <p:nvPr/>
        </p:nvSpPr>
        <p:spPr bwMode="auto">
          <a:xfrm>
            <a:off x="5701007" y="1984944"/>
            <a:ext cx="414338" cy="414338"/>
          </a:xfrm>
          <a:prstGeom prst="rect">
            <a:avLst/>
          </a:prstGeom>
          <a:noFill/>
          <a:ln w="50800" cap="flat">
            <a:solidFill>
              <a:srgbClr val="002060"/>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 b</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22" name="Rectangle 7"/>
          <p:cNvSpPr>
            <a:spLocks/>
          </p:cNvSpPr>
          <p:nvPr/>
        </p:nvSpPr>
        <p:spPr bwMode="auto">
          <a:xfrm>
            <a:off x="6122488" y="2399282"/>
            <a:ext cx="414338" cy="41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cap="flat">
                <a:solidFill>
                  <a:srgbClr val="FF7F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[1]</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23" name="Rectangle 8"/>
          <p:cNvSpPr>
            <a:spLocks/>
          </p:cNvSpPr>
          <p:nvPr/>
        </p:nvSpPr>
        <p:spPr bwMode="auto">
          <a:xfrm>
            <a:off x="6122488" y="1984944"/>
            <a:ext cx="414338" cy="414338"/>
          </a:xfrm>
          <a:prstGeom prst="rect">
            <a:avLst/>
          </a:prstGeom>
          <a:noFill/>
          <a:ln w="50800" cap="flat">
            <a:solidFill>
              <a:srgbClr val="002060"/>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 a</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24" name="Rectangle 9"/>
          <p:cNvSpPr>
            <a:spLocks/>
          </p:cNvSpPr>
          <p:nvPr/>
        </p:nvSpPr>
        <p:spPr bwMode="auto">
          <a:xfrm>
            <a:off x="6558257" y="2399282"/>
            <a:ext cx="414338" cy="41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cap="flat">
                <a:solidFill>
                  <a:srgbClr val="FF7F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[2]</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25" name="Rectangle 10"/>
          <p:cNvSpPr>
            <a:spLocks/>
          </p:cNvSpPr>
          <p:nvPr/>
        </p:nvSpPr>
        <p:spPr bwMode="auto">
          <a:xfrm>
            <a:off x="6558257" y="1984944"/>
            <a:ext cx="414338" cy="414338"/>
          </a:xfrm>
          <a:prstGeom prst="rect">
            <a:avLst/>
          </a:prstGeom>
          <a:noFill/>
          <a:ln w="50800" cap="flat">
            <a:solidFill>
              <a:srgbClr val="002060"/>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 n</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26" name="Rectangle 11"/>
          <p:cNvSpPr>
            <a:spLocks/>
          </p:cNvSpPr>
          <p:nvPr/>
        </p:nvSpPr>
        <p:spPr bwMode="auto">
          <a:xfrm>
            <a:off x="6979738" y="2399282"/>
            <a:ext cx="414338" cy="41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cap="flat">
                <a:solidFill>
                  <a:srgbClr val="FF7F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[3]</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27" name="Rectangle 12"/>
          <p:cNvSpPr>
            <a:spLocks/>
          </p:cNvSpPr>
          <p:nvPr/>
        </p:nvSpPr>
        <p:spPr bwMode="auto">
          <a:xfrm>
            <a:off x="6979738" y="1984944"/>
            <a:ext cx="414338" cy="414338"/>
          </a:xfrm>
          <a:prstGeom prst="rect">
            <a:avLst/>
          </a:prstGeom>
          <a:noFill/>
          <a:ln w="50800" cap="flat">
            <a:solidFill>
              <a:srgbClr val="002060"/>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 a</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28" name="Rectangle 13"/>
          <p:cNvSpPr>
            <a:spLocks/>
          </p:cNvSpPr>
          <p:nvPr/>
        </p:nvSpPr>
        <p:spPr bwMode="auto">
          <a:xfrm>
            <a:off x="7386932" y="2399282"/>
            <a:ext cx="414338" cy="41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cap="flat">
                <a:solidFill>
                  <a:srgbClr val="FF7F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[4]</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29" name="Rectangle 14"/>
          <p:cNvSpPr>
            <a:spLocks/>
          </p:cNvSpPr>
          <p:nvPr/>
        </p:nvSpPr>
        <p:spPr bwMode="auto">
          <a:xfrm>
            <a:off x="7386932" y="1984944"/>
            <a:ext cx="414338" cy="414338"/>
          </a:xfrm>
          <a:prstGeom prst="rect">
            <a:avLst/>
          </a:prstGeom>
          <a:noFill/>
          <a:ln w="50800" cap="flat">
            <a:solidFill>
              <a:srgbClr val="002060"/>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 n</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30" name="Rectangle 15"/>
          <p:cNvSpPr>
            <a:spLocks/>
          </p:cNvSpPr>
          <p:nvPr/>
        </p:nvSpPr>
        <p:spPr bwMode="auto">
          <a:xfrm>
            <a:off x="7808413" y="2399282"/>
            <a:ext cx="414338" cy="41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cap="flat">
                <a:solidFill>
                  <a:srgbClr val="FF7F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[5]</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31" name="Rectangle 16"/>
          <p:cNvSpPr>
            <a:spLocks/>
          </p:cNvSpPr>
          <p:nvPr/>
        </p:nvSpPr>
        <p:spPr bwMode="auto">
          <a:xfrm>
            <a:off x="7808413" y="1984944"/>
            <a:ext cx="414338" cy="414338"/>
          </a:xfrm>
          <a:prstGeom prst="rect">
            <a:avLst/>
          </a:prstGeom>
          <a:noFill/>
          <a:ln w="50800" cap="flat">
            <a:solidFill>
              <a:srgbClr val="002060"/>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 a</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1704" y="3227958"/>
            <a:ext cx="3361782" cy="2053169"/>
          </a:xfrm>
          <a:prstGeom prst="rect">
            <a:avLst/>
          </a:prstGeom>
        </p:spPr>
      </p:pic>
    </p:spTree>
    <p:extLst>
      <p:ext uri="{BB962C8B-B14F-4D97-AF65-F5344CB8AC3E}">
        <p14:creationId xmlns:p14="http://schemas.microsoft.com/office/powerpoint/2010/main" val="2465840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Grp="1" noChangeArrowheads="1"/>
          </p:cNvSpPr>
          <p:nvPr>
            <p:ph type="title"/>
          </p:nvPr>
        </p:nvSpPr>
        <p:spPr/>
        <p:txBody>
          <a:bodyPr/>
          <a:lstStyle/>
          <a:p>
            <a:pPr eaLnBrk="1" hangingPunct="1">
              <a:defRPr/>
            </a:pPr>
            <a:r>
              <a:rPr lang="en-US" sz="3200" dirty="0" smtClean="0">
                <a:solidFill>
                  <a:srgbClr val="002060"/>
                </a:solidFill>
                <a:effectLst/>
                <a:sym typeface="Gill Sans" charset="0"/>
              </a:rPr>
              <a:t>Search and Replace</a:t>
            </a:r>
          </a:p>
        </p:txBody>
      </p:sp>
      <p:sp>
        <p:nvSpPr>
          <p:cNvPr id="57346" name="Rectangle 2"/>
          <p:cNvSpPr>
            <a:spLocks noGrp="1" noChangeArrowheads="1"/>
          </p:cNvSpPr>
          <p:nvPr>
            <p:ph type="body" idx="1"/>
          </p:nvPr>
        </p:nvSpPr>
        <p:spPr>
          <a:xfrm>
            <a:off x="107220" y="1761882"/>
            <a:ext cx="8756013" cy="1671783"/>
          </a:xfrm>
        </p:spPr>
        <p:txBody>
          <a:bodyPr/>
          <a:lstStyle/>
          <a:p>
            <a:pPr marL="421481"/>
            <a:r>
              <a:rPr lang="en-US" altLang="en-US" sz="2400" dirty="0" smtClean="0"/>
              <a:t>The </a:t>
            </a:r>
            <a:r>
              <a:rPr lang="en-US" altLang="en-US" sz="2400" dirty="0" smtClean="0">
                <a:solidFill>
                  <a:srgbClr val="FF0000"/>
                </a:solidFill>
              </a:rPr>
              <a:t>replace() </a:t>
            </a:r>
            <a:r>
              <a:rPr lang="en-US" altLang="en-US" sz="2400" dirty="0" smtClean="0"/>
              <a:t>function is like a </a:t>
            </a:r>
            <a:r>
              <a:rPr lang="ja-JP" altLang="en-US" sz="2400" dirty="0" smtClean="0"/>
              <a:t>“</a:t>
            </a:r>
            <a:r>
              <a:rPr lang="en-US" altLang="ja-JP" sz="2400" dirty="0" smtClean="0">
                <a:solidFill>
                  <a:srgbClr val="FF0000"/>
                </a:solidFill>
              </a:rPr>
              <a:t>search and replace</a:t>
            </a:r>
            <a:r>
              <a:rPr lang="ja-JP" altLang="en-US" sz="2400" dirty="0" smtClean="0"/>
              <a:t>”</a:t>
            </a:r>
            <a:r>
              <a:rPr lang="en-US" altLang="ja-JP" sz="2400" dirty="0" smtClean="0"/>
              <a:t> operation in a word processor</a:t>
            </a:r>
          </a:p>
          <a:p>
            <a:pPr marL="421481"/>
            <a:r>
              <a:rPr lang="en-US" altLang="en-US" sz="2400" dirty="0" smtClean="0">
                <a:solidFill>
                  <a:srgbClr val="FF0000"/>
                </a:solidFill>
              </a:rPr>
              <a:t>It replaces all occurrences of the search string with the replacement string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5817" y="3626185"/>
            <a:ext cx="5718817" cy="2252101"/>
          </a:xfrm>
          <a:prstGeom prst="rect">
            <a:avLst/>
          </a:prstGeom>
        </p:spPr>
      </p:pic>
    </p:spTree>
    <p:extLst>
      <p:ext uri="{BB962C8B-B14F-4D97-AF65-F5344CB8AC3E}">
        <p14:creationId xmlns:p14="http://schemas.microsoft.com/office/powerpoint/2010/main" val="18413495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p:nvPr>
        </p:nvSpPr>
        <p:spPr/>
        <p:txBody>
          <a:bodyPr/>
          <a:lstStyle/>
          <a:p>
            <a:pPr eaLnBrk="1" hangingPunct="1">
              <a:defRPr/>
            </a:pPr>
            <a:r>
              <a:rPr lang="en-US" sz="3200" dirty="0" smtClean="0">
                <a:solidFill>
                  <a:srgbClr val="002060"/>
                </a:solidFill>
                <a:effectLst/>
                <a:sym typeface="Gill Sans" charset="0"/>
              </a:rPr>
              <a:t>Stripping Whitespace</a:t>
            </a:r>
          </a:p>
        </p:txBody>
      </p:sp>
      <p:sp>
        <p:nvSpPr>
          <p:cNvPr id="58370" name="Rectangle 2"/>
          <p:cNvSpPr>
            <a:spLocks noGrp="1" noChangeArrowheads="1"/>
          </p:cNvSpPr>
          <p:nvPr>
            <p:ph type="body" idx="1"/>
          </p:nvPr>
        </p:nvSpPr>
        <p:spPr>
          <a:xfrm>
            <a:off x="317241" y="1800065"/>
            <a:ext cx="8472195" cy="1764231"/>
          </a:xfrm>
        </p:spPr>
        <p:txBody>
          <a:bodyPr/>
          <a:lstStyle/>
          <a:p>
            <a:pPr marL="421481">
              <a:buFont typeface="Gill Sans" charset="0"/>
              <a:buChar char="•"/>
              <a:defRPr/>
            </a:pPr>
            <a:r>
              <a:rPr lang="en-US" sz="2400" dirty="0" smtClean="0">
                <a:sym typeface="Gill Sans" charset="0"/>
              </a:rPr>
              <a:t>Sometimes we want to take a string and remove whitespace at the beginning and/or end</a:t>
            </a:r>
          </a:p>
          <a:p>
            <a:pPr marL="421481">
              <a:buFont typeface="Gill Sans" charset="0"/>
              <a:buChar char="•"/>
              <a:defRPr/>
            </a:pPr>
            <a:r>
              <a:rPr lang="en-US" sz="2400" dirty="0" err="1" smtClean="0">
                <a:solidFill>
                  <a:srgbClr val="FF0000"/>
                </a:solidFill>
                <a:sym typeface="Gill Sans" charset="0"/>
              </a:rPr>
              <a:t>lstrip</a:t>
            </a:r>
            <a:r>
              <a:rPr lang="en-US" sz="2400" dirty="0" smtClean="0">
                <a:solidFill>
                  <a:srgbClr val="FF0000"/>
                </a:solidFill>
                <a:sym typeface="Gill Sans" charset="0"/>
              </a:rPr>
              <a:t>() </a:t>
            </a:r>
            <a:r>
              <a:rPr lang="en-US" sz="2400" dirty="0" smtClean="0">
                <a:sym typeface="Gill Sans" charset="0"/>
              </a:rPr>
              <a:t>and </a:t>
            </a:r>
            <a:r>
              <a:rPr lang="en-US" sz="2400" dirty="0" err="1" smtClean="0">
                <a:solidFill>
                  <a:srgbClr val="FF0000"/>
                </a:solidFill>
                <a:sym typeface="Gill Sans" charset="0"/>
              </a:rPr>
              <a:t>rstrip</a:t>
            </a:r>
            <a:r>
              <a:rPr lang="en-US" sz="2400" dirty="0" smtClean="0">
                <a:solidFill>
                  <a:srgbClr val="FF0000"/>
                </a:solidFill>
                <a:sym typeface="Gill Sans" charset="0"/>
              </a:rPr>
              <a:t>() </a:t>
            </a:r>
            <a:r>
              <a:rPr lang="en-US" sz="2400" dirty="0" smtClean="0">
                <a:sym typeface="Gill Sans" charset="0"/>
              </a:rPr>
              <a:t>to the left and right only</a:t>
            </a:r>
          </a:p>
          <a:p>
            <a:pPr marL="421481">
              <a:buFont typeface="Gill Sans" charset="0"/>
              <a:buChar char="•"/>
              <a:defRPr/>
            </a:pPr>
            <a:r>
              <a:rPr lang="en-US" sz="2400" dirty="0" smtClean="0">
                <a:solidFill>
                  <a:srgbClr val="FF0000"/>
                </a:solidFill>
                <a:sym typeface="Gill Sans" charset="0"/>
              </a:rPr>
              <a:t>strip() </a:t>
            </a:r>
            <a:r>
              <a:rPr lang="en-US" sz="2400" dirty="0">
                <a:sym typeface="Gill Sans" charset="0"/>
              </a:rPr>
              <a:t>r</a:t>
            </a:r>
            <a:r>
              <a:rPr lang="en-US" sz="2400" dirty="0" smtClean="0">
                <a:sym typeface="Gill Sans" charset="0"/>
              </a:rPr>
              <a:t>emoves </a:t>
            </a:r>
            <a:r>
              <a:rPr lang="en-US" sz="2400" dirty="0" smtClean="0">
                <a:sym typeface="Gill Sans" charset="0"/>
              </a:rPr>
              <a:t>both begin and ending whitespace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3496" y="3917583"/>
            <a:ext cx="4979683" cy="2403984"/>
          </a:xfrm>
          <a:prstGeom prst="rect">
            <a:avLst/>
          </a:prstGeom>
        </p:spPr>
      </p:pic>
    </p:spTree>
    <p:extLst>
      <p:ext uri="{BB962C8B-B14F-4D97-AF65-F5344CB8AC3E}">
        <p14:creationId xmlns:p14="http://schemas.microsoft.com/office/powerpoint/2010/main" val="6178081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001838" y="409575"/>
            <a:ext cx="6481762" cy="859185"/>
          </a:xfrm>
        </p:spPr>
        <p:txBody>
          <a:bodyPr/>
          <a:lstStyle/>
          <a:p>
            <a:r>
              <a:rPr lang="en-US" sz="3200" dirty="0">
                <a:effectLst/>
              </a:rPr>
              <a:t>Programming Languages</a:t>
            </a:r>
          </a:p>
        </p:txBody>
      </p:sp>
      <p:sp>
        <p:nvSpPr>
          <p:cNvPr id="2" name="Rectangle 1"/>
          <p:cNvSpPr/>
          <p:nvPr/>
        </p:nvSpPr>
        <p:spPr>
          <a:xfrm>
            <a:off x="1460663" y="2370178"/>
            <a:ext cx="6091180" cy="1754326"/>
          </a:xfrm>
          <a:prstGeom prst="rect">
            <a:avLst/>
          </a:prstGeom>
        </p:spPr>
        <p:txBody>
          <a:bodyPr wrap="square">
            <a:spAutoFit/>
          </a:bodyPr>
          <a:lstStyle/>
          <a:p>
            <a:pPr marL="0" indent="0" algn="ctr">
              <a:buNone/>
            </a:pPr>
            <a:r>
              <a:rPr lang="en-US" sz="5400" b="1" dirty="0">
                <a:latin typeface="Trebuchet MS" panose="020B0603020202020204" pitchFamily="34" charset="0"/>
              </a:rPr>
              <a:t>Lecture </a:t>
            </a:r>
            <a:r>
              <a:rPr lang="en-US" sz="5400" b="1" dirty="0" smtClean="0">
                <a:latin typeface="Trebuchet MS" panose="020B0603020202020204" pitchFamily="34" charset="0"/>
              </a:rPr>
              <a:t>6</a:t>
            </a:r>
            <a:endParaRPr lang="en-US" sz="5400" b="1" dirty="0">
              <a:latin typeface="Trebuchet MS" panose="020B0603020202020204" pitchFamily="34" charset="0"/>
            </a:endParaRPr>
          </a:p>
          <a:p>
            <a:pPr marL="0" indent="0" algn="ctr">
              <a:buNone/>
            </a:pPr>
            <a:r>
              <a:rPr lang="en-US" sz="5400" b="1" dirty="0" smtClean="0">
                <a:latin typeface="Trebuchet MS" panose="020B0603020202020204" pitchFamily="34" charset="0"/>
              </a:rPr>
              <a:t>Strings and Files</a:t>
            </a:r>
            <a:endParaRPr lang="en-US" sz="5400" b="1" dirty="0">
              <a:latin typeface="Trebuchet MS" panose="020B0603020202020204" pitchFamily="34" charset="0"/>
            </a:endParaRPr>
          </a:p>
        </p:txBody>
      </p:sp>
    </p:spTree>
    <p:extLst>
      <p:ext uri="{BB962C8B-B14F-4D97-AF65-F5344CB8AC3E}">
        <p14:creationId xmlns:p14="http://schemas.microsoft.com/office/powerpoint/2010/main" val="9988384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p:nvPr>
        </p:nvSpPr>
        <p:spPr/>
        <p:txBody>
          <a:bodyPr/>
          <a:lstStyle/>
          <a:p>
            <a:pPr>
              <a:defRPr/>
            </a:pPr>
            <a:r>
              <a:rPr lang="en-US" sz="3200" dirty="0">
                <a:solidFill>
                  <a:srgbClr val="002060"/>
                </a:solidFill>
                <a:effectLst/>
                <a:sym typeface="Gill Sans" charset="0"/>
              </a:rPr>
              <a:t>Parsing </a:t>
            </a:r>
            <a:r>
              <a:rPr lang="en-US" sz="3200" dirty="0" smtClean="0">
                <a:solidFill>
                  <a:srgbClr val="002060"/>
                </a:solidFill>
                <a:effectLst/>
                <a:sym typeface="Gill Sans" charset="0"/>
              </a:rPr>
              <a:t>Strings</a:t>
            </a:r>
            <a:endParaRPr lang="en-US" sz="3200" dirty="0" smtClean="0">
              <a:solidFill>
                <a:srgbClr val="002060"/>
              </a:solidFill>
              <a:effectLst/>
              <a:sym typeface="Gill Sans" charset="0"/>
            </a:endParaRPr>
          </a:p>
        </p:txBody>
      </p:sp>
      <p:sp>
        <p:nvSpPr>
          <p:cNvPr id="58370" name="Rectangle 2"/>
          <p:cNvSpPr>
            <a:spLocks noGrp="1" noChangeArrowheads="1"/>
          </p:cNvSpPr>
          <p:nvPr>
            <p:ph type="body" idx="1"/>
          </p:nvPr>
        </p:nvSpPr>
        <p:spPr>
          <a:xfrm>
            <a:off x="279919" y="1829100"/>
            <a:ext cx="8472195" cy="540875"/>
          </a:xfrm>
        </p:spPr>
        <p:txBody>
          <a:bodyPr/>
          <a:lstStyle/>
          <a:p>
            <a:pPr marL="78581" indent="0">
              <a:buNone/>
              <a:defRPr/>
            </a:pPr>
            <a:r>
              <a:rPr lang="en-US" sz="2400" dirty="0">
                <a:sym typeface="Gill Sans" charset="0"/>
              </a:rPr>
              <a:t>On Fri, Jan 2, 2015 at 4:51 PM, &lt;rbogdan@cs.upt.ro&gt; wrote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898" y="2585623"/>
            <a:ext cx="6862493" cy="3764377"/>
          </a:xfrm>
          <a:prstGeom prst="rect">
            <a:avLst/>
          </a:prstGeom>
        </p:spPr>
      </p:pic>
      <p:sp>
        <p:nvSpPr>
          <p:cNvPr id="6" name="Rectangle 3"/>
          <p:cNvSpPr>
            <a:spLocks/>
          </p:cNvSpPr>
          <p:nvPr/>
        </p:nvSpPr>
        <p:spPr bwMode="auto">
          <a:xfrm>
            <a:off x="6014869" y="1159645"/>
            <a:ext cx="3238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400" dirty="0" smtClean="0">
                <a:solidFill>
                  <a:srgbClr val="FF0000"/>
                </a:solidFill>
                <a:latin typeface="Trebuchet MS" panose="020B0603020202020204" pitchFamily="34" charset="0"/>
                <a:ea typeface="MS PGothic" panose="020B0600070205080204" pitchFamily="34" charset="-128"/>
              </a:rPr>
              <a:t>40</a:t>
            </a:r>
            <a:endParaRPr lang="en-US" altLang="en-US" sz="2400" dirty="0">
              <a:solidFill>
                <a:srgbClr val="FF0000"/>
              </a:solidFill>
              <a:latin typeface="Trebuchet MS" panose="020B0603020202020204" pitchFamily="34" charset="0"/>
              <a:ea typeface="MS PGothic" panose="020B0600070205080204" pitchFamily="34" charset="-128"/>
            </a:endParaRPr>
          </a:p>
        </p:txBody>
      </p:sp>
      <p:sp>
        <p:nvSpPr>
          <p:cNvPr id="7" name="Line 5"/>
          <p:cNvSpPr>
            <a:spLocks noChangeShapeType="1"/>
          </p:cNvSpPr>
          <p:nvPr/>
        </p:nvSpPr>
        <p:spPr bwMode="auto">
          <a:xfrm rot="10800000">
            <a:off x="6149521" y="1560225"/>
            <a:ext cx="19050" cy="373062"/>
          </a:xfrm>
          <a:prstGeom prst="line">
            <a:avLst/>
          </a:prstGeom>
          <a:noFill/>
          <a:ln w="50800">
            <a:solidFill>
              <a:srgbClr val="FF00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sz="2000">
              <a:solidFill>
                <a:srgbClr val="FF0000"/>
              </a:solidFill>
              <a:latin typeface="Trebuchet MS" panose="020B0603020202020204" pitchFamily="34" charset="0"/>
            </a:endParaRPr>
          </a:p>
        </p:txBody>
      </p:sp>
      <p:sp>
        <p:nvSpPr>
          <p:cNvPr id="8" name="Rectangle 3"/>
          <p:cNvSpPr>
            <a:spLocks/>
          </p:cNvSpPr>
          <p:nvPr/>
        </p:nvSpPr>
        <p:spPr bwMode="auto">
          <a:xfrm>
            <a:off x="7454895" y="1181418"/>
            <a:ext cx="3238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400" dirty="0">
                <a:solidFill>
                  <a:srgbClr val="FF0000"/>
                </a:solidFill>
                <a:latin typeface="Trebuchet MS" panose="020B0603020202020204" pitchFamily="34" charset="0"/>
                <a:ea typeface="MS PGothic" panose="020B0600070205080204" pitchFamily="34" charset="-128"/>
              </a:rPr>
              <a:t>5</a:t>
            </a:r>
            <a:r>
              <a:rPr lang="en-US" altLang="en-US" sz="2400" dirty="0" smtClean="0">
                <a:solidFill>
                  <a:srgbClr val="FF0000"/>
                </a:solidFill>
                <a:latin typeface="Trebuchet MS" panose="020B0603020202020204" pitchFamily="34" charset="0"/>
                <a:ea typeface="MS PGothic" panose="020B0600070205080204" pitchFamily="34" charset="-128"/>
              </a:rPr>
              <a:t>0</a:t>
            </a:r>
            <a:endParaRPr lang="en-US" altLang="en-US" sz="2400" dirty="0">
              <a:solidFill>
                <a:srgbClr val="FF0000"/>
              </a:solidFill>
              <a:latin typeface="Trebuchet MS" panose="020B0603020202020204" pitchFamily="34" charset="0"/>
              <a:ea typeface="MS PGothic" panose="020B0600070205080204" pitchFamily="34" charset="-128"/>
            </a:endParaRPr>
          </a:p>
        </p:txBody>
      </p:sp>
      <p:sp>
        <p:nvSpPr>
          <p:cNvPr id="9" name="Line 5"/>
          <p:cNvSpPr>
            <a:spLocks noChangeShapeType="1"/>
          </p:cNvSpPr>
          <p:nvPr/>
        </p:nvSpPr>
        <p:spPr bwMode="auto">
          <a:xfrm rot="10800000">
            <a:off x="7589547" y="1581998"/>
            <a:ext cx="19050" cy="373062"/>
          </a:xfrm>
          <a:prstGeom prst="line">
            <a:avLst/>
          </a:prstGeom>
          <a:noFill/>
          <a:ln w="50800">
            <a:solidFill>
              <a:srgbClr val="FF00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sz="2000">
              <a:solidFill>
                <a:srgbClr val="FF0000"/>
              </a:solidFill>
              <a:latin typeface="Trebuchet MS" panose="020B0603020202020204" pitchFamily="34" charset="0"/>
            </a:endParaRPr>
          </a:p>
        </p:txBody>
      </p:sp>
      <p:sp>
        <p:nvSpPr>
          <p:cNvPr id="5" name="Right Brace 4"/>
          <p:cNvSpPr/>
          <p:nvPr/>
        </p:nvSpPr>
        <p:spPr>
          <a:xfrm rot="5400000">
            <a:off x="6837834" y="1734254"/>
            <a:ext cx="155226" cy="1116219"/>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7521832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1927538" y="410060"/>
            <a:ext cx="6480720" cy="1000125"/>
          </a:xfrm>
        </p:spPr>
        <p:txBody>
          <a:bodyPr/>
          <a:lstStyle/>
          <a:p>
            <a:pPr eaLnBrk="1" hangingPunct="1">
              <a:defRPr/>
            </a:pPr>
            <a:r>
              <a:rPr lang="en-US" sz="3200" dirty="0" smtClean="0">
                <a:solidFill>
                  <a:srgbClr val="002060"/>
                </a:solidFill>
                <a:effectLst/>
                <a:sym typeface="Gill Sans" charset="0"/>
              </a:rPr>
              <a:t>Files</a:t>
            </a:r>
            <a:endParaRPr lang="en-US" sz="3200" dirty="0" smtClean="0">
              <a:solidFill>
                <a:srgbClr val="002060"/>
              </a:solidFill>
              <a:effectLst/>
              <a:sym typeface="Gill Sans" charset="0"/>
            </a:endParaRPr>
          </a:p>
        </p:txBody>
      </p:sp>
      <p:sp>
        <p:nvSpPr>
          <p:cNvPr id="35842" name="Rectangle 2"/>
          <p:cNvSpPr>
            <a:spLocks noGrp="1" noChangeArrowheads="1"/>
          </p:cNvSpPr>
          <p:nvPr>
            <p:ph type="body" idx="1"/>
          </p:nvPr>
        </p:nvSpPr>
        <p:spPr>
          <a:xfrm>
            <a:off x="229367" y="1688393"/>
            <a:ext cx="8560070" cy="980162"/>
          </a:xfrm>
        </p:spPr>
        <p:txBody>
          <a:bodyPr/>
          <a:lstStyle/>
          <a:p>
            <a:pPr marL="421481">
              <a:buFont typeface="Gill Sans" charset="0"/>
              <a:buChar char="•"/>
              <a:defRPr/>
            </a:pPr>
            <a:r>
              <a:rPr lang="en-US" sz="2800" dirty="0">
                <a:sym typeface="Gill Sans" charset="0"/>
              </a:rPr>
              <a:t>A text file can be thought of as a sequence of lines</a:t>
            </a:r>
            <a:endParaRPr lang="en-US" sz="2800" dirty="0" smtClean="0">
              <a:sym typeface="Gill Sans"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0714" y="2668555"/>
            <a:ext cx="4477375" cy="3648584"/>
          </a:xfrm>
          <a:prstGeom prst="rect">
            <a:avLst/>
          </a:prstGeom>
        </p:spPr>
      </p:pic>
    </p:spTree>
    <p:extLst>
      <p:ext uri="{BB962C8B-B14F-4D97-AF65-F5344CB8AC3E}">
        <p14:creationId xmlns:p14="http://schemas.microsoft.com/office/powerpoint/2010/main" val="13246150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p:txBody>
          <a:bodyPr/>
          <a:lstStyle/>
          <a:p>
            <a:pPr eaLnBrk="1" hangingPunct="1">
              <a:defRPr/>
            </a:pPr>
            <a:r>
              <a:rPr lang="en-US" sz="3200" dirty="0" smtClean="0">
                <a:solidFill>
                  <a:srgbClr val="002060"/>
                </a:solidFill>
                <a:effectLst/>
                <a:sym typeface="Gill Sans" charset="0"/>
              </a:rPr>
              <a:t>Opening </a:t>
            </a:r>
            <a:r>
              <a:rPr lang="en-US" sz="3200" dirty="0">
                <a:solidFill>
                  <a:srgbClr val="002060"/>
                </a:solidFill>
                <a:effectLst/>
                <a:sym typeface="Gill Sans" charset="0"/>
              </a:rPr>
              <a:t>F</a:t>
            </a:r>
            <a:r>
              <a:rPr lang="en-US" sz="3200" dirty="0" smtClean="0">
                <a:solidFill>
                  <a:srgbClr val="002060"/>
                </a:solidFill>
                <a:effectLst/>
                <a:sym typeface="Gill Sans" charset="0"/>
              </a:rPr>
              <a:t>iles</a:t>
            </a:r>
            <a:endParaRPr lang="en-US" sz="3200" dirty="0" smtClean="0">
              <a:solidFill>
                <a:srgbClr val="002060"/>
              </a:solidFill>
              <a:effectLst/>
              <a:sym typeface="Gill Sans" charset="0"/>
            </a:endParaRPr>
          </a:p>
        </p:txBody>
      </p:sp>
      <p:sp>
        <p:nvSpPr>
          <p:cNvPr id="20482" name="Rectangle 2"/>
          <p:cNvSpPr>
            <a:spLocks noGrp="1" noChangeArrowheads="1"/>
          </p:cNvSpPr>
          <p:nvPr>
            <p:ph type="body" idx="1"/>
          </p:nvPr>
        </p:nvSpPr>
        <p:spPr>
          <a:xfrm>
            <a:off x="450464" y="1353221"/>
            <a:ext cx="8329642" cy="3623299"/>
          </a:xfrm>
        </p:spPr>
        <p:txBody>
          <a:bodyPr/>
          <a:lstStyle/>
          <a:p>
            <a:pPr marL="421481"/>
            <a:r>
              <a:rPr lang="en-US" altLang="en-US" sz="2400" dirty="0" smtClean="0"/>
              <a:t>Before we can read the contents of the file we must tell Python which file we are going to work with and what we will be doing with the file</a:t>
            </a:r>
          </a:p>
          <a:p>
            <a:pPr marL="421481"/>
            <a:r>
              <a:rPr lang="en-US" altLang="en-US" sz="2400" dirty="0" smtClean="0"/>
              <a:t>This is done with the </a:t>
            </a:r>
            <a:r>
              <a:rPr lang="en-US" altLang="en-US" sz="2400" dirty="0" smtClean="0">
                <a:solidFill>
                  <a:srgbClr val="FF0000"/>
                </a:solidFill>
              </a:rPr>
              <a:t>open() </a:t>
            </a:r>
            <a:r>
              <a:rPr lang="en-US" altLang="en-US" sz="2400" dirty="0" smtClean="0"/>
              <a:t>function</a:t>
            </a:r>
          </a:p>
          <a:p>
            <a:pPr marL="421481"/>
            <a:r>
              <a:rPr lang="en-US" altLang="en-US" sz="2400" dirty="0" smtClean="0">
                <a:solidFill>
                  <a:srgbClr val="FF0000"/>
                </a:solidFill>
              </a:rPr>
              <a:t>open() </a:t>
            </a:r>
            <a:r>
              <a:rPr lang="en-US" altLang="en-US" sz="2400" dirty="0" smtClean="0"/>
              <a:t>returns a </a:t>
            </a:r>
            <a:r>
              <a:rPr lang="ja-JP" altLang="en-US" sz="2400" dirty="0" smtClean="0">
                <a:latin typeface="Arial" panose="020B0604020202020204" pitchFamily="34" charset="0"/>
              </a:rPr>
              <a:t>“</a:t>
            </a:r>
            <a:r>
              <a:rPr lang="en-US" altLang="ja-JP" sz="2400" dirty="0" smtClean="0">
                <a:solidFill>
                  <a:srgbClr val="FF0000"/>
                </a:solidFill>
              </a:rPr>
              <a:t>file handle</a:t>
            </a:r>
            <a:r>
              <a:rPr lang="ja-JP" altLang="en-US" sz="2400" dirty="0" smtClean="0">
                <a:latin typeface="Arial" panose="020B0604020202020204" pitchFamily="34" charset="0"/>
              </a:rPr>
              <a:t>”</a:t>
            </a:r>
            <a:r>
              <a:rPr lang="en-US" altLang="ja-JP" sz="2400" dirty="0" smtClean="0"/>
              <a:t> - a variable used to </a:t>
            </a:r>
            <a:r>
              <a:rPr lang="en-US" altLang="ja-JP" sz="2400" dirty="0" smtClean="0">
                <a:solidFill>
                  <a:srgbClr val="FF0000"/>
                </a:solidFill>
              </a:rPr>
              <a:t>perform</a:t>
            </a:r>
            <a:r>
              <a:rPr lang="en-US" altLang="ja-JP" sz="2400" dirty="0" smtClean="0"/>
              <a:t> </a:t>
            </a:r>
            <a:r>
              <a:rPr lang="en-US" altLang="ja-JP" sz="2400" dirty="0" smtClean="0">
                <a:solidFill>
                  <a:srgbClr val="FF0000"/>
                </a:solidFill>
              </a:rPr>
              <a:t>operations</a:t>
            </a:r>
            <a:r>
              <a:rPr lang="en-US" altLang="ja-JP" sz="2400" dirty="0" smtClean="0"/>
              <a:t> on the </a:t>
            </a:r>
            <a:r>
              <a:rPr lang="en-US" altLang="ja-JP" sz="2400" dirty="0" smtClean="0"/>
              <a:t>file</a:t>
            </a:r>
          </a:p>
          <a:p>
            <a:pPr marL="421481"/>
            <a:r>
              <a:rPr lang="en-US" altLang="ja-JP" sz="2400" dirty="0">
                <a:solidFill>
                  <a:srgbClr val="FF0000"/>
                </a:solidFill>
              </a:rPr>
              <a:t>handle = open(filename, mode)</a:t>
            </a:r>
          </a:p>
          <a:p>
            <a:pPr marL="421481"/>
            <a:endParaRPr lang="en-US" altLang="ja-JP" sz="24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263" y="4278423"/>
            <a:ext cx="7624843" cy="85948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3152" y="5343924"/>
            <a:ext cx="6869064" cy="1414552"/>
          </a:xfrm>
          <a:prstGeom prst="rect">
            <a:avLst/>
          </a:prstGeom>
        </p:spPr>
      </p:pic>
    </p:spTree>
    <p:extLst>
      <p:ext uri="{BB962C8B-B14F-4D97-AF65-F5344CB8AC3E}">
        <p14:creationId xmlns:p14="http://schemas.microsoft.com/office/powerpoint/2010/main" val="15496415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317240" y="2037342"/>
            <a:ext cx="4889241" cy="3766299"/>
          </a:xfrm>
        </p:spPr>
        <p:txBody>
          <a:bodyPr/>
          <a:lstStyle/>
          <a:p>
            <a:pPr marL="421481">
              <a:buFont typeface="Gill Sans" charset="0"/>
              <a:buChar char="•"/>
              <a:defRPr/>
            </a:pPr>
            <a:r>
              <a:rPr lang="en-US" sz="2800" dirty="0" smtClean="0">
                <a:sym typeface="Gill Sans" charset="0"/>
              </a:rPr>
              <a:t>We use a special character to indicate when a line ends called the "</a:t>
            </a:r>
            <a:r>
              <a:rPr lang="en-US" sz="2800" dirty="0" smtClean="0">
                <a:solidFill>
                  <a:srgbClr val="FF0000"/>
                </a:solidFill>
                <a:sym typeface="Gill Sans" charset="0"/>
              </a:rPr>
              <a:t>newline</a:t>
            </a:r>
            <a:r>
              <a:rPr lang="en-US" sz="2800" dirty="0" smtClean="0">
                <a:sym typeface="Gill Sans" charset="0"/>
              </a:rPr>
              <a:t>"</a:t>
            </a:r>
          </a:p>
          <a:p>
            <a:pPr marL="421481">
              <a:buFont typeface="Gill Sans" charset="0"/>
              <a:buChar char="•"/>
              <a:defRPr/>
            </a:pPr>
            <a:r>
              <a:rPr lang="en-US" sz="2800" dirty="0" smtClean="0">
                <a:sym typeface="Gill Sans" charset="0"/>
              </a:rPr>
              <a:t>We represent it as </a:t>
            </a:r>
            <a:r>
              <a:rPr lang="en-US" sz="2800" dirty="0" smtClean="0">
                <a:solidFill>
                  <a:srgbClr val="FF0000"/>
                </a:solidFill>
                <a:sym typeface="Gill Sans" charset="0"/>
              </a:rPr>
              <a:t>\n</a:t>
            </a:r>
            <a:r>
              <a:rPr lang="en-US" sz="2800" dirty="0" smtClean="0">
                <a:sym typeface="Gill Sans" charset="0"/>
              </a:rPr>
              <a:t> in strings </a:t>
            </a:r>
          </a:p>
          <a:p>
            <a:pPr marL="421481">
              <a:buFont typeface="Gill Sans" charset="0"/>
              <a:buChar char="•"/>
              <a:defRPr/>
            </a:pPr>
            <a:r>
              <a:rPr lang="en-US" sz="2800" dirty="0" smtClean="0">
                <a:solidFill>
                  <a:srgbClr val="FF0000"/>
                </a:solidFill>
                <a:sym typeface="Gill Sans" charset="0"/>
              </a:rPr>
              <a:t>Newline </a:t>
            </a:r>
            <a:r>
              <a:rPr lang="en-US" sz="2800" dirty="0" smtClean="0">
                <a:sym typeface="Gill Sans" charset="0"/>
              </a:rPr>
              <a:t>is still one character - not two</a:t>
            </a:r>
          </a:p>
        </p:txBody>
      </p:sp>
      <p:sp>
        <p:nvSpPr>
          <p:cNvPr id="5" name="Rectangle 1"/>
          <p:cNvSpPr txBox="1">
            <a:spLocks noChangeArrowheads="1"/>
          </p:cNvSpPr>
          <p:nvPr/>
        </p:nvSpPr>
        <p:spPr bwMode="auto">
          <a:xfrm>
            <a:off x="2002183" y="409079"/>
            <a:ext cx="648072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rgbClr val="28166F"/>
                </a:solidFill>
                <a:effectLst>
                  <a:outerShdw blurRad="38100" dist="38100" dir="2700000" algn="tl">
                    <a:srgbClr val="000000">
                      <a:alpha val="43137"/>
                    </a:srgbClr>
                  </a:outerShdw>
                </a:effectLst>
                <a:latin typeface="Trebuchet MS" pitchFamily="34" charset="0"/>
                <a:ea typeface="+mj-ea"/>
                <a:cs typeface="+mj-cs"/>
              </a:defRPr>
            </a:lvl1pPr>
            <a:lvl2pPr algn="ctr" rtl="0" eaLnBrk="1" fontAlgn="base" hangingPunct="1">
              <a:spcBef>
                <a:spcPct val="0"/>
              </a:spcBef>
              <a:spcAft>
                <a:spcPct val="0"/>
              </a:spcAft>
              <a:defRPr sz="4400">
                <a:solidFill>
                  <a:srgbClr val="28166F"/>
                </a:solidFill>
                <a:latin typeface="Trebuchet MS" pitchFamily="34" charset="0"/>
              </a:defRPr>
            </a:lvl2pPr>
            <a:lvl3pPr algn="ctr" rtl="0" eaLnBrk="1" fontAlgn="base" hangingPunct="1">
              <a:spcBef>
                <a:spcPct val="0"/>
              </a:spcBef>
              <a:spcAft>
                <a:spcPct val="0"/>
              </a:spcAft>
              <a:defRPr sz="4400">
                <a:solidFill>
                  <a:srgbClr val="28166F"/>
                </a:solidFill>
                <a:latin typeface="Trebuchet MS" pitchFamily="34" charset="0"/>
              </a:defRPr>
            </a:lvl3pPr>
            <a:lvl4pPr algn="ctr" rtl="0" eaLnBrk="1" fontAlgn="base" hangingPunct="1">
              <a:spcBef>
                <a:spcPct val="0"/>
              </a:spcBef>
              <a:spcAft>
                <a:spcPct val="0"/>
              </a:spcAft>
              <a:defRPr sz="4400">
                <a:solidFill>
                  <a:srgbClr val="28166F"/>
                </a:solidFill>
                <a:latin typeface="Trebuchet MS" pitchFamily="34" charset="0"/>
              </a:defRPr>
            </a:lvl4pPr>
            <a:lvl5pPr algn="ctr" rtl="0" eaLnBrk="1" fontAlgn="base" hangingPunct="1">
              <a:spcBef>
                <a:spcPct val="0"/>
              </a:spcBef>
              <a:spcAft>
                <a:spcPct val="0"/>
              </a:spcAft>
              <a:defRPr sz="4400">
                <a:solidFill>
                  <a:srgbClr val="28166F"/>
                </a:solidFill>
                <a:latin typeface="Trebuchet MS"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defRPr/>
            </a:pPr>
            <a:r>
              <a:rPr lang="en-US" sz="3200" dirty="0">
                <a:solidFill>
                  <a:srgbClr val="002060"/>
                </a:solidFill>
                <a:effectLst/>
                <a:sym typeface="Gill Sans" charset="0"/>
              </a:rPr>
              <a:t>The </a:t>
            </a:r>
            <a:r>
              <a:rPr lang="en-US" sz="3200" dirty="0" smtClean="0">
                <a:solidFill>
                  <a:srgbClr val="002060"/>
                </a:solidFill>
                <a:effectLst/>
                <a:sym typeface="Gill Sans" charset="0"/>
              </a:rPr>
              <a:t>newline Character</a:t>
            </a:r>
            <a:endParaRPr lang="en-US" sz="3200" dirty="0" smtClean="0">
              <a:solidFill>
                <a:srgbClr val="002060"/>
              </a:solidFill>
              <a:effectLst/>
              <a:sym typeface="Gill Sans"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422" y="2037342"/>
            <a:ext cx="3198352" cy="3034053"/>
          </a:xfrm>
          <a:prstGeom prst="rect">
            <a:avLst/>
          </a:prstGeom>
        </p:spPr>
      </p:pic>
    </p:spTree>
    <p:extLst>
      <p:ext uri="{BB962C8B-B14F-4D97-AF65-F5344CB8AC3E}">
        <p14:creationId xmlns:p14="http://schemas.microsoft.com/office/powerpoint/2010/main" val="30850459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317240" y="2037343"/>
            <a:ext cx="8416213" cy="2236078"/>
          </a:xfrm>
        </p:spPr>
        <p:txBody>
          <a:bodyPr/>
          <a:lstStyle/>
          <a:p>
            <a:r>
              <a:rPr lang="en-US" sz="2800" b="1" dirty="0"/>
              <a:t>Counting lines in a file</a:t>
            </a:r>
          </a:p>
        </p:txBody>
      </p:sp>
      <p:sp>
        <p:nvSpPr>
          <p:cNvPr id="5" name="Rectangle 1"/>
          <p:cNvSpPr txBox="1">
            <a:spLocks noChangeArrowheads="1"/>
          </p:cNvSpPr>
          <p:nvPr/>
        </p:nvSpPr>
        <p:spPr bwMode="auto">
          <a:xfrm>
            <a:off x="2002183" y="409079"/>
            <a:ext cx="648072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rgbClr val="28166F"/>
                </a:solidFill>
                <a:effectLst>
                  <a:outerShdw blurRad="38100" dist="38100" dir="2700000" algn="tl">
                    <a:srgbClr val="000000">
                      <a:alpha val="43137"/>
                    </a:srgbClr>
                  </a:outerShdw>
                </a:effectLst>
                <a:latin typeface="Trebuchet MS" pitchFamily="34" charset="0"/>
                <a:ea typeface="+mj-ea"/>
                <a:cs typeface="+mj-cs"/>
              </a:defRPr>
            </a:lvl1pPr>
            <a:lvl2pPr algn="ctr" rtl="0" eaLnBrk="1" fontAlgn="base" hangingPunct="1">
              <a:spcBef>
                <a:spcPct val="0"/>
              </a:spcBef>
              <a:spcAft>
                <a:spcPct val="0"/>
              </a:spcAft>
              <a:defRPr sz="4400">
                <a:solidFill>
                  <a:srgbClr val="28166F"/>
                </a:solidFill>
                <a:latin typeface="Trebuchet MS" pitchFamily="34" charset="0"/>
              </a:defRPr>
            </a:lvl2pPr>
            <a:lvl3pPr algn="ctr" rtl="0" eaLnBrk="1" fontAlgn="base" hangingPunct="1">
              <a:spcBef>
                <a:spcPct val="0"/>
              </a:spcBef>
              <a:spcAft>
                <a:spcPct val="0"/>
              </a:spcAft>
              <a:defRPr sz="4400">
                <a:solidFill>
                  <a:srgbClr val="28166F"/>
                </a:solidFill>
                <a:latin typeface="Trebuchet MS" pitchFamily="34" charset="0"/>
              </a:defRPr>
            </a:lvl3pPr>
            <a:lvl4pPr algn="ctr" rtl="0" eaLnBrk="1" fontAlgn="base" hangingPunct="1">
              <a:spcBef>
                <a:spcPct val="0"/>
              </a:spcBef>
              <a:spcAft>
                <a:spcPct val="0"/>
              </a:spcAft>
              <a:defRPr sz="4400">
                <a:solidFill>
                  <a:srgbClr val="28166F"/>
                </a:solidFill>
                <a:latin typeface="Trebuchet MS" pitchFamily="34" charset="0"/>
              </a:defRPr>
            </a:lvl4pPr>
            <a:lvl5pPr algn="ctr" rtl="0" eaLnBrk="1" fontAlgn="base" hangingPunct="1">
              <a:spcBef>
                <a:spcPct val="0"/>
              </a:spcBef>
              <a:spcAft>
                <a:spcPct val="0"/>
              </a:spcAft>
              <a:defRPr sz="4400">
                <a:solidFill>
                  <a:srgbClr val="28166F"/>
                </a:solidFill>
                <a:latin typeface="Trebuchet MS"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3200" b="0" dirty="0">
                <a:effectLst/>
              </a:rPr>
              <a:t>Code </a:t>
            </a:r>
            <a:r>
              <a:rPr lang="en-US" sz="3200" b="0" dirty="0" smtClean="0">
                <a:effectLst/>
              </a:rPr>
              <a:t>patterns (1) </a:t>
            </a:r>
            <a:endParaRPr lang="en-US" sz="3200" b="0" dirty="0">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2126" y="3257253"/>
            <a:ext cx="6239931" cy="1644307"/>
          </a:xfrm>
          <a:prstGeom prst="rect">
            <a:avLst/>
          </a:prstGeom>
        </p:spPr>
      </p:pic>
    </p:spTree>
    <p:extLst>
      <p:ext uri="{BB962C8B-B14F-4D97-AF65-F5344CB8AC3E}">
        <p14:creationId xmlns:p14="http://schemas.microsoft.com/office/powerpoint/2010/main" val="5990913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317240" y="2037343"/>
            <a:ext cx="8416213" cy="2236078"/>
          </a:xfrm>
        </p:spPr>
        <p:txBody>
          <a:bodyPr/>
          <a:lstStyle/>
          <a:p>
            <a:r>
              <a:rPr lang="en-US" sz="2800" b="1" dirty="0"/>
              <a:t>Reading the whole file</a:t>
            </a:r>
          </a:p>
        </p:txBody>
      </p:sp>
      <p:sp>
        <p:nvSpPr>
          <p:cNvPr id="5" name="Rectangle 1"/>
          <p:cNvSpPr txBox="1">
            <a:spLocks noChangeArrowheads="1"/>
          </p:cNvSpPr>
          <p:nvPr/>
        </p:nvSpPr>
        <p:spPr bwMode="auto">
          <a:xfrm>
            <a:off x="2002183" y="409079"/>
            <a:ext cx="648072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rgbClr val="28166F"/>
                </a:solidFill>
                <a:effectLst>
                  <a:outerShdw blurRad="38100" dist="38100" dir="2700000" algn="tl">
                    <a:srgbClr val="000000">
                      <a:alpha val="43137"/>
                    </a:srgbClr>
                  </a:outerShdw>
                </a:effectLst>
                <a:latin typeface="Trebuchet MS" pitchFamily="34" charset="0"/>
                <a:ea typeface="+mj-ea"/>
                <a:cs typeface="+mj-cs"/>
              </a:defRPr>
            </a:lvl1pPr>
            <a:lvl2pPr algn="ctr" rtl="0" eaLnBrk="1" fontAlgn="base" hangingPunct="1">
              <a:spcBef>
                <a:spcPct val="0"/>
              </a:spcBef>
              <a:spcAft>
                <a:spcPct val="0"/>
              </a:spcAft>
              <a:defRPr sz="4400">
                <a:solidFill>
                  <a:srgbClr val="28166F"/>
                </a:solidFill>
                <a:latin typeface="Trebuchet MS" pitchFamily="34" charset="0"/>
              </a:defRPr>
            </a:lvl2pPr>
            <a:lvl3pPr algn="ctr" rtl="0" eaLnBrk="1" fontAlgn="base" hangingPunct="1">
              <a:spcBef>
                <a:spcPct val="0"/>
              </a:spcBef>
              <a:spcAft>
                <a:spcPct val="0"/>
              </a:spcAft>
              <a:defRPr sz="4400">
                <a:solidFill>
                  <a:srgbClr val="28166F"/>
                </a:solidFill>
                <a:latin typeface="Trebuchet MS" pitchFamily="34" charset="0"/>
              </a:defRPr>
            </a:lvl3pPr>
            <a:lvl4pPr algn="ctr" rtl="0" eaLnBrk="1" fontAlgn="base" hangingPunct="1">
              <a:spcBef>
                <a:spcPct val="0"/>
              </a:spcBef>
              <a:spcAft>
                <a:spcPct val="0"/>
              </a:spcAft>
              <a:defRPr sz="4400">
                <a:solidFill>
                  <a:srgbClr val="28166F"/>
                </a:solidFill>
                <a:latin typeface="Trebuchet MS" pitchFamily="34" charset="0"/>
              </a:defRPr>
            </a:lvl4pPr>
            <a:lvl5pPr algn="ctr" rtl="0" eaLnBrk="1" fontAlgn="base" hangingPunct="1">
              <a:spcBef>
                <a:spcPct val="0"/>
              </a:spcBef>
              <a:spcAft>
                <a:spcPct val="0"/>
              </a:spcAft>
              <a:defRPr sz="4400">
                <a:solidFill>
                  <a:srgbClr val="28166F"/>
                </a:solidFill>
                <a:latin typeface="Trebuchet MS"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3200" b="0" dirty="0">
                <a:effectLst/>
              </a:rPr>
              <a:t>Code </a:t>
            </a:r>
            <a:r>
              <a:rPr lang="en-US" sz="3200" b="0" dirty="0" smtClean="0">
                <a:effectLst/>
              </a:rPr>
              <a:t>patterns (2) </a:t>
            </a:r>
            <a:endParaRPr lang="en-US" sz="3200" b="0" dirty="0">
              <a:effectLs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6325" y="2652494"/>
            <a:ext cx="6097775" cy="162092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6324" y="4417850"/>
            <a:ext cx="6097775" cy="1601771"/>
          </a:xfrm>
          <a:prstGeom prst="rect">
            <a:avLst/>
          </a:prstGeom>
        </p:spPr>
      </p:pic>
    </p:spTree>
    <p:extLst>
      <p:ext uri="{BB962C8B-B14F-4D97-AF65-F5344CB8AC3E}">
        <p14:creationId xmlns:p14="http://schemas.microsoft.com/office/powerpoint/2010/main" val="27054664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317240" y="2037343"/>
            <a:ext cx="8416213" cy="2236078"/>
          </a:xfrm>
        </p:spPr>
        <p:txBody>
          <a:bodyPr/>
          <a:lstStyle/>
          <a:p>
            <a:r>
              <a:rPr lang="en-US" sz="2800" b="1" dirty="0"/>
              <a:t>Searching through a file</a:t>
            </a:r>
          </a:p>
        </p:txBody>
      </p:sp>
      <p:sp>
        <p:nvSpPr>
          <p:cNvPr id="5" name="Rectangle 1"/>
          <p:cNvSpPr txBox="1">
            <a:spLocks noChangeArrowheads="1"/>
          </p:cNvSpPr>
          <p:nvPr/>
        </p:nvSpPr>
        <p:spPr bwMode="auto">
          <a:xfrm>
            <a:off x="2002183" y="409079"/>
            <a:ext cx="648072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rgbClr val="28166F"/>
                </a:solidFill>
                <a:effectLst>
                  <a:outerShdw blurRad="38100" dist="38100" dir="2700000" algn="tl">
                    <a:srgbClr val="000000">
                      <a:alpha val="43137"/>
                    </a:srgbClr>
                  </a:outerShdw>
                </a:effectLst>
                <a:latin typeface="Trebuchet MS" pitchFamily="34" charset="0"/>
                <a:ea typeface="+mj-ea"/>
                <a:cs typeface="+mj-cs"/>
              </a:defRPr>
            </a:lvl1pPr>
            <a:lvl2pPr algn="ctr" rtl="0" eaLnBrk="1" fontAlgn="base" hangingPunct="1">
              <a:spcBef>
                <a:spcPct val="0"/>
              </a:spcBef>
              <a:spcAft>
                <a:spcPct val="0"/>
              </a:spcAft>
              <a:defRPr sz="4400">
                <a:solidFill>
                  <a:srgbClr val="28166F"/>
                </a:solidFill>
                <a:latin typeface="Trebuchet MS" pitchFamily="34" charset="0"/>
              </a:defRPr>
            </a:lvl2pPr>
            <a:lvl3pPr algn="ctr" rtl="0" eaLnBrk="1" fontAlgn="base" hangingPunct="1">
              <a:spcBef>
                <a:spcPct val="0"/>
              </a:spcBef>
              <a:spcAft>
                <a:spcPct val="0"/>
              </a:spcAft>
              <a:defRPr sz="4400">
                <a:solidFill>
                  <a:srgbClr val="28166F"/>
                </a:solidFill>
                <a:latin typeface="Trebuchet MS" pitchFamily="34" charset="0"/>
              </a:defRPr>
            </a:lvl3pPr>
            <a:lvl4pPr algn="ctr" rtl="0" eaLnBrk="1" fontAlgn="base" hangingPunct="1">
              <a:spcBef>
                <a:spcPct val="0"/>
              </a:spcBef>
              <a:spcAft>
                <a:spcPct val="0"/>
              </a:spcAft>
              <a:defRPr sz="4400">
                <a:solidFill>
                  <a:srgbClr val="28166F"/>
                </a:solidFill>
                <a:latin typeface="Trebuchet MS" pitchFamily="34" charset="0"/>
              </a:defRPr>
            </a:lvl4pPr>
            <a:lvl5pPr algn="ctr" rtl="0" eaLnBrk="1" fontAlgn="base" hangingPunct="1">
              <a:spcBef>
                <a:spcPct val="0"/>
              </a:spcBef>
              <a:spcAft>
                <a:spcPct val="0"/>
              </a:spcAft>
              <a:defRPr sz="4400">
                <a:solidFill>
                  <a:srgbClr val="28166F"/>
                </a:solidFill>
                <a:latin typeface="Trebuchet MS"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3200" b="0" dirty="0">
                <a:effectLst/>
              </a:rPr>
              <a:t>Code </a:t>
            </a:r>
            <a:r>
              <a:rPr lang="en-US" sz="3200" b="0" dirty="0" smtClean="0">
                <a:effectLst/>
              </a:rPr>
              <a:t>patterns (3) </a:t>
            </a:r>
            <a:endParaRPr lang="en-US" sz="3200" b="0" dirty="0">
              <a:effectLs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7" y="4640303"/>
            <a:ext cx="4567589" cy="153656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07" y="2692050"/>
            <a:ext cx="4525490" cy="1747050"/>
          </a:xfrm>
          <a:prstGeom prst="rect">
            <a:avLst/>
          </a:prstGeom>
        </p:spPr>
      </p:pic>
      <p:cxnSp>
        <p:nvCxnSpPr>
          <p:cNvPr id="10" name="Straight Connector 9"/>
          <p:cNvCxnSpPr/>
          <p:nvPr/>
        </p:nvCxnSpPr>
        <p:spPr>
          <a:xfrm>
            <a:off x="2444624" y="5333940"/>
            <a:ext cx="839755" cy="0"/>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553930" y="5333940"/>
            <a:ext cx="114662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5774" y="2966619"/>
            <a:ext cx="4457677" cy="1925795"/>
          </a:xfrm>
          <a:prstGeom prst="rect">
            <a:avLst/>
          </a:prstGeom>
        </p:spPr>
      </p:pic>
    </p:spTree>
    <p:extLst>
      <p:ext uri="{BB962C8B-B14F-4D97-AF65-F5344CB8AC3E}">
        <p14:creationId xmlns:p14="http://schemas.microsoft.com/office/powerpoint/2010/main" val="32996604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317240" y="2037343"/>
            <a:ext cx="8416213" cy="2236078"/>
          </a:xfrm>
        </p:spPr>
        <p:txBody>
          <a:bodyPr/>
          <a:lstStyle/>
          <a:p>
            <a:r>
              <a:rPr lang="en-US" sz="2800" b="1" dirty="0" smtClean="0"/>
              <a:t>Using </a:t>
            </a:r>
            <a:r>
              <a:rPr lang="en-US" sz="2800" b="1" dirty="0" err="1" smtClean="0"/>
              <a:t>raw_input</a:t>
            </a:r>
            <a:r>
              <a:rPr lang="en-US" sz="2800" b="1" dirty="0" smtClean="0"/>
              <a:t>()</a:t>
            </a:r>
            <a:endParaRPr lang="en-US" sz="2800" b="1" dirty="0"/>
          </a:p>
        </p:txBody>
      </p:sp>
      <p:sp>
        <p:nvSpPr>
          <p:cNvPr id="5" name="Rectangle 1"/>
          <p:cNvSpPr txBox="1">
            <a:spLocks noChangeArrowheads="1"/>
          </p:cNvSpPr>
          <p:nvPr/>
        </p:nvSpPr>
        <p:spPr bwMode="auto">
          <a:xfrm>
            <a:off x="2002183" y="409079"/>
            <a:ext cx="648072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rgbClr val="28166F"/>
                </a:solidFill>
                <a:effectLst>
                  <a:outerShdw blurRad="38100" dist="38100" dir="2700000" algn="tl">
                    <a:srgbClr val="000000">
                      <a:alpha val="43137"/>
                    </a:srgbClr>
                  </a:outerShdw>
                </a:effectLst>
                <a:latin typeface="Trebuchet MS" pitchFamily="34" charset="0"/>
                <a:ea typeface="+mj-ea"/>
                <a:cs typeface="+mj-cs"/>
              </a:defRPr>
            </a:lvl1pPr>
            <a:lvl2pPr algn="ctr" rtl="0" eaLnBrk="1" fontAlgn="base" hangingPunct="1">
              <a:spcBef>
                <a:spcPct val="0"/>
              </a:spcBef>
              <a:spcAft>
                <a:spcPct val="0"/>
              </a:spcAft>
              <a:defRPr sz="4400">
                <a:solidFill>
                  <a:srgbClr val="28166F"/>
                </a:solidFill>
                <a:latin typeface="Trebuchet MS" pitchFamily="34" charset="0"/>
              </a:defRPr>
            </a:lvl2pPr>
            <a:lvl3pPr algn="ctr" rtl="0" eaLnBrk="1" fontAlgn="base" hangingPunct="1">
              <a:spcBef>
                <a:spcPct val="0"/>
              </a:spcBef>
              <a:spcAft>
                <a:spcPct val="0"/>
              </a:spcAft>
              <a:defRPr sz="4400">
                <a:solidFill>
                  <a:srgbClr val="28166F"/>
                </a:solidFill>
                <a:latin typeface="Trebuchet MS" pitchFamily="34" charset="0"/>
              </a:defRPr>
            </a:lvl3pPr>
            <a:lvl4pPr algn="ctr" rtl="0" eaLnBrk="1" fontAlgn="base" hangingPunct="1">
              <a:spcBef>
                <a:spcPct val="0"/>
              </a:spcBef>
              <a:spcAft>
                <a:spcPct val="0"/>
              </a:spcAft>
              <a:defRPr sz="4400">
                <a:solidFill>
                  <a:srgbClr val="28166F"/>
                </a:solidFill>
                <a:latin typeface="Trebuchet MS" pitchFamily="34" charset="0"/>
              </a:defRPr>
            </a:lvl4pPr>
            <a:lvl5pPr algn="ctr" rtl="0" eaLnBrk="1" fontAlgn="base" hangingPunct="1">
              <a:spcBef>
                <a:spcPct val="0"/>
              </a:spcBef>
              <a:spcAft>
                <a:spcPct val="0"/>
              </a:spcAft>
              <a:defRPr sz="4400">
                <a:solidFill>
                  <a:srgbClr val="28166F"/>
                </a:solidFill>
                <a:latin typeface="Trebuchet MS"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0" dirty="0">
                <a:effectLst/>
              </a:rPr>
              <a:t>Letting the user choose the file name</a:t>
            </a:r>
            <a:endParaRPr lang="en-US" b="0" dirty="0">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187" y="2844044"/>
            <a:ext cx="7779716" cy="3146209"/>
          </a:xfrm>
          <a:prstGeom prst="rect">
            <a:avLst/>
          </a:prstGeom>
        </p:spPr>
      </p:pic>
      <p:cxnSp>
        <p:nvCxnSpPr>
          <p:cNvPr id="7" name="Straight Connector 6"/>
          <p:cNvCxnSpPr/>
          <p:nvPr/>
        </p:nvCxnSpPr>
        <p:spPr>
          <a:xfrm>
            <a:off x="2351318" y="3486479"/>
            <a:ext cx="839755" cy="0"/>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92877" y="3486479"/>
            <a:ext cx="110930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6863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317239" y="1589474"/>
            <a:ext cx="8416213" cy="695889"/>
          </a:xfrm>
        </p:spPr>
        <p:txBody>
          <a:bodyPr/>
          <a:lstStyle/>
          <a:p>
            <a:r>
              <a:rPr lang="en-US" sz="2800" b="1" dirty="0" smtClean="0"/>
              <a:t>Avoid bad file names</a:t>
            </a:r>
            <a:endParaRPr lang="en-US" sz="2800" b="1" dirty="0"/>
          </a:p>
        </p:txBody>
      </p:sp>
      <p:sp>
        <p:nvSpPr>
          <p:cNvPr id="5" name="Rectangle 1"/>
          <p:cNvSpPr txBox="1">
            <a:spLocks noChangeArrowheads="1"/>
          </p:cNvSpPr>
          <p:nvPr/>
        </p:nvSpPr>
        <p:spPr bwMode="auto">
          <a:xfrm>
            <a:off x="2002183" y="409079"/>
            <a:ext cx="648072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rgbClr val="28166F"/>
                </a:solidFill>
                <a:effectLst>
                  <a:outerShdw blurRad="38100" dist="38100" dir="2700000" algn="tl">
                    <a:srgbClr val="000000">
                      <a:alpha val="43137"/>
                    </a:srgbClr>
                  </a:outerShdw>
                </a:effectLst>
                <a:latin typeface="Trebuchet MS" pitchFamily="34" charset="0"/>
                <a:ea typeface="+mj-ea"/>
                <a:cs typeface="+mj-cs"/>
              </a:defRPr>
            </a:lvl1pPr>
            <a:lvl2pPr algn="ctr" rtl="0" eaLnBrk="1" fontAlgn="base" hangingPunct="1">
              <a:spcBef>
                <a:spcPct val="0"/>
              </a:spcBef>
              <a:spcAft>
                <a:spcPct val="0"/>
              </a:spcAft>
              <a:defRPr sz="4400">
                <a:solidFill>
                  <a:srgbClr val="28166F"/>
                </a:solidFill>
                <a:latin typeface="Trebuchet MS" pitchFamily="34" charset="0"/>
              </a:defRPr>
            </a:lvl2pPr>
            <a:lvl3pPr algn="ctr" rtl="0" eaLnBrk="1" fontAlgn="base" hangingPunct="1">
              <a:spcBef>
                <a:spcPct val="0"/>
              </a:spcBef>
              <a:spcAft>
                <a:spcPct val="0"/>
              </a:spcAft>
              <a:defRPr sz="4400">
                <a:solidFill>
                  <a:srgbClr val="28166F"/>
                </a:solidFill>
                <a:latin typeface="Trebuchet MS" pitchFamily="34" charset="0"/>
              </a:defRPr>
            </a:lvl3pPr>
            <a:lvl4pPr algn="ctr" rtl="0" eaLnBrk="1" fontAlgn="base" hangingPunct="1">
              <a:spcBef>
                <a:spcPct val="0"/>
              </a:spcBef>
              <a:spcAft>
                <a:spcPct val="0"/>
              </a:spcAft>
              <a:defRPr sz="4400">
                <a:solidFill>
                  <a:srgbClr val="28166F"/>
                </a:solidFill>
                <a:latin typeface="Trebuchet MS" pitchFamily="34" charset="0"/>
              </a:defRPr>
            </a:lvl4pPr>
            <a:lvl5pPr algn="ctr" rtl="0" eaLnBrk="1" fontAlgn="base" hangingPunct="1">
              <a:spcBef>
                <a:spcPct val="0"/>
              </a:spcBef>
              <a:spcAft>
                <a:spcPct val="0"/>
              </a:spcAft>
              <a:defRPr sz="4400">
                <a:solidFill>
                  <a:srgbClr val="28166F"/>
                </a:solidFill>
                <a:latin typeface="Trebuchet MS"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3200" b="0" dirty="0">
                <a:effectLst/>
              </a:rPr>
              <a:t>Using </a:t>
            </a:r>
            <a:r>
              <a:rPr lang="en-US" sz="3200" b="0" dirty="0">
                <a:solidFill>
                  <a:srgbClr val="FF0000"/>
                </a:solidFill>
                <a:effectLst/>
              </a:rPr>
              <a:t>try</a:t>
            </a:r>
            <a:r>
              <a:rPr lang="en-US" sz="3200" b="0" dirty="0">
                <a:effectLst/>
              </a:rPr>
              <a:t>, </a:t>
            </a:r>
            <a:r>
              <a:rPr lang="en-US" sz="3200" b="0" dirty="0">
                <a:solidFill>
                  <a:srgbClr val="FF0000"/>
                </a:solidFill>
                <a:effectLst/>
              </a:rPr>
              <a:t>except</a:t>
            </a:r>
            <a:r>
              <a:rPr lang="en-US" sz="3200" b="0" dirty="0">
                <a:effectLst/>
              </a:rPr>
              <a:t>, and </a:t>
            </a:r>
            <a:r>
              <a:rPr lang="en-US" sz="3200" b="0" dirty="0">
                <a:solidFill>
                  <a:srgbClr val="FF0000"/>
                </a:solidFill>
                <a:effectLst/>
              </a:rPr>
              <a:t>open</a:t>
            </a:r>
            <a:endParaRPr lang="en-US" sz="3200" b="0" dirty="0">
              <a:solidFill>
                <a:srgbClr val="FF0000"/>
              </a:solidFill>
              <a:effectLs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5409" y="2465633"/>
            <a:ext cx="5525021" cy="3536939"/>
          </a:xfrm>
          <a:prstGeom prst="rect">
            <a:avLst/>
          </a:prstGeom>
        </p:spPr>
      </p:pic>
    </p:spTree>
    <p:extLst>
      <p:ext uri="{BB962C8B-B14F-4D97-AF65-F5344CB8AC3E}">
        <p14:creationId xmlns:p14="http://schemas.microsoft.com/office/powerpoint/2010/main" val="39157562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95664"/>
            <a:ext cx="8172450" cy="4575928"/>
          </a:xfrm>
        </p:spPr>
        <p:txBody>
          <a:bodyPr>
            <a:noAutofit/>
          </a:bodyPr>
          <a:lstStyle/>
          <a:p>
            <a:pPr marL="514350" indent="-514350">
              <a:buAutoNum type="arabicPeriod"/>
            </a:pPr>
            <a:r>
              <a:rPr lang="en-US" sz="2400" dirty="0" smtClean="0"/>
              <a:t>Search the python documentation and write a small program which is transforming all the characters in a string in uppercase.</a:t>
            </a:r>
          </a:p>
          <a:p>
            <a:pPr marL="514350" indent="-514350">
              <a:buAutoNum type="arabicPeriod"/>
            </a:pPr>
            <a:r>
              <a:rPr lang="en-US" sz="2400" dirty="0" smtClean="0"/>
              <a:t>Take </a:t>
            </a:r>
            <a:r>
              <a:rPr lang="en-US" sz="2400" dirty="0"/>
              <a:t>the following Python code that stores a string</a:t>
            </a:r>
            <a:r>
              <a:rPr lang="en-US" sz="2400" dirty="0" smtClean="0"/>
              <a:t>:</a:t>
            </a:r>
            <a:endParaRPr lang="en-US" sz="2400" dirty="0"/>
          </a:p>
          <a:p>
            <a:pPr marL="0" indent="0">
              <a:buNone/>
            </a:pPr>
            <a:r>
              <a:rPr lang="en-US" sz="2400" dirty="0" err="1" smtClean="0"/>
              <a:t>aString</a:t>
            </a:r>
            <a:r>
              <a:rPr lang="en-US" sz="2400" dirty="0" smtClean="0"/>
              <a:t> </a:t>
            </a:r>
            <a:r>
              <a:rPr lang="en-US" sz="2400" dirty="0"/>
              <a:t>= </a:t>
            </a:r>
            <a:r>
              <a:rPr lang="en-US" sz="2400" dirty="0" smtClean="0"/>
              <a:t>‘The grade you took at exam: 9.9876'</a:t>
            </a:r>
            <a:endParaRPr lang="en-US" sz="2400" dirty="0"/>
          </a:p>
          <a:p>
            <a:pPr marL="0" indent="0">
              <a:buNone/>
            </a:pPr>
            <a:r>
              <a:rPr lang="en-US" sz="2400" dirty="0"/>
              <a:t>Use find and string slicing to extract the portion of the string after the </a:t>
            </a:r>
            <a:r>
              <a:rPr lang="en-US" sz="2400" dirty="0" smtClean="0"/>
              <a:t>colon character </a:t>
            </a:r>
            <a:r>
              <a:rPr lang="en-US" sz="2400" dirty="0"/>
              <a:t>and then use the float function to convert the extracted string into </a:t>
            </a:r>
            <a:r>
              <a:rPr lang="en-US" sz="2400" dirty="0" smtClean="0"/>
              <a:t>a floating </a:t>
            </a:r>
            <a:r>
              <a:rPr lang="en-US" sz="2400" dirty="0"/>
              <a:t>point number</a:t>
            </a:r>
            <a:r>
              <a:rPr lang="en-US" sz="2400" dirty="0" smtClean="0"/>
              <a:t>.</a:t>
            </a:r>
          </a:p>
          <a:p>
            <a:pPr marL="0" indent="0">
              <a:buNone/>
            </a:pPr>
            <a:r>
              <a:rPr lang="en-US" sz="2400" dirty="0" smtClean="0"/>
              <a:t>3. For the mailStuff.txt file, parse the file and count how many times you find cs.upt.ro</a:t>
            </a:r>
            <a:endParaRPr lang="en-US" sz="2400" dirty="0"/>
          </a:p>
        </p:txBody>
      </p:sp>
      <p:sp>
        <p:nvSpPr>
          <p:cNvPr id="2" name="Title 1"/>
          <p:cNvSpPr>
            <a:spLocks noGrp="1"/>
          </p:cNvSpPr>
          <p:nvPr>
            <p:ph type="title"/>
          </p:nvPr>
        </p:nvSpPr>
        <p:spPr>
          <a:xfrm>
            <a:off x="131348" y="284916"/>
            <a:ext cx="7886700" cy="1325563"/>
          </a:xfrm>
        </p:spPr>
        <p:txBody>
          <a:bodyPr/>
          <a:lstStyle/>
          <a:p>
            <a:r>
              <a:rPr lang="en-US" dirty="0" smtClean="0">
                <a:solidFill>
                  <a:srgbClr val="002060"/>
                </a:solidFill>
                <a:effectLst/>
              </a:rPr>
              <a:t>Homework</a:t>
            </a:r>
            <a:endParaRPr lang="ro-RO" dirty="0">
              <a:solidFill>
                <a:srgbClr val="002060"/>
              </a:solidFill>
              <a:effectLst/>
              <a:latin typeface="+mn-lt"/>
            </a:endParaRPr>
          </a:p>
        </p:txBody>
      </p:sp>
    </p:spTree>
    <p:extLst>
      <p:ext uri="{BB962C8B-B14F-4D97-AF65-F5344CB8AC3E}">
        <p14:creationId xmlns:p14="http://schemas.microsoft.com/office/powerpoint/2010/main" val="1209856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410464" y="1334560"/>
            <a:ext cx="8490939" cy="1539269"/>
          </a:xfrm>
        </p:spPr>
        <p:txBody>
          <a:bodyPr/>
          <a:lstStyle/>
          <a:p>
            <a:pPr marL="421481"/>
            <a:r>
              <a:rPr lang="en-US" altLang="en-US" sz="2000" dirty="0" smtClean="0"/>
              <a:t>A </a:t>
            </a:r>
            <a:r>
              <a:rPr lang="en-US" altLang="en-US" sz="2000" dirty="0" smtClean="0">
                <a:solidFill>
                  <a:srgbClr val="FF0000"/>
                </a:solidFill>
              </a:rPr>
              <a:t>string</a:t>
            </a:r>
            <a:r>
              <a:rPr lang="en-US" altLang="en-US" sz="2000" dirty="0" smtClean="0"/>
              <a:t> is a </a:t>
            </a:r>
            <a:r>
              <a:rPr lang="en-US" altLang="en-US" sz="2000" dirty="0" smtClean="0">
                <a:solidFill>
                  <a:srgbClr val="FF0000"/>
                </a:solidFill>
              </a:rPr>
              <a:t>sequence of characters</a:t>
            </a:r>
          </a:p>
          <a:p>
            <a:pPr marL="421481"/>
            <a:r>
              <a:rPr lang="en-US" altLang="en-US" sz="2000" dirty="0" smtClean="0"/>
              <a:t>A string literal uses </a:t>
            </a:r>
            <a:r>
              <a:rPr lang="en-US" altLang="en-US" sz="2000" dirty="0" smtClean="0">
                <a:solidFill>
                  <a:srgbClr val="FF0000"/>
                </a:solidFill>
              </a:rPr>
              <a:t>quotes</a:t>
            </a:r>
            <a:r>
              <a:rPr lang="en-US" altLang="en-US" sz="2000" dirty="0" smtClean="0"/>
              <a:t>  </a:t>
            </a:r>
            <a:r>
              <a:rPr lang="fr-FR" altLang="ja-JP" sz="2000" b="1" dirty="0" smtClean="0">
                <a:solidFill>
                  <a:srgbClr val="FF0000"/>
                </a:solidFill>
              </a:rPr>
              <a:t>'</a:t>
            </a:r>
            <a:r>
              <a:rPr lang="en-US" altLang="en-US" sz="2000" dirty="0" smtClean="0"/>
              <a:t>Hello</a:t>
            </a:r>
            <a:r>
              <a:rPr lang="fr-FR" altLang="ja-JP" sz="2000" b="1" dirty="0" smtClean="0">
                <a:solidFill>
                  <a:srgbClr val="FF0000"/>
                </a:solidFill>
              </a:rPr>
              <a:t>'</a:t>
            </a:r>
            <a:r>
              <a:rPr lang="en-US" altLang="en-US" sz="2000" dirty="0" smtClean="0"/>
              <a:t> or </a:t>
            </a:r>
            <a:r>
              <a:rPr lang="ja-JP" altLang="en-US" sz="2000" b="1" dirty="0" smtClean="0">
                <a:solidFill>
                  <a:srgbClr val="FF0000"/>
                </a:solidFill>
              </a:rPr>
              <a:t>“</a:t>
            </a:r>
            <a:r>
              <a:rPr lang="en-US" altLang="ja-JP" sz="2000" dirty="0" smtClean="0"/>
              <a:t>Hello</a:t>
            </a:r>
            <a:r>
              <a:rPr lang="ja-JP" altLang="en-US" sz="2000" b="1" dirty="0" smtClean="0">
                <a:solidFill>
                  <a:srgbClr val="FF0000"/>
                </a:solidFill>
              </a:rPr>
              <a:t>”</a:t>
            </a:r>
            <a:endParaRPr lang="en-US" altLang="ja-JP" sz="2000" b="1" dirty="0" smtClean="0">
              <a:solidFill>
                <a:srgbClr val="FF0000"/>
              </a:solidFill>
            </a:endParaRPr>
          </a:p>
          <a:p>
            <a:pPr marL="421481"/>
            <a:r>
              <a:rPr lang="en-US" altLang="en-US" sz="2000" dirty="0" smtClean="0"/>
              <a:t>For strings, </a:t>
            </a:r>
            <a:r>
              <a:rPr lang="en-US" altLang="en-US" sz="2000" b="1" dirty="0" smtClean="0">
                <a:solidFill>
                  <a:srgbClr val="FF0000"/>
                </a:solidFill>
              </a:rPr>
              <a:t>+</a:t>
            </a:r>
            <a:r>
              <a:rPr lang="en-US" altLang="en-US" sz="2000" dirty="0" smtClean="0"/>
              <a:t> means </a:t>
            </a:r>
            <a:r>
              <a:rPr lang="ja-JP" altLang="en-US" sz="2000" dirty="0" smtClean="0"/>
              <a:t>“</a:t>
            </a:r>
            <a:r>
              <a:rPr lang="en-US" altLang="ja-JP" sz="2000" dirty="0" smtClean="0">
                <a:solidFill>
                  <a:srgbClr val="FF0000"/>
                </a:solidFill>
              </a:rPr>
              <a:t>concatenate</a:t>
            </a:r>
            <a:r>
              <a:rPr lang="ja-JP" altLang="en-US" sz="2000" dirty="0" smtClean="0"/>
              <a:t>”</a:t>
            </a:r>
            <a:endParaRPr lang="en-US" altLang="ja-JP" sz="2000" dirty="0" smtClean="0"/>
          </a:p>
          <a:p>
            <a:pPr marL="421481"/>
            <a:r>
              <a:rPr lang="en-US" altLang="en-US" sz="2000" dirty="0" smtClean="0">
                <a:solidFill>
                  <a:srgbClr val="FF0000"/>
                </a:solidFill>
              </a:rPr>
              <a:t>When a string contains numbers, it is still a </a:t>
            </a:r>
            <a:r>
              <a:rPr lang="en-US" altLang="en-US" sz="2000" dirty="0" smtClean="0">
                <a:solidFill>
                  <a:srgbClr val="FF0000"/>
                </a:solidFill>
              </a:rPr>
              <a:t>string !!</a:t>
            </a:r>
            <a:endParaRPr lang="en-US" altLang="en-US" sz="2000" dirty="0" smtClean="0">
              <a:solidFill>
                <a:srgbClr val="FF0000"/>
              </a:solidFill>
            </a:endParaRPr>
          </a:p>
          <a:p>
            <a:pPr marL="421481"/>
            <a:r>
              <a:rPr lang="en-US" altLang="en-US" sz="2000" dirty="0" smtClean="0"/>
              <a:t>We can convert numbers in a string into a number using </a:t>
            </a:r>
            <a:r>
              <a:rPr lang="en-US" altLang="en-US" sz="2000" dirty="0" err="1" smtClean="0">
                <a:solidFill>
                  <a:srgbClr val="FF0000"/>
                </a:solidFill>
              </a:rPr>
              <a:t>int</a:t>
            </a:r>
            <a:r>
              <a:rPr lang="en-US" altLang="en-US" sz="2000" dirty="0" smtClean="0">
                <a:solidFill>
                  <a:srgbClr val="FF0000"/>
                </a:solidFill>
              </a:rPr>
              <a:t>()</a:t>
            </a:r>
          </a:p>
        </p:txBody>
      </p:sp>
      <p:sp>
        <p:nvSpPr>
          <p:cNvPr id="5" name="Title 1"/>
          <p:cNvSpPr txBox="1">
            <a:spLocks/>
          </p:cNvSpPr>
          <p:nvPr/>
        </p:nvSpPr>
        <p:spPr bwMode="auto">
          <a:xfrm>
            <a:off x="2002183" y="409079"/>
            <a:ext cx="648072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rgbClr val="28166F"/>
                </a:solidFill>
                <a:effectLst>
                  <a:outerShdw blurRad="38100" dist="38100" dir="2700000" algn="tl">
                    <a:srgbClr val="000000">
                      <a:alpha val="43137"/>
                    </a:srgbClr>
                  </a:outerShdw>
                </a:effectLst>
                <a:latin typeface="Trebuchet MS" pitchFamily="34" charset="0"/>
                <a:ea typeface="+mj-ea"/>
                <a:cs typeface="+mj-cs"/>
              </a:defRPr>
            </a:lvl1pPr>
            <a:lvl2pPr algn="ctr" rtl="0" eaLnBrk="1" fontAlgn="base" hangingPunct="1">
              <a:spcBef>
                <a:spcPct val="0"/>
              </a:spcBef>
              <a:spcAft>
                <a:spcPct val="0"/>
              </a:spcAft>
              <a:defRPr sz="4400">
                <a:solidFill>
                  <a:srgbClr val="28166F"/>
                </a:solidFill>
                <a:latin typeface="Trebuchet MS" pitchFamily="34" charset="0"/>
              </a:defRPr>
            </a:lvl2pPr>
            <a:lvl3pPr algn="ctr" rtl="0" eaLnBrk="1" fontAlgn="base" hangingPunct="1">
              <a:spcBef>
                <a:spcPct val="0"/>
              </a:spcBef>
              <a:spcAft>
                <a:spcPct val="0"/>
              </a:spcAft>
              <a:defRPr sz="4400">
                <a:solidFill>
                  <a:srgbClr val="28166F"/>
                </a:solidFill>
                <a:latin typeface="Trebuchet MS" pitchFamily="34" charset="0"/>
              </a:defRPr>
            </a:lvl3pPr>
            <a:lvl4pPr algn="ctr" rtl="0" eaLnBrk="1" fontAlgn="base" hangingPunct="1">
              <a:spcBef>
                <a:spcPct val="0"/>
              </a:spcBef>
              <a:spcAft>
                <a:spcPct val="0"/>
              </a:spcAft>
              <a:defRPr sz="4400">
                <a:solidFill>
                  <a:srgbClr val="28166F"/>
                </a:solidFill>
                <a:latin typeface="Trebuchet MS" pitchFamily="34" charset="0"/>
              </a:defRPr>
            </a:lvl4pPr>
            <a:lvl5pPr algn="ctr" rtl="0" eaLnBrk="1" fontAlgn="base" hangingPunct="1">
              <a:spcBef>
                <a:spcPct val="0"/>
              </a:spcBef>
              <a:spcAft>
                <a:spcPct val="0"/>
              </a:spcAft>
              <a:defRPr sz="4400">
                <a:solidFill>
                  <a:srgbClr val="28166F"/>
                </a:solidFill>
                <a:latin typeface="Trebuchet MS"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ro-RO" sz="3200" dirty="0">
                <a:solidFill>
                  <a:srgbClr val="002060"/>
                </a:solidFill>
                <a:effectLst/>
              </a:rPr>
              <a:t>String Data Type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4692" y="3314205"/>
            <a:ext cx="5782482" cy="3543795"/>
          </a:xfrm>
          <a:prstGeom prst="rect">
            <a:avLst/>
          </a:prstGeom>
        </p:spPr>
      </p:pic>
    </p:spTree>
    <p:extLst>
      <p:ext uri="{BB962C8B-B14F-4D97-AF65-F5344CB8AC3E}">
        <p14:creationId xmlns:p14="http://schemas.microsoft.com/office/powerpoint/2010/main" val="42439665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335902" y="1315899"/>
            <a:ext cx="8360229" cy="1895475"/>
          </a:xfrm>
        </p:spPr>
        <p:txBody>
          <a:bodyPr/>
          <a:lstStyle/>
          <a:p>
            <a:pPr marL="421481">
              <a:buFont typeface="Gill Sans" charset="0"/>
              <a:buChar char="•"/>
              <a:defRPr/>
            </a:pPr>
            <a:r>
              <a:rPr lang="en-US" sz="2300" dirty="0" smtClean="0">
                <a:sym typeface="Gill Sans" charset="0"/>
              </a:rPr>
              <a:t>We prefer to read data in using </a:t>
            </a:r>
            <a:r>
              <a:rPr lang="en-US" sz="2300" dirty="0" smtClean="0">
                <a:solidFill>
                  <a:srgbClr val="FF0000"/>
                </a:solidFill>
                <a:sym typeface="Gill Sans" charset="0"/>
              </a:rPr>
              <a:t>strings </a:t>
            </a:r>
            <a:r>
              <a:rPr lang="en-US" sz="2300" dirty="0" smtClean="0">
                <a:sym typeface="Gill Sans" charset="0"/>
              </a:rPr>
              <a:t>and then parse and </a:t>
            </a:r>
            <a:r>
              <a:rPr lang="en-US" sz="2300" dirty="0" smtClean="0">
                <a:solidFill>
                  <a:srgbClr val="FF0000"/>
                </a:solidFill>
                <a:sym typeface="Gill Sans" charset="0"/>
              </a:rPr>
              <a:t>convert the data as we need</a:t>
            </a:r>
          </a:p>
          <a:p>
            <a:pPr marL="421481">
              <a:buFont typeface="Gill Sans" charset="0"/>
              <a:buChar char="•"/>
              <a:defRPr/>
            </a:pPr>
            <a:r>
              <a:rPr lang="en-US" sz="2300" dirty="0" smtClean="0">
                <a:sym typeface="Gill Sans" charset="0"/>
              </a:rPr>
              <a:t>This gives us more </a:t>
            </a:r>
            <a:r>
              <a:rPr lang="en-US" sz="2300" dirty="0" smtClean="0">
                <a:solidFill>
                  <a:srgbClr val="FF0000"/>
                </a:solidFill>
                <a:sym typeface="Gill Sans" charset="0"/>
              </a:rPr>
              <a:t>control</a:t>
            </a:r>
            <a:r>
              <a:rPr lang="en-US" sz="2300" dirty="0" smtClean="0">
                <a:sym typeface="Gill Sans" charset="0"/>
              </a:rPr>
              <a:t> over error situations and/or bad user input</a:t>
            </a:r>
          </a:p>
          <a:p>
            <a:pPr marL="421481">
              <a:buFont typeface="Gill Sans" charset="0"/>
              <a:buChar char="•"/>
              <a:defRPr/>
            </a:pPr>
            <a:r>
              <a:rPr lang="en-US" sz="2300" dirty="0" smtClean="0">
                <a:solidFill>
                  <a:srgbClr val="FF0000"/>
                </a:solidFill>
                <a:sym typeface="Gill Sans" charset="0"/>
              </a:rPr>
              <a:t>Raw input numbers </a:t>
            </a:r>
            <a:r>
              <a:rPr lang="en-US" sz="2300" dirty="0" smtClean="0">
                <a:sym typeface="Gill Sans" charset="0"/>
              </a:rPr>
              <a:t>must be </a:t>
            </a:r>
            <a:r>
              <a:rPr lang="en-US" sz="2300" dirty="0" smtClean="0">
                <a:solidFill>
                  <a:srgbClr val="FF0000"/>
                </a:solidFill>
                <a:sym typeface="Gill Sans" charset="0"/>
              </a:rPr>
              <a:t>converted </a:t>
            </a:r>
            <a:r>
              <a:rPr lang="en-US" sz="2300" dirty="0" smtClean="0">
                <a:sym typeface="Gill Sans" charset="0"/>
              </a:rPr>
              <a:t>from strings</a:t>
            </a:r>
          </a:p>
        </p:txBody>
      </p:sp>
      <p:sp>
        <p:nvSpPr>
          <p:cNvPr id="5" name="Title 1"/>
          <p:cNvSpPr txBox="1">
            <a:spLocks/>
          </p:cNvSpPr>
          <p:nvPr/>
        </p:nvSpPr>
        <p:spPr bwMode="auto">
          <a:xfrm>
            <a:off x="2002183" y="409079"/>
            <a:ext cx="648072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rgbClr val="28166F"/>
                </a:solidFill>
                <a:effectLst>
                  <a:outerShdw blurRad="38100" dist="38100" dir="2700000" algn="tl">
                    <a:srgbClr val="000000">
                      <a:alpha val="43137"/>
                    </a:srgbClr>
                  </a:outerShdw>
                </a:effectLst>
                <a:latin typeface="Trebuchet MS" pitchFamily="34" charset="0"/>
                <a:ea typeface="+mj-ea"/>
                <a:cs typeface="+mj-cs"/>
              </a:defRPr>
            </a:lvl1pPr>
            <a:lvl2pPr algn="ctr" rtl="0" eaLnBrk="1" fontAlgn="base" hangingPunct="1">
              <a:spcBef>
                <a:spcPct val="0"/>
              </a:spcBef>
              <a:spcAft>
                <a:spcPct val="0"/>
              </a:spcAft>
              <a:defRPr sz="4400">
                <a:solidFill>
                  <a:srgbClr val="28166F"/>
                </a:solidFill>
                <a:latin typeface="Trebuchet MS" pitchFamily="34" charset="0"/>
              </a:defRPr>
            </a:lvl2pPr>
            <a:lvl3pPr algn="ctr" rtl="0" eaLnBrk="1" fontAlgn="base" hangingPunct="1">
              <a:spcBef>
                <a:spcPct val="0"/>
              </a:spcBef>
              <a:spcAft>
                <a:spcPct val="0"/>
              </a:spcAft>
              <a:defRPr sz="4400">
                <a:solidFill>
                  <a:srgbClr val="28166F"/>
                </a:solidFill>
                <a:latin typeface="Trebuchet MS" pitchFamily="34" charset="0"/>
              </a:defRPr>
            </a:lvl3pPr>
            <a:lvl4pPr algn="ctr" rtl="0" eaLnBrk="1" fontAlgn="base" hangingPunct="1">
              <a:spcBef>
                <a:spcPct val="0"/>
              </a:spcBef>
              <a:spcAft>
                <a:spcPct val="0"/>
              </a:spcAft>
              <a:defRPr sz="4400">
                <a:solidFill>
                  <a:srgbClr val="28166F"/>
                </a:solidFill>
                <a:latin typeface="Trebuchet MS" pitchFamily="34" charset="0"/>
              </a:defRPr>
            </a:lvl4pPr>
            <a:lvl5pPr algn="ctr" rtl="0" eaLnBrk="1" fontAlgn="base" hangingPunct="1">
              <a:spcBef>
                <a:spcPct val="0"/>
              </a:spcBef>
              <a:spcAft>
                <a:spcPct val="0"/>
              </a:spcAft>
              <a:defRPr sz="4400">
                <a:solidFill>
                  <a:srgbClr val="28166F"/>
                </a:solidFill>
                <a:latin typeface="Trebuchet MS"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ro-RO" sz="3200" dirty="0">
                <a:solidFill>
                  <a:srgbClr val="002060"/>
                </a:solidFill>
                <a:effectLst/>
              </a:rPr>
              <a:t>Reading and Converting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0012" y="3304679"/>
            <a:ext cx="5792008" cy="3553321"/>
          </a:xfrm>
          <a:prstGeom prst="rect">
            <a:avLst/>
          </a:prstGeom>
        </p:spPr>
      </p:pic>
    </p:spTree>
    <p:extLst>
      <p:ext uri="{BB962C8B-B14F-4D97-AF65-F5344CB8AC3E}">
        <p14:creationId xmlns:p14="http://schemas.microsoft.com/office/powerpoint/2010/main" val="4104255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p:txBody>
          <a:bodyPr/>
          <a:lstStyle/>
          <a:p>
            <a:pPr>
              <a:defRPr/>
            </a:pPr>
            <a:r>
              <a:rPr lang="en-US" sz="3200" dirty="0">
                <a:solidFill>
                  <a:srgbClr val="002060"/>
                </a:solidFill>
                <a:effectLst/>
                <a:sym typeface="Gill Sans" charset="0"/>
              </a:rPr>
              <a:t>A string is a sequence</a:t>
            </a:r>
            <a:endParaRPr lang="en-US" sz="3200" dirty="0" smtClean="0">
              <a:solidFill>
                <a:srgbClr val="002060"/>
              </a:solidFill>
              <a:effectLst/>
              <a:sym typeface="Gill Sans" charset="0"/>
            </a:endParaRPr>
          </a:p>
        </p:txBody>
      </p:sp>
      <p:sp>
        <p:nvSpPr>
          <p:cNvPr id="34818" name="Rectangle 2"/>
          <p:cNvSpPr>
            <a:spLocks noGrp="1" noChangeArrowheads="1"/>
          </p:cNvSpPr>
          <p:nvPr>
            <p:ph type="body" idx="1"/>
          </p:nvPr>
        </p:nvSpPr>
        <p:spPr>
          <a:xfrm>
            <a:off x="0" y="1525190"/>
            <a:ext cx="5536405" cy="4688997"/>
          </a:xfrm>
        </p:spPr>
        <p:txBody>
          <a:bodyPr/>
          <a:lstStyle/>
          <a:p>
            <a:pPr marL="421481">
              <a:buFont typeface="Gill Sans" charset="0"/>
              <a:buChar char="•"/>
              <a:defRPr/>
            </a:pPr>
            <a:r>
              <a:rPr lang="en-US" sz="2800" dirty="0" smtClean="0">
                <a:sym typeface="Gill Sans" charset="0"/>
              </a:rPr>
              <a:t>We can get at any single character in a string using an index specified in</a:t>
            </a:r>
            <a:r>
              <a:rPr lang="en-US" sz="2800" dirty="0" smtClean="0">
                <a:solidFill>
                  <a:srgbClr val="00FFFF"/>
                </a:solidFill>
                <a:sym typeface="Gill Sans" charset="0"/>
              </a:rPr>
              <a:t> </a:t>
            </a:r>
            <a:r>
              <a:rPr lang="en-US" sz="2800" dirty="0" smtClean="0">
                <a:solidFill>
                  <a:srgbClr val="FF0000"/>
                </a:solidFill>
                <a:sym typeface="Gill Sans" charset="0"/>
              </a:rPr>
              <a:t>square </a:t>
            </a:r>
            <a:r>
              <a:rPr lang="en-US" sz="2800" dirty="0" smtClean="0">
                <a:solidFill>
                  <a:srgbClr val="FF0000"/>
                </a:solidFill>
                <a:sym typeface="Gill Sans" charset="0"/>
              </a:rPr>
              <a:t>brackets [ ]</a:t>
            </a:r>
            <a:endParaRPr lang="en-US" sz="2800" dirty="0" smtClean="0">
              <a:solidFill>
                <a:srgbClr val="FF0000"/>
              </a:solidFill>
              <a:sym typeface="Gill Sans" charset="0"/>
            </a:endParaRPr>
          </a:p>
          <a:p>
            <a:pPr marL="421481">
              <a:buFont typeface="Gill Sans" charset="0"/>
              <a:buChar char="•"/>
              <a:defRPr/>
            </a:pPr>
            <a:r>
              <a:rPr lang="en-US" sz="2800" dirty="0" smtClean="0">
                <a:sym typeface="Gill Sans" charset="0"/>
              </a:rPr>
              <a:t>The </a:t>
            </a:r>
            <a:r>
              <a:rPr lang="en-US" sz="2800" dirty="0" smtClean="0">
                <a:solidFill>
                  <a:srgbClr val="FF0000"/>
                </a:solidFill>
                <a:sym typeface="Gill Sans" charset="0"/>
              </a:rPr>
              <a:t>index value </a:t>
            </a:r>
            <a:r>
              <a:rPr lang="en-US" sz="2800" dirty="0" smtClean="0">
                <a:sym typeface="Gill Sans" charset="0"/>
              </a:rPr>
              <a:t>must be an </a:t>
            </a:r>
            <a:r>
              <a:rPr lang="en-US" sz="2800" dirty="0" smtClean="0">
                <a:solidFill>
                  <a:srgbClr val="FF0000"/>
                </a:solidFill>
                <a:sym typeface="Gill Sans" charset="0"/>
              </a:rPr>
              <a:t>integer</a:t>
            </a:r>
            <a:r>
              <a:rPr lang="en-US" sz="2800" dirty="0" smtClean="0">
                <a:sym typeface="Gill Sans" charset="0"/>
              </a:rPr>
              <a:t> and </a:t>
            </a:r>
            <a:r>
              <a:rPr lang="en-US" sz="2800" dirty="0" smtClean="0">
                <a:solidFill>
                  <a:srgbClr val="FF0000"/>
                </a:solidFill>
                <a:sym typeface="Gill Sans" charset="0"/>
              </a:rPr>
              <a:t>starts at zero</a:t>
            </a:r>
          </a:p>
          <a:p>
            <a:pPr marL="421481">
              <a:buFont typeface="Gill Sans" charset="0"/>
              <a:buChar char="•"/>
              <a:defRPr/>
            </a:pPr>
            <a:r>
              <a:rPr lang="en-US" sz="2800" dirty="0" smtClean="0">
                <a:sym typeface="Gill Sans" charset="0"/>
              </a:rPr>
              <a:t>The index value can be an expression that is computed</a:t>
            </a:r>
          </a:p>
        </p:txBody>
      </p:sp>
      <p:sp>
        <p:nvSpPr>
          <p:cNvPr id="34819" name="Rectangle 3"/>
          <p:cNvSpPr>
            <a:spLocks/>
          </p:cNvSpPr>
          <p:nvPr/>
        </p:nvSpPr>
        <p:spPr bwMode="auto">
          <a:xfrm>
            <a:off x="6149876" y="3401616"/>
            <a:ext cx="2702663"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000" dirty="0">
                <a:solidFill>
                  <a:schemeClr val="tx1"/>
                </a:solidFill>
                <a:latin typeface="Trebuchet MS" panose="020B0603020202020204" pitchFamily="34" charset="0"/>
                <a:ea typeface="MS PGothic" panose="020B0600070205080204" pitchFamily="34" charset="-128"/>
              </a:rPr>
              <a:t>&gt;&gt;&gt; fruit </a:t>
            </a:r>
            <a:r>
              <a:rPr lang="en-US" altLang="en-US" sz="2000">
                <a:solidFill>
                  <a:schemeClr val="tx1"/>
                </a:solidFill>
                <a:latin typeface="Trebuchet MS" panose="020B0603020202020204" pitchFamily="34" charset="0"/>
                <a:ea typeface="MS PGothic" panose="020B0600070205080204" pitchFamily="34" charset="-128"/>
              </a:rPr>
              <a:t>= </a:t>
            </a:r>
            <a:r>
              <a:rPr lang="fr-FR" altLang="en-US" sz="2000" smtClean="0">
                <a:solidFill>
                  <a:schemeClr val="tx1"/>
                </a:solidFill>
                <a:latin typeface="Trebuchet MS" panose="020B0603020202020204" pitchFamily="34" charset="0"/>
                <a:ea typeface="MS PGothic" panose="020B0600070205080204" pitchFamily="34" charset="-128"/>
              </a:rPr>
              <a:t>'</a:t>
            </a:r>
            <a:r>
              <a:rPr lang="en-US" altLang="en-US" sz="2000" smtClean="0">
                <a:solidFill>
                  <a:schemeClr val="tx1"/>
                </a:solidFill>
                <a:latin typeface="Trebuchet MS" panose="020B0603020202020204" pitchFamily="34" charset="0"/>
                <a:ea typeface="MS PGothic" panose="020B0600070205080204" pitchFamily="34" charset="-128"/>
              </a:rPr>
              <a:t>banana</a:t>
            </a:r>
            <a:r>
              <a:rPr lang="fr-FR" altLang="en-US" sz="2000" smtClean="0">
                <a:solidFill>
                  <a:schemeClr val="tx1"/>
                </a:solidFill>
                <a:latin typeface="Trebuchet MS" panose="020B0603020202020204" pitchFamily="34" charset="0"/>
                <a:ea typeface="MS PGothic" panose="020B0600070205080204" pitchFamily="34" charset="-128"/>
              </a:rPr>
              <a:t>'</a:t>
            </a:r>
            <a:endParaRPr lang="en-US" altLang="en-US" sz="2000" dirty="0">
              <a:solidFill>
                <a:schemeClr val="tx1"/>
              </a:solidFill>
              <a:latin typeface="Trebuchet MS" panose="020B0603020202020204" pitchFamily="34" charset="0"/>
              <a:ea typeface="MS PGothic" panose="020B0600070205080204" pitchFamily="34" charset="-128"/>
            </a:endParaRPr>
          </a:p>
          <a:p>
            <a:pPr algn="l" eaLnBrk="1" hangingPunct="1"/>
            <a:r>
              <a:rPr lang="en-US" altLang="en-US" sz="2000" dirty="0">
                <a:solidFill>
                  <a:schemeClr val="tx1"/>
                </a:solidFill>
                <a:latin typeface="Trebuchet MS" panose="020B0603020202020204" pitchFamily="34" charset="0"/>
                <a:ea typeface="MS PGothic" panose="020B0600070205080204" pitchFamily="34" charset="-128"/>
              </a:rPr>
              <a:t>&gt;&gt;&gt; letter = fruit</a:t>
            </a:r>
            <a:r>
              <a:rPr lang="en-US" altLang="en-US" sz="2000" dirty="0">
                <a:solidFill>
                  <a:srgbClr val="FF0000"/>
                </a:solidFill>
                <a:latin typeface="Trebuchet MS" panose="020B0603020202020204" pitchFamily="34" charset="0"/>
                <a:ea typeface="MS PGothic" panose="020B0600070205080204" pitchFamily="34" charset="-128"/>
              </a:rPr>
              <a:t>[1]</a:t>
            </a:r>
          </a:p>
          <a:p>
            <a:pPr algn="l" eaLnBrk="1" hangingPunct="1"/>
            <a:r>
              <a:rPr lang="en-US" altLang="en-US" sz="2000" dirty="0">
                <a:solidFill>
                  <a:schemeClr val="tx1"/>
                </a:solidFill>
                <a:latin typeface="Trebuchet MS" panose="020B0603020202020204" pitchFamily="34" charset="0"/>
                <a:ea typeface="MS PGothic" panose="020B0600070205080204" pitchFamily="34" charset="-128"/>
              </a:rPr>
              <a:t>&gt;&gt;&gt; print letter</a:t>
            </a:r>
          </a:p>
          <a:p>
            <a:pPr algn="l" eaLnBrk="1" hangingPunct="1"/>
            <a:r>
              <a:rPr lang="en-US" altLang="en-US" sz="2000" dirty="0">
                <a:solidFill>
                  <a:srgbClr val="FF0000"/>
                </a:solidFill>
                <a:latin typeface="Trebuchet MS" panose="020B0603020202020204" pitchFamily="34" charset="0"/>
                <a:ea typeface="MS PGothic" panose="020B0600070205080204" pitchFamily="34" charset="-128"/>
              </a:rPr>
              <a:t>a</a:t>
            </a:r>
          </a:p>
          <a:p>
            <a:pPr algn="l" eaLnBrk="1" hangingPunct="1"/>
            <a:r>
              <a:rPr lang="en-US" altLang="en-US" sz="2000" dirty="0">
                <a:solidFill>
                  <a:schemeClr val="tx1"/>
                </a:solidFill>
                <a:latin typeface="Trebuchet MS" panose="020B0603020202020204" pitchFamily="34" charset="0"/>
                <a:ea typeface="MS PGothic" panose="020B0600070205080204" pitchFamily="34" charset="-128"/>
              </a:rPr>
              <a:t>&gt;&gt;&gt; n = 3</a:t>
            </a:r>
          </a:p>
          <a:p>
            <a:pPr algn="l" eaLnBrk="1" hangingPunct="1"/>
            <a:r>
              <a:rPr lang="en-US" altLang="en-US" sz="2000" dirty="0">
                <a:solidFill>
                  <a:schemeClr val="tx1"/>
                </a:solidFill>
                <a:latin typeface="Trebuchet MS" panose="020B0603020202020204" pitchFamily="34" charset="0"/>
                <a:ea typeface="MS PGothic" panose="020B0600070205080204" pitchFamily="34" charset="-128"/>
              </a:rPr>
              <a:t>&gt;&gt;&gt; </a:t>
            </a:r>
            <a:r>
              <a:rPr lang="en-US" altLang="en-US" sz="2000" dirty="0" smtClean="0">
                <a:solidFill>
                  <a:schemeClr val="tx1"/>
                </a:solidFill>
                <a:latin typeface="Trebuchet MS" panose="020B0603020202020204" pitchFamily="34" charset="0"/>
                <a:ea typeface="MS PGothic" panose="020B0600070205080204" pitchFamily="34" charset="-128"/>
              </a:rPr>
              <a:t>letter1= </a:t>
            </a:r>
            <a:r>
              <a:rPr lang="en-US" altLang="en-US" sz="2000" dirty="0">
                <a:solidFill>
                  <a:srgbClr val="FF0000"/>
                </a:solidFill>
                <a:latin typeface="Trebuchet MS" panose="020B0603020202020204" pitchFamily="34" charset="0"/>
                <a:ea typeface="MS PGothic" panose="020B0600070205080204" pitchFamily="34" charset="-128"/>
              </a:rPr>
              <a:t>fruit[n - 1]</a:t>
            </a:r>
          </a:p>
          <a:p>
            <a:pPr algn="l" eaLnBrk="1" hangingPunct="1"/>
            <a:r>
              <a:rPr lang="en-US" altLang="en-US" sz="2000" dirty="0">
                <a:solidFill>
                  <a:schemeClr val="tx1"/>
                </a:solidFill>
                <a:latin typeface="Trebuchet MS" panose="020B0603020202020204" pitchFamily="34" charset="0"/>
                <a:ea typeface="MS PGothic" panose="020B0600070205080204" pitchFamily="34" charset="-128"/>
              </a:rPr>
              <a:t>&gt;&gt;&gt; print </a:t>
            </a:r>
            <a:r>
              <a:rPr lang="en-US" altLang="en-US" sz="2000" dirty="0" smtClean="0">
                <a:solidFill>
                  <a:schemeClr val="tx1"/>
                </a:solidFill>
                <a:latin typeface="Trebuchet MS" panose="020B0603020202020204" pitchFamily="34" charset="0"/>
                <a:ea typeface="MS PGothic" panose="020B0600070205080204" pitchFamily="34" charset="-128"/>
              </a:rPr>
              <a:t>letter1</a:t>
            </a:r>
            <a:endParaRPr lang="en-US" altLang="en-US" sz="2000" dirty="0">
              <a:solidFill>
                <a:schemeClr val="tx1"/>
              </a:solidFill>
              <a:latin typeface="Trebuchet MS" panose="020B0603020202020204" pitchFamily="34" charset="0"/>
              <a:ea typeface="MS PGothic" panose="020B0600070205080204" pitchFamily="34" charset="-128"/>
            </a:endParaRPr>
          </a:p>
          <a:p>
            <a:pPr algn="l" eaLnBrk="1" hangingPunct="1"/>
            <a:r>
              <a:rPr lang="en-US" altLang="en-US" sz="2000" dirty="0">
                <a:solidFill>
                  <a:srgbClr val="FF0000"/>
                </a:solidFill>
                <a:latin typeface="Trebuchet MS" panose="020B0603020202020204" pitchFamily="34" charset="0"/>
                <a:ea typeface="MS PGothic" panose="020B0600070205080204" pitchFamily="34" charset="-128"/>
              </a:rPr>
              <a:t>n</a:t>
            </a:r>
          </a:p>
        </p:txBody>
      </p:sp>
      <p:sp>
        <p:nvSpPr>
          <p:cNvPr id="34821" name="Rectangle 5"/>
          <p:cNvSpPr>
            <a:spLocks/>
          </p:cNvSpPr>
          <p:nvPr/>
        </p:nvSpPr>
        <p:spPr bwMode="auto">
          <a:xfrm>
            <a:off x="5943600" y="2921794"/>
            <a:ext cx="414338" cy="41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cap="flat">
                <a:solidFill>
                  <a:srgbClr val="FF7F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[0]</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34822" name="Rectangle 6"/>
          <p:cNvSpPr>
            <a:spLocks/>
          </p:cNvSpPr>
          <p:nvPr/>
        </p:nvSpPr>
        <p:spPr bwMode="auto">
          <a:xfrm>
            <a:off x="5943600" y="2507456"/>
            <a:ext cx="414338" cy="414338"/>
          </a:xfrm>
          <a:prstGeom prst="rect">
            <a:avLst/>
          </a:prstGeom>
          <a:noFill/>
          <a:ln w="50800" cap="flat">
            <a:solidFill>
              <a:srgbClr val="002060"/>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 b</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34823" name="Rectangle 7"/>
          <p:cNvSpPr>
            <a:spLocks/>
          </p:cNvSpPr>
          <p:nvPr/>
        </p:nvSpPr>
        <p:spPr bwMode="auto">
          <a:xfrm>
            <a:off x="6365081" y="2921794"/>
            <a:ext cx="414338" cy="41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cap="flat">
                <a:solidFill>
                  <a:srgbClr val="FF7F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[1]</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34824" name="Rectangle 8"/>
          <p:cNvSpPr>
            <a:spLocks/>
          </p:cNvSpPr>
          <p:nvPr/>
        </p:nvSpPr>
        <p:spPr bwMode="auto">
          <a:xfrm>
            <a:off x="6365081" y="2507456"/>
            <a:ext cx="414338" cy="414338"/>
          </a:xfrm>
          <a:prstGeom prst="rect">
            <a:avLst/>
          </a:prstGeom>
          <a:noFill/>
          <a:ln w="50800" cap="flat">
            <a:solidFill>
              <a:srgbClr val="002060"/>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 a</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34825" name="Rectangle 9"/>
          <p:cNvSpPr>
            <a:spLocks/>
          </p:cNvSpPr>
          <p:nvPr/>
        </p:nvSpPr>
        <p:spPr bwMode="auto">
          <a:xfrm>
            <a:off x="6800850" y="2921794"/>
            <a:ext cx="414338" cy="41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cap="flat">
                <a:solidFill>
                  <a:srgbClr val="FF7F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[2]</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34826" name="Rectangle 10"/>
          <p:cNvSpPr>
            <a:spLocks/>
          </p:cNvSpPr>
          <p:nvPr/>
        </p:nvSpPr>
        <p:spPr bwMode="auto">
          <a:xfrm>
            <a:off x="6800850" y="2507456"/>
            <a:ext cx="414338" cy="414338"/>
          </a:xfrm>
          <a:prstGeom prst="rect">
            <a:avLst/>
          </a:prstGeom>
          <a:noFill/>
          <a:ln w="50800" cap="flat">
            <a:solidFill>
              <a:srgbClr val="002060"/>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 n</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34827" name="Rectangle 11"/>
          <p:cNvSpPr>
            <a:spLocks/>
          </p:cNvSpPr>
          <p:nvPr/>
        </p:nvSpPr>
        <p:spPr bwMode="auto">
          <a:xfrm>
            <a:off x="7222331" y="2921794"/>
            <a:ext cx="414338" cy="41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cap="flat">
                <a:solidFill>
                  <a:srgbClr val="FF7F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[3]</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34828" name="Rectangle 12"/>
          <p:cNvSpPr>
            <a:spLocks/>
          </p:cNvSpPr>
          <p:nvPr/>
        </p:nvSpPr>
        <p:spPr bwMode="auto">
          <a:xfrm>
            <a:off x="7222331" y="2507456"/>
            <a:ext cx="414338" cy="414338"/>
          </a:xfrm>
          <a:prstGeom prst="rect">
            <a:avLst/>
          </a:prstGeom>
          <a:noFill/>
          <a:ln w="50800" cap="flat">
            <a:solidFill>
              <a:srgbClr val="002060"/>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 a</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34829" name="Rectangle 13"/>
          <p:cNvSpPr>
            <a:spLocks/>
          </p:cNvSpPr>
          <p:nvPr/>
        </p:nvSpPr>
        <p:spPr bwMode="auto">
          <a:xfrm>
            <a:off x="7629525" y="2921794"/>
            <a:ext cx="414338" cy="41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cap="flat">
                <a:solidFill>
                  <a:srgbClr val="FF7F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[4]</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34830" name="Rectangle 14"/>
          <p:cNvSpPr>
            <a:spLocks/>
          </p:cNvSpPr>
          <p:nvPr/>
        </p:nvSpPr>
        <p:spPr bwMode="auto">
          <a:xfrm>
            <a:off x="7629525" y="2507456"/>
            <a:ext cx="414338" cy="414338"/>
          </a:xfrm>
          <a:prstGeom prst="rect">
            <a:avLst/>
          </a:prstGeom>
          <a:noFill/>
          <a:ln w="50800" cap="flat">
            <a:solidFill>
              <a:srgbClr val="002060"/>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 n</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34831" name="Rectangle 15"/>
          <p:cNvSpPr>
            <a:spLocks/>
          </p:cNvSpPr>
          <p:nvPr/>
        </p:nvSpPr>
        <p:spPr bwMode="auto">
          <a:xfrm>
            <a:off x="8051006" y="2921794"/>
            <a:ext cx="414338" cy="41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cap="flat">
                <a:solidFill>
                  <a:srgbClr val="FF7F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[5]</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34832" name="Rectangle 16"/>
          <p:cNvSpPr>
            <a:spLocks/>
          </p:cNvSpPr>
          <p:nvPr/>
        </p:nvSpPr>
        <p:spPr bwMode="auto">
          <a:xfrm>
            <a:off x="8051006" y="2507456"/>
            <a:ext cx="414338" cy="414338"/>
          </a:xfrm>
          <a:prstGeom prst="rect">
            <a:avLst/>
          </a:prstGeom>
          <a:noFill/>
          <a:ln w="50800" cap="flat">
            <a:solidFill>
              <a:srgbClr val="002060"/>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 a</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Tree>
    <p:extLst>
      <p:ext uri="{BB962C8B-B14F-4D97-AF65-F5344CB8AC3E}">
        <p14:creationId xmlns:p14="http://schemas.microsoft.com/office/powerpoint/2010/main" val="37856431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p:txBody>
          <a:bodyPr/>
          <a:lstStyle/>
          <a:p>
            <a:pPr eaLnBrk="1" hangingPunct="1">
              <a:defRPr/>
            </a:pPr>
            <a:r>
              <a:rPr lang="en-US" dirty="0" smtClean="0">
                <a:solidFill>
                  <a:srgbClr val="002060"/>
                </a:solidFill>
                <a:effectLst/>
                <a:sym typeface="Gill Sans" charset="0"/>
              </a:rPr>
              <a:t>What if a character is too far?</a:t>
            </a:r>
            <a:endParaRPr lang="en-US" dirty="0" smtClean="0">
              <a:solidFill>
                <a:srgbClr val="002060"/>
              </a:solidFill>
              <a:effectLst/>
              <a:sym typeface="Gill Sans" charset="0"/>
            </a:endParaRPr>
          </a:p>
        </p:txBody>
      </p:sp>
      <p:sp>
        <p:nvSpPr>
          <p:cNvPr id="35842" name="Rectangle 2"/>
          <p:cNvSpPr>
            <a:spLocks noGrp="1" noChangeArrowheads="1"/>
          </p:cNvSpPr>
          <p:nvPr>
            <p:ph type="body" idx="1"/>
          </p:nvPr>
        </p:nvSpPr>
        <p:spPr>
          <a:xfrm>
            <a:off x="229367" y="1688393"/>
            <a:ext cx="8560070" cy="2193142"/>
          </a:xfrm>
        </p:spPr>
        <p:txBody>
          <a:bodyPr/>
          <a:lstStyle/>
          <a:p>
            <a:pPr marL="421481">
              <a:buFont typeface="Gill Sans" charset="0"/>
              <a:buChar char="•"/>
              <a:defRPr/>
            </a:pPr>
            <a:r>
              <a:rPr lang="en-US" sz="2800" dirty="0" smtClean="0">
                <a:sym typeface="Gill Sans" charset="0"/>
              </a:rPr>
              <a:t>You will get a python </a:t>
            </a:r>
            <a:r>
              <a:rPr lang="en-US" sz="2800" dirty="0" smtClean="0">
                <a:solidFill>
                  <a:srgbClr val="FF0000"/>
                </a:solidFill>
                <a:sym typeface="Gill Sans" charset="0"/>
              </a:rPr>
              <a:t>error</a:t>
            </a:r>
            <a:r>
              <a:rPr lang="en-US" sz="2800" dirty="0" smtClean="0">
                <a:sym typeface="Gill Sans" charset="0"/>
              </a:rPr>
              <a:t> if you attempt to </a:t>
            </a:r>
            <a:r>
              <a:rPr lang="en-US" sz="2800" dirty="0" smtClean="0">
                <a:solidFill>
                  <a:srgbClr val="FF0000"/>
                </a:solidFill>
                <a:sym typeface="Gill Sans" charset="0"/>
              </a:rPr>
              <a:t>index beyond the end of a string</a:t>
            </a:r>
            <a:r>
              <a:rPr lang="en-US" sz="2800" dirty="0" smtClean="0">
                <a:sym typeface="Gill Sans" charset="0"/>
              </a:rPr>
              <a:t>.</a:t>
            </a:r>
          </a:p>
          <a:p>
            <a:pPr marL="421481">
              <a:buFont typeface="Gill Sans" charset="0"/>
              <a:buChar char="•"/>
              <a:defRPr/>
            </a:pPr>
            <a:r>
              <a:rPr lang="en-US" sz="2800" dirty="0" smtClean="0">
                <a:sym typeface="Gill Sans" charset="0"/>
              </a:rPr>
              <a:t>So be careful when constructing index values and slices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598" y="4160724"/>
            <a:ext cx="6525745" cy="1572597"/>
          </a:xfrm>
          <a:prstGeom prst="rect">
            <a:avLst/>
          </a:prstGeom>
        </p:spPr>
      </p:pic>
    </p:spTree>
    <p:extLst>
      <p:ext uri="{BB962C8B-B14F-4D97-AF65-F5344CB8AC3E}">
        <p14:creationId xmlns:p14="http://schemas.microsoft.com/office/powerpoint/2010/main" val="27270204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1884784" y="409079"/>
            <a:ext cx="6598119" cy="1000125"/>
          </a:xfrm>
        </p:spPr>
        <p:txBody>
          <a:bodyPr/>
          <a:lstStyle/>
          <a:p>
            <a:pPr>
              <a:defRPr/>
            </a:pPr>
            <a:r>
              <a:rPr lang="en-US" dirty="0">
                <a:solidFill>
                  <a:srgbClr val="002060"/>
                </a:solidFill>
                <a:effectLst/>
                <a:sym typeface="Gill Sans" charset="0"/>
              </a:rPr>
              <a:t>Getting the length of a string using </a:t>
            </a:r>
            <a:r>
              <a:rPr lang="en-US" dirty="0" err="1">
                <a:solidFill>
                  <a:srgbClr val="FF0000"/>
                </a:solidFill>
                <a:effectLst/>
                <a:sym typeface="Gill Sans" charset="0"/>
              </a:rPr>
              <a:t>len</a:t>
            </a:r>
            <a:endParaRPr lang="en-US" dirty="0" smtClean="0">
              <a:solidFill>
                <a:srgbClr val="FF0000"/>
              </a:solidFill>
              <a:effectLst/>
              <a:sym typeface="Gill Sans" charset="0"/>
            </a:endParaRPr>
          </a:p>
        </p:txBody>
      </p:sp>
      <p:sp>
        <p:nvSpPr>
          <p:cNvPr id="36866" name="Rectangle 2"/>
          <p:cNvSpPr>
            <a:spLocks noGrp="1" noChangeArrowheads="1"/>
          </p:cNvSpPr>
          <p:nvPr>
            <p:ph type="body" idx="1"/>
          </p:nvPr>
        </p:nvSpPr>
        <p:spPr>
          <a:xfrm>
            <a:off x="405889" y="2405101"/>
            <a:ext cx="4698837" cy="3207544"/>
          </a:xfrm>
        </p:spPr>
        <p:txBody>
          <a:bodyPr/>
          <a:lstStyle/>
          <a:p>
            <a:pPr marL="421481">
              <a:buFont typeface="Gill Sans" charset="0"/>
              <a:buChar char="•"/>
              <a:defRPr/>
            </a:pPr>
            <a:r>
              <a:rPr lang="en-US" sz="2800" dirty="0" smtClean="0">
                <a:sym typeface="Gill Sans" charset="0"/>
              </a:rPr>
              <a:t>There is a built-in function </a:t>
            </a:r>
            <a:r>
              <a:rPr lang="en-US" sz="2800" dirty="0" err="1" smtClean="0">
                <a:solidFill>
                  <a:srgbClr val="FF0000"/>
                </a:solidFill>
                <a:sym typeface="Gill Sans" charset="0"/>
              </a:rPr>
              <a:t>len</a:t>
            </a:r>
            <a:r>
              <a:rPr lang="en-US" sz="2800" dirty="0" smtClean="0">
                <a:solidFill>
                  <a:srgbClr val="FF0000"/>
                </a:solidFill>
                <a:sym typeface="Gill Sans" charset="0"/>
              </a:rPr>
              <a:t> </a:t>
            </a:r>
            <a:r>
              <a:rPr lang="en-US" sz="2800" dirty="0" smtClean="0">
                <a:sym typeface="Gill Sans" charset="0"/>
              </a:rPr>
              <a:t>that gives us the length of a </a:t>
            </a:r>
            <a:r>
              <a:rPr lang="en-US" sz="2800" dirty="0" smtClean="0">
                <a:sym typeface="Gill Sans" charset="0"/>
              </a:rPr>
              <a:t>string</a:t>
            </a:r>
          </a:p>
          <a:p>
            <a:pPr marL="421481">
              <a:buFont typeface="Gill Sans" charset="0"/>
              <a:buChar char="•"/>
              <a:defRPr/>
            </a:pPr>
            <a:r>
              <a:rPr lang="en-US" sz="2800" dirty="0" smtClean="0">
                <a:sym typeface="Gill Sans" charset="0"/>
              </a:rPr>
              <a:t>To get </a:t>
            </a:r>
            <a:r>
              <a:rPr lang="en-US" sz="2800" dirty="0">
                <a:sym typeface="Gill Sans" charset="0"/>
              </a:rPr>
              <a:t>the </a:t>
            </a:r>
            <a:r>
              <a:rPr lang="en-US" sz="2800" dirty="0">
                <a:solidFill>
                  <a:srgbClr val="FF0000"/>
                </a:solidFill>
                <a:sym typeface="Gill Sans" charset="0"/>
              </a:rPr>
              <a:t>last character</a:t>
            </a:r>
            <a:r>
              <a:rPr lang="en-US" sz="2800" dirty="0">
                <a:sym typeface="Gill Sans" charset="0"/>
              </a:rPr>
              <a:t>, you have to </a:t>
            </a:r>
            <a:r>
              <a:rPr lang="en-US" sz="2800" dirty="0">
                <a:solidFill>
                  <a:srgbClr val="FF0000"/>
                </a:solidFill>
                <a:sym typeface="Gill Sans" charset="0"/>
              </a:rPr>
              <a:t>subtract 1 </a:t>
            </a:r>
            <a:r>
              <a:rPr lang="en-US" sz="2800" dirty="0" smtClean="0">
                <a:solidFill>
                  <a:srgbClr val="FF0000"/>
                </a:solidFill>
                <a:sym typeface="Gill Sans" charset="0"/>
              </a:rPr>
              <a:t>from the </a:t>
            </a:r>
            <a:r>
              <a:rPr lang="en-US" sz="2800" dirty="0">
                <a:solidFill>
                  <a:srgbClr val="FF0000"/>
                </a:solidFill>
                <a:sym typeface="Gill Sans" charset="0"/>
              </a:rPr>
              <a:t>length</a:t>
            </a:r>
            <a:endParaRPr lang="en-US" sz="2800" dirty="0" smtClean="0">
              <a:solidFill>
                <a:srgbClr val="FF0000"/>
              </a:solidFill>
              <a:sym typeface="Gill Sans" charset="0"/>
            </a:endParaRPr>
          </a:p>
        </p:txBody>
      </p:sp>
      <p:sp>
        <p:nvSpPr>
          <p:cNvPr id="17" name="Rectangle 5"/>
          <p:cNvSpPr>
            <a:spLocks/>
          </p:cNvSpPr>
          <p:nvPr/>
        </p:nvSpPr>
        <p:spPr bwMode="auto">
          <a:xfrm>
            <a:off x="5701007" y="2921794"/>
            <a:ext cx="414338" cy="41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cap="flat">
                <a:solidFill>
                  <a:srgbClr val="FF7F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[0]</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18" name="Rectangle 6"/>
          <p:cNvSpPr>
            <a:spLocks/>
          </p:cNvSpPr>
          <p:nvPr/>
        </p:nvSpPr>
        <p:spPr bwMode="auto">
          <a:xfrm>
            <a:off x="5701007" y="2507456"/>
            <a:ext cx="414338" cy="414338"/>
          </a:xfrm>
          <a:prstGeom prst="rect">
            <a:avLst/>
          </a:prstGeom>
          <a:noFill/>
          <a:ln w="50800" cap="flat">
            <a:solidFill>
              <a:srgbClr val="002060"/>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 b</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19" name="Rectangle 7"/>
          <p:cNvSpPr>
            <a:spLocks/>
          </p:cNvSpPr>
          <p:nvPr/>
        </p:nvSpPr>
        <p:spPr bwMode="auto">
          <a:xfrm>
            <a:off x="6122488" y="2921794"/>
            <a:ext cx="414338" cy="41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cap="flat">
                <a:solidFill>
                  <a:srgbClr val="FF7F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[1]</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20" name="Rectangle 8"/>
          <p:cNvSpPr>
            <a:spLocks/>
          </p:cNvSpPr>
          <p:nvPr/>
        </p:nvSpPr>
        <p:spPr bwMode="auto">
          <a:xfrm>
            <a:off x="6122488" y="2507456"/>
            <a:ext cx="414338" cy="414338"/>
          </a:xfrm>
          <a:prstGeom prst="rect">
            <a:avLst/>
          </a:prstGeom>
          <a:noFill/>
          <a:ln w="50800" cap="flat">
            <a:solidFill>
              <a:srgbClr val="002060"/>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 a</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21" name="Rectangle 9"/>
          <p:cNvSpPr>
            <a:spLocks/>
          </p:cNvSpPr>
          <p:nvPr/>
        </p:nvSpPr>
        <p:spPr bwMode="auto">
          <a:xfrm>
            <a:off x="6558257" y="2921794"/>
            <a:ext cx="414338" cy="41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cap="flat">
                <a:solidFill>
                  <a:srgbClr val="FF7F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[2]</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22" name="Rectangle 10"/>
          <p:cNvSpPr>
            <a:spLocks/>
          </p:cNvSpPr>
          <p:nvPr/>
        </p:nvSpPr>
        <p:spPr bwMode="auto">
          <a:xfrm>
            <a:off x="6558257" y="2507456"/>
            <a:ext cx="414338" cy="414338"/>
          </a:xfrm>
          <a:prstGeom prst="rect">
            <a:avLst/>
          </a:prstGeom>
          <a:noFill/>
          <a:ln w="50800" cap="flat">
            <a:solidFill>
              <a:srgbClr val="002060"/>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 n</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23" name="Rectangle 11"/>
          <p:cNvSpPr>
            <a:spLocks/>
          </p:cNvSpPr>
          <p:nvPr/>
        </p:nvSpPr>
        <p:spPr bwMode="auto">
          <a:xfrm>
            <a:off x="6979738" y="2921794"/>
            <a:ext cx="414338" cy="41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cap="flat">
                <a:solidFill>
                  <a:srgbClr val="FF7F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[3]</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24" name="Rectangle 12"/>
          <p:cNvSpPr>
            <a:spLocks/>
          </p:cNvSpPr>
          <p:nvPr/>
        </p:nvSpPr>
        <p:spPr bwMode="auto">
          <a:xfrm>
            <a:off x="6979738" y="2507456"/>
            <a:ext cx="414338" cy="414338"/>
          </a:xfrm>
          <a:prstGeom prst="rect">
            <a:avLst/>
          </a:prstGeom>
          <a:noFill/>
          <a:ln w="50800" cap="flat">
            <a:solidFill>
              <a:srgbClr val="002060"/>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 a</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25" name="Rectangle 13"/>
          <p:cNvSpPr>
            <a:spLocks/>
          </p:cNvSpPr>
          <p:nvPr/>
        </p:nvSpPr>
        <p:spPr bwMode="auto">
          <a:xfrm>
            <a:off x="7386932" y="2921794"/>
            <a:ext cx="414338" cy="41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cap="flat">
                <a:solidFill>
                  <a:srgbClr val="FF7F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[4]</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26" name="Rectangle 14"/>
          <p:cNvSpPr>
            <a:spLocks/>
          </p:cNvSpPr>
          <p:nvPr/>
        </p:nvSpPr>
        <p:spPr bwMode="auto">
          <a:xfrm>
            <a:off x="7386932" y="2507456"/>
            <a:ext cx="414338" cy="414338"/>
          </a:xfrm>
          <a:prstGeom prst="rect">
            <a:avLst/>
          </a:prstGeom>
          <a:noFill/>
          <a:ln w="50800" cap="flat">
            <a:solidFill>
              <a:srgbClr val="002060"/>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 n</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27" name="Rectangle 15"/>
          <p:cNvSpPr>
            <a:spLocks/>
          </p:cNvSpPr>
          <p:nvPr/>
        </p:nvSpPr>
        <p:spPr bwMode="auto">
          <a:xfrm>
            <a:off x="7808413" y="2921794"/>
            <a:ext cx="414338" cy="41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cap="flat">
                <a:solidFill>
                  <a:srgbClr val="FF7F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[5]</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sp>
        <p:nvSpPr>
          <p:cNvPr id="28" name="Rectangle 16"/>
          <p:cNvSpPr>
            <a:spLocks/>
          </p:cNvSpPr>
          <p:nvPr/>
        </p:nvSpPr>
        <p:spPr bwMode="auto">
          <a:xfrm>
            <a:off x="7808413" y="2507456"/>
            <a:ext cx="414338" cy="414338"/>
          </a:xfrm>
          <a:prstGeom prst="rect">
            <a:avLst/>
          </a:prstGeom>
          <a:noFill/>
          <a:ln w="50800" cap="flat">
            <a:solidFill>
              <a:srgbClr val="002060"/>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50" dirty="0" smtClean="0">
                <a:solidFill>
                  <a:schemeClr val="tx1"/>
                </a:solidFill>
                <a:effectLst>
                  <a:outerShdw blurRad="38100" dist="38100" dir="2700000" algn="tl">
                    <a:srgbClr val="808080"/>
                  </a:outerShdw>
                </a:effectLst>
                <a:ea typeface="MS PGothic" panose="020B0600070205080204" pitchFamily="34" charset="-128"/>
              </a:rPr>
              <a:t> a</a:t>
            </a:r>
            <a:endParaRPr lang="en-US" altLang="en-US" sz="2250" dirty="0">
              <a:solidFill>
                <a:schemeClr val="tx1"/>
              </a:solidFill>
              <a:effectLst>
                <a:outerShdw blurRad="38100" dist="38100" dir="2700000" algn="tl">
                  <a:srgbClr val="808080"/>
                </a:outerShdw>
              </a:effectLst>
              <a:ea typeface="MS PGothic" panose="020B0600070205080204" pitchFamily="34" charset="-128"/>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8010" y="3750470"/>
            <a:ext cx="3915990" cy="2071832"/>
          </a:xfrm>
          <a:prstGeom prst="rect">
            <a:avLst/>
          </a:prstGeom>
        </p:spPr>
      </p:pic>
    </p:spTree>
    <p:extLst>
      <p:ext uri="{BB962C8B-B14F-4D97-AF65-F5344CB8AC3E}">
        <p14:creationId xmlns:p14="http://schemas.microsoft.com/office/powerpoint/2010/main" val="19653829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p:txBody>
          <a:bodyPr/>
          <a:lstStyle/>
          <a:p>
            <a:pPr eaLnBrk="1" hangingPunct="1">
              <a:defRPr/>
            </a:pPr>
            <a:r>
              <a:rPr lang="en-US" sz="3200" dirty="0" smtClean="0">
                <a:solidFill>
                  <a:srgbClr val="002060"/>
                </a:solidFill>
                <a:effectLst/>
                <a:sym typeface="Gill Sans" charset="0"/>
              </a:rPr>
              <a:t>Looping Through </a:t>
            </a:r>
            <a:r>
              <a:rPr lang="en-US" sz="3200" dirty="0" smtClean="0">
                <a:solidFill>
                  <a:srgbClr val="002060"/>
                </a:solidFill>
                <a:effectLst/>
                <a:sym typeface="Gill Sans" charset="0"/>
              </a:rPr>
              <a:t>Strings (1)</a:t>
            </a:r>
            <a:endParaRPr lang="en-US" sz="3200" dirty="0" smtClean="0">
              <a:solidFill>
                <a:srgbClr val="002060"/>
              </a:solidFill>
              <a:effectLst/>
              <a:sym typeface="Gill Sans" charset="0"/>
            </a:endParaRPr>
          </a:p>
        </p:txBody>
      </p:sp>
      <p:sp>
        <p:nvSpPr>
          <p:cNvPr id="39938" name="Rectangle 2"/>
          <p:cNvSpPr>
            <a:spLocks noGrp="1" noChangeArrowheads="1"/>
          </p:cNvSpPr>
          <p:nvPr>
            <p:ph type="body" idx="1"/>
          </p:nvPr>
        </p:nvSpPr>
        <p:spPr>
          <a:xfrm>
            <a:off x="0" y="2264569"/>
            <a:ext cx="4627984" cy="3207544"/>
          </a:xfrm>
        </p:spPr>
        <p:txBody>
          <a:bodyPr/>
          <a:lstStyle/>
          <a:p>
            <a:pPr marL="421481">
              <a:buFont typeface="Gill Sans" charset="0"/>
              <a:buChar char="•"/>
              <a:defRPr/>
            </a:pPr>
            <a:r>
              <a:rPr lang="en-US" sz="2800" dirty="0" smtClean="0">
                <a:sym typeface="Gill Sans" charset="0"/>
              </a:rPr>
              <a:t>Using a </a:t>
            </a:r>
            <a:r>
              <a:rPr lang="en-US" sz="2800" dirty="0" smtClean="0">
                <a:solidFill>
                  <a:srgbClr val="FF0000"/>
                </a:solidFill>
                <a:sym typeface="Gill Sans" charset="0"/>
              </a:rPr>
              <a:t>while</a:t>
            </a:r>
            <a:r>
              <a:rPr lang="en-US" sz="2800" dirty="0" smtClean="0">
                <a:sym typeface="Gill Sans" charset="0"/>
              </a:rPr>
              <a:t> statement and an iteration variable, and the </a:t>
            </a:r>
            <a:r>
              <a:rPr lang="en-US" sz="2800" dirty="0" err="1" smtClean="0">
                <a:solidFill>
                  <a:srgbClr val="FF0000"/>
                </a:solidFill>
                <a:sym typeface="Gill Sans" charset="0"/>
              </a:rPr>
              <a:t>len</a:t>
            </a:r>
            <a:r>
              <a:rPr lang="en-US" sz="2800" dirty="0" smtClean="0">
                <a:solidFill>
                  <a:srgbClr val="FF0000"/>
                </a:solidFill>
                <a:sym typeface="Gill Sans" charset="0"/>
              </a:rPr>
              <a:t> </a:t>
            </a:r>
            <a:r>
              <a:rPr lang="en-US" sz="2800" dirty="0" smtClean="0">
                <a:sym typeface="Gill Sans" charset="0"/>
              </a:rPr>
              <a:t>function, we can construct a loop to look at each of the letters in a string individually</a:t>
            </a:r>
          </a:p>
        </p:txBody>
      </p:sp>
      <p:sp>
        <p:nvSpPr>
          <p:cNvPr id="39939" name="Rectangle 3"/>
          <p:cNvSpPr>
            <a:spLocks/>
          </p:cNvSpPr>
          <p:nvPr/>
        </p:nvSpPr>
        <p:spPr bwMode="auto">
          <a:xfrm>
            <a:off x="5166718" y="2898846"/>
            <a:ext cx="306814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100" dirty="0">
                <a:solidFill>
                  <a:schemeClr val="tx1"/>
                </a:solidFill>
                <a:latin typeface="Trebuchet MS" panose="020B0603020202020204" pitchFamily="34" charset="0"/>
                <a:ea typeface="MS PGothic" panose="020B0600070205080204" pitchFamily="34" charset="-128"/>
              </a:rPr>
              <a:t>fruit </a:t>
            </a:r>
            <a:r>
              <a:rPr lang="en-US" altLang="en-US" sz="2100">
                <a:solidFill>
                  <a:schemeClr val="tx1"/>
                </a:solidFill>
                <a:latin typeface="Trebuchet MS" panose="020B0603020202020204" pitchFamily="34" charset="0"/>
                <a:ea typeface="MS PGothic" panose="020B0600070205080204" pitchFamily="34" charset="-128"/>
              </a:rPr>
              <a:t>= </a:t>
            </a:r>
            <a:r>
              <a:rPr lang="fr-FR" altLang="en-US" sz="2100" smtClean="0">
                <a:solidFill>
                  <a:schemeClr val="tx1"/>
                </a:solidFill>
                <a:latin typeface="Trebuchet MS" panose="020B0603020202020204" pitchFamily="34" charset="0"/>
                <a:ea typeface="MS PGothic" panose="020B0600070205080204" pitchFamily="34" charset="-128"/>
              </a:rPr>
              <a:t>'</a:t>
            </a:r>
            <a:r>
              <a:rPr lang="en-US" altLang="en-US" sz="2100" smtClean="0">
                <a:solidFill>
                  <a:schemeClr val="tx1"/>
                </a:solidFill>
                <a:latin typeface="Trebuchet MS" panose="020B0603020202020204" pitchFamily="34" charset="0"/>
                <a:ea typeface="MS PGothic" panose="020B0600070205080204" pitchFamily="34" charset="-128"/>
              </a:rPr>
              <a:t>banana</a:t>
            </a:r>
            <a:r>
              <a:rPr lang="fr-FR" altLang="en-US" sz="2100" smtClean="0">
                <a:solidFill>
                  <a:schemeClr val="tx1"/>
                </a:solidFill>
                <a:latin typeface="Trebuchet MS" panose="020B0603020202020204" pitchFamily="34" charset="0"/>
                <a:ea typeface="MS PGothic" panose="020B0600070205080204" pitchFamily="34" charset="-128"/>
              </a:rPr>
              <a:t>'</a:t>
            </a:r>
            <a:endParaRPr lang="en-US" altLang="en-US" sz="2100" dirty="0">
              <a:solidFill>
                <a:schemeClr val="tx1"/>
              </a:solidFill>
              <a:latin typeface="Trebuchet MS" panose="020B0603020202020204" pitchFamily="34" charset="0"/>
              <a:ea typeface="MS PGothic" panose="020B0600070205080204" pitchFamily="34" charset="-128"/>
            </a:endParaRPr>
          </a:p>
          <a:p>
            <a:pPr algn="l" eaLnBrk="1" hangingPunct="1"/>
            <a:r>
              <a:rPr lang="en-US" altLang="en-US" sz="2100" dirty="0">
                <a:solidFill>
                  <a:schemeClr val="tx1"/>
                </a:solidFill>
                <a:latin typeface="Trebuchet MS" panose="020B0603020202020204" pitchFamily="34" charset="0"/>
                <a:ea typeface="MS PGothic" panose="020B0600070205080204" pitchFamily="34" charset="-128"/>
              </a:rPr>
              <a:t>index = 0</a:t>
            </a:r>
          </a:p>
          <a:p>
            <a:pPr algn="l" eaLnBrk="1" hangingPunct="1"/>
            <a:r>
              <a:rPr lang="en-US" altLang="en-US" sz="2100" dirty="0">
                <a:solidFill>
                  <a:srgbClr val="FF0000"/>
                </a:solidFill>
                <a:latin typeface="Trebuchet MS" panose="020B0603020202020204" pitchFamily="34" charset="0"/>
                <a:ea typeface="MS PGothic" panose="020B0600070205080204" pitchFamily="34" charset="-128"/>
              </a:rPr>
              <a:t>while</a:t>
            </a:r>
            <a:r>
              <a:rPr lang="en-US" altLang="en-US" sz="2100" dirty="0">
                <a:solidFill>
                  <a:schemeClr val="tx1"/>
                </a:solidFill>
                <a:latin typeface="Trebuchet MS" panose="020B0603020202020204" pitchFamily="34" charset="0"/>
                <a:ea typeface="MS PGothic" panose="020B0600070205080204" pitchFamily="34" charset="-128"/>
              </a:rPr>
              <a:t> index &lt; </a:t>
            </a:r>
            <a:r>
              <a:rPr lang="en-US" altLang="en-US" sz="2100" dirty="0" err="1">
                <a:solidFill>
                  <a:srgbClr val="FF0000"/>
                </a:solidFill>
                <a:latin typeface="Trebuchet MS" panose="020B0603020202020204" pitchFamily="34" charset="0"/>
                <a:ea typeface="MS PGothic" panose="020B0600070205080204" pitchFamily="34" charset="-128"/>
              </a:rPr>
              <a:t>len</a:t>
            </a:r>
            <a:r>
              <a:rPr lang="en-US" altLang="en-US" sz="2100" dirty="0">
                <a:solidFill>
                  <a:schemeClr val="tx1"/>
                </a:solidFill>
                <a:latin typeface="Trebuchet MS" panose="020B0603020202020204" pitchFamily="34" charset="0"/>
                <a:ea typeface="MS PGothic" panose="020B0600070205080204" pitchFamily="34" charset="-128"/>
              </a:rPr>
              <a:t>(fruit) : </a:t>
            </a:r>
          </a:p>
          <a:p>
            <a:pPr algn="l" eaLnBrk="1" hangingPunct="1"/>
            <a:r>
              <a:rPr lang="en-US" altLang="en-US" sz="2100" dirty="0">
                <a:solidFill>
                  <a:schemeClr val="tx1"/>
                </a:solidFill>
                <a:latin typeface="Trebuchet MS" panose="020B0603020202020204" pitchFamily="34" charset="0"/>
                <a:ea typeface="MS PGothic" panose="020B0600070205080204" pitchFamily="34" charset="-128"/>
              </a:rPr>
              <a:t>   letter = fruit[index]</a:t>
            </a:r>
          </a:p>
          <a:p>
            <a:pPr algn="l" eaLnBrk="1" hangingPunct="1"/>
            <a:r>
              <a:rPr lang="en-US" altLang="en-US" sz="2100" dirty="0">
                <a:solidFill>
                  <a:schemeClr val="tx1"/>
                </a:solidFill>
                <a:latin typeface="Trebuchet MS" panose="020B0603020202020204" pitchFamily="34" charset="0"/>
                <a:ea typeface="MS PGothic" panose="020B0600070205080204" pitchFamily="34" charset="-128"/>
              </a:rPr>
              <a:t>    print </a:t>
            </a:r>
            <a:r>
              <a:rPr lang="en-US" altLang="en-US" sz="2100" dirty="0">
                <a:solidFill>
                  <a:srgbClr val="FF0000"/>
                </a:solidFill>
                <a:latin typeface="Trebuchet MS" panose="020B0603020202020204" pitchFamily="34" charset="0"/>
                <a:ea typeface="MS PGothic" panose="020B0600070205080204" pitchFamily="34" charset="-128"/>
              </a:rPr>
              <a:t>index</a:t>
            </a:r>
            <a:r>
              <a:rPr lang="en-US" altLang="en-US" sz="2100" dirty="0">
                <a:solidFill>
                  <a:schemeClr val="tx1"/>
                </a:solidFill>
                <a:latin typeface="Trebuchet MS" panose="020B0603020202020204" pitchFamily="34" charset="0"/>
                <a:ea typeface="MS PGothic" panose="020B0600070205080204" pitchFamily="34" charset="-128"/>
              </a:rPr>
              <a:t>, </a:t>
            </a:r>
            <a:r>
              <a:rPr lang="en-US" altLang="en-US" sz="2100" dirty="0">
                <a:solidFill>
                  <a:srgbClr val="FF0000"/>
                </a:solidFill>
                <a:latin typeface="Trebuchet MS" panose="020B0603020202020204" pitchFamily="34" charset="0"/>
                <a:ea typeface="MS PGothic" panose="020B0600070205080204" pitchFamily="34" charset="-128"/>
              </a:rPr>
              <a:t>letter</a:t>
            </a:r>
          </a:p>
          <a:p>
            <a:pPr algn="l" eaLnBrk="1" hangingPunct="1"/>
            <a:r>
              <a:rPr lang="en-US" altLang="en-US" sz="2100" dirty="0">
                <a:solidFill>
                  <a:schemeClr val="tx1"/>
                </a:solidFill>
                <a:latin typeface="Trebuchet MS" panose="020B0603020202020204" pitchFamily="34" charset="0"/>
                <a:ea typeface="MS PGothic" panose="020B0600070205080204" pitchFamily="34" charset="-128"/>
              </a:rPr>
              <a:t>    index = index + 1</a:t>
            </a:r>
          </a:p>
        </p:txBody>
      </p:sp>
      <p:sp>
        <p:nvSpPr>
          <p:cNvPr id="39940" name="Rectangle 4"/>
          <p:cNvSpPr>
            <a:spLocks/>
          </p:cNvSpPr>
          <p:nvPr/>
        </p:nvSpPr>
        <p:spPr bwMode="auto">
          <a:xfrm>
            <a:off x="8284964" y="2898846"/>
            <a:ext cx="3735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100" dirty="0">
                <a:solidFill>
                  <a:srgbClr val="FF0000"/>
                </a:solidFill>
                <a:latin typeface="Trebuchet MS" panose="020B0603020202020204" pitchFamily="34" charset="0"/>
                <a:ea typeface="MS PGothic" panose="020B0600070205080204" pitchFamily="34" charset="-128"/>
              </a:rPr>
              <a:t>0 b</a:t>
            </a:r>
          </a:p>
          <a:p>
            <a:pPr eaLnBrk="1" hangingPunct="1"/>
            <a:r>
              <a:rPr lang="en-US" altLang="en-US" sz="2100" dirty="0">
                <a:solidFill>
                  <a:srgbClr val="FF0000"/>
                </a:solidFill>
                <a:latin typeface="Trebuchet MS" panose="020B0603020202020204" pitchFamily="34" charset="0"/>
                <a:ea typeface="MS PGothic" panose="020B0600070205080204" pitchFamily="34" charset="-128"/>
              </a:rPr>
              <a:t>1 a</a:t>
            </a:r>
          </a:p>
          <a:p>
            <a:pPr eaLnBrk="1" hangingPunct="1"/>
            <a:r>
              <a:rPr lang="en-US" altLang="en-US" sz="2100" dirty="0">
                <a:solidFill>
                  <a:srgbClr val="FF0000"/>
                </a:solidFill>
                <a:latin typeface="Trebuchet MS" panose="020B0603020202020204" pitchFamily="34" charset="0"/>
                <a:ea typeface="MS PGothic" panose="020B0600070205080204" pitchFamily="34" charset="-128"/>
              </a:rPr>
              <a:t>2 n</a:t>
            </a:r>
          </a:p>
          <a:p>
            <a:pPr eaLnBrk="1" hangingPunct="1"/>
            <a:r>
              <a:rPr lang="en-US" altLang="en-US" sz="2100" dirty="0">
                <a:solidFill>
                  <a:srgbClr val="FF0000"/>
                </a:solidFill>
                <a:latin typeface="Trebuchet MS" panose="020B0603020202020204" pitchFamily="34" charset="0"/>
                <a:ea typeface="MS PGothic" panose="020B0600070205080204" pitchFamily="34" charset="-128"/>
              </a:rPr>
              <a:t>3 a</a:t>
            </a:r>
          </a:p>
          <a:p>
            <a:pPr eaLnBrk="1" hangingPunct="1"/>
            <a:r>
              <a:rPr lang="en-US" altLang="en-US" sz="2100" dirty="0">
                <a:solidFill>
                  <a:srgbClr val="FF0000"/>
                </a:solidFill>
                <a:latin typeface="Trebuchet MS" panose="020B0603020202020204" pitchFamily="34" charset="0"/>
                <a:ea typeface="MS PGothic" panose="020B0600070205080204" pitchFamily="34" charset="-128"/>
              </a:rPr>
              <a:t>4 n</a:t>
            </a:r>
          </a:p>
          <a:p>
            <a:pPr eaLnBrk="1" hangingPunct="1"/>
            <a:r>
              <a:rPr lang="en-US" altLang="en-US" sz="2100" dirty="0">
                <a:solidFill>
                  <a:srgbClr val="FF0000"/>
                </a:solidFill>
                <a:latin typeface="Trebuchet MS" panose="020B0603020202020204" pitchFamily="34" charset="0"/>
                <a:ea typeface="MS PGothic" panose="020B0600070205080204" pitchFamily="34" charset="-128"/>
              </a:rPr>
              <a:t>5 a</a:t>
            </a:r>
          </a:p>
        </p:txBody>
      </p:sp>
    </p:spTree>
    <p:extLst>
      <p:ext uri="{BB962C8B-B14F-4D97-AF65-F5344CB8AC3E}">
        <p14:creationId xmlns:p14="http://schemas.microsoft.com/office/powerpoint/2010/main" val="25147171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p:txBody>
          <a:bodyPr/>
          <a:lstStyle/>
          <a:p>
            <a:pPr eaLnBrk="1" hangingPunct="1">
              <a:defRPr/>
            </a:pPr>
            <a:r>
              <a:rPr lang="en-US" dirty="0" smtClean="0">
                <a:solidFill>
                  <a:srgbClr val="002060"/>
                </a:solidFill>
                <a:effectLst/>
                <a:sym typeface="Gill Sans" charset="0"/>
              </a:rPr>
              <a:t>Looping Through </a:t>
            </a:r>
            <a:r>
              <a:rPr lang="en-US" dirty="0" smtClean="0">
                <a:solidFill>
                  <a:srgbClr val="002060"/>
                </a:solidFill>
                <a:effectLst/>
                <a:sym typeface="Gill Sans" charset="0"/>
              </a:rPr>
              <a:t>Strings (2)</a:t>
            </a:r>
            <a:endParaRPr lang="en-US" dirty="0" smtClean="0">
              <a:solidFill>
                <a:srgbClr val="002060"/>
              </a:solidFill>
              <a:effectLst/>
              <a:sym typeface="Gill Sans" charset="0"/>
            </a:endParaRPr>
          </a:p>
        </p:txBody>
      </p:sp>
      <p:sp>
        <p:nvSpPr>
          <p:cNvPr id="40962" name="Rectangle 2"/>
          <p:cNvSpPr>
            <a:spLocks noGrp="1" noChangeArrowheads="1"/>
          </p:cNvSpPr>
          <p:nvPr>
            <p:ph type="body" idx="1"/>
          </p:nvPr>
        </p:nvSpPr>
        <p:spPr>
          <a:xfrm>
            <a:off x="291229" y="2715208"/>
            <a:ext cx="4763896" cy="2306266"/>
          </a:xfrm>
        </p:spPr>
        <p:txBody>
          <a:bodyPr/>
          <a:lstStyle/>
          <a:p>
            <a:pPr marL="421481">
              <a:buFont typeface="Gill Sans" charset="0"/>
              <a:buChar char="•"/>
              <a:defRPr/>
            </a:pPr>
            <a:r>
              <a:rPr lang="en-US" sz="2400" dirty="0" smtClean="0">
                <a:sym typeface="Gill Sans" charset="0"/>
              </a:rPr>
              <a:t>A definite loop using a </a:t>
            </a:r>
            <a:r>
              <a:rPr lang="en-US" sz="2400" dirty="0" smtClean="0">
                <a:solidFill>
                  <a:srgbClr val="FF0000"/>
                </a:solidFill>
                <a:sym typeface="Gill Sans" charset="0"/>
              </a:rPr>
              <a:t>for</a:t>
            </a:r>
            <a:r>
              <a:rPr lang="en-US" sz="2400" dirty="0" smtClean="0">
                <a:sym typeface="Gill Sans" charset="0"/>
              </a:rPr>
              <a:t> statement is much more </a:t>
            </a:r>
            <a:r>
              <a:rPr lang="en-US" sz="2400" dirty="0" smtClean="0">
                <a:solidFill>
                  <a:srgbClr val="FF0000"/>
                </a:solidFill>
                <a:sym typeface="Gill Sans" charset="0"/>
              </a:rPr>
              <a:t>elegant</a:t>
            </a:r>
          </a:p>
          <a:p>
            <a:pPr marL="421481">
              <a:buFont typeface="Gill Sans" charset="0"/>
              <a:buChar char="•"/>
              <a:defRPr/>
            </a:pPr>
            <a:r>
              <a:rPr lang="en-US" sz="2400" dirty="0" smtClean="0">
                <a:sym typeface="Gill Sans" charset="0"/>
              </a:rPr>
              <a:t>The </a:t>
            </a:r>
            <a:r>
              <a:rPr lang="en-US" sz="2400" dirty="0" smtClean="0">
                <a:solidFill>
                  <a:srgbClr val="FF0000"/>
                </a:solidFill>
                <a:sym typeface="Gill Sans" charset="0"/>
              </a:rPr>
              <a:t>iteration variable </a:t>
            </a:r>
            <a:r>
              <a:rPr lang="en-US" sz="2400" dirty="0" smtClean="0">
                <a:sym typeface="Gill Sans" charset="0"/>
              </a:rPr>
              <a:t>is completely taken care of by the </a:t>
            </a:r>
            <a:r>
              <a:rPr lang="en-US" sz="2400" dirty="0" smtClean="0">
                <a:solidFill>
                  <a:srgbClr val="FF0000"/>
                </a:solidFill>
                <a:sym typeface="Gill Sans" charset="0"/>
              </a:rPr>
              <a:t>for </a:t>
            </a:r>
            <a:r>
              <a:rPr lang="en-US" sz="2400" dirty="0" smtClean="0">
                <a:sym typeface="Gill Sans" charset="0"/>
              </a:rPr>
              <a:t>loop</a:t>
            </a:r>
          </a:p>
        </p:txBody>
      </p:sp>
      <p:sp>
        <p:nvSpPr>
          <p:cNvPr id="40963" name="Rectangle 3"/>
          <p:cNvSpPr>
            <a:spLocks/>
          </p:cNvSpPr>
          <p:nvPr/>
        </p:nvSpPr>
        <p:spPr bwMode="auto">
          <a:xfrm>
            <a:off x="8506420" y="2760346"/>
            <a:ext cx="171522"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400" dirty="0">
                <a:solidFill>
                  <a:srgbClr val="FF0000"/>
                </a:solidFill>
                <a:latin typeface="Trebuchet MS" panose="020B0603020202020204" pitchFamily="34" charset="0"/>
                <a:ea typeface="MS PGothic" panose="020B0600070205080204" pitchFamily="34" charset="-128"/>
              </a:rPr>
              <a:t>b</a:t>
            </a:r>
          </a:p>
          <a:p>
            <a:pPr eaLnBrk="1" hangingPunct="1"/>
            <a:r>
              <a:rPr lang="en-US" altLang="en-US" sz="2400" dirty="0">
                <a:solidFill>
                  <a:srgbClr val="FF0000"/>
                </a:solidFill>
                <a:latin typeface="Trebuchet MS" panose="020B0603020202020204" pitchFamily="34" charset="0"/>
                <a:ea typeface="MS PGothic" panose="020B0600070205080204" pitchFamily="34" charset="-128"/>
              </a:rPr>
              <a:t>a</a:t>
            </a:r>
          </a:p>
          <a:p>
            <a:pPr eaLnBrk="1" hangingPunct="1"/>
            <a:r>
              <a:rPr lang="en-US" altLang="en-US" sz="2400" dirty="0">
                <a:solidFill>
                  <a:srgbClr val="FF0000"/>
                </a:solidFill>
                <a:latin typeface="Trebuchet MS" panose="020B0603020202020204" pitchFamily="34" charset="0"/>
                <a:ea typeface="MS PGothic" panose="020B0600070205080204" pitchFamily="34" charset="-128"/>
              </a:rPr>
              <a:t>n</a:t>
            </a:r>
          </a:p>
          <a:p>
            <a:pPr eaLnBrk="1" hangingPunct="1"/>
            <a:r>
              <a:rPr lang="en-US" altLang="en-US" sz="2400" dirty="0">
                <a:solidFill>
                  <a:srgbClr val="FF0000"/>
                </a:solidFill>
                <a:latin typeface="Trebuchet MS" panose="020B0603020202020204" pitchFamily="34" charset="0"/>
                <a:ea typeface="MS PGothic" panose="020B0600070205080204" pitchFamily="34" charset="-128"/>
              </a:rPr>
              <a:t>a</a:t>
            </a:r>
          </a:p>
          <a:p>
            <a:pPr eaLnBrk="1" hangingPunct="1"/>
            <a:r>
              <a:rPr lang="en-US" altLang="en-US" sz="2400" dirty="0">
                <a:solidFill>
                  <a:srgbClr val="FF0000"/>
                </a:solidFill>
                <a:latin typeface="Trebuchet MS" panose="020B0603020202020204" pitchFamily="34" charset="0"/>
                <a:ea typeface="MS PGothic" panose="020B0600070205080204" pitchFamily="34" charset="-128"/>
              </a:rPr>
              <a:t>n</a:t>
            </a:r>
          </a:p>
          <a:p>
            <a:pPr eaLnBrk="1" hangingPunct="1"/>
            <a:r>
              <a:rPr lang="en-US" altLang="en-US" sz="2400" dirty="0">
                <a:solidFill>
                  <a:srgbClr val="FF0000"/>
                </a:solidFill>
                <a:latin typeface="Trebuchet MS" panose="020B0603020202020204" pitchFamily="34" charset="0"/>
                <a:ea typeface="MS PGothic" panose="020B0600070205080204" pitchFamily="34" charset="-128"/>
              </a:rPr>
              <a:t>a</a:t>
            </a:r>
          </a:p>
        </p:txBody>
      </p:sp>
      <p:sp>
        <p:nvSpPr>
          <p:cNvPr id="40964" name="Rectangle 4"/>
          <p:cNvSpPr>
            <a:spLocks/>
          </p:cNvSpPr>
          <p:nvPr/>
        </p:nvSpPr>
        <p:spPr bwMode="auto">
          <a:xfrm>
            <a:off x="5441448" y="2715208"/>
            <a:ext cx="263854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400" dirty="0">
                <a:solidFill>
                  <a:schemeClr val="tx1"/>
                </a:solidFill>
                <a:latin typeface="Trebuchet MS" panose="020B0603020202020204" pitchFamily="34" charset="0"/>
                <a:ea typeface="MS PGothic" panose="020B0600070205080204" pitchFamily="34" charset="-128"/>
              </a:rPr>
              <a:t>fruit </a:t>
            </a:r>
            <a:r>
              <a:rPr lang="en-US" altLang="en-US" sz="2400">
                <a:solidFill>
                  <a:schemeClr val="tx1"/>
                </a:solidFill>
                <a:latin typeface="Trebuchet MS" panose="020B0603020202020204" pitchFamily="34" charset="0"/>
                <a:ea typeface="MS PGothic" panose="020B0600070205080204" pitchFamily="34" charset="-128"/>
              </a:rPr>
              <a:t>= </a:t>
            </a:r>
            <a:r>
              <a:rPr lang="fr-FR" altLang="en-US" sz="2400" smtClean="0">
                <a:solidFill>
                  <a:schemeClr val="tx1"/>
                </a:solidFill>
                <a:latin typeface="Trebuchet MS" panose="020B0603020202020204" pitchFamily="34" charset="0"/>
                <a:ea typeface="MS PGothic" panose="020B0600070205080204" pitchFamily="34" charset="-128"/>
              </a:rPr>
              <a:t>'</a:t>
            </a:r>
            <a:r>
              <a:rPr lang="en-US" altLang="en-US" sz="2400" smtClean="0">
                <a:solidFill>
                  <a:schemeClr val="tx1"/>
                </a:solidFill>
                <a:latin typeface="Trebuchet MS" panose="020B0603020202020204" pitchFamily="34" charset="0"/>
                <a:ea typeface="MS PGothic" panose="020B0600070205080204" pitchFamily="34" charset="-128"/>
              </a:rPr>
              <a:t>banana</a:t>
            </a:r>
            <a:r>
              <a:rPr lang="fr-FR" altLang="en-US" sz="2400" smtClean="0">
                <a:solidFill>
                  <a:schemeClr val="tx1"/>
                </a:solidFill>
                <a:latin typeface="Trebuchet MS" panose="020B0603020202020204" pitchFamily="34" charset="0"/>
                <a:ea typeface="MS PGothic" panose="020B0600070205080204" pitchFamily="34" charset="-128"/>
              </a:rPr>
              <a:t>'</a:t>
            </a:r>
            <a:endParaRPr lang="en-US" altLang="en-US" sz="2400" dirty="0">
              <a:solidFill>
                <a:schemeClr val="tx1"/>
              </a:solidFill>
              <a:latin typeface="Trebuchet MS" panose="020B0603020202020204" pitchFamily="34" charset="0"/>
              <a:ea typeface="MS PGothic" panose="020B0600070205080204" pitchFamily="34" charset="-128"/>
            </a:endParaRPr>
          </a:p>
          <a:p>
            <a:pPr algn="l" eaLnBrk="1" hangingPunct="1"/>
            <a:r>
              <a:rPr lang="en-US" altLang="en-US" sz="2400" dirty="0">
                <a:solidFill>
                  <a:schemeClr val="tx1"/>
                </a:solidFill>
                <a:latin typeface="Trebuchet MS" panose="020B0603020202020204" pitchFamily="34" charset="0"/>
                <a:ea typeface="MS PGothic" panose="020B0600070205080204" pitchFamily="34" charset="-128"/>
              </a:rPr>
              <a:t>for </a:t>
            </a:r>
            <a:r>
              <a:rPr lang="en-US" altLang="en-US" sz="2400" dirty="0">
                <a:solidFill>
                  <a:srgbClr val="002060"/>
                </a:solidFill>
                <a:latin typeface="Trebuchet MS" panose="020B0603020202020204" pitchFamily="34" charset="0"/>
                <a:ea typeface="MS PGothic" panose="020B0600070205080204" pitchFamily="34" charset="-128"/>
              </a:rPr>
              <a:t>letter</a:t>
            </a:r>
            <a:r>
              <a:rPr lang="en-US" altLang="en-US" sz="2400" dirty="0">
                <a:solidFill>
                  <a:schemeClr val="tx1"/>
                </a:solidFill>
                <a:latin typeface="Trebuchet MS" panose="020B0603020202020204" pitchFamily="34" charset="0"/>
                <a:ea typeface="MS PGothic" panose="020B0600070205080204" pitchFamily="34" charset="-128"/>
              </a:rPr>
              <a:t> </a:t>
            </a:r>
            <a:r>
              <a:rPr lang="en-US" altLang="en-US" sz="2400" dirty="0">
                <a:solidFill>
                  <a:srgbClr val="FF0000"/>
                </a:solidFill>
                <a:latin typeface="Trebuchet MS" panose="020B0603020202020204" pitchFamily="34" charset="0"/>
                <a:ea typeface="MS PGothic" panose="020B0600070205080204" pitchFamily="34" charset="-128"/>
              </a:rPr>
              <a:t>in</a:t>
            </a:r>
            <a:r>
              <a:rPr lang="en-US" altLang="en-US" sz="2400" dirty="0">
                <a:solidFill>
                  <a:schemeClr val="tx1"/>
                </a:solidFill>
                <a:latin typeface="Trebuchet MS" panose="020B0603020202020204" pitchFamily="34" charset="0"/>
                <a:ea typeface="MS PGothic" panose="020B0600070205080204" pitchFamily="34" charset="-128"/>
              </a:rPr>
              <a:t> fruit : </a:t>
            </a:r>
          </a:p>
          <a:p>
            <a:pPr algn="l" eaLnBrk="1" hangingPunct="1"/>
            <a:r>
              <a:rPr lang="en-US" altLang="en-US" sz="2400" dirty="0">
                <a:solidFill>
                  <a:schemeClr val="tx1"/>
                </a:solidFill>
                <a:latin typeface="Trebuchet MS" panose="020B0603020202020204" pitchFamily="34" charset="0"/>
                <a:ea typeface="MS PGothic" panose="020B0600070205080204" pitchFamily="34" charset="-128"/>
              </a:rPr>
              <a:t>   print </a:t>
            </a:r>
            <a:r>
              <a:rPr lang="en-US" altLang="en-US" sz="2400" dirty="0">
                <a:solidFill>
                  <a:srgbClr val="002060"/>
                </a:solidFill>
                <a:latin typeface="Trebuchet MS" panose="020B0603020202020204" pitchFamily="34" charset="0"/>
                <a:ea typeface="MS PGothic" panose="020B0600070205080204" pitchFamily="34" charset="-128"/>
              </a:rPr>
              <a:t>letter</a:t>
            </a:r>
          </a:p>
        </p:txBody>
      </p:sp>
      <p:sp>
        <p:nvSpPr>
          <p:cNvPr id="6" name="Rectangle 3"/>
          <p:cNvSpPr>
            <a:spLocks/>
          </p:cNvSpPr>
          <p:nvPr/>
        </p:nvSpPr>
        <p:spPr bwMode="auto">
          <a:xfrm>
            <a:off x="5055125" y="4508686"/>
            <a:ext cx="341119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400" dirty="0">
                <a:solidFill>
                  <a:schemeClr val="tx1"/>
                </a:solidFill>
                <a:latin typeface="Trebuchet MS" panose="020B0603020202020204" pitchFamily="34" charset="0"/>
                <a:ea typeface="MS PGothic" panose="020B0600070205080204" pitchFamily="34" charset="-128"/>
              </a:rPr>
              <a:t>index = 0</a:t>
            </a:r>
          </a:p>
          <a:p>
            <a:pPr algn="l" eaLnBrk="1" hangingPunct="1"/>
            <a:r>
              <a:rPr lang="en-US" altLang="en-US" sz="2400" dirty="0">
                <a:solidFill>
                  <a:srgbClr val="FF0000"/>
                </a:solidFill>
                <a:latin typeface="Trebuchet MS" panose="020B0603020202020204" pitchFamily="34" charset="0"/>
                <a:ea typeface="MS PGothic" panose="020B0600070205080204" pitchFamily="34" charset="-128"/>
              </a:rPr>
              <a:t>while</a:t>
            </a:r>
            <a:r>
              <a:rPr lang="en-US" altLang="en-US" sz="2400" dirty="0">
                <a:solidFill>
                  <a:schemeClr val="tx1"/>
                </a:solidFill>
                <a:latin typeface="Trebuchet MS" panose="020B0603020202020204" pitchFamily="34" charset="0"/>
                <a:ea typeface="MS PGothic" panose="020B0600070205080204" pitchFamily="34" charset="-128"/>
              </a:rPr>
              <a:t> index &lt; </a:t>
            </a:r>
            <a:r>
              <a:rPr lang="en-US" altLang="en-US" sz="2400" dirty="0" err="1">
                <a:solidFill>
                  <a:schemeClr val="tx1"/>
                </a:solidFill>
                <a:latin typeface="Trebuchet MS" panose="020B0603020202020204" pitchFamily="34" charset="0"/>
                <a:ea typeface="MS PGothic" panose="020B0600070205080204" pitchFamily="34" charset="-128"/>
              </a:rPr>
              <a:t>len</a:t>
            </a:r>
            <a:r>
              <a:rPr lang="en-US" altLang="en-US" sz="2400" dirty="0">
                <a:solidFill>
                  <a:schemeClr val="tx1"/>
                </a:solidFill>
                <a:latin typeface="Trebuchet MS" panose="020B0603020202020204" pitchFamily="34" charset="0"/>
                <a:ea typeface="MS PGothic" panose="020B0600070205080204" pitchFamily="34" charset="-128"/>
              </a:rPr>
              <a:t>(fruit</a:t>
            </a:r>
            <a:r>
              <a:rPr lang="en-US" altLang="en-US" sz="2400" dirty="0" smtClean="0">
                <a:solidFill>
                  <a:schemeClr val="tx1"/>
                </a:solidFill>
                <a:latin typeface="Trebuchet MS" panose="020B0603020202020204" pitchFamily="34" charset="0"/>
                <a:ea typeface="MS PGothic" panose="020B0600070205080204" pitchFamily="34" charset="-128"/>
              </a:rPr>
              <a:t>) :</a:t>
            </a:r>
            <a:endParaRPr lang="en-US" altLang="en-US" sz="2400" dirty="0">
              <a:solidFill>
                <a:schemeClr val="tx1"/>
              </a:solidFill>
              <a:latin typeface="Trebuchet MS" panose="020B0603020202020204" pitchFamily="34" charset="0"/>
              <a:ea typeface="MS PGothic" panose="020B0600070205080204" pitchFamily="34" charset="-128"/>
            </a:endParaRPr>
          </a:p>
          <a:p>
            <a:pPr algn="l" eaLnBrk="1" hangingPunct="1"/>
            <a:r>
              <a:rPr lang="en-US" altLang="en-US" sz="2400" dirty="0">
                <a:solidFill>
                  <a:schemeClr val="tx1"/>
                </a:solidFill>
                <a:latin typeface="Trebuchet MS" panose="020B0603020202020204" pitchFamily="34" charset="0"/>
                <a:ea typeface="MS PGothic" panose="020B0600070205080204" pitchFamily="34" charset="-128"/>
              </a:rPr>
              <a:t>    letter = fruit[index]</a:t>
            </a:r>
          </a:p>
          <a:p>
            <a:pPr algn="l" eaLnBrk="1" hangingPunct="1"/>
            <a:r>
              <a:rPr lang="en-US" altLang="en-US" sz="2400" dirty="0">
                <a:solidFill>
                  <a:schemeClr val="tx1"/>
                </a:solidFill>
                <a:latin typeface="Trebuchet MS" panose="020B0603020202020204" pitchFamily="34" charset="0"/>
                <a:ea typeface="MS PGothic" panose="020B0600070205080204" pitchFamily="34" charset="-128"/>
              </a:rPr>
              <a:t>    print </a:t>
            </a:r>
            <a:r>
              <a:rPr lang="en-US" altLang="en-US" sz="2400" dirty="0">
                <a:solidFill>
                  <a:srgbClr val="FF0000"/>
                </a:solidFill>
                <a:latin typeface="Trebuchet MS" panose="020B0603020202020204" pitchFamily="34" charset="0"/>
                <a:ea typeface="MS PGothic" panose="020B0600070205080204" pitchFamily="34" charset="-128"/>
              </a:rPr>
              <a:t>letter</a:t>
            </a:r>
          </a:p>
          <a:p>
            <a:pPr algn="l" eaLnBrk="1" hangingPunct="1"/>
            <a:r>
              <a:rPr lang="en-US" altLang="en-US" sz="2400" dirty="0">
                <a:solidFill>
                  <a:schemeClr val="tx1"/>
                </a:solidFill>
                <a:latin typeface="Trebuchet MS" panose="020B0603020202020204" pitchFamily="34" charset="0"/>
                <a:ea typeface="MS PGothic" panose="020B0600070205080204" pitchFamily="34" charset="-128"/>
              </a:rPr>
              <a:t>    </a:t>
            </a:r>
            <a:r>
              <a:rPr lang="en-US" altLang="en-US" sz="2400" dirty="0">
                <a:solidFill>
                  <a:srgbClr val="FF0000"/>
                </a:solidFill>
                <a:latin typeface="Trebuchet MS" panose="020B0603020202020204" pitchFamily="34" charset="0"/>
                <a:ea typeface="MS PGothic" panose="020B0600070205080204" pitchFamily="34" charset="-128"/>
              </a:rPr>
              <a:t>index = index + 1</a:t>
            </a:r>
          </a:p>
        </p:txBody>
      </p:sp>
    </p:spTree>
    <p:extLst>
      <p:ext uri="{BB962C8B-B14F-4D97-AF65-F5344CB8AC3E}">
        <p14:creationId xmlns:p14="http://schemas.microsoft.com/office/powerpoint/2010/main" val="25398058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PPT model English_4_templat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 model English_4" id="{10A0F7B0-CDC0-4039-9AD4-978D4CD60661}" vid="{C20B3200-1F52-497A-898F-B8B2869CD6B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model English_4" id="{10A0F7B0-CDC0-4039-9AD4-978D4CD60661}" vid="{703B9541-5D0B-4D5D-AF82-F9DF9EC511D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model English_4_template1</Template>
  <TotalTime>25562</TotalTime>
  <Words>4765</Words>
  <Application>Microsoft Office PowerPoint</Application>
  <PresentationFormat>On-screen Show (4:3)</PresentationFormat>
  <Paragraphs>305</Paragraphs>
  <Slides>29</Slides>
  <Notes>29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29</vt:i4>
      </vt:variant>
    </vt:vector>
  </HeadingPairs>
  <TitlesOfParts>
    <vt:vector size="40" baseType="lpstr">
      <vt:lpstr>MS PGothic</vt:lpstr>
      <vt:lpstr>MS PGothic</vt:lpstr>
      <vt:lpstr>Arial</vt:lpstr>
      <vt:lpstr>Calibri</vt:lpstr>
      <vt:lpstr>Calibri Light</vt:lpstr>
      <vt:lpstr>Gill Sans</vt:lpstr>
      <vt:lpstr>Monaco</vt:lpstr>
      <vt:lpstr>Trebuchet MS</vt:lpstr>
      <vt:lpstr>Wingdings</vt:lpstr>
      <vt:lpstr>PPT model English_4_template1</vt:lpstr>
      <vt:lpstr>Custom Design</vt:lpstr>
      <vt:lpstr>Romania – Republic of Serbia  IPA Cross-border Cooperation Programme </vt:lpstr>
      <vt:lpstr>Programming Languages</vt:lpstr>
      <vt:lpstr>PowerPoint Presentation</vt:lpstr>
      <vt:lpstr>PowerPoint Presentation</vt:lpstr>
      <vt:lpstr>A string is a sequence</vt:lpstr>
      <vt:lpstr>What if a character is too far?</vt:lpstr>
      <vt:lpstr>Getting the length of a string using len</vt:lpstr>
      <vt:lpstr>Looping Through Strings (1)</vt:lpstr>
      <vt:lpstr>Looping Through Strings (2)</vt:lpstr>
      <vt:lpstr>Looping and Counting</vt:lpstr>
      <vt:lpstr>PowerPoint Presentation</vt:lpstr>
      <vt:lpstr>PowerPoint Presentation</vt:lpstr>
      <vt:lpstr>The in operator</vt:lpstr>
      <vt:lpstr>String Comparison</vt:lpstr>
      <vt:lpstr>PowerPoint Presentation</vt:lpstr>
      <vt:lpstr>PowerPoint Presentation</vt:lpstr>
      <vt:lpstr>PowerPoint Presentation</vt:lpstr>
      <vt:lpstr>Search and Replace</vt:lpstr>
      <vt:lpstr>Stripping Whitespace</vt:lpstr>
      <vt:lpstr>Parsing Strings</vt:lpstr>
      <vt:lpstr>Files</vt:lpstr>
      <vt:lpstr>Opening Files</vt:lpstr>
      <vt:lpstr>PowerPoint Presentation</vt:lpstr>
      <vt:lpstr>PowerPoint Presentation</vt:lpstr>
      <vt:lpstr>PowerPoint Presentation</vt:lpstr>
      <vt:lpstr>PowerPoint Presentation</vt:lpstr>
      <vt:lpstr>PowerPoint Presentation</vt:lpstr>
      <vt:lpstr>PowerPoint Presentation</vt:lpstr>
      <vt:lpstr>Homework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Razvan Bogdan</cp:lastModifiedBy>
  <cp:revision>274</cp:revision>
  <dcterms:created xsi:type="dcterms:W3CDTF">2014-06-30T05:47:26Z</dcterms:created>
  <dcterms:modified xsi:type="dcterms:W3CDTF">2015-05-27T13:23:38Z</dcterms:modified>
</cp:coreProperties>
</file>