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1" r:id="rId2"/>
  </p:sldMasterIdLst>
  <p:notesMasterIdLst>
    <p:notesMasterId r:id="rId25"/>
  </p:notesMasterIdLst>
  <p:sldIdLst>
    <p:sldId id="279" r:id="rId3"/>
    <p:sldId id="280" r:id="rId4"/>
    <p:sldId id="307" r:id="rId5"/>
    <p:sldId id="335" r:id="rId6"/>
    <p:sldId id="336" r:id="rId7"/>
    <p:sldId id="337" r:id="rId8"/>
    <p:sldId id="338" r:id="rId9"/>
    <p:sldId id="339" r:id="rId10"/>
    <p:sldId id="340" r:id="rId11"/>
    <p:sldId id="341" r:id="rId12"/>
    <p:sldId id="342" r:id="rId13"/>
    <p:sldId id="344" r:id="rId14"/>
    <p:sldId id="345" r:id="rId15"/>
    <p:sldId id="346" r:id="rId16"/>
    <p:sldId id="347" r:id="rId17"/>
    <p:sldId id="349" r:id="rId18"/>
    <p:sldId id="350" r:id="rId19"/>
    <p:sldId id="351" r:id="rId20"/>
    <p:sldId id="352" r:id="rId21"/>
    <p:sldId id="353" r:id="rId22"/>
    <p:sldId id="278" r:id="rId23"/>
    <p:sldId id="348" r:id="rId24"/>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972" autoAdjust="0"/>
  </p:normalViewPr>
  <p:slideViewPr>
    <p:cSldViewPr snapToGrid="0">
      <p:cViewPr varScale="1">
        <p:scale>
          <a:sx n="49" d="100"/>
          <a:sy n="49" d="100"/>
        </p:scale>
        <p:origin x="19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54978-51AB-4266-BD6C-DCD826109BBE}" type="datetimeFigureOut">
              <a:rPr lang="en-US" smtClean="0"/>
              <a:t>5/27/2015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310B3-33F5-472F-BEAA-49C839CBD56D}" type="slidenum">
              <a:rPr lang="en-US" smtClean="0"/>
              <a:t>‹#›</a:t>
            </a:fld>
            <a:endParaRPr lang="en-US"/>
          </a:p>
        </p:txBody>
      </p:sp>
    </p:spTree>
    <p:extLst>
      <p:ext uri="{BB962C8B-B14F-4D97-AF65-F5344CB8AC3E}">
        <p14:creationId xmlns:p14="http://schemas.microsoft.com/office/powerpoint/2010/main" val="87961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pythonlearn.com/book.ph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 </a:t>
            </a:r>
            <a:r>
              <a:rPr lang="en-US" dirty="0" smtClean="0"/>
              <a:t>Hello everyone and welcome to programming languages course.</a:t>
            </a:r>
          </a:p>
        </p:txBody>
      </p:sp>
      <p:sp>
        <p:nvSpPr>
          <p:cNvPr id="23555" name="Slide Number Placeholder 3"/>
          <p:cNvSpPr>
            <a:spLocks noGrp="1"/>
          </p:cNvSpPr>
          <p:nvPr>
            <p:ph type="sldNum" sz="quarter" idx="5"/>
          </p:nvPr>
        </p:nvSpPr>
        <p:spPr>
          <a:noFill/>
        </p:spPr>
        <p:txBody>
          <a:bodyPr/>
          <a:lstStyle/>
          <a:p>
            <a:fld id="{FBDD3036-CF63-4D4D-8C9F-F3F4A9A2FF0B}" type="slidenum">
              <a:rPr lang="en-US" smtClean="0"/>
              <a:pPr/>
              <a:t>1</a:t>
            </a:fld>
            <a:endParaRPr lang="en-US" smtClean="0"/>
          </a:p>
        </p:txBody>
      </p:sp>
    </p:spTree>
    <p:extLst>
      <p:ext uri="{BB962C8B-B14F-4D97-AF65-F5344CB8AC3E}">
        <p14:creationId xmlns:p14="http://schemas.microsoft.com/office/powerpoint/2010/main" val="2503574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10: Lists and strings: </a:t>
            </a:r>
          </a:p>
          <a:p>
            <a:r>
              <a:rPr lang="en-US" sz="1200" b="0" i="0" u="none" strike="noStrike" kern="1200" baseline="0" dirty="0" smtClean="0">
                <a:solidFill>
                  <a:schemeClr val="tx1"/>
                </a:solidFill>
                <a:latin typeface="+mn-lt"/>
                <a:ea typeface="+mn-ea"/>
                <a:cs typeface="+mn-cs"/>
              </a:rPr>
              <a:t>A string is a sequence of characters and a list is a sequence of values, but you should know that a list of characters is not the same as a string. So, to convert from a string to a list of characters, we can use list, as you see on the example from the slide, starting with line [89]. The list function breaks a string into individual letters. Now, if we want to break a string into words, we can use the split method, as you can see on lines 92 through 95. You can also call split with an optional argument called a delimiter. This delimiter specifies which characters to use as word boundaries. In the example from lines 96 through 99 you can see how a hyphen is used as a delimiter. </a:t>
            </a:r>
          </a:p>
          <a:p>
            <a:r>
              <a:rPr lang="en-US" sz="1200" b="0" i="0" u="none" strike="noStrike" kern="1200" baseline="0" dirty="0" smtClean="0">
                <a:solidFill>
                  <a:schemeClr val="tx1"/>
                </a:solidFill>
                <a:latin typeface="+mn-lt"/>
                <a:ea typeface="+mn-ea"/>
                <a:cs typeface="+mn-cs"/>
              </a:rPr>
              <a:t>The reverse of list is join. This function takes a list of strings and concatenates the elements. Giving the fact that join is a string method, we have to invoke it on the delimiter and later on, pass the list as a parameter. Please see the example from lines 99 through 101 in this regard.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10</a:t>
            </a:fld>
            <a:endParaRPr lang="en-US"/>
          </a:p>
        </p:txBody>
      </p:sp>
    </p:spTree>
    <p:extLst>
      <p:ext uri="{BB962C8B-B14F-4D97-AF65-F5344CB8AC3E}">
        <p14:creationId xmlns:p14="http://schemas.microsoft.com/office/powerpoint/2010/main" val="1590628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11: Parsing lines: </a:t>
            </a:r>
          </a:p>
          <a:p>
            <a:r>
              <a:rPr lang="en-US" sz="1200" b="0" i="0" u="none" strike="noStrike" kern="1200" baseline="0" dirty="0" smtClean="0">
                <a:solidFill>
                  <a:schemeClr val="tx1"/>
                </a:solidFill>
                <a:latin typeface="+mn-lt"/>
                <a:ea typeface="+mn-ea"/>
                <a:cs typeface="+mn-cs"/>
              </a:rPr>
              <a:t>Usually when we are reading a file we want to do something to the lines other than just printing the whole line. Most of the time after reading a line we want to extract some important information out of it. So, first of all, a line parsing would be required for that. In the presented example, we search after the lines starting with “From:” and after that we print the sender of that email. For this we are splitting each lines in a list of Strings and from that we take the information we are interested in.</a:t>
            </a:r>
          </a:p>
        </p:txBody>
      </p:sp>
      <p:sp>
        <p:nvSpPr>
          <p:cNvPr id="4" name="Slide Number Placeholder 3"/>
          <p:cNvSpPr>
            <a:spLocks noGrp="1"/>
          </p:cNvSpPr>
          <p:nvPr>
            <p:ph type="sldNum" sz="quarter" idx="10"/>
          </p:nvPr>
        </p:nvSpPr>
        <p:spPr/>
        <p:txBody>
          <a:bodyPr/>
          <a:lstStyle/>
          <a:p>
            <a:fld id="{A3E310B3-33F5-472F-BEAA-49C839CBD56D}" type="slidenum">
              <a:rPr lang="en-US" smtClean="0"/>
              <a:t>11</a:t>
            </a:fld>
            <a:endParaRPr lang="en-US"/>
          </a:p>
        </p:txBody>
      </p:sp>
    </p:spTree>
    <p:extLst>
      <p:ext uri="{BB962C8B-B14F-4D97-AF65-F5344CB8AC3E}">
        <p14:creationId xmlns:p14="http://schemas.microsoft.com/office/powerpoint/2010/main" val="130106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12: Dictionaries (1): </a:t>
            </a:r>
          </a:p>
          <a:p>
            <a:r>
              <a:rPr lang="en-US" sz="1200" b="0" i="0" u="none" strike="noStrike" kern="1200" baseline="0" dirty="0" smtClean="0">
                <a:solidFill>
                  <a:schemeClr val="tx1"/>
                </a:solidFill>
                <a:latin typeface="+mn-lt"/>
                <a:ea typeface="+mn-ea"/>
                <a:cs typeface="+mn-cs"/>
              </a:rPr>
              <a:t>OK, dictionaries. </a:t>
            </a:r>
            <a:r>
              <a:rPr lang="en-US" altLang="en-US" sz="1200" dirty="0" smtClean="0"/>
              <a:t>Dictionaries are Python</a:t>
            </a:r>
            <a:r>
              <a:rPr lang="ja-JP" altLang="en-US" sz="1200" dirty="0" smtClean="0"/>
              <a:t>’</a:t>
            </a:r>
            <a:r>
              <a:rPr lang="en-US" altLang="ja-JP" sz="1200" dirty="0" smtClean="0"/>
              <a:t>s most powerful data collection; compared</a:t>
            </a:r>
            <a:r>
              <a:rPr lang="en-US" altLang="ja-JP" sz="1200" baseline="0" dirty="0" smtClean="0"/>
              <a:t> to a list </a:t>
            </a:r>
            <a:r>
              <a:rPr lang="en-US" sz="1200" b="0" i="0" u="none" strike="noStrike" kern="1200" baseline="0" dirty="0" smtClean="0">
                <a:solidFill>
                  <a:schemeClr val="tx1"/>
                </a:solidFill>
                <a:latin typeface="+mn-lt"/>
                <a:ea typeface="+mn-ea"/>
                <a:cs typeface="+mn-cs"/>
              </a:rPr>
              <a:t>where the indices have to be integers, in a dictionary the indices can be (almost) any type. Dictionaries have different names in different languages, like Associative Arrays in Perl / </a:t>
            </a:r>
            <a:r>
              <a:rPr lang="en-US" sz="1200" b="0" i="0" u="none" strike="noStrike" kern="1200" baseline="0" dirty="0" err="1" smtClean="0">
                <a:solidFill>
                  <a:schemeClr val="tx1"/>
                </a:solidFill>
                <a:latin typeface="+mn-lt"/>
                <a:ea typeface="+mn-ea"/>
                <a:cs typeface="+mn-cs"/>
              </a:rPr>
              <a:t>Php</a:t>
            </a:r>
            <a:r>
              <a:rPr lang="en-US" sz="1200" b="0" i="0" u="none" strike="noStrike" kern="1200" baseline="0" dirty="0" smtClean="0">
                <a:solidFill>
                  <a:schemeClr val="tx1"/>
                </a:solidFill>
                <a:latin typeface="+mn-lt"/>
                <a:ea typeface="+mn-ea"/>
                <a:cs typeface="+mn-cs"/>
              </a:rPr>
              <a:t>, Properties or Map or </a:t>
            </a:r>
            <a:r>
              <a:rPr lang="en-US" sz="1200" b="0" i="0" u="none" strike="noStrike" kern="1200" baseline="0" dirty="0" err="1" smtClean="0">
                <a:solidFill>
                  <a:schemeClr val="tx1"/>
                </a:solidFill>
                <a:latin typeface="+mn-lt"/>
                <a:ea typeface="+mn-ea"/>
                <a:cs typeface="+mn-cs"/>
              </a:rPr>
              <a:t>HashMap</a:t>
            </a:r>
            <a:r>
              <a:rPr lang="en-US" sz="1200" b="0" i="0" u="none" strike="noStrike" kern="1200" baseline="0" dirty="0" smtClean="0">
                <a:solidFill>
                  <a:schemeClr val="tx1"/>
                </a:solidFill>
                <a:latin typeface="+mn-lt"/>
                <a:ea typeface="+mn-ea"/>
                <a:cs typeface="+mn-cs"/>
              </a:rPr>
              <a:t> in Java, Property Bag in C# / </a:t>
            </a:r>
            <a:r>
              <a:rPr lang="en-US" sz="1200" b="0" i="0" u="none" strike="noStrike" kern="1200" baseline="0" dirty="0" err="1" smtClean="0">
                <a:solidFill>
                  <a:schemeClr val="tx1"/>
                </a:solidFill>
                <a:latin typeface="+mn-lt"/>
                <a:ea typeface="+mn-ea"/>
                <a:cs typeface="+mn-cs"/>
              </a:rPr>
              <a:t>.Net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You can think of a dictionary as a mapping between a set of indices (which are called keys) and a set of values. Each key maps to a value. The association of a key and a value is called a key-value pair or sometimes an item. (Charles Severance, Python for Informatics: Exploring Information)</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12</a:t>
            </a:fld>
            <a:endParaRPr lang="en-US"/>
          </a:p>
        </p:txBody>
      </p:sp>
    </p:spTree>
    <p:extLst>
      <p:ext uri="{BB962C8B-B14F-4D97-AF65-F5344CB8AC3E}">
        <p14:creationId xmlns:p14="http://schemas.microsoft.com/office/powerpoint/2010/main" val="1864388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13: Dictionaries (3):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As an example, we’ll build a dictionary that maps from Serbian to Spanish words, so the keys and the values are all strings. On the first line of our example we have created the dictionary. Please note that the dictionary is represented by the squiggly-brackets, {}. Also, to add elements to the dictionary we can use the square brackets. The order of the key-value pairs is not the same. Actually, if you type the same example on your own computer, you might get a different result. In general, the order of items in a dictionary is unpredictable. (Charles Severance, Python for Informatics: Exploring Information)</a:t>
            </a:r>
          </a:p>
          <a:p>
            <a:r>
              <a:rPr lang="en-US" sz="1200" b="0" i="0" u="none" strike="noStrike" kern="1200" baseline="0" dirty="0" smtClean="0">
                <a:solidFill>
                  <a:schemeClr val="tx1"/>
                </a:solidFill>
                <a:latin typeface="+mn-lt"/>
                <a:ea typeface="+mn-ea"/>
                <a:cs typeface="+mn-cs"/>
              </a:rPr>
              <a:t>But that’s not a problem because the elements of a dictionary are never indexed with integer indices as we have seen when working with lists. Instead, you use the keys to look up the corresponding values. </a:t>
            </a:r>
          </a:p>
          <a:p>
            <a:r>
              <a:rPr lang="en-US" sz="1200" b="0" i="0" u="none" strike="noStrike" kern="1200" baseline="0" dirty="0" smtClean="0">
                <a:solidFill>
                  <a:schemeClr val="tx1"/>
                </a:solidFill>
                <a:latin typeface="+mn-lt"/>
                <a:ea typeface="+mn-ea"/>
                <a:cs typeface="+mn-cs"/>
              </a:rPr>
              <a:t>You can see that the </a:t>
            </a:r>
            <a:r>
              <a:rPr lang="en-US" sz="1200" b="0" i="0" u="none" strike="noStrike" kern="1200" baseline="0" dirty="0" err="1" smtClean="0">
                <a:solidFill>
                  <a:schemeClr val="tx1"/>
                </a:solidFill>
                <a:latin typeface="+mn-lt"/>
                <a:ea typeface="+mn-ea"/>
                <a:cs typeface="+mn-cs"/>
              </a:rPr>
              <a:t>len</a:t>
            </a:r>
            <a:r>
              <a:rPr lang="en-US" sz="1200" b="0" i="0" u="none" strike="noStrike" kern="1200" baseline="0" dirty="0" smtClean="0">
                <a:solidFill>
                  <a:schemeClr val="tx1"/>
                </a:solidFill>
                <a:latin typeface="+mn-lt"/>
                <a:ea typeface="+mn-ea"/>
                <a:cs typeface="+mn-cs"/>
              </a:rPr>
              <a:t> function works on dictionaries; it returns the number of key-value pairs, after also the in operator can be use to search after a KEY in the dictionary and not value. What is useful in this regard is to use the method values(), which returns the values as a list, and then use the in operator, just as you can see on line 119 and 120.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13</a:t>
            </a:fld>
            <a:endParaRPr lang="en-US"/>
          </a:p>
        </p:txBody>
      </p:sp>
    </p:spTree>
    <p:extLst>
      <p:ext uri="{BB962C8B-B14F-4D97-AF65-F5344CB8AC3E}">
        <p14:creationId xmlns:p14="http://schemas.microsoft.com/office/powerpoint/2010/main" val="3612774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14: Dictionary as a set of counters (1): </a:t>
            </a:r>
          </a:p>
          <a:p>
            <a:r>
              <a:rPr lang="en-US" sz="1200" b="0" i="0" u="none" strike="noStrike" kern="1200" baseline="0" dirty="0" smtClean="0">
                <a:solidFill>
                  <a:schemeClr val="tx1"/>
                </a:solidFill>
                <a:latin typeface="+mn-lt"/>
                <a:ea typeface="+mn-ea"/>
                <a:cs typeface="+mn-cs"/>
              </a:rPr>
              <a:t>Suppose you are given a string and you want to count how many times each letter appears. So we are computing a histogram, which is a statistical term for a set of counters or frequencies. You could create a dictionary with characters as keys and counters as the corresponding values. The first time you see a character, you would add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an item to the dictionary. After that you would increment the value of an existing item. </a:t>
            </a:r>
            <a:r>
              <a:rPr lang="en-US" dirty="0" smtClean="0"/>
              <a:t>We call such an approach</a:t>
            </a:r>
            <a:r>
              <a:rPr lang="en-US" baseline="0" dirty="0" smtClean="0"/>
              <a:t> as being an implementation, namely </a:t>
            </a:r>
            <a:r>
              <a:rPr lang="en-US" altLang="en-US" sz="1200" dirty="0" smtClean="0"/>
              <a:t>a way of performing a computation. </a:t>
            </a:r>
            <a:r>
              <a:rPr lang="en-US" sz="1200" b="0" i="0" u="none" strike="noStrike" kern="1200" baseline="0" dirty="0" smtClean="0">
                <a:solidFill>
                  <a:schemeClr val="tx1"/>
                </a:solidFill>
                <a:latin typeface="+mn-lt"/>
                <a:ea typeface="+mn-ea"/>
                <a:cs typeface="+mn-cs"/>
              </a:rPr>
              <a:t>An advantage of the dictionary implementation is that we don’t have to know ahead of time which letters appear in the string and we only have to make room for the letters that do appear. (after Charles Severance, Python for Informatics: Exploring Information)</a:t>
            </a:r>
          </a:p>
          <a:p>
            <a:r>
              <a:rPr lang="en-US" sz="1200" b="0" i="0" u="none" strike="noStrike" kern="1200" baseline="0" dirty="0" smtClean="0">
                <a:solidFill>
                  <a:schemeClr val="tx1"/>
                </a:solidFill>
                <a:latin typeface="+mn-lt"/>
                <a:ea typeface="+mn-ea"/>
                <a:cs typeface="+mn-cs"/>
              </a:rPr>
              <a:t>The Python implementation for constructing a histogram from a given string can be seen on the slide. Please note how we build the key-value pair each time we encounter a character in the string: the for loop traverses the string. Now, each time through the loop, if the character letter is not in the dictionary, we create a new item with key letter and the initial value 1 (since we have seen this letter once). If letter  is already in the dictionary we increment d[letter].</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14</a:t>
            </a:fld>
            <a:endParaRPr lang="en-US"/>
          </a:p>
        </p:txBody>
      </p:sp>
    </p:spTree>
    <p:extLst>
      <p:ext uri="{BB962C8B-B14F-4D97-AF65-F5344CB8AC3E}">
        <p14:creationId xmlns:p14="http://schemas.microsoft.com/office/powerpoint/2010/main" val="1713256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15: Dictionary as a set of counters (2): </a:t>
            </a:r>
          </a:p>
          <a:p>
            <a:r>
              <a:rPr lang="en-US" sz="1200" b="0" i="0" u="none" strike="noStrike" kern="1200" baseline="0" dirty="0" smtClean="0">
                <a:solidFill>
                  <a:schemeClr val="tx1"/>
                </a:solidFill>
                <a:latin typeface="+mn-lt"/>
                <a:ea typeface="+mn-ea"/>
                <a:cs typeface="+mn-cs"/>
              </a:rPr>
              <a:t>Dictionaries have a special method called get that takes a key and a default value. If the key appears in the dictionary, then get will return the corresponding value; otherwise it will return the default value. Now, please take a look at our histogram example, but this time being implemented with get. Because get automatically handles the case where a key is not in a dictionary, we can reduce four lines down to one and also we can eliminate the if statement from the previous implementation.</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15</a:t>
            </a:fld>
            <a:endParaRPr lang="en-US"/>
          </a:p>
        </p:txBody>
      </p:sp>
    </p:spTree>
    <p:extLst>
      <p:ext uri="{BB962C8B-B14F-4D97-AF65-F5344CB8AC3E}">
        <p14:creationId xmlns:p14="http://schemas.microsoft.com/office/powerpoint/2010/main" val="2569472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16: Tuples: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And finally, tuples! A tuple is a sequence of values much like a list. The values stored in a tuple can be any type, and they are indexed by integers. The important difference is that tuples are immutable. Tuples are also comparable and </a:t>
            </a:r>
            <a:r>
              <a:rPr lang="en-US" sz="1200" b="0" i="0" u="none" strike="noStrike" kern="1200" baseline="0" dirty="0" err="1" smtClean="0">
                <a:solidFill>
                  <a:schemeClr val="tx1"/>
                </a:solidFill>
                <a:latin typeface="+mn-lt"/>
                <a:ea typeface="+mn-ea"/>
                <a:cs typeface="+mn-cs"/>
              </a:rPr>
              <a:t>hashable</a:t>
            </a:r>
            <a:r>
              <a:rPr lang="en-US" sz="1200" b="0" i="0" u="none" strike="noStrike" kern="1200" baseline="0" dirty="0" smtClean="0">
                <a:solidFill>
                  <a:schemeClr val="tx1"/>
                </a:solidFill>
                <a:latin typeface="+mn-lt"/>
                <a:ea typeface="+mn-ea"/>
                <a:cs typeface="+mn-cs"/>
              </a:rPr>
              <a:t> so we can sort lists of them and use tuples as key values in Python dictionaries. (Charles Severance, Python for Informatics: Exploring Information)</a:t>
            </a:r>
          </a:p>
          <a:p>
            <a:r>
              <a:rPr lang="en-US" sz="1200" b="0" i="0" u="none" strike="noStrike" kern="1200" baseline="0" dirty="0" smtClean="0">
                <a:solidFill>
                  <a:schemeClr val="tx1"/>
                </a:solidFill>
                <a:latin typeface="+mn-lt"/>
                <a:ea typeface="+mn-ea"/>
                <a:cs typeface="+mn-cs"/>
              </a:rPr>
              <a:t>Syntactically, a tuple is a comma-separated list of values, as you can see on line 134 of our examples. But there is a common practice among programmers, to enclose tuples in parentheses to help us better identify Python code that contain tuples. If we want to create a tuple with a single element, it is mandatory to include the final comma, otherwise Python will treat that argument as an expression with a string in parentheses that evaluates to a string and not to tuple.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There is another technique to construct a tuple with the built-in function tuple(.) If the argument is a sequence (string, list or tuple), the result of the call to tuple</a:t>
            </a:r>
          </a:p>
          <a:p>
            <a:r>
              <a:rPr lang="en-US" sz="1200" b="0" i="0" u="none" strike="noStrike" kern="1200" baseline="0" dirty="0" smtClean="0">
                <a:solidFill>
                  <a:schemeClr val="tx1"/>
                </a:solidFill>
                <a:latin typeface="+mn-lt"/>
                <a:ea typeface="+mn-ea"/>
                <a:cs typeface="+mn-cs"/>
              </a:rPr>
              <a:t>is a tuple with the elements of the sequence, as you can see on line 141. You can also index an element and apply the slice operator just like in the case of lists. You can’t modify the elements of a tuple, you even get an error for that, but you can replace one tuple with another, as you see on line 145.</a:t>
            </a:r>
          </a:p>
        </p:txBody>
      </p:sp>
      <p:sp>
        <p:nvSpPr>
          <p:cNvPr id="4" name="Slide Number Placeholder 3"/>
          <p:cNvSpPr>
            <a:spLocks noGrp="1"/>
          </p:cNvSpPr>
          <p:nvPr>
            <p:ph type="sldNum" sz="quarter" idx="10"/>
          </p:nvPr>
        </p:nvSpPr>
        <p:spPr/>
        <p:txBody>
          <a:bodyPr/>
          <a:lstStyle/>
          <a:p>
            <a:fld id="{A3E310B3-33F5-472F-BEAA-49C839CBD56D}" type="slidenum">
              <a:rPr lang="en-US" smtClean="0"/>
              <a:t>16</a:t>
            </a:fld>
            <a:endParaRPr lang="en-US"/>
          </a:p>
        </p:txBody>
      </p:sp>
    </p:spTree>
    <p:extLst>
      <p:ext uri="{BB962C8B-B14F-4D97-AF65-F5344CB8AC3E}">
        <p14:creationId xmlns:p14="http://schemas.microsoft.com/office/powerpoint/2010/main" val="2918600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17: Tuples are more efficient: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Since Python does not have to build tuple structures to be modifiable, they are simpler and more efficient in terms of memory use and performance than lists. Therefore in our program when we are making "temporary variables" we prefer tuples over lists.</a:t>
            </a:r>
          </a:p>
        </p:txBody>
      </p:sp>
      <p:sp>
        <p:nvSpPr>
          <p:cNvPr id="4" name="Slide Number Placeholder 3"/>
          <p:cNvSpPr>
            <a:spLocks noGrp="1"/>
          </p:cNvSpPr>
          <p:nvPr>
            <p:ph type="sldNum" sz="quarter" idx="10"/>
          </p:nvPr>
        </p:nvSpPr>
        <p:spPr/>
        <p:txBody>
          <a:bodyPr/>
          <a:lstStyle/>
          <a:p>
            <a:fld id="{A3E310B3-33F5-472F-BEAA-49C839CBD56D}" type="slidenum">
              <a:rPr lang="en-US" smtClean="0"/>
              <a:t>17</a:t>
            </a:fld>
            <a:endParaRPr lang="en-US"/>
          </a:p>
        </p:txBody>
      </p:sp>
    </p:spTree>
    <p:extLst>
      <p:ext uri="{BB962C8B-B14F-4D97-AF65-F5344CB8AC3E}">
        <p14:creationId xmlns:p14="http://schemas.microsoft.com/office/powerpoint/2010/main" val="1890219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18: Comparing tuples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Gill Sans" charset="0"/>
              </a:rPr>
              <a:t>The </a:t>
            </a:r>
            <a:r>
              <a:rPr lang="en-US" sz="1200" dirty="0" smtClean="0">
                <a:solidFill>
                  <a:srgbClr val="FF0000"/>
                </a:solidFill>
                <a:sym typeface="Gill Sans" charset="0"/>
              </a:rPr>
              <a:t>comparison</a:t>
            </a:r>
            <a:r>
              <a:rPr lang="en-US" sz="1200" dirty="0" smtClean="0">
                <a:sym typeface="Gill Sans" charset="0"/>
              </a:rPr>
              <a:t> operators work with tuples and other sequences as well. If the first item is equal, then Python will go on to the next element,  and so on, until it finds elements that differ</a:t>
            </a:r>
            <a:r>
              <a:rPr lang="en-US" sz="1200" b="0" i="0" u="none" strike="noStrike" kern="1200" baseline="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A3E310B3-33F5-472F-BEAA-49C839CBD56D}" type="slidenum">
              <a:rPr lang="en-US" smtClean="0"/>
              <a:t>18</a:t>
            </a:fld>
            <a:endParaRPr lang="en-US"/>
          </a:p>
        </p:txBody>
      </p:sp>
    </p:spTree>
    <p:extLst>
      <p:ext uri="{BB962C8B-B14F-4D97-AF65-F5344CB8AC3E}">
        <p14:creationId xmlns:p14="http://schemas.microsoft.com/office/powerpoint/2010/main" val="58381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19: Comparing tuples (2): </a:t>
            </a:r>
          </a:p>
          <a:p>
            <a:r>
              <a:rPr lang="en-US" sz="1200" b="0" i="0" u="none" strike="noStrike" kern="1200" baseline="0" dirty="0" smtClean="0">
                <a:solidFill>
                  <a:schemeClr val="tx1"/>
                </a:solidFill>
                <a:latin typeface="+mn-lt"/>
                <a:ea typeface="+mn-ea"/>
                <a:cs typeface="+mn-cs"/>
              </a:rPr>
              <a:t>We can also use the sort function with function. It sorts primarily by first element, but in the case of a tie, it sorts by second element, and so on. For example, suppose you have a list of words and you want to sort them from longest to shortest. So we will use the implementation from the slide. The first loop builds a list of tuples, where each tuple is a word preceded by its length. sort compares the first element, length, first, and only considers the second element to break ties. The keyword argument reverse=True tells sort to go in decreasing order.</a:t>
            </a:r>
          </a:p>
          <a:p>
            <a:r>
              <a:rPr lang="en-US" sz="1200" b="0" i="0" u="none" strike="noStrike" kern="1200" baseline="0" dirty="0" smtClean="0">
                <a:solidFill>
                  <a:schemeClr val="tx1"/>
                </a:solidFill>
                <a:latin typeface="+mn-lt"/>
                <a:ea typeface="+mn-ea"/>
                <a:cs typeface="+mn-cs"/>
              </a:rPr>
              <a:t>The second loop traverses the list of tuples and builds a list of words in descending order of length. So among the five character words, they are sorted in </a:t>
            </a:r>
            <a:r>
              <a:rPr lang="en-US" sz="1200" b="0" i="1" u="none" strike="noStrike" kern="1200" baseline="0" dirty="0" smtClean="0">
                <a:solidFill>
                  <a:schemeClr val="tx1"/>
                </a:solidFill>
                <a:latin typeface="+mn-lt"/>
                <a:ea typeface="+mn-ea"/>
                <a:cs typeface="+mn-cs"/>
              </a:rPr>
              <a:t>reverse</a:t>
            </a:r>
          </a:p>
          <a:p>
            <a:r>
              <a:rPr lang="en-US" sz="1200" b="0" i="0" u="none" strike="noStrike" kern="1200" baseline="0" dirty="0" smtClean="0">
                <a:solidFill>
                  <a:schemeClr val="tx1"/>
                </a:solidFill>
                <a:latin typeface="+mn-lt"/>
                <a:ea typeface="+mn-ea"/>
                <a:cs typeface="+mn-cs"/>
              </a:rPr>
              <a:t>alphabetical order. (after Charles Severance, Python for Informatics: Exploring Information)</a:t>
            </a:r>
          </a:p>
          <a:p>
            <a:r>
              <a:rPr lang="en-US" sz="1200" b="0" i="0" u="none" strike="noStrike" kern="1200" baseline="0" dirty="0" smtClean="0">
                <a:solidFill>
                  <a:schemeClr val="tx1"/>
                </a:solidFill>
                <a:latin typeface="+mn-lt"/>
                <a:ea typeface="+mn-ea"/>
                <a:cs typeface="+mn-cs"/>
              </a:rPr>
              <a:t>Please note that the intermediary lists are printed in different stages of the program so that you can easily watch the transformation of the list and the final result. So in the beginning in </a:t>
            </a:r>
            <a:r>
              <a:rPr lang="en-US" sz="1200" b="0" i="0" u="none" strike="noStrike" kern="1200" baseline="0" dirty="0" err="1" smtClean="0">
                <a:solidFill>
                  <a:schemeClr val="tx1"/>
                </a:solidFill>
                <a:latin typeface="+mn-lt"/>
                <a:ea typeface="+mn-ea"/>
                <a:cs typeface="+mn-cs"/>
              </a:rPr>
              <a:t>aList</a:t>
            </a:r>
            <a:r>
              <a:rPr lang="en-US" sz="1200" b="0" i="0" u="none" strike="noStrike" kern="1200" baseline="0" dirty="0" smtClean="0">
                <a:solidFill>
                  <a:schemeClr val="tx1"/>
                </a:solidFill>
                <a:latin typeface="+mn-lt"/>
                <a:ea typeface="+mn-ea"/>
                <a:cs typeface="+mn-cs"/>
              </a:rPr>
              <a:t> we will find the words from the initial text, then for each word we associate a value of its length, we sort it and finally we obtain a list of words arranged from the longest to shortest.</a:t>
            </a:r>
          </a:p>
        </p:txBody>
      </p:sp>
      <p:sp>
        <p:nvSpPr>
          <p:cNvPr id="4" name="Slide Number Placeholder 3"/>
          <p:cNvSpPr>
            <a:spLocks noGrp="1"/>
          </p:cNvSpPr>
          <p:nvPr>
            <p:ph type="sldNum" sz="quarter" idx="10"/>
          </p:nvPr>
        </p:nvSpPr>
        <p:spPr/>
        <p:txBody>
          <a:bodyPr/>
          <a:lstStyle/>
          <a:p>
            <a:fld id="{A3E310B3-33F5-472F-BEAA-49C839CBD56D}" type="slidenum">
              <a:rPr lang="en-US" smtClean="0"/>
              <a:t>19</a:t>
            </a:fld>
            <a:endParaRPr lang="en-US"/>
          </a:p>
        </p:txBody>
      </p:sp>
    </p:spTree>
    <p:extLst>
      <p:ext uri="{BB962C8B-B14F-4D97-AF65-F5344CB8AC3E}">
        <p14:creationId xmlns:p14="http://schemas.microsoft.com/office/powerpoint/2010/main" val="310240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2: </a:t>
            </a:r>
            <a:r>
              <a:rPr lang="en-US" dirty="0" smtClean="0"/>
              <a:t>In this lecture we are going to talk about </a:t>
            </a:r>
            <a:r>
              <a:rPr lang="en-US" dirty="0" smtClean="0"/>
              <a:t>Lists, Dictionaries and Tuples. </a:t>
            </a:r>
            <a:endParaRPr lang="en-US" dirty="0" smtClean="0"/>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a:t>
            </a:fld>
            <a:endParaRPr lang="en-US"/>
          </a:p>
        </p:txBody>
      </p:sp>
    </p:spTree>
    <p:extLst>
      <p:ext uri="{BB962C8B-B14F-4D97-AF65-F5344CB8AC3E}">
        <p14:creationId xmlns:p14="http://schemas.microsoft.com/office/powerpoint/2010/main" val="3526885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20: Dictionaries and tuples: </a:t>
            </a:r>
          </a:p>
          <a:p>
            <a:r>
              <a:rPr lang="en-US" sz="1200" b="0" i="0" u="none" strike="noStrike" kern="1200" baseline="0" dirty="0" smtClean="0">
                <a:solidFill>
                  <a:schemeClr val="tx1"/>
                </a:solidFill>
                <a:latin typeface="+mn-lt"/>
                <a:ea typeface="+mn-ea"/>
                <a:cs typeface="+mn-cs"/>
              </a:rPr>
              <a:t>Dictionaries have a method called items that returns a list of tuples, where each tuple is a key-value pair. In Python 3.0 this behavior is slightly different, so we let it as homework to try this in Python 3.0. Since the list of tuples is after all a list, and as we know tuples are comparable, we can now sort the list of tuples. Converting a dictionary to a list of tuples is a technique to output the contents of a dictionary sorted by key. As you can see the new list, called by us </a:t>
            </a:r>
            <a:r>
              <a:rPr lang="en-US" sz="1200" b="0" i="0" u="none" strike="noStrike" kern="1200" baseline="0" dirty="0" err="1" smtClean="0">
                <a:solidFill>
                  <a:schemeClr val="tx1"/>
                </a:solidFill>
                <a:latin typeface="+mn-lt"/>
                <a:ea typeface="+mn-ea"/>
                <a:cs typeface="+mn-cs"/>
              </a:rPr>
              <a:t>aTuple</a:t>
            </a:r>
            <a:r>
              <a:rPr lang="en-US" sz="1200" b="0" i="0" u="none" strike="noStrike" kern="1200" baseline="0" dirty="0" smtClean="0">
                <a:solidFill>
                  <a:schemeClr val="tx1"/>
                </a:solidFill>
                <a:latin typeface="+mn-lt"/>
                <a:ea typeface="+mn-ea"/>
                <a:cs typeface="+mn-cs"/>
              </a:rPr>
              <a:t> is sorted in ascending alphabetical order by the key value.</a:t>
            </a:r>
          </a:p>
        </p:txBody>
      </p:sp>
      <p:sp>
        <p:nvSpPr>
          <p:cNvPr id="4" name="Slide Number Placeholder 3"/>
          <p:cNvSpPr>
            <a:spLocks noGrp="1"/>
          </p:cNvSpPr>
          <p:nvPr>
            <p:ph type="sldNum" sz="quarter" idx="10"/>
          </p:nvPr>
        </p:nvSpPr>
        <p:spPr/>
        <p:txBody>
          <a:bodyPr/>
          <a:lstStyle/>
          <a:p>
            <a:fld id="{A3E310B3-33F5-472F-BEAA-49C839CBD56D}" type="slidenum">
              <a:rPr lang="en-US" smtClean="0"/>
              <a:t>20</a:t>
            </a:fld>
            <a:endParaRPr lang="en-US"/>
          </a:p>
        </p:txBody>
      </p:sp>
    </p:spTree>
    <p:extLst>
      <p:ext uri="{BB962C8B-B14F-4D97-AF65-F5344CB8AC3E}">
        <p14:creationId xmlns:p14="http://schemas.microsoft.com/office/powerpoint/2010/main" val="942721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a:t>
            </a:r>
            <a:r>
              <a:rPr lang="en-US" b="1" dirty="0" smtClean="0"/>
              <a:t>21: </a:t>
            </a:r>
            <a:r>
              <a:rPr lang="en-US" b="1" dirty="0" smtClean="0"/>
              <a:t>Homework</a:t>
            </a:r>
            <a:r>
              <a:rPr lang="en-US" b="0" dirty="0" smtClean="0"/>
              <a:t>: As</a:t>
            </a:r>
            <a:r>
              <a:rPr lang="en-US" b="0" baseline="0" dirty="0" smtClean="0"/>
              <a:t> homework, here are some exercises that you are invited to solve, based on your knowledge you have gained so far and especially during this course on </a:t>
            </a:r>
            <a:r>
              <a:rPr lang="en-US" b="0" baseline="0" dirty="0" smtClean="0"/>
              <a:t>lists, dictionaries and tuples. </a:t>
            </a:r>
            <a:r>
              <a:rPr lang="en-US" b="0" baseline="0" dirty="0" smtClean="0"/>
              <a:t>Also, try solving the examples presented in the course by working them out in Canopy.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21</a:t>
            </a:fld>
            <a:endParaRPr lang="en-US"/>
          </a:p>
        </p:txBody>
      </p:sp>
    </p:spTree>
    <p:extLst>
      <p:ext uri="{BB962C8B-B14F-4D97-AF65-F5344CB8AC3E}">
        <p14:creationId xmlns:p14="http://schemas.microsoft.com/office/powerpoint/2010/main" val="186593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Slide </a:t>
            </a:r>
            <a:r>
              <a:rPr lang="en-US" b="1" dirty="0" smtClean="0"/>
              <a:t>22: </a:t>
            </a:r>
            <a:r>
              <a:rPr lang="en-US" b="1" dirty="0" smtClean="0"/>
              <a:t>Python resources</a:t>
            </a:r>
            <a:r>
              <a:rPr lang="en-US" b="0" dirty="0" smtClean="0"/>
              <a:t>:</a:t>
            </a:r>
            <a:r>
              <a:rPr lang="en-US" baseline="0" dirty="0" smtClean="0"/>
              <a:t> </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this is the end of our course. Thank you very much for watching these series. Don’t forget that as </a:t>
            </a:r>
            <a:r>
              <a:rPr lang="en-US" baseline="0" dirty="0" smtClean="0"/>
              <a:t>textbooks for </a:t>
            </a:r>
            <a:r>
              <a:rPr lang="en-US" baseline="0" dirty="0" smtClean="0"/>
              <a:t>this course we used mainly </a:t>
            </a:r>
            <a:r>
              <a:rPr lang="en-US" dirty="0" smtClean="0">
                <a:solidFill>
                  <a:srgbClr val="0070C0"/>
                </a:solidFill>
                <a:hlinkClick r:id="rId3"/>
              </a:rPr>
              <a:t>Python for Informatics: Exploring Information</a:t>
            </a:r>
            <a:r>
              <a:rPr lang="en-US" dirty="0" smtClean="0">
                <a:solidFill>
                  <a:srgbClr val="0070C0"/>
                </a:solidFill>
              </a:rPr>
              <a:t> of Professor </a:t>
            </a:r>
            <a:r>
              <a:rPr lang="en-US" dirty="0" smtClean="0"/>
              <a:t>Charles Severance </a:t>
            </a:r>
            <a:r>
              <a:rPr lang="en-US" dirty="0" smtClean="0"/>
              <a:t>which is distributed under a </a:t>
            </a:r>
            <a:r>
              <a:rPr lang="en-US" altLang="en-US" sz="1200" dirty="0" smtClean="0">
                <a:solidFill>
                  <a:srgbClr val="1B325C"/>
                </a:solidFill>
                <a:latin typeface="Arial" panose="020B0604020202020204" pitchFamily="34" charset="0"/>
                <a:ea typeface="MS PGothic" panose="020B0600070205080204" pitchFamily="34" charset="-128"/>
                <a:sym typeface="Arial" panose="020B0604020202020204" pitchFamily="34" charset="0"/>
              </a:rPr>
              <a:t>Creative Commons Attribution License;</a:t>
            </a:r>
            <a:r>
              <a:rPr lang="en-US" altLang="en-US" sz="1200" baseline="0" dirty="0" smtClean="0">
                <a:solidFill>
                  <a:srgbClr val="1B325C"/>
                </a:solidFill>
                <a:latin typeface="Arial" panose="020B0604020202020204" pitchFamily="34" charset="0"/>
                <a:ea typeface="MS PGothic" panose="020B0600070205080204" pitchFamily="34" charset="-128"/>
                <a:sym typeface="Arial" panose="020B0604020202020204" pitchFamily="34" charset="0"/>
              </a:rPr>
              <a:t> therefore many materials are offered under this license, like books, files, slides, videos and so on. </a:t>
            </a:r>
            <a:r>
              <a:rPr lang="en-US" dirty="0" smtClean="0"/>
              <a:t>Another textbook is </a:t>
            </a:r>
            <a:r>
              <a:rPr lang="en-US" u="sng" dirty="0" smtClean="0">
                <a:solidFill>
                  <a:srgbClr val="0070C0"/>
                </a:solidFill>
              </a:rPr>
              <a:t>Fundamentals of Python: From First Programs Through Data Structures</a:t>
            </a:r>
            <a:r>
              <a:rPr lang="en-US" u="none" baseline="0" dirty="0" smtClean="0">
                <a:solidFill>
                  <a:srgbClr val="0070C0"/>
                </a:solidFill>
              </a:rPr>
              <a:t> of professor </a:t>
            </a:r>
            <a:r>
              <a:rPr lang="en-US" dirty="0" smtClean="0"/>
              <a:t>Kenneth Alfred Lambert. But also on the web you </a:t>
            </a:r>
            <a:r>
              <a:rPr lang="en-US" dirty="0" smtClean="0"/>
              <a:t>can find </a:t>
            </a:r>
            <a:r>
              <a:rPr lang="en-US" dirty="0" smtClean="0"/>
              <a:t>a large spectrum of resources available for learning Python</a:t>
            </a:r>
            <a:r>
              <a:rPr lang="en-US" dirty="0" smtClean="0"/>
              <a:t>. From here you can continue learning Python by deeply studying the above mentioned resources and trying out your own code, projects and so on. </a:t>
            </a:r>
            <a:r>
              <a:rPr lang="en-US" b="0" baseline="0" dirty="0" smtClean="0"/>
              <a:t>Good luck and thank you very much for watching this course! </a:t>
            </a:r>
            <a:r>
              <a:rPr lang="en-US" b="0"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22</a:t>
            </a:fld>
            <a:endParaRPr lang="en-US"/>
          </a:p>
        </p:txBody>
      </p:sp>
    </p:spTree>
    <p:extLst>
      <p:ext uri="{BB962C8B-B14F-4D97-AF65-F5344CB8AC3E}">
        <p14:creationId xmlns:p14="http://schemas.microsoft.com/office/powerpoint/2010/main" val="2522432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3: </a:t>
            </a:r>
            <a:r>
              <a:rPr lang="en-US" b="1" dirty="0" smtClean="0"/>
              <a:t>A list is a sequence: </a:t>
            </a:r>
            <a:endParaRPr lang="en-US" b="1" dirty="0" smtClean="0"/>
          </a:p>
          <a:p>
            <a:r>
              <a:rPr lang="en-US" sz="1200" b="0" i="0" u="none" strike="noStrike" kern="1200" baseline="0" dirty="0" smtClean="0">
                <a:solidFill>
                  <a:schemeClr val="tx1"/>
                </a:solidFill>
                <a:latin typeface="+mn-lt"/>
                <a:ea typeface="+mn-ea"/>
                <a:cs typeface="+mn-cs"/>
              </a:rPr>
              <a:t>Like a string, a list is a sequence of values. The values can be of any type, being called elements or items. Sometimes a list is referred to as a collection because a</a:t>
            </a:r>
            <a:r>
              <a:rPr lang="en-US" dirty="0" smtClean="0"/>
              <a:t> collection allows us to put many values in a single “variable”. </a:t>
            </a:r>
            <a:r>
              <a:rPr lang="en-US" sz="1200" b="0" i="0" u="none" strike="noStrike" kern="1200" baseline="0" dirty="0" smtClean="0">
                <a:solidFill>
                  <a:schemeClr val="tx1"/>
                </a:solidFill>
                <a:latin typeface="+mn-lt"/>
                <a:ea typeface="+mn-ea"/>
                <a:cs typeface="+mn-cs"/>
              </a:rPr>
              <a:t>There are several ways to create a new list; the simplest is to enclose the elements in square brackets ([ and ]). </a:t>
            </a:r>
            <a:r>
              <a:rPr lang="en-US" dirty="0" smtClean="0"/>
              <a:t>In our first</a:t>
            </a:r>
            <a:r>
              <a:rPr lang="en-US" baseline="0" dirty="0" smtClean="0"/>
              <a:t> example, we create a list of four integers, but we can also create a list of strings, as we can see on the example starting on line [18]. We can create an empty list as we see on line 21 or even a list in another list (called nested list) as is the list containing the integers 4 and 5 on line 23. </a:t>
            </a:r>
          </a:p>
          <a:p>
            <a:r>
              <a:rPr lang="en-US" sz="1200" b="0" i="0" u="none" strike="noStrike" kern="1200" baseline="0" dirty="0" smtClean="0">
                <a:solidFill>
                  <a:schemeClr val="tx1"/>
                </a:solidFill>
                <a:latin typeface="+mn-lt"/>
                <a:ea typeface="+mn-ea"/>
                <a:cs typeface="+mn-cs"/>
              </a:rPr>
              <a:t>Unlike strings, lists are mutable because you can change the order of items in a list or reassign an item in a list. You can see how on the numbers list, the 18 element was changed with 5. You can think of a list as a relationship between indices and elements. This relationship is called a mapping; each index “maps to” one of the elements.</a:t>
            </a:r>
          </a:p>
          <a:p>
            <a:r>
              <a:rPr lang="en-US" sz="1200" b="0" i="0" u="none" strike="noStrike" kern="1200" baseline="0" dirty="0" smtClean="0">
                <a:solidFill>
                  <a:schemeClr val="tx1"/>
                </a:solidFill>
                <a:latin typeface="+mn-lt"/>
                <a:ea typeface="+mn-ea"/>
                <a:cs typeface="+mn-cs"/>
              </a:rPr>
              <a:t>List indices work the same way as string indices:</a:t>
            </a:r>
          </a:p>
          <a:p>
            <a:r>
              <a:rPr lang="en-US" sz="1200" b="0" i="0" u="none" strike="noStrike" kern="1200" baseline="0" dirty="0" smtClean="0">
                <a:solidFill>
                  <a:schemeClr val="tx1"/>
                </a:solidFill>
                <a:latin typeface="+mn-lt"/>
                <a:ea typeface="+mn-ea"/>
                <a:cs typeface="+mn-cs"/>
              </a:rPr>
              <a:t>• Any integer expression can be used as an index.</a:t>
            </a:r>
          </a:p>
          <a:p>
            <a:r>
              <a:rPr lang="en-US" sz="1200" b="0" i="0" u="none" strike="noStrike" kern="1200" baseline="0" dirty="0" smtClean="0">
                <a:solidFill>
                  <a:schemeClr val="tx1"/>
                </a:solidFill>
                <a:latin typeface="+mn-lt"/>
                <a:ea typeface="+mn-ea"/>
                <a:cs typeface="+mn-cs"/>
              </a:rPr>
              <a:t>• If you try to read or write an element that does not exist, you get an </a:t>
            </a:r>
            <a:r>
              <a:rPr lang="en-US" sz="1200" b="0" i="0" u="none" strike="noStrike" kern="1200" baseline="0" dirty="0" err="1" smtClean="0">
                <a:solidFill>
                  <a:schemeClr val="tx1"/>
                </a:solidFill>
                <a:latin typeface="+mn-lt"/>
                <a:ea typeface="+mn-ea"/>
                <a:cs typeface="+mn-cs"/>
              </a:rPr>
              <a:t>IndexError</a:t>
            </a:r>
            <a:r>
              <a:rPr lang="en-US" sz="1200" b="0" i="0" u="none" strike="noStrike"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 If an index has a negative value, it counts backward from the end of the list. (Charles Severance, Python for Informatics: Exploring Information)</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A3E310B3-33F5-472F-BEAA-49C839CBD56D}" type="slidenum">
              <a:rPr lang="en-US" smtClean="0"/>
              <a:t>3</a:t>
            </a:fld>
            <a:endParaRPr lang="en-US"/>
          </a:p>
        </p:txBody>
      </p:sp>
    </p:spTree>
    <p:extLst>
      <p:ext uri="{BB962C8B-B14F-4D97-AF65-F5344CB8AC3E}">
        <p14:creationId xmlns:p14="http://schemas.microsoft.com/office/powerpoint/2010/main" val="3325643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a:t>
            </a:r>
            <a:r>
              <a:rPr lang="en-US" b="1" dirty="0" smtClean="0"/>
              <a:t>4: Traversing a list: </a:t>
            </a:r>
          </a:p>
          <a:p>
            <a:r>
              <a:rPr lang="en-US" sz="1200" dirty="0" smtClean="0"/>
              <a:t>The most common way to traverse the elements of a list is with a for loop. For example we have out</a:t>
            </a:r>
            <a:r>
              <a:rPr lang="en-US" sz="1200" baseline="0" dirty="0" smtClean="0"/>
              <a:t> </a:t>
            </a:r>
            <a:r>
              <a:rPr lang="en-US" sz="1200" baseline="0" dirty="0" err="1" smtClean="0"/>
              <a:t>namesList</a:t>
            </a:r>
            <a:r>
              <a:rPr lang="en-US" sz="1200" baseline="0" dirty="0" smtClean="0"/>
              <a:t>; so we will iterate through the list’s elements using an iteration variable and a for loop. The same result can be obtained by using range because it </a:t>
            </a:r>
            <a:r>
              <a:rPr lang="en-US" altLang="en-US" sz="1200" dirty="0" smtClean="0"/>
              <a:t>returns </a:t>
            </a:r>
            <a:r>
              <a:rPr lang="en-US" altLang="en-US" sz="1200" dirty="0" smtClean="0">
                <a:solidFill>
                  <a:srgbClr val="FF0000"/>
                </a:solidFill>
              </a:rPr>
              <a:t>a list of indices from 0 to n−1, </a:t>
            </a:r>
            <a:r>
              <a:rPr lang="en-US" altLang="en-US" sz="1200" dirty="0" smtClean="0"/>
              <a:t>where n is the length of the list. </a:t>
            </a:r>
            <a:r>
              <a:rPr lang="en-US" sz="1200" b="0" i="0" u="none" strike="noStrike" kern="1200" baseline="0" dirty="0" smtClean="0">
                <a:solidFill>
                  <a:schemeClr val="tx1"/>
                </a:solidFill>
                <a:latin typeface="+mn-lt"/>
                <a:ea typeface="+mn-ea"/>
                <a:cs typeface="+mn-cs"/>
              </a:rPr>
              <a:t>Each time through the loop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will get the index of the next element, so in the print we will display the value associated with index </a:t>
            </a:r>
            <a:r>
              <a:rPr lang="en-US" sz="1200" b="0" i="0" u="none" strike="noStrike" kern="1200" baseline="0" dirty="0" err="1" smtClean="0">
                <a:solidFill>
                  <a:schemeClr val="tx1"/>
                </a:solidFill>
                <a:latin typeface="+mn-lt"/>
                <a:ea typeface="+mn-ea"/>
                <a:cs typeface="+mn-cs"/>
              </a:rPr>
              <a:t>i</a:t>
            </a:r>
            <a:r>
              <a:rPr lang="en-US" sz="1200" b="0" i="0" u="none" strike="noStrike" kern="1200" baseline="0" dirty="0" smtClean="0">
                <a:solidFill>
                  <a:schemeClr val="tx1"/>
                </a:solidFill>
                <a:latin typeface="+mn-lt"/>
                <a:ea typeface="+mn-ea"/>
                <a:cs typeface="+mn-cs"/>
              </a:rPr>
              <a:t>. </a:t>
            </a:r>
          </a:p>
          <a:p>
            <a:r>
              <a:rPr lang="en-US" altLang="en-US" sz="1200" b="0" i="0" u="none" strike="noStrike" kern="1200" baseline="0" dirty="0" smtClean="0">
                <a:solidFill>
                  <a:schemeClr val="tx1"/>
                </a:solidFill>
                <a:latin typeface="+mn-lt"/>
                <a:ea typeface="+mn-ea"/>
                <a:cs typeface="+mn-cs"/>
              </a:rPr>
              <a:t>If we want to print the elements of an empty list, the body of the for will never be executed, so in our example, nothing will be displayed. If we want to check if a certain element is part of a list we can use the in operator as we can see o line 42. Pay attention that if the element you want to search is a string that the quotes should be used, </a:t>
            </a:r>
            <a:endParaRPr lang="en-US" altLang="en-US" sz="1200" dirty="0" smtClean="0"/>
          </a:p>
        </p:txBody>
      </p:sp>
      <p:sp>
        <p:nvSpPr>
          <p:cNvPr id="4" name="Slide Number Placeholder 3"/>
          <p:cNvSpPr>
            <a:spLocks noGrp="1"/>
          </p:cNvSpPr>
          <p:nvPr>
            <p:ph type="sldNum" sz="quarter" idx="10"/>
          </p:nvPr>
        </p:nvSpPr>
        <p:spPr/>
        <p:txBody>
          <a:bodyPr/>
          <a:lstStyle/>
          <a:p>
            <a:fld id="{A3E310B3-33F5-472F-BEAA-49C839CBD56D}" type="slidenum">
              <a:rPr lang="en-US" smtClean="0"/>
              <a:t>4</a:t>
            </a:fld>
            <a:endParaRPr lang="en-US"/>
          </a:p>
        </p:txBody>
      </p:sp>
    </p:spTree>
    <p:extLst>
      <p:ext uri="{BB962C8B-B14F-4D97-AF65-F5344CB8AC3E}">
        <p14:creationId xmlns:p14="http://schemas.microsoft.com/office/powerpoint/2010/main" val="2953472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5: Concatenating lists using +: </a:t>
            </a:r>
          </a:p>
          <a:p>
            <a:r>
              <a:rPr lang="en-US" sz="1200" dirty="0" smtClean="0"/>
              <a:t>In order to create a new list by adding two existing lists together, we use the concatenate operator for list, namely plus. In our example we can probe that we concatenate list a and list b and obtain list c</a:t>
            </a:r>
            <a:r>
              <a:rPr lang="en-US" sz="1200" baseline="0" dirty="0" smtClean="0"/>
              <a:t> which includes the elements of both initial lists.</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5</a:t>
            </a:fld>
            <a:endParaRPr lang="en-US"/>
          </a:p>
        </p:txBody>
      </p:sp>
    </p:spTree>
    <p:extLst>
      <p:ext uri="{BB962C8B-B14F-4D97-AF65-F5344CB8AC3E}">
        <p14:creationId xmlns:p14="http://schemas.microsoft.com/office/powerpoint/2010/main" val="358638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6: Lists can be sliced using : : </a:t>
            </a:r>
          </a:p>
          <a:p>
            <a:r>
              <a:rPr lang="en-US" sz="1200" b="0" i="0" u="none" strike="noStrike" kern="1200" baseline="0" dirty="0" smtClean="0">
                <a:solidFill>
                  <a:schemeClr val="tx1"/>
                </a:solidFill>
                <a:latin typeface="+mn-lt"/>
                <a:ea typeface="+mn-ea"/>
                <a:cs typeface="+mn-cs"/>
              </a:rPr>
              <a:t>The slice operator also works on lists. So, if you omit the first index, the slice starts at the beginning. If you omit the second, the slice goes to the end. If we omit both, the slice is a copy of the whole list, just as we can note on line [47].</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6</a:t>
            </a:fld>
            <a:endParaRPr lang="en-US"/>
          </a:p>
        </p:txBody>
      </p:sp>
    </p:spTree>
    <p:extLst>
      <p:ext uri="{BB962C8B-B14F-4D97-AF65-F5344CB8AC3E}">
        <p14:creationId xmlns:p14="http://schemas.microsoft.com/office/powerpoint/2010/main" val="95430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7: List Methods: </a:t>
            </a:r>
          </a:p>
          <a:p>
            <a:r>
              <a:rPr lang="en-US" sz="1200" b="0" i="0" u="none" strike="noStrike" kern="1200" baseline="0" dirty="0" smtClean="0">
                <a:solidFill>
                  <a:schemeClr val="tx1"/>
                </a:solidFill>
                <a:latin typeface="+mn-lt"/>
                <a:ea typeface="+mn-ea"/>
                <a:cs typeface="+mn-cs"/>
              </a:rPr>
              <a:t>Python provides methods that operate on lists. In order to see all the methods for lists, we create a list with all these methods, as you can see on lines 53 to 56. Now, I encourage you to go on the official python documentation, read about all these methods and try using them in different examples. Here we will use append and sort. Append adds a new element to the end of a list, while sort arranges the elements of the list from low to high. It is interesting to note that most list methods are void; they modify the list and return None. But if you try to write something like you see on line 63, namely in a list variable you want to put the result of the same variable where you call sort(), then the obtained result will be None, which means that the initial list has been emptied.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7</a:t>
            </a:fld>
            <a:endParaRPr lang="en-US"/>
          </a:p>
        </p:txBody>
      </p:sp>
    </p:spTree>
    <p:extLst>
      <p:ext uri="{BB962C8B-B14F-4D97-AF65-F5344CB8AC3E}">
        <p14:creationId xmlns:p14="http://schemas.microsoft.com/office/powerpoint/2010/main" val="286736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8: Deleting elements: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We can delete elements from a list in different ways. If we know the index of the element you want, we can use pop. This will modify the list, but also will return the deleted element, as you can see in the example. If we don’t need the removed value, we can use the del operator and if w</a:t>
            </a:r>
            <a:r>
              <a:rPr lang="en-US" altLang="en-US" sz="2400" dirty="0" smtClean="0">
                <a:solidFill>
                  <a:schemeClr val="tx1"/>
                </a:solidFill>
                <a:latin typeface="Trebuchet MS" panose="020B0603020202020204" pitchFamily="34" charset="0"/>
                <a:ea typeface="MS PGothic" panose="020B0600070205080204" pitchFamily="34" charset="-128"/>
              </a:rPr>
              <a:t>e know the element we want to remove (but not the index), we can use </a:t>
            </a:r>
            <a:r>
              <a:rPr lang="en-US" altLang="en-US" sz="2400" dirty="0" smtClean="0">
                <a:solidFill>
                  <a:srgbClr val="FF0000"/>
                </a:solidFill>
                <a:latin typeface="Trebuchet MS" panose="020B0603020202020204" pitchFamily="34" charset="0"/>
                <a:ea typeface="MS PGothic" panose="020B0600070205080204" pitchFamily="34" charset="-128"/>
              </a:rPr>
              <a:t>remove.</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8</a:t>
            </a:fld>
            <a:endParaRPr lang="en-US"/>
          </a:p>
        </p:txBody>
      </p:sp>
    </p:spTree>
    <p:extLst>
      <p:ext uri="{BB962C8B-B14F-4D97-AF65-F5344CB8AC3E}">
        <p14:creationId xmlns:p14="http://schemas.microsoft.com/office/powerpoint/2010/main" val="2702125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9: Lists and functions: </a:t>
            </a:r>
          </a:p>
          <a:p>
            <a:r>
              <a:rPr lang="en-US" sz="1200" b="0" i="0" u="none" strike="noStrike" kern="1200" baseline="0" dirty="0" smtClean="0">
                <a:solidFill>
                  <a:schemeClr val="tx1"/>
                </a:solidFill>
                <a:latin typeface="+mn-lt"/>
                <a:ea typeface="+mn-ea"/>
                <a:cs typeface="+mn-cs"/>
              </a:rPr>
              <a:t>There are several built-in functions that can be used on lists in a very convenient way. Here are some examples, like sum() which can be used only if the list’s elements are numbers. The other functions (max(), </a:t>
            </a:r>
            <a:r>
              <a:rPr lang="en-US" sz="1200" b="0" i="0" u="none" strike="noStrike" kern="1200" baseline="0" dirty="0" err="1" smtClean="0">
                <a:solidFill>
                  <a:schemeClr val="tx1"/>
                </a:solidFill>
                <a:latin typeface="+mn-lt"/>
                <a:ea typeface="+mn-ea"/>
                <a:cs typeface="+mn-cs"/>
              </a:rPr>
              <a:t>len</a:t>
            </a:r>
            <a:r>
              <a:rPr lang="en-US" sz="1200" b="0" i="0" u="none" strike="noStrike" kern="1200" baseline="0" dirty="0" smtClean="0">
                <a:solidFill>
                  <a:schemeClr val="tx1"/>
                </a:solidFill>
                <a:latin typeface="+mn-lt"/>
                <a:ea typeface="+mn-ea"/>
                <a:cs typeface="+mn-cs"/>
              </a:rPr>
              <a:t>(), etc.) work with lists of strings and other types that can be comparable. Starting on line [84] we write a small program that computes the average of a list of numbers which are entered by the user. We will make use of the built-in functions for lists. So basically, we start by making an empty list before the loop starts, and then each time we have a number, we append it to the list. At the end of the program, we compute the sum of the numbers in the list and divide it by the count of the numbers in the list just to obtain the average.</a:t>
            </a:r>
            <a:endParaRPr lang="en-US" altLang="en-US" sz="2800" dirty="0" smtClean="0">
              <a:solidFill>
                <a:srgbClr val="FF0000"/>
              </a:solidFill>
              <a:latin typeface="Trebuchet MS" panose="020B0603020202020204" pitchFamily="34" charset="0"/>
              <a:ea typeface="MS PGothic" panose="020B0600070205080204" pitchFamily="34" charset="-128"/>
            </a:endParaRP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9</a:t>
            </a:fld>
            <a:endParaRPr lang="en-US"/>
          </a:p>
        </p:txBody>
      </p:sp>
    </p:spTree>
    <p:extLst>
      <p:ext uri="{BB962C8B-B14F-4D97-AF65-F5344CB8AC3E}">
        <p14:creationId xmlns:p14="http://schemas.microsoft.com/office/powerpoint/2010/main" val="525518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5"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6"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7" name="Picture 21"/>
          <p:cNvPicPr>
            <a:picLocks noChangeAspect="1"/>
          </p:cNvPicPr>
          <p:nvPr/>
        </p:nvPicPr>
        <p:blipFill>
          <a:blip r:embed="rId2"/>
          <a:srcRect/>
          <a:stretch>
            <a:fillRect/>
          </a:stretch>
        </p:blipFill>
        <p:spPr bwMode="auto">
          <a:xfrm>
            <a:off x="3635375" y="5260975"/>
            <a:ext cx="1733550" cy="904875"/>
          </a:xfrm>
          <a:prstGeom prst="rect">
            <a:avLst/>
          </a:prstGeom>
          <a:noFill/>
          <a:ln w="9525">
            <a:noFill/>
            <a:miter lim="800000"/>
            <a:headEnd/>
            <a:tailEnd/>
          </a:ln>
        </p:spPr>
      </p:pic>
      <p:grpSp>
        <p:nvGrpSpPr>
          <p:cNvPr id="8" name="Group 7"/>
          <p:cNvGrpSpPr>
            <a:grpSpLocks/>
          </p:cNvGrpSpPr>
          <p:nvPr/>
        </p:nvGrpSpPr>
        <p:grpSpPr bwMode="auto">
          <a:xfrm>
            <a:off x="755650" y="422275"/>
            <a:ext cx="1079500" cy="711200"/>
            <a:chOff x="755576" y="422275"/>
            <a:chExt cx="1080120" cy="711681"/>
          </a:xfrm>
        </p:grpSpPr>
        <p:sp>
          <p:nvSpPr>
            <p:cNvPr id="9"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 name="Picture 9"/>
            <p:cNvPicPr>
              <a:picLocks noChangeAspect="1" noChangeArrowheads="1"/>
            </p:cNvPicPr>
            <p:nvPr userDrawn="1"/>
          </p:nvPicPr>
          <p:blipFill>
            <a:blip r:embed="rId3"/>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1" name="Group 11"/>
          <p:cNvGrpSpPr>
            <a:grpSpLocks/>
          </p:cNvGrpSpPr>
          <p:nvPr/>
        </p:nvGrpSpPr>
        <p:grpSpPr bwMode="auto">
          <a:xfrm>
            <a:off x="2293938" y="428625"/>
            <a:ext cx="1439862" cy="846138"/>
            <a:chOff x="2293680" y="428407"/>
            <a:chExt cx="1440086" cy="846355"/>
          </a:xfrm>
        </p:grpSpPr>
        <p:sp>
          <p:nvSpPr>
            <p:cNvPr id="1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3" name="Picture 9"/>
            <p:cNvPicPr>
              <a:picLocks noChangeAspect="1"/>
            </p:cNvPicPr>
            <p:nvPr userDrawn="1"/>
          </p:nvPicPr>
          <p:blipFill>
            <a:blip r:embed="rId4"/>
            <a:srcRect/>
            <a:stretch>
              <a:fillRect/>
            </a:stretch>
          </p:blipFill>
          <p:spPr bwMode="auto">
            <a:xfrm>
              <a:off x="2771795" y="428407"/>
              <a:ext cx="483855" cy="666409"/>
            </a:xfrm>
            <a:prstGeom prst="rect">
              <a:avLst/>
            </a:prstGeom>
            <a:noFill/>
            <a:ln w="9525">
              <a:noFill/>
              <a:miter lim="800000"/>
              <a:headEnd/>
              <a:tailEnd/>
            </a:ln>
          </p:spPr>
        </p:pic>
      </p:grpSp>
      <p:grpSp>
        <p:nvGrpSpPr>
          <p:cNvPr id="14" name="Group 14"/>
          <p:cNvGrpSpPr>
            <a:grpSpLocks/>
          </p:cNvGrpSpPr>
          <p:nvPr/>
        </p:nvGrpSpPr>
        <p:grpSpPr bwMode="auto">
          <a:xfrm>
            <a:off x="3895725" y="169863"/>
            <a:ext cx="1358900" cy="1098550"/>
            <a:chOff x="3895552" y="187920"/>
            <a:chExt cx="1358900" cy="1098984"/>
          </a:xfrm>
        </p:grpSpPr>
        <p:sp>
          <p:nvSpPr>
            <p:cNvPr id="15"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6" name="Picture 12"/>
            <p:cNvPicPr>
              <a:picLocks noChangeAspect="1"/>
            </p:cNvPicPr>
            <p:nvPr userDrawn="1"/>
          </p:nvPicPr>
          <p:blipFill>
            <a:blip r:embed="rId5"/>
            <a:srcRect/>
            <a:stretch>
              <a:fillRect/>
            </a:stretch>
          </p:blipFill>
          <p:spPr bwMode="auto">
            <a:xfrm>
              <a:off x="4320867" y="187920"/>
              <a:ext cx="499088" cy="906177"/>
            </a:xfrm>
            <a:prstGeom prst="rect">
              <a:avLst/>
            </a:prstGeom>
            <a:noFill/>
            <a:ln w="9525">
              <a:noFill/>
              <a:miter lim="800000"/>
              <a:headEnd/>
              <a:tailEnd/>
            </a:ln>
          </p:spPr>
        </p:pic>
      </p:grpSp>
      <p:grpSp>
        <p:nvGrpSpPr>
          <p:cNvPr id="17" name="Group 17"/>
          <p:cNvGrpSpPr>
            <a:grpSpLocks/>
          </p:cNvGrpSpPr>
          <p:nvPr/>
        </p:nvGrpSpPr>
        <p:grpSpPr bwMode="auto">
          <a:xfrm>
            <a:off x="5651500" y="392113"/>
            <a:ext cx="1208088" cy="879475"/>
            <a:chOff x="5651500" y="392471"/>
            <a:chExt cx="1208088" cy="879115"/>
          </a:xfrm>
        </p:grpSpPr>
        <p:sp>
          <p:nvSpPr>
            <p:cNvPr id="18"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9" name="Picture 15"/>
            <p:cNvPicPr>
              <a:picLocks noChangeAspect="1"/>
            </p:cNvPicPr>
            <p:nvPr userDrawn="1"/>
          </p:nvPicPr>
          <p:blipFill>
            <a:blip r:embed="rId6"/>
            <a:srcRect/>
            <a:stretch>
              <a:fillRect/>
            </a:stretch>
          </p:blipFill>
          <p:spPr bwMode="auto">
            <a:xfrm>
              <a:off x="5921695" y="392471"/>
              <a:ext cx="667698" cy="653330"/>
            </a:xfrm>
            <a:prstGeom prst="rect">
              <a:avLst/>
            </a:prstGeom>
            <a:noFill/>
            <a:ln w="9525">
              <a:noFill/>
              <a:miter lim="800000"/>
              <a:headEnd/>
              <a:tailEnd/>
            </a:ln>
          </p:spPr>
        </p:pic>
      </p:grpSp>
      <p:sp>
        <p:nvSpPr>
          <p:cNvPr id="20"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21" name="Picture 25"/>
          <p:cNvPicPr>
            <a:picLocks noChangeAspect="1" noChangeArrowheads="1"/>
          </p:cNvPicPr>
          <p:nvPr/>
        </p:nvPicPr>
        <p:blipFill>
          <a:blip r:embed="rId7"/>
          <a:srcRect/>
          <a:stretch>
            <a:fillRect/>
          </a:stretch>
        </p:blipFill>
        <p:spPr bwMode="auto">
          <a:xfrm>
            <a:off x="7451725" y="428625"/>
            <a:ext cx="793750" cy="696913"/>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22" name="Date Placeholder 3"/>
          <p:cNvSpPr>
            <a:spLocks noGrp="1"/>
          </p:cNvSpPr>
          <p:nvPr>
            <p:ph type="dt" sz="half" idx="10"/>
          </p:nvPr>
        </p:nvSpPr>
        <p:spPr/>
        <p:txBody>
          <a:bodyPr/>
          <a:lstStyle>
            <a:lvl1pPr>
              <a:defRPr/>
            </a:lvl1pPr>
          </a:lstStyle>
          <a:p>
            <a:fld id="{8E099005-0488-43D3-8226-638A97BEA1FB}" type="datetimeFigureOut">
              <a:rPr lang="ro-RO" smtClean="0"/>
              <a:t>27.05.2015</a:t>
            </a:fld>
            <a:endParaRPr lang="ro-RO"/>
          </a:p>
        </p:txBody>
      </p:sp>
      <p:sp>
        <p:nvSpPr>
          <p:cNvPr id="23" name="Footer Placeholder 4"/>
          <p:cNvSpPr>
            <a:spLocks noGrp="1"/>
          </p:cNvSpPr>
          <p:nvPr>
            <p:ph type="ftr" sz="quarter" idx="11"/>
          </p:nvPr>
        </p:nvSpPr>
        <p:spPr>
          <a:xfrm>
            <a:off x="3059113" y="6481763"/>
            <a:ext cx="2895600" cy="365125"/>
          </a:xfrm>
        </p:spPr>
        <p:txBody>
          <a:bodyPr/>
          <a:lstStyle>
            <a:lvl1pPr>
              <a:defRPr/>
            </a:lvl1pPr>
          </a:lstStyle>
          <a:p>
            <a:endParaRPr lang="ro-RO"/>
          </a:p>
        </p:txBody>
      </p:sp>
      <p:sp>
        <p:nvSpPr>
          <p:cNvPr id="24" name="Slide Number Placeholder 5"/>
          <p:cNvSpPr>
            <a:spLocks noGrp="1"/>
          </p:cNvSpPr>
          <p:nvPr>
            <p:ph type="sldNum" sz="quarter" idx="12"/>
          </p:nvPr>
        </p:nvSpPr>
        <p:spPr>
          <a:xfrm>
            <a:off x="6948488" y="6492875"/>
            <a:ext cx="1773237" cy="365125"/>
          </a:xfrm>
        </p:spPr>
        <p:txBody>
          <a:bodyPr/>
          <a:lstStyle>
            <a:lvl1pPr>
              <a:defRPr>
                <a:effectLst>
                  <a:outerShdw blurRad="38100" dist="38100" dir="2700000" algn="tl">
                    <a:srgbClr val="000000">
                      <a:alpha val="43137"/>
                    </a:srgbClr>
                  </a:outerShdw>
                </a:effectLst>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167576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39E2472-A05C-4646-BAD8-9E097813C1AA}" type="datetimeFigureOut">
              <a:rPr lang="en-US"/>
              <a:pPr>
                <a:defRPr/>
              </a:pPr>
              <a:t>5/27/2015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FFABCB-AE60-4C94-B2B9-EC1AA66AC907}" type="slidenum">
              <a:rPr lang="en-US"/>
              <a:pPr>
                <a:defRPr/>
              </a:pPr>
              <a:t>‹#›</a:t>
            </a:fld>
            <a:endParaRPr lang="en-US"/>
          </a:p>
        </p:txBody>
      </p:sp>
    </p:spTree>
    <p:extLst>
      <p:ext uri="{BB962C8B-B14F-4D97-AF65-F5344CB8AC3E}">
        <p14:creationId xmlns:p14="http://schemas.microsoft.com/office/powerpoint/2010/main" val="108327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46A81A2-97EB-4517-B5DF-7FD401A510EE}" type="datetimeFigureOut">
              <a:rPr lang="en-US"/>
              <a:pPr>
                <a:defRPr/>
              </a:pPr>
              <a:t>5/27/2015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9DE8EE-8AF1-4008-A924-B7E9557EA4B2}" type="slidenum">
              <a:rPr lang="en-US"/>
              <a:pPr>
                <a:defRPr/>
              </a:pPr>
              <a:t>‹#›</a:t>
            </a:fld>
            <a:endParaRPr lang="en-US"/>
          </a:p>
        </p:txBody>
      </p:sp>
    </p:spTree>
    <p:extLst>
      <p:ext uri="{BB962C8B-B14F-4D97-AF65-F5344CB8AC3E}">
        <p14:creationId xmlns:p14="http://schemas.microsoft.com/office/powerpoint/2010/main" val="3362524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A20674-443D-4556-B34A-2C2FA22D0D42}" type="datetimeFigureOut">
              <a:rPr lang="en-US"/>
              <a:pPr>
                <a:defRPr/>
              </a:pPr>
              <a:t>5/27/2015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30ECF3-4091-4A10-B4FE-59F524709211}" type="slidenum">
              <a:rPr lang="en-US"/>
              <a:pPr>
                <a:defRPr/>
              </a:pPr>
              <a:t>‹#›</a:t>
            </a:fld>
            <a:endParaRPr lang="en-US"/>
          </a:p>
        </p:txBody>
      </p:sp>
    </p:spTree>
    <p:extLst>
      <p:ext uri="{BB962C8B-B14F-4D97-AF65-F5344CB8AC3E}">
        <p14:creationId xmlns:p14="http://schemas.microsoft.com/office/powerpoint/2010/main" val="233610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B4888B-D824-4744-843E-6300F7989D7C}" type="datetimeFigureOut">
              <a:rPr lang="en-US"/>
              <a:pPr>
                <a:defRPr/>
              </a:pPr>
              <a:t>5/27/2015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F0A440-29E4-4D73-B1D6-D38B3B2D125E}" type="slidenum">
              <a:rPr lang="en-US"/>
              <a:pPr>
                <a:defRPr/>
              </a:pPr>
              <a:t>‹#›</a:t>
            </a:fld>
            <a:endParaRPr lang="en-US"/>
          </a:p>
        </p:txBody>
      </p:sp>
    </p:spTree>
    <p:extLst>
      <p:ext uri="{BB962C8B-B14F-4D97-AF65-F5344CB8AC3E}">
        <p14:creationId xmlns:p14="http://schemas.microsoft.com/office/powerpoint/2010/main" val="562206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C5D4D8-0166-43FA-8639-125227A33E1E}" type="datetimeFigureOut">
              <a:rPr lang="en-US"/>
              <a:pPr>
                <a:defRPr/>
              </a:pPr>
              <a:t>5/27/2015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7B1A58-C93D-42E8-B84F-1D1939746DBF}" type="slidenum">
              <a:rPr lang="en-US"/>
              <a:pPr>
                <a:defRPr/>
              </a:pPr>
              <a:t>‹#›</a:t>
            </a:fld>
            <a:endParaRPr lang="en-US"/>
          </a:p>
        </p:txBody>
      </p:sp>
    </p:spTree>
    <p:extLst>
      <p:ext uri="{BB962C8B-B14F-4D97-AF65-F5344CB8AC3E}">
        <p14:creationId xmlns:p14="http://schemas.microsoft.com/office/powerpoint/2010/main" val="1896067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165E5F-7FE9-47C4-84E5-CBD9574E89DF}" type="datetimeFigureOut">
              <a:rPr lang="en-US"/>
              <a:pPr>
                <a:defRPr/>
              </a:pPr>
              <a:t>5/27/2015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88CA81-8882-43F8-A391-36B357FCFFD3}" type="slidenum">
              <a:rPr lang="en-US"/>
              <a:pPr>
                <a:defRPr/>
              </a:pPr>
              <a:t>‹#›</a:t>
            </a:fld>
            <a:endParaRPr lang="en-US"/>
          </a:p>
        </p:txBody>
      </p:sp>
    </p:spTree>
    <p:extLst>
      <p:ext uri="{BB962C8B-B14F-4D97-AF65-F5344CB8AC3E}">
        <p14:creationId xmlns:p14="http://schemas.microsoft.com/office/powerpoint/2010/main" val="2483008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AAB96AF-94D2-4BA3-A137-E244CB4A31A8}" type="datetimeFigureOut">
              <a:rPr lang="en-US"/>
              <a:pPr>
                <a:defRPr/>
              </a:pPr>
              <a:t>5/27/2015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43AB76-1CAA-412B-A10F-4189D0D66960}" type="slidenum">
              <a:rPr lang="en-US"/>
              <a:pPr>
                <a:defRPr/>
              </a:pPr>
              <a:t>‹#›</a:t>
            </a:fld>
            <a:endParaRPr lang="en-US"/>
          </a:p>
        </p:txBody>
      </p:sp>
    </p:spTree>
    <p:extLst>
      <p:ext uri="{BB962C8B-B14F-4D97-AF65-F5344CB8AC3E}">
        <p14:creationId xmlns:p14="http://schemas.microsoft.com/office/powerpoint/2010/main" val="721970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0E6835-09A7-4F30-95C7-A48CDFA63B65}" type="datetimeFigureOut">
              <a:rPr lang="en-US"/>
              <a:pPr>
                <a:defRPr/>
              </a:pPr>
              <a:t>5/27/2015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0CE957-7877-4451-A90A-3E519E40659D}" type="slidenum">
              <a:rPr lang="en-US"/>
              <a:pPr>
                <a:defRPr/>
              </a:pPr>
              <a:t>‹#›</a:t>
            </a:fld>
            <a:endParaRPr lang="en-US"/>
          </a:p>
        </p:txBody>
      </p:sp>
    </p:spTree>
    <p:extLst>
      <p:ext uri="{BB962C8B-B14F-4D97-AF65-F5344CB8AC3E}">
        <p14:creationId xmlns:p14="http://schemas.microsoft.com/office/powerpoint/2010/main" val="27090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250825" y="371475"/>
            <a:ext cx="1727200" cy="9017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8" name="TextBox 1"/>
          <p:cNvSpPr txBox="1"/>
          <p:nvPr/>
        </p:nvSpPr>
        <p:spPr>
          <a:xfrm>
            <a:off x="323850" y="1141413"/>
            <a:ext cx="1944688"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2002183" y="409079"/>
            <a:ext cx="6480720"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1737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grpSp>
        <p:nvGrpSpPr>
          <p:cNvPr id="8" name="Group 13"/>
          <p:cNvGrpSpPr>
            <a:grpSpLocks/>
          </p:cNvGrpSpPr>
          <p:nvPr/>
        </p:nvGrpSpPr>
        <p:grpSpPr bwMode="auto">
          <a:xfrm>
            <a:off x="7164388" y="541338"/>
            <a:ext cx="1182687" cy="787400"/>
            <a:chOff x="1949136" y="409078"/>
            <a:chExt cx="1182704" cy="787673"/>
          </a:xfrm>
        </p:grpSpPr>
        <p:grpSp>
          <p:nvGrpSpPr>
            <p:cNvPr id="9" name="Group 10"/>
            <p:cNvGrpSpPr>
              <a:grpSpLocks/>
            </p:cNvGrpSpPr>
            <p:nvPr userDrawn="1"/>
          </p:nvGrpSpPr>
          <p:grpSpPr bwMode="auto">
            <a:xfrm>
              <a:off x="1949136" y="409078"/>
              <a:ext cx="1182704" cy="787673"/>
              <a:chOff x="1949136" y="409078"/>
              <a:chExt cx="1182704" cy="787673"/>
            </a:xfrm>
          </p:grpSpPr>
          <p:sp>
            <p:nvSpPr>
              <p:cNvPr id="11" name="Rectangle 1"/>
              <p:cNvSpPr/>
              <p:nvPr userDrawn="1"/>
            </p:nvSpPr>
            <p:spPr>
              <a:xfrm>
                <a:off x="1949136" y="409078"/>
                <a:ext cx="1182704" cy="787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7"/>
              <p:cNvCxnSpPr/>
              <p:nvPr userDrawn="1"/>
            </p:nvCxnSpPr>
            <p:spPr>
              <a:xfrm>
                <a:off x="1949136" y="409078"/>
                <a:ext cx="1182704" cy="78767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9"/>
              <p:cNvCxnSpPr/>
              <p:nvPr userDrawn="1"/>
            </p:nvCxnSpPr>
            <p:spPr>
              <a:xfrm flipV="1">
                <a:off x="1949136" y="409078"/>
                <a:ext cx="1182704" cy="787673"/>
              </a:xfrm>
              <a:prstGeom prst="line">
                <a:avLst/>
              </a:prstGeom>
            </p:spPr>
            <p:style>
              <a:lnRef idx="1">
                <a:schemeClr val="dk1"/>
              </a:lnRef>
              <a:fillRef idx="0">
                <a:schemeClr val="dk1"/>
              </a:fillRef>
              <a:effectRef idx="0">
                <a:schemeClr val="dk1"/>
              </a:effectRef>
              <a:fontRef idx="minor">
                <a:schemeClr val="tx1"/>
              </a:fontRef>
            </p:style>
          </p:cxnSp>
        </p:grpSp>
        <p:sp>
          <p:nvSpPr>
            <p:cNvPr id="10" name="TextBox 12"/>
            <p:cNvSpPr txBox="1"/>
            <p:nvPr userDrawn="1"/>
          </p:nvSpPr>
          <p:spPr>
            <a:xfrm>
              <a:off x="1999937" y="572647"/>
              <a:ext cx="1081103" cy="460535"/>
            </a:xfrm>
            <a:prstGeom prst="rect">
              <a:avLst/>
            </a:prstGeom>
            <a:noFill/>
          </p:spPr>
          <p:txBody>
            <a:bodyPr>
              <a:spAutoFit/>
            </a:bodyPr>
            <a:lstStyle/>
            <a:p>
              <a:pPr>
                <a:defRPr/>
              </a:pPr>
              <a:r>
                <a:rPr lang="en-US" sz="1200" dirty="0"/>
                <a:t>Project logo / Partner logo</a:t>
              </a:r>
            </a:p>
          </p:txBody>
        </p:sp>
      </p:gr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1619672" y="1412776"/>
            <a:ext cx="6480720" cy="568077"/>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426727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7"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8" name="Line 12"/>
          <p:cNvSpPr>
            <a:spLocks noChangeShapeType="1"/>
          </p:cNvSpPr>
          <p:nvPr/>
        </p:nvSpPr>
        <p:spPr bwMode="auto">
          <a:xfrm>
            <a:off x="0" y="6453188"/>
            <a:ext cx="9144000" cy="0"/>
          </a:xfrm>
          <a:prstGeom prst="line">
            <a:avLst/>
          </a:prstGeom>
          <a:noFill/>
          <a:ln w="76200">
            <a:solidFill>
              <a:srgbClr val="193C85"/>
            </a:solidFill>
            <a:round/>
            <a:headEnd/>
            <a:tailEnd/>
          </a:ln>
          <a:extLst/>
        </p:spPr>
        <p:txBody>
          <a:bodyPr/>
          <a:lstStyle/>
          <a:p>
            <a:pPr>
              <a:defRPr/>
            </a:pPr>
            <a:endParaRPr lang="en-US"/>
          </a:p>
        </p:txBody>
      </p:sp>
      <p:pic>
        <p:nvPicPr>
          <p:cNvPr id="9" name="Picture 15"/>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3600">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2" name="Text Placeholder 2"/>
          <p:cNvSpPr>
            <a:spLocks noGrp="1"/>
          </p:cNvSpPr>
          <p:nvPr>
            <p:ph type="body" idx="1"/>
          </p:nvPr>
        </p:nvSpPr>
        <p:spPr>
          <a:xfrm>
            <a:off x="457200" y="1535112"/>
            <a:ext cx="4040188"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3"/>
          <p:cNvSpPr>
            <a:spLocks noGrp="1"/>
          </p:cNvSpPr>
          <p:nvPr>
            <p:ph sz="half" idx="2"/>
          </p:nvPr>
        </p:nvSpPr>
        <p:spPr>
          <a:xfrm>
            <a:off x="457200" y="2276871"/>
            <a:ext cx="4040188"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4" name="Text Placeholder 4"/>
          <p:cNvSpPr>
            <a:spLocks noGrp="1"/>
          </p:cNvSpPr>
          <p:nvPr>
            <p:ph type="body" sz="quarter" idx="3"/>
          </p:nvPr>
        </p:nvSpPr>
        <p:spPr>
          <a:xfrm>
            <a:off x="4645025" y="1535112"/>
            <a:ext cx="4041775"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4"/>
          </p:nvPr>
        </p:nvSpPr>
        <p:spPr>
          <a:xfrm>
            <a:off x="4645025" y="2276871"/>
            <a:ext cx="4041775"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0" name="Date Placeholder 3"/>
          <p:cNvSpPr>
            <a:spLocks noGrp="1"/>
          </p:cNvSpPr>
          <p:nvPr>
            <p:ph type="dt" sz="half" idx="10"/>
          </p:nvPr>
        </p:nvSpPr>
        <p:spPr/>
        <p:txBody>
          <a:bodyPr/>
          <a:lstStyle>
            <a:lvl1pPr>
              <a:defRPr/>
            </a:lvl1pPr>
          </a:lstStyle>
          <a:p>
            <a:fld id="{8E099005-0488-43D3-8226-638A97BEA1FB}" type="datetimeFigureOut">
              <a:rPr lang="ro-RO" smtClean="0"/>
              <a:t>27.05.2015</a:t>
            </a:fld>
            <a:endParaRPr lang="ro-RO"/>
          </a:p>
        </p:txBody>
      </p:sp>
      <p:sp>
        <p:nvSpPr>
          <p:cNvPr id="16" name="Footer Placeholder 4"/>
          <p:cNvSpPr>
            <a:spLocks noGrp="1"/>
          </p:cNvSpPr>
          <p:nvPr>
            <p:ph type="ftr" sz="quarter" idx="11"/>
          </p:nvPr>
        </p:nvSpPr>
        <p:spPr/>
        <p:txBody>
          <a:bodyPr/>
          <a:lstStyle>
            <a:lvl1pPr>
              <a:defRPr/>
            </a:lvl1pPr>
          </a:lstStyle>
          <a:p>
            <a:endParaRPr lang="ro-RO"/>
          </a:p>
        </p:txBody>
      </p:sp>
      <p:sp>
        <p:nvSpPr>
          <p:cNvPr id="17"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383655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7950"/>
            <a:ext cx="9144001" cy="0"/>
          </a:xfrm>
          <a:prstGeom prst="line">
            <a:avLst/>
          </a:prstGeom>
          <a:noFill/>
          <a:ln w="76200">
            <a:solidFill>
              <a:srgbClr val="193C85"/>
            </a:solidFill>
            <a:round/>
            <a:headEnd/>
            <a:tailEnd/>
          </a:ln>
          <a:extLst/>
        </p:spPr>
        <p:txBody>
          <a:bodyPr/>
          <a:lstStyle/>
          <a:p>
            <a:pPr>
              <a:defRPr/>
            </a:pPr>
            <a:endParaRPr lang="en-US"/>
          </a:p>
        </p:txBody>
      </p:sp>
      <p:pic>
        <p:nvPicPr>
          <p:cNvPr id="8" name="Picture 13"/>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7"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8" name="Text Placeholder 3"/>
          <p:cNvSpPr>
            <a:spLocks noGrp="1"/>
          </p:cNvSpPr>
          <p:nvPr>
            <p:ph type="body" sz="half" idx="2"/>
          </p:nvPr>
        </p:nvSpPr>
        <p:spPr>
          <a:xfrm>
            <a:off x="462161" y="3068960"/>
            <a:ext cx="3008313" cy="30740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3"/>
          </p:nvPr>
        </p:nvSpPr>
        <p:spPr>
          <a:xfrm>
            <a:off x="475456" y="1484784"/>
            <a:ext cx="3008313" cy="12241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3"/>
          <p:cNvSpPr>
            <a:spLocks noGrp="1"/>
          </p:cNvSpPr>
          <p:nvPr>
            <p:ph type="dt" sz="half" idx="14"/>
          </p:nvPr>
        </p:nvSpPr>
        <p:spPr/>
        <p:txBody>
          <a:bodyPr/>
          <a:lstStyle>
            <a:lvl1pPr>
              <a:defRPr/>
            </a:lvl1pPr>
          </a:lstStyle>
          <a:p>
            <a:fld id="{8E099005-0488-43D3-8226-638A97BEA1FB}" type="datetimeFigureOut">
              <a:rPr lang="ro-RO" smtClean="0"/>
              <a:t>27.05.2015</a:t>
            </a:fld>
            <a:endParaRPr lang="ro-RO"/>
          </a:p>
        </p:txBody>
      </p:sp>
      <p:sp>
        <p:nvSpPr>
          <p:cNvPr id="10" name="Footer Placeholder 4"/>
          <p:cNvSpPr>
            <a:spLocks noGrp="1"/>
          </p:cNvSpPr>
          <p:nvPr>
            <p:ph type="ftr" sz="quarter" idx="15"/>
          </p:nvPr>
        </p:nvSpPr>
        <p:spPr/>
        <p:txBody>
          <a:bodyPr/>
          <a:lstStyle>
            <a:lvl1pPr>
              <a:defRPr/>
            </a:lvl1pPr>
          </a:lstStyle>
          <a:p>
            <a:endParaRPr lang="ro-RO"/>
          </a:p>
        </p:txBody>
      </p:sp>
      <p:sp>
        <p:nvSpPr>
          <p:cNvPr id="13" name="Slide Number Placeholder 5"/>
          <p:cNvSpPr>
            <a:spLocks noGrp="1"/>
          </p:cNvSpPr>
          <p:nvPr>
            <p:ph type="sldNum" sz="quarter" idx="16"/>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413812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5"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6" name="Line 12"/>
          <p:cNvSpPr>
            <a:spLocks noChangeShapeType="1"/>
          </p:cNvSpPr>
          <p:nvPr/>
        </p:nvSpPr>
        <p:spPr bwMode="auto">
          <a:xfrm>
            <a:off x="-1588" y="6448425"/>
            <a:ext cx="9144001" cy="0"/>
          </a:xfrm>
          <a:prstGeom prst="line">
            <a:avLst/>
          </a:prstGeom>
          <a:noFill/>
          <a:ln w="76200">
            <a:solidFill>
              <a:srgbClr val="193C85"/>
            </a:solidFill>
            <a:round/>
            <a:headEnd/>
            <a:tailEnd/>
          </a:ln>
          <a:extLst/>
        </p:spPr>
        <p:txBody>
          <a:bodyPr/>
          <a:lstStyle/>
          <a:p>
            <a:pPr>
              <a:defRPr/>
            </a:pPr>
            <a:endParaRPr lang="en-US"/>
          </a:p>
        </p:txBody>
      </p:sp>
      <p:pic>
        <p:nvPicPr>
          <p:cNvPr id="7" name="Picture 10"/>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2" name="Title 1"/>
          <p:cNvSpPr>
            <a:spLocks noGrp="1"/>
          </p:cNvSpPr>
          <p:nvPr>
            <p:ph type="title"/>
          </p:nvPr>
        </p:nvSpPr>
        <p:spPr>
          <a:xfrm>
            <a:off x="1763688" y="4444976"/>
            <a:ext cx="5486400" cy="566738"/>
          </a:xfrm>
        </p:spPr>
        <p:txBody>
          <a:bodyPr anchor="b"/>
          <a:lstStyle>
            <a:lvl1pPr algn="l">
              <a:defRPr sz="2000" b="1"/>
            </a:lvl1pPr>
          </a:lstStyle>
          <a:p>
            <a:r>
              <a:rPr lang="en-US" smtClean="0"/>
              <a:t>Click to edit Master title style</a:t>
            </a:r>
            <a:endParaRPr lang="ro-RO" dirty="0"/>
          </a:p>
        </p:txBody>
      </p:sp>
      <p:sp>
        <p:nvSpPr>
          <p:cNvPr id="13" name="Picture Placeholder 2"/>
          <p:cNvSpPr>
            <a:spLocks noGrp="1"/>
          </p:cNvSpPr>
          <p:nvPr>
            <p:ph type="pic" idx="1"/>
          </p:nvPr>
        </p:nvSpPr>
        <p:spPr>
          <a:xfrm>
            <a:off x="1763688" y="1273175"/>
            <a:ext cx="5486400" cy="30987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o-RO" noProof="0" smtClean="0"/>
          </a:p>
        </p:txBody>
      </p:sp>
      <p:sp>
        <p:nvSpPr>
          <p:cNvPr id="14" name="Text Placeholder 3"/>
          <p:cNvSpPr>
            <a:spLocks noGrp="1"/>
          </p:cNvSpPr>
          <p:nvPr>
            <p:ph type="body" sz="half" idx="2"/>
          </p:nvPr>
        </p:nvSpPr>
        <p:spPr>
          <a:xfrm>
            <a:off x="1763688" y="5011714"/>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fld id="{8E099005-0488-43D3-8226-638A97BEA1FB}" type="datetimeFigureOut">
              <a:rPr lang="ro-RO" smtClean="0"/>
              <a:t>27.05.2015</a:t>
            </a:fld>
            <a:endParaRPr lang="ro-RO"/>
          </a:p>
        </p:txBody>
      </p:sp>
      <p:sp>
        <p:nvSpPr>
          <p:cNvPr id="9" name="Footer Placeholder 4"/>
          <p:cNvSpPr>
            <a:spLocks noGrp="1"/>
          </p:cNvSpPr>
          <p:nvPr>
            <p:ph type="ftr" sz="quarter" idx="11"/>
          </p:nvPr>
        </p:nvSpPr>
        <p:spPr/>
        <p:txBody>
          <a:bodyPr/>
          <a:lstStyle>
            <a:lvl1pPr>
              <a:defRPr/>
            </a:lvl1pPr>
          </a:lstStyle>
          <a:p>
            <a:endParaRPr lang="ro-RO"/>
          </a:p>
        </p:txBody>
      </p:sp>
      <p:sp>
        <p:nvSpPr>
          <p:cNvPr id="10"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211262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7BBF4D-DFA4-459C-A929-07C9EFB193AF}" type="datetimeFigureOut">
              <a:rPr lang="en-US"/>
              <a:pPr>
                <a:defRPr/>
              </a:pPr>
              <a:t>5/27/2015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6AACD5-5E3B-44D7-BD98-F70198EFD2A2}" type="slidenum">
              <a:rPr lang="en-US"/>
              <a:pPr>
                <a:defRPr/>
              </a:pPr>
              <a:t>‹#›</a:t>
            </a:fld>
            <a:endParaRPr lang="en-US"/>
          </a:p>
        </p:txBody>
      </p:sp>
    </p:spTree>
    <p:extLst>
      <p:ext uri="{BB962C8B-B14F-4D97-AF65-F5344CB8AC3E}">
        <p14:creationId xmlns:p14="http://schemas.microsoft.com/office/powerpoint/2010/main" val="30940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0EF5B1-4B3F-4295-9DCC-B4ACC2C089E2}" type="datetimeFigureOut">
              <a:rPr lang="en-US"/>
              <a:pPr>
                <a:defRPr/>
              </a:pPr>
              <a:t>5/27/2015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E62807-E73D-4ED8-9609-296DF2CA4407}" type="slidenum">
              <a:rPr lang="en-US"/>
              <a:pPr>
                <a:defRPr/>
              </a:pPr>
              <a:t>‹#›</a:t>
            </a:fld>
            <a:endParaRPr lang="en-US"/>
          </a:p>
        </p:txBody>
      </p:sp>
    </p:spTree>
    <p:extLst>
      <p:ext uri="{BB962C8B-B14F-4D97-AF65-F5344CB8AC3E}">
        <p14:creationId xmlns:p14="http://schemas.microsoft.com/office/powerpoint/2010/main" val="148284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7A1D1E8-6ABB-4AE0-9D63-50A16DC7FB8A}" type="datetimeFigureOut">
              <a:rPr lang="en-US"/>
              <a:pPr>
                <a:defRPr/>
              </a:pPr>
              <a:t>5/27/2015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9B5A09-CD78-40BD-800A-D9F6827946DE}" type="slidenum">
              <a:rPr lang="en-US"/>
              <a:pPr>
                <a:defRPr/>
              </a:pPr>
              <a:t>‹#›</a:t>
            </a:fld>
            <a:endParaRPr lang="en-US"/>
          </a:p>
        </p:txBody>
      </p:sp>
    </p:spTree>
    <p:extLst>
      <p:ext uri="{BB962C8B-B14F-4D97-AF65-F5344CB8AC3E}">
        <p14:creationId xmlns:p14="http://schemas.microsoft.com/office/powerpoint/2010/main" val="340854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28625" y="1276350"/>
            <a:ext cx="8229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o-RO" smtClean="0"/>
          </a:p>
        </p:txBody>
      </p:sp>
      <p:sp>
        <p:nvSpPr>
          <p:cNvPr id="1027" name="Text Placeholder 2"/>
          <p:cNvSpPr>
            <a:spLocks noGrp="1"/>
          </p:cNvSpPr>
          <p:nvPr>
            <p:ph type="body" idx="1"/>
          </p:nvPr>
        </p:nvSpPr>
        <p:spPr bwMode="auto">
          <a:xfrm>
            <a:off x="428625" y="2492375"/>
            <a:ext cx="8215313" cy="3579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smtClean="0"/>
          </a:p>
        </p:txBody>
      </p:sp>
      <p:sp>
        <p:nvSpPr>
          <p:cNvPr id="4" name="Date Placeholder 3"/>
          <p:cNvSpPr>
            <a:spLocks noGrp="1"/>
          </p:cNvSpPr>
          <p:nvPr>
            <p:ph type="dt" sz="half" idx="2"/>
          </p:nvPr>
        </p:nvSpPr>
        <p:spPr>
          <a:xfrm>
            <a:off x="466725" y="64595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8E099005-0488-43D3-8226-638A97BEA1FB}" type="datetimeFigureOut">
              <a:rPr lang="ro-RO" smtClean="0"/>
              <a:t>27.05.2015</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77FB21AC-CB3B-4874-AC82-090943AE4F9F}" type="slidenum">
              <a:rPr lang="ro-RO" smtClean="0"/>
              <a:t>‹#›</a:t>
            </a:fld>
            <a:endParaRPr lang="ro-RO"/>
          </a:p>
        </p:txBody>
      </p:sp>
      <p:sp>
        <p:nvSpPr>
          <p:cNvPr id="1037"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1038"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1041"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1034" name="Picture 21"/>
          <p:cNvPicPr>
            <a:picLocks noChangeAspect="1"/>
          </p:cNvPicPr>
          <p:nvPr/>
        </p:nvPicPr>
        <p:blipFill>
          <a:blip r:embed="rId8"/>
          <a:srcRect/>
          <a:stretch>
            <a:fillRect/>
          </a:stretch>
        </p:blipFill>
        <p:spPr bwMode="auto">
          <a:xfrm>
            <a:off x="3635375" y="5260975"/>
            <a:ext cx="1733550" cy="904875"/>
          </a:xfrm>
          <a:prstGeom prst="rect">
            <a:avLst/>
          </a:prstGeom>
          <a:noFill/>
          <a:ln w="9525">
            <a:noFill/>
            <a:miter lim="800000"/>
            <a:headEnd/>
            <a:tailEnd/>
          </a:ln>
        </p:spPr>
      </p:pic>
      <p:grpSp>
        <p:nvGrpSpPr>
          <p:cNvPr id="1035" name="Group 7"/>
          <p:cNvGrpSpPr>
            <a:grpSpLocks/>
          </p:cNvGrpSpPr>
          <p:nvPr/>
        </p:nvGrpSpPr>
        <p:grpSpPr bwMode="auto">
          <a:xfrm>
            <a:off x="755650" y="422275"/>
            <a:ext cx="1079500" cy="711200"/>
            <a:chOff x="755576" y="422275"/>
            <a:chExt cx="1080120" cy="711681"/>
          </a:xfrm>
        </p:grpSpPr>
        <p:sp>
          <p:nvSpPr>
            <p:cNvPr id="3"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48" name="Picture 9"/>
            <p:cNvPicPr>
              <a:picLocks noChangeAspect="1" noChangeArrowheads="1"/>
            </p:cNvPicPr>
            <p:nvPr userDrawn="1"/>
          </p:nvPicPr>
          <p:blipFill>
            <a:blip r:embed="rId9"/>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036" name="Group 11"/>
          <p:cNvGrpSpPr>
            <a:grpSpLocks/>
          </p:cNvGrpSpPr>
          <p:nvPr/>
        </p:nvGrpSpPr>
        <p:grpSpPr bwMode="auto">
          <a:xfrm>
            <a:off x="2293938" y="428625"/>
            <a:ext cx="1439862" cy="846138"/>
            <a:chOff x="2293680" y="428407"/>
            <a:chExt cx="1440086" cy="846355"/>
          </a:xfrm>
        </p:grpSpPr>
        <p:sp>
          <p:nvSpPr>
            <p:cNvPr id="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046" name="Picture 9"/>
            <p:cNvPicPr>
              <a:picLocks noChangeAspect="1"/>
            </p:cNvPicPr>
            <p:nvPr userDrawn="1"/>
          </p:nvPicPr>
          <p:blipFill>
            <a:blip r:embed="rId10"/>
            <a:srcRect/>
            <a:stretch>
              <a:fillRect/>
            </a:stretch>
          </p:blipFill>
          <p:spPr bwMode="auto">
            <a:xfrm>
              <a:off x="2771795" y="428407"/>
              <a:ext cx="483855" cy="666409"/>
            </a:xfrm>
            <a:prstGeom prst="rect">
              <a:avLst/>
            </a:prstGeom>
            <a:noFill/>
            <a:ln w="9525">
              <a:noFill/>
              <a:miter lim="800000"/>
              <a:headEnd/>
              <a:tailEnd/>
            </a:ln>
          </p:spPr>
        </p:pic>
      </p:grpSp>
      <p:grpSp>
        <p:nvGrpSpPr>
          <p:cNvPr id="8" name="Group 14"/>
          <p:cNvGrpSpPr>
            <a:grpSpLocks/>
          </p:cNvGrpSpPr>
          <p:nvPr/>
        </p:nvGrpSpPr>
        <p:grpSpPr bwMode="auto">
          <a:xfrm>
            <a:off x="3895725" y="169863"/>
            <a:ext cx="1358900" cy="1098550"/>
            <a:chOff x="3895552" y="187920"/>
            <a:chExt cx="1358900" cy="1098984"/>
          </a:xfrm>
        </p:grpSpPr>
        <p:sp>
          <p:nvSpPr>
            <p:cNvPr id="7"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044" name="Picture 12"/>
            <p:cNvPicPr>
              <a:picLocks noChangeAspect="1"/>
            </p:cNvPicPr>
            <p:nvPr userDrawn="1"/>
          </p:nvPicPr>
          <p:blipFill>
            <a:blip r:embed="rId11"/>
            <a:srcRect/>
            <a:stretch>
              <a:fillRect/>
            </a:stretch>
          </p:blipFill>
          <p:spPr bwMode="auto">
            <a:xfrm>
              <a:off x="4320867" y="187920"/>
              <a:ext cx="499088" cy="906177"/>
            </a:xfrm>
            <a:prstGeom prst="rect">
              <a:avLst/>
            </a:prstGeom>
            <a:noFill/>
            <a:ln w="9525">
              <a:noFill/>
              <a:miter lim="800000"/>
              <a:headEnd/>
              <a:tailEnd/>
            </a:ln>
          </p:spPr>
        </p:pic>
      </p:grpSp>
      <p:grpSp>
        <p:nvGrpSpPr>
          <p:cNvPr id="10" name="Group 17"/>
          <p:cNvGrpSpPr>
            <a:grpSpLocks/>
          </p:cNvGrpSpPr>
          <p:nvPr/>
        </p:nvGrpSpPr>
        <p:grpSpPr bwMode="auto">
          <a:xfrm>
            <a:off x="5651500" y="392113"/>
            <a:ext cx="1208088" cy="879475"/>
            <a:chOff x="5651500" y="392471"/>
            <a:chExt cx="1208088" cy="879115"/>
          </a:xfrm>
        </p:grpSpPr>
        <p:sp>
          <p:nvSpPr>
            <p:cNvPr id="9"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042" name="Picture 15"/>
            <p:cNvPicPr>
              <a:picLocks noChangeAspect="1"/>
            </p:cNvPicPr>
            <p:nvPr userDrawn="1"/>
          </p:nvPicPr>
          <p:blipFill>
            <a:blip r:embed="rId12"/>
            <a:srcRect/>
            <a:stretch>
              <a:fillRect/>
            </a:stretch>
          </p:blipFill>
          <p:spPr bwMode="auto">
            <a:xfrm>
              <a:off x="5921695" y="392471"/>
              <a:ext cx="667698" cy="653330"/>
            </a:xfrm>
            <a:prstGeom prst="rect">
              <a:avLst/>
            </a:prstGeom>
            <a:noFill/>
            <a:ln w="9525">
              <a:noFill/>
              <a:miter lim="800000"/>
              <a:headEnd/>
              <a:tailEnd/>
            </a:ln>
          </p:spPr>
        </p:pic>
      </p:grpSp>
      <p:sp>
        <p:nvSpPr>
          <p:cNvPr id="29"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1040" name="Picture 10"/>
          <p:cNvPicPr>
            <a:picLocks noChangeAspect="1"/>
          </p:cNvPicPr>
          <p:nvPr/>
        </p:nvPicPr>
        <p:blipFill>
          <a:blip r:embed="rId13"/>
          <a:srcRect/>
          <a:stretch>
            <a:fillRect/>
          </a:stretch>
        </p:blipFill>
        <p:spPr bwMode="auto">
          <a:xfrm>
            <a:off x="6992938" y="495300"/>
            <a:ext cx="1682750" cy="576263"/>
          </a:xfrm>
          <a:prstGeom prst="rect">
            <a:avLst/>
          </a:prstGeom>
          <a:noFill/>
          <a:ln w="9525">
            <a:noFill/>
            <a:miter lim="800000"/>
            <a:headEnd/>
            <a:tailEnd/>
          </a:ln>
        </p:spPr>
      </p:pic>
    </p:spTree>
    <p:extLst>
      <p:ext uri="{BB962C8B-B14F-4D97-AF65-F5344CB8AC3E}">
        <p14:creationId xmlns:p14="http://schemas.microsoft.com/office/powerpoint/2010/main" val="4779879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ctr" rtl="0" eaLnBrk="1" fontAlgn="base" hangingPunct="1">
        <a:spcBef>
          <a:spcPct val="0"/>
        </a:spcBef>
        <a:spcAft>
          <a:spcPct val="0"/>
        </a:spcAft>
        <a:defRPr sz="4400" kern="1200">
          <a:solidFill>
            <a:srgbClr val="28166F"/>
          </a:solidFill>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A2C59BB-093E-4C7B-B623-846B0E8BB310}" type="datetimeFigureOut">
              <a:rPr lang="en-US"/>
              <a:pPr>
                <a:defRPr/>
              </a:pPr>
              <a:t>5/27/2015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932EC3C-7389-40F0-BECD-95BD7E01AFE4}" type="slidenum">
              <a:rPr lang="en-US"/>
              <a:pPr>
                <a:defRPr/>
              </a:pPr>
              <a:t>‹#›</a:t>
            </a:fld>
            <a:endParaRPr lang="en-US"/>
          </a:p>
        </p:txBody>
      </p:sp>
    </p:spTree>
    <p:extLst>
      <p:ext uri="{BB962C8B-B14F-4D97-AF65-F5344CB8AC3E}">
        <p14:creationId xmlns:p14="http://schemas.microsoft.com/office/powerpoint/2010/main" val="330486689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07950" y="1628775"/>
            <a:ext cx="8858250" cy="863600"/>
          </a:xfrm>
        </p:spPr>
        <p:txBody>
          <a:bodyPr/>
          <a:lstStyle/>
          <a:p>
            <a:pPr>
              <a:defRPr/>
            </a:pPr>
            <a:r>
              <a:rPr lang="ro-RO" sz="2400" b="1" dirty="0" smtClean="0">
                <a:effectLst>
                  <a:outerShdw blurRad="38100" dist="38100" dir="2700000" algn="tl">
                    <a:srgbClr val="000000">
                      <a:alpha val="43137"/>
                    </a:srgbClr>
                  </a:outerShdw>
                </a:effectLst>
              </a:rPr>
              <a:t>Rom</a:t>
            </a:r>
            <a:r>
              <a:rPr lang="en-US" sz="2400" b="1" dirty="0" smtClean="0">
                <a:effectLst>
                  <a:outerShdw blurRad="38100" dist="38100" dir="2700000" algn="tl">
                    <a:srgbClr val="000000">
                      <a:alpha val="43137"/>
                    </a:srgbClr>
                  </a:outerShdw>
                </a:effectLst>
              </a:rPr>
              <a:t>a</a:t>
            </a:r>
            <a:r>
              <a:rPr lang="ro-RO" sz="2400" b="1" dirty="0" err="1" smtClean="0">
                <a:effectLst>
                  <a:outerShdw blurRad="38100" dist="38100" dir="2700000" algn="tl">
                    <a:srgbClr val="000000">
                      <a:alpha val="43137"/>
                    </a:srgbClr>
                  </a:outerShdw>
                </a:effectLst>
              </a:rPr>
              <a:t>nia</a:t>
            </a:r>
            <a:r>
              <a:rPr lang="ro-RO" sz="2400" b="1" dirty="0" smtClean="0">
                <a:effectLst>
                  <a:outerShdw blurRad="38100" dist="38100" dir="2700000" algn="tl">
                    <a:srgbClr val="000000">
                      <a:alpha val="43137"/>
                    </a:srgbClr>
                  </a:outerShdw>
                </a:effectLst>
              </a:rPr>
              <a:t> – Republic</a:t>
            </a:r>
            <a:r>
              <a:rPr lang="en-US" sz="2400" b="1" dirty="0" smtClean="0">
                <a:effectLst>
                  <a:outerShdw blurRad="38100" dist="38100" dir="2700000" algn="tl">
                    <a:srgbClr val="000000">
                      <a:alpha val="43137"/>
                    </a:srgbClr>
                  </a:outerShdw>
                </a:effectLst>
              </a:rPr>
              <a:t> of</a:t>
            </a:r>
            <a:r>
              <a:rPr lang="ro-RO" sz="2400" b="1" dirty="0" smtClean="0">
                <a:effectLst>
                  <a:outerShdw blurRad="38100" dist="38100" dir="2700000" algn="tl">
                    <a:srgbClr val="000000">
                      <a:alpha val="43137"/>
                    </a:srgbClr>
                  </a:outerShdw>
                </a:effectLst>
              </a:rPr>
              <a:t> Serbia</a:t>
            </a:r>
            <a:r>
              <a:rPr lang="en-US" sz="2400" b="1" dirty="0" smtClean="0">
                <a:effectLst>
                  <a:outerShdw blurRad="38100" dist="38100" dir="2700000" algn="tl">
                    <a:srgbClr val="000000">
                      <a:alpha val="43137"/>
                    </a:srgbClr>
                  </a:outerShdw>
                </a:effectLst>
              </a:rPr>
              <a:t> </a:t>
            </a:r>
            <a:br>
              <a:rPr lang="en-US" sz="24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IPA Cross-border Cooperation Programme </a:t>
            </a:r>
            <a:endParaRPr lang="ro-RO" sz="2400" b="1" i="1" dirty="0" smtClean="0">
              <a:solidFill>
                <a:srgbClr val="C00000"/>
              </a:solidFill>
              <a:effectLst>
                <a:outerShdw blurRad="38100" dist="38100" dir="2700000" algn="tl">
                  <a:srgbClr val="000000">
                    <a:alpha val="43137"/>
                  </a:srgbClr>
                </a:outerShdw>
              </a:effectLst>
            </a:endParaRPr>
          </a:p>
        </p:txBody>
      </p:sp>
      <p:sp>
        <p:nvSpPr>
          <p:cNvPr id="22530" name="Rectangle 79"/>
          <p:cNvSpPr>
            <a:spLocks noChangeArrowheads="1"/>
          </p:cNvSpPr>
          <p:nvPr/>
        </p:nvSpPr>
        <p:spPr bwMode="auto">
          <a:xfrm>
            <a:off x="684213" y="3259138"/>
            <a:ext cx="7435850" cy="1243417"/>
          </a:xfrm>
          <a:prstGeom prst="rect">
            <a:avLst/>
          </a:prstGeom>
          <a:noFill/>
          <a:ln w="9525">
            <a:noFill/>
            <a:miter lim="800000"/>
            <a:headEnd/>
            <a:tailEnd/>
          </a:ln>
        </p:spPr>
        <p:txBody>
          <a:bodyPr>
            <a:spAutoFit/>
          </a:bodyPr>
          <a:lstStyle/>
          <a:p>
            <a:pPr algn="ctr"/>
            <a:r>
              <a:rPr lang="en-US" sz="2800" b="1" dirty="0" smtClean="0">
                <a:solidFill>
                  <a:schemeClr val="tx2"/>
                </a:solidFill>
              </a:rPr>
              <a:t>Programming Languages</a:t>
            </a:r>
            <a:endParaRPr lang="en-US" sz="2800" b="1" dirty="0">
              <a:solidFill>
                <a:schemeClr val="tx2"/>
              </a:solidFill>
            </a:endParaRPr>
          </a:p>
          <a:p>
            <a:pPr algn="ctr">
              <a:spcBef>
                <a:spcPct val="20000"/>
              </a:spcBef>
              <a:buClr>
                <a:schemeClr val="accent1"/>
              </a:buClr>
              <a:buSzPct val="85000"/>
              <a:buFont typeface="Arial" charset="0"/>
              <a:buNone/>
            </a:pPr>
            <a:r>
              <a:rPr lang="en-US" sz="2400" b="1" dirty="0" smtClean="0">
                <a:solidFill>
                  <a:srgbClr val="404040"/>
                </a:solidFill>
              </a:rPr>
              <a:t>Lecturer: lect. dr. </a:t>
            </a:r>
            <a:r>
              <a:rPr lang="en-US" sz="2400" b="1" dirty="0" err="1" smtClean="0">
                <a:solidFill>
                  <a:srgbClr val="404040"/>
                </a:solidFill>
              </a:rPr>
              <a:t>eng.</a:t>
            </a:r>
            <a:r>
              <a:rPr lang="en-US" sz="2400" b="1" dirty="0" smtClean="0">
                <a:solidFill>
                  <a:srgbClr val="404040"/>
                </a:solidFill>
              </a:rPr>
              <a:t> Razvan BOGDAN</a:t>
            </a:r>
            <a:endParaRPr lang="en-US" sz="2400" dirty="0">
              <a:solidFill>
                <a:srgbClr val="404040"/>
              </a:solidFill>
            </a:endParaRPr>
          </a:p>
          <a:p>
            <a:endParaRPr lang="ro-RO" b="1" dirty="0">
              <a:solidFill>
                <a:schemeClr val="tx2"/>
              </a:solidFill>
            </a:endParaRPr>
          </a:p>
        </p:txBody>
      </p:sp>
    </p:spTree>
    <p:extLst>
      <p:ext uri="{BB962C8B-B14F-4D97-AF65-F5344CB8AC3E}">
        <p14:creationId xmlns:p14="http://schemas.microsoft.com/office/powerpoint/2010/main" val="3643936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lang="en-US" sz="3200" dirty="0">
                <a:solidFill>
                  <a:srgbClr val="002060"/>
                </a:solidFill>
                <a:effectLst/>
                <a:sym typeface="Gill Sans" charset="0"/>
              </a:rPr>
              <a:t>Lists and </a:t>
            </a:r>
            <a:r>
              <a:rPr lang="en-US" sz="3200" dirty="0" smtClean="0">
                <a:solidFill>
                  <a:srgbClr val="002060"/>
                </a:solidFill>
                <a:effectLst/>
                <a:sym typeface="Gill Sans" charset="0"/>
              </a:rPr>
              <a:t>Strings</a:t>
            </a:r>
            <a:endParaRPr lang="en-US" sz="3200" dirty="0" smtClean="0">
              <a:solidFill>
                <a:srgbClr val="002060"/>
              </a:solidFill>
              <a:effectLst/>
              <a:sym typeface="Gill Sans" charset="0"/>
            </a:endParaRPr>
          </a:p>
        </p:txBody>
      </p:sp>
      <p:sp>
        <p:nvSpPr>
          <p:cNvPr id="6" name="Rectangle 3"/>
          <p:cNvSpPr>
            <a:spLocks/>
          </p:cNvSpPr>
          <p:nvPr/>
        </p:nvSpPr>
        <p:spPr bwMode="auto">
          <a:xfrm>
            <a:off x="199783" y="1333886"/>
            <a:ext cx="8570991" cy="12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342900" indent="-342900" eaLnBrk="1" hangingPunct="1">
              <a:buFont typeface="Arial" panose="020B0604020202020204" pitchFamily="34" charset="0"/>
              <a:buChar char="•"/>
            </a:pPr>
            <a:r>
              <a:rPr lang="en-US" altLang="en-US" sz="2400" dirty="0">
                <a:solidFill>
                  <a:srgbClr val="FF0000"/>
                </a:solidFill>
                <a:latin typeface="Trebuchet MS" panose="020B0603020202020204" pitchFamily="34" charset="0"/>
                <a:ea typeface="MS PGothic" panose="020B0600070205080204" pitchFamily="34" charset="-128"/>
              </a:rPr>
              <a:t>Split</a:t>
            </a:r>
            <a:r>
              <a:rPr lang="en-US" altLang="en-US" sz="2400" dirty="0">
                <a:solidFill>
                  <a:schemeClr val="tx1"/>
                </a:solidFill>
                <a:latin typeface="Trebuchet MS" panose="020B0603020202020204" pitchFamily="34" charset="0"/>
                <a:ea typeface="MS PGothic" panose="020B0600070205080204" pitchFamily="34" charset="-128"/>
              </a:rPr>
              <a:t> breaks </a:t>
            </a:r>
            <a:r>
              <a:rPr lang="en-US" altLang="en-US" sz="2400" dirty="0">
                <a:solidFill>
                  <a:srgbClr val="FF0000"/>
                </a:solidFill>
                <a:latin typeface="Trebuchet MS" panose="020B0603020202020204" pitchFamily="34" charset="0"/>
                <a:ea typeface="MS PGothic" panose="020B0600070205080204" pitchFamily="34" charset="-128"/>
              </a:rPr>
              <a:t>a string into parts </a:t>
            </a:r>
            <a:r>
              <a:rPr lang="en-US" altLang="en-US" sz="2400" dirty="0">
                <a:solidFill>
                  <a:schemeClr val="tx1"/>
                </a:solidFill>
                <a:latin typeface="Trebuchet MS" panose="020B0603020202020204" pitchFamily="34" charset="0"/>
                <a:ea typeface="MS PGothic" panose="020B0600070205080204" pitchFamily="34" charset="-128"/>
              </a:rPr>
              <a:t>produces a </a:t>
            </a:r>
            <a:r>
              <a:rPr lang="en-US" altLang="en-US" sz="2400" dirty="0">
                <a:solidFill>
                  <a:srgbClr val="FF0000"/>
                </a:solidFill>
                <a:latin typeface="Trebuchet MS" panose="020B0603020202020204" pitchFamily="34" charset="0"/>
                <a:ea typeface="MS PGothic" panose="020B0600070205080204" pitchFamily="34" charset="-128"/>
              </a:rPr>
              <a:t>list of strings</a:t>
            </a:r>
            <a:r>
              <a:rPr lang="en-US" altLang="en-US" sz="2400" dirty="0">
                <a:solidFill>
                  <a:schemeClr val="tx1"/>
                </a:solidFill>
                <a:latin typeface="Trebuchet MS" panose="020B0603020202020204" pitchFamily="34" charset="0"/>
                <a:ea typeface="MS PGothic" panose="020B0600070205080204" pitchFamily="34" charset="-128"/>
              </a:rPr>
              <a:t>.  We think of these as words.  We can access a particular word or loop through all the words.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8226"/>
            <a:ext cx="5450099" cy="2946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9080" y="2720754"/>
            <a:ext cx="5424919" cy="2064262"/>
          </a:xfrm>
          <a:prstGeom prst="rect">
            <a:avLst/>
          </a:prstGeom>
        </p:spPr>
      </p:pic>
    </p:spTree>
    <p:extLst>
      <p:ext uri="{BB962C8B-B14F-4D97-AF65-F5344CB8AC3E}">
        <p14:creationId xmlns:p14="http://schemas.microsoft.com/office/powerpoint/2010/main" val="413629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lang="en-US" sz="3200" dirty="0">
                <a:solidFill>
                  <a:srgbClr val="002060"/>
                </a:solidFill>
                <a:effectLst/>
                <a:sym typeface="Gill Sans" charset="0"/>
              </a:rPr>
              <a:t>Parsing lines</a:t>
            </a:r>
            <a:endParaRPr lang="en-US" sz="3200" dirty="0" smtClean="0">
              <a:solidFill>
                <a:srgbClr val="002060"/>
              </a:solidFill>
              <a:effectLst/>
              <a:sym typeface="Gill Sans" charset="0"/>
            </a:endParaRPr>
          </a:p>
        </p:txBody>
      </p:sp>
      <p:sp>
        <p:nvSpPr>
          <p:cNvPr id="6" name="Rectangle 3"/>
          <p:cNvSpPr>
            <a:spLocks/>
          </p:cNvSpPr>
          <p:nvPr/>
        </p:nvSpPr>
        <p:spPr bwMode="auto">
          <a:xfrm>
            <a:off x="199781" y="1409204"/>
            <a:ext cx="8570991" cy="12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342900" indent="-342900" eaLnBrk="1" hangingPunct="1">
              <a:buFont typeface="Arial" panose="020B0604020202020204" pitchFamily="34" charset="0"/>
              <a:buChar char="•"/>
            </a:pPr>
            <a:r>
              <a:rPr lang="en-US" altLang="en-US" sz="2400" dirty="0">
                <a:solidFill>
                  <a:srgbClr val="FF0000"/>
                </a:solidFill>
                <a:latin typeface="Trebuchet MS" panose="020B0603020202020204" pitchFamily="34" charset="0"/>
                <a:ea typeface="MS PGothic" panose="020B0600070205080204" pitchFamily="34" charset="-128"/>
              </a:rPr>
              <a:t>parse the line </a:t>
            </a:r>
            <a:r>
              <a:rPr lang="en-US" altLang="en-US" sz="2400" dirty="0">
                <a:solidFill>
                  <a:schemeClr val="tx1"/>
                </a:solidFill>
                <a:latin typeface="Trebuchet MS" panose="020B0603020202020204" pitchFamily="34" charset="0"/>
                <a:ea typeface="MS PGothic" panose="020B0600070205080204" pitchFamily="34" charset="-128"/>
              </a:rPr>
              <a:t>to find some interesting part of </a:t>
            </a:r>
            <a:r>
              <a:rPr lang="en-US" altLang="en-US" sz="2400" dirty="0" smtClean="0">
                <a:solidFill>
                  <a:schemeClr val="tx1"/>
                </a:solidFill>
                <a:latin typeface="Trebuchet MS" panose="020B0603020202020204" pitchFamily="34" charset="0"/>
                <a:ea typeface="MS PGothic" panose="020B0600070205080204" pitchFamily="34" charset="-128"/>
              </a:rPr>
              <a:t>it</a:t>
            </a:r>
            <a:endParaRPr lang="en-US" altLang="en-US" sz="2400" dirty="0">
              <a:solidFill>
                <a:schemeClr val="tx1"/>
              </a:solidFill>
              <a:latin typeface="Trebuchet MS" panose="020B0603020202020204" pitchFamily="34" charset="0"/>
              <a:ea typeface="MS PGothic" panose="020B0600070205080204" pitchFamily="34"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211" y="2871761"/>
            <a:ext cx="5800129" cy="2026993"/>
          </a:xfrm>
          <a:prstGeom prst="rect">
            <a:avLst/>
          </a:prstGeom>
        </p:spPr>
      </p:pic>
    </p:spTree>
    <p:extLst>
      <p:ext uri="{BB962C8B-B14F-4D97-AF65-F5344CB8AC3E}">
        <p14:creationId xmlns:p14="http://schemas.microsoft.com/office/powerpoint/2010/main" val="3704138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Dictionaries (1)</a:t>
            </a:r>
            <a:endParaRPr lang="en-US" sz="3200" dirty="0" smtClean="0">
              <a:solidFill>
                <a:srgbClr val="002060"/>
              </a:solidFill>
              <a:effectLst/>
              <a:sym typeface="Gill Sans" charset="0"/>
            </a:endParaRPr>
          </a:p>
        </p:txBody>
      </p:sp>
      <p:sp>
        <p:nvSpPr>
          <p:cNvPr id="22530" name="Rectangle 2"/>
          <p:cNvSpPr>
            <a:spLocks noGrp="1" noChangeArrowheads="1"/>
          </p:cNvSpPr>
          <p:nvPr>
            <p:ph type="body" idx="1"/>
          </p:nvPr>
        </p:nvSpPr>
        <p:spPr>
          <a:xfrm>
            <a:off x="0" y="1409204"/>
            <a:ext cx="8994709" cy="5066241"/>
          </a:xfrm>
        </p:spPr>
        <p:txBody>
          <a:bodyPr/>
          <a:lstStyle/>
          <a:p>
            <a:pPr marL="421481"/>
            <a:r>
              <a:rPr lang="en-US" altLang="en-US" sz="2400" dirty="0" smtClean="0"/>
              <a:t>Dictionaries are Python</a:t>
            </a:r>
            <a:r>
              <a:rPr lang="ja-JP" altLang="en-US" sz="2400" dirty="0" smtClean="0"/>
              <a:t>’</a:t>
            </a:r>
            <a:r>
              <a:rPr lang="en-US" altLang="ja-JP" sz="2400" dirty="0" smtClean="0"/>
              <a:t>s most powerful data collection</a:t>
            </a:r>
          </a:p>
          <a:p>
            <a:pPr marL="421481"/>
            <a:r>
              <a:rPr lang="en-US" altLang="en-US" sz="2400" dirty="0" smtClean="0"/>
              <a:t>Dictionaries allow us to do fast database-like operations in Python</a:t>
            </a:r>
          </a:p>
          <a:p>
            <a:pPr marL="421481"/>
            <a:r>
              <a:rPr lang="en-US" altLang="en-US" sz="2400" dirty="0" smtClean="0"/>
              <a:t>Dictionaries have different names in different languages</a:t>
            </a:r>
          </a:p>
          <a:p>
            <a:pPr marL="585788" lvl="1"/>
            <a:r>
              <a:rPr lang="en-US" altLang="en-US" sz="2000" dirty="0" smtClean="0"/>
              <a:t>Associative Arrays - Perl / </a:t>
            </a:r>
            <a:r>
              <a:rPr lang="en-US" altLang="en-US" sz="2000" dirty="0" err="1" smtClean="0"/>
              <a:t>Php</a:t>
            </a:r>
            <a:endParaRPr lang="en-US" altLang="en-US" sz="2000" dirty="0" smtClean="0"/>
          </a:p>
          <a:p>
            <a:pPr marL="585788" lvl="1"/>
            <a:r>
              <a:rPr lang="en-US" altLang="en-US" sz="2000" dirty="0" smtClean="0"/>
              <a:t>Properties or Map or </a:t>
            </a:r>
            <a:r>
              <a:rPr lang="en-US" altLang="en-US" sz="2000" dirty="0" err="1" smtClean="0"/>
              <a:t>HashMap</a:t>
            </a:r>
            <a:r>
              <a:rPr lang="en-US" altLang="en-US" sz="2000" dirty="0" smtClean="0"/>
              <a:t> - Java</a:t>
            </a:r>
          </a:p>
          <a:p>
            <a:pPr marL="585788" lvl="1"/>
            <a:r>
              <a:rPr lang="en-US" altLang="en-US" sz="2000" dirty="0" smtClean="0"/>
              <a:t>Property Bag - C# / </a:t>
            </a:r>
            <a:r>
              <a:rPr lang="en-US" altLang="en-US" sz="2000" dirty="0" err="1" smtClean="0"/>
              <a:t>.</a:t>
            </a:r>
            <a:r>
              <a:rPr lang="en-US" altLang="en-US" sz="2000" dirty="0" err="1" smtClean="0"/>
              <a:t>Net</a:t>
            </a:r>
            <a:endParaRPr lang="en-US" altLang="en-US" sz="2000" dirty="0" smtClean="0"/>
          </a:p>
          <a:p>
            <a:r>
              <a:rPr lang="en-US" sz="2400" dirty="0" smtClean="0">
                <a:solidFill>
                  <a:srgbClr val="FF0000"/>
                </a:solidFill>
              </a:rPr>
              <a:t>A </a:t>
            </a:r>
            <a:r>
              <a:rPr lang="en-US" sz="2400" dirty="0">
                <a:solidFill>
                  <a:srgbClr val="FF0000"/>
                </a:solidFill>
              </a:rPr>
              <a:t>mapping between a set of indices (which </a:t>
            </a:r>
            <a:r>
              <a:rPr lang="en-US" sz="2400" dirty="0" smtClean="0">
                <a:solidFill>
                  <a:srgbClr val="FF0000"/>
                </a:solidFill>
              </a:rPr>
              <a:t>are called </a:t>
            </a:r>
            <a:r>
              <a:rPr lang="en-US" sz="2400" dirty="0">
                <a:solidFill>
                  <a:srgbClr val="FF0000"/>
                </a:solidFill>
              </a:rPr>
              <a:t>keys) and a set of values</a:t>
            </a:r>
            <a:r>
              <a:rPr lang="en-US" sz="2400" dirty="0"/>
              <a:t>. </a:t>
            </a:r>
            <a:endParaRPr lang="en-US" sz="2400" dirty="0" smtClean="0"/>
          </a:p>
          <a:p>
            <a:r>
              <a:rPr lang="en-US" sz="2400" dirty="0" smtClean="0"/>
              <a:t>Each </a:t>
            </a:r>
            <a:r>
              <a:rPr lang="en-US" sz="2400" dirty="0">
                <a:solidFill>
                  <a:srgbClr val="FF0000"/>
                </a:solidFill>
              </a:rPr>
              <a:t>key</a:t>
            </a:r>
            <a:r>
              <a:rPr lang="en-US" sz="2400" dirty="0"/>
              <a:t> maps to a </a:t>
            </a:r>
            <a:r>
              <a:rPr lang="en-US" sz="2400" dirty="0">
                <a:solidFill>
                  <a:srgbClr val="FF0000"/>
                </a:solidFill>
              </a:rPr>
              <a:t>value</a:t>
            </a:r>
            <a:r>
              <a:rPr lang="en-US" sz="2400" dirty="0"/>
              <a:t>. </a:t>
            </a:r>
            <a:endParaRPr lang="en-US" sz="2400" dirty="0" smtClean="0"/>
          </a:p>
          <a:p>
            <a:r>
              <a:rPr lang="en-US" sz="2400" dirty="0" smtClean="0"/>
              <a:t>The </a:t>
            </a:r>
            <a:r>
              <a:rPr lang="en-US" sz="2400" dirty="0">
                <a:solidFill>
                  <a:srgbClr val="FF0000"/>
                </a:solidFill>
              </a:rPr>
              <a:t>association</a:t>
            </a:r>
            <a:r>
              <a:rPr lang="en-US" sz="2400" dirty="0"/>
              <a:t> of </a:t>
            </a:r>
            <a:r>
              <a:rPr lang="en-US" sz="2400" dirty="0" smtClean="0"/>
              <a:t>a </a:t>
            </a:r>
            <a:r>
              <a:rPr lang="en-US" sz="2400" dirty="0" smtClean="0">
                <a:solidFill>
                  <a:srgbClr val="FF0000"/>
                </a:solidFill>
              </a:rPr>
              <a:t>key</a:t>
            </a:r>
            <a:r>
              <a:rPr lang="en-US" sz="2400" dirty="0" smtClean="0"/>
              <a:t> </a:t>
            </a:r>
            <a:r>
              <a:rPr lang="en-US" sz="2400" dirty="0"/>
              <a:t>and a </a:t>
            </a:r>
            <a:r>
              <a:rPr lang="en-US" sz="2400" dirty="0">
                <a:solidFill>
                  <a:srgbClr val="FF0000"/>
                </a:solidFill>
              </a:rPr>
              <a:t>value</a:t>
            </a:r>
            <a:r>
              <a:rPr lang="en-US" sz="2400" dirty="0"/>
              <a:t> is called a </a:t>
            </a:r>
            <a:r>
              <a:rPr lang="en-US" sz="2400" dirty="0">
                <a:solidFill>
                  <a:srgbClr val="FF0000"/>
                </a:solidFill>
              </a:rPr>
              <a:t>key-value</a:t>
            </a:r>
            <a:r>
              <a:rPr lang="en-US" sz="2400" dirty="0"/>
              <a:t> pair or sometimes an </a:t>
            </a:r>
            <a:r>
              <a:rPr lang="en-US" sz="2400" dirty="0">
                <a:solidFill>
                  <a:srgbClr val="FF0000"/>
                </a:solidFill>
              </a:rPr>
              <a:t>item</a:t>
            </a:r>
            <a:r>
              <a:rPr lang="en-US" sz="2400" dirty="0"/>
              <a:t>.</a:t>
            </a:r>
            <a:endParaRPr lang="en-US" altLang="en-US" sz="2400" dirty="0" smtClean="0"/>
          </a:p>
        </p:txBody>
      </p:sp>
    </p:spTree>
    <p:extLst>
      <p:ext uri="{BB962C8B-B14F-4D97-AF65-F5344CB8AC3E}">
        <p14:creationId xmlns:p14="http://schemas.microsoft.com/office/powerpoint/2010/main" val="3825096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Dictionaries (2)</a:t>
            </a:r>
            <a:endParaRPr lang="en-US" sz="3200" dirty="0" smtClean="0">
              <a:solidFill>
                <a:srgbClr val="002060"/>
              </a:solidFill>
              <a:effectLst/>
              <a:sym typeface="Gill Sans"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988" y="1460721"/>
            <a:ext cx="6493504" cy="329071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988" y="4780262"/>
            <a:ext cx="5540372" cy="75306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987" y="5580118"/>
            <a:ext cx="2642217" cy="746038"/>
          </a:xfrm>
          <a:prstGeom prst="rect">
            <a:avLst/>
          </a:prstGeom>
        </p:spPr>
      </p:pic>
    </p:spTree>
    <p:extLst>
      <p:ext uri="{BB962C8B-B14F-4D97-AF65-F5344CB8AC3E}">
        <p14:creationId xmlns:p14="http://schemas.microsoft.com/office/powerpoint/2010/main" val="1154351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pPr>
              <a:defRPr/>
            </a:pPr>
            <a:r>
              <a:rPr lang="en-US" dirty="0">
                <a:solidFill>
                  <a:srgbClr val="002060"/>
                </a:solidFill>
                <a:effectLst/>
                <a:sym typeface="Gill Sans" charset="0"/>
              </a:rPr>
              <a:t>Dictionary as a set of </a:t>
            </a:r>
            <a:r>
              <a:rPr lang="en-US" dirty="0" smtClean="0">
                <a:solidFill>
                  <a:srgbClr val="002060"/>
                </a:solidFill>
                <a:effectLst/>
                <a:sym typeface="Gill Sans" charset="0"/>
              </a:rPr>
              <a:t>counters (1)</a:t>
            </a:r>
            <a:endParaRPr lang="en-US" dirty="0" smtClean="0">
              <a:solidFill>
                <a:srgbClr val="002060"/>
              </a:solidFill>
              <a:effectLst/>
              <a:sym typeface="Gill Sans" charset="0"/>
            </a:endParaRPr>
          </a:p>
        </p:txBody>
      </p:sp>
      <p:sp>
        <p:nvSpPr>
          <p:cNvPr id="22530" name="Rectangle 2"/>
          <p:cNvSpPr>
            <a:spLocks noGrp="1" noChangeArrowheads="1"/>
          </p:cNvSpPr>
          <p:nvPr>
            <p:ph type="body" idx="1"/>
          </p:nvPr>
        </p:nvSpPr>
        <p:spPr>
          <a:xfrm>
            <a:off x="0" y="1409204"/>
            <a:ext cx="8994709" cy="5066241"/>
          </a:xfrm>
        </p:spPr>
        <p:txBody>
          <a:bodyPr/>
          <a:lstStyle/>
          <a:p>
            <a:r>
              <a:rPr lang="en-US" sz="2400" dirty="0" smtClean="0"/>
              <a:t>Computing </a:t>
            </a:r>
            <a:r>
              <a:rPr lang="en-US" sz="2400" dirty="0"/>
              <a:t>a </a:t>
            </a:r>
            <a:r>
              <a:rPr lang="en-US" sz="2400" dirty="0" smtClean="0">
                <a:solidFill>
                  <a:srgbClr val="FF0000"/>
                </a:solidFill>
              </a:rPr>
              <a:t>histogram</a:t>
            </a:r>
            <a:r>
              <a:rPr lang="en-US" sz="2400" dirty="0" smtClean="0"/>
              <a:t> - a </a:t>
            </a:r>
            <a:r>
              <a:rPr lang="en-US" sz="2400" dirty="0"/>
              <a:t>set </a:t>
            </a:r>
            <a:r>
              <a:rPr lang="en-US" sz="2400" dirty="0" smtClean="0"/>
              <a:t>of counters </a:t>
            </a:r>
            <a:r>
              <a:rPr lang="en-US" sz="2400" dirty="0"/>
              <a:t>(or frequencies</a:t>
            </a:r>
            <a:r>
              <a:rPr lang="en-US" sz="2400" dirty="0" smtClean="0"/>
              <a:t>)</a:t>
            </a:r>
            <a:endParaRPr lang="en-US" altLang="en-US" sz="2400" dirty="0" smtClean="0"/>
          </a:p>
          <a:p>
            <a:pPr marL="421481"/>
            <a:r>
              <a:rPr lang="en-US" altLang="en-US" sz="2400" dirty="0" smtClean="0"/>
              <a:t>An </a:t>
            </a:r>
            <a:r>
              <a:rPr lang="en-US" altLang="en-US" sz="2400" dirty="0">
                <a:solidFill>
                  <a:srgbClr val="FF0000"/>
                </a:solidFill>
              </a:rPr>
              <a:t>implementation</a:t>
            </a:r>
            <a:r>
              <a:rPr lang="en-US" altLang="en-US" sz="2400" dirty="0"/>
              <a:t> is a way of performing a </a:t>
            </a:r>
            <a:r>
              <a:rPr lang="en-US" altLang="en-US" sz="2400" dirty="0" smtClean="0"/>
              <a:t>computation</a:t>
            </a:r>
          </a:p>
          <a:p>
            <a:pPr marL="421481"/>
            <a:endParaRPr lang="en-US" altLang="ja-JP" sz="24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843" y="2857199"/>
            <a:ext cx="6709668" cy="2479912"/>
          </a:xfrm>
          <a:prstGeom prst="rect">
            <a:avLst/>
          </a:prstGeom>
        </p:spPr>
      </p:pic>
    </p:spTree>
    <p:extLst>
      <p:ext uri="{BB962C8B-B14F-4D97-AF65-F5344CB8AC3E}">
        <p14:creationId xmlns:p14="http://schemas.microsoft.com/office/powerpoint/2010/main" val="4065779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pPr>
              <a:defRPr/>
            </a:pPr>
            <a:r>
              <a:rPr lang="en-US" dirty="0" smtClean="0">
                <a:solidFill>
                  <a:srgbClr val="002060"/>
                </a:solidFill>
                <a:effectLst/>
                <a:sym typeface="Gill Sans" charset="0"/>
              </a:rPr>
              <a:t>Dictionary as a set of counters (2)</a:t>
            </a:r>
            <a:endParaRPr lang="en-US" dirty="0" smtClean="0">
              <a:solidFill>
                <a:srgbClr val="002060"/>
              </a:solidFill>
              <a:effectLst/>
              <a:sym typeface="Gill Sans" charset="0"/>
            </a:endParaRPr>
          </a:p>
        </p:txBody>
      </p:sp>
      <p:sp>
        <p:nvSpPr>
          <p:cNvPr id="22530" name="Rectangle 2"/>
          <p:cNvSpPr>
            <a:spLocks noGrp="1" noChangeArrowheads="1"/>
          </p:cNvSpPr>
          <p:nvPr>
            <p:ph type="body" idx="1"/>
          </p:nvPr>
        </p:nvSpPr>
        <p:spPr>
          <a:xfrm>
            <a:off x="0" y="1409204"/>
            <a:ext cx="8994709" cy="5066241"/>
          </a:xfrm>
        </p:spPr>
        <p:txBody>
          <a:bodyPr/>
          <a:lstStyle/>
          <a:p>
            <a:r>
              <a:rPr lang="en-US" sz="2400" dirty="0">
                <a:solidFill>
                  <a:srgbClr val="FF0000"/>
                </a:solidFill>
              </a:rPr>
              <a:t>get</a:t>
            </a:r>
            <a:r>
              <a:rPr lang="en-US" sz="2400" dirty="0"/>
              <a:t> that takes a key and a default value. </a:t>
            </a:r>
            <a:endParaRPr lang="en-US" sz="2400" dirty="0" smtClean="0"/>
          </a:p>
          <a:p>
            <a:r>
              <a:rPr lang="en-US" sz="2400" dirty="0" smtClean="0"/>
              <a:t>If the </a:t>
            </a:r>
            <a:r>
              <a:rPr lang="en-US" sz="2400" dirty="0" smtClean="0">
                <a:solidFill>
                  <a:srgbClr val="FF0000"/>
                </a:solidFill>
              </a:rPr>
              <a:t>key </a:t>
            </a:r>
            <a:r>
              <a:rPr lang="en-US" sz="2400" dirty="0">
                <a:solidFill>
                  <a:srgbClr val="FF0000"/>
                </a:solidFill>
              </a:rPr>
              <a:t>appears </a:t>
            </a:r>
            <a:r>
              <a:rPr lang="en-US" sz="2400" dirty="0"/>
              <a:t>in the dictionary, get returns the corresponding </a:t>
            </a:r>
            <a:r>
              <a:rPr lang="en-US" sz="2400" dirty="0">
                <a:solidFill>
                  <a:srgbClr val="FF0000"/>
                </a:solidFill>
              </a:rPr>
              <a:t>value</a:t>
            </a:r>
            <a:r>
              <a:rPr lang="en-US" sz="2400" dirty="0"/>
              <a:t>; otherwise </a:t>
            </a:r>
            <a:r>
              <a:rPr lang="en-US" sz="2400" dirty="0" smtClean="0"/>
              <a:t>it returns </a:t>
            </a:r>
            <a:r>
              <a:rPr lang="en-US" sz="2400" dirty="0">
                <a:solidFill>
                  <a:srgbClr val="FF0000"/>
                </a:solidFill>
              </a:rPr>
              <a:t>the default value</a:t>
            </a:r>
            <a:endParaRPr lang="en-US" altLang="ja-JP" sz="2400" dirty="0" smtClean="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263" y="3167846"/>
            <a:ext cx="6695192" cy="2449182"/>
          </a:xfrm>
          <a:prstGeom prst="rect">
            <a:avLst/>
          </a:prstGeom>
        </p:spPr>
      </p:pic>
    </p:spTree>
    <p:extLst>
      <p:ext uri="{BB962C8B-B14F-4D97-AF65-F5344CB8AC3E}">
        <p14:creationId xmlns:p14="http://schemas.microsoft.com/office/powerpoint/2010/main" val="2822678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pPr>
              <a:defRPr/>
            </a:pPr>
            <a:r>
              <a:rPr lang="en-US" sz="3200" dirty="0" smtClean="0">
                <a:solidFill>
                  <a:srgbClr val="002060"/>
                </a:solidFill>
                <a:effectLst/>
                <a:sym typeface="Gill Sans" charset="0"/>
              </a:rPr>
              <a:t>Tuples</a:t>
            </a:r>
            <a:endParaRPr lang="en-US" sz="3200" dirty="0" smtClean="0">
              <a:solidFill>
                <a:srgbClr val="002060"/>
              </a:solidFill>
              <a:effectLst/>
              <a:sym typeface="Gill Sans" charset="0"/>
            </a:endParaRPr>
          </a:p>
        </p:txBody>
      </p:sp>
      <p:sp>
        <p:nvSpPr>
          <p:cNvPr id="22530" name="Rectangle 2"/>
          <p:cNvSpPr>
            <a:spLocks noGrp="1" noChangeArrowheads="1"/>
          </p:cNvSpPr>
          <p:nvPr>
            <p:ph type="body" idx="1"/>
          </p:nvPr>
        </p:nvSpPr>
        <p:spPr>
          <a:xfrm>
            <a:off x="4153499" y="1269529"/>
            <a:ext cx="4329404" cy="4095857"/>
          </a:xfrm>
        </p:spPr>
        <p:txBody>
          <a:bodyPr/>
          <a:lstStyle/>
          <a:p>
            <a:r>
              <a:rPr lang="en-US" sz="2400" dirty="0">
                <a:solidFill>
                  <a:srgbClr val="FF0000"/>
                </a:solidFill>
              </a:rPr>
              <a:t>Tuples </a:t>
            </a:r>
            <a:r>
              <a:rPr lang="en-US" sz="2400" dirty="0"/>
              <a:t>are another kind of sequence that function much like </a:t>
            </a:r>
            <a:r>
              <a:rPr lang="en-US" sz="2400" dirty="0">
                <a:solidFill>
                  <a:srgbClr val="FF0000"/>
                </a:solidFill>
              </a:rPr>
              <a:t>a list - </a:t>
            </a:r>
            <a:r>
              <a:rPr lang="en-US" sz="2400" dirty="0"/>
              <a:t>they have elements which are </a:t>
            </a:r>
            <a:r>
              <a:rPr lang="en-US" sz="2400" dirty="0">
                <a:solidFill>
                  <a:srgbClr val="FF0000"/>
                </a:solidFill>
              </a:rPr>
              <a:t>indexed starting at 0</a:t>
            </a:r>
          </a:p>
          <a:p>
            <a:r>
              <a:rPr lang="en-US" altLang="ja-JP" sz="2400" dirty="0"/>
              <a:t>Unlike a list, once you create a tuple, </a:t>
            </a:r>
            <a:r>
              <a:rPr lang="en-US" altLang="ja-JP" sz="2400" dirty="0">
                <a:solidFill>
                  <a:srgbClr val="FF0000"/>
                </a:solidFill>
              </a:rPr>
              <a:t>you cannot alter its contents - similar to a string</a:t>
            </a:r>
          </a:p>
          <a:p>
            <a:endParaRPr lang="en-US" altLang="ja-JP" sz="2400" dirty="0" smtClean="0">
              <a:solidFill>
                <a:srgbClr val="FF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97238"/>
            <a:ext cx="3200847" cy="374384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961869"/>
            <a:ext cx="5772956" cy="1914792"/>
          </a:xfrm>
          <a:prstGeom prst="rect">
            <a:avLst/>
          </a:prstGeom>
        </p:spPr>
      </p:pic>
    </p:spTree>
    <p:extLst>
      <p:ext uri="{BB962C8B-B14F-4D97-AF65-F5344CB8AC3E}">
        <p14:creationId xmlns:p14="http://schemas.microsoft.com/office/powerpoint/2010/main" val="755228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Tuples are more efficient</a:t>
            </a:r>
          </a:p>
        </p:txBody>
      </p:sp>
      <p:sp>
        <p:nvSpPr>
          <p:cNvPr id="22530" name="Rectangle 2"/>
          <p:cNvSpPr>
            <a:spLocks noGrp="1" noChangeArrowheads="1"/>
          </p:cNvSpPr>
          <p:nvPr>
            <p:ph type="body" idx="1"/>
          </p:nvPr>
        </p:nvSpPr>
        <p:spPr>
          <a:xfrm>
            <a:off x="231082" y="1720489"/>
            <a:ext cx="8679454" cy="3623299"/>
          </a:xfrm>
        </p:spPr>
        <p:txBody>
          <a:bodyPr/>
          <a:lstStyle/>
          <a:p>
            <a:pPr marL="621506">
              <a:buFont typeface="Gill Sans" charset="0"/>
              <a:buChar char="•"/>
              <a:defRPr/>
            </a:pPr>
            <a:r>
              <a:rPr lang="en-US" sz="2800" dirty="0" smtClean="0">
                <a:sym typeface="Gill Sans" charset="0"/>
              </a:rPr>
              <a:t>Since Python does not have to build tuple structures to be modifiable, they are simpler and more efficient in terms of memory use and performance than lists</a:t>
            </a:r>
          </a:p>
          <a:p>
            <a:pPr marL="621506">
              <a:buFont typeface="Gill Sans" charset="0"/>
              <a:buChar char="•"/>
              <a:defRPr/>
            </a:pPr>
            <a:r>
              <a:rPr lang="en-US" sz="2800" dirty="0" smtClean="0">
                <a:sym typeface="Gill Sans" charset="0"/>
              </a:rPr>
              <a:t>So in our program when we are making "temporary variables" we prefer tuples over lists.</a:t>
            </a:r>
          </a:p>
        </p:txBody>
      </p:sp>
    </p:spTree>
    <p:extLst>
      <p:ext uri="{BB962C8B-B14F-4D97-AF65-F5344CB8AC3E}">
        <p14:creationId xmlns:p14="http://schemas.microsoft.com/office/powerpoint/2010/main" val="2659570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pPr>
              <a:defRPr/>
            </a:pPr>
            <a:r>
              <a:rPr lang="en-US" sz="3200" dirty="0">
                <a:solidFill>
                  <a:srgbClr val="002060"/>
                </a:solidFill>
                <a:effectLst/>
                <a:sym typeface="Gill Sans" charset="0"/>
              </a:rPr>
              <a:t>Comparing </a:t>
            </a:r>
            <a:r>
              <a:rPr lang="en-US" sz="3200" dirty="0" smtClean="0">
                <a:solidFill>
                  <a:srgbClr val="002060"/>
                </a:solidFill>
                <a:effectLst/>
                <a:sym typeface="Gill Sans" charset="0"/>
              </a:rPr>
              <a:t>tuples (1)</a:t>
            </a:r>
            <a:endParaRPr lang="en-US" sz="3200" dirty="0" smtClean="0">
              <a:solidFill>
                <a:srgbClr val="002060"/>
              </a:solidFill>
              <a:effectLst/>
              <a:sym typeface="Gill Sans" charset="0"/>
            </a:endParaRPr>
          </a:p>
        </p:txBody>
      </p:sp>
      <p:sp>
        <p:nvSpPr>
          <p:cNvPr id="22530" name="Rectangle 2"/>
          <p:cNvSpPr>
            <a:spLocks noGrp="1" noChangeArrowheads="1"/>
          </p:cNvSpPr>
          <p:nvPr>
            <p:ph type="body" idx="1"/>
          </p:nvPr>
        </p:nvSpPr>
        <p:spPr>
          <a:xfrm>
            <a:off x="0" y="1720489"/>
            <a:ext cx="8910536" cy="3623299"/>
          </a:xfrm>
        </p:spPr>
        <p:txBody>
          <a:bodyPr/>
          <a:lstStyle/>
          <a:p>
            <a:pPr marL="621506">
              <a:buFont typeface="Gill Sans" charset="0"/>
              <a:buChar char="•"/>
              <a:defRPr/>
            </a:pPr>
            <a:r>
              <a:rPr lang="en-US" sz="2400" dirty="0">
                <a:sym typeface="Gill Sans" charset="0"/>
              </a:rPr>
              <a:t>The </a:t>
            </a:r>
            <a:r>
              <a:rPr lang="en-US" sz="2400" dirty="0">
                <a:solidFill>
                  <a:srgbClr val="FF0000"/>
                </a:solidFill>
                <a:sym typeface="Gill Sans" charset="0"/>
              </a:rPr>
              <a:t>comparison</a:t>
            </a:r>
            <a:r>
              <a:rPr lang="en-US" sz="2400" dirty="0">
                <a:sym typeface="Gill Sans" charset="0"/>
              </a:rPr>
              <a:t> operators work with tuples and other </a:t>
            </a:r>
            <a:r>
              <a:rPr lang="en-US" sz="2400" dirty="0" smtClean="0">
                <a:sym typeface="Gill Sans" charset="0"/>
              </a:rPr>
              <a:t>sequences. </a:t>
            </a:r>
            <a:r>
              <a:rPr lang="en-US" sz="2400" dirty="0">
                <a:sym typeface="Gill Sans" charset="0"/>
              </a:rPr>
              <a:t>If the first item is equal, Python goes on to the next element,  and so on, until it finds elements that </a:t>
            </a:r>
            <a:r>
              <a:rPr lang="en-US" sz="2400" dirty="0" smtClean="0">
                <a:sym typeface="Gill Sans" charset="0"/>
              </a:rPr>
              <a:t>differ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2483" y="4012664"/>
            <a:ext cx="3605570" cy="1149602"/>
          </a:xfrm>
          <a:prstGeom prst="rect">
            <a:avLst/>
          </a:prstGeom>
        </p:spPr>
      </p:pic>
    </p:spTree>
    <p:extLst>
      <p:ext uri="{BB962C8B-B14F-4D97-AF65-F5344CB8AC3E}">
        <p14:creationId xmlns:p14="http://schemas.microsoft.com/office/powerpoint/2010/main" val="4015605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pPr>
              <a:defRPr/>
            </a:pPr>
            <a:r>
              <a:rPr lang="en-US" sz="3200" dirty="0">
                <a:solidFill>
                  <a:srgbClr val="002060"/>
                </a:solidFill>
                <a:effectLst/>
                <a:sym typeface="Gill Sans" charset="0"/>
              </a:rPr>
              <a:t>Comparing </a:t>
            </a:r>
            <a:r>
              <a:rPr lang="en-US" sz="3200" dirty="0" smtClean="0">
                <a:solidFill>
                  <a:srgbClr val="002060"/>
                </a:solidFill>
                <a:effectLst/>
                <a:sym typeface="Gill Sans" charset="0"/>
              </a:rPr>
              <a:t>tuples (2)</a:t>
            </a:r>
            <a:endParaRPr lang="en-US" sz="3200" dirty="0" smtClean="0">
              <a:solidFill>
                <a:srgbClr val="002060"/>
              </a:solidFill>
              <a:effectLst/>
              <a:sym typeface="Gill Sans" charset="0"/>
            </a:endParaRPr>
          </a:p>
        </p:txBody>
      </p:sp>
      <p:sp>
        <p:nvSpPr>
          <p:cNvPr id="22530" name="Rectangle 2"/>
          <p:cNvSpPr>
            <a:spLocks noGrp="1" noChangeArrowheads="1"/>
          </p:cNvSpPr>
          <p:nvPr>
            <p:ph type="body" idx="1"/>
          </p:nvPr>
        </p:nvSpPr>
        <p:spPr>
          <a:xfrm>
            <a:off x="0" y="1331390"/>
            <a:ext cx="8910536" cy="1567454"/>
          </a:xfrm>
        </p:spPr>
        <p:txBody>
          <a:bodyPr/>
          <a:lstStyle/>
          <a:p>
            <a:pPr marL="621506">
              <a:buFont typeface="Gill Sans" charset="0"/>
              <a:buChar char="•"/>
              <a:defRPr/>
            </a:pPr>
            <a:r>
              <a:rPr lang="en-US" sz="2400" dirty="0" smtClean="0">
                <a:solidFill>
                  <a:srgbClr val="FF0000"/>
                </a:solidFill>
              </a:rPr>
              <a:t>sort</a:t>
            </a:r>
            <a:r>
              <a:rPr lang="en-US" sz="2400" dirty="0" smtClean="0"/>
              <a:t> </a:t>
            </a:r>
            <a:r>
              <a:rPr lang="en-US" sz="2400" dirty="0"/>
              <a:t>function: It sorts primarily by first element, but </a:t>
            </a:r>
            <a:r>
              <a:rPr lang="en-US" sz="2400" dirty="0" smtClean="0"/>
              <a:t>in the </a:t>
            </a:r>
            <a:r>
              <a:rPr lang="en-US" sz="2400" dirty="0"/>
              <a:t>case of a tie, it sorts by second element, and so on</a:t>
            </a:r>
            <a:r>
              <a:rPr lang="en-US" sz="2400" dirty="0" smtClean="0"/>
              <a:t>.</a:t>
            </a:r>
          </a:p>
          <a:p>
            <a:pPr marL="621506">
              <a:buFont typeface="Gill Sans" charset="0"/>
              <a:buChar char="•"/>
              <a:defRPr/>
            </a:pPr>
            <a:r>
              <a:rPr lang="en-US" sz="2400" dirty="0">
                <a:sym typeface="Gill Sans" charset="0"/>
              </a:rPr>
              <a:t>The keyword argument </a:t>
            </a:r>
            <a:r>
              <a:rPr lang="en-US" sz="2400" dirty="0">
                <a:solidFill>
                  <a:srgbClr val="FF0000"/>
                </a:solidFill>
                <a:sym typeface="Gill Sans" charset="0"/>
              </a:rPr>
              <a:t>reverse=True</a:t>
            </a:r>
            <a:r>
              <a:rPr lang="en-US" sz="2400" dirty="0">
                <a:sym typeface="Gill Sans" charset="0"/>
              </a:rPr>
              <a:t> tells sort to go </a:t>
            </a:r>
            <a:r>
              <a:rPr lang="en-US" sz="2400" dirty="0" smtClean="0">
                <a:sym typeface="Gill Sans" charset="0"/>
              </a:rPr>
              <a:t>in </a:t>
            </a:r>
            <a:r>
              <a:rPr lang="en-US" sz="2400" dirty="0" smtClean="0">
                <a:solidFill>
                  <a:srgbClr val="FF0000"/>
                </a:solidFill>
                <a:sym typeface="Gill Sans" charset="0"/>
              </a:rPr>
              <a:t>decreasing </a:t>
            </a:r>
            <a:r>
              <a:rPr lang="en-US" sz="2400" dirty="0">
                <a:solidFill>
                  <a:srgbClr val="FF0000"/>
                </a:solidFill>
                <a:sym typeface="Gill Sans" charset="0"/>
              </a:rPr>
              <a:t>order</a:t>
            </a:r>
            <a:endParaRPr lang="en-US" sz="2400" dirty="0" smtClean="0">
              <a:solidFill>
                <a:srgbClr val="FF0000"/>
              </a:solidFill>
              <a:sym typeface="Gill Sans"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23" y="3041514"/>
            <a:ext cx="8773313" cy="3262010"/>
          </a:xfrm>
          <a:prstGeom prst="rect">
            <a:avLst/>
          </a:prstGeom>
        </p:spPr>
      </p:pic>
    </p:spTree>
    <p:extLst>
      <p:ext uri="{BB962C8B-B14F-4D97-AF65-F5344CB8AC3E}">
        <p14:creationId xmlns:p14="http://schemas.microsoft.com/office/powerpoint/2010/main" val="3153994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01838" y="409575"/>
            <a:ext cx="6481762" cy="859185"/>
          </a:xfrm>
        </p:spPr>
        <p:txBody>
          <a:bodyPr/>
          <a:lstStyle/>
          <a:p>
            <a:r>
              <a:rPr lang="en-US" sz="3200" dirty="0">
                <a:effectLst/>
              </a:rPr>
              <a:t>Programming Languages</a:t>
            </a:r>
          </a:p>
        </p:txBody>
      </p:sp>
      <p:sp>
        <p:nvSpPr>
          <p:cNvPr id="2" name="Rectangle 1"/>
          <p:cNvSpPr/>
          <p:nvPr/>
        </p:nvSpPr>
        <p:spPr>
          <a:xfrm>
            <a:off x="1063690" y="2127582"/>
            <a:ext cx="7029329" cy="2585323"/>
          </a:xfrm>
          <a:prstGeom prst="rect">
            <a:avLst/>
          </a:prstGeom>
        </p:spPr>
        <p:txBody>
          <a:bodyPr wrap="square">
            <a:spAutoFit/>
          </a:bodyPr>
          <a:lstStyle/>
          <a:p>
            <a:pPr marL="0" indent="0" algn="ctr">
              <a:buNone/>
            </a:pPr>
            <a:r>
              <a:rPr lang="en-US" sz="5400" b="1" dirty="0">
                <a:latin typeface="Trebuchet MS" panose="020B0603020202020204" pitchFamily="34" charset="0"/>
              </a:rPr>
              <a:t>Lecture </a:t>
            </a:r>
            <a:r>
              <a:rPr lang="en-US" sz="5400" b="1" dirty="0">
                <a:latin typeface="Trebuchet MS" panose="020B0603020202020204" pitchFamily="34" charset="0"/>
              </a:rPr>
              <a:t>7</a:t>
            </a:r>
            <a:endParaRPr lang="en-US" sz="5400" b="1" dirty="0">
              <a:latin typeface="Trebuchet MS" panose="020B0603020202020204" pitchFamily="34" charset="0"/>
            </a:endParaRPr>
          </a:p>
          <a:p>
            <a:pPr marL="0" indent="0" algn="ctr">
              <a:buNone/>
            </a:pPr>
            <a:r>
              <a:rPr lang="en-US" sz="5400" b="1" dirty="0" smtClean="0">
                <a:latin typeface="Trebuchet MS" panose="020B0603020202020204" pitchFamily="34" charset="0"/>
              </a:rPr>
              <a:t>Lists, Dictionaries and Tuples</a:t>
            </a:r>
            <a:endParaRPr lang="en-US" sz="5400" b="1" dirty="0">
              <a:latin typeface="Trebuchet MS" panose="020B0603020202020204" pitchFamily="34" charset="0"/>
            </a:endParaRPr>
          </a:p>
        </p:txBody>
      </p:sp>
    </p:spTree>
    <p:extLst>
      <p:ext uri="{BB962C8B-B14F-4D97-AF65-F5344CB8AC3E}">
        <p14:creationId xmlns:p14="http://schemas.microsoft.com/office/powerpoint/2010/main" val="998838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a:lstStyle/>
          <a:p>
            <a:pPr>
              <a:defRPr/>
            </a:pPr>
            <a:r>
              <a:rPr lang="en-US" sz="3200" dirty="0">
                <a:solidFill>
                  <a:srgbClr val="002060"/>
                </a:solidFill>
                <a:effectLst/>
                <a:sym typeface="Gill Sans" charset="0"/>
              </a:rPr>
              <a:t>Dictionaries and tuples</a:t>
            </a:r>
            <a:endParaRPr lang="en-US" sz="3200" dirty="0" smtClean="0">
              <a:solidFill>
                <a:srgbClr val="002060"/>
              </a:solidFill>
              <a:effectLst/>
              <a:sym typeface="Gill Sans" charset="0"/>
            </a:endParaRPr>
          </a:p>
        </p:txBody>
      </p:sp>
      <p:sp>
        <p:nvSpPr>
          <p:cNvPr id="22530" name="Rectangle 2"/>
          <p:cNvSpPr>
            <a:spLocks noGrp="1" noChangeArrowheads="1"/>
          </p:cNvSpPr>
          <p:nvPr>
            <p:ph type="body" idx="1"/>
          </p:nvPr>
        </p:nvSpPr>
        <p:spPr>
          <a:xfrm>
            <a:off x="0" y="1642675"/>
            <a:ext cx="8910536" cy="1567454"/>
          </a:xfrm>
        </p:spPr>
        <p:txBody>
          <a:bodyPr/>
          <a:lstStyle/>
          <a:p>
            <a:pPr marL="621506">
              <a:buFont typeface="Gill Sans" charset="0"/>
              <a:buChar char="•"/>
              <a:defRPr/>
            </a:pPr>
            <a:r>
              <a:rPr lang="en-US" sz="2400" dirty="0"/>
              <a:t>The</a:t>
            </a:r>
            <a:r>
              <a:rPr lang="en-US" sz="2400" dirty="0">
                <a:solidFill>
                  <a:srgbClr val="FF0000"/>
                </a:solidFill>
              </a:rPr>
              <a:t> items() </a:t>
            </a:r>
            <a:r>
              <a:rPr lang="en-US" sz="2400" dirty="0"/>
              <a:t>method in dictionaries returns a</a:t>
            </a:r>
            <a:r>
              <a:rPr lang="en-US" sz="2400" dirty="0">
                <a:solidFill>
                  <a:srgbClr val="FF0000"/>
                </a:solidFill>
              </a:rPr>
              <a:t> list </a:t>
            </a:r>
            <a:r>
              <a:rPr lang="en-US" sz="2400" dirty="0"/>
              <a:t>of</a:t>
            </a:r>
            <a:r>
              <a:rPr lang="en-US" sz="2400" dirty="0">
                <a:solidFill>
                  <a:srgbClr val="FF0000"/>
                </a:solidFill>
              </a:rPr>
              <a:t> (key, value) tuples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9948" y="3443600"/>
            <a:ext cx="3650640" cy="1976530"/>
          </a:xfrm>
          <a:prstGeom prst="rect">
            <a:avLst/>
          </a:prstGeom>
        </p:spPr>
      </p:pic>
    </p:spTree>
    <p:extLst>
      <p:ext uri="{BB962C8B-B14F-4D97-AF65-F5344CB8AC3E}">
        <p14:creationId xmlns:p14="http://schemas.microsoft.com/office/powerpoint/2010/main" val="22101584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95664"/>
            <a:ext cx="8172450" cy="4575928"/>
          </a:xfrm>
        </p:spPr>
        <p:txBody>
          <a:bodyPr>
            <a:noAutofit/>
          </a:bodyPr>
          <a:lstStyle/>
          <a:p>
            <a:pPr marL="514350" indent="-514350">
              <a:buAutoNum type="arabicPeriod"/>
            </a:pPr>
            <a:r>
              <a:rPr lang="en-US" sz="2000" dirty="0"/>
              <a:t>Rewrite the program that prompts the user for a list of numbers </a:t>
            </a:r>
            <a:r>
              <a:rPr lang="en-US" sz="2000" dirty="0" smtClean="0"/>
              <a:t>and prints </a:t>
            </a:r>
            <a:r>
              <a:rPr lang="en-US" sz="2000" dirty="0"/>
              <a:t>out the maximum and minimum of the numbers at the end when the </a:t>
            </a:r>
            <a:r>
              <a:rPr lang="en-US" sz="2000" dirty="0" smtClean="0"/>
              <a:t>user enters </a:t>
            </a:r>
            <a:r>
              <a:rPr lang="en-US" sz="2000" dirty="0"/>
              <a:t>“done”. Write the program to store the numbers the user enters in a </a:t>
            </a:r>
            <a:r>
              <a:rPr lang="en-US" sz="2000" dirty="0" smtClean="0"/>
              <a:t>list and </a:t>
            </a:r>
            <a:r>
              <a:rPr lang="en-US" sz="2000" dirty="0"/>
              <a:t>use the max() and min() functions to compute the maximum and </a:t>
            </a:r>
            <a:r>
              <a:rPr lang="en-US" sz="2000" dirty="0" smtClean="0"/>
              <a:t>minimum numbers </a:t>
            </a:r>
            <a:r>
              <a:rPr lang="en-US" sz="2000" dirty="0"/>
              <a:t>after the loop completes</a:t>
            </a:r>
            <a:r>
              <a:rPr lang="en-US" sz="2000" dirty="0" smtClean="0"/>
              <a:t>. </a:t>
            </a:r>
          </a:p>
          <a:p>
            <a:pPr marL="457200" indent="-457200">
              <a:buFont typeface="+mj-lt"/>
              <a:buAutoNum type="arabicPeriod"/>
            </a:pPr>
            <a:r>
              <a:rPr lang="en-US" sz="2000" dirty="0"/>
              <a:t>Write a program to read through a mail log, and build a </a:t>
            </a:r>
            <a:r>
              <a:rPr lang="en-US" sz="2000" dirty="0" smtClean="0"/>
              <a:t>histogram using </a:t>
            </a:r>
            <a:r>
              <a:rPr lang="en-US" sz="2000" dirty="0"/>
              <a:t>a dictionary to count how many messages have come from each email </a:t>
            </a:r>
            <a:r>
              <a:rPr lang="en-US" sz="2000" dirty="0" smtClean="0"/>
              <a:t>address and </a:t>
            </a:r>
            <a:r>
              <a:rPr lang="en-US" sz="2000" dirty="0"/>
              <a:t>print the dictionary</a:t>
            </a:r>
            <a:r>
              <a:rPr lang="en-US" sz="2000" dirty="0" smtClean="0"/>
              <a:t>.</a:t>
            </a:r>
          </a:p>
          <a:p>
            <a:pPr marL="457200" indent="-457200">
              <a:buFont typeface="+mj-lt"/>
              <a:buAutoNum type="arabicPeriod"/>
            </a:pPr>
            <a:r>
              <a:rPr lang="en-US" sz="2000" dirty="0"/>
              <a:t>Write a program that reads a file and prints the letters in </a:t>
            </a:r>
            <a:r>
              <a:rPr lang="en-US" sz="2000" dirty="0" smtClean="0"/>
              <a:t>decreasing order </a:t>
            </a:r>
            <a:r>
              <a:rPr lang="en-US" sz="2000" dirty="0"/>
              <a:t>of frequency. Your program should convert all the input to lower case </a:t>
            </a:r>
            <a:r>
              <a:rPr lang="en-US" sz="2000" dirty="0" smtClean="0"/>
              <a:t>and only </a:t>
            </a:r>
            <a:r>
              <a:rPr lang="en-US" sz="2000" dirty="0"/>
              <a:t>count the letters a-z. Your program should not count spaces, digits, </a:t>
            </a:r>
            <a:r>
              <a:rPr lang="en-US" sz="2000" dirty="0" smtClean="0"/>
              <a:t>punctuation or </a:t>
            </a:r>
            <a:r>
              <a:rPr lang="en-US" sz="2000" dirty="0"/>
              <a:t>anything other than the letters a-z.</a:t>
            </a:r>
          </a:p>
          <a:p>
            <a:endParaRPr lang="en-US" sz="2000" dirty="0"/>
          </a:p>
        </p:txBody>
      </p:sp>
      <p:sp>
        <p:nvSpPr>
          <p:cNvPr id="2" name="Title 1"/>
          <p:cNvSpPr>
            <a:spLocks noGrp="1"/>
          </p:cNvSpPr>
          <p:nvPr>
            <p:ph type="title"/>
          </p:nvPr>
        </p:nvSpPr>
        <p:spPr>
          <a:xfrm>
            <a:off x="131348" y="284916"/>
            <a:ext cx="7886700" cy="1325563"/>
          </a:xfrm>
        </p:spPr>
        <p:txBody>
          <a:bodyPr/>
          <a:lstStyle/>
          <a:p>
            <a:r>
              <a:rPr lang="en-US" sz="3200" dirty="0" smtClean="0">
                <a:solidFill>
                  <a:srgbClr val="002060"/>
                </a:solidFill>
                <a:effectLst/>
              </a:rPr>
              <a:t>Homework</a:t>
            </a:r>
            <a:endParaRPr lang="ro-RO" sz="3200" dirty="0">
              <a:solidFill>
                <a:srgbClr val="002060"/>
              </a:solidFill>
              <a:effectLst/>
              <a:latin typeface="+mn-lt"/>
            </a:endParaRPr>
          </a:p>
        </p:txBody>
      </p:sp>
    </p:spTree>
    <p:extLst>
      <p:ext uri="{BB962C8B-B14F-4D97-AF65-F5344CB8AC3E}">
        <p14:creationId xmlns:p14="http://schemas.microsoft.com/office/powerpoint/2010/main" val="1209856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479925"/>
          </a:xfrm>
        </p:spPr>
        <p:txBody>
          <a:bodyPr>
            <a:normAutofit/>
          </a:bodyPr>
          <a:lstStyle/>
          <a:p>
            <a:r>
              <a:rPr lang="en-US" sz="2800" dirty="0"/>
              <a:t>Charles Severance: </a:t>
            </a:r>
          </a:p>
          <a:p>
            <a:pPr lvl="1"/>
            <a:r>
              <a:rPr lang="en-US" sz="2400" u="sng" dirty="0" smtClean="0">
                <a:solidFill>
                  <a:srgbClr val="0070C0"/>
                </a:solidFill>
              </a:rPr>
              <a:t>Python </a:t>
            </a:r>
            <a:r>
              <a:rPr lang="en-US" sz="2400" u="sng" dirty="0">
                <a:solidFill>
                  <a:srgbClr val="0070C0"/>
                </a:solidFill>
              </a:rPr>
              <a:t>for Informatics: Exploring </a:t>
            </a:r>
            <a:r>
              <a:rPr lang="en-US" sz="2400" u="sng" dirty="0" smtClean="0">
                <a:solidFill>
                  <a:srgbClr val="0070C0"/>
                </a:solidFill>
              </a:rPr>
              <a:t>Information</a:t>
            </a:r>
          </a:p>
          <a:p>
            <a:r>
              <a:rPr lang="en-US" sz="2800" dirty="0" smtClean="0"/>
              <a:t>Kenneth </a:t>
            </a:r>
            <a:r>
              <a:rPr lang="en-US" sz="2800" dirty="0"/>
              <a:t>Alfred Lambert</a:t>
            </a:r>
          </a:p>
          <a:p>
            <a:pPr lvl="1"/>
            <a:r>
              <a:rPr lang="en-US" sz="2400" u="sng" dirty="0">
                <a:solidFill>
                  <a:srgbClr val="0070C0"/>
                </a:solidFill>
              </a:rPr>
              <a:t>Fundamentals of Python: From First Programs Through Data Structures</a:t>
            </a:r>
          </a:p>
          <a:p>
            <a:r>
              <a:rPr lang="en-US" sz="2800" dirty="0"/>
              <a:t>Web resources:</a:t>
            </a:r>
          </a:p>
          <a:p>
            <a:pPr lvl="1"/>
            <a:r>
              <a:rPr lang="en-US" sz="2400" u="sng" dirty="0">
                <a:solidFill>
                  <a:srgbClr val="0070C0"/>
                </a:solidFill>
              </a:rPr>
              <a:t>http://learnpythonthehardway.org/book/</a:t>
            </a:r>
          </a:p>
          <a:p>
            <a:pPr lvl="1"/>
            <a:r>
              <a:rPr lang="en-US" sz="2400" u="sng" dirty="0">
                <a:solidFill>
                  <a:srgbClr val="0070C0"/>
                </a:solidFill>
              </a:rPr>
              <a:t>https://docs.python.org</a:t>
            </a:r>
          </a:p>
          <a:p>
            <a:pPr marL="457200" lvl="1" indent="0">
              <a:buNone/>
            </a:pPr>
            <a:endParaRPr lang="en-US" sz="2400" dirty="0"/>
          </a:p>
        </p:txBody>
      </p:sp>
      <p:sp>
        <p:nvSpPr>
          <p:cNvPr id="2" name="Title 1"/>
          <p:cNvSpPr>
            <a:spLocks noGrp="1"/>
          </p:cNvSpPr>
          <p:nvPr>
            <p:ph type="title"/>
          </p:nvPr>
        </p:nvSpPr>
        <p:spPr/>
        <p:txBody>
          <a:bodyPr/>
          <a:lstStyle/>
          <a:p>
            <a:r>
              <a:rPr lang="en-US" sz="3200" dirty="0" smtClean="0">
                <a:solidFill>
                  <a:srgbClr val="002060"/>
                </a:solidFill>
                <a:effectLst/>
              </a:rPr>
              <a:t>Python resources</a:t>
            </a:r>
            <a:endParaRPr lang="ro-RO" sz="3200" dirty="0">
              <a:solidFill>
                <a:srgbClr val="002060"/>
              </a:solidFill>
              <a:effectLst/>
            </a:endParaRPr>
          </a:p>
        </p:txBody>
      </p:sp>
      <p:pic>
        <p:nvPicPr>
          <p:cNvPr id="4"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5592" y="1800713"/>
            <a:ext cx="1476131" cy="520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2537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410464" y="1334560"/>
            <a:ext cx="8490939" cy="1539269"/>
          </a:xfrm>
        </p:spPr>
        <p:txBody>
          <a:bodyPr/>
          <a:lstStyle/>
          <a:p>
            <a:pPr marL="421481"/>
            <a:r>
              <a:rPr lang="en-US" altLang="en-US" sz="2000" dirty="0"/>
              <a:t>Like a string, a list is a </a:t>
            </a:r>
            <a:r>
              <a:rPr lang="en-US" altLang="en-US" sz="2000" dirty="0">
                <a:solidFill>
                  <a:srgbClr val="FF0000"/>
                </a:solidFill>
              </a:rPr>
              <a:t>sequence</a:t>
            </a:r>
            <a:r>
              <a:rPr lang="en-US" altLang="en-US" sz="2000" dirty="0"/>
              <a:t> of </a:t>
            </a:r>
            <a:r>
              <a:rPr lang="en-US" altLang="en-US" sz="2000" dirty="0" smtClean="0"/>
              <a:t>values</a:t>
            </a:r>
          </a:p>
          <a:p>
            <a:pPr marL="421481"/>
            <a:r>
              <a:rPr lang="en-US" altLang="en-US" sz="2000" dirty="0" smtClean="0">
                <a:solidFill>
                  <a:srgbClr val="FF0000"/>
                </a:solidFill>
              </a:rPr>
              <a:t>Values can be of any type; they are called elements or items</a:t>
            </a:r>
          </a:p>
          <a:p>
            <a:pPr marL="421481"/>
            <a:endParaRPr lang="en-US" altLang="en-US" sz="2000" dirty="0" smtClean="0">
              <a:solidFill>
                <a:srgbClr val="FF0000"/>
              </a:solidFill>
            </a:endParaRPr>
          </a:p>
        </p:txBody>
      </p:sp>
      <p:sp>
        <p:nvSpPr>
          <p:cNvPr id="5" name="Title 1"/>
          <p:cNvSpPr txBox="1">
            <a:spLocks/>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dirty="0">
                <a:solidFill>
                  <a:srgbClr val="002060"/>
                </a:solidFill>
                <a:effectLst/>
              </a:rPr>
              <a:t>A list is a sequence</a:t>
            </a:r>
            <a:endParaRPr lang="ro-RO" sz="3200" dirty="0">
              <a:solidFill>
                <a:srgbClr val="002060"/>
              </a:solidFill>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633" y="2137598"/>
            <a:ext cx="5655576" cy="4524460"/>
          </a:xfrm>
          <a:prstGeom prst="rect">
            <a:avLst/>
          </a:prstGeom>
        </p:spPr>
      </p:pic>
    </p:spTree>
    <p:extLst>
      <p:ext uri="{BB962C8B-B14F-4D97-AF65-F5344CB8AC3E}">
        <p14:creationId xmlns:p14="http://schemas.microsoft.com/office/powerpoint/2010/main" val="4243966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410464" y="1334560"/>
            <a:ext cx="8490939" cy="1539269"/>
          </a:xfrm>
        </p:spPr>
        <p:txBody>
          <a:bodyPr/>
          <a:lstStyle/>
          <a:p>
            <a:pPr marL="421481"/>
            <a:r>
              <a:rPr lang="en-US" sz="2000" dirty="0"/>
              <a:t>The most common way to traverse the elements of a list is with a for loop</a:t>
            </a:r>
            <a:endParaRPr lang="en-US" altLang="en-US" sz="2000" dirty="0" smtClean="0"/>
          </a:p>
          <a:p>
            <a:pPr marL="421481"/>
            <a:r>
              <a:rPr lang="en-US" altLang="en-US" sz="2000" dirty="0">
                <a:solidFill>
                  <a:srgbClr val="FF0000"/>
                </a:solidFill>
              </a:rPr>
              <a:t>range </a:t>
            </a:r>
            <a:r>
              <a:rPr lang="en-US" altLang="en-US" sz="2000" dirty="0"/>
              <a:t>returns </a:t>
            </a:r>
            <a:r>
              <a:rPr lang="en-US" altLang="en-US" sz="2000" dirty="0">
                <a:solidFill>
                  <a:srgbClr val="FF0000"/>
                </a:solidFill>
              </a:rPr>
              <a:t>a list of indices from 0 to n−1, </a:t>
            </a:r>
            <a:r>
              <a:rPr lang="en-US" altLang="en-US" sz="2000" dirty="0"/>
              <a:t>where n is </a:t>
            </a:r>
            <a:r>
              <a:rPr lang="en-US" altLang="en-US" sz="2000" dirty="0" smtClean="0"/>
              <a:t>the length </a:t>
            </a:r>
            <a:r>
              <a:rPr lang="en-US" altLang="en-US" sz="2000" dirty="0"/>
              <a:t>of the list.</a:t>
            </a:r>
          </a:p>
          <a:p>
            <a:pPr marL="421481"/>
            <a:endParaRPr lang="en-US" altLang="en-US" sz="2000" dirty="0" smtClean="0">
              <a:solidFill>
                <a:srgbClr val="FF0000"/>
              </a:solidFill>
            </a:endParaRPr>
          </a:p>
        </p:txBody>
      </p:sp>
      <p:sp>
        <p:nvSpPr>
          <p:cNvPr id="5" name="Title 1"/>
          <p:cNvSpPr txBox="1">
            <a:spLocks/>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dirty="0">
                <a:solidFill>
                  <a:srgbClr val="002060"/>
                </a:solidFill>
                <a:effectLst/>
              </a:rPr>
              <a:t>Traversing a list</a:t>
            </a:r>
            <a:endParaRPr lang="ro-RO" sz="3200" dirty="0">
              <a:solidFill>
                <a:srgbClr val="002060"/>
              </a:solidFill>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648" y="3055322"/>
            <a:ext cx="4105541" cy="271099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312" y="3443877"/>
            <a:ext cx="3022701" cy="1594653"/>
          </a:xfrm>
          <a:prstGeom prst="rect">
            <a:avLst/>
          </a:prstGeom>
        </p:spPr>
      </p:pic>
    </p:spTree>
    <p:extLst>
      <p:ext uri="{BB962C8B-B14F-4D97-AF65-F5344CB8AC3E}">
        <p14:creationId xmlns:p14="http://schemas.microsoft.com/office/powerpoint/2010/main" val="20172512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Concatenating lists using</a:t>
            </a:r>
            <a:r>
              <a:rPr lang="en-US" sz="3200" dirty="0" smtClean="0">
                <a:solidFill>
                  <a:srgbClr val="FF0000"/>
                </a:solidFill>
                <a:effectLst/>
                <a:sym typeface="Gill Sans" charset="0"/>
              </a:rPr>
              <a:t> +</a:t>
            </a:r>
          </a:p>
        </p:txBody>
      </p:sp>
      <p:sp>
        <p:nvSpPr>
          <p:cNvPr id="28674" name="Rectangle 2"/>
          <p:cNvSpPr>
            <a:spLocks noGrp="1" noChangeArrowheads="1"/>
          </p:cNvSpPr>
          <p:nvPr>
            <p:ph type="body" idx="1"/>
          </p:nvPr>
        </p:nvSpPr>
        <p:spPr>
          <a:xfrm>
            <a:off x="650081" y="2321719"/>
            <a:ext cx="4150519" cy="1391865"/>
          </a:xfrm>
        </p:spPr>
        <p:txBody>
          <a:bodyPr/>
          <a:lstStyle/>
          <a:p>
            <a:pPr marL="421481">
              <a:buFont typeface="Gill Sans" charset="0"/>
              <a:buChar char="•"/>
              <a:defRPr/>
            </a:pPr>
            <a:r>
              <a:rPr lang="en-US" sz="2800" dirty="0" smtClean="0">
                <a:sym typeface="Gill Sans" charset="0"/>
              </a:rPr>
              <a:t>We can create a new list by adding two </a:t>
            </a:r>
            <a:r>
              <a:rPr lang="en-US" sz="2800" dirty="0" smtClean="0">
                <a:sym typeface="Gill Sans" charset="0"/>
              </a:rPr>
              <a:t>existing </a:t>
            </a:r>
            <a:r>
              <a:rPr lang="en-US" sz="2800" dirty="0" smtClean="0">
                <a:sym typeface="Gill Sans" charset="0"/>
              </a:rPr>
              <a:t>lists together</a:t>
            </a:r>
          </a:p>
        </p:txBody>
      </p:sp>
      <p:sp>
        <p:nvSpPr>
          <p:cNvPr id="28675" name="Rectangle 3"/>
          <p:cNvSpPr>
            <a:spLocks/>
          </p:cNvSpPr>
          <p:nvPr/>
        </p:nvSpPr>
        <p:spPr bwMode="auto">
          <a:xfrm>
            <a:off x="5909923" y="1724989"/>
            <a:ext cx="2232984"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&gt;&gt;&gt; a = [1, 2, 3]</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&gt;&gt;&gt; b = [4, 5, 6]</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&gt;&gt;&gt; c = a </a:t>
            </a:r>
            <a:r>
              <a:rPr lang="en-US" altLang="en-US" sz="2400" dirty="0">
                <a:solidFill>
                  <a:srgbClr val="FF0000"/>
                </a:solidFill>
                <a:latin typeface="Trebuchet MS" panose="020B0603020202020204" pitchFamily="34" charset="0"/>
                <a:ea typeface="MS PGothic" panose="020B0600070205080204" pitchFamily="34" charset="-128"/>
              </a:rPr>
              <a:t>+</a:t>
            </a:r>
            <a:r>
              <a:rPr lang="en-US" altLang="en-US" sz="2400" dirty="0">
                <a:solidFill>
                  <a:schemeClr val="tx1"/>
                </a:solidFill>
                <a:latin typeface="Trebuchet MS" panose="020B0603020202020204" pitchFamily="34" charset="0"/>
                <a:ea typeface="MS PGothic" panose="020B0600070205080204" pitchFamily="34" charset="-128"/>
              </a:rPr>
              <a:t> b</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&gt;&gt;&gt; print c</a:t>
            </a:r>
          </a:p>
          <a:p>
            <a:pPr algn="l" eaLnBrk="1" hangingPunct="1"/>
            <a:r>
              <a:rPr lang="en-US" altLang="en-US" sz="2400" dirty="0">
                <a:solidFill>
                  <a:srgbClr val="FF0000"/>
                </a:solidFill>
                <a:latin typeface="Trebuchet MS" panose="020B0603020202020204" pitchFamily="34" charset="0"/>
                <a:ea typeface="MS PGothic" panose="020B0600070205080204" pitchFamily="34" charset="-128"/>
              </a:rPr>
              <a:t>[1, 2, 3, 4, 5, 6]</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&gt;&gt;&gt; print a</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[1, 2, 3]</a:t>
            </a:r>
          </a:p>
        </p:txBody>
      </p:sp>
    </p:spTree>
    <p:extLst>
      <p:ext uri="{BB962C8B-B14F-4D97-AF65-F5344CB8AC3E}">
        <p14:creationId xmlns:p14="http://schemas.microsoft.com/office/powerpoint/2010/main" val="3338669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Lists can be </a:t>
            </a:r>
            <a:r>
              <a:rPr lang="en-US" sz="3200" dirty="0" smtClean="0">
                <a:solidFill>
                  <a:srgbClr val="FF0000"/>
                </a:solidFill>
                <a:effectLst/>
                <a:sym typeface="Gill Sans" charset="0"/>
              </a:rPr>
              <a:t>sliced</a:t>
            </a:r>
            <a:r>
              <a:rPr lang="en-US" sz="3200" dirty="0" smtClean="0">
                <a:solidFill>
                  <a:srgbClr val="002060"/>
                </a:solidFill>
                <a:effectLst/>
                <a:sym typeface="Gill Sans" charset="0"/>
              </a:rPr>
              <a:t> using </a:t>
            </a:r>
            <a:r>
              <a:rPr lang="en-US" sz="3200" dirty="0" smtClean="0">
                <a:solidFill>
                  <a:srgbClr val="FF0000"/>
                </a:solidFill>
                <a:effectLst/>
                <a:sym typeface="Gill Sans" charset="0"/>
              </a:rPr>
              <a:t>:</a:t>
            </a:r>
          </a:p>
        </p:txBody>
      </p:sp>
      <p:sp>
        <p:nvSpPr>
          <p:cNvPr id="29699" name="Rectangle 3"/>
          <p:cNvSpPr>
            <a:spLocks/>
          </p:cNvSpPr>
          <p:nvPr/>
        </p:nvSpPr>
        <p:spPr bwMode="auto">
          <a:xfrm>
            <a:off x="611266" y="1588958"/>
            <a:ext cx="7722348" cy="150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342900" indent="-342900" eaLnBrk="1" hangingPunct="1">
              <a:buFont typeface="Arial" panose="020B0604020202020204" pitchFamily="34" charset="0"/>
              <a:buChar char="•"/>
            </a:pPr>
            <a:r>
              <a:rPr lang="en-US" altLang="en-US" sz="2400" dirty="0">
                <a:solidFill>
                  <a:srgbClr val="FF0000"/>
                </a:solidFill>
                <a:latin typeface="Trebuchet MS" panose="020B0603020202020204" pitchFamily="34" charset="0"/>
                <a:ea typeface="MS PGothic" panose="020B0600070205080204" pitchFamily="34" charset="-128"/>
              </a:rPr>
              <a:t>Remember:  </a:t>
            </a:r>
            <a:r>
              <a:rPr lang="en-US" altLang="en-US" sz="2400" dirty="0">
                <a:solidFill>
                  <a:schemeClr val="tx1"/>
                </a:solidFill>
                <a:latin typeface="Trebuchet MS" panose="020B0603020202020204" pitchFamily="34" charset="0"/>
                <a:ea typeface="MS PGothic" panose="020B0600070205080204" pitchFamily="34" charset="-128"/>
              </a:rPr>
              <a:t>Just like in strings, the second number is </a:t>
            </a:r>
            <a:r>
              <a:rPr lang="en-US" altLang="en-US" sz="2400" dirty="0">
                <a:solidFill>
                  <a:srgbClr val="FF0000"/>
                </a:solidFill>
                <a:latin typeface="Trebuchet MS" panose="020B0603020202020204" pitchFamily="34" charset="0"/>
                <a:ea typeface="MS PGothic" panose="020B0600070205080204" pitchFamily="34" charset="-128"/>
              </a:rPr>
              <a:t>"up to but not including"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791" y="3277517"/>
            <a:ext cx="4239297" cy="2246195"/>
          </a:xfrm>
          <a:prstGeom prst="rect">
            <a:avLst/>
          </a:prstGeom>
        </p:spPr>
      </p:pic>
    </p:spTree>
    <p:extLst>
      <p:ext uri="{BB962C8B-B14F-4D97-AF65-F5344CB8AC3E}">
        <p14:creationId xmlns:p14="http://schemas.microsoft.com/office/powerpoint/2010/main" val="526575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List Methods</a:t>
            </a:r>
          </a:p>
        </p:txBody>
      </p:sp>
      <p:sp>
        <p:nvSpPr>
          <p:cNvPr id="30723" name="Rectangle 3"/>
          <p:cNvSpPr>
            <a:spLocks/>
          </p:cNvSpPr>
          <p:nvPr/>
        </p:nvSpPr>
        <p:spPr bwMode="auto">
          <a:xfrm>
            <a:off x="1820782" y="6546376"/>
            <a:ext cx="6208431"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025" dirty="0">
                <a:solidFill>
                  <a:schemeClr val="tx1"/>
                </a:solidFill>
                <a:latin typeface="Trebuchet MS" panose="020B0603020202020204" pitchFamily="34" charset="0"/>
                <a:ea typeface="MS PGothic" panose="020B0600070205080204" pitchFamily="34" charset="-128"/>
              </a:rPr>
              <a:t>http://docs.python.org/tutorial/datastructures.html</a:t>
            </a:r>
          </a:p>
        </p:txBody>
      </p:sp>
      <p:sp>
        <p:nvSpPr>
          <p:cNvPr id="6" name="Rectangle 3"/>
          <p:cNvSpPr>
            <a:spLocks/>
          </p:cNvSpPr>
          <p:nvPr/>
        </p:nvSpPr>
        <p:spPr bwMode="auto">
          <a:xfrm>
            <a:off x="386396" y="1234394"/>
            <a:ext cx="4670796" cy="297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342900" indent="-342900" eaLnBrk="1" hangingPunct="1">
              <a:buFont typeface="Arial" panose="020B0604020202020204" pitchFamily="34" charset="0"/>
              <a:buChar char="•"/>
            </a:pPr>
            <a:r>
              <a:rPr lang="en-US" altLang="en-US" sz="2400" dirty="0" smtClean="0">
                <a:solidFill>
                  <a:srgbClr val="FF0000"/>
                </a:solidFill>
                <a:latin typeface="Trebuchet MS" panose="020B0603020202020204" pitchFamily="34" charset="0"/>
                <a:ea typeface="MS PGothic" panose="020B0600070205080204" pitchFamily="34" charset="-128"/>
              </a:rPr>
              <a:t>Examples:  </a:t>
            </a:r>
          </a:p>
          <a:p>
            <a:pPr marL="1085850" lvl="1" indent="-342900" eaLnBrk="1" hangingPunct="1">
              <a:buFont typeface="Arial" panose="020B0604020202020204" pitchFamily="34" charset="0"/>
              <a:buChar char="•"/>
            </a:pPr>
            <a:r>
              <a:rPr lang="en-US" altLang="en-US" sz="2400" dirty="0" smtClean="0">
                <a:solidFill>
                  <a:srgbClr val="FF0000"/>
                </a:solidFill>
                <a:latin typeface="Trebuchet MS" panose="020B0603020202020204" pitchFamily="34" charset="0"/>
                <a:ea typeface="MS PGothic" panose="020B0600070205080204" pitchFamily="34" charset="-128"/>
              </a:rPr>
              <a:t>append</a:t>
            </a:r>
            <a:r>
              <a:rPr lang="en-US" altLang="en-US" sz="2400" dirty="0" smtClean="0">
                <a:solidFill>
                  <a:schemeClr val="tx1"/>
                </a:solidFill>
                <a:latin typeface="Trebuchet MS" panose="020B0603020202020204" pitchFamily="34" charset="0"/>
                <a:ea typeface="MS PGothic" panose="020B0600070205080204" pitchFamily="34" charset="-128"/>
              </a:rPr>
              <a:t> </a:t>
            </a:r>
            <a:r>
              <a:rPr lang="en-US" altLang="en-US" sz="2400" dirty="0">
                <a:solidFill>
                  <a:schemeClr val="tx1"/>
                </a:solidFill>
                <a:latin typeface="Trebuchet MS" panose="020B0603020202020204" pitchFamily="34" charset="0"/>
                <a:ea typeface="MS PGothic" panose="020B0600070205080204" pitchFamily="34" charset="-128"/>
              </a:rPr>
              <a:t>adds a </a:t>
            </a:r>
            <a:r>
              <a:rPr lang="en-US" altLang="en-US" sz="2400" dirty="0" smtClean="0">
                <a:solidFill>
                  <a:schemeClr val="tx1"/>
                </a:solidFill>
                <a:latin typeface="Trebuchet MS" panose="020B0603020202020204" pitchFamily="34" charset="0"/>
                <a:ea typeface="MS PGothic" panose="020B0600070205080204" pitchFamily="34" charset="-128"/>
              </a:rPr>
              <a:t>new element </a:t>
            </a:r>
            <a:r>
              <a:rPr lang="en-US" altLang="en-US" sz="2400" dirty="0">
                <a:solidFill>
                  <a:schemeClr val="tx1"/>
                </a:solidFill>
                <a:latin typeface="Trebuchet MS" panose="020B0603020202020204" pitchFamily="34" charset="0"/>
                <a:ea typeface="MS PGothic" panose="020B0600070205080204" pitchFamily="34" charset="-128"/>
              </a:rPr>
              <a:t>to the end of a </a:t>
            </a:r>
            <a:r>
              <a:rPr lang="en-US" altLang="en-US" sz="2400" dirty="0" smtClean="0">
                <a:solidFill>
                  <a:schemeClr val="tx1"/>
                </a:solidFill>
                <a:latin typeface="Trebuchet MS" panose="020B0603020202020204" pitchFamily="34" charset="0"/>
                <a:ea typeface="MS PGothic" panose="020B0600070205080204" pitchFamily="34" charset="-128"/>
              </a:rPr>
              <a:t>list</a:t>
            </a:r>
          </a:p>
          <a:p>
            <a:pPr marL="1085850" lvl="1" indent="-342900" eaLnBrk="1" hangingPunct="1">
              <a:buFont typeface="Arial" panose="020B0604020202020204" pitchFamily="34" charset="0"/>
              <a:buChar char="•"/>
            </a:pPr>
            <a:r>
              <a:rPr lang="en-US" altLang="en-US" sz="2400" dirty="0" smtClean="0">
                <a:solidFill>
                  <a:srgbClr val="FF0000"/>
                </a:solidFill>
                <a:latin typeface="Trebuchet MS" panose="020B0603020202020204" pitchFamily="34" charset="0"/>
                <a:ea typeface="MS PGothic" panose="020B0600070205080204" pitchFamily="34" charset="-128"/>
              </a:rPr>
              <a:t>sort</a:t>
            </a:r>
            <a:r>
              <a:rPr lang="en-US" altLang="en-US" sz="2400" dirty="0" smtClean="0">
                <a:solidFill>
                  <a:schemeClr val="tx1"/>
                </a:solidFill>
                <a:latin typeface="Trebuchet MS" panose="020B0603020202020204" pitchFamily="34" charset="0"/>
                <a:ea typeface="MS PGothic" panose="020B0600070205080204" pitchFamily="34" charset="-128"/>
              </a:rPr>
              <a:t> arranges </a:t>
            </a:r>
            <a:r>
              <a:rPr lang="en-US" altLang="en-US" sz="2400" dirty="0">
                <a:solidFill>
                  <a:schemeClr val="tx1"/>
                </a:solidFill>
                <a:latin typeface="Trebuchet MS" panose="020B0603020202020204" pitchFamily="34" charset="0"/>
                <a:ea typeface="MS PGothic" panose="020B0600070205080204" pitchFamily="34" charset="-128"/>
              </a:rPr>
              <a:t>the elements of the list from low to high</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27439"/>
            <a:ext cx="9144000" cy="169748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0315" y="1572714"/>
            <a:ext cx="2553056" cy="2791215"/>
          </a:xfrm>
          <a:prstGeom prst="rect">
            <a:avLst/>
          </a:prstGeom>
        </p:spPr>
      </p:pic>
    </p:spTree>
    <p:extLst>
      <p:ext uri="{BB962C8B-B14F-4D97-AF65-F5344CB8AC3E}">
        <p14:creationId xmlns:p14="http://schemas.microsoft.com/office/powerpoint/2010/main" val="3630419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Deleting elements</a:t>
            </a:r>
            <a:endParaRPr lang="en-US" sz="3200" dirty="0" smtClean="0">
              <a:solidFill>
                <a:srgbClr val="002060"/>
              </a:solidFill>
              <a:effectLst/>
              <a:sym typeface="Gill Sans" charset="0"/>
            </a:endParaRPr>
          </a:p>
        </p:txBody>
      </p:sp>
      <p:sp>
        <p:nvSpPr>
          <p:cNvPr id="6" name="Rectangle 3"/>
          <p:cNvSpPr>
            <a:spLocks/>
          </p:cNvSpPr>
          <p:nvPr/>
        </p:nvSpPr>
        <p:spPr bwMode="auto">
          <a:xfrm>
            <a:off x="181123" y="1887537"/>
            <a:ext cx="4670796" cy="340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342900" indent="-342900" eaLnBrk="1" hangingPunct="1">
              <a:buFont typeface="Arial" panose="020B0604020202020204" pitchFamily="34" charset="0"/>
              <a:buChar char="•"/>
            </a:pPr>
            <a:r>
              <a:rPr lang="en-US" altLang="en-US" sz="2400" dirty="0" smtClean="0">
                <a:solidFill>
                  <a:srgbClr val="FF0000"/>
                </a:solidFill>
                <a:latin typeface="Trebuchet MS" panose="020B0603020202020204" pitchFamily="34" charset="0"/>
                <a:ea typeface="MS PGothic" panose="020B0600070205080204" pitchFamily="34" charset="-128"/>
              </a:rPr>
              <a:t>Examples:  </a:t>
            </a:r>
          </a:p>
          <a:p>
            <a:pPr marL="1085850" lvl="1" indent="-342900" eaLnBrk="1" hangingPunct="1">
              <a:buFont typeface="Arial" panose="020B0604020202020204" pitchFamily="34" charset="0"/>
              <a:buChar char="•"/>
            </a:pPr>
            <a:r>
              <a:rPr lang="en-US" altLang="en-US" sz="2400" dirty="0">
                <a:solidFill>
                  <a:srgbClr val="FF0000"/>
                </a:solidFill>
                <a:latin typeface="Trebuchet MS" panose="020B0603020202020204" pitchFamily="34" charset="0"/>
                <a:ea typeface="MS PGothic" panose="020B0600070205080204" pitchFamily="34" charset="-128"/>
              </a:rPr>
              <a:t>pop </a:t>
            </a:r>
            <a:r>
              <a:rPr lang="en-US" altLang="en-US" sz="2400" dirty="0">
                <a:solidFill>
                  <a:schemeClr val="tx1"/>
                </a:solidFill>
                <a:latin typeface="Trebuchet MS" panose="020B0603020202020204" pitchFamily="34" charset="0"/>
                <a:ea typeface="MS PGothic" panose="020B0600070205080204" pitchFamily="34" charset="-128"/>
              </a:rPr>
              <a:t>modifies the list and returns the element that was </a:t>
            </a:r>
            <a:r>
              <a:rPr lang="en-US" altLang="en-US" sz="2400" dirty="0" smtClean="0">
                <a:solidFill>
                  <a:schemeClr val="tx1"/>
                </a:solidFill>
                <a:latin typeface="Trebuchet MS" panose="020B0603020202020204" pitchFamily="34" charset="0"/>
                <a:ea typeface="MS PGothic" panose="020B0600070205080204" pitchFamily="34" charset="-128"/>
              </a:rPr>
              <a:t>removed</a:t>
            </a:r>
          </a:p>
          <a:p>
            <a:pPr marL="1085850" lvl="1" indent="-342900" eaLnBrk="1" hangingPunct="1">
              <a:buFont typeface="Arial" panose="020B0604020202020204" pitchFamily="34" charset="0"/>
              <a:buChar char="•"/>
            </a:pPr>
            <a:r>
              <a:rPr lang="en-US" altLang="en-US" sz="2400" dirty="0">
                <a:solidFill>
                  <a:schemeClr val="tx1"/>
                </a:solidFill>
                <a:latin typeface="Trebuchet MS" panose="020B0603020202020204" pitchFamily="34" charset="0"/>
                <a:ea typeface="MS PGothic" panose="020B0600070205080204" pitchFamily="34" charset="-128"/>
              </a:rPr>
              <a:t>If you don’t need the removed value, you can use the </a:t>
            </a:r>
            <a:r>
              <a:rPr lang="en-US" altLang="en-US" sz="2400" dirty="0">
                <a:solidFill>
                  <a:srgbClr val="FF0000"/>
                </a:solidFill>
                <a:latin typeface="Trebuchet MS" panose="020B0603020202020204" pitchFamily="34" charset="0"/>
                <a:ea typeface="MS PGothic" panose="020B0600070205080204" pitchFamily="34" charset="-128"/>
              </a:rPr>
              <a:t>del</a:t>
            </a:r>
            <a:r>
              <a:rPr lang="en-US" altLang="en-US" sz="2400" dirty="0">
                <a:solidFill>
                  <a:schemeClr val="tx1"/>
                </a:solidFill>
                <a:latin typeface="Trebuchet MS" panose="020B0603020202020204" pitchFamily="34" charset="0"/>
                <a:ea typeface="MS PGothic" panose="020B0600070205080204" pitchFamily="34" charset="-128"/>
              </a:rPr>
              <a:t> </a:t>
            </a:r>
            <a:r>
              <a:rPr lang="en-US" altLang="en-US" sz="2400" dirty="0" smtClean="0">
                <a:solidFill>
                  <a:schemeClr val="tx1"/>
                </a:solidFill>
                <a:latin typeface="Trebuchet MS" panose="020B0603020202020204" pitchFamily="34" charset="0"/>
                <a:ea typeface="MS PGothic" panose="020B0600070205080204" pitchFamily="34" charset="-128"/>
              </a:rPr>
              <a:t>operator</a:t>
            </a:r>
          </a:p>
          <a:p>
            <a:pPr marL="1085850" lvl="1" indent="-342900" eaLnBrk="1" hangingPunct="1">
              <a:buFont typeface="Arial" panose="020B0604020202020204" pitchFamily="34" charset="0"/>
              <a:buChar char="•"/>
            </a:pPr>
            <a:r>
              <a:rPr lang="en-US" altLang="en-US" sz="2400" dirty="0">
                <a:solidFill>
                  <a:schemeClr val="tx1"/>
                </a:solidFill>
                <a:latin typeface="Trebuchet MS" panose="020B0603020202020204" pitchFamily="34" charset="0"/>
                <a:ea typeface="MS PGothic" panose="020B0600070205080204" pitchFamily="34" charset="-128"/>
              </a:rPr>
              <a:t>If you know the element you want to remove (but not the index), you can </a:t>
            </a:r>
            <a:r>
              <a:rPr lang="en-US" altLang="en-US" sz="2400" dirty="0" smtClean="0">
                <a:solidFill>
                  <a:schemeClr val="tx1"/>
                </a:solidFill>
                <a:latin typeface="Trebuchet MS" panose="020B0603020202020204" pitchFamily="34" charset="0"/>
                <a:ea typeface="MS PGothic" panose="020B0600070205080204" pitchFamily="34" charset="-128"/>
              </a:rPr>
              <a:t>use </a:t>
            </a:r>
            <a:r>
              <a:rPr lang="en-US" altLang="en-US" sz="2400" dirty="0" smtClean="0">
                <a:solidFill>
                  <a:srgbClr val="FF0000"/>
                </a:solidFill>
                <a:latin typeface="Trebuchet MS" panose="020B0603020202020204" pitchFamily="34" charset="0"/>
                <a:ea typeface="MS PGothic" panose="020B0600070205080204" pitchFamily="34" charset="-128"/>
              </a:rPr>
              <a:t>remove</a:t>
            </a:r>
            <a:endParaRPr lang="en-US" altLang="en-US" sz="2400" dirty="0">
              <a:solidFill>
                <a:srgbClr val="FF0000"/>
              </a:solidFill>
              <a:latin typeface="Trebuchet MS" panose="020B0603020202020204" pitchFamily="34" charset="0"/>
              <a:ea typeface="MS PGothic" panose="020B0600070205080204" pitchFamily="34"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458" y="1451540"/>
            <a:ext cx="2746883" cy="3843587"/>
          </a:xfrm>
          <a:prstGeom prst="rect">
            <a:avLst/>
          </a:prstGeom>
        </p:spPr>
      </p:pic>
    </p:spTree>
    <p:extLst>
      <p:ext uri="{BB962C8B-B14F-4D97-AF65-F5344CB8AC3E}">
        <p14:creationId xmlns:p14="http://schemas.microsoft.com/office/powerpoint/2010/main" val="16845261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lang="en-US" sz="3200" dirty="0">
                <a:solidFill>
                  <a:srgbClr val="002060"/>
                </a:solidFill>
                <a:effectLst/>
                <a:sym typeface="Gill Sans" charset="0"/>
              </a:rPr>
              <a:t>Lists and </a:t>
            </a:r>
            <a:r>
              <a:rPr lang="en-US" sz="3200" dirty="0" smtClean="0">
                <a:solidFill>
                  <a:srgbClr val="002060"/>
                </a:solidFill>
                <a:effectLst/>
                <a:sym typeface="Gill Sans" charset="0"/>
              </a:rPr>
              <a:t>functions</a:t>
            </a:r>
            <a:endParaRPr lang="en-US" sz="3200" dirty="0" smtClean="0">
              <a:solidFill>
                <a:srgbClr val="002060"/>
              </a:solidFill>
              <a:effectLst/>
              <a:sym typeface="Gill Sans" charset="0"/>
            </a:endParaRPr>
          </a:p>
        </p:txBody>
      </p:sp>
      <p:sp>
        <p:nvSpPr>
          <p:cNvPr id="6" name="Rectangle 3"/>
          <p:cNvSpPr>
            <a:spLocks/>
          </p:cNvSpPr>
          <p:nvPr/>
        </p:nvSpPr>
        <p:spPr bwMode="auto">
          <a:xfrm>
            <a:off x="237105" y="1588958"/>
            <a:ext cx="8570991" cy="12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marL="342900" indent="-342900" eaLnBrk="1" hangingPunct="1">
              <a:buFont typeface="Arial" panose="020B0604020202020204" pitchFamily="34" charset="0"/>
              <a:buChar char="•"/>
            </a:pPr>
            <a:r>
              <a:rPr lang="en-US" altLang="en-US" sz="2400" dirty="0">
                <a:solidFill>
                  <a:schemeClr val="tx1"/>
                </a:solidFill>
                <a:latin typeface="Trebuchet MS" panose="020B0603020202020204" pitchFamily="34" charset="0"/>
                <a:ea typeface="MS PGothic" panose="020B0600070205080204" pitchFamily="34" charset="-128"/>
              </a:rPr>
              <a:t>There are a number of </a:t>
            </a:r>
            <a:r>
              <a:rPr lang="en-US" altLang="en-US" sz="2400" dirty="0">
                <a:solidFill>
                  <a:srgbClr val="FF0000"/>
                </a:solidFill>
                <a:latin typeface="Trebuchet MS" panose="020B0603020202020204" pitchFamily="34" charset="0"/>
                <a:ea typeface="MS PGothic" panose="020B0600070205080204" pitchFamily="34" charset="-128"/>
              </a:rPr>
              <a:t>functions</a:t>
            </a:r>
            <a:r>
              <a:rPr lang="en-US" altLang="en-US" sz="2400" dirty="0">
                <a:solidFill>
                  <a:schemeClr val="tx1"/>
                </a:solidFill>
                <a:latin typeface="Trebuchet MS" panose="020B0603020202020204" pitchFamily="34" charset="0"/>
                <a:ea typeface="MS PGothic" panose="020B0600070205080204" pitchFamily="34" charset="-128"/>
              </a:rPr>
              <a:t> built into Python that take lists as parameters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308" y="2817845"/>
            <a:ext cx="3760271" cy="283650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781" y="2655217"/>
            <a:ext cx="4406889" cy="2999133"/>
          </a:xfrm>
          <a:prstGeom prst="rect">
            <a:avLst/>
          </a:prstGeom>
        </p:spPr>
      </p:pic>
    </p:spTree>
    <p:extLst>
      <p:ext uri="{BB962C8B-B14F-4D97-AF65-F5344CB8AC3E}">
        <p14:creationId xmlns:p14="http://schemas.microsoft.com/office/powerpoint/2010/main" val="14090702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PT model English_4_templat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model English_4" id="{10A0F7B0-CDC0-4039-9AD4-978D4CD60661}" vid="{C20B3200-1F52-497A-898F-B8B2869CD6B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model English_4" id="{10A0F7B0-CDC0-4039-9AD4-978D4CD60661}" vid="{703B9541-5D0B-4D5D-AF82-F9DF9EC511D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model English_4_template1</Template>
  <TotalTime>30942</TotalTime>
  <Words>4031</Words>
  <Application>Microsoft Office PowerPoint</Application>
  <PresentationFormat>On-screen Show (4:3)</PresentationFormat>
  <Paragraphs>162</Paragraphs>
  <Slides>22</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MS PGothic</vt:lpstr>
      <vt:lpstr>MS PGothic</vt:lpstr>
      <vt:lpstr>Arial</vt:lpstr>
      <vt:lpstr>Calibri</vt:lpstr>
      <vt:lpstr>Calibri Light</vt:lpstr>
      <vt:lpstr>Gill Sans</vt:lpstr>
      <vt:lpstr>Trebuchet MS</vt:lpstr>
      <vt:lpstr>Wingdings</vt:lpstr>
      <vt:lpstr>PPT model English_4_template1</vt:lpstr>
      <vt:lpstr>Custom Design</vt:lpstr>
      <vt:lpstr>Romania – Republic of Serbia  IPA Cross-border Cooperation Programme </vt:lpstr>
      <vt:lpstr>Programming Languages</vt:lpstr>
      <vt:lpstr>PowerPoint Presentation</vt:lpstr>
      <vt:lpstr>PowerPoint Presentation</vt:lpstr>
      <vt:lpstr>Concatenating lists using +</vt:lpstr>
      <vt:lpstr>Lists can be sliced using :</vt:lpstr>
      <vt:lpstr>List Methods</vt:lpstr>
      <vt:lpstr>Deleting elements</vt:lpstr>
      <vt:lpstr>Lists and functions</vt:lpstr>
      <vt:lpstr>Lists and Strings</vt:lpstr>
      <vt:lpstr>Parsing lines</vt:lpstr>
      <vt:lpstr>Dictionaries (1)</vt:lpstr>
      <vt:lpstr>Dictionaries (2)</vt:lpstr>
      <vt:lpstr>Dictionary as a set of counters (1)</vt:lpstr>
      <vt:lpstr>Dictionary as a set of counters (2)</vt:lpstr>
      <vt:lpstr>Tuples</vt:lpstr>
      <vt:lpstr>Tuples are more efficient</vt:lpstr>
      <vt:lpstr>Comparing tuples (1)</vt:lpstr>
      <vt:lpstr>Comparing tuples (2)</vt:lpstr>
      <vt:lpstr>Dictionaries and tuples</vt:lpstr>
      <vt:lpstr>Homework</vt:lpstr>
      <vt:lpstr>Python 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Razvan Bogdan</cp:lastModifiedBy>
  <cp:revision>328</cp:revision>
  <dcterms:created xsi:type="dcterms:W3CDTF">2014-06-30T05:47:26Z</dcterms:created>
  <dcterms:modified xsi:type="dcterms:W3CDTF">2015-05-31T07:36:41Z</dcterms:modified>
</cp:coreProperties>
</file>