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6"/>
  </p:notesMasterIdLst>
  <p:sldIdLst>
    <p:sldId id="328" r:id="rId2"/>
    <p:sldId id="256" r:id="rId3"/>
    <p:sldId id="260" r:id="rId4"/>
    <p:sldId id="258" r:id="rId5"/>
    <p:sldId id="277" r:id="rId6"/>
    <p:sldId id="265" r:id="rId7"/>
    <p:sldId id="286" r:id="rId8"/>
    <p:sldId id="294" r:id="rId9"/>
    <p:sldId id="284" r:id="rId10"/>
    <p:sldId id="267" r:id="rId11"/>
    <p:sldId id="291" r:id="rId12"/>
    <p:sldId id="261" r:id="rId13"/>
    <p:sldId id="266" r:id="rId14"/>
    <p:sldId id="335" r:id="rId15"/>
    <p:sldId id="282" r:id="rId16"/>
    <p:sldId id="257" r:id="rId17"/>
    <p:sldId id="281" r:id="rId18"/>
    <p:sldId id="336" r:id="rId19"/>
    <p:sldId id="337" r:id="rId20"/>
    <p:sldId id="333" r:id="rId21"/>
    <p:sldId id="269" r:id="rId22"/>
    <p:sldId id="331" r:id="rId23"/>
    <p:sldId id="332" r:id="rId24"/>
    <p:sldId id="334" r:id="rId25"/>
  </p:sldIdLst>
  <p:sldSz cx="9144000" cy="5143500" type="screen16x9"/>
  <p:notesSz cx="6858000" cy="9144000"/>
  <p:embeddedFontLst>
    <p:embeddedFont>
      <p:font typeface="Asap" panose="020B0604020202020204" charset="0"/>
      <p:regular r:id="rId27"/>
      <p:bold r:id="rId28"/>
      <p:italic r:id="rId29"/>
      <p:boldItalic r:id="rId30"/>
    </p:embeddedFont>
    <p:embeddedFont>
      <p:font typeface="Assistant" pitchFamily="2" charset="-79"/>
      <p:regular r:id="rId31"/>
      <p:bold r:id="rId32"/>
    </p:embeddedFont>
    <p:embeddedFont>
      <p:font typeface="Cambria Math" panose="02040503050406030204" pitchFamily="18" charset="0"/>
      <p:regular r:id="rId33"/>
    </p:embeddedFont>
    <p:embeddedFont>
      <p:font typeface="Khand"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474A31-9E6B-4679-B6E1-BAC6BE645A4B}">
  <a:tblStyle styleId="{F6474A31-9E6B-4679-B6E1-BAC6BE645A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45" autoAdjust="0"/>
  </p:normalViewPr>
  <p:slideViewPr>
    <p:cSldViewPr snapToGrid="0">
      <p:cViewPr varScale="1">
        <p:scale>
          <a:sx n="185" d="100"/>
          <a:sy n="185" d="100"/>
        </p:scale>
        <p:origin x="132"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biecek.github.io/xai_stories/story-meps-healthcare-expenditures-of-individuals.html#ref-OneHotEncoder_document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pbiecek.github.io/xai_stories/story-meps-healthcare-expenditures-of-individuals.html#ref-StandardScaler_documentation"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5462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1303be3818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1303be3818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333333"/>
                </a:solidFill>
                <a:effectLst/>
                <a:latin typeface="+mn-lt"/>
              </a:rPr>
              <a:t>We have used the scikit learn package and</a:t>
            </a:r>
          </a:p>
          <a:p>
            <a:pPr algn="l">
              <a:buFont typeface="Arial" panose="020B0604020202020204" pitchFamily="34" charset="0"/>
              <a:buChar char="•"/>
            </a:pPr>
            <a:r>
              <a:rPr lang="en-US" b="0" i="0" dirty="0">
                <a:solidFill>
                  <a:srgbClr val="333333"/>
                </a:solidFill>
                <a:effectLst/>
                <a:latin typeface="+mn-lt"/>
              </a:rPr>
              <a:t>as was mentioned in Introduction, target variable was transformed with logarithm base 3,</a:t>
            </a:r>
          </a:p>
          <a:p>
            <a:pPr algn="l">
              <a:buFont typeface="Arial" panose="020B0604020202020204" pitchFamily="34" charset="0"/>
              <a:buChar char="•"/>
            </a:pPr>
            <a:r>
              <a:rPr lang="en-US" b="0" i="0" dirty="0">
                <a:solidFill>
                  <a:srgbClr val="333333"/>
                </a:solidFill>
                <a:effectLst/>
                <a:latin typeface="+mn-lt"/>
              </a:rPr>
              <a:t>categorical features (i.e. features with 10 or less unique values, except variables “family income”, “perceived health status” and “perceived mental health status” which can be treated as continuous) were transformed with </a:t>
            </a:r>
            <a:r>
              <a:rPr lang="en-US" b="0" i="0" dirty="0" err="1">
                <a:solidFill>
                  <a:srgbClr val="333333"/>
                </a:solidFill>
                <a:effectLst/>
                <a:latin typeface="+mn-lt"/>
              </a:rPr>
              <a:t>OneHotEncoder</a:t>
            </a:r>
            <a:r>
              <a:rPr lang="en-US" b="0" i="0" dirty="0">
                <a:solidFill>
                  <a:srgbClr val="333333"/>
                </a:solidFill>
                <a:effectLst/>
                <a:latin typeface="+mn-lt"/>
              </a:rPr>
              <a:t> (scikit-learn </a:t>
            </a:r>
            <a:r>
              <a:rPr lang="en-US" b="0" i="0" u="none" strike="noStrike" dirty="0">
                <a:solidFill>
                  <a:srgbClr val="4183C4"/>
                </a:solidFill>
                <a:effectLst/>
                <a:latin typeface="+mn-lt"/>
                <a:hlinkClick r:id="rId3"/>
              </a:rPr>
              <a:t>2019c</a:t>
            </a:r>
            <a:r>
              <a:rPr lang="en-US" b="0" i="0" dirty="0">
                <a:solidFill>
                  <a:srgbClr val="333333"/>
                </a:solidFill>
                <a:effectLst/>
                <a:latin typeface="+mn-lt"/>
              </a:rPr>
              <a:t>),</a:t>
            </a:r>
          </a:p>
          <a:p>
            <a:pPr algn="l">
              <a:buFont typeface="Arial" panose="020B0604020202020204" pitchFamily="34" charset="0"/>
              <a:buChar char="•"/>
            </a:pPr>
            <a:r>
              <a:rPr lang="en-US" b="0" i="0" dirty="0">
                <a:solidFill>
                  <a:srgbClr val="333333"/>
                </a:solidFill>
                <a:effectLst/>
                <a:latin typeface="+mn-lt"/>
              </a:rPr>
              <a:t>numerical features were transformed with </a:t>
            </a:r>
            <a:r>
              <a:rPr lang="en-US" b="0" i="0" dirty="0" err="1">
                <a:solidFill>
                  <a:srgbClr val="333333"/>
                </a:solidFill>
                <a:effectLst/>
                <a:latin typeface="+mn-lt"/>
              </a:rPr>
              <a:t>StandardScaler</a:t>
            </a:r>
            <a:r>
              <a:rPr lang="en-US" b="0" i="0" dirty="0">
                <a:solidFill>
                  <a:srgbClr val="333333"/>
                </a:solidFill>
                <a:effectLst/>
                <a:latin typeface="+mn-lt"/>
              </a:rPr>
              <a:t> (scikit-learn </a:t>
            </a:r>
            <a:r>
              <a:rPr lang="en-US" b="0" i="0" u="none" strike="noStrike" dirty="0">
                <a:solidFill>
                  <a:srgbClr val="4183C4"/>
                </a:solidFill>
                <a:effectLst/>
                <a:latin typeface="+mn-lt"/>
                <a:hlinkClick r:id="rId4"/>
              </a:rPr>
              <a:t>2019d</a:t>
            </a:r>
            <a:r>
              <a:rPr lang="en-US" b="0" i="0" dirty="0">
                <a:solidFill>
                  <a:srgbClr val="333333"/>
                </a:solidFill>
                <a:effectLst/>
                <a:latin typeface="+mn-lt"/>
              </a:rPr>
              <a:t>).</a:t>
            </a:r>
          </a:p>
          <a:p>
            <a:pPr marL="0" lvl="0" indent="0" algn="l" rtl="0">
              <a:spcBef>
                <a:spcPts val="0"/>
              </a:spcBef>
              <a:spcAft>
                <a:spcPts val="0"/>
              </a:spcAft>
              <a:buNone/>
            </a:pPr>
            <a:r>
              <a:rPr lang="en-US" dirty="0">
                <a:latin typeface="+mn-lt"/>
              </a:rPr>
              <a:t>Also these parameters were optimized</a:t>
            </a:r>
            <a:endParaRPr dirty="0">
              <a:latin typeface="+mn-l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8"/>
        <p:cNvGrpSpPr/>
        <p:nvPr/>
      </p:nvGrpSpPr>
      <p:grpSpPr>
        <a:xfrm>
          <a:off x="0" y="0"/>
          <a:ext cx="0" cy="0"/>
          <a:chOff x="0" y="0"/>
          <a:chExt cx="0" cy="0"/>
        </a:xfrm>
      </p:grpSpPr>
      <p:sp>
        <p:nvSpPr>
          <p:cNvPr id="1679" name="Google Shape;1679;g1446e945cfd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0" name="Google Shape;1680;g1446e945cfd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we will talk about what results we obtained.</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333333"/>
                </a:solidFill>
                <a:effectLst/>
                <a:latin typeface="+mj-lt"/>
              </a:rPr>
              <a:t>These are the scatter plots of predicted and true values for both - training and testing subsets.</a:t>
            </a:r>
          </a:p>
          <a:p>
            <a:pPr marL="158750" indent="0">
              <a:buNone/>
            </a:pPr>
            <a:r>
              <a:rPr lang="en-US" b="0" i="0" dirty="0">
                <a:solidFill>
                  <a:srgbClr val="333333"/>
                </a:solidFill>
                <a:effectLst/>
                <a:latin typeface="+mj-lt"/>
              </a:rPr>
              <a:t>We can clearly see a non negligible contribution to the error of observations for which the true value is equal to zero while the predicted one is higher than that. </a:t>
            </a:r>
          </a:p>
          <a:p>
            <a:pPr marL="158750" indent="0">
              <a:buNone/>
            </a:pPr>
            <a:r>
              <a:rPr lang="en-US" b="0" i="0" dirty="0">
                <a:solidFill>
                  <a:srgbClr val="333333"/>
                </a:solidFill>
                <a:effectLst/>
                <a:latin typeface="+mj-lt"/>
              </a:rPr>
              <a:t>Let’s find out why</a:t>
            </a:r>
            <a:br>
              <a:rPr lang="en-US" dirty="0">
                <a:latin typeface="+mj-lt"/>
              </a:rPr>
            </a:br>
            <a:endParaRPr dirty="0">
              <a:latin typeface="+mj-l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43cef278ce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43cef278ce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This is a </a:t>
            </a:r>
            <a:r>
              <a:rPr lang="en-US" b="0" i="0" dirty="0">
                <a:solidFill>
                  <a:srgbClr val="D1D5DB"/>
                </a:solidFill>
                <a:effectLst/>
                <a:latin typeface="+mn-lt"/>
              </a:rPr>
              <a:t>selected observation of a 76-year-old woman with various health conditions and a total health expenditure of zero. Our model predicted an expenditure of $12,005.68, and we aim to understand why. To gain more insight, we'll use LIME to identify the most significant influences on this prediction. </a:t>
            </a:r>
            <a:endParaRPr dirty="0">
              <a:latin typeface="+mn-l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143cef278ce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143cef278ce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mj-lt"/>
              </a:rPr>
              <a:t>The factors with the biggest impact include poor perceived health status, self-evaluation of health, high family income, age, and race.</a:t>
            </a:r>
            <a:endParaRPr dirty="0">
              <a:latin typeface="+mj-lt"/>
            </a:endParaRPr>
          </a:p>
        </p:txBody>
      </p:sp>
    </p:spTree>
    <p:extLst>
      <p:ext uri="{BB962C8B-B14F-4D97-AF65-F5344CB8AC3E}">
        <p14:creationId xmlns:p14="http://schemas.microsoft.com/office/powerpoint/2010/main" val="2928654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1185c551ac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1185c551ac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mn-lt"/>
              </a:rPr>
              <a:t>the values of </a:t>
            </a:r>
            <a:r>
              <a:rPr lang="ro-RO" b="0" i="0" dirty="0">
                <a:solidFill>
                  <a:srgbClr val="333333"/>
                </a:solidFill>
                <a:effectLst/>
                <a:latin typeface="+mn-lt"/>
              </a:rPr>
              <a:t>PERCEIVED HEALTH STATUS</a:t>
            </a:r>
            <a:r>
              <a:rPr lang="en-US" b="0" i="0" dirty="0">
                <a:solidFill>
                  <a:srgbClr val="D1D5DB"/>
                </a:solidFill>
                <a:effectLst/>
                <a:latin typeface="+mn-lt"/>
              </a:rPr>
              <a:t>, </a:t>
            </a:r>
            <a:r>
              <a:rPr lang="ro-RO" b="0" i="0" dirty="0">
                <a:solidFill>
                  <a:srgbClr val="333333"/>
                </a:solidFill>
                <a:effectLst/>
                <a:latin typeface="+mn-lt"/>
              </a:rPr>
              <a:t>self-evaluation of health</a:t>
            </a:r>
            <a:r>
              <a:rPr lang="en-US" b="0" i="0" dirty="0">
                <a:solidFill>
                  <a:srgbClr val="D1D5DB"/>
                </a:solidFill>
                <a:effectLst/>
                <a:latin typeface="+mn-lt"/>
              </a:rPr>
              <a:t>, and age constitute a definite minority. </a:t>
            </a:r>
          </a:p>
          <a:p>
            <a:pPr marL="0" lvl="0" indent="0" algn="l" rtl="0">
              <a:spcBef>
                <a:spcPts val="0"/>
              </a:spcBef>
              <a:spcAft>
                <a:spcPts val="0"/>
              </a:spcAft>
              <a:buNone/>
            </a:pPr>
            <a:r>
              <a:rPr lang="en-US" b="0" i="0" dirty="0">
                <a:solidFill>
                  <a:srgbClr val="D1D5DB"/>
                </a:solidFill>
                <a:effectLst/>
                <a:latin typeface="+mn-lt"/>
              </a:rPr>
              <a:t>By using LIME and analyzing distributions, we'll focus on individuals older than 57 with a fair or poor perceived health status, high family income, and white race. From the distribution of target values, we observe that there is only one case with a total health expenditure of zero and the mean value is around 8. Based on these findings, we can conclude that the model's behavior is correct.</a:t>
            </a:r>
            <a:endParaRPr dirty="0">
              <a:latin typeface="+mn-l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Now </a:t>
            </a:r>
            <a:r>
              <a:rPr lang="en-US" b="0" i="0" dirty="0">
                <a:solidFill>
                  <a:srgbClr val="D1D5DB"/>
                </a:solidFill>
                <a:effectLst/>
                <a:latin typeface="+mn-lt"/>
              </a:rPr>
              <a:t>we'll discuss how we used SHAP explanations to encode and group variables within the XGB model. The model is composed of 43 variables, with 13 of them indicating whether a patient was diagnosed with a specific disease. Our goal is to reduce the input size and improve stability by aggregating these 13 disease variables into a single variable. To do this, we'll assign weights to each disease based on their impact on the explanatory variables, specifically HEALTHEXP.</a:t>
            </a:r>
          </a:p>
          <a:p>
            <a:pPr marL="0" lvl="0" indent="0" algn="l" rtl="0">
              <a:spcBef>
                <a:spcPts val="0"/>
              </a:spcBef>
              <a:spcAft>
                <a:spcPts val="0"/>
              </a:spcAft>
              <a:buNone/>
            </a:pPr>
            <a:r>
              <a:rPr lang="en-US" b="0" i="0" dirty="0">
                <a:solidFill>
                  <a:srgbClr val="333333"/>
                </a:solidFill>
                <a:effectLst/>
                <a:latin typeface="+mn-lt"/>
              </a:rPr>
              <a:t>The weights were calculated with S</a:t>
            </a:r>
            <a:r>
              <a:rPr lang="ro-RO" b="0" i="0" dirty="0">
                <a:solidFill>
                  <a:srgbClr val="333333"/>
                </a:solidFill>
                <a:effectLst/>
                <a:latin typeface="+mn-lt"/>
              </a:rPr>
              <a:t>hapley additive explanations values</a:t>
            </a:r>
            <a:endParaRPr dirty="0">
              <a:latin typeface="+mn-l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g143cef278ce_0_9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g143cef278ce_0_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mj-lt"/>
              </a:rPr>
              <a:t>This is the analysis of mean SHAP values for variables describing various diseases, rounded to 3 decimal points. </a:t>
            </a:r>
            <a:endParaRPr dirty="0">
              <a:latin typeface="+mj-l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g143cef278ce_0_9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g143cef278ce_0_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mj-lt"/>
              </a:rPr>
              <a:t>We find higher values for long-term diseases such as diabetes, ADHD/ADD, and asthma, which require constant treatment and medication.</a:t>
            </a:r>
            <a:endParaRPr dirty="0">
              <a:latin typeface="+mj-lt"/>
            </a:endParaRPr>
          </a:p>
        </p:txBody>
      </p:sp>
    </p:spTree>
    <p:extLst>
      <p:ext uri="{BB962C8B-B14F-4D97-AF65-F5344CB8AC3E}">
        <p14:creationId xmlns:p14="http://schemas.microsoft.com/office/powerpoint/2010/main" val="2223393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g143cef278ce_0_9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g143cef278ce_0_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mj-lt"/>
              </a:rPr>
              <a:t>On the other hand, lower SHAP values are observed for heart diseases, including coronary heart disease, other heart diseases, and heart attacks.</a:t>
            </a:r>
            <a:endParaRPr dirty="0">
              <a:latin typeface="+mj-lt"/>
            </a:endParaRPr>
          </a:p>
        </p:txBody>
      </p:sp>
    </p:spTree>
    <p:extLst>
      <p:ext uri="{BB962C8B-B14F-4D97-AF65-F5344CB8AC3E}">
        <p14:creationId xmlns:p14="http://schemas.microsoft.com/office/powerpoint/2010/main" val="1664134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14231f69b35_1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14231f69b35_1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839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143cef278ce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143cef278ce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mj-lt"/>
              </a:rPr>
              <a:t>While some conclusions seem certain, it's challenging to judge if the knowledge revealed by XAI methods is accurate or just an artifact in the model or data, particularly when model performance isn't very high.</a:t>
            </a:r>
            <a:endParaRPr dirty="0">
              <a:latin typeface="+mj-l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143cef278ce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143cef278ce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mj-lt"/>
              </a:rPr>
              <a:t>Our analysis shows that XAI methods can be useful in identifying outliers and transforming complex models into simpler, self-interpretable models using SHAP.</a:t>
            </a:r>
            <a:endParaRPr dirty="0">
              <a:latin typeface="+mj-lt"/>
            </a:endParaRPr>
          </a:p>
        </p:txBody>
      </p:sp>
    </p:spTree>
    <p:extLst>
      <p:ext uri="{BB962C8B-B14F-4D97-AF65-F5344CB8AC3E}">
        <p14:creationId xmlns:p14="http://schemas.microsoft.com/office/powerpoint/2010/main" val="3191229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143cef278ce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143cef278ce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mj-lt"/>
              </a:rPr>
              <a:t>However, it's important to note that trying to explain instances and models won't always provide correct answers, but in most cases, it will help us ask the right questions.</a:t>
            </a:r>
            <a:endParaRPr dirty="0">
              <a:latin typeface="+mj-lt"/>
            </a:endParaRPr>
          </a:p>
        </p:txBody>
      </p:sp>
    </p:spTree>
    <p:extLst>
      <p:ext uri="{BB962C8B-B14F-4D97-AF65-F5344CB8AC3E}">
        <p14:creationId xmlns:p14="http://schemas.microsoft.com/office/powerpoint/2010/main" val="2501301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b1fa4ddd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b1fa4ddd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0258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D1D5DB"/>
                </a:solidFill>
                <a:effectLst/>
                <a:latin typeface="+mj-lt"/>
              </a:rPr>
              <a:t>In this presentation, we'll discuss models predicting annual healthcare expenditures based on MEPS large-scale surveys, using XAI algorithms for model diagnostics and understanding relationships</a:t>
            </a:r>
            <a:r>
              <a:rPr lang="en-US" b="0" i="0">
                <a:solidFill>
                  <a:srgbClr val="D1D5DB"/>
                </a:solidFill>
                <a:effectLst/>
                <a:latin typeface="+mj-lt"/>
              </a:rPr>
              <a:t>. </a:t>
            </a:r>
            <a:endParaRPr lang="en-US" dirty="0">
              <a:latin typeface="+mj-lt"/>
            </a:endParaRPr>
          </a:p>
          <a:p>
            <a:pPr marL="0" lvl="0" indent="0" algn="l" rtl="0">
              <a:spcBef>
                <a:spcPts val="0"/>
              </a:spcBef>
              <a:spcAft>
                <a:spcPts val="0"/>
              </a:spcAft>
              <a:buNone/>
            </a:pPr>
            <a:endParaRPr dirty="0">
              <a:latin typeface="+mj-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mj-lt"/>
              </a:rPr>
              <a:t>Key observations include potential errors in data collection, the importance of carefully designing methodologies for self-reported health status data, and the relationship between age and healthcare expenditures. Lastly, we'll explore the use of SHAP in complex models, which can improve performance, stability, and interpretability in simpler models.</a:t>
            </a:r>
            <a:endParaRPr dirty="0">
              <a:latin typeface="+mj-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14231f69b35_1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14231f69b35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let’s discuss the dataset that we’ve used</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43cef278ce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43cef278c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mn-lt"/>
              </a:rPr>
              <a:t>Meps</a:t>
            </a:r>
            <a:r>
              <a:rPr lang="en-US" dirty="0">
                <a:latin typeface="+mn-lt"/>
              </a:rPr>
              <a:t> </a:t>
            </a:r>
            <a:r>
              <a:rPr lang="en-US" b="0" i="0" dirty="0">
                <a:solidFill>
                  <a:srgbClr val="D1D5DB"/>
                </a:solidFill>
                <a:effectLst/>
                <a:latin typeface="+mn-lt"/>
              </a:rPr>
              <a:t>is used to analyze healthcare expenditures based on demographic and socio-economic factors. </a:t>
            </a:r>
          </a:p>
          <a:p>
            <a:pPr marL="0" lvl="0" indent="0" algn="l" rtl="0">
              <a:spcBef>
                <a:spcPts val="0"/>
              </a:spcBef>
              <a:spcAft>
                <a:spcPts val="0"/>
              </a:spcAft>
              <a:buNone/>
            </a:pPr>
            <a:r>
              <a:rPr lang="en-US" b="0" i="0" dirty="0">
                <a:solidFill>
                  <a:srgbClr val="D1D5DB"/>
                </a:solidFill>
                <a:effectLst/>
                <a:latin typeface="+mn-lt"/>
              </a:rPr>
              <a:t>The data, obtained through IBM's AIX360 and contains 18,350 observations</a:t>
            </a:r>
            <a:endParaRPr dirty="0">
              <a:latin typeface="+mn-l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0"/>
        <p:cNvGrpSpPr/>
        <p:nvPr/>
      </p:nvGrpSpPr>
      <p:grpSpPr>
        <a:xfrm>
          <a:off x="0" y="0"/>
          <a:ext cx="0" cy="0"/>
          <a:chOff x="0" y="0"/>
          <a:chExt cx="0" cy="0"/>
        </a:xfrm>
      </p:grpSpPr>
      <p:sp>
        <p:nvSpPr>
          <p:cNvPr id="1501" name="Google Shape;1501;g143cef278ce_0_1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2" name="Google Shape;1502;g143cef278ce_0_1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mn-lt"/>
              </a:rPr>
              <a:t>It has variables describing demographics, socio-economics, self-reported health status, diagnoses, and health limitations and on the right part of the slide you can see more precisely what they refer to</a:t>
            </a:r>
            <a:endParaRPr dirty="0">
              <a:latin typeface="+mn-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
        <p:cNvGrpSpPr/>
        <p:nvPr/>
      </p:nvGrpSpPr>
      <p:grpSpPr>
        <a:xfrm>
          <a:off x="0" y="0"/>
          <a:ext cx="0" cy="0"/>
          <a:chOff x="0" y="0"/>
          <a:chExt cx="0" cy="0"/>
        </a:xfrm>
      </p:grpSpPr>
      <p:sp>
        <p:nvSpPr>
          <p:cNvPr id="1733" name="Google Shape;1733;g1446e945cfd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4" name="Google Shape;1734;g1446e945cfd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the logarithmic scale of healthcare expenditure that we analyzed in our project. We limited it to 250k because of a few outliers.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14231f69b35_1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14231f69b35_1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ml model that we used was the gradient boost model.</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075402" y="-2502125"/>
            <a:ext cx="13705454" cy="10079450"/>
            <a:chOff x="-2075402" y="-2502125"/>
            <a:chExt cx="13705454" cy="10079450"/>
          </a:xfrm>
        </p:grpSpPr>
        <p:sp>
          <p:nvSpPr>
            <p:cNvPr id="10" name="Google Shape;10;p2"/>
            <p:cNvSpPr/>
            <p:nvPr/>
          </p:nvSpPr>
          <p:spPr>
            <a:xfrm rot="-2700000">
              <a:off x="4788992" y="736265"/>
              <a:ext cx="5667319" cy="56673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1408836" y="-183555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7641344" y="3518445"/>
              <a:ext cx="2170111" cy="2170111"/>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subTitle" idx="1"/>
          </p:nvPr>
        </p:nvSpPr>
        <p:spPr>
          <a:xfrm rot="-566">
            <a:off x="2749600" y="3425400"/>
            <a:ext cx="3645000" cy="426300"/>
          </a:xfrm>
          <a:prstGeom prst="rect">
            <a:avLst/>
          </a:prstGeom>
          <a:solidFill>
            <a:schemeClr val="dk2"/>
          </a:solidFill>
          <a:ln w="76200" cap="flat" cmpd="sng">
            <a:solidFill>
              <a:schemeClr val="dk2"/>
            </a:solidFill>
            <a:prstDash val="solid"/>
            <a:round/>
            <a:headEnd type="none" w="sm" len="sm"/>
            <a:tailEnd type="none" w="sm" len="sm"/>
          </a:ln>
          <a:effectLst>
            <a:outerShdw blurRad="71438" dist="57150" dir="8400000" algn="bl" rotWithShape="0">
              <a:schemeClr val="accent1">
                <a:alpha val="31000"/>
              </a:scheme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6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35"/>
        <p:cNvGrpSpPr/>
        <p:nvPr/>
      </p:nvGrpSpPr>
      <p:grpSpPr>
        <a:xfrm>
          <a:off x="0" y="0"/>
          <a:ext cx="0" cy="0"/>
          <a:chOff x="0" y="0"/>
          <a:chExt cx="0" cy="0"/>
        </a:xfrm>
      </p:grpSpPr>
      <p:sp>
        <p:nvSpPr>
          <p:cNvPr id="136" name="Google Shape;136;p18"/>
          <p:cNvSpPr txBox="1">
            <a:spLocks noGrp="1"/>
          </p:cNvSpPr>
          <p:nvPr>
            <p:ph type="title" hasCustomPrompt="1"/>
          </p:nvPr>
        </p:nvSpPr>
        <p:spPr>
          <a:xfrm>
            <a:off x="1001350" y="539988"/>
            <a:ext cx="1514700" cy="1255200"/>
          </a:xfrm>
          <a:prstGeom prst="rect">
            <a:avLst/>
          </a:prstGeom>
          <a:solidFill>
            <a:schemeClr val="lt1"/>
          </a:solidFill>
          <a:ln w="76200" cap="flat" cmpd="sng">
            <a:solidFill>
              <a:schemeClr val="lt1"/>
            </a:solidFill>
            <a:prstDash val="solid"/>
            <a:round/>
            <a:headEnd type="none" w="sm" len="sm"/>
            <a:tailEnd type="none" w="sm" len="sm"/>
          </a:ln>
          <a:effectLst>
            <a:outerShdw blurRad="85725" dist="57150" dir="7800000" algn="bl" rotWithShape="0">
              <a:schemeClr val="accent1">
                <a:alpha val="30000"/>
              </a:schemeClr>
            </a:outerShdw>
          </a:effectLst>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7500">
                <a:solidFill>
                  <a:schemeClr val="dk2"/>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t>xx%</a:t>
            </a:r>
          </a:p>
        </p:txBody>
      </p:sp>
      <p:sp>
        <p:nvSpPr>
          <p:cNvPr id="137" name="Google Shape;137;p18"/>
          <p:cNvSpPr txBox="1">
            <a:spLocks noGrp="1"/>
          </p:cNvSpPr>
          <p:nvPr>
            <p:ph type="subTitle" idx="1"/>
          </p:nvPr>
        </p:nvSpPr>
        <p:spPr>
          <a:xfrm rot="231">
            <a:off x="1001350" y="4145260"/>
            <a:ext cx="4471500" cy="458100"/>
          </a:xfrm>
          <a:prstGeom prst="rect">
            <a:avLst/>
          </a:prstGeom>
          <a:solidFill>
            <a:schemeClr val="dk2"/>
          </a:solidFill>
          <a:ln>
            <a:noFill/>
          </a:ln>
          <a:effectLst>
            <a:outerShdw blurRad="85725" dist="57150" dir="7800000" algn="bl" rotWithShape="0">
              <a:schemeClr val="accent1">
                <a:alpha val="30000"/>
              </a:schemeClr>
            </a:outerShdw>
          </a:effectLst>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8" name="Google Shape;138;p18"/>
          <p:cNvSpPr txBox="1">
            <a:spLocks noGrp="1"/>
          </p:cNvSpPr>
          <p:nvPr>
            <p:ph type="title" idx="2"/>
          </p:nvPr>
        </p:nvSpPr>
        <p:spPr>
          <a:xfrm>
            <a:off x="1001350" y="1998149"/>
            <a:ext cx="4471500" cy="1944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grpSp>
        <p:nvGrpSpPr>
          <p:cNvPr id="139" name="Google Shape;139;p18"/>
          <p:cNvGrpSpPr/>
          <p:nvPr/>
        </p:nvGrpSpPr>
        <p:grpSpPr>
          <a:xfrm>
            <a:off x="-2630000" y="-2329394"/>
            <a:ext cx="11508150" cy="10179125"/>
            <a:chOff x="-2630000" y="-2329394"/>
            <a:chExt cx="11508150" cy="10179125"/>
          </a:xfrm>
        </p:grpSpPr>
        <p:sp>
          <p:nvSpPr>
            <p:cNvPr id="140" name="Google Shape;140;p18"/>
            <p:cNvSpPr/>
            <p:nvPr/>
          </p:nvSpPr>
          <p:spPr>
            <a:xfrm rot="-2700000">
              <a:off x="5177351" y="-1830806"/>
              <a:ext cx="2407699" cy="2408123"/>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rot="-2700000">
              <a:off x="-2131199" y="2525194"/>
              <a:ext cx="2407699" cy="2408123"/>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rot="-2700000">
              <a:off x="5971651" y="4943019"/>
              <a:ext cx="2407699" cy="2408123"/>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143"/>
        <p:cNvGrpSpPr/>
        <p:nvPr/>
      </p:nvGrpSpPr>
      <p:grpSpPr>
        <a:xfrm>
          <a:off x="0" y="0"/>
          <a:ext cx="0" cy="0"/>
          <a:chOff x="0" y="0"/>
          <a:chExt cx="0" cy="0"/>
        </a:xfrm>
      </p:grpSpPr>
      <p:sp>
        <p:nvSpPr>
          <p:cNvPr id="144" name="Google Shape;144;p19"/>
          <p:cNvSpPr txBox="1">
            <a:spLocks noGrp="1"/>
          </p:cNvSpPr>
          <p:nvPr>
            <p:ph type="title" hasCustomPrompt="1"/>
          </p:nvPr>
        </p:nvSpPr>
        <p:spPr>
          <a:xfrm>
            <a:off x="6138000" y="540000"/>
            <a:ext cx="1780800" cy="1326000"/>
          </a:xfrm>
          <a:prstGeom prst="rect">
            <a:avLst/>
          </a:prstGeom>
          <a:solidFill>
            <a:schemeClr val="lt1"/>
          </a:solidFill>
          <a:ln w="76200" cap="flat" cmpd="sng">
            <a:solidFill>
              <a:schemeClr val="lt1"/>
            </a:solidFill>
            <a:prstDash val="solid"/>
            <a:round/>
            <a:headEnd type="none" w="sm" len="sm"/>
            <a:tailEnd type="none" w="sm" len="sm"/>
          </a:ln>
          <a:effectLst>
            <a:outerShdw blurRad="100013" dist="66675" dir="6600000" algn="bl" rotWithShape="0">
              <a:schemeClr val="accent1">
                <a:alpha val="30000"/>
              </a:schemeClr>
            </a:outerShdw>
          </a:effectLst>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7500">
                <a:solidFill>
                  <a:schemeClr val="dk2"/>
                </a:solidFill>
              </a:defRPr>
            </a:lvl1pPr>
            <a:lvl2pPr lvl="1" algn="r" rtl="0">
              <a:spcBef>
                <a:spcPts val="0"/>
              </a:spcBef>
              <a:spcAft>
                <a:spcPts val="0"/>
              </a:spcAft>
              <a:buClr>
                <a:schemeClr val="lt1"/>
              </a:buClr>
              <a:buSzPts val="6000"/>
              <a:buNone/>
              <a:defRPr sz="6000">
                <a:solidFill>
                  <a:schemeClr val="lt1"/>
                </a:solidFill>
              </a:defRPr>
            </a:lvl2pPr>
            <a:lvl3pPr lvl="2" algn="r" rtl="0">
              <a:spcBef>
                <a:spcPts val="0"/>
              </a:spcBef>
              <a:spcAft>
                <a:spcPts val="0"/>
              </a:spcAft>
              <a:buClr>
                <a:schemeClr val="lt1"/>
              </a:buClr>
              <a:buSzPts val="6000"/>
              <a:buNone/>
              <a:defRPr sz="6000">
                <a:solidFill>
                  <a:schemeClr val="lt1"/>
                </a:solidFill>
              </a:defRPr>
            </a:lvl3pPr>
            <a:lvl4pPr lvl="3" algn="r" rtl="0">
              <a:spcBef>
                <a:spcPts val="0"/>
              </a:spcBef>
              <a:spcAft>
                <a:spcPts val="0"/>
              </a:spcAft>
              <a:buClr>
                <a:schemeClr val="lt1"/>
              </a:buClr>
              <a:buSzPts val="6000"/>
              <a:buNone/>
              <a:defRPr sz="6000">
                <a:solidFill>
                  <a:schemeClr val="lt1"/>
                </a:solidFill>
              </a:defRPr>
            </a:lvl4pPr>
            <a:lvl5pPr lvl="4" algn="r" rtl="0">
              <a:spcBef>
                <a:spcPts val="0"/>
              </a:spcBef>
              <a:spcAft>
                <a:spcPts val="0"/>
              </a:spcAft>
              <a:buClr>
                <a:schemeClr val="lt1"/>
              </a:buClr>
              <a:buSzPts val="6000"/>
              <a:buNone/>
              <a:defRPr sz="6000">
                <a:solidFill>
                  <a:schemeClr val="lt1"/>
                </a:solidFill>
              </a:defRPr>
            </a:lvl5pPr>
            <a:lvl6pPr lvl="5" algn="r" rtl="0">
              <a:spcBef>
                <a:spcPts val="0"/>
              </a:spcBef>
              <a:spcAft>
                <a:spcPts val="0"/>
              </a:spcAft>
              <a:buClr>
                <a:schemeClr val="lt1"/>
              </a:buClr>
              <a:buSzPts val="6000"/>
              <a:buNone/>
              <a:defRPr sz="6000">
                <a:solidFill>
                  <a:schemeClr val="lt1"/>
                </a:solidFill>
              </a:defRPr>
            </a:lvl6pPr>
            <a:lvl7pPr lvl="6" algn="r" rtl="0">
              <a:spcBef>
                <a:spcPts val="0"/>
              </a:spcBef>
              <a:spcAft>
                <a:spcPts val="0"/>
              </a:spcAft>
              <a:buClr>
                <a:schemeClr val="lt1"/>
              </a:buClr>
              <a:buSzPts val="6000"/>
              <a:buNone/>
              <a:defRPr sz="6000">
                <a:solidFill>
                  <a:schemeClr val="lt1"/>
                </a:solidFill>
              </a:defRPr>
            </a:lvl7pPr>
            <a:lvl8pPr lvl="7" algn="r" rtl="0">
              <a:spcBef>
                <a:spcPts val="0"/>
              </a:spcBef>
              <a:spcAft>
                <a:spcPts val="0"/>
              </a:spcAft>
              <a:buClr>
                <a:schemeClr val="lt1"/>
              </a:buClr>
              <a:buSzPts val="6000"/>
              <a:buNone/>
              <a:defRPr sz="6000">
                <a:solidFill>
                  <a:schemeClr val="lt1"/>
                </a:solidFill>
              </a:defRPr>
            </a:lvl8pPr>
            <a:lvl9pPr lvl="8" algn="r" rtl="0">
              <a:spcBef>
                <a:spcPts val="0"/>
              </a:spcBef>
              <a:spcAft>
                <a:spcPts val="0"/>
              </a:spcAft>
              <a:buClr>
                <a:schemeClr val="lt1"/>
              </a:buClr>
              <a:buSzPts val="6000"/>
              <a:buNone/>
              <a:defRPr sz="6000">
                <a:solidFill>
                  <a:schemeClr val="lt1"/>
                </a:solidFill>
              </a:defRPr>
            </a:lvl9pPr>
          </a:lstStyle>
          <a:p>
            <a:r>
              <a:t>xx%</a:t>
            </a:r>
          </a:p>
        </p:txBody>
      </p:sp>
      <p:sp>
        <p:nvSpPr>
          <p:cNvPr id="145" name="Google Shape;145;p19"/>
          <p:cNvSpPr txBox="1">
            <a:spLocks noGrp="1"/>
          </p:cNvSpPr>
          <p:nvPr>
            <p:ph type="subTitle" idx="1"/>
          </p:nvPr>
        </p:nvSpPr>
        <p:spPr>
          <a:xfrm rot="237">
            <a:off x="3558600" y="4145238"/>
            <a:ext cx="4360200" cy="458100"/>
          </a:xfrm>
          <a:prstGeom prst="rect">
            <a:avLst/>
          </a:prstGeom>
          <a:solidFill>
            <a:schemeClr val="dk2"/>
          </a:solidFill>
          <a:ln w="76200" cap="flat" cmpd="sng">
            <a:solidFill>
              <a:schemeClr val="dk2"/>
            </a:solidFill>
            <a:prstDash val="solid"/>
            <a:round/>
            <a:headEnd type="none" w="sm" len="sm"/>
            <a:tailEnd type="none" w="sm" len="sm"/>
          </a:ln>
          <a:effectLst>
            <a:outerShdw blurRad="100013" dist="66675" dir="6600000" algn="bl" rotWithShape="0">
              <a:schemeClr val="accent1">
                <a:alpha val="30000"/>
              </a:schemeClr>
            </a:outerShdw>
          </a:effectLst>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46" name="Google Shape;146;p19"/>
          <p:cNvSpPr txBox="1">
            <a:spLocks noGrp="1"/>
          </p:cNvSpPr>
          <p:nvPr>
            <p:ph type="title" idx="2"/>
          </p:nvPr>
        </p:nvSpPr>
        <p:spPr>
          <a:xfrm>
            <a:off x="3115250" y="2031900"/>
            <a:ext cx="4803600" cy="1947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60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grpSp>
        <p:nvGrpSpPr>
          <p:cNvPr id="147" name="Google Shape;147;p19"/>
          <p:cNvGrpSpPr/>
          <p:nvPr/>
        </p:nvGrpSpPr>
        <p:grpSpPr>
          <a:xfrm>
            <a:off x="-1240901" y="2043150"/>
            <a:ext cx="11509676" cy="3860850"/>
            <a:chOff x="-1240901" y="2043150"/>
            <a:chExt cx="11509676" cy="3860850"/>
          </a:xfrm>
        </p:grpSpPr>
        <p:sp>
          <p:nvSpPr>
            <p:cNvPr id="148" name="Google Shape;148;p19"/>
            <p:cNvSpPr/>
            <p:nvPr/>
          </p:nvSpPr>
          <p:spPr>
            <a:xfrm rot="-2700000">
              <a:off x="-839696" y="2533080"/>
              <a:ext cx="1937190" cy="193719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rot="-2700000">
              <a:off x="1472330" y="4261080"/>
              <a:ext cx="1361039" cy="136103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rot="-2700000">
              <a:off x="8625855" y="2325030"/>
              <a:ext cx="1361039" cy="136103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3">
  <p:cSld name="SECTION_HEADER_2_1">
    <p:spTree>
      <p:nvGrpSpPr>
        <p:cNvPr id="1" name="Shape 151"/>
        <p:cNvGrpSpPr/>
        <p:nvPr/>
      </p:nvGrpSpPr>
      <p:grpSpPr>
        <a:xfrm>
          <a:off x="0" y="0"/>
          <a:ext cx="0" cy="0"/>
          <a:chOff x="0" y="0"/>
          <a:chExt cx="0" cy="0"/>
        </a:xfrm>
      </p:grpSpPr>
      <p:sp>
        <p:nvSpPr>
          <p:cNvPr id="152" name="Google Shape;152;p20"/>
          <p:cNvSpPr txBox="1">
            <a:spLocks noGrp="1"/>
          </p:cNvSpPr>
          <p:nvPr>
            <p:ph type="title" hasCustomPrompt="1"/>
          </p:nvPr>
        </p:nvSpPr>
        <p:spPr>
          <a:xfrm>
            <a:off x="1100563" y="1908750"/>
            <a:ext cx="1416600" cy="1326000"/>
          </a:xfrm>
          <a:prstGeom prst="rect">
            <a:avLst/>
          </a:prstGeom>
          <a:solidFill>
            <a:schemeClr val="lt1"/>
          </a:solidFill>
          <a:ln w="76200" cap="flat" cmpd="sng">
            <a:solidFill>
              <a:schemeClr val="lt1"/>
            </a:solidFill>
            <a:prstDash val="solid"/>
            <a:round/>
            <a:headEnd type="none" w="sm" len="sm"/>
            <a:tailEnd type="none" w="sm" len="sm"/>
          </a:ln>
          <a:effectLst>
            <a:outerShdw blurRad="100013" dist="66675" dir="6599999" algn="bl" rotWithShape="0">
              <a:schemeClr val="accent1">
                <a:alpha val="30000"/>
              </a:schemeClr>
            </a:outerShdw>
          </a:effectLst>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7500">
                <a:solidFill>
                  <a:schemeClr val="dk2"/>
                </a:solidFill>
              </a:defRPr>
            </a:lvl1pPr>
            <a:lvl2pPr lvl="1" algn="r" rtl="0">
              <a:spcBef>
                <a:spcPts val="0"/>
              </a:spcBef>
              <a:spcAft>
                <a:spcPts val="0"/>
              </a:spcAft>
              <a:buClr>
                <a:schemeClr val="lt1"/>
              </a:buClr>
              <a:buSzPts val="6000"/>
              <a:buNone/>
              <a:defRPr sz="6000">
                <a:solidFill>
                  <a:schemeClr val="lt1"/>
                </a:solidFill>
              </a:defRPr>
            </a:lvl2pPr>
            <a:lvl3pPr lvl="2" algn="r" rtl="0">
              <a:spcBef>
                <a:spcPts val="0"/>
              </a:spcBef>
              <a:spcAft>
                <a:spcPts val="0"/>
              </a:spcAft>
              <a:buClr>
                <a:schemeClr val="lt1"/>
              </a:buClr>
              <a:buSzPts val="6000"/>
              <a:buNone/>
              <a:defRPr sz="6000">
                <a:solidFill>
                  <a:schemeClr val="lt1"/>
                </a:solidFill>
              </a:defRPr>
            </a:lvl3pPr>
            <a:lvl4pPr lvl="3" algn="r" rtl="0">
              <a:spcBef>
                <a:spcPts val="0"/>
              </a:spcBef>
              <a:spcAft>
                <a:spcPts val="0"/>
              </a:spcAft>
              <a:buClr>
                <a:schemeClr val="lt1"/>
              </a:buClr>
              <a:buSzPts val="6000"/>
              <a:buNone/>
              <a:defRPr sz="6000">
                <a:solidFill>
                  <a:schemeClr val="lt1"/>
                </a:solidFill>
              </a:defRPr>
            </a:lvl4pPr>
            <a:lvl5pPr lvl="4" algn="r" rtl="0">
              <a:spcBef>
                <a:spcPts val="0"/>
              </a:spcBef>
              <a:spcAft>
                <a:spcPts val="0"/>
              </a:spcAft>
              <a:buClr>
                <a:schemeClr val="lt1"/>
              </a:buClr>
              <a:buSzPts val="6000"/>
              <a:buNone/>
              <a:defRPr sz="6000">
                <a:solidFill>
                  <a:schemeClr val="lt1"/>
                </a:solidFill>
              </a:defRPr>
            </a:lvl5pPr>
            <a:lvl6pPr lvl="5" algn="r" rtl="0">
              <a:spcBef>
                <a:spcPts val="0"/>
              </a:spcBef>
              <a:spcAft>
                <a:spcPts val="0"/>
              </a:spcAft>
              <a:buClr>
                <a:schemeClr val="lt1"/>
              </a:buClr>
              <a:buSzPts val="6000"/>
              <a:buNone/>
              <a:defRPr sz="6000">
                <a:solidFill>
                  <a:schemeClr val="lt1"/>
                </a:solidFill>
              </a:defRPr>
            </a:lvl6pPr>
            <a:lvl7pPr lvl="6" algn="r" rtl="0">
              <a:spcBef>
                <a:spcPts val="0"/>
              </a:spcBef>
              <a:spcAft>
                <a:spcPts val="0"/>
              </a:spcAft>
              <a:buClr>
                <a:schemeClr val="lt1"/>
              </a:buClr>
              <a:buSzPts val="6000"/>
              <a:buNone/>
              <a:defRPr sz="6000">
                <a:solidFill>
                  <a:schemeClr val="lt1"/>
                </a:solidFill>
              </a:defRPr>
            </a:lvl7pPr>
            <a:lvl8pPr lvl="7" algn="r" rtl="0">
              <a:spcBef>
                <a:spcPts val="0"/>
              </a:spcBef>
              <a:spcAft>
                <a:spcPts val="0"/>
              </a:spcAft>
              <a:buClr>
                <a:schemeClr val="lt1"/>
              </a:buClr>
              <a:buSzPts val="6000"/>
              <a:buNone/>
              <a:defRPr sz="6000">
                <a:solidFill>
                  <a:schemeClr val="lt1"/>
                </a:solidFill>
              </a:defRPr>
            </a:lvl8pPr>
            <a:lvl9pPr lvl="8" algn="r" rtl="0">
              <a:spcBef>
                <a:spcPts val="0"/>
              </a:spcBef>
              <a:spcAft>
                <a:spcPts val="0"/>
              </a:spcAft>
              <a:buClr>
                <a:schemeClr val="lt1"/>
              </a:buClr>
              <a:buSzPts val="6000"/>
              <a:buNone/>
              <a:defRPr sz="6000">
                <a:solidFill>
                  <a:schemeClr val="lt1"/>
                </a:solidFill>
              </a:defRPr>
            </a:lvl9pPr>
          </a:lstStyle>
          <a:p>
            <a:r>
              <a:t>xx%</a:t>
            </a:r>
          </a:p>
        </p:txBody>
      </p:sp>
      <p:sp>
        <p:nvSpPr>
          <p:cNvPr id="153" name="Google Shape;153;p20"/>
          <p:cNvSpPr txBox="1">
            <a:spLocks noGrp="1"/>
          </p:cNvSpPr>
          <p:nvPr>
            <p:ph type="subTitle" idx="1"/>
          </p:nvPr>
        </p:nvSpPr>
        <p:spPr>
          <a:xfrm rot="237">
            <a:off x="2899862" y="3286163"/>
            <a:ext cx="4360200" cy="458100"/>
          </a:xfrm>
          <a:prstGeom prst="rect">
            <a:avLst/>
          </a:prstGeom>
          <a:solidFill>
            <a:schemeClr val="dk2"/>
          </a:solidFill>
          <a:ln w="76200" cap="flat" cmpd="sng">
            <a:solidFill>
              <a:schemeClr val="dk2"/>
            </a:solidFill>
            <a:prstDash val="solid"/>
            <a:round/>
            <a:headEnd type="none" w="sm" len="sm"/>
            <a:tailEnd type="none" w="sm" len="sm"/>
          </a:ln>
          <a:effectLst>
            <a:outerShdw blurRad="100013" dist="66675" dir="6599999" algn="bl" rotWithShape="0">
              <a:schemeClr val="accent1">
                <a:alpha val="30000"/>
              </a:schemeClr>
            </a:outerShdw>
          </a:effectLst>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4" name="Google Shape;154;p20"/>
          <p:cNvSpPr txBox="1">
            <a:spLocks noGrp="1"/>
          </p:cNvSpPr>
          <p:nvPr>
            <p:ph type="title" idx="2"/>
          </p:nvPr>
        </p:nvSpPr>
        <p:spPr>
          <a:xfrm>
            <a:off x="2899638" y="1399075"/>
            <a:ext cx="5143800" cy="194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6000"/>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grpSp>
        <p:nvGrpSpPr>
          <p:cNvPr id="155" name="Google Shape;155;p20"/>
          <p:cNvGrpSpPr/>
          <p:nvPr/>
        </p:nvGrpSpPr>
        <p:grpSpPr>
          <a:xfrm>
            <a:off x="-1051696" y="-3152525"/>
            <a:ext cx="13054768" cy="12047850"/>
            <a:chOff x="-1051696" y="-3152525"/>
            <a:chExt cx="13054768" cy="12047850"/>
          </a:xfrm>
        </p:grpSpPr>
        <p:sp>
          <p:nvSpPr>
            <p:cNvPr id="156" name="Google Shape;156;p20"/>
            <p:cNvSpPr/>
            <p:nvPr/>
          </p:nvSpPr>
          <p:spPr>
            <a:xfrm rot="-2700000">
              <a:off x="3183739" y="5010291"/>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rot="-2700000">
              <a:off x="8118039" y="1451816"/>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rot="-2700000">
              <a:off x="6211589" y="-2485959"/>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rot="-2700000">
              <a:off x="1311084" y="4124617"/>
              <a:ext cx="1835791" cy="1835791"/>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rot="-2700000">
              <a:off x="-671491" y="-616033"/>
              <a:ext cx="1835791" cy="1835791"/>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720000" y="2921326"/>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0" name="Google Shape;180;p23"/>
          <p:cNvSpPr txBox="1">
            <a:spLocks noGrp="1"/>
          </p:cNvSpPr>
          <p:nvPr>
            <p:ph type="subTitle" idx="1"/>
          </p:nvPr>
        </p:nvSpPr>
        <p:spPr>
          <a:xfrm>
            <a:off x="720000" y="3218854"/>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3"/>
          <p:cNvSpPr txBox="1">
            <a:spLocks noGrp="1"/>
          </p:cNvSpPr>
          <p:nvPr>
            <p:ph type="title" idx="2"/>
          </p:nvPr>
        </p:nvSpPr>
        <p:spPr>
          <a:xfrm>
            <a:off x="3428856" y="2921337"/>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2" name="Google Shape;182;p23"/>
          <p:cNvSpPr txBox="1">
            <a:spLocks noGrp="1"/>
          </p:cNvSpPr>
          <p:nvPr>
            <p:ph type="subTitle" idx="3"/>
          </p:nvPr>
        </p:nvSpPr>
        <p:spPr>
          <a:xfrm>
            <a:off x="3428853" y="3218867"/>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3"/>
          <p:cNvSpPr txBox="1">
            <a:spLocks noGrp="1"/>
          </p:cNvSpPr>
          <p:nvPr>
            <p:ph type="title" idx="4"/>
          </p:nvPr>
        </p:nvSpPr>
        <p:spPr>
          <a:xfrm>
            <a:off x="6137700" y="2921326"/>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4" name="Google Shape;184;p23"/>
          <p:cNvSpPr txBox="1">
            <a:spLocks noGrp="1"/>
          </p:cNvSpPr>
          <p:nvPr>
            <p:ph type="subTitle" idx="5"/>
          </p:nvPr>
        </p:nvSpPr>
        <p:spPr>
          <a:xfrm>
            <a:off x="6137694" y="3218879"/>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3"/>
          <p:cNvSpPr txBox="1">
            <a:spLocks noGrp="1"/>
          </p:cNvSpPr>
          <p:nvPr>
            <p:ph type="title" idx="6"/>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86" name="Google Shape;186;p23"/>
          <p:cNvGrpSpPr/>
          <p:nvPr/>
        </p:nvGrpSpPr>
        <p:grpSpPr>
          <a:xfrm>
            <a:off x="-2484577" y="-2104200"/>
            <a:ext cx="12855001" cy="11050900"/>
            <a:chOff x="-2484577" y="-2104200"/>
            <a:chExt cx="12855001" cy="11050900"/>
          </a:xfrm>
        </p:grpSpPr>
        <p:sp>
          <p:nvSpPr>
            <p:cNvPr id="187" name="Google Shape;187;p2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rot="-2700000">
              <a:off x="8230736" y="717437"/>
              <a:ext cx="1772575" cy="177257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98"/>
        <p:cNvGrpSpPr/>
        <p:nvPr/>
      </p:nvGrpSpPr>
      <p:grpSpPr>
        <a:xfrm>
          <a:off x="0" y="0"/>
          <a:ext cx="0" cy="0"/>
          <a:chOff x="0" y="0"/>
          <a:chExt cx="0" cy="0"/>
        </a:xfrm>
      </p:grpSpPr>
      <p:sp>
        <p:nvSpPr>
          <p:cNvPr id="299" name="Google Shape;299;p30"/>
          <p:cNvSpPr txBox="1">
            <a:spLocks noGrp="1"/>
          </p:cNvSpPr>
          <p:nvPr>
            <p:ph type="ctrTitle"/>
          </p:nvPr>
        </p:nvSpPr>
        <p:spPr>
          <a:xfrm>
            <a:off x="2963700" y="735925"/>
            <a:ext cx="3216600" cy="1058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00" name="Google Shape;300;p30"/>
          <p:cNvSpPr txBox="1">
            <a:spLocks noGrp="1"/>
          </p:cNvSpPr>
          <p:nvPr>
            <p:ph type="subTitle" idx="1"/>
          </p:nvPr>
        </p:nvSpPr>
        <p:spPr>
          <a:xfrm>
            <a:off x="2963700" y="1740148"/>
            <a:ext cx="3216600" cy="1227900"/>
          </a:xfrm>
          <a:prstGeom prst="rect">
            <a:avLst/>
          </a:prstGeom>
          <a:solidFill>
            <a:schemeClr val="dk2"/>
          </a:solidFill>
          <a:ln w="76200" cap="flat" cmpd="sng">
            <a:solidFill>
              <a:schemeClr val="dk2"/>
            </a:solidFill>
            <a:prstDash val="solid"/>
            <a:round/>
            <a:headEnd type="none" w="sm" len="sm"/>
            <a:tailEnd type="none" w="sm" len="sm"/>
          </a:ln>
          <a:effectLst>
            <a:outerShdw blurRad="85725" dist="57150" dir="7800000" algn="bl" rotWithShape="0">
              <a:schemeClr val="accent1">
                <a:alpha val="4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30"/>
          <p:cNvSpPr txBox="1">
            <a:spLocks noGrp="1"/>
          </p:cNvSpPr>
          <p:nvPr>
            <p:ph type="subTitle" idx="2"/>
          </p:nvPr>
        </p:nvSpPr>
        <p:spPr>
          <a:xfrm rot="-1283">
            <a:off x="2963700" y="3988172"/>
            <a:ext cx="3216600" cy="418800"/>
          </a:xfrm>
          <a:prstGeom prst="rect">
            <a:avLst/>
          </a:prstGeom>
          <a:solidFill>
            <a:schemeClr val="dk2"/>
          </a:solidFill>
          <a:ln w="76200" cap="flat" cmpd="sng">
            <a:solidFill>
              <a:schemeClr val="dk2"/>
            </a:solidFill>
            <a:prstDash val="solid"/>
            <a:round/>
            <a:headEnd type="none" w="sm" len="sm"/>
            <a:tailEnd type="none" w="sm" len="sm"/>
          </a:ln>
          <a:effectLst>
            <a:outerShdw blurRad="85725" dist="57150" dir="7800000" algn="bl" rotWithShape="0">
              <a:schemeClr val="accent1">
                <a:alpha val="4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2" name="Google Shape;302;p30"/>
          <p:cNvGrpSpPr/>
          <p:nvPr/>
        </p:nvGrpSpPr>
        <p:grpSpPr>
          <a:xfrm>
            <a:off x="-2177077" y="-3531525"/>
            <a:ext cx="12484131" cy="9533450"/>
            <a:chOff x="-2177077" y="-3531525"/>
            <a:chExt cx="12484131" cy="9533450"/>
          </a:xfrm>
        </p:grpSpPr>
        <p:sp>
          <p:nvSpPr>
            <p:cNvPr id="303" name="Google Shape;303;p30"/>
            <p:cNvSpPr/>
            <p:nvPr/>
          </p:nvSpPr>
          <p:spPr>
            <a:xfrm rot="-2700000">
              <a:off x="-1510511" y="2116891"/>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rot="-2700000">
              <a:off x="5649689" y="-2864959"/>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rot="-2700000">
              <a:off x="-316686" y="-936927"/>
              <a:ext cx="2073379" cy="207337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rot="-2700000">
              <a:off x="7804264" y="599398"/>
              <a:ext cx="2073379" cy="20733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rot="-2700000">
              <a:off x="6907889" y="4104075"/>
              <a:ext cx="1210425" cy="121042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30"/>
          <p:cNvSpPr txBox="1"/>
          <p:nvPr/>
        </p:nvSpPr>
        <p:spPr>
          <a:xfrm>
            <a:off x="2963700" y="3102210"/>
            <a:ext cx="3216600" cy="751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chemeClr val="dk1"/>
                </a:solidFill>
                <a:latin typeface="Assistant"/>
                <a:ea typeface="Assistant"/>
                <a:cs typeface="Assistant"/>
                <a:sym typeface="Assistant"/>
              </a:rPr>
              <a:t>CREDITS:</a:t>
            </a:r>
            <a:r>
              <a:rPr lang="en" sz="1100">
                <a:solidFill>
                  <a:schemeClr val="dk1"/>
                </a:solidFill>
                <a:latin typeface="Assistant"/>
                <a:ea typeface="Assistant"/>
                <a:cs typeface="Assistant"/>
                <a:sym typeface="Assistant"/>
              </a:rPr>
              <a:t> This presentation template was created by </a:t>
            </a:r>
            <a:r>
              <a:rPr lang="en" sz="1100" b="1">
                <a:solidFill>
                  <a:schemeClr val="dk1"/>
                </a:solidFill>
                <a:uFill>
                  <a:noFill/>
                </a:uFill>
                <a:latin typeface="Assistant"/>
                <a:ea typeface="Assistant"/>
                <a:cs typeface="Assistant"/>
                <a:sym typeface="Assistant"/>
                <a:hlinkClick r:id="rId2">
                  <a:extLst>
                    <a:ext uri="{A12FA001-AC4F-418D-AE19-62706E023703}">
                      <ahyp:hlinkClr xmlns:ahyp="http://schemas.microsoft.com/office/drawing/2018/hyperlinkcolor" val="tx"/>
                    </a:ext>
                  </a:extLst>
                </a:hlinkClick>
              </a:rPr>
              <a:t>Slidesgo</a:t>
            </a:r>
            <a:r>
              <a:rPr lang="en" sz="1100" b="1">
                <a:solidFill>
                  <a:schemeClr val="dk1"/>
                </a:solidFill>
                <a:latin typeface="Assistant"/>
                <a:ea typeface="Assistant"/>
                <a:cs typeface="Assistant"/>
                <a:sym typeface="Assistant"/>
              </a:rPr>
              <a:t>,</a:t>
            </a:r>
            <a:r>
              <a:rPr lang="en" sz="1100">
                <a:solidFill>
                  <a:schemeClr val="dk1"/>
                </a:solidFill>
                <a:latin typeface="Assistant"/>
                <a:ea typeface="Assistant"/>
                <a:cs typeface="Assistant"/>
                <a:sym typeface="Assistant"/>
              </a:rPr>
              <a:t> including icons by </a:t>
            </a:r>
            <a:r>
              <a:rPr lang="en" sz="1100" b="1">
                <a:solidFill>
                  <a:schemeClr val="dk1"/>
                </a:solidFill>
                <a:uFill>
                  <a:noFill/>
                </a:u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Flaticon</a:t>
            </a:r>
            <a:r>
              <a:rPr lang="en" sz="1100" b="1">
                <a:solidFill>
                  <a:schemeClr val="dk1"/>
                </a:solidFill>
                <a:latin typeface="Assistant"/>
                <a:ea typeface="Assistant"/>
                <a:cs typeface="Assistant"/>
                <a:sym typeface="Assistant"/>
              </a:rPr>
              <a:t>,</a:t>
            </a:r>
            <a:r>
              <a:rPr lang="en" sz="1100">
                <a:solidFill>
                  <a:schemeClr val="dk1"/>
                </a:solidFill>
                <a:latin typeface="Assistant"/>
                <a:ea typeface="Assistant"/>
                <a:cs typeface="Assistant"/>
                <a:sym typeface="Assistant"/>
              </a:rPr>
              <a:t> and infographics &amp; images by </a:t>
            </a:r>
            <a:r>
              <a:rPr lang="en" sz="1100" b="1">
                <a:solidFill>
                  <a:schemeClr val="dk1"/>
                </a:solidFill>
                <a:uFill>
                  <a:noFill/>
                </a:u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Freepik</a:t>
            </a:r>
            <a:endParaRPr sz="1100" b="1">
              <a:solidFill>
                <a:schemeClr val="dk1"/>
              </a:solidFill>
              <a:latin typeface="Assistant"/>
              <a:ea typeface="Assistant"/>
              <a:cs typeface="Assistant"/>
              <a:sym typeface="Assistan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9"/>
        <p:cNvGrpSpPr/>
        <p:nvPr/>
      </p:nvGrpSpPr>
      <p:grpSpPr>
        <a:xfrm>
          <a:off x="0" y="0"/>
          <a:ext cx="0" cy="0"/>
          <a:chOff x="0" y="0"/>
          <a:chExt cx="0" cy="0"/>
        </a:xfrm>
      </p:grpSpPr>
      <p:grpSp>
        <p:nvGrpSpPr>
          <p:cNvPr id="310" name="Google Shape;310;p31"/>
          <p:cNvGrpSpPr/>
          <p:nvPr/>
        </p:nvGrpSpPr>
        <p:grpSpPr>
          <a:xfrm>
            <a:off x="-2433151" y="-2560200"/>
            <a:ext cx="13598300" cy="10147350"/>
            <a:chOff x="-2433151" y="-2560200"/>
            <a:chExt cx="13598300" cy="10147350"/>
          </a:xfrm>
        </p:grpSpPr>
        <p:sp>
          <p:nvSpPr>
            <p:cNvPr id="311" name="Google Shape;311;p31"/>
            <p:cNvSpPr/>
            <p:nvPr/>
          </p:nvSpPr>
          <p:spPr>
            <a:xfrm rot="-2700000">
              <a:off x="-1979137" y="617264"/>
              <a:ext cx="2192172" cy="2192172"/>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rot="-2700000">
              <a:off x="-480637" y="4940964"/>
              <a:ext cx="2192172" cy="2192172"/>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rot="-2700000">
              <a:off x="8518963" y="2269014"/>
              <a:ext cx="2192172" cy="2192172"/>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rot="-2700000">
              <a:off x="5133488" y="-2106186"/>
              <a:ext cx="2192172" cy="219217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315"/>
        <p:cNvGrpSpPr/>
        <p:nvPr/>
      </p:nvGrpSpPr>
      <p:grpSpPr>
        <a:xfrm>
          <a:off x="0" y="0"/>
          <a:ext cx="0" cy="0"/>
          <a:chOff x="0" y="0"/>
          <a:chExt cx="0" cy="0"/>
        </a:xfrm>
      </p:grpSpPr>
      <p:grpSp>
        <p:nvGrpSpPr>
          <p:cNvPr id="316" name="Google Shape;316;p32"/>
          <p:cNvGrpSpPr/>
          <p:nvPr/>
        </p:nvGrpSpPr>
        <p:grpSpPr>
          <a:xfrm>
            <a:off x="-3438127" y="-1779747"/>
            <a:ext cx="14072232" cy="8512898"/>
            <a:chOff x="-3438127" y="-1779747"/>
            <a:chExt cx="14072232" cy="8512898"/>
          </a:xfrm>
        </p:grpSpPr>
        <p:sp>
          <p:nvSpPr>
            <p:cNvPr id="317" name="Google Shape;317;p32"/>
            <p:cNvSpPr/>
            <p:nvPr/>
          </p:nvSpPr>
          <p:spPr>
            <a:xfrm rot="-2700000">
              <a:off x="-2771561" y="1568916"/>
              <a:ext cx="3218467" cy="3218467"/>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rot="-2700000">
              <a:off x="-626060" y="-619427"/>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rot="-2700000">
              <a:off x="8409915" y="2482848"/>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rot="-2700000">
              <a:off x="7398302" y="-1320022"/>
              <a:ext cx="2219750" cy="221975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rot="-2700000">
              <a:off x="3773484" y="4808046"/>
              <a:ext cx="1594809" cy="159480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solidFill>
          <a:schemeClr val="lt1"/>
        </a:solidFill>
        <a:effectLst/>
      </p:bgPr>
    </p:bg>
    <p:spTree>
      <p:nvGrpSpPr>
        <p:cNvPr id="1" name="Shape 322"/>
        <p:cNvGrpSpPr/>
        <p:nvPr/>
      </p:nvGrpSpPr>
      <p:grpSpPr>
        <a:xfrm>
          <a:off x="0" y="0"/>
          <a:ext cx="0" cy="0"/>
          <a:chOff x="0" y="0"/>
          <a:chExt cx="0" cy="0"/>
        </a:xfrm>
      </p:grpSpPr>
      <p:grpSp>
        <p:nvGrpSpPr>
          <p:cNvPr id="323" name="Google Shape;323;p33"/>
          <p:cNvGrpSpPr/>
          <p:nvPr/>
        </p:nvGrpSpPr>
        <p:grpSpPr>
          <a:xfrm>
            <a:off x="-2484577" y="-2104200"/>
            <a:ext cx="12855001" cy="11050900"/>
            <a:chOff x="-2484577" y="-2104200"/>
            <a:chExt cx="12855001" cy="11050900"/>
          </a:xfrm>
        </p:grpSpPr>
        <p:sp>
          <p:nvSpPr>
            <p:cNvPr id="324" name="Google Shape;324;p3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rot="-2700000">
              <a:off x="8230736" y="717437"/>
              <a:ext cx="1772575" cy="1772575"/>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3966348" y="-3218675"/>
            <a:ext cx="16680971" cy="9581975"/>
            <a:chOff x="-3966348" y="-3218675"/>
            <a:chExt cx="16680971" cy="9581975"/>
          </a:xfrm>
        </p:grpSpPr>
        <p:sp>
          <p:nvSpPr>
            <p:cNvPr id="17" name="Google Shape;17;p3"/>
            <p:cNvSpPr/>
            <p:nvPr/>
          </p:nvSpPr>
          <p:spPr>
            <a:xfrm rot="-2700000">
              <a:off x="6339814" y="-255210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2699865">
              <a:off x="-2845047" y="-1470417"/>
              <a:ext cx="5413397" cy="541361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2700000">
              <a:off x="-1846086" y="2478266"/>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2700000">
              <a:off x="8829589" y="520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hasCustomPrompt="1"/>
          </p:nvPr>
        </p:nvSpPr>
        <p:spPr>
          <a:xfrm>
            <a:off x="3873075" y="540000"/>
            <a:ext cx="1398000" cy="1271700"/>
          </a:xfrm>
          <a:prstGeom prst="rect">
            <a:avLst/>
          </a:prstGeom>
          <a:solidFill>
            <a:schemeClr val="lt1"/>
          </a:solidFill>
          <a:ln w="76200" cap="flat" cmpd="sng">
            <a:solidFill>
              <a:schemeClr val="lt1"/>
            </a:solidFill>
            <a:prstDash val="solid"/>
            <a:round/>
            <a:headEnd type="none" w="sm" len="sm"/>
            <a:tailEnd type="none" w="sm" len="sm"/>
          </a:ln>
          <a:effectLst>
            <a:outerShdw blurRad="100013" dist="57150" dir="90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rot="264">
            <a:off x="2616125" y="4145275"/>
            <a:ext cx="3912000" cy="458100"/>
          </a:xfrm>
          <a:prstGeom prst="rect">
            <a:avLst/>
          </a:prstGeom>
          <a:solidFill>
            <a:schemeClr val="dk2"/>
          </a:solidFill>
          <a:ln w="76200" cap="flat" cmpd="sng">
            <a:solidFill>
              <a:schemeClr val="dk2"/>
            </a:solidFill>
            <a:prstDash val="solid"/>
            <a:round/>
            <a:headEnd type="none" w="sm" len="sm"/>
            <a:tailEnd type="none" w="sm" len="sm"/>
          </a:ln>
          <a:effectLst>
            <a:outerShdw blurRad="85725" dist="57150" dir="7800000" algn="bl" rotWithShape="0">
              <a:schemeClr val="accent1">
                <a:alpha val="4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txBox="1">
            <a:spLocks noGrp="1"/>
          </p:cNvSpPr>
          <p:nvPr>
            <p:ph type="title" idx="2"/>
          </p:nvPr>
        </p:nvSpPr>
        <p:spPr>
          <a:xfrm>
            <a:off x="2360400" y="1987063"/>
            <a:ext cx="4423200" cy="1982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subTitle" idx="1"/>
          </p:nvPr>
        </p:nvSpPr>
        <p:spPr>
          <a:xfrm>
            <a:off x="893600" y="2686150"/>
            <a:ext cx="3584400" cy="16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 name="Google Shape;35;p5"/>
          <p:cNvSpPr txBox="1">
            <a:spLocks noGrp="1"/>
          </p:cNvSpPr>
          <p:nvPr>
            <p:ph type="subTitle" idx="2"/>
          </p:nvPr>
        </p:nvSpPr>
        <p:spPr>
          <a:xfrm>
            <a:off x="4666025" y="2686279"/>
            <a:ext cx="3584400" cy="16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 name="Google Shape;36;p5"/>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 name="Google Shape;37;p5"/>
          <p:cNvSpPr txBox="1">
            <a:spLocks noGrp="1"/>
          </p:cNvSpPr>
          <p:nvPr>
            <p:ph type="title" idx="3"/>
          </p:nvPr>
        </p:nvSpPr>
        <p:spPr>
          <a:xfrm>
            <a:off x="893588" y="2340825"/>
            <a:ext cx="3584400" cy="497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8" name="Google Shape;38;p5"/>
          <p:cNvSpPr txBox="1">
            <a:spLocks noGrp="1"/>
          </p:cNvSpPr>
          <p:nvPr>
            <p:ph type="title" idx="4"/>
          </p:nvPr>
        </p:nvSpPr>
        <p:spPr>
          <a:xfrm>
            <a:off x="4666013" y="2340825"/>
            <a:ext cx="3584400" cy="497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39" name="Google Shape;39;p5"/>
          <p:cNvGrpSpPr/>
          <p:nvPr/>
        </p:nvGrpSpPr>
        <p:grpSpPr>
          <a:xfrm>
            <a:off x="-2396725" y="-3225100"/>
            <a:ext cx="13714800" cy="11730625"/>
            <a:chOff x="-2396725" y="-3225100"/>
            <a:chExt cx="13714800" cy="11730625"/>
          </a:xfrm>
        </p:grpSpPr>
        <p:sp>
          <p:nvSpPr>
            <p:cNvPr id="40" name="Google Shape;40;p5"/>
            <p:cNvSpPr/>
            <p:nvPr/>
          </p:nvSpPr>
          <p:spPr>
            <a:xfrm rot="-2700000">
              <a:off x="8050160" y="43985"/>
              <a:ext cx="2707229" cy="270722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2700000">
              <a:off x="386535" y="-2664415"/>
              <a:ext cx="2707229" cy="270722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2700000">
              <a:off x="-1836040" y="3872585"/>
              <a:ext cx="2707229" cy="270722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rot="-2700000">
              <a:off x="4881585" y="5237610"/>
              <a:ext cx="2707229" cy="270722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6" name="Google Shape;46;p6"/>
          <p:cNvGrpSpPr/>
          <p:nvPr/>
        </p:nvGrpSpPr>
        <p:grpSpPr>
          <a:xfrm>
            <a:off x="-3872877" y="-2769325"/>
            <a:ext cx="15937775" cy="10869238"/>
            <a:chOff x="-3872877" y="-2769325"/>
            <a:chExt cx="15937775" cy="10869238"/>
          </a:xfrm>
        </p:grpSpPr>
        <p:sp>
          <p:nvSpPr>
            <p:cNvPr id="47" name="Google Shape;47;p6"/>
            <p:cNvSpPr/>
            <p:nvPr/>
          </p:nvSpPr>
          <p:spPr>
            <a:xfrm rot="-2700000">
              <a:off x="8179864" y="-210275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2700000">
              <a:off x="-3206311" y="119680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2700000">
              <a:off x="-2143611" y="421487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1061100" y="1317313"/>
            <a:ext cx="4667100" cy="1433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 name="Google Shape;67;p9"/>
          <p:cNvSpPr txBox="1">
            <a:spLocks noGrp="1"/>
          </p:cNvSpPr>
          <p:nvPr>
            <p:ph type="subTitle" idx="1"/>
          </p:nvPr>
        </p:nvSpPr>
        <p:spPr>
          <a:xfrm>
            <a:off x="1061000" y="2641487"/>
            <a:ext cx="46671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8" name="Google Shape;68;p9"/>
          <p:cNvGrpSpPr/>
          <p:nvPr/>
        </p:nvGrpSpPr>
        <p:grpSpPr>
          <a:xfrm>
            <a:off x="5667148" y="-1111475"/>
            <a:ext cx="4952326" cy="7384400"/>
            <a:chOff x="5667148" y="-1111475"/>
            <a:chExt cx="4952326" cy="7384400"/>
          </a:xfrm>
        </p:grpSpPr>
        <p:sp>
          <p:nvSpPr>
            <p:cNvPr id="69" name="Google Shape;69;p9"/>
            <p:cNvSpPr/>
            <p:nvPr/>
          </p:nvSpPr>
          <p:spPr>
            <a:xfrm rot="-2700000">
              <a:off x="6333714" y="-44490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2700000">
              <a:off x="8542266" y="2855267"/>
              <a:ext cx="1720815" cy="172081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rot="-2700000">
              <a:off x="6145232" y="3671806"/>
              <a:ext cx="2154837" cy="215483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8"/>
        <p:cNvGrpSpPr/>
        <p:nvPr/>
      </p:nvGrpSpPr>
      <p:grpSpPr>
        <a:xfrm>
          <a:off x="0" y="0"/>
          <a:ext cx="0" cy="0"/>
          <a:chOff x="0" y="0"/>
          <a:chExt cx="0" cy="0"/>
        </a:xfrm>
      </p:grpSpPr>
      <p:sp>
        <p:nvSpPr>
          <p:cNvPr id="89" name="Google Shape;89;p13"/>
          <p:cNvSpPr txBox="1">
            <a:spLocks noGrp="1"/>
          </p:cNvSpPr>
          <p:nvPr>
            <p:ph type="title" hasCustomPrompt="1"/>
          </p:nvPr>
        </p:nvSpPr>
        <p:spPr>
          <a:xfrm rot="2701">
            <a:off x="2418255"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0" name="Google Shape;90;p13"/>
          <p:cNvSpPr txBox="1">
            <a:spLocks noGrp="1"/>
          </p:cNvSpPr>
          <p:nvPr>
            <p:ph type="title" idx="2"/>
          </p:nvPr>
        </p:nvSpPr>
        <p:spPr>
          <a:xfrm>
            <a:off x="1243944"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13"/>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3" hasCustomPrompt="1"/>
          </p:nvPr>
        </p:nvSpPr>
        <p:spPr>
          <a:xfrm rot="2701">
            <a:off x="2418255" y="3017839"/>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3" name="Google Shape;93;p13"/>
          <p:cNvSpPr txBox="1">
            <a:spLocks noGrp="1"/>
          </p:cNvSpPr>
          <p:nvPr>
            <p:ph type="title" idx="4"/>
          </p:nvPr>
        </p:nvSpPr>
        <p:spPr>
          <a:xfrm>
            <a:off x="1243944" y="366107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4" name="Google Shape;94;p13"/>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3"/>
          <p:cNvSpPr txBox="1">
            <a:spLocks noGrp="1"/>
          </p:cNvSpPr>
          <p:nvPr>
            <p:ph type="title" idx="6" hasCustomPrompt="1"/>
          </p:nvPr>
        </p:nvSpPr>
        <p:spPr>
          <a:xfrm rot="2701">
            <a:off x="5961866"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6" name="Google Shape;96;p13"/>
          <p:cNvSpPr txBox="1">
            <a:spLocks noGrp="1"/>
          </p:cNvSpPr>
          <p:nvPr>
            <p:ph type="title" idx="7"/>
          </p:nvPr>
        </p:nvSpPr>
        <p:spPr>
          <a:xfrm>
            <a:off x="4787556"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7" name="Google Shape;97;p13"/>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3"/>
          <p:cNvSpPr txBox="1">
            <a:spLocks noGrp="1"/>
          </p:cNvSpPr>
          <p:nvPr>
            <p:ph type="title" idx="9" hasCustomPrompt="1"/>
          </p:nvPr>
        </p:nvSpPr>
        <p:spPr>
          <a:xfrm rot="2701">
            <a:off x="5961912" y="3017841"/>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9" name="Google Shape;99;p13"/>
          <p:cNvSpPr txBox="1">
            <a:spLocks noGrp="1"/>
          </p:cNvSpPr>
          <p:nvPr>
            <p:ph type="title" idx="13"/>
          </p:nvPr>
        </p:nvSpPr>
        <p:spPr>
          <a:xfrm>
            <a:off x="4787556" y="3661002"/>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0" name="Google Shape;100;p13"/>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2" name="Google Shape;102;p13"/>
          <p:cNvGrpSpPr/>
          <p:nvPr/>
        </p:nvGrpSpPr>
        <p:grpSpPr>
          <a:xfrm>
            <a:off x="-3831602" y="-3865575"/>
            <a:ext cx="16127200" cy="12690250"/>
            <a:chOff x="-3831602" y="-3865575"/>
            <a:chExt cx="16127200" cy="12690250"/>
          </a:xfrm>
        </p:grpSpPr>
        <p:sp>
          <p:nvSpPr>
            <p:cNvPr id="103" name="Google Shape;103;p13"/>
            <p:cNvSpPr/>
            <p:nvPr/>
          </p:nvSpPr>
          <p:spPr>
            <a:xfrm rot="-2700000">
              <a:off x="-728711" y="-3199009"/>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2700000">
              <a:off x="8410564" y="1352591"/>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2700000">
              <a:off x="-3165036" y="-46498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rot="-2700000">
              <a:off x="6429689" y="4939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3" name="Google Shape;123;p16"/>
          <p:cNvGrpSpPr/>
          <p:nvPr/>
        </p:nvGrpSpPr>
        <p:grpSpPr>
          <a:xfrm>
            <a:off x="-2349001" y="-1850925"/>
            <a:ext cx="13312325" cy="9523425"/>
            <a:chOff x="-2349001" y="-1850925"/>
            <a:chExt cx="13312325" cy="9523425"/>
          </a:xfrm>
        </p:grpSpPr>
        <p:sp>
          <p:nvSpPr>
            <p:cNvPr id="124" name="Google Shape;124;p16"/>
            <p:cNvSpPr/>
            <p:nvPr/>
          </p:nvSpPr>
          <p:spPr>
            <a:xfrm rot="-2700000">
              <a:off x="8343769" y="-1143680"/>
              <a:ext cx="2170111" cy="2170111"/>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2700000">
              <a:off x="6524444" y="5052945"/>
              <a:ext cx="2170111" cy="2170111"/>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2700000">
              <a:off x="-1899556" y="3021195"/>
              <a:ext cx="2170111" cy="2170111"/>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rot="-2700000">
              <a:off x="-1213281" y="-1401480"/>
              <a:ext cx="2170111" cy="2170111"/>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BLANK_1_3">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30" name="Google Shape;130;p17"/>
          <p:cNvGrpSpPr/>
          <p:nvPr/>
        </p:nvGrpSpPr>
        <p:grpSpPr>
          <a:xfrm>
            <a:off x="-2081401" y="-3910975"/>
            <a:ext cx="13306800" cy="11425975"/>
            <a:chOff x="-2081401" y="-3910975"/>
            <a:chExt cx="13306800" cy="11425975"/>
          </a:xfrm>
        </p:grpSpPr>
        <p:sp>
          <p:nvSpPr>
            <p:cNvPr id="131" name="Google Shape;131;p17"/>
            <p:cNvSpPr/>
            <p:nvPr/>
          </p:nvSpPr>
          <p:spPr>
            <a:xfrm rot="-2700000">
              <a:off x="490789" y="-324440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rot="-2700000">
              <a:off x="8834255" y="-269719"/>
              <a:ext cx="1980889" cy="198088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rot="-2700000">
              <a:off x="-1671145" y="2967731"/>
              <a:ext cx="1980889" cy="198088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rot="-2700000">
              <a:off x="5338455" y="5123856"/>
              <a:ext cx="1980889" cy="198088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27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1pPr>
            <a:lvl2pPr lvl="1"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2pPr>
            <a:lvl3pPr lvl="2"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3pPr>
            <a:lvl4pPr lvl="3"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4pPr>
            <a:lvl5pPr lvl="4"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5pPr>
            <a:lvl6pPr lvl="5"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6pPr>
            <a:lvl7pPr lvl="6"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7pPr>
            <a:lvl8pPr lvl="7"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8pPr>
            <a:lvl9pPr lvl="8"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59" r:id="rId7"/>
    <p:sldLayoutId id="2147483662" r:id="rId8"/>
    <p:sldLayoutId id="2147483663" r:id="rId9"/>
    <p:sldLayoutId id="2147483664" r:id="rId10"/>
    <p:sldLayoutId id="2147483665" r:id="rId11"/>
    <p:sldLayoutId id="2147483666" r:id="rId12"/>
    <p:sldLayoutId id="2147483669" r:id="rId13"/>
    <p:sldLayoutId id="2147483676" r:id="rId14"/>
    <p:sldLayoutId id="2147483677" r:id="rId15"/>
    <p:sldLayoutId id="2147483678" r:id="rId16"/>
    <p:sldLayoutId id="2147483679"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slide" Target="slide2.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9" name="Google Shape;339;p37"/>
          <p:cNvSpPr txBox="1">
            <a:spLocks noGrp="1"/>
          </p:cNvSpPr>
          <p:nvPr>
            <p:ph type="ctrTitle"/>
          </p:nvPr>
        </p:nvSpPr>
        <p:spPr>
          <a:xfrm>
            <a:off x="1" y="1291500"/>
            <a:ext cx="9138561" cy="1936500"/>
          </a:xfrm>
          <a:prstGeom prst="rect">
            <a:avLst/>
          </a:prstGeom>
        </p:spPr>
        <p:txBody>
          <a:bodyPr spcFirstLastPara="1" wrap="square" lIns="91425" tIns="91425" rIns="91425" bIns="91425" anchor="b" anchorCtr="0">
            <a:noAutofit/>
          </a:bodyPr>
          <a:lstStyle/>
          <a:p>
            <a:r>
              <a:rPr lang="ro-RO" b="1" i="0" dirty="0">
                <a:solidFill>
                  <a:schemeClr val="bg1">
                    <a:lumMod val="50000"/>
                  </a:schemeClr>
                </a:solidFill>
                <a:effectLst/>
                <a:latin typeface="Helvetica Neue"/>
              </a:rPr>
              <a:t>Healthcare expenditures of individuals</a:t>
            </a:r>
          </a:p>
        </p:txBody>
      </p:sp>
      <p:sp>
        <p:nvSpPr>
          <p:cNvPr id="2" name="Google Shape;339;p37">
            <a:extLst>
              <a:ext uri="{FF2B5EF4-FFF2-40B4-BE49-F238E27FC236}">
                <a16:creationId xmlns:a16="http://schemas.microsoft.com/office/drawing/2014/main" id="{E3C772E5-F358-2051-5613-456ACA37B54D}"/>
              </a:ext>
            </a:extLst>
          </p:cNvPr>
          <p:cNvSpPr txBox="1">
            <a:spLocks/>
          </p:cNvSpPr>
          <p:nvPr/>
        </p:nvSpPr>
        <p:spPr>
          <a:xfrm>
            <a:off x="5438" y="1291500"/>
            <a:ext cx="9138562" cy="1936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Asap"/>
              <a:buNone/>
              <a:defRPr sz="60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rgbClr val="191919"/>
              </a:buClr>
              <a:buSzPts val="5200"/>
              <a:buFont typeface="Asap"/>
              <a:buNone/>
              <a:defRPr sz="5200" b="0" i="0" u="none" strike="noStrike" cap="none">
                <a:solidFill>
                  <a:srgbClr val="191919"/>
                </a:solidFill>
                <a:latin typeface="Asap"/>
                <a:ea typeface="Asap"/>
                <a:cs typeface="Asap"/>
                <a:sym typeface="Asap"/>
              </a:defRPr>
            </a:lvl2pPr>
            <a:lvl3pPr marR="0" lvl="2" algn="ctr" rtl="0">
              <a:lnSpc>
                <a:spcPct val="100000"/>
              </a:lnSpc>
              <a:spcBef>
                <a:spcPts val="0"/>
              </a:spcBef>
              <a:spcAft>
                <a:spcPts val="0"/>
              </a:spcAft>
              <a:buClr>
                <a:srgbClr val="191919"/>
              </a:buClr>
              <a:buSzPts val="5200"/>
              <a:buFont typeface="Asap"/>
              <a:buNone/>
              <a:defRPr sz="5200" b="0" i="0" u="none" strike="noStrike" cap="none">
                <a:solidFill>
                  <a:srgbClr val="191919"/>
                </a:solidFill>
                <a:latin typeface="Asap"/>
                <a:ea typeface="Asap"/>
                <a:cs typeface="Asap"/>
                <a:sym typeface="Asap"/>
              </a:defRPr>
            </a:lvl3pPr>
            <a:lvl4pPr marR="0" lvl="3" algn="ctr" rtl="0">
              <a:lnSpc>
                <a:spcPct val="100000"/>
              </a:lnSpc>
              <a:spcBef>
                <a:spcPts val="0"/>
              </a:spcBef>
              <a:spcAft>
                <a:spcPts val="0"/>
              </a:spcAft>
              <a:buClr>
                <a:srgbClr val="191919"/>
              </a:buClr>
              <a:buSzPts val="5200"/>
              <a:buFont typeface="Asap"/>
              <a:buNone/>
              <a:defRPr sz="5200" b="0" i="0" u="none" strike="noStrike" cap="none">
                <a:solidFill>
                  <a:srgbClr val="191919"/>
                </a:solidFill>
                <a:latin typeface="Asap"/>
                <a:ea typeface="Asap"/>
                <a:cs typeface="Asap"/>
                <a:sym typeface="Asap"/>
              </a:defRPr>
            </a:lvl4pPr>
            <a:lvl5pPr marR="0" lvl="4" algn="ctr" rtl="0">
              <a:lnSpc>
                <a:spcPct val="100000"/>
              </a:lnSpc>
              <a:spcBef>
                <a:spcPts val="0"/>
              </a:spcBef>
              <a:spcAft>
                <a:spcPts val="0"/>
              </a:spcAft>
              <a:buClr>
                <a:srgbClr val="191919"/>
              </a:buClr>
              <a:buSzPts val="5200"/>
              <a:buFont typeface="Asap"/>
              <a:buNone/>
              <a:defRPr sz="5200" b="0" i="0" u="none" strike="noStrike" cap="none">
                <a:solidFill>
                  <a:srgbClr val="191919"/>
                </a:solidFill>
                <a:latin typeface="Asap"/>
                <a:ea typeface="Asap"/>
                <a:cs typeface="Asap"/>
                <a:sym typeface="Asap"/>
              </a:defRPr>
            </a:lvl5pPr>
            <a:lvl6pPr marR="0" lvl="5" algn="ctr" rtl="0">
              <a:lnSpc>
                <a:spcPct val="100000"/>
              </a:lnSpc>
              <a:spcBef>
                <a:spcPts val="0"/>
              </a:spcBef>
              <a:spcAft>
                <a:spcPts val="0"/>
              </a:spcAft>
              <a:buClr>
                <a:srgbClr val="191919"/>
              </a:buClr>
              <a:buSzPts val="5200"/>
              <a:buFont typeface="Asap"/>
              <a:buNone/>
              <a:defRPr sz="5200" b="0" i="0" u="none" strike="noStrike" cap="none">
                <a:solidFill>
                  <a:srgbClr val="191919"/>
                </a:solidFill>
                <a:latin typeface="Asap"/>
                <a:ea typeface="Asap"/>
                <a:cs typeface="Asap"/>
                <a:sym typeface="Asap"/>
              </a:defRPr>
            </a:lvl6pPr>
            <a:lvl7pPr marR="0" lvl="6" algn="ctr" rtl="0">
              <a:lnSpc>
                <a:spcPct val="100000"/>
              </a:lnSpc>
              <a:spcBef>
                <a:spcPts val="0"/>
              </a:spcBef>
              <a:spcAft>
                <a:spcPts val="0"/>
              </a:spcAft>
              <a:buClr>
                <a:srgbClr val="191919"/>
              </a:buClr>
              <a:buSzPts val="5200"/>
              <a:buFont typeface="Asap"/>
              <a:buNone/>
              <a:defRPr sz="5200" b="0" i="0" u="none" strike="noStrike" cap="none">
                <a:solidFill>
                  <a:srgbClr val="191919"/>
                </a:solidFill>
                <a:latin typeface="Asap"/>
                <a:ea typeface="Asap"/>
                <a:cs typeface="Asap"/>
                <a:sym typeface="Asap"/>
              </a:defRPr>
            </a:lvl7pPr>
            <a:lvl8pPr marR="0" lvl="7" algn="ctr" rtl="0">
              <a:lnSpc>
                <a:spcPct val="100000"/>
              </a:lnSpc>
              <a:spcBef>
                <a:spcPts val="0"/>
              </a:spcBef>
              <a:spcAft>
                <a:spcPts val="0"/>
              </a:spcAft>
              <a:buClr>
                <a:srgbClr val="191919"/>
              </a:buClr>
              <a:buSzPts val="5200"/>
              <a:buFont typeface="Asap"/>
              <a:buNone/>
              <a:defRPr sz="5200" b="0" i="0" u="none" strike="noStrike" cap="none">
                <a:solidFill>
                  <a:srgbClr val="191919"/>
                </a:solidFill>
                <a:latin typeface="Asap"/>
                <a:ea typeface="Asap"/>
                <a:cs typeface="Asap"/>
                <a:sym typeface="Asap"/>
              </a:defRPr>
            </a:lvl8pPr>
            <a:lvl9pPr marR="0" lvl="8" algn="ctr" rtl="0">
              <a:lnSpc>
                <a:spcPct val="100000"/>
              </a:lnSpc>
              <a:spcBef>
                <a:spcPts val="0"/>
              </a:spcBef>
              <a:spcAft>
                <a:spcPts val="0"/>
              </a:spcAft>
              <a:buClr>
                <a:srgbClr val="191919"/>
              </a:buClr>
              <a:buSzPts val="5200"/>
              <a:buFont typeface="Asap"/>
              <a:buNone/>
              <a:defRPr sz="5200" b="0" i="0" u="none" strike="noStrike" cap="none">
                <a:solidFill>
                  <a:srgbClr val="191919"/>
                </a:solidFill>
                <a:latin typeface="Asap"/>
                <a:ea typeface="Asap"/>
                <a:cs typeface="Asap"/>
                <a:sym typeface="Asap"/>
              </a:defRPr>
            </a:lvl9pPr>
          </a:lstStyle>
          <a:p>
            <a:r>
              <a:rPr lang="ro-RO" b="1" dirty="0">
                <a:ln w="19050">
                  <a:solidFill>
                    <a:schemeClr val="bg1">
                      <a:lumMod val="50000"/>
                    </a:schemeClr>
                  </a:solidFill>
                </a:ln>
                <a:noFill/>
                <a:latin typeface="Helvetica Neue"/>
              </a:rPr>
              <a:t>Healthcare expenditures of individuals</a:t>
            </a:r>
          </a:p>
        </p:txBody>
      </p:sp>
      <p:sp>
        <p:nvSpPr>
          <p:cNvPr id="338" name="Google Shape;338;p37"/>
          <p:cNvSpPr txBox="1">
            <a:spLocks noGrp="1"/>
          </p:cNvSpPr>
          <p:nvPr>
            <p:ph type="subTitle" idx="1"/>
          </p:nvPr>
        </p:nvSpPr>
        <p:spPr>
          <a:xfrm rot="-566">
            <a:off x="2749500" y="4307143"/>
            <a:ext cx="3645000" cy="426300"/>
          </a:xfrm>
          <a:prstGeom prst="rect">
            <a:avLst/>
          </a:prstGeom>
        </p:spPr>
        <p:txBody>
          <a:bodyPr spcFirstLastPara="1" wrap="square" lIns="91425" tIns="91425" rIns="91425" bIns="91425" anchor="t" anchorCtr="0">
            <a:noAutofit/>
          </a:bodyPr>
          <a:lstStyle/>
          <a:p>
            <a:r>
              <a:rPr lang="ro-RO" b="1" i="0" dirty="0">
                <a:solidFill>
                  <a:srgbClr val="333333"/>
                </a:solidFill>
                <a:effectLst/>
                <a:latin typeface="Helvetica Neue"/>
              </a:rPr>
              <a:t>Story MEPS</a:t>
            </a:r>
            <a:r>
              <a:rPr lang="en-US" b="1" i="0" dirty="0">
                <a:solidFill>
                  <a:srgbClr val="333333"/>
                </a:solidFill>
                <a:effectLst/>
                <a:latin typeface="Helvetica Neue"/>
              </a:rPr>
              <a:t> 7</a:t>
            </a:r>
            <a:endParaRPr lang="ro-RO" b="1" i="0" dirty="0">
              <a:solidFill>
                <a:srgbClr val="333333"/>
              </a:solidFill>
              <a:effectLst/>
              <a:latin typeface="Helvetica Neue"/>
            </a:endParaRPr>
          </a:p>
        </p:txBody>
      </p:sp>
      <p:sp>
        <p:nvSpPr>
          <p:cNvPr id="340" name="Google Shape;340;p37"/>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8;p37">
            <a:extLst>
              <a:ext uri="{FF2B5EF4-FFF2-40B4-BE49-F238E27FC236}">
                <a16:creationId xmlns:a16="http://schemas.microsoft.com/office/drawing/2014/main" id="{6DDE9582-884B-2CCC-D073-1D9139D2F455}"/>
              </a:ext>
            </a:extLst>
          </p:cNvPr>
          <p:cNvSpPr txBox="1">
            <a:spLocks/>
          </p:cNvSpPr>
          <p:nvPr/>
        </p:nvSpPr>
        <p:spPr>
          <a:xfrm rot="-566">
            <a:off x="7647223" y="4093534"/>
            <a:ext cx="1735422" cy="640211"/>
          </a:xfrm>
          <a:prstGeom prst="rect">
            <a:avLst/>
          </a:prstGeom>
          <a:noFill/>
          <a:ln w="76200" cap="flat" cmpd="sng">
            <a:noFill/>
            <a:prstDash val="solid"/>
            <a:round/>
            <a:headEnd type="none" w="sm" len="sm"/>
            <a:tailEnd type="none" w="sm" len="sm"/>
          </a:ln>
          <a:effectLst>
            <a:outerShdw blurRad="71438" dist="57150" dir="8400000" algn="bl" rotWithShape="0">
              <a:schemeClr val="accent1">
                <a:alpha val="31000"/>
              </a:scheme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ssistant"/>
              <a:buNone/>
              <a:defRPr sz="16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9pPr>
          </a:lstStyle>
          <a:p>
            <a:pPr algn="r"/>
            <a:r>
              <a:rPr lang="en-US" b="1" dirty="0">
                <a:solidFill>
                  <a:schemeClr val="accent6">
                    <a:lumMod val="95000"/>
                  </a:schemeClr>
                </a:solidFill>
                <a:latin typeface="Helvetica Neue"/>
              </a:rPr>
              <a:t>Raul SARBU</a:t>
            </a:r>
          </a:p>
          <a:p>
            <a:pPr algn="r"/>
            <a:r>
              <a:rPr lang="en-US" b="1" dirty="0">
                <a:solidFill>
                  <a:schemeClr val="accent6">
                    <a:lumMod val="95000"/>
                  </a:schemeClr>
                </a:solidFill>
                <a:latin typeface="Helvetica Neue"/>
              </a:rPr>
              <a:t>Bogdan TATU</a:t>
            </a:r>
            <a:endParaRPr lang="ro-RO" b="1" dirty="0">
              <a:solidFill>
                <a:schemeClr val="accent6">
                  <a:lumMod val="95000"/>
                </a:schemeClr>
              </a:solidFill>
              <a:latin typeface="Helvetica Neue"/>
            </a:endParaRPr>
          </a:p>
        </p:txBody>
      </p:sp>
      <p:pic>
        <p:nvPicPr>
          <p:cNvPr id="1026" name="Picture 2" descr="How satisfied are physicians with their pay?">
            <a:extLst>
              <a:ext uri="{FF2B5EF4-FFF2-40B4-BE49-F238E27FC236}">
                <a16:creationId xmlns:a16="http://schemas.microsoft.com/office/drawing/2014/main" id="{43DF2641-7CF3-ED90-DFF3-4AF4EADB7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5938" y="-3558522"/>
            <a:ext cx="12447175" cy="145217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7408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48"/>
          <p:cNvSpPr txBox="1">
            <a:spLocks noGrp="1"/>
          </p:cNvSpPr>
          <p:nvPr>
            <p:ph type="title"/>
          </p:nvPr>
        </p:nvSpPr>
        <p:spPr>
          <a:xfrm>
            <a:off x="549473" y="2919617"/>
            <a:ext cx="2575650" cy="45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dirty="0"/>
              <a:t>S</a:t>
            </a:r>
            <a:r>
              <a:rPr lang="ro-RO" dirty="0"/>
              <a:t>cikit-learn package</a:t>
            </a:r>
          </a:p>
        </p:txBody>
      </p:sp>
      <p:sp>
        <p:nvSpPr>
          <p:cNvPr id="660" name="Google Shape;660;p48"/>
          <p:cNvSpPr txBox="1">
            <a:spLocks noGrp="1"/>
          </p:cNvSpPr>
          <p:nvPr>
            <p:ph type="subTitle" idx="1"/>
          </p:nvPr>
        </p:nvSpPr>
        <p:spPr>
          <a:xfrm>
            <a:off x="720000" y="3218854"/>
            <a:ext cx="22863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Scikit-learn 2019a</a:t>
            </a:r>
          </a:p>
        </p:txBody>
      </p:sp>
      <p:sp>
        <p:nvSpPr>
          <p:cNvPr id="661" name="Google Shape;661;p48"/>
          <p:cNvSpPr txBox="1">
            <a:spLocks noGrp="1"/>
          </p:cNvSpPr>
          <p:nvPr>
            <p:ph type="title" idx="2"/>
          </p:nvPr>
        </p:nvSpPr>
        <p:spPr>
          <a:xfrm>
            <a:off x="3428856" y="2921337"/>
            <a:ext cx="2286300" cy="45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Data Prep</a:t>
            </a:r>
            <a:endParaRPr dirty="0"/>
          </a:p>
        </p:txBody>
      </p:sp>
      <mc:AlternateContent xmlns:mc="http://schemas.openxmlformats.org/markup-compatibility/2006" xmlns:a14="http://schemas.microsoft.com/office/drawing/2010/main">
        <mc:Choice Requires="a14">
          <p:sp>
            <p:nvSpPr>
              <p:cNvPr id="662" name="Google Shape;662;p48"/>
              <p:cNvSpPr txBox="1">
                <a:spLocks noGrp="1"/>
              </p:cNvSpPr>
              <p:nvPr>
                <p:ph type="subTitle" idx="3"/>
              </p:nvPr>
            </p:nvSpPr>
            <p:spPr>
              <a:xfrm>
                <a:off x="3284172" y="3218854"/>
                <a:ext cx="2659428"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Assistant" pitchFamily="2" charset="-79"/>
                    <a:cs typeface="Assistant" pitchFamily="2" charset="-79"/>
                  </a:rPr>
                  <a:t>Target Variable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3</m:t>
                        </m:r>
                      </m:sub>
                    </m:sSub>
                  </m:oMath>
                </a14:m>
                <a:endParaRPr lang="en-US" dirty="0">
                  <a:latin typeface="Assistant" pitchFamily="2" charset="-79"/>
                  <a:cs typeface="Assistant" pitchFamily="2" charset="-79"/>
                </a:endParaRPr>
              </a:p>
              <a:p>
                <a:pPr marL="0" lvl="0" indent="0" algn="ctr" rtl="0">
                  <a:spcBef>
                    <a:spcPts val="0"/>
                  </a:spcBef>
                  <a:spcAft>
                    <a:spcPts val="0"/>
                  </a:spcAft>
                  <a:buClr>
                    <a:schemeClr val="dk1"/>
                  </a:buClr>
                  <a:buSzPts val="1100"/>
                  <a:buFont typeface="Arial"/>
                  <a:buNone/>
                </a:pPr>
                <a:r>
                  <a:rPr lang="en-US" dirty="0">
                    <a:latin typeface="Assistant" pitchFamily="2" charset="-79"/>
                    <a:cs typeface="Assistant" pitchFamily="2" charset="-79"/>
                  </a:rPr>
                  <a:t>categorical features – OHE</a:t>
                </a:r>
              </a:p>
              <a:p>
                <a:pPr marL="0" lvl="0" indent="0" algn="ctr" rtl="0">
                  <a:spcBef>
                    <a:spcPts val="0"/>
                  </a:spcBef>
                  <a:spcAft>
                    <a:spcPts val="0"/>
                  </a:spcAft>
                  <a:buClr>
                    <a:schemeClr val="dk1"/>
                  </a:buClr>
                  <a:buSzPts val="1100"/>
                  <a:buFont typeface="Arial"/>
                  <a:buNone/>
                </a:pPr>
                <a:r>
                  <a:rPr lang="en-US" dirty="0">
                    <a:latin typeface="Assistant" pitchFamily="2" charset="-79"/>
                    <a:cs typeface="Assistant" pitchFamily="2" charset="-79"/>
                  </a:rPr>
                  <a:t>numerical features - SS</a:t>
                </a:r>
              </a:p>
            </p:txBody>
          </p:sp>
        </mc:Choice>
        <mc:Fallback xmlns="">
          <p:sp>
            <p:nvSpPr>
              <p:cNvPr id="662" name="Google Shape;662;p48"/>
              <p:cNvSpPr txBox="1">
                <a:spLocks noGrp="1" noRot="1" noChangeAspect="1" noMove="1" noResize="1" noEditPoints="1" noAdjustHandles="1" noChangeArrowheads="1" noChangeShapeType="1" noTextEdit="1"/>
              </p:cNvSpPr>
              <p:nvPr>
                <p:ph type="subTitle" idx="3"/>
              </p:nvPr>
            </p:nvSpPr>
            <p:spPr>
              <a:xfrm>
                <a:off x="3284172" y="3218854"/>
                <a:ext cx="2659428" cy="634500"/>
              </a:xfrm>
              <a:prstGeom prst="rect">
                <a:avLst/>
              </a:prstGeom>
              <a:blipFill>
                <a:blip r:embed="rId3"/>
                <a:stretch>
                  <a:fillRect b="-31731"/>
                </a:stretch>
              </a:blipFill>
            </p:spPr>
            <p:txBody>
              <a:bodyPr/>
              <a:lstStyle/>
              <a:p>
                <a:r>
                  <a:rPr lang="ro-RO">
                    <a:noFill/>
                  </a:rPr>
                  <a:t> </a:t>
                </a:r>
              </a:p>
            </p:txBody>
          </p:sp>
        </mc:Fallback>
      </mc:AlternateContent>
      <p:sp>
        <p:nvSpPr>
          <p:cNvPr id="663" name="Google Shape;663;p48"/>
          <p:cNvSpPr txBox="1">
            <a:spLocks noGrp="1"/>
          </p:cNvSpPr>
          <p:nvPr>
            <p:ph type="title" idx="4"/>
          </p:nvPr>
        </p:nvSpPr>
        <p:spPr>
          <a:xfrm>
            <a:off x="5791200" y="2921326"/>
            <a:ext cx="2984500" cy="45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Parameters Optimized</a:t>
            </a:r>
            <a:endParaRPr dirty="0"/>
          </a:p>
        </p:txBody>
      </p:sp>
      <p:sp>
        <p:nvSpPr>
          <p:cNvPr id="664" name="Google Shape;664;p48"/>
          <p:cNvSpPr txBox="1">
            <a:spLocks noGrp="1"/>
          </p:cNvSpPr>
          <p:nvPr>
            <p:ph type="subTitle" idx="5"/>
          </p:nvPr>
        </p:nvSpPr>
        <p:spPr>
          <a:xfrm>
            <a:off x="6137694" y="3218879"/>
            <a:ext cx="2286300" cy="10634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ro-RO" dirty="0"/>
              <a:t>n_esimators</a:t>
            </a:r>
            <a:endParaRPr lang="en-US" dirty="0"/>
          </a:p>
          <a:p>
            <a:pPr marL="0" lvl="0" indent="0" algn="ctr" rtl="0">
              <a:spcBef>
                <a:spcPts val="0"/>
              </a:spcBef>
              <a:spcAft>
                <a:spcPts val="0"/>
              </a:spcAft>
              <a:buClr>
                <a:schemeClr val="dk1"/>
              </a:buClr>
              <a:buSzPts val="1100"/>
              <a:buFont typeface="Arial"/>
              <a:buNone/>
            </a:pPr>
            <a:r>
              <a:rPr lang="ro-RO" dirty="0"/>
              <a:t>max_depth </a:t>
            </a:r>
            <a:endParaRPr lang="en-US" dirty="0"/>
          </a:p>
          <a:p>
            <a:pPr marL="0" lvl="0" indent="0" algn="ctr" rtl="0">
              <a:spcBef>
                <a:spcPts val="0"/>
              </a:spcBef>
              <a:spcAft>
                <a:spcPts val="0"/>
              </a:spcAft>
              <a:buClr>
                <a:schemeClr val="dk1"/>
              </a:buClr>
              <a:buSzPts val="1100"/>
              <a:buFont typeface="Arial"/>
              <a:buNone/>
            </a:pPr>
            <a:r>
              <a:rPr lang="ro-RO" dirty="0"/>
              <a:t>min_samples_split </a:t>
            </a:r>
            <a:endParaRPr lang="en-US" dirty="0"/>
          </a:p>
          <a:p>
            <a:pPr marL="0" lvl="0" indent="0" algn="ctr" rtl="0">
              <a:spcBef>
                <a:spcPts val="0"/>
              </a:spcBef>
              <a:spcAft>
                <a:spcPts val="0"/>
              </a:spcAft>
              <a:buClr>
                <a:schemeClr val="dk1"/>
              </a:buClr>
              <a:buSzPts val="1100"/>
              <a:buFont typeface="Arial"/>
              <a:buNone/>
            </a:pPr>
            <a:r>
              <a:rPr lang="ro-RO" dirty="0"/>
              <a:t>min_samples_leaf </a:t>
            </a:r>
            <a:endParaRPr dirty="0"/>
          </a:p>
        </p:txBody>
      </p:sp>
      <p:sp>
        <p:nvSpPr>
          <p:cNvPr id="665" name="Google Shape;665;p48"/>
          <p:cNvSpPr txBox="1">
            <a:spLocks noGrp="1"/>
          </p:cNvSpPr>
          <p:nvPr>
            <p:ph type="title" idx="6"/>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Gradient Boosting</a:t>
            </a:r>
            <a:br>
              <a:rPr lang="en" b="1" dirty="0"/>
            </a:br>
            <a:r>
              <a:rPr lang="en" b="1" dirty="0"/>
              <a:t>XGB</a:t>
            </a:r>
            <a:endParaRPr b="1" dirty="0"/>
          </a:p>
        </p:txBody>
      </p:sp>
      <p:sp>
        <p:nvSpPr>
          <p:cNvPr id="666" name="Google Shape;666;p48"/>
          <p:cNvSpPr/>
          <p:nvPr/>
        </p:nvSpPr>
        <p:spPr>
          <a:xfrm>
            <a:off x="1510200" y="2120375"/>
            <a:ext cx="705900" cy="705900"/>
          </a:xfrm>
          <a:prstGeom prst="roundRect">
            <a:avLst>
              <a:gd name="adj" fmla="val 16667"/>
            </a:avLst>
          </a:prstGeom>
          <a:solidFill>
            <a:schemeClr val="lt1"/>
          </a:solidFill>
          <a:ln>
            <a:noFill/>
          </a:ln>
          <a:effectLst>
            <a:outerShdw blurRad="114300" dist="57150" dir="726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a:off x="4219050" y="2120375"/>
            <a:ext cx="705900" cy="705900"/>
          </a:xfrm>
          <a:prstGeom prst="roundRect">
            <a:avLst>
              <a:gd name="adj" fmla="val 16667"/>
            </a:avLst>
          </a:prstGeom>
          <a:solidFill>
            <a:schemeClr val="lt1"/>
          </a:solidFill>
          <a:ln>
            <a:noFill/>
          </a:ln>
          <a:effectLst>
            <a:outerShdw blurRad="114300" dist="57150" dir="726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a:off x="6927900" y="2120375"/>
            <a:ext cx="705900" cy="705900"/>
          </a:xfrm>
          <a:prstGeom prst="roundRect">
            <a:avLst>
              <a:gd name="adj" fmla="val 16667"/>
            </a:avLst>
          </a:prstGeom>
          <a:solidFill>
            <a:schemeClr val="lt1"/>
          </a:solidFill>
          <a:ln>
            <a:noFill/>
          </a:ln>
          <a:effectLst>
            <a:outerShdw blurRad="114300" dist="57150" dir="726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8"/>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8">
            <a:hlinkClick r:id="rId4"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3" name="Google Shape;673;p48"/>
          <p:cNvGrpSpPr/>
          <p:nvPr/>
        </p:nvGrpSpPr>
        <p:grpSpPr>
          <a:xfrm>
            <a:off x="7076964" y="2301506"/>
            <a:ext cx="407762" cy="343800"/>
            <a:chOff x="3160527" y="2132122"/>
            <a:chExt cx="332270" cy="280150"/>
          </a:xfrm>
        </p:grpSpPr>
        <p:sp>
          <p:nvSpPr>
            <p:cNvPr id="674" name="Google Shape;674;p48"/>
            <p:cNvSpPr/>
            <p:nvPr/>
          </p:nvSpPr>
          <p:spPr>
            <a:xfrm>
              <a:off x="3178795" y="2183111"/>
              <a:ext cx="73255" cy="9790"/>
            </a:xfrm>
            <a:custGeom>
              <a:avLst/>
              <a:gdLst/>
              <a:ahLst/>
              <a:cxnLst/>
              <a:rect l="l" t="t" r="r" b="b"/>
              <a:pathLst>
                <a:path w="2402" h="321" extrusionOk="0">
                  <a:moveTo>
                    <a:pt x="159" y="1"/>
                  </a:moveTo>
                  <a:cubicBezTo>
                    <a:pt x="72" y="1"/>
                    <a:pt x="0" y="74"/>
                    <a:pt x="0" y="161"/>
                  </a:cubicBezTo>
                  <a:cubicBezTo>
                    <a:pt x="0" y="247"/>
                    <a:pt x="72" y="321"/>
                    <a:pt x="159" y="321"/>
                  </a:cubicBezTo>
                  <a:lnTo>
                    <a:pt x="2241" y="321"/>
                  </a:lnTo>
                  <a:cubicBezTo>
                    <a:pt x="2328" y="321"/>
                    <a:pt x="2401" y="247"/>
                    <a:pt x="2401" y="161"/>
                  </a:cubicBezTo>
                  <a:cubicBezTo>
                    <a:pt x="2401" y="74"/>
                    <a:pt x="2328" y="1"/>
                    <a:pt x="2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3202307" y="2202019"/>
              <a:ext cx="49741" cy="9729"/>
            </a:xfrm>
            <a:custGeom>
              <a:avLst/>
              <a:gdLst/>
              <a:ahLst/>
              <a:cxnLst/>
              <a:rect l="l" t="t" r="r" b="b"/>
              <a:pathLst>
                <a:path w="1631" h="319" extrusionOk="0">
                  <a:moveTo>
                    <a:pt x="160" y="0"/>
                  </a:moveTo>
                  <a:cubicBezTo>
                    <a:pt x="73" y="0"/>
                    <a:pt x="0" y="72"/>
                    <a:pt x="0" y="160"/>
                  </a:cubicBezTo>
                  <a:cubicBezTo>
                    <a:pt x="0" y="247"/>
                    <a:pt x="73" y="318"/>
                    <a:pt x="160" y="318"/>
                  </a:cubicBezTo>
                  <a:lnTo>
                    <a:pt x="1470" y="318"/>
                  </a:lnTo>
                  <a:cubicBezTo>
                    <a:pt x="1557" y="318"/>
                    <a:pt x="1630" y="247"/>
                    <a:pt x="1630" y="160"/>
                  </a:cubicBezTo>
                  <a:cubicBezTo>
                    <a:pt x="1630" y="72"/>
                    <a:pt x="1560" y="0"/>
                    <a:pt x="1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a:off x="3178795" y="2202019"/>
              <a:ext cx="19274" cy="9729"/>
            </a:xfrm>
            <a:custGeom>
              <a:avLst/>
              <a:gdLst/>
              <a:ahLst/>
              <a:cxnLst/>
              <a:rect l="l" t="t" r="r" b="b"/>
              <a:pathLst>
                <a:path w="632" h="319" extrusionOk="0">
                  <a:moveTo>
                    <a:pt x="159" y="0"/>
                  </a:moveTo>
                  <a:cubicBezTo>
                    <a:pt x="72" y="0"/>
                    <a:pt x="0" y="72"/>
                    <a:pt x="0" y="160"/>
                  </a:cubicBezTo>
                  <a:cubicBezTo>
                    <a:pt x="0" y="248"/>
                    <a:pt x="72" y="318"/>
                    <a:pt x="159" y="318"/>
                  </a:cubicBezTo>
                  <a:lnTo>
                    <a:pt x="472" y="318"/>
                  </a:lnTo>
                  <a:cubicBezTo>
                    <a:pt x="559" y="318"/>
                    <a:pt x="632" y="247"/>
                    <a:pt x="632" y="160"/>
                  </a:cubicBezTo>
                  <a:cubicBezTo>
                    <a:pt x="632" y="72"/>
                    <a:pt x="559" y="0"/>
                    <a:pt x="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8"/>
            <p:cNvSpPr/>
            <p:nvPr/>
          </p:nvSpPr>
          <p:spPr>
            <a:xfrm>
              <a:off x="3178795" y="2220103"/>
              <a:ext cx="73255" cy="9729"/>
            </a:xfrm>
            <a:custGeom>
              <a:avLst/>
              <a:gdLst/>
              <a:ahLst/>
              <a:cxnLst/>
              <a:rect l="l" t="t" r="r" b="b"/>
              <a:pathLst>
                <a:path w="2402" h="319" extrusionOk="0">
                  <a:moveTo>
                    <a:pt x="159" y="1"/>
                  </a:moveTo>
                  <a:cubicBezTo>
                    <a:pt x="72" y="1"/>
                    <a:pt x="0" y="72"/>
                    <a:pt x="0" y="159"/>
                  </a:cubicBezTo>
                  <a:cubicBezTo>
                    <a:pt x="0" y="248"/>
                    <a:pt x="72" y="319"/>
                    <a:pt x="159" y="319"/>
                  </a:cubicBezTo>
                  <a:lnTo>
                    <a:pt x="2241" y="319"/>
                  </a:lnTo>
                  <a:cubicBezTo>
                    <a:pt x="2328" y="319"/>
                    <a:pt x="2401" y="248"/>
                    <a:pt x="2401" y="159"/>
                  </a:cubicBezTo>
                  <a:cubicBezTo>
                    <a:pt x="2401" y="72"/>
                    <a:pt x="2328" y="1"/>
                    <a:pt x="2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8"/>
            <p:cNvSpPr/>
            <p:nvPr/>
          </p:nvSpPr>
          <p:spPr>
            <a:xfrm>
              <a:off x="3202307" y="2238950"/>
              <a:ext cx="49741" cy="9790"/>
            </a:xfrm>
            <a:custGeom>
              <a:avLst/>
              <a:gdLst/>
              <a:ahLst/>
              <a:cxnLst/>
              <a:rect l="l" t="t" r="r" b="b"/>
              <a:pathLst>
                <a:path w="1631" h="321" extrusionOk="0">
                  <a:moveTo>
                    <a:pt x="160" y="0"/>
                  </a:moveTo>
                  <a:cubicBezTo>
                    <a:pt x="73" y="0"/>
                    <a:pt x="0" y="74"/>
                    <a:pt x="0" y="160"/>
                  </a:cubicBezTo>
                  <a:cubicBezTo>
                    <a:pt x="0" y="247"/>
                    <a:pt x="73" y="320"/>
                    <a:pt x="160" y="320"/>
                  </a:cubicBezTo>
                  <a:lnTo>
                    <a:pt x="1470" y="320"/>
                  </a:lnTo>
                  <a:cubicBezTo>
                    <a:pt x="1557" y="320"/>
                    <a:pt x="1630" y="247"/>
                    <a:pt x="1630" y="160"/>
                  </a:cubicBezTo>
                  <a:cubicBezTo>
                    <a:pt x="1630" y="74"/>
                    <a:pt x="1560" y="0"/>
                    <a:pt x="1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8"/>
            <p:cNvSpPr/>
            <p:nvPr/>
          </p:nvSpPr>
          <p:spPr>
            <a:xfrm>
              <a:off x="3178795" y="2238950"/>
              <a:ext cx="19274" cy="9790"/>
            </a:xfrm>
            <a:custGeom>
              <a:avLst/>
              <a:gdLst/>
              <a:ahLst/>
              <a:cxnLst/>
              <a:rect l="l" t="t" r="r" b="b"/>
              <a:pathLst>
                <a:path w="632" h="321" extrusionOk="0">
                  <a:moveTo>
                    <a:pt x="159" y="0"/>
                  </a:moveTo>
                  <a:cubicBezTo>
                    <a:pt x="72" y="0"/>
                    <a:pt x="0" y="74"/>
                    <a:pt x="0" y="160"/>
                  </a:cubicBezTo>
                  <a:cubicBezTo>
                    <a:pt x="0" y="247"/>
                    <a:pt x="72" y="320"/>
                    <a:pt x="159" y="320"/>
                  </a:cubicBezTo>
                  <a:lnTo>
                    <a:pt x="472" y="320"/>
                  </a:lnTo>
                  <a:cubicBezTo>
                    <a:pt x="559" y="320"/>
                    <a:pt x="632" y="247"/>
                    <a:pt x="632" y="160"/>
                  </a:cubicBezTo>
                  <a:cubicBezTo>
                    <a:pt x="632" y="74"/>
                    <a:pt x="559" y="0"/>
                    <a:pt x="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3178795" y="2257065"/>
              <a:ext cx="73255" cy="9790"/>
            </a:xfrm>
            <a:custGeom>
              <a:avLst/>
              <a:gdLst/>
              <a:ahLst/>
              <a:cxnLst/>
              <a:rect l="l" t="t" r="r" b="b"/>
              <a:pathLst>
                <a:path w="2402" h="321" extrusionOk="0">
                  <a:moveTo>
                    <a:pt x="159" y="0"/>
                  </a:moveTo>
                  <a:cubicBezTo>
                    <a:pt x="72" y="0"/>
                    <a:pt x="0" y="73"/>
                    <a:pt x="0" y="160"/>
                  </a:cubicBezTo>
                  <a:cubicBezTo>
                    <a:pt x="0" y="247"/>
                    <a:pt x="72" y="320"/>
                    <a:pt x="159" y="320"/>
                  </a:cubicBezTo>
                  <a:lnTo>
                    <a:pt x="2241" y="320"/>
                  </a:lnTo>
                  <a:cubicBezTo>
                    <a:pt x="2328" y="320"/>
                    <a:pt x="2401" y="247"/>
                    <a:pt x="2401" y="160"/>
                  </a:cubicBezTo>
                  <a:cubicBezTo>
                    <a:pt x="2401" y="73"/>
                    <a:pt x="2328" y="0"/>
                    <a:pt x="22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3202307" y="2275942"/>
              <a:ext cx="49741" cy="9729"/>
            </a:xfrm>
            <a:custGeom>
              <a:avLst/>
              <a:gdLst/>
              <a:ahLst/>
              <a:cxnLst/>
              <a:rect l="l" t="t" r="r" b="b"/>
              <a:pathLst>
                <a:path w="1631" h="319" extrusionOk="0">
                  <a:moveTo>
                    <a:pt x="160" y="0"/>
                  </a:moveTo>
                  <a:cubicBezTo>
                    <a:pt x="73" y="0"/>
                    <a:pt x="0" y="72"/>
                    <a:pt x="0" y="160"/>
                  </a:cubicBezTo>
                  <a:cubicBezTo>
                    <a:pt x="0" y="247"/>
                    <a:pt x="73" y="319"/>
                    <a:pt x="160" y="319"/>
                  </a:cubicBezTo>
                  <a:lnTo>
                    <a:pt x="1470" y="319"/>
                  </a:lnTo>
                  <a:cubicBezTo>
                    <a:pt x="1557" y="319"/>
                    <a:pt x="1630" y="247"/>
                    <a:pt x="1630" y="160"/>
                  </a:cubicBezTo>
                  <a:cubicBezTo>
                    <a:pt x="1630" y="72"/>
                    <a:pt x="1560" y="0"/>
                    <a:pt x="1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3178795" y="2275942"/>
              <a:ext cx="19274" cy="9729"/>
            </a:xfrm>
            <a:custGeom>
              <a:avLst/>
              <a:gdLst/>
              <a:ahLst/>
              <a:cxnLst/>
              <a:rect l="l" t="t" r="r" b="b"/>
              <a:pathLst>
                <a:path w="632" h="319" extrusionOk="0">
                  <a:moveTo>
                    <a:pt x="159" y="0"/>
                  </a:moveTo>
                  <a:cubicBezTo>
                    <a:pt x="72" y="0"/>
                    <a:pt x="0" y="72"/>
                    <a:pt x="0" y="160"/>
                  </a:cubicBezTo>
                  <a:cubicBezTo>
                    <a:pt x="0" y="247"/>
                    <a:pt x="72" y="319"/>
                    <a:pt x="159" y="319"/>
                  </a:cubicBezTo>
                  <a:lnTo>
                    <a:pt x="472" y="319"/>
                  </a:lnTo>
                  <a:cubicBezTo>
                    <a:pt x="559" y="319"/>
                    <a:pt x="632" y="247"/>
                    <a:pt x="632" y="160"/>
                  </a:cubicBezTo>
                  <a:cubicBezTo>
                    <a:pt x="632" y="72"/>
                    <a:pt x="559" y="0"/>
                    <a:pt x="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3178795" y="2330256"/>
              <a:ext cx="19274" cy="9790"/>
            </a:xfrm>
            <a:custGeom>
              <a:avLst/>
              <a:gdLst/>
              <a:ahLst/>
              <a:cxnLst/>
              <a:rect l="l" t="t" r="r" b="b"/>
              <a:pathLst>
                <a:path w="632" h="321" extrusionOk="0">
                  <a:moveTo>
                    <a:pt x="159" y="1"/>
                  </a:moveTo>
                  <a:cubicBezTo>
                    <a:pt x="72" y="1"/>
                    <a:pt x="0" y="74"/>
                    <a:pt x="0" y="161"/>
                  </a:cubicBezTo>
                  <a:cubicBezTo>
                    <a:pt x="0" y="247"/>
                    <a:pt x="72" y="321"/>
                    <a:pt x="159" y="321"/>
                  </a:cubicBezTo>
                  <a:lnTo>
                    <a:pt x="472" y="321"/>
                  </a:lnTo>
                  <a:cubicBezTo>
                    <a:pt x="559" y="321"/>
                    <a:pt x="632" y="247"/>
                    <a:pt x="632" y="161"/>
                  </a:cubicBezTo>
                  <a:cubicBezTo>
                    <a:pt x="632" y="74"/>
                    <a:pt x="559" y="1"/>
                    <a:pt x="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a:off x="3202307" y="2330256"/>
              <a:ext cx="49741" cy="9790"/>
            </a:xfrm>
            <a:custGeom>
              <a:avLst/>
              <a:gdLst/>
              <a:ahLst/>
              <a:cxnLst/>
              <a:rect l="l" t="t" r="r" b="b"/>
              <a:pathLst>
                <a:path w="1631" h="321" extrusionOk="0">
                  <a:moveTo>
                    <a:pt x="160" y="1"/>
                  </a:moveTo>
                  <a:cubicBezTo>
                    <a:pt x="73" y="1"/>
                    <a:pt x="0" y="74"/>
                    <a:pt x="0" y="161"/>
                  </a:cubicBezTo>
                  <a:cubicBezTo>
                    <a:pt x="0" y="247"/>
                    <a:pt x="73" y="321"/>
                    <a:pt x="160" y="321"/>
                  </a:cubicBezTo>
                  <a:lnTo>
                    <a:pt x="1470" y="321"/>
                  </a:lnTo>
                  <a:cubicBezTo>
                    <a:pt x="1557" y="321"/>
                    <a:pt x="1630" y="247"/>
                    <a:pt x="1630" y="161"/>
                  </a:cubicBezTo>
                  <a:cubicBezTo>
                    <a:pt x="1630" y="74"/>
                    <a:pt x="1560" y="1"/>
                    <a:pt x="1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a:off x="3202307" y="2347029"/>
              <a:ext cx="49741" cy="9729"/>
            </a:xfrm>
            <a:custGeom>
              <a:avLst/>
              <a:gdLst/>
              <a:ahLst/>
              <a:cxnLst/>
              <a:rect l="l" t="t" r="r" b="b"/>
              <a:pathLst>
                <a:path w="1631" h="319" extrusionOk="0">
                  <a:moveTo>
                    <a:pt x="160" y="0"/>
                  </a:moveTo>
                  <a:cubicBezTo>
                    <a:pt x="73" y="0"/>
                    <a:pt x="0" y="72"/>
                    <a:pt x="0" y="160"/>
                  </a:cubicBezTo>
                  <a:cubicBezTo>
                    <a:pt x="0" y="247"/>
                    <a:pt x="73" y="318"/>
                    <a:pt x="160" y="318"/>
                  </a:cubicBezTo>
                  <a:lnTo>
                    <a:pt x="1470" y="318"/>
                  </a:lnTo>
                  <a:cubicBezTo>
                    <a:pt x="1557" y="318"/>
                    <a:pt x="1630" y="247"/>
                    <a:pt x="1630" y="160"/>
                  </a:cubicBezTo>
                  <a:cubicBezTo>
                    <a:pt x="1630" y="72"/>
                    <a:pt x="1560" y="0"/>
                    <a:pt x="1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8"/>
            <p:cNvSpPr/>
            <p:nvPr/>
          </p:nvSpPr>
          <p:spPr>
            <a:xfrm>
              <a:off x="3202307" y="2363741"/>
              <a:ext cx="49741" cy="9759"/>
            </a:xfrm>
            <a:custGeom>
              <a:avLst/>
              <a:gdLst/>
              <a:ahLst/>
              <a:cxnLst/>
              <a:rect l="l" t="t" r="r" b="b"/>
              <a:pathLst>
                <a:path w="1631" h="320" extrusionOk="0">
                  <a:moveTo>
                    <a:pt x="160" y="0"/>
                  </a:moveTo>
                  <a:cubicBezTo>
                    <a:pt x="73" y="0"/>
                    <a:pt x="0" y="73"/>
                    <a:pt x="0" y="160"/>
                  </a:cubicBezTo>
                  <a:cubicBezTo>
                    <a:pt x="0" y="247"/>
                    <a:pt x="73" y="320"/>
                    <a:pt x="160" y="320"/>
                  </a:cubicBezTo>
                  <a:lnTo>
                    <a:pt x="1470" y="320"/>
                  </a:lnTo>
                  <a:cubicBezTo>
                    <a:pt x="1557" y="320"/>
                    <a:pt x="1630" y="247"/>
                    <a:pt x="1630" y="160"/>
                  </a:cubicBezTo>
                  <a:cubicBezTo>
                    <a:pt x="1630" y="73"/>
                    <a:pt x="1560" y="0"/>
                    <a:pt x="1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8"/>
            <p:cNvSpPr/>
            <p:nvPr/>
          </p:nvSpPr>
          <p:spPr>
            <a:xfrm>
              <a:off x="3202307" y="2380483"/>
              <a:ext cx="49741" cy="9729"/>
            </a:xfrm>
            <a:custGeom>
              <a:avLst/>
              <a:gdLst/>
              <a:ahLst/>
              <a:cxnLst/>
              <a:rect l="l" t="t" r="r" b="b"/>
              <a:pathLst>
                <a:path w="1631" h="319" extrusionOk="0">
                  <a:moveTo>
                    <a:pt x="160" y="1"/>
                  </a:moveTo>
                  <a:cubicBezTo>
                    <a:pt x="73" y="1"/>
                    <a:pt x="0" y="72"/>
                    <a:pt x="0" y="159"/>
                  </a:cubicBezTo>
                  <a:cubicBezTo>
                    <a:pt x="0" y="247"/>
                    <a:pt x="73" y="319"/>
                    <a:pt x="160" y="319"/>
                  </a:cubicBezTo>
                  <a:lnTo>
                    <a:pt x="1470" y="319"/>
                  </a:lnTo>
                  <a:cubicBezTo>
                    <a:pt x="1557" y="319"/>
                    <a:pt x="1630" y="247"/>
                    <a:pt x="1630" y="159"/>
                  </a:cubicBezTo>
                  <a:cubicBezTo>
                    <a:pt x="1630" y="72"/>
                    <a:pt x="1560" y="1"/>
                    <a:pt x="1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3285532" y="2170882"/>
              <a:ext cx="49162" cy="49162"/>
            </a:xfrm>
            <a:custGeom>
              <a:avLst/>
              <a:gdLst/>
              <a:ahLst/>
              <a:cxnLst/>
              <a:rect l="l" t="t" r="r" b="b"/>
              <a:pathLst>
                <a:path w="1612" h="1612" extrusionOk="0">
                  <a:moveTo>
                    <a:pt x="803" y="318"/>
                  </a:moveTo>
                  <a:cubicBezTo>
                    <a:pt x="1072" y="318"/>
                    <a:pt x="1291" y="538"/>
                    <a:pt x="1291" y="807"/>
                  </a:cubicBezTo>
                  <a:cubicBezTo>
                    <a:pt x="1291" y="1074"/>
                    <a:pt x="1072" y="1293"/>
                    <a:pt x="803" y="1293"/>
                  </a:cubicBezTo>
                  <a:cubicBezTo>
                    <a:pt x="536" y="1293"/>
                    <a:pt x="317" y="1074"/>
                    <a:pt x="317" y="807"/>
                  </a:cubicBezTo>
                  <a:cubicBezTo>
                    <a:pt x="317" y="538"/>
                    <a:pt x="536" y="318"/>
                    <a:pt x="803" y="318"/>
                  </a:cubicBezTo>
                  <a:close/>
                  <a:moveTo>
                    <a:pt x="807" y="0"/>
                  </a:moveTo>
                  <a:cubicBezTo>
                    <a:pt x="363" y="0"/>
                    <a:pt x="0" y="361"/>
                    <a:pt x="0" y="807"/>
                  </a:cubicBezTo>
                  <a:cubicBezTo>
                    <a:pt x="0" y="1251"/>
                    <a:pt x="363" y="1611"/>
                    <a:pt x="807" y="1611"/>
                  </a:cubicBezTo>
                  <a:cubicBezTo>
                    <a:pt x="1251" y="1611"/>
                    <a:pt x="1611" y="1251"/>
                    <a:pt x="1611" y="807"/>
                  </a:cubicBezTo>
                  <a:cubicBezTo>
                    <a:pt x="1611" y="361"/>
                    <a:pt x="1251" y="0"/>
                    <a:pt x="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3275346" y="2234650"/>
              <a:ext cx="19122" cy="9729"/>
            </a:xfrm>
            <a:custGeom>
              <a:avLst/>
              <a:gdLst/>
              <a:ahLst/>
              <a:cxnLst/>
              <a:rect l="l" t="t" r="r" b="b"/>
              <a:pathLst>
                <a:path w="627" h="319" extrusionOk="0">
                  <a:moveTo>
                    <a:pt x="159" y="0"/>
                  </a:moveTo>
                  <a:cubicBezTo>
                    <a:pt x="72" y="0"/>
                    <a:pt x="1" y="72"/>
                    <a:pt x="1" y="158"/>
                  </a:cubicBezTo>
                  <a:cubicBezTo>
                    <a:pt x="1" y="247"/>
                    <a:pt x="72" y="318"/>
                    <a:pt x="159" y="318"/>
                  </a:cubicBezTo>
                  <a:lnTo>
                    <a:pt x="469" y="318"/>
                  </a:lnTo>
                  <a:cubicBezTo>
                    <a:pt x="555" y="318"/>
                    <a:pt x="627" y="247"/>
                    <a:pt x="627" y="158"/>
                  </a:cubicBezTo>
                  <a:cubicBezTo>
                    <a:pt x="627" y="72"/>
                    <a:pt x="555" y="0"/>
                    <a:pt x="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3299804" y="2234650"/>
              <a:ext cx="45045" cy="9729"/>
            </a:xfrm>
            <a:custGeom>
              <a:avLst/>
              <a:gdLst/>
              <a:ahLst/>
              <a:cxnLst/>
              <a:rect l="l" t="t" r="r" b="b"/>
              <a:pathLst>
                <a:path w="1477" h="319" extrusionOk="0">
                  <a:moveTo>
                    <a:pt x="160" y="0"/>
                  </a:moveTo>
                  <a:cubicBezTo>
                    <a:pt x="73" y="0"/>
                    <a:pt x="0" y="72"/>
                    <a:pt x="0" y="158"/>
                  </a:cubicBezTo>
                  <a:cubicBezTo>
                    <a:pt x="0" y="247"/>
                    <a:pt x="73" y="318"/>
                    <a:pt x="160" y="318"/>
                  </a:cubicBezTo>
                  <a:lnTo>
                    <a:pt x="1317" y="318"/>
                  </a:lnTo>
                  <a:cubicBezTo>
                    <a:pt x="1404" y="318"/>
                    <a:pt x="1477" y="247"/>
                    <a:pt x="1477" y="158"/>
                  </a:cubicBezTo>
                  <a:cubicBezTo>
                    <a:pt x="1477" y="72"/>
                    <a:pt x="1404" y="0"/>
                    <a:pt x="1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8"/>
            <p:cNvSpPr/>
            <p:nvPr/>
          </p:nvSpPr>
          <p:spPr>
            <a:xfrm>
              <a:off x="3275346" y="2252643"/>
              <a:ext cx="19122" cy="9790"/>
            </a:xfrm>
            <a:custGeom>
              <a:avLst/>
              <a:gdLst/>
              <a:ahLst/>
              <a:cxnLst/>
              <a:rect l="l" t="t" r="r" b="b"/>
              <a:pathLst>
                <a:path w="627" h="321" extrusionOk="0">
                  <a:moveTo>
                    <a:pt x="159" y="1"/>
                  </a:moveTo>
                  <a:cubicBezTo>
                    <a:pt x="72" y="1"/>
                    <a:pt x="1" y="74"/>
                    <a:pt x="1" y="161"/>
                  </a:cubicBezTo>
                  <a:cubicBezTo>
                    <a:pt x="1" y="247"/>
                    <a:pt x="72" y="320"/>
                    <a:pt x="159" y="320"/>
                  </a:cubicBezTo>
                  <a:lnTo>
                    <a:pt x="469" y="320"/>
                  </a:lnTo>
                  <a:cubicBezTo>
                    <a:pt x="555" y="320"/>
                    <a:pt x="627" y="247"/>
                    <a:pt x="627" y="161"/>
                  </a:cubicBezTo>
                  <a:cubicBezTo>
                    <a:pt x="627" y="74"/>
                    <a:pt x="555" y="1"/>
                    <a:pt x="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3299804" y="2252643"/>
              <a:ext cx="45045" cy="9790"/>
            </a:xfrm>
            <a:custGeom>
              <a:avLst/>
              <a:gdLst/>
              <a:ahLst/>
              <a:cxnLst/>
              <a:rect l="l" t="t" r="r" b="b"/>
              <a:pathLst>
                <a:path w="1477" h="321" extrusionOk="0">
                  <a:moveTo>
                    <a:pt x="160" y="1"/>
                  </a:moveTo>
                  <a:cubicBezTo>
                    <a:pt x="73" y="1"/>
                    <a:pt x="0" y="74"/>
                    <a:pt x="0" y="161"/>
                  </a:cubicBezTo>
                  <a:cubicBezTo>
                    <a:pt x="0" y="247"/>
                    <a:pt x="73" y="320"/>
                    <a:pt x="160" y="320"/>
                  </a:cubicBezTo>
                  <a:lnTo>
                    <a:pt x="1317" y="320"/>
                  </a:lnTo>
                  <a:cubicBezTo>
                    <a:pt x="1404" y="320"/>
                    <a:pt x="1477" y="247"/>
                    <a:pt x="1477" y="161"/>
                  </a:cubicBezTo>
                  <a:cubicBezTo>
                    <a:pt x="1477" y="74"/>
                    <a:pt x="1404" y="1"/>
                    <a:pt x="1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3275346" y="2270758"/>
              <a:ext cx="19122" cy="9729"/>
            </a:xfrm>
            <a:custGeom>
              <a:avLst/>
              <a:gdLst/>
              <a:ahLst/>
              <a:cxnLst/>
              <a:rect l="l" t="t" r="r" b="b"/>
              <a:pathLst>
                <a:path w="627" h="319" extrusionOk="0">
                  <a:moveTo>
                    <a:pt x="159" y="0"/>
                  </a:moveTo>
                  <a:cubicBezTo>
                    <a:pt x="72" y="0"/>
                    <a:pt x="1" y="72"/>
                    <a:pt x="1" y="160"/>
                  </a:cubicBezTo>
                  <a:cubicBezTo>
                    <a:pt x="1" y="247"/>
                    <a:pt x="72" y="318"/>
                    <a:pt x="159" y="318"/>
                  </a:cubicBezTo>
                  <a:lnTo>
                    <a:pt x="469" y="318"/>
                  </a:lnTo>
                  <a:cubicBezTo>
                    <a:pt x="555" y="318"/>
                    <a:pt x="627" y="247"/>
                    <a:pt x="627" y="160"/>
                  </a:cubicBezTo>
                  <a:cubicBezTo>
                    <a:pt x="627" y="72"/>
                    <a:pt x="555" y="0"/>
                    <a:pt x="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3299804" y="2270758"/>
              <a:ext cx="45045" cy="9729"/>
            </a:xfrm>
            <a:custGeom>
              <a:avLst/>
              <a:gdLst/>
              <a:ahLst/>
              <a:cxnLst/>
              <a:rect l="l" t="t" r="r" b="b"/>
              <a:pathLst>
                <a:path w="1477" h="319" extrusionOk="0">
                  <a:moveTo>
                    <a:pt x="160" y="0"/>
                  </a:moveTo>
                  <a:cubicBezTo>
                    <a:pt x="73" y="0"/>
                    <a:pt x="0" y="72"/>
                    <a:pt x="0" y="160"/>
                  </a:cubicBezTo>
                  <a:cubicBezTo>
                    <a:pt x="0" y="247"/>
                    <a:pt x="73" y="318"/>
                    <a:pt x="160" y="318"/>
                  </a:cubicBezTo>
                  <a:lnTo>
                    <a:pt x="1317" y="318"/>
                  </a:lnTo>
                  <a:cubicBezTo>
                    <a:pt x="1404" y="318"/>
                    <a:pt x="1477" y="247"/>
                    <a:pt x="1477" y="160"/>
                  </a:cubicBezTo>
                  <a:cubicBezTo>
                    <a:pt x="1477" y="72"/>
                    <a:pt x="1404" y="0"/>
                    <a:pt x="1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8"/>
            <p:cNvSpPr/>
            <p:nvPr/>
          </p:nvSpPr>
          <p:spPr>
            <a:xfrm>
              <a:off x="3275346" y="2288872"/>
              <a:ext cx="19122" cy="9729"/>
            </a:xfrm>
            <a:custGeom>
              <a:avLst/>
              <a:gdLst/>
              <a:ahLst/>
              <a:cxnLst/>
              <a:rect l="l" t="t" r="r" b="b"/>
              <a:pathLst>
                <a:path w="627" h="319" extrusionOk="0">
                  <a:moveTo>
                    <a:pt x="159" y="0"/>
                  </a:moveTo>
                  <a:cubicBezTo>
                    <a:pt x="72" y="0"/>
                    <a:pt x="1" y="72"/>
                    <a:pt x="1" y="158"/>
                  </a:cubicBezTo>
                  <a:cubicBezTo>
                    <a:pt x="1" y="247"/>
                    <a:pt x="72" y="318"/>
                    <a:pt x="159" y="318"/>
                  </a:cubicBezTo>
                  <a:lnTo>
                    <a:pt x="469" y="318"/>
                  </a:lnTo>
                  <a:cubicBezTo>
                    <a:pt x="555" y="318"/>
                    <a:pt x="627" y="247"/>
                    <a:pt x="627" y="158"/>
                  </a:cubicBezTo>
                  <a:cubicBezTo>
                    <a:pt x="627" y="70"/>
                    <a:pt x="555" y="0"/>
                    <a:pt x="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8"/>
            <p:cNvSpPr/>
            <p:nvPr/>
          </p:nvSpPr>
          <p:spPr>
            <a:xfrm>
              <a:off x="3299804" y="2288872"/>
              <a:ext cx="45045" cy="9729"/>
            </a:xfrm>
            <a:custGeom>
              <a:avLst/>
              <a:gdLst/>
              <a:ahLst/>
              <a:cxnLst/>
              <a:rect l="l" t="t" r="r" b="b"/>
              <a:pathLst>
                <a:path w="1477" h="319" extrusionOk="0">
                  <a:moveTo>
                    <a:pt x="160" y="0"/>
                  </a:moveTo>
                  <a:cubicBezTo>
                    <a:pt x="73" y="0"/>
                    <a:pt x="0" y="72"/>
                    <a:pt x="0" y="158"/>
                  </a:cubicBezTo>
                  <a:cubicBezTo>
                    <a:pt x="0" y="247"/>
                    <a:pt x="73" y="318"/>
                    <a:pt x="160" y="318"/>
                  </a:cubicBezTo>
                  <a:lnTo>
                    <a:pt x="1317" y="318"/>
                  </a:lnTo>
                  <a:cubicBezTo>
                    <a:pt x="1404" y="318"/>
                    <a:pt x="1477" y="247"/>
                    <a:pt x="1477" y="158"/>
                  </a:cubicBezTo>
                  <a:cubicBezTo>
                    <a:pt x="1477" y="70"/>
                    <a:pt x="1404" y="0"/>
                    <a:pt x="1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3275346" y="2306926"/>
              <a:ext cx="19122" cy="9790"/>
            </a:xfrm>
            <a:custGeom>
              <a:avLst/>
              <a:gdLst/>
              <a:ahLst/>
              <a:cxnLst/>
              <a:rect l="l" t="t" r="r" b="b"/>
              <a:pathLst>
                <a:path w="627" h="321" extrusionOk="0">
                  <a:moveTo>
                    <a:pt x="159" y="0"/>
                  </a:moveTo>
                  <a:cubicBezTo>
                    <a:pt x="72" y="0"/>
                    <a:pt x="1" y="73"/>
                    <a:pt x="1" y="160"/>
                  </a:cubicBezTo>
                  <a:cubicBezTo>
                    <a:pt x="1" y="247"/>
                    <a:pt x="72" y="320"/>
                    <a:pt x="159" y="320"/>
                  </a:cubicBezTo>
                  <a:lnTo>
                    <a:pt x="469" y="320"/>
                  </a:lnTo>
                  <a:cubicBezTo>
                    <a:pt x="555" y="320"/>
                    <a:pt x="627" y="247"/>
                    <a:pt x="627" y="160"/>
                  </a:cubicBezTo>
                  <a:cubicBezTo>
                    <a:pt x="627" y="73"/>
                    <a:pt x="555" y="0"/>
                    <a:pt x="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3299804" y="2306926"/>
              <a:ext cx="45045" cy="9790"/>
            </a:xfrm>
            <a:custGeom>
              <a:avLst/>
              <a:gdLst/>
              <a:ahLst/>
              <a:cxnLst/>
              <a:rect l="l" t="t" r="r" b="b"/>
              <a:pathLst>
                <a:path w="1477" h="321" extrusionOk="0">
                  <a:moveTo>
                    <a:pt x="160" y="0"/>
                  </a:moveTo>
                  <a:cubicBezTo>
                    <a:pt x="73" y="0"/>
                    <a:pt x="0" y="73"/>
                    <a:pt x="0" y="160"/>
                  </a:cubicBezTo>
                  <a:cubicBezTo>
                    <a:pt x="0" y="247"/>
                    <a:pt x="73" y="320"/>
                    <a:pt x="160" y="320"/>
                  </a:cubicBezTo>
                  <a:lnTo>
                    <a:pt x="1317" y="320"/>
                  </a:lnTo>
                  <a:cubicBezTo>
                    <a:pt x="1404" y="320"/>
                    <a:pt x="1477" y="247"/>
                    <a:pt x="1477" y="160"/>
                  </a:cubicBezTo>
                  <a:cubicBezTo>
                    <a:pt x="1477" y="73"/>
                    <a:pt x="1404" y="0"/>
                    <a:pt x="1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8"/>
            <p:cNvSpPr/>
            <p:nvPr/>
          </p:nvSpPr>
          <p:spPr>
            <a:xfrm>
              <a:off x="3275346" y="2324980"/>
              <a:ext cx="19122" cy="9729"/>
            </a:xfrm>
            <a:custGeom>
              <a:avLst/>
              <a:gdLst/>
              <a:ahLst/>
              <a:cxnLst/>
              <a:rect l="l" t="t" r="r" b="b"/>
              <a:pathLst>
                <a:path w="627" h="319" extrusionOk="0">
                  <a:moveTo>
                    <a:pt x="159" y="0"/>
                  </a:moveTo>
                  <a:cubicBezTo>
                    <a:pt x="72" y="0"/>
                    <a:pt x="1" y="72"/>
                    <a:pt x="1" y="160"/>
                  </a:cubicBezTo>
                  <a:cubicBezTo>
                    <a:pt x="1" y="247"/>
                    <a:pt x="72" y="318"/>
                    <a:pt x="159" y="318"/>
                  </a:cubicBezTo>
                  <a:lnTo>
                    <a:pt x="469" y="318"/>
                  </a:lnTo>
                  <a:cubicBezTo>
                    <a:pt x="555" y="318"/>
                    <a:pt x="627" y="247"/>
                    <a:pt x="627" y="160"/>
                  </a:cubicBezTo>
                  <a:cubicBezTo>
                    <a:pt x="627" y="72"/>
                    <a:pt x="555" y="0"/>
                    <a:pt x="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3299804" y="2324980"/>
              <a:ext cx="45045" cy="9729"/>
            </a:xfrm>
            <a:custGeom>
              <a:avLst/>
              <a:gdLst/>
              <a:ahLst/>
              <a:cxnLst/>
              <a:rect l="l" t="t" r="r" b="b"/>
              <a:pathLst>
                <a:path w="1477" h="319" extrusionOk="0">
                  <a:moveTo>
                    <a:pt x="160" y="0"/>
                  </a:moveTo>
                  <a:cubicBezTo>
                    <a:pt x="73" y="0"/>
                    <a:pt x="0" y="72"/>
                    <a:pt x="0" y="160"/>
                  </a:cubicBezTo>
                  <a:cubicBezTo>
                    <a:pt x="0" y="247"/>
                    <a:pt x="73" y="318"/>
                    <a:pt x="160" y="318"/>
                  </a:cubicBezTo>
                  <a:lnTo>
                    <a:pt x="1317" y="318"/>
                  </a:lnTo>
                  <a:cubicBezTo>
                    <a:pt x="1404" y="318"/>
                    <a:pt x="1477" y="247"/>
                    <a:pt x="1477" y="160"/>
                  </a:cubicBezTo>
                  <a:cubicBezTo>
                    <a:pt x="1477" y="72"/>
                    <a:pt x="1404" y="0"/>
                    <a:pt x="1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8"/>
            <p:cNvSpPr/>
            <p:nvPr/>
          </p:nvSpPr>
          <p:spPr>
            <a:xfrm>
              <a:off x="3275346" y="2343064"/>
              <a:ext cx="19122" cy="9759"/>
            </a:xfrm>
            <a:custGeom>
              <a:avLst/>
              <a:gdLst/>
              <a:ahLst/>
              <a:cxnLst/>
              <a:rect l="l" t="t" r="r" b="b"/>
              <a:pathLst>
                <a:path w="627" h="320" extrusionOk="0">
                  <a:moveTo>
                    <a:pt x="159" y="1"/>
                  </a:moveTo>
                  <a:cubicBezTo>
                    <a:pt x="72" y="1"/>
                    <a:pt x="1" y="72"/>
                    <a:pt x="1" y="159"/>
                  </a:cubicBezTo>
                  <a:cubicBezTo>
                    <a:pt x="1" y="248"/>
                    <a:pt x="72" y="319"/>
                    <a:pt x="159" y="319"/>
                  </a:cubicBezTo>
                  <a:lnTo>
                    <a:pt x="469" y="319"/>
                  </a:lnTo>
                  <a:cubicBezTo>
                    <a:pt x="555" y="319"/>
                    <a:pt x="627" y="248"/>
                    <a:pt x="627" y="159"/>
                  </a:cubicBezTo>
                  <a:cubicBezTo>
                    <a:pt x="627" y="72"/>
                    <a:pt x="555" y="1"/>
                    <a:pt x="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8"/>
            <p:cNvSpPr/>
            <p:nvPr/>
          </p:nvSpPr>
          <p:spPr>
            <a:xfrm>
              <a:off x="3299804" y="2343064"/>
              <a:ext cx="45045" cy="9759"/>
            </a:xfrm>
            <a:custGeom>
              <a:avLst/>
              <a:gdLst/>
              <a:ahLst/>
              <a:cxnLst/>
              <a:rect l="l" t="t" r="r" b="b"/>
              <a:pathLst>
                <a:path w="1477" h="320" extrusionOk="0">
                  <a:moveTo>
                    <a:pt x="160" y="1"/>
                  </a:moveTo>
                  <a:cubicBezTo>
                    <a:pt x="73" y="1"/>
                    <a:pt x="0" y="72"/>
                    <a:pt x="0" y="159"/>
                  </a:cubicBezTo>
                  <a:cubicBezTo>
                    <a:pt x="0" y="248"/>
                    <a:pt x="73" y="319"/>
                    <a:pt x="160" y="319"/>
                  </a:cubicBezTo>
                  <a:lnTo>
                    <a:pt x="1317" y="319"/>
                  </a:lnTo>
                  <a:cubicBezTo>
                    <a:pt x="1404" y="319"/>
                    <a:pt x="1477" y="248"/>
                    <a:pt x="1477" y="159"/>
                  </a:cubicBezTo>
                  <a:cubicBezTo>
                    <a:pt x="1477" y="72"/>
                    <a:pt x="1404" y="1"/>
                    <a:pt x="1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3275346" y="2361149"/>
              <a:ext cx="19122" cy="9759"/>
            </a:xfrm>
            <a:custGeom>
              <a:avLst/>
              <a:gdLst/>
              <a:ahLst/>
              <a:cxnLst/>
              <a:rect l="l" t="t" r="r" b="b"/>
              <a:pathLst>
                <a:path w="627" h="320" extrusionOk="0">
                  <a:moveTo>
                    <a:pt x="159" y="0"/>
                  </a:moveTo>
                  <a:cubicBezTo>
                    <a:pt x="72" y="0"/>
                    <a:pt x="1" y="73"/>
                    <a:pt x="1" y="160"/>
                  </a:cubicBezTo>
                  <a:cubicBezTo>
                    <a:pt x="1" y="247"/>
                    <a:pt x="72" y="320"/>
                    <a:pt x="159" y="320"/>
                  </a:cubicBezTo>
                  <a:lnTo>
                    <a:pt x="469" y="320"/>
                  </a:lnTo>
                  <a:cubicBezTo>
                    <a:pt x="555" y="320"/>
                    <a:pt x="627" y="247"/>
                    <a:pt x="627" y="160"/>
                  </a:cubicBezTo>
                  <a:cubicBezTo>
                    <a:pt x="627" y="70"/>
                    <a:pt x="555" y="0"/>
                    <a:pt x="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3299804" y="2361149"/>
              <a:ext cx="45045" cy="9759"/>
            </a:xfrm>
            <a:custGeom>
              <a:avLst/>
              <a:gdLst/>
              <a:ahLst/>
              <a:cxnLst/>
              <a:rect l="l" t="t" r="r" b="b"/>
              <a:pathLst>
                <a:path w="1477" h="320" extrusionOk="0">
                  <a:moveTo>
                    <a:pt x="160" y="0"/>
                  </a:moveTo>
                  <a:cubicBezTo>
                    <a:pt x="73" y="0"/>
                    <a:pt x="0" y="73"/>
                    <a:pt x="0" y="160"/>
                  </a:cubicBezTo>
                  <a:cubicBezTo>
                    <a:pt x="0" y="247"/>
                    <a:pt x="73" y="320"/>
                    <a:pt x="160" y="320"/>
                  </a:cubicBezTo>
                  <a:lnTo>
                    <a:pt x="1317" y="320"/>
                  </a:lnTo>
                  <a:cubicBezTo>
                    <a:pt x="1404" y="320"/>
                    <a:pt x="1477" y="247"/>
                    <a:pt x="1477" y="160"/>
                  </a:cubicBezTo>
                  <a:cubicBezTo>
                    <a:pt x="1477" y="70"/>
                    <a:pt x="1404" y="0"/>
                    <a:pt x="1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8"/>
            <p:cNvSpPr/>
            <p:nvPr/>
          </p:nvSpPr>
          <p:spPr>
            <a:xfrm>
              <a:off x="3275346" y="2379202"/>
              <a:ext cx="19122" cy="9729"/>
            </a:xfrm>
            <a:custGeom>
              <a:avLst/>
              <a:gdLst/>
              <a:ahLst/>
              <a:cxnLst/>
              <a:rect l="l" t="t" r="r" b="b"/>
              <a:pathLst>
                <a:path w="627" h="319" extrusionOk="0">
                  <a:moveTo>
                    <a:pt x="159" y="0"/>
                  </a:moveTo>
                  <a:cubicBezTo>
                    <a:pt x="72" y="0"/>
                    <a:pt x="1" y="72"/>
                    <a:pt x="1" y="158"/>
                  </a:cubicBezTo>
                  <a:cubicBezTo>
                    <a:pt x="1" y="247"/>
                    <a:pt x="72" y="318"/>
                    <a:pt x="159" y="318"/>
                  </a:cubicBezTo>
                  <a:lnTo>
                    <a:pt x="469" y="318"/>
                  </a:lnTo>
                  <a:cubicBezTo>
                    <a:pt x="555" y="318"/>
                    <a:pt x="627" y="247"/>
                    <a:pt x="627" y="158"/>
                  </a:cubicBezTo>
                  <a:cubicBezTo>
                    <a:pt x="627" y="72"/>
                    <a:pt x="555" y="0"/>
                    <a:pt x="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8"/>
            <p:cNvSpPr/>
            <p:nvPr/>
          </p:nvSpPr>
          <p:spPr>
            <a:xfrm>
              <a:off x="3299804" y="2379202"/>
              <a:ext cx="45045" cy="9729"/>
            </a:xfrm>
            <a:custGeom>
              <a:avLst/>
              <a:gdLst/>
              <a:ahLst/>
              <a:cxnLst/>
              <a:rect l="l" t="t" r="r" b="b"/>
              <a:pathLst>
                <a:path w="1477" h="319" extrusionOk="0">
                  <a:moveTo>
                    <a:pt x="160" y="0"/>
                  </a:moveTo>
                  <a:cubicBezTo>
                    <a:pt x="73" y="0"/>
                    <a:pt x="0" y="72"/>
                    <a:pt x="0" y="158"/>
                  </a:cubicBezTo>
                  <a:cubicBezTo>
                    <a:pt x="0" y="247"/>
                    <a:pt x="73" y="318"/>
                    <a:pt x="160" y="318"/>
                  </a:cubicBezTo>
                  <a:lnTo>
                    <a:pt x="1317" y="318"/>
                  </a:lnTo>
                  <a:cubicBezTo>
                    <a:pt x="1404" y="318"/>
                    <a:pt x="1477" y="247"/>
                    <a:pt x="1477" y="158"/>
                  </a:cubicBezTo>
                  <a:cubicBezTo>
                    <a:pt x="1477" y="72"/>
                    <a:pt x="1404" y="0"/>
                    <a:pt x="1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3390012" y="2245598"/>
              <a:ext cx="62825" cy="71883"/>
            </a:xfrm>
            <a:custGeom>
              <a:avLst/>
              <a:gdLst/>
              <a:ahLst/>
              <a:cxnLst/>
              <a:rect l="l" t="t" r="r" b="b"/>
              <a:pathLst>
                <a:path w="2060" h="2357" extrusionOk="0">
                  <a:moveTo>
                    <a:pt x="642" y="800"/>
                  </a:moveTo>
                  <a:lnTo>
                    <a:pt x="642" y="1254"/>
                  </a:lnTo>
                  <a:cubicBezTo>
                    <a:pt x="642" y="1285"/>
                    <a:pt x="651" y="1312"/>
                    <a:pt x="666" y="1336"/>
                  </a:cubicBezTo>
                  <a:lnTo>
                    <a:pt x="901" y="1727"/>
                  </a:lnTo>
                  <a:cubicBezTo>
                    <a:pt x="868" y="1734"/>
                    <a:pt x="836" y="1737"/>
                    <a:pt x="804" y="1737"/>
                  </a:cubicBezTo>
                  <a:cubicBezTo>
                    <a:pt x="538" y="1737"/>
                    <a:pt x="322" y="1521"/>
                    <a:pt x="322" y="1254"/>
                  </a:cubicBezTo>
                  <a:cubicBezTo>
                    <a:pt x="319" y="1045"/>
                    <a:pt x="455" y="866"/>
                    <a:pt x="642" y="800"/>
                  </a:cubicBezTo>
                  <a:close/>
                  <a:moveTo>
                    <a:pt x="962" y="329"/>
                  </a:moveTo>
                  <a:cubicBezTo>
                    <a:pt x="1404" y="405"/>
                    <a:pt x="1739" y="791"/>
                    <a:pt x="1739" y="1254"/>
                  </a:cubicBezTo>
                  <a:cubicBezTo>
                    <a:pt x="1739" y="1530"/>
                    <a:pt x="1617" y="1790"/>
                    <a:pt x="1413" y="1967"/>
                  </a:cubicBezTo>
                  <a:lnTo>
                    <a:pt x="962" y="1212"/>
                  </a:lnTo>
                  <a:lnTo>
                    <a:pt x="962" y="329"/>
                  </a:lnTo>
                  <a:close/>
                  <a:moveTo>
                    <a:pt x="802" y="0"/>
                  </a:moveTo>
                  <a:cubicBezTo>
                    <a:pt x="715" y="0"/>
                    <a:pt x="642" y="72"/>
                    <a:pt x="642" y="158"/>
                  </a:cubicBezTo>
                  <a:lnTo>
                    <a:pt x="642" y="471"/>
                  </a:lnTo>
                  <a:cubicBezTo>
                    <a:pt x="276" y="545"/>
                    <a:pt x="1" y="868"/>
                    <a:pt x="1" y="1254"/>
                  </a:cubicBezTo>
                  <a:cubicBezTo>
                    <a:pt x="1" y="1696"/>
                    <a:pt x="360" y="2055"/>
                    <a:pt x="802" y="2055"/>
                  </a:cubicBezTo>
                  <a:cubicBezTo>
                    <a:pt x="894" y="2055"/>
                    <a:pt x="982" y="2042"/>
                    <a:pt x="1067" y="2011"/>
                  </a:cubicBezTo>
                  <a:lnTo>
                    <a:pt x="1227" y="2280"/>
                  </a:lnTo>
                  <a:cubicBezTo>
                    <a:pt x="1256" y="2330"/>
                    <a:pt x="1309" y="2357"/>
                    <a:pt x="1363" y="2357"/>
                  </a:cubicBezTo>
                  <a:cubicBezTo>
                    <a:pt x="1392" y="2357"/>
                    <a:pt x="1420" y="2350"/>
                    <a:pt x="1447" y="2334"/>
                  </a:cubicBezTo>
                  <a:cubicBezTo>
                    <a:pt x="1824" y="2110"/>
                    <a:pt x="2059" y="1695"/>
                    <a:pt x="2059" y="1256"/>
                  </a:cubicBezTo>
                  <a:cubicBezTo>
                    <a:pt x="2059" y="563"/>
                    <a:pt x="1496" y="0"/>
                    <a:pt x="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3372111" y="2330317"/>
              <a:ext cx="67796" cy="21867"/>
            </a:xfrm>
            <a:custGeom>
              <a:avLst/>
              <a:gdLst/>
              <a:ahLst/>
              <a:cxnLst/>
              <a:rect l="l" t="t" r="r" b="b"/>
              <a:pathLst>
                <a:path w="2223" h="717" extrusionOk="0">
                  <a:moveTo>
                    <a:pt x="2049" y="0"/>
                  </a:moveTo>
                  <a:cubicBezTo>
                    <a:pt x="2008" y="0"/>
                    <a:pt x="1967" y="16"/>
                    <a:pt x="1935" y="46"/>
                  </a:cubicBezTo>
                  <a:lnTo>
                    <a:pt x="1585" y="397"/>
                  </a:lnTo>
                  <a:lnTo>
                    <a:pt x="159" y="397"/>
                  </a:lnTo>
                  <a:cubicBezTo>
                    <a:pt x="72" y="397"/>
                    <a:pt x="1" y="470"/>
                    <a:pt x="1" y="557"/>
                  </a:cubicBezTo>
                  <a:cubicBezTo>
                    <a:pt x="1" y="644"/>
                    <a:pt x="72" y="717"/>
                    <a:pt x="159" y="717"/>
                  </a:cubicBezTo>
                  <a:lnTo>
                    <a:pt x="1651" y="717"/>
                  </a:lnTo>
                  <a:cubicBezTo>
                    <a:pt x="1694" y="717"/>
                    <a:pt x="1734" y="698"/>
                    <a:pt x="1763" y="669"/>
                  </a:cubicBezTo>
                  <a:lnTo>
                    <a:pt x="2161" y="271"/>
                  </a:lnTo>
                  <a:cubicBezTo>
                    <a:pt x="2223" y="210"/>
                    <a:pt x="2223" y="108"/>
                    <a:pt x="2161" y="46"/>
                  </a:cubicBezTo>
                  <a:cubicBezTo>
                    <a:pt x="2131" y="16"/>
                    <a:pt x="2090" y="0"/>
                    <a:pt x="20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3372172" y="2374933"/>
              <a:ext cx="15584" cy="9790"/>
            </a:xfrm>
            <a:custGeom>
              <a:avLst/>
              <a:gdLst/>
              <a:ahLst/>
              <a:cxnLst/>
              <a:rect l="l" t="t" r="r" b="b"/>
              <a:pathLst>
                <a:path w="511" h="321" extrusionOk="0">
                  <a:moveTo>
                    <a:pt x="160" y="1"/>
                  </a:moveTo>
                  <a:cubicBezTo>
                    <a:pt x="72" y="1"/>
                    <a:pt x="0" y="74"/>
                    <a:pt x="0" y="161"/>
                  </a:cubicBezTo>
                  <a:cubicBezTo>
                    <a:pt x="0" y="247"/>
                    <a:pt x="72" y="320"/>
                    <a:pt x="160" y="320"/>
                  </a:cubicBezTo>
                  <a:lnTo>
                    <a:pt x="351" y="320"/>
                  </a:lnTo>
                  <a:cubicBezTo>
                    <a:pt x="439" y="320"/>
                    <a:pt x="511" y="247"/>
                    <a:pt x="511" y="161"/>
                  </a:cubicBezTo>
                  <a:cubicBezTo>
                    <a:pt x="511" y="74"/>
                    <a:pt x="439"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3391933" y="2374933"/>
              <a:ext cx="27539" cy="9790"/>
            </a:xfrm>
            <a:custGeom>
              <a:avLst/>
              <a:gdLst/>
              <a:ahLst/>
              <a:cxnLst/>
              <a:rect l="l" t="t" r="r" b="b"/>
              <a:pathLst>
                <a:path w="903" h="321" extrusionOk="0">
                  <a:moveTo>
                    <a:pt x="161" y="1"/>
                  </a:moveTo>
                  <a:cubicBezTo>
                    <a:pt x="74" y="1"/>
                    <a:pt x="1" y="74"/>
                    <a:pt x="1" y="161"/>
                  </a:cubicBezTo>
                  <a:cubicBezTo>
                    <a:pt x="1" y="247"/>
                    <a:pt x="74" y="320"/>
                    <a:pt x="161" y="320"/>
                  </a:cubicBezTo>
                  <a:lnTo>
                    <a:pt x="744" y="320"/>
                  </a:lnTo>
                  <a:cubicBezTo>
                    <a:pt x="831" y="320"/>
                    <a:pt x="902" y="247"/>
                    <a:pt x="902" y="161"/>
                  </a:cubicBezTo>
                  <a:cubicBezTo>
                    <a:pt x="902" y="74"/>
                    <a:pt x="831" y="1"/>
                    <a:pt x="7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3372172" y="2359258"/>
              <a:ext cx="15584" cy="9790"/>
            </a:xfrm>
            <a:custGeom>
              <a:avLst/>
              <a:gdLst/>
              <a:ahLst/>
              <a:cxnLst/>
              <a:rect l="l" t="t" r="r" b="b"/>
              <a:pathLst>
                <a:path w="511" h="321" extrusionOk="0">
                  <a:moveTo>
                    <a:pt x="160" y="1"/>
                  </a:moveTo>
                  <a:cubicBezTo>
                    <a:pt x="72" y="1"/>
                    <a:pt x="0" y="74"/>
                    <a:pt x="0" y="161"/>
                  </a:cubicBezTo>
                  <a:cubicBezTo>
                    <a:pt x="0" y="248"/>
                    <a:pt x="72" y="321"/>
                    <a:pt x="160" y="321"/>
                  </a:cubicBezTo>
                  <a:lnTo>
                    <a:pt x="351" y="321"/>
                  </a:lnTo>
                  <a:cubicBezTo>
                    <a:pt x="439" y="321"/>
                    <a:pt x="511" y="248"/>
                    <a:pt x="511" y="161"/>
                  </a:cubicBezTo>
                  <a:cubicBezTo>
                    <a:pt x="511" y="74"/>
                    <a:pt x="439"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3391933" y="2359258"/>
              <a:ext cx="27539" cy="9790"/>
            </a:xfrm>
            <a:custGeom>
              <a:avLst/>
              <a:gdLst/>
              <a:ahLst/>
              <a:cxnLst/>
              <a:rect l="l" t="t" r="r" b="b"/>
              <a:pathLst>
                <a:path w="903" h="321" extrusionOk="0">
                  <a:moveTo>
                    <a:pt x="161" y="1"/>
                  </a:moveTo>
                  <a:cubicBezTo>
                    <a:pt x="74" y="1"/>
                    <a:pt x="1" y="74"/>
                    <a:pt x="1" y="161"/>
                  </a:cubicBezTo>
                  <a:cubicBezTo>
                    <a:pt x="1" y="248"/>
                    <a:pt x="74" y="321"/>
                    <a:pt x="161" y="321"/>
                  </a:cubicBezTo>
                  <a:lnTo>
                    <a:pt x="744" y="321"/>
                  </a:lnTo>
                  <a:cubicBezTo>
                    <a:pt x="831" y="321"/>
                    <a:pt x="902" y="248"/>
                    <a:pt x="902" y="161"/>
                  </a:cubicBezTo>
                  <a:cubicBezTo>
                    <a:pt x="902" y="74"/>
                    <a:pt x="831" y="1"/>
                    <a:pt x="7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8"/>
            <p:cNvSpPr/>
            <p:nvPr/>
          </p:nvSpPr>
          <p:spPr>
            <a:xfrm>
              <a:off x="3402943" y="2207966"/>
              <a:ext cx="67796" cy="21867"/>
            </a:xfrm>
            <a:custGeom>
              <a:avLst/>
              <a:gdLst/>
              <a:ahLst/>
              <a:cxnLst/>
              <a:rect l="l" t="t" r="r" b="b"/>
              <a:pathLst>
                <a:path w="2223" h="717" extrusionOk="0">
                  <a:moveTo>
                    <a:pt x="572" y="1"/>
                  </a:moveTo>
                  <a:cubicBezTo>
                    <a:pt x="529" y="1"/>
                    <a:pt x="489" y="18"/>
                    <a:pt x="460" y="47"/>
                  </a:cubicBezTo>
                  <a:lnTo>
                    <a:pt x="62" y="445"/>
                  </a:lnTo>
                  <a:cubicBezTo>
                    <a:pt x="0" y="506"/>
                    <a:pt x="0" y="608"/>
                    <a:pt x="62" y="669"/>
                  </a:cubicBezTo>
                  <a:cubicBezTo>
                    <a:pt x="94" y="702"/>
                    <a:pt x="133" y="717"/>
                    <a:pt x="174" y="717"/>
                  </a:cubicBezTo>
                  <a:cubicBezTo>
                    <a:pt x="215" y="717"/>
                    <a:pt x="255" y="702"/>
                    <a:pt x="286" y="669"/>
                  </a:cubicBezTo>
                  <a:lnTo>
                    <a:pt x="638" y="319"/>
                  </a:lnTo>
                  <a:lnTo>
                    <a:pt x="2062" y="319"/>
                  </a:lnTo>
                  <a:cubicBezTo>
                    <a:pt x="2149" y="319"/>
                    <a:pt x="2222" y="247"/>
                    <a:pt x="2222" y="159"/>
                  </a:cubicBezTo>
                  <a:cubicBezTo>
                    <a:pt x="2222" y="72"/>
                    <a:pt x="2149" y="1"/>
                    <a:pt x="20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8"/>
            <p:cNvSpPr/>
            <p:nvPr/>
          </p:nvSpPr>
          <p:spPr>
            <a:xfrm>
              <a:off x="3455122" y="2175396"/>
              <a:ext cx="15615" cy="9790"/>
            </a:xfrm>
            <a:custGeom>
              <a:avLst/>
              <a:gdLst/>
              <a:ahLst/>
              <a:cxnLst/>
              <a:rect l="l" t="t" r="r" b="b"/>
              <a:pathLst>
                <a:path w="512" h="321" extrusionOk="0">
                  <a:moveTo>
                    <a:pt x="161" y="0"/>
                  </a:moveTo>
                  <a:cubicBezTo>
                    <a:pt x="72" y="0"/>
                    <a:pt x="1" y="73"/>
                    <a:pt x="1" y="160"/>
                  </a:cubicBezTo>
                  <a:cubicBezTo>
                    <a:pt x="1" y="247"/>
                    <a:pt x="71" y="320"/>
                    <a:pt x="161" y="320"/>
                  </a:cubicBezTo>
                  <a:lnTo>
                    <a:pt x="351" y="320"/>
                  </a:lnTo>
                  <a:cubicBezTo>
                    <a:pt x="438" y="320"/>
                    <a:pt x="511" y="247"/>
                    <a:pt x="511" y="160"/>
                  </a:cubicBezTo>
                  <a:cubicBezTo>
                    <a:pt x="511" y="73"/>
                    <a:pt x="438" y="0"/>
                    <a:pt x="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3423436" y="2175396"/>
              <a:ext cx="27539" cy="9790"/>
            </a:xfrm>
            <a:custGeom>
              <a:avLst/>
              <a:gdLst/>
              <a:ahLst/>
              <a:cxnLst/>
              <a:rect l="l" t="t" r="r" b="b"/>
              <a:pathLst>
                <a:path w="903" h="321" extrusionOk="0">
                  <a:moveTo>
                    <a:pt x="159" y="0"/>
                  </a:moveTo>
                  <a:cubicBezTo>
                    <a:pt x="72" y="0"/>
                    <a:pt x="0" y="73"/>
                    <a:pt x="0" y="160"/>
                  </a:cubicBezTo>
                  <a:cubicBezTo>
                    <a:pt x="0" y="247"/>
                    <a:pt x="70" y="320"/>
                    <a:pt x="159" y="320"/>
                  </a:cubicBezTo>
                  <a:lnTo>
                    <a:pt x="742" y="320"/>
                  </a:lnTo>
                  <a:cubicBezTo>
                    <a:pt x="829" y="320"/>
                    <a:pt x="902" y="247"/>
                    <a:pt x="902" y="160"/>
                  </a:cubicBezTo>
                  <a:cubicBezTo>
                    <a:pt x="902" y="73"/>
                    <a:pt x="829" y="0"/>
                    <a:pt x="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3455122" y="2191101"/>
              <a:ext cx="15615" cy="9729"/>
            </a:xfrm>
            <a:custGeom>
              <a:avLst/>
              <a:gdLst/>
              <a:ahLst/>
              <a:cxnLst/>
              <a:rect l="l" t="t" r="r" b="b"/>
              <a:pathLst>
                <a:path w="512" h="319" extrusionOk="0">
                  <a:moveTo>
                    <a:pt x="161" y="1"/>
                  </a:moveTo>
                  <a:cubicBezTo>
                    <a:pt x="72" y="1"/>
                    <a:pt x="1" y="72"/>
                    <a:pt x="1" y="159"/>
                  </a:cubicBezTo>
                  <a:cubicBezTo>
                    <a:pt x="1" y="249"/>
                    <a:pt x="71" y="319"/>
                    <a:pt x="161" y="319"/>
                  </a:cubicBezTo>
                  <a:lnTo>
                    <a:pt x="351" y="319"/>
                  </a:lnTo>
                  <a:cubicBezTo>
                    <a:pt x="438" y="319"/>
                    <a:pt x="511" y="247"/>
                    <a:pt x="511" y="159"/>
                  </a:cubicBezTo>
                  <a:cubicBezTo>
                    <a:pt x="511" y="72"/>
                    <a:pt x="438"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3423436" y="2191101"/>
              <a:ext cx="27539" cy="9729"/>
            </a:xfrm>
            <a:custGeom>
              <a:avLst/>
              <a:gdLst/>
              <a:ahLst/>
              <a:cxnLst/>
              <a:rect l="l" t="t" r="r" b="b"/>
              <a:pathLst>
                <a:path w="903" h="319" extrusionOk="0">
                  <a:moveTo>
                    <a:pt x="159" y="1"/>
                  </a:moveTo>
                  <a:cubicBezTo>
                    <a:pt x="72" y="1"/>
                    <a:pt x="0" y="72"/>
                    <a:pt x="0" y="159"/>
                  </a:cubicBezTo>
                  <a:cubicBezTo>
                    <a:pt x="0" y="249"/>
                    <a:pt x="70" y="319"/>
                    <a:pt x="159" y="319"/>
                  </a:cubicBezTo>
                  <a:lnTo>
                    <a:pt x="742" y="319"/>
                  </a:lnTo>
                  <a:cubicBezTo>
                    <a:pt x="829" y="319"/>
                    <a:pt x="902" y="247"/>
                    <a:pt x="902" y="159"/>
                  </a:cubicBezTo>
                  <a:cubicBezTo>
                    <a:pt x="902" y="72"/>
                    <a:pt x="829" y="1"/>
                    <a:pt x="7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3160527" y="2132122"/>
              <a:ext cx="332270" cy="280150"/>
            </a:xfrm>
            <a:custGeom>
              <a:avLst/>
              <a:gdLst/>
              <a:ahLst/>
              <a:cxnLst/>
              <a:rect l="l" t="t" r="r" b="b"/>
              <a:pathLst>
                <a:path w="10895" h="9186" extrusionOk="0">
                  <a:moveTo>
                    <a:pt x="3274" y="931"/>
                  </a:moveTo>
                  <a:lnTo>
                    <a:pt x="3274" y="5778"/>
                  </a:lnTo>
                  <a:lnTo>
                    <a:pt x="327" y="5778"/>
                  </a:lnTo>
                  <a:lnTo>
                    <a:pt x="327" y="931"/>
                  </a:lnTo>
                  <a:close/>
                  <a:moveTo>
                    <a:pt x="3272" y="6096"/>
                  </a:moveTo>
                  <a:lnTo>
                    <a:pt x="3272" y="8866"/>
                  </a:lnTo>
                  <a:lnTo>
                    <a:pt x="324" y="8866"/>
                  </a:lnTo>
                  <a:lnTo>
                    <a:pt x="324" y="6096"/>
                  </a:lnTo>
                  <a:close/>
                  <a:moveTo>
                    <a:pt x="928" y="0"/>
                  </a:moveTo>
                  <a:cubicBezTo>
                    <a:pt x="809" y="0"/>
                    <a:pt x="696" y="58"/>
                    <a:pt x="627" y="157"/>
                  </a:cubicBezTo>
                  <a:lnTo>
                    <a:pt x="305" y="611"/>
                  </a:lnTo>
                  <a:lnTo>
                    <a:pt x="161" y="611"/>
                  </a:lnTo>
                  <a:cubicBezTo>
                    <a:pt x="74" y="611"/>
                    <a:pt x="1" y="684"/>
                    <a:pt x="1" y="771"/>
                  </a:cubicBezTo>
                  <a:lnTo>
                    <a:pt x="1" y="9026"/>
                  </a:lnTo>
                  <a:cubicBezTo>
                    <a:pt x="1" y="9114"/>
                    <a:pt x="74" y="9186"/>
                    <a:pt x="161" y="9186"/>
                  </a:cubicBezTo>
                  <a:lnTo>
                    <a:pt x="8552" y="9186"/>
                  </a:lnTo>
                  <a:cubicBezTo>
                    <a:pt x="8640" y="9186"/>
                    <a:pt x="8711" y="9114"/>
                    <a:pt x="8711" y="9026"/>
                  </a:cubicBezTo>
                  <a:cubicBezTo>
                    <a:pt x="8711" y="8939"/>
                    <a:pt x="8640" y="8868"/>
                    <a:pt x="8552" y="8868"/>
                  </a:cubicBezTo>
                  <a:lnTo>
                    <a:pt x="6530" y="8868"/>
                  </a:lnTo>
                  <a:lnTo>
                    <a:pt x="6530" y="2415"/>
                  </a:lnTo>
                  <a:cubicBezTo>
                    <a:pt x="6530" y="2328"/>
                    <a:pt x="6457" y="2255"/>
                    <a:pt x="6370" y="2255"/>
                  </a:cubicBezTo>
                  <a:cubicBezTo>
                    <a:pt x="6284" y="2255"/>
                    <a:pt x="6211" y="2328"/>
                    <a:pt x="6211" y="2415"/>
                  </a:cubicBezTo>
                  <a:lnTo>
                    <a:pt x="6211" y="8868"/>
                  </a:lnTo>
                  <a:lnTo>
                    <a:pt x="3589" y="8868"/>
                  </a:lnTo>
                  <a:lnTo>
                    <a:pt x="3589" y="931"/>
                  </a:lnTo>
                  <a:lnTo>
                    <a:pt x="6211" y="931"/>
                  </a:lnTo>
                  <a:lnTo>
                    <a:pt x="6211" y="1777"/>
                  </a:lnTo>
                  <a:cubicBezTo>
                    <a:pt x="6211" y="1865"/>
                    <a:pt x="6284" y="1937"/>
                    <a:pt x="6370" y="1937"/>
                  </a:cubicBezTo>
                  <a:cubicBezTo>
                    <a:pt x="6457" y="1937"/>
                    <a:pt x="6530" y="1865"/>
                    <a:pt x="6530" y="1777"/>
                  </a:cubicBezTo>
                  <a:lnTo>
                    <a:pt x="6530" y="931"/>
                  </a:lnTo>
                  <a:lnTo>
                    <a:pt x="10571" y="931"/>
                  </a:lnTo>
                  <a:lnTo>
                    <a:pt x="10571" y="8868"/>
                  </a:lnTo>
                  <a:lnTo>
                    <a:pt x="9190" y="8868"/>
                  </a:lnTo>
                  <a:cubicBezTo>
                    <a:pt x="9103" y="8868"/>
                    <a:pt x="9031" y="8939"/>
                    <a:pt x="9031" y="9026"/>
                  </a:cubicBezTo>
                  <a:cubicBezTo>
                    <a:pt x="9031" y="9114"/>
                    <a:pt x="9103" y="9186"/>
                    <a:pt x="9190" y="9186"/>
                  </a:cubicBezTo>
                  <a:lnTo>
                    <a:pt x="10729" y="9186"/>
                  </a:lnTo>
                  <a:cubicBezTo>
                    <a:pt x="10818" y="9186"/>
                    <a:pt x="10889" y="9114"/>
                    <a:pt x="10889" y="9026"/>
                  </a:cubicBezTo>
                  <a:lnTo>
                    <a:pt x="10889" y="771"/>
                  </a:lnTo>
                  <a:cubicBezTo>
                    <a:pt x="10894" y="683"/>
                    <a:pt x="10825" y="611"/>
                    <a:pt x="10734" y="611"/>
                  </a:cubicBezTo>
                  <a:lnTo>
                    <a:pt x="10590" y="611"/>
                  </a:lnTo>
                  <a:lnTo>
                    <a:pt x="10268" y="157"/>
                  </a:lnTo>
                  <a:cubicBezTo>
                    <a:pt x="10200" y="58"/>
                    <a:pt x="10088" y="0"/>
                    <a:pt x="9967" y="0"/>
                  </a:cubicBezTo>
                  <a:lnTo>
                    <a:pt x="8410" y="0"/>
                  </a:lnTo>
                  <a:cubicBezTo>
                    <a:pt x="8324" y="0"/>
                    <a:pt x="8250" y="74"/>
                    <a:pt x="8250" y="160"/>
                  </a:cubicBezTo>
                  <a:cubicBezTo>
                    <a:pt x="8250" y="247"/>
                    <a:pt x="8324" y="320"/>
                    <a:pt x="8410" y="320"/>
                  </a:cubicBezTo>
                  <a:lnTo>
                    <a:pt x="9967" y="320"/>
                  </a:lnTo>
                  <a:cubicBezTo>
                    <a:pt x="9984" y="320"/>
                    <a:pt x="9999" y="329"/>
                    <a:pt x="10008" y="341"/>
                  </a:cubicBezTo>
                  <a:lnTo>
                    <a:pt x="10198" y="615"/>
                  </a:lnTo>
                  <a:lnTo>
                    <a:pt x="696" y="615"/>
                  </a:lnTo>
                  <a:lnTo>
                    <a:pt x="887" y="341"/>
                  </a:lnTo>
                  <a:cubicBezTo>
                    <a:pt x="896" y="329"/>
                    <a:pt x="911" y="320"/>
                    <a:pt x="928" y="320"/>
                  </a:cubicBezTo>
                  <a:lnTo>
                    <a:pt x="7769" y="320"/>
                  </a:lnTo>
                  <a:cubicBezTo>
                    <a:pt x="7857" y="320"/>
                    <a:pt x="7929" y="247"/>
                    <a:pt x="7929" y="160"/>
                  </a:cubicBezTo>
                  <a:cubicBezTo>
                    <a:pt x="7929" y="74"/>
                    <a:pt x="7857" y="0"/>
                    <a:pt x="77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48"/>
          <p:cNvGrpSpPr/>
          <p:nvPr/>
        </p:nvGrpSpPr>
        <p:grpSpPr>
          <a:xfrm>
            <a:off x="4368255" y="2269545"/>
            <a:ext cx="407489" cy="407603"/>
            <a:chOff x="2347191" y="2106078"/>
            <a:chExt cx="332047" cy="332141"/>
          </a:xfrm>
        </p:grpSpPr>
        <p:sp>
          <p:nvSpPr>
            <p:cNvPr id="720" name="Google Shape;720;p48"/>
            <p:cNvSpPr/>
            <p:nvPr/>
          </p:nvSpPr>
          <p:spPr>
            <a:xfrm>
              <a:off x="2488328" y="2136452"/>
              <a:ext cx="49772" cy="48979"/>
            </a:xfrm>
            <a:custGeom>
              <a:avLst/>
              <a:gdLst/>
              <a:ahLst/>
              <a:cxnLst/>
              <a:rect l="l" t="t" r="r" b="b"/>
              <a:pathLst>
                <a:path w="1632" h="1606" extrusionOk="0">
                  <a:moveTo>
                    <a:pt x="814" y="320"/>
                  </a:moveTo>
                  <a:cubicBezTo>
                    <a:pt x="943" y="320"/>
                    <a:pt x="1067" y="371"/>
                    <a:pt x="1157" y="461"/>
                  </a:cubicBezTo>
                  <a:cubicBezTo>
                    <a:pt x="1254" y="559"/>
                    <a:pt x="1307" y="695"/>
                    <a:pt x="1297" y="833"/>
                  </a:cubicBezTo>
                  <a:cubicBezTo>
                    <a:pt x="1283" y="1073"/>
                    <a:pt x="1089" y="1267"/>
                    <a:pt x="847" y="1284"/>
                  </a:cubicBezTo>
                  <a:cubicBezTo>
                    <a:pt x="837" y="1285"/>
                    <a:pt x="827" y="1285"/>
                    <a:pt x="817" y="1285"/>
                  </a:cubicBezTo>
                  <a:cubicBezTo>
                    <a:pt x="688" y="1285"/>
                    <a:pt x="565" y="1234"/>
                    <a:pt x="475" y="1143"/>
                  </a:cubicBezTo>
                  <a:cubicBezTo>
                    <a:pt x="376" y="1046"/>
                    <a:pt x="325" y="910"/>
                    <a:pt x="334" y="772"/>
                  </a:cubicBezTo>
                  <a:cubicBezTo>
                    <a:pt x="349" y="530"/>
                    <a:pt x="543" y="338"/>
                    <a:pt x="784" y="321"/>
                  </a:cubicBezTo>
                  <a:cubicBezTo>
                    <a:pt x="794" y="321"/>
                    <a:pt x="804" y="320"/>
                    <a:pt x="814" y="320"/>
                  </a:cubicBezTo>
                  <a:close/>
                  <a:moveTo>
                    <a:pt x="807" y="0"/>
                  </a:moveTo>
                  <a:cubicBezTo>
                    <a:pt x="793" y="0"/>
                    <a:pt x="779" y="1"/>
                    <a:pt x="764" y="1"/>
                  </a:cubicBezTo>
                  <a:cubicBezTo>
                    <a:pt x="361" y="27"/>
                    <a:pt x="41" y="348"/>
                    <a:pt x="15" y="750"/>
                  </a:cubicBezTo>
                  <a:cubicBezTo>
                    <a:pt x="0" y="980"/>
                    <a:pt x="85" y="1206"/>
                    <a:pt x="248" y="1369"/>
                  </a:cubicBezTo>
                  <a:cubicBezTo>
                    <a:pt x="396" y="1518"/>
                    <a:pt x="600" y="1605"/>
                    <a:pt x="820" y="1605"/>
                  </a:cubicBezTo>
                  <a:cubicBezTo>
                    <a:pt x="836" y="1605"/>
                    <a:pt x="852" y="1605"/>
                    <a:pt x="868" y="1604"/>
                  </a:cubicBezTo>
                  <a:cubicBezTo>
                    <a:pt x="1269" y="1578"/>
                    <a:pt x="1591" y="1257"/>
                    <a:pt x="1616" y="855"/>
                  </a:cubicBezTo>
                  <a:cubicBezTo>
                    <a:pt x="1632" y="626"/>
                    <a:pt x="1547" y="399"/>
                    <a:pt x="1382" y="236"/>
                  </a:cubicBezTo>
                  <a:cubicBezTo>
                    <a:pt x="1229" y="83"/>
                    <a:pt x="1023" y="0"/>
                    <a:pt x="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8"/>
            <p:cNvSpPr/>
            <p:nvPr/>
          </p:nvSpPr>
          <p:spPr>
            <a:xfrm>
              <a:off x="2462284" y="2106078"/>
              <a:ext cx="101923" cy="109700"/>
            </a:xfrm>
            <a:custGeom>
              <a:avLst/>
              <a:gdLst/>
              <a:ahLst/>
              <a:cxnLst/>
              <a:rect l="l" t="t" r="r" b="b"/>
              <a:pathLst>
                <a:path w="3342" h="3597" extrusionOk="0">
                  <a:moveTo>
                    <a:pt x="1766" y="320"/>
                  </a:moveTo>
                  <a:cubicBezTo>
                    <a:pt x="1786" y="320"/>
                    <a:pt x="1805" y="330"/>
                    <a:pt x="1815" y="347"/>
                  </a:cubicBezTo>
                  <a:lnTo>
                    <a:pt x="1916" y="511"/>
                  </a:lnTo>
                  <a:cubicBezTo>
                    <a:pt x="1948" y="563"/>
                    <a:pt x="1994" y="611"/>
                    <a:pt x="2050" y="640"/>
                  </a:cubicBezTo>
                  <a:lnTo>
                    <a:pt x="2489" y="895"/>
                  </a:lnTo>
                  <a:cubicBezTo>
                    <a:pt x="2545" y="928"/>
                    <a:pt x="2606" y="945"/>
                    <a:pt x="2671" y="946"/>
                  </a:cubicBezTo>
                  <a:lnTo>
                    <a:pt x="2862" y="951"/>
                  </a:lnTo>
                  <a:cubicBezTo>
                    <a:pt x="2880" y="951"/>
                    <a:pt x="2901" y="962"/>
                    <a:pt x="2909" y="979"/>
                  </a:cubicBezTo>
                  <a:lnTo>
                    <a:pt x="3003" y="1140"/>
                  </a:lnTo>
                  <a:cubicBezTo>
                    <a:pt x="3013" y="1157"/>
                    <a:pt x="3013" y="1179"/>
                    <a:pt x="3003" y="1195"/>
                  </a:cubicBezTo>
                  <a:lnTo>
                    <a:pt x="2911" y="1363"/>
                  </a:lnTo>
                  <a:cubicBezTo>
                    <a:pt x="2880" y="1419"/>
                    <a:pt x="2863" y="1480"/>
                    <a:pt x="2863" y="1543"/>
                  </a:cubicBezTo>
                  <a:lnTo>
                    <a:pt x="2863" y="2052"/>
                  </a:lnTo>
                  <a:cubicBezTo>
                    <a:pt x="2863" y="2117"/>
                    <a:pt x="2880" y="2178"/>
                    <a:pt x="2911" y="2234"/>
                  </a:cubicBezTo>
                  <a:lnTo>
                    <a:pt x="3003" y="2401"/>
                  </a:lnTo>
                  <a:cubicBezTo>
                    <a:pt x="3011" y="2418"/>
                    <a:pt x="3011" y="2440"/>
                    <a:pt x="3003" y="2457"/>
                  </a:cubicBezTo>
                  <a:lnTo>
                    <a:pt x="2909" y="2619"/>
                  </a:lnTo>
                  <a:cubicBezTo>
                    <a:pt x="2897" y="2636"/>
                    <a:pt x="2880" y="2646"/>
                    <a:pt x="2862" y="2646"/>
                  </a:cubicBezTo>
                  <a:lnTo>
                    <a:pt x="2671" y="2649"/>
                  </a:lnTo>
                  <a:cubicBezTo>
                    <a:pt x="2606" y="2653"/>
                    <a:pt x="2545" y="2670"/>
                    <a:pt x="2489" y="2702"/>
                  </a:cubicBezTo>
                  <a:lnTo>
                    <a:pt x="2050" y="2957"/>
                  </a:lnTo>
                  <a:cubicBezTo>
                    <a:pt x="1994" y="2988"/>
                    <a:pt x="1950" y="3032"/>
                    <a:pt x="1916" y="3087"/>
                  </a:cubicBezTo>
                  <a:lnTo>
                    <a:pt x="1815" y="3250"/>
                  </a:lnTo>
                  <a:cubicBezTo>
                    <a:pt x="1805" y="3267"/>
                    <a:pt x="1786" y="3277"/>
                    <a:pt x="1766" y="3277"/>
                  </a:cubicBezTo>
                  <a:lnTo>
                    <a:pt x="1579" y="3277"/>
                  </a:lnTo>
                  <a:cubicBezTo>
                    <a:pt x="1560" y="3277"/>
                    <a:pt x="1541" y="3267"/>
                    <a:pt x="1531" y="3250"/>
                  </a:cubicBezTo>
                  <a:lnTo>
                    <a:pt x="1431" y="3087"/>
                  </a:lnTo>
                  <a:cubicBezTo>
                    <a:pt x="1399" y="3032"/>
                    <a:pt x="1353" y="2986"/>
                    <a:pt x="1296" y="2957"/>
                  </a:cubicBezTo>
                  <a:lnTo>
                    <a:pt x="856" y="2702"/>
                  </a:lnTo>
                  <a:cubicBezTo>
                    <a:pt x="801" y="2670"/>
                    <a:pt x="740" y="2653"/>
                    <a:pt x="675" y="2649"/>
                  </a:cubicBezTo>
                  <a:lnTo>
                    <a:pt x="485" y="2646"/>
                  </a:lnTo>
                  <a:cubicBezTo>
                    <a:pt x="464" y="2646"/>
                    <a:pt x="446" y="2636"/>
                    <a:pt x="437" y="2619"/>
                  </a:cubicBezTo>
                  <a:lnTo>
                    <a:pt x="344" y="2457"/>
                  </a:lnTo>
                  <a:cubicBezTo>
                    <a:pt x="333" y="2440"/>
                    <a:pt x="333" y="2418"/>
                    <a:pt x="344" y="2401"/>
                  </a:cubicBezTo>
                  <a:lnTo>
                    <a:pt x="436" y="2234"/>
                  </a:lnTo>
                  <a:cubicBezTo>
                    <a:pt x="464" y="2178"/>
                    <a:pt x="481" y="2117"/>
                    <a:pt x="481" y="2052"/>
                  </a:cubicBezTo>
                  <a:lnTo>
                    <a:pt x="481" y="1543"/>
                  </a:lnTo>
                  <a:cubicBezTo>
                    <a:pt x="481" y="1480"/>
                    <a:pt x="464" y="1419"/>
                    <a:pt x="436" y="1363"/>
                  </a:cubicBezTo>
                  <a:lnTo>
                    <a:pt x="344" y="1195"/>
                  </a:lnTo>
                  <a:cubicBezTo>
                    <a:pt x="333" y="1179"/>
                    <a:pt x="333" y="1157"/>
                    <a:pt x="344" y="1140"/>
                  </a:cubicBezTo>
                  <a:lnTo>
                    <a:pt x="437" y="979"/>
                  </a:lnTo>
                  <a:cubicBezTo>
                    <a:pt x="447" y="962"/>
                    <a:pt x="464" y="951"/>
                    <a:pt x="485" y="951"/>
                  </a:cubicBezTo>
                  <a:lnTo>
                    <a:pt x="675" y="946"/>
                  </a:lnTo>
                  <a:cubicBezTo>
                    <a:pt x="740" y="945"/>
                    <a:pt x="801" y="928"/>
                    <a:pt x="856" y="895"/>
                  </a:cubicBezTo>
                  <a:lnTo>
                    <a:pt x="1296" y="640"/>
                  </a:lnTo>
                  <a:cubicBezTo>
                    <a:pt x="1353" y="608"/>
                    <a:pt x="1397" y="563"/>
                    <a:pt x="1431" y="511"/>
                  </a:cubicBezTo>
                  <a:lnTo>
                    <a:pt x="1531" y="347"/>
                  </a:lnTo>
                  <a:cubicBezTo>
                    <a:pt x="1541" y="330"/>
                    <a:pt x="1558" y="320"/>
                    <a:pt x="1579" y="320"/>
                  </a:cubicBezTo>
                  <a:close/>
                  <a:moveTo>
                    <a:pt x="1577" y="0"/>
                  </a:moveTo>
                  <a:cubicBezTo>
                    <a:pt x="1448" y="0"/>
                    <a:pt x="1324" y="70"/>
                    <a:pt x="1256" y="181"/>
                  </a:cubicBezTo>
                  <a:lnTo>
                    <a:pt x="1157" y="344"/>
                  </a:lnTo>
                  <a:cubicBezTo>
                    <a:pt x="1152" y="352"/>
                    <a:pt x="1143" y="359"/>
                    <a:pt x="1137" y="364"/>
                  </a:cubicBezTo>
                  <a:lnTo>
                    <a:pt x="698" y="620"/>
                  </a:lnTo>
                  <a:cubicBezTo>
                    <a:pt x="689" y="623"/>
                    <a:pt x="681" y="625"/>
                    <a:pt x="669" y="628"/>
                  </a:cubicBezTo>
                  <a:lnTo>
                    <a:pt x="478" y="632"/>
                  </a:lnTo>
                  <a:cubicBezTo>
                    <a:pt x="349" y="633"/>
                    <a:pt x="225" y="706"/>
                    <a:pt x="162" y="819"/>
                  </a:cubicBezTo>
                  <a:lnTo>
                    <a:pt x="66" y="980"/>
                  </a:lnTo>
                  <a:cubicBezTo>
                    <a:pt x="2" y="1093"/>
                    <a:pt x="2" y="1235"/>
                    <a:pt x="63" y="1348"/>
                  </a:cubicBezTo>
                  <a:lnTo>
                    <a:pt x="155" y="1516"/>
                  </a:lnTo>
                  <a:cubicBezTo>
                    <a:pt x="158" y="1525"/>
                    <a:pt x="162" y="1533"/>
                    <a:pt x="162" y="1543"/>
                  </a:cubicBezTo>
                  <a:lnTo>
                    <a:pt x="162" y="2052"/>
                  </a:lnTo>
                  <a:cubicBezTo>
                    <a:pt x="163" y="2064"/>
                    <a:pt x="162" y="2073"/>
                    <a:pt x="155" y="2081"/>
                  </a:cubicBezTo>
                  <a:lnTo>
                    <a:pt x="63" y="2248"/>
                  </a:lnTo>
                  <a:cubicBezTo>
                    <a:pt x="0" y="2363"/>
                    <a:pt x="2" y="2503"/>
                    <a:pt x="66" y="2617"/>
                  </a:cubicBezTo>
                  <a:lnTo>
                    <a:pt x="162" y="2779"/>
                  </a:lnTo>
                  <a:cubicBezTo>
                    <a:pt x="226" y="2891"/>
                    <a:pt x="349" y="2962"/>
                    <a:pt x="478" y="2966"/>
                  </a:cubicBezTo>
                  <a:lnTo>
                    <a:pt x="669" y="2969"/>
                  </a:lnTo>
                  <a:cubicBezTo>
                    <a:pt x="677" y="2969"/>
                    <a:pt x="689" y="2971"/>
                    <a:pt x="698" y="2978"/>
                  </a:cubicBezTo>
                  <a:lnTo>
                    <a:pt x="1137" y="3233"/>
                  </a:lnTo>
                  <a:cubicBezTo>
                    <a:pt x="1145" y="3238"/>
                    <a:pt x="1152" y="3243"/>
                    <a:pt x="1157" y="3252"/>
                  </a:cubicBezTo>
                  <a:lnTo>
                    <a:pt x="1256" y="3417"/>
                  </a:lnTo>
                  <a:cubicBezTo>
                    <a:pt x="1324" y="3527"/>
                    <a:pt x="1448" y="3597"/>
                    <a:pt x="1577" y="3597"/>
                  </a:cubicBezTo>
                  <a:lnTo>
                    <a:pt x="1764" y="3597"/>
                  </a:lnTo>
                  <a:cubicBezTo>
                    <a:pt x="1894" y="3597"/>
                    <a:pt x="2018" y="3527"/>
                    <a:pt x="2086" y="3417"/>
                  </a:cubicBezTo>
                  <a:lnTo>
                    <a:pt x="2185" y="3252"/>
                  </a:lnTo>
                  <a:cubicBezTo>
                    <a:pt x="2190" y="3243"/>
                    <a:pt x="2198" y="3238"/>
                    <a:pt x="2205" y="3233"/>
                  </a:cubicBezTo>
                  <a:lnTo>
                    <a:pt x="2644" y="2978"/>
                  </a:lnTo>
                  <a:cubicBezTo>
                    <a:pt x="2652" y="2974"/>
                    <a:pt x="2661" y="2971"/>
                    <a:pt x="2673" y="2969"/>
                  </a:cubicBezTo>
                  <a:lnTo>
                    <a:pt x="2863" y="2966"/>
                  </a:lnTo>
                  <a:cubicBezTo>
                    <a:pt x="2993" y="2962"/>
                    <a:pt x="3117" y="2891"/>
                    <a:pt x="3182" y="2779"/>
                  </a:cubicBezTo>
                  <a:lnTo>
                    <a:pt x="3275" y="2617"/>
                  </a:lnTo>
                  <a:cubicBezTo>
                    <a:pt x="3340" y="2503"/>
                    <a:pt x="3340" y="2362"/>
                    <a:pt x="3278" y="2248"/>
                  </a:cubicBezTo>
                  <a:lnTo>
                    <a:pt x="3187" y="2081"/>
                  </a:lnTo>
                  <a:cubicBezTo>
                    <a:pt x="3183" y="2073"/>
                    <a:pt x="3180" y="2064"/>
                    <a:pt x="3180" y="2052"/>
                  </a:cubicBezTo>
                  <a:lnTo>
                    <a:pt x="3180" y="1543"/>
                  </a:lnTo>
                  <a:cubicBezTo>
                    <a:pt x="3180" y="1535"/>
                    <a:pt x="3183" y="1525"/>
                    <a:pt x="3187" y="1516"/>
                  </a:cubicBezTo>
                  <a:lnTo>
                    <a:pt x="3278" y="1348"/>
                  </a:lnTo>
                  <a:cubicBezTo>
                    <a:pt x="3341" y="1234"/>
                    <a:pt x="3340" y="1093"/>
                    <a:pt x="3275" y="980"/>
                  </a:cubicBezTo>
                  <a:lnTo>
                    <a:pt x="3182" y="819"/>
                  </a:lnTo>
                  <a:cubicBezTo>
                    <a:pt x="3115" y="706"/>
                    <a:pt x="2993" y="633"/>
                    <a:pt x="2863" y="632"/>
                  </a:cubicBezTo>
                  <a:lnTo>
                    <a:pt x="2673" y="628"/>
                  </a:lnTo>
                  <a:cubicBezTo>
                    <a:pt x="2664" y="628"/>
                    <a:pt x="2652" y="625"/>
                    <a:pt x="2644" y="620"/>
                  </a:cubicBezTo>
                  <a:lnTo>
                    <a:pt x="2205" y="364"/>
                  </a:lnTo>
                  <a:cubicBezTo>
                    <a:pt x="2196" y="359"/>
                    <a:pt x="2190" y="352"/>
                    <a:pt x="2185" y="344"/>
                  </a:cubicBezTo>
                  <a:lnTo>
                    <a:pt x="2086" y="181"/>
                  </a:lnTo>
                  <a:cubicBezTo>
                    <a:pt x="2018" y="70"/>
                    <a:pt x="1894" y="0"/>
                    <a:pt x="1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2364208" y="2349103"/>
              <a:ext cx="14608" cy="9729"/>
            </a:xfrm>
            <a:custGeom>
              <a:avLst/>
              <a:gdLst/>
              <a:ahLst/>
              <a:cxnLst/>
              <a:rect l="l" t="t" r="r" b="b"/>
              <a:pathLst>
                <a:path w="479" h="319" extrusionOk="0">
                  <a:moveTo>
                    <a:pt x="159" y="0"/>
                  </a:moveTo>
                  <a:cubicBezTo>
                    <a:pt x="72" y="0"/>
                    <a:pt x="0" y="72"/>
                    <a:pt x="0" y="160"/>
                  </a:cubicBezTo>
                  <a:cubicBezTo>
                    <a:pt x="0" y="247"/>
                    <a:pt x="72" y="318"/>
                    <a:pt x="159" y="318"/>
                  </a:cubicBezTo>
                  <a:lnTo>
                    <a:pt x="319" y="318"/>
                  </a:lnTo>
                  <a:cubicBezTo>
                    <a:pt x="405" y="318"/>
                    <a:pt x="479" y="247"/>
                    <a:pt x="479" y="160"/>
                  </a:cubicBezTo>
                  <a:cubicBezTo>
                    <a:pt x="479" y="72"/>
                    <a:pt x="405" y="0"/>
                    <a:pt x="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2383451" y="2349103"/>
              <a:ext cx="41965" cy="9729"/>
            </a:xfrm>
            <a:custGeom>
              <a:avLst/>
              <a:gdLst/>
              <a:ahLst/>
              <a:cxnLst/>
              <a:rect l="l" t="t" r="r" b="b"/>
              <a:pathLst>
                <a:path w="1376" h="319" extrusionOk="0">
                  <a:moveTo>
                    <a:pt x="161" y="0"/>
                  </a:moveTo>
                  <a:cubicBezTo>
                    <a:pt x="72" y="0"/>
                    <a:pt x="1" y="72"/>
                    <a:pt x="1" y="160"/>
                  </a:cubicBezTo>
                  <a:cubicBezTo>
                    <a:pt x="1" y="247"/>
                    <a:pt x="72" y="318"/>
                    <a:pt x="161" y="318"/>
                  </a:cubicBezTo>
                  <a:lnTo>
                    <a:pt x="1217" y="318"/>
                  </a:lnTo>
                  <a:cubicBezTo>
                    <a:pt x="1304" y="318"/>
                    <a:pt x="1375" y="247"/>
                    <a:pt x="1375" y="160"/>
                  </a:cubicBezTo>
                  <a:cubicBezTo>
                    <a:pt x="1375" y="72"/>
                    <a:pt x="1304" y="0"/>
                    <a:pt x="1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2364208" y="2368803"/>
              <a:ext cx="14608" cy="9729"/>
            </a:xfrm>
            <a:custGeom>
              <a:avLst/>
              <a:gdLst/>
              <a:ahLst/>
              <a:cxnLst/>
              <a:rect l="l" t="t" r="r" b="b"/>
              <a:pathLst>
                <a:path w="479" h="319" extrusionOk="0">
                  <a:moveTo>
                    <a:pt x="159" y="1"/>
                  </a:moveTo>
                  <a:cubicBezTo>
                    <a:pt x="72" y="1"/>
                    <a:pt x="0" y="72"/>
                    <a:pt x="0" y="159"/>
                  </a:cubicBezTo>
                  <a:cubicBezTo>
                    <a:pt x="0" y="248"/>
                    <a:pt x="72" y="319"/>
                    <a:pt x="159" y="319"/>
                  </a:cubicBezTo>
                  <a:lnTo>
                    <a:pt x="319" y="319"/>
                  </a:lnTo>
                  <a:cubicBezTo>
                    <a:pt x="405" y="319"/>
                    <a:pt x="479" y="248"/>
                    <a:pt x="479" y="159"/>
                  </a:cubicBezTo>
                  <a:cubicBezTo>
                    <a:pt x="479" y="72"/>
                    <a:pt x="405" y="1"/>
                    <a:pt x="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8"/>
            <p:cNvSpPr/>
            <p:nvPr/>
          </p:nvSpPr>
          <p:spPr>
            <a:xfrm>
              <a:off x="2383451" y="2368803"/>
              <a:ext cx="41965" cy="9729"/>
            </a:xfrm>
            <a:custGeom>
              <a:avLst/>
              <a:gdLst/>
              <a:ahLst/>
              <a:cxnLst/>
              <a:rect l="l" t="t" r="r" b="b"/>
              <a:pathLst>
                <a:path w="1376" h="319" extrusionOk="0">
                  <a:moveTo>
                    <a:pt x="161" y="1"/>
                  </a:moveTo>
                  <a:cubicBezTo>
                    <a:pt x="72" y="1"/>
                    <a:pt x="1" y="72"/>
                    <a:pt x="1" y="159"/>
                  </a:cubicBezTo>
                  <a:cubicBezTo>
                    <a:pt x="1" y="248"/>
                    <a:pt x="72" y="319"/>
                    <a:pt x="161" y="319"/>
                  </a:cubicBezTo>
                  <a:lnTo>
                    <a:pt x="1217" y="319"/>
                  </a:lnTo>
                  <a:cubicBezTo>
                    <a:pt x="1304" y="319"/>
                    <a:pt x="1375" y="248"/>
                    <a:pt x="1375" y="159"/>
                  </a:cubicBezTo>
                  <a:cubicBezTo>
                    <a:pt x="1375" y="72"/>
                    <a:pt x="1304"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8"/>
            <p:cNvSpPr/>
            <p:nvPr/>
          </p:nvSpPr>
          <p:spPr>
            <a:xfrm>
              <a:off x="2364208" y="2388534"/>
              <a:ext cx="14608" cy="9729"/>
            </a:xfrm>
            <a:custGeom>
              <a:avLst/>
              <a:gdLst/>
              <a:ahLst/>
              <a:cxnLst/>
              <a:rect l="l" t="t" r="r" b="b"/>
              <a:pathLst>
                <a:path w="479" h="319" extrusionOk="0">
                  <a:moveTo>
                    <a:pt x="159" y="0"/>
                  </a:moveTo>
                  <a:cubicBezTo>
                    <a:pt x="72" y="0"/>
                    <a:pt x="0" y="72"/>
                    <a:pt x="0" y="160"/>
                  </a:cubicBezTo>
                  <a:cubicBezTo>
                    <a:pt x="0" y="247"/>
                    <a:pt x="72" y="319"/>
                    <a:pt x="159" y="319"/>
                  </a:cubicBezTo>
                  <a:lnTo>
                    <a:pt x="319" y="319"/>
                  </a:lnTo>
                  <a:cubicBezTo>
                    <a:pt x="405" y="319"/>
                    <a:pt x="479" y="247"/>
                    <a:pt x="479" y="160"/>
                  </a:cubicBezTo>
                  <a:cubicBezTo>
                    <a:pt x="479" y="72"/>
                    <a:pt x="405" y="0"/>
                    <a:pt x="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8"/>
            <p:cNvSpPr/>
            <p:nvPr/>
          </p:nvSpPr>
          <p:spPr>
            <a:xfrm>
              <a:off x="2383451" y="2388534"/>
              <a:ext cx="41965" cy="9729"/>
            </a:xfrm>
            <a:custGeom>
              <a:avLst/>
              <a:gdLst/>
              <a:ahLst/>
              <a:cxnLst/>
              <a:rect l="l" t="t" r="r" b="b"/>
              <a:pathLst>
                <a:path w="1376" h="319" extrusionOk="0">
                  <a:moveTo>
                    <a:pt x="161" y="0"/>
                  </a:moveTo>
                  <a:cubicBezTo>
                    <a:pt x="72" y="0"/>
                    <a:pt x="1" y="72"/>
                    <a:pt x="1" y="160"/>
                  </a:cubicBezTo>
                  <a:cubicBezTo>
                    <a:pt x="1" y="247"/>
                    <a:pt x="72" y="319"/>
                    <a:pt x="161" y="319"/>
                  </a:cubicBezTo>
                  <a:lnTo>
                    <a:pt x="1217" y="319"/>
                  </a:lnTo>
                  <a:cubicBezTo>
                    <a:pt x="1304" y="319"/>
                    <a:pt x="1375" y="247"/>
                    <a:pt x="1375" y="160"/>
                  </a:cubicBezTo>
                  <a:cubicBezTo>
                    <a:pt x="1375" y="72"/>
                    <a:pt x="1304" y="0"/>
                    <a:pt x="1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2364208" y="2408235"/>
              <a:ext cx="14608" cy="9759"/>
            </a:xfrm>
            <a:custGeom>
              <a:avLst/>
              <a:gdLst/>
              <a:ahLst/>
              <a:cxnLst/>
              <a:rect l="l" t="t" r="r" b="b"/>
              <a:pathLst>
                <a:path w="479" h="320" extrusionOk="0">
                  <a:moveTo>
                    <a:pt x="159" y="1"/>
                  </a:moveTo>
                  <a:cubicBezTo>
                    <a:pt x="72" y="1"/>
                    <a:pt x="0" y="72"/>
                    <a:pt x="0" y="161"/>
                  </a:cubicBezTo>
                  <a:cubicBezTo>
                    <a:pt x="0" y="248"/>
                    <a:pt x="72" y="319"/>
                    <a:pt x="159" y="319"/>
                  </a:cubicBezTo>
                  <a:lnTo>
                    <a:pt x="319" y="319"/>
                  </a:lnTo>
                  <a:cubicBezTo>
                    <a:pt x="405" y="319"/>
                    <a:pt x="479" y="248"/>
                    <a:pt x="479" y="161"/>
                  </a:cubicBezTo>
                  <a:cubicBezTo>
                    <a:pt x="479" y="72"/>
                    <a:pt x="405" y="1"/>
                    <a:pt x="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8"/>
            <p:cNvSpPr/>
            <p:nvPr/>
          </p:nvSpPr>
          <p:spPr>
            <a:xfrm>
              <a:off x="2383451" y="2408235"/>
              <a:ext cx="41965" cy="9759"/>
            </a:xfrm>
            <a:custGeom>
              <a:avLst/>
              <a:gdLst/>
              <a:ahLst/>
              <a:cxnLst/>
              <a:rect l="l" t="t" r="r" b="b"/>
              <a:pathLst>
                <a:path w="1376" h="320" extrusionOk="0">
                  <a:moveTo>
                    <a:pt x="161" y="1"/>
                  </a:moveTo>
                  <a:cubicBezTo>
                    <a:pt x="72" y="1"/>
                    <a:pt x="1" y="72"/>
                    <a:pt x="1" y="161"/>
                  </a:cubicBezTo>
                  <a:cubicBezTo>
                    <a:pt x="1" y="248"/>
                    <a:pt x="72" y="319"/>
                    <a:pt x="161" y="319"/>
                  </a:cubicBezTo>
                  <a:lnTo>
                    <a:pt x="1217" y="319"/>
                  </a:lnTo>
                  <a:cubicBezTo>
                    <a:pt x="1304" y="319"/>
                    <a:pt x="1375" y="248"/>
                    <a:pt x="1375" y="161"/>
                  </a:cubicBezTo>
                  <a:cubicBezTo>
                    <a:pt x="1375" y="72"/>
                    <a:pt x="1304"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8"/>
            <p:cNvSpPr/>
            <p:nvPr/>
          </p:nvSpPr>
          <p:spPr>
            <a:xfrm>
              <a:off x="2383299" y="2312843"/>
              <a:ext cx="23056" cy="9759"/>
            </a:xfrm>
            <a:custGeom>
              <a:avLst/>
              <a:gdLst/>
              <a:ahLst/>
              <a:cxnLst/>
              <a:rect l="l" t="t" r="r" b="b"/>
              <a:pathLst>
                <a:path w="756" h="320" extrusionOk="0">
                  <a:moveTo>
                    <a:pt x="161" y="0"/>
                  </a:moveTo>
                  <a:cubicBezTo>
                    <a:pt x="74" y="0"/>
                    <a:pt x="1" y="73"/>
                    <a:pt x="1" y="160"/>
                  </a:cubicBezTo>
                  <a:cubicBezTo>
                    <a:pt x="1" y="247"/>
                    <a:pt x="74" y="320"/>
                    <a:pt x="161" y="320"/>
                  </a:cubicBezTo>
                  <a:lnTo>
                    <a:pt x="596" y="320"/>
                  </a:lnTo>
                  <a:cubicBezTo>
                    <a:pt x="685" y="320"/>
                    <a:pt x="756" y="247"/>
                    <a:pt x="756" y="160"/>
                  </a:cubicBezTo>
                  <a:cubicBezTo>
                    <a:pt x="756" y="73"/>
                    <a:pt x="685" y="0"/>
                    <a:pt x="5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2465547" y="2296801"/>
              <a:ext cx="95396" cy="141417"/>
            </a:xfrm>
            <a:custGeom>
              <a:avLst/>
              <a:gdLst/>
              <a:ahLst/>
              <a:cxnLst/>
              <a:rect l="l" t="t" r="r" b="b"/>
              <a:pathLst>
                <a:path w="3128" h="4637" extrusionOk="0">
                  <a:moveTo>
                    <a:pt x="2806" y="320"/>
                  </a:moveTo>
                  <a:lnTo>
                    <a:pt x="2806" y="1052"/>
                  </a:lnTo>
                  <a:lnTo>
                    <a:pt x="318" y="1052"/>
                  </a:lnTo>
                  <a:lnTo>
                    <a:pt x="318" y="320"/>
                  </a:lnTo>
                  <a:close/>
                  <a:moveTo>
                    <a:pt x="160" y="0"/>
                  </a:moveTo>
                  <a:cubicBezTo>
                    <a:pt x="73" y="0"/>
                    <a:pt x="0" y="74"/>
                    <a:pt x="0" y="160"/>
                  </a:cubicBezTo>
                  <a:lnTo>
                    <a:pt x="0" y="4478"/>
                  </a:lnTo>
                  <a:cubicBezTo>
                    <a:pt x="0" y="4565"/>
                    <a:pt x="73" y="4637"/>
                    <a:pt x="160" y="4637"/>
                  </a:cubicBezTo>
                  <a:lnTo>
                    <a:pt x="1463" y="4637"/>
                  </a:lnTo>
                  <a:cubicBezTo>
                    <a:pt x="1552" y="4637"/>
                    <a:pt x="1623" y="4565"/>
                    <a:pt x="1623" y="4478"/>
                  </a:cubicBezTo>
                  <a:cubicBezTo>
                    <a:pt x="1623" y="4390"/>
                    <a:pt x="1552" y="4318"/>
                    <a:pt x="1463" y="4318"/>
                  </a:cubicBezTo>
                  <a:lnTo>
                    <a:pt x="320" y="4318"/>
                  </a:lnTo>
                  <a:lnTo>
                    <a:pt x="320" y="1370"/>
                  </a:lnTo>
                  <a:lnTo>
                    <a:pt x="2807" y="1370"/>
                  </a:lnTo>
                  <a:lnTo>
                    <a:pt x="2807" y="4318"/>
                  </a:lnTo>
                  <a:lnTo>
                    <a:pt x="2100" y="4318"/>
                  </a:lnTo>
                  <a:cubicBezTo>
                    <a:pt x="2013" y="4318"/>
                    <a:pt x="1940" y="4390"/>
                    <a:pt x="1940" y="4478"/>
                  </a:cubicBezTo>
                  <a:cubicBezTo>
                    <a:pt x="1940" y="4565"/>
                    <a:pt x="2013" y="4637"/>
                    <a:pt x="2100" y="4637"/>
                  </a:cubicBezTo>
                  <a:lnTo>
                    <a:pt x="2967" y="4637"/>
                  </a:lnTo>
                  <a:cubicBezTo>
                    <a:pt x="3054" y="4637"/>
                    <a:pt x="3127" y="4565"/>
                    <a:pt x="3127" y="4478"/>
                  </a:cubicBezTo>
                  <a:lnTo>
                    <a:pt x="3127" y="160"/>
                  </a:lnTo>
                  <a:cubicBezTo>
                    <a:pt x="3127" y="74"/>
                    <a:pt x="3054" y="0"/>
                    <a:pt x="2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2482564" y="2349103"/>
              <a:ext cx="14608" cy="9729"/>
            </a:xfrm>
            <a:custGeom>
              <a:avLst/>
              <a:gdLst/>
              <a:ahLst/>
              <a:cxnLst/>
              <a:rect l="l" t="t" r="r" b="b"/>
              <a:pathLst>
                <a:path w="479" h="319" extrusionOk="0">
                  <a:moveTo>
                    <a:pt x="160" y="0"/>
                  </a:moveTo>
                  <a:cubicBezTo>
                    <a:pt x="72" y="0"/>
                    <a:pt x="0" y="72"/>
                    <a:pt x="0" y="160"/>
                  </a:cubicBezTo>
                  <a:cubicBezTo>
                    <a:pt x="0" y="247"/>
                    <a:pt x="72" y="318"/>
                    <a:pt x="160" y="318"/>
                  </a:cubicBezTo>
                  <a:lnTo>
                    <a:pt x="318" y="318"/>
                  </a:lnTo>
                  <a:cubicBezTo>
                    <a:pt x="407" y="318"/>
                    <a:pt x="478" y="247"/>
                    <a:pt x="478" y="160"/>
                  </a:cubicBezTo>
                  <a:cubicBezTo>
                    <a:pt x="478" y="70"/>
                    <a:pt x="409" y="0"/>
                    <a:pt x="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2501807" y="2349103"/>
              <a:ext cx="41995" cy="9729"/>
            </a:xfrm>
            <a:custGeom>
              <a:avLst/>
              <a:gdLst/>
              <a:ahLst/>
              <a:cxnLst/>
              <a:rect l="l" t="t" r="r" b="b"/>
              <a:pathLst>
                <a:path w="1377" h="319" extrusionOk="0">
                  <a:moveTo>
                    <a:pt x="160" y="0"/>
                  </a:moveTo>
                  <a:cubicBezTo>
                    <a:pt x="74" y="0"/>
                    <a:pt x="0" y="72"/>
                    <a:pt x="0" y="160"/>
                  </a:cubicBezTo>
                  <a:cubicBezTo>
                    <a:pt x="0" y="247"/>
                    <a:pt x="74" y="318"/>
                    <a:pt x="160" y="318"/>
                  </a:cubicBezTo>
                  <a:lnTo>
                    <a:pt x="1217" y="318"/>
                  </a:lnTo>
                  <a:cubicBezTo>
                    <a:pt x="1304" y="318"/>
                    <a:pt x="1377" y="247"/>
                    <a:pt x="1377" y="160"/>
                  </a:cubicBezTo>
                  <a:cubicBezTo>
                    <a:pt x="1377" y="72"/>
                    <a:pt x="1304" y="0"/>
                    <a:pt x="1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2482564" y="2368803"/>
              <a:ext cx="14608" cy="9729"/>
            </a:xfrm>
            <a:custGeom>
              <a:avLst/>
              <a:gdLst/>
              <a:ahLst/>
              <a:cxnLst/>
              <a:rect l="l" t="t" r="r" b="b"/>
              <a:pathLst>
                <a:path w="479" h="319" extrusionOk="0">
                  <a:moveTo>
                    <a:pt x="160" y="1"/>
                  </a:moveTo>
                  <a:cubicBezTo>
                    <a:pt x="72" y="1"/>
                    <a:pt x="0" y="72"/>
                    <a:pt x="0" y="159"/>
                  </a:cubicBezTo>
                  <a:cubicBezTo>
                    <a:pt x="0" y="248"/>
                    <a:pt x="72" y="319"/>
                    <a:pt x="160" y="319"/>
                  </a:cubicBezTo>
                  <a:lnTo>
                    <a:pt x="318" y="319"/>
                  </a:lnTo>
                  <a:cubicBezTo>
                    <a:pt x="407" y="319"/>
                    <a:pt x="478" y="248"/>
                    <a:pt x="478" y="159"/>
                  </a:cubicBezTo>
                  <a:cubicBezTo>
                    <a:pt x="478" y="71"/>
                    <a:pt x="409" y="1"/>
                    <a:pt x="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8"/>
            <p:cNvSpPr/>
            <p:nvPr/>
          </p:nvSpPr>
          <p:spPr>
            <a:xfrm>
              <a:off x="2501807" y="2368803"/>
              <a:ext cx="41995" cy="9729"/>
            </a:xfrm>
            <a:custGeom>
              <a:avLst/>
              <a:gdLst/>
              <a:ahLst/>
              <a:cxnLst/>
              <a:rect l="l" t="t" r="r" b="b"/>
              <a:pathLst>
                <a:path w="1377" h="319" extrusionOk="0">
                  <a:moveTo>
                    <a:pt x="160" y="1"/>
                  </a:moveTo>
                  <a:cubicBezTo>
                    <a:pt x="74" y="1"/>
                    <a:pt x="0" y="72"/>
                    <a:pt x="0" y="159"/>
                  </a:cubicBezTo>
                  <a:cubicBezTo>
                    <a:pt x="0" y="248"/>
                    <a:pt x="74" y="319"/>
                    <a:pt x="160" y="319"/>
                  </a:cubicBezTo>
                  <a:lnTo>
                    <a:pt x="1217" y="319"/>
                  </a:lnTo>
                  <a:cubicBezTo>
                    <a:pt x="1304" y="319"/>
                    <a:pt x="1377" y="248"/>
                    <a:pt x="1377" y="159"/>
                  </a:cubicBezTo>
                  <a:cubicBezTo>
                    <a:pt x="1377" y="72"/>
                    <a:pt x="1304"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8"/>
            <p:cNvSpPr/>
            <p:nvPr/>
          </p:nvSpPr>
          <p:spPr>
            <a:xfrm>
              <a:off x="2482564" y="2388534"/>
              <a:ext cx="14608" cy="9729"/>
            </a:xfrm>
            <a:custGeom>
              <a:avLst/>
              <a:gdLst/>
              <a:ahLst/>
              <a:cxnLst/>
              <a:rect l="l" t="t" r="r" b="b"/>
              <a:pathLst>
                <a:path w="479" h="319" extrusionOk="0">
                  <a:moveTo>
                    <a:pt x="160" y="0"/>
                  </a:moveTo>
                  <a:cubicBezTo>
                    <a:pt x="72" y="0"/>
                    <a:pt x="0" y="72"/>
                    <a:pt x="0" y="160"/>
                  </a:cubicBezTo>
                  <a:cubicBezTo>
                    <a:pt x="0" y="247"/>
                    <a:pt x="72" y="319"/>
                    <a:pt x="160" y="319"/>
                  </a:cubicBezTo>
                  <a:lnTo>
                    <a:pt x="318" y="319"/>
                  </a:lnTo>
                  <a:cubicBezTo>
                    <a:pt x="407" y="319"/>
                    <a:pt x="478" y="247"/>
                    <a:pt x="478" y="160"/>
                  </a:cubicBezTo>
                  <a:cubicBezTo>
                    <a:pt x="478" y="72"/>
                    <a:pt x="409" y="0"/>
                    <a:pt x="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2501807" y="2388534"/>
              <a:ext cx="41995" cy="9729"/>
            </a:xfrm>
            <a:custGeom>
              <a:avLst/>
              <a:gdLst/>
              <a:ahLst/>
              <a:cxnLst/>
              <a:rect l="l" t="t" r="r" b="b"/>
              <a:pathLst>
                <a:path w="1377" h="319" extrusionOk="0">
                  <a:moveTo>
                    <a:pt x="160" y="0"/>
                  </a:moveTo>
                  <a:cubicBezTo>
                    <a:pt x="74" y="0"/>
                    <a:pt x="0" y="72"/>
                    <a:pt x="0" y="160"/>
                  </a:cubicBezTo>
                  <a:cubicBezTo>
                    <a:pt x="0" y="247"/>
                    <a:pt x="74" y="319"/>
                    <a:pt x="160" y="319"/>
                  </a:cubicBezTo>
                  <a:lnTo>
                    <a:pt x="1217" y="319"/>
                  </a:lnTo>
                  <a:cubicBezTo>
                    <a:pt x="1304" y="319"/>
                    <a:pt x="1377" y="247"/>
                    <a:pt x="1377" y="160"/>
                  </a:cubicBezTo>
                  <a:cubicBezTo>
                    <a:pt x="1377" y="72"/>
                    <a:pt x="1304" y="0"/>
                    <a:pt x="1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8"/>
            <p:cNvSpPr/>
            <p:nvPr/>
          </p:nvSpPr>
          <p:spPr>
            <a:xfrm>
              <a:off x="2482564" y="2408235"/>
              <a:ext cx="14608" cy="9759"/>
            </a:xfrm>
            <a:custGeom>
              <a:avLst/>
              <a:gdLst/>
              <a:ahLst/>
              <a:cxnLst/>
              <a:rect l="l" t="t" r="r" b="b"/>
              <a:pathLst>
                <a:path w="479" h="320" extrusionOk="0">
                  <a:moveTo>
                    <a:pt x="160" y="1"/>
                  </a:moveTo>
                  <a:cubicBezTo>
                    <a:pt x="72" y="1"/>
                    <a:pt x="0" y="72"/>
                    <a:pt x="0" y="161"/>
                  </a:cubicBezTo>
                  <a:cubicBezTo>
                    <a:pt x="0" y="248"/>
                    <a:pt x="72" y="319"/>
                    <a:pt x="160" y="319"/>
                  </a:cubicBezTo>
                  <a:lnTo>
                    <a:pt x="318" y="319"/>
                  </a:lnTo>
                  <a:cubicBezTo>
                    <a:pt x="407" y="319"/>
                    <a:pt x="478" y="248"/>
                    <a:pt x="478" y="161"/>
                  </a:cubicBezTo>
                  <a:cubicBezTo>
                    <a:pt x="478" y="72"/>
                    <a:pt x="409" y="1"/>
                    <a:pt x="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8"/>
            <p:cNvSpPr/>
            <p:nvPr/>
          </p:nvSpPr>
          <p:spPr>
            <a:xfrm>
              <a:off x="2501807" y="2408235"/>
              <a:ext cx="41995" cy="9759"/>
            </a:xfrm>
            <a:custGeom>
              <a:avLst/>
              <a:gdLst/>
              <a:ahLst/>
              <a:cxnLst/>
              <a:rect l="l" t="t" r="r" b="b"/>
              <a:pathLst>
                <a:path w="1377" h="320" extrusionOk="0">
                  <a:moveTo>
                    <a:pt x="160" y="1"/>
                  </a:moveTo>
                  <a:cubicBezTo>
                    <a:pt x="74" y="1"/>
                    <a:pt x="0" y="72"/>
                    <a:pt x="0" y="161"/>
                  </a:cubicBezTo>
                  <a:cubicBezTo>
                    <a:pt x="0" y="248"/>
                    <a:pt x="74" y="319"/>
                    <a:pt x="160" y="319"/>
                  </a:cubicBezTo>
                  <a:lnTo>
                    <a:pt x="1217" y="319"/>
                  </a:lnTo>
                  <a:cubicBezTo>
                    <a:pt x="1304" y="319"/>
                    <a:pt x="1377" y="248"/>
                    <a:pt x="1377" y="161"/>
                  </a:cubicBezTo>
                  <a:cubicBezTo>
                    <a:pt x="1377" y="72"/>
                    <a:pt x="1304"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2501716" y="2312843"/>
              <a:ext cx="22995" cy="9759"/>
            </a:xfrm>
            <a:custGeom>
              <a:avLst/>
              <a:gdLst/>
              <a:ahLst/>
              <a:cxnLst/>
              <a:rect l="l" t="t" r="r" b="b"/>
              <a:pathLst>
                <a:path w="754" h="320" extrusionOk="0">
                  <a:moveTo>
                    <a:pt x="158" y="0"/>
                  </a:moveTo>
                  <a:cubicBezTo>
                    <a:pt x="71" y="0"/>
                    <a:pt x="0" y="73"/>
                    <a:pt x="0" y="160"/>
                  </a:cubicBezTo>
                  <a:cubicBezTo>
                    <a:pt x="0" y="247"/>
                    <a:pt x="71" y="320"/>
                    <a:pt x="158" y="320"/>
                  </a:cubicBezTo>
                  <a:lnTo>
                    <a:pt x="596" y="320"/>
                  </a:lnTo>
                  <a:cubicBezTo>
                    <a:pt x="682" y="320"/>
                    <a:pt x="754" y="247"/>
                    <a:pt x="754" y="160"/>
                  </a:cubicBezTo>
                  <a:cubicBezTo>
                    <a:pt x="754" y="73"/>
                    <a:pt x="682" y="0"/>
                    <a:pt x="5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2583842" y="2296801"/>
              <a:ext cx="95396" cy="141417"/>
            </a:xfrm>
            <a:custGeom>
              <a:avLst/>
              <a:gdLst/>
              <a:ahLst/>
              <a:cxnLst/>
              <a:rect l="l" t="t" r="r" b="b"/>
              <a:pathLst>
                <a:path w="3128" h="4637" extrusionOk="0">
                  <a:moveTo>
                    <a:pt x="2807" y="320"/>
                  </a:moveTo>
                  <a:lnTo>
                    <a:pt x="2807" y="1052"/>
                  </a:lnTo>
                  <a:lnTo>
                    <a:pt x="320" y="1052"/>
                  </a:lnTo>
                  <a:lnTo>
                    <a:pt x="320" y="320"/>
                  </a:lnTo>
                  <a:close/>
                  <a:moveTo>
                    <a:pt x="160" y="0"/>
                  </a:moveTo>
                  <a:cubicBezTo>
                    <a:pt x="73" y="0"/>
                    <a:pt x="0" y="74"/>
                    <a:pt x="0" y="160"/>
                  </a:cubicBezTo>
                  <a:lnTo>
                    <a:pt x="0" y="4478"/>
                  </a:lnTo>
                  <a:cubicBezTo>
                    <a:pt x="0" y="4565"/>
                    <a:pt x="73" y="4637"/>
                    <a:pt x="160" y="4637"/>
                  </a:cubicBezTo>
                  <a:lnTo>
                    <a:pt x="2967" y="4637"/>
                  </a:lnTo>
                  <a:cubicBezTo>
                    <a:pt x="3054" y="4637"/>
                    <a:pt x="3127" y="4565"/>
                    <a:pt x="3127" y="4478"/>
                  </a:cubicBezTo>
                  <a:lnTo>
                    <a:pt x="3127" y="2540"/>
                  </a:lnTo>
                  <a:cubicBezTo>
                    <a:pt x="3127" y="2454"/>
                    <a:pt x="3054" y="2381"/>
                    <a:pt x="2967" y="2381"/>
                  </a:cubicBezTo>
                  <a:cubicBezTo>
                    <a:pt x="2881" y="2381"/>
                    <a:pt x="2807" y="2454"/>
                    <a:pt x="2807" y="2540"/>
                  </a:cubicBezTo>
                  <a:lnTo>
                    <a:pt x="2807" y="4318"/>
                  </a:lnTo>
                  <a:lnTo>
                    <a:pt x="320" y="4318"/>
                  </a:lnTo>
                  <a:lnTo>
                    <a:pt x="320" y="1370"/>
                  </a:lnTo>
                  <a:lnTo>
                    <a:pt x="2807" y="1370"/>
                  </a:lnTo>
                  <a:lnTo>
                    <a:pt x="2807" y="1902"/>
                  </a:lnTo>
                  <a:cubicBezTo>
                    <a:pt x="2807" y="1989"/>
                    <a:pt x="2881" y="2062"/>
                    <a:pt x="2967" y="2062"/>
                  </a:cubicBezTo>
                  <a:cubicBezTo>
                    <a:pt x="3054" y="2062"/>
                    <a:pt x="3127" y="1989"/>
                    <a:pt x="3127" y="1902"/>
                  </a:cubicBezTo>
                  <a:lnTo>
                    <a:pt x="3127" y="160"/>
                  </a:lnTo>
                  <a:cubicBezTo>
                    <a:pt x="3127" y="74"/>
                    <a:pt x="3058" y="0"/>
                    <a:pt x="2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2600890" y="2349103"/>
              <a:ext cx="14639" cy="9729"/>
            </a:xfrm>
            <a:custGeom>
              <a:avLst/>
              <a:gdLst/>
              <a:ahLst/>
              <a:cxnLst/>
              <a:rect l="l" t="t" r="r" b="b"/>
              <a:pathLst>
                <a:path w="480" h="319" extrusionOk="0">
                  <a:moveTo>
                    <a:pt x="161" y="0"/>
                  </a:moveTo>
                  <a:cubicBezTo>
                    <a:pt x="74" y="0"/>
                    <a:pt x="1" y="72"/>
                    <a:pt x="1" y="160"/>
                  </a:cubicBezTo>
                  <a:cubicBezTo>
                    <a:pt x="1" y="247"/>
                    <a:pt x="74" y="318"/>
                    <a:pt x="161" y="318"/>
                  </a:cubicBezTo>
                  <a:lnTo>
                    <a:pt x="321" y="318"/>
                  </a:lnTo>
                  <a:cubicBezTo>
                    <a:pt x="408" y="318"/>
                    <a:pt x="479" y="247"/>
                    <a:pt x="479" y="160"/>
                  </a:cubicBezTo>
                  <a:cubicBezTo>
                    <a:pt x="479" y="70"/>
                    <a:pt x="409" y="0"/>
                    <a:pt x="3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2620255" y="2349103"/>
              <a:ext cx="41965" cy="9729"/>
            </a:xfrm>
            <a:custGeom>
              <a:avLst/>
              <a:gdLst/>
              <a:ahLst/>
              <a:cxnLst/>
              <a:rect l="l" t="t" r="r" b="b"/>
              <a:pathLst>
                <a:path w="1376" h="319" extrusionOk="0">
                  <a:moveTo>
                    <a:pt x="159" y="0"/>
                  </a:moveTo>
                  <a:cubicBezTo>
                    <a:pt x="72" y="0"/>
                    <a:pt x="1" y="72"/>
                    <a:pt x="1" y="160"/>
                  </a:cubicBezTo>
                  <a:cubicBezTo>
                    <a:pt x="1" y="247"/>
                    <a:pt x="72" y="318"/>
                    <a:pt x="159" y="318"/>
                  </a:cubicBezTo>
                  <a:lnTo>
                    <a:pt x="1217" y="318"/>
                  </a:lnTo>
                  <a:cubicBezTo>
                    <a:pt x="1304" y="318"/>
                    <a:pt x="1375" y="247"/>
                    <a:pt x="1375" y="160"/>
                  </a:cubicBezTo>
                  <a:cubicBezTo>
                    <a:pt x="1375" y="70"/>
                    <a:pt x="1304" y="0"/>
                    <a:pt x="1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2600890" y="2368803"/>
              <a:ext cx="14639" cy="9729"/>
            </a:xfrm>
            <a:custGeom>
              <a:avLst/>
              <a:gdLst/>
              <a:ahLst/>
              <a:cxnLst/>
              <a:rect l="l" t="t" r="r" b="b"/>
              <a:pathLst>
                <a:path w="480" h="319" extrusionOk="0">
                  <a:moveTo>
                    <a:pt x="161" y="1"/>
                  </a:moveTo>
                  <a:cubicBezTo>
                    <a:pt x="74" y="1"/>
                    <a:pt x="1" y="72"/>
                    <a:pt x="1" y="159"/>
                  </a:cubicBezTo>
                  <a:cubicBezTo>
                    <a:pt x="1" y="248"/>
                    <a:pt x="74" y="319"/>
                    <a:pt x="161" y="319"/>
                  </a:cubicBezTo>
                  <a:lnTo>
                    <a:pt x="321" y="319"/>
                  </a:lnTo>
                  <a:cubicBezTo>
                    <a:pt x="408" y="319"/>
                    <a:pt x="479" y="248"/>
                    <a:pt x="479" y="159"/>
                  </a:cubicBezTo>
                  <a:cubicBezTo>
                    <a:pt x="479" y="71"/>
                    <a:pt x="409" y="1"/>
                    <a:pt x="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2620255" y="2368803"/>
              <a:ext cx="41965" cy="9729"/>
            </a:xfrm>
            <a:custGeom>
              <a:avLst/>
              <a:gdLst/>
              <a:ahLst/>
              <a:cxnLst/>
              <a:rect l="l" t="t" r="r" b="b"/>
              <a:pathLst>
                <a:path w="1376" h="319" extrusionOk="0">
                  <a:moveTo>
                    <a:pt x="159" y="1"/>
                  </a:moveTo>
                  <a:cubicBezTo>
                    <a:pt x="72" y="1"/>
                    <a:pt x="1" y="72"/>
                    <a:pt x="1" y="159"/>
                  </a:cubicBezTo>
                  <a:cubicBezTo>
                    <a:pt x="1" y="248"/>
                    <a:pt x="72" y="319"/>
                    <a:pt x="159" y="319"/>
                  </a:cubicBezTo>
                  <a:lnTo>
                    <a:pt x="1217" y="319"/>
                  </a:lnTo>
                  <a:cubicBezTo>
                    <a:pt x="1304" y="319"/>
                    <a:pt x="1375" y="248"/>
                    <a:pt x="1375" y="159"/>
                  </a:cubicBezTo>
                  <a:cubicBezTo>
                    <a:pt x="1375" y="71"/>
                    <a:pt x="1304"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8"/>
            <p:cNvSpPr/>
            <p:nvPr/>
          </p:nvSpPr>
          <p:spPr>
            <a:xfrm>
              <a:off x="2600890" y="2388534"/>
              <a:ext cx="14639" cy="9729"/>
            </a:xfrm>
            <a:custGeom>
              <a:avLst/>
              <a:gdLst/>
              <a:ahLst/>
              <a:cxnLst/>
              <a:rect l="l" t="t" r="r" b="b"/>
              <a:pathLst>
                <a:path w="480" h="319" extrusionOk="0">
                  <a:moveTo>
                    <a:pt x="161" y="0"/>
                  </a:moveTo>
                  <a:cubicBezTo>
                    <a:pt x="74" y="0"/>
                    <a:pt x="1" y="72"/>
                    <a:pt x="1" y="160"/>
                  </a:cubicBezTo>
                  <a:cubicBezTo>
                    <a:pt x="1" y="247"/>
                    <a:pt x="74" y="319"/>
                    <a:pt x="161" y="319"/>
                  </a:cubicBezTo>
                  <a:lnTo>
                    <a:pt x="321" y="319"/>
                  </a:lnTo>
                  <a:cubicBezTo>
                    <a:pt x="408" y="319"/>
                    <a:pt x="479" y="247"/>
                    <a:pt x="479" y="160"/>
                  </a:cubicBezTo>
                  <a:cubicBezTo>
                    <a:pt x="479" y="72"/>
                    <a:pt x="409" y="0"/>
                    <a:pt x="3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8"/>
            <p:cNvSpPr/>
            <p:nvPr/>
          </p:nvSpPr>
          <p:spPr>
            <a:xfrm>
              <a:off x="2620255" y="2388534"/>
              <a:ext cx="41965" cy="9729"/>
            </a:xfrm>
            <a:custGeom>
              <a:avLst/>
              <a:gdLst/>
              <a:ahLst/>
              <a:cxnLst/>
              <a:rect l="l" t="t" r="r" b="b"/>
              <a:pathLst>
                <a:path w="1376" h="319" extrusionOk="0">
                  <a:moveTo>
                    <a:pt x="159" y="0"/>
                  </a:moveTo>
                  <a:cubicBezTo>
                    <a:pt x="72" y="0"/>
                    <a:pt x="1" y="72"/>
                    <a:pt x="1" y="160"/>
                  </a:cubicBezTo>
                  <a:cubicBezTo>
                    <a:pt x="1" y="247"/>
                    <a:pt x="72" y="319"/>
                    <a:pt x="159" y="319"/>
                  </a:cubicBezTo>
                  <a:lnTo>
                    <a:pt x="1217" y="319"/>
                  </a:lnTo>
                  <a:cubicBezTo>
                    <a:pt x="1304" y="319"/>
                    <a:pt x="1375" y="247"/>
                    <a:pt x="1375" y="160"/>
                  </a:cubicBezTo>
                  <a:cubicBezTo>
                    <a:pt x="1375" y="72"/>
                    <a:pt x="1304" y="0"/>
                    <a:pt x="1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2600890" y="2408235"/>
              <a:ext cx="14639" cy="9759"/>
            </a:xfrm>
            <a:custGeom>
              <a:avLst/>
              <a:gdLst/>
              <a:ahLst/>
              <a:cxnLst/>
              <a:rect l="l" t="t" r="r" b="b"/>
              <a:pathLst>
                <a:path w="480" h="320" extrusionOk="0">
                  <a:moveTo>
                    <a:pt x="161" y="1"/>
                  </a:moveTo>
                  <a:cubicBezTo>
                    <a:pt x="74" y="1"/>
                    <a:pt x="1" y="72"/>
                    <a:pt x="1" y="161"/>
                  </a:cubicBezTo>
                  <a:cubicBezTo>
                    <a:pt x="1" y="248"/>
                    <a:pt x="74" y="319"/>
                    <a:pt x="161" y="319"/>
                  </a:cubicBezTo>
                  <a:lnTo>
                    <a:pt x="321" y="319"/>
                  </a:lnTo>
                  <a:cubicBezTo>
                    <a:pt x="408" y="319"/>
                    <a:pt x="479" y="248"/>
                    <a:pt x="479" y="161"/>
                  </a:cubicBezTo>
                  <a:cubicBezTo>
                    <a:pt x="479" y="72"/>
                    <a:pt x="409" y="1"/>
                    <a:pt x="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2620255" y="2408235"/>
              <a:ext cx="41965" cy="9759"/>
            </a:xfrm>
            <a:custGeom>
              <a:avLst/>
              <a:gdLst/>
              <a:ahLst/>
              <a:cxnLst/>
              <a:rect l="l" t="t" r="r" b="b"/>
              <a:pathLst>
                <a:path w="1376" h="320" extrusionOk="0">
                  <a:moveTo>
                    <a:pt x="159" y="1"/>
                  </a:moveTo>
                  <a:cubicBezTo>
                    <a:pt x="72" y="1"/>
                    <a:pt x="1" y="72"/>
                    <a:pt x="1" y="161"/>
                  </a:cubicBezTo>
                  <a:cubicBezTo>
                    <a:pt x="1" y="248"/>
                    <a:pt x="72" y="319"/>
                    <a:pt x="159" y="319"/>
                  </a:cubicBezTo>
                  <a:lnTo>
                    <a:pt x="1217" y="319"/>
                  </a:lnTo>
                  <a:cubicBezTo>
                    <a:pt x="1304" y="319"/>
                    <a:pt x="1375" y="248"/>
                    <a:pt x="1375" y="161"/>
                  </a:cubicBezTo>
                  <a:cubicBezTo>
                    <a:pt x="1375" y="72"/>
                    <a:pt x="1304"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2620041" y="2312843"/>
              <a:ext cx="23087" cy="9759"/>
            </a:xfrm>
            <a:custGeom>
              <a:avLst/>
              <a:gdLst/>
              <a:ahLst/>
              <a:cxnLst/>
              <a:rect l="l" t="t" r="r" b="b"/>
              <a:pathLst>
                <a:path w="757" h="320" extrusionOk="0">
                  <a:moveTo>
                    <a:pt x="161" y="0"/>
                  </a:moveTo>
                  <a:cubicBezTo>
                    <a:pt x="72" y="0"/>
                    <a:pt x="1" y="73"/>
                    <a:pt x="1" y="160"/>
                  </a:cubicBezTo>
                  <a:cubicBezTo>
                    <a:pt x="1" y="247"/>
                    <a:pt x="72" y="320"/>
                    <a:pt x="161" y="320"/>
                  </a:cubicBezTo>
                  <a:lnTo>
                    <a:pt x="596" y="320"/>
                  </a:lnTo>
                  <a:cubicBezTo>
                    <a:pt x="683" y="320"/>
                    <a:pt x="756" y="247"/>
                    <a:pt x="756" y="160"/>
                  </a:cubicBezTo>
                  <a:cubicBezTo>
                    <a:pt x="756" y="73"/>
                    <a:pt x="683" y="0"/>
                    <a:pt x="5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2390008" y="2224068"/>
              <a:ext cx="246481" cy="62581"/>
            </a:xfrm>
            <a:custGeom>
              <a:avLst/>
              <a:gdLst/>
              <a:ahLst/>
              <a:cxnLst/>
              <a:rect l="l" t="t" r="r" b="b"/>
              <a:pathLst>
                <a:path w="8082" h="2052" extrusionOk="0">
                  <a:moveTo>
                    <a:pt x="4041" y="0"/>
                  </a:moveTo>
                  <a:cubicBezTo>
                    <a:pt x="3954" y="0"/>
                    <a:pt x="3881" y="72"/>
                    <a:pt x="3881" y="160"/>
                  </a:cubicBezTo>
                  <a:lnTo>
                    <a:pt x="3881" y="710"/>
                  </a:lnTo>
                  <a:lnTo>
                    <a:pt x="160" y="710"/>
                  </a:lnTo>
                  <a:cubicBezTo>
                    <a:pt x="73" y="710"/>
                    <a:pt x="0" y="783"/>
                    <a:pt x="0" y="870"/>
                  </a:cubicBezTo>
                  <a:lnTo>
                    <a:pt x="0" y="1895"/>
                  </a:lnTo>
                  <a:cubicBezTo>
                    <a:pt x="0" y="1982"/>
                    <a:pt x="70" y="2052"/>
                    <a:pt x="160" y="2052"/>
                  </a:cubicBezTo>
                  <a:cubicBezTo>
                    <a:pt x="247" y="2052"/>
                    <a:pt x="320" y="1980"/>
                    <a:pt x="320" y="1892"/>
                  </a:cubicBezTo>
                  <a:lnTo>
                    <a:pt x="320" y="1028"/>
                  </a:lnTo>
                  <a:lnTo>
                    <a:pt x="3881" y="1028"/>
                  </a:lnTo>
                  <a:lnTo>
                    <a:pt x="3881" y="1892"/>
                  </a:lnTo>
                  <a:cubicBezTo>
                    <a:pt x="3881" y="1980"/>
                    <a:pt x="3954" y="2052"/>
                    <a:pt x="4041" y="2052"/>
                  </a:cubicBezTo>
                  <a:cubicBezTo>
                    <a:pt x="4127" y="2052"/>
                    <a:pt x="4201" y="1980"/>
                    <a:pt x="4201" y="1892"/>
                  </a:cubicBezTo>
                  <a:lnTo>
                    <a:pt x="4201" y="1028"/>
                  </a:lnTo>
                  <a:lnTo>
                    <a:pt x="7763" y="1028"/>
                  </a:lnTo>
                  <a:lnTo>
                    <a:pt x="7763" y="1892"/>
                  </a:lnTo>
                  <a:cubicBezTo>
                    <a:pt x="7763" y="1980"/>
                    <a:pt x="7835" y="2052"/>
                    <a:pt x="7921" y="2052"/>
                  </a:cubicBezTo>
                  <a:cubicBezTo>
                    <a:pt x="8010" y="2052"/>
                    <a:pt x="8081" y="1980"/>
                    <a:pt x="8081" y="1892"/>
                  </a:cubicBezTo>
                  <a:lnTo>
                    <a:pt x="8081" y="868"/>
                  </a:lnTo>
                  <a:cubicBezTo>
                    <a:pt x="8081" y="781"/>
                    <a:pt x="8010" y="708"/>
                    <a:pt x="7921" y="708"/>
                  </a:cubicBezTo>
                  <a:lnTo>
                    <a:pt x="4201" y="708"/>
                  </a:lnTo>
                  <a:lnTo>
                    <a:pt x="4201" y="160"/>
                  </a:lnTo>
                  <a:cubicBezTo>
                    <a:pt x="4201" y="72"/>
                    <a:pt x="4127" y="0"/>
                    <a:pt x="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8"/>
            <p:cNvSpPr/>
            <p:nvPr/>
          </p:nvSpPr>
          <p:spPr>
            <a:xfrm>
              <a:off x="2347191" y="2296801"/>
              <a:ext cx="95396" cy="141417"/>
            </a:xfrm>
            <a:custGeom>
              <a:avLst/>
              <a:gdLst/>
              <a:ahLst/>
              <a:cxnLst/>
              <a:rect l="l" t="t" r="r" b="b"/>
              <a:pathLst>
                <a:path w="3128" h="4637" extrusionOk="0">
                  <a:moveTo>
                    <a:pt x="2808" y="1370"/>
                  </a:moveTo>
                  <a:lnTo>
                    <a:pt x="2808" y="4318"/>
                  </a:lnTo>
                  <a:lnTo>
                    <a:pt x="320" y="4318"/>
                  </a:lnTo>
                  <a:lnTo>
                    <a:pt x="320" y="1370"/>
                  </a:lnTo>
                  <a:close/>
                  <a:moveTo>
                    <a:pt x="160" y="0"/>
                  </a:moveTo>
                  <a:cubicBezTo>
                    <a:pt x="74" y="0"/>
                    <a:pt x="0" y="74"/>
                    <a:pt x="0" y="160"/>
                  </a:cubicBezTo>
                  <a:lnTo>
                    <a:pt x="0" y="4478"/>
                  </a:lnTo>
                  <a:cubicBezTo>
                    <a:pt x="0" y="4565"/>
                    <a:pt x="74" y="4637"/>
                    <a:pt x="160" y="4637"/>
                  </a:cubicBezTo>
                  <a:lnTo>
                    <a:pt x="2968" y="4637"/>
                  </a:lnTo>
                  <a:cubicBezTo>
                    <a:pt x="3054" y="4637"/>
                    <a:pt x="3128" y="4565"/>
                    <a:pt x="3128" y="4478"/>
                  </a:cubicBezTo>
                  <a:lnTo>
                    <a:pt x="3128" y="160"/>
                  </a:lnTo>
                  <a:cubicBezTo>
                    <a:pt x="3128" y="74"/>
                    <a:pt x="3054" y="0"/>
                    <a:pt x="2968" y="0"/>
                  </a:cubicBezTo>
                  <a:lnTo>
                    <a:pt x="1285" y="0"/>
                  </a:lnTo>
                  <a:cubicBezTo>
                    <a:pt x="1198" y="0"/>
                    <a:pt x="1125" y="74"/>
                    <a:pt x="1125" y="160"/>
                  </a:cubicBezTo>
                  <a:cubicBezTo>
                    <a:pt x="1125" y="247"/>
                    <a:pt x="1198" y="320"/>
                    <a:pt x="1285" y="320"/>
                  </a:cubicBezTo>
                  <a:lnTo>
                    <a:pt x="2808" y="320"/>
                  </a:lnTo>
                  <a:lnTo>
                    <a:pt x="2808" y="1052"/>
                  </a:lnTo>
                  <a:lnTo>
                    <a:pt x="320" y="1052"/>
                  </a:lnTo>
                  <a:lnTo>
                    <a:pt x="320" y="320"/>
                  </a:lnTo>
                  <a:lnTo>
                    <a:pt x="649" y="320"/>
                  </a:lnTo>
                  <a:cubicBezTo>
                    <a:pt x="737" y="320"/>
                    <a:pt x="809" y="247"/>
                    <a:pt x="809" y="160"/>
                  </a:cubicBezTo>
                  <a:cubicBezTo>
                    <a:pt x="809" y="74"/>
                    <a:pt x="737" y="0"/>
                    <a:pt x="6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48"/>
          <p:cNvGrpSpPr/>
          <p:nvPr/>
        </p:nvGrpSpPr>
        <p:grpSpPr>
          <a:xfrm>
            <a:off x="1659379" y="2301431"/>
            <a:ext cx="407650" cy="343838"/>
            <a:chOff x="1533580" y="2132061"/>
            <a:chExt cx="332179" cy="280181"/>
          </a:xfrm>
        </p:grpSpPr>
        <p:sp>
          <p:nvSpPr>
            <p:cNvPr id="754" name="Google Shape;754;p48"/>
            <p:cNvSpPr/>
            <p:nvPr/>
          </p:nvSpPr>
          <p:spPr>
            <a:xfrm>
              <a:off x="1678560" y="2175487"/>
              <a:ext cx="78684" cy="9729"/>
            </a:xfrm>
            <a:custGeom>
              <a:avLst/>
              <a:gdLst/>
              <a:ahLst/>
              <a:cxnLst/>
              <a:rect l="l" t="t" r="r" b="b"/>
              <a:pathLst>
                <a:path w="2580" h="319" extrusionOk="0">
                  <a:moveTo>
                    <a:pt x="159" y="1"/>
                  </a:moveTo>
                  <a:cubicBezTo>
                    <a:pt x="72" y="1"/>
                    <a:pt x="0" y="72"/>
                    <a:pt x="0" y="159"/>
                  </a:cubicBezTo>
                  <a:cubicBezTo>
                    <a:pt x="0" y="246"/>
                    <a:pt x="72" y="319"/>
                    <a:pt x="159" y="319"/>
                  </a:cubicBezTo>
                  <a:lnTo>
                    <a:pt x="2420" y="319"/>
                  </a:lnTo>
                  <a:cubicBezTo>
                    <a:pt x="2506" y="319"/>
                    <a:pt x="2580" y="246"/>
                    <a:pt x="2580" y="159"/>
                  </a:cubicBezTo>
                  <a:cubicBezTo>
                    <a:pt x="2580" y="72"/>
                    <a:pt x="2506" y="1"/>
                    <a:pt x="24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1642086" y="2175487"/>
              <a:ext cx="28454" cy="9729"/>
            </a:xfrm>
            <a:custGeom>
              <a:avLst/>
              <a:gdLst/>
              <a:ahLst/>
              <a:cxnLst/>
              <a:rect l="l" t="t" r="r" b="b"/>
              <a:pathLst>
                <a:path w="933" h="319" extrusionOk="0">
                  <a:moveTo>
                    <a:pt x="160" y="1"/>
                  </a:moveTo>
                  <a:cubicBezTo>
                    <a:pt x="73" y="1"/>
                    <a:pt x="0" y="72"/>
                    <a:pt x="0" y="159"/>
                  </a:cubicBezTo>
                  <a:cubicBezTo>
                    <a:pt x="0" y="246"/>
                    <a:pt x="70" y="319"/>
                    <a:pt x="160" y="319"/>
                  </a:cubicBezTo>
                  <a:lnTo>
                    <a:pt x="773" y="319"/>
                  </a:lnTo>
                  <a:cubicBezTo>
                    <a:pt x="859" y="319"/>
                    <a:pt x="933" y="246"/>
                    <a:pt x="933" y="159"/>
                  </a:cubicBezTo>
                  <a:cubicBezTo>
                    <a:pt x="933" y="72"/>
                    <a:pt x="859"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1785236" y="2167802"/>
              <a:ext cx="57732" cy="29400"/>
            </a:xfrm>
            <a:custGeom>
              <a:avLst/>
              <a:gdLst/>
              <a:ahLst/>
              <a:cxnLst/>
              <a:rect l="l" t="t" r="r" b="b"/>
              <a:pathLst>
                <a:path w="1893" h="964" extrusionOk="0">
                  <a:moveTo>
                    <a:pt x="1574" y="322"/>
                  </a:moveTo>
                  <a:lnTo>
                    <a:pt x="1574" y="646"/>
                  </a:lnTo>
                  <a:lnTo>
                    <a:pt x="318" y="646"/>
                  </a:lnTo>
                  <a:lnTo>
                    <a:pt x="318" y="322"/>
                  </a:lnTo>
                  <a:close/>
                  <a:moveTo>
                    <a:pt x="238" y="1"/>
                  </a:moveTo>
                  <a:cubicBezTo>
                    <a:pt x="109" y="1"/>
                    <a:pt x="2" y="108"/>
                    <a:pt x="2" y="239"/>
                  </a:cubicBezTo>
                  <a:lnTo>
                    <a:pt x="2" y="726"/>
                  </a:lnTo>
                  <a:cubicBezTo>
                    <a:pt x="0" y="858"/>
                    <a:pt x="106" y="964"/>
                    <a:pt x="238" y="964"/>
                  </a:cubicBezTo>
                  <a:lnTo>
                    <a:pt x="1657" y="964"/>
                  </a:lnTo>
                  <a:cubicBezTo>
                    <a:pt x="1787" y="964"/>
                    <a:pt x="1892" y="858"/>
                    <a:pt x="1892" y="729"/>
                  </a:cubicBezTo>
                  <a:lnTo>
                    <a:pt x="1892" y="239"/>
                  </a:lnTo>
                  <a:cubicBezTo>
                    <a:pt x="1892" y="110"/>
                    <a:pt x="1787" y="1"/>
                    <a:pt x="1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1556269" y="2167802"/>
              <a:ext cx="57762" cy="29400"/>
            </a:xfrm>
            <a:custGeom>
              <a:avLst/>
              <a:gdLst/>
              <a:ahLst/>
              <a:cxnLst/>
              <a:rect l="l" t="t" r="r" b="b"/>
              <a:pathLst>
                <a:path w="1894" h="964" extrusionOk="0">
                  <a:moveTo>
                    <a:pt x="1577" y="322"/>
                  </a:moveTo>
                  <a:lnTo>
                    <a:pt x="1577" y="646"/>
                  </a:lnTo>
                  <a:lnTo>
                    <a:pt x="322" y="646"/>
                  </a:lnTo>
                  <a:lnTo>
                    <a:pt x="322" y="322"/>
                  </a:lnTo>
                  <a:close/>
                  <a:moveTo>
                    <a:pt x="238" y="1"/>
                  </a:moveTo>
                  <a:cubicBezTo>
                    <a:pt x="109" y="1"/>
                    <a:pt x="0" y="108"/>
                    <a:pt x="0" y="239"/>
                  </a:cubicBezTo>
                  <a:lnTo>
                    <a:pt x="0" y="726"/>
                  </a:lnTo>
                  <a:cubicBezTo>
                    <a:pt x="4" y="858"/>
                    <a:pt x="109" y="964"/>
                    <a:pt x="238" y="964"/>
                  </a:cubicBezTo>
                  <a:lnTo>
                    <a:pt x="1657" y="964"/>
                  </a:lnTo>
                  <a:cubicBezTo>
                    <a:pt x="1787" y="964"/>
                    <a:pt x="1894" y="858"/>
                    <a:pt x="1894" y="729"/>
                  </a:cubicBezTo>
                  <a:lnTo>
                    <a:pt x="1894" y="239"/>
                  </a:lnTo>
                  <a:cubicBezTo>
                    <a:pt x="1894" y="110"/>
                    <a:pt x="1787" y="1"/>
                    <a:pt x="1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1556147" y="2225044"/>
              <a:ext cx="29186" cy="9729"/>
            </a:xfrm>
            <a:custGeom>
              <a:avLst/>
              <a:gdLst/>
              <a:ahLst/>
              <a:cxnLst/>
              <a:rect l="l" t="t" r="r" b="b"/>
              <a:pathLst>
                <a:path w="957" h="319" extrusionOk="0">
                  <a:moveTo>
                    <a:pt x="161" y="0"/>
                  </a:moveTo>
                  <a:cubicBezTo>
                    <a:pt x="72" y="0"/>
                    <a:pt x="1" y="72"/>
                    <a:pt x="1" y="159"/>
                  </a:cubicBezTo>
                  <a:cubicBezTo>
                    <a:pt x="1" y="247"/>
                    <a:pt x="71" y="319"/>
                    <a:pt x="161" y="319"/>
                  </a:cubicBezTo>
                  <a:lnTo>
                    <a:pt x="799" y="319"/>
                  </a:lnTo>
                  <a:cubicBezTo>
                    <a:pt x="886" y="319"/>
                    <a:pt x="957" y="247"/>
                    <a:pt x="957" y="159"/>
                  </a:cubicBezTo>
                  <a:cubicBezTo>
                    <a:pt x="957" y="72"/>
                    <a:pt x="886"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1556147" y="2241817"/>
              <a:ext cx="29186" cy="9759"/>
            </a:xfrm>
            <a:custGeom>
              <a:avLst/>
              <a:gdLst/>
              <a:ahLst/>
              <a:cxnLst/>
              <a:rect l="l" t="t" r="r" b="b"/>
              <a:pathLst>
                <a:path w="957" h="320" extrusionOk="0">
                  <a:moveTo>
                    <a:pt x="161" y="0"/>
                  </a:moveTo>
                  <a:cubicBezTo>
                    <a:pt x="72" y="0"/>
                    <a:pt x="1" y="73"/>
                    <a:pt x="1" y="160"/>
                  </a:cubicBezTo>
                  <a:cubicBezTo>
                    <a:pt x="1" y="247"/>
                    <a:pt x="71" y="320"/>
                    <a:pt x="161" y="320"/>
                  </a:cubicBezTo>
                  <a:lnTo>
                    <a:pt x="799" y="320"/>
                  </a:lnTo>
                  <a:cubicBezTo>
                    <a:pt x="886" y="320"/>
                    <a:pt x="957" y="247"/>
                    <a:pt x="957" y="160"/>
                  </a:cubicBezTo>
                  <a:cubicBezTo>
                    <a:pt x="957" y="73"/>
                    <a:pt x="886"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1620586" y="2225044"/>
              <a:ext cx="29247" cy="9729"/>
            </a:xfrm>
            <a:custGeom>
              <a:avLst/>
              <a:gdLst/>
              <a:ahLst/>
              <a:cxnLst/>
              <a:rect l="l" t="t" r="r" b="b"/>
              <a:pathLst>
                <a:path w="959" h="319" extrusionOk="0">
                  <a:moveTo>
                    <a:pt x="161" y="0"/>
                  </a:moveTo>
                  <a:cubicBezTo>
                    <a:pt x="74" y="0"/>
                    <a:pt x="1" y="72"/>
                    <a:pt x="1" y="159"/>
                  </a:cubicBezTo>
                  <a:cubicBezTo>
                    <a:pt x="1" y="247"/>
                    <a:pt x="72" y="319"/>
                    <a:pt x="161" y="319"/>
                  </a:cubicBezTo>
                  <a:lnTo>
                    <a:pt x="799" y="319"/>
                  </a:lnTo>
                  <a:cubicBezTo>
                    <a:pt x="886" y="319"/>
                    <a:pt x="959" y="247"/>
                    <a:pt x="959" y="159"/>
                  </a:cubicBezTo>
                  <a:cubicBezTo>
                    <a:pt x="959" y="72"/>
                    <a:pt x="886"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8"/>
            <p:cNvSpPr/>
            <p:nvPr/>
          </p:nvSpPr>
          <p:spPr>
            <a:xfrm>
              <a:off x="1620586" y="2241817"/>
              <a:ext cx="29247" cy="9759"/>
            </a:xfrm>
            <a:custGeom>
              <a:avLst/>
              <a:gdLst/>
              <a:ahLst/>
              <a:cxnLst/>
              <a:rect l="l" t="t" r="r" b="b"/>
              <a:pathLst>
                <a:path w="959" h="320" extrusionOk="0">
                  <a:moveTo>
                    <a:pt x="161" y="0"/>
                  </a:moveTo>
                  <a:cubicBezTo>
                    <a:pt x="74" y="0"/>
                    <a:pt x="1" y="73"/>
                    <a:pt x="1" y="160"/>
                  </a:cubicBezTo>
                  <a:cubicBezTo>
                    <a:pt x="1" y="247"/>
                    <a:pt x="74" y="320"/>
                    <a:pt x="161" y="320"/>
                  </a:cubicBezTo>
                  <a:lnTo>
                    <a:pt x="799" y="320"/>
                  </a:lnTo>
                  <a:cubicBezTo>
                    <a:pt x="886" y="320"/>
                    <a:pt x="959" y="247"/>
                    <a:pt x="959" y="160"/>
                  </a:cubicBezTo>
                  <a:cubicBezTo>
                    <a:pt x="959" y="70"/>
                    <a:pt x="886"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8"/>
            <p:cNvSpPr/>
            <p:nvPr/>
          </p:nvSpPr>
          <p:spPr>
            <a:xfrm>
              <a:off x="1685086" y="2225044"/>
              <a:ext cx="29186" cy="9729"/>
            </a:xfrm>
            <a:custGeom>
              <a:avLst/>
              <a:gdLst/>
              <a:ahLst/>
              <a:cxnLst/>
              <a:rect l="l" t="t" r="r" b="b"/>
              <a:pathLst>
                <a:path w="957" h="319" extrusionOk="0">
                  <a:moveTo>
                    <a:pt x="161" y="0"/>
                  </a:moveTo>
                  <a:cubicBezTo>
                    <a:pt x="72" y="0"/>
                    <a:pt x="1" y="72"/>
                    <a:pt x="1" y="159"/>
                  </a:cubicBezTo>
                  <a:cubicBezTo>
                    <a:pt x="1" y="247"/>
                    <a:pt x="70" y="319"/>
                    <a:pt x="161" y="319"/>
                  </a:cubicBezTo>
                  <a:lnTo>
                    <a:pt x="799" y="319"/>
                  </a:lnTo>
                  <a:cubicBezTo>
                    <a:pt x="885" y="319"/>
                    <a:pt x="957" y="247"/>
                    <a:pt x="957" y="159"/>
                  </a:cubicBezTo>
                  <a:cubicBezTo>
                    <a:pt x="957" y="72"/>
                    <a:pt x="885"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8"/>
            <p:cNvSpPr/>
            <p:nvPr/>
          </p:nvSpPr>
          <p:spPr>
            <a:xfrm>
              <a:off x="1685086" y="2241817"/>
              <a:ext cx="29186" cy="9759"/>
            </a:xfrm>
            <a:custGeom>
              <a:avLst/>
              <a:gdLst/>
              <a:ahLst/>
              <a:cxnLst/>
              <a:rect l="l" t="t" r="r" b="b"/>
              <a:pathLst>
                <a:path w="957" h="320" extrusionOk="0">
                  <a:moveTo>
                    <a:pt x="161" y="0"/>
                  </a:moveTo>
                  <a:cubicBezTo>
                    <a:pt x="72" y="0"/>
                    <a:pt x="1" y="73"/>
                    <a:pt x="1" y="160"/>
                  </a:cubicBezTo>
                  <a:cubicBezTo>
                    <a:pt x="1" y="247"/>
                    <a:pt x="72" y="320"/>
                    <a:pt x="161" y="320"/>
                  </a:cubicBezTo>
                  <a:lnTo>
                    <a:pt x="799" y="320"/>
                  </a:lnTo>
                  <a:cubicBezTo>
                    <a:pt x="885" y="320"/>
                    <a:pt x="957" y="247"/>
                    <a:pt x="957" y="160"/>
                  </a:cubicBezTo>
                  <a:cubicBezTo>
                    <a:pt x="957" y="70"/>
                    <a:pt x="885"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1749525" y="2225044"/>
              <a:ext cx="29247" cy="9729"/>
            </a:xfrm>
            <a:custGeom>
              <a:avLst/>
              <a:gdLst/>
              <a:ahLst/>
              <a:cxnLst/>
              <a:rect l="l" t="t" r="r" b="b"/>
              <a:pathLst>
                <a:path w="959" h="319" extrusionOk="0">
                  <a:moveTo>
                    <a:pt x="161" y="0"/>
                  </a:moveTo>
                  <a:cubicBezTo>
                    <a:pt x="74" y="0"/>
                    <a:pt x="1" y="72"/>
                    <a:pt x="1" y="159"/>
                  </a:cubicBezTo>
                  <a:cubicBezTo>
                    <a:pt x="1" y="247"/>
                    <a:pt x="72" y="319"/>
                    <a:pt x="161" y="319"/>
                  </a:cubicBezTo>
                  <a:lnTo>
                    <a:pt x="799" y="319"/>
                  </a:lnTo>
                  <a:cubicBezTo>
                    <a:pt x="885" y="319"/>
                    <a:pt x="959" y="247"/>
                    <a:pt x="959" y="159"/>
                  </a:cubicBezTo>
                  <a:cubicBezTo>
                    <a:pt x="959" y="72"/>
                    <a:pt x="885"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1749525" y="2241817"/>
              <a:ext cx="29247" cy="9759"/>
            </a:xfrm>
            <a:custGeom>
              <a:avLst/>
              <a:gdLst/>
              <a:ahLst/>
              <a:cxnLst/>
              <a:rect l="l" t="t" r="r" b="b"/>
              <a:pathLst>
                <a:path w="959" h="320" extrusionOk="0">
                  <a:moveTo>
                    <a:pt x="161" y="0"/>
                  </a:moveTo>
                  <a:cubicBezTo>
                    <a:pt x="74" y="0"/>
                    <a:pt x="1" y="73"/>
                    <a:pt x="1" y="160"/>
                  </a:cubicBezTo>
                  <a:cubicBezTo>
                    <a:pt x="1" y="247"/>
                    <a:pt x="74" y="320"/>
                    <a:pt x="161" y="320"/>
                  </a:cubicBezTo>
                  <a:lnTo>
                    <a:pt x="799" y="320"/>
                  </a:lnTo>
                  <a:cubicBezTo>
                    <a:pt x="885" y="320"/>
                    <a:pt x="959" y="247"/>
                    <a:pt x="959" y="160"/>
                  </a:cubicBezTo>
                  <a:cubicBezTo>
                    <a:pt x="959" y="70"/>
                    <a:pt x="885"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8"/>
            <p:cNvSpPr/>
            <p:nvPr/>
          </p:nvSpPr>
          <p:spPr>
            <a:xfrm>
              <a:off x="1814024" y="2225044"/>
              <a:ext cx="29186" cy="9729"/>
            </a:xfrm>
            <a:custGeom>
              <a:avLst/>
              <a:gdLst/>
              <a:ahLst/>
              <a:cxnLst/>
              <a:rect l="l" t="t" r="r" b="b"/>
              <a:pathLst>
                <a:path w="957" h="319" extrusionOk="0">
                  <a:moveTo>
                    <a:pt x="160" y="0"/>
                  </a:moveTo>
                  <a:cubicBezTo>
                    <a:pt x="72" y="0"/>
                    <a:pt x="0" y="72"/>
                    <a:pt x="0" y="159"/>
                  </a:cubicBezTo>
                  <a:cubicBezTo>
                    <a:pt x="0" y="247"/>
                    <a:pt x="70" y="319"/>
                    <a:pt x="160" y="319"/>
                  </a:cubicBezTo>
                  <a:lnTo>
                    <a:pt x="798" y="319"/>
                  </a:lnTo>
                  <a:cubicBezTo>
                    <a:pt x="885" y="319"/>
                    <a:pt x="957" y="247"/>
                    <a:pt x="957" y="159"/>
                  </a:cubicBezTo>
                  <a:cubicBezTo>
                    <a:pt x="957" y="72"/>
                    <a:pt x="885" y="0"/>
                    <a:pt x="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8"/>
            <p:cNvSpPr/>
            <p:nvPr/>
          </p:nvSpPr>
          <p:spPr>
            <a:xfrm>
              <a:off x="1814024" y="2241817"/>
              <a:ext cx="29186" cy="9759"/>
            </a:xfrm>
            <a:custGeom>
              <a:avLst/>
              <a:gdLst/>
              <a:ahLst/>
              <a:cxnLst/>
              <a:rect l="l" t="t" r="r" b="b"/>
              <a:pathLst>
                <a:path w="957" h="320" extrusionOk="0">
                  <a:moveTo>
                    <a:pt x="160" y="0"/>
                  </a:moveTo>
                  <a:cubicBezTo>
                    <a:pt x="72" y="0"/>
                    <a:pt x="0" y="73"/>
                    <a:pt x="0" y="160"/>
                  </a:cubicBezTo>
                  <a:cubicBezTo>
                    <a:pt x="0" y="247"/>
                    <a:pt x="72" y="320"/>
                    <a:pt x="160" y="320"/>
                  </a:cubicBezTo>
                  <a:lnTo>
                    <a:pt x="798" y="320"/>
                  </a:lnTo>
                  <a:cubicBezTo>
                    <a:pt x="885" y="320"/>
                    <a:pt x="957" y="247"/>
                    <a:pt x="957" y="160"/>
                  </a:cubicBezTo>
                  <a:cubicBezTo>
                    <a:pt x="957" y="70"/>
                    <a:pt x="885" y="0"/>
                    <a:pt x="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1556147" y="2274966"/>
              <a:ext cx="29186" cy="9759"/>
            </a:xfrm>
            <a:custGeom>
              <a:avLst/>
              <a:gdLst/>
              <a:ahLst/>
              <a:cxnLst/>
              <a:rect l="l" t="t" r="r" b="b"/>
              <a:pathLst>
                <a:path w="957" h="320" extrusionOk="0">
                  <a:moveTo>
                    <a:pt x="161" y="0"/>
                  </a:moveTo>
                  <a:cubicBezTo>
                    <a:pt x="72" y="0"/>
                    <a:pt x="1" y="73"/>
                    <a:pt x="1" y="160"/>
                  </a:cubicBezTo>
                  <a:cubicBezTo>
                    <a:pt x="1" y="247"/>
                    <a:pt x="72" y="320"/>
                    <a:pt x="161" y="320"/>
                  </a:cubicBezTo>
                  <a:lnTo>
                    <a:pt x="799" y="320"/>
                  </a:lnTo>
                  <a:cubicBezTo>
                    <a:pt x="886" y="320"/>
                    <a:pt x="957" y="247"/>
                    <a:pt x="957" y="160"/>
                  </a:cubicBezTo>
                  <a:cubicBezTo>
                    <a:pt x="957" y="70"/>
                    <a:pt x="886"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1620586" y="2274966"/>
              <a:ext cx="29247" cy="9759"/>
            </a:xfrm>
            <a:custGeom>
              <a:avLst/>
              <a:gdLst/>
              <a:ahLst/>
              <a:cxnLst/>
              <a:rect l="l" t="t" r="r" b="b"/>
              <a:pathLst>
                <a:path w="959" h="320" extrusionOk="0">
                  <a:moveTo>
                    <a:pt x="161" y="0"/>
                  </a:moveTo>
                  <a:cubicBezTo>
                    <a:pt x="74" y="0"/>
                    <a:pt x="1" y="73"/>
                    <a:pt x="1" y="160"/>
                  </a:cubicBezTo>
                  <a:cubicBezTo>
                    <a:pt x="1" y="247"/>
                    <a:pt x="72" y="320"/>
                    <a:pt x="161" y="320"/>
                  </a:cubicBezTo>
                  <a:lnTo>
                    <a:pt x="799" y="320"/>
                  </a:lnTo>
                  <a:cubicBezTo>
                    <a:pt x="886" y="320"/>
                    <a:pt x="959" y="247"/>
                    <a:pt x="959" y="160"/>
                  </a:cubicBezTo>
                  <a:cubicBezTo>
                    <a:pt x="959" y="73"/>
                    <a:pt x="886"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1620586" y="2291770"/>
              <a:ext cx="29247" cy="9729"/>
            </a:xfrm>
            <a:custGeom>
              <a:avLst/>
              <a:gdLst/>
              <a:ahLst/>
              <a:cxnLst/>
              <a:rect l="l" t="t" r="r" b="b"/>
              <a:pathLst>
                <a:path w="959" h="319" extrusionOk="0">
                  <a:moveTo>
                    <a:pt x="161" y="0"/>
                  </a:moveTo>
                  <a:cubicBezTo>
                    <a:pt x="74" y="0"/>
                    <a:pt x="1" y="72"/>
                    <a:pt x="1" y="160"/>
                  </a:cubicBezTo>
                  <a:cubicBezTo>
                    <a:pt x="1" y="247"/>
                    <a:pt x="74" y="319"/>
                    <a:pt x="161" y="319"/>
                  </a:cubicBezTo>
                  <a:lnTo>
                    <a:pt x="799" y="319"/>
                  </a:lnTo>
                  <a:cubicBezTo>
                    <a:pt x="886" y="319"/>
                    <a:pt x="959" y="247"/>
                    <a:pt x="959" y="160"/>
                  </a:cubicBezTo>
                  <a:cubicBezTo>
                    <a:pt x="959" y="70"/>
                    <a:pt x="886"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8"/>
            <p:cNvSpPr/>
            <p:nvPr/>
          </p:nvSpPr>
          <p:spPr>
            <a:xfrm>
              <a:off x="1685086" y="2274966"/>
              <a:ext cx="29186" cy="9759"/>
            </a:xfrm>
            <a:custGeom>
              <a:avLst/>
              <a:gdLst/>
              <a:ahLst/>
              <a:cxnLst/>
              <a:rect l="l" t="t" r="r" b="b"/>
              <a:pathLst>
                <a:path w="957" h="320" extrusionOk="0">
                  <a:moveTo>
                    <a:pt x="161" y="0"/>
                  </a:moveTo>
                  <a:cubicBezTo>
                    <a:pt x="72" y="0"/>
                    <a:pt x="1" y="73"/>
                    <a:pt x="1" y="160"/>
                  </a:cubicBezTo>
                  <a:cubicBezTo>
                    <a:pt x="1" y="247"/>
                    <a:pt x="72" y="320"/>
                    <a:pt x="161" y="320"/>
                  </a:cubicBezTo>
                  <a:lnTo>
                    <a:pt x="799" y="320"/>
                  </a:lnTo>
                  <a:cubicBezTo>
                    <a:pt x="885" y="320"/>
                    <a:pt x="957" y="247"/>
                    <a:pt x="957" y="160"/>
                  </a:cubicBezTo>
                  <a:cubicBezTo>
                    <a:pt x="957" y="70"/>
                    <a:pt x="885"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8"/>
            <p:cNvSpPr/>
            <p:nvPr/>
          </p:nvSpPr>
          <p:spPr>
            <a:xfrm>
              <a:off x="1749525" y="2274966"/>
              <a:ext cx="29247" cy="9759"/>
            </a:xfrm>
            <a:custGeom>
              <a:avLst/>
              <a:gdLst/>
              <a:ahLst/>
              <a:cxnLst/>
              <a:rect l="l" t="t" r="r" b="b"/>
              <a:pathLst>
                <a:path w="959" h="320" extrusionOk="0">
                  <a:moveTo>
                    <a:pt x="161" y="0"/>
                  </a:moveTo>
                  <a:cubicBezTo>
                    <a:pt x="74" y="0"/>
                    <a:pt x="1" y="73"/>
                    <a:pt x="1" y="160"/>
                  </a:cubicBezTo>
                  <a:cubicBezTo>
                    <a:pt x="1" y="247"/>
                    <a:pt x="72" y="320"/>
                    <a:pt x="161" y="320"/>
                  </a:cubicBezTo>
                  <a:lnTo>
                    <a:pt x="799" y="320"/>
                  </a:lnTo>
                  <a:cubicBezTo>
                    <a:pt x="885" y="320"/>
                    <a:pt x="959" y="247"/>
                    <a:pt x="959" y="160"/>
                  </a:cubicBezTo>
                  <a:cubicBezTo>
                    <a:pt x="959" y="73"/>
                    <a:pt x="885"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1749525" y="2291770"/>
              <a:ext cx="29247" cy="9729"/>
            </a:xfrm>
            <a:custGeom>
              <a:avLst/>
              <a:gdLst/>
              <a:ahLst/>
              <a:cxnLst/>
              <a:rect l="l" t="t" r="r" b="b"/>
              <a:pathLst>
                <a:path w="959" h="319" extrusionOk="0">
                  <a:moveTo>
                    <a:pt x="161" y="0"/>
                  </a:moveTo>
                  <a:cubicBezTo>
                    <a:pt x="74" y="0"/>
                    <a:pt x="1" y="72"/>
                    <a:pt x="1" y="160"/>
                  </a:cubicBezTo>
                  <a:cubicBezTo>
                    <a:pt x="1" y="247"/>
                    <a:pt x="74" y="319"/>
                    <a:pt x="161" y="319"/>
                  </a:cubicBezTo>
                  <a:lnTo>
                    <a:pt x="799" y="319"/>
                  </a:lnTo>
                  <a:cubicBezTo>
                    <a:pt x="885" y="319"/>
                    <a:pt x="959" y="247"/>
                    <a:pt x="959" y="160"/>
                  </a:cubicBezTo>
                  <a:cubicBezTo>
                    <a:pt x="959" y="70"/>
                    <a:pt x="885"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1814024" y="2274966"/>
              <a:ext cx="29186" cy="9759"/>
            </a:xfrm>
            <a:custGeom>
              <a:avLst/>
              <a:gdLst/>
              <a:ahLst/>
              <a:cxnLst/>
              <a:rect l="l" t="t" r="r" b="b"/>
              <a:pathLst>
                <a:path w="957" h="320" extrusionOk="0">
                  <a:moveTo>
                    <a:pt x="160" y="0"/>
                  </a:moveTo>
                  <a:cubicBezTo>
                    <a:pt x="72" y="0"/>
                    <a:pt x="0" y="73"/>
                    <a:pt x="0" y="160"/>
                  </a:cubicBezTo>
                  <a:cubicBezTo>
                    <a:pt x="0" y="247"/>
                    <a:pt x="72" y="320"/>
                    <a:pt x="160" y="320"/>
                  </a:cubicBezTo>
                  <a:lnTo>
                    <a:pt x="798" y="320"/>
                  </a:lnTo>
                  <a:cubicBezTo>
                    <a:pt x="885" y="320"/>
                    <a:pt x="957" y="247"/>
                    <a:pt x="957" y="160"/>
                  </a:cubicBezTo>
                  <a:cubicBezTo>
                    <a:pt x="957" y="70"/>
                    <a:pt x="885" y="0"/>
                    <a:pt x="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1556147" y="2324919"/>
              <a:ext cx="29186" cy="9729"/>
            </a:xfrm>
            <a:custGeom>
              <a:avLst/>
              <a:gdLst/>
              <a:ahLst/>
              <a:cxnLst/>
              <a:rect l="l" t="t" r="r" b="b"/>
              <a:pathLst>
                <a:path w="957" h="319" extrusionOk="0">
                  <a:moveTo>
                    <a:pt x="161" y="1"/>
                  </a:moveTo>
                  <a:cubicBezTo>
                    <a:pt x="72" y="1"/>
                    <a:pt x="1" y="72"/>
                    <a:pt x="1" y="159"/>
                  </a:cubicBezTo>
                  <a:cubicBezTo>
                    <a:pt x="1" y="247"/>
                    <a:pt x="72" y="319"/>
                    <a:pt x="161" y="319"/>
                  </a:cubicBezTo>
                  <a:lnTo>
                    <a:pt x="799" y="319"/>
                  </a:lnTo>
                  <a:cubicBezTo>
                    <a:pt x="886" y="319"/>
                    <a:pt x="957" y="247"/>
                    <a:pt x="957" y="159"/>
                  </a:cubicBezTo>
                  <a:cubicBezTo>
                    <a:pt x="957" y="72"/>
                    <a:pt x="886" y="1"/>
                    <a:pt x="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8"/>
            <p:cNvSpPr/>
            <p:nvPr/>
          </p:nvSpPr>
          <p:spPr>
            <a:xfrm>
              <a:off x="1556147" y="2341692"/>
              <a:ext cx="29186" cy="9759"/>
            </a:xfrm>
            <a:custGeom>
              <a:avLst/>
              <a:gdLst/>
              <a:ahLst/>
              <a:cxnLst/>
              <a:rect l="l" t="t" r="r" b="b"/>
              <a:pathLst>
                <a:path w="957" h="320" extrusionOk="0">
                  <a:moveTo>
                    <a:pt x="161" y="0"/>
                  </a:moveTo>
                  <a:cubicBezTo>
                    <a:pt x="72" y="0"/>
                    <a:pt x="1" y="73"/>
                    <a:pt x="1" y="160"/>
                  </a:cubicBezTo>
                  <a:cubicBezTo>
                    <a:pt x="1" y="247"/>
                    <a:pt x="72" y="320"/>
                    <a:pt x="161" y="320"/>
                  </a:cubicBezTo>
                  <a:lnTo>
                    <a:pt x="799" y="320"/>
                  </a:lnTo>
                  <a:cubicBezTo>
                    <a:pt x="886" y="320"/>
                    <a:pt x="957" y="247"/>
                    <a:pt x="957" y="160"/>
                  </a:cubicBezTo>
                  <a:cubicBezTo>
                    <a:pt x="957" y="73"/>
                    <a:pt x="886"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8"/>
            <p:cNvSpPr/>
            <p:nvPr/>
          </p:nvSpPr>
          <p:spPr>
            <a:xfrm>
              <a:off x="1620586" y="2324919"/>
              <a:ext cx="29247" cy="9729"/>
            </a:xfrm>
            <a:custGeom>
              <a:avLst/>
              <a:gdLst/>
              <a:ahLst/>
              <a:cxnLst/>
              <a:rect l="l" t="t" r="r" b="b"/>
              <a:pathLst>
                <a:path w="959" h="319" extrusionOk="0">
                  <a:moveTo>
                    <a:pt x="161" y="1"/>
                  </a:moveTo>
                  <a:cubicBezTo>
                    <a:pt x="74" y="1"/>
                    <a:pt x="1" y="72"/>
                    <a:pt x="1" y="159"/>
                  </a:cubicBezTo>
                  <a:cubicBezTo>
                    <a:pt x="1" y="247"/>
                    <a:pt x="74" y="319"/>
                    <a:pt x="161" y="319"/>
                  </a:cubicBezTo>
                  <a:lnTo>
                    <a:pt x="799" y="319"/>
                  </a:lnTo>
                  <a:cubicBezTo>
                    <a:pt x="886" y="319"/>
                    <a:pt x="959" y="247"/>
                    <a:pt x="959" y="159"/>
                  </a:cubicBezTo>
                  <a:cubicBezTo>
                    <a:pt x="959" y="72"/>
                    <a:pt x="886" y="1"/>
                    <a:pt x="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1685086" y="2324919"/>
              <a:ext cx="29186" cy="9729"/>
            </a:xfrm>
            <a:custGeom>
              <a:avLst/>
              <a:gdLst/>
              <a:ahLst/>
              <a:cxnLst/>
              <a:rect l="l" t="t" r="r" b="b"/>
              <a:pathLst>
                <a:path w="957" h="319" extrusionOk="0">
                  <a:moveTo>
                    <a:pt x="161" y="1"/>
                  </a:moveTo>
                  <a:cubicBezTo>
                    <a:pt x="72" y="1"/>
                    <a:pt x="1" y="72"/>
                    <a:pt x="1" y="159"/>
                  </a:cubicBezTo>
                  <a:cubicBezTo>
                    <a:pt x="1" y="247"/>
                    <a:pt x="72" y="319"/>
                    <a:pt x="161" y="319"/>
                  </a:cubicBezTo>
                  <a:lnTo>
                    <a:pt x="799" y="319"/>
                  </a:lnTo>
                  <a:cubicBezTo>
                    <a:pt x="885" y="319"/>
                    <a:pt x="957" y="247"/>
                    <a:pt x="957" y="159"/>
                  </a:cubicBezTo>
                  <a:cubicBezTo>
                    <a:pt x="957" y="72"/>
                    <a:pt x="885" y="1"/>
                    <a:pt x="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8"/>
            <p:cNvSpPr/>
            <p:nvPr/>
          </p:nvSpPr>
          <p:spPr>
            <a:xfrm>
              <a:off x="1685086" y="2341692"/>
              <a:ext cx="29186" cy="9759"/>
            </a:xfrm>
            <a:custGeom>
              <a:avLst/>
              <a:gdLst/>
              <a:ahLst/>
              <a:cxnLst/>
              <a:rect l="l" t="t" r="r" b="b"/>
              <a:pathLst>
                <a:path w="957" h="320" extrusionOk="0">
                  <a:moveTo>
                    <a:pt x="161" y="0"/>
                  </a:moveTo>
                  <a:cubicBezTo>
                    <a:pt x="72" y="0"/>
                    <a:pt x="1" y="73"/>
                    <a:pt x="1" y="160"/>
                  </a:cubicBezTo>
                  <a:cubicBezTo>
                    <a:pt x="1" y="247"/>
                    <a:pt x="72" y="320"/>
                    <a:pt x="161" y="320"/>
                  </a:cubicBezTo>
                  <a:lnTo>
                    <a:pt x="799" y="320"/>
                  </a:lnTo>
                  <a:cubicBezTo>
                    <a:pt x="885" y="320"/>
                    <a:pt x="957" y="247"/>
                    <a:pt x="957" y="160"/>
                  </a:cubicBezTo>
                  <a:cubicBezTo>
                    <a:pt x="957" y="73"/>
                    <a:pt x="885"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8"/>
            <p:cNvSpPr/>
            <p:nvPr/>
          </p:nvSpPr>
          <p:spPr>
            <a:xfrm>
              <a:off x="1814024" y="2324919"/>
              <a:ext cx="29186" cy="9729"/>
            </a:xfrm>
            <a:custGeom>
              <a:avLst/>
              <a:gdLst/>
              <a:ahLst/>
              <a:cxnLst/>
              <a:rect l="l" t="t" r="r" b="b"/>
              <a:pathLst>
                <a:path w="957" h="319" extrusionOk="0">
                  <a:moveTo>
                    <a:pt x="160" y="1"/>
                  </a:moveTo>
                  <a:cubicBezTo>
                    <a:pt x="72" y="1"/>
                    <a:pt x="0" y="72"/>
                    <a:pt x="0" y="159"/>
                  </a:cubicBezTo>
                  <a:cubicBezTo>
                    <a:pt x="0" y="247"/>
                    <a:pt x="72" y="319"/>
                    <a:pt x="160" y="319"/>
                  </a:cubicBezTo>
                  <a:lnTo>
                    <a:pt x="798" y="319"/>
                  </a:lnTo>
                  <a:cubicBezTo>
                    <a:pt x="885" y="319"/>
                    <a:pt x="957" y="247"/>
                    <a:pt x="957" y="159"/>
                  </a:cubicBezTo>
                  <a:cubicBezTo>
                    <a:pt x="957" y="72"/>
                    <a:pt x="885" y="1"/>
                    <a:pt x="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1814024" y="2341692"/>
              <a:ext cx="29186" cy="9759"/>
            </a:xfrm>
            <a:custGeom>
              <a:avLst/>
              <a:gdLst/>
              <a:ahLst/>
              <a:cxnLst/>
              <a:rect l="l" t="t" r="r" b="b"/>
              <a:pathLst>
                <a:path w="957" h="320" extrusionOk="0">
                  <a:moveTo>
                    <a:pt x="160" y="0"/>
                  </a:moveTo>
                  <a:cubicBezTo>
                    <a:pt x="72" y="0"/>
                    <a:pt x="0" y="73"/>
                    <a:pt x="0" y="160"/>
                  </a:cubicBezTo>
                  <a:cubicBezTo>
                    <a:pt x="0" y="247"/>
                    <a:pt x="72" y="320"/>
                    <a:pt x="160" y="320"/>
                  </a:cubicBezTo>
                  <a:lnTo>
                    <a:pt x="798" y="320"/>
                  </a:lnTo>
                  <a:cubicBezTo>
                    <a:pt x="885" y="320"/>
                    <a:pt x="957" y="247"/>
                    <a:pt x="957" y="160"/>
                  </a:cubicBezTo>
                  <a:cubicBezTo>
                    <a:pt x="957" y="73"/>
                    <a:pt x="885" y="0"/>
                    <a:pt x="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8"/>
            <p:cNvSpPr/>
            <p:nvPr/>
          </p:nvSpPr>
          <p:spPr>
            <a:xfrm>
              <a:off x="1563223" y="2379050"/>
              <a:ext cx="20403" cy="9759"/>
            </a:xfrm>
            <a:custGeom>
              <a:avLst/>
              <a:gdLst/>
              <a:ahLst/>
              <a:cxnLst/>
              <a:rect l="l" t="t" r="r" b="b"/>
              <a:pathLst>
                <a:path w="669" h="320" extrusionOk="0">
                  <a:moveTo>
                    <a:pt x="160" y="0"/>
                  </a:moveTo>
                  <a:cubicBezTo>
                    <a:pt x="73" y="0"/>
                    <a:pt x="0" y="73"/>
                    <a:pt x="0" y="160"/>
                  </a:cubicBezTo>
                  <a:cubicBezTo>
                    <a:pt x="0" y="247"/>
                    <a:pt x="73" y="320"/>
                    <a:pt x="160" y="320"/>
                  </a:cubicBezTo>
                  <a:lnTo>
                    <a:pt x="509" y="320"/>
                  </a:lnTo>
                  <a:cubicBezTo>
                    <a:pt x="596" y="320"/>
                    <a:pt x="669" y="247"/>
                    <a:pt x="669" y="160"/>
                  </a:cubicBezTo>
                  <a:cubicBezTo>
                    <a:pt x="669" y="73"/>
                    <a:pt x="596" y="0"/>
                    <a:pt x="5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8"/>
            <p:cNvSpPr/>
            <p:nvPr/>
          </p:nvSpPr>
          <p:spPr>
            <a:xfrm>
              <a:off x="1592774" y="2379050"/>
              <a:ext cx="66241" cy="9759"/>
            </a:xfrm>
            <a:custGeom>
              <a:avLst/>
              <a:gdLst/>
              <a:ahLst/>
              <a:cxnLst/>
              <a:rect l="l" t="t" r="r" b="b"/>
              <a:pathLst>
                <a:path w="2172" h="320" extrusionOk="0">
                  <a:moveTo>
                    <a:pt x="161" y="0"/>
                  </a:moveTo>
                  <a:cubicBezTo>
                    <a:pt x="74" y="0"/>
                    <a:pt x="1" y="73"/>
                    <a:pt x="1" y="160"/>
                  </a:cubicBezTo>
                  <a:cubicBezTo>
                    <a:pt x="1" y="247"/>
                    <a:pt x="74" y="320"/>
                    <a:pt x="161" y="320"/>
                  </a:cubicBezTo>
                  <a:lnTo>
                    <a:pt x="2012" y="320"/>
                  </a:lnTo>
                  <a:cubicBezTo>
                    <a:pt x="2100" y="320"/>
                    <a:pt x="2172" y="247"/>
                    <a:pt x="2172" y="160"/>
                  </a:cubicBezTo>
                  <a:cubicBezTo>
                    <a:pt x="2172" y="73"/>
                    <a:pt x="2100" y="0"/>
                    <a:pt x="20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1533580" y="2132061"/>
              <a:ext cx="332179" cy="280181"/>
            </a:xfrm>
            <a:custGeom>
              <a:avLst/>
              <a:gdLst/>
              <a:ahLst/>
              <a:cxnLst/>
              <a:rect l="l" t="t" r="r" b="b"/>
              <a:pathLst>
                <a:path w="10892" h="9187" extrusionOk="0">
                  <a:moveTo>
                    <a:pt x="10573" y="933"/>
                  </a:moveTo>
                  <a:lnTo>
                    <a:pt x="10573" y="2507"/>
                  </a:lnTo>
                  <a:lnTo>
                    <a:pt x="322" y="2507"/>
                  </a:lnTo>
                  <a:lnTo>
                    <a:pt x="322" y="933"/>
                  </a:lnTo>
                  <a:close/>
                  <a:moveTo>
                    <a:pt x="2117" y="2823"/>
                  </a:moveTo>
                  <a:lnTo>
                    <a:pt x="2117" y="4142"/>
                  </a:lnTo>
                  <a:lnTo>
                    <a:pt x="322" y="4142"/>
                  </a:lnTo>
                  <a:lnTo>
                    <a:pt x="322" y="2823"/>
                  </a:lnTo>
                  <a:close/>
                  <a:moveTo>
                    <a:pt x="4230" y="2823"/>
                  </a:moveTo>
                  <a:lnTo>
                    <a:pt x="4230" y="4142"/>
                  </a:lnTo>
                  <a:lnTo>
                    <a:pt x="2435" y="4142"/>
                  </a:lnTo>
                  <a:lnTo>
                    <a:pt x="2435" y="2823"/>
                  </a:lnTo>
                  <a:close/>
                  <a:moveTo>
                    <a:pt x="6345" y="2823"/>
                  </a:moveTo>
                  <a:lnTo>
                    <a:pt x="6345" y="4142"/>
                  </a:lnTo>
                  <a:lnTo>
                    <a:pt x="4548" y="4142"/>
                  </a:lnTo>
                  <a:lnTo>
                    <a:pt x="4548" y="2823"/>
                  </a:lnTo>
                  <a:close/>
                  <a:moveTo>
                    <a:pt x="8458" y="2823"/>
                  </a:moveTo>
                  <a:lnTo>
                    <a:pt x="8458" y="4142"/>
                  </a:lnTo>
                  <a:lnTo>
                    <a:pt x="6663" y="4142"/>
                  </a:lnTo>
                  <a:lnTo>
                    <a:pt x="6663" y="2823"/>
                  </a:lnTo>
                  <a:close/>
                  <a:moveTo>
                    <a:pt x="10573" y="2823"/>
                  </a:moveTo>
                  <a:lnTo>
                    <a:pt x="10573" y="4142"/>
                  </a:lnTo>
                  <a:lnTo>
                    <a:pt x="8778" y="4142"/>
                  </a:lnTo>
                  <a:lnTo>
                    <a:pt x="8778" y="2823"/>
                  </a:lnTo>
                  <a:close/>
                  <a:moveTo>
                    <a:pt x="2117" y="4462"/>
                  </a:moveTo>
                  <a:lnTo>
                    <a:pt x="2117" y="5780"/>
                  </a:lnTo>
                  <a:lnTo>
                    <a:pt x="322" y="5780"/>
                  </a:lnTo>
                  <a:lnTo>
                    <a:pt x="322" y="4462"/>
                  </a:lnTo>
                  <a:close/>
                  <a:moveTo>
                    <a:pt x="4230" y="4462"/>
                  </a:moveTo>
                  <a:lnTo>
                    <a:pt x="4230" y="5780"/>
                  </a:lnTo>
                  <a:lnTo>
                    <a:pt x="2435" y="5780"/>
                  </a:lnTo>
                  <a:lnTo>
                    <a:pt x="2435" y="4462"/>
                  </a:lnTo>
                  <a:close/>
                  <a:moveTo>
                    <a:pt x="6345" y="4462"/>
                  </a:moveTo>
                  <a:lnTo>
                    <a:pt x="6345" y="5780"/>
                  </a:lnTo>
                  <a:lnTo>
                    <a:pt x="4548" y="5780"/>
                  </a:lnTo>
                  <a:lnTo>
                    <a:pt x="4548" y="4462"/>
                  </a:lnTo>
                  <a:close/>
                  <a:moveTo>
                    <a:pt x="8458" y="4462"/>
                  </a:moveTo>
                  <a:lnTo>
                    <a:pt x="8458" y="5780"/>
                  </a:lnTo>
                  <a:lnTo>
                    <a:pt x="6663" y="5780"/>
                  </a:lnTo>
                  <a:lnTo>
                    <a:pt x="6663" y="4462"/>
                  </a:lnTo>
                  <a:close/>
                  <a:moveTo>
                    <a:pt x="10573" y="4462"/>
                  </a:moveTo>
                  <a:lnTo>
                    <a:pt x="10573" y="5780"/>
                  </a:lnTo>
                  <a:lnTo>
                    <a:pt x="8778" y="5780"/>
                  </a:lnTo>
                  <a:lnTo>
                    <a:pt x="8778" y="4462"/>
                  </a:lnTo>
                  <a:close/>
                  <a:moveTo>
                    <a:pt x="2117" y="6098"/>
                  </a:moveTo>
                  <a:lnTo>
                    <a:pt x="2117" y="7417"/>
                  </a:lnTo>
                  <a:lnTo>
                    <a:pt x="322" y="7417"/>
                  </a:lnTo>
                  <a:lnTo>
                    <a:pt x="322" y="6098"/>
                  </a:lnTo>
                  <a:close/>
                  <a:moveTo>
                    <a:pt x="4230" y="6098"/>
                  </a:moveTo>
                  <a:lnTo>
                    <a:pt x="4230" y="7417"/>
                  </a:lnTo>
                  <a:lnTo>
                    <a:pt x="2435" y="7417"/>
                  </a:lnTo>
                  <a:lnTo>
                    <a:pt x="2435" y="6098"/>
                  </a:lnTo>
                  <a:close/>
                  <a:moveTo>
                    <a:pt x="6345" y="6098"/>
                  </a:moveTo>
                  <a:lnTo>
                    <a:pt x="6345" y="7417"/>
                  </a:lnTo>
                  <a:lnTo>
                    <a:pt x="4548" y="7417"/>
                  </a:lnTo>
                  <a:lnTo>
                    <a:pt x="4548" y="6098"/>
                  </a:lnTo>
                  <a:close/>
                  <a:moveTo>
                    <a:pt x="10573" y="6098"/>
                  </a:moveTo>
                  <a:lnTo>
                    <a:pt x="10573" y="7417"/>
                  </a:lnTo>
                  <a:lnTo>
                    <a:pt x="8778" y="7417"/>
                  </a:lnTo>
                  <a:lnTo>
                    <a:pt x="8778" y="6098"/>
                  </a:lnTo>
                  <a:close/>
                  <a:moveTo>
                    <a:pt x="928" y="1"/>
                  </a:moveTo>
                  <a:cubicBezTo>
                    <a:pt x="809" y="1"/>
                    <a:pt x="697" y="59"/>
                    <a:pt x="625" y="157"/>
                  </a:cubicBezTo>
                  <a:lnTo>
                    <a:pt x="305" y="611"/>
                  </a:lnTo>
                  <a:lnTo>
                    <a:pt x="161" y="611"/>
                  </a:lnTo>
                  <a:cubicBezTo>
                    <a:pt x="72" y="611"/>
                    <a:pt x="1" y="685"/>
                    <a:pt x="1" y="771"/>
                  </a:cubicBezTo>
                  <a:lnTo>
                    <a:pt x="1" y="9026"/>
                  </a:lnTo>
                  <a:cubicBezTo>
                    <a:pt x="1" y="9115"/>
                    <a:pt x="72" y="9186"/>
                    <a:pt x="161" y="9186"/>
                  </a:cubicBezTo>
                  <a:lnTo>
                    <a:pt x="1217" y="9186"/>
                  </a:lnTo>
                  <a:cubicBezTo>
                    <a:pt x="1304" y="9186"/>
                    <a:pt x="1377" y="9115"/>
                    <a:pt x="1377" y="9026"/>
                  </a:cubicBezTo>
                  <a:cubicBezTo>
                    <a:pt x="1377" y="8939"/>
                    <a:pt x="1304" y="8868"/>
                    <a:pt x="1217" y="8868"/>
                  </a:cubicBezTo>
                  <a:lnTo>
                    <a:pt x="319" y="8868"/>
                  </a:lnTo>
                  <a:lnTo>
                    <a:pt x="319" y="7737"/>
                  </a:lnTo>
                  <a:lnTo>
                    <a:pt x="7240" y="7737"/>
                  </a:lnTo>
                  <a:cubicBezTo>
                    <a:pt x="7327" y="7737"/>
                    <a:pt x="7400" y="7663"/>
                    <a:pt x="7400" y="7577"/>
                  </a:cubicBezTo>
                  <a:cubicBezTo>
                    <a:pt x="7400" y="7490"/>
                    <a:pt x="7327" y="7417"/>
                    <a:pt x="7240" y="7417"/>
                  </a:cubicBezTo>
                  <a:lnTo>
                    <a:pt x="6661" y="7417"/>
                  </a:lnTo>
                  <a:lnTo>
                    <a:pt x="6661" y="6098"/>
                  </a:lnTo>
                  <a:lnTo>
                    <a:pt x="8456" y="6098"/>
                  </a:lnTo>
                  <a:lnTo>
                    <a:pt x="8456" y="7417"/>
                  </a:lnTo>
                  <a:lnTo>
                    <a:pt x="7878" y="7417"/>
                  </a:lnTo>
                  <a:cubicBezTo>
                    <a:pt x="7791" y="7417"/>
                    <a:pt x="7718" y="7490"/>
                    <a:pt x="7718" y="7577"/>
                  </a:cubicBezTo>
                  <a:cubicBezTo>
                    <a:pt x="7718" y="7663"/>
                    <a:pt x="7791" y="7737"/>
                    <a:pt x="7878" y="7737"/>
                  </a:cubicBezTo>
                  <a:lnTo>
                    <a:pt x="10569" y="7737"/>
                  </a:lnTo>
                  <a:lnTo>
                    <a:pt x="10569" y="8868"/>
                  </a:lnTo>
                  <a:lnTo>
                    <a:pt x="1855" y="8868"/>
                  </a:lnTo>
                  <a:cubicBezTo>
                    <a:pt x="1768" y="8868"/>
                    <a:pt x="1695" y="8939"/>
                    <a:pt x="1695" y="9026"/>
                  </a:cubicBezTo>
                  <a:cubicBezTo>
                    <a:pt x="1695" y="9115"/>
                    <a:pt x="1768" y="9186"/>
                    <a:pt x="1855" y="9186"/>
                  </a:cubicBezTo>
                  <a:lnTo>
                    <a:pt x="10729" y="9186"/>
                  </a:lnTo>
                  <a:cubicBezTo>
                    <a:pt x="10816" y="9186"/>
                    <a:pt x="10889" y="9115"/>
                    <a:pt x="10889" y="9026"/>
                  </a:cubicBezTo>
                  <a:lnTo>
                    <a:pt x="10889" y="773"/>
                  </a:lnTo>
                  <a:cubicBezTo>
                    <a:pt x="10891" y="685"/>
                    <a:pt x="10820" y="613"/>
                    <a:pt x="10731" y="613"/>
                  </a:cubicBezTo>
                  <a:lnTo>
                    <a:pt x="10586" y="613"/>
                  </a:lnTo>
                  <a:lnTo>
                    <a:pt x="10267" y="157"/>
                  </a:lnTo>
                  <a:cubicBezTo>
                    <a:pt x="10199" y="59"/>
                    <a:pt x="10085" y="1"/>
                    <a:pt x="9964" y="1"/>
                  </a:cubicBezTo>
                  <a:lnTo>
                    <a:pt x="8407" y="1"/>
                  </a:lnTo>
                  <a:cubicBezTo>
                    <a:pt x="8320" y="1"/>
                    <a:pt x="8247" y="74"/>
                    <a:pt x="8247" y="161"/>
                  </a:cubicBezTo>
                  <a:cubicBezTo>
                    <a:pt x="8247" y="247"/>
                    <a:pt x="8320" y="321"/>
                    <a:pt x="8407" y="321"/>
                  </a:cubicBezTo>
                  <a:lnTo>
                    <a:pt x="9964" y="321"/>
                  </a:lnTo>
                  <a:cubicBezTo>
                    <a:pt x="9981" y="321"/>
                    <a:pt x="9996" y="329"/>
                    <a:pt x="10005" y="341"/>
                  </a:cubicBezTo>
                  <a:lnTo>
                    <a:pt x="10195" y="613"/>
                  </a:lnTo>
                  <a:lnTo>
                    <a:pt x="697" y="613"/>
                  </a:lnTo>
                  <a:lnTo>
                    <a:pt x="887" y="341"/>
                  </a:lnTo>
                  <a:cubicBezTo>
                    <a:pt x="896" y="329"/>
                    <a:pt x="911" y="321"/>
                    <a:pt x="928" y="321"/>
                  </a:cubicBezTo>
                  <a:lnTo>
                    <a:pt x="7769" y="321"/>
                  </a:lnTo>
                  <a:cubicBezTo>
                    <a:pt x="7856" y="321"/>
                    <a:pt x="7929" y="247"/>
                    <a:pt x="7929" y="161"/>
                  </a:cubicBezTo>
                  <a:cubicBezTo>
                    <a:pt x="7929" y="74"/>
                    <a:pt x="7856" y="1"/>
                    <a:pt x="7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1"/>
        <p:cNvGrpSpPr/>
        <p:nvPr/>
      </p:nvGrpSpPr>
      <p:grpSpPr>
        <a:xfrm>
          <a:off x="0" y="0"/>
          <a:ext cx="0" cy="0"/>
          <a:chOff x="0" y="0"/>
          <a:chExt cx="0" cy="0"/>
        </a:xfrm>
      </p:grpSpPr>
      <p:sp>
        <p:nvSpPr>
          <p:cNvPr id="1682" name="Google Shape;1682;p72"/>
          <p:cNvSpPr txBox="1">
            <a:spLocks noGrp="1"/>
          </p:cNvSpPr>
          <p:nvPr>
            <p:ph type="title"/>
          </p:nvPr>
        </p:nvSpPr>
        <p:spPr>
          <a:xfrm>
            <a:off x="1100563" y="1908750"/>
            <a:ext cx="1416600" cy="132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684" name="Google Shape;1684;p72"/>
          <p:cNvSpPr txBox="1">
            <a:spLocks noGrp="1"/>
          </p:cNvSpPr>
          <p:nvPr>
            <p:ph type="title" idx="2"/>
          </p:nvPr>
        </p:nvSpPr>
        <p:spPr>
          <a:xfrm>
            <a:off x="2899638" y="1399075"/>
            <a:ext cx="5143800" cy="194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Results</a:t>
            </a:r>
            <a:endParaRPr b="1" dirty="0"/>
          </a:p>
        </p:txBody>
      </p:sp>
      <p:sp>
        <p:nvSpPr>
          <p:cNvPr id="1685" name="Google Shape;1685;p72">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2"/>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2">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2">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2442825" y="455552"/>
            <a:ext cx="4667100" cy="7698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XGB </a:t>
            </a:r>
            <a:r>
              <a:rPr lang="en" b="1" dirty="0"/>
              <a:t>Model</a:t>
            </a:r>
            <a:endParaRPr b="1" dirty="0"/>
          </a:p>
        </p:txBody>
      </p:sp>
      <p:sp>
        <p:nvSpPr>
          <p:cNvPr id="406" name="Google Shape;406;p42">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2"/>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2">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2">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5AACDA3B-633A-DABA-61C3-0137C289A2BD}"/>
              </a:ext>
            </a:extLst>
          </p:cNvPr>
          <p:cNvPicPr>
            <a:picLocks noChangeAspect="1"/>
          </p:cNvPicPr>
          <p:nvPr/>
        </p:nvPicPr>
        <p:blipFill>
          <a:blip r:embed="rId4">
            <a:extLst>
              <a:ext uri="{BEBA8EAE-BF5A-486C-A8C5-ECC9F3942E4B}">
                <a14:imgProps xmlns:a14="http://schemas.microsoft.com/office/drawing/2010/main">
                  <a14:imgLayer r:embed="rId5">
                    <a14:imgEffect>
                      <a14:saturation sat="300000"/>
                    </a14:imgEffect>
                  </a14:imgLayer>
                </a14:imgProps>
              </a:ext>
            </a:extLst>
          </a:blip>
          <a:stretch>
            <a:fillRect/>
          </a:stretch>
        </p:blipFill>
        <p:spPr>
          <a:xfrm>
            <a:off x="446825" y="1660203"/>
            <a:ext cx="5579325" cy="264283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7"/>
          <p:cNvSpPr txBox="1">
            <a:spLocks noGrp="1"/>
          </p:cNvSpPr>
          <p:nvPr>
            <p:ph type="title"/>
          </p:nvPr>
        </p:nvSpPr>
        <p:spPr>
          <a:xfrm>
            <a:off x="827475" y="519752"/>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sap" panose="020B0604020202020204" charset="0"/>
                <a:ea typeface="Assistant"/>
                <a:cs typeface="Assistant"/>
                <a:sym typeface="Assistant"/>
              </a:rPr>
              <a:t>Zero </a:t>
            </a:r>
            <a:r>
              <a:rPr lang="en" b="1" dirty="0">
                <a:latin typeface="Asap" panose="020B0604020202020204" charset="0"/>
                <a:ea typeface="Assistant"/>
                <a:cs typeface="Assistant"/>
                <a:sym typeface="Assistant"/>
              </a:rPr>
              <a:t>Expenditure</a:t>
            </a:r>
            <a:endParaRPr b="1" dirty="0">
              <a:latin typeface="Asap" panose="020B0604020202020204" charset="0"/>
              <a:ea typeface="Assistant"/>
              <a:cs typeface="Assistant"/>
              <a:sym typeface="Assistant"/>
            </a:endParaRPr>
          </a:p>
        </p:txBody>
      </p:sp>
      <p:sp>
        <p:nvSpPr>
          <p:cNvPr id="594" name="Google Shape;594;p47"/>
          <p:cNvSpPr txBox="1"/>
          <p:nvPr/>
        </p:nvSpPr>
        <p:spPr>
          <a:xfrm>
            <a:off x="1489118" y="3996473"/>
            <a:ext cx="3052700" cy="42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solidFill>
                  <a:schemeClr val="dk1"/>
                </a:solidFill>
                <a:latin typeface="Asap"/>
                <a:ea typeface="Asap"/>
                <a:cs typeface="Asap"/>
                <a:sym typeface="Asap"/>
              </a:rPr>
              <a:t>Various health conditions</a:t>
            </a:r>
            <a:endParaRPr lang="ro-RO" sz="2000" b="1" dirty="0">
              <a:solidFill>
                <a:schemeClr val="dk1"/>
              </a:solidFill>
              <a:latin typeface="Asap"/>
              <a:ea typeface="Asap"/>
              <a:cs typeface="Asap"/>
              <a:sym typeface="Asap"/>
            </a:endParaRPr>
          </a:p>
        </p:txBody>
      </p:sp>
      <p:sp>
        <p:nvSpPr>
          <p:cNvPr id="596" name="Google Shape;596;p47"/>
          <p:cNvSpPr txBox="1"/>
          <p:nvPr/>
        </p:nvSpPr>
        <p:spPr>
          <a:xfrm>
            <a:off x="1519300" y="1591641"/>
            <a:ext cx="1980300" cy="42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dk1"/>
                </a:solidFill>
                <a:latin typeface="Asap"/>
                <a:ea typeface="Asap"/>
                <a:cs typeface="Asap"/>
                <a:sym typeface="Asap"/>
              </a:rPr>
              <a:t>76 years old </a:t>
            </a:r>
            <a:endParaRPr sz="2000" b="1" dirty="0">
              <a:solidFill>
                <a:schemeClr val="dk1"/>
              </a:solidFill>
              <a:latin typeface="Asap"/>
              <a:ea typeface="Asap"/>
              <a:cs typeface="Asap"/>
              <a:sym typeface="Asap"/>
            </a:endParaRPr>
          </a:p>
        </p:txBody>
      </p:sp>
      <p:sp>
        <p:nvSpPr>
          <p:cNvPr id="598" name="ddsfasdgsa"/>
          <p:cNvSpPr txBox="1"/>
          <p:nvPr/>
        </p:nvSpPr>
        <p:spPr>
          <a:xfrm>
            <a:off x="1489118" y="2815899"/>
            <a:ext cx="1980300" cy="42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dk1"/>
                </a:solidFill>
                <a:latin typeface="Asap"/>
                <a:ea typeface="Asap"/>
                <a:cs typeface="Asap"/>
                <a:sym typeface="Asap"/>
              </a:rPr>
              <a:t>Woman</a:t>
            </a:r>
            <a:endParaRPr sz="2000" b="1" dirty="0">
              <a:solidFill>
                <a:schemeClr val="dk1"/>
              </a:solidFill>
              <a:latin typeface="Asap"/>
              <a:ea typeface="Asap"/>
              <a:cs typeface="Asap"/>
              <a:sym typeface="Asap"/>
            </a:endParaRPr>
          </a:p>
        </p:txBody>
      </p:sp>
      <p:sp>
        <p:nvSpPr>
          <p:cNvPr id="601" name="square1"/>
          <p:cNvSpPr/>
          <p:nvPr/>
        </p:nvSpPr>
        <p:spPr>
          <a:xfrm>
            <a:off x="720000" y="1444973"/>
            <a:ext cx="705900" cy="705900"/>
          </a:xfrm>
          <a:prstGeom prst="roundRect">
            <a:avLst>
              <a:gd name="adj" fmla="val 16667"/>
            </a:avLst>
          </a:prstGeom>
          <a:solidFill>
            <a:schemeClr val="lt1"/>
          </a:solidFill>
          <a:ln>
            <a:noFill/>
          </a:ln>
          <a:effectLst>
            <a:outerShdw blurRad="85725" dist="47625" dir="960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Assistant"/>
              <a:ea typeface="Assistant"/>
              <a:cs typeface="Assistant"/>
              <a:sym typeface="Assistant"/>
            </a:endParaRPr>
          </a:p>
        </p:txBody>
      </p:sp>
      <p:sp>
        <p:nvSpPr>
          <p:cNvPr id="602" name="square3"/>
          <p:cNvSpPr/>
          <p:nvPr/>
        </p:nvSpPr>
        <p:spPr>
          <a:xfrm>
            <a:off x="720000" y="2640911"/>
            <a:ext cx="705900" cy="705900"/>
          </a:xfrm>
          <a:prstGeom prst="roundRect">
            <a:avLst>
              <a:gd name="adj" fmla="val 16667"/>
            </a:avLst>
          </a:prstGeom>
          <a:solidFill>
            <a:schemeClr val="accent1"/>
          </a:solidFill>
          <a:ln>
            <a:noFill/>
          </a:ln>
          <a:effectLst>
            <a:outerShdw blurRad="85725" dist="47625" dir="960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ssistant"/>
              <a:ea typeface="Assistant"/>
              <a:cs typeface="Assistant"/>
              <a:sym typeface="Assistant"/>
            </a:endParaRPr>
          </a:p>
        </p:txBody>
      </p:sp>
      <p:sp>
        <p:nvSpPr>
          <p:cNvPr id="603" name="square5"/>
          <p:cNvSpPr/>
          <p:nvPr/>
        </p:nvSpPr>
        <p:spPr>
          <a:xfrm>
            <a:off x="755903" y="3836849"/>
            <a:ext cx="705900" cy="705900"/>
          </a:xfrm>
          <a:prstGeom prst="roundRect">
            <a:avLst>
              <a:gd name="adj" fmla="val 16667"/>
            </a:avLst>
          </a:prstGeom>
          <a:solidFill>
            <a:schemeClr val="accent2"/>
          </a:solidFill>
          <a:ln>
            <a:noFill/>
          </a:ln>
          <a:effectLst>
            <a:outerShdw blurRad="85725" dist="47625" dir="960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ssistant"/>
              <a:ea typeface="Assistant"/>
              <a:cs typeface="Assistant"/>
              <a:sym typeface="Assistant"/>
            </a:endParaRPr>
          </a:p>
        </p:txBody>
      </p:sp>
      <p:sp>
        <p:nvSpPr>
          <p:cNvPr id="604" name="Google Shape;604;p47">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7"/>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7">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7">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47"/>
          <p:cNvGrpSpPr/>
          <p:nvPr/>
        </p:nvGrpSpPr>
        <p:grpSpPr>
          <a:xfrm>
            <a:off x="903618" y="3978462"/>
            <a:ext cx="339005" cy="422631"/>
            <a:chOff x="7261335" y="1559889"/>
            <a:chExt cx="266304" cy="331996"/>
          </a:xfrm>
        </p:grpSpPr>
        <p:sp>
          <p:nvSpPr>
            <p:cNvPr id="625" name="Google Shape;625;p47"/>
            <p:cNvSpPr/>
            <p:nvPr/>
          </p:nvSpPr>
          <p:spPr>
            <a:xfrm>
              <a:off x="7288050" y="1585354"/>
              <a:ext cx="101587" cy="116988"/>
            </a:xfrm>
            <a:custGeom>
              <a:avLst/>
              <a:gdLst/>
              <a:ahLst/>
              <a:cxnLst/>
              <a:rect l="l" t="t" r="r" b="b"/>
              <a:pathLst>
                <a:path w="3331" h="3836" extrusionOk="0">
                  <a:moveTo>
                    <a:pt x="1251" y="1064"/>
                  </a:moveTo>
                  <a:lnTo>
                    <a:pt x="1251" y="1850"/>
                  </a:lnTo>
                  <a:lnTo>
                    <a:pt x="691" y="2403"/>
                  </a:lnTo>
                  <a:cubicBezTo>
                    <a:pt x="593" y="2262"/>
                    <a:pt x="542" y="2093"/>
                    <a:pt x="542" y="1916"/>
                  </a:cubicBezTo>
                  <a:cubicBezTo>
                    <a:pt x="542" y="1491"/>
                    <a:pt x="848" y="1139"/>
                    <a:pt x="1251" y="1064"/>
                  </a:cubicBezTo>
                  <a:close/>
                  <a:moveTo>
                    <a:pt x="1413" y="1"/>
                  </a:moveTo>
                  <a:cubicBezTo>
                    <a:pt x="1324" y="1"/>
                    <a:pt x="1253" y="72"/>
                    <a:pt x="1253" y="159"/>
                  </a:cubicBezTo>
                  <a:lnTo>
                    <a:pt x="1253" y="743"/>
                  </a:lnTo>
                  <a:cubicBezTo>
                    <a:pt x="674" y="821"/>
                    <a:pt x="225" y="1319"/>
                    <a:pt x="225" y="1918"/>
                  </a:cubicBezTo>
                  <a:cubicBezTo>
                    <a:pt x="225" y="2180"/>
                    <a:pt x="308" y="2427"/>
                    <a:pt x="463" y="2633"/>
                  </a:cubicBezTo>
                  <a:lnTo>
                    <a:pt x="48" y="3043"/>
                  </a:lnTo>
                  <a:cubicBezTo>
                    <a:pt x="18" y="3070"/>
                    <a:pt x="1" y="3109"/>
                    <a:pt x="1" y="3152"/>
                  </a:cubicBezTo>
                  <a:cubicBezTo>
                    <a:pt x="1" y="3194"/>
                    <a:pt x="18" y="3235"/>
                    <a:pt x="46" y="3266"/>
                  </a:cubicBezTo>
                  <a:cubicBezTo>
                    <a:pt x="404" y="3626"/>
                    <a:pt x="902" y="3836"/>
                    <a:pt x="1413" y="3836"/>
                  </a:cubicBezTo>
                  <a:cubicBezTo>
                    <a:pt x="1721" y="3836"/>
                    <a:pt x="2029" y="3759"/>
                    <a:pt x="2302" y="3614"/>
                  </a:cubicBezTo>
                  <a:cubicBezTo>
                    <a:pt x="2382" y="3574"/>
                    <a:pt x="2411" y="3475"/>
                    <a:pt x="2369" y="3398"/>
                  </a:cubicBezTo>
                  <a:cubicBezTo>
                    <a:pt x="2341" y="3345"/>
                    <a:pt x="2286" y="3314"/>
                    <a:pt x="2230" y="3314"/>
                  </a:cubicBezTo>
                  <a:cubicBezTo>
                    <a:pt x="2204" y="3314"/>
                    <a:pt x="2178" y="3320"/>
                    <a:pt x="2154" y="3334"/>
                  </a:cubicBezTo>
                  <a:cubicBezTo>
                    <a:pt x="1926" y="3454"/>
                    <a:pt x="1670" y="3517"/>
                    <a:pt x="1414" y="3517"/>
                  </a:cubicBezTo>
                  <a:cubicBezTo>
                    <a:pt x="1042" y="3517"/>
                    <a:pt x="678" y="3386"/>
                    <a:pt x="394" y="3150"/>
                  </a:cubicBezTo>
                  <a:lnTo>
                    <a:pt x="1525" y="2032"/>
                  </a:lnTo>
                  <a:cubicBezTo>
                    <a:pt x="1554" y="2002"/>
                    <a:pt x="1571" y="1961"/>
                    <a:pt x="1571" y="1918"/>
                  </a:cubicBezTo>
                  <a:lnTo>
                    <a:pt x="1571" y="326"/>
                  </a:lnTo>
                  <a:cubicBezTo>
                    <a:pt x="1935" y="361"/>
                    <a:pt x="2275" y="523"/>
                    <a:pt x="2541" y="790"/>
                  </a:cubicBezTo>
                  <a:cubicBezTo>
                    <a:pt x="2845" y="1093"/>
                    <a:pt x="3012" y="1493"/>
                    <a:pt x="3012" y="1918"/>
                  </a:cubicBezTo>
                  <a:cubicBezTo>
                    <a:pt x="3012" y="2303"/>
                    <a:pt x="2869" y="2679"/>
                    <a:pt x="2612" y="2971"/>
                  </a:cubicBezTo>
                  <a:cubicBezTo>
                    <a:pt x="2554" y="3038"/>
                    <a:pt x="2561" y="3136"/>
                    <a:pt x="2626" y="3196"/>
                  </a:cubicBezTo>
                  <a:cubicBezTo>
                    <a:pt x="2656" y="3223"/>
                    <a:pt x="2694" y="3236"/>
                    <a:pt x="2732" y="3236"/>
                  </a:cubicBezTo>
                  <a:cubicBezTo>
                    <a:pt x="2776" y="3236"/>
                    <a:pt x="2820" y="3218"/>
                    <a:pt x="2852" y="3182"/>
                  </a:cubicBezTo>
                  <a:cubicBezTo>
                    <a:pt x="3160" y="2830"/>
                    <a:pt x="3330" y="2383"/>
                    <a:pt x="3330" y="1918"/>
                  </a:cubicBezTo>
                  <a:cubicBezTo>
                    <a:pt x="3330" y="1409"/>
                    <a:pt x="3131" y="928"/>
                    <a:pt x="2767" y="564"/>
                  </a:cubicBezTo>
                  <a:cubicBezTo>
                    <a:pt x="2403" y="200"/>
                    <a:pt x="1923" y="1"/>
                    <a:pt x="1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7400001" y="1603255"/>
              <a:ext cx="100855" cy="35103"/>
            </a:xfrm>
            <a:custGeom>
              <a:avLst/>
              <a:gdLst/>
              <a:ahLst/>
              <a:cxnLst/>
              <a:rect l="l" t="t" r="r" b="b"/>
              <a:pathLst>
                <a:path w="3307" h="1151" extrusionOk="0">
                  <a:moveTo>
                    <a:pt x="2987" y="319"/>
                  </a:moveTo>
                  <a:lnTo>
                    <a:pt x="2987" y="833"/>
                  </a:lnTo>
                  <a:lnTo>
                    <a:pt x="321" y="833"/>
                  </a:lnTo>
                  <a:lnTo>
                    <a:pt x="321" y="319"/>
                  </a:lnTo>
                  <a:close/>
                  <a:moveTo>
                    <a:pt x="161" y="1"/>
                  </a:moveTo>
                  <a:cubicBezTo>
                    <a:pt x="74" y="1"/>
                    <a:pt x="1" y="72"/>
                    <a:pt x="1" y="161"/>
                  </a:cubicBezTo>
                  <a:lnTo>
                    <a:pt x="1" y="991"/>
                  </a:lnTo>
                  <a:cubicBezTo>
                    <a:pt x="1" y="1078"/>
                    <a:pt x="74" y="1151"/>
                    <a:pt x="161" y="1151"/>
                  </a:cubicBezTo>
                  <a:lnTo>
                    <a:pt x="3147" y="1151"/>
                  </a:lnTo>
                  <a:cubicBezTo>
                    <a:pt x="3234" y="1151"/>
                    <a:pt x="3307" y="1078"/>
                    <a:pt x="3307" y="991"/>
                  </a:cubicBezTo>
                  <a:lnTo>
                    <a:pt x="3307" y="161"/>
                  </a:lnTo>
                  <a:cubicBezTo>
                    <a:pt x="3307" y="72"/>
                    <a:pt x="3234" y="1"/>
                    <a:pt x="3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7400001" y="1655495"/>
              <a:ext cx="28546" cy="9790"/>
            </a:xfrm>
            <a:custGeom>
              <a:avLst/>
              <a:gdLst/>
              <a:ahLst/>
              <a:cxnLst/>
              <a:rect l="l" t="t" r="r" b="b"/>
              <a:pathLst>
                <a:path w="936" h="321" extrusionOk="0">
                  <a:moveTo>
                    <a:pt x="161" y="1"/>
                  </a:moveTo>
                  <a:cubicBezTo>
                    <a:pt x="74" y="1"/>
                    <a:pt x="1" y="74"/>
                    <a:pt x="1" y="161"/>
                  </a:cubicBezTo>
                  <a:cubicBezTo>
                    <a:pt x="4" y="251"/>
                    <a:pt x="74" y="321"/>
                    <a:pt x="161" y="321"/>
                  </a:cubicBezTo>
                  <a:lnTo>
                    <a:pt x="775" y="321"/>
                  </a:lnTo>
                  <a:cubicBezTo>
                    <a:pt x="864" y="321"/>
                    <a:pt x="935" y="248"/>
                    <a:pt x="935" y="161"/>
                  </a:cubicBezTo>
                  <a:cubicBezTo>
                    <a:pt x="935" y="74"/>
                    <a:pt x="864" y="1"/>
                    <a:pt x="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a:off x="7436231" y="1655495"/>
              <a:ext cx="64624" cy="9790"/>
            </a:xfrm>
            <a:custGeom>
              <a:avLst/>
              <a:gdLst/>
              <a:ahLst/>
              <a:cxnLst/>
              <a:rect l="l" t="t" r="r" b="b"/>
              <a:pathLst>
                <a:path w="2119" h="321" extrusionOk="0">
                  <a:moveTo>
                    <a:pt x="160" y="1"/>
                  </a:moveTo>
                  <a:cubicBezTo>
                    <a:pt x="72" y="1"/>
                    <a:pt x="1" y="74"/>
                    <a:pt x="1" y="161"/>
                  </a:cubicBezTo>
                  <a:cubicBezTo>
                    <a:pt x="1" y="248"/>
                    <a:pt x="72" y="321"/>
                    <a:pt x="160" y="321"/>
                  </a:cubicBezTo>
                  <a:lnTo>
                    <a:pt x="1959" y="321"/>
                  </a:lnTo>
                  <a:cubicBezTo>
                    <a:pt x="2046" y="321"/>
                    <a:pt x="2119" y="248"/>
                    <a:pt x="2119" y="161"/>
                  </a:cubicBezTo>
                  <a:cubicBezTo>
                    <a:pt x="2119" y="74"/>
                    <a:pt x="2049" y="1"/>
                    <a:pt x="1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a:off x="7400001" y="1676720"/>
              <a:ext cx="28546" cy="9790"/>
            </a:xfrm>
            <a:custGeom>
              <a:avLst/>
              <a:gdLst/>
              <a:ahLst/>
              <a:cxnLst/>
              <a:rect l="l" t="t" r="r" b="b"/>
              <a:pathLst>
                <a:path w="936" h="321" extrusionOk="0">
                  <a:moveTo>
                    <a:pt x="161" y="1"/>
                  </a:moveTo>
                  <a:cubicBezTo>
                    <a:pt x="74" y="1"/>
                    <a:pt x="1" y="74"/>
                    <a:pt x="1" y="161"/>
                  </a:cubicBezTo>
                  <a:cubicBezTo>
                    <a:pt x="4" y="249"/>
                    <a:pt x="74" y="321"/>
                    <a:pt x="161" y="321"/>
                  </a:cubicBezTo>
                  <a:lnTo>
                    <a:pt x="775" y="321"/>
                  </a:lnTo>
                  <a:cubicBezTo>
                    <a:pt x="864" y="321"/>
                    <a:pt x="935" y="248"/>
                    <a:pt x="935" y="161"/>
                  </a:cubicBezTo>
                  <a:cubicBezTo>
                    <a:pt x="935" y="74"/>
                    <a:pt x="864" y="1"/>
                    <a:pt x="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a:off x="7436231" y="1676720"/>
              <a:ext cx="64624" cy="9790"/>
            </a:xfrm>
            <a:custGeom>
              <a:avLst/>
              <a:gdLst/>
              <a:ahLst/>
              <a:cxnLst/>
              <a:rect l="l" t="t" r="r" b="b"/>
              <a:pathLst>
                <a:path w="2119" h="321" extrusionOk="0">
                  <a:moveTo>
                    <a:pt x="160" y="1"/>
                  </a:moveTo>
                  <a:cubicBezTo>
                    <a:pt x="72" y="1"/>
                    <a:pt x="1" y="74"/>
                    <a:pt x="1" y="161"/>
                  </a:cubicBezTo>
                  <a:cubicBezTo>
                    <a:pt x="1" y="248"/>
                    <a:pt x="72" y="321"/>
                    <a:pt x="160" y="321"/>
                  </a:cubicBezTo>
                  <a:lnTo>
                    <a:pt x="1959" y="321"/>
                  </a:lnTo>
                  <a:cubicBezTo>
                    <a:pt x="2046" y="321"/>
                    <a:pt x="2119" y="248"/>
                    <a:pt x="2119" y="161"/>
                  </a:cubicBezTo>
                  <a:cubicBezTo>
                    <a:pt x="2119" y="74"/>
                    <a:pt x="2049" y="1"/>
                    <a:pt x="1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7287958" y="1752382"/>
              <a:ext cx="26746" cy="9729"/>
            </a:xfrm>
            <a:custGeom>
              <a:avLst/>
              <a:gdLst/>
              <a:ahLst/>
              <a:cxnLst/>
              <a:rect l="l" t="t" r="r" b="b"/>
              <a:pathLst>
                <a:path w="877" h="319" extrusionOk="0">
                  <a:moveTo>
                    <a:pt x="160" y="0"/>
                  </a:moveTo>
                  <a:cubicBezTo>
                    <a:pt x="73" y="0"/>
                    <a:pt x="0" y="72"/>
                    <a:pt x="0" y="159"/>
                  </a:cubicBezTo>
                  <a:cubicBezTo>
                    <a:pt x="0" y="247"/>
                    <a:pt x="73" y="319"/>
                    <a:pt x="160" y="319"/>
                  </a:cubicBezTo>
                  <a:lnTo>
                    <a:pt x="718" y="319"/>
                  </a:lnTo>
                  <a:cubicBezTo>
                    <a:pt x="805" y="319"/>
                    <a:pt x="876" y="247"/>
                    <a:pt x="876" y="159"/>
                  </a:cubicBezTo>
                  <a:cubicBezTo>
                    <a:pt x="876" y="72"/>
                    <a:pt x="807" y="0"/>
                    <a:pt x="7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7325407" y="1752382"/>
              <a:ext cx="175452" cy="9729"/>
            </a:xfrm>
            <a:custGeom>
              <a:avLst/>
              <a:gdLst/>
              <a:ahLst/>
              <a:cxnLst/>
              <a:rect l="l" t="t" r="r" b="b"/>
              <a:pathLst>
                <a:path w="5753" h="319" extrusionOk="0">
                  <a:moveTo>
                    <a:pt x="159" y="0"/>
                  </a:moveTo>
                  <a:cubicBezTo>
                    <a:pt x="72" y="0"/>
                    <a:pt x="0" y="72"/>
                    <a:pt x="0" y="159"/>
                  </a:cubicBezTo>
                  <a:cubicBezTo>
                    <a:pt x="0" y="247"/>
                    <a:pt x="72" y="319"/>
                    <a:pt x="159" y="319"/>
                  </a:cubicBezTo>
                  <a:lnTo>
                    <a:pt x="5593" y="319"/>
                  </a:lnTo>
                  <a:cubicBezTo>
                    <a:pt x="5680" y="319"/>
                    <a:pt x="5753" y="247"/>
                    <a:pt x="5753" y="159"/>
                  </a:cubicBezTo>
                  <a:cubicBezTo>
                    <a:pt x="5753" y="72"/>
                    <a:pt x="5683" y="0"/>
                    <a:pt x="55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a:off x="7287958" y="1774492"/>
              <a:ext cx="26746" cy="9729"/>
            </a:xfrm>
            <a:custGeom>
              <a:avLst/>
              <a:gdLst/>
              <a:ahLst/>
              <a:cxnLst/>
              <a:rect l="l" t="t" r="r" b="b"/>
              <a:pathLst>
                <a:path w="877" h="319" extrusionOk="0">
                  <a:moveTo>
                    <a:pt x="160" y="0"/>
                  </a:moveTo>
                  <a:cubicBezTo>
                    <a:pt x="73" y="0"/>
                    <a:pt x="0" y="72"/>
                    <a:pt x="0" y="160"/>
                  </a:cubicBezTo>
                  <a:cubicBezTo>
                    <a:pt x="0" y="247"/>
                    <a:pt x="73" y="318"/>
                    <a:pt x="160" y="318"/>
                  </a:cubicBezTo>
                  <a:lnTo>
                    <a:pt x="718" y="318"/>
                  </a:lnTo>
                  <a:cubicBezTo>
                    <a:pt x="805" y="318"/>
                    <a:pt x="876" y="247"/>
                    <a:pt x="876" y="160"/>
                  </a:cubicBezTo>
                  <a:cubicBezTo>
                    <a:pt x="876" y="70"/>
                    <a:pt x="807" y="0"/>
                    <a:pt x="7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a:off x="7325407" y="1774492"/>
              <a:ext cx="175452" cy="9729"/>
            </a:xfrm>
            <a:custGeom>
              <a:avLst/>
              <a:gdLst/>
              <a:ahLst/>
              <a:cxnLst/>
              <a:rect l="l" t="t" r="r" b="b"/>
              <a:pathLst>
                <a:path w="5753" h="319" extrusionOk="0">
                  <a:moveTo>
                    <a:pt x="159" y="0"/>
                  </a:moveTo>
                  <a:cubicBezTo>
                    <a:pt x="72" y="0"/>
                    <a:pt x="0" y="72"/>
                    <a:pt x="0" y="160"/>
                  </a:cubicBezTo>
                  <a:cubicBezTo>
                    <a:pt x="0" y="247"/>
                    <a:pt x="72" y="318"/>
                    <a:pt x="159" y="318"/>
                  </a:cubicBezTo>
                  <a:lnTo>
                    <a:pt x="5593" y="318"/>
                  </a:lnTo>
                  <a:cubicBezTo>
                    <a:pt x="5680" y="318"/>
                    <a:pt x="5753" y="247"/>
                    <a:pt x="5753" y="160"/>
                  </a:cubicBezTo>
                  <a:cubicBezTo>
                    <a:pt x="5753" y="70"/>
                    <a:pt x="5683" y="0"/>
                    <a:pt x="55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7287958" y="1796540"/>
              <a:ext cx="26746" cy="9729"/>
            </a:xfrm>
            <a:custGeom>
              <a:avLst/>
              <a:gdLst/>
              <a:ahLst/>
              <a:cxnLst/>
              <a:rect l="l" t="t" r="r" b="b"/>
              <a:pathLst>
                <a:path w="877" h="319" extrusionOk="0">
                  <a:moveTo>
                    <a:pt x="160" y="0"/>
                  </a:moveTo>
                  <a:cubicBezTo>
                    <a:pt x="73" y="0"/>
                    <a:pt x="0" y="72"/>
                    <a:pt x="0" y="160"/>
                  </a:cubicBezTo>
                  <a:cubicBezTo>
                    <a:pt x="0" y="247"/>
                    <a:pt x="73" y="318"/>
                    <a:pt x="160" y="318"/>
                  </a:cubicBezTo>
                  <a:lnTo>
                    <a:pt x="718" y="318"/>
                  </a:lnTo>
                  <a:cubicBezTo>
                    <a:pt x="805" y="318"/>
                    <a:pt x="876" y="247"/>
                    <a:pt x="876" y="160"/>
                  </a:cubicBezTo>
                  <a:cubicBezTo>
                    <a:pt x="876" y="70"/>
                    <a:pt x="807" y="0"/>
                    <a:pt x="7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7325407" y="1796540"/>
              <a:ext cx="175452" cy="9729"/>
            </a:xfrm>
            <a:custGeom>
              <a:avLst/>
              <a:gdLst/>
              <a:ahLst/>
              <a:cxnLst/>
              <a:rect l="l" t="t" r="r" b="b"/>
              <a:pathLst>
                <a:path w="5753" h="319" extrusionOk="0">
                  <a:moveTo>
                    <a:pt x="159" y="0"/>
                  </a:moveTo>
                  <a:cubicBezTo>
                    <a:pt x="72" y="0"/>
                    <a:pt x="0" y="72"/>
                    <a:pt x="0" y="160"/>
                  </a:cubicBezTo>
                  <a:cubicBezTo>
                    <a:pt x="0" y="247"/>
                    <a:pt x="72" y="318"/>
                    <a:pt x="159" y="318"/>
                  </a:cubicBezTo>
                  <a:lnTo>
                    <a:pt x="5593" y="318"/>
                  </a:lnTo>
                  <a:cubicBezTo>
                    <a:pt x="5680" y="318"/>
                    <a:pt x="5753" y="247"/>
                    <a:pt x="5753" y="160"/>
                  </a:cubicBezTo>
                  <a:cubicBezTo>
                    <a:pt x="5753" y="70"/>
                    <a:pt x="5683" y="0"/>
                    <a:pt x="55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7287958" y="1818589"/>
              <a:ext cx="26746" cy="9729"/>
            </a:xfrm>
            <a:custGeom>
              <a:avLst/>
              <a:gdLst/>
              <a:ahLst/>
              <a:cxnLst/>
              <a:rect l="l" t="t" r="r" b="b"/>
              <a:pathLst>
                <a:path w="877" h="319" extrusionOk="0">
                  <a:moveTo>
                    <a:pt x="160" y="0"/>
                  </a:moveTo>
                  <a:cubicBezTo>
                    <a:pt x="73" y="0"/>
                    <a:pt x="0" y="72"/>
                    <a:pt x="0" y="160"/>
                  </a:cubicBezTo>
                  <a:cubicBezTo>
                    <a:pt x="0" y="247"/>
                    <a:pt x="73" y="318"/>
                    <a:pt x="160" y="318"/>
                  </a:cubicBezTo>
                  <a:lnTo>
                    <a:pt x="718" y="318"/>
                  </a:lnTo>
                  <a:cubicBezTo>
                    <a:pt x="805" y="318"/>
                    <a:pt x="876" y="247"/>
                    <a:pt x="876" y="160"/>
                  </a:cubicBezTo>
                  <a:cubicBezTo>
                    <a:pt x="876" y="70"/>
                    <a:pt x="807" y="0"/>
                    <a:pt x="7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7325407" y="1818589"/>
              <a:ext cx="175452" cy="9729"/>
            </a:xfrm>
            <a:custGeom>
              <a:avLst/>
              <a:gdLst/>
              <a:ahLst/>
              <a:cxnLst/>
              <a:rect l="l" t="t" r="r" b="b"/>
              <a:pathLst>
                <a:path w="5753" h="319" extrusionOk="0">
                  <a:moveTo>
                    <a:pt x="159" y="0"/>
                  </a:moveTo>
                  <a:cubicBezTo>
                    <a:pt x="72" y="0"/>
                    <a:pt x="0" y="72"/>
                    <a:pt x="0" y="160"/>
                  </a:cubicBezTo>
                  <a:cubicBezTo>
                    <a:pt x="0" y="247"/>
                    <a:pt x="72" y="318"/>
                    <a:pt x="159" y="318"/>
                  </a:cubicBezTo>
                  <a:lnTo>
                    <a:pt x="5593" y="318"/>
                  </a:lnTo>
                  <a:cubicBezTo>
                    <a:pt x="5680" y="318"/>
                    <a:pt x="5753" y="247"/>
                    <a:pt x="5753" y="160"/>
                  </a:cubicBezTo>
                  <a:cubicBezTo>
                    <a:pt x="5753" y="70"/>
                    <a:pt x="5683" y="0"/>
                    <a:pt x="55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7"/>
            <p:cNvSpPr/>
            <p:nvPr/>
          </p:nvSpPr>
          <p:spPr>
            <a:xfrm>
              <a:off x="7261335" y="1559889"/>
              <a:ext cx="266304" cy="331996"/>
            </a:xfrm>
            <a:custGeom>
              <a:avLst/>
              <a:gdLst/>
              <a:ahLst/>
              <a:cxnLst/>
              <a:rect l="l" t="t" r="r" b="b"/>
              <a:pathLst>
                <a:path w="8732" h="10886" extrusionOk="0">
                  <a:moveTo>
                    <a:pt x="1144" y="9553"/>
                  </a:moveTo>
                  <a:cubicBezTo>
                    <a:pt x="1154" y="9553"/>
                    <a:pt x="1161" y="9562"/>
                    <a:pt x="1161" y="9570"/>
                  </a:cubicBezTo>
                  <a:lnTo>
                    <a:pt x="1161" y="10302"/>
                  </a:lnTo>
                  <a:lnTo>
                    <a:pt x="507" y="9553"/>
                  </a:lnTo>
                  <a:close/>
                  <a:moveTo>
                    <a:pt x="402" y="0"/>
                  </a:moveTo>
                  <a:cubicBezTo>
                    <a:pt x="181" y="0"/>
                    <a:pt x="0" y="181"/>
                    <a:pt x="0" y="402"/>
                  </a:cubicBezTo>
                  <a:lnTo>
                    <a:pt x="0" y="9393"/>
                  </a:lnTo>
                  <a:cubicBezTo>
                    <a:pt x="0" y="9431"/>
                    <a:pt x="14" y="9470"/>
                    <a:pt x="38" y="9497"/>
                  </a:cubicBezTo>
                  <a:lnTo>
                    <a:pt x="1201" y="10831"/>
                  </a:lnTo>
                  <a:cubicBezTo>
                    <a:pt x="1230" y="10865"/>
                    <a:pt x="1276" y="10886"/>
                    <a:pt x="1322" y="10886"/>
                  </a:cubicBezTo>
                  <a:lnTo>
                    <a:pt x="8330" y="10886"/>
                  </a:lnTo>
                  <a:cubicBezTo>
                    <a:pt x="8551" y="10886"/>
                    <a:pt x="8732" y="10705"/>
                    <a:pt x="8732" y="10484"/>
                  </a:cubicBezTo>
                  <a:lnTo>
                    <a:pt x="8732" y="9712"/>
                  </a:lnTo>
                  <a:cubicBezTo>
                    <a:pt x="8732" y="9625"/>
                    <a:pt x="8660" y="9553"/>
                    <a:pt x="8572" y="9553"/>
                  </a:cubicBezTo>
                  <a:cubicBezTo>
                    <a:pt x="8485" y="9553"/>
                    <a:pt x="8413" y="9625"/>
                    <a:pt x="8413" y="9712"/>
                  </a:cubicBezTo>
                  <a:lnTo>
                    <a:pt x="8413" y="10484"/>
                  </a:lnTo>
                  <a:cubicBezTo>
                    <a:pt x="8413" y="10532"/>
                    <a:pt x="8374" y="10567"/>
                    <a:pt x="8330" y="10567"/>
                  </a:cubicBezTo>
                  <a:lnTo>
                    <a:pt x="1482" y="10567"/>
                  </a:lnTo>
                  <a:lnTo>
                    <a:pt x="1482" y="9570"/>
                  </a:lnTo>
                  <a:cubicBezTo>
                    <a:pt x="1482" y="9385"/>
                    <a:pt x="1331" y="9234"/>
                    <a:pt x="1145" y="9234"/>
                  </a:cubicBezTo>
                  <a:lnTo>
                    <a:pt x="320" y="9234"/>
                  </a:lnTo>
                  <a:lnTo>
                    <a:pt x="320" y="402"/>
                  </a:lnTo>
                  <a:cubicBezTo>
                    <a:pt x="320" y="354"/>
                    <a:pt x="359" y="319"/>
                    <a:pt x="404" y="319"/>
                  </a:cubicBezTo>
                  <a:lnTo>
                    <a:pt x="8330" y="319"/>
                  </a:lnTo>
                  <a:cubicBezTo>
                    <a:pt x="8376" y="319"/>
                    <a:pt x="8413" y="356"/>
                    <a:pt x="8413" y="402"/>
                  </a:cubicBezTo>
                  <a:lnTo>
                    <a:pt x="8413" y="9074"/>
                  </a:lnTo>
                  <a:cubicBezTo>
                    <a:pt x="8410" y="9162"/>
                    <a:pt x="8483" y="9234"/>
                    <a:pt x="8570" y="9234"/>
                  </a:cubicBezTo>
                  <a:cubicBezTo>
                    <a:pt x="8657" y="9234"/>
                    <a:pt x="8730" y="9160"/>
                    <a:pt x="8730" y="9074"/>
                  </a:cubicBezTo>
                  <a:lnTo>
                    <a:pt x="8730" y="402"/>
                  </a:lnTo>
                  <a:cubicBezTo>
                    <a:pt x="8730" y="181"/>
                    <a:pt x="8550" y="0"/>
                    <a:pt x="83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7"/>
            <p:cNvSpPr/>
            <p:nvPr/>
          </p:nvSpPr>
          <p:spPr>
            <a:xfrm>
              <a:off x="7287958" y="1709352"/>
              <a:ext cx="212964" cy="30711"/>
            </a:xfrm>
            <a:custGeom>
              <a:avLst/>
              <a:gdLst/>
              <a:ahLst/>
              <a:cxnLst/>
              <a:rect l="l" t="t" r="r" b="b"/>
              <a:pathLst>
                <a:path w="6983" h="1007" extrusionOk="0">
                  <a:moveTo>
                    <a:pt x="160" y="1"/>
                  </a:moveTo>
                  <a:cubicBezTo>
                    <a:pt x="73" y="1"/>
                    <a:pt x="0" y="72"/>
                    <a:pt x="0" y="161"/>
                  </a:cubicBezTo>
                  <a:lnTo>
                    <a:pt x="0" y="847"/>
                  </a:lnTo>
                  <a:cubicBezTo>
                    <a:pt x="0" y="935"/>
                    <a:pt x="73" y="1006"/>
                    <a:pt x="160" y="1006"/>
                  </a:cubicBezTo>
                  <a:lnTo>
                    <a:pt x="4131" y="1006"/>
                  </a:lnTo>
                  <a:cubicBezTo>
                    <a:pt x="4218" y="1006"/>
                    <a:pt x="4291" y="935"/>
                    <a:pt x="4291" y="847"/>
                  </a:cubicBezTo>
                  <a:cubicBezTo>
                    <a:pt x="4291" y="760"/>
                    <a:pt x="4218" y="688"/>
                    <a:pt x="4131" y="688"/>
                  </a:cubicBezTo>
                  <a:lnTo>
                    <a:pt x="322" y="688"/>
                  </a:lnTo>
                  <a:lnTo>
                    <a:pt x="322" y="319"/>
                  </a:lnTo>
                  <a:lnTo>
                    <a:pt x="6664" y="319"/>
                  </a:lnTo>
                  <a:lnTo>
                    <a:pt x="6664" y="688"/>
                  </a:lnTo>
                  <a:lnTo>
                    <a:pt x="4771" y="688"/>
                  </a:lnTo>
                  <a:cubicBezTo>
                    <a:pt x="4684" y="688"/>
                    <a:pt x="4611" y="760"/>
                    <a:pt x="4611" y="847"/>
                  </a:cubicBezTo>
                  <a:cubicBezTo>
                    <a:pt x="4611" y="935"/>
                    <a:pt x="4684" y="1006"/>
                    <a:pt x="4771" y="1006"/>
                  </a:cubicBezTo>
                  <a:lnTo>
                    <a:pt x="6822" y="1006"/>
                  </a:lnTo>
                  <a:cubicBezTo>
                    <a:pt x="6911" y="1006"/>
                    <a:pt x="6982" y="935"/>
                    <a:pt x="6982" y="847"/>
                  </a:cubicBezTo>
                  <a:lnTo>
                    <a:pt x="6982" y="161"/>
                  </a:lnTo>
                  <a:lnTo>
                    <a:pt x="6981" y="161"/>
                  </a:lnTo>
                  <a:cubicBezTo>
                    <a:pt x="6981" y="72"/>
                    <a:pt x="6908" y="1"/>
                    <a:pt x="6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596;p47">
            <a:extLst>
              <a:ext uri="{FF2B5EF4-FFF2-40B4-BE49-F238E27FC236}">
                <a16:creationId xmlns:a16="http://schemas.microsoft.com/office/drawing/2014/main" id="{327C7BB3-7ED8-0A6B-9CAA-B3761FFB5980}"/>
              </a:ext>
            </a:extLst>
          </p:cNvPr>
          <p:cNvSpPr txBox="1"/>
          <p:nvPr/>
        </p:nvSpPr>
        <p:spPr>
          <a:xfrm>
            <a:off x="5069223" y="2169778"/>
            <a:ext cx="2953425" cy="42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dk1"/>
                </a:solidFill>
                <a:latin typeface="Asap"/>
                <a:ea typeface="Asap"/>
                <a:cs typeface="Asap"/>
                <a:sym typeface="Asap"/>
              </a:rPr>
              <a:t>$0 Health Expenditure</a:t>
            </a:r>
            <a:endParaRPr sz="2000" b="1" dirty="0">
              <a:solidFill>
                <a:schemeClr val="dk1"/>
              </a:solidFill>
              <a:latin typeface="Asap"/>
              <a:ea typeface="Asap"/>
              <a:cs typeface="Asap"/>
              <a:sym typeface="Asap"/>
            </a:endParaRPr>
          </a:p>
        </p:txBody>
      </p:sp>
      <p:sp>
        <p:nvSpPr>
          <p:cNvPr id="9" name="Google Shape;598;p47">
            <a:extLst>
              <a:ext uri="{FF2B5EF4-FFF2-40B4-BE49-F238E27FC236}">
                <a16:creationId xmlns:a16="http://schemas.microsoft.com/office/drawing/2014/main" id="{5ED26CB7-5920-B1C3-383D-7AE2A719A7F1}"/>
              </a:ext>
            </a:extLst>
          </p:cNvPr>
          <p:cNvSpPr txBox="1"/>
          <p:nvPr/>
        </p:nvSpPr>
        <p:spPr>
          <a:xfrm>
            <a:off x="5023598" y="3387825"/>
            <a:ext cx="2666984" cy="422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2000" b="1" dirty="0">
                <a:solidFill>
                  <a:schemeClr val="dk1"/>
                </a:solidFill>
                <a:latin typeface="Asap"/>
                <a:ea typeface="Asap"/>
                <a:cs typeface="Asap"/>
                <a:sym typeface="Asap"/>
              </a:rPr>
              <a:t>$12,005 Predicted</a:t>
            </a:r>
            <a:endParaRPr lang="ro-RO" sz="2000" b="1" dirty="0">
              <a:solidFill>
                <a:schemeClr val="dk1"/>
              </a:solidFill>
              <a:latin typeface="Asap"/>
              <a:ea typeface="Asap"/>
              <a:cs typeface="Asap"/>
              <a:sym typeface="Asap"/>
            </a:endParaRPr>
          </a:p>
        </p:txBody>
      </p:sp>
      <p:sp>
        <p:nvSpPr>
          <p:cNvPr id="10" name="square2">
            <a:extLst>
              <a:ext uri="{FF2B5EF4-FFF2-40B4-BE49-F238E27FC236}">
                <a16:creationId xmlns:a16="http://schemas.microsoft.com/office/drawing/2014/main" id="{6885498F-2B79-AC69-D213-4E123584C5AF}"/>
              </a:ext>
            </a:extLst>
          </p:cNvPr>
          <p:cNvSpPr/>
          <p:nvPr/>
        </p:nvSpPr>
        <p:spPr>
          <a:xfrm>
            <a:off x="7775944" y="2016899"/>
            <a:ext cx="705900" cy="705900"/>
          </a:xfrm>
          <a:prstGeom prst="roundRect">
            <a:avLst>
              <a:gd name="adj" fmla="val 16667"/>
            </a:avLst>
          </a:prstGeom>
          <a:solidFill>
            <a:schemeClr val="lt1"/>
          </a:solidFill>
          <a:ln>
            <a:noFill/>
          </a:ln>
          <a:effectLst>
            <a:outerShdw blurRad="85725" dist="47625" dir="960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ssistant"/>
              <a:ea typeface="Assistant"/>
              <a:cs typeface="Assistant"/>
              <a:sym typeface="Assistant"/>
            </a:endParaRPr>
          </a:p>
        </p:txBody>
      </p:sp>
      <p:sp>
        <p:nvSpPr>
          <p:cNvPr id="11" name="square4">
            <a:extLst>
              <a:ext uri="{FF2B5EF4-FFF2-40B4-BE49-F238E27FC236}">
                <a16:creationId xmlns:a16="http://schemas.microsoft.com/office/drawing/2014/main" id="{85E87459-AD53-2243-3403-24E8C733ABF5}"/>
              </a:ext>
            </a:extLst>
          </p:cNvPr>
          <p:cNvSpPr/>
          <p:nvPr/>
        </p:nvSpPr>
        <p:spPr>
          <a:xfrm>
            <a:off x="7775944" y="3212837"/>
            <a:ext cx="705900" cy="705900"/>
          </a:xfrm>
          <a:prstGeom prst="roundRect">
            <a:avLst>
              <a:gd name="adj" fmla="val 16667"/>
            </a:avLst>
          </a:prstGeom>
          <a:solidFill>
            <a:schemeClr val="accent1"/>
          </a:solidFill>
          <a:ln>
            <a:noFill/>
          </a:ln>
          <a:effectLst>
            <a:outerShdw blurRad="85725" dist="47625" dir="960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ssistant"/>
              <a:ea typeface="Assistant"/>
              <a:cs typeface="Assistant"/>
              <a:sym typeface="Assistant"/>
            </a:endParaRPr>
          </a:p>
        </p:txBody>
      </p:sp>
      <p:sp>
        <p:nvSpPr>
          <p:cNvPr id="59" name="Google Shape;11166;p101">
            <a:extLst>
              <a:ext uri="{FF2B5EF4-FFF2-40B4-BE49-F238E27FC236}">
                <a16:creationId xmlns:a16="http://schemas.microsoft.com/office/drawing/2014/main" id="{11CDF2CF-B9CE-9FE8-6363-B0F023D44E18}"/>
              </a:ext>
            </a:extLst>
          </p:cNvPr>
          <p:cNvSpPr/>
          <p:nvPr/>
        </p:nvSpPr>
        <p:spPr>
          <a:xfrm>
            <a:off x="876502" y="2732160"/>
            <a:ext cx="380887" cy="506439"/>
          </a:xfrm>
          <a:custGeom>
            <a:avLst/>
            <a:gdLst/>
            <a:ahLst/>
            <a:cxnLst/>
            <a:rect l="l" t="t" r="r" b="b"/>
            <a:pathLst>
              <a:path w="6442" h="11094" extrusionOk="0">
                <a:moveTo>
                  <a:pt x="2703" y="2120"/>
                </a:moveTo>
                <a:cubicBezTo>
                  <a:pt x="2965" y="2286"/>
                  <a:pt x="3620" y="2632"/>
                  <a:pt x="4489" y="2667"/>
                </a:cubicBezTo>
                <a:lnTo>
                  <a:pt x="4489" y="3763"/>
                </a:lnTo>
                <a:cubicBezTo>
                  <a:pt x="4489" y="4453"/>
                  <a:pt x="3929" y="5037"/>
                  <a:pt x="3215" y="5037"/>
                </a:cubicBezTo>
                <a:cubicBezTo>
                  <a:pt x="3207" y="5037"/>
                  <a:pt x="3200" y="5037"/>
                  <a:pt x="3193" y="5037"/>
                </a:cubicBezTo>
                <a:cubicBezTo>
                  <a:pt x="2512" y="5037"/>
                  <a:pt x="1953" y="4482"/>
                  <a:pt x="1953" y="3775"/>
                </a:cubicBezTo>
                <a:lnTo>
                  <a:pt x="1953" y="2632"/>
                </a:lnTo>
                <a:cubicBezTo>
                  <a:pt x="2286" y="2465"/>
                  <a:pt x="2560" y="2239"/>
                  <a:pt x="2703" y="2120"/>
                </a:cubicBezTo>
                <a:close/>
                <a:moveTo>
                  <a:pt x="3643" y="5394"/>
                </a:moveTo>
                <a:lnTo>
                  <a:pt x="3643" y="5858"/>
                </a:lnTo>
                <a:cubicBezTo>
                  <a:pt x="3500" y="5912"/>
                  <a:pt x="3361" y="5939"/>
                  <a:pt x="3222" y="5939"/>
                </a:cubicBezTo>
                <a:cubicBezTo>
                  <a:pt x="3084" y="5939"/>
                  <a:pt x="2947" y="5912"/>
                  <a:pt x="2810" y="5858"/>
                </a:cubicBezTo>
                <a:lnTo>
                  <a:pt x="2810" y="5394"/>
                </a:lnTo>
                <a:cubicBezTo>
                  <a:pt x="2947" y="5442"/>
                  <a:pt x="3090" y="5465"/>
                  <a:pt x="3231" y="5465"/>
                </a:cubicBezTo>
                <a:cubicBezTo>
                  <a:pt x="3372" y="5465"/>
                  <a:pt x="3512" y="5442"/>
                  <a:pt x="3643" y="5394"/>
                </a:cubicBezTo>
                <a:close/>
                <a:moveTo>
                  <a:pt x="2619" y="6144"/>
                </a:moveTo>
                <a:cubicBezTo>
                  <a:pt x="2703" y="6180"/>
                  <a:pt x="2798" y="6215"/>
                  <a:pt x="2881" y="6227"/>
                </a:cubicBezTo>
                <a:lnTo>
                  <a:pt x="2524" y="6573"/>
                </a:lnTo>
                <a:lnTo>
                  <a:pt x="2381" y="6144"/>
                </a:lnTo>
                <a:close/>
                <a:moveTo>
                  <a:pt x="3929" y="6144"/>
                </a:moveTo>
                <a:cubicBezTo>
                  <a:pt x="3989" y="6144"/>
                  <a:pt x="4036" y="6144"/>
                  <a:pt x="4060" y="6156"/>
                </a:cubicBezTo>
                <a:lnTo>
                  <a:pt x="3917" y="6573"/>
                </a:lnTo>
                <a:lnTo>
                  <a:pt x="3572" y="6215"/>
                </a:lnTo>
                <a:cubicBezTo>
                  <a:pt x="3643" y="6204"/>
                  <a:pt x="3739" y="6168"/>
                  <a:pt x="3810" y="6144"/>
                </a:cubicBezTo>
                <a:close/>
                <a:moveTo>
                  <a:pt x="2060" y="6227"/>
                </a:moveTo>
                <a:lnTo>
                  <a:pt x="2477" y="7370"/>
                </a:lnTo>
                <a:lnTo>
                  <a:pt x="2238" y="6954"/>
                </a:lnTo>
                <a:cubicBezTo>
                  <a:pt x="2203" y="6892"/>
                  <a:pt x="2149" y="6856"/>
                  <a:pt x="2094" y="6856"/>
                </a:cubicBezTo>
                <a:cubicBezTo>
                  <a:pt x="2074" y="6856"/>
                  <a:pt x="2055" y="6861"/>
                  <a:pt x="2036" y="6870"/>
                </a:cubicBezTo>
                <a:lnTo>
                  <a:pt x="1738" y="6989"/>
                </a:lnTo>
                <a:lnTo>
                  <a:pt x="1738" y="6989"/>
                </a:lnTo>
                <a:lnTo>
                  <a:pt x="1976" y="6239"/>
                </a:lnTo>
                <a:cubicBezTo>
                  <a:pt x="2012" y="6227"/>
                  <a:pt x="2036" y="6227"/>
                  <a:pt x="2060" y="6227"/>
                </a:cubicBezTo>
                <a:close/>
                <a:moveTo>
                  <a:pt x="4405" y="6204"/>
                </a:moveTo>
                <a:cubicBezTo>
                  <a:pt x="4453" y="6215"/>
                  <a:pt x="4512" y="6227"/>
                  <a:pt x="4548" y="6239"/>
                </a:cubicBezTo>
                <a:lnTo>
                  <a:pt x="4763" y="6977"/>
                </a:lnTo>
                <a:lnTo>
                  <a:pt x="4465" y="6858"/>
                </a:lnTo>
                <a:cubicBezTo>
                  <a:pt x="4446" y="6849"/>
                  <a:pt x="4425" y="6844"/>
                  <a:pt x="4404" y="6844"/>
                </a:cubicBezTo>
                <a:cubicBezTo>
                  <a:pt x="4347" y="6844"/>
                  <a:pt x="4292" y="6877"/>
                  <a:pt x="4274" y="6930"/>
                </a:cubicBezTo>
                <a:lnTo>
                  <a:pt x="3953" y="7477"/>
                </a:lnTo>
                <a:lnTo>
                  <a:pt x="3953" y="7477"/>
                </a:lnTo>
                <a:lnTo>
                  <a:pt x="4405" y="6204"/>
                </a:lnTo>
                <a:close/>
                <a:moveTo>
                  <a:pt x="3239" y="6334"/>
                </a:moveTo>
                <a:lnTo>
                  <a:pt x="3798" y="6918"/>
                </a:lnTo>
                <a:lnTo>
                  <a:pt x="3239" y="8501"/>
                </a:lnTo>
                <a:lnTo>
                  <a:pt x="2667" y="6918"/>
                </a:lnTo>
                <a:lnTo>
                  <a:pt x="3239" y="6334"/>
                </a:lnTo>
                <a:close/>
                <a:moveTo>
                  <a:pt x="4953" y="6477"/>
                </a:moveTo>
                <a:cubicBezTo>
                  <a:pt x="5251" y="6704"/>
                  <a:pt x="5465" y="7037"/>
                  <a:pt x="5560" y="7406"/>
                </a:cubicBezTo>
                <a:lnTo>
                  <a:pt x="6025" y="9311"/>
                </a:lnTo>
                <a:cubicBezTo>
                  <a:pt x="6084" y="9573"/>
                  <a:pt x="5965" y="9871"/>
                  <a:pt x="5715" y="10025"/>
                </a:cubicBezTo>
                <a:cubicBezTo>
                  <a:pt x="4941" y="10466"/>
                  <a:pt x="4167" y="10692"/>
                  <a:pt x="3405" y="10740"/>
                </a:cubicBezTo>
                <a:lnTo>
                  <a:pt x="3405" y="9061"/>
                </a:lnTo>
                <a:lnTo>
                  <a:pt x="4477" y="7227"/>
                </a:lnTo>
                <a:lnTo>
                  <a:pt x="4965" y="7406"/>
                </a:lnTo>
                <a:cubicBezTo>
                  <a:pt x="4983" y="7413"/>
                  <a:pt x="5002" y="7417"/>
                  <a:pt x="5020" y="7417"/>
                </a:cubicBezTo>
                <a:cubicBezTo>
                  <a:pt x="5123" y="7417"/>
                  <a:pt x="5220" y="7313"/>
                  <a:pt x="5179" y="7192"/>
                </a:cubicBezTo>
                <a:lnTo>
                  <a:pt x="4953" y="6477"/>
                </a:lnTo>
                <a:close/>
                <a:moveTo>
                  <a:pt x="2605" y="0"/>
                </a:moveTo>
                <a:cubicBezTo>
                  <a:pt x="1565" y="0"/>
                  <a:pt x="665" y="872"/>
                  <a:pt x="655" y="1977"/>
                </a:cubicBezTo>
                <a:cubicBezTo>
                  <a:pt x="655" y="2465"/>
                  <a:pt x="679" y="2989"/>
                  <a:pt x="774" y="3584"/>
                </a:cubicBezTo>
                <a:cubicBezTo>
                  <a:pt x="833" y="3977"/>
                  <a:pt x="1191" y="4299"/>
                  <a:pt x="1584" y="4299"/>
                </a:cubicBezTo>
                <a:lnTo>
                  <a:pt x="1691" y="4299"/>
                </a:lnTo>
                <a:cubicBezTo>
                  <a:pt x="1834" y="4691"/>
                  <a:pt x="2096" y="5013"/>
                  <a:pt x="2465" y="5203"/>
                </a:cubicBezTo>
                <a:lnTo>
                  <a:pt x="2465" y="5823"/>
                </a:lnTo>
                <a:cubicBezTo>
                  <a:pt x="1619" y="5846"/>
                  <a:pt x="786" y="6418"/>
                  <a:pt x="560" y="7347"/>
                </a:cubicBezTo>
                <a:lnTo>
                  <a:pt x="488" y="7644"/>
                </a:lnTo>
                <a:cubicBezTo>
                  <a:pt x="476" y="7728"/>
                  <a:pt x="524" y="7823"/>
                  <a:pt x="607" y="7835"/>
                </a:cubicBezTo>
                <a:cubicBezTo>
                  <a:pt x="617" y="7836"/>
                  <a:pt x="628" y="7837"/>
                  <a:pt x="638" y="7837"/>
                </a:cubicBezTo>
                <a:cubicBezTo>
                  <a:pt x="713" y="7837"/>
                  <a:pt x="787" y="7799"/>
                  <a:pt x="798" y="7716"/>
                </a:cubicBezTo>
                <a:lnTo>
                  <a:pt x="869" y="7418"/>
                </a:lnTo>
                <a:cubicBezTo>
                  <a:pt x="976" y="7001"/>
                  <a:pt x="1214" y="6680"/>
                  <a:pt x="1548" y="6454"/>
                </a:cubicBezTo>
                <a:lnTo>
                  <a:pt x="1548" y="6454"/>
                </a:lnTo>
                <a:lnTo>
                  <a:pt x="1310" y="7216"/>
                </a:lnTo>
                <a:cubicBezTo>
                  <a:pt x="1269" y="7326"/>
                  <a:pt x="1357" y="7429"/>
                  <a:pt x="1457" y="7429"/>
                </a:cubicBezTo>
                <a:cubicBezTo>
                  <a:pt x="1475" y="7429"/>
                  <a:pt x="1494" y="7425"/>
                  <a:pt x="1512" y="7418"/>
                </a:cubicBezTo>
                <a:lnTo>
                  <a:pt x="2012" y="7239"/>
                </a:lnTo>
                <a:lnTo>
                  <a:pt x="3084" y="9073"/>
                </a:lnTo>
                <a:lnTo>
                  <a:pt x="3084" y="10764"/>
                </a:lnTo>
                <a:cubicBezTo>
                  <a:pt x="2310" y="10740"/>
                  <a:pt x="1512" y="10514"/>
                  <a:pt x="714" y="10049"/>
                </a:cubicBezTo>
                <a:cubicBezTo>
                  <a:pt x="452" y="9906"/>
                  <a:pt x="345" y="9621"/>
                  <a:pt x="417" y="9335"/>
                </a:cubicBezTo>
                <a:lnTo>
                  <a:pt x="607" y="8501"/>
                </a:lnTo>
                <a:cubicBezTo>
                  <a:pt x="619" y="8418"/>
                  <a:pt x="572" y="8323"/>
                  <a:pt x="488" y="8311"/>
                </a:cubicBezTo>
                <a:cubicBezTo>
                  <a:pt x="480" y="8310"/>
                  <a:pt x="471" y="8309"/>
                  <a:pt x="462" y="8309"/>
                </a:cubicBezTo>
                <a:cubicBezTo>
                  <a:pt x="386" y="8309"/>
                  <a:pt x="308" y="8355"/>
                  <a:pt x="298" y="8430"/>
                </a:cubicBezTo>
                <a:lnTo>
                  <a:pt x="107" y="9263"/>
                </a:lnTo>
                <a:cubicBezTo>
                  <a:pt x="0" y="9680"/>
                  <a:pt x="191" y="10133"/>
                  <a:pt x="560" y="10335"/>
                </a:cubicBezTo>
                <a:cubicBezTo>
                  <a:pt x="1447" y="10841"/>
                  <a:pt x="2337" y="11094"/>
                  <a:pt x="3225" y="11094"/>
                </a:cubicBezTo>
                <a:cubicBezTo>
                  <a:pt x="4114" y="11094"/>
                  <a:pt x="5001" y="10841"/>
                  <a:pt x="5882" y="10335"/>
                </a:cubicBezTo>
                <a:cubicBezTo>
                  <a:pt x="6251" y="10085"/>
                  <a:pt x="6441" y="9656"/>
                  <a:pt x="6334" y="9240"/>
                </a:cubicBezTo>
                <a:lnTo>
                  <a:pt x="5882" y="7335"/>
                </a:lnTo>
                <a:cubicBezTo>
                  <a:pt x="5655" y="6394"/>
                  <a:pt x="4786" y="5823"/>
                  <a:pt x="3977" y="5811"/>
                </a:cubicBezTo>
                <a:lnTo>
                  <a:pt x="3977" y="5191"/>
                </a:lnTo>
                <a:cubicBezTo>
                  <a:pt x="4334" y="4989"/>
                  <a:pt x="4608" y="4668"/>
                  <a:pt x="4751" y="4275"/>
                </a:cubicBezTo>
                <a:lnTo>
                  <a:pt x="4774" y="4275"/>
                </a:lnTo>
                <a:cubicBezTo>
                  <a:pt x="5191" y="4275"/>
                  <a:pt x="5548" y="3965"/>
                  <a:pt x="5596" y="3548"/>
                </a:cubicBezTo>
                <a:cubicBezTo>
                  <a:pt x="5644" y="3144"/>
                  <a:pt x="5667" y="2786"/>
                  <a:pt x="5703" y="2453"/>
                </a:cubicBezTo>
                <a:cubicBezTo>
                  <a:pt x="5703" y="2358"/>
                  <a:pt x="5644" y="2286"/>
                  <a:pt x="5548" y="2263"/>
                </a:cubicBezTo>
                <a:cubicBezTo>
                  <a:pt x="5542" y="2262"/>
                  <a:pt x="5536" y="2261"/>
                  <a:pt x="5530" y="2261"/>
                </a:cubicBezTo>
                <a:cubicBezTo>
                  <a:pt x="5453" y="2261"/>
                  <a:pt x="5381" y="2329"/>
                  <a:pt x="5370" y="2417"/>
                </a:cubicBezTo>
                <a:cubicBezTo>
                  <a:pt x="5358" y="2763"/>
                  <a:pt x="5322" y="3108"/>
                  <a:pt x="5286" y="3501"/>
                </a:cubicBezTo>
                <a:cubicBezTo>
                  <a:pt x="5251" y="3739"/>
                  <a:pt x="5060" y="3918"/>
                  <a:pt x="4834" y="3929"/>
                </a:cubicBezTo>
                <a:cubicBezTo>
                  <a:pt x="4870" y="3596"/>
                  <a:pt x="4834" y="4144"/>
                  <a:pt x="4846" y="2536"/>
                </a:cubicBezTo>
                <a:cubicBezTo>
                  <a:pt x="4846" y="2524"/>
                  <a:pt x="4834" y="2489"/>
                  <a:pt x="4822" y="2477"/>
                </a:cubicBezTo>
                <a:cubicBezTo>
                  <a:pt x="4810" y="2465"/>
                  <a:pt x="4810" y="2429"/>
                  <a:pt x="4786" y="2417"/>
                </a:cubicBezTo>
                <a:cubicBezTo>
                  <a:pt x="4774" y="2405"/>
                  <a:pt x="4751" y="2405"/>
                  <a:pt x="4727" y="2382"/>
                </a:cubicBezTo>
                <a:cubicBezTo>
                  <a:pt x="4715" y="2382"/>
                  <a:pt x="4703" y="2358"/>
                  <a:pt x="4667" y="2358"/>
                </a:cubicBezTo>
                <a:cubicBezTo>
                  <a:pt x="3560" y="2346"/>
                  <a:pt x="2798" y="1774"/>
                  <a:pt x="2798" y="1774"/>
                </a:cubicBezTo>
                <a:cubicBezTo>
                  <a:pt x="2770" y="1752"/>
                  <a:pt x="2731" y="1740"/>
                  <a:pt x="2692" y="1740"/>
                </a:cubicBezTo>
                <a:cubicBezTo>
                  <a:pt x="2648" y="1740"/>
                  <a:pt x="2603" y="1755"/>
                  <a:pt x="2572" y="1786"/>
                </a:cubicBezTo>
                <a:cubicBezTo>
                  <a:pt x="2572" y="1786"/>
                  <a:pt x="2203" y="2179"/>
                  <a:pt x="1726" y="2370"/>
                </a:cubicBezTo>
                <a:cubicBezTo>
                  <a:pt x="1715" y="2370"/>
                  <a:pt x="1715" y="2382"/>
                  <a:pt x="1691" y="2405"/>
                </a:cubicBezTo>
                <a:cubicBezTo>
                  <a:pt x="1667" y="2417"/>
                  <a:pt x="1631" y="2465"/>
                  <a:pt x="1631" y="2513"/>
                </a:cubicBezTo>
                <a:cubicBezTo>
                  <a:pt x="1631" y="2524"/>
                  <a:pt x="1619" y="2524"/>
                  <a:pt x="1619" y="2536"/>
                </a:cubicBezTo>
                <a:lnTo>
                  <a:pt x="1619" y="3787"/>
                </a:lnTo>
                <a:cubicBezTo>
                  <a:pt x="1619" y="3846"/>
                  <a:pt x="1631" y="3906"/>
                  <a:pt x="1631" y="3953"/>
                </a:cubicBezTo>
                <a:lnTo>
                  <a:pt x="1595" y="3953"/>
                </a:lnTo>
                <a:cubicBezTo>
                  <a:pt x="1334" y="3953"/>
                  <a:pt x="1131" y="3775"/>
                  <a:pt x="1095" y="3525"/>
                </a:cubicBezTo>
                <a:cubicBezTo>
                  <a:pt x="1024" y="2953"/>
                  <a:pt x="976" y="2453"/>
                  <a:pt x="976" y="1977"/>
                </a:cubicBezTo>
                <a:cubicBezTo>
                  <a:pt x="976" y="1054"/>
                  <a:pt x="1746" y="325"/>
                  <a:pt x="2616" y="325"/>
                </a:cubicBezTo>
                <a:cubicBezTo>
                  <a:pt x="2802" y="325"/>
                  <a:pt x="2991" y="358"/>
                  <a:pt x="3179" y="429"/>
                </a:cubicBezTo>
                <a:cubicBezTo>
                  <a:pt x="3381" y="500"/>
                  <a:pt x="3536" y="608"/>
                  <a:pt x="3679" y="739"/>
                </a:cubicBezTo>
                <a:cubicBezTo>
                  <a:pt x="3709" y="768"/>
                  <a:pt x="3753" y="783"/>
                  <a:pt x="3798" y="783"/>
                </a:cubicBezTo>
                <a:cubicBezTo>
                  <a:pt x="3843" y="783"/>
                  <a:pt x="3887" y="768"/>
                  <a:pt x="3917" y="739"/>
                </a:cubicBezTo>
                <a:lnTo>
                  <a:pt x="3929" y="727"/>
                </a:lnTo>
                <a:cubicBezTo>
                  <a:pt x="4081" y="557"/>
                  <a:pt x="4294" y="466"/>
                  <a:pt x="4511" y="466"/>
                </a:cubicBezTo>
                <a:cubicBezTo>
                  <a:pt x="4599" y="466"/>
                  <a:pt x="4688" y="481"/>
                  <a:pt x="4774" y="512"/>
                </a:cubicBezTo>
                <a:cubicBezTo>
                  <a:pt x="5084" y="619"/>
                  <a:pt x="5298" y="881"/>
                  <a:pt x="5322" y="1215"/>
                </a:cubicBezTo>
                <a:cubicBezTo>
                  <a:pt x="5322" y="1262"/>
                  <a:pt x="5334" y="1298"/>
                  <a:pt x="5334" y="1334"/>
                </a:cubicBezTo>
                <a:cubicBezTo>
                  <a:pt x="5358" y="1465"/>
                  <a:pt x="5358" y="1524"/>
                  <a:pt x="5358" y="1715"/>
                </a:cubicBezTo>
                <a:cubicBezTo>
                  <a:pt x="5358" y="1810"/>
                  <a:pt x="5429" y="1882"/>
                  <a:pt x="5513" y="1882"/>
                </a:cubicBezTo>
                <a:cubicBezTo>
                  <a:pt x="5608" y="1882"/>
                  <a:pt x="5679" y="1810"/>
                  <a:pt x="5679" y="1715"/>
                </a:cubicBezTo>
                <a:cubicBezTo>
                  <a:pt x="5679" y="1512"/>
                  <a:pt x="5679" y="1441"/>
                  <a:pt x="5667" y="1298"/>
                </a:cubicBezTo>
                <a:cubicBezTo>
                  <a:pt x="5667" y="1274"/>
                  <a:pt x="5667" y="1227"/>
                  <a:pt x="5655" y="1179"/>
                </a:cubicBezTo>
                <a:cubicBezTo>
                  <a:pt x="5608" y="739"/>
                  <a:pt x="5310" y="369"/>
                  <a:pt x="4893" y="215"/>
                </a:cubicBezTo>
                <a:cubicBezTo>
                  <a:pt x="4768" y="171"/>
                  <a:pt x="4639" y="150"/>
                  <a:pt x="4512" y="150"/>
                </a:cubicBezTo>
                <a:cubicBezTo>
                  <a:pt x="4254" y="150"/>
                  <a:pt x="4002" y="238"/>
                  <a:pt x="3786" y="405"/>
                </a:cubicBezTo>
                <a:cubicBezTo>
                  <a:pt x="3643" y="286"/>
                  <a:pt x="3477" y="203"/>
                  <a:pt x="3298" y="131"/>
                </a:cubicBezTo>
                <a:cubicBezTo>
                  <a:pt x="3066" y="42"/>
                  <a:pt x="2832" y="0"/>
                  <a:pt x="2605" y="0"/>
                </a:cubicBezTo>
                <a:close/>
              </a:path>
            </a:pathLst>
          </a:custGeom>
          <a:solidFill>
            <a:schemeClr val="accent6"/>
          </a:solidFill>
          <a:ln w="3175">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11521;p101">
            <a:extLst>
              <a:ext uri="{FF2B5EF4-FFF2-40B4-BE49-F238E27FC236}">
                <a16:creationId xmlns:a16="http://schemas.microsoft.com/office/drawing/2014/main" id="{509F8A7D-2EEC-C5DB-1487-05F57D81FF4F}"/>
              </a:ext>
            </a:extLst>
          </p:cNvPr>
          <p:cNvGrpSpPr/>
          <p:nvPr/>
        </p:nvGrpSpPr>
        <p:grpSpPr>
          <a:xfrm>
            <a:off x="810015" y="1551796"/>
            <a:ext cx="513860" cy="478459"/>
            <a:chOff x="6194086" y="2437737"/>
            <a:chExt cx="369837" cy="360471"/>
          </a:xfrm>
          <a:solidFill>
            <a:schemeClr val="accent6"/>
          </a:solidFill>
        </p:grpSpPr>
        <p:sp>
          <p:nvSpPr>
            <p:cNvPr id="61" name="Google Shape;11522;p101">
              <a:extLst>
                <a:ext uri="{FF2B5EF4-FFF2-40B4-BE49-F238E27FC236}">
                  <a16:creationId xmlns:a16="http://schemas.microsoft.com/office/drawing/2014/main" id="{EE2B09F7-DD6B-399D-A32A-996FD6B1BC7B}"/>
                </a:ext>
              </a:extLst>
            </p:cNvPr>
            <p:cNvSpPr/>
            <p:nvPr/>
          </p:nvSpPr>
          <p:spPr>
            <a:xfrm>
              <a:off x="6194086" y="2437737"/>
              <a:ext cx="369837" cy="360471"/>
            </a:xfrm>
            <a:custGeom>
              <a:avLst/>
              <a:gdLst/>
              <a:ahLst/>
              <a:cxnLst/>
              <a:rect l="l" t="t" r="r" b="b"/>
              <a:pathLst>
                <a:path w="11610" h="11316" extrusionOk="0">
                  <a:moveTo>
                    <a:pt x="630" y="321"/>
                  </a:moveTo>
                  <a:cubicBezTo>
                    <a:pt x="672" y="321"/>
                    <a:pt x="714" y="334"/>
                    <a:pt x="751" y="362"/>
                  </a:cubicBezTo>
                  <a:lnTo>
                    <a:pt x="1286" y="731"/>
                  </a:lnTo>
                  <a:cubicBezTo>
                    <a:pt x="1251" y="790"/>
                    <a:pt x="1096" y="1028"/>
                    <a:pt x="1036" y="1112"/>
                  </a:cubicBezTo>
                  <a:cubicBezTo>
                    <a:pt x="573" y="774"/>
                    <a:pt x="509" y="732"/>
                    <a:pt x="505" y="732"/>
                  </a:cubicBezTo>
                  <a:lnTo>
                    <a:pt x="505" y="732"/>
                  </a:lnTo>
                  <a:cubicBezTo>
                    <a:pt x="503" y="732"/>
                    <a:pt x="509" y="736"/>
                    <a:pt x="508" y="736"/>
                  </a:cubicBezTo>
                  <a:cubicBezTo>
                    <a:pt x="508" y="736"/>
                    <a:pt x="506" y="735"/>
                    <a:pt x="501" y="731"/>
                  </a:cubicBezTo>
                  <a:cubicBezTo>
                    <a:pt x="405" y="659"/>
                    <a:pt x="370" y="528"/>
                    <a:pt x="441" y="421"/>
                  </a:cubicBezTo>
                  <a:cubicBezTo>
                    <a:pt x="492" y="355"/>
                    <a:pt x="562" y="321"/>
                    <a:pt x="630" y="321"/>
                  </a:cubicBezTo>
                  <a:close/>
                  <a:moveTo>
                    <a:pt x="9192" y="2493"/>
                  </a:moveTo>
                  <a:cubicBezTo>
                    <a:pt x="9347" y="2493"/>
                    <a:pt x="9466" y="2612"/>
                    <a:pt x="9466" y="2755"/>
                  </a:cubicBezTo>
                  <a:lnTo>
                    <a:pt x="9466" y="2779"/>
                  </a:lnTo>
                  <a:cubicBezTo>
                    <a:pt x="9466" y="2922"/>
                    <a:pt x="9347" y="3041"/>
                    <a:pt x="9192" y="3041"/>
                  </a:cubicBezTo>
                  <a:lnTo>
                    <a:pt x="7799" y="3041"/>
                  </a:lnTo>
                  <a:lnTo>
                    <a:pt x="7799" y="2493"/>
                  </a:lnTo>
                  <a:close/>
                  <a:moveTo>
                    <a:pt x="6513" y="2933"/>
                  </a:moveTo>
                  <a:lnTo>
                    <a:pt x="6513" y="3743"/>
                  </a:lnTo>
                  <a:lnTo>
                    <a:pt x="2084" y="3743"/>
                  </a:lnTo>
                  <a:lnTo>
                    <a:pt x="2084" y="2933"/>
                  </a:lnTo>
                  <a:close/>
                  <a:moveTo>
                    <a:pt x="3180" y="5422"/>
                  </a:moveTo>
                  <a:cubicBezTo>
                    <a:pt x="4727" y="5422"/>
                    <a:pt x="5966" y="6672"/>
                    <a:pt x="5966" y="8196"/>
                  </a:cubicBezTo>
                  <a:cubicBezTo>
                    <a:pt x="5954" y="9744"/>
                    <a:pt x="4715" y="10970"/>
                    <a:pt x="3180" y="10970"/>
                  </a:cubicBezTo>
                  <a:cubicBezTo>
                    <a:pt x="1656" y="10970"/>
                    <a:pt x="417" y="9720"/>
                    <a:pt x="417" y="8196"/>
                  </a:cubicBezTo>
                  <a:cubicBezTo>
                    <a:pt x="417" y="6660"/>
                    <a:pt x="1667" y="5422"/>
                    <a:pt x="3180" y="5422"/>
                  </a:cubicBezTo>
                  <a:close/>
                  <a:moveTo>
                    <a:pt x="9240" y="8827"/>
                  </a:moveTo>
                  <a:cubicBezTo>
                    <a:pt x="9823" y="8827"/>
                    <a:pt x="10311" y="9327"/>
                    <a:pt x="10311" y="9899"/>
                  </a:cubicBezTo>
                  <a:cubicBezTo>
                    <a:pt x="10311" y="10494"/>
                    <a:pt x="9835" y="10970"/>
                    <a:pt x="9240" y="10970"/>
                  </a:cubicBezTo>
                  <a:cubicBezTo>
                    <a:pt x="8644" y="10970"/>
                    <a:pt x="8168" y="10482"/>
                    <a:pt x="8168" y="9899"/>
                  </a:cubicBezTo>
                  <a:cubicBezTo>
                    <a:pt x="8168" y="9303"/>
                    <a:pt x="8656" y="8827"/>
                    <a:pt x="9240" y="8827"/>
                  </a:cubicBezTo>
                  <a:close/>
                  <a:moveTo>
                    <a:pt x="651" y="1"/>
                  </a:moveTo>
                  <a:cubicBezTo>
                    <a:pt x="471" y="1"/>
                    <a:pt x="290" y="87"/>
                    <a:pt x="179" y="243"/>
                  </a:cubicBezTo>
                  <a:cubicBezTo>
                    <a:pt x="1" y="493"/>
                    <a:pt x="72" y="850"/>
                    <a:pt x="322" y="1017"/>
                  </a:cubicBezTo>
                  <a:cubicBezTo>
                    <a:pt x="911" y="1399"/>
                    <a:pt x="989" y="1512"/>
                    <a:pt x="1077" y="1512"/>
                  </a:cubicBezTo>
                  <a:cubicBezTo>
                    <a:pt x="1090" y="1512"/>
                    <a:pt x="1104" y="1509"/>
                    <a:pt x="1120" y="1505"/>
                  </a:cubicBezTo>
                  <a:cubicBezTo>
                    <a:pt x="1215" y="1493"/>
                    <a:pt x="1239" y="1386"/>
                    <a:pt x="1322" y="1290"/>
                  </a:cubicBezTo>
                  <a:lnTo>
                    <a:pt x="1739" y="1564"/>
                  </a:lnTo>
                  <a:lnTo>
                    <a:pt x="1739" y="5458"/>
                  </a:lnTo>
                  <a:cubicBezTo>
                    <a:pt x="763" y="5970"/>
                    <a:pt x="72" y="7017"/>
                    <a:pt x="72" y="8208"/>
                  </a:cubicBezTo>
                  <a:cubicBezTo>
                    <a:pt x="72" y="9922"/>
                    <a:pt x="1477" y="11315"/>
                    <a:pt x="3180" y="11315"/>
                  </a:cubicBezTo>
                  <a:cubicBezTo>
                    <a:pt x="5049" y="11315"/>
                    <a:pt x="6501" y="9684"/>
                    <a:pt x="6275" y="7815"/>
                  </a:cubicBezTo>
                  <a:lnTo>
                    <a:pt x="9073" y="7815"/>
                  </a:lnTo>
                  <a:lnTo>
                    <a:pt x="9073" y="8506"/>
                  </a:lnTo>
                  <a:cubicBezTo>
                    <a:pt x="8383" y="8589"/>
                    <a:pt x="7823" y="9184"/>
                    <a:pt x="7823" y="9899"/>
                  </a:cubicBezTo>
                  <a:cubicBezTo>
                    <a:pt x="7823" y="10673"/>
                    <a:pt x="8466" y="11315"/>
                    <a:pt x="9240" y="11315"/>
                  </a:cubicBezTo>
                  <a:cubicBezTo>
                    <a:pt x="9966" y="11315"/>
                    <a:pt x="10561" y="10768"/>
                    <a:pt x="10645" y="10065"/>
                  </a:cubicBezTo>
                  <a:lnTo>
                    <a:pt x="11431" y="10065"/>
                  </a:lnTo>
                  <a:cubicBezTo>
                    <a:pt x="11514" y="10065"/>
                    <a:pt x="11597" y="9994"/>
                    <a:pt x="11597" y="9899"/>
                  </a:cubicBezTo>
                  <a:cubicBezTo>
                    <a:pt x="11609" y="9815"/>
                    <a:pt x="11538" y="9720"/>
                    <a:pt x="11431" y="9720"/>
                  </a:cubicBezTo>
                  <a:lnTo>
                    <a:pt x="10645" y="9720"/>
                  </a:lnTo>
                  <a:cubicBezTo>
                    <a:pt x="10561" y="9089"/>
                    <a:pt x="10049" y="8565"/>
                    <a:pt x="9406" y="8494"/>
                  </a:cubicBezTo>
                  <a:lnTo>
                    <a:pt x="9406" y="6922"/>
                  </a:lnTo>
                  <a:cubicBezTo>
                    <a:pt x="9406" y="6839"/>
                    <a:pt x="9335" y="6767"/>
                    <a:pt x="9240" y="6767"/>
                  </a:cubicBezTo>
                  <a:cubicBezTo>
                    <a:pt x="9156" y="6767"/>
                    <a:pt x="9073" y="6839"/>
                    <a:pt x="9073" y="6922"/>
                  </a:cubicBezTo>
                  <a:lnTo>
                    <a:pt x="9073" y="7482"/>
                  </a:lnTo>
                  <a:lnTo>
                    <a:pt x="6216" y="7482"/>
                  </a:lnTo>
                  <a:cubicBezTo>
                    <a:pt x="5875" y="6064"/>
                    <a:pt x="4598" y="5082"/>
                    <a:pt x="3192" y="5082"/>
                  </a:cubicBezTo>
                  <a:cubicBezTo>
                    <a:pt x="2827" y="5082"/>
                    <a:pt x="2453" y="5148"/>
                    <a:pt x="2084" y="5291"/>
                  </a:cubicBezTo>
                  <a:lnTo>
                    <a:pt x="2084" y="4088"/>
                  </a:lnTo>
                  <a:lnTo>
                    <a:pt x="6859" y="4088"/>
                  </a:lnTo>
                  <a:cubicBezTo>
                    <a:pt x="8037" y="4088"/>
                    <a:pt x="9002" y="5005"/>
                    <a:pt x="9073" y="6184"/>
                  </a:cubicBezTo>
                  <a:cubicBezTo>
                    <a:pt x="9073" y="6267"/>
                    <a:pt x="9168" y="6351"/>
                    <a:pt x="9252" y="6351"/>
                  </a:cubicBezTo>
                  <a:cubicBezTo>
                    <a:pt x="9347" y="6351"/>
                    <a:pt x="9418" y="6255"/>
                    <a:pt x="9418" y="6172"/>
                  </a:cubicBezTo>
                  <a:cubicBezTo>
                    <a:pt x="9347" y="4815"/>
                    <a:pt x="8228" y="3755"/>
                    <a:pt x="6870" y="3755"/>
                  </a:cubicBezTo>
                  <a:lnTo>
                    <a:pt x="6870" y="2957"/>
                  </a:lnTo>
                  <a:lnTo>
                    <a:pt x="7490" y="2957"/>
                  </a:lnTo>
                  <a:lnTo>
                    <a:pt x="7490" y="3231"/>
                  </a:lnTo>
                  <a:cubicBezTo>
                    <a:pt x="7490" y="3326"/>
                    <a:pt x="7561" y="3398"/>
                    <a:pt x="7644" y="3398"/>
                  </a:cubicBezTo>
                  <a:lnTo>
                    <a:pt x="9228" y="3398"/>
                  </a:lnTo>
                  <a:cubicBezTo>
                    <a:pt x="9573" y="3398"/>
                    <a:pt x="9835" y="3136"/>
                    <a:pt x="9835" y="2791"/>
                  </a:cubicBezTo>
                  <a:lnTo>
                    <a:pt x="9835" y="2779"/>
                  </a:lnTo>
                  <a:cubicBezTo>
                    <a:pt x="9835" y="2433"/>
                    <a:pt x="9573" y="2160"/>
                    <a:pt x="9228" y="2160"/>
                  </a:cubicBezTo>
                  <a:lnTo>
                    <a:pt x="7644" y="2160"/>
                  </a:lnTo>
                  <a:cubicBezTo>
                    <a:pt x="7561" y="2160"/>
                    <a:pt x="7490" y="2243"/>
                    <a:pt x="7490" y="2326"/>
                  </a:cubicBezTo>
                  <a:lnTo>
                    <a:pt x="7490" y="2612"/>
                  </a:lnTo>
                  <a:lnTo>
                    <a:pt x="2096" y="2612"/>
                  </a:lnTo>
                  <a:lnTo>
                    <a:pt x="2096" y="1481"/>
                  </a:lnTo>
                  <a:cubicBezTo>
                    <a:pt x="2096" y="1421"/>
                    <a:pt x="2072" y="1374"/>
                    <a:pt x="2025" y="1350"/>
                  </a:cubicBezTo>
                  <a:lnTo>
                    <a:pt x="1536" y="1028"/>
                  </a:lnTo>
                  <a:lnTo>
                    <a:pt x="1679" y="814"/>
                  </a:lnTo>
                  <a:cubicBezTo>
                    <a:pt x="1727" y="731"/>
                    <a:pt x="1715" y="636"/>
                    <a:pt x="1632" y="564"/>
                  </a:cubicBezTo>
                  <a:cubicBezTo>
                    <a:pt x="1050" y="153"/>
                    <a:pt x="969" y="96"/>
                    <a:pt x="966" y="96"/>
                  </a:cubicBezTo>
                  <a:lnTo>
                    <a:pt x="966" y="96"/>
                  </a:lnTo>
                  <a:cubicBezTo>
                    <a:pt x="965" y="96"/>
                    <a:pt x="976" y="104"/>
                    <a:pt x="974" y="104"/>
                  </a:cubicBezTo>
                  <a:cubicBezTo>
                    <a:pt x="973" y="104"/>
                    <a:pt x="971" y="103"/>
                    <a:pt x="965" y="100"/>
                  </a:cubicBezTo>
                  <a:cubicBezTo>
                    <a:pt x="871" y="32"/>
                    <a:pt x="761" y="1"/>
                    <a:pt x="651" y="1"/>
                  </a:cubicBezTo>
                  <a:close/>
                </a:path>
              </a:pathLst>
            </a:custGeom>
            <a:grp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523;p101">
              <a:extLst>
                <a:ext uri="{FF2B5EF4-FFF2-40B4-BE49-F238E27FC236}">
                  <a16:creationId xmlns:a16="http://schemas.microsoft.com/office/drawing/2014/main" id="{7028BC69-F715-0ACE-3840-771F406526B2}"/>
                </a:ext>
              </a:extLst>
            </p:cNvPr>
            <p:cNvSpPr/>
            <p:nvPr/>
          </p:nvSpPr>
          <p:spPr>
            <a:xfrm>
              <a:off x="6251362" y="2655721"/>
              <a:ext cx="89927" cy="88621"/>
            </a:xfrm>
            <a:custGeom>
              <a:avLst/>
              <a:gdLst/>
              <a:ahLst/>
              <a:cxnLst/>
              <a:rect l="l" t="t" r="r" b="b"/>
              <a:pathLst>
                <a:path w="2823" h="2782" extrusionOk="0">
                  <a:moveTo>
                    <a:pt x="1032" y="0"/>
                  </a:moveTo>
                  <a:cubicBezTo>
                    <a:pt x="1014" y="0"/>
                    <a:pt x="996" y="3"/>
                    <a:pt x="977" y="8"/>
                  </a:cubicBezTo>
                  <a:cubicBezTo>
                    <a:pt x="381" y="198"/>
                    <a:pt x="0" y="734"/>
                    <a:pt x="0" y="1365"/>
                  </a:cubicBezTo>
                  <a:cubicBezTo>
                    <a:pt x="0" y="2139"/>
                    <a:pt x="643" y="2782"/>
                    <a:pt x="1417" y="2782"/>
                  </a:cubicBezTo>
                  <a:cubicBezTo>
                    <a:pt x="2191" y="2782"/>
                    <a:pt x="2822" y="2139"/>
                    <a:pt x="2822" y="1365"/>
                  </a:cubicBezTo>
                  <a:cubicBezTo>
                    <a:pt x="2798" y="734"/>
                    <a:pt x="2417" y="198"/>
                    <a:pt x="1822" y="8"/>
                  </a:cubicBezTo>
                  <a:cubicBezTo>
                    <a:pt x="1803" y="3"/>
                    <a:pt x="1784" y="0"/>
                    <a:pt x="1767" y="0"/>
                  </a:cubicBezTo>
                  <a:cubicBezTo>
                    <a:pt x="1695" y="0"/>
                    <a:pt x="1636" y="39"/>
                    <a:pt x="1608" y="115"/>
                  </a:cubicBezTo>
                  <a:cubicBezTo>
                    <a:pt x="1572" y="198"/>
                    <a:pt x="1620" y="293"/>
                    <a:pt x="1715" y="317"/>
                  </a:cubicBezTo>
                  <a:cubicBezTo>
                    <a:pt x="2155" y="472"/>
                    <a:pt x="2465" y="865"/>
                    <a:pt x="2465" y="1341"/>
                  </a:cubicBezTo>
                  <a:cubicBezTo>
                    <a:pt x="2465" y="1936"/>
                    <a:pt x="1977" y="2413"/>
                    <a:pt x="1393" y="2413"/>
                  </a:cubicBezTo>
                  <a:cubicBezTo>
                    <a:pt x="822" y="2413"/>
                    <a:pt x="322" y="1925"/>
                    <a:pt x="322" y="1341"/>
                  </a:cubicBezTo>
                  <a:cubicBezTo>
                    <a:pt x="322" y="865"/>
                    <a:pt x="620" y="448"/>
                    <a:pt x="1084" y="317"/>
                  </a:cubicBezTo>
                  <a:cubicBezTo>
                    <a:pt x="1179" y="293"/>
                    <a:pt x="1215" y="198"/>
                    <a:pt x="1191" y="115"/>
                  </a:cubicBezTo>
                  <a:cubicBezTo>
                    <a:pt x="1162" y="39"/>
                    <a:pt x="1103" y="0"/>
                    <a:pt x="1032" y="0"/>
                  </a:cubicBezTo>
                  <a:close/>
                </a:path>
              </a:pathLst>
            </a:custGeom>
            <a:grp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0738;p100">
            <a:extLst>
              <a:ext uri="{FF2B5EF4-FFF2-40B4-BE49-F238E27FC236}">
                <a16:creationId xmlns:a16="http://schemas.microsoft.com/office/drawing/2014/main" id="{070891CD-A1BB-19EB-B3BD-A199D0103712}"/>
              </a:ext>
            </a:extLst>
          </p:cNvPr>
          <p:cNvGrpSpPr/>
          <p:nvPr/>
        </p:nvGrpSpPr>
        <p:grpSpPr>
          <a:xfrm>
            <a:off x="7942857" y="2192894"/>
            <a:ext cx="359594" cy="353909"/>
            <a:chOff x="4687894" y="2289713"/>
            <a:chExt cx="359594" cy="353909"/>
          </a:xfrm>
          <a:solidFill>
            <a:schemeClr val="accent6"/>
          </a:solidFill>
        </p:grpSpPr>
        <p:sp>
          <p:nvSpPr>
            <p:cNvPr id="4096" name="Google Shape;10739;p100">
              <a:extLst>
                <a:ext uri="{FF2B5EF4-FFF2-40B4-BE49-F238E27FC236}">
                  <a16:creationId xmlns:a16="http://schemas.microsoft.com/office/drawing/2014/main" id="{0222811D-D43F-1A27-AF37-BA94AE768C86}"/>
                </a:ext>
              </a:extLst>
            </p:cNvPr>
            <p:cNvSpPr/>
            <p:nvPr/>
          </p:nvSpPr>
          <p:spPr>
            <a:xfrm>
              <a:off x="4955207" y="2477227"/>
              <a:ext cx="34041" cy="22356"/>
            </a:xfrm>
            <a:custGeom>
              <a:avLst/>
              <a:gdLst/>
              <a:ahLst/>
              <a:cxnLst/>
              <a:rect l="l" t="t" r="r" b="b"/>
              <a:pathLst>
                <a:path w="1072" h="704" extrusionOk="0">
                  <a:moveTo>
                    <a:pt x="167" y="1"/>
                  </a:moveTo>
                  <a:cubicBezTo>
                    <a:pt x="72" y="1"/>
                    <a:pt x="0" y="72"/>
                    <a:pt x="0" y="168"/>
                  </a:cubicBezTo>
                  <a:cubicBezTo>
                    <a:pt x="0" y="465"/>
                    <a:pt x="238" y="703"/>
                    <a:pt x="536" y="703"/>
                  </a:cubicBezTo>
                  <a:cubicBezTo>
                    <a:pt x="834" y="703"/>
                    <a:pt x="1072" y="465"/>
                    <a:pt x="1072" y="168"/>
                  </a:cubicBezTo>
                  <a:cubicBezTo>
                    <a:pt x="1072" y="72"/>
                    <a:pt x="1000" y="1"/>
                    <a:pt x="905" y="1"/>
                  </a:cubicBezTo>
                  <a:cubicBezTo>
                    <a:pt x="822" y="1"/>
                    <a:pt x="750" y="72"/>
                    <a:pt x="750" y="168"/>
                  </a:cubicBezTo>
                  <a:cubicBezTo>
                    <a:pt x="750" y="287"/>
                    <a:pt x="655" y="370"/>
                    <a:pt x="536" y="370"/>
                  </a:cubicBezTo>
                  <a:cubicBezTo>
                    <a:pt x="417" y="370"/>
                    <a:pt x="334" y="287"/>
                    <a:pt x="334" y="168"/>
                  </a:cubicBezTo>
                  <a:cubicBezTo>
                    <a:pt x="334" y="72"/>
                    <a:pt x="250"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10740;p100">
              <a:extLst>
                <a:ext uri="{FF2B5EF4-FFF2-40B4-BE49-F238E27FC236}">
                  <a16:creationId xmlns:a16="http://schemas.microsoft.com/office/drawing/2014/main" id="{77251F25-D764-B433-6A02-7CFE6BF7488F}"/>
                </a:ext>
              </a:extLst>
            </p:cNvPr>
            <p:cNvSpPr/>
            <p:nvPr/>
          </p:nvSpPr>
          <p:spPr>
            <a:xfrm>
              <a:off x="4687894" y="2289713"/>
              <a:ext cx="359594" cy="353909"/>
            </a:xfrm>
            <a:custGeom>
              <a:avLst/>
              <a:gdLst/>
              <a:ahLst/>
              <a:cxnLst/>
              <a:rect l="l" t="t" r="r" b="b"/>
              <a:pathLst>
                <a:path w="11324" h="11145" extrusionOk="0">
                  <a:moveTo>
                    <a:pt x="9180" y="3036"/>
                  </a:moveTo>
                  <a:cubicBezTo>
                    <a:pt x="9204" y="3036"/>
                    <a:pt x="9228" y="3036"/>
                    <a:pt x="9240" y="3048"/>
                  </a:cubicBezTo>
                  <a:cubicBezTo>
                    <a:pt x="9299" y="3108"/>
                    <a:pt x="9371" y="3417"/>
                    <a:pt x="9299" y="3977"/>
                  </a:cubicBezTo>
                  <a:cubicBezTo>
                    <a:pt x="9240" y="4513"/>
                    <a:pt x="9061" y="4989"/>
                    <a:pt x="8895" y="5072"/>
                  </a:cubicBezTo>
                  <a:cubicBezTo>
                    <a:pt x="8813" y="5119"/>
                    <a:pt x="8682" y="5149"/>
                    <a:pt x="8533" y="5149"/>
                  </a:cubicBezTo>
                  <a:cubicBezTo>
                    <a:pt x="8336" y="5149"/>
                    <a:pt x="8108" y="5096"/>
                    <a:pt x="7918" y="4953"/>
                  </a:cubicBezTo>
                  <a:cubicBezTo>
                    <a:pt x="7573" y="4703"/>
                    <a:pt x="7466" y="4263"/>
                    <a:pt x="7585" y="3667"/>
                  </a:cubicBezTo>
                  <a:cubicBezTo>
                    <a:pt x="7597" y="3608"/>
                    <a:pt x="7644" y="3572"/>
                    <a:pt x="7704" y="3537"/>
                  </a:cubicBezTo>
                  <a:cubicBezTo>
                    <a:pt x="8526" y="3167"/>
                    <a:pt x="9002" y="3036"/>
                    <a:pt x="9180" y="3036"/>
                  </a:cubicBezTo>
                  <a:close/>
                  <a:moveTo>
                    <a:pt x="620" y="5608"/>
                  </a:moveTo>
                  <a:cubicBezTo>
                    <a:pt x="691" y="5620"/>
                    <a:pt x="798" y="5703"/>
                    <a:pt x="858" y="5846"/>
                  </a:cubicBezTo>
                  <a:cubicBezTo>
                    <a:pt x="870" y="5882"/>
                    <a:pt x="894" y="5942"/>
                    <a:pt x="894" y="6001"/>
                  </a:cubicBezTo>
                  <a:cubicBezTo>
                    <a:pt x="667" y="5953"/>
                    <a:pt x="501" y="5882"/>
                    <a:pt x="453" y="5799"/>
                  </a:cubicBezTo>
                  <a:cubicBezTo>
                    <a:pt x="441" y="5775"/>
                    <a:pt x="489" y="5703"/>
                    <a:pt x="501" y="5668"/>
                  </a:cubicBezTo>
                  <a:cubicBezTo>
                    <a:pt x="548" y="5608"/>
                    <a:pt x="572" y="5608"/>
                    <a:pt x="608" y="5608"/>
                  </a:cubicBezTo>
                  <a:close/>
                  <a:moveTo>
                    <a:pt x="5073" y="0"/>
                  </a:moveTo>
                  <a:cubicBezTo>
                    <a:pt x="4477" y="0"/>
                    <a:pt x="3906" y="238"/>
                    <a:pt x="3477" y="655"/>
                  </a:cubicBezTo>
                  <a:cubicBezTo>
                    <a:pt x="3049" y="1084"/>
                    <a:pt x="2822" y="1632"/>
                    <a:pt x="2822" y="2239"/>
                  </a:cubicBezTo>
                  <a:cubicBezTo>
                    <a:pt x="2822" y="2834"/>
                    <a:pt x="3061" y="3406"/>
                    <a:pt x="3477" y="3834"/>
                  </a:cubicBezTo>
                  <a:cubicBezTo>
                    <a:pt x="3596" y="3953"/>
                    <a:pt x="3727" y="4060"/>
                    <a:pt x="3882" y="4144"/>
                  </a:cubicBezTo>
                  <a:cubicBezTo>
                    <a:pt x="3775" y="4179"/>
                    <a:pt x="3668" y="4203"/>
                    <a:pt x="3584" y="4239"/>
                  </a:cubicBezTo>
                  <a:cubicBezTo>
                    <a:pt x="3489" y="4263"/>
                    <a:pt x="3453" y="4358"/>
                    <a:pt x="3477" y="4441"/>
                  </a:cubicBezTo>
                  <a:cubicBezTo>
                    <a:pt x="3505" y="4515"/>
                    <a:pt x="3561" y="4560"/>
                    <a:pt x="3629" y="4560"/>
                  </a:cubicBezTo>
                  <a:cubicBezTo>
                    <a:pt x="3649" y="4560"/>
                    <a:pt x="3670" y="4557"/>
                    <a:pt x="3692" y="4549"/>
                  </a:cubicBezTo>
                  <a:cubicBezTo>
                    <a:pt x="4138" y="4400"/>
                    <a:pt x="4608" y="4325"/>
                    <a:pt x="5079" y="4325"/>
                  </a:cubicBezTo>
                  <a:cubicBezTo>
                    <a:pt x="5549" y="4325"/>
                    <a:pt x="6019" y="4400"/>
                    <a:pt x="6466" y="4549"/>
                  </a:cubicBezTo>
                  <a:cubicBezTo>
                    <a:pt x="6490" y="4549"/>
                    <a:pt x="6501" y="4560"/>
                    <a:pt x="6525" y="4560"/>
                  </a:cubicBezTo>
                  <a:cubicBezTo>
                    <a:pt x="6609" y="4560"/>
                    <a:pt x="6668" y="4525"/>
                    <a:pt x="6680" y="4441"/>
                  </a:cubicBezTo>
                  <a:cubicBezTo>
                    <a:pt x="6704" y="4358"/>
                    <a:pt x="6668" y="4263"/>
                    <a:pt x="6573" y="4239"/>
                  </a:cubicBezTo>
                  <a:cubicBezTo>
                    <a:pt x="6466" y="4203"/>
                    <a:pt x="6370" y="4179"/>
                    <a:pt x="6275" y="4144"/>
                  </a:cubicBezTo>
                  <a:cubicBezTo>
                    <a:pt x="6406" y="4060"/>
                    <a:pt x="6549" y="3953"/>
                    <a:pt x="6680" y="3834"/>
                  </a:cubicBezTo>
                  <a:cubicBezTo>
                    <a:pt x="6787" y="3727"/>
                    <a:pt x="6882" y="3608"/>
                    <a:pt x="6966" y="3477"/>
                  </a:cubicBezTo>
                  <a:cubicBezTo>
                    <a:pt x="7002" y="3489"/>
                    <a:pt x="7049" y="3489"/>
                    <a:pt x="7097" y="3513"/>
                  </a:cubicBezTo>
                  <a:lnTo>
                    <a:pt x="7275" y="3548"/>
                  </a:lnTo>
                  <a:lnTo>
                    <a:pt x="7275" y="3572"/>
                  </a:lnTo>
                  <a:cubicBezTo>
                    <a:pt x="7204" y="3953"/>
                    <a:pt x="7204" y="4287"/>
                    <a:pt x="7287" y="4560"/>
                  </a:cubicBezTo>
                  <a:cubicBezTo>
                    <a:pt x="7359" y="4822"/>
                    <a:pt x="7513" y="5025"/>
                    <a:pt x="7716" y="5180"/>
                  </a:cubicBezTo>
                  <a:cubicBezTo>
                    <a:pt x="7954" y="5358"/>
                    <a:pt x="8252" y="5430"/>
                    <a:pt x="8526" y="5430"/>
                  </a:cubicBezTo>
                  <a:cubicBezTo>
                    <a:pt x="8728" y="5430"/>
                    <a:pt x="8907" y="5382"/>
                    <a:pt x="9049" y="5311"/>
                  </a:cubicBezTo>
                  <a:cubicBezTo>
                    <a:pt x="9192" y="5215"/>
                    <a:pt x="9323" y="5037"/>
                    <a:pt x="9430" y="4763"/>
                  </a:cubicBezTo>
                  <a:cubicBezTo>
                    <a:pt x="9478" y="4822"/>
                    <a:pt x="9526" y="4882"/>
                    <a:pt x="9561" y="4930"/>
                  </a:cubicBezTo>
                  <a:cubicBezTo>
                    <a:pt x="9740" y="5168"/>
                    <a:pt x="9859" y="5418"/>
                    <a:pt x="9954" y="5692"/>
                  </a:cubicBezTo>
                  <a:cubicBezTo>
                    <a:pt x="10002" y="5858"/>
                    <a:pt x="10133" y="5977"/>
                    <a:pt x="10300" y="6037"/>
                  </a:cubicBezTo>
                  <a:lnTo>
                    <a:pt x="10752" y="6192"/>
                  </a:lnTo>
                  <a:cubicBezTo>
                    <a:pt x="10871" y="6239"/>
                    <a:pt x="10966" y="6334"/>
                    <a:pt x="10966" y="6465"/>
                  </a:cubicBezTo>
                  <a:lnTo>
                    <a:pt x="10966" y="7239"/>
                  </a:lnTo>
                  <a:cubicBezTo>
                    <a:pt x="10966" y="7382"/>
                    <a:pt x="10895" y="7477"/>
                    <a:pt x="10752" y="7525"/>
                  </a:cubicBezTo>
                  <a:lnTo>
                    <a:pt x="10014" y="7763"/>
                  </a:lnTo>
                  <a:cubicBezTo>
                    <a:pt x="9895" y="7811"/>
                    <a:pt x="9788" y="7882"/>
                    <a:pt x="9728" y="8001"/>
                  </a:cubicBezTo>
                  <a:cubicBezTo>
                    <a:pt x="9430" y="8513"/>
                    <a:pt x="8966" y="8930"/>
                    <a:pt x="8359" y="9252"/>
                  </a:cubicBezTo>
                  <a:cubicBezTo>
                    <a:pt x="8287" y="9287"/>
                    <a:pt x="8240" y="9359"/>
                    <a:pt x="8228" y="9430"/>
                  </a:cubicBezTo>
                  <a:lnTo>
                    <a:pt x="7990" y="10692"/>
                  </a:lnTo>
                  <a:cubicBezTo>
                    <a:pt x="7990" y="10728"/>
                    <a:pt x="7954" y="10752"/>
                    <a:pt x="7918" y="10752"/>
                  </a:cubicBezTo>
                  <a:lnTo>
                    <a:pt x="7144" y="10752"/>
                  </a:lnTo>
                  <a:cubicBezTo>
                    <a:pt x="7109" y="10752"/>
                    <a:pt x="7085" y="10728"/>
                    <a:pt x="7061" y="10692"/>
                  </a:cubicBezTo>
                  <a:lnTo>
                    <a:pt x="6930" y="10002"/>
                  </a:lnTo>
                  <a:cubicBezTo>
                    <a:pt x="6897" y="9868"/>
                    <a:pt x="6800" y="9786"/>
                    <a:pt x="6661" y="9786"/>
                  </a:cubicBezTo>
                  <a:cubicBezTo>
                    <a:pt x="6652" y="9786"/>
                    <a:pt x="6642" y="9787"/>
                    <a:pt x="6632" y="9787"/>
                  </a:cubicBezTo>
                  <a:cubicBezTo>
                    <a:pt x="6299" y="9835"/>
                    <a:pt x="5954" y="9859"/>
                    <a:pt x="5608" y="9859"/>
                  </a:cubicBezTo>
                  <a:cubicBezTo>
                    <a:pt x="5358" y="9859"/>
                    <a:pt x="5097" y="9847"/>
                    <a:pt x="4846" y="9823"/>
                  </a:cubicBezTo>
                  <a:cubicBezTo>
                    <a:pt x="4833" y="9821"/>
                    <a:pt x="4819" y="9819"/>
                    <a:pt x="4806" y="9819"/>
                  </a:cubicBezTo>
                  <a:cubicBezTo>
                    <a:pt x="4692" y="9819"/>
                    <a:pt x="4593" y="9908"/>
                    <a:pt x="4561" y="10025"/>
                  </a:cubicBezTo>
                  <a:lnTo>
                    <a:pt x="4442" y="10692"/>
                  </a:lnTo>
                  <a:cubicBezTo>
                    <a:pt x="4442" y="10728"/>
                    <a:pt x="4418" y="10752"/>
                    <a:pt x="4370" y="10752"/>
                  </a:cubicBezTo>
                  <a:lnTo>
                    <a:pt x="3596" y="10752"/>
                  </a:lnTo>
                  <a:cubicBezTo>
                    <a:pt x="3573" y="10752"/>
                    <a:pt x="3537" y="10728"/>
                    <a:pt x="3525" y="10692"/>
                  </a:cubicBezTo>
                  <a:lnTo>
                    <a:pt x="3299" y="9502"/>
                  </a:lnTo>
                  <a:cubicBezTo>
                    <a:pt x="3287" y="9430"/>
                    <a:pt x="3239" y="9359"/>
                    <a:pt x="3168" y="9323"/>
                  </a:cubicBezTo>
                  <a:cubicBezTo>
                    <a:pt x="2108" y="8763"/>
                    <a:pt x="1560" y="7823"/>
                    <a:pt x="1560" y="6620"/>
                  </a:cubicBezTo>
                  <a:cubicBezTo>
                    <a:pt x="1560" y="6013"/>
                    <a:pt x="1691" y="5477"/>
                    <a:pt x="1965" y="5013"/>
                  </a:cubicBezTo>
                  <a:cubicBezTo>
                    <a:pt x="2215" y="4584"/>
                    <a:pt x="2572" y="4239"/>
                    <a:pt x="3037" y="3965"/>
                  </a:cubicBezTo>
                  <a:cubicBezTo>
                    <a:pt x="3108" y="3929"/>
                    <a:pt x="3132" y="3822"/>
                    <a:pt x="3096" y="3751"/>
                  </a:cubicBezTo>
                  <a:cubicBezTo>
                    <a:pt x="3065" y="3696"/>
                    <a:pt x="3008" y="3667"/>
                    <a:pt x="2952" y="3667"/>
                  </a:cubicBezTo>
                  <a:cubicBezTo>
                    <a:pt x="2923" y="3667"/>
                    <a:pt x="2895" y="3675"/>
                    <a:pt x="2870" y="3691"/>
                  </a:cubicBezTo>
                  <a:cubicBezTo>
                    <a:pt x="1977" y="4203"/>
                    <a:pt x="1429" y="5013"/>
                    <a:pt x="1275" y="6025"/>
                  </a:cubicBezTo>
                  <a:lnTo>
                    <a:pt x="1227" y="6025"/>
                  </a:lnTo>
                  <a:cubicBezTo>
                    <a:pt x="1227" y="5918"/>
                    <a:pt x="1215" y="5799"/>
                    <a:pt x="1167" y="5692"/>
                  </a:cubicBezTo>
                  <a:cubicBezTo>
                    <a:pt x="1084" y="5453"/>
                    <a:pt x="870" y="5299"/>
                    <a:pt x="667" y="5263"/>
                  </a:cubicBezTo>
                  <a:cubicBezTo>
                    <a:pt x="654" y="5262"/>
                    <a:pt x="640" y="5261"/>
                    <a:pt x="626" y="5261"/>
                  </a:cubicBezTo>
                  <a:cubicBezTo>
                    <a:pt x="474" y="5261"/>
                    <a:pt x="326" y="5323"/>
                    <a:pt x="239" y="5465"/>
                  </a:cubicBezTo>
                  <a:cubicBezTo>
                    <a:pt x="72" y="5668"/>
                    <a:pt x="96" y="5834"/>
                    <a:pt x="144" y="5942"/>
                  </a:cubicBezTo>
                  <a:cubicBezTo>
                    <a:pt x="239" y="6096"/>
                    <a:pt x="441" y="6239"/>
                    <a:pt x="798" y="6311"/>
                  </a:cubicBezTo>
                  <a:cubicBezTo>
                    <a:pt x="786" y="6323"/>
                    <a:pt x="786" y="6334"/>
                    <a:pt x="775" y="6358"/>
                  </a:cubicBezTo>
                  <a:cubicBezTo>
                    <a:pt x="560" y="6620"/>
                    <a:pt x="310" y="6680"/>
                    <a:pt x="155" y="6680"/>
                  </a:cubicBezTo>
                  <a:cubicBezTo>
                    <a:pt x="72" y="6680"/>
                    <a:pt x="1" y="6751"/>
                    <a:pt x="1" y="6858"/>
                  </a:cubicBezTo>
                  <a:cubicBezTo>
                    <a:pt x="1" y="6954"/>
                    <a:pt x="72" y="7025"/>
                    <a:pt x="155" y="7037"/>
                  </a:cubicBezTo>
                  <a:lnTo>
                    <a:pt x="191" y="7037"/>
                  </a:lnTo>
                  <a:cubicBezTo>
                    <a:pt x="394" y="7037"/>
                    <a:pt x="715" y="6966"/>
                    <a:pt x="1025" y="6573"/>
                  </a:cubicBezTo>
                  <a:cubicBezTo>
                    <a:pt x="1072" y="6513"/>
                    <a:pt x="1108" y="6442"/>
                    <a:pt x="1144" y="6382"/>
                  </a:cubicBezTo>
                  <a:cubicBezTo>
                    <a:pt x="1167" y="6382"/>
                    <a:pt x="1203" y="6382"/>
                    <a:pt x="1227" y="6394"/>
                  </a:cubicBezTo>
                  <a:cubicBezTo>
                    <a:pt x="1227" y="6489"/>
                    <a:pt x="1215" y="6573"/>
                    <a:pt x="1215" y="6668"/>
                  </a:cubicBezTo>
                  <a:cubicBezTo>
                    <a:pt x="1215" y="7347"/>
                    <a:pt x="1382" y="7954"/>
                    <a:pt x="1703" y="8478"/>
                  </a:cubicBezTo>
                  <a:cubicBezTo>
                    <a:pt x="2001" y="8954"/>
                    <a:pt x="2441" y="9359"/>
                    <a:pt x="2977" y="9644"/>
                  </a:cubicBezTo>
                  <a:lnTo>
                    <a:pt x="3192" y="10799"/>
                  </a:lnTo>
                  <a:cubicBezTo>
                    <a:pt x="3227" y="11002"/>
                    <a:pt x="3406" y="11133"/>
                    <a:pt x="3596" y="11133"/>
                  </a:cubicBezTo>
                  <a:lnTo>
                    <a:pt x="4370" y="11133"/>
                  </a:lnTo>
                  <a:cubicBezTo>
                    <a:pt x="4561" y="11133"/>
                    <a:pt x="4727" y="11002"/>
                    <a:pt x="4775" y="10799"/>
                  </a:cubicBezTo>
                  <a:lnTo>
                    <a:pt x="4894" y="10204"/>
                  </a:lnTo>
                  <a:cubicBezTo>
                    <a:pt x="5132" y="10240"/>
                    <a:pt x="5370" y="10252"/>
                    <a:pt x="5620" y="10252"/>
                  </a:cubicBezTo>
                  <a:cubicBezTo>
                    <a:pt x="5966" y="10252"/>
                    <a:pt x="6311" y="10228"/>
                    <a:pt x="6632" y="10180"/>
                  </a:cubicBezTo>
                  <a:lnTo>
                    <a:pt x="6751" y="10823"/>
                  </a:lnTo>
                  <a:cubicBezTo>
                    <a:pt x="6787" y="11014"/>
                    <a:pt x="6966" y="11145"/>
                    <a:pt x="7156" y="11145"/>
                  </a:cubicBezTo>
                  <a:lnTo>
                    <a:pt x="7930" y="11145"/>
                  </a:lnTo>
                  <a:cubicBezTo>
                    <a:pt x="8121" y="11145"/>
                    <a:pt x="8287" y="11014"/>
                    <a:pt x="8335" y="10823"/>
                  </a:cubicBezTo>
                  <a:lnTo>
                    <a:pt x="8573" y="9585"/>
                  </a:lnTo>
                  <a:cubicBezTo>
                    <a:pt x="9228" y="9240"/>
                    <a:pt x="9716" y="8775"/>
                    <a:pt x="10038" y="8228"/>
                  </a:cubicBezTo>
                  <a:cubicBezTo>
                    <a:pt x="10073" y="8180"/>
                    <a:pt x="10097" y="8156"/>
                    <a:pt x="10145" y="8132"/>
                  </a:cubicBezTo>
                  <a:lnTo>
                    <a:pt x="10895" y="7894"/>
                  </a:lnTo>
                  <a:cubicBezTo>
                    <a:pt x="11145" y="7811"/>
                    <a:pt x="11323" y="7573"/>
                    <a:pt x="11323" y="7299"/>
                  </a:cubicBezTo>
                  <a:lnTo>
                    <a:pt x="11323" y="6525"/>
                  </a:lnTo>
                  <a:cubicBezTo>
                    <a:pt x="11312" y="6251"/>
                    <a:pt x="11133" y="6013"/>
                    <a:pt x="10871" y="5918"/>
                  </a:cubicBezTo>
                  <a:lnTo>
                    <a:pt x="10419" y="5775"/>
                  </a:lnTo>
                  <a:cubicBezTo>
                    <a:pt x="10359" y="5763"/>
                    <a:pt x="10311" y="5715"/>
                    <a:pt x="10300" y="5644"/>
                  </a:cubicBezTo>
                  <a:cubicBezTo>
                    <a:pt x="10192" y="5322"/>
                    <a:pt x="10061" y="5049"/>
                    <a:pt x="9859" y="4775"/>
                  </a:cubicBezTo>
                  <a:cubicBezTo>
                    <a:pt x="9776" y="4656"/>
                    <a:pt x="9680" y="4537"/>
                    <a:pt x="9561" y="4429"/>
                  </a:cubicBezTo>
                  <a:cubicBezTo>
                    <a:pt x="9645" y="4132"/>
                    <a:pt x="9669" y="3798"/>
                    <a:pt x="9669" y="3501"/>
                  </a:cubicBezTo>
                  <a:cubicBezTo>
                    <a:pt x="9669" y="3084"/>
                    <a:pt x="9585" y="2822"/>
                    <a:pt x="9418" y="2739"/>
                  </a:cubicBezTo>
                  <a:cubicBezTo>
                    <a:pt x="9384" y="2722"/>
                    <a:pt x="9329" y="2693"/>
                    <a:pt x="9204" y="2693"/>
                  </a:cubicBezTo>
                  <a:cubicBezTo>
                    <a:pt x="8980" y="2693"/>
                    <a:pt x="8533" y="2787"/>
                    <a:pt x="7585" y="3215"/>
                  </a:cubicBezTo>
                  <a:cubicBezTo>
                    <a:pt x="7561" y="3227"/>
                    <a:pt x="7513" y="3239"/>
                    <a:pt x="7478" y="3275"/>
                  </a:cubicBezTo>
                  <a:cubicBezTo>
                    <a:pt x="7383" y="3239"/>
                    <a:pt x="7287" y="3227"/>
                    <a:pt x="7180" y="3191"/>
                  </a:cubicBezTo>
                  <a:cubicBezTo>
                    <a:pt x="7168" y="3191"/>
                    <a:pt x="7156" y="3191"/>
                    <a:pt x="7144" y="3179"/>
                  </a:cubicBezTo>
                  <a:cubicBezTo>
                    <a:pt x="7263" y="2929"/>
                    <a:pt x="7335" y="2644"/>
                    <a:pt x="7347" y="2346"/>
                  </a:cubicBezTo>
                  <a:cubicBezTo>
                    <a:pt x="7347" y="2263"/>
                    <a:pt x="7287" y="2179"/>
                    <a:pt x="7180" y="2167"/>
                  </a:cubicBezTo>
                  <a:cubicBezTo>
                    <a:pt x="7097" y="2167"/>
                    <a:pt x="7025" y="2227"/>
                    <a:pt x="7002" y="2334"/>
                  </a:cubicBezTo>
                  <a:cubicBezTo>
                    <a:pt x="6990" y="2810"/>
                    <a:pt x="6787" y="3251"/>
                    <a:pt x="6442" y="3596"/>
                  </a:cubicBezTo>
                  <a:cubicBezTo>
                    <a:pt x="6228" y="3810"/>
                    <a:pt x="5989" y="3953"/>
                    <a:pt x="5739" y="4048"/>
                  </a:cubicBezTo>
                  <a:cubicBezTo>
                    <a:pt x="5525" y="4019"/>
                    <a:pt x="5302" y="4004"/>
                    <a:pt x="5079" y="4004"/>
                  </a:cubicBezTo>
                  <a:cubicBezTo>
                    <a:pt x="4855" y="4004"/>
                    <a:pt x="4632" y="4019"/>
                    <a:pt x="4418" y="4048"/>
                  </a:cubicBezTo>
                  <a:cubicBezTo>
                    <a:pt x="4168" y="3953"/>
                    <a:pt x="3930" y="3810"/>
                    <a:pt x="3715" y="3596"/>
                  </a:cubicBezTo>
                  <a:cubicBezTo>
                    <a:pt x="3358" y="3239"/>
                    <a:pt x="3156" y="2751"/>
                    <a:pt x="3156" y="2239"/>
                  </a:cubicBezTo>
                  <a:cubicBezTo>
                    <a:pt x="3156" y="1739"/>
                    <a:pt x="3346" y="1251"/>
                    <a:pt x="3715" y="893"/>
                  </a:cubicBezTo>
                  <a:cubicBezTo>
                    <a:pt x="4073" y="536"/>
                    <a:pt x="4561" y="322"/>
                    <a:pt x="5073" y="322"/>
                  </a:cubicBezTo>
                  <a:cubicBezTo>
                    <a:pt x="5573" y="322"/>
                    <a:pt x="6073" y="512"/>
                    <a:pt x="6430" y="893"/>
                  </a:cubicBezTo>
                  <a:cubicBezTo>
                    <a:pt x="6573" y="1036"/>
                    <a:pt x="6692" y="1203"/>
                    <a:pt x="6787" y="1381"/>
                  </a:cubicBezTo>
                  <a:cubicBezTo>
                    <a:pt x="6813" y="1433"/>
                    <a:pt x="6870" y="1472"/>
                    <a:pt x="6930" y="1472"/>
                  </a:cubicBezTo>
                  <a:cubicBezTo>
                    <a:pt x="6954" y="1472"/>
                    <a:pt x="6978" y="1466"/>
                    <a:pt x="7002" y="1453"/>
                  </a:cubicBezTo>
                  <a:cubicBezTo>
                    <a:pt x="7085" y="1405"/>
                    <a:pt x="7121" y="1322"/>
                    <a:pt x="7085" y="1227"/>
                  </a:cubicBezTo>
                  <a:cubicBezTo>
                    <a:pt x="6978" y="1024"/>
                    <a:pt x="6823" y="834"/>
                    <a:pt x="6668" y="655"/>
                  </a:cubicBezTo>
                  <a:cubicBezTo>
                    <a:pt x="6228" y="215"/>
                    <a:pt x="5680" y="0"/>
                    <a:pt x="5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10741;p100">
              <a:extLst>
                <a:ext uri="{FF2B5EF4-FFF2-40B4-BE49-F238E27FC236}">
                  <a16:creationId xmlns:a16="http://schemas.microsoft.com/office/drawing/2014/main" id="{D4A5F9DB-B1B1-8F27-A334-19A2EF2E5589}"/>
                </a:ext>
              </a:extLst>
            </p:cNvPr>
            <p:cNvSpPr/>
            <p:nvPr/>
          </p:nvSpPr>
          <p:spPr>
            <a:xfrm>
              <a:off x="4829299" y="2324485"/>
              <a:ext cx="42393" cy="75291"/>
            </a:xfrm>
            <a:custGeom>
              <a:avLst/>
              <a:gdLst/>
              <a:ahLst/>
              <a:cxnLst/>
              <a:rect l="l" t="t" r="r" b="b"/>
              <a:pathLst>
                <a:path w="1335" h="2371" extrusionOk="0">
                  <a:moveTo>
                    <a:pt x="644" y="417"/>
                  </a:moveTo>
                  <a:lnTo>
                    <a:pt x="644" y="941"/>
                  </a:lnTo>
                  <a:cubicBezTo>
                    <a:pt x="501" y="882"/>
                    <a:pt x="370" y="822"/>
                    <a:pt x="370" y="656"/>
                  </a:cubicBezTo>
                  <a:cubicBezTo>
                    <a:pt x="370" y="513"/>
                    <a:pt x="489" y="441"/>
                    <a:pt x="644" y="417"/>
                  </a:cubicBezTo>
                  <a:close/>
                  <a:moveTo>
                    <a:pt x="786" y="1322"/>
                  </a:moveTo>
                  <a:cubicBezTo>
                    <a:pt x="929" y="1382"/>
                    <a:pt x="1036" y="1477"/>
                    <a:pt x="1036" y="1656"/>
                  </a:cubicBezTo>
                  <a:cubicBezTo>
                    <a:pt x="1036" y="1810"/>
                    <a:pt x="929" y="1906"/>
                    <a:pt x="786" y="1941"/>
                  </a:cubicBezTo>
                  <a:lnTo>
                    <a:pt x="786" y="1322"/>
                  </a:lnTo>
                  <a:close/>
                  <a:moveTo>
                    <a:pt x="703" y="1"/>
                  </a:moveTo>
                  <a:cubicBezTo>
                    <a:pt x="655" y="1"/>
                    <a:pt x="620" y="36"/>
                    <a:pt x="620" y="60"/>
                  </a:cubicBezTo>
                  <a:lnTo>
                    <a:pt x="620" y="156"/>
                  </a:lnTo>
                  <a:cubicBezTo>
                    <a:pt x="334" y="179"/>
                    <a:pt x="60" y="334"/>
                    <a:pt x="60" y="691"/>
                  </a:cubicBezTo>
                  <a:cubicBezTo>
                    <a:pt x="60" y="1060"/>
                    <a:pt x="346" y="1168"/>
                    <a:pt x="620" y="1251"/>
                  </a:cubicBezTo>
                  <a:lnTo>
                    <a:pt x="620" y="1941"/>
                  </a:lnTo>
                  <a:cubicBezTo>
                    <a:pt x="322" y="1906"/>
                    <a:pt x="239" y="1715"/>
                    <a:pt x="143" y="1715"/>
                  </a:cubicBezTo>
                  <a:cubicBezTo>
                    <a:pt x="60" y="1715"/>
                    <a:pt x="1" y="1810"/>
                    <a:pt x="1" y="1882"/>
                  </a:cubicBezTo>
                  <a:cubicBezTo>
                    <a:pt x="1" y="2025"/>
                    <a:pt x="239" y="2227"/>
                    <a:pt x="620" y="2227"/>
                  </a:cubicBezTo>
                  <a:lnTo>
                    <a:pt x="620" y="2311"/>
                  </a:lnTo>
                  <a:cubicBezTo>
                    <a:pt x="620" y="2346"/>
                    <a:pt x="644" y="2370"/>
                    <a:pt x="703" y="2370"/>
                  </a:cubicBezTo>
                  <a:cubicBezTo>
                    <a:pt x="751" y="2370"/>
                    <a:pt x="798" y="2346"/>
                    <a:pt x="798" y="2311"/>
                  </a:cubicBezTo>
                  <a:lnTo>
                    <a:pt x="798" y="2203"/>
                  </a:lnTo>
                  <a:cubicBezTo>
                    <a:pt x="1108" y="2168"/>
                    <a:pt x="1310" y="1965"/>
                    <a:pt x="1310" y="1608"/>
                  </a:cubicBezTo>
                  <a:cubicBezTo>
                    <a:pt x="1334" y="1227"/>
                    <a:pt x="1048" y="1096"/>
                    <a:pt x="798" y="1001"/>
                  </a:cubicBezTo>
                  <a:lnTo>
                    <a:pt x="798" y="406"/>
                  </a:lnTo>
                  <a:cubicBezTo>
                    <a:pt x="1001" y="417"/>
                    <a:pt x="1084" y="513"/>
                    <a:pt x="1144" y="513"/>
                  </a:cubicBezTo>
                  <a:cubicBezTo>
                    <a:pt x="1227" y="513"/>
                    <a:pt x="1275" y="406"/>
                    <a:pt x="1275" y="346"/>
                  </a:cubicBezTo>
                  <a:cubicBezTo>
                    <a:pt x="1275" y="203"/>
                    <a:pt x="989" y="144"/>
                    <a:pt x="798" y="144"/>
                  </a:cubicBezTo>
                  <a:lnTo>
                    <a:pt x="798" y="60"/>
                  </a:lnTo>
                  <a:cubicBezTo>
                    <a:pt x="798" y="36"/>
                    <a:pt x="751" y="1"/>
                    <a:pt x="7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1" name="Google Shape;10998;p100">
            <a:extLst>
              <a:ext uri="{FF2B5EF4-FFF2-40B4-BE49-F238E27FC236}">
                <a16:creationId xmlns:a16="http://schemas.microsoft.com/office/drawing/2014/main" id="{DE15F9B3-D73A-09DE-6A6F-E5A7C4677219}"/>
              </a:ext>
            </a:extLst>
          </p:cNvPr>
          <p:cNvGrpSpPr/>
          <p:nvPr/>
        </p:nvGrpSpPr>
        <p:grpSpPr>
          <a:xfrm>
            <a:off x="7942857" y="3390582"/>
            <a:ext cx="372073" cy="355243"/>
            <a:chOff x="7390435" y="3680868"/>
            <a:chExt cx="372073" cy="355243"/>
          </a:xfrm>
          <a:solidFill>
            <a:schemeClr val="accent6"/>
          </a:solidFill>
        </p:grpSpPr>
        <p:sp>
          <p:nvSpPr>
            <p:cNvPr id="4103" name="Google Shape;10999;p100">
              <a:extLst>
                <a:ext uri="{FF2B5EF4-FFF2-40B4-BE49-F238E27FC236}">
                  <a16:creationId xmlns:a16="http://schemas.microsoft.com/office/drawing/2014/main" id="{12782545-F713-5327-CF01-0DFBB7853FDF}"/>
                </a:ext>
              </a:extLst>
            </p:cNvPr>
            <p:cNvSpPr/>
            <p:nvPr/>
          </p:nvSpPr>
          <p:spPr>
            <a:xfrm>
              <a:off x="7390435" y="3744950"/>
              <a:ext cx="294178" cy="291162"/>
            </a:xfrm>
            <a:custGeom>
              <a:avLst/>
              <a:gdLst/>
              <a:ahLst/>
              <a:cxnLst/>
              <a:rect l="l" t="t" r="r" b="b"/>
              <a:pathLst>
                <a:path w="9264" h="9169" extrusionOk="0">
                  <a:moveTo>
                    <a:pt x="4668" y="0"/>
                  </a:moveTo>
                  <a:cubicBezTo>
                    <a:pt x="3441" y="0"/>
                    <a:pt x="2287" y="477"/>
                    <a:pt x="1417" y="1334"/>
                  </a:cubicBezTo>
                  <a:cubicBezTo>
                    <a:pt x="1358" y="1393"/>
                    <a:pt x="1358" y="1501"/>
                    <a:pt x="1417" y="1572"/>
                  </a:cubicBezTo>
                  <a:cubicBezTo>
                    <a:pt x="1447" y="1602"/>
                    <a:pt x="1489" y="1617"/>
                    <a:pt x="1532" y="1617"/>
                  </a:cubicBezTo>
                  <a:cubicBezTo>
                    <a:pt x="1575" y="1617"/>
                    <a:pt x="1620" y="1602"/>
                    <a:pt x="1655" y="1572"/>
                  </a:cubicBezTo>
                  <a:cubicBezTo>
                    <a:pt x="2465" y="774"/>
                    <a:pt x="3537" y="322"/>
                    <a:pt x="4668" y="322"/>
                  </a:cubicBezTo>
                  <a:cubicBezTo>
                    <a:pt x="5799" y="322"/>
                    <a:pt x="6870" y="774"/>
                    <a:pt x="7668" y="1572"/>
                  </a:cubicBezTo>
                  <a:cubicBezTo>
                    <a:pt x="8478" y="2382"/>
                    <a:pt x="8918" y="3453"/>
                    <a:pt x="8918" y="4584"/>
                  </a:cubicBezTo>
                  <a:cubicBezTo>
                    <a:pt x="8918" y="5715"/>
                    <a:pt x="8478" y="6787"/>
                    <a:pt x="7668" y="7585"/>
                  </a:cubicBezTo>
                  <a:cubicBezTo>
                    <a:pt x="6841" y="8412"/>
                    <a:pt x="5751" y="8826"/>
                    <a:pt x="4662" y="8826"/>
                  </a:cubicBezTo>
                  <a:cubicBezTo>
                    <a:pt x="3572" y="8826"/>
                    <a:pt x="2483" y="8412"/>
                    <a:pt x="1655" y="7585"/>
                  </a:cubicBezTo>
                  <a:cubicBezTo>
                    <a:pt x="953" y="6882"/>
                    <a:pt x="524" y="5965"/>
                    <a:pt x="441" y="4977"/>
                  </a:cubicBezTo>
                  <a:cubicBezTo>
                    <a:pt x="346" y="4013"/>
                    <a:pt x="596" y="3037"/>
                    <a:pt x="1132" y="2227"/>
                  </a:cubicBezTo>
                  <a:cubicBezTo>
                    <a:pt x="1179" y="2155"/>
                    <a:pt x="1167" y="2048"/>
                    <a:pt x="1096" y="1989"/>
                  </a:cubicBezTo>
                  <a:cubicBezTo>
                    <a:pt x="1066" y="1972"/>
                    <a:pt x="1035" y="1964"/>
                    <a:pt x="1005" y="1964"/>
                  </a:cubicBezTo>
                  <a:cubicBezTo>
                    <a:pt x="950" y="1964"/>
                    <a:pt x="896" y="1990"/>
                    <a:pt x="858" y="2036"/>
                  </a:cubicBezTo>
                  <a:cubicBezTo>
                    <a:pt x="274" y="2894"/>
                    <a:pt x="1" y="3953"/>
                    <a:pt x="108" y="5013"/>
                  </a:cubicBezTo>
                  <a:cubicBezTo>
                    <a:pt x="215" y="6073"/>
                    <a:pt x="679" y="7085"/>
                    <a:pt x="1429" y="7823"/>
                  </a:cubicBezTo>
                  <a:cubicBezTo>
                    <a:pt x="2322" y="8716"/>
                    <a:pt x="3501" y="9168"/>
                    <a:pt x="4680" y="9168"/>
                  </a:cubicBezTo>
                  <a:cubicBezTo>
                    <a:pt x="5858" y="9168"/>
                    <a:pt x="7025" y="8716"/>
                    <a:pt x="7918" y="7823"/>
                  </a:cubicBezTo>
                  <a:cubicBezTo>
                    <a:pt x="8787" y="6966"/>
                    <a:pt x="9264" y="5799"/>
                    <a:pt x="9264" y="4584"/>
                  </a:cubicBezTo>
                  <a:cubicBezTo>
                    <a:pt x="9264" y="3358"/>
                    <a:pt x="8787" y="2203"/>
                    <a:pt x="7906" y="1334"/>
                  </a:cubicBezTo>
                  <a:cubicBezTo>
                    <a:pt x="7049" y="477"/>
                    <a:pt x="5882" y="0"/>
                    <a:pt x="46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11000;p100">
              <a:extLst>
                <a:ext uri="{FF2B5EF4-FFF2-40B4-BE49-F238E27FC236}">
                  <a16:creationId xmlns:a16="http://schemas.microsoft.com/office/drawing/2014/main" id="{1695DAAC-77B4-298C-07BD-58FC6AD9CA6C}"/>
                </a:ext>
              </a:extLst>
            </p:cNvPr>
            <p:cNvSpPr/>
            <p:nvPr/>
          </p:nvSpPr>
          <p:spPr>
            <a:xfrm>
              <a:off x="7408948" y="3772259"/>
              <a:ext cx="259407" cy="236257"/>
            </a:xfrm>
            <a:custGeom>
              <a:avLst/>
              <a:gdLst/>
              <a:ahLst/>
              <a:cxnLst/>
              <a:rect l="l" t="t" r="r" b="b"/>
              <a:pathLst>
                <a:path w="8169" h="7440" extrusionOk="0">
                  <a:moveTo>
                    <a:pt x="4085" y="319"/>
                  </a:moveTo>
                  <a:cubicBezTo>
                    <a:pt x="4942" y="319"/>
                    <a:pt x="5823" y="653"/>
                    <a:pt x="6478" y="1319"/>
                  </a:cubicBezTo>
                  <a:cubicBezTo>
                    <a:pt x="7800" y="2653"/>
                    <a:pt x="7800" y="4796"/>
                    <a:pt x="6478" y="6117"/>
                  </a:cubicBezTo>
                  <a:cubicBezTo>
                    <a:pt x="5817" y="6778"/>
                    <a:pt x="4951" y="7109"/>
                    <a:pt x="4083" y="7109"/>
                  </a:cubicBezTo>
                  <a:cubicBezTo>
                    <a:pt x="3216" y="7109"/>
                    <a:pt x="2346" y="6778"/>
                    <a:pt x="1680" y="6117"/>
                  </a:cubicBezTo>
                  <a:cubicBezTo>
                    <a:pt x="358" y="4796"/>
                    <a:pt x="358" y="2653"/>
                    <a:pt x="1680" y="1319"/>
                  </a:cubicBezTo>
                  <a:cubicBezTo>
                    <a:pt x="2335" y="664"/>
                    <a:pt x="3216" y="319"/>
                    <a:pt x="4085" y="319"/>
                  </a:cubicBezTo>
                  <a:close/>
                  <a:moveTo>
                    <a:pt x="4088" y="1"/>
                  </a:moveTo>
                  <a:cubicBezTo>
                    <a:pt x="3132" y="1"/>
                    <a:pt x="2174" y="361"/>
                    <a:pt x="1442" y="1081"/>
                  </a:cubicBezTo>
                  <a:cubicBezTo>
                    <a:pt x="1" y="2534"/>
                    <a:pt x="1" y="4891"/>
                    <a:pt x="1442" y="6356"/>
                  </a:cubicBezTo>
                  <a:cubicBezTo>
                    <a:pt x="2180" y="7082"/>
                    <a:pt x="3120" y="7439"/>
                    <a:pt x="4085" y="7439"/>
                  </a:cubicBezTo>
                  <a:cubicBezTo>
                    <a:pt x="5037" y="7439"/>
                    <a:pt x="5978" y="7082"/>
                    <a:pt x="6716" y="6356"/>
                  </a:cubicBezTo>
                  <a:cubicBezTo>
                    <a:pt x="8169" y="4891"/>
                    <a:pt x="8169" y="2546"/>
                    <a:pt x="6716" y="1081"/>
                  </a:cubicBezTo>
                  <a:cubicBezTo>
                    <a:pt x="5996" y="361"/>
                    <a:pt x="5043" y="1"/>
                    <a:pt x="4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11001;p100">
              <a:extLst>
                <a:ext uri="{FF2B5EF4-FFF2-40B4-BE49-F238E27FC236}">
                  <a16:creationId xmlns:a16="http://schemas.microsoft.com/office/drawing/2014/main" id="{D78D966C-0D5B-2B38-173E-2B9BC1E02CC0}"/>
                </a:ext>
              </a:extLst>
            </p:cNvPr>
            <p:cNvSpPr/>
            <p:nvPr/>
          </p:nvSpPr>
          <p:spPr>
            <a:xfrm>
              <a:off x="7487986" y="3680868"/>
              <a:ext cx="274522" cy="259565"/>
            </a:xfrm>
            <a:custGeom>
              <a:avLst/>
              <a:gdLst/>
              <a:ahLst/>
              <a:cxnLst/>
              <a:rect l="l" t="t" r="r" b="b"/>
              <a:pathLst>
                <a:path w="8645" h="8174" extrusionOk="0">
                  <a:moveTo>
                    <a:pt x="3614" y="0"/>
                  </a:moveTo>
                  <a:cubicBezTo>
                    <a:pt x="2438" y="0"/>
                    <a:pt x="1262" y="447"/>
                    <a:pt x="369" y="1340"/>
                  </a:cubicBezTo>
                  <a:cubicBezTo>
                    <a:pt x="262" y="1447"/>
                    <a:pt x="167" y="1566"/>
                    <a:pt x="60" y="1685"/>
                  </a:cubicBezTo>
                  <a:cubicBezTo>
                    <a:pt x="0" y="1756"/>
                    <a:pt x="12" y="1864"/>
                    <a:pt x="84" y="1923"/>
                  </a:cubicBezTo>
                  <a:cubicBezTo>
                    <a:pt x="118" y="1948"/>
                    <a:pt x="155" y="1960"/>
                    <a:pt x="191" y="1960"/>
                  </a:cubicBezTo>
                  <a:cubicBezTo>
                    <a:pt x="240" y="1960"/>
                    <a:pt x="287" y="1936"/>
                    <a:pt x="322" y="1887"/>
                  </a:cubicBezTo>
                  <a:cubicBezTo>
                    <a:pt x="417" y="1792"/>
                    <a:pt x="500" y="1685"/>
                    <a:pt x="608" y="1578"/>
                  </a:cubicBezTo>
                  <a:cubicBezTo>
                    <a:pt x="1435" y="750"/>
                    <a:pt x="2524" y="337"/>
                    <a:pt x="3614" y="337"/>
                  </a:cubicBezTo>
                  <a:cubicBezTo>
                    <a:pt x="4703" y="337"/>
                    <a:pt x="5793" y="750"/>
                    <a:pt x="6620" y="1578"/>
                  </a:cubicBezTo>
                  <a:cubicBezTo>
                    <a:pt x="8275" y="3233"/>
                    <a:pt x="8275" y="5936"/>
                    <a:pt x="6620" y="7591"/>
                  </a:cubicBezTo>
                  <a:cubicBezTo>
                    <a:pt x="6513" y="7698"/>
                    <a:pt x="6418" y="7781"/>
                    <a:pt x="6311" y="7876"/>
                  </a:cubicBezTo>
                  <a:cubicBezTo>
                    <a:pt x="6239" y="7936"/>
                    <a:pt x="6215" y="8043"/>
                    <a:pt x="6275" y="8114"/>
                  </a:cubicBezTo>
                  <a:cubicBezTo>
                    <a:pt x="6311" y="8162"/>
                    <a:pt x="6358" y="8174"/>
                    <a:pt x="6418" y="8174"/>
                  </a:cubicBezTo>
                  <a:cubicBezTo>
                    <a:pt x="6454" y="8174"/>
                    <a:pt x="6489" y="8162"/>
                    <a:pt x="6513" y="8126"/>
                  </a:cubicBezTo>
                  <a:cubicBezTo>
                    <a:pt x="6632" y="8043"/>
                    <a:pt x="6751" y="7936"/>
                    <a:pt x="6858" y="7817"/>
                  </a:cubicBezTo>
                  <a:cubicBezTo>
                    <a:pt x="8644" y="6031"/>
                    <a:pt x="8644" y="3126"/>
                    <a:pt x="6858" y="1340"/>
                  </a:cubicBezTo>
                  <a:cubicBezTo>
                    <a:pt x="5965" y="447"/>
                    <a:pt x="4790" y="0"/>
                    <a:pt x="36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11002;p100">
              <a:extLst>
                <a:ext uri="{FF2B5EF4-FFF2-40B4-BE49-F238E27FC236}">
                  <a16:creationId xmlns:a16="http://schemas.microsoft.com/office/drawing/2014/main" id="{F0E228A3-573F-DEEC-C0AB-38AF93560F20}"/>
                </a:ext>
              </a:extLst>
            </p:cNvPr>
            <p:cNvSpPr/>
            <p:nvPr/>
          </p:nvSpPr>
          <p:spPr>
            <a:xfrm>
              <a:off x="7691758" y="3789502"/>
              <a:ext cx="34073" cy="102918"/>
            </a:xfrm>
            <a:custGeom>
              <a:avLst/>
              <a:gdLst/>
              <a:ahLst/>
              <a:cxnLst/>
              <a:rect l="l" t="t" r="r" b="b"/>
              <a:pathLst>
                <a:path w="1073" h="3241" extrusionOk="0">
                  <a:moveTo>
                    <a:pt x="589" y="1"/>
                  </a:moveTo>
                  <a:cubicBezTo>
                    <a:pt x="580" y="1"/>
                    <a:pt x="570" y="1"/>
                    <a:pt x="560" y="2"/>
                  </a:cubicBezTo>
                  <a:cubicBezTo>
                    <a:pt x="477" y="38"/>
                    <a:pt x="429" y="121"/>
                    <a:pt x="441" y="217"/>
                  </a:cubicBezTo>
                  <a:cubicBezTo>
                    <a:pt x="715" y="1157"/>
                    <a:pt x="560" y="2145"/>
                    <a:pt x="37" y="2967"/>
                  </a:cubicBezTo>
                  <a:cubicBezTo>
                    <a:pt x="1" y="3038"/>
                    <a:pt x="13" y="3146"/>
                    <a:pt x="84" y="3205"/>
                  </a:cubicBezTo>
                  <a:cubicBezTo>
                    <a:pt x="120" y="3217"/>
                    <a:pt x="144" y="3241"/>
                    <a:pt x="167" y="3241"/>
                  </a:cubicBezTo>
                  <a:cubicBezTo>
                    <a:pt x="239" y="3241"/>
                    <a:pt x="275" y="3205"/>
                    <a:pt x="310" y="3158"/>
                  </a:cubicBezTo>
                  <a:cubicBezTo>
                    <a:pt x="906" y="2265"/>
                    <a:pt x="1072" y="1169"/>
                    <a:pt x="775" y="121"/>
                  </a:cubicBezTo>
                  <a:cubicBezTo>
                    <a:pt x="743" y="47"/>
                    <a:pt x="672" y="1"/>
                    <a:pt x="5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11003;p100">
              <a:extLst>
                <a:ext uri="{FF2B5EF4-FFF2-40B4-BE49-F238E27FC236}">
                  <a16:creationId xmlns:a16="http://schemas.microsoft.com/office/drawing/2014/main" id="{AA3E2760-CBBF-7E20-89DD-BA066F8106AF}"/>
                </a:ext>
              </a:extLst>
            </p:cNvPr>
            <p:cNvSpPr/>
            <p:nvPr/>
          </p:nvSpPr>
          <p:spPr>
            <a:xfrm>
              <a:off x="7536000" y="3708082"/>
              <a:ext cx="173192" cy="72052"/>
            </a:xfrm>
            <a:custGeom>
              <a:avLst/>
              <a:gdLst/>
              <a:ahLst/>
              <a:cxnLst/>
              <a:rect l="l" t="t" r="r" b="b"/>
              <a:pathLst>
                <a:path w="5454" h="2269" extrusionOk="0">
                  <a:moveTo>
                    <a:pt x="2121" y="0"/>
                  </a:moveTo>
                  <a:cubicBezTo>
                    <a:pt x="1410" y="0"/>
                    <a:pt x="707" y="204"/>
                    <a:pt x="108" y="590"/>
                  </a:cubicBezTo>
                  <a:cubicBezTo>
                    <a:pt x="36" y="638"/>
                    <a:pt x="0" y="733"/>
                    <a:pt x="60" y="828"/>
                  </a:cubicBezTo>
                  <a:cubicBezTo>
                    <a:pt x="91" y="874"/>
                    <a:pt x="147" y="906"/>
                    <a:pt x="205" y="906"/>
                  </a:cubicBezTo>
                  <a:cubicBezTo>
                    <a:pt x="237" y="906"/>
                    <a:pt x="269" y="897"/>
                    <a:pt x="298" y="876"/>
                  </a:cubicBezTo>
                  <a:cubicBezTo>
                    <a:pt x="841" y="534"/>
                    <a:pt x="1478" y="344"/>
                    <a:pt x="2123" y="344"/>
                  </a:cubicBezTo>
                  <a:cubicBezTo>
                    <a:pt x="2241" y="344"/>
                    <a:pt x="2359" y="351"/>
                    <a:pt x="2477" y="364"/>
                  </a:cubicBezTo>
                  <a:cubicBezTo>
                    <a:pt x="3251" y="435"/>
                    <a:pt x="3977" y="792"/>
                    <a:pt x="4513" y="1328"/>
                  </a:cubicBezTo>
                  <a:cubicBezTo>
                    <a:pt x="4763" y="1590"/>
                    <a:pt x="4977" y="1864"/>
                    <a:pt x="5120" y="2185"/>
                  </a:cubicBezTo>
                  <a:cubicBezTo>
                    <a:pt x="5156" y="2245"/>
                    <a:pt x="5215" y="2269"/>
                    <a:pt x="5275" y="2269"/>
                  </a:cubicBezTo>
                  <a:cubicBezTo>
                    <a:pt x="5299" y="2269"/>
                    <a:pt x="5323" y="2269"/>
                    <a:pt x="5346" y="2257"/>
                  </a:cubicBezTo>
                  <a:cubicBezTo>
                    <a:pt x="5418" y="2197"/>
                    <a:pt x="5453" y="2102"/>
                    <a:pt x="5406" y="2019"/>
                  </a:cubicBezTo>
                  <a:cubicBezTo>
                    <a:pt x="5227" y="1673"/>
                    <a:pt x="5001" y="1364"/>
                    <a:pt x="4739" y="1102"/>
                  </a:cubicBezTo>
                  <a:cubicBezTo>
                    <a:pt x="4144" y="507"/>
                    <a:pt x="3334" y="114"/>
                    <a:pt x="2489" y="18"/>
                  </a:cubicBezTo>
                  <a:cubicBezTo>
                    <a:pt x="2366" y="6"/>
                    <a:pt x="2243" y="0"/>
                    <a:pt x="21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11004;p100">
              <a:extLst>
                <a:ext uri="{FF2B5EF4-FFF2-40B4-BE49-F238E27FC236}">
                  <a16:creationId xmlns:a16="http://schemas.microsoft.com/office/drawing/2014/main" id="{C6D74899-4D96-E91F-51D9-CE80C948DDD2}"/>
                </a:ext>
              </a:extLst>
            </p:cNvPr>
            <p:cNvSpPr/>
            <p:nvPr/>
          </p:nvSpPr>
          <p:spPr>
            <a:xfrm>
              <a:off x="7501228" y="3819415"/>
              <a:ext cx="75640" cy="141437"/>
            </a:xfrm>
            <a:custGeom>
              <a:avLst/>
              <a:gdLst/>
              <a:ahLst/>
              <a:cxnLst/>
              <a:rect l="l" t="t" r="r" b="b"/>
              <a:pathLst>
                <a:path w="2382" h="4454" extrusionOk="0">
                  <a:moveTo>
                    <a:pt x="1012" y="692"/>
                  </a:moveTo>
                  <a:lnTo>
                    <a:pt x="1012" y="2061"/>
                  </a:lnTo>
                  <a:cubicBezTo>
                    <a:pt x="607" y="2001"/>
                    <a:pt x="310" y="1715"/>
                    <a:pt x="310" y="1370"/>
                  </a:cubicBezTo>
                  <a:cubicBezTo>
                    <a:pt x="310" y="1025"/>
                    <a:pt x="607" y="763"/>
                    <a:pt x="1012" y="692"/>
                  </a:cubicBezTo>
                  <a:close/>
                  <a:moveTo>
                    <a:pt x="1357" y="2418"/>
                  </a:moveTo>
                  <a:cubicBezTo>
                    <a:pt x="1750" y="2477"/>
                    <a:pt x="2048" y="2751"/>
                    <a:pt x="2048" y="3097"/>
                  </a:cubicBezTo>
                  <a:cubicBezTo>
                    <a:pt x="2048" y="3430"/>
                    <a:pt x="1738" y="3704"/>
                    <a:pt x="1357" y="3763"/>
                  </a:cubicBezTo>
                  <a:lnTo>
                    <a:pt x="1357" y="2418"/>
                  </a:lnTo>
                  <a:close/>
                  <a:moveTo>
                    <a:pt x="1191" y="1"/>
                  </a:moveTo>
                  <a:cubicBezTo>
                    <a:pt x="1095" y="1"/>
                    <a:pt x="1024" y="72"/>
                    <a:pt x="1024" y="168"/>
                  </a:cubicBezTo>
                  <a:lnTo>
                    <a:pt x="1024" y="358"/>
                  </a:lnTo>
                  <a:cubicBezTo>
                    <a:pt x="441" y="430"/>
                    <a:pt x="0" y="870"/>
                    <a:pt x="0" y="1370"/>
                  </a:cubicBezTo>
                  <a:cubicBezTo>
                    <a:pt x="0" y="1882"/>
                    <a:pt x="441" y="2323"/>
                    <a:pt x="1024" y="2382"/>
                  </a:cubicBezTo>
                  <a:lnTo>
                    <a:pt x="1024" y="3763"/>
                  </a:lnTo>
                  <a:cubicBezTo>
                    <a:pt x="619" y="3704"/>
                    <a:pt x="322" y="3430"/>
                    <a:pt x="322" y="3085"/>
                  </a:cubicBezTo>
                  <a:cubicBezTo>
                    <a:pt x="322" y="2989"/>
                    <a:pt x="250" y="2918"/>
                    <a:pt x="167" y="2918"/>
                  </a:cubicBezTo>
                  <a:cubicBezTo>
                    <a:pt x="71" y="2918"/>
                    <a:pt x="0" y="2989"/>
                    <a:pt x="0" y="3085"/>
                  </a:cubicBezTo>
                  <a:cubicBezTo>
                    <a:pt x="0" y="3609"/>
                    <a:pt x="441" y="4037"/>
                    <a:pt x="1024" y="4097"/>
                  </a:cubicBezTo>
                  <a:lnTo>
                    <a:pt x="1024" y="4287"/>
                  </a:lnTo>
                  <a:cubicBezTo>
                    <a:pt x="1024" y="4371"/>
                    <a:pt x="1095" y="4454"/>
                    <a:pt x="1191" y="4454"/>
                  </a:cubicBezTo>
                  <a:cubicBezTo>
                    <a:pt x="1274" y="4454"/>
                    <a:pt x="1357" y="4371"/>
                    <a:pt x="1357" y="4287"/>
                  </a:cubicBezTo>
                  <a:lnTo>
                    <a:pt x="1357" y="4097"/>
                  </a:lnTo>
                  <a:cubicBezTo>
                    <a:pt x="1929" y="4025"/>
                    <a:pt x="2381" y="3585"/>
                    <a:pt x="2381" y="3085"/>
                  </a:cubicBezTo>
                  <a:cubicBezTo>
                    <a:pt x="2381" y="2573"/>
                    <a:pt x="1929" y="2144"/>
                    <a:pt x="1357" y="2073"/>
                  </a:cubicBezTo>
                  <a:lnTo>
                    <a:pt x="1357" y="692"/>
                  </a:lnTo>
                  <a:cubicBezTo>
                    <a:pt x="1750" y="751"/>
                    <a:pt x="2048" y="1025"/>
                    <a:pt x="2048" y="1370"/>
                  </a:cubicBezTo>
                  <a:cubicBezTo>
                    <a:pt x="2048" y="1465"/>
                    <a:pt x="2131" y="1537"/>
                    <a:pt x="2215" y="1537"/>
                  </a:cubicBezTo>
                  <a:cubicBezTo>
                    <a:pt x="2298" y="1537"/>
                    <a:pt x="2381" y="1465"/>
                    <a:pt x="2381" y="1370"/>
                  </a:cubicBezTo>
                  <a:cubicBezTo>
                    <a:pt x="2381" y="846"/>
                    <a:pt x="1929" y="418"/>
                    <a:pt x="1345" y="358"/>
                  </a:cubicBezTo>
                  <a:lnTo>
                    <a:pt x="1345" y="168"/>
                  </a:lnTo>
                  <a:cubicBezTo>
                    <a:pt x="1345" y="72"/>
                    <a:pt x="1274" y="1"/>
                    <a:pt x="1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54"/>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sap" panose="020B0604020202020204" charset="0"/>
                <a:ea typeface="Assistant"/>
                <a:cs typeface="Assistant"/>
                <a:sym typeface="Assistant"/>
              </a:rPr>
              <a:t>LIME</a:t>
            </a:r>
            <a:endParaRPr b="1" dirty="0">
              <a:latin typeface="Asap" panose="020B0604020202020204" charset="0"/>
              <a:ea typeface="Assistant"/>
              <a:cs typeface="Assistant"/>
              <a:sym typeface="Assistant"/>
            </a:endParaRPr>
          </a:p>
        </p:txBody>
      </p:sp>
      <p:sp>
        <p:nvSpPr>
          <p:cNvPr id="1013" name="!!Google Shape;1013;p54"/>
          <p:cNvSpPr txBox="1"/>
          <p:nvPr/>
        </p:nvSpPr>
        <p:spPr>
          <a:xfrm>
            <a:off x="2585875" y="969059"/>
            <a:ext cx="3773700" cy="50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2000" b="1" dirty="0">
              <a:solidFill>
                <a:schemeClr val="dk1"/>
              </a:solidFill>
              <a:latin typeface="Asap"/>
              <a:ea typeface="Asap"/>
              <a:cs typeface="Asap"/>
              <a:sym typeface="Asap"/>
            </a:endParaRPr>
          </a:p>
        </p:txBody>
      </p:sp>
      <p:sp>
        <p:nvSpPr>
          <p:cNvPr id="1014" name="!!Google Shape;1014;p54"/>
          <p:cNvSpPr txBox="1"/>
          <p:nvPr/>
        </p:nvSpPr>
        <p:spPr>
          <a:xfrm>
            <a:off x="2123300" y="1385836"/>
            <a:ext cx="1906650" cy="383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50" b="1" dirty="0">
                <a:solidFill>
                  <a:schemeClr val="dk1"/>
                </a:solidFill>
                <a:latin typeface="Assistant"/>
                <a:ea typeface="Assistant"/>
                <a:cs typeface="Assistant"/>
                <a:sym typeface="Assistant"/>
              </a:rPr>
              <a:t>P</a:t>
            </a:r>
            <a:r>
              <a:rPr lang="ro-RO" sz="1050" b="1" dirty="0">
                <a:solidFill>
                  <a:schemeClr val="dk1"/>
                </a:solidFill>
                <a:latin typeface="Assistant"/>
                <a:ea typeface="Assistant"/>
                <a:cs typeface="Assistant"/>
                <a:sym typeface="Assistant"/>
              </a:rPr>
              <a:t>oor perceived health status</a:t>
            </a:r>
            <a:endParaRPr lang="ro-RO" sz="1050" dirty="0">
              <a:solidFill>
                <a:schemeClr val="dk1"/>
              </a:solidFill>
              <a:latin typeface="Assistant"/>
              <a:ea typeface="Assistant"/>
              <a:cs typeface="Assistant"/>
              <a:sym typeface="Assistant"/>
            </a:endParaRPr>
          </a:p>
        </p:txBody>
      </p:sp>
      <p:sp>
        <p:nvSpPr>
          <p:cNvPr id="1015" name="!!Google Shape;1015;p54"/>
          <p:cNvSpPr txBox="1"/>
          <p:nvPr/>
        </p:nvSpPr>
        <p:spPr>
          <a:xfrm>
            <a:off x="2167065" y="1752706"/>
            <a:ext cx="1862885" cy="383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b="1" i="0" dirty="0">
                <a:solidFill>
                  <a:srgbClr val="333333"/>
                </a:solidFill>
                <a:effectLst/>
                <a:latin typeface="Assistant" pitchFamily="2" charset="-79"/>
                <a:cs typeface="Assistant" pitchFamily="2" charset="-79"/>
              </a:rPr>
              <a:t>S</a:t>
            </a:r>
            <a:r>
              <a:rPr lang="ro-RO" sz="1000" b="1" i="0" dirty="0">
                <a:solidFill>
                  <a:srgbClr val="333333"/>
                </a:solidFill>
                <a:effectLst/>
                <a:latin typeface="Assistant" pitchFamily="2" charset="-79"/>
                <a:cs typeface="Assistant" pitchFamily="2" charset="-79"/>
              </a:rPr>
              <a:t>elf-evaluation</a:t>
            </a:r>
            <a:r>
              <a:rPr lang="en-US" sz="1000" b="1" i="0" dirty="0">
                <a:solidFill>
                  <a:srgbClr val="333333"/>
                </a:solidFill>
                <a:effectLst/>
                <a:latin typeface="Assistant" pitchFamily="2" charset="-79"/>
                <a:cs typeface="Assistant" pitchFamily="2" charset="-79"/>
              </a:rPr>
              <a:t> - inapplicable</a:t>
            </a:r>
            <a:endParaRPr sz="1000" b="1" dirty="0">
              <a:solidFill>
                <a:schemeClr val="dk1"/>
              </a:solidFill>
              <a:latin typeface="Assistant" pitchFamily="2" charset="-79"/>
              <a:ea typeface="Assistant"/>
              <a:cs typeface="Assistant" pitchFamily="2" charset="-79"/>
              <a:sym typeface="Assistant"/>
            </a:endParaRPr>
          </a:p>
        </p:txBody>
      </p:sp>
      <p:sp>
        <p:nvSpPr>
          <p:cNvPr id="1016" name="!!Google Shape;1016;p54"/>
          <p:cNvSpPr txBox="1"/>
          <p:nvPr/>
        </p:nvSpPr>
        <p:spPr>
          <a:xfrm>
            <a:off x="2444995" y="2136409"/>
            <a:ext cx="1553005" cy="383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50" b="1" dirty="0">
                <a:solidFill>
                  <a:schemeClr val="dk1"/>
                </a:solidFill>
                <a:latin typeface="Assistant"/>
                <a:ea typeface="Assistant"/>
                <a:cs typeface="Assistant"/>
                <a:sym typeface="Assistant"/>
              </a:rPr>
              <a:t>H</a:t>
            </a:r>
            <a:r>
              <a:rPr lang="ro-RO" sz="1050" b="1" dirty="0">
                <a:solidFill>
                  <a:schemeClr val="dk1"/>
                </a:solidFill>
                <a:latin typeface="Assistant"/>
                <a:ea typeface="Assistant"/>
                <a:cs typeface="Assistant"/>
                <a:sym typeface="Assistant"/>
              </a:rPr>
              <a:t>igh family income</a:t>
            </a:r>
            <a:endParaRPr lang="ro-RO" sz="1050" dirty="0">
              <a:solidFill>
                <a:schemeClr val="dk1"/>
              </a:solidFill>
              <a:latin typeface="Assistant"/>
              <a:ea typeface="Assistant"/>
              <a:cs typeface="Assistant"/>
              <a:sym typeface="Assistant"/>
            </a:endParaRPr>
          </a:p>
        </p:txBody>
      </p:sp>
      <p:sp>
        <p:nvSpPr>
          <p:cNvPr id="1017" name="!!Google Shape;1017;p54"/>
          <p:cNvSpPr txBox="1"/>
          <p:nvPr/>
        </p:nvSpPr>
        <p:spPr>
          <a:xfrm>
            <a:off x="2738300" y="2520109"/>
            <a:ext cx="1259700" cy="383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ro-RO" sz="1050" b="1" dirty="0">
                <a:solidFill>
                  <a:schemeClr val="dk1"/>
                </a:solidFill>
                <a:latin typeface="Assistant"/>
                <a:ea typeface="Assistant"/>
                <a:cs typeface="Assistant"/>
                <a:sym typeface="Assistant"/>
              </a:rPr>
              <a:t>76 years old</a:t>
            </a:r>
            <a:endParaRPr lang="ro-RO" sz="1050" dirty="0">
              <a:solidFill>
                <a:schemeClr val="dk1"/>
              </a:solidFill>
              <a:latin typeface="Assistant"/>
              <a:ea typeface="Assistant"/>
              <a:cs typeface="Assistant"/>
              <a:sym typeface="Assistant"/>
            </a:endParaRPr>
          </a:p>
        </p:txBody>
      </p:sp>
      <p:sp>
        <p:nvSpPr>
          <p:cNvPr id="1018" name="!!Google Shape;1018;p54"/>
          <p:cNvSpPr/>
          <p:nvPr/>
        </p:nvSpPr>
        <p:spPr>
          <a:xfrm>
            <a:off x="4029950" y="1440409"/>
            <a:ext cx="2481900" cy="240900"/>
          </a:xfrm>
          <a:prstGeom prst="roundRect">
            <a:avLst>
              <a:gd name="adj" fmla="val 50000"/>
            </a:avLst>
          </a:prstGeom>
          <a:solidFill>
            <a:schemeClr val="lt2"/>
          </a:solidFill>
          <a:ln>
            <a:noFill/>
          </a:ln>
          <a:effectLst>
            <a:outerShdw blurRad="100013" dist="66675" dir="720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3100" b="1">
              <a:solidFill>
                <a:schemeClr val="dk1"/>
              </a:solidFill>
              <a:latin typeface="Assistant"/>
              <a:ea typeface="Assistant"/>
              <a:cs typeface="Assistant"/>
              <a:sym typeface="Assistant"/>
            </a:endParaRPr>
          </a:p>
        </p:txBody>
      </p:sp>
      <p:sp>
        <p:nvSpPr>
          <p:cNvPr id="1019" name="square1"/>
          <p:cNvSpPr/>
          <p:nvPr/>
        </p:nvSpPr>
        <p:spPr>
          <a:xfrm>
            <a:off x="4029950" y="1440409"/>
            <a:ext cx="1414800" cy="240900"/>
          </a:xfrm>
          <a:prstGeom prst="roundRect">
            <a:avLst>
              <a:gd name="adj" fmla="val 50000"/>
            </a:avLst>
          </a:prstGeom>
          <a:solidFill>
            <a:schemeClr val="lt1"/>
          </a:solidFill>
          <a:ln>
            <a:noFill/>
          </a:ln>
          <a:effectLst>
            <a:outerShdw blurRad="100013" dist="66675" dir="720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3100" b="1">
              <a:solidFill>
                <a:schemeClr val="dk1"/>
              </a:solidFill>
              <a:latin typeface="Assistant"/>
              <a:ea typeface="Assistant"/>
              <a:cs typeface="Assistant"/>
              <a:sym typeface="Assistant"/>
            </a:endParaRPr>
          </a:p>
        </p:txBody>
      </p:sp>
      <p:sp>
        <p:nvSpPr>
          <p:cNvPr id="1020" name="!!Google Shape;1020;p54"/>
          <p:cNvSpPr/>
          <p:nvPr/>
        </p:nvSpPr>
        <p:spPr>
          <a:xfrm>
            <a:off x="4029950" y="1824109"/>
            <a:ext cx="2481900" cy="240900"/>
          </a:xfrm>
          <a:prstGeom prst="roundRect">
            <a:avLst>
              <a:gd name="adj" fmla="val 50000"/>
            </a:avLst>
          </a:prstGeom>
          <a:solidFill>
            <a:schemeClr val="lt2"/>
          </a:solidFill>
          <a:ln>
            <a:noFill/>
          </a:ln>
          <a:effectLst>
            <a:outerShdw blurRad="100013" dist="66675" dir="720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3100" b="1">
              <a:solidFill>
                <a:schemeClr val="dk1"/>
              </a:solidFill>
              <a:latin typeface="Assistant"/>
              <a:ea typeface="Assistant"/>
              <a:cs typeface="Assistant"/>
              <a:sym typeface="Assistant"/>
            </a:endParaRPr>
          </a:p>
        </p:txBody>
      </p:sp>
      <p:sp>
        <p:nvSpPr>
          <p:cNvPr id="1021" name="square2"/>
          <p:cNvSpPr/>
          <p:nvPr/>
        </p:nvSpPr>
        <p:spPr>
          <a:xfrm>
            <a:off x="4029950" y="1824106"/>
            <a:ext cx="1242000" cy="240900"/>
          </a:xfrm>
          <a:prstGeom prst="roundRect">
            <a:avLst>
              <a:gd name="adj" fmla="val 50000"/>
            </a:avLst>
          </a:prstGeom>
          <a:solidFill>
            <a:schemeClr val="lt1"/>
          </a:solidFill>
          <a:ln>
            <a:noFill/>
          </a:ln>
          <a:effectLst>
            <a:outerShdw blurRad="100013" dist="66675" dir="720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3100" b="1">
              <a:solidFill>
                <a:schemeClr val="dk1"/>
              </a:solidFill>
              <a:latin typeface="Assistant"/>
              <a:ea typeface="Assistant"/>
              <a:cs typeface="Assistant"/>
              <a:sym typeface="Assistant"/>
            </a:endParaRPr>
          </a:p>
        </p:txBody>
      </p:sp>
      <p:sp>
        <p:nvSpPr>
          <p:cNvPr id="1022" name="!!Google Shape;1022;p54"/>
          <p:cNvSpPr/>
          <p:nvPr/>
        </p:nvSpPr>
        <p:spPr>
          <a:xfrm>
            <a:off x="4029950" y="2207809"/>
            <a:ext cx="2481900" cy="240900"/>
          </a:xfrm>
          <a:prstGeom prst="roundRect">
            <a:avLst>
              <a:gd name="adj" fmla="val 50000"/>
            </a:avLst>
          </a:prstGeom>
          <a:solidFill>
            <a:schemeClr val="lt2"/>
          </a:solidFill>
          <a:ln>
            <a:noFill/>
          </a:ln>
          <a:effectLst>
            <a:outerShdw blurRad="100013" dist="66675" dir="720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3100" b="1">
              <a:solidFill>
                <a:schemeClr val="dk1"/>
              </a:solidFill>
              <a:latin typeface="Assistant"/>
              <a:ea typeface="Assistant"/>
              <a:cs typeface="Assistant"/>
              <a:sym typeface="Assistant"/>
            </a:endParaRPr>
          </a:p>
        </p:txBody>
      </p:sp>
      <p:sp>
        <p:nvSpPr>
          <p:cNvPr id="1023" name="square3"/>
          <p:cNvSpPr/>
          <p:nvPr/>
        </p:nvSpPr>
        <p:spPr>
          <a:xfrm>
            <a:off x="4029950" y="2207809"/>
            <a:ext cx="1216800" cy="240900"/>
          </a:xfrm>
          <a:prstGeom prst="roundRect">
            <a:avLst>
              <a:gd name="adj" fmla="val 50000"/>
            </a:avLst>
          </a:prstGeom>
          <a:solidFill>
            <a:schemeClr val="lt1"/>
          </a:solidFill>
          <a:ln>
            <a:noFill/>
          </a:ln>
          <a:effectLst>
            <a:outerShdw blurRad="100013" dist="66675" dir="720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3100" b="1">
              <a:solidFill>
                <a:schemeClr val="dk1"/>
              </a:solidFill>
              <a:latin typeface="Assistant"/>
              <a:ea typeface="Assistant"/>
              <a:cs typeface="Assistant"/>
              <a:sym typeface="Assistant"/>
            </a:endParaRPr>
          </a:p>
        </p:txBody>
      </p:sp>
      <p:sp>
        <p:nvSpPr>
          <p:cNvPr id="1024" name="!!Google Shape;1024;p54"/>
          <p:cNvSpPr/>
          <p:nvPr/>
        </p:nvSpPr>
        <p:spPr>
          <a:xfrm>
            <a:off x="4029950" y="2591509"/>
            <a:ext cx="2481900" cy="240900"/>
          </a:xfrm>
          <a:prstGeom prst="roundRect">
            <a:avLst>
              <a:gd name="adj" fmla="val 50000"/>
            </a:avLst>
          </a:prstGeom>
          <a:solidFill>
            <a:schemeClr val="lt2"/>
          </a:solidFill>
          <a:ln>
            <a:noFill/>
          </a:ln>
          <a:effectLst>
            <a:outerShdw blurRad="100013" dist="66675" dir="720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3100" b="1">
              <a:solidFill>
                <a:schemeClr val="dk1"/>
              </a:solidFill>
              <a:latin typeface="Assistant"/>
              <a:ea typeface="Assistant"/>
              <a:cs typeface="Assistant"/>
              <a:sym typeface="Assistant"/>
            </a:endParaRPr>
          </a:p>
        </p:txBody>
      </p:sp>
      <p:sp>
        <p:nvSpPr>
          <p:cNvPr id="1025" name="square4"/>
          <p:cNvSpPr/>
          <p:nvPr/>
        </p:nvSpPr>
        <p:spPr>
          <a:xfrm>
            <a:off x="4029950" y="2591506"/>
            <a:ext cx="993600" cy="240900"/>
          </a:xfrm>
          <a:prstGeom prst="roundRect">
            <a:avLst>
              <a:gd name="adj" fmla="val 50000"/>
            </a:avLst>
          </a:prstGeom>
          <a:solidFill>
            <a:schemeClr val="lt1"/>
          </a:solidFill>
          <a:ln>
            <a:noFill/>
          </a:ln>
          <a:effectLst>
            <a:outerShdw blurRad="100013" dist="66675" dir="720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3100" b="1">
              <a:solidFill>
                <a:schemeClr val="dk1"/>
              </a:solidFill>
              <a:latin typeface="Assistant"/>
              <a:ea typeface="Assistant"/>
              <a:cs typeface="Assistant"/>
              <a:sym typeface="Assistant"/>
            </a:endParaRPr>
          </a:p>
        </p:txBody>
      </p:sp>
      <p:sp>
        <p:nvSpPr>
          <p:cNvPr id="1041" name="!!Google Shape;1041;p54">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ssistant"/>
              <a:ea typeface="Assistant"/>
              <a:cs typeface="Assistant"/>
              <a:sym typeface="Assistant"/>
            </a:endParaRPr>
          </a:p>
        </p:txBody>
      </p:sp>
      <p:sp>
        <p:nvSpPr>
          <p:cNvPr id="1042" name="!!Google Shape;1042;p54"/>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ssistant"/>
              <a:ea typeface="Assistant"/>
              <a:cs typeface="Assistant"/>
              <a:sym typeface="Assistant"/>
            </a:endParaRPr>
          </a:p>
        </p:txBody>
      </p:sp>
      <p:sp>
        <p:nvSpPr>
          <p:cNvPr id="1043" name="!!Google Shape;1043;p54">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ssistant"/>
              <a:ea typeface="Assistant"/>
              <a:cs typeface="Assistant"/>
              <a:sym typeface="Assistant"/>
            </a:endParaRPr>
          </a:p>
        </p:txBody>
      </p:sp>
      <p:sp>
        <p:nvSpPr>
          <p:cNvPr id="1044" name="!!Google Shape;1044;p54">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ssistant"/>
              <a:ea typeface="Assistant"/>
              <a:cs typeface="Assistant"/>
              <a:sym typeface="Assistant"/>
            </a:endParaRPr>
          </a:p>
        </p:txBody>
      </p:sp>
      <p:pic>
        <p:nvPicPr>
          <p:cNvPr id="8194" name="!!Picture 2">
            <a:extLst>
              <a:ext uri="{FF2B5EF4-FFF2-40B4-BE49-F238E27FC236}">
                <a16:creationId xmlns:a16="http://schemas.microsoft.com/office/drawing/2014/main" id="{D363B6CB-BD47-AA49-3E74-523BB4E122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248" y="3401402"/>
            <a:ext cx="5834953" cy="1246301"/>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017;p54">
            <a:extLst>
              <a:ext uri="{FF2B5EF4-FFF2-40B4-BE49-F238E27FC236}">
                <a16:creationId xmlns:a16="http://schemas.microsoft.com/office/drawing/2014/main" id="{6374344A-DB83-CEF9-D993-163EF2A5D7F8}"/>
              </a:ext>
            </a:extLst>
          </p:cNvPr>
          <p:cNvSpPr txBox="1"/>
          <p:nvPr/>
        </p:nvSpPr>
        <p:spPr>
          <a:xfrm>
            <a:off x="2717450" y="2874905"/>
            <a:ext cx="1259700" cy="383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50" b="1" dirty="0">
                <a:solidFill>
                  <a:schemeClr val="dk1"/>
                </a:solidFill>
                <a:latin typeface="Assistant"/>
                <a:ea typeface="Assistant"/>
                <a:cs typeface="Assistant"/>
                <a:sym typeface="Assistant"/>
              </a:rPr>
              <a:t>White race</a:t>
            </a:r>
            <a:endParaRPr lang="ro-RO" sz="1050" dirty="0">
              <a:solidFill>
                <a:schemeClr val="dk1"/>
              </a:solidFill>
              <a:latin typeface="Assistant"/>
              <a:ea typeface="Assistant"/>
              <a:cs typeface="Assistant"/>
              <a:sym typeface="Assistant"/>
            </a:endParaRPr>
          </a:p>
        </p:txBody>
      </p:sp>
      <p:sp>
        <p:nvSpPr>
          <p:cNvPr id="3" name="!!Google Shape;1024;p54">
            <a:extLst>
              <a:ext uri="{FF2B5EF4-FFF2-40B4-BE49-F238E27FC236}">
                <a16:creationId xmlns:a16="http://schemas.microsoft.com/office/drawing/2014/main" id="{BA2FD276-0D93-FD5B-9BD5-49EC145FB078}"/>
              </a:ext>
            </a:extLst>
          </p:cNvPr>
          <p:cNvSpPr/>
          <p:nvPr/>
        </p:nvSpPr>
        <p:spPr>
          <a:xfrm>
            <a:off x="4009100" y="2946305"/>
            <a:ext cx="2481900" cy="240900"/>
          </a:xfrm>
          <a:prstGeom prst="roundRect">
            <a:avLst>
              <a:gd name="adj" fmla="val 50000"/>
            </a:avLst>
          </a:prstGeom>
          <a:solidFill>
            <a:schemeClr val="lt2"/>
          </a:solidFill>
          <a:ln>
            <a:noFill/>
          </a:ln>
          <a:effectLst>
            <a:outerShdw blurRad="100013" dist="66675" dir="720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3100" b="1">
              <a:solidFill>
                <a:schemeClr val="dk1"/>
              </a:solidFill>
              <a:latin typeface="Assistant"/>
              <a:ea typeface="Assistant"/>
              <a:cs typeface="Assistant"/>
              <a:sym typeface="Assistant"/>
            </a:endParaRPr>
          </a:p>
        </p:txBody>
      </p:sp>
      <p:sp>
        <p:nvSpPr>
          <p:cNvPr id="4" name="square5">
            <a:extLst>
              <a:ext uri="{FF2B5EF4-FFF2-40B4-BE49-F238E27FC236}">
                <a16:creationId xmlns:a16="http://schemas.microsoft.com/office/drawing/2014/main" id="{C4EF3365-D994-CE4A-2DFD-4EBEEBB58273}"/>
              </a:ext>
            </a:extLst>
          </p:cNvPr>
          <p:cNvSpPr/>
          <p:nvPr/>
        </p:nvSpPr>
        <p:spPr>
          <a:xfrm>
            <a:off x="4009100" y="2946302"/>
            <a:ext cx="892800" cy="240900"/>
          </a:xfrm>
          <a:prstGeom prst="roundRect">
            <a:avLst>
              <a:gd name="adj" fmla="val 50000"/>
            </a:avLst>
          </a:prstGeom>
          <a:solidFill>
            <a:schemeClr val="lt1"/>
          </a:solidFill>
          <a:ln>
            <a:noFill/>
          </a:ln>
          <a:effectLst>
            <a:outerShdw blurRad="100013" dist="66675" dir="720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3100" b="1">
              <a:solidFill>
                <a:schemeClr val="dk1"/>
              </a:solidFill>
              <a:latin typeface="Assistant"/>
              <a:ea typeface="Assistant"/>
              <a:cs typeface="Assistant"/>
              <a:sym typeface="Assistant"/>
            </a:endParaRPr>
          </a:p>
        </p:txBody>
      </p:sp>
    </p:spTree>
    <p:extLst>
      <p:ext uri="{BB962C8B-B14F-4D97-AF65-F5344CB8AC3E}">
        <p14:creationId xmlns:p14="http://schemas.microsoft.com/office/powerpoint/2010/main" val="17271757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2" name="Google Shape;1342;p6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Behaviour </a:t>
            </a:r>
            <a:r>
              <a:rPr lang="en" b="1" dirty="0"/>
              <a:t>Analysis</a:t>
            </a:r>
            <a:endParaRPr b="1" dirty="0"/>
          </a:p>
        </p:txBody>
      </p:sp>
      <p:sp>
        <p:nvSpPr>
          <p:cNvPr id="1347" name="Google Shape;1347;p63">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3"/>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3">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3">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698CE967-87C7-27AC-3786-8849443139A0}"/>
              </a:ext>
            </a:extLst>
          </p:cNvPr>
          <p:cNvPicPr>
            <a:picLocks noChangeAspect="1"/>
          </p:cNvPicPr>
          <p:nvPr/>
        </p:nvPicPr>
        <p:blipFill>
          <a:blip r:embed="rId4"/>
          <a:stretch>
            <a:fillRect/>
          </a:stretch>
        </p:blipFill>
        <p:spPr>
          <a:xfrm>
            <a:off x="395965" y="1566672"/>
            <a:ext cx="4570777" cy="2685331"/>
          </a:xfrm>
          <a:prstGeom prst="rect">
            <a:avLst/>
          </a:prstGeom>
        </p:spPr>
      </p:pic>
      <p:pic>
        <p:nvPicPr>
          <p:cNvPr id="9222" name="Picture 6">
            <a:extLst>
              <a:ext uri="{FF2B5EF4-FFF2-40B4-BE49-F238E27FC236}">
                <a16:creationId xmlns:a16="http://schemas.microsoft.com/office/drawing/2014/main" id="{C4CCE871-79D8-9A02-7702-62C2DE5539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675769"/>
            <a:ext cx="3289515" cy="24671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53" name="Google Shape;353;p38">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42" name="Picture 2">
            <a:extLst>
              <a:ext uri="{FF2B5EF4-FFF2-40B4-BE49-F238E27FC236}">
                <a16:creationId xmlns:a16="http://schemas.microsoft.com/office/drawing/2014/main" id="{957E71D4-47D9-3D68-49F0-FCEB7548E0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904" y="1052312"/>
            <a:ext cx="6858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C20D555F-D264-E47B-7282-4349849E54FB}"/>
              </a:ext>
            </a:extLst>
          </p:cNvPr>
          <p:cNvSpPr>
            <a:spLocks noGrp="1"/>
          </p:cNvSpPr>
          <p:nvPr>
            <p:ph type="title"/>
          </p:nvPr>
        </p:nvSpPr>
        <p:spPr/>
        <p:txBody>
          <a:bodyPr/>
          <a:lstStyle/>
          <a:p>
            <a:r>
              <a:rPr lang="ro-RO" b="1" i="0" dirty="0">
                <a:solidFill>
                  <a:srgbClr val="333333"/>
                </a:solidFill>
                <a:effectLst/>
                <a:latin typeface="Asap" panose="020B0604020202020204" charset="0"/>
              </a:rPr>
              <a:t>SHAP</a:t>
            </a:r>
            <a:endParaRPr lang="ro-RO" b="1" dirty="0">
              <a:latin typeface="Asap" panose="020B0604020202020204" charset="0"/>
            </a:endParaRPr>
          </a:p>
        </p:txBody>
      </p:sp>
      <p:sp>
        <p:nvSpPr>
          <p:cNvPr id="7" name="TextBox 6">
            <a:extLst>
              <a:ext uri="{FF2B5EF4-FFF2-40B4-BE49-F238E27FC236}">
                <a16:creationId xmlns:a16="http://schemas.microsoft.com/office/drawing/2014/main" id="{DB8241CF-8266-1C4C-3C42-960D3B23CE39}"/>
              </a:ext>
            </a:extLst>
          </p:cNvPr>
          <p:cNvSpPr txBox="1"/>
          <p:nvPr/>
        </p:nvSpPr>
        <p:spPr>
          <a:xfrm>
            <a:off x="2700675" y="4497572"/>
            <a:ext cx="3742650" cy="307777"/>
          </a:xfrm>
          <a:prstGeom prst="rect">
            <a:avLst/>
          </a:prstGeom>
          <a:noFill/>
        </p:spPr>
        <p:txBody>
          <a:bodyPr wrap="square">
            <a:spAutoFit/>
          </a:bodyPr>
          <a:lstStyle/>
          <a:p>
            <a:r>
              <a:rPr lang="en-US" b="1" dirty="0">
                <a:latin typeface="Assistant" pitchFamily="2" charset="-79"/>
                <a:cs typeface="Assistant" pitchFamily="2" charset="-79"/>
              </a:rPr>
              <a:t>Weights</a:t>
            </a:r>
            <a:r>
              <a:rPr lang="en-US" dirty="0">
                <a:latin typeface="Assistant" pitchFamily="2" charset="-79"/>
                <a:cs typeface="Assistant" pitchFamily="2" charset="-79"/>
              </a:rPr>
              <a:t> - </a:t>
            </a:r>
            <a:r>
              <a:rPr lang="ro-RO" dirty="0">
                <a:latin typeface="Assistant" pitchFamily="2" charset="-79"/>
                <a:cs typeface="Assistant" pitchFamily="2" charset="-79"/>
              </a:rPr>
              <a:t>Shapley additive explanations values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0" name="Google Shape;1320;p62"/>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Analyzing mean </a:t>
            </a:r>
            <a:r>
              <a:rPr lang="en-US" sz="2400" b="1" dirty="0"/>
              <a:t>SHAP values </a:t>
            </a:r>
            <a:r>
              <a:rPr lang="en-US" sz="2400" dirty="0"/>
              <a:t>for disease variables</a:t>
            </a:r>
          </a:p>
        </p:txBody>
      </p:sp>
      <p:sp>
        <p:nvSpPr>
          <p:cNvPr id="1321" name="Google Shape;1321;p62"/>
          <p:cNvSpPr txBox="1"/>
          <p:nvPr/>
        </p:nvSpPr>
        <p:spPr>
          <a:xfrm>
            <a:off x="718950" y="3316500"/>
            <a:ext cx="2441400" cy="1212600"/>
          </a:xfrm>
          <a:prstGeom prst="rect">
            <a:avLst/>
          </a:prstGeom>
          <a:noFill/>
          <a:ln>
            <a:noFill/>
          </a:ln>
        </p:spPr>
        <p:txBody>
          <a:bodyPr spcFirstLastPara="1" wrap="square" lIns="91425" tIns="91425" rIns="91425" bIns="91425" anchor="t" anchorCtr="0">
            <a:noAutofit/>
          </a:bodyPr>
          <a:lstStyle/>
          <a:p>
            <a:pPr marL="365760" lvl="0" indent="-317500" algn="l" rtl="0">
              <a:spcBef>
                <a:spcPts val="0"/>
              </a:spcBef>
              <a:spcAft>
                <a:spcPts val="0"/>
              </a:spcAft>
              <a:buClr>
                <a:schemeClr val="lt1"/>
              </a:buClr>
              <a:buSzPts val="1400"/>
              <a:buFont typeface="Assistant"/>
              <a:buChar char="●"/>
            </a:pPr>
            <a:r>
              <a:rPr lang="en">
                <a:solidFill>
                  <a:schemeClr val="dk1"/>
                </a:solidFill>
                <a:latin typeface="Assistant"/>
                <a:ea typeface="Assistant"/>
                <a:cs typeface="Assistant"/>
                <a:sym typeface="Assistant"/>
              </a:rPr>
              <a:t>Evaluate cost and</a:t>
            </a:r>
            <a:endParaRPr>
              <a:solidFill>
                <a:schemeClr val="dk1"/>
              </a:solidFill>
              <a:latin typeface="Assistant"/>
              <a:ea typeface="Assistant"/>
              <a:cs typeface="Assistant"/>
              <a:sym typeface="Assistant"/>
            </a:endParaRPr>
          </a:p>
          <a:p>
            <a:pPr marL="0" lvl="0" indent="0" algn="l" rtl="0">
              <a:spcBef>
                <a:spcPts val="0"/>
              </a:spcBef>
              <a:spcAft>
                <a:spcPts val="0"/>
              </a:spcAft>
              <a:buNone/>
            </a:pPr>
            <a:r>
              <a:rPr lang="en">
                <a:solidFill>
                  <a:schemeClr val="dk1"/>
                </a:solidFill>
                <a:latin typeface="Assistant"/>
                <a:ea typeface="Assistant"/>
                <a:cs typeface="Assistant"/>
                <a:sym typeface="Assistant"/>
              </a:rPr>
              <a:t>          service levels</a:t>
            </a:r>
            <a:endParaRPr>
              <a:solidFill>
                <a:schemeClr val="dk1"/>
              </a:solidFill>
              <a:latin typeface="Assistant"/>
              <a:ea typeface="Assistant"/>
              <a:cs typeface="Assistant"/>
              <a:sym typeface="Assistant"/>
            </a:endParaRPr>
          </a:p>
          <a:p>
            <a:pPr marL="365760" lvl="0" indent="-317500" algn="l" rtl="0">
              <a:spcBef>
                <a:spcPts val="0"/>
              </a:spcBef>
              <a:spcAft>
                <a:spcPts val="0"/>
              </a:spcAft>
              <a:buClr>
                <a:schemeClr val="lt1"/>
              </a:buClr>
              <a:buSzPts val="1400"/>
              <a:buFont typeface="Assistant"/>
              <a:buChar char="●"/>
            </a:pPr>
            <a:r>
              <a:rPr lang="en">
                <a:solidFill>
                  <a:schemeClr val="dk1"/>
                </a:solidFill>
                <a:latin typeface="Assistant"/>
                <a:ea typeface="Assistant"/>
                <a:cs typeface="Assistant"/>
                <a:sym typeface="Assistant"/>
              </a:rPr>
              <a:t>Select non-core functions</a:t>
            </a:r>
            <a:endParaRPr>
              <a:solidFill>
                <a:schemeClr val="dk1"/>
              </a:solidFill>
              <a:latin typeface="Assistant"/>
              <a:ea typeface="Assistant"/>
              <a:cs typeface="Assistant"/>
              <a:sym typeface="Assistant"/>
            </a:endParaRPr>
          </a:p>
          <a:p>
            <a:pPr marL="365760" lvl="0" indent="-317500" algn="l" rtl="0">
              <a:spcBef>
                <a:spcPts val="0"/>
              </a:spcBef>
              <a:spcAft>
                <a:spcPts val="0"/>
              </a:spcAft>
              <a:buClr>
                <a:schemeClr val="lt1"/>
              </a:buClr>
              <a:buSzPts val="1400"/>
              <a:buFont typeface="Assistant"/>
              <a:buChar char="●"/>
            </a:pPr>
            <a:r>
              <a:rPr lang="en">
                <a:solidFill>
                  <a:schemeClr val="dk1"/>
                </a:solidFill>
                <a:latin typeface="Assistant"/>
                <a:ea typeface="Assistant"/>
                <a:cs typeface="Assistant"/>
                <a:sym typeface="Assistant"/>
              </a:rPr>
              <a:t>Choose one partner for each function</a:t>
            </a:r>
            <a:endParaRPr>
              <a:solidFill>
                <a:schemeClr val="dk1"/>
              </a:solidFill>
              <a:latin typeface="Assistant"/>
              <a:ea typeface="Assistant"/>
              <a:cs typeface="Assistant"/>
              <a:sym typeface="Assistant"/>
            </a:endParaRPr>
          </a:p>
        </p:txBody>
      </p:sp>
      <p:sp>
        <p:nvSpPr>
          <p:cNvPr id="1322" name="Google Shape;1322;p62"/>
          <p:cNvSpPr txBox="1"/>
          <p:nvPr/>
        </p:nvSpPr>
        <p:spPr>
          <a:xfrm>
            <a:off x="1104000" y="1977275"/>
            <a:ext cx="6936000" cy="523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dk1"/>
                </a:solidFill>
                <a:latin typeface="Asap"/>
                <a:ea typeface="Asap"/>
                <a:cs typeface="Asap"/>
                <a:sym typeface="Asap"/>
              </a:rPr>
              <a:t>Reduce costs by $5M through many improvements</a:t>
            </a:r>
            <a:endParaRPr sz="2000" b="1" dirty="0">
              <a:solidFill>
                <a:schemeClr val="dk1"/>
              </a:solidFill>
              <a:latin typeface="Asap"/>
              <a:ea typeface="Asap"/>
              <a:cs typeface="Asap"/>
              <a:sym typeface="Asap"/>
            </a:endParaRPr>
          </a:p>
        </p:txBody>
      </p:sp>
      <p:sp>
        <p:nvSpPr>
          <p:cNvPr id="1324" name="Google Shape;1324;p62"/>
          <p:cNvSpPr txBox="1"/>
          <p:nvPr/>
        </p:nvSpPr>
        <p:spPr>
          <a:xfrm>
            <a:off x="718948" y="2862900"/>
            <a:ext cx="2441400" cy="523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a:solidFill>
                  <a:schemeClr val="dk1"/>
                </a:solidFill>
                <a:latin typeface="Asap"/>
                <a:ea typeface="Asap"/>
                <a:cs typeface="Asap"/>
                <a:sym typeface="Asap"/>
              </a:rPr>
              <a:t>Saving $3M</a:t>
            </a:r>
            <a:endParaRPr sz="2000" b="1">
              <a:solidFill>
                <a:schemeClr val="dk1"/>
              </a:solidFill>
              <a:latin typeface="Asap"/>
              <a:ea typeface="Asap"/>
              <a:cs typeface="Asap"/>
              <a:sym typeface="Asap"/>
            </a:endParaRPr>
          </a:p>
        </p:txBody>
      </p:sp>
      <p:sp>
        <p:nvSpPr>
          <p:cNvPr id="1325" name="Google Shape;1325;p62"/>
          <p:cNvSpPr txBox="1"/>
          <p:nvPr/>
        </p:nvSpPr>
        <p:spPr>
          <a:xfrm>
            <a:off x="3350249" y="3316500"/>
            <a:ext cx="2441400" cy="1212600"/>
          </a:xfrm>
          <a:prstGeom prst="rect">
            <a:avLst/>
          </a:prstGeom>
          <a:noFill/>
          <a:ln>
            <a:noFill/>
          </a:ln>
        </p:spPr>
        <p:txBody>
          <a:bodyPr spcFirstLastPara="1" wrap="square" lIns="91425" tIns="91425" rIns="91425" bIns="91425" anchor="t" anchorCtr="0">
            <a:noAutofit/>
          </a:bodyPr>
          <a:lstStyle/>
          <a:p>
            <a:pPr marL="365760" lvl="0" indent="-317500" algn="l" rtl="0">
              <a:spcBef>
                <a:spcPts val="0"/>
              </a:spcBef>
              <a:spcAft>
                <a:spcPts val="0"/>
              </a:spcAft>
              <a:buClr>
                <a:schemeClr val="lt1"/>
              </a:buClr>
              <a:buSzPts val="1400"/>
              <a:buFont typeface="Assistant"/>
              <a:buChar char="●"/>
            </a:pPr>
            <a:r>
              <a:rPr lang="en">
                <a:solidFill>
                  <a:schemeClr val="dk1"/>
                </a:solidFill>
                <a:latin typeface="Assistant"/>
                <a:ea typeface="Assistant"/>
                <a:cs typeface="Assistant"/>
                <a:sym typeface="Assistant"/>
              </a:rPr>
              <a:t>Design current processes</a:t>
            </a:r>
            <a:endParaRPr>
              <a:solidFill>
                <a:schemeClr val="dk1"/>
              </a:solidFill>
              <a:latin typeface="Assistant"/>
              <a:ea typeface="Assistant"/>
              <a:cs typeface="Assistant"/>
              <a:sym typeface="Assistant"/>
            </a:endParaRPr>
          </a:p>
          <a:p>
            <a:pPr marL="365760" lvl="0" indent="-317500" algn="l" rtl="0">
              <a:spcBef>
                <a:spcPts val="0"/>
              </a:spcBef>
              <a:spcAft>
                <a:spcPts val="0"/>
              </a:spcAft>
              <a:buClr>
                <a:schemeClr val="lt1"/>
              </a:buClr>
              <a:buSzPts val="1400"/>
              <a:buFont typeface="Assistant"/>
              <a:buChar char="●"/>
            </a:pPr>
            <a:r>
              <a:rPr lang="en">
                <a:solidFill>
                  <a:schemeClr val="dk1"/>
                </a:solidFill>
                <a:latin typeface="Assistant"/>
                <a:ea typeface="Assistant"/>
                <a:cs typeface="Assistant"/>
                <a:sym typeface="Assistant"/>
              </a:rPr>
              <a:t>Current process to best-in-class benchmarks</a:t>
            </a:r>
            <a:endParaRPr>
              <a:solidFill>
                <a:schemeClr val="dk1"/>
              </a:solidFill>
              <a:latin typeface="Assistant"/>
              <a:ea typeface="Assistant"/>
              <a:cs typeface="Assistant"/>
              <a:sym typeface="Assistant"/>
            </a:endParaRPr>
          </a:p>
          <a:p>
            <a:pPr marL="365760" lvl="0" indent="-317500" algn="l" rtl="0">
              <a:spcBef>
                <a:spcPts val="0"/>
              </a:spcBef>
              <a:spcAft>
                <a:spcPts val="0"/>
              </a:spcAft>
              <a:buClr>
                <a:schemeClr val="lt1"/>
              </a:buClr>
              <a:buSzPts val="1400"/>
              <a:buFont typeface="Assistant"/>
              <a:buChar char="●"/>
            </a:pPr>
            <a:r>
              <a:rPr lang="en">
                <a:solidFill>
                  <a:schemeClr val="dk1"/>
                </a:solidFill>
                <a:latin typeface="Assistant"/>
                <a:ea typeface="Assistant"/>
                <a:cs typeface="Assistant"/>
                <a:sym typeface="Assistant"/>
              </a:rPr>
              <a:t>Adopt best practices based on benchmarks</a:t>
            </a:r>
            <a:endParaRPr>
              <a:solidFill>
                <a:schemeClr val="dk1"/>
              </a:solidFill>
              <a:latin typeface="Assistant"/>
              <a:ea typeface="Assistant"/>
              <a:cs typeface="Assistant"/>
              <a:sym typeface="Assistant"/>
            </a:endParaRPr>
          </a:p>
        </p:txBody>
      </p:sp>
      <p:sp>
        <p:nvSpPr>
          <p:cNvPr id="1326" name="Google Shape;1326;p62"/>
          <p:cNvSpPr txBox="1"/>
          <p:nvPr/>
        </p:nvSpPr>
        <p:spPr>
          <a:xfrm>
            <a:off x="3350248" y="2862900"/>
            <a:ext cx="2441400" cy="523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a:solidFill>
                  <a:schemeClr val="dk1"/>
                </a:solidFill>
                <a:latin typeface="Asap"/>
                <a:ea typeface="Asap"/>
                <a:cs typeface="Asap"/>
                <a:sym typeface="Asap"/>
              </a:rPr>
              <a:t>Saving $1M</a:t>
            </a:r>
            <a:endParaRPr sz="2000" b="1">
              <a:solidFill>
                <a:schemeClr val="dk1"/>
              </a:solidFill>
              <a:latin typeface="Asap"/>
              <a:ea typeface="Asap"/>
              <a:cs typeface="Asap"/>
              <a:sym typeface="Asap"/>
            </a:endParaRPr>
          </a:p>
        </p:txBody>
      </p:sp>
      <p:sp>
        <p:nvSpPr>
          <p:cNvPr id="1327" name="Google Shape;1327;p62"/>
          <p:cNvSpPr txBox="1"/>
          <p:nvPr/>
        </p:nvSpPr>
        <p:spPr>
          <a:xfrm>
            <a:off x="5983652" y="3309160"/>
            <a:ext cx="2441400" cy="1212600"/>
          </a:xfrm>
          <a:prstGeom prst="rect">
            <a:avLst/>
          </a:prstGeom>
          <a:noFill/>
          <a:ln>
            <a:noFill/>
          </a:ln>
        </p:spPr>
        <p:txBody>
          <a:bodyPr spcFirstLastPara="1" wrap="square" lIns="91425" tIns="91425" rIns="91425" bIns="91425" anchor="t" anchorCtr="0">
            <a:noAutofit/>
          </a:bodyPr>
          <a:lstStyle/>
          <a:p>
            <a:pPr marL="365760" lvl="0" indent="-317500" algn="l" rtl="0">
              <a:spcBef>
                <a:spcPts val="0"/>
              </a:spcBef>
              <a:spcAft>
                <a:spcPts val="0"/>
              </a:spcAft>
              <a:buClr>
                <a:schemeClr val="lt1"/>
              </a:buClr>
              <a:buSzPts val="1400"/>
              <a:buFont typeface="Assistant"/>
              <a:buChar char="●"/>
            </a:pPr>
            <a:r>
              <a:rPr lang="en">
                <a:solidFill>
                  <a:schemeClr val="dk1"/>
                </a:solidFill>
                <a:latin typeface="Assistant"/>
                <a:ea typeface="Assistant"/>
                <a:cs typeface="Assistant"/>
                <a:sym typeface="Assistant"/>
              </a:rPr>
              <a:t>Select current costs</a:t>
            </a:r>
            <a:endParaRPr>
              <a:solidFill>
                <a:schemeClr val="dk1"/>
              </a:solidFill>
              <a:latin typeface="Assistant"/>
              <a:ea typeface="Assistant"/>
              <a:cs typeface="Assistant"/>
              <a:sym typeface="Assistant"/>
            </a:endParaRPr>
          </a:p>
          <a:p>
            <a:pPr marL="365760" lvl="0" indent="-317500" algn="l" rtl="0">
              <a:spcBef>
                <a:spcPts val="0"/>
              </a:spcBef>
              <a:spcAft>
                <a:spcPts val="0"/>
              </a:spcAft>
              <a:buClr>
                <a:schemeClr val="lt1"/>
              </a:buClr>
              <a:buSzPts val="1400"/>
              <a:buFont typeface="Assistant"/>
              <a:buChar char="●"/>
            </a:pPr>
            <a:r>
              <a:rPr lang="en">
                <a:solidFill>
                  <a:schemeClr val="dk1"/>
                </a:solidFill>
                <a:latin typeface="Assistant"/>
                <a:ea typeface="Assistant"/>
                <a:cs typeface="Assistant"/>
                <a:sym typeface="Assistant"/>
              </a:rPr>
              <a:t>Evaluate cost of alternative suppliers</a:t>
            </a:r>
            <a:endParaRPr>
              <a:solidFill>
                <a:schemeClr val="dk1"/>
              </a:solidFill>
              <a:latin typeface="Assistant"/>
              <a:ea typeface="Assistant"/>
              <a:cs typeface="Assistant"/>
              <a:sym typeface="Assistant"/>
            </a:endParaRPr>
          </a:p>
          <a:p>
            <a:pPr marL="365760" lvl="0" indent="-317500" algn="l" rtl="0">
              <a:spcBef>
                <a:spcPts val="0"/>
              </a:spcBef>
              <a:spcAft>
                <a:spcPts val="0"/>
              </a:spcAft>
              <a:buClr>
                <a:schemeClr val="lt1"/>
              </a:buClr>
              <a:buSzPts val="1400"/>
              <a:buFont typeface="Assistant"/>
              <a:buChar char="●"/>
            </a:pPr>
            <a:r>
              <a:rPr lang="en">
                <a:solidFill>
                  <a:schemeClr val="dk1"/>
                </a:solidFill>
                <a:latin typeface="Assistant"/>
                <a:ea typeface="Assistant"/>
                <a:cs typeface="Assistant"/>
                <a:sym typeface="Assistant"/>
              </a:rPr>
              <a:t>Negotiate supplier contracts options</a:t>
            </a:r>
            <a:endParaRPr>
              <a:solidFill>
                <a:schemeClr val="dk1"/>
              </a:solidFill>
              <a:latin typeface="Assistant"/>
              <a:ea typeface="Assistant"/>
              <a:cs typeface="Assistant"/>
              <a:sym typeface="Assistant"/>
            </a:endParaRPr>
          </a:p>
        </p:txBody>
      </p:sp>
      <p:sp>
        <p:nvSpPr>
          <p:cNvPr id="1328" name="Google Shape;1328;p62"/>
          <p:cNvSpPr txBox="1"/>
          <p:nvPr/>
        </p:nvSpPr>
        <p:spPr>
          <a:xfrm>
            <a:off x="5983652" y="2862900"/>
            <a:ext cx="2441400" cy="523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a:solidFill>
                  <a:schemeClr val="dk1"/>
                </a:solidFill>
                <a:latin typeface="Asap"/>
                <a:ea typeface="Asap"/>
                <a:cs typeface="Asap"/>
                <a:sym typeface="Asap"/>
              </a:rPr>
              <a:t>Saving $1M</a:t>
            </a:r>
            <a:endParaRPr sz="2000" b="1">
              <a:solidFill>
                <a:schemeClr val="dk1"/>
              </a:solidFill>
              <a:latin typeface="Asap"/>
              <a:ea typeface="Asap"/>
              <a:cs typeface="Asap"/>
              <a:sym typeface="Asap"/>
            </a:endParaRPr>
          </a:p>
        </p:txBody>
      </p:sp>
      <p:cxnSp>
        <p:nvCxnSpPr>
          <p:cNvPr id="1329" name="Google Shape;1329;p62"/>
          <p:cNvCxnSpPr>
            <a:stCxn id="1322" idx="2"/>
            <a:endCxn id="1324" idx="0"/>
          </p:cNvCxnSpPr>
          <p:nvPr/>
        </p:nvCxnSpPr>
        <p:spPr>
          <a:xfrm rot="5400000">
            <a:off x="3074550" y="1365425"/>
            <a:ext cx="362400" cy="2632500"/>
          </a:xfrm>
          <a:prstGeom prst="bentConnector3">
            <a:avLst>
              <a:gd name="adj1" fmla="val 50003"/>
            </a:avLst>
          </a:prstGeom>
          <a:noFill/>
          <a:ln w="9525" cap="flat" cmpd="sng">
            <a:solidFill>
              <a:schemeClr val="dk1"/>
            </a:solidFill>
            <a:prstDash val="solid"/>
            <a:round/>
            <a:headEnd type="none" w="med" len="med"/>
            <a:tailEnd type="none" w="med" len="med"/>
          </a:ln>
        </p:spPr>
      </p:cxnSp>
      <p:cxnSp>
        <p:nvCxnSpPr>
          <p:cNvPr id="1330" name="Google Shape;1330;p62"/>
          <p:cNvCxnSpPr>
            <a:stCxn id="1322" idx="2"/>
            <a:endCxn id="1328" idx="0"/>
          </p:cNvCxnSpPr>
          <p:nvPr/>
        </p:nvCxnSpPr>
        <p:spPr>
          <a:xfrm rot="-5400000" flipH="1">
            <a:off x="5707050" y="1365425"/>
            <a:ext cx="362400" cy="2632500"/>
          </a:xfrm>
          <a:prstGeom prst="bentConnector3">
            <a:avLst>
              <a:gd name="adj1" fmla="val 50003"/>
            </a:avLst>
          </a:prstGeom>
          <a:noFill/>
          <a:ln w="9525" cap="flat" cmpd="sng">
            <a:solidFill>
              <a:schemeClr val="dk1"/>
            </a:solidFill>
            <a:prstDash val="solid"/>
            <a:round/>
            <a:headEnd type="none" w="med" len="med"/>
            <a:tailEnd type="none" w="med" len="med"/>
          </a:ln>
        </p:spPr>
      </p:cxnSp>
      <p:cxnSp>
        <p:nvCxnSpPr>
          <p:cNvPr id="1331" name="Google Shape;1331;p62"/>
          <p:cNvCxnSpPr>
            <a:stCxn id="1322" idx="2"/>
            <a:endCxn id="1326" idx="0"/>
          </p:cNvCxnSpPr>
          <p:nvPr/>
        </p:nvCxnSpPr>
        <p:spPr>
          <a:xfrm flipH="1">
            <a:off x="4570800" y="2500475"/>
            <a:ext cx="1200" cy="362400"/>
          </a:xfrm>
          <a:prstGeom prst="straightConnector1">
            <a:avLst/>
          </a:prstGeom>
          <a:noFill/>
          <a:ln w="9525" cap="flat" cmpd="sng">
            <a:solidFill>
              <a:schemeClr val="dk1"/>
            </a:solidFill>
            <a:prstDash val="solid"/>
            <a:round/>
            <a:headEnd type="none" w="med" len="med"/>
            <a:tailEnd type="none" w="med" len="med"/>
          </a:ln>
        </p:spPr>
      </p:cxnSp>
      <p:sp>
        <p:nvSpPr>
          <p:cNvPr id="1332" name="Google Shape;1332;p62">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2"/>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2">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2">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268" name="Picture 4">
            <a:extLst>
              <a:ext uri="{FF2B5EF4-FFF2-40B4-BE49-F238E27FC236}">
                <a16:creationId xmlns:a16="http://schemas.microsoft.com/office/drawing/2014/main" id="{B7AD2F86-B625-518B-D3BA-7EB0B68F36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317" y="1088016"/>
            <a:ext cx="10448233" cy="34827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0" name="Google Shape;1320;p62"/>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Analyzing mean </a:t>
            </a:r>
            <a:r>
              <a:rPr lang="en-US" sz="2400" b="1" dirty="0"/>
              <a:t>SHAP values </a:t>
            </a:r>
            <a:r>
              <a:rPr lang="en-US" sz="2400" dirty="0"/>
              <a:t>for disease variables</a:t>
            </a:r>
          </a:p>
        </p:txBody>
      </p:sp>
      <p:sp>
        <p:nvSpPr>
          <p:cNvPr id="1322" name="Google Shape;1322;p62"/>
          <p:cNvSpPr txBox="1"/>
          <p:nvPr/>
        </p:nvSpPr>
        <p:spPr>
          <a:xfrm>
            <a:off x="1102948" y="2944550"/>
            <a:ext cx="6936000" cy="523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dk1"/>
                </a:solidFill>
                <a:latin typeface="Asap"/>
                <a:ea typeface="Asap"/>
                <a:cs typeface="Asap"/>
                <a:sym typeface="Asap"/>
              </a:rPr>
              <a:t>Higher SHAP values for long-term diseases</a:t>
            </a:r>
            <a:endParaRPr sz="2000" b="1" dirty="0">
              <a:solidFill>
                <a:schemeClr val="dk1"/>
              </a:solidFill>
              <a:latin typeface="Asap"/>
              <a:ea typeface="Asap"/>
              <a:cs typeface="Asap"/>
              <a:sym typeface="Asap"/>
            </a:endParaRPr>
          </a:p>
        </p:txBody>
      </p:sp>
      <p:sp>
        <p:nvSpPr>
          <p:cNvPr id="1324" name="Google Shape;1324;p62"/>
          <p:cNvSpPr txBox="1"/>
          <p:nvPr/>
        </p:nvSpPr>
        <p:spPr>
          <a:xfrm>
            <a:off x="717896" y="3830175"/>
            <a:ext cx="2441400" cy="523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ro-RO" sz="2000" b="1" dirty="0">
                <a:solidFill>
                  <a:schemeClr val="dk1"/>
                </a:solidFill>
                <a:latin typeface="Asap"/>
                <a:ea typeface="Asap"/>
                <a:cs typeface="Asap"/>
                <a:sym typeface="Asap"/>
              </a:rPr>
              <a:t>Diabetes (DIABDX)</a:t>
            </a:r>
          </a:p>
        </p:txBody>
      </p:sp>
      <p:sp>
        <p:nvSpPr>
          <p:cNvPr id="1326" name="Google Shape;1326;p62"/>
          <p:cNvSpPr txBox="1"/>
          <p:nvPr/>
        </p:nvSpPr>
        <p:spPr>
          <a:xfrm>
            <a:off x="3349196" y="3830150"/>
            <a:ext cx="2441400" cy="67545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ro-RO" sz="2000" b="1" dirty="0">
                <a:solidFill>
                  <a:schemeClr val="dk1"/>
                </a:solidFill>
                <a:latin typeface="Asap"/>
                <a:ea typeface="Asap"/>
                <a:cs typeface="Asap"/>
                <a:sym typeface="Asap"/>
              </a:rPr>
              <a:t>ADHD/ADD (ADHDADDX)</a:t>
            </a:r>
          </a:p>
        </p:txBody>
      </p:sp>
      <p:sp>
        <p:nvSpPr>
          <p:cNvPr id="1328" name="Google Shape;1328;p62"/>
          <p:cNvSpPr txBox="1"/>
          <p:nvPr/>
        </p:nvSpPr>
        <p:spPr>
          <a:xfrm>
            <a:off x="5982600" y="3830175"/>
            <a:ext cx="2441400" cy="523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ro-RO" sz="2000" b="1" dirty="0">
                <a:solidFill>
                  <a:schemeClr val="dk1"/>
                </a:solidFill>
                <a:latin typeface="Asap"/>
                <a:ea typeface="Asap"/>
                <a:cs typeface="Asap"/>
                <a:sym typeface="Asap"/>
              </a:rPr>
              <a:t>Asthma (ASTHDX)</a:t>
            </a:r>
          </a:p>
        </p:txBody>
      </p:sp>
      <p:cxnSp>
        <p:nvCxnSpPr>
          <p:cNvPr id="1329" name="Google Shape;1329;p62"/>
          <p:cNvCxnSpPr>
            <a:stCxn id="1322" idx="2"/>
            <a:endCxn id="1324" idx="0"/>
          </p:cNvCxnSpPr>
          <p:nvPr/>
        </p:nvCxnSpPr>
        <p:spPr>
          <a:xfrm rot="5400000">
            <a:off x="3073498" y="2332700"/>
            <a:ext cx="362400" cy="2632500"/>
          </a:xfrm>
          <a:prstGeom prst="bentConnector3">
            <a:avLst>
              <a:gd name="adj1" fmla="val 50003"/>
            </a:avLst>
          </a:prstGeom>
          <a:noFill/>
          <a:ln w="9525" cap="flat" cmpd="sng">
            <a:solidFill>
              <a:schemeClr val="dk1"/>
            </a:solidFill>
            <a:prstDash val="solid"/>
            <a:round/>
            <a:headEnd type="none" w="med" len="med"/>
            <a:tailEnd type="none" w="med" len="med"/>
          </a:ln>
        </p:spPr>
      </p:cxnSp>
      <p:cxnSp>
        <p:nvCxnSpPr>
          <p:cNvPr id="1330" name="Google Shape;1330;p62"/>
          <p:cNvCxnSpPr>
            <a:stCxn id="1322" idx="2"/>
            <a:endCxn id="1328" idx="0"/>
          </p:cNvCxnSpPr>
          <p:nvPr/>
        </p:nvCxnSpPr>
        <p:spPr>
          <a:xfrm rot="-5400000" flipH="1">
            <a:off x="5705998" y="2332700"/>
            <a:ext cx="362400" cy="2632500"/>
          </a:xfrm>
          <a:prstGeom prst="bentConnector3">
            <a:avLst>
              <a:gd name="adj1" fmla="val 50003"/>
            </a:avLst>
          </a:prstGeom>
          <a:noFill/>
          <a:ln w="9525" cap="flat" cmpd="sng">
            <a:solidFill>
              <a:schemeClr val="dk1"/>
            </a:solidFill>
            <a:prstDash val="solid"/>
            <a:round/>
            <a:headEnd type="none" w="med" len="med"/>
            <a:tailEnd type="none" w="med" len="med"/>
          </a:ln>
        </p:spPr>
      </p:cxnSp>
      <p:cxnSp>
        <p:nvCxnSpPr>
          <p:cNvPr id="1331" name="Google Shape;1331;p62"/>
          <p:cNvCxnSpPr>
            <a:cxnSpLocks/>
            <a:stCxn id="1322" idx="2"/>
            <a:endCxn id="1326" idx="0"/>
          </p:cNvCxnSpPr>
          <p:nvPr/>
        </p:nvCxnSpPr>
        <p:spPr>
          <a:xfrm flipH="1">
            <a:off x="4569896" y="3467750"/>
            <a:ext cx="1052" cy="362400"/>
          </a:xfrm>
          <a:prstGeom prst="straightConnector1">
            <a:avLst/>
          </a:prstGeom>
          <a:noFill/>
          <a:ln w="9525" cap="flat" cmpd="sng">
            <a:solidFill>
              <a:schemeClr val="dk1"/>
            </a:solidFill>
            <a:prstDash val="solid"/>
            <a:round/>
            <a:headEnd type="none" w="med" len="med"/>
            <a:tailEnd type="none" w="med" len="med"/>
          </a:ln>
        </p:spPr>
      </p:cxnSp>
      <p:sp>
        <p:nvSpPr>
          <p:cNvPr id="1332" name="Google Shape;1332;p62">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2"/>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2">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2">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268" name="Picture 4">
            <a:extLst>
              <a:ext uri="{FF2B5EF4-FFF2-40B4-BE49-F238E27FC236}">
                <a16:creationId xmlns:a16="http://schemas.microsoft.com/office/drawing/2014/main" id="{B7AD2F86-B625-518B-D3BA-7EB0B68F36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317" y="1020099"/>
            <a:ext cx="5723157" cy="1907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879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0" name="Google Shape;1320;p62"/>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Analyzing mean </a:t>
            </a:r>
            <a:r>
              <a:rPr lang="en-US" sz="2400" b="1" dirty="0"/>
              <a:t>SHAP values </a:t>
            </a:r>
            <a:r>
              <a:rPr lang="en-US" sz="2400" dirty="0"/>
              <a:t>for disease variables</a:t>
            </a:r>
          </a:p>
        </p:txBody>
      </p:sp>
      <p:sp>
        <p:nvSpPr>
          <p:cNvPr id="1322" name="Google Shape;1322;p62"/>
          <p:cNvSpPr txBox="1"/>
          <p:nvPr/>
        </p:nvSpPr>
        <p:spPr>
          <a:xfrm>
            <a:off x="1102948" y="2944550"/>
            <a:ext cx="6936000" cy="523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dk1"/>
                </a:solidFill>
                <a:latin typeface="Asap"/>
                <a:ea typeface="Asap"/>
                <a:cs typeface="Asap"/>
                <a:sym typeface="Asap"/>
              </a:rPr>
              <a:t>Lower SHAP values for long-term diseases</a:t>
            </a:r>
            <a:endParaRPr sz="2000" b="1" dirty="0">
              <a:solidFill>
                <a:schemeClr val="dk1"/>
              </a:solidFill>
              <a:latin typeface="Asap"/>
              <a:ea typeface="Asap"/>
              <a:cs typeface="Asap"/>
              <a:sym typeface="Asap"/>
            </a:endParaRPr>
          </a:p>
        </p:txBody>
      </p:sp>
      <p:sp>
        <p:nvSpPr>
          <p:cNvPr id="1324" name="Google Shape;1324;p62"/>
          <p:cNvSpPr txBox="1"/>
          <p:nvPr/>
        </p:nvSpPr>
        <p:spPr>
          <a:xfrm>
            <a:off x="717896" y="3830175"/>
            <a:ext cx="2441400" cy="67543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lang="en-US" sz="2000" b="1" dirty="0">
              <a:solidFill>
                <a:schemeClr val="dk1"/>
              </a:solidFill>
              <a:latin typeface="Asap"/>
              <a:ea typeface="Asap"/>
              <a:cs typeface="Asap"/>
              <a:sym typeface="Asap"/>
            </a:endParaRPr>
          </a:p>
          <a:p>
            <a:pPr marL="0" lvl="0" indent="0" algn="ctr" rtl="0">
              <a:spcBef>
                <a:spcPts val="0"/>
              </a:spcBef>
              <a:spcAft>
                <a:spcPts val="0"/>
              </a:spcAft>
              <a:buNone/>
            </a:pPr>
            <a:endParaRPr lang="en-US" sz="2000" b="1" dirty="0">
              <a:solidFill>
                <a:schemeClr val="dk1"/>
              </a:solidFill>
              <a:latin typeface="Asap"/>
              <a:ea typeface="Asap"/>
              <a:cs typeface="Asap"/>
              <a:sym typeface="Asap"/>
            </a:endParaRPr>
          </a:p>
          <a:p>
            <a:pPr marL="0" lvl="0" indent="0" algn="ctr" rtl="0">
              <a:spcBef>
                <a:spcPts val="0"/>
              </a:spcBef>
              <a:spcAft>
                <a:spcPts val="0"/>
              </a:spcAft>
              <a:buNone/>
            </a:pPr>
            <a:r>
              <a:rPr lang="ro-RO" sz="2000" b="1" dirty="0">
                <a:solidFill>
                  <a:schemeClr val="dk1"/>
                </a:solidFill>
                <a:latin typeface="Asap"/>
                <a:ea typeface="Asap"/>
                <a:cs typeface="Asap"/>
                <a:sym typeface="Asap"/>
              </a:rPr>
              <a:t>Coronary </a:t>
            </a:r>
            <a:r>
              <a:rPr lang="en-US" sz="2000" b="1" dirty="0">
                <a:solidFill>
                  <a:schemeClr val="dk1"/>
                </a:solidFill>
                <a:latin typeface="Asap"/>
                <a:ea typeface="Asap"/>
                <a:cs typeface="Asap"/>
                <a:sym typeface="Asap"/>
              </a:rPr>
              <a:t>H</a:t>
            </a:r>
            <a:r>
              <a:rPr lang="ro-RO" sz="2000" b="1" dirty="0">
                <a:solidFill>
                  <a:schemeClr val="dk1"/>
                </a:solidFill>
                <a:latin typeface="Asap"/>
                <a:ea typeface="Asap"/>
                <a:cs typeface="Asap"/>
                <a:sym typeface="Asap"/>
              </a:rPr>
              <a:t>eart </a:t>
            </a:r>
            <a:r>
              <a:rPr lang="en-US" sz="2000" b="1" dirty="0">
                <a:solidFill>
                  <a:schemeClr val="dk1"/>
                </a:solidFill>
                <a:latin typeface="Asap"/>
                <a:ea typeface="Asap"/>
                <a:cs typeface="Asap"/>
                <a:sym typeface="Asap"/>
              </a:rPr>
              <a:t>D</a:t>
            </a:r>
            <a:r>
              <a:rPr lang="ro-RO" sz="2000" b="1" dirty="0">
                <a:solidFill>
                  <a:schemeClr val="dk1"/>
                </a:solidFill>
                <a:latin typeface="Asap"/>
                <a:ea typeface="Asap"/>
                <a:cs typeface="Asap"/>
                <a:sym typeface="Asap"/>
              </a:rPr>
              <a:t>isease (CHDDX)</a:t>
            </a:r>
          </a:p>
        </p:txBody>
      </p:sp>
      <p:sp>
        <p:nvSpPr>
          <p:cNvPr id="1326" name="Google Shape;1326;p62"/>
          <p:cNvSpPr txBox="1"/>
          <p:nvPr/>
        </p:nvSpPr>
        <p:spPr>
          <a:xfrm>
            <a:off x="3349196" y="3830150"/>
            <a:ext cx="2441400" cy="67545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ro-RO" sz="2000" b="1" dirty="0">
                <a:solidFill>
                  <a:schemeClr val="dk1"/>
                </a:solidFill>
                <a:latin typeface="Asap"/>
                <a:ea typeface="Asap"/>
                <a:cs typeface="Asap"/>
                <a:sym typeface="Asap"/>
              </a:rPr>
              <a:t>Other </a:t>
            </a:r>
            <a:r>
              <a:rPr lang="en-US" sz="2000" b="1" dirty="0">
                <a:solidFill>
                  <a:schemeClr val="dk1"/>
                </a:solidFill>
                <a:latin typeface="Asap"/>
                <a:ea typeface="Asap"/>
                <a:cs typeface="Asap"/>
                <a:sym typeface="Asap"/>
              </a:rPr>
              <a:t>H</a:t>
            </a:r>
            <a:r>
              <a:rPr lang="ro-RO" sz="2000" b="1" dirty="0">
                <a:solidFill>
                  <a:schemeClr val="dk1"/>
                </a:solidFill>
                <a:latin typeface="Asap"/>
                <a:ea typeface="Asap"/>
                <a:cs typeface="Asap"/>
                <a:sym typeface="Asap"/>
              </a:rPr>
              <a:t>eart </a:t>
            </a:r>
            <a:r>
              <a:rPr lang="en-US" sz="2000" b="1" dirty="0">
                <a:solidFill>
                  <a:schemeClr val="dk1"/>
                </a:solidFill>
                <a:latin typeface="Asap"/>
                <a:ea typeface="Asap"/>
                <a:cs typeface="Asap"/>
                <a:sym typeface="Asap"/>
              </a:rPr>
              <a:t>D</a:t>
            </a:r>
            <a:r>
              <a:rPr lang="ro-RO" sz="2000" b="1" dirty="0">
                <a:solidFill>
                  <a:schemeClr val="dk1"/>
                </a:solidFill>
                <a:latin typeface="Asap"/>
                <a:ea typeface="Asap"/>
                <a:cs typeface="Asap"/>
                <a:sym typeface="Asap"/>
              </a:rPr>
              <a:t>iseases (OHRTDX)</a:t>
            </a:r>
          </a:p>
        </p:txBody>
      </p:sp>
      <p:sp>
        <p:nvSpPr>
          <p:cNvPr id="1328" name="Google Shape;1328;p62"/>
          <p:cNvSpPr txBox="1"/>
          <p:nvPr/>
        </p:nvSpPr>
        <p:spPr>
          <a:xfrm>
            <a:off x="5982600" y="3830175"/>
            <a:ext cx="2441400" cy="523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000" b="1" dirty="0">
                <a:solidFill>
                  <a:schemeClr val="dk1"/>
                </a:solidFill>
                <a:latin typeface="Asap"/>
                <a:ea typeface="Asap"/>
                <a:cs typeface="Asap"/>
                <a:sym typeface="Asap"/>
              </a:rPr>
              <a:t>H</a:t>
            </a:r>
            <a:r>
              <a:rPr lang="ro-RO" sz="2000" b="1" dirty="0">
                <a:solidFill>
                  <a:schemeClr val="dk1"/>
                </a:solidFill>
                <a:latin typeface="Asap"/>
                <a:ea typeface="Asap"/>
                <a:cs typeface="Asap"/>
                <a:sym typeface="Asap"/>
              </a:rPr>
              <a:t>eart </a:t>
            </a:r>
            <a:r>
              <a:rPr lang="en-US" sz="2000" b="1" dirty="0">
                <a:solidFill>
                  <a:schemeClr val="dk1"/>
                </a:solidFill>
                <a:latin typeface="Asap"/>
                <a:ea typeface="Asap"/>
                <a:cs typeface="Asap"/>
                <a:sym typeface="Asap"/>
              </a:rPr>
              <a:t>A</a:t>
            </a:r>
            <a:r>
              <a:rPr lang="ro-RO" sz="2000" b="1" dirty="0">
                <a:solidFill>
                  <a:schemeClr val="dk1"/>
                </a:solidFill>
                <a:latin typeface="Asap"/>
                <a:ea typeface="Asap"/>
                <a:cs typeface="Asap"/>
                <a:sym typeface="Asap"/>
              </a:rPr>
              <a:t>ttack (MIDX</a:t>
            </a:r>
            <a:r>
              <a:rPr lang="en-US" sz="2000" b="1" dirty="0">
                <a:solidFill>
                  <a:schemeClr val="dk1"/>
                </a:solidFill>
                <a:latin typeface="Asap"/>
                <a:ea typeface="Asap"/>
                <a:cs typeface="Asap"/>
                <a:sym typeface="Asap"/>
              </a:rPr>
              <a:t>)</a:t>
            </a:r>
            <a:endParaRPr lang="ro-RO" sz="2000" b="1" dirty="0">
              <a:solidFill>
                <a:schemeClr val="dk1"/>
              </a:solidFill>
              <a:latin typeface="Asap"/>
              <a:ea typeface="Asap"/>
              <a:cs typeface="Asap"/>
              <a:sym typeface="Asap"/>
            </a:endParaRPr>
          </a:p>
        </p:txBody>
      </p:sp>
      <p:cxnSp>
        <p:nvCxnSpPr>
          <p:cNvPr id="1329" name="Google Shape;1329;p62"/>
          <p:cNvCxnSpPr>
            <a:cxnSpLocks/>
            <a:stCxn id="1322" idx="2"/>
            <a:endCxn id="1324" idx="0"/>
          </p:cNvCxnSpPr>
          <p:nvPr/>
        </p:nvCxnSpPr>
        <p:spPr>
          <a:xfrm rot="5400000">
            <a:off x="3073560" y="2332786"/>
            <a:ext cx="362425" cy="2632352"/>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330" name="Google Shape;1330;p62"/>
          <p:cNvCxnSpPr>
            <a:stCxn id="1322" idx="2"/>
            <a:endCxn id="1328" idx="0"/>
          </p:cNvCxnSpPr>
          <p:nvPr/>
        </p:nvCxnSpPr>
        <p:spPr>
          <a:xfrm rot="-5400000" flipH="1">
            <a:off x="5705998" y="2332700"/>
            <a:ext cx="362400" cy="2632500"/>
          </a:xfrm>
          <a:prstGeom prst="bentConnector3">
            <a:avLst>
              <a:gd name="adj1" fmla="val 50003"/>
            </a:avLst>
          </a:prstGeom>
          <a:noFill/>
          <a:ln w="9525" cap="flat" cmpd="sng">
            <a:solidFill>
              <a:schemeClr val="dk1"/>
            </a:solidFill>
            <a:prstDash val="solid"/>
            <a:round/>
            <a:headEnd type="none" w="med" len="med"/>
            <a:tailEnd type="none" w="med" len="med"/>
          </a:ln>
        </p:spPr>
      </p:cxnSp>
      <p:cxnSp>
        <p:nvCxnSpPr>
          <p:cNvPr id="1331" name="Google Shape;1331;p62"/>
          <p:cNvCxnSpPr>
            <a:cxnSpLocks/>
            <a:stCxn id="1322" idx="2"/>
            <a:endCxn id="1326" idx="0"/>
          </p:cNvCxnSpPr>
          <p:nvPr/>
        </p:nvCxnSpPr>
        <p:spPr>
          <a:xfrm flipH="1">
            <a:off x="4569896" y="3467750"/>
            <a:ext cx="1052" cy="362400"/>
          </a:xfrm>
          <a:prstGeom prst="straightConnector1">
            <a:avLst/>
          </a:prstGeom>
          <a:noFill/>
          <a:ln w="9525" cap="flat" cmpd="sng">
            <a:solidFill>
              <a:schemeClr val="dk1"/>
            </a:solidFill>
            <a:prstDash val="solid"/>
            <a:round/>
            <a:headEnd type="none" w="med" len="med"/>
            <a:tailEnd type="none" w="med" len="med"/>
          </a:ln>
        </p:spPr>
      </p:cxnSp>
      <p:sp>
        <p:nvSpPr>
          <p:cNvPr id="1332" name="Google Shape;1332;p62">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2"/>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2">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2">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268" name="Picture 4">
            <a:extLst>
              <a:ext uri="{FF2B5EF4-FFF2-40B4-BE49-F238E27FC236}">
                <a16:creationId xmlns:a16="http://schemas.microsoft.com/office/drawing/2014/main" id="{B7AD2F86-B625-518B-D3BA-7EB0B68F36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317" y="1020099"/>
            <a:ext cx="5723157" cy="1907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840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9" name="Google Shape;339;p37"/>
          <p:cNvSpPr txBox="1">
            <a:spLocks noGrp="1"/>
          </p:cNvSpPr>
          <p:nvPr>
            <p:ph type="ctrTitle"/>
          </p:nvPr>
        </p:nvSpPr>
        <p:spPr>
          <a:xfrm>
            <a:off x="1" y="1291500"/>
            <a:ext cx="9138561" cy="1936500"/>
          </a:xfrm>
          <a:prstGeom prst="rect">
            <a:avLst/>
          </a:prstGeom>
        </p:spPr>
        <p:txBody>
          <a:bodyPr spcFirstLastPara="1" wrap="square" lIns="91425" tIns="91425" rIns="91425" bIns="91425" anchor="b" anchorCtr="0">
            <a:noAutofit/>
          </a:bodyPr>
          <a:lstStyle/>
          <a:p>
            <a:r>
              <a:rPr lang="ro-RO" b="1" i="0" dirty="0">
                <a:solidFill>
                  <a:schemeClr val="bg1">
                    <a:lumMod val="50000"/>
                  </a:schemeClr>
                </a:solidFill>
                <a:effectLst/>
                <a:latin typeface="Asap" panose="020B0604020202020204" charset="0"/>
              </a:rPr>
              <a:t>Healthcare expenditures of individuals</a:t>
            </a:r>
          </a:p>
        </p:txBody>
      </p:sp>
      <p:pic>
        <p:nvPicPr>
          <p:cNvPr id="1026" name="Picture 2" descr="How satisfied are physicians with their pay?">
            <a:extLst>
              <a:ext uri="{FF2B5EF4-FFF2-40B4-BE49-F238E27FC236}">
                <a16:creationId xmlns:a16="http://schemas.microsoft.com/office/drawing/2014/main" id="{43DF2641-7CF3-ED90-DFF3-4AF4EADB7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702640"/>
            <a:ext cx="2857500" cy="3333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38" name="Google Shape;338;p37"/>
          <p:cNvSpPr txBox="1">
            <a:spLocks noGrp="1"/>
          </p:cNvSpPr>
          <p:nvPr>
            <p:ph type="subTitle" idx="1"/>
          </p:nvPr>
        </p:nvSpPr>
        <p:spPr>
          <a:xfrm rot="-566">
            <a:off x="2749500" y="4307143"/>
            <a:ext cx="3645000" cy="426300"/>
          </a:xfrm>
          <a:prstGeom prst="rect">
            <a:avLst/>
          </a:prstGeom>
        </p:spPr>
        <p:txBody>
          <a:bodyPr spcFirstLastPara="1" wrap="square" lIns="91425" tIns="91425" rIns="91425" bIns="91425" anchor="t" anchorCtr="0">
            <a:noAutofit/>
          </a:bodyPr>
          <a:lstStyle/>
          <a:p>
            <a:r>
              <a:rPr lang="ro-RO" b="1" i="0" dirty="0">
                <a:solidFill>
                  <a:srgbClr val="333333"/>
                </a:solidFill>
                <a:effectLst/>
                <a:latin typeface="Helvetica Neue"/>
              </a:rPr>
              <a:t>Story MEPS</a:t>
            </a:r>
            <a:r>
              <a:rPr lang="en-US" b="1" i="0" dirty="0">
                <a:solidFill>
                  <a:srgbClr val="333333"/>
                </a:solidFill>
                <a:effectLst/>
                <a:latin typeface="Helvetica Neue"/>
              </a:rPr>
              <a:t> 7</a:t>
            </a:r>
            <a:endParaRPr lang="ro-RO" b="1" i="0" dirty="0">
              <a:solidFill>
                <a:srgbClr val="333333"/>
              </a:solidFill>
              <a:effectLst/>
              <a:latin typeface="Helvetica Neue"/>
            </a:endParaRPr>
          </a:p>
        </p:txBody>
      </p:sp>
      <p:sp>
        <p:nvSpPr>
          <p:cNvPr id="340" name="Google Shape;340;p37"/>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a:hlinkClick r:id="rId4"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8;p37">
            <a:extLst>
              <a:ext uri="{FF2B5EF4-FFF2-40B4-BE49-F238E27FC236}">
                <a16:creationId xmlns:a16="http://schemas.microsoft.com/office/drawing/2014/main" id="{6DDE9582-884B-2CCC-D073-1D9139D2F455}"/>
              </a:ext>
            </a:extLst>
          </p:cNvPr>
          <p:cNvSpPr txBox="1">
            <a:spLocks/>
          </p:cNvSpPr>
          <p:nvPr/>
        </p:nvSpPr>
        <p:spPr>
          <a:xfrm rot="-566">
            <a:off x="7182403" y="4093391"/>
            <a:ext cx="1735422" cy="640211"/>
          </a:xfrm>
          <a:prstGeom prst="rect">
            <a:avLst/>
          </a:prstGeom>
          <a:noFill/>
          <a:ln w="76200" cap="flat" cmpd="sng">
            <a:noFill/>
            <a:prstDash val="solid"/>
            <a:round/>
            <a:headEnd type="none" w="sm" len="sm"/>
            <a:tailEnd type="none" w="sm" len="sm"/>
          </a:ln>
          <a:effectLst>
            <a:outerShdw blurRad="71438" dist="57150" dir="8400000" algn="bl" rotWithShape="0">
              <a:schemeClr val="accent1">
                <a:alpha val="31000"/>
              </a:scheme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ssistant"/>
              <a:buNone/>
              <a:defRPr sz="16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9pPr>
          </a:lstStyle>
          <a:p>
            <a:pPr algn="r"/>
            <a:r>
              <a:rPr lang="en-US" b="1" dirty="0">
                <a:solidFill>
                  <a:schemeClr val="accent6">
                    <a:lumMod val="95000"/>
                  </a:schemeClr>
                </a:solidFill>
                <a:latin typeface="Helvetica Neue"/>
              </a:rPr>
              <a:t>Raul SARBU</a:t>
            </a:r>
          </a:p>
          <a:p>
            <a:pPr algn="r"/>
            <a:r>
              <a:rPr lang="en-US" b="1" dirty="0">
                <a:solidFill>
                  <a:schemeClr val="accent6">
                    <a:lumMod val="95000"/>
                  </a:schemeClr>
                </a:solidFill>
                <a:latin typeface="Helvetica Neue"/>
              </a:rPr>
              <a:t>Bogdan TATU</a:t>
            </a:r>
            <a:endParaRPr lang="ro-RO" b="1" dirty="0">
              <a:solidFill>
                <a:schemeClr val="accent6">
                  <a:lumMod val="95000"/>
                </a:schemeClr>
              </a:solidFill>
              <a:latin typeface="Helvetica Neue"/>
            </a:endParaRPr>
          </a:p>
        </p:txBody>
      </p:sp>
      <p:sp>
        <p:nvSpPr>
          <p:cNvPr id="2" name="Google Shape;339;p37">
            <a:extLst>
              <a:ext uri="{FF2B5EF4-FFF2-40B4-BE49-F238E27FC236}">
                <a16:creationId xmlns:a16="http://schemas.microsoft.com/office/drawing/2014/main" id="{E3C772E5-F358-2051-5613-456ACA37B54D}"/>
              </a:ext>
            </a:extLst>
          </p:cNvPr>
          <p:cNvSpPr txBox="1">
            <a:spLocks/>
          </p:cNvSpPr>
          <p:nvPr/>
        </p:nvSpPr>
        <p:spPr>
          <a:xfrm>
            <a:off x="5438" y="1291500"/>
            <a:ext cx="9138562" cy="1936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Asap"/>
              <a:buNone/>
              <a:defRPr sz="60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rgbClr val="191919"/>
              </a:buClr>
              <a:buSzPts val="5200"/>
              <a:buFont typeface="Asap"/>
              <a:buNone/>
              <a:defRPr sz="5200" b="0" i="0" u="none" strike="noStrike" cap="none">
                <a:solidFill>
                  <a:srgbClr val="191919"/>
                </a:solidFill>
                <a:latin typeface="Asap"/>
                <a:ea typeface="Asap"/>
                <a:cs typeface="Asap"/>
                <a:sym typeface="Asap"/>
              </a:defRPr>
            </a:lvl2pPr>
            <a:lvl3pPr marR="0" lvl="2" algn="ctr" rtl="0">
              <a:lnSpc>
                <a:spcPct val="100000"/>
              </a:lnSpc>
              <a:spcBef>
                <a:spcPts val="0"/>
              </a:spcBef>
              <a:spcAft>
                <a:spcPts val="0"/>
              </a:spcAft>
              <a:buClr>
                <a:srgbClr val="191919"/>
              </a:buClr>
              <a:buSzPts val="5200"/>
              <a:buFont typeface="Asap"/>
              <a:buNone/>
              <a:defRPr sz="5200" b="0" i="0" u="none" strike="noStrike" cap="none">
                <a:solidFill>
                  <a:srgbClr val="191919"/>
                </a:solidFill>
                <a:latin typeface="Asap"/>
                <a:ea typeface="Asap"/>
                <a:cs typeface="Asap"/>
                <a:sym typeface="Asap"/>
              </a:defRPr>
            </a:lvl3pPr>
            <a:lvl4pPr marR="0" lvl="3" algn="ctr" rtl="0">
              <a:lnSpc>
                <a:spcPct val="100000"/>
              </a:lnSpc>
              <a:spcBef>
                <a:spcPts val="0"/>
              </a:spcBef>
              <a:spcAft>
                <a:spcPts val="0"/>
              </a:spcAft>
              <a:buClr>
                <a:srgbClr val="191919"/>
              </a:buClr>
              <a:buSzPts val="5200"/>
              <a:buFont typeface="Asap"/>
              <a:buNone/>
              <a:defRPr sz="5200" b="0" i="0" u="none" strike="noStrike" cap="none">
                <a:solidFill>
                  <a:srgbClr val="191919"/>
                </a:solidFill>
                <a:latin typeface="Asap"/>
                <a:ea typeface="Asap"/>
                <a:cs typeface="Asap"/>
                <a:sym typeface="Asap"/>
              </a:defRPr>
            </a:lvl4pPr>
            <a:lvl5pPr marR="0" lvl="4" algn="ctr" rtl="0">
              <a:lnSpc>
                <a:spcPct val="100000"/>
              </a:lnSpc>
              <a:spcBef>
                <a:spcPts val="0"/>
              </a:spcBef>
              <a:spcAft>
                <a:spcPts val="0"/>
              </a:spcAft>
              <a:buClr>
                <a:srgbClr val="191919"/>
              </a:buClr>
              <a:buSzPts val="5200"/>
              <a:buFont typeface="Asap"/>
              <a:buNone/>
              <a:defRPr sz="5200" b="0" i="0" u="none" strike="noStrike" cap="none">
                <a:solidFill>
                  <a:srgbClr val="191919"/>
                </a:solidFill>
                <a:latin typeface="Asap"/>
                <a:ea typeface="Asap"/>
                <a:cs typeface="Asap"/>
                <a:sym typeface="Asap"/>
              </a:defRPr>
            </a:lvl5pPr>
            <a:lvl6pPr marR="0" lvl="5" algn="ctr" rtl="0">
              <a:lnSpc>
                <a:spcPct val="100000"/>
              </a:lnSpc>
              <a:spcBef>
                <a:spcPts val="0"/>
              </a:spcBef>
              <a:spcAft>
                <a:spcPts val="0"/>
              </a:spcAft>
              <a:buClr>
                <a:srgbClr val="191919"/>
              </a:buClr>
              <a:buSzPts val="5200"/>
              <a:buFont typeface="Asap"/>
              <a:buNone/>
              <a:defRPr sz="5200" b="0" i="0" u="none" strike="noStrike" cap="none">
                <a:solidFill>
                  <a:srgbClr val="191919"/>
                </a:solidFill>
                <a:latin typeface="Asap"/>
                <a:ea typeface="Asap"/>
                <a:cs typeface="Asap"/>
                <a:sym typeface="Asap"/>
              </a:defRPr>
            </a:lvl6pPr>
            <a:lvl7pPr marR="0" lvl="6" algn="ctr" rtl="0">
              <a:lnSpc>
                <a:spcPct val="100000"/>
              </a:lnSpc>
              <a:spcBef>
                <a:spcPts val="0"/>
              </a:spcBef>
              <a:spcAft>
                <a:spcPts val="0"/>
              </a:spcAft>
              <a:buClr>
                <a:srgbClr val="191919"/>
              </a:buClr>
              <a:buSzPts val="5200"/>
              <a:buFont typeface="Asap"/>
              <a:buNone/>
              <a:defRPr sz="5200" b="0" i="0" u="none" strike="noStrike" cap="none">
                <a:solidFill>
                  <a:srgbClr val="191919"/>
                </a:solidFill>
                <a:latin typeface="Asap"/>
                <a:ea typeface="Asap"/>
                <a:cs typeface="Asap"/>
                <a:sym typeface="Asap"/>
              </a:defRPr>
            </a:lvl7pPr>
            <a:lvl8pPr marR="0" lvl="7" algn="ctr" rtl="0">
              <a:lnSpc>
                <a:spcPct val="100000"/>
              </a:lnSpc>
              <a:spcBef>
                <a:spcPts val="0"/>
              </a:spcBef>
              <a:spcAft>
                <a:spcPts val="0"/>
              </a:spcAft>
              <a:buClr>
                <a:srgbClr val="191919"/>
              </a:buClr>
              <a:buSzPts val="5200"/>
              <a:buFont typeface="Asap"/>
              <a:buNone/>
              <a:defRPr sz="5200" b="0" i="0" u="none" strike="noStrike" cap="none">
                <a:solidFill>
                  <a:srgbClr val="191919"/>
                </a:solidFill>
                <a:latin typeface="Asap"/>
                <a:ea typeface="Asap"/>
                <a:cs typeface="Asap"/>
                <a:sym typeface="Asap"/>
              </a:defRPr>
            </a:lvl8pPr>
            <a:lvl9pPr marR="0" lvl="8" algn="ctr" rtl="0">
              <a:lnSpc>
                <a:spcPct val="100000"/>
              </a:lnSpc>
              <a:spcBef>
                <a:spcPts val="0"/>
              </a:spcBef>
              <a:spcAft>
                <a:spcPts val="0"/>
              </a:spcAft>
              <a:buClr>
                <a:srgbClr val="191919"/>
              </a:buClr>
              <a:buSzPts val="5200"/>
              <a:buFont typeface="Asap"/>
              <a:buNone/>
              <a:defRPr sz="5200" b="0" i="0" u="none" strike="noStrike" cap="none">
                <a:solidFill>
                  <a:srgbClr val="191919"/>
                </a:solidFill>
                <a:latin typeface="Asap"/>
                <a:ea typeface="Asap"/>
                <a:cs typeface="Asap"/>
                <a:sym typeface="Asap"/>
              </a:defRPr>
            </a:lvl9pPr>
          </a:lstStyle>
          <a:p>
            <a:r>
              <a:rPr lang="ro-RO" b="1" dirty="0">
                <a:ln w="19050">
                  <a:solidFill>
                    <a:schemeClr val="bg1">
                      <a:lumMod val="50000"/>
                    </a:schemeClr>
                  </a:solidFill>
                </a:ln>
                <a:noFill/>
                <a:latin typeface="Asap" panose="020B0604020202020204" charset="0"/>
              </a:rPr>
              <a:t>Healthcare expenditures of individuals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nodeType="withEffect">
                                  <p:stCondLst>
                                    <p:cond delay="0"/>
                                  </p:stCondLst>
                                  <p:childTnLst>
                                    <p:animRot by="120000">
                                      <p:cBhvr>
                                        <p:cTn id="6" dur="100" fill="hold">
                                          <p:stCondLst>
                                            <p:cond delay="0"/>
                                          </p:stCondLst>
                                        </p:cTn>
                                        <p:tgtEl>
                                          <p:spTgt spid="1026"/>
                                        </p:tgtEl>
                                        <p:attrNameLst>
                                          <p:attrName>r</p:attrName>
                                        </p:attrNameLst>
                                      </p:cBhvr>
                                    </p:animRot>
                                    <p:animRot by="-240000">
                                      <p:cBhvr>
                                        <p:cTn id="7" dur="200" fill="hold">
                                          <p:stCondLst>
                                            <p:cond delay="200"/>
                                          </p:stCondLst>
                                        </p:cTn>
                                        <p:tgtEl>
                                          <p:spTgt spid="1026"/>
                                        </p:tgtEl>
                                        <p:attrNameLst>
                                          <p:attrName>r</p:attrName>
                                        </p:attrNameLst>
                                      </p:cBhvr>
                                    </p:animRot>
                                    <p:animRot by="240000">
                                      <p:cBhvr>
                                        <p:cTn id="8" dur="200" fill="hold">
                                          <p:stCondLst>
                                            <p:cond delay="400"/>
                                          </p:stCondLst>
                                        </p:cTn>
                                        <p:tgtEl>
                                          <p:spTgt spid="1026"/>
                                        </p:tgtEl>
                                        <p:attrNameLst>
                                          <p:attrName>r</p:attrName>
                                        </p:attrNameLst>
                                      </p:cBhvr>
                                    </p:animRot>
                                    <p:animRot by="-240000">
                                      <p:cBhvr>
                                        <p:cTn id="9" dur="200" fill="hold">
                                          <p:stCondLst>
                                            <p:cond delay="600"/>
                                          </p:stCondLst>
                                        </p:cTn>
                                        <p:tgtEl>
                                          <p:spTgt spid="1026"/>
                                        </p:tgtEl>
                                        <p:attrNameLst>
                                          <p:attrName>r</p:attrName>
                                        </p:attrNameLst>
                                      </p:cBhvr>
                                    </p:animRot>
                                    <p:animRot by="120000">
                                      <p:cBhvr>
                                        <p:cTn id="10" dur="200" fill="hold">
                                          <p:stCondLst>
                                            <p:cond delay="800"/>
                                          </p:stCondLst>
                                        </p:cTn>
                                        <p:tgtEl>
                                          <p:spTgt spid="10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65"/>
          <p:cNvSpPr txBox="1">
            <a:spLocks noGrp="1"/>
          </p:cNvSpPr>
          <p:nvPr>
            <p:ph type="title"/>
          </p:nvPr>
        </p:nvSpPr>
        <p:spPr>
          <a:xfrm>
            <a:off x="6138000" y="540000"/>
            <a:ext cx="1780800" cy="132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373" name="Google Shape;1373;p65"/>
          <p:cNvSpPr txBox="1">
            <a:spLocks noGrp="1"/>
          </p:cNvSpPr>
          <p:nvPr>
            <p:ph type="title" idx="2"/>
          </p:nvPr>
        </p:nvSpPr>
        <p:spPr>
          <a:xfrm>
            <a:off x="1358900" y="2031900"/>
            <a:ext cx="6559950" cy="1947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b="1" dirty="0"/>
              <a:t>Conclusions</a:t>
            </a:r>
            <a:endParaRPr lang="ro-RO" b="1" dirty="0"/>
          </a:p>
        </p:txBody>
      </p:sp>
      <p:sp>
        <p:nvSpPr>
          <p:cNvPr id="1374" name="Google Shape;1374;p65">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5"/>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5">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5">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5"/>
          <p:cNvSpPr/>
          <p:nvPr/>
        </p:nvSpPr>
        <p:spPr>
          <a:xfrm rot="-2700000">
            <a:off x="385139" y="-70663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0928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50"/>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Decisions: new market, product &amp; </a:t>
            </a:r>
            <a:r>
              <a:rPr lang="en" b="1" dirty="0"/>
              <a:t>company</a:t>
            </a:r>
            <a:endParaRPr b="1" dirty="0"/>
          </a:p>
        </p:txBody>
      </p:sp>
      <p:sp>
        <p:nvSpPr>
          <p:cNvPr id="840" name="Google Shape;840;p50"/>
          <p:cNvSpPr/>
          <p:nvPr/>
        </p:nvSpPr>
        <p:spPr>
          <a:xfrm>
            <a:off x="6027100" y="1497875"/>
            <a:ext cx="1839600" cy="1839600"/>
          </a:xfrm>
          <a:prstGeom prst="ellipse">
            <a:avLst/>
          </a:prstGeom>
          <a:solidFill>
            <a:schemeClr val="lt2"/>
          </a:solidFill>
          <a:ln>
            <a:noFill/>
          </a:ln>
          <a:effectLst>
            <a:outerShdw blurRad="114300" dist="66675" dir="840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0"/>
          <p:cNvSpPr txBox="1"/>
          <p:nvPr/>
        </p:nvSpPr>
        <p:spPr>
          <a:xfrm>
            <a:off x="6146350" y="2190275"/>
            <a:ext cx="16011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2000" b="1" dirty="0">
                <a:solidFill>
                  <a:schemeClr val="dk1"/>
                </a:solidFill>
                <a:latin typeface="Asap"/>
                <a:ea typeface="Asap"/>
                <a:cs typeface="Asap"/>
                <a:sym typeface="Asap"/>
              </a:rPr>
              <a:t>Conclusions</a:t>
            </a:r>
            <a:endParaRPr sz="2000" b="1" dirty="0">
              <a:solidFill>
                <a:schemeClr val="dk1"/>
              </a:solidFill>
              <a:latin typeface="Asap"/>
              <a:ea typeface="Asap"/>
              <a:cs typeface="Asap"/>
              <a:sym typeface="Asap"/>
            </a:endParaRPr>
          </a:p>
        </p:txBody>
      </p:sp>
      <p:sp>
        <p:nvSpPr>
          <p:cNvPr id="842" name="Google Shape;842;p50"/>
          <p:cNvSpPr/>
          <p:nvPr/>
        </p:nvSpPr>
        <p:spPr>
          <a:xfrm>
            <a:off x="6827663" y="2833750"/>
            <a:ext cx="1839600" cy="1839600"/>
          </a:xfrm>
          <a:prstGeom prst="ellipse">
            <a:avLst/>
          </a:prstGeom>
          <a:solidFill>
            <a:schemeClr val="accent1"/>
          </a:solidFill>
          <a:ln>
            <a:noFill/>
          </a:ln>
          <a:effectLst>
            <a:outerShdw blurRad="114300" dist="66675" dir="840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0"/>
          <p:cNvSpPr txBox="1"/>
          <p:nvPr/>
        </p:nvSpPr>
        <p:spPr>
          <a:xfrm>
            <a:off x="6852631" y="3466425"/>
            <a:ext cx="2028126" cy="454800"/>
          </a:xfrm>
          <a:prstGeom prst="rect">
            <a:avLst/>
          </a:prstGeom>
          <a:noFill/>
          <a:ln>
            <a:noFill/>
          </a:ln>
        </p:spPr>
        <p:txBody>
          <a:bodyPr spcFirstLastPara="1" wrap="square" lIns="91425" tIns="91425" rIns="228600" bIns="91425" anchor="t" anchorCtr="0">
            <a:noAutofit/>
          </a:bodyPr>
          <a:lstStyle/>
          <a:p>
            <a:pPr marL="0" lvl="0" indent="0" algn="r" rtl="0">
              <a:spcBef>
                <a:spcPts val="0"/>
              </a:spcBef>
              <a:spcAft>
                <a:spcPts val="1600"/>
              </a:spcAft>
              <a:buNone/>
            </a:pPr>
            <a:r>
              <a:rPr lang="en" sz="2000" b="1" dirty="0">
                <a:solidFill>
                  <a:schemeClr val="dk1"/>
                </a:solidFill>
                <a:latin typeface="Asap"/>
                <a:ea typeface="Asap"/>
                <a:cs typeface="Asap"/>
                <a:sym typeface="Asap"/>
              </a:rPr>
              <a:t>Considerations</a:t>
            </a:r>
            <a:endParaRPr sz="2000" b="1" dirty="0">
              <a:solidFill>
                <a:schemeClr val="dk1"/>
              </a:solidFill>
              <a:latin typeface="Asap"/>
              <a:ea typeface="Asap"/>
              <a:cs typeface="Asap"/>
              <a:sym typeface="Asap"/>
            </a:endParaRPr>
          </a:p>
        </p:txBody>
      </p:sp>
      <p:sp>
        <p:nvSpPr>
          <p:cNvPr id="844" name="Google Shape;844;p50"/>
          <p:cNvSpPr/>
          <p:nvPr/>
        </p:nvSpPr>
        <p:spPr>
          <a:xfrm>
            <a:off x="5226525" y="2833750"/>
            <a:ext cx="1839600" cy="1839600"/>
          </a:xfrm>
          <a:prstGeom prst="ellipse">
            <a:avLst/>
          </a:prstGeom>
          <a:solidFill>
            <a:schemeClr val="dk2"/>
          </a:solidFill>
          <a:ln>
            <a:noFill/>
          </a:ln>
          <a:effectLst>
            <a:outerShdw blurRad="114300" dist="66675" dir="840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0"/>
          <p:cNvSpPr txBox="1"/>
          <p:nvPr/>
        </p:nvSpPr>
        <p:spPr>
          <a:xfrm>
            <a:off x="5226524" y="3526150"/>
            <a:ext cx="1720375" cy="454800"/>
          </a:xfrm>
          <a:prstGeom prst="rect">
            <a:avLst/>
          </a:prstGeom>
          <a:noFill/>
          <a:ln>
            <a:noFill/>
          </a:ln>
        </p:spPr>
        <p:txBody>
          <a:bodyPr spcFirstLastPara="1" wrap="square" lIns="137150" tIns="91425" rIns="91425" bIns="91425" anchor="t" anchorCtr="0">
            <a:noAutofit/>
          </a:bodyPr>
          <a:lstStyle/>
          <a:p>
            <a:pPr marL="0" lvl="0" indent="0" algn="l" rtl="0">
              <a:spcBef>
                <a:spcPts val="0"/>
              </a:spcBef>
              <a:spcAft>
                <a:spcPts val="1600"/>
              </a:spcAft>
              <a:buNone/>
            </a:pPr>
            <a:r>
              <a:rPr lang="en" sz="2000" b="1" dirty="0">
                <a:solidFill>
                  <a:schemeClr val="dk1"/>
                </a:solidFill>
                <a:latin typeface="Asap"/>
                <a:ea typeface="Asap"/>
                <a:cs typeface="Asap"/>
                <a:sym typeface="Asap"/>
              </a:rPr>
              <a:t>Key Findings</a:t>
            </a:r>
            <a:endParaRPr sz="2000" b="1" dirty="0">
              <a:solidFill>
                <a:schemeClr val="dk1"/>
              </a:solidFill>
              <a:latin typeface="Asap"/>
              <a:ea typeface="Asap"/>
              <a:cs typeface="Asap"/>
              <a:sym typeface="Asap"/>
            </a:endParaRPr>
          </a:p>
        </p:txBody>
      </p:sp>
      <p:sp>
        <p:nvSpPr>
          <p:cNvPr id="854" name="Google Shape;854;p50">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0"/>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0">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0">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2231BC35-CF5C-3808-43B5-425EE11313D9}"/>
              </a:ext>
            </a:extLst>
          </p:cNvPr>
          <p:cNvSpPr txBox="1"/>
          <p:nvPr/>
        </p:nvSpPr>
        <p:spPr>
          <a:xfrm>
            <a:off x="1277300" y="1788599"/>
            <a:ext cx="4132798" cy="1169551"/>
          </a:xfrm>
          <a:prstGeom prst="rect">
            <a:avLst/>
          </a:prstGeom>
          <a:noFill/>
          <a:ln w="3175">
            <a:noFill/>
          </a:ln>
        </p:spPr>
        <p:txBody>
          <a:bodyPr wrap="square">
            <a:spAutoFit/>
          </a:bodyPr>
          <a:lstStyle/>
          <a:p>
            <a:r>
              <a:rPr lang="en-US" dirty="0">
                <a:latin typeface="Assistant" pitchFamily="2" charset="-79"/>
                <a:cs typeface="Assistant" pitchFamily="2" charset="-79"/>
              </a:rPr>
              <a:t>Difficulty in judging knowledge revealed by XAI methods</a:t>
            </a:r>
          </a:p>
          <a:p>
            <a:endParaRPr lang="en-US" dirty="0">
              <a:latin typeface="Assistant" pitchFamily="2" charset="-79"/>
              <a:cs typeface="Assistant" pitchFamily="2" charset="-79"/>
            </a:endParaRPr>
          </a:p>
          <a:p>
            <a:endParaRPr lang="en-US" dirty="0">
              <a:latin typeface="Assistant" pitchFamily="2" charset="-79"/>
              <a:cs typeface="Assistant" pitchFamily="2" charset="-79"/>
            </a:endParaRPr>
          </a:p>
          <a:p>
            <a:r>
              <a:rPr lang="en-US" dirty="0">
                <a:latin typeface="Assistant" pitchFamily="2" charset="-79"/>
                <a:cs typeface="Assistant" pitchFamily="2" charset="-79"/>
              </a:rPr>
              <a:t>Generalized final conclusions</a:t>
            </a:r>
            <a:endParaRPr lang="ro-RO" dirty="0">
              <a:latin typeface="Assistant" pitchFamily="2" charset="-79"/>
              <a:cs typeface="Assistant" pitchFamily="2" charset="-79"/>
            </a:endParaRPr>
          </a:p>
        </p:txBody>
      </p:sp>
      <p:sp>
        <p:nvSpPr>
          <p:cNvPr id="12" name="Google Shape;1953;p78">
            <a:extLst>
              <a:ext uri="{FF2B5EF4-FFF2-40B4-BE49-F238E27FC236}">
                <a16:creationId xmlns:a16="http://schemas.microsoft.com/office/drawing/2014/main" id="{ECEB83C4-A633-2CC1-A3AB-2A04C7D489FF}"/>
              </a:ext>
            </a:extLst>
          </p:cNvPr>
          <p:cNvSpPr/>
          <p:nvPr/>
        </p:nvSpPr>
        <p:spPr>
          <a:xfrm>
            <a:off x="974600" y="1900200"/>
            <a:ext cx="302700" cy="302700"/>
          </a:xfrm>
          <a:prstGeom prst="roundRect">
            <a:avLst>
              <a:gd name="adj" fmla="val 16667"/>
            </a:avLst>
          </a:prstGeom>
          <a:solidFill>
            <a:schemeClr val="lt1"/>
          </a:solidFill>
          <a:ln>
            <a:noFill/>
          </a:ln>
          <a:effectLst>
            <a:outerShdw blurRad="85725" dist="57150" dir="666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200" b="1">
              <a:solidFill>
                <a:schemeClr val="dk1"/>
              </a:solidFill>
              <a:latin typeface="Khand"/>
              <a:ea typeface="Khand"/>
              <a:cs typeface="Khand"/>
              <a:sym typeface="Khand"/>
            </a:endParaRPr>
          </a:p>
        </p:txBody>
      </p:sp>
      <p:sp>
        <p:nvSpPr>
          <p:cNvPr id="15" name="Google Shape;1953;p78">
            <a:extLst>
              <a:ext uri="{FF2B5EF4-FFF2-40B4-BE49-F238E27FC236}">
                <a16:creationId xmlns:a16="http://schemas.microsoft.com/office/drawing/2014/main" id="{9303AA3F-F458-D51B-252D-63B30634568A}"/>
              </a:ext>
            </a:extLst>
          </p:cNvPr>
          <p:cNvSpPr/>
          <p:nvPr/>
        </p:nvSpPr>
        <p:spPr>
          <a:xfrm>
            <a:off x="974600" y="2648025"/>
            <a:ext cx="302700" cy="302700"/>
          </a:xfrm>
          <a:prstGeom prst="roundRect">
            <a:avLst>
              <a:gd name="adj" fmla="val 16667"/>
            </a:avLst>
          </a:prstGeom>
          <a:solidFill>
            <a:schemeClr val="lt1"/>
          </a:solidFill>
          <a:ln>
            <a:noFill/>
          </a:ln>
          <a:effectLst>
            <a:outerShdw blurRad="85725" dist="57150" dir="666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200" b="1">
              <a:solidFill>
                <a:schemeClr val="dk1"/>
              </a:solidFill>
              <a:latin typeface="Khand"/>
              <a:ea typeface="Khand"/>
              <a:cs typeface="Khand"/>
              <a:sym typeface="Khan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4" name="Google Shape;844;p50">
            <a:extLst>
              <a:ext uri="{FF2B5EF4-FFF2-40B4-BE49-F238E27FC236}">
                <a16:creationId xmlns:a16="http://schemas.microsoft.com/office/drawing/2014/main" id="{F91CE2AA-DDA1-A7CD-F351-16C07CA8751C}"/>
              </a:ext>
            </a:extLst>
          </p:cNvPr>
          <p:cNvSpPr/>
          <p:nvPr/>
        </p:nvSpPr>
        <p:spPr>
          <a:xfrm>
            <a:off x="6026625" y="1494775"/>
            <a:ext cx="1839600" cy="1839600"/>
          </a:xfrm>
          <a:prstGeom prst="ellipse">
            <a:avLst/>
          </a:prstGeom>
          <a:solidFill>
            <a:schemeClr val="dk2"/>
          </a:solidFill>
          <a:ln>
            <a:noFill/>
          </a:ln>
          <a:effectLst>
            <a:outerShdw blurRad="114300" dist="66675" dir="840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45;p50">
            <a:extLst>
              <a:ext uri="{FF2B5EF4-FFF2-40B4-BE49-F238E27FC236}">
                <a16:creationId xmlns:a16="http://schemas.microsoft.com/office/drawing/2014/main" id="{5259AA62-E41F-536C-DFD5-9BA4AB309961}"/>
              </a:ext>
            </a:extLst>
          </p:cNvPr>
          <p:cNvSpPr txBox="1"/>
          <p:nvPr/>
        </p:nvSpPr>
        <p:spPr>
          <a:xfrm>
            <a:off x="6145850" y="2193225"/>
            <a:ext cx="1720375" cy="454800"/>
          </a:xfrm>
          <a:prstGeom prst="rect">
            <a:avLst/>
          </a:prstGeom>
          <a:noFill/>
          <a:ln>
            <a:noFill/>
          </a:ln>
        </p:spPr>
        <p:txBody>
          <a:bodyPr spcFirstLastPara="1" wrap="square" lIns="137150" tIns="91425" rIns="91425" bIns="91425" anchor="t" anchorCtr="0">
            <a:noAutofit/>
          </a:bodyPr>
          <a:lstStyle/>
          <a:p>
            <a:pPr marL="0" lvl="0" indent="0" algn="l" rtl="0">
              <a:spcBef>
                <a:spcPts val="0"/>
              </a:spcBef>
              <a:spcAft>
                <a:spcPts val="1600"/>
              </a:spcAft>
              <a:buNone/>
            </a:pPr>
            <a:r>
              <a:rPr lang="en" sz="2000" b="1" dirty="0">
                <a:solidFill>
                  <a:schemeClr val="dk1"/>
                </a:solidFill>
                <a:latin typeface="Asap"/>
                <a:ea typeface="Asap"/>
                <a:cs typeface="Asap"/>
                <a:sym typeface="Asap"/>
              </a:rPr>
              <a:t>Key Findings</a:t>
            </a:r>
            <a:endParaRPr sz="2000" b="1" dirty="0">
              <a:solidFill>
                <a:schemeClr val="dk1"/>
              </a:solidFill>
              <a:latin typeface="Asap"/>
              <a:ea typeface="Asap"/>
              <a:cs typeface="Asap"/>
              <a:sym typeface="Asap"/>
            </a:endParaRPr>
          </a:p>
        </p:txBody>
      </p:sp>
      <p:sp>
        <p:nvSpPr>
          <p:cNvPr id="3" name="Google Shape;840;p50">
            <a:extLst>
              <a:ext uri="{FF2B5EF4-FFF2-40B4-BE49-F238E27FC236}">
                <a16:creationId xmlns:a16="http://schemas.microsoft.com/office/drawing/2014/main" id="{603F2CC9-FB13-0DD4-A0C3-E1A4CF2B5F7E}"/>
              </a:ext>
            </a:extLst>
          </p:cNvPr>
          <p:cNvSpPr/>
          <p:nvPr/>
        </p:nvSpPr>
        <p:spPr>
          <a:xfrm>
            <a:off x="6834245" y="2830650"/>
            <a:ext cx="1839600" cy="1839600"/>
          </a:xfrm>
          <a:prstGeom prst="ellipse">
            <a:avLst/>
          </a:prstGeom>
          <a:solidFill>
            <a:schemeClr val="lt2"/>
          </a:solidFill>
          <a:ln>
            <a:noFill/>
          </a:ln>
          <a:effectLst>
            <a:outerShdw blurRad="114300" dist="66675" dir="840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0"/>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Decisions: new market, product &amp; </a:t>
            </a:r>
            <a:r>
              <a:rPr lang="en" b="1" dirty="0"/>
              <a:t>company</a:t>
            </a:r>
            <a:endParaRPr b="1" dirty="0"/>
          </a:p>
        </p:txBody>
      </p:sp>
      <p:sp>
        <p:nvSpPr>
          <p:cNvPr id="842" name="Google Shape;842;p50"/>
          <p:cNvSpPr/>
          <p:nvPr/>
        </p:nvSpPr>
        <p:spPr>
          <a:xfrm>
            <a:off x="5226525" y="2833750"/>
            <a:ext cx="1839600" cy="1839600"/>
          </a:xfrm>
          <a:prstGeom prst="ellipse">
            <a:avLst/>
          </a:prstGeom>
          <a:solidFill>
            <a:schemeClr val="accent1"/>
          </a:solidFill>
          <a:ln>
            <a:noFill/>
          </a:ln>
          <a:effectLst>
            <a:outerShdw blurRad="114300" dist="66675" dir="840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0"/>
          <p:cNvSpPr txBox="1"/>
          <p:nvPr/>
        </p:nvSpPr>
        <p:spPr>
          <a:xfrm>
            <a:off x="7066274" y="3526150"/>
            <a:ext cx="1673489" cy="454800"/>
          </a:xfrm>
          <a:prstGeom prst="rect">
            <a:avLst/>
          </a:prstGeom>
          <a:noFill/>
          <a:ln>
            <a:noFill/>
          </a:ln>
        </p:spPr>
        <p:txBody>
          <a:bodyPr spcFirstLastPara="1" wrap="square" lIns="91425" tIns="91425" rIns="228600" bIns="91425" anchor="t" anchorCtr="0">
            <a:noAutofit/>
          </a:bodyPr>
          <a:lstStyle/>
          <a:p>
            <a:pPr marL="0" lvl="0" indent="0" algn="r" rtl="0">
              <a:spcBef>
                <a:spcPts val="0"/>
              </a:spcBef>
              <a:spcAft>
                <a:spcPts val="1600"/>
              </a:spcAft>
              <a:buNone/>
            </a:pPr>
            <a:r>
              <a:rPr lang="en" sz="2000" b="1" dirty="0">
                <a:solidFill>
                  <a:schemeClr val="dk1"/>
                </a:solidFill>
                <a:latin typeface="Asap"/>
                <a:ea typeface="Asap"/>
                <a:cs typeface="Asap"/>
                <a:sym typeface="Asap"/>
              </a:rPr>
              <a:t>Conclusions</a:t>
            </a:r>
            <a:endParaRPr sz="2000" b="1" dirty="0">
              <a:solidFill>
                <a:schemeClr val="dk1"/>
              </a:solidFill>
              <a:latin typeface="Asap"/>
              <a:ea typeface="Asap"/>
              <a:cs typeface="Asap"/>
              <a:sym typeface="Asap"/>
            </a:endParaRPr>
          </a:p>
        </p:txBody>
      </p:sp>
      <p:sp>
        <p:nvSpPr>
          <p:cNvPr id="854" name="Google Shape;854;p50">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0"/>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0">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0">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2231BC35-CF5C-3808-43B5-425EE11313D9}"/>
              </a:ext>
            </a:extLst>
          </p:cNvPr>
          <p:cNvSpPr txBox="1"/>
          <p:nvPr/>
        </p:nvSpPr>
        <p:spPr>
          <a:xfrm>
            <a:off x="1277300" y="1910699"/>
            <a:ext cx="4132798" cy="2031325"/>
          </a:xfrm>
          <a:prstGeom prst="rect">
            <a:avLst/>
          </a:prstGeom>
          <a:noFill/>
          <a:ln w="3175">
            <a:noFill/>
          </a:ln>
        </p:spPr>
        <p:txBody>
          <a:bodyPr wrap="square">
            <a:spAutoFit/>
          </a:bodyPr>
          <a:lstStyle/>
          <a:p>
            <a:r>
              <a:rPr lang="en-US" dirty="0">
                <a:latin typeface="Assistant" pitchFamily="2" charset="-79"/>
                <a:cs typeface="Assistant" pitchFamily="2" charset="-79"/>
              </a:rPr>
              <a:t>XAI methods useful in identifying outliers</a:t>
            </a:r>
          </a:p>
          <a:p>
            <a:endParaRPr lang="en-US" dirty="0">
              <a:latin typeface="Assistant" pitchFamily="2" charset="-79"/>
              <a:cs typeface="Assistant" pitchFamily="2" charset="-79"/>
            </a:endParaRPr>
          </a:p>
          <a:p>
            <a:pPr lvl="1"/>
            <a:r>
              <a:rPr lang="en-US" dirty="0">
                <a:latin typeface="Assistant" pitchFamily="2" charset="-79"/>
                <a:cs typeface="Assistant" pitchFamily="2" charset="-79"/>
              </a:rPr>
              <a:t>        14% of patients with questionable zero</a:t>
            </a:r>
          </a:p>
          <a:p>
            <a:pPr lvl="1"/>
            <a:r>
              <a:rPr lang="en-US" dirty="0">
                <a:latin typeface="Assistant" pitchFamily="2" charset="-79"/>
                <a:cs typeface="Assistant" pitchFamily="2" charset="-79"/>
              </a:rPr>
              <a:t>       expenditures</a:t>
            </a:r>
          </a:p>
          <a:p>
            <a:endParaRPr lang="en-US" dirty="0">
              <a:latin typeface="Assistant" pitchFamily="2" charset="-79"/>
              <a:cs typeface="Assistant" pitchFamily="2" charset="-79"/>
            </a:endParaRPr>
          </a:p>
          <a:p>
            <a:r>
              <a:rPr lang="en-US" dirty="0">
                <a:latin typeface="Assistant" pitchFamily="2" charset="-79"/>
                <a:cs typeface="Assistant" pitchFamily="2" charset="-79"/>
              </a:rPr>
              <a:t>XAI algorithms transform complex models into simpler models</a:t>
            </a:r>
          </a:p>
          <a:p>
            <a:endParaRPr lang="en-US" dirty="0">
              <a:latin typeface="Assistant" pitchFamily="2" charset="-79"/>
              <a:cs typeface="Assistant" pitchFamily="2" charset="-79"/>
            </a:endParaRPr>
          </a:p>
          <a:p>
            <a:r>
              <a:rPr lang="en-US" dirty="0">
                <a:latin typeface="Assistant" pitchFamily="2" charset="-79"/>
                <a:cs typeface="Assistant" pitchFamily="2" charset="-79"/>
              </a:rPr>
              <a:t>       SHAP for encoding and grouping variables</a:t>
            </a:r>
          </a:p>
        </p:txBody>
      </p:sp>
      <p:sp>
        <p:nvSpPr>
          <p:cNvPr id="12" name="Google Shape;1953;p78">
            <a:extLst>
              <a:ext uri="{FF2B5EF4-FFF2-40B4-BE49-F238E27FC236}">
                <a16:creationId xmlns:a16="http://schemas.microsoft.com/office/drawing/2014/main" id="{ECEB83C4-A633-2CC1-A3AB-2A04C7D489FF}"/>
              </a:ext>
            </a:extLst>
          </p:cNvPr>
          <p:cNvSpPr/>
          <p:nvPr/>
        </p:nvSpPr>
        <p:spPr>
          <a:xfrm>
            <a:off x="974600" y="1900200"/>
            <a:ext cx="302700" cy="302700"/>
          </a:xfrm>
          <a:prstGeom prst="roundRect">
            <a:avLst>
              <a:gd name="adj" fmla="val 16667"/>
            </a:avLst>
          </a:prstGeom>
          <a:solidFill>
            <a:schemeClr val="lt1"/>
          </a:solidFill>
          <a:ln>
            <a:noFill/>
          </a:ln>
          <a:effectLst>
            <a:outerShdw blurRad="85725" dist="57150" dir="666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200" b="1">
              <a:solidFill>
                <a:schemeClr val="dk1"/>
              </a:solidFill>
              <a:latin typeface="Khand"/>
              <a:ea typeface="Khand"/>
              <a:cs typeface="Khand"/>
              <a:sym typeface="Khand"/>
            </a:endParaRPr>
          </a:p>
        </p:txBody>
      </p:sp>
      <p:sp>
        <p:nvSpPr>
          <p:cNvPr id="15" name="Google Shape;1953;p78">
            <a:extLst>
              <a:ext uri="{FF2B5EF4-FFF2-40B4-BE49-F238E27FC236}">
                <a16:creationId xmlns:a16="http://schemas.microsoft.com/office/drawing/2014/main" id="{9303AA3F-F458-D51B-252D-63B30634568A}"/>
              </a:ext>
            </a:extLst>
          </p:cNvPr>
          <p:cNvSpPr/>
          <p:nvPr/>
        </p:nvSpPr>
        <p:spPr>
          <a:xfrm>
            <a:off x="974600" y="2946599"/>
            <a:ext cx="302700" cy="302700"/>
          </a:xfrm>
          <a:prstGeom prst="roundRect">
            <a:avLst>
              <a:gd name="adj" fmla="val 16667"/>
            </a:avLst>
          </a:prstGeom>
          <a:solidFill>
            <a:schemeClr val="lt1"/>
          </a:solidFill>
          <a:ln>
            <a:noFill/>
          </a:ln>
          <a:effectLst>
            <a:outerShdw blurRad="85725" dist="57150" dir="666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200" b="1">
              <a:solidFill>
                <a:schemeClr val="dk1"/>
              </a:solidFill>
              <a:latin typeface="Khand"/>
              <a:ea typeface="Khand"/>
              <a:cs typeface="Khand"/>
              <a:sym typeface="Khand"/>
            </a:endParaRPr>
          </a:p>
        </p:txBody>
      </p:sp>
      <p:sp>
        <p:nvSpPr>
          <p:cNvPr id="6" name="Google Shape;845;p50">
            <a:extLst>
              <a:ext uri="{FF2B5EF4-FFF2-40B4-BE49-F238E27FC236}">
                <a16:creationId xmlns:a16="http://schemas.microsoft.com/office/drawing/2014/main" id="{7EC0C0AA-1266-D44C-D057-077F9FB6F3EE}"/>
              </a:ext>
            </a:extLst>
          </p:cNvPr>
          <p:cNvSpPr txBox="1"/>
          <p:nvPr/>
        </p:nvSpPr>
        <p:spPr>
          <a:xfrm>
            <a:off x="5159656" y="3508651"/>
            <a:ext cx="1972388" cy="454800"/>
          </a:xfrm>
          <a:prstGeom prst="rect">
            <a:avLst/>
          </a:prstGeom>
          <a:noFill/>
          <a:ln>
            <a:noFill/>
          </a:ln>
        </p:spPr>
        <p:txBody>
          <a:bodyPr spcFirstLastPara="1" wrap="square" lIns="137150" tIns="91425" rIns="91425" bIns="91425" anchor="t" anchorCtr="0">
            <a:noAutofit/>
          </a:bodyPr>
          <a:lstStyle/>
          <a:p>
            <a:pPr marL="0" lvl="0" indent="0" algn="l" rtl="0">
              <a:spcBef>
                <a:spcPts val="0"/>
              </a:spcBef>
              <a:spcAft>
                <a:spcPts val="1600"/>
              </a:spcAft>
              <a:buNone/>
            </a:pPr>
            <a:r>
              <a:rPr lang="en" sz="2000" b="1" dirty="0">
                <a:solidFill>
                  <a:schemeClr val="dk1"/>
                </a:solidFill>
                <a:latin typeface="Asap"/>
                <a:ea typeface="Asap"/>
                <a:cs typeface="Asap"/>
                <a:sym typeface="Asap"/>
              </a:rPr>
              <a:t>Considerations</a:t>
            </a:r>
            <a:endParaRPr sz="2000" b="1" dirty="0">
              <a:solidFill>
                <a:schemeClr val="dk1"/>
              </a:solidFill>
              <a:latin typeface="Asap"/>
              <a:ea typeface="Asap"/>
              <a:cs typeface="Asap"/>
              <a:sym typeface="Asap"/>
            </a:endParaRPr>
          </a:p>
        </p:txBody>
      </p:sp>
      <p:sp>
        <p:nvSpPr>
          <p:cNvPr id="8" name="Google Shape;1953;p78">
            <a:extLst>
              <a:ext uri="{FF2B5EF4-FFF2-40B4-BE49-F238E27FC236}">
                <a16:creationId xmlns:a16="http://schemas.microsoft.com/office/drawing/2014/main" id="{25E8DA02-9A01-34BC-EFF1-DCE4D0456A79}"/>
              </a:ext>
            </a:extLst>
          </p:cNvPr>
          <p:cNvSpPr/>
          <p:nvPr/>
        </p:nvSpPr>
        <p:spPr>
          <a:xfrm>
            <a:off x="1423910" y="2427688"/>
            <a:ext cx="150300" cy="144062"/>
          </a:xfrm>
          <a:prstGeom prst="roundRect">
            <a:avLst>
              <a:gd name="adj" fmla="val 16667"/>
            </a:avLst>
          </a:prstGeom>
          <a:solidFill>
            <a:schemeClr val="lt1"/>
          </a:solidFill>
          <a:ln>
            <a:noFill/>
          </a:ln>
          <a:effectLst>
            <a:outerShdw blurRad="85725" dist="57150" dir="666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200" b="1">
              <a:solidFill>
                <a:schemeClr val="dk1"/>
              </a:solidFill>
              <a:latin typeface="Khand"/>
              <a:ea typeface="Khand"/>
              <a:cs typeface="Khand"/>
              <a:sym typeface="Khand"/>
            </a:endParaRPr>
          </a:p>
        </p:txBody>
      </p:sp>
      <p:sp>
        <p:nvSpPr>
          <p:cNvPr id="9" name="Google Shape;1953;p78">
            <a:extLst>
              <a:ext uri="{FF2B5EF4-FFF2-40B4-BE49-F238E27FC236}">
                <a16:creationId xmlns:a16="http://schemas.microsoft.com/office/drawing/2014/main" id="{FF7FA227-0DC7-A982-AF9D-1F5751BDE2F5}"/>
              </a:ext>
            </a:extLst>
          </p:cNvPr>
          <p:cNvSpPr/>
          <p:nvPr/>
        </p:nvSpPr>
        <p:spPr>
          <a:xfrm>
            <a:off x="1423910" y="3678419"/>
            <a:ext cx="150300" cy="144062"/>
          </a:xfrm>
          <a:prstGeom prst="roundRect">
            <a:avLst>
              <a:gd name="adj" fmla="val 16667"/>
            </a:avLst>
          </a:prstGeom>
          <a:solidFill>
            <a:schemeClr val="lt1"/>
          </a:solidFill>
          <a:ln>
            <a:noFill/>
          </a:ln>
          <a:effectLst>
            <a:outerShdw blurRad="85725" dist="57150" dir="666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200" b="1">
              <a:solidFill>
                <a:schemeClr val="dk1"/>
              </a:solidFill>
              <a:latin typeface="Khand"/>
              <a:ea typeface="Khand"/>
              <a:cs typeface="Khand"/>
              <a:sym typeface="Khand"/>
            </a:endParaRPr>
          </a:p>
        </p:txBody>
      </p:sp>
    </p:spTree>
    <p:extLst>
      <p:ext uri="{BB962C8B-B14F-4D97-AF65-F5344CB8AC3E}">
        <p14:creationId xmlns:p14="http://schemas.microsoft.com/office/powerpoint/2010/main" val="2431103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13" name="Google Shape;840;p50">
            <a:extLst>
              <a:ext uri="{FF2B5EF4-FFF2-40B4-BE49-F238E27FC236}">
                <a16:creationId xmlns:a16="http://schemas.microsoft.com/office/drawing/2014/main" id="{78BEA616-41AB-7154-6C08-FC9F8F345F47}"/>
              </a:ext>
            </a:extLst>
          </p:cNvPr>
          <p:cNvSpPr/>
          <p:nvPr/>
        </p:nvSpPr>
        <p:spPr>
          <a:xfrm>
            <a:off x="5226525" y="2827953"/>
            <a:ext cx="1839600" cy="1839600"/>
          </a:xfrm>
          <a:prstGeom prst="ellipse">
            <a:avLst/>
          </a:prstGeom>
          <a:solidFill>
            <a:schemeClr val="lt2"/>
          </a:solidFill>
          <a:ln>
            <a:noFill/>
          </a:ln>
          <a:effectLst>
            <a:outerShdw blurRad="114300" dist="66675" dir="840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44;p50">
            <a:extLst>
              <a:ext uri="{FF2B5EF4-FFF2-40B4-BE49-F238E27FC236}">
                <a16:creationId xmlns:a16="http://schemas.microsoft.com/office/drawing/2014/main" id="{EC618C70-DD7D-A007-0221-0AC95CBAF8C1}"/>
              </a:ext>
            </a:extLst>
          </p:cNvPr>
          <p:cNvSpPr/>
          <p:nvPr/>
        </p:nvSpPr>
        <p:spPr>
          <a:xfrm>
            <a:off x="6828771" y="2836850"/>
            <a:ext cx="1839600" cy="1839600"/>
          </a:xfrm>
          <a:prstGeom prst="ellipse">
            <a:avLst/>
          </a:prstGeom>
          <a:solidFill>
            <a:schemeClr val="dk2"/>
          </a:solidFill>
          <a:ln>
            <a:noFill/>
          </a:ln>
          <a:effectLst>
            <a:outerShdw blurRad="114300" dist="66675" dir="840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842;p50">
            <a:extLst>
              <a:ext uri="{FF2B5EF4-FFF2-40B4-BE49-F238E27FC236}">
                <a16:creationId xmlns:a16="http://schemas.microsoft.com/office/drawing/2014/main" id="{5C1E10C9-45E6-8D5A-C6EE-9F01C1C8CAE8}"/>
              </a:ext>
            </a:extLst>
          </p:cNvPr>
          <p:cNvSpPr/>
          <p:nvPr/>
        </p:nvSpPr>
        <p:spPr>
          <a:xfrm>
            <a:off x="6026625" y="1494084"/>
            <a:ext cx="1839600" cy="1839600"/>
          </a:xfrm>
          <a:prstGeom prst="ellipse">
            <a:avLst/>
          </a:prstGeom>
          <a:solidFill>
            <a:schemeClr val="accent1"/>
          </a:solidFill>
          <a:ln>
            <a:noFill/>
          </a:ln>
          <a:effectLst>
            <a:outerShdw blurRad="114300" dist="66675" dir="840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45;p50">
            <a:extLst>
              <a:ext uri="{FF2B5EF4-FFF2-40B4-BE49-F238E27FC236}">
                <a16:creationId xmlns:a16="http://schemas.microsoft.com/office/drawing/2014/main" id="{5259AA62-E41F-536C-DFD5-9BA4AB309961}"/>
              </a:ext>
            </a:extLst>
          </p:cNvPr>
          <p:cNvSpPr txBox="1"/>
          <p:nvPr/>
        </p:nvSpPr>
        <p:spPr>
          <a:xfrm>
            <a:off x="5930900" y="2193225"/>
            <a:ext cx="1935325" cy="454800"/>
          </a:xfrm>
          <a:prstGeom prst="rect">
            <a:avLst/>
          </a:prstGeom>
          <a:noFill/>
          <a:ln>
            <a:noFill/>
          </a:ln>
        </p:spPr>
        <p:txBody>
          <a:bodyPr spcFirstLastPara="1" wrap="square" lIns="137150" tIns="91425" rIns="91425" bIns="91425" anchor="t" anchorCtr="0">
            <a:noAutofit/>
          </a:bodyPr>
          <a:lstStyle/>
          <a:p>
            <a:pPr marL="0" lvl="0" indent="0" algn="l" rtl="0">
              <a:spcBef>
                <a:spcPts val="0"/>
              </a:spcBef>
              <a:spcAft>
                <a:spcPts val="1600"/>
              </a:spcAft>
              <a:buNone/>
            </a:pPr>
            <a:r>
              <a:rPr lang="en" sz="2000" b="1" dirty="0">
                <a:solidFill>
                  <a:schemeClr val="dk1"/>
                </a:solidFill>
                <a:latin typeface="Asap"/>
                <a:ea typeface="Asap"/>
                <a:cs typeface="Asap"/>
                <a:sym typeface="Asap"/>
              </a:rPr>
              <a:t>Considerations</a:t>
            </a:r>
            <a:endParaRPr sz="2000" b="1" dirty="0">
              <a:solidFill>
                <a:schemeClr val="dk1"/>
              </a:solidFill>
              <a:latin typeface="Asap"/>
              <a:ea typeface="Asap"/>
              <a:cs typeface="Asap"/>
              <a:sym typeface="Asap"/>
            </a:endParaRPr>
          </a:p>
        </p:txBody>
      </p:sp>
      <p:sp>
        <p:nvSpPr>
          <p:cNvPr id="838" name="Google Shape;838;p50"/>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Decisions: new market, product &amp; </a:t>
            </a:r>
            <a:r>
              <a:rPr lang="en" b="1" dirty="0"/>
              <a:t>company</a:t>
            </a:r>
            <a:endParaRPr b="1" dirty="0"/>
          </a:p>
        </p:txBody>
      </p:sp>
      <p:sp>
        <p:nvSpPr>
          <p:cNvPr id="843" name="Google Shape;843;p50"/>
          <p:cNvSpPr txBox="1"/>
          <p:nvPr/>
        </p:nvSpPr>
        <p:spPr>
          <a:xfrm>
            <a:off x="6828771" y="3535991"/>
            <a:ext cx="1917669" cy="454800"/>
          </a:xfrm>
          <a:prstGeom prst="rect">
            <a:avLst/>
          </a:prstGeom>
          <a:noFill/>
          <a:ln>
            <a:noFill/>
          </a:ln>
        </p:spPr>
        <p:txBody>
          <a:bodyPr spcFirstLastPara="1" wrap="square" lIns="91425" tIns="91425" rIns="228600" bIns="91425" anchor="t" anchorCtr="0">
            <a:noAutofit/>
          </a:bodyPr>
          <a:lstStyle/>
          <a:p>
            <a:pPr marL="0" lvl="0" indent="0" algn="r" rtl="0">
              <a:spcBef>
                <a:spcPts val="0"/>
              </a:spcBef>
              <a:spcAft>
                <a:spcPts val="1600"/>
              </a:spcAft>
              <a:buNone/>
            </a:pPr>
            <a:r>
              <a:rPr lang="en" sz="2000" b="1" dirty="0">
                <a:solidFill>
                  <a:schemeClr val="dk1"/>
                </a:solidFill>
                <a:latin typeface="Asap"/>
                <a:ea typeface="Asap"/>
                <a:cs typeface="Asap"/>
                <a:sym typeface="Asap"/>
              </a:rPr>
              <a:t>Key Findings</a:t>
            </a:r>
            <a:endParaRPr sz="2000" b="1" dirty="0">
              <a:solidFill>
                <a:schemeClr val="dk1"/>
              </a:solidFill>
              <a:latin typeface="Asap"/>
              <a:ea typeface="Asap"/>
              <a:cs typeface="Asap"/>
              <a:sym typeface="Asap"/>
            </a:endParaRPr>
          </a:p>
        </p:txBody>
      </p:sp>
      <p:sp>
        <p:nvSpPr>
          <p:cNvPr id="854" name="Google Shape;854;p50">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0"/>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0">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0">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2231BC35-CF5C-3808-43B5-425EE11313D9}"/>
              </a:ext>
            </a:extLst>
          </p:cNvPr>
          <p:cNvSpPr txBox="1"/>
          <p:nvPr/>
        </p:nvSpPr>
        <p:spPr>
          <a:xfrm>
            <a:off x="1277300" y="1910699"/>
            <a:ext cx="4132798" cy="1169551"/>
          </a:xfrm>
          <a:prstGeom prst="rect">
            <a:avLst/>
          </a:prstGeom>
          <a:noFill/>
          <a:ln w="3175">
            <a:noFill/>
          </a:ln>
        </p:spPr>
        <p:txBody>
          <a:bodyPr wrap="square">
            <a:spAutoFit/>
          </a:bodyPr>
          <a:lstStyle/>
          <a:p>
            <a:r>
              <a:rPr lang="en-US" dirty="0">
                <a:latin typeface="Assistant" pitchFamily="2" charset="-79"/>
                <a:cs typeface="Assistant" pitchFamily="2" charset="-79"/>
              </a:rPr>
              <a:t>Explaining instances and models may not provide correct answers</a:t>
            </a:r>
          </a:p>
          <a:p>
            <a:endParaRPr lang="en-US" dirty="0">
              <a:latin typeface="Assistant" pitchFamily="2" charset="-79"/>
              <a:cs typeface="Assistant" pitchFamily="2" charset="-79"/>
            </a:endParaRPr>
          </a:p>
          <a:p>
            <a:endParaRPr lang="en-US" dirty="0">
              <a:latin typeface="Assistant" pitchFamily="2" charset="-79"/>
              <a:cs typeface="Assistant" pitchFamily="2" charset="-79"/>
            </a:endParaRPr>
          </a:p>
          <a:p>
            <a:r>
              <a:rPr lang="en-US" dirty="0">
                <a:latin typeface="Assistant" pitchFamily="2" charset="-79"/>
                <a:cs typeface="Assistant" pitchFamily="2" charset="-79"/>
              </a:rPr>
              <a:t>Often helps in asking the right questions</a:t>
            </a:r>
          </a:p>
        </p:txBody>
      </p:sp>
      <p:sp>
        <p:nvSpPr>
          <p:cNvPr id="12" name="Google Shape;1953;p78">
            <a:extLst>
              <a:ext uri="{FF2B5EF4-FFF2-40B4-BE49-F238E27FC236}">
                <a16:creationId xmlns:a16="http://schemas.microsoft.com/office/drawing/2014/main" id="{ECEB83C4-A633-2CC1-A3AB-2A04C7D489FF}"/>
              </a:ext>
            </a:extLst>
          </p:cNvPr>
          <p:cNvSpPr/>
          <p:nvPr/>
        </p:nvSpPr>
        <p:spPr>
          <a:xfrm>
            <a:off x="974600" y="1900200"/>
            <a:ext cx="302700" cy="302700"/>
          </a:xfrm>
          <a:prstGeom prst="roundRect">
            <a:avLst>
              <a:gd name="adj" fmla="val 16667"/>
            </a:avLst>
          </a:prstGeom>
          <a:solidFill>
            <a:schemeClr val="lt1"/>
          </a:solidFill>
          <a:ln>
            <a:noFill/>
          </a:ln>
          <a:effectLst>
            <a:outerShdw blurRad="85725" dist="57150" dir="666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200" b="1">
              <a:solidFill>
                <a:schemeClr val="dk1"/>
              </a:solidFill>
              <a:latin typeface="Khand"/>
              <a:ea typeface="Khand"/>
              <a:cs typeface="Khand"/>
              <a:sym typeface="Khand"/>
            </a:endParaRPr>
          </a:p>
        </p:txBody>
      </p:sp>
      <p:sp>
        <p:nvSpPr>
          <p:cNvPr id="15" name="Google Shape;1953;p78">
            <a:extLst>
              <a:ext uri="{FF2B5EF4-FFF2-40B4-BE49-F238E27FC236}">
                <a16:creationId xmlns:a16="http://schemas.microsoft.com/office/drawing/2014/main" id="{9303AA3F-F458-D51B-252D-63B30634568A}"/>
              </a:ext>
            </a:extLst>
          </p:cNvPr>
          <p:cNvSpPr/>
          <p:nvPr/>
        </p:nvSpPr>
        <p:spPr>
          <a:xfrm>
            <a:off x="974600" y="2777550"/>
            <a:ext cx="302700" cy="302700"/>
          </a:xfrm>
          <a:prstGeom prst="roundRect">
            <a:avLst>
              <a:gd name="adj" fmla="val 16667"/>
            </a:avLst>
          </a:prstGeom>
          <a:solidFill>
            <a:schemeClr val="lt1"/>
          </a:solidFill>
          <a:ln>
            <a:noFill/>
          </a:ln>
          <a:effectLst>
            <a:outerShdw blurRad="85725" dist="57150" dir="666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200" b="1">
              <a:solidFill>
                <a:schemeClr val="dk1"/>
              </a:solidFill>
              <a:latin typeface="Khand"/>
              <a:ea typeface="Khand"/>
              <a:cs typeface="Khand"/>
              <a:sym typeface="Khand"/>
            </a:endParaRPr>
          </a:p>
        </p:txBody>
      </p:sp>
      <p:sp>
        <p:nvSpPr>
          <p:cNvPr id="6" name="Google Shape;845;p50">
            <a:extLst>
              <a:ext uri="{FF2B5EF4-FFF2-40B4-BE49-F238E27FC236}">
                <a16:creationId xmlns:a16="http://schemas.microsoft.com/office/drawing/2014/main" id="{7EC0C0AA-1266-D44C-D057-077F9FB6F3EE}"/>
              </a:ext>
            </a:extLst>
          </p:cNvPr>
          <p:cNvSpPr txBox="1"/>
          <p:nvPr/>
        </p:nvSpPr>
        <p:spPr>
          <a:xfrm>
            <a:off x="5159656" y="3508651"/>
            <a:ext cx="1972388" cy="454800"/>
          </a:xfrm>
          <a:prstGeom prst="rect">
            <a:avLst/>
          </a:prstGeom>
          <a:noFill/>
          <a:ln>
            <a:noFill/>
          </a:ln>
        </p:spPr>
        <p:txBody>
          <a:bodyPr spcFirstLastPara="1" wrap="square" lIns="137150" tIns="91425" rIns="91425" bIns="91425" anchor="t" anchorCtr="0">
            <a:noAutofit/>
          </a:bodyPr>
          <a:lstStyle/>
          <a:p>
            <a:pPr marL="0" lvl="0" indent="0" algn="l" rtl="0">
              <a:spcBef>
                <a:spcPts val="0"/>
              </a:spcBef>
              <a:spcAft>
                <a:spcPts val="1600"/>
              </a:spcAft>
              <a:buNone/>
            </a:pPr>
            <a:r>
              <a:rPr lang="en" sz="2000" b="1" dirty="0">
                <a:solidFill>
                  <a:schemeClr val="dk1"/>
                </a:solidFill>
                <a:latin typeface="Asap"/>
                <a:ea typeface="Asap"/>
                <a:cs typeface="Asap"/>
                <a:sym typeface="Asap"/>
              </a:rPr>
              <a:t>Conclusions</a:t>
            </a:r>
            <a:endParaRPr sz="2000" b="1" dirty="0">
              <a:solidFill>
                <a:schemeClr val="dk1"/>
              </a:solidFill>
              <a:latin typeface="Asap"/>
              <a:ea typeface="Asap"/>
              <a:cs typeface="Asap"/>
              <a:sym typeface="Asap"/>
            </a:endParaRPr>
          </a:p>
        </p:txBody>
      </p:sp>
    </p:spTree>
    <p:extLst>
      <p:ext uri="{BB962C8B-B14F-4D97-AF65-F5344CB8AC3E}">
        <p14:creationId xmlns:p14="http://schemas.microsoft.com/office/powerpoint/2010/main" val="1157867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62" name="Google Shape;2162;p86"/>
          <p:cNvSpPr txBox="1">
            <a:spLocks noGrp="1"/>
          </p:cNvSpPr>
          <p:nvPr>
            <p:ph type="ctrTitle"/>
          </p:nvPr>
        </p:nvSpPr>
        <p:spPr>
          <a:xfrm>
            <a:off x="2963700" y="735925"/>
            <a:ext cx="3216600" cy="10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r>
              <a:rPr lang="en" b="1" dirty="0"/>
              <a:t>!</a:t>
            </a:r>
            <a:endParaRPr b="1" dirty="0"/>
          </a:p>
        </p:txBody>
      </p:sp>
      <p:sp>
        <p:nvSpPr>
          <p:cNvPr id="2163" name="Google Shape;2163;p86"/>
          <p:cNvSpPr txBox="1">
            <a:spLocks noGrp="1"/>
          </p:cNvSpPr>
          <p:nvPr>
            <p:ph type="subTitle" idx="1"/>
          </p:nvPr>
        </p:nvSpPr>
        <p:spPr>
          <a:xfrm>
            <a:off x="2963700" y="1739975"/>
            <a:ext cx="3216600" cy="41991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Does anyone have any questions?</a:t>
            </a:r>
            <a:endParaRPr b="1" dirty="0"/>
          </a:p>
          <a:p>
            <a:pPr marL="0" lvl="0" indent="0" rtl="0">
              <a:spcBef>
                <a:spcPts val="0"/>
              </a:spcBef>
              <a:spcAft>
                <a:spcPts val="0"/>
              </a:spcAft>
              <a:buNone/>
            </a:pPr>
            <a:endParaRPr dirty="0"/>
          </a:p>
        </p:txBody>
      </p:sp>
      <p:sp>
        <p:nvSpPr>
          <p:cNvPr id="2165" name="Google Shape;2165;p86">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86"/>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86">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86">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86"/>
          <p:cNvSpPr/>
          <p:nvPr/>
        </p:nvSpPr>
        <p:spPr>
          <a:xfrm>
            <a:off x="2250300" y="1740138"/>
            <a:ext cx="493800" cy="493800"/>
          </a:xfrm>
          <a:prstGeom prst="roundRect">
            <a:avLst>
              <a:gd name="adj" fmla="val 16667"/>
            </a:avLst>
          </a:prstGeom>
          <a:solidFill>
            <a:schemeClr val="lt1"/>
          </a:solidFill>
          <a:ln>
            <a:noFill/>
          </a:ln>
          <a:effectLst>
            <a:outerShdw blurRad="85725" dist="57150" dir="9000000" algn="bl" rotWithShape="0">
              <a:schemeClr val="accent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86"/>
          <p:cNvSpPr/>
          <p:nvPr/>
        </p:nvSpPr>
        <p:spPr>
          <a:xfrm>
            <a:off x="2250300" y="3950663"/>
            <a:ext cx="493800" cy="493800"/>
          </a:xfrm>
          <a:prstGeom prst="roundRect">
            <a:avLst>
              <a:gd name="adj" fmla="val 16667"/>
            </a:avLst>
          </a:prstGeom>
          <a:solidFill>
            <a:schemeClr val="lt1"/>
          </a:solidFill>
          <a:ln>
            <a:noFill/>
          </a:ln>
          <a:effectLst>
            <a:outerShdw blurRad="85725" dist="57150" dir="9000000" algn="bl" rotWithShape="0">
              <a:schemeClr val="accent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86"/>
          <p:cNvSpPr/>
          <p:nvPr/>
        </p:nvSpPr>
        <p:spPr>
          <a:xfrm>
            <a:off x="2247801" y="3163939"/>
            <a:ext cx="493800" cy="493800"/>
          </a:xfrm>
          <a:prstGeom prst="roundRect">
            <a:avLst>
              <a:gd name="adj" fmla="val 16667"/>
            </a:avLst>
          </a:prstGeom>
          <a:solidFill>
            <a:schemeClr val="lt1"/>
          </a:solidFill>
          <a:ln>
            <a:noFill/>
          </a:ln>
          <a:effectLst>
            <a:outerShdw blurRad="85725" dist="57150" dir="9000000" algn="bl" rotWithShape="0">
              <a:schemeClr val="accent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86"/>
          <p:cNvSpPr/>
          <p:nvPr/>
        </p:nvSpPr>
        <p:spPr>
          <a:xfrm>
            <a:off x="6399900" y="1740138"/>
            <a:ext cx="493800" cy="493800"/>
          </a:xfrm>
          <a:prstGeom prst="roundRect">
            <a:avLst>
              <a:gd name="adj" fmla="val 16667"/>
            </a:avLst>
          </a:prstGeom>
          <a:solidFill>
            <a:schemeClr val="lt1"/>
          </a:solidFill>
          <a:ln>
            <a:noFill/>
          </a:ln>
          <a:effectLst>
            <a:outerShdw blurRad="85725" dist="57150" dir="9000000" algn="bl" rotWithShape="0">
              <a:schemeClr val="accent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86"/>
          <p:cNvSpPr/>
          <p:nvPr/>
        </p:nvSpPr>
        <p:spPr>
          <a:xfrm>
            <a:off x="6399900" y="3950663"/>
            <a:ext cx="493800" cy="493800"/>
          </a:xfrm>
          <a:prstGeom prst="roundRect">
            <a:avLst>
              <a:gd name="adj" fmla="val 16667"/>
            </a:avLst>
          </a:prstGeom>
          <a:solidFill>
            <a:schemeClr val="lt1"/>
          </a:solidFill>
          <a:ln>
            <a:noFill/>
          </a:ln>
          <a:effectLst>
            <a:outerShdw blurRad="85725" dist="57150" dir="9000000" algn="bl" rotWithShape="0">
              <a:schemeClr val="accent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86"/>
          <p:cNvSpPr/>
          <p:nvPr/>
        </p:nvSpPr>
        <p:spPr>
          <a:xfrm>
            <a:off x="6397401" y="3163939"/>
            <a:ext cx="493800" cy="493800"/>
          </a:xfrm>
          <a:prstGeom prst="roundRect">
            <a:avLst>
              <a:gd name="adj" fmla="val 16667"/>
            </a:avLst>
          </a:prstGeom>
          <a:solidFill>
            <a:schemeClr val="lt1"/>
          </a:solidFill>
          <a:ln>
            <a:noFill/>
          </a:ln>
          <a:effectLst>
            <a:outerShdw blurRad="85725" dist="57150" dir="9000000" algn="bl" rotWithShape="0">
              <a:schemeClr val="accent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86"/>
          <p:cNvSpPr/>
          <p:nvPr/>
        </p:nvSpPr>
        <p:spPr>
          <a:xfrm>
            <a:off x="2324363" y="1814024"/>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6" name="Google Shape;2176;p86"/>
          <p:cNvGrpSpPr/>
          <p:nvPr/>
        </p:nvGrpSpPr>
        <p:grpSpPr>
          <a:xfrm>
            <a:off x="6473797" y="4024690"/>
            <a:ext cx="346056" cy="345674"/>
            <a:chOff x="3303268" y="3817349"/>
            <a:chExt cx="346056" cy="345674"/>
          </a:xfrm>
        </p:grpSpPr>
        <p:sp>
          <p:nvSpPr>
            <p:cNvPr id="2177" name="Google Shape;2177;p8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8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8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8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1" name="Google Shape;2181;p86"/>
          <p:cNvGrpSpPr/>
          <p:nvPr/>
        </p:nvGrpSpPr>
        <p:grpSpPr>
          <a:xfrm>
            <a:off x="6473772" y="1814215"/>
            <a:ext cx="346056" cy="345674"/>
            <a:chOff x="3752358" y="3817349"/>
            <a:chExt cx="346056" cy="345674"/>
          </a:xfrm>
        </p:grpSpPr>
        <p:sp>
          <p:nvSpPr>
            <p:cNvPr id="2182" name="Google Shape;2182;p8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8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8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8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6" name="Google Shape;2186;p86"/>
          <p:cNvGrpSpPr/>
          <p:nvPr/>
        </p:nvGrpSpPr>
        <p:grpSpPr>
          <a:xfrm>
            <a:off x="6471289" y="3238004"/>
            <a:ext cx="346024" cy="345674"/>
            <a:chOff x="5100008" y="3817349"/>
            <a:chExt cx="346024" cy="345674"/>
          </a:xfrm>
        </p:grpSpPr>
        <p:sp>
          <p:nvSpPr>
            <p:cNvPr id="2187" name="Google Shape;2187;p86"/>
            <p:cNvSpPr/>
            <p:nvPr/>
          </p:nvSpPr>
          <p:spPr>
            <a:xfrm>
              <a:off x="5100008" y="3817349"/>
              <a:ext cx="346024" cy="345674"/>
            </a:xfrm>
            <a:custGeom>
              <a:avLst/>
              <a:gdLst/>
              <a:ahLst/>
              <a:cxnLst/>
              <a:rect l="l" t="t" r="r" b="b"/>
              <a:pathLst>
                <a:path w="10871" h="10860" extrusionOk="0">
                  <a:moveTo>
                    <a:pt x="5441" y="334"/>
                  </a:moveTo>
                  <a:cubicBezTo>
                    <a:pt x="8251" y="334"/>
                    <a:pt x="10525" y="2608"/>
                    <a:pt x="10525" y="5430"/>
                  </a:cubicBezTo>
                  <a:cubicBezTo>
                    <a:pt x="10525" y="8240"/>
                    <a:pt x="8251" y="10514"/>
                    <a:pt x="5441" y="10514"/>
                  </a:cubicBezTo>
                  <a:cubicBezTo>
                    <a:pt x="2620" y="10514"/>
                    <a:pt x="346" y="8240"/>
                    <a:pt x="346" y="5430"/>
                  </a:cubicBezTo>
                  <a:cubicBezTo>
                    <a:pt x="346" y="2608"/>
                    <a:pt x="2620" y="334"/>
                    <a:pt x="5441" y="334"/>
                  </a:cubicBezTo>
                  <a:close/>
                  <a:moveTo>
                    <a:pt x="5441" y="1"/>
                  </a:moveTo>
                  <a:cubicBezTo>
                    <a:pt x="3989" y="1"/>
                    <a:pt x="2620" y="560"/>
                    <a:pt x="1596" y="1584"/>
                  </a:cubicBezTo>
                  <a:cubicBezTo>
                    <a:pt x="572" y="2620"/>
                    <a:pt x="0" y="3989"/>
                    <a:pt x="0" y="5430"/>
                  </a:cubicBezTo>
                  <a:cubicBezTo>
                    <a:pt x="0" y="6871"/>
                    <a:pt x="572" y="8240"/>
                    <a:pt x="1596" y="9264"/>
                  </a:cubicBezTo>
                  <a:cubicBezTo>
                    <a:pt x="2620" y="10300"/>
                    <a:pt x="3989" y="10859"/>
                    <a:pt x="5441" y="10859"/>
                  </a:cubicBezTo>
                  <a:cubicBezTo>
                    <a:pt x="6882" y="10859"/>
                    <a:pt x="8251" y="10300"/>
                    <a:pt x="9275" y="9264"/>
                  </a:cubicBezTo>
                  <a:cubicBezTo>
                    <a:pt x="10299" y="8240"/>
                    <a:pt x="10871" y="6871"/>
                    <a:pt x="10871" y="5430"/>
                  </a:cubicBezTo>
                  <a:cubicBezTo>
                    <a:pt x="10871" y="3989"/>
                    <a:pt x="10299" y="2620"/>
                    <a:pt x="9275" y="1584"/>
                  </a:cubicBezTo>
                  <a:cubicBezTo>
                    <a:pt x="8251" y="560"/>
                    <a:pt x="6882"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86"/>
            <p:cNvSpPr/>
            <p:nvPr/>
          </p:nvSpPr>
          <p:spPr>
            <a:xfrm>
              <a:off x="5150777" y="3867767"/>
              <a:ext cx="244486" cy="243690"/>
            </a:xfrm>
            <a:custGeom>
              <a:avLst/>
              <a:gdLst/>
              <a:ahLst/>
              <a:cxnLst/>
              <a:rect l="l" t="t" r="r" b="b"/>
              <a:pathLst>
                <a:path w="7681" h="7656" extrusionOk="0">
                  <a:moveTo>
                    <a:pt x="3823" y="0"/>
                  </a:moveTo>
                  <a:cubicBezTo>
                    <a:pt x="1715" y="0"/>
                    <a:pt x="1" y="1715"/>
                    <a:pt x="1" y="3834"/>
                  </a:cubicBezTo>
                  <a:cubicBezTo>
                    <a:pt x="1" y="4429"/>
                    <a:pt x="132" y="5001"/>
                    <a:pt x="406" y="5537"/>
                  </a:cubicBezTo>
                  <a:lnTo>
                    <a:pt x="13" y="6513"/>
                  </a:lnTo>
                  <a:cubicBezTo>
                    <a:pt x="1" y="6537"/>
                    <a:pt x="1" y="6584"/>
                    <a:pt x="1" y="6632"/>
                  </a:cubicBezTo>
                  <a:cubicBezTo>
                    <a:pt x="13" y="6703"/>
                    <a:pt x="96" y="6751"/>
                    <a:pt x="167" y="6751"/>
                  </a:cubicBezTo>
                  <a:lnTo>
                    <a:pt x="1346" y="6751"/>
                  </a:lnTo>
                  <a:cubicBezTo>
                    <a:pt x="2037" y="7346"/>
                    <a:pt x="2918" y="7656"/>
                    <a:pt x="3823" y="7656"/>
                  </a:cubicBezTo>
                  <a:cubicBezTo>
                    <a:pt x="5942" y="7656"/>
                    <a:pt x="7656" y="5941"/>
                    <a:pt x="7656" y="3834"/>
                  </a:cubicBezTo>
                  <a:cubicBezTo>
                    <a:pt x="7680" y="2382"/>
                    <a:pt x="6847" y="1108"/>
                    <a:pt x="5644" y="465"/>
                  </a:cubicBezTo>
                  <a:cubicBezTo>
                    <a:pt x="5616" y="450"/>
                    <a:pt x="5586" y="444"/>
                    <a:pt x="5558" y="444"/>
                  </a:cubicBezTo>
                  <a:cubicBezTo>
                    <a:pt x="5470" y="444"/>
                    <a:pt x="5394" y="511"/>
                    <a:pt x="5394" y="619"/>
                  </a:cubicBezTo>
                  <a:cubicBezTo>
                    <a:pt x="5394" y="679"/>
                    <a:pt x="5418" y="727"/>
                    <a:pt x="5478" y="762"/>
                  </a:cubicBezTo>
                  <a:cubicBezTo>
                    <a:pt x="6585" y="1358"/>
                    <a:pt x="7323" y="2501"/>
                    <a:pt x="7323" y="3846"/>
                  </a:cubicBezTo>
                  <a:cubicBezTo>
                    <a:pt x="7323" y="5763"/>
                    <a:pt x="5763" y="7323"/>
                    <a:pt x="3846" y="7323"/>
                  </a:cubicBezTo>
                  <a:cubicBezTo>
                    <a:pt x="2989" y="7323"/>
                    <a:pt x="2168" y="7013"/>
                    <a:pt x="1537" y="6453"/>
                  </a:cubicBezTo>
                  <a:cubicBezTo>
                    <a:pt x="1501" y="6418"/>
                    <a:pt x="1465" y="6406"/>
                    <a:pt x="1418" y="6406"/>
                  </a:cubicBezTo>
                  <a:lnTo>
                    <a:pt x="429" y="6406"/>
                  </a:lnTo>
                  <a:lnTo>
                    <a:pt x="763" y="5596"/>
                  </a:lnTo>
                  <a:cubicBezTo>
                    <a:pt x="775" y="5560"/>
                    <a:pt x="775" y="5501"/>
                    <a:pt x="763" y="5453"/>
                  </a:cubicBezTo>
                  <a:cubicBezTo>
                    <a:pt x="489" y="4965"/>
                    <a:pt x="358" y="4394"/>
                    <a:pt x="358" y="3834"/>
                  </a:cubicBezTo>
                  <a:cubicBezTo>
                    <a:pt x="358" y="1905"/>
                    <a:pt x="1918" y="346"/>
                    <a:pt x="3846" y="346"/>
                  </a:cubicBezTo>
                  <a:cubicBezTo>
                    <a:pt x="4144" y="346"/>
                    <a:pt x="4418" y="381"/>
                    <a:pt x="4692" y="453"/>
                  </a:cubicBezTo>
                  <a:cubicBezTo>
                    <a:pt x="4704" y="455"/>
                    <a:pt x="4717" y="457"/>
                    <a:pt x="4729" y="457"/>
                  </a:cubicBezTo>
                  <a:cubicBezTo>
                    <a:pt x="4820" y="457"/>
                    <a:pt x="4894" y="381"/>
                    <a:pt x="4894" y="286"/>
                  </a:cubicBezTo>
                  <a:cubicBezTo>
                    <a:pt x="4894" y="215"/>
                    <a:pt x="4835" y="143"/>
                    <a:pt x="4763" y="119"/>
                  </a:cubicBezTo>
                  <a:cubicBezTo>
                    <a:pt x="4466" y="48"/>
                    <a:pt x="4156" y="0"/>
                    <a:pt x="3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86"/>
            <p:cNvSpPr/>
            <p:nvPr/>
          </p:nvSpPr>
          <p:spPr>
            <a:xfrm>
              <a:off x="5201960" y="3941167"/>
              <a:ext cx="135691" cy="91097"/>
            </a:xfrm>
            <a:custGeom>
              <a:avLst/>
              <a:gdLst/>
              <a:ahLst/>
              <a:cxnLst/>
              <a:rect l="l" t="t" r="r" b="b"/>
              <a:pathLst>
                <a:path w="4263" h="2862" extrusionOk="0">
                  <a:moveTo>
                    <a:pt x="4077" y="0"/>
                  </a:moveTo>
                  <a:cubicBezTo>
                    <a:pt x="4039" y="0"/>
                    <a:pt x="4000" y="12"/>
                    <a:pt x="3965" y="40"/>
                  </a:cubicBezTo>
                  <a:lnTo>
                    <a:pt x="2869" y="909"/>
                  </a:lnTo>
                  <a:lnTo>
                    <a:pt x="881" y="909"/>
                  </a:lnTo>
                  <a:cubicBezTo>
                    <a:pt x="810" y="909"/>
                    <a:pt x="750" y="957"/>
                    <a:pt x="714" y="1016"/>
                  </a:cubicBezTo>
                  <a:lnTo>
                    <a:pt x="36" y="2623"/>
                  </a:lnTo>
                  <a:cubicBezTo>
                    <a:pt x="0" y="2695"/>
                    <a:pt x="12" y="2778"/>
                    <a:pt x="72" y="2814"/>
                  </a:cubicBezTo>
                  <a:cubicBezTo>
                    <a:pt x="107" y="2850"/>
                    <a:pt x="155" y="2862"/>
                    <a:pt x="191" y="2862"/>
                  </a:cubicBezTo>
                  <a:cubicBezTo>
                    <a:pt x="226" y="2862"/>
                    <a:pt x="250" y="2850"/>
                    <a:pt x="286" y="2826"/>
                  </a:cubicBezTo>
                  <a:lnTo>
                    <a:pt x="1381" y="2171"/>
                  </a:lnTo>
                  <a:lnTo>
                    <a:pt x="1857" y="2171"/>
                  </a:lnTo>
                  <a:cubicBezTo>
                    <a:pt x="1953" y="2171"/>
                    <a:pt x="2036" y="2100"/>
                    <a:pt x="2036" y="1992"/>
                  </a:cubicBezTo>
                  <a:cubicBezTo>
                    <a:pt x="2036" y="1909"/>
                    <a:pt x="1965" y="1814"/>
                    <a:pt x="1857" y="1814"/>
                  </a:cubicBezTo>
                  <a:lnTo>
                    <a:pt x="1345" y="1814"/>
                  </a:lnTo>
                  <a:cubicBezTo>
                    <a:pt x="1310" y="1814"/>
                    <a:pt x="1286" y="1838"/>
                    <a:pt x="1250" y="1850"/>
                  </a:cubicBezTo>
                  <a:lnTo>
                    <a:pt x="572" y="2266"/>
                  </a:lnTo>
                  <a:lnTo>
                    <a:pt x="1000" y="1254"/>
                  </a:lnTo>
                  <a:lnTo>
                    <a:pt x="2953" y="1254"/>
                  </a:lnTo>
                  <a:cubicBezTo>
                    <a:pt x="2989" y="1254"/>
                    <a:pt x="3024" y="1242"/>
                    <a:pt x="3048" y="1207"/>
                  </a:cubicBezTo>
                  <a:lnTo>
                    <a:pt x="3584" y="778"/>
                  </a:lnTo>
                  <a:lnTo>
                    <a:pt x="3072" y="1814"/>
                  </a:lnTo>
                  <a:lnTo>
                    <a:pt x="2691" y="1814"/>
                  </a:lnTo>
                  <a:cubicBezTo>
                    <a:pt x="2608" y="1814"/>
                    <a:pt x="2512" y="1897"/>
                    <a:pt x="2512" y="1992"/>
                  </a:cubicBezTo>
                  <a:cubicBezTo>
                    <a:pt x="2512" y="2088"/>
                    <a:pt x="2596" y="2183"/>
                    <a:pt x="2691" y="2183"/>
                  </a:cubicBezTo>
                  <a:lnTo>
                    <a:pt x="3167" y="2183"/>
                  </a:lnTo>
                  <a:cubicBezTo>
                    <a:pt x="3227" y="2183"/>
                    <a:pt x="3286" y="2147"/>
                    <a:pt x="3322" y="2088"/>
                  </a:cubicBezTo>
                  <a:lnTo>
                    <a:pt x="4227" y="254"/>
                  </a:lnTo>
                  <a:cubicBezTo>
                    <a:pt x="4263" y="171"/>
                    <a:pt x="4227" y="64"/>
                    <a:pt x="4155" y="16"/>
                  </a:cubicBezTo>
                  <a:cubicBezTo>
                    <a:pt x="4131" y="6"/>
                    <a:pt x="4104" y="0"/>
                    <a:pt x="4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0" name="Google Shape;2190;p86"/>
          <p:cNvGrpSpPr/>
          <p:nvPr/>
        </p:nvGrpSpPr>
        <p:grpSpPr>
          <a:xfrm>
            <a:off x="2324188" y="4024515"/>
            <a:ext cx="346024" cy="345674"/>
            <a:chOff x="4201447" y="3817349"/>
            <a:chExt cx="346024" cy="345674"/>
          </a:xfrm>
        </p:grpSpPr>
        <p:sp>
          <p:nvSpPr>
            <p:cNvPr id="2191" name="Google Shape;2191;p8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8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3" name="Google Shape;2193;p86"/>
          <p:cNvGrpSpPr/>
          <p:nvPr/>
        </p:nvGrpSpPr>
        <p:grpSpPr>
          <a:xfrm>
            <a:off x="2321689" y="3238004"/>
            <a:ext cx="346024" cy="345674"/>
            <a:chOff x="4650919" y="3817349"/>
            <a:chExt cx="346024" cy="345674"/>
          </a:xfrm>
        </p:grpSpPr>
        <p:sp>
          <p:nvSpPr>
            <p:cNvPr id="2194" name="Google Shape;2194;p86"/>
            <p:cNvSpPr/>
            <p:nvPr/>
          </p:nvSpPr>
          <p:spPr>
            <a:xfrm>
              <a:off x="4650919" y="3817349"/>
              <a:ext cx="346024" cy="345674"/>
            </a:xfrm>
            <a:custGeom>
              <a:avLst/>
              <a:gdLst/>
              <a:ahLst/>
              <a:cxnLst/>
              <a:rect l="l" t="t" r="r" b="b"/>
              <a:pathLst>
                <a:path w="10871" h="10860" extrusionOk="0">
                  <a:moveTo>
                    <a:pt x="5442" y="334"/>
                  </a:moveTo>
                  <a:cubicBezTo>
                    <a:pt x="8251" y="334"/>
                    <a:pt x="10526" y="2608"/>
                    <a:pt x="10526" y="5430"/>
                  </a:cubicBezTo>
                  <a:cubicBezTo>
                    <a:pt x="10526" y="8240"/>
                    <a:pt x="8240" y="10514"/>
                    <a:pt x="5442" y="10514"/>
                  </a:cubicBezTo>
                  <a:cubicBezTo>
                    <a:pt x="2620" y="10514"/>
                    <a:pt x="346" y="8240"/>
                    <a:pt x="346" y="5430"/>
                  </a:cubicBezTo>
                  <a:cubicBezTo>
                    <a:pt x="346" y="2608"/>
                    <a:pt x="2620" y="334"/>
                    <a:pt x="5442" y="334"/>
                  </a:cubicBezTo>
                  <a:close/>
                  <a:moveTo>
                    <a:pt x="5442" y="1"/>
                  </a:moveTo>
                  <a:cubicBezTo>
                    <a:pt x="3989" y="1"/>
                    <a:pt x="2620" y="560"/>
                    <a:pt x="1596" y="1584"/>
                  </a:cubicBezTo>
                  <a:cubicBezTo>
                    <a:pt x="572" y="2620"/>
                    <a:pt x="0" y="3989"/>
                    <a:pt x="0" y="5430"/>
                  </a:cubicBezTo>
                  <a:cubicBezTo>
                    <a:pt x="0" y="6871"/>
                    <a:pt x="572" y="8240"/>
                    <a:pt x="1596" y="9264"/>
                  </a:cubicBezTo>
                  <a:cubicBezTo>
                    <a:pt x="2620" y="10300"/>
                    <a:pt x="3989" y="10859"/>
                    <a:pt x="5442" y="10859"/>
                  </a:cubicBezTo>
                  <a:cubicBezTo>
                    <a:pt x="6882" y="10859"/>
                    <a:pt x="8251" y="10300"/>
                    <a:pt x="9275" y="9264"/>
                  </a:cubicBezTo>
                  <a:cubicBezTo>
                    <a:pt x="10299" y="8240"/>
                    <a:pt x="10871" y="6871"/>
                    <a:pt x="10871" y="5430"/>
                  </a:cubicBezTo>
                  <a:cubicBezTo>
                    <a:pt x="10871" y="3989"/>
                    <a:pt x="10299" y="2620"/>
                    <a:pt x="9275" y="1584"/>
                  </a:cubicBezTo>
                  <a:cubicBezTo>
                    <a:pt x="8251" y="560"/>
                    <a:pt x="6882" y="1"/>
                    <a:pt x="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86"/>
            <p:cNvSpPr/>
            <p:nvPr/>
          </p:nvSpPr>
          <p:spPr>
            <a:xfrm>
              <a:off x="4701305" y="3867386"/>
              <a:ext cx="244486" cy="242958"/>
            </a:xfrm>
            <a:custGeom>
              <a:avLst/>
              <a:gdLst/>
              <a:ahLst/>
              <a:cxnLst/>
              <a:rect l="l" t="t" r="r" b="b"/>
              <a:pathLst>
                <a:path w="7681" h="7633" extrusionOk="0">
                  <a:moveTo>
                    <a:pt x="3835" y="0"/>
                  </a:moveTo>
                  <a:cubicBezTo>
                    <a:pt x="1727" y="0"/>
                    <a:pt x="13" y="1715"/>
                    <a:pt x="13" y="3822"/>
                  </a:cubicBezTo>
                  <a:cubicBezTo>
                    <a:pt x="13" y="4418"/>
                    <a:pt x="144" y="5001"/>
                    <a:pt x="418" y="5537"/>
                  </a:cubicBezTo>
                  <a:lnTo>
                    <a:pt x="25" y="6501"/>
                  </a:lnTo>
                  <a:cubicBezTo>
                    <a:pt x="1" y="6585"/>
                    <a:pt x="13" y="6656"/>
                    <a:pt x="84" y="6704"/>
                  </a:cubicBezTo>
                  <a:cubicBezTo>
                    <a:pt x="120" y="6727"/>
                    <a:pt x="156" y="6727"/>
                    <a:pt x="191" y="6727"/>
                  </a:cubicBezTo>
                  <a:lnTo>
                    <a:pt x="1370" y="6727"/>
                  </a:lnTo>
                  <a:cubicBezTo>
                    <a:pt x="2061" y="7323"/>
                    <a:pt x="2942" y="7632"/>
                    <a:pt x="3847" y="7632"/>
                  </a:cubicBezTo>
                  <a:cubicBezTo>
                    <a:pt x="5966" y="7632"/>
                    <a:pt x="7680" y="5930"/>
                    <a:pt x="7680" y="3810"/>
                  </a:cubicBezTo>
                  <a:cubicBezTo>
                    <a:pt x="7680" y="3096"/>
                    <a:pt x="7454" y="2394"/>
                    <a:pt x="7085" y="1798"/>
                  </a:cubicBezTo>
                  <a:cubicBezTo>
                    <a:pt x="7052" y="1752"/>
                    <a:pt x="6997" y="1727"/>
                    <a:pt x="6940" y="1727"/>
                  </a:cubicBezTo>
                  <a:cubicBezTo>
                    <a:pt x="6894" y="1727"/>
                    <a:pt x="6848" y="1743"/>
                    <a:pt x="6811" y="1774"/>
                  </a:cubicBezTo>
                  <a:cubicBezTo>
                    <a:pt x="6752" y="1834"/>
                    <a:pt x="6752" y="1917"/>
                    <a:pt x="6787" y="1977"/>
                  </a:cubicBezTo>
                  <a:cubicBezTo>
                    <a:pt x="7133" y="2513"/>
                    <a:pt x="7323" y="3156"/>
                    <a:pt x="7323" y="3846"/>
                  </a:cubicBezTo>
                  <a:cubicBezTo>
                    <a:pt x="7323" y="5763"/>
                    <a:pt x="5764" y="7323"/>
                    <a:pt x="3835" y="7323"/>
                  </a:cubicBezTo>
                  <a:cubicBezTo>
                    <a:pt x="2989" y="7323"/>
                    <a:pt x="2168" y="7013"/>
                    <a:pt x="1537" y="6442"/>
                  </a:cubicBezTo>
                  <a:cubicBezTo>
                    <a:pt x="1501" y="6418"/>
                    <a:pt x="1453" y="6406"/>
                    <a:pt x="1418" y="6406"/>
                  </a:cubicBezTo>
                  <a:lnTo>
                    <a:pt x="430" y="6406"/>
                  </a:lnTo>
                  <a:lnTo>
                    <a:pt x="763" y="5596"/>
                  </a:lnTo>
                  <a:cubicBezTo>
                    <a:pt x="775" y="5549"/>
                    <a:pt x="775" y="5489"/>
                    <a:pt x="763" y="5453"/>
                  </a:cubicBezTo>
                  <a:cubicBezTo>
                    <a:pt x="489" y="4953"/>
                    <a:pt x="358" y="4394"/>
                    <a:pt x="358" y="3822"/>
                  </a:cubicBezTo>
                  <a:cubicBezTo>
                    <a:pt x="358" y="1905"/>
                    <a:pt x="1918" y="346"/>
                    <a:pt x="3835" y="346"/>
                  </a:cubicBezTo>
                  <a:cubicBezTo>
                    <a:pt x="4787" y="346"/>
                    <a:pt x="5656" y="727"/>
                    <a:pt x="6276" y="1346"/>
                  </a:cubicBezTo>
                  <a:cubicBezTo>
                    <a:pt x="6305" y="1376"/>
                    <a:pt x="6350" y="1390"/>
                    <a:pt x="6395" y="1390"/>
                  </a:cubicBezTo>
                  <a:cubicBezTo>
                    <a:pt x="6439" y="1390"/>
                    <a:pt x="6484" y="1376"/>
                    <a:pt x="6514" y="1346"/>
                  </a:cubicBezTo>
                  <a:cubicBezTo>
                    <a:pt x="6573" y="1262"/>
                    <a:pt x="6573" y="1167"/>
                    <a:pt x="6514" y="1108"/>
                  </a:cubicBezTo>
                  <a:cubicBezTo>
                    <a:pt x="5835" y="417"/>
                    <a:pt x="4882" y="0"/>
                    <a:pt x="3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86"/>
            <p:cNvSpPr/>
            <p:nvPr/>
          </p:nvSpPr>
          <p:spPr>
            <a:xfrm>
              <a:off x="4749464" y="3911534"/>
              <a:ext cx="153134" cy="151065"/>
            </a:xfrm>
            <a:custGeom>
              <a:avLst/>
              <a:gdLst/>
              <a:ahLst/>
              <a:cxnLst/>
              <a:rect l="l" t="t" r="r" b="b"/>
              <a:pathLst>
                <a:path w="4811" h="4746" extrusionOk="0">
                  <a:moveTo>
                    <a:pt x="1384" y="0"/>
                  </a:moveTo>
                  <a:cubicBezTo>
                    <a:pt x="1342" y="0"/>
                    <a:pt x="1304" y="18"/>
                    <a:pt x="1274" y="54"/>
                  </a:cubicBezTo>
                  <a:lnTo>
                    <a:pt x="274" y="1054"/>
                  </a:lnTo>
                  <a:cubicBezTo>
                    <a:pt x="36" y="1292"/>
                    <a:pt x="0" y="1661"/>
                    <a:pt x="202" y="1935"/>
                  </a:cubicBezTo>
                  <a:cubicBezTo>
                    <a:pt x="619" y="2495"/>
                    <a:pt x="1072" y="3031"/>
                    <a:pt x="1572" y="3531"/>
                  </a:cubicBezTo>
                  <a:cubicBezTo>
                    <a:pt x="1601" y="3560"/>
                    <a:pt x="1646" y="3575"/>
                    <a:pt x="1691" y="3575"/>
                  </a:cubicBezTo>
                  <a:cubicBezTo>
                    <a:pt x="1735" y="3575"/>
                    <a:pt x="1780" y="3560"/>
                    <a:pt x="1810" y="3531"/>
                  </a:cubicBezTo>
                  <a:cubicBezTo>
                    <a:pt x="1881" y="3447"/>
                    <a:pt x="1869" y="3352"/>
                    <a:pt x="1810" y="3293"/>
                  </a:cubicBezTo>
                  <a:cubicBezTo>
                    <a:pt x="1310" y="2816"/>
                    <a:pt x="869" y="2304"/>
                    <a:pt x="464" y="1745"/>
                  </a:cubicBezTo>
                  <a:cubicBezTo>
                    <a:pt x="381" y="1602"/>
                    <a:pt x="393" y="1423"/>
                    <a:pt x="500" y="1304"/>
                  </a:cubicBezTo>
                  <a:lnTo>
                    <a:pt x="1369" y="435"/>
                  </a:lnTo>
                  <a:lnTo>
                    <a:pt x="2107" y="1161"/>
                  </a:lnTo>
                  <a:lnTo>
                    <a:pt x="1750" y="1518"/>
                  </a:lnTo>
                  <a:cubicBezTo>
                    <a:pt x="1703" y="1566"/>
                    <a:pt x="1691" y="1638"/>
                    <a:pt x="1703" y="1697"/>
                  </a:cubicBezTo>
                  <a:cubicBezTo>
                    <a:pt x="1941" y="2400"/>
                    <a:pt x="2405" y="2876"/>
                    <a:pt x="3096" y="3090"/>
                  </a:cubicBezTo>
                  <a:cubicBezTo>
                    <a:pt x="3112" y="3097"/>
                    <a:pt x="3131" y="3100"/>
                    <a:pt x="3150" y="3100"/>
                  </a:cubicBezTo>
                  <a:cubicBezTo>
                    <a:pt x="3198" y="3100"/>
                    <a:pt x="3248" y="3080"/>
                    <a:pt x="3274" y="3054"/>
                  </a:cubicBezTo>
                  <a:lnTo>
                    <a:pt x="3631" y="2697"/>
                  </a:lnTo>
                  <a:lnTo>
                    <a:pt x="4370" y="3423"/>
                  </a:lnTo>
                  <a:lnTo>
                    <a:pt x="3489" y="4305"/>
                  </a:lnTo>
                  <a:cubicBezTo>
                    <a:pt x="3424" y="4369"/>
                    <a:pt x="3343" y="4402"/>
                    <a:pt x="3261" y="4402"/>
                  </a:cubicBezTo>
                  <a:cubicBezTo>
                    <a:pt x="3191" y="4402"/>
                    <a:pt x="3120" y="4378"/>
                    <a:pt x="3060" y="4328"/>
                  </a:cubicBezTo>
                  <a:cubicBezTo>
                    <a:pt x="2834" y="4162"/>
                    <a:pt x="2607" y="4007"/>
                    <a:pt x="2405" y="3828"/>
                  </a:cubicBezTo>
                  <a:cubicBezTo>
                    <a:pt x="2368" y="3801"/>
                    <a:pt x="2330" y="3789"/>
                    <a:pt x="2295" y="3789"/>
                  </a:cubicBezTo>
                  <a:cubicBezTo>
                    <a:pt x="2251" y="3789"/>
                    <a:pt x="2212" y="3807"/>
                    <a:pt x="2179" y="3840"/>
                  </a:cubicBezTo>
                  <a:cubicBezTo>
                    <a:pt x="2107" y="3912"/>
                    <a:pt x="2119" y="4031"/>
                    <a:pt x="2191" y="4090"/>
                  </a:cubicBezTo>
                  <a:cubicBezTo>
                    <a:pt x="2417" y="4269"/>
                    <a:pt x="2643" y="4447"/>
                    <a:pt x="2858" y="4614"/>
                  </a:cubicBezTo>
                  <a:cubicBezTo>
                    <a:pt x="2977" y="4697"/>
                    <a:pt x="3119" y="4745"/>
                    <a:pt x="3250" y="4745"/>
                  </a:cubicBezTo>
                  <a:cubicBezTo>
                    <a:pt x="3429" y="4745"/>
                    <a:pt x="3596" y="4674"/>
                    <a:pt x="3727" y="4555"/>
                  </a:cubicBezTo>
                  <a:lnTo>
                    <a:pt x="4727" y="3554"/>
                  </a:lnTo>
                  <a:cubicBezTo>
                    <a:pt x="4798" y="3495"/>
                    <a:pt x="4810" y="3423"/>
                    <a:pt x="4786" y="3352"/>
                  </a:cubicBezTo>
                  <a:cubicBezTo>
                    <a:pt x="4763" y="3328"/>
                    <a:pt x="4751" y="3304"/>
                    <a:pt x="4739" y="3293"/>
                  </a:cubicBezTo>
                  <a:lnTo>
                    <a:pt x="3774" y="2316"/>
                  </a:lnTo>
                  <a:cubicBezTo>
                    <a:pt x="3733" y="2280"/>
                    <a:pt x="3688" y="2263"/>
                    <a:pt x="3646" y="2263"/>
                  </a:cubicBezTo>
                  <a:cubicBezTo>
                    <a:pt x="3605" y="2263"/>
                    <a:pt x="3566" y="2280"/>
                    <a:pt x="3536" y="2316"/>
                  </a:cubicBezTo>
                  <a:lnTo>
                    <a:pt x="3131" y="2721"/>
                  </a:lnTo>
                  <a:cubicBezTo>
                    <a:pt x="2619" y="2531"/>
                    <a:pt x="2286" y="2185"/>
                    <a:pt x="2072" y="1661"/>
                  </a:cubicBezTo>
                  <a:lnTo>
                    <a:pt x="2477" y="1268"/>
                  </a:lnTo>
                  <a:cubicBezTo>
                    <a:pt x="2548" y="1185"/>
                    <a:pt x="2548" y="1090"/>
                    <a:pt x="2477" y="1030"/>
                  </a:cubicBezTo>
                  <a:lnTo>
                    <a:pt x="1512" y="54"/>
                  </a:lnTo>
                  <a:cubicBezTo>
                    <a:pt x="1470" y="18"/>
                    <a:pt x="1426" y="0"/>
                    <a:pt x="1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8B88399D-0371-1BC9-7197-C26DEA2EFA04}"/>
              </a:ext>
            </a:extLst>
          </p:cNvPr>
          <p:cNvSpPr>
            <a:spLocks noGrp="1"/>
          </p:cNvSpPr>
          <p:nvPr>
            <p:ph type="subTitle" idx="2"/>
          </p:nvPr>
        </p:nvSpPr>
        <p:spPr/>
        <p:txBody>
          <a:bodyPr/>
          <a:lstStyle/>
          <a:p>
            <a:r>
              <a:rPr lang="ro-RO" b="1" i="0" dirty="0">
                <a:solidFill>
                  <a:srgbClr val="333333"/>
                </a:solidFill>
                <a:effectLst/>
                <a:latin typeface="Asap" panose="020B0604020202020204" charset="0"/>
              </a:rPr>
              <a:t>Story MEPS</a:t>
            </a:r>
            <a:r>
              <a:rPr lang="en-US" b="1" i="0" dirty="0">
                <a:solidFill>
                  <a:srgbClr val="333333"/>
                </a:solidFill>
                <a:effectLst/>
                <a:latin typeface="Asap" panose="020B0604020202020204" charset="0"/>
              </a:rPr>
              <a:t> 7</a:t>
            </a:r>
            <a:endParaRPr lang="ro-RO" b="1" i="0" dirty="0">
              <a:solidFill>
                <a:srgbClr val="333333"/>
              </a:solidFill>
              <a:effectLst/>
              <a:latin typeface="Asap" panose="020B0604020202020204" charset="0"/>
            </a:endParaRPr>
          </a:p>
          <a:p>
            <a:endParaRPr lang="ro-RO" dirty="0">
              <a:latin typeface="Asap" panose="020B0604020202020204" charset="0"/>
            </a:endParaRPr>
          </a:p>
        </p:txBody>
      </p:sp>
    </p:spTree>
    <p:extLst>
      <p:ext uri="{BB962C8B-B14F-4D97-AF65-F5344CB8AC3E}">
        <p14:creationId xmlns:p14="http://schemas.microsoft.com/office/powerpoint/2010/main" val="2643254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98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94" name="Google Shape;394;p41"/>
          <p:cNvSpPr txBox="1">
            <a:spLocks noGrp="1"/>
          </p:cNvSpPr>
          <p:nvPr>
            <p:ph type="subTitle" idx="1"/>
          </p:nvPr>
        </p:nvSpPr>
        <p:spPr>
          <a:xfrm rot="264">
            <a:off x="2616125" y="4145275"/>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Annual Healthcare Expenditure of Individuals</a:t>
            </a:r>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1">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1"/>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1">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1">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rot="2701">
            <a:off x="2418255" y="129888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63" name="Google Shape;363;p39"/>
          <p:cNvSpPr txBox="1">
            <a:spLocks noGrp="1"/>
          </p:cNvSpPr>
          <p:nvPr>
            <p:ph type="subTitle" idx="1"/>
          </p:nvPr>
        </p:nvSpPr>
        <p:spPr>
          <a:xfrm>
            <a:off x="1243905" y="2032876"/>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333333"/>
                </a:solidFill>
                <a:effectLst/>
                <a:latin typeface="Assistant" pitchFamily="2" charset="-79"/>
                <a:cs typeface="Assistant" pitchFamily="2" charset="-79"/>
              </a:rPr>
              <a:t>14% Healthcare Expenditure = 0</a:t>
            </a:r>
          </a:p>
          <a:p>
            <a:pPr marL="742950" lvl="1" indent="-285750" algn="l">
              <a:buFont typeface="Wingdings" panose="05000000000000000000" pitchFamily="2" charset="2"/>
              <a:buChar char="Ø"/>
            </a:pPr>
            <a:r>
              <a:rPr lang="en-US" dirty="0">
                <a:solidFill>
                  <a:srgbClr val="333333"/>
                </a:solidFill>
                <a:latin typeface="Assistant" pitchFamily="2" charset="-79"/>
                <a:cs typeface="Assistant" pitchFamily="2" charset="-79"/>
              </a:rPr>
              <a:t>Errors in data collection</a:t>
            </a:r>
            <a:endParaRPr dirty="0">
              <a:latin typeface="Assistant" pitchFamily="2" charset="-79"/>
              <a:cs typeface="Assistant" pitchFamily="2" charset="-79"/>
            </a:endParaRPr>
          </a:p>
        </p:txBody>
      </p:sp>
      <p:sp>
        <p:nvSpPr>
          <p:cNvPr id="364" name="Google Shape;364;p39"/>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Observations</a:t>
            </a:r>
            <a:endParaRPr b="1" dirty="0"/>
          </a:p>
        </p:txBody>
      </p:sp>
      <p:sp>
        <p:nvSpPr>
          <p:cNvPr id="365" name="Google Shape;365;p39"/>
          <p:cNvSpPr txBox="1">
            <a:spLocks noGrp="1"/>
          </p:cNvSpPr>
          <p:nvPr>
            <p:ph type="title" idx="3"/>
          </p:nvPr>
        </p:nvSpPr>
        <p:spPr>
          <a:xfrm rot="2701">
            <a:off x="2418255" y="3017839"/>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67" name="Google Shape;367;p39"/>
          <p:cNvSpPr txBox="1">
            <a:spLocks noGrp="1"/>
          </p:cNvSpPr>
          <p:nvPr>
            <p:ph type="subTitle" idx="5"/>
          </p:nvPr>
        </p:nvSpPr>
        <p:spPr>
          <a:xfrm>
            <a:off x="1243944" y="3761000"/>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Rapid growth at specific ages</a:t>
            </a:r>
          </a:p>
        </p:txBody>
      </p:sp>
      <p:sp>
        <p:nvSpPr>
          <p:cNvPr id="368" name="Google Shape;368;p39"/>
          <p:cNvSpPr txBox="1">
            <a:spLocks noGrp="1"/>
          </p:cNvSpPr>
          <p:nvPr>
            <p:ph type="title" idx="6"/>
          </p:nvPr>
        </p:nvSpPr>
        <p:spPr>
          <a:xfrm rot="2701">
            <a:off x="5961866" y="129888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70" name="Google Shape;370;p39"/>
          <p:cNvSpPr txBox="1">
            <a:spLocks noGrp="1"/>
          </p:cNvSpPr>
          <p:nvPr>
            <p:ph type="subTitle" idx="8"/>
          </p:nvPr>
        </p:nvSpPr>
        <p:spPr>
          <a:xfrm>
            <a:off x="4787556" y="2032876"/>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Self-reported health status data misleading</a:t>
            </a:r>
          </a:p>
        </p:txBody>
      </p:sp>
      <p:sp>
        <p:nvSpPr>
          <p:cNvPr id="371" name="Google Shape;371;p39"/>
          <p:cNvSpPr txBox="1">
            <a:spLocks noGrp="1"/>
          </p:cNvSpPr>
          <p:nvPr>
            <p:ph type="title" idx="9"/>
          </p:nvPr>
        </p:nvSpPr>
        <p:spPr>
          <a:xfrm rot="2701">
            <a:off x="5961912" y="3017841"/>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73" name="Google Shape;373;p39"/>
          <p:cNvSpPr txBox="1">
            <a:spLocks noGrp="1"/>
          </p:cNvSpPr>
          <p:nvPr>
            <p:ph type="subTitle" idx="14"/>
          </p:nvPr>
        </p:nvSpPr>
        <p:spPr>
          <a:xfrm>
            <a:off x="4787556" y="3735600"/>
            <a:ext cx="3340444"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SHAP application on complex models</a:t>
            </a:r>
          </a:p>
          <a:p>
            <a:pPr marL="742950" lvl="1" indent="-285750" algn="l">
              <a:buSzPts val="1100"/>
              <a:buFont typeface="Wingdings" panose="05000000000000000000" pitchFamily="2" charset="2"/>
              <a:buChar char="Ø"/>
            </a:pPr>
            <a:r>
              <a:rPr lang="en-US" dirty="0"/>
              <a:t>Encoding </a:t>
            </a:r>
          </a:p>
          <a:p>
            <a:pPr marL="742950" lvl="1" indent="-285750" algn="l">
              <a:buSzPts val="1100"/>
              <a:buFont typeface="Wingdings" panose="05000000000000000000" pitchFamily="2" charset="2"/>
              <a:buChar char="Ø"/>
            </a:pPr>
            <a:r>
              <a:rPr lang="en-US" dirty="0"/>
              <a:t>Grouping</a:t>
            </a:r>
          </a:p>
        </p:txBody>
      </p:sp>
      <p:sp>
        <p:nvSpPr>
          <p:cNvPr id="374" name="Google Shape;374;p39">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E2366AC9-D51A-ED3B-3929-04AD2ACF1F18}"/>
              </a:ext>
            </a:extLst>
          </p:cNvPr>
          <p:cNvSpPr txBox="1"/>
          <p:nvPr/>
        </p:nvSpPr>
        <p:spPr>
          <a:xfrm>
            <a:off x="5961629" y="4087750"/>
            <a:ext cx="3405187" cy="307777"/>
          </a:xfrm>
          <a:prstGeom prst="rect">
            <a:avLst/>
          </a:prstGeom>
          <a:noFill/>
        </p:spPr>
        <p:txBody>
          <a:bodyPr wrap="square">
            <a:spAutoFit/>
          </a:bodyPr>
          <a:lstStyle/>
          <a:p>
            <a:pPr marL="457200" lvl="1" algn="l">
              <a:buSzPts val="1100"/>
            </a:pPr>
            <a:r>
              <a:rPr lang="en-US" dirty="0">
                <a:solidFill>
                  <a:schemeClr val="tx1"/>
                </a:solidFill>
                <a:latin typeface="Assistant" pitchFamily="2" charset="-79"/>
                <a:cs typeface="Assistant" pitchFamily="2" charset="-79"/>
              </a:rPr>
              <a:t>categorical variables</a:t>
            </a:r>
          </a:p>
        </p:txBody>
      </p:sp>
      <p:cxnSp>
        <p:nvCxnSpPr>
          <p:cNvPr id="13" name="Straight Connector 12">
            <a:extLst>
              <a:ext uri="{FF2B5EF4-FFF2-40B4-BE49-F238E27FC236}">
                <a16:creationId xmlns:a16="http://schemas.microsoft.com/office/drawing/2014/main" id="{42BEAA47-CC4B-F68B-BFB3-828FEB6503E7}"/>
              </a:ext>
            </a:extLst>
          </p:cNvPr>
          <p:cNvCxnSpPr>
            <a:cxnSpLocks/>
          </p:cNvCxnSpPr>
          <p:nvPr/>
        </p:nvCxnSpPr>
        <p:spPr>
          <a:xfrm flipH="1" flipV="1">
            <a:off x="6343766" y="4159250"/>
            <a:ext cx="129001" cy="889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BE51715-B02E-4987-444A-8622ADF2C9BE}"/>
              </a:ext>
            </a:extLst>
          </p:cNvPr>
          <p:cNvCxnSpPr>
            <a:cxnSpLocks/>
          </p:cNvCxnSpPr>
          <p:nvPr/>
        </p:nvCxnSpPr>
        <p:spPr>
          <a:xfrm flipH="1">
            <a:off x="6343766" y="4248150"/>
            <a:ext cx="129001" cy="85837"/>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58"/>
          <p:cNvSpPr txBox="1">
            <a:spLocks noGrp="1"/>
          </p:cNvSpPr>
          <p:nvPr>
            <p:ph type="title"/>
          </p:nvPr>
        </p:nvSpPr>
        <p:spPr>
          <a:xfrm>
            <a:off x="1001350" y="539988"/>
            <a:ext cx="1514700" cy="125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167" name="Google Shape;1167;p58"/>
          <p:cNvSpPr txBox="1">
            <a:spLocks noGrp="1"/>
          </p:cNvSpPr>
          <p:nvPr>
            <p:ph type="title" idx="2"/>
          </p:nvPr>
        </p:nvSpPr>
        <p:spPr>
          <a:xfrm>
            <a:off x="1001350" y="1998149"/>
            <a:ext cx="4471500" cy="194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The </a:t>
            </a:r>
            <a:r>
              <a:rPr lang="ro-RO" dirty="0">
                <a:solidFill>
                  <a:schemeClr val="bg1"/>
                </a:solidFill>
              </a:rPr>
              <a:t>MEPS</a:t>
            </a:r>
            <a:br>
              <a:rPr lang="en" b="1" dirty="0"/>
            </a:br>
            <a:r>
              <a:rPr lang="en" b="1" dirty="0"/>
              <a:t>Dataset</a:t>
            </a:r>
            <a:endParaRPr b="1" dirty="0"/>
          </a:p>
        </p:txBody>
      </p:sp>
      <p:sp>
        <p:nvSpPr>
          <p:cNvPr id="1168" name="Google Shape;1168;p58">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8"/>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8">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8">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8"/>
          <p:cNvSpPr/>
          <p:nvPr/>
        </p:nvSpPr>
        <p:spPr>
          <a:xfrm rot="-2700000">
            <a:off x="6397939" y="66656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20" name="Google Shape;514;p46">
            <a:extLst>
              <a:ext uri="{FF2B5EF4-FFF2-40B4-BE49-F238E27FC236}">
                <a16:creationId xmlns:a16="http://schemas.microsoft.com/office/drawing/2014/main" id="{7E28271F-831B-4F3C-9DA9-53DA63DB5B43}"/>
              </a:ext>
            </a:extLst>
          </p:cNvPr>
          <p:cNvSpPr/>
          <p:nvPr/>
        </p:nvSpPr>
        <p:spPr>
          <a:xfrm>
            <a:off x="7253985" y="1900888"/>
            <a:ext cx="730647" cy="903482"/>
          </a:xfrm>
          <a:prstGeom prst="roundRect">
            <a:avLst>
              <a:gd name="adj" fmla="val 16667"/>
            </a:avLst>
          </a:prstGeom>
          <a:solidFill>
            <a:schemeClr val="lt1"/>
          </a:solidFill>
          <a:ln>
            <a:noFill/>
          </a:ln>
          <a:effectLst>
            <a:outerShdw blurRad="114300" dist="66675" dir="720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 name="Google Shape;500;p46">
            <a:extLst>
              <a:ext uri="{FF2B5EF4-FFF2-40B4-BE49-F238E27FC236}">
                <a16:creationId xmlns:a16="http://schemas.microsoft.com/office/drawing/2014/main" id="{EF231B6C-3DD7-410C-4AA8-E2C0D9CBE7EA}"/>
              </a:ext>
            </a:extLst>
          </p:cNvPr>
          <p:cNvSpPr/>
          <p:nvPr/>
        </p:nvSpPr>
        <p:spPr>
          <a:xfrm>
            <a:off x="3944904" y="3191617"/>
            <a:ext cx="578400" cy="578400"/>
          </a:xfrm>
          <a:prstGeom prst="roundRect">
            <a:avLst>
              <a:gd name="adj" fmla="val 16667"/>
            </a:avLst>
          </a:prstGeom>
          <a:solidFill>
            <a:schemeClr val="lt1"/>
          </a:solidFill>
          <a:ln>
            <a:noFill/>
          </a:ln>
          <a:effectLst>
            <a:outerShdw blurRad="114300" dist="66675" dir="720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 name="Google Shape;500;p46">
            <a:extLst>
              <a:ext uri="{FF2B5EF4-FFF2-40B4-BE49-F238E27FC236}">
                <a16:creationId xmlns:a16="http://schemas.microsoft.com/office/drawing/2014/main" id="{514AED47-CC48-D26C-A0BC-820DBE720D56}"/>
              </a:ext>
            </a:extLst>
          </p:cNvPr>
          <p:cNvSpPr/>
          <p:nvPr/>
        </p:nvSpPr>
        <p:spPr>
          <a:xfrm>
            <a:off x="3957325" y="1721093"/>
            <a:ext cx="578400" cy="578400"/>
          </a:xfrm>
          <a:prstGeom prst="roundRect">
            <a:avLst>
              <a:gd name="adj" fmla="val 16667"/>
            </a:avLst>
          </a:prstGeom>
          <a:solidFill>
            <a:schemeClr val="lt1"/>
          </a:solidFill>
          <a:ln>
            <a:noFill/>
          </a:ln>
          <a:effectLst>
            <a:outerShdw blurRad="114300" dist="66675" dir="720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 name="Google Shape;500;p46">
            <a:extLst>
              <a:ext uri="{FF2B5EF4-FFF2-40B4-BE49-F238E27FC236}">
                <a16:creationId xmlns:a16="http://schemas.microsoft.com/office/drawing/2014/main" id="{7969CB80-7802-81F7-3A8D-012A4DA376AB}"/>
              </a:ext>
            </a:extLst>
          </p:cNvPr>
          <p:cNvSpPr/>
          <p:nvPr/>
        </p:nvSpPr>
        <p:spPr>
          <a:xfrm>
            <a:off x="1162325" y="1714743"/>
            <a:ext cx="578400" cy="578400"/>
          </a:xfrm>
          <a:prstGeom prst="roundRect">
            <a:avLst>
              <a:gd name="adj" fmla="val 16667"/>
            </a:avLst>
          </a:prstGeom>
          <a:solidFill>
            <a:schemeClr val="lt1"/>
          </a:solidFill>
          <a:ln>
            <a:noFill/>
          </a:ln>
          <a:effectLst>
            <a:outerShdw blurRad="114300" dist="66675" dir="720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97" name="Google Shape;497;p46"/>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Medical Expenditure Panel Survey</a:t>
            </a:r>
          </a:p>
        </p:txBody>
      </p:sp>
      <p:sp>
        <p:nvSpPr>
          <p:cNvPr id="498" name="Google Shape;498;p46"/>
          <p:cNvSpPr txBox="1"/>
          <p:nvPr/>
        </p:nvSpPr>
        <p:spPr>
          <a:xfrm>
            <a:off x="1779225" y="2970682"/>
            <a:ext cx="1814100" cy="1058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dk1"/>
                </a:solidFill>
                <a:latin typeface="Asap"/>
                <a:ea typeface="Asap"/>
                <a:cs typeface="Asap"/>
                <a:sym typeface="Asap"/>
              </a:rPr>
              <a:t>Medical Providers</a:t>
            </a:r>
            <a:endParaRPr sz="2000" b="1" dirty="0">
              <a:solidFill>
                <a:schemeClr val="dk1"/>
              </a:solidFill>
              <a:latin typeface="Asap"/>
              <a:ea typeface="Asap"/>
              <a:cs typeface="Asap"/>
              <a:sym typeface="Asap"/>
            </a:endParaRPr>
          </a:p>
        </p:txBody>
      </p:sp>
      <p:sp>
        <p:nvSpPr>
          <p:cNvPr id="500" name="Google Shape;500;p46"/>
          <p:cNvSpPr/>
          <p:nvPr/>
        </p:nvSpPr>
        <p:spPr>
          <a:xfrm>
            <a:off x="1162525" y="3194457"/>
            <a:ext cx="578400" cy="578400"/>
          </a:xfrm>
          <a:prstGeom prst="roundRect">
            <a:avLst>
              <a:gd name="adj" fmla="val 16667"/>
            </a:avLst>
          </a:prstGeom>
          <a:solidFill>
            <a:schemeClr val="lt1"/>
          </a:solidFill>
          <a:ln>
            <a:noFill/>
          </a:ln>
          <a:effectLst>
            <a:outerShdw blurRad="114300" dist="66675" dir="720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01" name="Google Shape;501;p46"/>
          <p:cNvSpPr txBox="1"/>
          <p:nvPr/>
        </p:nvSpPr>
        <p:spPr>
          <a:xfrm>
            <a:off x="1779225" y="1493932"/>
            <a:ext cx="1814100" cy="1058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dk1"/>
                </a:solidFill>
                <a:latin typeface="Asap"/>
                <a:ea typeface="Asap"/>
                <a:cs typeface="Asap"/>
                <a:sym typeface="Asap"/>
              </a:rPr>
              <a:t>Families</a:t>
            </a:r>
            <a:endParaRPr sz="2000" b="1" dirty="0">
              <a:solidFill>
                <a:schemeClr val="dk1"/>
              </a:solidFill>
              <a:latin typeface="Asap"/>
              <a:ea typeface="Asap"/>
              <a:cs typeface="Asap"/>
              <a:sym typeface="Asap"/>
            </a:endParaRPr>
          </a:p>
        </p:txBody>
      </p:sp>
      <p:sp>
        <p:nvSpPr>
          <p:cNvPr id="503" name="Google Shape;503;p46"/>
          <p:cNvSpPr txBox="1"/>
          <p:nvPr/>
        </p:nvSpPr>
        <p:spPr>
          <a:xfrm>
            <a:off x="4566150" y="2970682"/>
            <a:ext cx="1814100" cy="1058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dk1"/>
                </a:solidFill>
                <a:latin typeface="Asap"/>
                <a:ea typeface="Asap"/>
                <a:cs typeface="Asap"/>
                <a:sym typeface="Asap"/>
              </a:rPr>
              <a:t>Employers</a:t>
            </a:r>
            <a:endParaRPr sz="2000" b="1" dirty="0">
              <a:solidFill>
                <a:schemeClr val="dk1"/>
              </a:solidFill>
              <a:latin typeface="Asap"/>
              <a:ea typeface="Asap"/>
              <a:cs typeface="Asap"/>
              <a:sym typeface="Asap"/>
            </a:endParaRPr>
          </a:p>
        </p:txBody>
      </p:sp>
      <p:sp>
        <p:nvSpPr>
          <p:cNvPr id="506" name="Google Shape;506;p46"/>
          <p:cNvSpPr txBox="1"/>
          <p:nvPr/>
        </p:nvSpPr>
        <p:spPr>
          <a:xfrm>
            <a:off x="4566150" y="1493932"/>
            <a:ext cx="1814100" cy="1058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dk1"/>
                </a:solidFill>
                <a:latin typeface="Asap"/>
                <a:ea typeface="Asap"/>
                <a:cs typeface="Asap"/>
                <a:sym typeface="Asap"/>
              </a:rPr>
              <a:t>Individuals</a:t>
            </a:r>
            <a:endParaRPr sz="2000" b="1" dirty="0">
              <a:solidFill>
                <a:schemeClr val="dk1"/>
              </a:solidFill>
              <a:latin typeface="Asap"/>
              <a:ea typeface="Asap"/>
              <a:cs typeface="Asap"/>
              <a:sym typeface="Asap"/>
            </a:endParaRPr>
          </a:p>
        </p:txBody>
      </p:sp>
      <p:cxnSp>
        <p:nvCxnSpPr>
          <p:cNvPr id="510" name="Google Shape;510;p46"/>
          <p:cNvCxnSpPr/>
          <p:nvPr/>
        </p:nvCxnSpPr>
        <p:spPr>
          <a:xfrm>
            <a:off x="720000" y="2761350"/>
            <a:ext cx="5660400" cy="0"/>
          </a:xfrm>
          <a:prstGeom prst="straightConnector1">
            <a:avLst/>
          </a:prstGeom>
          <a:noFill/>
          <a:ln w="9525" cap="flat" cmpd="sng">
            <a:solidFill>
              <a:schemeClr val="dk1"/>
            </a:solidFill>
            <a:prstDash val="solid"/>
            <a:round/>
            <a:headEnd type="none" w="med" len="med"/>
            <a:tailEnd type="none" w="med" len="med"/>
          </a:ln>
        </p:spPr>
      </p:cxnSp>
      <p:cxnSp>
        <p:nvCxnSpPr>
          <p:cNvPr id="511" name="Google Shape;511;p46"/>
          <p:cNvCxnSpPr/>
          <p:nvPr/>
        </p:nvCxnSpPr>
        <p:spPr>
          <a:xfrm>
            <a:off x="3730488" y="1353200"/>
            <a:ext cx="0" cy="3250200"/>
          </a:xfrm>
          <a:prstGeom prst="straightConnector1">
            <a:avLst/>
          </a:prstGeom>
          <a:noFill/>
          <a:ln w="9525" cap="flat" cmpd="sng">
            <a:solidFill>
              <a:schemeClr val="dk1"/>
            </a:solidFill>
            <a:prstDash val="solid"/>
            <a:round/>
            <a:headEnd type="none" w="med" len="med"/>
            <a:tailEnd type="none" w="med" len="med"/>
          </a:ln>
        </p:spPr>
      </p:cxnSp>
      <p:cxnSp>
        <p:nvCxnSpPr>
          <p:cNvPr id="512" name="Google Shape;512;p46"/>
          <p:cNvCxnSpPr/>
          <p:nvPr/>
        </p:nvCxnSpPr>
        <p:spPr>
          <a:xfrm>
            <a:off x="720000" y="4238100"/>
            <a:ext cx="5660400" cy="0"/>
          </a:xfrm>
          <a:prstGeom prst="straightConnector1">
            <a:avLst/>
          </a:prstGeom>
          <a:noFill/>
          <a:ln w="9525" cap="flat" cmpd="sng">
            <a:solidFill>
              <a:schemeClr val="dk1"/>
            </a:solidFill>
            <a:prstDash val="solid"/>
            <a:round/>
            <a:headEnd type="none" w="med" len="med"/>
            <a:tailEnd type="none" w="med" len="med"/>
          </a:ln>
        </p:spPr>
      </p:cxnSp>
      <p:sp>
        <p:nvSpPr>
          <p:cNvPr id="515" name="Google Shape;515;p46"/>
          <p:cNvSpPr txBox="1"/>
          <p:nvPr/>
        </p:nvSpPr>
        <p:spPr>
          <a:xfrm>
            <a:off x="6666003" y="2889667"/>
            <a:ext cx="1906610" cy="60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dk1"/>
                </a:solidFill>
                <a:latin typeface="Assistant"/>
                <a:ea typeface="Assistant"/>
                <a:cs typeface="Assistant"/>
                <a:sym typeface="Assistant"/>
              </a:rPr>
              <a:t>Large Scale Surveys</a:t>
            </a:r>
            <a:endParaRPr b="1" dirty="0">
              <a:solidFill>
                <a:schemeClr val="dk1"/>
              </a:solidFill>
              <a:latin typeface="Assistant"/>
              <a:ea typeface="Assistant"/>
              <a:cs typeface="Assistant"/>
              <a:sym typeface="Assistant"/>
            </a:endParaRPr>
          </a:p>
        </p:txBody>
      </p:sp>
      <p:sp>
        <p:nvSpPr>
          <p:cNvPr id="517" name="Google Shape;517;p46">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8" name="Google Shape;518;p46"/>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9" name="Google Shape;519;p46">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0" name="Google Shape;520;p46">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 name="Google Shape;555;p46">
            <a:extLst>
              <a:ext uri="{FF2B5EF4-FFF2-40B4-BE49-F238E27FC236}">
                <a16:creationId xmlns:a16="http://schemas.microsoft.com/office/drawing/2014/main" id="{455581FA-66E4-0EA4-17CA-6B2D5D6FA3C2}"/>
              </a:ext>
            </a:extLst>
          </p:cNvPr>
          <p:cNvGrpSpPr/>
          <p:nvPr/>
        </p:nvGrpSpPr>
        <p:grpSpPr>
          <a:xfrm>
            <a:off x="7357532" y="1979462"/>
            <a:ext cx="529109" cy="725918"/>
            <a:chOff x="5649849" y="1559889"/>
            <a:chExt cx="234922" cy="331996"/>
          </a:xfrm>
        </p:grpSpPr>
        <p:sp>
          <p:nvSpPr>
            <p:cNvPr id="7" name="Google Shape;556;p46">
              <a:extLst>
                <a:ext uri="{FF2B5EF4-FFF2-40B4-BE49-F238E27FC236}">
                  <a16:creationId xmlns:a16="http://schemas.microsoft.com/office/drawing/2014/main" id="{E9E7918E-5A0D-C3A7-155E-F84F1E53C382}"/>
                </a:ext>
              </a:extLst>
            </p:cNvPr>
            <p:cNvSpPr/>
            <p:nvPr/>
          </p:nvSpPr>
          <p:spPr>
            <a:xfrm>
              <a:off x="5649849" y="1559889"/>
              <a:ext cx="234922" cy="331996"/>
            </a:xfrm>
            <a:custGeom>
              <a:avLst/>
              <a:gdLst/>
              <a:ahLst/>
              <a:cxnLst/>
              <a:rect l="l" t="t" r="r" b="b"/>
              <a:pathLst>
                <a:path w="7703" h="10886" extrusionOk="0">
                  <a:moveTo>
                    <a:pt x="928" y="0"/>
                  </a:moveTo>
                  <a:cubicBezTo>
                    <a:pt x="809" y="0"/>
                    <a:pt x="695" y="57"/>
                    <a:pt x="625" y="155"/>
                  </a:cubicBezTo>
                  <a:lnTo>
                    <a:pt x="303" y="610"/>
                  </a:lnTo>
                  <a:lnTo>
                    <a:pt x="159" y="610"/>
                  </a:lnTo>
                  <a:cubicBezTo>
                    <a:pt x="72" y="610"/>
                    <a:pt x="0" y="683"/>
                    <a:pt x="0" y="769"/>
                  </a:cubicBezTo>
                  <a:lnTo>
                    <a:pt x="0" y="10727"/>
                  </a:lnTo>
                  <a:cubicBezTo>
                    <a:pt x="0" y="10814"/>
                    <a:pt x="72" y="10886"/>
                    <a:pt x="159" y="10886"/>
                  </a:cubicBezTo>
                  <a:lnTo>
                    <a:pt x="6280" y="10886"/>
                  </a:lnTo>
                  <a:cubicBezTo>
                    <a:pt x="6367" y="10886"/>
                    <a:pt x="6440" y="10814"/>
                    <a:pt x="6440" y="10727"/>
                  </a:cubicBezTo>
                  <a:cubicBezTo>
                    <a:pt x="6440" y="10639"/>
                    <a:pt x="6367" y="10567"/>
                    <a:pt x="6280" y="10567"/>
                  </a:cubicBezTo>
                  <a:lnTo>
                    <a:pt x="319" y="10567"/>
                  </a:lnTo>
                  <a:lnTo>
                    <a:pt x="319" y="929"/>
                  </a:lnTo>
                  <a:lnTo>
                    <a:pt x="7379" y="929"/>
                  </a:lnTo>
                  <a:lnTo>
                    <a:pt x="7379" y="10567"/>
                  </a:lnTo>
                  <a:lnTo>
                    <a:pt x="6918" y="10567"/>
                  </a:lnTo>
                  <a:cubicBezTo>
                    <a:pt x="6831" y="10567"/>
                    <a:pt x="6758" y="10639"/>
                    <a:pt x="6758" y="10727"/>
                  </a:cubicBezTo>
                  <a:cubicBezTo>
                    <a:pt x="6758" y="10814"/>
                    <a:pt x="6831" y="10886"/>
                    <a:pt x="6918" y="10886"/>
                  </a:cubicBezTo>
                  <a:lnTo>
                    <a:pt x="7539" y="10886"/>
                  </a:lnTo>
                  <a:cubicBezTo>
                    <a:pt x="7626" y="10886"/>
                    <a:pt x="7699" y="10814"/>
                    <a:pt x="7699" y="10727"/>
                  </a:cubicBezTo>
                  <a:lnTo>
                    <a:pt x="7699" y="769"/>
                  </a:lnTo>
                  <a:cubicBezTo>
                    <a:pt x="7702" y="683"/>
                    <a:pt x="7631" y="610"/>
                    <a:pt x="7542" y="610"/>
                  </a:cubicBezTo>
                  <a:lnTo>
                    <a:pt x="7400" y="610"/>
                  </a:lnTo>
                  <a:lnTo>
                    <a:pt x="7078" y="155"/>
                  </a:lnTo>
                  <a:cubicBezTo>
                    <a:pt x="7010" y="57"/>
                    <a:pt x="6898" y="0"/>
                    <a:pt x="6775" y="0"/>
                  </a:cubicBezTo>
                  <a:lnTo>
                    <a:pt x="2427" y="0"/>
                  </a:lnTo>
                  <a:cubicBezTo>
                    <a:pt x="2340" y="0"/>
                    <a:pt x="2267" y="72"/>
                    <a:pt x="2267" y="159"/>
                  </a:cubicBezTo>
                  <a:cubicBezTo>
                    <a:pt x="2267" y="245"/>
                    <a:pt x="2340" y="319"/>
                    <a:pt x="2427" y="319"/>
                  </a:cubicBezTo>
                  <a:lnTo>
                    <a:pt x="6775" y="319"/>
                  </a:lnTo>
                  <a:cubicBezTo>
                    <a:pt x="6792" y="319"/>
                    <a:pt x="6808" y="327"/>
                    <a:pt x="6816" y="341"/>
                  </a:cubicBezTo>
                  <a:lnTo>
                    <a:pt x="7007" y="611"/>
                  </a:lnTo>
                  <a:lnTo>
                    <a:pt x="695" y="611"/>
                  </a:lnTo>
                  <a:lnTo>
                    <a:pt x="887" y="341"/>
                  </a:lnTo>
                  <a:cubicBezTo>
                    <a:pt x="895" y="327"/>
                    <a:pt x="911" y="319"/>
                    <a:pt x="928" y="319"/>
                  </a:cubicBezTo>
                  <a:lnTo>
                    <a:pt x="1789" y="319"/>
                  </a:lnTo>
                  <a:cubicBezTo>
                    <a:pt x="1875" y="319"/>
                    <a:pt x="1948" y="245"/>
                    <a:pt x="1948" y="159"/>
                  </a:cubicBezTo>
                  <a:cubicBezTo>
                    <a:pt x="1948" y="72"/>
                    <a:pt x="1875" y="0"/>
                    <a:pt x="1789" y="0"/>
                  </a:cubicBezTo>
                  <a:close/>
                </a:path>
              </a:pathLst>
            </a:custGeom>
            <a:solidFill>
              <a:schemeClr val="dk2"/>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 name="Google Shape;557;p46">
              <a:extLst>
                <a:ext uri="{FF2B5EF4-FFF2-40B4-BE49-F238E27FC236}">
                  <a16:creationId xmlns:a16="http://schemas.microsoft.com/office/drawing/2014/main" id="{CD0F143E-40D0-9730-EB51-5D47A8CEF149}"/>
                </a:ext>
              </a:extLst>
            </p:cNvPr>
            <p:cNvSpPr/>
            <p:nvPr/>
          </p:nvSpPr>
          <p:spPr>
            <a:xfrm>
              <a:off x="5678638" y="1647627"/>
              <a:ext cx="65722" cy="52639"/>
            </a:xfrm>
            <a:custGeom>
              <a:avLst/>
              <a:gdLst/>
              <a:ahLst/>
              <a:cxnLst/>
              <a:rect l="l" t="t" r="r" b="b"/>
              <a:pathLst>
                <a:path w="2155" h="1726" extrusionOk="0">
                  <a:moveTo>
                    <a:pt x="1219" y="506"/>
                  </a:moveTo>
                  <a:lnTo>
                    <a:pt x="1219" y="696"/>
                  </a:lnTo>
                  <a:lnTo>
                    <a:pt x="993" y="922"/>
                  </a:lnTo>
                  <a:lnTo>
                    <a:pt x="792" y="722"/>
                  </a:lnTo>
                  <a:cubicBezTo>
                    <a:pt x="760" y="690"/>
                    <a:pt x="719" y="675"/>
                    <a:pt x="678" y="675"/>
                  </a:cubicBezTo>
                  <a:cubicBezTo>
                    <a:pt x="637" y="675"/>
                    <a:pt x="596" y="690"/>
                    <a:pt x="566" y="722"/>
                  </a:cubicBezTo>
                  <a:cubicBezTo>
                    <a:pt x="504" y="783"/>
                    <a:pt x="504" y="885"/>
                    <a:pt x="566" y="946"/>
                  </a:cubicBezTo>
                  <a:lnTo>
                    <a:pt x="880" y="1261"/>
                  </a:lnTo>
                  <a:cubicBezTo>
                    <a:pt x="911" y="1292"/>
                    <a:pt x="950" y="1309"/>
                    <a:pt x="993" y="1309"/>
                  </a:cubicBezTo>
                  <a:cubicBezTo>
                    <a:pt x="1035" y="1309"/>
                    <a:pt x="1076" y="1292"/>
                    <a:pt x="1107" y="1261"/>
                  </a:cubicBezTo>
                  <a:lnTo>
                    <a:pt x="1219" y="1149"/>
                  </a:lnTo>
                  <a:lnTo>
                    <a:pt x="1219" y="1407"/>
                  </a:lnTo>
                  <a:lnTo>
                    <a:pt x="319" y="1407"/>
                  </a:lnTo>
                  <a:lnTo>
                    <a:pt x="319" y="506"/>
                  </a:lnTo>
                  <a:close/>
                  <a:moveTo>
                    <a:pt x="1981" y="0"/>
                  </a:moveTo>
                  <a:cubicBezTo>
                    <a:pt x="1940" y="0"/>
                    <a:pt x="1899" y="16"/>
                    <a:pt x="1867" y="46"/>
                  </a:cubicBezTo>
                  <a:lnTo>
                    <a:pt x="1535" y="378"/>
                  </a:lnTo>
                  <a:cubicBezTo>
                    <a:pt x="1518" y="271"/>
                    <a:pt x="1423" y="188"/>
                    <a:pt x="1311" y="188"/>
                  </a:cubicBezTo>
                  <a:lnTo>
                    <a:pt x="229" y="188"/>
                  </a:lnTo>
                  <a:cubicBezTo>
                    <a:pt x="103" y="188"/>
                    <a:pt x="1" y="290"/>
                    <a:pt x="1" y="416"/>
                  </a:cubicBezTo>
                  <a:lnTo>
                    <a:pt x="1" y="1498"/>
                  </a:lnTo>
                  <a:cubicBezTo>
                    <a:pt x="1" y="1623"/>
                    <a:pt x="103" y="1726"/>
                    <a:pt x="229" y="1726"/>
                  </a:cubicBezTo>
                  <a:lnTo>
                    <a:pt x="1311" y="1726"/>
                  </a:lnTo>
                  <a:cubicBezTo>
                    <a:pt x="1437" y="1726"/>
                    <a:pt x="1539" y="1623"/>
                    <a:pt x="1539" y="1498"/>
                  </a:cubicBezTo>
                  <a:lnTo>
                    <a:pt x="1539" y="827"/>
                  </a:lnTo>
                  <a:lnTo>
                    <a:pt x="2093" y="273"/>
                  </a:lnTo>
                  <a:cubicBezTo>
                    <a:pt x="2155" y="211"/>
                    <a:pt x="2155" y="109"/>
                    <a:pt x="2093" y="46"/>
                  </a:cubicBezTo>
                  <a:cubicBezTo>
                    <a:pt x="2063" y="16"/>
                    <a:pt x="2022" y="0"/>
                    <a:pt x="1981" y="0"/>
                  </a:cubicBezTo>
                  <a:close/>
                </a:path>
              </a:pathLst>
            </a:custGeom>
            <a:solidFill>
              <a:schemeClr val="dk2"/>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 name="Google Shape;558;p46">
              <a:extLst>
                <a:ext uri="{FF2B5EF4-FFF2-40B4-BE49-F238E27FC236}">
                  <a16:creationId xmlns:a16="http://schemas.microsoft.com/office/drawing/2014/main" id="{0357631B-5A6B-739F-4C22-46534096E2A1}"/>
                </a:ext>
              </a:extLst>
            </p:cNvPr>
            <p:cNvSpPr/>
            <p:nvPr/>
          </p:nvSpPr>
          <p:spPr>
            <a:xfrm>
              <a:off x="5742924" y="1662418"/>
              <a:ext cx="58555" cy="9729"/>
            </a:xfrm>
            <a:custGeom>
              <a:avLst/>
              <a:gdLst/>
              <a:ahLst/>
              <a:cxnLst/>
              <a:rect l="l" t="t" r="r" b="b"/>
              <a:pathLst>
                <a:path w="1920" h="319" extrusionOk="0">
                  <a:moveTo>
                    <a:pt x="159" y="0"/>
                  </a:moveTo>
                  <a:cubicBezTo>
                    <a:pt x="72" y="0"/>
                    <a:pt x="1" y="72"/>
                    <a:pt x="1" y="160"/>
                  </a:cubicBezTo>
                  <a:cubicBezTo>
                    <a:pt x="1" y="247"/>
                    <a:pt x="72" y="318"/>
                    <a:pt x="159" y="318"/>
                  </a:cubicBezTo>
                  <a:lnTo>
                    <a:pt x="1762" y="318"/>
                  </a:lnTo>
                  <a:cubicBezTo>
                    <a:pt x="1848" y="318"/>
                    <a:pt x="1920" y="247"/>
                    <a:pt x="1920" y="160"/>
                  </a:cubicBezTo>
                  <a:cubicBezTo>
                    <a:pt x="1920" y="72"/>
                    <a:pt x="1848" y="0"/>
                    <a:pt x="1762" y="0"/>
                  </a:cubicBezTo>
                  <a:close/>
                </a:path>
              </a:pathLst>
            </a:custGeom>
            <a:solidFill>
              <a:schemeClr val="dk2"/>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559;p46">
              <a:extLst>
                <a:ext uri="{FF2B5EF4-FFF2-40B4-BE49-F238E27FC236}">
                  <a16:creationId xmlns:a16="http://schemas.microsoft.com/office/drawing/2014/main" id="{9F06550C-1AA9-B528-FF72-F98B7F4C5DB7}"/>
                </a:ext>
              </a:extLst>
            </p:cNvPr>
            <p:cNvSpPr/>
            <p:nvPr/>
          </p:nvSpPr>
          <p:spPr>
            <a:xfrm>
              <a:off x="5742924" y="1681356"/>
              <a:ext cx="113207" cy="9729"/>
            </a:xfrm>
            <a:custGeom>
              <a:avLst/>
              <a:gdLst/>
              <a:ahLst/>
              <a:cxnLst/>
              <a:rect l="l" t="t" r="r" b="b"/>
              <a:pathLst>
                <a:path w="3712" h="319" extrusionOk="0">
                  <a:moveTo>
                    <a:pt x="159" y="0"/>
                  </a:moveTo>
                  <a:cubicBezTo>
                    <a:pt x="72" y="0"/>
                    <a:pt x="1" y="72"/>
                    <a:pt x="1" y="160"/>
                  </a:cubicBezTo>
                  <a:cubicBezTo>
                    <a:pt x="1" y="247"/>
                    <a:pt x="72" y="318"/>
                    <a:pt x="159" y="318"/>
                  </a:cubicBezTo>
                  <a:lnTo>
                    <a:pt x="3551" y="318"/>
                  </a:lnTo>
                  <a:cubicBezTo>
                    <a:pt x="3638" y="318"/>
                    <a:pt x="3711" y="247"/>
                    <a:pt x="3711" y="160"/>
                  </a:cubicBezTo>
                  <a:cubicBezTo>
                    <a:pt x="3711" y="72"/>
                    <a:pt x="3638" y="0"/>
                    <a:pt x="3551" y="0"/>
                  </a:cubicBezTo>
                  <a:close/>
                </a:path>
              </a:pathLst>
            </a:custGeom>
            <a:solidFill>
              <a:schemeClr val="dk2"/>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560;p46">
              <a:extLst>
                <a:ext uri="{FF2B5EF4-FFF2-40B4-BE49-F238E27FC236}">
                  <a16:creationId xmlns:a16="http://schemas.microsoft.com/office/drawing/2014/main" id="{C1344D64-03F5-6A2E-3FA5-260865A01FA1}"/>
                </a:ext>
              </a:extLst>
            </p:cNvPr>
            <p:cNvSpPr/>
            <p:nvPr/>
          </p:nvSpPr>
          <p:spPr>
            <a:xfrm>
              <a:off x="5742924" y="1734846"/>
              <a:ext cx="58555" cy="9790"/>
            </a:xfrm>
            <a:custGeom>
              <a:avLst/>
              <a:gdLst/>
              <a:ahLst/>
              <a:cxnLst/>
              <a:rect l="l" t="t" r="r" b="b"/>
              <a:pathLst>
                <a:path w="1920" h="321" extrusionOk="0">
                  <a:moveTo>
                    <a:pt x="159" y="0"/>
                  </a:moveTo>
                  <a:cubicBezTo>
                    <a:pt x="72" y="0"/>
                    <a:pt x="1" y="73"/>
                    <a:pt x="1" y="160"/>
                  </a:cubicBezTo>
                  <a:cubicBezTo>
                    <a:pt x="1" y="247"/>
                    <a:pt x="72" y="320"/>
                    <a:pt x="159" y="320"/>
                  </a:cubicBezTo>
                  <a:lnTo>
                    <a:pt x="1762" y="320"/>
                  </a:lnTo>
                  <a:cubicBezTo>
                    <a:pt x="1848" y="320"/>
                    <a:pt x="1920" y="247"/>
                    <a:pt x="1920" y="160"/>
                  </a:cubicBezTo>
                  <a:cubicBezTo>
                    <a:pt x="1920" y="73"/>
                    <a:pt x="1848" y="0"/>
                    <a:pt x="1762" y="0"/>
                  </a:cubicBezTo>
                  <a:close/>
                </a:path>
              </a:pathLst>
            </a:custGeom>
            <a:solidFill>
              <a:schemeClr val="dk2"/>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561;p46">
              <a:extLst>
                <a:ext uri="{FF2B5EF4-FFF2-40B4-BE49-F238E27FC236}">
                  <a16:creationId xmlns:a16="http://schemas.microsoft.com/office/drawing/2014/main" id="{3033DFAD-C989-E82F-E0FA-78D43C573F21}"/>
                </a:ext>
              </a:extLst>
            </p:cNvPr>
            <p:cNvSpPr/>
            <p:nvPr/>
          </p:nvSpPr>
          <p:spPr>
            <a:xfrm>
              <a:off x="5742924" y="1753724"/>
              <a:ext cx="113207" cy="9729"/>
            </a:xfrm>
            <a:custGeom>
              <a:avLst/>
              <a:gdLst/>
              <a:ahLst/>
              <a:cxnLst/>
              <a:rect l="l" t="t" r="r" b="b"/>
              <a:pathLst>
                <a:path w="3712" h="319" extrusionOk="0">
                  <a:moveTo>
                    <a:pt x="159" y="1"/>
                  </a:moveTo>
                  <a:cubicBezTo>
                    <a:pt x="72" y="1"/>
                    <a:pt x="1" y="72"/>
                    <a:pt x="1" y="161"/>
                  </a:cubicBezTo>
                  <a:cubicBezTo>
                    <a:pt x="1" y="247"/>
                    <a:pt x="72" y="319"/>
                    <a:pt x="159" y="319"/>
                  </a:cubicBezTo>
                  <a:lnTo>
                    <a:pt x="3551" y="319"/>
                  </a:lnTo>
                  <a:cubicBezTo>
                    <a:pt x="3638" y="319"/>
                    <a:pt x="3711" y="247"/>
                    <a:pt x="3711" y="161"/>
                  </a:cubicBezTo>
                  <a:cubicBezTo>
                    <a:pt x="3711" y="72"/>
                    <a:pt x="3638" y="1"/>
                    <a:pt x="3551" y="1"/>
                  </a:cubicBezTo>
                  <a:close/>
                </a:path>
              </a:pathLst>
            </a:custGeom>
            <a:solidFill>
              <a:schemeClr val="dk2"/>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562;p46">
              <a:extLst>
                <a:ext uri="{FF2B5EF4-FFF2-40B4-BE49-F238E27FC236}">
                  <a16:creationId xmlns:a16="http://schemas.microsoft.com/office/drawing/2014/main" id="{D2188B84-CF22-596A-920E-483E25C4D30F}"/>
                </a:ext>
              </a:extLst>
            </p:cNvPr>
            <p:cNvSpPr/>
            <p:nvPr/>
          </p:nvSpPr>
          <p:spPr>
            <a:xfrm>
              <a:off x="5678638" y="1719995"/>
              <a:ext cx="65722" cy="52639"/>
            </a:xfrm>
            <a:custGeom>
              <a:avLst/>
              <a:gdLst/>
              <a:ahLst/>
              <a:cxnLst/>
              <a:rect l="l" t="t" r="r" b="b"/>
              <a:pathLst>
                <a:path w="2155" h="1726" extrusionOk="0">
                  <a:moveTo>
                    <a:pt x="1981" y="1"/>
                  </a:moveTo>
                  <a:cubicBezTo>
                    <a:pt x="1940" y="1"/>
                    <a:pt x="1899" y="16"/>
                    <a:pt x="1867" y="47"/>
                  </a:cubicBezTo>
                  <a:lnTo>
                    <a:pt x="1535" y="378"/>
                  </a:lnTo>
                  <a:cubicBezTo>
                    <a:pt x="1518" y="271"/>
                    <a:pt x="1423" y="188"/>
                    <a:pt x="1311" y="188"/>
                  </a:cubicBezTo>
                  <a:lnTo>
                    <a:pt x="1090" y="188"/>
                  </a:lnTo>
                  <a:cubicBezTo>
                    <a:pt x="1003" y="188"/>
                    <a:pt x="930" y="259"/>
                    <a:pt x="930" y="348"/>
                  </a:cubicBezTo>
                  <a:cubicBezTo>
                    <a:pt x="930" y="435"/>
                    <a:pt x="1003" y="506"/>
                    <a:pt x="1090" y="506"/>
                  </a:cubicBezTo>
                  <a:lnTo>
                    <a:pt x="1221" y="506"/>
                  </a:lnTo>
                  <a:lnTo>
                    <a:pt x="1221" y="697"/>
                  </a:lnTo>
                  <a:lnTo>
                    <a:pt x="996" y="923"/>
                  </a:lnTo>
                  <a:lnTo>
                    <a:pt x="794" y="722"/>
                  </a:lnTo>
                  <a:cubicBezTo>
                    <a:pt x="763" y="691"/>
                    <a:pt x="722" y="675"/>
                    <a:pt x="681" y="675"/>
                  </a:cubicBezTo>
                  <a:cubicBezTo>
                    <a:pt x="640" y="675"/>
                    <a:pt x="600" y="691"/>
                    <a:pt x="569" y="722"/>
                  </a:cubicBezTo>
                  <a:cubicBezTo>
                    <a:pt x="506" y="783"/>
                    <a:pt x="506" y="885"/>
                    <a:pt x="569" y="947"/>
                  </a:cubicBezTo>
                  <a:lnTo>
                    <a:pt x="884" y="1261"/>
                  </a:lnTo>
                  <a:cubicBezTo>
                    <a:pt x="914" y="1294"/>
                    <a:pt x="955" y="1309"/>
                    <a:pt x="996" y="1309"/>
                  </a:cubicBezTo>
                  <a:cubicBezTo>
                    <a:pt x="1035" y="1309"/>
                    <a:pt x="1076" y="1294"/>
                    <a:pt x="1108" y="1261"/>
                  </a:cubicBezTo>
                  <a:lnTo>
                    <a:pt x="1221" y="1149"/>
                  </a:lnTo>
                  <a:lnTo>
                    <a:pt x="1221" y="1408"/>
                  </a:lnTo>
                  <a:lnTo>
                    <a:pt x="321" y="1408"/>
                  </a:lnTo>
                  <a:lnTo>
                    <a:pt x="321" y="509"/>
                  </a:lnTo>
                  <a:lnTo>
                    <a:pt x="453" y="509"/>
                  </a:lnTo>
                  <a:cubicBezTo>
                    <a:pt x="540" y="509"/>
                    <a:pt x="613" y="436"/>
                    <a:pt x="613" y="350"/>
                  </a:cubicBezTo>
                  <a:cubicBezTo>
                    <a:pt x="613" y="263"/>
                    <a:pt x="540" y="190"/>
                    <a:pt x="453" y="190"/>
                  </a:cubicBezTo>
                  <a:lnTo>
                    <a:pt x="232" y="190"/>
                  </a:lnTo>
                  <a:cubicBezTo>
                    <a:pt x="106" y="190"/>
                    <a:pt x="4" y="292"/>
                    <a:pt x="4" y="418"/>
                  </a:cubicBezTo>
                  <a:lnTo>
                    <a:pt x="1" y="1498"/>
                  </a:lnTo>
                  <a:cubicBezTo>
                    <a:pt x="1" y="1624"/>
                    <a:pt x="103" y="1726"/>
                    <a:pt x="229" y="1726"/>
                  </a:cubicBezTo>
                  <a:lnTo>
                    <a:pt x="1311" y="1726"/>
                  </a:lnTo>
                  <a:cubicBezTo>
                    <a:pt x="1437" y="1726"/>
                    <a:pt x="1539" y="1624"/>
                    <a:pt x="1539" y="1498"/>
                  </a:cubicBezTo>
                  <a:lnTo>
                    <a:pt x="1539" y="828"/>
                  </a:lnTo>
                  <a:lnTo>
                    <a:pt x="2093" y="273"/>
                  </a:lnTo>
                  <a:cubicBezTo>
                    <a:pt x="2155" y="212"/>
                    <a:pt x="2155" y="110"/>
                    <a:pt x="2093" y="47"/>
                  </a:cubicBezTo>
                  <a:cubicBezTo>
                    <a:pt x="2063" y="16"/>
                    <a:pt x="2022" y="1"/>
                    <a:pt x="1981" y="1"/>
                  </a:cubicBezTo>
                  <a:close/>
                </a:path>
              </a:pathLst>
            </a:custGeom>
            <a:solidFill>
              <a:schemeClr val="dk2"/>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563;p46">
              <a:extLst>
                <a:ext uri="{FF2B5EF4-FFF2-40B4-BE49-F238E27FC236}">
                  <a16:creationId xmlns:a16="http://schemas.microsoft.com/office/drawing/2014/main" id="{19FCF6C7-0197-FF69-C7F7-D62497ACC1AC}"/>
                </a:ext>
              </a:extLst>
            </p:cNvPr>
            <p:cNvSpPr/>
            <p:nvPr/>
          </p:nvSpPr>
          <p:spPr>
            <a:xfrm>
              <a:off x="5678638" y="1792393"/>
              <a:ext cx="65722" cy="52639"/>
            </a:xfrm>
            <a:custGeom>
              <a:avLst/>
              <a:gdLst/>
              <a:ahLst/>
              <a:cxnLst/>
              <a:rect l="l" t="t" r="r" b="b"/>
              <a:pathLst>
                <a:path w="2155" h="1726" extrusionOk="0">
                  <a:moveTo>
                    <a:pt x="1219" y="505"/>
                  </a:moveTo>
                  <a:lnTo>
                    <a:pt x="1219" y="696"/>
                  </a:lnTo>
                  <a:lnTo>
                    <a:pt x="993" y="921"/>
                  </a:lnTo>
                  <a:lnTo>
                    <a:pt x="792" y="718"/>
                  </a:lnTo>
                  <a:cubicBezTo>
                    <a:pt x="760" y="687"/>
                    <a:pt x="719" y="672"/>
                    <a:pt x="678" y="672"/>
                  </a:cubicBezTo>
                  <a:cubicBezTo>
                    <a:pt x="637" y="672"/>
                    <a:pt x="596" y="687"/>
                    <a:pt x="566" y="718"/>
                  </a:cubicBezTo>
                  <a:cubicBezTo>
                    <a:pt x="504" y="781"/>
                    <a:pt x="504" y="883"/>
                    <a:pt x="566" y="944"/>
                  </a:cubicBezTo>
                  <a:lnTo>
                    <a:pt x="880" y="1259"/>
                  </a:lnTo>
                  <a:cubicBezTo>
                    <a:pt x="911" y="1288"/>
                    <a:pt x="950" y="1305"/>
                    <a:pt x="993" y="1305"/>
                  </a:cubicBezTo>
                  <a:cubicBezTo>
                    <a:pt x="1035" y="1305"/>
                    <a:pt x="1076" y="1288"/>
                    <a:pt x="1107" y="1259"/>
                  </a:cubicBezTo>
                  <a:lnTo>
                    <a:pt x="1219" y="1147"/>
                  </a:lnTo>
                  <a:lnTo>
                    <a:pt x="1219" y="1405"/>
                  </a:lnTo>
                  <a:lnTo>
                    <a:pt x="319" y="1405"/>
                  </a:lnTo>
                  <a:lnTo>
                    <a:pt x="319" y="505"/>
                  </a:lnTo>
                  <a:close/>
                  <a:moveTo>
                    <a:pt x="1981" y="0"/>
                  </a:moveTo>
                  <a:cubicBezTo>
                    <a:pt x="1940" y="0"/>
                    <a:pt x="1899" y="15"/>
                    <a:pt x="1867" y="46"/>
                  </a:cubicBezTo>
                  <a:lnTo>
                    <a:pt x="1535" y="378"/>
                  </a:lnTo>
                  <a:cubicBezTo>
                    <a:pt x="1518" y="271"/>
                    <a:pt x="1423" y="187"/>
                    <a:pt x="1311" y="187"/>
                  </a:cubicBezTo>
                  <a:lnTo>
                    <a:pt x="229" y="187"/>
                  </a:lnTo>
                  <a:cubicBezTo>
                    <a:pt x="103" y="187"/>
                    <a:pt x="1" y="289"/>
                    <a:pt x="1" y="415"/>
                  </a:cubicBezTo>
                  <a:lnTo>
                    <a:pt x="1" y="1497"/>
                  </a:lnTo>
                  <a:cubicBezTo>
                    <a:pt x="1" y="1623"/>
                    <a:pt x="103" y="1725"/>
                    <a:pt x="229" y="1725"/>
                  </a:cubicBezTo>
                  <a:lnTo>
                    <a:pt x="1311" y="1725"/>
                  </a:lnTo>
                  <a:cubicBezTo>
                    <a:pt x="1437" y="1725"/>
                    <a:pt x="1539" y="1623"/>
                    <a:pt x="1539" y="1497"/>
                  </a:cubicBezTo>
                  <a:lnTo>
                    <a:pt x="1539" y="827"/>
                  </a:lnTo>
                  <a:lnTo>
                    <a:pt x="2093" y="272"/>
                  </a:lnTo>
                  <a:cubicBezTo>
                    <a:pt x="2155" y="211"/>
                    <a:pt x="2155" y="109"/>
                    <a:pt x="2093" y="46"/>
                  </a:cubicBezTo>
                  <a:cubicBezTo>
                    <a:pt x="2063" y="15"/>
                    <a:pt x="2022" y="0"/>
                    <a:pt x="1981" y="0"/>
                  </a:cubicBezTo>
                  <a:close/>
                </a:path>
              </a:pathLst>
            </a:custGeom>
            <a:solidFill>
              <a:schemeClr val="dk2"/>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 name="Google Shape;564;p46">
              <a:extLst>
                <a:ext uri="{FF2B5EF4-FFF2-40B4-BE49-F238E27FC236}">
                  <a16:creationId xmlns:a16="http://schemas.microsoft.com/office/drawing/2014/main" id="{2051F051-4A72-A0C9-6070-C47FBD36EF10}"/>
                </a:ext>
              </a:extLst>
            </p:cNvPr>
            <p:cNvSpPr/>
            <p:nvPr/>
          </p:nvSpPr>
          <p:spPr>
            <a:xfrm>
              <a:off x="5742924" y="1807214"/>
              <a:ext cx="58555" cy="9790"/>
            </a:xfrm>
            <a:custGeom>
              <a:avLst/>
              <a:gdLst/>
              <a:ahLst/>
              <a:cxnLst/>
              <a:rect l="l" t="t" r="r" b="b"/>
              <a:pathLst>
                <a:path w="1920" h="321" extrusionOk="0">
                  <a:moveTo>
                    <a:pt x="159" y="1"/>
                  </a:moveTo>
                  <a:cubicBezTo>
                    <a:pt x="72" y="1"/>
                    <a:pt x="1" y="74"/>
                    <a:pt x="1" y="161"/>
                  </a:cubicBezTo>
                  <a:cubicBezTo>
                    <a:pt x="1" y="247"/>
                    <a:pt x="72" y="321"/>
                    <a:pt x="159" y="321"/>
                  </a:cubicBezTo>
                  <a:lnTo>
                    <a:pt x="1762" y="321"/>
                  </a:lnTo>
                  <a:cubicBezTo>
                    <a:pt x="1848" y="321"/>
                    <a:pt x="1920" y="247"/>
                    <a:pt x="1920" y="161"/>
                  </a:cubicBezTo>
                  <a:cubicBezTo>
                    <a:pt x="1920" y="74"/>
                    <a:pt x="1848" y="1"/>
                    <a:pt x="1762" y="1"/>
                  </a:cubicBezTo>
                  <a:close/>
                </a:path>
              </a:pathLst>
            </a:custGeom>
            <a:solidFill>
              <a:schemeClr val="dk2"/>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 name="Google Shape;565;p46">
              <a:extLst>
                <a:ext uri="{FF2B5EF4-FFF2-40B4-BE49-F238E27FC236}">
                  <a16:creationId xmlns:a16="http://schemas.microsoft.com/office/drawing/2014/main" id="{87991B9B-A317-D7C6-F1C2-DBB577CB9CFC}"/>
                </a:ext>
              </a:extLst>
            </p:cNvPr>
            <p:cNvSpPr/>
            <p:nvPr/>
          </p:nvSpPr>
          <p:spPr>
            <a:xfrm>
              <a:off x="5742924" y="1826091"/>
              <a:ext cx="113207" cy="9759"/>
            </a:xfrm>
            <a:custGeom>
              <a:avLst/>
              <a:gdLst/>
              <a:ahLst/>
              <a:cxnLst/>
              <a:rect l="l" t="t" r="r" b="b"/>
              <a:pathLst>
                <a:path w="3712" h="320" extrusionOk="0">
                  <a:moveTo>
                    <a:pt x="159" y="1"/>
                  </a:moveTo>
                  <a:cubicBezTo>
                    <a:pt x="72" y="1"/>
                    <a:pt x="1" y="72"/>
                    <a:pt x="1" y="161"/>
                  </a:cubicBezTo>
                  <a:cubicBezTo>
                    <a:pt x="1" y="248"/>
                    <a:pt x="72" y="319"/>
                    <a:pt x="159" y="319"/>
                  </a:cubicBezTo>
                  <a:lnTo>
                    <a:pt x="3551" y="319"/>
                  </a:lnTo>
                  <a:cubicBezTo>
                    <a:pt x="3638" y="319"/>
                    <a:pt x="3711" y="248"/>
                    <a:pt x="3711" y="161"/>
                  </a:cubicBezTo>
                  <a:cubicBezTo>
                    <a:pt x="3711" y="72"/>
                    <a:pt x="3638" y="1"/>
                    <a:pt x="3551" y="1"/>
                  </a:cubicBezTo>
                  <a:close/>
                </a:path>
              </a:pathLst>
            </a:custGeom>
            <a:solidFill>
              <a:schemeClr val="dk2"/>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 name="Google Shape;566;p46">
              <a:extLst>
                <a:ext uri="{FF2B5EF4-FFF2-40B4-BE49-F238E27FC236}">
                  <a16:creationId xmlns:a16="http://schemas.microsoft.com/office/drawing/2014/main" id="{215EE2D6-6705-3DC5-58EF-CEDA29D6EBA1}"/>
                </a:ext>
              </a:extLst>
            </p:cNvPr>
            <p:cNvSpPr/>
            <p:nvPr/>
          </p:nvSpPr>
          <p:spPr>
            <a:xfrm>
              <a:off x="5746309" y="1608805"/>
              <a:ext cx="78684" cy="9790"/>
            </a:xfrm>
            <a:custGeom>
              <a:avLst/>
              <a:gdLst/>
              <a:ahLst/>
              <a:cxnLst/>
              <a:rect l="l" t="t" r="r" b="b"/>
              <a:pathLst>
                <a:path w="2580" h="321" extrusionOk="0">
                  <a:moveTo>
                    <a:pt x="158" y="1"/>
                  </a:moveTo>
                  <a:cubicBezTo>
                    <a:pt x="72" y="1"/>
                    <a:pt x="0" y="74"/>
                    <a:pt x="0" y="161"/>
                  </a:cubicBezTo>
                  <a:cubicBezTo>
                    <a:pt x="0" y="247"/>
                    <a:pt x="72" y="321"/>
                    <a:pt x="158" y="321"/>
                  </a:cubicBezTo>
                  <a:lnTo>
                    <a:pt x="2420" y="321"/>
                  </a:lnTo>
                  <a:cubicBezTo>
                    <a:pt x="2506" y="321"/>
                    <a:pt x="2579" y="247"/>
                    <a:pt x="2579" y="161"/>
                  </a:cubicBezTo>
                  <a:cubicBezTo>
                    <a:pt x="2579" y="74"/>
                    <a:pt x="2506" y="1"/>
                    <a:pt x="2420" y="1"/>
                  </a:cubicBezTo>
                  <a:close/>
                </a:path>
              </a:pathLst>
            </a:custGeom>
            <a:solidFill>
              <a:schemeClr val="dk2"/>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567;p46">
              <a:extLst>
                <a:ext uri="{FF2B5EF4-FFF2-40B4-BE49-F238E27FC236}">
                  <a16:creationId xmlns:a16="http://schemas.microsoft.com/office/drawing/2014/main" id="{CFE7AE19-7239-ED81-C636-9BE8519BC242}"/>
                </a:ext>
              </a:extLst>
            </p:cNvPr>
            <p:cNvSpPr/>
            <p:nvPr/>
          </p:nvSpPr>
          <p:spPr>
            <a:xfrm>
              <a:off x="5709774" y="1608805"/>
              <a:ext cx="28424" cy="9790"/>
            </a:xfrm>
            <a:custGeom>
              <a:avLst/>
              <a:gdLst/>
              <a:ahLst/>
              <a:cxnLst/>
              <a:rect l="l" t="t" r="r" b="b"/>
              <a:pathLst>
                <a:path w="932" h="321" extrusionOk="0">
                  <a:moveTo>
                    <a:pt x="160" y="1"/>
                  </a:moveTo>
                  <a:cubicBezTo>
                    <a:pt x="72" y="1"/>
                    <a:pt x="0" y="74"/>
                    <a:pt x="0" y="161"/>
                  </a:cubicBezTo>
                  <a:cubicBezTo>
                    <a:pt x="0" y="247"/>
                    <a:pt x="72" y="321"/>
                    <a:pt x="160" y="321"/>
                  </a:cubicBezTo>
                  <a:lnTo>
                    <a:pt x="771" y="321"/>
                  </a:lnTo>
                  <a:cubicBezTo>
                    <a:pt x="860" y="321"/>
                    <a:pt x="931" y="247"/>
                    <a:pt x="931" y="161"/>
                  </a:cubicBezTo>
                  <a:cubicBezTo>
                    <a:pt x="931" y="74"/>
                    <a:pt x="860" y="1"/>
                    <a:pt x="771" y="1"/>
                  </a:cubicBezTo>
                  <a:close/>
                </a:path>
              </a:pathLst>
            </a:custGeom>
            <a:solidFill>
              <a:schemeClr val="dk2"/>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3" name="Google Shape;498;p46">
            <a:extLst>
              <a:ext uri="{FF2B5EF4-FFF2-40B4-BE49-F238E27FC236}">
                <a16:creationId xmlns:a16="http://schemas.microsoft.com/office/drawing/2014/main" id="{8F097687-9C49-6540-B9B0-B3D76C44D6C5}"/>
              </a:ext>
            </a:extLst>
          </p:cNvPr>
          <p:cNvSpPr txBox="1"/>
          <p:nvPr/>
        </p:nvSpPr>
        <p:spPr>
          <a:xfrm>
            <a:off x="6485960" y="3507401"/>
            <a:ext cx="2634525" cy="414996"/>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ro-RO" sz="2000" b="1" dirty="0">
                <a:solidFill>
                  <a:schemeClr val="dk1"/>
                </a:solidFill>
                <a:latin typeface="Asap"/>
                <a:ea typeface="Asap"/>
                <a:cs typeface="Asap"/>
                <a:sym typeface="Asap"/>
              </a:rPr>
              <a:t>18350 </a:t>
            </a:r>
            <a:r>
              <a:rPr lang="ro-RO" sz="2000" b="1" dirty="0">
                <a:solidFill>
                  <a:schemeClr val="bg1"/>
                </a:solidFill>
                <a:latin typeface="Asap"/>
                <a:ea typeface="Asap"/>
                <a:cs typeface="Asap"/>
                <a:sym typeface="Asap"/>
              </a:rPr>
              <a:t>observations</a:t>
            </a:r>
          </a:p>
        </p:txBody>
      </p:sp>
      <p:grpSp>
        <p:nvGrpSpPr>
          <p:cNvPr id="37" name="Google Shape;12657;p103">
            <a:extLst>
              <a:ext uri="{FF2B5EF4-FFF2-40B4-BE49-F238E27FC236}">
                <a16:creationId xmlns:a16="http://schemas.microsoft.com/office/drawing/2014/main" id="{610DC03B-E61F-BC1E-DAB2-6072A553831B}"/>
              </a:ext>
            </a:extLst>
          </p:cNvPr>
          <p:cNvGrpSpPr/>
          <p:nvPr/>
        </p:nvGrpSpPr>
        <p:grpSpPr>
          <a:xfrm>
            <a:off x="4059439" y="1782125"/>
            <a:ext cx="373782" cy="424312"/>
            <a:chOff x="4899999" y="2882095"/>
            <a:chExt cx="271244" cy="346801"/>
          </a:xfrm>
        </p:grpSpPr>
        <p:sp>
          <p:nvSpPr>
            <p:cNvPr id="38" name="Google Shape;12658;p103">
              <a:extLst>
                <a:ext uri="{FF2B5EF4-FFF2-40B4-BE49-F238E27FC236}">
                  <a16:creationId xmlns:a16="http://schemas.microsoft.com/office/drawing/2014/main" id="{4ED60B73-8FCC-A1B0-54A5-88CCC7B9BDBA}"/>
                </a:ext>
              </a:extLst>
            </p:cNvPr>
            <p:cNvSpPr/>
            <p:nvPr/>
          </p:nvSpPr>
          <p:spPr>
            <a:xfrm>
              <a:off x="4899999" y="2882095"/>
              <a:ext cx="271244" cy="346801"/>
            </a:xfrm>
            <a:custGeom>
              <a:avLst/>
              <a:gdLst/>
              <a:ahLst/>
              <a:cxnLst/>
              <a:rect l="l" t="t" r="r" b="b"/>
              <a:pathLst>
                <a:path w="8562" h="10947" extrusionOk="0">
                  <a:moveTo>
                    <a:pt x="6609" y="1719"/>
                  </a:moveTo>
                  <a:cubicBezTo>
                    <a:pt x="6823" y="1803"/>
                    <a:pt x="6954" y="2041"/>
                    <a:pt x="6906" y="2279"/>
                  </a:cubicBezTo>
                  <a:lnTo>
                    <a:pt x="6716" y="3398"/>
                  </a:lnTo>
                  <a:lnTo>
                    <a:pt x="6502" y="3398"/>
                  </a:lnTo>
                  <a:cubicBezTo>
                    <a:pt x="6406" y="3398"/>
                    <a:pt x="6323" y="3327"/>
                    <a:pt x="6323" y="3220"/>
                  </a:cubicBezTo>
                  <a:lnTo>
                    <a:pt x="6323" y="1969"/>
                  </a:lnTo>
                  <a:cubicBezTo>
                    <a:pt x="6454" y="1910"/>
                    <a:pt x="6537" y="1815"/>
                    <a:pt x="6609" y="1719"/>
                  </a:cubicBezTo>
                  <a:close/>
                  <a:moveTo>
                    <a:pt x="2287" y="1684"/>
                  </a:moveTo>
                  <a:cubicBezTo>
                    <a:pt x="2287" y="1743"/>
                    <a:pt x="2263" y="1803"/>
                    <a:pt x="2263" y="1862"/>
                  </a:cubicBezTo>
                  <a:lnTo>
                    <a:pt x="2263" y="3231"/>
                  </a:lnTo>
                  <a:cubicBezTo>
                    <a:pt x="2263" y="3339"/>
                    <a:pt x="2191" y="3410"/>
                    <a:pt x="2084" y="3410"/>
                  </a:cubicBezTo>
                  <a:lnTo>
                    <a:pt x="1882" y="3410"/>
                  </a:lnTo>
                  <a:lnTo>
                    <a:pt x="1691" y="2291"/>
                  </a:lnTo>
                  <a:cubicBezTo>
                    <a:pt x="1656" y="2136"/>
                    <a:pt x="1703" y="1981"/>
                    <a:pt x="1810" y="1862"/>
                  </a:cubicBezTo>
                  <a:cubicBezTo>
                    <a:pt x="1906" y="1743"/>
                    <a:pt x="2037" y="1684"/>
                    <a:pt x="2203" y="1684"/>
                  </a:cubicBezTo>
                  <a:close/>
                  <a:moveTo>
                    <a:pt x="6454" y="386"/>
                  </a:moveTo>
                  <a:lnTo>
                    <a:pt x="6454" y="386"/>
                  </a:lnTo>
                  <a:cubicBezTo>
                    <a:pt x="6597" y="815"/>
                    <a:pt x="6573" y="1207"/>
                    <a:pt x="6394" y="1469"/>
                  </a:cubicBezTo>
                  <a:cubicBezTo>
                    <a:pt x="6228" y="1707"/>
                    <a:pt x="5954" y="1862"/>
                    <a:pt x="5680" y="1862"/>
                  </a:cubicBezTo>
                  <a:lnTo>
                    <a:pt x="3120" y="1862"/>
                  </a:lnTo>
                  <a:cubicBezTo>
                    <a:pt x="3025" y="1862"/>
                    <a:pt x="2953" y="1934"/>
                    <a:pt x="2953" y="2029"/>
                  </a:cubicBezTo>
                  <a:cubicBezTo>
                    <a:pt x="2953" y="2112"/>
                    <a:pt x="3025" y="2184"/>
                    <a:pt x="3120" y="2184"/>
                  </a:cubicBezTo>
                  <a:lnTo>
                    <a:pt x="5680" y="2184"/>
                  </a:lnTo>
                  <a:cubicBezTo>
                    <a:pt x="5799" y="2184"/>
                    <a:pt x="5918" y="2172"/>
                    <a:pt x="6037" y="2136"/>
                  </a:cubicBezTo>
                  <a:lnTo>
                    <a:pt x="6037" y="3220"/>
                  </a:lnTo>
                  <a:cubicBezTo>
                    <a:pt x="6037" y="3493"/>
                    <a:pt x="6252" y="3720"/>
                    <a:pt x="6537" y="3720"/>
                  </a:cubicBezTo>
                  <a:lnTo>
                    <a:pt x="6787" y="3720"/>
                  </a:lnTo>
                  <a:cubicBezTo>
                    <a:pt x="6871" y="3720"/>
                    <a:pt x="6942" y="3755"/>
                    <a:pt x="6990" y="3815"/>
                  </a:cubicBezTo>
                  <a:cubicBezTo>
                    <a:pt x="7025" y="3874"/>
                    <a:pt x="7061" y="3946"/>
                    <a:pt x="7061" y="4017"/>
                  </a:cubicBezTo>
                  <a:cubicBezTo>
                    <a:pt x="7049" y="4148"/>
                    <a:pt x="6930" y="4255"/>
                    <a:pt x="6763" y="4255"/>
                  </a:cubicBezTo>
                  <a:lnTo>
                    <a:pt x="6692" y="4255"/>
                  </a:lnTo>
                  <a:lnTo>
                    <a:pt x="6692" y="4244"/>
                  </a:lnTo>
                  <a:cubicBezTo>
                    <a:pt x="6692" y="4148"/>
                    <a:pt x="6609" y="4077"/>
                    <a:pt x="6525" y="4077"/>
                  </a:cubicBezTo>
                  <a:cubicBezTo>
                    <a:pt x="6430" y="4077"/>
                    <a:pt x="6359" y="4148"/>
                    <a:pt x="6359" y="4244"/>
                  </a:cubicBezTo>
                  <a:cubicBezTo>
                    <a:pt x="6359" y="5375"/>
                    <a:pt x="5442" y="6315"/>
                    <a:pt x="4287" y="6315"/>
                  </a:cubicBezTo>
                  <a:cubicBezTo>
                    <a:pt x="3180" y="6315"/>
                    <a:pt x="2239" y="5387"/>
                    <a:pt x="2239" y="4244"/>
                  </a:cubicBezTo>
                  <a:cubicBezTo>
                    <a:pt x="2239" y="4160"/>
                    <a:pt x="2168" y="4077"/>
                    <a:pt x="2072" y="4077"/>
                  </a:cubicBezTo>
                  <a:cubicBezTo>
                    <a:pt x="1989" y="4077"/>
                    <a:pt x="1906" y="4160"/>
                    <a:pt x="1906" y="4244"/>
                  </a:cubicBezTo>
                  <a:lnTo>
                    <a:pt x="1906" y="4255"/>
                  </a:lnTo>
                  <a:lnTo>
                    <a:pt x="1822" y="4255"/>
                  </a:lnTo>
                  <a:cubicBezTo>
                    <a:pt x="1751" y="4255"/>
                    <a:pt x="1668" y="4232"/>
                    <a:pt x="1632" y="4172"/>
                  </a:cubicBezTo>
                  <a:cubicBezTo>
                    <a:pt x="1584" y="4113"/>
                    <a:pt x="1549" y="4041"/>
                    <a:pt x="1549" y="3958"/>
                  </a:cubicBezTo>
                  <a:cubicBezTo>
                    <a:pt x="1572" y="3827"/>
                    <a:pt x="1691" y="3720"/>
                    <a:pt x="1846" y="3720"/>
                  </a:cubicBezTo>
                  <a:lnTo>
                    <a:pt x="2084" y="3720"/>
                  </a:lnTo>
                  <a:cubicBezTo>
                    <a:pt x="2370" y="3720"/>
                    <a:pt x="2596" y="3505"/>
                    <a:pt x="2596" y="3220"/>
                  </a:cubicBezTo>
                  <a:lnTo>
                    <a:pt x="2596" y="1850"/>
                  </a:lnTo>
                  <a:cubicBezTo>
                    <a:pt x="2596" y="1184"/>
                    <a:pt x="3132" y="648"/>
                    <a:pt x="3799" y="648"/>
                  </a:cubicBezTo>
                  <a:lnTo>
                    <a:pt x="5335" y="648"/>
                  </a:lnTo>
                  <a:cubicBezTo>
                    <a:pt x="5894" y="648"/>
                    <a:pt x="6252" y="493"/>
                    <a:pt x="6454" y="386"/>
                  </a:cubicBezTo>
                  <a:close/>
                  <a:moveTo>
                    <a:pt x="5347" y="6387"/>
                  </a:moveTo>
                  <a:lnTo>
                    <a:pt x="5347" y="6911"/>
                  </a:lnTo>
                  <a:lnTo>
                    <a:pt x="4299" y="7494"/>
                  </a:lnTo>
                  <a:lnTo>
                    <a:pt x="3263" y="6911"/>
                  </a:lnTo>
                  <a:lnTo>
                    <a:pt x="3263" y="6387"/>
                  </a:lnTo>
                  <a:cubicBezTo>
                    <a:pt x="3573" y="6541"/>
                    <a:pt x="3930" y="6625"/>
                    <a:pt x="4299" y="6625"/>
                  </a:cubicBezTo>
                  <a:cubicBezTo>
                    <a:pt x="4680" y="6625"/>
                    <a:pt x="5037" y="6541"/>
                    <a:pt x="5347" y="6387"/>
                  </a:cubicBezTo>
                  <a:close/>
                  <a:moveTo>
                    <a:pt x="2846" y="7041"/>
                  </a:moveTo>
                  <a:lnTo>
                    <a:pt x="4073" y="7708"/>
                  </a:lnTo>
                  <a:lnTo>
                    <a:pt x="3704" y="8149"/>
                  </a:lnTo>
                  <a:cubicBezTo>
                    <a:pt x="3680" y="8184"/>
                    <a:pt x="3632" y="8208"/>
                    <a:pt x="3596" y="8220"/>
                  </a:cubicBezTo>
                  <a:cubicBezTo>
                    <a:pt x="3549" y="8220"/>
                    <a:pt x="3489" y="8208"/>
                    <a:pt x="3454" y="8173"/>
                  </a:cubicBezTo>
                  <a:lnTo>
                    <a:pt x="2620" y="7458"/>
                  </a:lnTo>
                  <a:lnTo>
                    <a:pt x="2834" y="7041"/>
                  </a:lnTo>
                  <a:close/>
                  <a:moveTo>
                    <a:pt x="5787" y="7041"/>
                  </a:moveTo>
                  <a:lnTo>
                    <a:pt x="6001" y="7458"/>
                  </a:lnTo>
                  <a:lnTo>
                    <a:pt x="5156" y="8173"/>
                  </a:lnTo>
                  <a:cubicBezTo>
                    <a:pt x="5109" y="8208"/>
                    <a:pt x="5061" y="8220"/>
                    <a:pt x="5013" y="8220"/>
                  </a:cubicBezTo>
                  <a:cubicBezTo>
                    <a:pt x="4978" y="8220"/>
                    <a:pt x="4930" y="8184"/>
                    <a:pt x="4894" y="8149"/>
                  </a:cubicBezTo>
                  <a:lnTo>
                    <a:pt x="4561" y="7708"/>
                  </a:lnTo>
                  <a:lnTo>
                    <a:pt x="5775" y="7041"/>
                  </a:lnTo>
                  <a:close/>
                  <a:moveTo>
                    <a:pt x="6497" y="1"/>
                  </a:moveTo>
                  <a:cubicBezTo>
                    <a:pt x="6455" y="1"/>
                    <a:pt x="6419" y="16"/>
                    <a:pt x="6382" y="53"/>
                  </a:cubicBezTo>
                  <a:cubicBezTo>
                    <a:pt x="6382" y="53"/>
                    <a:pt x="6073" y="350"/>
                    <a:pt x="5299" y="350"/>
                  </a:cubicBezTo>
                  <a:lnTo>
                    <a:pt x="3763" y="350"/>
                  </a:lnTo>
                  <a:cubicBezTo>
                    <a:pt x="3096" y="350"/>
                    <a:pt x="2537" y="779"/>
                    <a:pt x="2322" y="1374"/>
                  </a:cubicBezTo>
                  <a:lnTo>
                    <a:pt x="2180" y="1374"/>
                  </a:lnTo>
                  <a:cubicBezTo>
                    <a:pt x="1918" y="1374"/>
                    <a:pt x="1703" y="1481"/>
                    <a:pt x="1537" y="1672"/>
                  </a:cubicBezTo>
                  <a:cubicBezTo>
                    <a:pt x="1370" y="1862"/>
                    <a:pt x="1310" y="2112"/>
                    <a:pt x="1346" y="2350"/>
                  </a:cubicBezTo>
                  <a:lnTo>
                    <a:pt x="1537" y="3505"/>
                  </a:lnTo>
                  <a:cubicBezTo>
                    <a:pt x="1358" y="3589"/>
                    <a:pt x="1239" y="3755"/>
                    <a:pt x="1203" y="3958"/>
                  </a:cubicBezTo>
                  <a:cubicBezTo>
                    <a:pt x="1191" y="4124"/>
                    <a:pt x="1251" y="4291"/>
                    <a:pt x="1358" y="4422"/>
                  </a:cubicBezTo>
                  <a:cubicBezTo>
                    <a:pt x="1465" y="4541"/>
                    <a:pt x="1620" y="4613"/>
                    <a:pt x="1787" y="4613"/>
                  </a:cubicBezTo>
                  <a:lnTo>
                    <a:pt x="1906" y="4613"/>
                  </a:lnTo>
                  <a:cubicBezTo>
                    <a:pt x="2001" y="5291"/>
                    <a:pt x="2382" y="5863"/>
                    <a:pt x="2906" y="6244"/>
                  </a:cubicBezTo>
                  <a:lnTo>
                    <a:pt x="2906" y="6780"/>
                  </a:lnTo>
                  <a:cubicBezTo>
                    <a:pt x="2876" y="6762"/>
                    <a:pt x="2843" y="6753"/>
                    <a:pt x="2808" y="6753"/>
                  </a:cubicBezTo>
                  <a:cubicBezTo>
                    <a:pt x="2772" y="6753"/>
                    <a:pt x="2733" y="6762"/>
                    <a:pt x="2692" y="6780"/>
                  </a:cubicBezTo>
                  <a:cubicBezTo>
                    <a:pt x="2608" y="6803"/>
                    <a:pt x="2537" y="6863"/>
                    <a:pt x="2501" y="6934"/>
                  </a:cubicBezTo>
                  <a:lnTo>
                    <a:pt x="2251" y="7434"/>
                  </a:lnTo>
                  <a:lnTo>
                    <a:pt x="846" y="7851"/>
                  </a:lnTo>
                  <a:cubicBezTo>
                    <a:pt x="346" y="7994"/>
                    <a:pt x="1" y="8458"/>
                    <a:pt x="1" y="8982"/>
                  </a:cubicBezTo>
                  <a:lnTo>
                    <a:pt x="1" y="10780"/>
                  </a:lnTo>
                  <a:cubicBezTo>
                    <a:pt x="1" y="10863"/>
                    <a:pt x="72" y="10947"/>
                    <a:pt x="167" y="10947"/>
                  </a:cubicBezTo>
                  <a:cubicBezTo>
                    <a:pt x="251" y="10947"/>
                    <a:pt x="334" y="10863"/>
                    <a:pt x="334" y="10780"/>
                  </a:cubicBezTo>
                  <a:lnTo>
                    <a:pt x="334" y="8982"/>
                  </a:lnTo>
                  <a:cubicBezTo>
                    <a:pt x="334" y="8589"/>
                    <a:pt x="584" y="8244"/>
                    <a:pt x="953" y="8149"/>
                  </a:cubicBezTo>
                  <a:lnTo>
                    <a:pt x="1549" y="7958"/>
                  </a:lnTo>
                  <a:lnTo>
                    <a:pt x="1549" y="10756"/>
                  </a:lnTo>
                  <a:cubicBezTo>
                    <a:pt x="1549" y="10851"/>
                    <a:pt x="1620" y="10923"/>
                    <a:pt x="1715" y="10923"/>
                  </a:cubicBezTo>
                  <a:cubicBezTo>
                    <a:pt x="1799" y="10923"/>
                    <a:pt x="1882" y="10851"/>
                    <a:pt x="1882" y="10756"/>
                  </a:cubicBezTo>
                  <a:lnTo>
                    <a:pt x="1882" y="7863"/>
                  </a:lnTo>
                  <a:lnTo>
                    <a:pt x="2239" y="7756"/>
                  </a:lnTo>
                  <a:lnTo>
                    <a:pt x="2239" y="10756"/>
                  </a:lnTo>
                  <a:cubicBezTo>
                    <a:pt x="2239" y="10851"/>
                    <a:pt x="2311" y="10923"/>
                    <a:pt x="2394" y="10923"/>
                  </a:cubicBezTo>
                  <a:cubicBezTo>
                    <a:pt x="2489" y="10923"/>
                    <a:pt x="2561" y="10851"/>
                    <a:pt x="2561" y="10756"/>
                  </a:cubicBezTo>
                  <a:lnTo>
                    <a:pt x="2561" y="7863"/>
                  </a:lnTo>
                  <a:lnTo>
                    <a:pt x="3227" y="8423"/>
                  </a:lnTo>
                  <a:cubicBezTo>
                    <a:pt x="3323" y="8494"/>
                    <a:pt x="3442" y="8542"/>
                    <a:pt x="3561" y="8542"/>
                  </a:cubicBezTo>
                  <a:lnTo>
                    <a:pt x="3608" y="8542"/>
                  </a:lnTo>
                  <a:cubicBezTo>
                    <a:pt x="3739" y="8530"/>
                    <a:pt x="3858" y="8470"/>
                    <a:pt x="3942" y="8351"/>
                  </a:cubicBezTo>
                  <a:lnTo>
                    <a:pt x="4287" y="7934"/>
                  </a:lnTo>
                  <a:lnTo>
                    <a:pt x="4632" y="8351"/>
                  </a:lnTo>
                  <a:cubicBezTo>
                    <a:pt x="4716" y="8458"/>
                    <a:pt x="4835" y="8530"/>
                    <a:pt x="4978" y="8542"/>
                  </a:cubicBezTo>
                  <a:lnTo>
                    <a:pt x="5013" y="8542"/>
                  </a:lnTo>
                  <a:cubicBezTo>
                    <a:pt x="5132" y="8542"/>
                    <a:pt x="5251" y="8494"/>
                    <a:pt x="5347" y="8423"/>
                  </a:cubicBezTo>
                  <a:lnTo>
                    <a:pt x="6180" y="7708"/>
                  </a:lnTo>
                  <a:lnTo>
                    <a:pt x="6680" y="7863"/>
                  </a:lnTo>
                  <a:lnTo>
                    <a:pt x="6680" y="10756"/>
                  </a:lnTo>
                  <a:cubicBezTo>
                    <a:pt x="6680" y="10851"/>
                    <a:pt x="6763" y="10923"/>
                    <a:pt x="6847" y="10923"/>
                  </a:cubicBezTo>
                  <a:cubicBezTo>
                    <a:pt x="6942" y="10923"/>
                    <a:pt x="7014" y="10851"/>
                    <a:pt x="7014" y="10756"/>
                  </a:cubicBezTo>
                  <a:lnTo>
                    <a:pt x="7014" y="7958"/>
                  </a:lnTo>
                  <a:lnTo>
                    <a:pt x="7609" y="8149"/>
                  </a:lnTo>
                  <a:cubicBezTo>
                    <a:pt x="7978" y="8244"/>
                    <a:pt x="8228" y="8589"/>
                    <a:pt x="8228" y="8982"/>
                  </a:cubicBezTo>
                  <a:lnTo>
                    <a:pt x="8228" y="10780"/>
                  </a:lnTo>
                  <a:cubicBezTo>
                    <a:pt x="8228" y="10863"/>
                    <a:pt x="8311" y="10947"/>
                    <a:pt x="8395" y="10947"/>
                  </a:cubicBezTo>
                  <a:cubicBezTo>
                    <a:pt x="8490" y="10947"/>
                    <a:pt x="8561" y="10863"/>
                    <a:pt x="8561" y="10780"/>
                  </a:cubicBezTo>
                  <a:lnTo>
                    <a:pt x="8561" y="8982"/>
                  </a:lnTo>
                  <a:cubicBezTo>
                    <a:pt x="8561" y="8423"/>
                    <a:pt x="8216" y="7970"/>
                    <a:pt x="7716" y="7815"/>
                  </a:cubicBezTo>
                  <a:lnTo>
                    <a:pt x="6311" y="7399"/>
                  </a:lnTo>
                  <a:lnTo>
                    <a:pt x="6061" y="6911"/>
                  </a:lnTo>
                  <a:cubicBezTo>
                    <a:pt x="6013" y="6839"/>
                    <a:pt x="5942" y="6756"/>
                    <a:pt x="5871" y="6744"/>
                  </a:cubicBezTo>
                  <a:cubicBezTo>
                    <a:pt x="5829" y="6738"/>
                    <a:pt x="5793" y="6735"/>
                    <a:pt x="5759" y="6735"/>
                  </a:cubicBezTo>
                  <a:cubicBezTo>
                    <a:pt x="5725" y="6735"/>
                    <a:pt x="5692" y="6738"/>
                    <a:pt x="5656" y="6744"/>
                  </a:cubicBezTo>
                  <a:lnTo>
                    <a:pt x="5656" y="6208"/>
                  </a:lnTo>
                  <a:cubicBezTo>
                    <a:pt x="6192" y="5839"/>
                    <a:pt x="6561" y="5256"/>
                    <a:pt x="6656" y="4589"/>
                  </a:cubicBezTo>
                  <a:lnTo>
                    <a:pt x="6740" y="4589"/>
                  </a:lnTo>
                  <a:cubicBezTo>
                    <a:pt x="7061" y="4589"/>
                    <a:pt x="7323" y="4351"/>
                    <a:pt x="7359" y="4065"/>
                  </a:cubicBezTo>
                  <a:cubicBezTo>
                    <a:pt x="7371" y="3898"/>
                    <a:pt x="7311" y="3743"/>
                    <a:pt x="7204" y="3601"/>
                  </a:cubicBezTo>
                  <a:cubicBezTo>
                    <a:pt x="7156" y="3541"/>
                    <a:pt x="7097" y="3505"/>
                    <a:pt x="7025" y="3470"/>
                  </a:cubicBezTo>
                  <a:lnTo>
                    <a:pt x="7216" y="2339"/>
                  </a:lnTo>
                  <a:cubicBezTo>
                    <a:pt x="7275" y="1969"/>
                    <a:pt x="7085" y="1600"/>
                    <a:pt x="6763" y="1446"/>
                  </a:cubicBezTo>
                  <a:cubicBezTo>
                    <a:pt x="6906" y="1065"/>
                    <a:pt x="6883" y="600"/>
                    <a:pt x="6656" y="88"/>
                  </a:cubicBezTo>
                  <a:cubicBezTo>
                    <a:pt x="6644" y="53"/>
                    <a:pt x="6597" y="5"/>
                    <a:pt x="6537" y="5"/>
                  </a:cubicBezTo>
                  <a:cubicBezTo>
                    <a:pt x="6523" y="2"/>
                    <a:pt x="6510" y="1"/>
                    <a:pt x="6497" y="1"/>
                  </a:cubicBezTo>
                  <a:close/>
                </a:path>
              </a:pathLst>
            </a:custGeom>
            <a:solidFill>
              <a:srgbClr val="657E93"/>
            </a:solidFill>
            <a:ln w="6350">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659;p103">
              <a:extLst>
                <a:ext uri="{FF2B5EF4-FFF2-40B4-BE49-F238E27FC236}">
                  <a16:creationId xmlns:a16="http://schemas.microsoft.com/office/drawing/2014/main" id="{BDF24944-2A2D-7601-9E1F-7E7647571120}"/>
                </a:ext>
              </a:extLst>
            </p:cNvPr>
            <p:cNvSpPr/>
            <p:nvPr/>
          </p:nvSpPr>
          <p:spPr>
            <a:xfrm>
              <a:off x="5090491" y="3141364"/>
              <a:ext cx="10581" cy="86391"/>
            </a:xfrm>
            <a:custGeom>
              <a:avLst/>
              <a:gdLst/>
              <a:ahLst/>
              <a:cxnLst/>
              <a:rect l="l" t="t" r="r" b="b"/>
              <a:pathLst>
                <a:path w="334" h="2727" extrusionOk="0">
                  <a:moveTo>
                    <a:pt x="167" y="0"/>
                  </a:moveTo>
                  <a:cubicBezTo>
                    <a:pt x="84" y="0"/>
                    <a:pt x="0" y="84"/>
                    <a:pt x="0" y="167"/>
                  </a:cubicBezTo>
                  <a:lnTo>
                    <a:pt x="0" y="2560"/>
                  </a:lnTo>
                  <a:cubicBezTo>
                    <a:pt x="0" y="2656"/>
                    <a:pt x="84" y="2727"/>
                    <a:pt x="167" y="2727"/>
                  </a:cubicBezTo>
                  <a:cubicBezTo>
                    <a:pt x="262" y="2727"/>
                    <a:pt x="334" y="2656"/>
                    <a:pt x="334" y="2560"/>
                  </a:cubicBezTo>
                  <a:lnTo>
                    <a:pt x="334" y="167"/>
                  </a:lnTo>
                  <a:cubicBezTo>
                    <a:pt x="334" y="84"/>
                    <a:pt x="262" y="0"/>
                    <a:pt x="167" y="0"/>
                  </a:cubicBezTo>
                  <a:close/>
                </a:path>
              </a:pathLst>
            </a:custGeom>
            <a:solidFill>
              <a:srgbClr val="657E93"/>
            </a:solidFill>
            <a:ln w="6350">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660;p103">
              <a:extLst>
                <a:ext uri="{FF2B5EF4-FFF2-40B4-BE49-F238E27FC236}">
                  <a16:creationId xmlns:a16="http://schemas.microsoft.com/office/drawing/2014/main" id="{1BB6EDE2-3F7F-0586-EDA6-35FE77312E67}"/>
                </a:ext>
              </a:extLst>
            </p:cNvPr>
            <p:cNvSpPr/>
            <p:nvPr/>
          </p:nvSpPr>
          <p:spPr>
            <a:xfrm>
              <a:off x="5031281" y="3152294"/>
              <a:ext cx="10201" cy="10613"/>
            </a:xfrm>
            <a:custGeom>
              <a:avLst/>
              <a:gdLst/>
              <a:ahLst/>
              <a:cxnLst/>
              <a:rect l="l" t="t" r="r" b="b"/>
              <a:pathLst>
                <a:path w="322" h="335" extrusionOk="0">
                  <a:moveTo>
                    <a:pt x="155" y="1"/>
                  </a:moveTo>
                  <a:cubicBezTo>
                    <a:pt x="72" y="1"/>
                    <a:pt x="0" y="72"/>
                    <a:pt x="0" y="167"/>
                  </a:cubicBezTo>
                  <a:cubicBezTo>
                    <a:pt x="0" y="251"/>
                    <a:pt x="72" y="334"/>
                    <a:pt x="155" y="334"/>
                  </a:cubicBezTo>
                  <a:cubicBezTo>
                    <a:pt x="250" y="334"/>
                    <a:pt x="322" y="251"/>
                    <a:pt x="322" y="167"/>
                  </a:cubicBezTo>
                  <a:cubicBezTo>
                    <a:pt x="322" y="72"/>
                    <a:pt x="250" y="1"/>
                    <a:pt x="155" y="1"/>
                  </a:cubicBezTo>
                  <a:close/>
                </a:path>
              </a:pathLst>
            </a:custGeom>
            <a:solidFill>
              <a:srgbClr val="657E93"/>
            </a:solidFill>
            <a:ln w="6350">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661;p103">
              <a:extLst>
                <a:ext uri="{FF2B5EF4-FFF2-40B4-BE49-F238E27FC236}">
                  <a16:creationId xmlns:a16="http://schemas.microsoft.com/office/drawing/2014/main" id="{DB4BD665-3456-7144-CA5F-98C736F3500F}"/>
                </a:ext>
              </a:extLst>
            </p:cNvPr>
            <p:cNvSpPr/>
            <p:nvPr/>
          </p:nvSpPr>
          <p:spPr>
            <a:xfrm>
              <a:off x="5031281" y="3217555"/>
              <a:ext cx="10201" cy="10201"/>
            </a:xfrm>
            <a:custGeom>
              <a:avLst/>
              <a:gdLst/>
              <a:ahLst/>
              <a:cxnLst/>
              <a:rect l="l" t="t" r="r" b="b"/>
              <a:pathLst>
                <a:path w="322" h="322" extrusionOk="0">
                  <a:moveTo>
                    <a:pt x="155" y="1"/>
                  </a:moveTo>
                  <a:cubicBezTo>
                    <a:pt x="72" y="1"/>
                    <a:pt x="0" y="72"/>
                    <a:pt x="0" y="155"/>
                  </a:cubicBezTo>
                  <a:cubicBezTo>
                    <a:pt x="0" y="251"/>
                    <a:pt x="72" y="322"/>
                    <a:pt x="155" y="322"/>
                  </a:cubicBezTo>
                  <a:cubicBezTo>
                    <a:pt x="250" y="322"/>
                    <a:pt x="322" y="251"/>
                    <a:pt x="322" y="155"/>
                  </a:cubicBezTo>
                  <a:cubicBezTo>
                    <a:pt x="322" y="72"/>
                    <a:pt x="250" y="1"/>
                    <a:pt x="155" y="1"/>
                  </a:cubicBezTo>
                  <a:close/>
                </a:path>
              </a:pathLst>
            </a:custGeom>
            <a:solidFill>
              <a:srgbClr val="657E93"/>
            </a:solidFill>
            <a:ln w="6350">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662;p103">
              <a:extLst>
                <a:ext uri="{FF2B5EF4-FFF2-40B4-BE49-F238E27FC236}">
                  <a16:creationId xmlns:a16="http://schemas.microsoft.com/office/drawing/2014/main" id="{779DE7E1-976D-BE88-DF48-80E610530516}"/>
                </a:ext>
              </a:extLst>
            </p:cNvPr>
            <p:cNvSpPr/>
            <p:nvPr/>
          </p:nvSpPr>
          <p:spPr>
            <a:xfrm>
              <a:off x="5031281" y="3184734"/>
              <a:ext cx="10201" cy="10613"/>
            </a:xfrm>
            <a:custGeom>
              <a:avLst/>
              <a:gdLst/>
              <a:ahLst/>
              <a:cxnLst/>
              <a:rect l="l" t="t" r="r" b="b"/>
              <a:pathLst>
                <a:path w="322" h="335" extrusionOk="0">
                  <a:moveTo>
                    <a:pt x="155" y="1"/>
                  </a:moveTo>
                  <a:cubicBezTo>
                    <a:pt x="72" y="1"/>
                    <a:pt x="0" y="84"/>
                    <a:pt x="0" y="167"/>
                  </a:cubicBezTo>
                  <a:cubicBezTo>
                    <a:pt x="0" y="263"/>
                    <a:pt x="72" y="334"/>
                    <a:pt x="155" y="334"/>
                  </a:cubicBezTo>
                  <a:cubicBezTo>
                    <a:pt x="250" y="334"/>
                    <a:pt x="322" y="263"/>
                    <a:pt x="322" y="167"/>
                  </a:cubicBezTo>
                  <a:cubicBezTo>
                    <a:pt x="322" y="84"/>
                    <a:pt x="250" y="1"/>
                    <a:pt x="155" y="1"/>
                  </a:cubicBezTo>
                  <a:close/>
                </a:path>
              </a:pathLst>
            </a:custGeom>
            <a:solidFill>
              <a:srgbClr val="657E93"/>
            </a:solidFill>
            <a:ln w="6350">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663;p103">
              <a:extLst>
                <a:ext uri="{FF2B5EF4-FFF2-40B4-BE49-F238E27FC236}">
                  <a16:creationId xmlns:a16="http://schemas.microsoft.com/office/drawing/2014/main" id="{4EC982B8-441C-D6AD-4C3F-732D491B6FC6}"/>
                </a:ext>
              </a:extLst>
            </p:cNvPr>
            <p:cNvSpPr/>
            <p:nvPr/>
          </p:nvSpPr>
          <p:spPr>
            <a:xfrm>
              <a:off x="4998841" y="2995763"/>
              <a:ext cx="10201" cy="15492"/>
            </a:xfrm>
            <a:custGeom>
              <a:avLst/>
              <a:gdLst/>
              <a:ahLst/>
              <a:cxnLst/>
              <a:rect l="l" t="t" r="r" b="b"/>
              <a:pathLst>
                <a:path w="322" h="489" extrusionOk="0">
                  <a:moveTo>
                    <a:pt x="155" y="1"/>
                  </a:moveTo>
                  <a:cubicBezTo>
                    <a:pt x="72" y="1"/>
                    <a:pt x="0" y="72"/>
                    <a:pt x="0" y="167"/>
                  </a:cubicBezTo>
                  <a:lnTo>
                    <a:pt x="0" y="334"/>
                  </a:lnTo>
                  <a:cubicBezTo>
                    <a:pt x="0" y="417"/>
                    <a:pt x="72" y="489"/>
                    <a:pt x="155" y="489"/>
                  </a:cubicBezTo>
                  <a:cubicBezTo>
                    <a:pt x="250" y="489"/>
                    <a:pt x="322" y="417"/>
                    <a:pt x="322" y="334"/>
                  </a:cubicBezTo>
                  <a:lnTo>
                    <a:pt x="322" y="167"/>
                  </a:lnTo>
                  <a:cubicBezTo>
                    <a:pt x="322" y="72"/>
                    <a:pt x="250" y="1"/>
                    <a:pt x="155" y="1"/>
                  </a:cubicBezTo>
                  <a:close/>
                </a:path>
              </a:pathLst>
            </a:custGeom>
            <a:solidFill>
              <a:srgbClr val="657E93"/>
            </a:solidFill>
            <a:ln w="6350">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664;p103">
              <a:extLst>
                <a:ext uri="{FF2B5EF4-FFF2-40B4-BE49-F238E27FC236}">
                  <a16:creationId xmlns:a16="http://schemas.microsoft.com/office/drawing/2014/main" id="{63A13CBF-77E3-9B7F-8A66-F1FD66CCF3E5}"/>
                </a:ext>
              </a:extLst>
            </p:cNvPr>
            <p:cNvSpPr/>
            <p:nvPr/>
          </p:nvSpPr>
          <p:spPr>
            <a:xfrm>
              <a:off x="5063721" y="2995763"/>
              <a:ext cx="10201" cy="15492"/>
            </a:xfrm>
            <a:custGeom>
              <a:avLst/>
              <a:gdLst/>
              <a:ahLst/>
              <a:cxnLst/>
              <a:rect l="l" t="t" r="r" b="b"/>
              <a:pathLst>
                <a:path w="322" h="489" extrusionOk="0">
                  <a:moveTo>
                    <a:pt x="167" y="1"/>
                  </a:moveTo>
                  <a:cubicBezTo>
                    <a:pt x="71" y="1"/>
                    <a:pt x="0" y="72"/>
                    <a:pt x="0" y="167"/>
                  </a:cubicBezTo>
                  <a:lnTo>
                    <a:pt x="0" y="334"/>
                  </a:lnTo>
                  <a:cubicBezTo>
                    <a:pt x="0" y="417"/>
                    <a:pt x="71" y="489"/>
                    <a:pt x="167" y="489"/>
                  </a:cubicBezTo>
                  <a:cubicBezTo>
                    <a:pt x="250" y="489"/>
                    <a:pt x="322" y="417"/>
                    <a:pt x="322" y="334"/>
                  </a:cubicBezTo>
                  <a:lnTo>
                    <a:pt x="322" y="167"/>
                  </a:lnTo>
                  <a:cubicBezTo>
                    <a:pt x="322" y="72"/>
                    <a:pt x="250" y="1"/>
                    <a:pt x="167" y="1"/>
                  </a:cubicBezTo>
                  <a:close/>
                </a:path>
              </a:pathLst>
            </a:custGeom>
            <a:solidFill>
              <a:srgbClr val="657E93"/>
            </a:solidFill>
            <a:ln w="6350">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665;p103">
              <a:extLst>
                <a:ext uri="{FF2B5EF4-FFF2-40B4-BE49-F238E27FC236}">
                  <a16:creationId xmlns:a16="http://schemas.microsoft.com/office/drawing/2014/main" id="{294A4C07-CBCF-90BB-E40E-D6FF8D5B57F6}"/>
                </a:ext>
              </a:extLst>
            </p:cNvPr>
            <p:cNvSpPr/>
            <p:nvPr/>
          </p:nvSpPr>
          <p:spPr>
            <a:xfrm>
              <a:off x="4993550"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55" y="84"/>
                    <a:pt x="584" y="1"/>
                    <a:pt x="501" y="1"/>
                  </a:cubicBezTo>
                  <a:close/>
                </a:path>
              </a:pathLst>
            </a:custGeom>
            <a:solidFill>
              <a:srgbClr val="657E93"/>
            </a:solidFill>
            <a:ln w="6350">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666;p103">
              <a:extLst>
                <a:ext uri="{FF2B5EF4-FFF2-40B4-BE49-F238E27FC236}">
                  <a16:creationId xmlns:a16="http://schemas.microsoft.com/office/drawing/2014/main" id="{00BA936E-01F9-3715-F51D-8570B42D24F0}"/>
                </a:ext>
              </a:extLst>
            </p:cNvPr>
            <p:cNvSpPr/>
            <p:nvPr/>
          </p:nvSpPr>
          <p:spPr>
            <a:xfrm>
              <a:off x="5058051"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67" y="84"/>
                    <a:pt x="596" y="1"/>
                    <a:pt x="501" y="1"/>
                  </a:cubicBezTo>
                  <a:close/>
                </a:path>
              </a:pathLst>
            </a:custGeom>
            <a:solidFill>
              <a:srgbClr val="657E93"/>
            </a:solidFill>
            <a:ln w="6350">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667;p103">
              <a:extLst>
                <a:ext uri="{FF2B5EF4-FFF2-40B4-BE49-F238E27FC236}">
                  <a16:creationId xmlns:a16="http://schemas.microsoft.com/office/drawing/2014/main" id="{B2E5F7DA-36E6-6BAF-0F1A-6F792A32CF8E}"/>
                </a:ext>
              </a:extLst>
            </p:cNvPr>
            <p:cNvSpPr/>
            <p:nvPr/>
          </p:nvSpPr>
          <p:spPr>
            <a:xfrm>
              <a:off x="5007141" y="3025574"/>
              <a:ext cx="58481" cy="32092"/>
            </a:xfrm>
            <a:custGeom>
              <a:avLst/>
              <a:gdLst/>
              <a:ahLst/>
              <a:cxnLst/>
              <a:rect l="l" t="t" r="r" b="b"/>
              <a:pathLst>
                <a:path w="1846" h="1013" extrusionOk="0">
                  <a:moveTo>
                    <a:pt x="1500" y="322"/>
                  </a:moveTo>
                  <a:cubicBezTo>
                    <a:pt x="1429" y="536"/>
                    <a:pt x="1191" y="679"/>
                    <a:pt x="917" y="679"/>
                  </a:cubicBezTo>
                  <a:cubicBezTo>
                    <a:pt x="655" y="679"/>
                    <a:pt x="417" y="536"/>
                    <a:pt x="345" y="322"/>
                  </a:cubicBezTo>
                  <a:close/>
                  <a:moveTo>
                    <a:pt x="167" y="0"/>
                  </a:moveTo>
                  <a:cubicBezTo>
                    <a:pt x="72" y="0"/>
                    <a:pt x="0" y="72"/>
                    <a:pt x="0" y="167"/>
                  </a:cubicBezTo>
                  <a:cubicBezTo>
                    <a:pt x="0" y="619"/>
                    <a:pt x="417" y="1012"/>
                    <a:pt x="929" y="1012"/>
                  </a:cubicBezTo>
                  <a:cubicBezTo>
                    <a:pt x="1429" y="1012"/>
                    <a:pt x="1846" y="643"/>
                    <a:pt x="1846" y="167"/>
                  </a:cubicBezTo>
                  <a:cubicBezTo>
                    <a:pt x="1846" y="72"/>
                    <a:pt x="1786" y="0"/>
                    <a:pt x="1703" y="0"/>
                  </a:cubicBezTo>
                  <a:close/>
                </a:path>
              </a:pathLst>
            </a:custGeom>
            <a:solidFill>
              <a:srgbClr val="657E93"/>
            </a:solidFill>
            <a:ln w="6350">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14089;p106">
            <a:extLst>
              <a:ext uri="{FF2B5EF4-FFF2-40B4-BE49-F238E27FC236}">
                <a16:creationId xmlns:a16="http://schemas.microsoft.com/office/drawing/2014/main" id="{F6839D5C-395C-311E-0553-E89AAA173D00}"/>
              </a:ext>
            </a:extLst>
          </p:cNvPr>
          <p:cNvGrpSpPr/>
          <p:nvPr/>
        </p:nvGrpSpPr>
        <p:grpSpPr>
          <a:xfrm>
            <a:off x="1244697" y="1814062"/>
            <a:ext cx="426591" cy="369772"/>
            <a:chOff x="1306445" y="3397829"/>
            <a:chExt cx="367255" cy="269855"/>
          </a:xfrm>
        </p:grpSpPr>
        <p:sp>
          <p:nvSpPr>
            <p:cNvPr id="49" name="Google Shape;14090;p106">
              <a:extLst>
                <a:ext uri="{FF2B5EF4-FFF2-40B4-BE49-F238E27FC236}">
                  <a16:creationId xmlns:a16="http://schemas.microsoft.com/office/drawing/2014/main" id="{14080636-47A2-A42E-3C26-617170391DB3}"/>
                </a:ext>
              </a:extLst>
            </p:cNvPr>
            <p:cNvSpPr/>
            <p:nvPr/>
          </p:nvSpPr>
          <p:spPr>
            <a:xfrm>
              <a:off x="1588395" y="3513054"/>
              <a:ext cx="45517" cy="16297"/>
            </a:xfrm>
            <a:custGeom>
              <a:avLst/>
              <a:gdLst/>
              <a:ahLst/>
              <a:cxnLst/>
              <a:rect l="l" t="t" r="r" b="b"/>
              <a:pathLst>
                <a:path w="1430" h="512" extrusionOk="0">
                  <a:moveTo>
                    <a:pt x="168" y="0"/>
                  </a:moveTo>
                  <a:cubicBezTo>
                    <a:pt x="72" y="0"/>
                    <a:pt x="1" y="71"/>
                    <a:pt x="1" y="167"/>
                  </a:cubicBezTo>
                  <a:cubicBezTo>
                    <a:pt x="1" y="250"/>
                    <a:pt x="72" y="333"/>
                    <a:pt x="168" y="333"/>
                  </a:cubicBezTo>
                  <a:cubicBezTo>
                    <a:pt x="358" y="333"/>
                    <a:pt x="906" y="357"/>
                    <a:pt x="1180" y="488"/>
                  </a:cubicBezTo>
                  <a:cubicBezTo>
                    <a:pt x="1204" y="512"/>
                    <a:pt x="1227" y="512"/>
                    <a:pt x="1251" y="512"/>
                  </a:cubicBezTo>
                  <a:cubicBezTo>
                    <a:pt x="1311" y="512"/>
                    <a:pt x="1370" y="476"/>
                    <a:pt x="1406" y="417"/>
                  </a:cubicBezTo>
                  <a:cubicBezTo>
                    <a:pt x="1430" y="333"/>
                    <a:pt x="1406" y="226"/>
                    <a:pt x="1323" y="191"/>
                  </a:cubicBezTo>
                  <a:cubicBezTo>
                    <a:pt x="942" y="0"/>
                    <a:pt x="191" y="0"/>
                    <a:pt x="168" y="0"/>
                  </a:cubicBezTo>
                  <a:close/>
                </a:path>
              </a:pathLst>
            </a:custGeom>
            <a:solidFill>
              <a:srgbClr val="657E93"/>
            </a:solidFill>
            <a:ln w="3175">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091;p106">
              <a:extLst>
                <a:ext uri="{FF2B5EF4-FFF2-40B4-BE49-F238E27FC236}">
                  <a16:creationId xmlns:a16="http://schemas.microsoft.com/office/drawing/2014/main" id="{CD20A904-580C-EB4B-7D3A-59BE6564D8DD}"/>
                </a:ext>
              </a:extLst>
            </p:cNvPr>
            <p:cNvSpPr/>
            <p:nvPr/>
          </p:nvSpPr>
          <p:spPr>
            <a:xfrm>
              <a:off x="1306445" y="3397829"/>
              <a:ext cx="367255" cy="269091"/>
            </a:xfrm>
            <a:custGeom>
              <a:avLst/>
              <a:gdLst/>
              <a:ahLst/>
              <a:cxnLst/>
              <a:rect l="l" t="t" r="r" b="b"/>
              <a:pathLst>
                <a:path w="11538" h="8454" extrusionOk="0">
                  <a:moveTo>
                    <a:pt x="7573" y="334"/>
                  </a:moveTo>
                  <a:lnTo>
                    <a:pt x="7573" y="1965"/>
                  </a:lnTo>
                  <a:cubicBezTo>
                    <a:pt x="7573" y="2227"/>
                    <a:pt x="7525" y="2465"/>
                    <a:pt x="7418" y="2679"/>
                  </a:cubicBezTo>
                  <a:cubicBezTo>
                    <a:pt x="7395" y="2715"/>
                    <a:pt x="7395" y="2727"/>
                    <a:pt x="7395" y="2763"/>
                  </a:cubicBezTo>
                  <a:lnTo>
                    <a:pt x="7395" y="3239"/>
                  </a:lnTo>
                  <a:cubicBezTo>
                    <a:pt x="7395" y="3691"/>
                    <a:pt x="7216" y="4108"/>
                    <a:pt x="6883" y="4442"/>
                  </a:cubicBezTo>
                  <a:cubicBezTo>
                    <a:pt x="6835" y="4489"/>
                    <a:pt x="6787" y="4513"/>
                    <a:pt x="6740" y="4549"/>
                  </a:cubicBezTo>
                  <a:cubicBezTo>
                    <a:pt x="6466" y="4759"/>
                    <a:pt x="6137" y="4876"/>
                    <a:pt x="5785" y="4876"/>
                  </a:cubicBezTo>
                  <a:cubicBezTo>
                    <a:pt x="5739" y="4876"/>
                    <a:pt x="5692" y="4874"/>
                    <a:pt x="5644" y="4870"/>
                  </a:cubicBezTo>
                  <a:cubicBezTo>
                    <a:pt x="4787" y="4823"/>
                    <a:pt x="4108" y="4072"/>
                    <a:pt x="4108" y="3180"/>
                  </a:cubicBezTo>
                  <a:lnTo>
                    <a:pt x="4108" y="2763"/>
                  </a:lnTo>
                  <a:cubicBezTo>
                    <a:pt x="4108" y="2727"/>
                    <a:pt x="4108" y="2715"/>
                    <a:pt x="4096" y="2679"/>
                  </a:cubicBezTo>
                  <a:cubicBezTo>
                    <a:pt x="3989" y="2465"/>
                    <a:pt x="3930" y="2227"/>
                    <a:pt x="3930" y="1965"/>
                  </a:cubicBezTo>
                  <a:lnTo>
                    <a:pt x="3930" y="1608"/>
                  </a:lnTo>
                  <a:cubicBezTo>
                    <a:pt x="3930" y="917"/>
                    <a:pt x="4513" y="334"/>
                    <a:pt x="5216" y="334"/>
                  </a:cubicBezTo>
                  <a:close/>
                  <a:moveTo>
                    <a:pt x="1763" y="3025"/>
                  </a:moveTo>
                  <a:cubicBezTo>
                    <a:pt x="2049" y="3025"/>
                    <a:pt x="2311" y="3144"/>
                    <a:pt x="2525" y="3358"/>
                  </a:cubicBezTo>
                  <a:cubicBezTo>
                    <a:pt x="2715" y="3561"/>
                    <a:pt x="2846" y="3846"/>
                    <a:pt x="2858" y="4144"/>
                  </a:cubicBezTo>
                  <a:cubicBezTo>
                    <a:pt x="2858" y="4227"/>
                    <a:pt x="2882" y="4346"/>
                    <a:pt x="2882" y="4465"/>
                  </a:cubicBezTo>
                  <a:lnTo>
                    <a:pt x="2882" y="4501"/>
                  </a:lnTo>
                  <a:cubicBezTo>
                    <a:pt x="2703" y="4215"/>
                    <a:pt x="2406" y="4013"/>
                    <a:pt x="2049" y="3894"/>
                  </a:cubicBezTo>
                  <a:cubicBezTo>
                    <a:pt x="1703" y="3787"/>
                    <a:pt x="1406" y="3787"/>
                    <a:pt x="1406" y="3787"/>
                  </a:cubicBezTo>
                  <a:cubicBezTo>
                    <a:pt x="1358" y="3787"/>
                    <a:pt x="1310" y="3799"/>
                    <a:pt x="1287" y="3834"/>
                  </a:cubicBezTo>
                  <a:lnTo>
                    <a:pt x="977" y="4144"/>
                  </a:lnTo>
                  <a:cubicBezTo>
                    <a:pt x="918" y="4215"/>
                    <a:pt x="918" y="4323"/>
                    <a:pt x="977" y="4382"/>
                  </a:cubicBezTo>
                  <a:cubicBezTo>
                    <a:pt x="1013" y="4412"/>
                    <a:pt x="1057" y="4427"/>
                    <a:pt x="1101" y="4427"/>
                  </a:cubicBezTo>
                  <a:cubicBezTo>
                    <a:pt x="1144" y="4427"/>
                    <a:pt x="1185" y="4412"/>
                    <a:pt x="1215" y="4382"/>
                  </a:cubicBezTo>
                  <a:lnTo>
                    <a:pt x="1465" y="4108"/>
                  </a:lnTo>
                  <a:cubicBezTo>
                    <a:pt x="1691" y="4132"/>
                    <a:pt x="2382" y="4203"/>
                    <a:pt x="2668" y="4811"/>
                  </a:cubicBezTo>
                  <a:cubicBezTo>
                    <a:pt x="2596" y="5275"/>
                    <a:pt x="2215" y="5596"/>
                    <a:pt x="1763" y="5596"/>
                  </a:cubicBezTo>
                  <a:cubicBezTo>
                    <a:pt x="1251" y="5596"/>
                    <a:pt x="834" y="5180"/>
                    <a:pt x="834" y="4680"/>
                  </a:cubicBezTo>
                  <a:cubicBezTo>
                    <a:pt x="834" y="4584"/>
                    <a:pt x="763" y="4513"/>
                    <a:pt x="679" y="4513"/>
                  </a:cubicBezTo>
                  <a:lnTo>
                    <a:pt x="644" y="4513"/>
                  </a:lnTo>
                  <a:lnTo>
                    <a:pt x="644" y="4465"/>
                  </a:lnTo>
                  <a:cubicBezTo>
                    <a:pt x="644" y="4346"/>
                    <a:pt x="644" y="4251"/>
                    <a:pt x="656" y="4144"/>
                  </a:cubicBezTo>
                  <a:cubicBezTo>
                    <a:pt x="679" y="3846"/>
                    <a:pt x="810" y="3561"/>
                    <a:pt x="1001" y="3358"/>
                  </a:cubicBezTo>
                  <a:cubicBezTo>
                    <a:pt x="1215" y="3144"/>
                    <a:pt x="1477" y="3025"/>
                    <a:pt x="1763" y="3025"/>
                  </a:cubicBezTo>
                  <a:close/>
                  <a:moveTo>
                    <a:pt x="10657" y="3025"/>
                  </a:moveTo>
                  <a:lnTo>
                    <a:pt x="10657" y="3727"/>
                  </a:lnTo>
                  <a:cubicBezTo>
                    <a:pt x="10657" y="3846"/>
                    <a:pt x="10633" y="3953"/>
                    <a:pt x="10585" y="4049"/>
                  </a:cubicBezTo>
                  <a:lnTo>
                    <a:pt x="10502" y="4251"/>
                  </a:lnTo>
                  <a:cubicBezTo>
                    <a:pt x="10478" y="4275"/>
                    <a:pt x="10478" y="4287"/>
                    <a:pt x="10478" y="4323"/>
                  </a:cubicBezTo>
                  <a:lnTo>
                    <a:pt x="10478" y="4680"/>
                  </a:lnTo>
                  <a:cubicBezTo>
                    <a:pt x="10478" y="4930"/>
                    <a:pt x="10383" y="5168"/>
                    <a:pt x="10204" y="5346"/>
                  </a:cubicBezTo>
                  <a:cubicBezTo>
                    <a:pt x="10044" y="5507"/>
                    <a:pt x="9835" y="5600"/>
                    <a:pt x="9605" y="5600"/>
                  </a:cubicBezTo>
                  <a:cubicBezTo>
                    <a:pt x="9579" y="5600"/>
                    <a:pt x="9552" y="5599"/>
                    <a:pt x="9526" y="5596"/>
                  </a:cubicBezTo>
                  <a:cubicBezTo>
                    <a:pt x="9038" y="5585"/>
                    <a:pt x="8633" y="5156"/>
                    <a:pt x="8633" y="4632"/>
                  </a:cubicBezTo>
                  <a:lnTo>
                    <a:pt x="8633" y="4323"/>
                  </a:lnTo>
                  <a:cubicBezTo>
                    <a:pt x="8633" y="4287"/>
                    <a:pt x="8633" y="4263"/>
                    <a:pt x="8621" y="4251"/>
                  </a:cubicBezTo>
                  <a:lnTo>
                    <a:pt x="8514" y="4037"/>
                  </a:lnTo>
                  <a:cubicBezTo>
                    <a:pt x="8466" y="3965"/>
                    <a:pt x="8454" y="3870"/>
                    <a:pt x="8454" y="3787"/>
                  </a:cubicBezTo>
                  <a:lnTo>
                    <a:pt x="8454" y="3775"/>
                  </a:lnTo>
                  <a:cubicBezTo>
                    <a:pt x="8454" y="3370"/>
                    <a:pt x="8788" y="3025"/>
                    <a:pt x="9204" y="3025"/>
                  </a:cubicBezTo>
                  <a:close/>
                  <a:moveTo>
                    <a:pt x="584" y="5180"/>
                  </a:moveTo>
                  <a:cubicBezTo>
                    <a:pt x="679" y="5406"/>
                    <a:pt x="834" y="5596"/>
                    <a:pt x="1037" y="5739"/>
                  </a:cubicBezTo>
                  <a:lnTo>
                    <a:pt x="1037" y="5925"/>
                  </a:lnTo>
                  <a:lnTo>
                    <a:pt x="1037" y="5925"/>
                  </a:lnTo>
                  <a:cubicBezTo>
                    <a:pt x="723" y="5807"/>
                    <a:pt x="571" y="5655"/>
                    <a:pt x="501" y="5585"/>
                  </a:cubicBezTo>
                  <a:cubicBezTo>
                    <a:pt x="537" y="5466"/>
                    <a:pt x="572" y="5335"/>
                    <a:pt x="584" y="5180"/>
                  </a:cubicBezTo>
                  <a:close/>
                  <a:moveTo>
                    <a:pt x="2918" y="5168"/>
                  </a:moveTo>
                  <a:cubicBezTo>
                    <a:pt x="2942" y="5323"/>
                    <a:pt x="2965" y="5454"/>
                    <a:pt x="3013" y="5573"/>
                  </a:cubicBezTo>
                  <a:cubicBezTo>
                    <a:pt x="2953" y="5656"/>
                    <a:pt x="2787" y="5811"/>
                    <a:pt x="2477" y="5930"/>
                  </a:cubicBezTo>
                  <a:lnTo>
                    <a:pt x="2477" y="5716"/>
                  </a:lnTo>
                  <a:cubicBezTo>
                    <a:pt x="2668" y="5585"/>
                    <a:pt x="2834" y="5394"/>
                    <a:pt x="2918" y="5168"/>
                  </a:cubicBezTo>
                  <a:close/>
                  <a:moveTo>
                    <a:pt x="6668" y="4989"/>
                  </a:moveTo>
                  <a:lnTo>
                    <a:pt x="6668" y="5299"/>
                  </a:lnTo>
                  <a:lnTo>
                    <a:pt x="5751" y="5930"/>
                  </a:lnTo>
                  <a:lnTo>
                    <a:pt x="4823" y="5299"/>
                  </a:lnTo>
                  <a:lnTo>
                    <a:pt x="4823" y="4989"/>
                  </a:lnTo>
                  <a:cubicBezTo>
                    <a:pt x="5061" y="5120"/>
                    <a:pt x="5335" y="5204"/>
                    <a:pt x="5620" y="5215"/>
                  </a:cubicBezTo>
                  <a:lnTo>
                    <a:pt x="5751" y="5215"/>
                  </a:lnTo>
                  <a:cubicBezTo>
                    <a:pt x="6073" y="5215"/>
                    <a:pt x="6394" y="5144"/>
                    <a:pt x="6668" y="4989"/>
                  </a:cubicBezTo>
                  <a:close/>
                  <a:moveTo>
                    <a:pt x="9942" y="5882"/>
                  </a:moveTo>
                  <a:lnTo>
                    <a:pt x="9942" y="5954"/>
                  </a:lnTo>
                  <a:cubicBezTo>
                    <a:pt x="9942" y="5989"/>
                    <a:pt x="9942" y="6025"/>
                    <a:pt x="9966" y="6061"/>
                  </a:cubicBezTo>
                  <a:lnTo>
                    <a:pt x="9561" y="6454"/>
                  </a:lnTo>
                  <a:lnTo>
                    <a:pt x="9169" y="6061"/>
                  </a:lnTo>
                  <a:cubicBezTo>
                    <a:pt x="9169" y="6025"/>
                    <a:pt x="9192" y="6001"/>
                    <a:pt x="9192" y="5954"/>
                  </a:cubicBezTo>
                  <a:lnTo>
                    <a:pt x="9192" y="5882"/>
                  </a:lnTo>
                  <a:cubicBezTo>
                    <a:pt x="9288" y="5918"/>
                    <a:pt x="9407" y="5942"/>
                    <a:pt x="9526" y="5942"/>
                  </a:cubicBezTo>
                  <a:lnTo>
                    <a:pt x="9573" y="5942"/>
                  </a:lnTo>
                  <a:cubicBezTo>
                    <a:pt x="9704" y="5942"/>
                    <a:pt x="9823" y="5930"/>
                    <a:pt x="9942" y="5882"/>
                  </a:cubicBezTo>
                  <a:close/>
                  <a:moveTo>
                    <a:pt x="2120" y="5882"/>
                  </a:moveTo>
                  <a:lnTo>
                    <a:pt x="2120" y="6061"/>
                  </a:lnTo>
                  <a:cubicBezTo>
                    <a:pt x="2120" y="6120"/>
                    <a:pt x="2132" y="6180"/>
                    <a:pt x="2168" y="6228"/>
                  </a:cubicBezTo>
                  <a:lnTo>
                    <a:pt x="2013" y="6394"/>
                  </a:lnTo>
                  <a:cubicBezTo>
                    <a:pt x="1941" y="6460"/>
                    <a:pt x="1849" y="6492"/>
                    <a:pt x="1755" y="6492"/>
                  </a:cubicBezTo>
                  <a:cubicBezTo>
                    <a:pt x="1662" y="6492"/>
                    <a:pt x="1566" y="6460"/>
                    <a:pt x="1489" y="6394"/>
                  </a:cubicBezTo>
                  <a:lnTo>
                    <a:pt x="1322" y="6239"/>
                  </a:lnTo>
                  <a:cubicBezTo>
                    <a:pt x="1358" y="6192"/>
                    <a:pt x="1370" y="6132"/>
                    <a:pt x="1370" y="6073"/>
                  </a:cubicBezTo>
                  <a:lnTo>
                    <a:pt x="1370" y="5882"/>
                  </a:lnTo>
                  <a:cubicBezTo>
                    <a:pt x="1489" y="5918"/>
                    <a:pt x="1608" y="5942"/>
                    <a:pt x="1751" y="5942"/>
                  </a:cubicBezTo>
                  <a:cubicBezTo>
                    <a:pt x="1882" y="5942"/>
                    <a:pt x="2001" y="5930"/>
                    <a:pt x="2120" y="5882"/>
                  </a:cubicBezTo>
                  <a:close/>
                  <a:moveTo>
                    <a:pt x="4692" y="5620"/>
                  </a:moveTo>
                  <a:lnTo>
                    <a:pt x="5490" y="6168"/>
                  </a:lnTo>
                  <a:lnTo>
                    <a:pt x="5061" y="6585"/>
                  </a:lnTo>
                  <a:lnTo>
                    <a:pt x="5049" y="6585"/>
                  </a:lnTo>
                  <a:lnTo>
                    <a:pt x="4525" y="5799"/>
                  </a:lnTo>
                  <a:lnTo>
                    <a:pt x="4692" y="5620"/>
                  </a:lnTo>
                  <a:close/>
                  <a:moveTo>
                    <a:pt x="6823" y="5596"/>
                  </a:moveTo>
                  <a:lnTo>
                    <a:pt x="6978" y="5775"/>
                  </a:lnTo>
                  <a:lnTo>
                    <a:pt x="6466" y="6585"/>
                  </a:lnTo>
                  <a:lnTo>
                    <a:pt x="6442" y="6585"/>
                  </a:lnTo>
                  <a:lnTo>
                    <a:pt x="6013" y="6156"/>
                  </a:lnTo>
                  <a:lnTo>
                    <a:pt x="6823" y="5596"/>
                  </a:lnTo>
                  <a:close/>
                  <a:moveTo>
                    <a:pt x="5251" y="1"/>
                  </a:moveTo>
                  <a:cubicBezTo>
                    <a:pt x="4358" y="1"/>
                    <a:pt x="3632" y="739"/>
                    <a:pt x="3632" y="1632"/>
                  </a:cubicBezTo>
                  <a:lnTo>
                    <a:pt x="3632" y="1989"/>
                  </a:lnTo>
                  <a:cubicBezTo>
                    <a:pt x="3632" y="2263"/>
                    <a:pt x="3692" y="2548"/>
                    <a:pt x="3811" y="2799"/>
                  </a:cubicBezTo>
                  <a:lnTo>
                    <a:pt x="3811" y="3191"/>
                  </a:lnTo>
                  <a:cubicBezTo>
                    <a:pt x="3811" y="3834"/>
                    <a:pt x="4096" y="4394"/>
                    <a:pt x="4537" y="4763"/>
                  </a:cubicBezTo>
                  <a:lnTo>
                    <a:pt x="4537" y="5335"/>
                  </a:lnTo>
                  <a:lnTo>
                    <a:pt x="4227" y="5656"/>
                  </a:lnTo>
                  <a:cubicBezTo>
                    <a:pt x="4204" y="5692"/>
                    <a:pt x="4180" y="5751"/>
                    <a:pt x="4180" y="5799"/>
                  </a:cubicBezTo>
                  <a:lnTo>
                    <a:pt x="3144" y="6168"/>
                  </a:lnTo>
                  <a:cubicBezTo>
                    <a:pt x="3073" y="6192"/>
                    <a:pt x="2989" y="6228"/>
                    <a:pt x="2930" y="6275"/>
                  </a:cubicBezTo>
                  <a:lnTo>
                    <a:pt x="2775" y="6180"/>
                  </a:lnTo>
                  <a:cubicBezTo>
                    <a:pt x="3263" y="5977"/>
                    <a:pt x="3406" y="5680"/>
                    <a:pt x="3430" y="5656"/>
                  </a:cubicBezTo>
                  <a:cubicBezTo>
                    <a:pt x="3454" y="5620"/>
                    <a:pt x="3454" y="5561"/>
                    <a:pt x="3430" y="5513"/>
                  </a:cubicBezTo>
                  <a:cubicBezTo>
                    <a:pt x="3311" y="5275"/>
                    <a:pt x="3287" y="4811"/>
                    <a:pt x="3275" y="4453"/>
                  </a:cubicBezTo>
                  <a:cubicBezTo>
                    <a:pt x="3275" y="4334"/>
                    <a:pt x="3263" y="4215"/>
                    <a:pt x="3263" y="4132"/>
                  </a:cubicBezTo>
                  <a:cubicBezTo>
                    <a:pt x="3204" y="3310"/>
                    <a:pt x="2596" y="2691"/>
                    <a:pt x="1822" y="2691"/>
                  </a:cubicBezTo>
                  <a:cubicBezTo>
                    <a:pt x="1060" y="2691"/>
                    <a:pt x="429" y="3310"/>
                    <a:pt x="370" y="4132"/>
                  </a:cubicBezTo>
                  <a:cubicBezTo>
                    <a:pt x="370" y="4227"/>
                    <a:pt x="358" y="4334"/>
                    <a:pt x="358" y="4453"/>
                  </a:cubicBezTo>
                  <a:cubicBezTo>
                    <a:pt x="346" y="4811"/>
                    <a:pt x="334" y="5263"/>
                    <a:pt x="215" y="5513"/>
                  </a:cubicBezTo>
                  <a:cubicBezTo>
                    <a:pt x="179" y="5561"/>
                    <a:pt x="179" y="5620"/>
                    <a:pt x="215" y="5656"/>
                  </a:cubicBezTo>
                  <a:cubicBezTo>
                    <a:pt x="215" y="5680"/>
                    <a:pt x="370" y="5977"/>
                    <a:pt x="870" y="6180"/>
                  </a:cubicBezTo>
                  <a:lnTo>
                    <a:pt x="406" y="6406"/>
                  </a:lnTo>
                  <a:cubicBezTo>
                    <a:pt x="167" y="6525"/>
                    <a:pt x="1" y="6775"/>
                    <a:pt x="1" y="7049"/>
                  </a:cubicBezTo>
                  <a:lnTo>
                    <a:pt x="1" y="8299"/>
                  </a:lnTo>
                  <a:cubicBezTo>
                    <a:pt x="1" y="8383"/>
                    <a:pt x="72" y="8454"/>
                    <a:pt x="167" y="8454"/>
                  </a:cubicBezTo>
                  <a:cubicBezTo>
                    <a:pt x="251" y="8454"/>
                    <a:pt x="334" y="8383"/>
                    <a:pt x="334" y="8299"/>
                  </a:cubicBezTo>
                  <a:lnTo>
                    <a:pt x="334" y="7049"/>
                  </a:lnTo>
                  <a:cubicBezTo>
                    <a:pt x="334" y="6894"/>
                    <a:pt x="406" y="6775"/>
                    <a:pt x="537" y="6704"/>
                  </a:cubicBezTo>
                  <a:lnTo>
                    <a:pt x="1108" y="6418"/>
                  </a:lnTo>
                  <a:lnTo>
                    <a:pt x="1299" y="6609"/>
                  </a:lnTo>
                  <a:cubicBezTo>
                    <a:pt x="1429" y="6751"/>
                    <a:pt x="1608" y="6811"/>
                    <a:pt x="1787" y="6811"/>
                  </a:cubicBezTo>
                  <a:cubicBezTo>
                    <a:pt x="1965" y="6811"/>
                    <a:pt x="2144" y="6751"/>
                    <a:pt x="2275" y="6609"/>
                  </a:cubicBezTo>
                  <a:lnTo>
                    <a:pt x="2477" y="6418"/>
                  </a:lnTo>
                  <a:lnTo>
                    <a:pt x="2656" y="6513"/>
                  </a:lnTo>
                  <a:cubicBezTo>
                    <a:pt x="2561" y="6644"/>
                    <a:pt x="2513" y="6811"/>
                    <a:pt x="2513" y="6990"/>
                  </a:cubicBezTo>
                  <a:lnTo>
                    <a:pt x="2513" y="8299"/>
                  </a:lnTo>
                  <a:cubicBezTo>
                    <a:pt x="2513" y="8383"/>
                    <a:pt x="2596" y="8454"/>
                    <a:pt x="2680" y="8454"/>
                  </a:cubicBezTo>
                  <a:cubicBezTo>
                    <a:pt x="2775" y="8454"/>
                    <a:pt x="2846" y="8383"/>
                    <a:pt x="2846" y="8299"/>
                  </a:cubicBezTo>
                  <a:lnTo>
                    <a:pt x="2846" y="6990"/>
                  </a:lnTo>
                  <a:cubicBezTo>
                    <a:pt x="2846" y="6751"/>
                    <a:pt x="2989" y="6537"/>
                    <a:pt x="3215" y="6466"/>
                  </a:cubicBezTo>
                  <a:lnTo>
                    <a:pt x="4323" y="6061"/>
                  </a:lnTo>
                  <a:lnTo>
                    <a:pt x="4775" y="6751"/>
                  </a:lnTo>
                  <a:cubicBezTo>
                    <a:pt x="4835" y="6835"/>
                    <a:pt x="4930" y="6894"/>
                    <a:pt x="5037" y="6894"/>
                  </a:cubicBezTo>
                  <a:lnTo>
                    <a:pt x="5061" y="6894"/>
                  </a:lnTo>
                  <a:cubicBezTo>
                    <a:pt x="5156" y="6894"/>
                    <a:pt x="5239" y="6870"/>
                    <a:pt x="5311" y="6787"/>
                  </a:cubicBezTo>
                  <a:lnTo>
                    <a:pt x="5597" y="6513"/>
                  </a:lnTo>
                  <a:lnTo>
                    <a:pt x="5597" y="8275"/>
                  </a:lnTo>
                  <a:cubicBezTo>
                    <a:pt x="5597" y="8371"/>
                    <a:pt x="5668" y="8442"/>
                    <a:pt x="5763" y="8442"/>
                  </a:cubicBezTo>
                  <a:cubicBezTo>
                    <a:pt x="5847" y="8442"/>
                    <a:pt x="5930" y="8371"/>
                    <a:pt x="5930" y="8275"/>
                  </a:cubicBezTo>
                  <a:lnTo>
                    <a:pt x="5930" y="6513"/>
                  </a:lnTo>
                  <a:lnTo>
                    <a:pt x="6204" y="6787"/>
                  </a:lnTo>
                  <a:cubicBezTo>
                    <a:pt x="6263" y="6847"/>
                    <a:pt x="6359" y="6894"/>
                    <a:pt x="6466" y="6894"/>
                  </a:cubicBezTo>
                  <a:lnTo>
                    <a:pt x="6490" y="6894"/>
                  </a:lnTo>
                  <a:cubicBezTo>
                    <a:pt x="6597" y="6882"/>
                    <a:pt x="6680" y="6835"/>
                    <a:pt x="6740" y="6751"/>
                  </a:cubicBezTo>
                  <a:lnTo>
                    <a:pt x="7204" y="6061"/>
                  </a:lnTo>
                  <a:lnTo>
                    <a:pt x="8311" y="6466"/>
                  </a:lnTo>
                  <a:cubicBezTo>
                    <a:pt x="8526" y="6537"/>
                    <a:pt x="8680" y="6751"/>
                    <a:pt x="8680" y="6990"/>
                  </a:cubicBezTo>
                  <a:lnTo>
                    <a:pt x="8680" y="8299"/>
                  </a:lnTo>
                  <a:cubicBezTo>
                    <a:pt x="8680" y="8383"/>
                    <a:pt x="8752" y="8454"/>
                    <a:pt x="8847" y="8454"/>
                  </a:cubicBezTo>
                  <a:cubicBezTo>
                    <a:pt x="8930" y="8454"/>
                    <a:pt x="9002" y="8383"/>
                    <a:pt x="9002" y="8299"/>
                  </a:cubicBezTo>
                  <a:lnTo>
                    <a:pt x="9002" y="6990"/>
                  </a:lnTo>
                  <a:cubicBezTo>
                    <a:pt x="9002" y="6751"/>
                    <a:pt x="8919" y="6525"/>
                    <a:pt x="8752" y="6358"/>
                  </a:cubicBezTo>
                  <a:lnTo>
                    <a:pt x="8799" y="6347"/>
                  </a:lnTo>
                  <a:cubicBezTo>
                    <a:pt x="8847" y="6335"/>
                    <a:pt x="8907" y="6311"/>
                    <a:pt x="8966" y="6287"/>
                  </a:cubicBezTo>
                  <a:lnTo>
                    <a:pt x="9395" y="6716"/>
                  </a:lnTo>
                  <a:lnTo>
                    <a:pt x="9395" y="8275"/>
                  </a:lnTo>
                  <a:cubicBezTo>
                    <a:pt x="9395" y="8371"/>
                    <a:pt x="9466" y="8442"/>
                    <a:pt x="9561" y="8442"/>
                  </a:cubicBezTo>
                  <a:cubicBezTo>
                    <a:pt x="9645" y="8442"/>
                    <a:pt x="9728" y="8371"/>
                    <a:pt x="9728" y="8275"/>
                  </a:cubicBezTo>
                  <a:lnTo>
                    <a:pt x="9728" y="6716"/>
                  </a:lnTo>
                  <a:lnTo>
                    <a:pt x="10157" y="6287"/>
                  </a:lnTo>
                  <a:cubicBezTo>
                    <a:pt x="10181" y="6299"/>
                    <a:pt x="10204" y="6299"/>
                    <a:pt x="10228" y="6311"/>
                  </a:cubicBezTo>
                  <a:lnTo>
                    <a:pt x="10931" y="6513"/>
                  </a:lnTo>
                  <a:cubicBezTo>
                    <a:pt x="11097" y="6549"/>
                    <a:pt x="11193" y="6704"/>
                    <a:pt x="11193" y="6870"/>
                  </a:cubicBezTo>
                  <a:lnTo>
                    <a:pt x="11193" y="8263"/>
                  </a:lnTo>
                  <a:cubicBezTo>
                    <a:pt x="11193" y="8359"/>
                    <a:pt x="11276" y="8430"/>
                    <a:pt x="11359" y="8430"/>
                  </a:cubicBezTo>
                  <a:cubicBezTo>
                    <a:pt x="11455" y="8430"/>
                    <a:pt x="11526" y="8359"/>
                    <a:pt x="11526" y="8263"/>
                  </a:cubicBezTo>
                  <a:lnTo>
                    <a:pt x="11526" y="6870"/>
                  </a:lnTo>
                  <a:cubicBezTo>
                    <a:pt x="11538" y="6597"/>
                    <a:pt x="11335" y="6311"/>
                    <a:pt x="11014" y="6228"/>
                  </a:cubicBezTo>
                  <a:lnTo>
                    <a:pt x="10323" y="6037"/>
                  </a:lnTo>
                  <a:cubicBezTo>
                    <a:pt x="10288" y="6013"/>
                    <a:pt x="10276" y="6001"/>
                    <a:pt x="10276" y="5954"/>
                  </a:cubicBezTo>
                  <a:lnTo>
                    <a:pt x="10276" y="5716"/>
                  </a:lnTo>
                  <a:cubicBezTo>
                    <a:pt x="10335" y="5680"/>
                    <a:pt x="10383" y="5632"/>
                    <a:pt x="10443" y="5585"/>
                  </a:cubicBezTo>
                  <a:cubicBezTo>
                    <a:pt x="10693" y="5346"/>
                    <a:pt x="10824" y="5025"/>
                    <a:pt x="10824" y="4680"/>
                  </a:cubicBezTo>
                  <a:lnTo>
                    <a:pt x="10824" y="4346"/>
                  </a:lnTo>
                  <a:lnTo>
                    <a:pt x="10895" y="4215"/>
                  </a:lnTo>
                  <a:cubicBezTo>
                    <a:pt x="10978" y="4072"/>
                    <a:pt x="11014" y="3906"/>
                    <a:pt x="11014" y="3739"/>
                  </a:cubicBezTo>
                  <a:lnTo>
                    <a:pt x="11014" y="2858"/>
                  </a:lnTo>
                  <a:cubicBezTo>
                    <a:pt x="11014" y="2775"/>
                    <a:pt x="10943" y="2691"/>
                    <a:pt x="10859" y="2691"/>
                  </a:cubicBezTo>
                  <a:lnTo>
                    <a:pt x="9216" y="2691"/>
                  </a:lnTo>
                  <a:cubicBezTo>
                    <a:pt x="8621" y="2691"/>
                    <a:pt x="8145" y="3180"/>
                    <a:pt x="8145" y="3775"/>
                  </a:cubicBezTo>
                  <a:lnTo>
                    <a:pt x="8145" y="3787"/>
                  </a:lnTo>
                  <a:cubicBezTo>
                    <a:pt x="8145" y="3918"/>
                    <a:pt x="8180" y="4072"/>
                    <a:pt x="8240" y="4192"/>
                  </a:cubicBezTo>
                  <a:lnTo>
                    <a:pt x="8323" y="4370"/>
                  </a:lnTo>
                  <a:lnTo>
                    <a:pt x="8323" y="4644"/>
                  </a:lnTo>
                  <a:cubicBezTo>
                    <a:pt x="8323" y="5096"/>
                    <a:pt x="8549" y="5477"/>
                    <a:pt x="8871" y="5716"/>
                  </a:cubicBezTo>
                  <a:lnTo>
                    <a:pt x="8871" y="5954"/>
                  </a:lnTo>
                  <a:cubicBezTo>
                    <a:pt x="8871" y="6001"/>
                    <a:pt x="8871" y="6013"/>
                    <a:pt x="8740" y="6049"/>
                  </a:cubicBezTo>
                  <a:lnTo>
                    <a:pt x="8395" y="6156"/>
                  </a:lnTo>
                  <a:lnTo>
                    <a:pt x="7418" y="5799"/>
                  </a:lnTo>
                  <a:cubicBezTo>
                    <a:pt x="7418" y="5751"/>
                    <a:pt x="7406" y="5704"/>
                    <a:pt x="7371" y="5656"/>
                  </a:cubicBezTo>
                  <a:lnTo>
                    <a:pt x="7061" y="5335"/>
                  </a:lnTo>
                  <a:lnTo>
                    <a:pt x="7061" y="4787"/>
                  </a:lnTo>
                  <a:cubicBezTo>
                    <a:pt x="7085" y="4751"/>
                    <a:pt x="7121" y="4727"/>
                    <a:pt x="7168" y="4692"/>
                  </a:cubicBezTo>
                  <a:cubicBezTo>
                    <a:pt x="7561" y="4323"/>
                    <a:pt x="7787" y="3787"/>
                    <a:pt x="7787" y="3251"/>
                  </a:cubicBezTo>
                  <a:lnTo>
                    <a:pt x="7787" y="2799"/>
                  </a:lnTo>
                  <a:cubicBezTo>
                    <a:pt x="7906" y="2537"/>
                    <a:pt x="7966" y="2263"/>
                    <a:pt x="7966" y="1989"/>
                  </a:cubicBezTo>
                  <a:lnTo>
                    <a:pt x="7966" y="167"/>
                  </a:lnTo>
                  <a:cubicBezTo>
                    <a:pt x="7966" y="84"/>
                    <a:pt x="7895" y="1"/>
                    <a:pt x="7799" y="1"/>
                  </a:cubicBezTo>
                  <a:close/>
                </a:path>
              </a:pathLst>
            </a:custGeom>
            <a:solidFill>
              <a:srgbClr val="657E93"/>
            </a:solidFill>
            <a:ln w="3175">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092;p106">
              <a:extLst>
                <a:ext uri="{FF2B5EF4-FFF2-40B4-BE49-F238E27FC236}">
                  <a16:creationId xmlns:a16="http://schemas.microsoft.com/office/drawing/2014/main" id="{12BCFD3B-4E6A-B967-B9B8-988CE0B821EE}"/>
                </a:ext>
              </a:extLst>
            </p:cNvPr>
            <p:cNvSpPr/>
            <p:nvPr/>
          </p:nvSpPr>
          <p:spPr>
            <a:xfrm>
              <a:off x="1639960" y="3622549"/>
              <a:ext cx="10631" cy="45135"/>
            </a:xfrm>
            <a:custGeom>
              <a:avLst/>
              <a:gdLst/>
              <a:ahLst/>
              <a:cxnLst/>
              <a:rect l="l" t="t" r="r" b="b"/>
              <a:pathLst>
                <a:path w="334" h="1418" extrusionOk="0">
                  <a:moveTo>
                    <a:pt x="167" y="1"/>
                  </a:moveTo>
                  <a:cubicBezTo>
                    <a:pt x="84" y="1"/>
                    <a:pt x="0" y="72"/>
                    <a:pt x="0" y="168"/>
                  </a:cubicBezTo>
                  <a:lnTo>
                    <a:pt x="0" y="1251"/>
                  </a:lnTo>
                  <a:cubicBezTo>
                    <a:pt x="0" y="1334"/>
                    <a:pt x="84" y="1418"/>
                    <a:pt x="167" y="1418"/>
                  </a:cubicBezTo>
                  <a:cubicBezTo>
                    <a:pt x="262" y="1418"/>
                    <a:pt x="334" y="1334"/>
                    <a:pt x="334" y="1251"/>
                  </a:cubicBezTo>
                  <a:lnTo>
                    <a:pt x="334" y="168"/>
                  </a:lnTo>
                  <a:cubicBezTo>
                    <a:pt x="334" y="72"/>
                    <a:pt x="262" y="1"/>
                    <a:pt x="167" y="1"/>
                  </a:cubicBezTo>
                  <a:close/>
                </a:path>
              </a:pathLst>
            </a:custGeom>
            <a:solidFill>
              <a:srgbClr val="657E93"/>
            </a:solidFill>
            <a:ln w="3175">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093;p106">
              <a:extLst>
                <a:ext uri="{FF2B5EF4-FFF2-40B4-BE49-F238E27FC236}">
                  <a16:creationId xmlns:a16="http://schemas.microsoft.com/office/drawing/2014/main" id="{EBB5B6AE-9985-6309-EFE7-264932E3C931}"/>
                </a:ext>
              </a:extLst>
            </p:cNvPr>
            <p:cNvSpPr/>
            <p:nvPr/>
          </p:nvSpPr>
          <p:spPr>
            <a:xfrm>
              <a:off x="1444014" y="3446466"/>
              <a:ext cx="91734" cy="30589"/>
            </a:xfrm>
            <a:custGeom>
              <a:avLst/>
              <a:gdLst/>
              <a:ahLst/>
              <a:cxnLst/>
              <a:rect l="l" t="t" r="r" b="b"/>
              <a:pathLst>
                <a:path w="2882" h="961" extrusionOk="0">
                  <a:moveTo>
                    <a:pt x="1169" y="1"/>
                  </a:moveTo>
                  <a:cubicBezTo>
                    <a:pt x="820" y="1"/>
                    <a:pt x="503" y="37"/>
                    <a:pt x="298" y="68"/>
                  </a:cubicBezTo>
                  <a:cubicBezTo>
                    <a:pt x="120" y="104"/>
                    <a:pt x="1" y="247"/>
                    <a:pt x="1" y="413"/>
                  </a:cubicBezTo>
                  <a:lnTo>
                    <a:pt x="1" y="794"/>
                  </a:lnTo>
                  <a:cubicBezTo>
                    <a:pt x="1" y="890"/>
                    <a:pt x="72" y="961"/>
                    <a:pt x="167" y="961"/>
                  </a:cubicBezTo>
                  <a:cubicBezTo>
                    <a:pt x="251" y="961"/>
                    <a:pt x="322" y="890"/>
                    <a:pt x="322" y="794"/>
                  </a:cubicBezTo>
                  <a:lnTo>
                    <a:pt x="322" y="413"/>
                  </a:lnTo>
                  <a:cubicBezTo>
                    <a:pt x="322" y="413"/>
                    <a:pt x="322" y="401"/>
                    <a:pt x="346" y="401"/>
                  </a:cubicBezTo>
                  <a:cubicBezTo>
                    <a:pt x="514" y="373"/>
                    <a:pt x="820" y="331"/>
                    <a:pt x="1157" y="331"/>
                  </a:cubicBezTo>
                  <a:cubicBezTo>
                    <a:pt x="1250" y="331"/>
                    <a:pt x="1346" y="334"/>
                    <a:pt x="1441" y="342"/>
                  </a:cubicBezTo>
                  <a:cubicBezTo>
                    <a:pt x="1977" y="366"/>
                    <a:pt x="2346" y="497"/>
                    <a:pt x="2584" y="735"/>
                  </a:cubicBezTo>
                  <a:cubicBezTo>
                    <a:pt x="2614" y="765"/>
                    <a:pt x="2659" y="779"/>
                    <a:pt x="2703" y="779"/>
                  </a:cubicBezTo>
                  <a:cubicBezTo>
                    <a:pt x="2748" y="779"/>
                    <a:pt x="2793" y="765"/>
                    <a:pt x="2822" y="735"/>
                  </a:cubicBezTo>
                  <a:cubicBezTo>
                    <a:pt x="2882" y="675"/>
                    <a:pt x="2882" y="556"/>
                    <a:pt x="2822" y="497"/>
                  </a:cubicBezTo>
                  <a:cubicBezTo>
                    <a:pt x="2428" y="102"/>
                    <a:pt x="1753" y="1"/>
                    <a:pt x="1169" y="1"/>
                  </a:cubicBezTo>
                  <a:close/>
                </a:path>
              </a:pathLst>
            </a:custGeom>
            <a:solidFill>
              <a:srgbClr val="657E93"/>
            </a:solidFill>
            <a:ln w="3175">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094;p106">
              <a:extLst>
                <a:ext uri="{FF2B5EF4-FFF2-40B4-BE49-F238E27FC236}">
                  <a16:creationId xmlns:a16="http://schemas.microsoft.com/office/drawing/2014/main" id="{E7DC8D79-FEE7-D21E-4FA5-8D73002DF681}"/>
                </a:ext>
              </a:extLst>
            </p:cNvPr>
            <p:cNvSpPr/>
            <p:nvPr/>
          </p:nvSpPr>
          <p:spPr>
            <a:xfrm>
              <a:off x="1420524" y="3633944"/>
              <a:ext cx="11013" cy="33740"/>
            </a:xfrm>
            <a:custGeom>
              <a:avLst/>
              <a:gdLst/>
              <a:ahLst/>
              <a:cxnLst/>
              <a:rect l="l" t="t" r="r" b="b"/>
              <a:pathLst>
                <a:path w="346" h="1060" extrusionOk="0">
                  <a:moveTo>
                    <a:pt x="167" y="0"/>
                  </a:moveTo>
                  <a:cubicBezTo>
                    <a:pt x="84" y="0"/>
                    <a:pt x="1" y="72"/>
                    <a:pt x="1" y="167"/>
                  </a:cubicBezTo>
                  <a:lnTo>
                    <a:pt x="1" y="893"/>
                  </a:lnTo>
                  <a:cubicBezTo>
                    <a:pt x="1" y="976"/>
                    <a:pt x="84" y="1060"/>
                    <a:pt x="167" y="1060"/>
                  </a:cubicBezTo>
                  <a:cubicBezTo>
                    <a:pt x="262" y="1060"/>
                    <a:pt x="334" y="976"/>
                    <a:pt x="334" y="893"/>
                  </a:cubicBezTo>
                  <a:lnTo>
                    <a:pt x="334" y="167"/>
                  </a:lnTo>
                  <a:cubicBezTo>
                    <a:pt x="346" y="72"/>
                    <a:pt x="262" y="0"/>
                    <a:pt x="167" y="0"/>
                  </a:cubicBezTo>
                  <a:close/>
                </a:path>
              </a:pathLst>
            </a:custGeom>
            <a:solidFill>
              <a:srgbClr val="657E93"/>
            </a:solidFill>
            <a:ln w="3175">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095;p106">
              <a:extLst>
                <a:ext uri="{FF2B5EF4-FFF2-40B4-BE49-F238E27FC236}">
                  <a16:creationId xmlns:a16="http://schemas.microsoft.com/office/drawing/2014/main" id="{E41F579F-0431-150B-A7EB-28695469FE72}"/>
                </a:ext>
              </a:extLst>
            </p:cNvPr>
            <p:cNvSpPr/>
            <p:nvPr/>
          </p:nvSpPr>
          <p:spPr>
            <a:xfrm>
              <a:off x="1547494" y="3633944"/>
              <a:ext cx="11013" cy="33740"/>
            </a:xfrm>
            <a:custGeom>
              <a:avLst/>
              <a:gdLst/>
              <a:ahLst/>
              <a:cxnLst/>
              <a:rect l="l" t="t" r="r" b="b"/>
              <a:pathLst>
                <a:path w="346" h="1060" extrusionOk="0">
                  <a:moveTo>
                    <a:pt x="167" y="0"/>
                  </a:moveTo>
                  <a:cubicBezTo>
                    <a:pt x="83" y="0"/>
                    <a:pt x="0" y="72"/>
                    <a:pt x="0" y="167"/>
                  </a:cubicBezTo>
                  <a:lnTo>
                    <a:pt x="0" y="893"/>
                  </a:lnTo>
                  <a:cubicBezTo>
                    <a:pt x="0" y="976"/>
                    <a:pt x="83" y="1060"/>
                    <a:pt x="167" y="1060"/>
                  </a:cubicBezTo>
                  <a:cubicBezTo>
                    <a:pt x="262" y="1060"/>
                    <a:pt x="333" y="976"/>
                    <a:pt x="333" y="893"/>
                  </a:cubicBezTo>
                  <a:lnTo>
                    <a:pt x="333" y="167"/>
                  </a:lnTo>
                  <a:cubicBezTo>
                    <a:pt x="345" y="72"/>
                    <a:pt x="274" y="0"/>
                    <a:pt x="167" y="0"/>
                  </a:cubicBezTo>
                  <a:close/>
                </a:path>
              </a:pathLst>
            </a:custGeom>
            <a:solidFill>
              <a:srgbClr val="657E93"/>
            </a:solidFill>
            <a:ln w="3175">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11518;p101">
            <a:extLst>
              <a:ext uri="{FF2B5EF4-FFF2-40B4-BE49-F238E27FC236}">
                <a16:creationId xmlns:a16="http://schemas.microsoft.com/office/drawing/2014/main" id="{F2D5EC28-EA23-5483-2D04-F06C73480881}"/>
              </a:ext>
            </a:extLst>
          </p:cNvPr>
          <p:cNvGrpSpPr/>
          <p:nvPr/>
        </p:nvGrpSpPr>
        <p:grpSpPr>
          <a:xfrm>
            <a:off x="1303023" y="3303805"/>
            <a:ext cx="373627" cy="367925"/>
            <a:chOff x="7964906" y="2434073"/>
            <a:chExt cx="373627" cy="367925"/>
          </a:xfrm>
        </p:grpSpPr>
        <p:sp>
          <p:nvSpPr>
            <p:cNvPr id="56" name="Google Shape;11519;p101">
              <a:extLst>
                <a:ext uri="{FF2B5EF4-FFF2-40B4-BE49-F238E27FC236}">
                  <a16:creationId xmlns:a16="http://schemas.microsoft.com/office/drawing/2014/main" id="{C94827E7-574A-8E8C-2C64-312BD92A9EEB}"/>
                </a:ext>
              </a:extLst>
            </p:cNvPr>
            <p:cNvSpPr/>
            <p:nvPr/>
          </p:nvSpPr>
          <p:spPr>
            <a:xfrm>
              <a:off x="8252397" y="2622942"/>
              <a:ext cx="46699" cy="46317"/>
            </a:xfrm>
            <a:custGeom>
              <a:avLst/>
              <a:gdLst/>
              <a:ahLst/>
              <a:cxnLst/>
              <a:rect l="l" t="t" r="r" b="b"/>
              <a:pathLst>
                <a:path w="1466" h="1454" extrusionOk="0">
                  <a:moveTo>
                    <a:pt x="715" y="334"/>
                  </a:moveTo>
                  <a:cubicBezTo>
                    <a:pt x="941" y="358"/>
                    <a:pt x="1108" y="513"/>
                    <a:pt x="1108" y="727"/>
                  </a:cubicBezTo>
                  <a:cubicBezTo>
                    <a:pt x="1108" y="929"/>
                    <a:pt x="929" y="1108"/>
                    <a:pt x="715" y="1108"/>
                  </a:cubicBezTo>
                  <a:cubicBezTo>
                    <a:pt x="513" y="1108"/>
                    <a:pt x="334" y="929"/>
                    <a:pt x="334" y="727"/>
                  </a:cubicBezTo>
                  <a:cubicBezTo>
                    <a:pt x="334" y="513"/>
                    <a:pt x="513" y="334"/>
                    <a:pt x="715" y="334"/>
                  </a:cubicBezTo>
                  <a:close/>
                  <a:moveTo>
                    <a:pt x="739" y="1"/>
                  </a:moveTo>
                  <a:cubicBezTo>
                    <a:pt x="334" y="13"/>
                    <a:pt x="1" y="334"/>
                    <a:pt x="1" y="727"/>
                  </a:cubicBezTo>
                  <a:cubicBezTo>
                    <a:pt x="1" y="1132"/>
                    <a:pt x="334" y="1453"/>
                    <a:pt x="739" y="1453"/>
                  </a:cubicBezTo>
                  <a:cubicBezTo>
                    <a:pt x="1132" y="1453"/>
                    <a:pt x="1465" y="1132"/>
                    <a:pt x="1465" y="727"/>
                  </a:cubicBezTo>
                  <a:cubicBezTo>
                    <a:pt x="1465" y="322"/>
                    <a:pt x="1132" y="1"/>
                    <a:pt x="739" y="1"/>
                  </a:cubicBezTo>
                  <a:close/>
                </a:path>
              </a:pathLst>
            </a:custGeom>
            <a:solidFill>
              <a:srgbClr val="657E93"/>
            </a:solidFill>
            <a:ln w="3175">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520;p101">
              <a:extLst>
                <a:ext uri="{FF2B5EF4-FFF2-40B4-BE49-F238E27FC236}">
                  <a16:creationId xmlns:a16="http://schemas.microsoft.com/office/drawing/2014/main" id="{636C0D94-4697-4AD6-3FD6-99026A877297}"/>
                </a:ext>
              </a:extLst>
            </p:cNvPr>
            <p:cNvSpPr/>
            <p:nvPr/>
          </p:nvSpPr>
          <p:spPr>
            <a:xfrm>
              <a:off x="7964906" y="2434073"/>
              <a:ext cx="373627" cy="367925"/>
            </a:xfrm>
            <a:custGeom>
              <a:avLst/>
              <a:gdLst/>
              <a:ahLst/>
              <a:cxnLst/>
              <a:rect l="l" t="t" r="r" b="b"/>
              <a:pathLst>
                <a:path w="11729" h="11550" extrusionOk="0">
                  <a:moveTo>
                    <a:pt x="2525" y="358"/>
                  </a:moveTo>
                  <a:cubicBezTo>
                    <a:pt x="2835" y="358"/>
                    <a:pt x="3096" y="608"/>
                    <a:pt x="3096" y="929"/>
                  </a:cubicBezTo>
                  <a:lnTo>
                    <a:pt x="3096" y="941"/>
                  </a:lnTo>
                  <a:cubicBezTo>
                    <a:pt x="3096" y="1251"/>
                    <a:pt x="2835" y="1501"/>
                    <a:pt x="2525" y="1501"/>
                  </a:cubicBezTo>
                  <a:lnTo>
                    <a:pt x="2299" y="1501"/>
                  </a:lnTo>
                  <a:cubicBezTo>
                    <a:pt x="2227" y="1501"/>
                    <a:pt x="2168" y="1441"/>
                    <a:pt x="2168" y="1370"/>
                  </a:cubicBezTo>
                  <a:lnTo>
                    <a:pt x="2168" y="489"/>
                  </a:lnTo>
                  <a:cubicBezTo>
                    <a:pt x="2168" y="417"/>
                    <a:pt x="2227" y="358"/>
                    <a:pt x="2299" y="358"/>
                  </a:cubicBezTo>
                  <a:close/>
                  <a:moveTo>
                    <a:pt x="5704" y="358"/>
                  </a:moveTo>
                  <a:cubicBezTo>
                    <a:pt x="5787" y="358"/>
                    <a:pt x="5847" y="417"/>
                    <a:pt x="5847" y="512"/>
                  </a:cubicBezTo>
                  <a:lnTo>
                    <a:pt x="5847" y="1358"/>
                  </a:lnTo>
                  <a:cubicBezTo>
                    <a:pt x="5847" y="1429"/>
                    <a:pt x="5787" y="1501"/>
                    <a:pt x="5704" y="1501"/>
                  </a:cubicBezTo>
                  <a:lnTo>
                    <a:pt x="5490" y="1501"/>
                  </a:lnTo>
                  <a:cubicBezTo>
                    <a:pt x="5180" y="1501"/>
                    <a:pt x="4918" y="1251"/>
                    <a:pt x="4918" y="941"/>
                  </a:cubicBezTo>
                  <a:lnTo>
                    <a:pt x="4918" y="929"/>
                  </a:lnTo>
                  <a:cubicBezTo>
                    <a:pt x="4918" y="608"/>
                    <a:pt x="5180" y="358"/>
                    <a:pt x="5490" y="358"/>
                  </a:cubicBezTo>
                  <a:close/>
                  <a:moveTo>
                    <a:pt x="5478" y="0"/>
                  </a:moveTo>
                  <a:cubicBezTo>
                    <a:pt x="4966" y="0"/>
                    <a:pt x="4561" y="405"/>
                    <a:pt x="4561" y="905"/>
                  </a:cubicBezTo>
                  <a:lnTo>
                    <a:pt x="4561" y="929"/>
                  </a:lnTo>
                  <a:cubicBezTo>
                    <a:pt x="4561" y="1429"/>
                    <a:pt x="4966" y="1834"/>
                    <a:pt x="5478" y="1834"/>
                  </a:cubicBezTo>
                  <a:lnTo>
                    <a:pt x="5692" y="1834"/>
                  </a:lnTo>
                  <a:cubicBezTo>
                    <a:pt x="5966" y="1834"/>
                    <a:pt x="6168" y="1620"/>
                    <a:pt x="6168" y="1358"/>
                  </a:cubicBezTo>
                  <a:lnTo>
                    <a:pt x="6168" y="1084"/>
                  </a:lnTo>
                  <a:lnTo>
                    <a:pt x="6561" y="1084"/>
                  </a:lnTo>
                  <a:cubicBezTo>
                    <a:pt x="6930" y="1084"/>
                    <a:pt x="7228" y="1382"/>
                    <a:pt x="7228" y="1763"/>
                  </a:cubicBezTo>
                  <a:lnTo>
                    <a:pt x="7228" y="2667"/>
                  </a:lnTo>
                  <a:cubicBezTo>
                    <a:pt x="6966" y="2715"/>
                    <a:pt x="6740" y="2918"/>
                    <a:pt x="6692" y="3215"/>
                  </a:cubicBezTo>
                  <a:lnTo>
                    <a:pt x="6466" y="4953"/>
                  </a:lnTo>
                  <a:cubicBezTo>
                    <a:pt x="6383" y="5668"/>
                    <a:pt x="5775" y="6204"/>
                    <a:pt x="5061" y="6204"/>
                  </a:cubicBezTo>
                  <a:lnTo>
                    <a:pt x="4323" y="6204"/>
                  </a:lnTo>
                  <a:cubicBezTo>
                    <a:pt x="4239" y="6204"/>
                    <a:pt x="4168" y="6287"/>
                    <a:pt x="4168" y="6370"/>
                  </a:cubicBezTo>
                  <a:cubicBezTo>
                    <a:pt x="4168" y="6466"/>
                    <a:pt x="4239" y="6537"/>
                    <a:pt x="4323" y="6537"/>
                  </a:cubicBezTo>
                  <a:lnTo>
                    <a:pt x="5061" y="6537"/>
                  </a:lnTo>
                  <a:cubicBezTo>
                    <a:pt x="5954" y="6537"/>
                    <a:pt x="6704" y="5870"/>
                    <a:pt x="6811" y="4989"/>
                  </a:cubicBezTo>
                  <a:lnTo>
                    <a:pt x="7037" y="3251"/>
                  </a:lnTo>
                  <a:cubicBezTo>
                    <a:pt x="7049" y="3093"/>
                    <a:pt x="7189" y="2988"/>
                    <a:pt x="7335" y="2988"/>
                  </a:cubicBezTo>
                  <a:cubicBezTo>
                    <a:pt x="7343" y="2988"/>
                    <a:pt x="7351" y="2988"/>
                    <a:pt x="7359" y="2989"/>
                  </a:cubicBezTo>
                  <a:cubicBezTo>
                    <a:pt x="7526" y="3013"/>
                    <a:pt x="7633" y="3156"/>
                    <a:pt x="7621" y="3322"/>
                  </a:cubicBezTo>
                  <a:lnTo>
                    <a:pt x="7395" y="5061"/>
                  </a:lnTo>
                  <a:cubicBezTo>
                    <a:pt x="7240" y="6239"/>
                    <a:pt x="6252" y="7120"/>
                    <a:pt x="5061" y="7120"/>
                  </a:cubicBezTo>
                  <a:lnTo>
                    <a:pt x="4442" y="7120"/>
                  </a:lnTo>
                  <a:cubicBezTo>
                    <a:pt x="4359" y="7120"/>
                    <a:pt x="4287" y="7192"/>
                    <a:pt x="4287" y="7275"/>
                  </a:cubicBezTo>
                  <a:lnTo>
                    <a:pt x="4287" y="8156"/>
                  </a:lnTo>
                  <a:cubicBezTo>
                    <a:pt x="4287" y="8323"/>
                    <a:pt x="4144" y="8454"/>
                    <a:pt x="3989" y="8454"/>
                  </a:cubicBezTo>
                  <a:cubicBezTo>
                    <a:pt x="3823" y="8454"/>
                    <a:pt x="3692" y="8323"/>
                    <a:pt x="3692" y="8156"/>
                  </a:cubicBezTo>
                  <a:lnTo>
                    <a:pt x="3692" y="7275"/>
                  </a:lnTo>
                  <a:cubicBezTo>
                    <a:pt x="3692" y="7192"/>
                    <a:pt x="3608" y="7120"/>
                    <a:pt x="3525" y="7120"/>
                  </a:cubicBezTo>
                  <a:lnTo>
                    <a:pt x="2918" y="7120"/>
                  </a:lnTo>
                  <a:cubicBezTo>
                    <a:pt x="1727" y="7120"/>
                    <a:pt x="727" y="6227"/>
                    <a:pt x="572" y="5061"/>
                  </a:cubicBezTo>
                  <a:lnTo>
                    <a:pt x="358" y="3322"/>
                  </a:lnTo>
                  <a:cubicBezTo>
                    <a:pt x="334" y="3156"/>
                    <a:pt x="441" y="3013"/>
                    <a:pt x="608" y="2989"/>
                  </a:cubicBezTo>
                  <a:cubicBezTo>
                    <a:pt x="616" y="2988"/>
                    <a:pt x="625" y="2988"/>
                    <a:pt x="633" y="2988"/>
                  </a:cubicBezTo>
                  <a:cubicBezTo>
                    <a:pt x="789" y="2988"/>
                    <a:pt x="918" y="3093"/>
                    <a:pt x="930" y="3251"/>
                  </a:cubicBezTo>
                  <a:lnTo>
                    <a:pt x="1156" y="4989"/>
                  </a:lnTo>
                  <a:cubicBezTo>
                    <a:pt x="1263" y="5882"/>
                    <a:pt x="2025" y="6537"/>
                    <a:pt x="2918" y="6537"/>
                  </a:cubicBezTo>
                  <a:lnTo>
                    <a:pt x="3644" y="6537"/>
                  </a:lnTo>
                  <a:cubicBezTo>
                    <a:pt x="3727" y="6537"/>
                    <a:pt x="3811" y="6466"/>
                    <a:pt x="3811" y="6370"/>
                  </a:cubicBezTo>
                  <a:cubicBezTo>
                    <a:pt x="3811" y="6287"/>
                    <a:pt x="3727" y="6204"/>
                    <a:pt x="3644" y="6204"/>
                  </a:cubicBezTo>
                  <a:lnTo>
                    <a:pt x="2918" y="6204"/>
                  </a:lnTo>
                  <a:cubicBezTo>
                    <a:pt x="2203" y="6204"/>
                    <a:pt x="1584" y="5668"/>
                    <a:pt x="1501" y="4953"/>
                  </a:cubicBezTo>
                  <a:lnTo>
                    <a:pt x="1275" y="3215"/>
                  </a:lnTo>
                  <a:cubicBezTo>
                    <a:pt x="1251" y="2929"/>
                    <a:pt x="1025" y="2727"/>
                    <a:pt x="775" y="2679"/>
                  </a:cubicBezTo>
                  <a:lnTo>
                    <a:pt x="775" y="1775"/>
                  </a:lnTo>
                  <a:cubicBezTo>
                    <a:pt x="775" y="1405"/>
                    <a:pt x="1072" y="1108"/>
                    <a:pt x="1441" y="1108"/>
                  </a:cubicBezTo>
                  <a:lnTo>
                    <a:pt x="1822" y="1108"/>
                  </a:lnTo>
                  <a:lnTo>
                    <a:pt x="1822" y="1370"/>
                  </a:lnTo>
                  <a:cubicBezTo>
                    <a:pt x="1822" y="1644"/>
                    <a:pt x="2037" y="1846"/>
                    <a:pt x="2299" y="1846"/>
                  </a:cubicBezTo>
                  <a:lnTo>
                    <a:pt x="2525" y="1846"/>
                  </a:lnTo>
                  <a:cubicBezTo>
                    <a:pt x="3037" y="1846"/>
                    <a:pt x="3430" y="1441"/>
                    <a:pt x="3430" y="941"/>
                  </a:cubicBezTo>
                  <a:lnTo>
                    <a:pt x="3430" y="929"/>
                  </a:lnTo>
                  <a:cubicBezTo>
                    <a:pt x="3430" y="417"/>
                    <a:pt x="3037" y="12"/>
                    <a:pt x="2525" y="12"/>
                  </a:cubicBezTo>
                  <a:lnTo>
                    <a:pt x="2299" y="12"/>
                  </a:lnTo>
                  <a:cubicBezTo>
                    <a:pt x="2037" y="12"/>
                    <a:pt x="1822" y="227"/>
                    <a:pt x="1822" y="489"/>
                  </a:cubicBezTo>
                  <a:lnTo>
                    <a:pt x="1822" y="762"/>
                  </a:lnTo>
                  <a:lnTo>
                    <a:pt x="1441" y="762"/>
                  </a:lnTo>
                  <a:cubicBezTo>
                    <a:pt x="870" y="762"/>
                    <a:pt x="429" y="1227"/>
                    <a:pt x="429" y="1775"/>
                  </a:cubicBezTo>
                  <a:lnTo>
                    <a:pt x="429" y="2715"/>
                  </a:lnTo>
                  <a:cubicBezTo>
                    <a:pt x="156" y="2810"/>
                    <a:pt x="1" y="3084"/>
                    <a:pt x="25" y="3382"/>
                  </a:cubicBezTo>
                  <a:lnTo>
                    <a:pt x="251" y="5120"/>
                  </a:lnTo>
                  <a:cubicBezTo>
                    <a:pt x="418" y="6466"/>
                    <a:pt x="1561" y="7478"/>
                    <a:pt x="2918" y="7478"/>
                  </a:cubicBezTo>
                  <a:lnTo>
                    <a:pt x="3358" y="7478"/>
                  </a:lnTo>
                  <a:lnTo>
                    <a:pt x="3358" y="8192"/>
                  </a:lnTo>
                  <a:cubicBezTo>
                    <a:pt x="3358" y="8466"/>
                    <a:pt x="3549" y="8728"/>
                    <a:pt x="3823" y="8799"/>
                  </a:cubicBezTo>
                  <a:lnTo>
                    <a:pt x="3823" y="9418"/>
                  </a:lnTo>
                  <a:cubicBezTo>
                    <a:pt x="3823" y="10597"/>
                    <a:pt x="4775" y="11550"/>
                    <a:pt x="5954" y="11550"/>
                  </a:cubicBezTo>
                  <a:lnTo>
                    <a:pt x="7799" y="11550"/>
                  </a:lnTo>
                  <a:cubicBezTo>
                    <a:pt x="8966" y="11550"/>
                    <a:pt x="9919" y="10597"/>
                    <a:pt x="9919" y="9418"/>
                  </a:cubicBezTo>
                  <a:lnTo>
                    <a:pt x="9919" y="8454"/>
                  </a:lnTo>
                  <a:cubicBezTo>
                    <a:pt x="10335" y="8430"/>
                    <a:pt x="10740" y="8252"/>
                    <a:pt x="11038" y="7930"/>
                  </a:cubicBezTo>
                  <a:cubicBezTo>
                    <a:pt x="11633" y="7335"/>
                    <a:pt x="11728" y="6382"/>
                    <a:pt x="11264" y="5668"/>
                  </a:cubicBezTo>
                  <a:cubicBezTo>
                    <a:pt x="11235" y="5624"/>
                    <a:pt x="11184" y="5598"/>
                    <a:pt x="11129" y="5598"/>
                  </a:cubicBezTo>
                  <a:cubicBezTo>
                    <a:pt x="11095" y="5598"/>
                    <a:pt x="11058" y="5609"/>
                    <a:pt x="11026" y="5632"/>
                  </a:cubicBezTo>
                  <a:cubicBezTo>
                    <a:pt x="10955" y="5668"/>
                    <a:pt x="10919" y="5775"/>
                    <a:pt x="10978" y="5870"/>
                  </a:cubicBezTo>
                  <a:cubicBezTo>
                    <a:pt x="11609" y="6799"/>
                    <a:pt x="10966" y="8109"/>
                    <a:pt x="9740" y="8109"/>
                  </a:cubicBezTo>
                  <a:cubicBezTo>
                    <a:pt x="8478" y="8109"/>
                    <a:pt x="7823" y="6549"/>
                    <a:pt x="8728" y="5632"/>
                  </a:cubicBezTo>
                  <a:cubicBezTo>
                    <a:pt x="9013" y="5347"/>
                    <a:pt x="9379" y="5201"/>
                    <a:pt x="9749" y="5201"/>
                  </a:cubicBezTo>
                  <a:cubicBezTo>
                    <a:pt x="10029" y="5201"/>
                    <a:pt x="10311" y="5285"/>
                    <a:pt x="10562" y="5454"/>
                  </a:cubicBezTo>
                  <a:cubicBezTo>
                    <a:pt x="10587" y="5466"/>
                    <a:pt x="10618" y="5473"/>
                    <a:pt x="10649" y="5473"/>
                  </a:cubicBezTo>
                  <a:cubicBezTo>
                    <a:pt x="10704" y="5473"/>
                    <a:pt x="10762" y="5452"/>
                    <a:pt x="10800" y="5406"/>
                  </a:cubicBezTo>
                  <a:cubicBezTo>
                    <a:pt x="10847" y="5334"/>
                    <a:pt x="10836" y="5227"/>
                    <a:pt x="10752" y="5168"/>
                  </a:cubicBezTo>
                  <a:cubicBezTo>
                    <a:pt x="10439" y="4961"/>
                    <a:pt x="10099" y="4867"/>
                    <a:pt x="9768" y="4867"/>
                  </a:cubicBezTo>
                  <a:cubicBezTo>
                    <a:pt x="8839" y="4867"/>
                    <a:pt x="7978" y="5606"/>
                    <a:pt x="7978" y="6668"/>
                  </a:cubicBezTo>
                  <a:cubicBezTo>
                    <a:pt x="7978" y="7609"/>
                    <a:pt x="8692" y="8371"/>
                    <a:pt x="9585" y="8454"/>
                  </a:cubicBezTo>
                  <a:lnTo>
                    <a:pt x="9585" y="9406"/>
                  </a:lnTo>
                  <a:cubicBezTo>
                    <a:pt x="9585" y="10395"/>
                    <a:pt x="8776" y="11192"/>
                    <a:pt x="7799" y="11192"/>
                  </a:cubicBezTo>
                  <a:lnTo>
                    <a:pt x="5954" y="11192"/>
                  </a:lnTo>
                  <a:cubicBezTo>
                    <a:pt x="4966" y="11192"/>
                    <a:pt x="4168" y="10395"/>
                    <a:pt x="4168" y="9406"/>
                  </a:cubicBezTo>
                  <a:lnTo>
                    <a:pt x="4168" y="8787"/>
                  </a:lnTo>
                  <a:cubicBezTo>
                    <a:pt x="4430" y="8704"/>
                    <a:pt x="4620" y="8466"/>
                    <a:pt x="4620" y="8168"/>
                  </a:cubicBezTo>
                  <a:lnTo>
                    <a:pt x="4620" y="7478"/>
                  </a:lnTo>
                  <a:lnTo>
                    <a:pt x="5073" y="7478"/>
                  </a:lnTo>
                  <a:cubicBezTo>
                    <a:pt x="6418" y="7478"/>
                    <a:pt x="7573" y="6466"/>
                    <a:pt x="7740" y="5120"/>
                  </a:cubicBezTo>
                  <a:lnTo>
                    <a:pt x="7954" y="3382"/>
                  </a:lnTo>
                  <a:cubicBezTo>
                    <a:pt x="7990" y="3096"/>
                    <a:pt x="7823" y="2834"/>
                    <a:pt x="7573" y="2727"/>
                  </a:cubicBezTo>
                  <a:lnTo>
                    <a:pt x="7573" y="1763"/>
                  </a:lnTo>
                  <a:cubicBezTo>
                    <a:pt x="7573" y="1191"/>
                    <a:pt x="7109" y="751"/>
                    <a:pt x="6561" y="751"/>
                  </a:cubicBezTo>
                  <a:lnTo>
                    <a:pt x="6168" y="751"/>
                  </a:lnTo>
                  <a:lnTo>
                    <a:pt x="6168" y="477"/>
                  </a:lnTo>
                  <a:cubicBezTo>
                    <a:pt x="6168" y="215"/>
                    <a:pt x="5966" y="0"/>
                    <a:pt x="5692" y="0"/>
                  </a:cubicBezTo>
                  <a:close/>
                </a:path>
              </a:pathLst>
            </a:custGeom>
            <a:solidFill>
              <a:srgbClr val="657E93"/>
            </a:solidFill>
            <a:ln w="3175">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12133;p102">
            <a:extLst>
              <a:ext uri="{FF2B5EF4-FFF2-40B4-BE49-F238E27FC236}">
                <a16:creationId xmlns:a16="http://schemas.microsoft.com/office/drawing/2014/main" id="{002173CD-EDDF-1C23-AB68-EBEC38272B94}"/>
              </a:ext>
            </a:extLst>
          </p:cNvPr>
          <p:cNvGrpSpPr/>
          <p:nvPr/>
        </p:nvGrpSpPr>
        <p:grpSpPr>
          <a:xfrm>
            <a:off x="4131228" y="3250412"/>
            <a:ext cx="205752" cy="431378"/>
            <a:chOff x="2749016" y="4291176"/>
            <a:chExt cx="150831" cy="336926"/>
          </a:xfrm>
        </p:grpSpPr>
        <p:sp>
          <p:nvSpPr>
            <p:cNvPr id="59" name="Google Shape;12134;p102">
              <a:extLst>
                <a:ext uri="{FF2B5EF4-FFF2-40B4-BE49-F238E27FC236}">
                  <a16:creationId xmlns:a16="http://schemas.microsoft.com/office/drawing/2014/main" id="{AD2D0946-68E8-F61F-80E0-B8DAE0186C30}"/>
                </a:ext>
              </a:extLst>
            </p:cNvPr>
            <p:cNvSpPr/>
            <p:nvPr/>
          </p:nvSpPr>
          <p:spPr>
            <a:xfrm>
              <a:off x="2799399" y="4307472"/>
              <a:ext cx="51942" cy="114865"/>
            </a:xfrm>
            <a:custGeom>
              <a:avLst/>
              <a:gdLst/>
              <a:ahLst/>
              <a:cxnLst/>
              <a:rect l="l" t="t" r="r" b="b"/>
              <a:pathLst>
                <a:path w="1632" h="3609" extrusionOk="0">
                  <a:moveTo>
                    <a:pt x="810" y="1"/>
                  </a:moveTo>
                  <a:cubicBezTo>
                    <a:pt x="727" y="1"/>
                    <a:pt x="667" y="72"/>
                    <a:pt x="667" y="144"/>
                  </a:cubicBezTo>
                  <a:lnTo>
                    <a:pt x="667" y="489"/>
                  </a:lnTo>
                  <a:cubicBezTo>
                    <a:pt x="298" y="525"/>
                    <a:pt x="1" y="846"/>
                    <a:pt x="1" y="1215"/>
                  </a:cubicBezTo>
                  <a:cubicBezTo>
                    <a:pt x="1" y="1620"/>
                    <a:pt x="322" y="1942"/>
                    <a:pt x="727" y="1942"/>
                  </a:cubicBezTo>
                  <a:lnTo>
                    <a:pt x="894" y="1942"/>
                  </a:lnTo>
                  <a:cubicBezTo>
                    <a:pt x="1132" y="1942"/>
                    <a:pt x="1322" y="2144"/>
                    <a:pt x="1322" y="2382"/>
                  </a:cubicBezTo>
                  <a:cubicBezTo>
                    <a:pt x="1322" y="2620"/>
                    <a:pt x="1132" y="2811"/>
                    <a:pt x="894" y="2811"/>
                  </a:cubicBezTo>
                  <a:lnTo>
                    <a:pt x="632" y="2811"/>
                  </a:lnTo>
                  <a:cubicBezTo>
                    <a:pt x="441" y="2811"/>
                    <a:pt x="298" y="2656"/>
                    <a:pt x="298" y="2466"/>
                  </a:cubicBezTo>
                  <a:cubicBezTo>
                    <a:pt x="298" y="2382"/>
                    <a:pt x="215" y="2323"/>
                    <a:pt x="144" y="2323"/>
                  </a:cubicBezTo>
                  <a:cubicBezTo>
                    <a:pt x="48" y="2323"/>
                    <a:pt x="1" y="2394"/>
                    <a:pt x="1" y="2466"/>
                  </a:cubicBezTo>
                  <a:cubicBezTo>
                    <a:pt x="1" y="2823"/>
                    <a:pt x="298" y="3120"/>
                    <a:pt x="644" y="3120"/>
                  </a:cubicBezTo>
                  <a:lnTo>
                    <a:pt x="667" y="3120"/>
                  </a:lnTo>
                  <a:lnTo>
                    <a:pt x="667" y="3466"/>
                  </a:lnTo>
                  <a:cubicBezTo>
                    <a:pt x="667" y="3549"/>
                    <a:pt x="739" y="3609"/>
                    <a:pt x="810" y="3609"/>
                  </a:cubicBezTo>
                  <a:cubicBezTo>
                    <a:pt x="906" y="3609"/>
                    <a:pt x="965" y="3537"/>
                    <a:pt x="965" y="3466"/>
                  </a:cubicBezTo>
                  <a:lnTo>
                    <a:pt x="965" y="3120"/>
                  </a:lnTo>
                  <a:cubicBezTo>
                    <a:pt x="1334" y="3097"/>
                    <a:pt x="1632" y="2763"/>
                    <a:pt x="1632" y="2394"/>
                  </a:cubicBezTo>
                  <a:cubicBezTo>
                    <a:pt x="1632" y="1989"/>
                    <a:pt x="1298" y="1668"/>
                    <a:pt x="906" y="1668"/>
                  </a:cubicBezTo>
                  <a:lnTo>
                    <a:pt x="739" y="1668"/>
                  </a:lnTo>
                  <a:cubicBezTo>
                    <a:pt x="501" y="1668"/>
                    <a:pt x="310" y="1477"/>
                    <a:pt x="310" y="1239"/>
                  </a:cubicBezTo>
                  <a:cubicBezTo>
                    <a:pt x="310" y="1001"/>
                    <a:pt x="501" y="799"/>
                    <a:pt x="739" y="799"/>
                  </a:cubicBezTo>
                  <a:lnTo>
                    <a:pt x="989" y="799"/>
                  </a:lnTo>
                  <a:cubicBezTo>
                    <a:pt x="1191" y="799"/>
                    <a:pt x="1334" y="953"/>
                    <a:pt x="1334" y="1144"/>
                  </a:cubicBezTo>
                  <a:lnTo>
                    <a:pt x="1334" y="1311"/>
                  </a:lnTo>
                  <a:cubicBezTo>
                    <a:pt x="1322" y="1382"/>
                    <a:pt x="1394" y="1453"/>
                    <a:pt x="1489" y="1453"/>
                  </a:cubicBezTo>
                  <a:cubicBezTo>
                    <a:pt x="1572" y="1453"/>
                    <a:pt x="1632" y="1382"/>
                    <a:pt x="1632" y="1311"/>
                  </a:cubicBezTo>
                  <a:lnTo>
                    <a:pt x="1632" y="1144"/>
                  </a:lnTo>
                  <a:cubicBezTo>
                    <a:pt x="1632" y="787"/>
                    <a:pt x="1334" y="489"/>
                    <a:pt x="977" y="489"/>
                  </a:cubicBezTo>
                  <a:lnTo>
                    <a:pt x="965" y="489"/>
                  </a:lnTo>
                  <a:lnTo>
                    <a:pt x="965" y="144"/>
                  </a:lnTo>
                  <a:cubicBezTo>
                    <a:pt x="965" y="60"/>
                    <a:pt x="894" y="1"/>
                    <a:pt x="810" y="1"/>
                  </a:cubicBezTo>
                  <a:close/>
                </a:path>
              </a:pathLst>
            </a:custGeom>
            <a:solidFill>
              <a:srgbClr val="657E93"/>
            </a:solidFill>
            <a:ln w="3175">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135;p102">
              <a:extLst>
                <a:ext uri="{FF2B5EF4-FFF2-40B4-BE49-F238E27FC236}">
                  <a16:creationId xmlns:a16="http://schemas.microsoft.com/office/drawing/2014/main" id="{230A678E-CEC1-F6A4-F525-96BFA0268253}"/>
                </a:ext>
              </a:extLst>
            </p:cNvPr>
            <p:cNvSpPr/>
            <p:nvPr/>
          </p:nvSpPr>
          <p:spPr>
            <a:xfrm>
              <a:off x="2750894" y="4291176"/>
              <a:ext cx="147075" cy="336926"/>
            </a:xfrm>
            <a:custGeom>
              <a:avLst/>
              <a:gdLst/>
              <a:ahLst/>
              <a:cxnLst/>
              <a:rect l="l" t="t" r="r" b="b"/>
              <a:pathLst>
                <a:path w="4621" h="10586" extrusionOk="0">
                  <a:moveTo>
                    <a:pt x="2310" y="299"/>
                  </a:moveTo>
                  <a:cubicBezTo>
                    <a:pt x="3406" y="299"/>
                    <a:pt x="4323" y="1192"/>
                    <a:pt x="4323" y="2311"/>
                  </a:cubicBezTo>
                  <a:cubicBezTo>
                    <a:pt x="4323" y="3418"/>
                    <a:pt x="3430" y="4323"/>
                    <a:pt x="2310" y="4323"/>
                  </a:cubicBezTo>
                  <a:cubicBezTo>
                    <a:pt x="1203" y="4311"/>
                    <a:pt x="298" y="3418"/>
                    <a:pt x="298" y="2311"/>
                  </a:cubicBezTo>
                  <a:cubicBezTo>
                    <a:pt x="298" y="1215"/>
                    <a:pt x="1191" y="299"/>
                    <a:pt x="2310" y="299"/>
                  </a:cubicBezTo>
                  <a:close/>
                  <a:moveTo>
                    <a:pt x="4299" y="7288"/>
                  </a:moveTo>
                  <a:lnTo>
                    <a:pt x="4299" y="7621"/>
                  </a:lnTo>
                  <a:lnTo>
                    <a:pt x="3620" y="7621"/>
                  </a:lnTo>
                  <a:cubicBezTo>
                    <a:pt x="3525" y="7621"/>
                    <a:pt x="3465" y="7704"/>
                    <a:pt x="3465" y="7776"/>
                  </a:cubicBezTo>
                  <a:cubicBezTo>
                    <a:pt x="3465" y="7859"/>
                    <a:pt x="3549" y="7919"/>
                    <a:pt x="3620" y="7919"/>
                  </a:cubicBezTo>
                  <a:lnTo>
                    <a:pt x="3787" y="7919"/>
                  </a:lnTo>
                  <a:lnTo>
                    <a:pt x="3727" y="8442"/>
                  </a:lnTo>
                  <a:lnTo>
                    <a:pt x="882" y="8442"/>
                  </a:lnTo>
                  <a:lnTo>
                    <a:pt x="822" y="7919"/>
                  </a:lnTo>
                  <a:lnTo>
                    <a:pt x="2894" y="7919"/>
                  </a:lnTo>
                  <a:cubicBezTo>
                    <a:pt x="2977" y="7919"/>
                    <a:pt x="3037" y="7847"/>
                    <a:pt x="3037" y="7776"/>
                  </a:cubicBezTo>
                  <a:cubicBezTo>
                    <a:pt x="3037" y="7680"/>
                    <a:pt x="2965" y="7621"/>
                    <a:pt x="2894" y="7621"/>
                  </a:cubicBezTo>
                  <a:lnTo>
                    <a:pt x="298" y="7621"/>
                  </a:lnTo>
                  <a:lnTo>
                    <a:pt x="298" y="7288"/>
                  </a:lnTo>
                  <a:close/>
                  <a:moveTo>
                    <a:pt x="3692" y="8776"/>
                  </a:moveTo>
                  <a:lnTo>
                    <a:pt x="3608" y="9455"/>
                  </a:lnTo>
                  <a:lnTo>
                    <a:pt x="1013" y="9455"/>
                  </a:lnTo>
                  <a:lnTo>
                    <a:pt x="929" y="8776"/>
                  </a:lnTo>
                  <a:close/>
                  <a:moveTo>
                    <a:pt x="3573" y="9764"/>
                  </a:moveTo>
                  <a:lnTo>
                    <a:pt x="3501" y="10288"/>
                  </a:lnTo>
                  <a:lnTo>
                    <a:pt x="1120" y="10288"/>
                  </a:lnTo>
                  <a:lnTo>
                    <a:pt x="1060" y="9764"/>
                  </a:lnTo>
                  <a:close/>
                  <a:moveTo>
                    <a:pt x="2310" y="1"/>
                  </a:moveTo>
                  <a:cubicBezTo>
                    <a:pt x="1048" y="1"/>
                    <a:pt x="1" y="1049"/>
                    <a:pt x="1" y="2311"/>
                  </a:cubicBezTo>
                  <a:cubicBezTo>
                    <a:pt x="1" y="3537"/>
                    <a:pt x="953" y="4549"/>
                    <a:pt x="2156" y="4621"/>
                  </a:cubicBezTo>
                  <a:lnTo>
                    <a:pt x="2156" y="6966"/>
                  </a:lnTo>
                  <a:lnTo>
                    <a:pt x="155" y="6966"/>
                  </a:lnTo>
                  <a:cubicBezTo>
                    <a:pt x="60" y="6966"/>
                    <a:pt x="1" y="7049"/>
                    <a:pt x="1" y="7121"/>
                  </a:cubicBezTo>
                  <a:lnTo>
                    <a:pt x="1" y="7788"/>
                  </a:lnTo>
                  <a:cubicBezTo>
                    <a:pt x="1" y="7883"/>
                    <a:pt x="72" y="7942"/>
                    <a:pt x="155" y="7942"/>
                  </a:cubicBezTo>
                  <a:lnTo>
                    <a:pt x="513" y="7942"/>
                  </a:lnTo>
                  <a:lnTo>
                    <a:pt x="822" y="10455"/>
                  </a:lnTo>
                  <a:cubicBezTo>
                    <a:pt x="834" y="10526"/>
                    <a:pt x="894" y="10586"/>
                    <a:pt x="965" y="10586"/>
                  </a:cubicBezTo>
                  <a:lnTo>
                    <a:pt x="3620" y="10586"/>
                  </a:lnTo>
                  <a:cubicBezTo>
                    <a:pt x="3692" y="10586"/>
                    <a:pt x="3763" y="10526"/>
                    <a:pt x="3763" y="10455"/>
                  </a:cubicBezTo>
                  <a:lnTo>
                    <a:pt x="4084" y="7942"/>
                  </a:lnTo>
                  <a:lnTo>
                    <a:pt x="4442" y="7942"/>
                  </a:lnTo>
                  <a:cubicBezTo>
                    <a:pt x="4525" y="7942"/>
                    <a:pt x="4585" y="7859"/>
                    <a:pt x="4585" y="7788"/>
                  </a:cubicBezTo>
                  <a:lnTo>
                    <a:pt x="4585" y="7121"/>
                  </a:lnTo>
                  <a:cubicBezTo>
                    <a:pt x="4620" y="7026"/>
                    <a:pt x="4549" y="6966"/>
                    <a:pt x="4465" y="6966"/>
                  </a:cubicBezTo>
                  <a:lnTo>
                    <a:pt x="2453" y="6966"/>
                  </a:lnTo>
                  <a:lnTo>
                    <a:pt x="2453" y="4621"/>
                  </a:lnTo>
                  <a:cubicBezTo>
                    <a:pt x="3668" y="4549"/>
                    <a:pt x="4620" y="3537"/>
                    <a:pt x="4620" y="2311"/>
                  </a:cubicBezTo>
                  <a:cubicBezTo>
                    <a:pt x="4620" y="1037"/>
                    <a:pt x="3573" y="1"/>
                    <a:pt x="2310" y="1"/>
                  </a:cubicBezTo>
                  <a:close/>
                </a:path>
              </a:pathLst>
            </a:custGeom>
            <a:solidFill>
              <a:srgbClr val="657E93"/>
            </a:solidFill>
            <a:ln w="3175">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136;p102">
              <a:extLst>
                <a:ext uri="{FF2B5EF4-FFF2-40B4-BE49-F238E27FC236}">
                  <a16:creationId xmlns:a16="http://schemas.microsoft.com/office/drawing/2014/main" id="{EF7A8BB3-E55D-4D2A-1F15-AD2437B5F7BC}"/>
                </a:ext>
              </a:extLst>
            </p:cNvPr>
            <p:cNvSpPr/>
            <p:nvPr/>
          </p:nvSpPr>
          <p:spPr>
            <a:xfrm>
              <a:off x="2749016" y="4443917"/>
              <a:ext cx="69734" cy="52706"/>
            </a:xfrm>
            <a:custGeom>
              <a:avLst/>
              <a:gdLst/>
              <a:ahLst/>
              <a:cxnLst/>
              <a:rect l="l" t="t" r="r" b="b"/>
              <a:pathLst>
                <a:path w="2191" h="1656" extrusionOk="0">
                  <a:moveTo>
                    <a:pt x="1107" y="310"/>
                  </a:moveTo>
                  <a:cubicBezTo>
                    <a:pt x="1381" y="310"/>
                    <a:pt x="1643" y="441"/>
                    <a:pt x="1786" y="667"/>
                  </a:cubicBezTo>
                  <a:lnTo>
                    <a:pt x="417" y="667"/>
                  </a:lnTo>
                  <a:cubicBezTo>
                    <a:pt x="572" y="441"/>
                    <a:pt x="822" y="310"/>
                    <a:pt x="1107" y="310"/>
                  </a:cubicBezTo>
                  <a:close/>
                  <a:moveTo>
                    <a:pt x="1786" y="976"/>
                  </a:moveTo>
                  <a:cubicBezTo>
                    <a:pt x="1619" y="1203"/>
                    <a:pt x="1369" y="1334"/>
                    <a:pt x="1107" y="1334"/>
                  </a:cubicBezTo>
                  <a:cubicBezTo>
                    <a:pt x="822" y="1334"/>
                    <a:pt x="572" y="1203"/>
                    <a:pt x="417" y="976"/>
                  </a:cubicBezTo>
                  <a:close/>
                  <a:moveTo>
                    <a:pt x="1107" y="0"/>
                  </a:moveTo>
                  <a:cubicBezTo>
                    <a:pt x="607" y="0"/>
                    <a:pt x="179" y="310"/>
                    <a:pt x="12" y="774"/>
                  </a:cubicBezTo>
                  <a:cubicBezTo>
                    <a:pt x="0" y="798"/>
                    <a:pt x="0" y="846"/>
                    <a:pt x="12" y="881"/>
                  </a:cubicBezTo>
                  <a:cubicBezTo>
                    <a:pt x="179" y="1334"/>
                    <a:pt x="607" y="1655"/>
                    <a:pt x="1107" y="1655"/>
                  </a:cubicBezTo>
                  <a:cubicBezTo>
                    <a:pt x="1596" y="1655"/>
                    <a:pt x="2024" y="1334"/>
                    <a:pt x="2191" y="881"/>
                  </a:cubicBezTo>
                  <a:lnTo>
                    <a:pt x="2191" y="846"/>
                  </a:lnTo>
                  <a:lnTo>
                    <a:pt x="2191" y="822"/>
                  </a:lnTo>
                  <a:lnTo>
                    <a:pt x="2191" y="798"/>
                  </a:lnTo>
                  <a:lnTo>
                    <a:pt x="2191" y="774"/>
                  </a:lnTo>
                  <a:cubicBezTo>
                    <a:pt x="2024" y="310"/>
                    <a:pt x="1596" y="0"/>
                    <a:pt x="1107" y="0"/>
                  </a:cubicBezTo>
                  <a:close/>
                </a:path>
              </a:pathLst>
            </a:custGeom>
            <a:solidFill>
              <a:srgbClr val="657E93"/>
            </a:solidFill>
            <a:ln w="3175">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137;p102">
              <a:extLst>
                <a:ext uri="{FF2B5EF4-FFF2-40B4-BE49-F238E27FC236}">
                  <a16:creationId xmlns:a16="http://schemas.microsoft.com/office/drawing/2014/main" id="{AC69328B-F417-DC16-713F-D088C377CB7E}"/>
                </a:ext>
              </a:extLst>
            </p:cNvPr>
            <p:cNvSpPr/>
            <p:nvPr/>
          </p:nvSpPr>
          <p:spPr>
            <a:xfrm>
              <a:off x="2829731" y="4443917"/>
              <a:ext cx="70116" cy="52706"/>
            </a:xfrm>
            <a:custGeom>
              <a:avLst/>
              <a:gdLst/>
              <a:ahLst/>
              <a:cxnLst/>
              <a:rect l="l" t="t" r="r" b="b"/>
              <a:pathLst>
                <a:path w="2203" h="1656" extrusionOk="0">
                  <a:moveTo>
                    <a:pt x="1096" y="310"/>
                  </a:moveTo>
                  <a:cubicBezTo>
                    <a:pt x="1381" y="310"/>
                    <a:pt x="1631" y="441"/>
                    <a:pt x="1786" y="667"/>
                  </a:cubicBezTo>
                  <a:lnTo>
                    <a:pt x="417" y="667"/>
                  </a:lnTo>
                  <a:cubicBezTo>
                    <a:pt x="560" y="441"/>
                    <a:pt x="810" y="310"/>
                    <a:pt x="1096" y="310"/>
                  </a:cubicBezTo>
                  <a:close/>
                  <a:moveTo>
                    <a:pt x="1786" y="976"/>
                  </a:moveTo>
                  <a:cubicBezTo>
                    <a:pt x="1631" y="1203"/>
                    <a:pt x="1381" y="1334"/>
                    <a:pt x="1096" y="1334"/>
                  </a:cubicBezTo>
                  <a:cubicBezTo>
                    <a:pt x="810" y="1334"/>
                    <a:pt x="560" y="1203"/>
                    <a:pt x="417" y="976"/>
                  </a:cubicBezTo>
                  <a:close/>
                  <a:moveTo>
                    <a:pt x="1096" y="0"/>
                  </a:moveTo>
                  <a:cubicBezTo>
                    <a:pt x="607" y="0"/>
                    <a:pt x="179" y="310"/>
                    <a:pt x="12" y="774"/>
                  </a:cubicBezTo>
                  <a:cubicBezTo>
                    <a:pt x="0" y="798"/>
                    <a:pt x="0" y="846"/>
                    <a:pt x="12" y="881"/>
                  </a:cubicBezTo>
                  <a:cubicBezTo>
                    <a:pt x="179" y="1334"/>
                    <a:pt x="607" y="1655"/>
                    <a:pt x="1096" y="1655"/>
                  </a:cubicBezTo>
                  <a:cubicBezTo>
                    <a:pt x="1584" y="1655"/>
                    <a:pt x="2024" y="1334"/>
                    <a:pt x="2179" y="881"/>
                  </a:cubicBezTo>
                  <a:cubicBezTo>
                    <a:pt x="2203" y="846"/>
                    <a:pt x="2203" y="822"/>
                    <a:pt x="2179" y="774"/>
                  </a:cubicBezTo>
                  <a:cubicBezTo>
                    <a:pt x="2024" y="310"/>
                    <a:pt x="1584" y="0"/>
                    <a:pt x="1096" y="0"/>
                  </a:cubicBezTo>
                  <a:close/>
                </a:path>
              </a:pathLst>
            </a:custGeom>
            <a:solidFill>
              <a:srgbClr val="657E93"/>
            </a:solidFill>
            <a:ln w="3175">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3"/>
        <p:cNvGrpSpPr/>
        <p:nvPr/>
      </p:nvGrpSpPr>
      <p:grpSpPr>
        <a:xfrm>
          <a:off x="0" y="0"/>
          <a:ext cx="0" cy="0"/>
          <a:chOff x="0" y="0"/>
          <a:chExt cx="0" cy="0"/>
        </a:xfrm>
      </p:grpSpPr>
      <p:sp>
        <p:nvSpPr>
          <p:cNvPr id="1504" name="Google Shape;1504;p67"/>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Data</a:t>
            </a:r>
            <a:endParaRPr b="1" dirty="0"/>
          </a:p>
        </p:txBody>
      </p:sp>
      <p:graphicFrame>
        <p:nvGraphicFramePr>
          <p:cNvPr id="1505" name="Google Shape;1505;p67"/>
          <p:cNvGraphicFramePr/>
          <p:nvPr>
            <p:extLst>
              <p:ext uri="{D42A27DB-BD31-4B8C-83A1-F6EECF244321}">
                <p14:modId xmlns:p14="http://schemas.microsoft.com/office/powerpoint/2010/main" val="4018159861"/>
              </p:ext>
            </p:extLst>
          </p:nvPr>
        </p:nvGraphicFramePr>
        <p:xfrm>
          <a:off x="2939950" y="1372875"/>
          <a:ext cx="5484050" cy="3578130"/>
        </p:xfrm>
        <a:graphic>
          <a:graphicData uri="http://schemas.openxmlformats.org/drawingml/2006/table">
            <a:tbl>
              <a:tblPr>
                <a:noFill/>
                <a:tableStyleId>{F6474A31-9E6B-4679-B6E1-BAC6BE645A4B}</a:tableStyleId>
              </a:tblPr>
              <a:tblGrid>
                <a:gridCol w="1898875">
                  <a:extLst>
                    <a:ext uri="{9D8B030D-6E8A-4147-A177-3AD203B41FA5}">
                      <a16:colId xmlns:a16="http://schemas.microsoft.com/office/drawing/2014/main" val="20000"/>
                    </a:ext>
                  </a:extLst>
                </a:gridCol>
                <a:gridCol w="3585175">
                  <a:extLst>
                    <a:ext uri="{9D8B030D-6E8A-4147-A177-3AD203B41FA5}">
                      <a16:colId xmlns:a16="http://schemas.microsoft.com/office/drawing/2014/main" val="20001"/>
                    </a:ext>
                  </a:extLst>
                </a:gridCol>
              </a:tblGrid>
              <a:tr h="423425">
                <a:tc>
                  <a:txBody>
                    <a:bodyPr/>
                    <a:lstStyle/>
                    <a:p>
                      <a:pPr marL="0" lvl="0" indent="0" algn="ctr" rtl="0">
                        <a:spcBef>
                          <a:spcPts val="0"/>
                        </a:spcBef>
                        <a:spcAft>
                          <a:spcPts val="0"/>
                        </a:spcAft>
                        <a:buNone/>
                      </a:pPr>
                      <a:r>
                        <a:rPr lang="en" sz="2000" b="1" dirty="0">
                          <a:solidFill>
                            <a:schemeClr val="dk1"/>
                          </a:solidFill>
                          <a:latin typeface="Asap"/>
                          <a:ea typeface="Asap"/>
                          <a:cs typeface="Asap"/>
                          <a:sym typeface="Asap"/>
                        </a:rPr>
                        <a:t>Variable</a:t>
                      </a:r>
                      <a:endParaRPr sz="2000" b="1" dirty="0">
                        <a:solidFill>
                          <a:schemeClr val="dk1"/>
                        </a:solidFill>
                        <a:latin typeface="Asap"/>
                        <a:ea typeface="Asap"/>
                        <a:cs typeface="Asap"/>
                        <a:sym typeface="Asap"/>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2000" b="1" dirty="0">
                          <a:solidFill>
                            <a:schemeClr val="dk1"/>
                          </a:solidFill>
                          <a:latin typeface="Asap"/>
                          <a:ea typeface="Asap"/>
                          <a:cs typeface="Asap"/>
                          <a:sym typeface="Asap"/>
                        </a:rPr>
                        <a:t>Description</a:t>
                      </a:r>
                      <a:endParaRPr sz="2000" b="1" dirty="0">
                        <a:solidFill>
                          <a:schemeClr val="dk1"/>
                        </a:solidFill>
                        <a:latin typeface="Asap"/>
                        <a:ea typeface="Asap"/>
                        <a:cs typeface="Asap"/>
                        <a:sym typeface="Asap"/>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42500">
                <a:tc>
                  <a:txBody>
                    <a:bodyPr/>
                    <a:lstStyle/>
                    <a:p>
                      <a:pPr marL="0" lvl="0" indent="0" algn="ctr" rtl="0">
                        <a:spcBef>
                          <a:spcPts val="0"/>
                        </a:spcBef>
                        <a:spcAft>
                          <a:spcPts val="0"/>
                        </a:spcAft>
                        <a:buNone/>
                      </a:pPr>
                      <a:r>
                        <a:rPr lang="en-US" sz="1800" b="1" dirty="0">
                          <a:solidFill>
                            <a:schemeClr val="dk1"/>
                          </a:solidFill>
                          <a:latin typeface="Asap"/>
                          <a:ea typeface="Asap"/>
                          <a:cs typeface="Asap"/>
                          <a:sym typeface="Asap"/>
                        </a:rPr>
                        <a:t>D</a:t>
                      </a:r>
                      <a:r>
                        <a:rPr lang="ro-RO" sz="1800" b="1" dirty="0">
                          <a:solidFill>
                            <a:schemeClr val="dk1"/>
                          </a:solidFill>
                          <a:latin typeface="Asap"/>
                          <a:ea typeface="Asap"/>
                          <a:cs typeface="Asap"/>
                          <a:sym typeface="Asap"/>
                        </a:rPr>
                        <a:t>emographics </a:t>
                      </a:r>
                      <a:endParaRPr sz="1800" b="1" dirty="0">
                        <a:solidFill>
                          <a:schemeClr val="dk1"/>
                        </a:solidFill>
                        <a:latin typeface="Asap"/>
                        <a:ea typeface="Asap"/>
                        <a:cs typeface="Asap"/>
                        <a:sym typeface="Asap"/>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a:solidFill>
                            <a:schemeClr val="dk1"/>
                          </a:solidFill>
                          <a:latin typeface="Assistant"/>
                          <a:ea typeface="Assistant"/>
                          <a:cs typeface="Assistant"/>
                          <a:sym typeface="Assistant"/>
                        </a:rPr>
                        <a:t>A</a:t>
                      </a:r>
                      <a:r>
                        <a:rPr lang="ro-RO" dirty="0">
                          <a:solidFill>
                            <a:schemeClr val="dk1"/>
                          </a:solidFill>
                          <a:latin typeface="Assistant"/>
                          <a:ea typeface="Assistant"/>
                          <a:cs typeface="Assistant"/>
                          <a:sym typeface="Assistant"/>
                        </a:rPr>
                        <a:t>ge, gender, marital status</a:t>
                      </a:r>
                      <a:endParaRPr dirty="0">
                        <a:solidFill>
                          <a:schemeClr val="dk1"/>
                        </a:solidFill>
                        <a:latin typeface="Assistant"/>
                        <a:ea typeface="Assistant"/>
                        <a:cs typeface="Assistant"/>
                        <a:sym typeface="Assistan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42500">
                <a:tc>
                  <a:txBody>
                    <a:bodyPr/>
                    <a:lstStyle/>
                    <a:p>
                      <a:pPr marL="0" lvl="0" indent="0" algn="ctr" rtl="0">
                        <a:spcBef>
                          <a:spcPts val="0"/>
                        </a:spcBef>
                        <a:spcAft>
                          <a:spcPts val="0"/>
                        </a:spcAft>
                        <a:buNone/>
                      </a:pPr>
                      <a:r>
                        <a:rPr lang="en-US" sz="1800" b="1" dirty="0">
                          <a:solidFill>
                            <a:schemeClr val="dk1"/>
                          </a:solidFill>
                          <a:latin typeface="Asap"/>
                          <a:ea typeface="Asap"/>
                          <a:cs typeface="Asap"/>
                          <a:sym typeface="Asap"/>
                        </a:rPr>
                        <a:t>S</a:t>
                      </a:r>
                      <a:r>
                        <a:rPr lang="ro-RO" sz="1800" b="1" dirty="0">
                          <a:solidFill>
                            <a:schemeClr val="dk1"/>
                          </a:solidFill>
                          <a:latin typeface="Asap"/>
                          <a:ea typeface="Asap"/>
                          <a:cs typeface="Asap"/>
                          <a:sym typeface="Asap"/>
                        </a:rPr>
                        <a:t>ocio-</a:t>
                      </a:r>
                      <a:r>
                        <a:rPr lang="en-US" sz="1800" b="1" dirty="0">
                          <a:solidFill>
                            <a:schemeClr val="dk1"/>
                          </a:solidFill>
                          <a:latin typeface="Asap"/>
                          <a:ea typeface="Asap"/>
                          <a:cs typeface="Asap"/>
                          <a:sym typeface="Asap"/>
                        </a:rPr>
                        <a:t>E</a:t>
                      </a:r>
                      <a:r>
                        <a:rPr lang="ro-RO" sz="1800" b="1" dirty="0">
                          <a:solidFill>
                            <a:schemeClr val="dk1"/>
                          </a:solidFill>
                          <a:latin typeface="Asap"/>
                          <a:ea typeface="Asap"/>
                          <a:cs typeface="Asap"/>
                          <a:sym typeface="Asap"/>
                        </a:rPr>
                        <a:t>conomics</a:t>
                      </a:r>
                      <a:endParaRPr sz="1800" b="1" dirty="0">
                        <a:solidFill>
                          <a:schemeClr val="dk1"/>
                        </a:solidFill>
                        <a:latin typeface="Asap"/>
                        <a:ea typeface="Asap"/>
                        <a:cs typeface="Asap"/>
                        <a:sym typeface="Asap"/>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a:solidFill>
                            <a:schemeClr val="dk1"/>
                          </a:solidFill>
                          <a:latin typeface="Assistant"/>
                          <a:ea typeface="Assistant"/>
                          <a:cs typeface="Assistant"/>
                          <a:sym typeface="Assistant"/>
                        </a:rPr>
                        <a:t>E</a:t>
                      </a:r>
                      <a:r>
                        <a:rPr lang="ro-RO" dirty="0">
                          <a:solidFill>
                            <a:schemeClr val="dk1"/>
                          </a:solidFill>
                          <a:latin typeface="Assistant"/>
                          <a:ea typeface="Assistant"/>
                          <a:cs typeface="Assistant"/>
                          <a:sym typeface="Assistant"/>
                        </a:rPr>
                        <a:t>ducation, income, insurance coverage</a:t>
                      </a:r>
                      <a:endParaRPr dirty="0">
                        <a:solidFill>
                          <a:schemeClr val="dk1"/>
                        </a:solidFill>
                        <a:latin typeface="Assistant"/>
                        <a:ea typeface="Assistant"/>
                        <a:cs typeface="Assistant"/>
                        <a:sym typeface="Assistan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42500">
                <a:tc>
                  <a:txBody>
                    <a:bodyPr/>
                    <a:lstStyle/>
                    <a:p>
                      <a:pPr marL="0" lvl="0" indent="0" algn="ctr" rtl="0">
                        <a:spcBef>
                          <a:spcPts val="0"/>
                        </a:spcBef>
                        <a:spcAft>
                          <a:spcPts val="0"/>
                        </a:spcAft>
                        <a:buNone/>
                      </a:pPr>
                      <a:r>
                        <a:rPr lang="en-US" sz="1800" b="1" dirty="0">
                          <a:solidFill>
                            <a:schemeClr val="dk1"/>
                          </a:solidFill>
                          <a:latin typeface="Asap"/>
                          <a:ea typeface="Asap"/>
                          <a:cs typeface="Asap"/>
                          <a:sym typeface="Asap"/>
                        </a:rPr>
                        <a:t>S</a:t>
                      </a:r>
                      <a:r>
                        <a:rPr lang="ro-RO" sz="1800" b="1" dirty="0">
                          <a:solidFill>
                            <a:schemeClr val="dk1"/>
                          </a:solidFill>
                          <a:latin typeface="Asap"/>
                          <a:ea typeface="Asap"/>
                          <a:cs typeface="Asap"/>
                          <a:sym typeface="Asap"/>
                        </a:rPr>
                        <a:t>elf-</a:t>
                      </a:r>
                      <a:r>
                        <a:rPr lang="en-US" sz="1800" b="1" dirty="0">
                          <a:solidFill>
                            <a:schemeClr val="dk1"/>
                          </a:solidFill>
                          <a:latin typeface="Asap"/>
                          <a:ea typeface="Asap"/>
                          <a:cs typeface="Asap"/>
                          <a:sym typeface="Asap"/>
                        </a:rPr>
                        <a:t>R</a:t>
                      </a:r>
                      <a:r>
                        <a:rPr lang="ro-RO" sz="1800" b="1" dirty="0">
                          <a:solidFill>
                            <a:schemeClr val="dk1"/>
                          </a:solidFill>
                          <a:latin typeface="Asap"/>
                          <a:ea typeface="Asap"/>
                          <a:cs typeface="Asap"/>
                          <a:sym typeface="Asap"/>
                        </a:rPr>
                        <a:t>eported </a:t>
                      </a:r>
                      <a:r>
                        <a:rPr lang="en-US" sz="1800" b="1" dirty="0">
                          <a:solidFill>
                            <a:schemeClr val="dk1"/>
                          </a:solidFill>
                          <a:latin typeface="Asap"/>
                          <a:ea typeface="Asap"/>
                          <a:cs typeface="Asap"/>
                          <a:sym typeface="Asap"/>
                        </a:rPr>
                        <a:t>H</a:t>
                      </a:r>
                      <a:r>
                        <a:rPr lang="ro-RO" sz="1800" b="1" dirty="0">
                          <a:solidFill>
                            <a:schemeClr val="dk1"/>
                          </a:solidFill>
                          <a:latin typeface="Asap"/>
                          <a:ea typeface="Asap"/>
                          <a:cs typeface="Asap"/>
                          <a:sym typeface="Asap"/>
                        </a:rPr>
                        <a:t>ealth </a:t>
                      </a:r>
                      <a:r>
                        <a:rPr lang="en-US" sz="1800" b="1" dirty="0">
                          <a:solidFill>
                            <a:schemeClr val="dk1"/>
                          </a:solidFill>
                          <a:latin typeface="Asap"/>
                          <a:ea typeface="Asap"/>
                          <a:cs typeface="Asap"/>
                          <a:sym typeface="Asap"/>
                        </a:rPr>
                        <a:t>S</a:t>
                      </a:r>
                      <a:r>
                        <a:rPr lang="ro-RO" sz="1800" b="1" dirty="0">
                          <a:solidFill>
                            <a:schemeClr val="dk1"/>
                          </a:solidFill>
                          <a:latin typeface="Asap"/>
                          <a:ea typeface="Asap"/>
                          <a:cs typeface="Asap"/>
                          <a:sym typeface="Asap"/>
                        </a:rPr>
                        <a:t>tatus</a:t>
                      </a:r>
                      <a:endParaRPr sz="1800" b="1" dirty="0">
                        <a:solidFill>
                          <a:schemeClr val="dk1"/>
                        </a:solidFill>
                        <a:latin typeface="Asap"/>
                        <a:ea typeface="Asap"/>
                        <a:cs typeface="Asap"/>
                        <a:sym typeface="Asap"/>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a:solidFill>
                            <a:schemeClr val="dk1"/>
                          </a:solidFill>
                          <a:latin typeface="Assistant"/>
                          <a:ea typeface="Assistant"/>
                          <a:cs typeface="Assistant"/>
                          <a:sym typeface="Assistant"/>
                        </a:rPr>
                        <a:t>Self-evaluation of physical and mental health status</a:t>
                      </a:r>
                      <a:endParaRPr dirty="0">
                        <a:solidFill>
                          <a:schemeClr val="dk1"/>
                        </a:solidFill>
                        <a:latin typeface="Assistant"/>
                        <a:ea typeface="Assistant"/>
                        <a:cs typeface="Assistant"/>
                        <a:sym typeface="Assistan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42500">
                <a:tc>
                  <a:txBody>
                    <a:bodyPr/>
                    <a:lstStyle/>
                    <a:p>
                      <a:pPr marL="0" lvl="0" indent="0" algn="ctr" rtl="0">
                        <a:spcBef>
                          <a:spcPts val="0"/>
                        </a:spcBef>
                        <a:spcAft>
                          <a:spcPts val="0"/>
                        </a:spcAft>
                        <a:buNone/>
                      </a:pPr>
                      <a:r>
                        <a:rPr lang="en-US" sz="1800" b="1">
                          <a:solidFill>
                            <a:schemeClr val="dk1"/>
                          </a:solidFill>
                          <a:latin typeface="Asap"/>
                          <a:ea typeface="Asap"/>
                          <a:cs typeface="Asap"/>
                          <a:sym typeface="Asap"/>
                        </a:rPr>
                        <a:t>D</a:t>
                      </a:r>
                      <a:r>
                        <a:rPr lang="ro-RO" sz="1800" b="1">
                          <a:solidFill>
                            <a:schemeClr val="dk1"/>
                          </a:solidFill>
                          <a:latin typeface="Asap"/>
                          <a:ea typeface="Asap"/>
                          <a:cs typeface="Asap"/>
                          <a:sym typeface="Asap"/>
                        </a:rPr>
                        <a:t>iagnoses</a:t>
                      </a:r>
                      <a:r>
                        <a:rPr lang="ro-RO" sz="2000" b="1">
                          <a:solidFill>
                            <a:schemeClr val="dk1"/>
                          </a:solidFill>
                          <a:latin typeface="Asap"/>
                          <a:ea typeface="Asap"/>
                          <a:cs typeface="Asap"/>
                          <a:sym typeface="Asap"/>
                        </a:rPr>
                        <a:t> </a:t>
                      </a:r>
                      <a:endParaRPr sz="2000" b="1" dirty="0">
                        <a:solidFill>
                          <a:schemeClr val="dk1"/>
                        </a:solidFill>
                        <a:latin typeface="Asap"/>
                        <a:ea typeface="Asap"/>
                        <a:cs typeface="Asap"/>
                        <a:sym typeface="Asap"/>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a:solidFill>
                            <a:schemeClr val="dk1"/>
                          </a:solidFill>
                          <a:latin typeface="Assistant"/>
                          <a:ea typeface="Assistant"/>
                          <a:cs typeface="Assistant"/>
                          <a:sym typeface="Assistant"/>
                        </a:rPr>
                        <a:t>Stroke, cancer, heart disease, diabetes</a:t>
                      </a:r>
                      <a:endParaRPr dirty="0">
                        <a:solidFill>
                          <a:schemeClr val="dk1"/>
                        </a:solidFill>
                        <a:latin typeface="Assistant"/>
                        <a:ea typeface="Assistant"/>
                        <a:cs typeface="Assistant"/>
                        <a:sym typeface="Assistan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42500">
                <a:tc>
                  <a:txBody>
                    <a:bodyPr/>
                    <a:lstStyle/>
                    <a:p>
                      <a:pPr marL="0" lvl="0" indent="0" algn="ctr" rtl="0">
                        <a:spcBef>
                          <a:spcPts val="0"/>
                        </a:spcBef>
                        <a:spcAft>
                          <a:spcPts val="0"/>
                        </a:spcAft>
                        <a:buNone/>
                      </a:pPr>
                      <a:r>
                        <a:rPr lang="en-US" sz="1800" b="1" dirty="0">
                          <a:solidFill>
                            <a:schemeClr val="dk1"/>
                          </a:solidFill>
                          <a:latin typeface="Asap"/>
                          <a:ea typeface="Asap"/>
                          <a:cs typeface="Asap"/>
                          <a:sym typeface="Asap"/>
                        </a:rPr>
                        <a:t>H</a:t>
                      </a:r>
                      <a:r>
                        <a:rPr lang="ro-RO" sz="1800" b="1" dirty="0">
                          <a:solidFill>
                            <a:schemeClr val="dk1"/>
                          </a:solidFill>
                          <a:latin typeface="Asap"/>
                          <a:ea typeface="Asap"/>
                          <a:cs typeface="Asap"/>
                          <a:sym typeface="Asap"/>
                        </a:rPr>
                        <a:t>ealth </a:t>
                      </a:r>
                      <a:r>
                        <a:rPr lang="en-US" sz="1800" b="1" dirty="0">
                          <a:solidFill>
                            <a:schemeClr val="dk1"/>
                          </a:solidFill>
                          <a:latin typeface="Asap"/>
                          <a:ea typeface="Asap"/>
                          <a:cs typeface="Asap"/>
                          <a:sym typeface="Asap"/>
                        </a:rPr>
                        <a:t>Li</a:t>
                      </a:r>
                      <a:r>
                        <a:rPr lang="ro-RO" sz="1800" b="1" dirty="0">
                          <a:solidFill>
                            <a:schemeClr val="dk1"/>
                          </a:solidFill>
                          <a:latin typeface="Asap"/>
                          <a:ea typeface="Asap"/>
                          <a:cs typeface="Asap"/>
                          <a:sym typeface="Asap"/>
                        </a:rPr>
                        <a:t>mitations</a:t>
                      </a:r>
                      <a:endParaRPr sz="1800" b="1" dirty="0">
                        <a:solidFill>
                          <a:schemeClr val="dk1"/>
                        </a:solidFill>
                        <a:latin typeface="Asap"/>
                        <a:ea typeface="Asap"/>
                        <a:cs typeface="Asap"/>
                        <a:sym typeface="Asap"/>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US" dirty="0">
                          <a:solidFill>
                            <a:schemeClr val="dk1"/>
                          </a:solidFill>
                          <a:latin typeface="Assistant"/>
                          <a:ea typeface="Assistant"/>
                          <a:cs typeface="Assistant"/>
                          <a:sym typeface="Assistant"/>
                        </a:rPr>
                        <a:t>C</a:t>
                      </a:r>
                      <a:r>
                        <a:rPr lang="ro-RO" dirty="0">
                          <a:solidFill>
                            <a:schemeClr val="dk1"/>
                          </a:solidFill>
                          <a:latin typeface="Assistant"/>
                          <a:ea typeface="Assistant"/>
                          <a:cs typeface="Assistant"/>
                          <a:sym typeface="Assistant"/>
                        </a:rPr>
                        <a:t>ognitive, activity, sensory</a:t>
                      </a:r>
                      <a:endParaRPr dirty="0">
                        <a:solidFill>
                          <a:schemeClr val="dk1"/>
                        </a:solidFill>
                        <a:latin typeface="Assistant"/>
                        <a:ea typeface="Assistant"/>
                        <a:cs typeface="Assistant"/>
                        <a:sym typeface="Assistan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508" name="Google Shape;1508;p67"/>
          <p:cNvSpPr/>
          <p:nvPr/>
        </p:nvSpPr>
        <p:spPr>
          <a:xfrm>
            <a:off x="1059581" y="2060960"/>
            <a:ext cx="1377600" cy="1377600"/>
          </a:xfrm>
          <a:prstGeom prst="roundRect">
            <a:avLst>
              <a:gd name="adj" fmla="val 16667"/>
            </a:avLst>
          </a:prstGeom>
          <a:solidFill>
            <a:schemeClr val="lt1"/>
          </a:solidFill>
          <a:ln>
            <a:noFill/>
          </a:ln>
          <a:effectLst>
            <a:outerShdw blurRad="85725" dist="47625" dir="666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7">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7"/>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7">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7">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4353;p106">
            <a:extLst>
              <a:ext uri="{FF2B5EF4-FFF2-40B4-BE49-F238E27FC236}">
                <a16:creationId xmlns:a16="http://schemas.microsoft.com/office/drawing/2014/main" id="{EE7714BC-071A-BD74-8EF8-FE3C12E48DE2}"/>
              </a:ext>
            </a:extLst>
          </p:cNvPr>
          <p:cNvGrpSpPr/>
          <p:nvPr/>
        </p:nvGrpSpPr>
        <p:grpSpPr>
          <a:xfrm>
            <a:off x="1407240" y="2391719"/>
            <a:ext cx="694610" cy="688031"/>
            <a:chOff x="3725461" y="2444712"/>
            <a:chExt cx="334279" cy="334661"/>
          </a:xfrm>
        </p:grpSpPr>
        <p:sp>
          <p:nvSpPr>
            <p:cNvPr id="3" name="Google Shape;14354;p106">
              <a:extLst>
                <a:ext uri="{FF2B5EF4-FFF2-40B4-BE49-F238E27FC236}">
                  <a16:creationId xmlns:a16="http://schemas.microsoft.com/office/drawing/2014/main" id="{B2F1143F-3F69-F397-0DF9-1021CC3CEEED}"/>
                </a:ext>
              </a:extLst>
            </p:cNvPr>
            <p:cNvSpPr/>
            <p:nvPr/>
          </p:nvSpPr>
          <p:spPr>
            <a:xfrm>
              <a:off x="3939200" y="2554239"/>
              <a:ext cx="53092" cy="53092"/>
            </a:xfrm>
            <a:custGeom>
              <a:avLst/>
              <a:gdLst/>
              <a:ahLst/>
              <a:cxnLst/>
              <a:rect l="l" t="t" r="r" b="b"/>
              <a:pathLst>
                <a:path w="1668" h="1668" extrusionOk="0">
                  <a:moveTo>
                    <a:pt x="834" y="334"/>
                  </a:moveTo>
                  <a:cubicBezTo>
                    <a:pt x="1108" y="334"/>
                    <a:pt x="1334" y="548"/>
                    <a:pt x="1334" y="834"/>
                  </a:cubicBezTo>
                  <a:cubicBezTo>
                    <a:pt x="1334" y="1119"/>
                    <a:pt x="1108" y="1346"/>
                    <a:pt x="834" y="1346"/>
                  </a:cubicBezTo>
                  <a:cubicBezTo>
                    <a:pt x="548" y="1346"/>
                    <a:pt x="322" y="1119"/>
                    <a:pt x="322" y="834"/>
                  </a:cubicBezTo>
                  <a:cubicBezTo>
                    <a:pt x="322" y="548"/>
                    <a:pt x="548" y="334"/>
                    <a:pt x="834" y="334"/>
                  </a:cubicBezTo>
                  <a:close/>
                  <a:moveTo>
                    <a:pt x="834" y="0"/>
                  </a:moveTo>
                  <a:cubicBezTo>
                    <a:pt x="370" y="0"/>
                    <a:pt x="0" y="369"/>
                    <a:pt x="0" y="834"/>
                  </a:cubicBezTo>
                  <a:cubicBezTo>
                    <a:pt x="0" y="1298"/>
                    <a:pt x="370" y="1667"/>
                    <a:pt x="834" y="1667"/>
                  </a:cubicBezTo>
                  <a:cubicBezTo>
                    <a:pt x="1286" y="1667"/>
                    <a:pt x="1667" y="1298"/>
                    <a:pt x="1667" y="834"/>
                  </a:cubicBezTo>
                  <a:cubicBezTo>
                    <a:pt x="1667" y="369"/>
                    <a:pt x="1286" y="0"/>
                    <a:pt x="834" y="0"/>
                  </a:cubicBezTo>
                  <a:close/>
                </a:path>
              </a:pathLst>
            </a:custGeom>
            <a:solidFill>
              <a:srgbClr val="657E93"/>
            </a:solidFill>
            <a:ln w="3175">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355;p106">
              <a:extLst>
                <a:ext uri="{FF2B5EF4-FFF2-40B4-BE49-F238E27FC236}">
                  <a16:creationId xmlns:a16="http://schemas.microsoft.com/office/drawing/2014/main" id="{535DF0C2-DE3E-8442-23C4-A51DE7955FB6}"/>
                </a:ext>
              </a:extLst>
            </p:cNvPr>
            <p:cNvSpPr/>
            <p:nvPr/>
          </p:nvSpPr>
          <p:spPr>
            <a:xfrm>
              <a:off x="3941078" y="2618281"/>
              <a:ext cx="68625" cy="49305"/>
            </a:xfrm>
            <a:custGeom>
              <a:avLst/>
              <a:gdLst/>
              <a:ahLst/>
              <a:cxnLst/>
              <a:rect l="l" t="t" r="r" b="b"/>
              <a:pathLst>
                <a:path w="2156" h="1549" extrusionOk="0">
                  <a:moveTo>
                    <a:pt x="775" y="0"/>
                  </a:moveTo>
                  <a:cubicBezTo>
                    <a:pt x="549" y="0"/>
                    <a:pt x="311" y="60"/>
                    <a:pt x="120" y="167"/>
                  </a:cubicBezTo>
                  <a:cubicBezTo>
                    <a:pt x="37" y="203"/>
                    <a:pt x="1" y="310"/>
                    <a:pt x="37" y="381"/>
                  </a:cubicBezTo>
                  <a:cubicBezTo>
                    <a:pt x="72" y="443"/>
                    <a:pt x="140" y="479"/>
                    <a:pt x="201" y="479"/>
                  </a:cubicBezTo>
                  <a:cubicBezTo>
                    <a:pt x="223" y="479"/>
                    <a:pt x="244" y="474"/>
                    <a:pt x="263" y="465"/>
                  </a:cubicBezTo>
                  <a:cubicBezTo>
                    <a:pt x="418" y="381"/>
                    <a:pt x="596" y="346"/>
                    <a:pt x="751" y="346"/>
                  </a:cubicBezTo>
                  <a:cubicBezTo>
                    <a:pt x="1275" y="346"/>
                    <a:pt x="1704" y="727"/>
                    <a:pt x="1799" y="1215"/>
                  </a:cubicBezTo>
                  <a:lnTo>
                    <a:pt x="751" y="1215"/>
                  </a:lnTo>
                  <a:cubicBezTo>
                    <a:pt x="668" y="1215"/>
                    <a:pt x="584" y="1298"/>
                    <a:pt x="584" y="1382"/>
                  </a:cubicBezTo>
                  <a:cubicBezTo>
                    <a:pt x="584" y="1477"/>
                    <a:pt x="668" y="1548"/>
                    <a:pt x="751" y="1548"/>
                  </a:cubicBezTo>
                  <a:lnTo>
                    <a:pt x="1977" y="1548"/>
                  </a:lnTo>
                  <a:cubicBezTo>
                    <a:pt x="2061" y="1548"/>
                    <a:pt x="2144" y="1477"/>
                    <a:pt x="2144" y="1382"/>
                  </a:cubicBezTo>
                  <a:cubicBezTo>
                    <a:pt x="2156" y="620"/>
                    <a:pt x="1525" y="0"/>
                    <a:pt x="775" y="0"/>
                  </a:cubicBezTo>
                  <a:close/>
                </a:path>
              </a:pathLst>
            </a:custGeom>
            <a:solidFill>
              <a:srgbClr val="657E93"/>
            </a:solidFill>
            <a:ln w="3175">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356;p106">
              <a:extLst>
                <a:ext uri="{FF2B5EF4-FFF2-40B4-BE49-F238E27FC236}">
                  <a16:creationId xmlns:a16="http://schemas.microsoft.com/office/drawing/2014/main" id="{1DA6CF5E-FFEE-DB67-0A85-77FF101B0004}"/>
                </a:ext>
              </a:extLst>
            </p:cNvPr>
            <p:cNvSpPr/>
            <p:nvPr/>
          </p:nvSpPr>
          <p:spPr>
            <a:xfrm>
              <a:off x="3775116" y="2618281"/>
              <a:ext cx="68625" cy="49305"/>
            </a:xfrm>
            <a:custGeom>
              <a:avLst/>
              <a:gdLst/>
              <a:ahLst/>
              <a:cxnLst/>
              <a:rect l="l" t="t" r="r" b="b"/>
              <a:pathLst>
                <a:path w="2156" h="1549" extrusionOk="0">
                  <a:moveTo>
                    <a:pt x="1381" y="0"/>
                  </a:moveTo>
                  <a:cubicBezTo>
                    <a:pt x="631" y="0"/>
                    <a:pt x="0" y="620"/>
                    <a:pt x="0" y="1382"/>
                  </a:cubicBezTo>
                  <a:cubicBezTo>
                    <a:pt x="0" y="1477"/>
                    <a:pt x="71" y="1548"/>
                    <a:pt x="167" y="1548"/>
                  </a:cubicBezTo>
                  <a:lnTo>
                    <a:pt x="1405" y="1548"/>
                  </a:lnTo>
                  <a:cubicBezTo>
                    <a:pt x="1488" y="1548"/>
                    <a:pt x="1560" y="1477"/>
                    <a:pt x="1560" y="1382"/>
                  </a:cubicBezTo>
                  <a:cubicBezTo>
                    <a:pt x="1560" y="1298"/>
                    <a:pt x="1500" y="1215"/>
                    <a:pt x="1417" y="1215"/>
                  </a:cubicBezTo>
                  <a:lnTo>
                    <a:pt x="357" y="1215"/>
                  </a:lnTo>
                  <a:cubicBezTo>
                    <a:pt x="429" y="715"/>
                    <a:pt x="881" y="346"/>
                    <a:pt x="1405" y="346"/>
                  </a:cubicBezTo>
                  <a:cubicBezTo>
                    <a:pt x="1584" y="346"/>
                    <a:pt x="1738" y="381"/>
                    <a:pt x="1893" y="465"/>
                  </a:cubicBezTo>
                  <a:cubicBezTo>
                    <a:pt x="1914" y="475"/>
                    <a:pt x="1938" y="481"/>
                    <a:pt x="1962" y="481"/>
                  </a:cubicBezTo>
                  <a:cubicBezTo>
                    <a:pt x="2022" y="481"/>
                    <a:pt x="2086" y="449"/>
                    <a:pt x="2119" y="381"/>
                  </a:cubicBezTo>
                  <a:cubicBezTo>
                    <a:pt x="2155" y="310"/>
                    <a:pt x="2131" y="203"/>
                    <a:pt x="2036" y="167"/>
                  </a:cubicBezTo>
                  <a:cubicBezTo>
                    <a:pt x="1846" y="60"/>
                    <a:pt x="1607" y="0"/>
                    <a:pt x="1381" y="0"/>
                  </a:cubicBezTo>
                  <a:close/>
                </a:path>
              </a:pathLst>
            </a:custGeom>
            <a:solidFill>
              <a:srgbClr val="657E93"/>
            </a:solidFill>
            <a:ln w="3175">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357;p106">
              <a:extLst>
                <a:ext uri="{FF2B5EF4-FFF2-40B4-BE49-F238E27FC236}">
                  <a16:creationId xmlns:a16="http://schemas.microsoft.com/office/drawing/2014/main" id="{F2005EA0-9FF3-E5D8-58B4-84D3478DD49F}"/>
                </a:ext>
              </a:extLst>
            </p:cNvPr>
            <p:cNvSpPr/>
            <p:nvPr/>
          </p:nvSpPr>
          <p:spPr>
            <a:xfrm>
              <a:off x="3793291" y="2554239"/>
              <a:ext cx="53092" cy="53092"/>
            </a:xfrm>
            <a:custGeom>
              <a:avLst/>
              <a:gdLst/>
              <a:ahLst/>
              <a:cxnLst/>
              <a:rect l="l" t="t" r="r" b="b"/>
              <a:pathLst>
                <a:path w="1668" h="1668" extrusionOk="0">
                  <a:moveTo>
                    <a:pt x="834" y="334"/>
                  </a:moveTo>
                  <a:cubicBezTo>
                    <a:pt x="1108" y="334"/>
                    <a:pt x="1334" y="548"/>
                    <a:pt x="1334" y="834"/>
                  </a:cubicBezTo>
                  <a:cubicBezTo>
                    <a:pt x="1334" y="1119"/>
                    <a:pt x="1108" y="1346"/>
                    <a:pt x="834" y="1346"/>
                  </a:cubicBezTo>
                  <a:cubicBezTo>
                    <a:pt x="548" y="1346"/>
                    <a:pt x="322" y="1119"/>
                    <a:pt x="322" y="834"/>
                  </a:cubicBezTo>
                  <a:cubicBezTo>
                    <a:pt x="322" y="548"/>
                    <a:pt x="560" y="334"/>
                    <a:pt x="834" y="334"/>
                  </a:cubicBezTo>
                  <a:close/>
                  <a:moveTo>
                    <a:pt x="834" y="0"/>
                  </a:moveTo>
                  <a:cubicBezTo>
                    <a:pt x="370" y="0"/>
                    <a:pt x="1" y="369"/>
                    <a:pt x="1" y="834"/>
                  </a:cubicBezTo>
                  <a:cubicBezTo>
                    <a:pt x="1" y="1298"/>
                    <a:pt x="370" y="1667"/>
                    <a:pt x="834" y="1667"/>
                  </a:cubicBezTo>
                  <a:cubicBezTo>
                    <a:pt x="1286" y="1667"/>
                    <a:pt x="1667" y="1298"/>
                    <a:pt x="1667" y="834"/>
                  </a:cubicBezTo>
                  <a:cubicBezTo>
                    <a:pt x="1667" y="369"/>
                    <a:pt x="1286" y="0"/>
                    <a:pt x="834" y="0"/>
                  </a:cubicBezTo>
                  <a:close/>
                </a:path>
              </a:pathLst>
            </a:custGeom>
            <a:solidFill>
              <a:srgbClr val="657E93"/>
            </a:solidFill>
            <a:ln w="3175">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358;p106">
              <a:extLst>
                <a:ext uri="{FF2B5EF4-FFF2-40B4-BE49-F238E27FC236}">
                  <a16:creationId xmlns:a16="http://schemas.microsoft.com/office/drawing/2014/main" id="{DABE272E-713C-8147-AA8E-83B2F53453F1}"/>
                </a:ext>
              </a:extLst>
            </p:cNvPr>
            <p:cNvSpPr/>
            <p:nvPr/>
          </p:nvSpPr>
          <p:spPr>
            <a:xfrm>
              <a:off x="3858097" y="2540584"/>
              <a:ext cx="69007" cy="69007"/>
            </a:xfrm>
            <a:custGeom>
              <a:avLst/>
              <a:gdLst/>
              <a:ahLst/>
              <a:cxnLst/>
              <a:rect l="l" t="t" r="r" b="b"/>
              <a:pathLst>
                <a:path w="2168" h="2168" extrusionOk="0">
                  <a:moveTo>
                    <a:pt x="1084" y="346"/>
                  </a:moveTo>
                  <a:cubicBezTo>
                    <a:pt x="1501" y="346"/>
                    <a:pt x="1834" y="667"/>
                    <a:pt x="1834" y="1084"/>
                  </a:cubicBezTo>
                  <a:cubicBezTo>
                    <a:pt x="1834" y="1501"/>
                    <a:pt x="1501" y="1834"/>
                    <a:pt x="1084" y="1834"/>
                  </a:cubicBezTo>
                  <a:cubicBezTo>
                    <a:pt x="667" y="1834"/>
                    <a:pt x="346" y="1501"/>
                    <a:pt x="346" y="1084"/>
                  </a:cubicBezTo>
                  <a:cubicBezTo>
                    <a:pt x="346" y="667"/>
                    <a:pt x="667" y="346"/>
                    <a:pt x="1084" y="346"/>
                  </a:cubicBezTo>
                  <a:close/>
                  <a:moveTo>
                    <a:pt x="1084" y="1"/>
                  </a:moveTo>
                  <a:cubicBezTo>
                    <a:pt x="489" y="1"/>
                    <a:pt x="1" y="489"/>
                    <a:pt x="1" y="1084"/>
                  </a:cubicBezTo>
                  <a:cubicBezTo>
                    <a:pt x="1" y="1679"/>
                    <a:pt x="489" y="2168"/>
                    <a:pt x="1084" y="2168"/>
                  </a:cubicBezTo>
                  <a:cubicBezTo>
                    <a:pt x="1679" y="2168"/>
                    <a:pt x="2167" y="1679"/>
                    <a:pt x="2167" y="1084"/>
                  </a:cubicBezTo>
                  <a:cubicBezTo>
                    <a:pt x="2167" y="489"/>
                    <a:pt x="1679" y="1"/>
                    <a:pt x="1084" y="1"/>
                  </a:cubicBezTo>
                  <a:close/>
                </a:path>
              </a:pathLst>
            </a:custGeom>
            <a:solidFill>
              <a:srgbClr val="657E93"/>
            </a:solidFill>
            <a:ln w="3175">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359;p106">
              <a:extLst>
                <a:ext uri="{FF2B5EF4-FFF2-40B4-BE49-F238E27FC236}">
                  <a16:creationId xmlns:a16="http://schemas.microsoft.com/office/drawing/2014/main" id="{9BBBDC5D-CFCD-CD5B-8E7C-7E91307C6E2D}"/>
                </a:ext>
              </a:extLst>
            </p:cNvPr>
            <p:cNvSpPr/>
            <p:nvPr/>
          </p:nvSpPr>
          <p:spPr>
            <a:xfrm>
              <a:off x="3834224" y="2620159"/>
              <a:ext cx="116752" cy="63342"/>
            </a:xfrm>
            <a:custGeom>
              <a:avLst/>
              <a:gdLst/>
              <a:ahLst/>
              <a:cxnLst/>
              <a:rect l="l" t="t" r="r" b="b"/>
              <a:pathLst>
                <a:path w="3668" h="1990" extrusionOk="0">
                  <a:moveTo>
                    <a:pt x="1834" y="322"/>
                  </a:moveTo>
                  <a:cubicBezTo>
                    <a:pt x="2596" y="322"/>
                    <a:pt x="3239" y="906"/>
                    <a:pt x="3310" y="1656"/>
                  </a:cubicBezTo>
                  <a:lnTo>
                    <a:pt x="358" y="1656"/>
                  </a:lnTo>
                  <a:cubicBezTo>
                    <a:pt x="453" y="906"/>
                    <a:pt x="1072" y="322"/>
                    <a:pt x="1834" y="322"/>
                  </a:cubicBezTo>
                  <a:close/>
                  <a:moveTo>
                    <a:pt x="1834" y="1"/>
                  </a:moveTo>
                  <a:cubicBezTo>
                    <a:pt x="822" y="1"/>
                    <a:pt x="0" y="823"/>
                    <a:pt x="0" y="1835"/>
                  </a:cubicBezTo>
                  <a:cubicBezTo>
                    <a:pt x="0" y="1918"/>
                    <a:pt x="84" y="1989"/>
                    <a:pt x="167" y="1989"/>
                  </a:cubicBezTo>
                  <a:lnTo>
                    <a:pt x="3489" y="1989"/>
                  </a:lnTo>
                  <a:cubicBezTo>
                    <a:pt x="3572" y="1989"/>
                    <a:pt x="3656" y="1918"/>
                    <a:pt x="3656" y="1835"/>
                  </a:cubicBezTo>
                  <a:cubicBezTo>
                    <a:pt x="3668" y="823"/>
                    <a:pt x="2846" y="1"/>
                    <a:pt x="1834" y="1"/>
                  </a:cubicBezTo>
                  <a:close/>
                </a:path>
              </a:pathLst>
            </a:custGeom>
            <a:solidFill>
              <a:srgbClr val="657E93"/>
            </a:solidFill>
            <a:ln w="3175">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360;p106">
              <a:extLst>
                <a:ext uri="{FF2B5EF4-FFF2-40B4-BE49-F238E27FC236}">
                  <a16:creationId xmlns:a16="http://schemas.microsoft.com/office/drawing/2014/main" id="{CD76008B-81A5-5431-9ABB-14AF25D449C2}"/>
                </a:ext>
              </a:extLst>
            </p:cNvPr>
            <p:cNvSpPr/>
            <p:nvPr/>
          </p:nvSpPr>
          <p:spPr>
            <a:xfrm>
              <a:off x="3725461" y="2444712"/>
              <a:ext cx="334279" cy="334661"/>
            </a:xfrm>
            <a:custGeom>
              <a:avLst/>
              <a:gdLst/>
              <a:ahLst/>
              <a:cxnLst/>
              <a:rect l="l" t="t" r="r" b="b"/>
              <a:pathLst>
                <a:path w="10502" h="10514" extrusionOk="0">
                  <a:moveTo>
                    <a:pt x="5418" y="905"/>
                  </a:moveTo>
                  <a:cubicBezTo>
                    <a:pt x="7680" y="1001"/>
                    <a:pt x="9513" y="2834"/>
                    <a:pt x="9597" y="5096"/>
                  </a:cubicBezTo>
                  <a:lnTo>
                    <a:pt x="9192" y="5096"/>
                  </a:lnTo>
                  <a:cubicBezTo>
                    <a:pt x="9109" y="5096"/>
                    <a:pt x="9037" y="5168"/>
                    <a:pt x="9037" y="5263"/>
                  </a:cubicBezTo>
                  <a:cubicBezTo>
                    <a:pt x="9037" y="5346"/>
                    <a:pt x="9109" y="5418"/>
                    <a:pt x="9192" y="5418"/>
                  </a:cubicBezTo>
                  <a:lnTo>
                    <a:pt x="9597" y="5418"/>
                  </a:lnTo>
                  <a:cubicBezTo>
                    <a:pt x="9513" y="7704"/>
                    <a:pt x="7692" y="9525"/>
                    <a:pt x="5418" y="9609"/>
                  </a:cubicBezTo>
                  <a:lnTo>
                    <a:pt x="5418" y="9204"/>
                  </a:lnTo>
                  <a:cubicBezTo>
                    <a:pt x="5418" y="9109"/>
                    <a:pt x="5346" y="9037"/>
                    <a:pt x="5251" y="9037"/>
                  </a:cubicBezTo>
                  <a:cubicBezTo>
                    <a:pt x="5168" y="9037"/>
                    <a:pt x="5084" y="9109"/>
                    <a:pt x="5084" y="9204"/>
                  </a:cubicBezTo>
                  <a:lnTo>
                    <a:pt x="5084" y="9609"/>
                  </a:lnTo>
                  <a:cubicBezTo>
                    <a:pt x="2822" y="9513"/>
                    <a:pt x="1000" y="7680"/>
                    <a:pt x="905" y="5418"/>
                  </a:cubicBezTo>
                  <a:lnTo>
                    <a:pt x="1310" y="5418"/>
                  </a:lnTo>
                  <a:cubicBezTo>
                    <a:pt x="1393" y="5418"/>
                    <a:pt x="1477" y="5346"/>
                    <a:pt x="1477" y="5263"/>
                  </a:cubicBezTo>
                  <a:cubicBezTo>
                    <a:pt x="1477" y="5168"/>
                    <a:pt x="1393" y="5096"/>
                    <a:pt x="1310" y="5096"/>
                  </a:cubicBezTo>
                  <a:lnTo>
                    <a:pt x="905" y="5096"/>
                  </a:lnTo>
                  <a:cubicBezTo>
                    <a:pt x="1000" y="2834"/>
                    <a:pt x="2822" y="1001"/>
                    <a:pt x="5084" y="905"/>
                  </a:cubicBezTo>
                  <a:lnTo>
                    <a:pt x="5084" y="1310"/>
                  </a:lnTo>
                  <a:cubicBezTo>
                    <a:pt x="5084" y="1405"/>
                    <a:pt x="5168" y="1477"/>
                    <a:pt x="5251" y="1477"/>
                  </a:cubicBezTo>
                  <a:cubicBezTo>
                    <a:pt x="5346" y="1477"/>
                    <a:pt x="5418" y="1405"/>
                    <a:pt x="5418" y="1310"/>
                  </a:cubicBezTo>
                  <a:lnTo>
                    <a:pt x="5418" y="905"/>
                  </a:lnTo>
                  <a:close/>
                  <a:moveTo>
                    <a:pt x="5251" y="0"/>
                  </a:moveTo>
                  <a:cubicBezTo>
                    <a:pt x="5168" y="0"/>
                    <a:pt x="5084" y="84"/>
                    <a:pt x="5084" y="167"/>
                  </a:cubicBezTo>
                  <a:lnTo>
                    <a:pt x="5084" y="572"/>
                  </a:lnTo>
                  <a:cubicBezTo>
                    <a:pt x="2632" y="655"/>
                    <a:pt x="655" y="2644"/>
                    <a:pt x="560" y="5096"/>
                  </a:cubicBezTo>
                  <a:lnTo>
                    <a:pt x="167" y="5096"/>
                  </a:lnTo>
                  <a:cubicBezTo>
                    <a:pt x="72" y="5096"/>
                    <a:pt x="0" y="5168"/>
                    <a:pt x="0" y="5263"/>
                  </a:cubicBezTo>
                  <a:cubicBezTo>
                    <a:pt x="0" y="5346"/>
                    <a:pt x="72" y="5418"/>
                    <a:pt x="167" y="5418"/>
                  </a:cubicBezTo>
                  <a:lnTo>
                    <a:pt x="560" y="5418"/>
                  </a:lnTo>
                  <a:cubicBezTo>
                    <a:pt x="655" y="7882"/>
                    <a:pt x="2632" y="9859"/>
                    <a:pt x="5084" y="9942"/>
                  </a:cubicBezTo>
                  <a:lnTo>
                    <a:pt x="5084" y="10347"/>
                  </a:lnTo>
                  <a:cubicBezTo>
                    <a:pt x="5084" y="10442"/>
                    <a:pt x="5168" y="10514"/>
                    <a:pt x="5251" y="10514"/>
                  </a:cubicBezTo>
                  <a:cubicBezTo>
                    <a:pt x="5346" y="10514"/>
                    <a:pt x="5418" y="10442"/>
                    <a:pt x="5418" y="10347"/>
                  </a:cubicBezTo>
                  <a:lnTo>
                    <a:pt x="5418" y="9942"/>
                  </a:lnTo>
                  <a:cubicBezTo>
                    <a:pt x="7870" y="9859"/>
                    <a:pt x="9847" y="7882"/>
                    <a:pt x="9942" y="5418"/>
                  </a:cubicBezTo>
                  <a:lnTo>
                    <a:pt x="10347" y="5418"/>
                  </a:lnTo>
                  <a:cubicBezTo>
                    <a:pt x="10430" y="5418"/>
                    <a:pt x="10502" y="5346"/>
                    <a:pt x="10502" y="5263"/>
                  </a:cubicBezTo>
                  <a:cubicBezTo>
                    <a:pt x="10502" y="5168"/>
                    <a:pt x="10442" y="5096"/>
                    <a:pt x="10347" y="5096"/>
                  </a:cubicBezTo>
                  <a:lnTo>
                    <a:pt x="9942" y="5096"/>
                  </a:lnTo>
                  <a:cubicBezTo>
                    <a:pt x="9847" y="2644"/>
                    <a:pt x="7870" y="655"/>
                    <a:pt x="5418" y="572"/>
                  </a:cubicBezTo>
                  <a:lnTo>
                    <a:pt x="5418" y="167"/>
                  </a:lnTo>
                  <a:cubicBezTo>
                    <a:pt x="5418" y="84"/>
                    <a:pt x="5346" y="0"/>
                    <a:pt x="5251" y="0"/>
                  </a:cubicBezTo>
                  <a:close/>
                </a:path>
              </a:pathLst>
            </a:custGeom>
            <a:solidFill>
              <a:srgbClr val="657E93"/>
            </a:solidFill>
            <a:ln w="3175">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5"/>
        <p:cNvGrpSpPr/>
        <p:nvPr/>
      </p:nvGrpSpPr>
      <p:grpSpPr>
        <a:xfrm>
          <a:off x="0" y="0"/>
          <a:ext cx="0" cy="0"/>
          <a:chOff x="0" y="0"/>
          <a:chExt cx="0" cy="0"/>
        </a:xfrm>
      </p:grpSpPr>
      <p:sp>
        <p:nvSpPr>
          <p:cNvPr id="3" name="Google Shape;1508;p67">
            <a:extLst>
              <a:ext uri="{FF2B5EF4-FFF2-40B4-BE49-F238E27FC236}">
                <a16:creationId xmlns:a16="http://schemas.microsoft.com/office/drawing/2014/main" id="{A383A58F-AA99-7F59-0601-57E7A2A02FD2}"/>
              </a:ext>
            </a:extLst>
          </p:cNvPr>
          <p:cNvSpPr/>
          <p:nvPr/>
        </p:nvSpPr>
        <p:spPr>
          <a:xfrm>
            <a:off x="6050681" y="4308325"/>
            <a:ext cx="534269" cy="262950"/>
          </a:xfrm>
          <a:prstGeom prst="roundRect">
            <a:avLst>
              <a:gd name="adj" fmla="val 16667"/>
            </a:avLst>
          </a:prstGeom>
          <a:solidFill>
            <a:schemeClr val="lt1"/>
          </a:solidFill>
          <a:ln>
            <a:noFill/>
          </a:ln>
          <a:effectLst>
            <a:outerShdw blurRad="85725" dist="47625" dir="6660000" algn="bl" rotWithShape="0">
              <a:schemeClr val="accen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75"/>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Log Scale of Healthcare Expenditure</a:t>
            </a:r>
            <a:endParaRPr b="1" dirty="0"/>
          </a:p>
        </p:txBody>
      </p:sp>
      <p:sp>
        <p:nvSpPr>
          <p:cNvPr id="1737" name="Google Shape;1737;p75"/>
          <p:cNvSpPr txBox="1"/>
          <p:nvPr/>
        </p:nvSpPr>
        <p:spPr>
          <a:xfrm>
            <a:off x="1618254" y="4298650"/>
            <a:ext cx="5017496" cy="3654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1800" b="1" dirty="0">
                <a:solidFill>
                  <a:schemeClr val="dk1"/>
                </a:solidFill>
                <a:latin typeface="Assistant"/>
                <a:ea typeface="Assistant"/>
                <a:cs typeface="Assistant"/>
                <a:sym typeface="Assistant"/>
              </a:rPr>
              <a:t>For health exp values under </a:t>
            </a:r>
            <a:r>
              <a:rPr lang="en-US" sz="1800" b="1" dirty="0">
                <a:solidFill>
                  <a:schemeClr val="accent4"/>
                </a:solidFill>
                <a:latin typeface="Assistant"/>
                <a:ea typeface="Assistant"/>
                <a:cs typeface="Assistant"/>
                <a:sym typeface="Assistant"/>
              </a:rPr>
              <a:t>250k</a:t>
            </a:r>
            <a:endParaRPr sz="1800" b="1" dirty="0">
              <a:solidFill>
                <a:schemeClr val="accent4"/>
              </a:solidFill>
              <a:latin typeface="Assistant"/>
              <a:ea typeface="Assistant"/>
              <a:cs typeface="Assistant"/>
              <a:sym typeface="Assistant"/>
            </a:endParaRPr>
          </a:p>
        </p:txBody>
      </p:sp>
      <p:sp>
        <p:nvSpPr>
          <p:cNvPr id="1744" name="Google Shape;1744;p75">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5"/>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5">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75">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6" name="Picture 8">
            <a:extLst>
              <a:ext uri="{FF2B5EF4-FFF2-40B4-BE49-F238E27FC236}">
                <a16:creationId xmlns:a16="http://schemas.microsoft.com/office/drawing/2014/main" id="{907E306E-9B65-016B-1B5C-E4071420BF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1234881"/>
            <a:ext cx="8699500" cy="2820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65"/>
          <p:cNvSpPr txBox="1">
            <a:spLocks noGrp="1"/>
          </p:cNvSpPr>
          <p:nvPr>
            <p:ph type="title"/>
          </p:nvPr>
        </p:nvSpPr>
        <p:spPr>
          <a:xfrm>
            <a:off x="6138000" y="540000"/>
            <a:ext cx="1780800" cy="132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373" name="Google Shape;1373;p65"/>
          <p:cNvSpPr txBox="1">
            <a:spLocks noGrp="1"/>
          </p:cNvSpPr>
          <p:nvPr>
            <p:ph type="title" idx="2"/>
          </p:nvPr>
        </p:nvSpPr>
        <p:spPr>
          <a:xfrm>
            <a:off x="1358900" y="2031900"/>
            <a:ext cx="6559950" cy="1947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ro-RO" dirty="0"/>
              <a:t>The Model </a:t>
            </a:r>
            <a:r>
              <a:rPr lang="ro-RO" b="1" dirty="0"/>
              <a:t>Gradient</a:t>
            </a:r>
            <a:r>
              <a:rPr lang="en-US" b="1" dirty="0"/>
              <a:t> </a:t>
            </a:r>
            <a:r>
              <a:rPr lang="ro-RO" b="1" dirty="0"/>
              <a:t>Boosting</a:t>
            </a:r>
          </a:p>
        </p:txBody>
      </p:sp>
      <p:sp>
        <p:nvSpPr>
          <p:cNvPr id="1374" name="Google Shape;1374;p65">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5"/>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5">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5">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5"/>
          <p:cNvSpPr/>
          <p:nvPr/>
        </p:nvSpPr>
        <p:spPr>
          <a:xfrm rot="-2700000">
            <a:off x="385139" y="-70663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Quality Management Consulting by Slidesgo">
  <a:themeElements>
    <a:clrScheme name="Simple Light">
      <a:dk1>
        <a:srgbClr val="353738"/>
      </a:dk1>
      <a:lt1>
        <a:srgbClr val="7D5FFE"/>
      </a:lt1>
      <a:dk2>
        <a:srgbClr val="FFFFFF"/>
      </a:dk2>
      <a:lt2>
        <a:srgbClr val="F0F5FA"/>
      </a:lt2>
      <a:accent1>
        <a:srgbClr val="B0B0B0"/>
      </a:accent1>
      <a:accent2>
        <a:srgbClr val="67696B"/>
      </a:accent2>
      <a:accent3>
        <a:srgbClr val="FFFFFF"/>
      </a:accent3>
      <a:accent4>
        <a:srgbClr val="FFFFFF"/>
      </a:accent4>
      <a:accent5>
        <a:srgbClr val="FFFFFF"/>
      </a:accent5>
      <a:accent6>
        <a:srgbClr val="FFFFFF"/>
      </a:accent6>
      <a:hlink>
        <a:srgbClr val="3537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1261</Words>
  <Application>Microsoft Office PowerPoint</Application>
  <PresentationFormat>On-screen Show (16:9)</PresentationFormat>
  <Paragraphs>171</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Khand</vt:lpstr>
      <vt:lpstr>Assistant</vt:lpstr>
      <vt:lpstr>Arial</vt:lpstr>
      <vt:lpstr>Asap</vt:lpstr>
      <vt:lpstr>Cambria Math</vt:lpstr>
      <vt:lpstr>Helvetica Neue</vt:lpstr>
      <vt:lpstr>Wingdings</vt:lpstr>
      <vt:lpstr>Quality Management Consulting by Slidesgo</vt:lpstr>
      <vt:lpstr>Healthcare expenditures of individuals</vt:lpstr>
      <vt:lpstr>Healthcare expenditures of individuals</vt:lpstr>
      <vt:lpstr>Introduction</vt:lpstr>
      <vt:lpstr>01</vt:lpstr>
      <vt:lpstr>02</vt:lpstr>
      <vt:lpstr>Medical Expenditure Panel Survey</vt:lpstr>
      <vt:lpstr>Data</vt:lpstr>
      <vt:lpstr>Log Scale of Healthcare Expenditure</vt:lpstr>
      <vt:lpstr>03</vt:lpstr>
      <vt:lpstr>Scikit-learn package</vt:lpstr>
      <vt:lpstr>04</vt:lpstr>
      <vt:lpstr>XGB Model</vt:lpstr>
      <vt:lpstr>Zero Expenditure</vt:lpstr>
      <vt:lpstr>LIME</vt:lpstr>
      <vt:lpstr>Model Behaviour Analysis</vt:lpstr>
      <vt:lpstr>SHAP</vt:lpstr>
      <vt:lpstr>Analyzing mean SHAP values for disease variables</vt:lpstr>
      <vt:lpstr>Analyzing mean SHAP values for disease variables</vt:lpstr>
      <vt:lpstr>Analyzing mean SHAP values for disease variables</vt:lpstr>
      <vt:lpstr>05</vt:lpstr>
      <vt:lpstr>Decisions: new market, product &amp; company</vt:lpstr>
      <vt:lpstr>Decisions: new market, product &amp; company</vt:lpstr>
      <vt:lpstr>Decisions: new market, product &amp; company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expenditures of individuals</dc:title>
  <dc:creator>Raul Sarbu</dc:creator>
  <cp:lastModifiedBy>Bogdan Tatu</cp:lastModifiedBy>
  <cp:revision>10</cp:revision>
  <dcterms:modified xsi:type="dcterms:W3CDTF">2023-04-02T23:52:11Z</dcterms:modified>
</cp:coreProperties>
</file>