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Be Vietnam" charset="1" panose="00000500000000000000"/>
      <p:regular r:id="rId14"/>
    </p:embeddedFont>
    <p:embeddedFont>
      <p:font typeface="Be Vietnam Ultra-Bold" charset="1" panose="00000900000000000000"/>
      <p:regular r:id="rId15"/>
    </p:embeddedFont>
    <p:embeddedFont>
      <p:font typeface="IBM Plex Sans" charset="1" panose="020B0503050203000203"/>
      <p:regular r:id="rId16"/>
    </p:embeddedFont>
    <p:embeddedFont>
      <p:font typeface="Canva Sans Bold" charset="1" panose="020B0803030501040103"/>
      <p:regular r:id="rId17"/>
    </p:embeddedFont>
    <p:embeddedFont>
      <p:font typeface="Canva Sans" charset="1" panose="020B05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2700000">
            <a:off x="5503814" y="1587972"/>
            <a:ext cx="16909587" cy="6118196"/>
          </a:xfrm>
          <a:custGeom>
            <a:avLst/>
            <a:gdLst/>
            <a:ahLst/>
            <a:cxnLst/>
            <a:rect r="r" b="b" t="t" l="l"/>
            <a:pathLst>
              <a:path h="6118196" w="16909587">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8054" y="2065554"/>
            <a:ext cx="11078006" cy="3077946"/>
          </a:xfrm>
          <a:prstGeom prst="rect">
            <a:avLst/>
          </a:prstGeom>
        </p:spPr>
        <p:txBody>
          <a:bodyPr anchor="t" rtlCol="false" tIns="0" lIns="0" bIns="0" rIns="0">
            <a:spAutoFit/>
          </a:bodyPr>
          <a:lstStyle/>
          <a:p>
            <a:pPr algn="l">
              <a:lnSpc>
                <a:spcPts val="11880"/>
              </a:lnSpc>
            </a:pPr>
            <a:r>
              <a:rPr lang="en-US" sz="11534">
                <a:solidFill>
                  <a:srgbClr val="F8F8F8"/>
                </a:solidFill>
                <a:latin typeface="Be Vietnam"/>
              </a:rPr>
              <a:t>SMART VOTING </a:t>
            </a:r>
          </a:p>
          <a:p>
            <a:pPr algn="ctr">
              <a:lnSpc>
                <a:spcPts val="11880"/>
              </a:lnSpc>
            </a:pPr>
            <a:r>
              <a:rPr lang="en-US" sz="11534">
                <a:solidFill>
                  <a:srgbClr val="F8F8F8"/>
                </a:solidFill>
                <a:latin typeface="Be Vietnam"/>
              </a:rPr>
              <a:t>SYSTEM</a:t>
            </a:r>
          </a:p>
        </p:txBody>
      </p:sp>
      <p:grpSp>
        <p:nvGrpSpPr>
          <p:cNvPr name="Group 5" id="5"/>
          <p:cNvGrpSpPr/>
          <p:nvPr/>
        </p:nvGrpSpPr>
        <p:grpSpPr>
          <a:xfrm rot="0">
            <a:off x="1028700" y="7647012"/>
            <a:ext cx="8115300" cy="1611288"/>
            <a:chOff x="0" y="0"/>
            <a:chExt cx="10820400" cy="2148384"/>
          </a:xfrm>
        </p:grpSpPr>
        <p:sp>
          <p:nvSpPr>
            <p:cNvPr name="TextBox 6" id="6"/>
            <p:cNvSpPr txBox="true"/>
            <p:nvPr/>
          </p:nvSpPr>
          <p:spPr>
            <a:xfrm rot="0">
              <a:off x="0" y="-28575"/>
              <a:ext cx="10820400" cy="618932"/>
            </a:xfrm>
            <a:prstGeom prst="rect">
              <a:avLst/>
            </a:prstGeom>
          </p:spPr>
          <p:txBody>
            <a:bodyPr anchor="t" rtlCol="false" tIns="0" lIns="0" bIns="0" rIns="0">
              <a:spAutoFit/>
            </a:bodyPr>
            <a:lstStyle/>
            <a:p>
              <a:pPr algn="just" marL="0" indent="0" lvl="0">
                <a:lnSpc>
                  <a:spcPts val="3827"/>
                </a:lnSpc>
                <a:spcBef>
                  <a:spcPct val="0"/>
                </a:spcBef>
              </a:pPr>
              <a:r>
                <a:rPr lang="en-US" sz="2944" spc="256" u="none">
                  <a:solidFill>
                    <a:srgbClr val="F8F8F8"/>
                  </a:solidFill>
                  <a:latin typeface="Be Vietnam Ultra-Bold"/>
                </a:rPr>
                <a:t>PRESENTED BY</a:t>
              </a:r>
            </a:p>
          </p:txBody>
        </p:sp>
        <p:sp>
          <p:nvSpPr>
            <p:cNvPr name="TextBox 7" id="7"/>
            <p:cNvSpPr txBox="true"/>
            <p:nvPr/>
          </p:nvSpPr>
          <p:spPr>
            <a:xfrm rot="0">
              <a:off x="0" y="684102"/>
              <a:ext cx="10820400" cy="1464281"/>
            </a:xfrm>
            <a:prstGeom prst="rect">
              <a:avLst/>
            </a:prstGeom>
          </p:spPr>
          <p:txBody>
            <a:bodyPr anchor="t" rtlCol="false" tIns="0" lIns="0" bIns="0" rIns="0">
              <a:spAutoFit/>
            </a:bodyPr>
            <a:lstStyle/>
            <a:p>
              <a:pPr algn="just">
                <a:lnSpc>
                  <a:spcPts val="4496"/>
                </a:lnSpc>
              </a:pPr>
              <a:r>
                <a:rPr lang="en-US" sz="3212">
                  <a:solidFill>
                    <a:srgbClr val="F8F8F8"/>
                  </a:solidFill>
                  <a:latin typeface="IBM Plex Sans"/>
                </a:rPr>
                <a:t>KEERTHANA J - 210701118</a:t>
              </a:r>
            </a:p>
            <a:p>
              <a:pPr algn="just">
                <a:lnSpc>
                  <a:spcPts val="4496"/>
                </a:lnSpc>
              </a:pPr>
              <a:r>
                <a:rPr lang="en-US" sz="3212">
                  <a:solidFill>
                    <a:srgbClr val="F8F8F8"/>
                  </a:solidFill>
                  <a:latin typeface="IBM Plex Sans"/>
                </a:rPr>
                <a:t>THOUFEEQ MOHAMMED M - 210701503</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766984" y="485775"/>
            <a:ext cx="4754032" cy="1076325"/>
          </a:xfrm>
          <a:prstGeom prst="rect">
            <a:avLst/>
          </a:prstGeom>
        </p:spPr>
        <p:txBody>
          <a:bodyPr anchor="t" rtlCol="false" tIns="0" lIns="0" bIns="0" rIns="0">
            <a:spAutoFit/>
          </a:bodyPr>
          <a:lstStyle/>
          <a:p>
            <a:pPr algn="l">
              <a:lnSpc>
                <a:spcPts val="8400"/>
              </a:lnSpc>
            </a:pPr>
            <a:r>
              <a:rPr lang="en-US" sz="7000">
                <a:solidFill>
                  <a:srgbClr val="01003B"/>
                </a:solidFill>
                <a:latin typeface="Be Vietnam Ultra-Bold"/>
              </a:rPr>
              <a:t>ABSTRACT</a:t>
            </a:r>
          </a:p>
        </p:txBody>
      </p:sp>
      <p:sp>
        <p:nvSpPr>
          <p:cNvPr name="Freeform 3" id="3"/>
          <p:cNvSpPr/>
          <p:nvPr/>
        </p:nvSpPr>
        <p:spPr>
          <a:xfrm flipH="false" flipV="false" rot="2159446">
            <a:off x="13111917" y="-3539846"/>
            <a:ext cx="7814506" cy="6308438"/>
          </a:xfrm>
          <a:custGeom>
            <a:avLst/>
            <a:gdLst/>
            <a:ahLst/>
            <a:cxnLst/>
            <a:rect r="r" b="b" t="t" l="l"/>
            <a:pathLst>
              <a:path h="6308438" w="7814506">
                <a:moveTo>
                  <a:pt x="0" y="0"/>
                </a:moveTo>
                <a:lnTo>
                  <a:pt x="7814506" y="0"/>
                </a:lnTo>
                <a:lnTo>
                  <a:pt x="7814506" y="6308437"/>
                </a:lnTo>
                <a:lnTo>
                  <a:pt x="0" y="63084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511043">
            <a:off x="-2677167" y="7362706"/>
            <a:ext cx="7814506" cy="6308438"/>
          </a:xfrm>
          <a:custGeom>
            <a:avLst/>
            <a:gdLst/>
            <a:ahLst/>
            <a:cxnLst/>
            <a:rect r="r" b="b" t="t" l="l"/>
            <a:pathLst>
              <a:path h="6308438" w="7814506">
                <a:moveTo>
                  <a:pt x="0" y="0"/>
                </a:moveTo>
                <a:lnTo>
                  <a:pt x="7814506" y="0"/>
                </a:lnTo>
                <a:lnTo>
                  <a:pt x="7814506" y="6308438"/>
                </a:lnTo>
                <a:lnTo>
                  <a:pt x="0" y="6308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129393" y="2245589"/>
            <a:ext cx="16029214" cy="5956864"/>
          </a:xfrm>
          <a:prstGeom prst="rect">
            <a:avLst/>
          </a:prstGeom>
        </p:spPr>
        <p:txBody>
          <a:bodyPr anchor="t" rtlCol="false" tIns="0" lIns="0" bIns="0" rIns="0">
            <a:spAutoFit/>
          </a:bodyPr>
          <a:lstStyle/>
          <a:p>
            <a:pPr algn="just">
              <a:lnSpc>
                <a:spcPts val="4323"/>
              </a:lnSpc>
            </a:pPr>
            <a:r>
              <a:rPr lang="en-US" sz="3002">
                <a:solidFill>
                  <a:srgbClr val="01003B"/>
                </a:solidFill>
                <a:latin typeface="Be Vietnam"/>
              </a:rPr>
              <a:t>The proposed system integrates Arduino technology with electoral processes in order to eliminate manual errors and fraud, thus improving the integrity and efficiency of elections. This means that voters can have an interface which will allow them click on switches meant for each political party so as to select their desired candidates hence minimizing chances of mistakes in the counting process. The LCD screen also has a display panel showing the selected candidates and votes counted presently in this way; it helps the people vote honestly because they can see their marked choice. Additionally, there is a button on which once pressed, calculates results automatically making it easy to know who won by how many votes before announcing winners. The goal of this project is therefore to bring voting practices into the modern era while advancing equality, precision, responsibility and trust among democratic societies.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1028700" y="1965021"/>
            <a:ext cx="3178479" cy="3178479"/>
          </a:xfrm>
          <a:custGeom>
            <a:avLst/>
            <a:gdLst/>
            <a:ahLst/>
            <a:cxnLst/>
            <a:rect r="r" b="b" t="t" l="l"/>
            <a:pathLst>
              <a:path h="3178479" w="3178479">
                <a:moveTo>
                  <a:pt x="0" y="0"/>
                </a:moveTo>
                <a:lnTo>
                  <a:pt x="3178479" y="0"/>
                </a:lnTo>
                <a:lnTo>
                  <a:pt x="3178479" y="3178479"/>
                </a:lnTo>
                <a:lnTo>
                  <a:pt x="0" y="3178479"/>
                </a:lnTo>
                <a:lnTo>
                  <a:pt x="0" y="0"/>
                </a:lnTo>
                <a:close/>
              </a:path>
            </a:pathLst>
          </a:custGeom>
          <a:blipFill>
            <a:blip r:embed="rId3"/>
            <a:stretch>
              <a:fillRect l="0" t="0" r="0" b="0"/>
            </a:stretch>
          </a:blipFill>
        </p:spPr>
      </p:sp>
      <p:sp>
        <p:nvSpPr>
          <p:cNvPr name="Freeform 4" id="4"/>
          <p:cNvSpPr/>
          <p:nvPr/>
        </p:nvSpPr>
        <p:spPr>
          <a:xfrm flipH="false" flipV="false" rot="0">
            <a:off x="5355416" y="1965021"/>
            <a:ext cx="3178479" cy="3178479"/>
          </a:xfrm>
          <a:custGeom>
            <a:avLst/>
            <a:gdLst/>
            <a:ahLst/>
            <a:cxnLst/>
            <a:rect r="r" b="b" t="t" l="l"/>
            <a:pathLst>
              <a:path h="3178479" w="3178479">
                <a:moveTo>
                  <a:pt x="0" y="0"/>
                </a:moveTo>
                <a:lnTo>
                  <a:pt x="3178479" y="0"/>
                </a:lnTo>
                <a:lnTo>
                  <a:pt x="3178479" y="3178479"/>
                </a:lnTo>
                <a:lnTo>
                  <a:pt x="0" y="3178479"/>
                </a:lnTo>
                <a:lnTo>
                  <a:pt x="0" y="0"/>
                </a:lnTo>
                <a:close/>
              </a:path>
            </a:pathLst>
          </a:custGeom>
          <a:blipFill>
            <a:blip r:embed="rId4"/>
            <a:stretch>
              <a:fillRect l="0" t="0" r="0" b="0"/>
            </a:stretch>
          </a:blipFill>
        </p:spPr>
      </p:sp>
      <p:sp>
        <p:nvSpPr>
          <p:cNvPr name="Freeform 5" id="5"/>
          <p:cNvSpPr/>
          <p:nvPr/>
        </p:nvSpPr>
        <p:spPr>
          <a:xfrm flipH="false" flipV="false" rot="0">
            <a:off x="9686420" y="1927580"/>
            <a:ext cx="3215920" cy="3215920"/>
          </a:xfrm>
          <a:custGeom>
            <a:avLst/>
            <a:gdLst/>
            <a:ahLst/>
            <a:cxnLst/>
            <a:rect r="r" b="b" t="t" l="l"/>
            <a:pathLst>
              <a:path h="3215920" w="3215920">
                <a:moveTo>
                  <a:pt x="0" y="0"/>
                </a:moveTo>
                <a:lnTo>
                  <a:pt x="3215920" y="0"/>
                </a:lnTo>
                <a:lnTo>
                  <a:pt x="3215920" y="3215920"/>
                </a:lnTo>
                <a:lnTo>
                  <a:pt x="0" y="3215920"/>
                </a:lnTo>
                <a:lnTo>
                  <a:pt x="0" y="0"/>
                </a:lnTo>
                <a:close/>
              </a:path>
            </a:pathLst>
          </a:custGeom>
          <a:blipFill>
            <a:blip r:embed="rId5"/>
            <a:stretch>
              <a:fillRect l="0" t="0" r="0" b="0"/>
            </a:stretch>
          </a:blipFill>
        </p:spPr>
      </p:sp>
      <p:sp>
        <p:nvSpPr>
          <p:cNvPr name="Freeform 6" id="6"/>
          <p:cNvSpPr/>
          <p:nvPr/>
        </p:nvSpPr>
        <p:spPr>
          <a:xfrm flipH="false" flipV="false" rot="0">
            <a:off x="14054865" y="1965021"/>
            <a:ext cx="3178479" cy="3178479"/>
          </a:xfrm>
          <a:custGeom>
            <a:avLst/>
            <a:gdLst/>
            <a:ahLst/>
            <a:cxnLst/>
            <a:rect r="r" b="b" t="t" l="l"/>
            <a:pathLst>
              <a:path h="3178479" w="3178479">
                <a:moveTo>
                  <a:pt x="0" y="0"/>
                </a:moveTo>
                <a:lnTo>
                  <a:pt x="3178479" y="0"/>
                </a:lnTo>
                <a:lnTo>
                  <a:pt x="3178479" y="3178479"/>
                </a:lnTo>
                <a:lnTo>
                  <a:pt x="0" y="3178479"/>
                </a:lnTo>
                <a:lnTo>
                  <a:pt x="0" y="0"/>
                </a:lnTo>
                <a:close/>
              </a:path>
            </a:pathLst>
          </a:custGeom>
          <a:blipFill>
            <a:blip r:embed="rId6"/>
            <a:stretch>
              <a:fillRect l="0" t="0" r="0" b="0"/>
            </a:stretch>
          </a:blipFill>
        </p:spPr>
      </p:sp>
      <p:sp>
        <p:nvSpPr>
          <p:cNvPr name="Freeform 7" id="7"/>
          <p:cNvSpPr/>
          <p:nvPr/>
        </p:nvSpPr>
        <p:spPr>
          <a:xfrm flipH="false" flipV="false" rot="0">
            <a:off x="1558552" y="5857329"/>
            <a:ext cx="9735828" cy="3182308"/>
          </a:xfrm>
          <a:custGeom>
            <a:avLst/>
            <a:gdLst/>
            <a:ahLst/>
            <a:cxnLst/>
            <a:rect r="r" b="b" t="t" l="l"/>
            <a:pathLst>
              <a:path h="3182308" w="9735828">
                <a:moveTo>
                  <a:pt x="0" y="0"/>
                </a:moveTo>
                <a:lnTo>
                  <a:pt x="9735828" y="0"/>
                </a:lnTo>
                <a:lnTo>
                  <a:pt x="9735828" y="3182308"/>
                </a:lnTo>
                <a:lnTo>
                  <a:pt x="0" y="3182308"/>
                </a:lnTo>
                <a:lnTo>
                  <a:pt x="0" y="0"/>
                </a:lnTo>
                <a:close/>
              </a:path>
            </a:pathLst>
          </a:custGeom>
          <a:blipFill>
            <a:blip r:embed="rId7"/>
            <a:stretch>
              <a:fillRect l="0" t="0" r="0" b="0"/>
            </a:stretch>
          </a:blipFill>
        </p:spPr>
      </p:sp>
      <p:sp>
        <p:nvSpPr>
          <p:cNvPr name="Freeform 8" id="8"/>
          <p:cNvSpPr/>
          <p:nvPr/>
        </p:nvSpPr>
        <p:spPr>
          <a:xfrm flipH="false" flipV="false" rot="0">
            <a:off x="12827071" y="6015108"/>
            <a:ext cx="3183606" cy="3062629"/>
          </a:xfrm>
          <a:custGeom>
            <a:avLst/>
            <a:gdLst/>
            <a:ahLst/>
            <a:cxnLst/>
            <a:rect r="r" b="b" t="t" l="l"/>
            <a:pathLst>
              <a:path h="3062629" w="3183606">
                <a:moveTo>
                  <a:pt x="0" y="0"/>
                </a:moveTo>
                <a:lnTo>
                  <a:pt x="3183605" y="0"/>
                </a:lnTo>
                <a:lnTo>
                  <a:pt x="3183605" y="3062629"/>
                </a:lnTo>
                <a:lnTo>
                  <a:pt x="0" y="3062629"/>
                </a:lnTo>
                <a:lnTo>
                  <a:pt x="0" y="0"/>
                </a:lnTo>
                <a:close/>
              </a:path>
            </a:pathLst>
          </a:custGeom>
          <a:blipFill>
            <a:blip r:embed="rId8"/>
            <a:stretch>
              <a:fillRect l="0" t="0" r="0" b="0"/>
            </a:stretch>
          </a:blipFill>
        </p:spPr>
      </p:sp>
      <p:sp>
        <p:nvSpPr>
          <p:cNvPr name="TextBox 9" id="9"/>
          <p:cNvSpPr txBox="true"/>
          <p:nvPr/>
        </p:nvSpPr>
        <p:spPr>
          <a:xfrm rot="0">
            <a:off x="5750118" y="816776"/>
            <a:ext cx="6787764" cy="847725"/>
          </a:xfrm>
          <a:prstGeom prst="rect">
            <a:avLst/>
          </a:prstGeom>
        </p:spPr>
        <p:txBody>
          <a:bodyPr anchor="t" rtlCol="false" tIns="0" lIns="0" bIns="0" rIns="0">
            <a:spAutoFit/>
          </a:bodyPr>
          <a:lstStyle/>
          <a:p>
            <a:pPr algn="l">
              <a:lnSpc>
                <a:spcPts val="6600"/>
              </a:lnSpc>
            </a:pPr>
            <a:r>
              <a:rPr lang="en-US" sz="5500">
                <a:solidFill>
                  <a:srgbClr val="F8F8F8"/>
                </a:solidFill>
                <a:latin typeface="Be Vietnam Ultra-Bold"/>
              </a:rPr>
              <a:t>COMPONENTS USED</a:t>
            </a:r>
          </a:p>
        </p:txBody>
      </p:sp>
      <p:sp>
        <p:nvSpPr>
          <p:cNvPr name="TextBox 10" id="10"/>
          <p:cNvSpPr txBox="true"/>
          <p:nvPr/>
        </p:nvSpPr>
        <p:spPr>
          <a:xfrm rot="0">
            <a:off x="1084689" y="5180282"/>
            <a:ext cx="3066501" cy="410347"/>
          </a:xfrm>
          <a:prstGeom prst="rect">
            <a:avLst/>
          </a:prstGeom>
        </p:spPr>
        <p:txBody>
          <a:bodyPr anchor="t" rtlCol="false" tIns="0" lIns="0" bIns="0" rIns="0">
            <a:spAutoFit/>
          </a:bodyPr>
          <a:lstStyle/>
          <a:p>
            <a:pPr algn="ctr" marL="0" indent="0" lvl="0">
              <a:lnSpc>
                <a:spcPts val="3422"/>
              </a:lnSpc>
              <a:spcBef>
                <a:spcPct val="0"/>
              </a:spcBef>
            </a:pPr>
            <a:r>
              <a:rPr lang="en-US" sz="2444">
                <a:solidFill>
                  <a:srgbClr val="A7ACAB"/>
                </a:solidFill>
                <a:latin typeface="Canva Sans Bold"/>
              </a:rPr>
              <a:t>Arduino UNO Bread </a:t>
            </a:r>
          </a:p>
        </p:txBody>
      </p:sp>
      <p:sp>
        <p:nvSpPr>
          <p:cNvPr name="TextBox 11" id="11"/>
          <p:cNvSpPr txBox="true"/>
          <p:nvPr/>
        </p:nvSpPr>
        <p:spPr>
          <a:xfrm rot="0">
            <a:off x="5965521" y="5180282"/>
            <a:ext cx="1958269" cy="410347"/>
          </a:xfrm>
          <a:prstGeom prst="rect">
            <a:avLst/>
          </a:prstGeom>
        </p:spPr>
        <p:txBody>
          <a:bodyPr anchor="t" rtlCol="false" tIns="0" lIns="0" bIns="0" rIns="0">
            <a:spAutoFit/>
          </a:bodyPr>
          <a:lstStyle/>
          <a:p>
            <a:pPr algn="ctr" marL="0" indent="0" lvl="0">
              <a:lnSpc>
                <a:spcPts val="3422"/>
              </a:lnSpc>
              <a:spcBef>
                <a:spcPct val="0"/>
              </a:spcBef>
            </a:pPr>
            <a:r>
              <a:rPr lang="en-US" sz="2444">
                <a:solidFill>
                  <a:srgbClr val="A7ACAB"/>
                </a:solidFill>
                <a:latin typeface="Canva Sans Bold"/>
              </a:rPr>
              <a:t>i to c Module</a:t>
            </a:r>
          </a:p>
        </p:txBody>
      </p:sp>
      <p:sp>
        <p:nvSpPr>
          <p:cNvPr name="TextBox 12" id="12"/>
          <p:cNvSpPr txBox="true"/>
          <p:nvPr/>
        </p:nvSpPr>
        <p:spPr>
          <a:xfrm rot="0">
            <a:off x="9761689" y="5180282"/>
            <a:ext cx="3065382" cy="410347"/>
          </a:xfrm>
          <a:prstGeom prst="rect">
            <a:avLst/>
          </a:prstGeom>
        </p:spPr>
        <p:txBody>
          <a:bodyPr anchor="t" rtlCol="false" tIns="0" lIns="0" bIns="0" rIns="0">
            <a:spAutoFit/>
          </a:bodyPr>
          <a:lstStyle/>
          <a:p>
            <a:pPr algn="ctr" marL="0" indent="0" lvl="0">
              <a:lnSpc>
                <a:spcPts val="3422"/>
              </a:lnSpc>
              <a:spcBef>
                <a:spcPct val="0"/>
              </a:spcBef>
            </a:pPr>
            <a:r>
              <a:rPr lang="en-US" sz="2444">
                <a:solidFill>
                  <a:srgbClr val="A7ACAB"/>
                </a:solidFill>
                <a:latin typeface="Canva Sans Bold"/>
              </a:rPr>
              <a:t>LCD Display Module</a:t>
            </a:r>
          </a:p>
        </p:txBody>
      </p:sp>
      <p:sp>
        <p:nvSpPr>
          <p:cNvPr name="TextBox 13" id="13"/>
          <p:cNvSpPr txBox="true"/>
          <p:nvPr/>
        </p:nvSpPr>
        <p:spPr>
          <a:xfrm rot="0">
            <a:off x="14431058" y="5180282"/>
            <a:ext cx="2332045" cy="410347"/>
          </a:xfrm>
          <a:prstGeom prst="rect">
            <a:avLst/>
          </a:prstGeom>
        </p:spPr>
        <p:txBody>
          <a:bodyPr anchor="t" rtlCol="false" tIns="0" lIns="0" bIns="0" rIns="0">
            <a:spAutoFit/>
          </a:bodyPr>
          <a:lstStyle/>
          <a:p>
            <a:pPr algn="ctr" marL="0" indent="0" lvl="0">
              <a:lnSpc>
                <a:spcPts val="3422"/>
              </a:lnSpc>
              <a:spcBef>
                <a:spcPct val="0"/>
              </a:spcBef>
            </a:pPr>
            <a:r>
              <a:rPr lang="en-US" sz="2444">
                <a:solidFill>
                  <a:srgbClr val="A7ACAB"/>
                </a:solidFill>
                <a:latin typeface="Canva Sans Bold"/>
              </a:rPr>
              <a:t>Push Button - 5</a:t>
            </a:r>
          </a:p>
        </p:txBody>
      </p:sp>
      <p:sp>
        <p:nvSpPr>
          <p:cNvPr name="TextBox 14" id="14"/>
          <p:cNvSpPr txBox="true"/>
          <p:nvPr/>
        </p:nvSpPr>
        <p:spPr>
          <a:xfrm rot="0">
            <a:off x="4674705" y="9201150"/>
            <a:ext cx="2581632" cy="456704"/>
          </a:xfrm>
          <a:prstGeom prst="rect">
            <a:avLst/>
          </a:prstGeom>
        </p:spPr>
        <p:txBody>
          <a:bodyPr anchor="t" rtlCol="false" tIns="0" lIns="0" bIns="0" rIns="0">
            <a:spAutoFit/>
          </a:bodyPr>
          <a:lstStyle/>
          <a:p>
            <a:pPr algn="ctr" marL="0" indent="0" lvl="0">
              <a:lnSpc>
                <a:spcPts val="3702"/>
              </a:lnSpc>
              <a:spcBef>
                <a:spcPct val="0"/>
              </a:spcBef>
            </a:pPr>
            <a:r>
              <a:rPr lang="en-US" sz="2644">
                <a:solidFill>
                  <a:srgbClr val="A7ACAB"/>
                </a:solidFill>
                <a:latin typeface="Canva Sans Bold"/>
              </a:rPr>
              <a:t>Potentiometers</a:t>
            </a:r>
          </a:p>
        </p:txBody>
      </p:sp>
      <p:sp>
        <p:nvSpPr>
          <p:cNvPr name="TextBox 15" id="15"/>
          <p:cNvSpPr txBox="true"/>
          <p:nvPr/>
        </p:nvSpPr>
        <p:spPr>
          <a:xfrm rot="0">
            <a:off x="14050911" y="9201150"/>
            <a:ext cx="735925" cy="456704"/>
          </a:xfrm>
          <a:prstGeom prst="rect">
            <a:avLst/>
          </a:prstGeom>
        </p:spPr>
        <p:txBody>
          <a:bodyPr anchor="t" rtlCol="false" tIns="0" lIns="0" bIns="0" rIns="0">
            <a:spAutoFit/>
          </a:bodyPr>
          <a:lstStyle/>
          <a:p>
            <a:pPr algn="ctr" marL="0" indent="0" lvl="0">
              <a:lnSpc>
                <a:spcPts val="3702"/>
              </a:lnSpc>
              <a:spcBef>
                <a:spcPct val="0"/>
              </a:spcBef>
            </a:pPr>
            <a:r>
              <a:rPr lang="en-US" sz="2644">
                <a:solidFill>
                  <a:srgbClr val="A7ACAB"/>
                </a:solidFill>
                <a:latin typeface="Canva Sans Bold"/>
              </a:rPr>
              <a:t>LED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495300"/>
            <a:ext cx="5336994" cy="895350"/>
          </a:xfrm>
          <a:prstGeom prst="rect">
            <a:avLst/>
          </a:prstGeom>
        </p:spPr>
        <p:txBody>
          <a:bodyPr anchor="t" rtlCol="false" tIns="0" lIns="0" bIns="0" rIns="0">
            <a:spAutoFit/>
          </a:bodyPr>
          <a:lstStyle/>
          <a:p>
            <a:pPr algn="l">
              <a:lnSpc>
                <a:spcPts val="7080"/>
              </a:lnSpc>
            </a:pPr>
            <a:r>
              <a:rPr lang="en-US" sz="5900">
                <a:solidFill>
                  <a:srgbClr val="01003B"/>
                </a:solidFill>
                <a:latin typeface="Be Vietnam Ultra-Bold"/>
              </a:rPr>
              <a:t>Objective</a:t>
            </a:r>
          </a:p>
        </p:txBody>
      </p:sp>
      <p:sp>
        <p:nvSpPr>
          <p:cNvPr name="Freeform 3" id="3"/>
          <p:cNvSpPr/>
          <p:nvPr/>
        </p:nvSpPr>
        <p:spPr>
          <a:xfrm flipH="false" flipV="false" rot="-2479888">
            <a:off x="12230093" y="1185665"/>
            <a:ext cx="16909587" cy="6118196"/>
          </a:xfrm>
          <a:custGeom>
            <a:avLst/>
            <a:gdLst/>
            <a:ahLst/>
            <a:cxnLst/>
            <a:rect r="r" b="b" t="t" l="l"/>
            <a:pathLst>
              <a:path h="6118196" w="16909587">
                <a:moveTo>
                  <a:pt x="0" y="0"/>
                </a:moveTo>
                <a:lnTo>
                  <a:pt x="16909587" y="0"/>
                </a:lnTo>
                <a:lnTo>
                  <a:pt x="16909587" y="6118196"/>
                </a:lnTo>
                <a:lnTo>
                  <a:pt x="0" y="611819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640101"/>
            <a:ext cx="16230600" cy="1765651"/>
            <a:chOff x="0" y="0"/>
            <a:chExt cx="21640800" cy="2354201"/>
          </a:xfrm>
        </p:grpSpPr>
        <p:sp>
          <p:nvSpPr>
            <p:cNvPr name="TextBox 5" id="5"/>
            <p:cNvSpPr txBox="true"/>
            <p:nvPr/>
          </p:nvSpPr>
          <p:spPr>
            <a:xfrm rot="0">
              <a:off x="0" y="602051"/>
              <a:ext cx="21640800" cy="1752151"/>
            </a:xfrm>
            <a:prstGeom prst="rect">
              <a:avLst/>
            </a:prstGeom>
          </p:spPr>
          <p:txBody>
            <a:bodyPr anchor="t" rtlCol="false" tIns="0" lIns="0" bIns="0" rIns="0">
              <a:spAutoFit/>
            </a:bodyPr>
            <a:lstStyle/>
            <a:p>
              <a:pPr algn="just">
                <a:lnSpc>
                  <a:spcPts val="3562"/>
                </a:lnSpc>
                <a:spcBef>
                  <a:spcPct val="0"/>
                </a:spcBef>
              </a:pPr>
              <a:r>
                <a:rPr lang="en-US" sz="2544">
                  <a:solidFill>
                    <a:srgbClr val="01003B"/>
                  </a:solidFill>
                  <a:latin typeface="Canva Sans"/>
                </a:rPr>
                <a:t>One popular kind of microcontroller board is Arduino Uno that is dependent on the ATmega328P microcontroller. Recognized widely is the most as well as most versatile and easy to use board in the Arduino family of the Uno board because of the wide community support available.</a:t>
              </a:r>
            </a:p>
          </p:txBody>
        </p:sp>
        <p:sp>
          <p:nvSpPr>
            <p:cNvPr name="TextBox 6" id="6"/>
            <p:cNvSpPr txBox="true"/>
            <p:nvPr/>
          </p:nvSpPr>
          <p:spPr>
            <a:xfrm rot="0">
              <a:off x="0" y="-47625"/>
              <a:ext cx="4707380" cy="558351"/>
            </a:xfrm>
            <a:prstGeom prst="rect">
              <a:avLst/>
            </a:prstGeom>
          </p:spPr>
          <p:txBody>
            <a:bodyPr anchor="t" rtlCol="false" tIns="0" lIns="0" bIns="0" rIns="0">
              <a:spAutoFit/>
            </a:bodyPr>
            <a:lstStyle/>
            <a:p>
              <a:pPr algn="just">
                <a:lnSpc>
                  <a:spcPts val="3562"/>
                </a:lnSpc>
                <a:spcBef>
                  <a:spcPct val="0"/>
                </a:spcBef>
              </a:pPr>
              <a:r>
                <a:rPr lang="en-US" sz="2544">
                  <a:solidFill>
                    <a:srgbClr val="0200D6"/>
                  </a:solidFill>
                  <a:latin typeface="Canva Sans Bold"/>
                </a:rPr>
                <a:t>Arduino UNO Board</a:t>
              </a:r>
            </a:p>
          </p:txBody>
        </p:sp>
      </p:grpSp>
      <p:sp>
        <p:nvSpPr>
          <p:cNvPr name="TextBox 7" id="7"/>
          <p:cNvSpPr txBox="true"/>
          <p:nvPr/>
        </p:nvSpPr>
        <p:spPr>
          <a:xfrm rot="0">
            <a:off x="1028700" y="3605777"/>
            <a:ext cx="15302033" cy="2221369"/>
          </a:xfrm>
          <a:prstGeom prst="rect">
            <a:avLst/>
          </a:prstGeom>
        </p:spPr>
        <p:txBody>
          <a:bodyPr anchor="t" rtlCol="false" tIns="0" lIns="0" bIns="0" rIns="0">
            <a:spAutoFit/>
          </a:bodyPr>
          <a:lstStyle/>
          <a:p>
            <a:pPr algn="just">
              <a:lnSpc>
                <a:spcPts val="3562"/>
              </a:lnSpc>
              <a:spcBef>
                <a:spcPct val="0"/>
              </a:spcBef>
            </a:pPr>
            <a:r>
              <a:rPr lang="en-US" sz="2544">
                <a:solidFill>
                  <a:srgbClr val="0200D6"/>
                </a:solidFill>
                <a:latin typeface="Canva Sans Bold"/>
              </a:rPr>
              <a:t>LCD Display</a:t>
            </a:r>
          </a:p>
          <a:p>
            <a:pPr algn="just">
              <a:lnSpc>
                <a:spcPts val="3562"/>
              </a:lnSpc>
              <a:spcBef>
                <a:spcPct val="0"/>
              </a:spcBef>
            </a:pPr>
            <a:r>
              <a:rPr lang="en-US" sz="2544">
                <a:solidFill>
                  <a:srgbClr val="000000"/>
                </a:solidFill>
                <a:latin typeface="Canva Sans"/>
              </a:rPr>
              <a:t>In IoT (Internet of Things) space and place, the Liquid Crystal Display (LCD) mops the attention to users become a user interface component for facing the characteristics of visual representations embedded in the broader complexity of an IoT device like the presentation of notifications or the description of warnings, etc. </a:t>
            </a:r>
          </a:p>
        </p:txBody>
      </p:sp>
      <p:sp>
        <p:nvSpPr>
          <p:cNvPr name="TextBox 8" id="8"/>
          <p:cNvSpPr txBox="true"/>
          <p:nvPr/>
        </p:nvSpPr>
        <p:spPr>
          <a:xfrm rot="0">
            <a:off x="1028700" y="6282014"/>
            <a:ext cx="15478197" cy="1717814"/>
          </a:xfrm>
          <a:prstGeom prst="rect">
            <a:avLst/>
          </a:prstGeom>
        </p:spPr>
        <p:txBody>
          <a:bodyPr anchor="t" rtlCol="false" tIns="0" lIns="0" bIns="0" rIns="0">
            <a:spAutoFit/>
          </a:bodyPr>
          <a:lstStyle/>
          <a:p>
            <a:pPr algn="just">
              <a:lnSpc>
                <a:spcPts val="3562"/>
              </a:lnSpc>
              <a:spcBef>
                <a:spcPct val="0"/>
              </a:spcBef>
            </a:pPr>
            <a:r>
              <a:rPr lang="en-US" sz="2544">
                <a:solidFill>
                  <a:srgbClr val="0200D6"/>
                </a:solidFill>
                <a:latin typeface="Canva Sans Bold"/>
              </a:rPr>
              <a:t>Bread Board</a:t>
            </a:r>
          </a:p>
          <a:p>
            <a:pPr algn="just">
              <a:lnSpc>
                <a:spcPts val="3422"/>
              </a:lnSpc>
              <a:spcBef>
                <a:spcPct val="0"/>
              </a:spcBef>
            </a:pPr>
            <a:r>
              <a:rPr lang="en-US" sz="2444">
                <a:solidFill>
                  <a:srgbClr val="000000"/>
                </a:solidFill>
                <a:latin typeface="Canva Sans"/>
              </a:rPr>
              <a:t>The device that can be prototyped using Breadboard technology is the remote measurement of temperature and humidity data. The prototype will involve three components: the IoT device that will be responsible for measuring, the relay, and a fan.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543904">
            <a:off x="-940728" y="8061713"/>
            <a:ext cx="10103966" cy="8156656"/>
          </a:xfrm>
          <a:custGeom>
            <a:avLst/>
            <a:gdLst/>
            <a:ahLst/>
            <a:cxnLst/>
            <a:rect r="r" b="b" t="t" l="l"/>
            <a:pathLst>
              <a:path h="8156656" w="10103966">
                <a:moveTo>
                  <a:pt x="0" y="0"/>
                </a:moveTo>
                <a:lnTo>
                  <a:pt x="10103966" y="0"/>
                </a:lnTo>
                <a:lnTo>
                  <a:pt x="10103966" y="8156656"/>
                </a:lnTo>
                <a:lnTo>
                  <a:pt x="0" y="81566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271632" y="443268"/>
            <a:ext cx="5744736" cy="1630715"/>
            <a:chOff x="0" y="0"/>
            <a:chExt cx="1513017" cy="429489"/>
          </a:xfrm>
        </p:grpSpPr>
        <p:sp>
          <p:nvSpPr>
            <p:cNvPr name="Freeform 5" id="5"/>
            <p:cNvSpPr/>
            <p:nvPr/>
          </p:nvSpPr>
          <p:spPr>
            <a:xfrm flipH="false" flipV="false" rot="0">
              <a:off x="0" y="0"/>
              <a:ext cx="1513017" cy="429489"/>
            </a:xfrm>
            <a:custGeom>
              <a:avLst/>
              <a:gdLst/>
              <a:ahLst/>
              <a:cxnLst/>
              <a:rect r="r" b="b" t="t" l="l"/>
              <a:pathLst>
                <a:path h="429489" w="1513017">
                  <a:moveTo>
                    <a:pt x="53906" y="0"/>
                  </a:moveTo>
                  <a:lnTo>
                    <a:pt x="1459111" y="0"/>
                  </a:lnTo>
                  <a:cubicBezTo>
                    <a:pt x="1488882" y="0"/>
                    <a:pt x="1513017" y="24135"/>
                    <a:pt x="1513017" y="53906"/>
                  </a:cubicBezTo>
                  <a:lnTo>
                    <a:pt x="1513017" y="375583"/>
                  </a:lnTo>
                  <a:cubicBezTo>
                    <a:pt x="1513017" y="405354"/>
                    <a:pt x="1488882" y="429489"/>
                    <a:pt x="1459111" y="429489"/>
                  </a:cubicBezTo>
                  <a:lnTo>
                    <a:pt x="53906" y="429489"/>
                  </a:lnTo>
                  <a:cubicBezTo>
                    <a:pt x="24135" y="429489"/>
                    <a:pt x="0" y="405354"/>
                    <a:pt x="0" y="375583"/>
                  </a:cubicBezTo>
                  <a:lnTo>
                    <a:pt x="0" y="53906"/>
                  </a:lnTo>
                  <a:cubicBezTo>
                    <a:pt x="0" y="24135"/>
                    <a:pt x="24135" y="0"/>
                    <a:pt x="53906" y="0"/>
                  </a:cubicBezTo>
                  <a:close/>
                </a:path>
              </a:pathLst>
            </a:custGeom>
            <a:solidFill>
              <a:srgbClr val="FF007E"/>
            </a:solidFill>
          </p:spPr>
        </p:sp>
        <p:sp>
          <p:nvSpPr>
            <p:cNvPr name="TextBox 6" id="6"/>
            <p:cNvSpPr txBox="true"/>
            <p:nvPr/>
          </p:nvSpPr>
          <p:spPr>
            <a:xfrm>
              <a:off x="0" y="-76200"/>
              <a:ext cx="1513017" cy="505689"/>
            </a:xfrm>
            <a:prstGeom prst="rect">
              <a:avLst/>
            </a:prstGeom>
          </p:spPr>
          <p:txBody>
            <a:bodyPr anchor="ctr" rtlCol="false" tIns="50800" lIns="50800" bIns="50800" rIns="50800"/>
            <a:lstStyle/>
            <a:p>
              <a:pPr algn="ctr">
                <a:lnSpc>
                  <a:spcPts val="5599"/>
                </a:lnSpc>
              </a:pPr>
              <a:r>
                <a:rPr lang="en-US" sz="3999">
                  <a:solidFill>
                    <a:srgbClr val="F8F8F8"/>
                  </a:solidFill>
                  <a:latin typeface="Be Vietnam Ultra-Bold"/>
                </a:rPr>
                <a:t>CIRCUIT DIAGRAM</a:t>
              </a:r>
            </a:p>
          </p:txBody>
        </p:sp>
      </p:grpSp>
      <p:sp>
        <p:nvSpPr>
          <p:cNvPr name="Freeform 7" id="7"/>
          <p:cNvSpPr/>
          <p:nvPr/>
        </p:nvSpPr>
        <p:spPr>
          <a:xfrm flipH="false" flipV="false" rot="2159446">
            <a:off x="13111917" y="-3539846"/>
            <a:ext cx="7814506" cy="6308438"/>
          </a:xfrm>
          <a:custGeom>
            <a:avLst/>
            <a:gdLst/>
            <a:ahLst/>
            <a:cxnLst/>
            <a:rect r="r" b="b" t="t" l="l"/>
            <a:pathLst>
              <a:path h="6308438" w="7814506">
                <a:moveTo>
                  <a:pt x="0" y="0"/>
                </a:moveTo>
                <a:lnTo>
                  <a:pt x="7814506" y="0"/>
                </a:lnTo>
                <a:lnTo>
                  <a:pt x="7814506" y="6308437"/>
                </a:lnTo>
                <a:lnTo>
                  <a:pt x="0" y="63084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582026" y="2349697"/>
            <a:ext cx="11123948" cy="7221510"/>
          </a:xfrm>
          <a:custGeom>
            <a:avLst/>
            <a:gdLst/>
            <a:ahLst/>
            <a:cxnLst/>
            <a:rect r="r" b="b" t="t" l="l"/>
            <a:pathLst>
              <a:path h="7221510" w="11123948">
                <a:moveTo>
                  <a:pt x="0" y="0"/>
                </a:moveTo>
                <a:lnTo>
                  <a:pt x="11123948" y="0"/>
                </a:lnTo>
                <a:lnTo>
                  <a:pt x="11123948" y="7221510"/>
                </a:lnTo>
                <a:lnTo>
                  <a:pt x="0" y="7221510"/>
                </a:lnTo>
                <a:lnTo>
                  <a:pt x="0" y="0"/>
                </a:lnTo>
                <a:close/>
              </a:path>
            </a:pathLst>
          </a:custGeom>
          <a:blipFill>
            <a:blip r:embed="rId5"/>
            <a:stretch>
              <a:fillRect l="0" t="0" r="-2607"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8010284">
            <a:off x="11274917" y="-2976531"/>
            <a:ext cx="11342890" cy="9156806"/>
          </a:xfrm>
          <a:custGeom>
            <a:avLst/>
            <a:gdLst/>
            <a:ahLst/>
            <a:cxnLst/>
            <a:rect r="r" b="b" t="t" l="l"/>
            <a:pathLst>
              <a:path h="9156806" w="11342890">
                <a:moveTo>
                  <a:pt x="0" y="0"/>
                </a:moveTo>
                <a:lnTo>
                  <a:pt x="11342890" y="0"/>
                </a:lnTo>
                <a:lnTo>
                  <a:pt x="11342890" y="9156806"/>
                </a:lnTo>
                <a:lnTo>
                  <a:pt x="0" y="91568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77852" y="1328217"/>
            <a:ext cx="8266148" cy="4641126"/>
          </a:xfrm>
          <a:custGeom>
            <a:avLst/>
            <a:gdLst/>
            <a:ahLst/>
            <a:cxnLst/>
            <a:rect r="r" b="b" t="t" l="l"/>
            <a:pathLst>
              <a:path h="4641126" w="8266148">
                <a:moveTo>
                  <a:pt x="0" y="0"/>
                </a:moveTo>
                <a:lnTo>
                  <a:pt x="8266148" y="0"/>
                </a:lnTo>
                <a:lnTo>
                  <a:pt x="8266148" y="4641126"/>
                </a:lnTo>
                <a:lnTo>
                  <a:pt x="0" y="4641126"/>
                </a:lnTo>
                <a:lnTo>
                  <a:pt x="0" y="0"/>
                </a:lnTo>
                <a:close/>
              </a:path>
            </a:pathLst>
          </a:custGeom>
          <a:blipFill>
            <a:blip r:embed="rId5"/>
            <a:stretch>
              <a:fillRect l="0" t="0" r="0" b="0"/>
            </a:stretch>
          </a:blipFill>
        </p:spPr>
      </p:sp>
      <p:sp>
        <p:nvSpPr>
          <p:cNvPr name="Freeform 5" id="5"/>
          <p:cNvSpPr/>
          <p:nvPr/>
        </p:nvSpPr>
        <p:spPr>
          <a:xfrm flipH="false" flipV="false" rot="0">
            <a:off x="9489700" y="5474855"/>
            <a:ext cx="7769600" cy="4362334"/>
          </a:xfrm>
          <a:custGeom>
            <a:avLst/>
            <a:gdLst/>
            <a:ahLst/>
            <a:cxnLst/>
            <a:rect r="r" b="b" t="t" l="l"/>
            <a:pathLst>
              <a:path h="4362334" w="7769600">
                <a:moveTo>
                  <a:pt x="0" y="0"/>
                </a:moveTo>
                <a:lnTo>
                  <a:pt x="7769600" y="0"/>
                </a:lnTo>
                <a:lnTo>
                  <a:pt x="7769600" y="4362333"/>
                </a:lnTo>
                <a:lnTo>
                  <a:pt x="0" y="4362333"/>
                </a:lnTo>
                <a:lnTo>
                  <a:pt x="0" y="0"/>
                </a:lnTo>
                <a:close/>
              </a:path>
            </a:pathLst>
          </a:custGeom>
          <a:blipFill>
            <a:blip r:embed="rId6"/>
            <a:stretch>
              <a:fillRect l="0" t="0" r="0" b="0"/>
            </a:stretch>
          </a:blipFill>
        </p:spPr>
      </p:sp>
      <p:sp>
        <p:nvSpPr>
          <p:cNvPr name="TextBox 6" id="6"/>
          <p:cNvSpPr txBox="true"/>
          <p:nvPr/>
        </p:nvSpPr>
        <p:spPr>
          <a:xfrm rot="0">
            <a:off x="6881539" y="284150"/>
            <a:ext cx="7812715" cy="895350"/>
          </a:xfrm>
          <a:prstGeom prst="rect">
            <a:avLst/>
          </a:prstGeom>
        </p:spPr>
        <p:txBody>
          <a:bodyPr anchor="t" rtlCol="false" tIns="0" lIns="0" bIns="0" rIns="0">
            <a:spAutoFit/>
          </a:bodyPr>
          <a:lstStyle/>
          <a:p>
            <a:pPr algn="l">
              <a:lnSpc>
                <a:spcPts val="7080"/>
              </a:lnSpc>
            </a:pPr>
            <a:r>
              <a:rPr lang="en-US" sz="5900">
                <a:solidFill>
                  <a:srgbClr val="F8F8F8"/>
                </a:solidFill>
                <a:latin typeface="Be Vietnam Ultra-Bold"/>
              </a:rPr>
              <a:t>OUTPUT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289060" y="8030141"/>
            <a:ext cx="19151870" cy="9114142"/>
            <a:chOff x="0" y="0"/>
            <a:chExt cx="25535827" cy="12152189"/>
          </a:xfrm>
        </p:grpSpPr>
        <p:sp>
          <p:nvSpPr>
            <p:cNvPr name="Freeform 3" id="3"/>
            <p:cNvSpPr/>
            <p:nvPr/>
          </p:nvSpPr>
          <p:spPr>
            <a:xfrm flipH="false" flipV="false" rot="0">
              <a:off x="0" y="383530"/>
              <a:ext cx="14103200" cy="11385128"/>
            </a:xfrm>
            <a:custGeom>
              <a:avLst/>
              <a:gdLst/>
              <a:ahLst/>
              <a:cxnLst/>
              <a:rect r="r" b="b" t="t" l="l"/>
              <a:pathLst>
                <a:path h="11385128" w="14103200">
                  <a:moveTo>
                    <a:pt x="0" y="0"/>
                  </a:moveTo>
                  <a:lnTo>
                    <a:pt x="14103200" y="0"/>
                  </a:lnTo>
                  <a:lnTo>
                    <a:pt x="14103200" y="11385129"/>
                  </a:lnTo>
                  <a:lnTo>
                    <a:pt x="0" y="113851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74539" y="0"/>
              <a:ext cx="10761288" cy="12152189"/>
            </a:xfrm>
            <a:custGeom>
              <a:avLst/>
              <a:gdLst/>
              <a:ahLst/>
              <a:cxnLst/>
              <a:rect r="r" b="b" t="t" l="l"/>
              <a:pathLst>
                <a:path h="12152189" w="10761288">
                  <a:moveTo>
                    <a:pt x="0" y="0"/>
                  </a:moveTo>
                  <a:lnTo>
                    <a:pt x="10761288" y="0"/>
                  </a:lnTo>
                  <a:lnTo>
                    <a:pt x="10761288" y="12152189"/>
                  </a:lnTo>
                  <a:lnTo>
                    <a:pt x="0" y="12152189"/>
                  </a:lnTo>
                  <a:lnTo>
                    <a:pt x="0" y="0"/>
                  </a:lnTo>
                  <a:close/>
                </a:path>
              </a:pathLst>
            </a:custGeom>
            <a:blipFill>
              <a:blip r:embed="rId4">
                <a:extLst>
                  <a:ext uri="{96DAC541-7B7A-43D3-8B79-37D633B846F1}">
                    <asvg:svgBlip xmlns:asvg="http://schemas.microsoft.com/office/drawing/2016/SVG/main" r:embed="rId5"/>
                  </a:ext>
                </a:extLst>
              </a:blip>
              <a:stretch>
                <a:fillRect l="-39884" t="0" r="0" b="0"/>
              </a:stretch>
            </a:blipFill>
          </p:spPr>
        </p:sp>
      </p:grpSp>
      <p:sp>
        <p:nvSpPr>
          <p:cNvPr name="TextBox 5" id="5"/>
          <p:cNvSpPr txBox="true"/>
          <p:nvPr/>
        </p:nvSpPr>
        <p:spPr>
          <a:xfrm rot="0">
            <a:off x="1028700" y="581025"/>
            <a:ext cx="8115300" cy="895350"/>
          </a:xfrm>
          <a:prstGeom prst="rect">
            <a:avLst/>
          </a:prstGeom>
        </p:spPr>
        <p:txBody>
          <a:bodyPr anchor="t" rtlCol="false" tIns="0" lIns="0" bIns="0" rIns="0">
            <a:spAutoFit/>
          </a:bodyPr>
          <a:lstStyle/>
          <a:p>
            <a:pPr algn="l">
              <a:lnSpc>
                <a:spcPts val="7080"/>
              </a:lnSpc>
            </a:pPr>
            <a:r>
              <a:rPr lang="en-US" sz="5900">
                <a:solidFill>
                  <a:srgbClr val="01003B"/>
                </a:solidFill>
                <a:latin typeface="Be Vietnam Ultra-Bold"/>
              </a:rPr>
              <a:t>CONCLUSION</a:t>
            </a:r>
          </a:p>
        </p:txBody>
      </p:sp>
      <p:sp>
        <p:nvSpPr>
          <p:cNvPr name="TextBox 6" id="6"/>
          <p:cNvSpPr txBox="true"/>
          <p:nvPr/>
        </p:nvSpPr>
        <p:spPr>
          <a:xfrm rot="0">
            <a:off x="1762268" y="1996986"/>
            <a:ext cx="15690847" cy="5455394"/>
          </a:xfrm>
          <a:prstGeom prst="rect">
            <a:avLst/>
          </a:prstGeom>
        </p:spPr>
        <p:txBody>
          <a:bodyPr anchor="t" rtlCol="false" tIns="0" lIns="0" bIns="0" rIns="0">
            <a:spAutoFit/>
          </a:bodyPr>
          <a:lstStyle/>
          <a:p>
            <a:pPr algn="just">
              <a:lnSpc>
                <a:spcPts val="4858"/>
              </a:lnSpc>
              <a:spcBef>
                <a:spcPct val="0"/>
              </a:spcBef>
            </a:pPr>
            <a:r>
              <a:rPr lang="en-US" sz="3470">
                <a:solidFill>
                  <a:srgbClr val="01003B"/>
                </a:solidFill>
                <a:latin typeface="Canva Sans"/>
              </a:rPr>
              <a:t>Th</a:t>
            </a:r>
            <a:r>
              <a:rPr lang="en-US" sz="3470">
                <a:solidFill>
                  <a:srgbClr val="01003B"/>
                </a:solidFill>
                <a:latin typeface="Canva Sans"/>
              </a:rPr>
              <a:t>e smart voting technology is a huge step forward in modernizing and protecting the election process. Its deployment resulted in numerous significant benefits. For starters, it has significantly increased the efficiency of voting operations, lowering wait times and expediting the ballot-counting process. Second, the system has improved election accuracy and integrity by incorporating technology like biometrics and block chain to assure vote validity and prevent tampering or fraud. Furthermore, the emphasis on accessibility has made voting more convenient and inclusive, particularly for rural or impaired voters.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5534211" y="4157158"/>
            <a:ext cx="7219578" cy="1543050"/>
          </a:xfrm>
          <a:prstGeom prst="rect">
            <a:avLst/>
          </a:prstGeom>
        </p:spPr>
        <p:txBody>
          <a:bodyPr anchor="t" rtlCol="false" tIns="0" lIns="0" bIns="0" rIns="0">
            <a:spAutoFit/>
          </a:bodyPr>
          <a:lstStyle/>
          <a:p>
            <a:pPr algn="l">
              <a:lnSpc>
                <a:spcPts val="12166"/>
              </a:lnSpc>
            </a:pPr>
            <a:r>
              <a:rPr lang="en-US" sz="10138">
                <a:solidFill>
                  <a:srgbClr val="F8F8F8"/>
                </a:solidFill>
                <a:latin typeface="Be Vietnam Ultra-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DAGGJ5Zoxb0</dc:identifier>
  <dcterms:modified xsi:type="dcterms:W3CDTF">2011-08-01T06:04:30Z</dcterms:modified>
  <cp:revision>1</cp:revision>
</cp:coreProperties>
</file>