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1485900"/>
            <a:ext cx="2615184" cy="20010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9655" y="1786127"/>
            <a:ext cx="2499360" cy="2158365"/>
          </a:xfrm>
          <a:custGeom>
            <a:avLst/>
            <a:gdLst/>
            <a:ahLst/>
            <a:cxnLst/>
            <a:rect l="l" t="t" r="r" b="b"/>
            <a:pathLst>
              <a:path w="2499359" h="2158365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1284" y="8139683"/>
            <a:ext cx="1085215" cy="929640"/>
          </a:xfrm>
          <a:custGeom>
            <a:avLst/>
            <a:gdLst/>
            <a:ahLst/>
            <a:cxnLst/>
            <a:rect l="l" t="t" r="r" b="b"/>
            <a:pathLst>
              <a:path w="1085215" h="929640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188" y="50418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8120" algn="l"/>
              </a:tabLst>
            </a:pP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Dat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 usin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sz="4800" spc="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7373" y="9028277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0482" y="4465700"/>
            <a:ext cx="12330838" cy="388054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Times New Roman"/>
                <a:cs typeface="Times New Roman"/>
              </a:rPr>
              <a:t>STUDENT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NAME: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lang="en-IN" sz="3600" spc="-20" dirty="0">
                <a:latin typeface="Times New Roman"/>
                <a:cs typeface="Times New Roman"/>
              </a:rPr>
              <a:t>M.A.THOUFFIQ AHAMED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REGISTER </a:t>
            </a:r>
            <a:r>
              <a:rPr sz="3600" dirty="0">
                <a:latin typeface="Times New Roman"/>
                <a:cs typeface="Times New Roman"/>
              </a:rPr>
              <a:t>NO: </a:t>
            </a:r>
            <a:r>
              <a:rPr sz="3600" spc="-5" dirty="0">
                <a:latin typeface="Times New Roman"/>
                <a:cs typeface="Times New Roman"/>
              </a:rPr>
              <a:t>3122002</a:t>
            </a:r>
            <a:r>
              <a:rPr lang="en-IN" sz="3600" spc="-5" dirty="0">
                <a:latin typeface="Times New Roman"/>
                <a:cs typeface="Times New Roman"/>
              </a:rPr>
              <a:t>40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DE</a:t>
            </a:r>
            <a:r>
              <a:rPr sz="3600" spc="-34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TMEN</a:t>
            </a:r>
            <a:r>
              <a:rPr sz="3600" spc="-18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: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ACCO</a:t>
            </a:r>
            <a:r>
              <a:rPr sz="3600" dirty="0">
                <a:latin typeface="Times New Roman"/>
                <a:cs typeface="Times New Roman"/>
              </a:rPr>
              <a:t>U</a:t>
            </a:r>
            <a:r>
              <a:rPr sz="3600" spc="-5" dirty="0">
                <a:latin typeface="Times New Roman"/>
                <a:cs typeface="Times New Roman"/>
              </a:rPr>
              <a:t>NTS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FIN</a:t>
            </a:r>
            <a:r>
              <a:rPr sz="3600" spc="5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NCE </a:t>
            </a:r>
            <a:endParaRPr lang="en-IN" sz="36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COLLEGE :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S.I.V.E.T.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lang="en-IN" sz="3600" dirty="0">
                <a:latin typeface="Times New Roman"/>
                <a:cs typeface="Times New Roman"/>
              </a:rPr>
              <a:t>COLLEGE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lang="en-IN" sz="3600" dirty="0">
                <a:latin typeface="Times New Roman"/>
                <a:cs typeface="Times New Roman"/>
              </a:rPr>
              <a:t>NANMUDHALVAN ID : asunm103unm103312200240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ts val="415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0" dirty="0">
                <a:latin typeface="Trebuchet MS"/>
                <a:cs typeface="Trebuchet MS"/>
              </a:rPr>
              <a:t>THE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30" dirty="0">
                <a:latin typeface="Trebuchet MS"/>
                <a:cs typeface="Trebuchet MS"/>
              </a:rPr>
              <a:t>"WOW"</a:t>
            </a:r>
            <a:r>
              <a:rPr sz="6350" b="0" spc="100" dirty="0">
                <a:latin typeface="Trebuchet MS"/>
                <a:cs typeface="Trebuchet MS"/>
              </a:rPr>
              <a:t> </a:t>
            </a:r>
            <a:r>
              <a:rPr sz="6350" b="0" spc="15" dirty="0">
                <a:latin typeface="Trebuchet MS"/>
                <a:cs typeface="Trebuchet MS"/>
              </a:rPr>
              <a:t>IN</a:t>
            </a:r>
            <a:r>
              <a:rPr sz="6350" b="0" spc="3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OUR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164840"/>
            <a:ext cx="932180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Performance</a:t>
            </a:r>
            <a:r>
              <a:rPr sz="4200" b="1" spc="-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b="1" spc="-5" dirty="0">
                <a:latin typeface="Times New Roman"/>
                <a:cs typeface="Times New Roman"/>
              </a:rPr>
              <a:t>IFS </a:t>
            </a:r>
            <a:r>
              <a:rPr sz="4200" b="1" spc="-15" dirty="0">
                <a:latin typeface="Times New Roman"/>
                <a:cs typeface="Times New Roman"/>
              </a:rPr>
              <a:t>(Z8-5”VERY </a:t>
            </a:r>
            <a:r>
              <a:rPr sz="4200" b="1" spc="-5" dirty="0">
                <a:latin typeface="Times New Roman"/>
                <a:cs typeface="Times New Roman"/>
              </a:rPr>
              <a:t>HIGH”28- </a:t>
            </a:r>
            <a:r>
              <a:rPr sz="4200" b="1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sz="7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81682"/>
            <a:ext cx="11173460" cy="60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Us</a:t>
            </a:r>
            <a:r>
              <a:rPr sz="3000" b="1" dirty="0">
                <a:latin typeface="Times New Roman"/>
                <a:cs typeface="Times New Roman"/>
              </a:rPr>
              <a:t>e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Pivo</a:t>
            </a:r>
            <a:r>
              <a:rPr sz="3000" b="1" spc="-10" dirty="0">
                <a:latin typeface="Times New Roman"/>
                <a:cs typeface="Times New Roman"/>
              </a:rPr>
              <a:t>t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ables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Advance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Analys</a:t>
            </a:r>
            <a:r>
              <a:rPr sz="3000" b="1" spc="-10" dirty="0">
                <a:latin typeface="Times New Roman"/>
                <a:cs typeface="Times New Roman"/>
              </a:rPr>
              <a:t>i</a:t>
            </a:r>
            <a:r>
              <a:rPr sz="3000" b="1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spc="-20" dirty="0">
                <a:latin typeface="Times New Roman"/>
                <a:cs typeface="Times New Roman"/>
              </a:rPr>
              <a:t>PivotTables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dynamically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summarize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sz="2700" b="1" spc="-5" dirty="0">
                <a:latin typeface="Times New Roman"/>
                <a:cs typeface="Times New Roman"/>
              </a:rPr>
              <a:t>Select </a:t>
            </a:r>
            <a:r>
              <a:rPr sz="2700" b="1" spc="-80" dirty="0">
                <a:latin typeface="Times New Roman"/>
                <a:cs typeface="Times New Roman"/>
              </a:rPr>
              <a:t>Your </a:t>
            </a:r>
            <a:r>
              <a:rPr sz="2700" b="1" spc="-5" dirty="0">
                <a:latin typeface="Times New Roman"/>
                <a:cs typeface="Times New Roman"/>
              </a:rPr>
              <a:t>Data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Go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to</a:t>
            </a:r>
            <a:r>
              <a:rPr sz="2700" b="1" spc="-5" dirty="0">
                <a:latin typeface="Times New Roman"/>
                <a:cs typeface="Times New Roman"/>
              </a:rPr>
              <a:t> Insert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&gt;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PivotTable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Configure</a:t>
            </a:r>
            <a:r>
              <a:rPr sz="2700" b="1" spc="-25" dirty="0">
                <a:latin typeface="Times New Roman"/>
                <a:cs typeface="Times New Roman"/>
              </a:rPr>
              <a:t> PivotTable</a:t>
            </a:r>
            <a:r>
              <a:rPr sz="2700" spc="-2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sz="2700" b="1" spc="-5" dirty="0">
                <a:latin typeface="Times New Roman"/>
                <a:cs typeface="Times New Roman"/>
              </a:rPr>
              <a:t>Rows</a:t>
            </a:r>
            <a:r>
              <a:rPr sz="2700" spc="-5" dirty="0">
                <a:latin typeface="Times New Roman"/>
                <a:cs typeface="Times New Roman"/>
              </a:rPr>
              <a:t>: Employee Name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5" dirty="0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Columns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sz="2700" b="1" spc="-40" dirty="0">
                <a:latin typeface="Times New Roman"/>
                <a:cs typeface="Times New Roman"/>
              </a:rPr>
              <a:t>Values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Average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000" b="1" spc="-5" dirty="0">
                <a:latin typeface="Times New Roman"/>
                <a:cs typeface="Times New Roman"/>
              </a:rPr>
              <a:t>Incorporate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Select</a:t>
            </a:r>
            <a:r>
              <a:rPr sz="2700" b="1" dirty="0">
                <a:latin typeface="Times New Roman"/>
                <a:cs typeface="Times New Roman"/>
              </a:rPr>
              <a:t> Cells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range 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Go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Home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Color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Scales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b="1" spc="-5" dirty="0">
                <a:latin typeface="Times New Roman"/>
                <a:cs typeface="Times New Roman"/>
              </a:rPr>
              <a:t>Data</a:t>
            </a:r>
            <a:r>
              <a:rPr sz="2700" b="1" dirty="0">
                <a:latin typeface="Times New Roman"/>
                <a:cs typeface="Times New Roman"/>
              </a:rPr>
              <a:t> Bars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894154"/>
            <a:ext cx="11913235" cy="652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75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75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5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5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marL="464820" marR="57975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Conditional Formatting</a:t>
            </a:r>
            <a:r>
              <a:rPr sz="2500" spc="-5" dirty="0">
                <a:latin typeface="Times New Roman"/>
                <a:cs typeface="Times New Roman"/>
              </a:rPr>
              <a:t>: Apply conditional formatting to highlight key performance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metrics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trends,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spot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 need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45910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Interactive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Elements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Incorporate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slicers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interactive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elements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analysis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dynamic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user-friendly.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enables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criteria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 customized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19050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Dashboard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Creation</a:t>
            </a:r>
            <a:r>
              <a:rPr sz="2500" spc="-15" dirty="0">
                <a:latin typeface="Times New Roman"/>
                <a:cs typeface="Times New Roman"/>
              </a:rPr>
              <a:t>: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summaries,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visualizations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cohesive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dashboard. 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should 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comprehensive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employee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performance,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helping stakeholders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informed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36322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20" dirty="0">
                <a:latin typeface="Arial"/>
                <a:cs typeface="Arial"/>
              </a:rPr>
              <a:t>PivotTables</a:t>
            </a:r>
            <a:r>
              <a:rPr sz="2500" spc="-20" dirty="0">
                <a:latin typeface="Arial MT"/>
                <a:cs typeface="Arial MT"/>
              </a:rPr>
              <a:t>: </a:t>
            </a:r>
            <a:r>
              <a:rPr sz="2500" spc="-5" dirty="0">
                <a:latin typeface="Arial MT"/>
                <a:cs typeface="Arial MT"/>
              </a:rPr>
              <a:t>Leverage </a:t>
            </a:r>
            <a:r>
              <a:rPr sz="2500" spc="-30" dirty="0">
                <a:latin typeface="Arial MT"/>
                <a:cs typeface="Arial MT"/>
              </a:rPr>
              <a:t>PivotTables </a:t>
            </a:r>
            <a:r>
              <a:rPr sz="2500" spc="-5" dirty="0">
                <a:latin typeface="Arial MT"/>
                <a:cs typeface="Arial MT"/>
              </a:rPr>
              <a:t>for dynamic analysis, allowing you to easily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slice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dice the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reveal </a:t>
            </a:r>
            <a:r>
              <a:rPr sz="2500" dirty="0">
                <a:latin typeface="Arial MT"/>
                <a:cs typeface="Arial MT"/>
              </a:rPr>
              <a:t>deeper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insights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46AFD-FB7B-E0BF-4377-13B3506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46" y="406730"/>
            <a:ext cx="308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RESU</a:t>
            </a:r>
            <a:r>
              <a:rPr spc="-50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2366772"/>
            <a:ext cx="9877044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74214"/>
            <a:ext cx="14084935" cy="53143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summary,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effective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employee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Excel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involves several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1650" marR="424815" indent="-24574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Data Organization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Start by structuring your data in a </a:t>
            </a:r>
            <a:r>
              <a:rPr sz="2700" spc="-5" dirty="0">
                <a:latin typeface="Times New Roman"/>
                <a:cs typeface="Times New Roman"/>
              </a:rPr>
              <a:t>well-organized </a:t>
            </a:r>
            <a:r>
              <a:rPr sz="2700" dirty="0">
                <a:latin typeface="Times New Roman"/>
                <a:cs typeface="Times New Roman"/>
              </a:rPr>
              <a:t>table, including essential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fields such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Name,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Gender,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Metrics,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501650" marR="375920" indent="-245745">
              <a:lnSpc>
                <a:spcPts val="319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Summary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Tables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aggregate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understanding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overall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501650" marR="563245" indent="-245745">
              <a:lnSpc>
                <a:spcPct val="9870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Visualization</a:t>
            </a:r>
            <a:r>
              <a:rPr sz="2700" spc="-10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Utilize charts and graphs to visually represent </a:t>
            </a:r>
            <a:r>
              <a:rPr sz="2700" spc="-5" dirty="0">
                <a:latin typeface="Times New Roman"/>
                <a:cs typeface="Times New Roman"/>
              </a:rPr>
              <a:t>performance </a:t>
            </a:r>
            <a:r>
              <a:rPr sz="2700" dirty="0">
                <a:latin typeface="Times New Roman"/>
                <a:cs typeface="Times New Roman"/>
              </a:rPr>
              <a:t>data. Bar charts, pie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9780" y="2240660"/>
            <a:ext cx="13712825" cy="5316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" marR="21590" indent="-245745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Conditional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 conditional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making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easier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spot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57810" marR="73660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Interactive </a:t>
            </a:r>
            <a:r>
              <a:rPr sz="2700" b="1" dirty="0">
                <a:latin typeface="Times New Roman"/>
                <a:cs typeface="Times New Roman"/>
              </a:rPr>
              <a:t>Elements</a:t>
            </a:r>
            <a:r>
              <a:rPr sz="2700" dirty="0">
                <a:latin typeface="Times New Roman"/>
                <a:cs typeface="Times New Roman"/>
              </a:rPr>
              <a:t>: Incorporate slicers and other interactive elements 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your analysis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user-friendly.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enables </a:t>
            </a:r>
            <a:r>
              <a:rPr sz="2700" spc="-5" dirty="0">
                <a:latin typeface="Times New Roman"/>
                <a:cs typeface="Times New Roman"/>
              </a:rPr>
              <a:t>viewers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based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0" dirty="0">
                <a:latin typeface="Times New Roman"/>
                <a:cs typeface="Times New Roman"/>
              </a:rPr>
              <a:t> different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57810" marR="789305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Dashboard Creation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Compile your data, </a:t>
            </a:r>
            <a:r>
              <a:rPr sz="2700" spc="-5" dirty="0">
                <a:latin typeface="Times New Roman"/>
                <a:cs typeface="Times New Roman"/>
              </a:rPr>
              <a:t>summaries, </a:t>
            </a:r>
            <a:r>
              <a:rPr sz="2700" dirty="0">
                <a:latin typeface="Times New Roman"/>
                <a:cs typeface="Times New Roman"/>
              </a:rPr>
              <a:t>and visualizations into a cohesive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comprehensive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stakeholders </a:t>
            </a:r>
            <a:r>
              <a:rPr sz="2700" spc="-5" dirty="0">
                <a:latin typeface="Times New Roman"/>
                <a:cs typeface="Times New Roman"/>
              </a:rPr>
              <a:t>make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7810" marR="5080" indent="-24574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20" dirty="0">
                <a:latin typeface="Arial"/>
                <a:cs typeface="Arial"/>
              </a:rPr>
              <a:t>PivotTables</a:t>
            </a:r>
            <a:r>
              <a:rPr sz="2700" spc="-2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30" dirty="0">
                <a:latin typeface="Arial MT"/>
                <a:cs typeface="Arial MT"/>
              </a:rPr>
              <a:t>PivotTables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dynamic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analysis,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allowing</a:t>
            </a:r>
            <a:r>
              <a:rPr sz="2700" dirty="0">
                <a:latin typeface="Arial MT"/>
                <a:cs typeface="Arial MT"/>
              </a:rPr>
              <a:t> 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easily </a:t>
            </a:r>
            <a:r>
              <a:rPr sz="2700" dirty="0">
                <a:latin typeface="Arial MT"/>
                <a:cs typeface="Arial MT"/>
              </a:rPr>
              <a:t>slice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dice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reveal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deeper</a:t>
            </a:r>
            <a:r>
              <a:rPr sz="2700" dirty="0">
                <a:latin typeface="Arial MT"/>
                <a:cs typeface="Arial MT"/>
              </a:rPr>
              <a:t> insights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5E72B-DED5-6208-EAFA-11CDB3C1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1048638"/>
            <a:ext cx="587375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15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6350" spc="-254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6350" spc="10" dirty="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05126" y="3053334"/>
            <a:ext cx="11619230" cy="2035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	Performance</a:t>
            </a:r>
            <a:r>
              <a:rPr sz="6600" b="1" spc="-3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 using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gdLst/>
              <a:ahLst/>
              <a:cxn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gdLst/>
              <a:ahLst/>
              <a:cxn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8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pos="2353945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Problem	Sta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nt  2.Project Overview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pos="1376045" algn="l"/>
                <a:tab pos="3317240" algn="l"/>
                <a:tab pos="4218940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Solution	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nd	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gdLst/>
            <a:ahLst/>
            <a:cxn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4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gdLst/>
              <a:ahLst/>
              <a:cxn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5" dirty="0">
                <a:latin typeface="Trebuchet MS"/>
                <a:cs typeface="Trebuchet MS"/>
              </a:rPr>
              <a:t>PROBLEM</a:t>
            </a:r>
            <a:r>
              <a:rPr sz="6350" b="0" spc="5" dirty="0">
                <a:latin typeface="Trebuchet MS"/>
                <a:cs typeface="Trebuchet MS"/>
              </a:rPr>
              <a:t> </a:t>
            </a:r>
            <a:r>
              <a:rPr sz="6350" b="0" spc="-114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54" y="2967990"/>
            <a:ext cx="11326495" cy="2758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600" dirty="0">
                <a:latin typeface="Times New Roman"/>
                <a:cs typeface="Times New Roman"/>
              </a:rPr>
              <a:t>The current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evaluation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relies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heavily on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subjective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assessments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limited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 leading to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inconsistencies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inefficiencies.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need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develop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structured,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data-driven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quantitative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0" algn="l"/>
              </a:tabLst>
            </a:pPr>
            <a:r>
              <a:rPr sz="6350" b="0" spc="15" dirty="0">
                <a:latin typeface="Trebuchet MS"/>
                <a:cs typeface="Trebuchet MS"/>
              </a:rPr>
              <a:t>PROJECT	</a:t>
            </a:r>
            <a:r>
              <a:rPr sz="6350" b="0" spc="-2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076" y="3029964"/>
            <a:ext cx="11386185" cy="49441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8455" marR="80645" indent="-32639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" dirty="0">
                <a:latin typeface="Times New Roman"/>
                <a:cs typeface="Times New Roman"/>
              </a:rPr>
              <a:t> project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aims </a:t>
            </a:r>
            <a:r>
              <a:rPr sz="3600" dirty="0">
                <a:latin typeface="Times New Roman"/>
                <a:cs typeface="Times New Roman"/>
              </a:rPr>
              <a:t>to use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comprehensive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employee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within an </a:t>
            </a:r>
            <a:r>
              <a:rPr sz="3600" spc="-10" dirty="0">
                <a:latin typeface="Times New Roman"/>
                <a:cs typeface="Times New Roman"/>
              </a:rPr>
              <a:t>organization.</a:t>
            </a:r>
            <a:endParaRPr sz="3600" dirty="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leveraging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Excel's</a:t>
            </a:r>
            <a:r>
              <a:rPr sz="3600" dirty="0">
                <a:latin typeface="Times New Roman"/>
                <a:cs typeface="Times New Roman"/>
              </a:rPr>
              <a:t> 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manipulation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analytical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capabilities,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will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against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key</a:t>
            </a:r>
            <a:r>
              <a:rPr sz="3600" spc="-5" dirty="0">
                <a:latin typeface="Times New Roman"/>
                <a:cs typeface="Times New Roman"/>
              </a:rPr>
              <a:t> performance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indicators</a:t>
            </a:r>
            <a:r>
              <a:rPr sz="3600" dirty="0">
                <a:latin typeface="Times New Roman"/>
                <a:cs typeface="Times New Roman"/>
              </a:rPr>
              <a:t> (KPIs), </a:t>
            </a:r>
            <a:r>
              <a:rPr sz="3600" spc="-5" dirty="0">
                <a:latin typeface="Times New Roman"/>
                <a:cs typeface="Times New Roman"/>
              </a:rPr>
              <a:t>identify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sz="3600" dirty="0">
                <a:latin typeface="Times New Roman"/>
                <a:cs typeface="Times New Roman"/>
              </a:rPr>
              <a:t>generate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to support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decisions.</a:t>
            </a:r>
            <a:endParaRPr sz="3600" dirty="0">
              <a:latin typeface="Times New Roman"/>
              <a:cs typeface="Times New Roman"/>
            </a:endParaRPr>
          </a:p>
          <a:p>
            <a:pPr marL="338455" marR="944880" indent="-32639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analyze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performance</a:t>
            </a:r>
            <a:r>
              <a:rPr sz="3600" dirty="0">
                <a:latin typeface="Times New Roman"/>
                <a:cs typeface="Times New Roman"/>
              </a:rPr>
              <a:t> 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available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dataset in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provide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actionable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support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fair and</a:t>
            </a:r>
            <a:r>
              <a:rPr sz="3600" spc="-5" dirty="0">
                <a:latin typeface="Times New Roman"/>
                <a:cs typeface="Times New Roman"/>
              </a:rPr>
              <a:t> objective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evaluations.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gdLst/>
              <a:ahLst/>
              <a:cxn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501" y="3057270"/>
            <a:ext cx="13025755" cy="3851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involves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creating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Excel-based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assess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enhance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employee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effectiveness.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analyze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patterns,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highlight both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individual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team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 actionable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lead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sz="3600" spc="-5" dirty="0">
                <a:latin typeface="Times New Roman"/>
                <a:cs typeface="Times New Roman"/>
              </a:rPr>
              <a:t>decision-making,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targeted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training,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organizational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ADD154-5F29-1FBD-13B1-710853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WHO</a:t>
            </a:r>
            <a:r>
              <a:rPr sz="4800" b="0" spc="-31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ARE</a:t>
            </a:r>
            <a:r>
              <a:rPr sz="4800" b="0" spc="-12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THE</a:t>
            </a:r>
            <a:r>
              <a:rPr sz="4800" b="0" spc="-5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END</a:t>
            </a:r>
            <a:r>
              <a:rPr sz="4800" b="0" spc="-45" dirty="0">
                <a:latin typeface="Trebuchet MS"/>
                <a:cs typeface="Trebuchet MS"/>
              </a:rPr>
              <a:t> </a:t>
            </a:r>
            <a:r>
              <a:rPr sz="4800" b="0" spc="-2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2429" y="3659504"/>
            <a:ext cx="313182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TEAM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LEADER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ORGANISERS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HR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1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OUR</a:t>
            </a:r>
            <a:r>
              <a:rPr b="0" spc="50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SOLUTION</a:t>
            </a:r>
            <a:r>
              <a:rPr b="0" spc="-210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AND</a:t>
            </a:r>
            <a:r>
              <a:rPr b="0" spc="75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ITS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-90" dirty="0">
                <a:latin typeface="Trebuchet MS"/>
                <a:cs typeface="Trebuchet MS"/>
              </a:rPr>
              <a:t>VALUE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4585" marR="5080" indent="-27432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395220" algn="l"/>
              </a:tabLst>
            </a:pPr>
            <a:r>
              <a:rPr b="1" spc="10" dirty="0">
                <a:latin typeface="Times New Roman"/>
                <a:cs typeface="Times New Roman"/>
              </a:rPr>
              <a:t>Filtering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Excel</a:t>
            </a:r>
            <a:r>
              <a:rPr spc="20" dirty="0"/>
              <a:t> </a:t>
            </a:r>
            <a:r>
              <a:rPr spc="10" dirty="0"/>
              <a:t>allows</a:t>
            </a:r>
            <a:r>
              <a:rPr spc="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5" dirty="0"/>
              <a:t> selectively</a:t>
            </a:r>
            <a:r>
              <a:rPr spc="20" dirty="0"/>
              <a:t> </a:t>
            </a:r>
            <a:r>
              <a:rPr spc="10" dirty="0"/>
              <a:t>display and</a:t>
            </a:r>
            <a:r>
              <a:rPr spc="5" dirty="0"/>
              <a:t> </a:t>
            </a:r>
            <a:r>
              <a:rPr spc="10" dirty="0"/>
              <a:t>analyze </a:t>
            </a:r>
            <a:r>
              <a:rPr spc="15" dirty="0"/>
              <a:t> </a:t>
            </a:r>
            <a:r>
              <a:rPr spc="5" dirty="0"/>
              <a:t>specific</a:t>
            </a:r>
            <a:r>
              <a:rPr spc="35" dirty="0"/>
              <a:t> </a:t>
            </a:r>
            <a:r>
              <a:rPr spc="5" dirty="0"/>
              <a:t>subsets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data</a:t>
            </a:r>
            <a:r>
              <a:rPr spc="20" dirty="0"/>
              <a:t> </a:t>
            </a:r>
            <a:r>
              <a:rPr spc="10" dirty="0"/>
              <a:t>based</a:t>
            </a:r>
            <a:r>
              <a:rPr spc="35" dirty="0"/>
              <a:t> </a:t>
            </a:r>
            <a:r>
              <a:rPr spc="10" dirty="0"/>
              <a:t>on </a:t>
            </a:r>
            <a:r>
              <a:rPr spc="5" dirty="0"/>
              <a:t>criteria,</a:t>
            </a:r>
            <a:r>
              <a:rPr spc="45" dirty="0"/>
              <a:t> </a:t>
            </a:r>
            <a:r>
              <a:rPr spc="10" dirty="0"/>
              <a:t>enabling</a:t>
            </a:r>
            <a:r>
              <a:rPr spc="20" dirty="0"/>
              <a:t> </a:t>
            </a:r>
            <a:r>
              <a:rPr spc="10" dirty="0"/>
              <a:t>focused</a:t>
            </a:r>
            <a:r>
              <a:rPr spc="35" dirty="0"/>
              <a:t> </a:t>
            </a:r>
            <a:r>
              <a:rPr spc="5" dirty="0"/>
              <a:t>insights </a:t>
            </a:r>
            <a:r>
              <a:rPr spc="-735" dirty="0"/>
              <a:t> </a:t>
            </a:r>
            <a:r>
              <a:rPr spc="10" dirty="0"/>
              <a:t>and streamlined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15" dirty="0"/>
              <a:t> </a:t>
            </a:r>
            <a:r>
              <a:rPr spc="10" dirty="0"/>
              <a:t>management.</a:t>
            </a:r>
          </a:p>
          <a:p>
            <a:pPr marL="2394585" marR="393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10" dirty="0"/>
              <a:t>Excel</a:t>
            </a:r>
            <a:r>
              <a:rPr spc="15" dirty="0"/>
              <a:t> </a:t>
            </a:r>
            <a:r>
              <a:rPr spc="10" dirty="0"/>
              <a:t>help</a:t>
            </a:r>
            <a:r>
              <a:rPr spc="15" dirty="0"/>
              <a:t> </a:t>
            </a:r>
            <a:r>
              <a:rPr dirty="0"/>
              <a:t>organize</a:t>
            </a:r>
            <a:r>
              <a:rPr spc="4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manage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30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allowing</a:t>
            </a:r>
            <a:r>
              <a:rPr spc="15" dirty="0"/>
              <a:t> </a:t>
            </a:r>
            <a:r>
              <a:rPr spc="5" dirty="0"/>
              <a:t>users </a:t>
            </a:r>
            <a:r>
              <a:rPr spc="-735" dirty="0"/>
              <a:t> </a:t>
            </a:r>
            <a:r>
              <a:rPr spc="5" dirty="0"/>
              <a:t>to collapse</a:t>
            </a:r>
            <a:r>
              <a:rPr spc="2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expand</a:t>
            </a:r>
            <a:r>
              <a:rPr spc="35" dirty="0"/>
              <a:t> </a:t>
            </a:r>
            <a:r>
              <a:rPr spc="5" dirty="0"/>
              <a:t>sections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related</a:t>
            </a:r>
            <a:r>
              <a:rPr spc="35" dirty="0"/>
              <a:t> </a:t>
            </a:r>
            <a:r>
              <a:rPr spc="10" dirty="0"/>
              <a:t>rows</a:t>
            </a:r>
            <a:r>
              <a:rPr spc="1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columns, </a:t>
            </a:r>
            <a:r>
              <a:rPr spc="15" dirty="0"/>
              <a:t> </a:t>
            </a:r>
            <a:r>
              <a:rPr spc="5" dirty="0"/>
              <a:t>facilitating</a:t>
            </a:r>
            <a:r>
              <a:rPr dirty="0"/>
              <a:t> </a:t>
            </a:r>
            <a:r>
              <a:rPr spc="10" dirty="0"/>
              <a:t>better</a:t>
            </a:r>
            <a:r>
              <a:rPr spc="20" dirty="0"/>
              <a:t> </a:t>
            </a:r>
            <a:r>
              <a:rPr spc="10" dirty="0"/>
              <a:t>data navigation</a:t>
            </a:r>
            <a:r>
              <a:rPr spc="5" dirty="0"/>
              <a:t> </a:t>
            </a:r>
            <a:r>
              <a:rPr spc="10" dirty="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marL="2394585" marR="1155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spc="15" dirty="0"/>
              <a:t>A </a:t>
            </a:r>
            <a:r>
              <a:rPr b="1" spc="10" dirty="0">
                <a:latin typeface="Times New Roman"/>
                <a:cs typeface="Times New Roman"/>
              </a:rPr>
              <a:t>Pivot </a:t>
            </a:r>
            <a:r>
              <a:rPr b="1" spc="-45" dirty="0">
                <a:latin typeface="Times New Roman"/>
                <a:cs typeface="Times New Roman"/>
              </a:rPr>
              <a:t>Table </a:t>
            </a:r>
            <a:r>
              <a:rPr spc="5" dirty="0"/>
              <a:t>in </a:t>
            </a:r>
            <a:r>
              <a:rPr spc="10" dirty="0"/>
              <a:t>Excel </a:t>
            </a:r>
            <a:r>
              <a:rPr spc="5" dirty="0"/>
              <a:t>is </a:t>
            </a:r>
            <a:r>
              <a:rPr spc="10" dirty="0"/>
              <a:t>a powerful </a:t>
            </a:r>
            <a:r>
              <a:rPr spc="5" dirty="0"/>
              <a:t>tool that </a:t>
            </a:r>
            <a:r>
              <a:rPr spc="10" dirty="0"/>
              <a:t>summarizes, </a:t>
            </a:r>
            <a:r>
              <a:rPr spc="15" dirty="0"/>
              <a:t> </a:t>
            </a:r>
            <a:r>
              <a:rPr spc="5" dirty="0"/>
              <a:t>analyzes,</a:t>
            </a:r>
            <a:r>
              <a:rPr spc="5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5" dirty="0"/>
              <a:t>presents</a:t>
            </a:r>
            <a:r>
              <a:rPr spc="40" dirty="0"/>
              <a:t> </a:t>
            </a:r>
            <a:r>
              <a:rPr spc="-5" dirty="0"/>
              <a:t>large</a:t>
            </a:r>
            <a:r>
              <a:rPr spc="35" dirty="0"/>
              <a:t> </a:t>
            </a:r>
            <a:r>
              <a:rPr spc="5" dirty="0"/>
              <a:t>datasets</a:t>
            </a:r>
            <a:r>
              <a:rPr spc="25" dirty="0"/>
              <a:t> </a:t>
            </a:r>
            <a:r>
              <a:rPr spc="10" dirty="0"/>
              <a:t>by</a:t>
            </a:r>
            <a:r>
              <a:rPr spc="25" dirty="0"/>
              <a:t> </a:t>
            </a:r>
            <a:r>
              <a:rPr dirty="0"/>
              <a:t>organizing</a:t>
            </a:r>
            <a:r>
              <a:rPr spc="35" dirty="0"/>
              <a:t> </a:t>
            </a:r>
            <a:r>
              <a:rPr spc="10" dirty="0"/>
              <a:t>data</a:t>
            </a:r>
            <a:r>
              <a:rPr spc="40" dirty="0"/>
              <a:t> </a:t>
            </a:r>
            <a:r>
              <a:rPr spc="5" dirty="0"/>
              <a:t>into</a:t>
            </a:r>
            <a:r>
              <a:rPr spc="15" dirty="0"/>
              <a:t> </a:t>
            </a:r>
            <a:r>
              <a:rPr spc="10" dirty="0"/>
              <a:t>rows, </a:t>
            </a:r>
            <a:r>
              <a:rPr spc="-735" dirty="0"/>
              <a:t> </a:t>
            </a:r>
            <a:r>
              <a:rPr spc="10" dirty="0"/>
              <a:t>columns,</a:t>
            </a:r>
            <a:r>
              <a:rPr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values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dynamic</a:t>
            </a:r>
            <a:r>
              <a:rPr spc="5" dirty="0"/>
              <a:t> </a:t>
            </a:r>
            <a:r>
              <a:rPr spc="10" dirty="0"/>
              <a:t>and interactive</a:t>
            </a:r>
            <a:r>
              <a:rPr spc="30" dirty="0"/>
              <a:t> </a:t>
            </a:r>
            <a:r>
              <a:rPr spc="10" dirty="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81885"/>
            <a:ext cx="149879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There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5</a:t>
            </a:r>
            <a:r>
              <a:rPr sz="3600" b="1" spc="-10" dirty="0">
                <a:latin typeface="Times New Roman"/>
                <a:cs typeface="Times New Roman"/>
              </a:rPr>
              <a:t> features </a:t>
            </a:r>
            <a:r>
              <a:rPr sz="3600" b="1" dirty="0">
                <a:latin typeface="Times New Roman"/>
                <a:cs typeface="Times New Roman"/>
              </a:rPr>
              <a:t>in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employee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554990" marR="709295" indent="-2717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-5" dirty="0">
                <a:latin typeface="Times New Roman"/>
                <a:cs typeface="Times New Roman"/>
              </a:rPr>
              <a:t>Business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Unit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"Revenue,"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"Expenses,"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"Profit,"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"Market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clearly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metrics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5080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conditional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highlight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low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performance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scores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better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342265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sz="3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b="1" spc="-5" dirty="0">
                <a:latin typeface="Times New Roman"/>
                <a:cs typeface="Times New Roman"/>
              </a:rPr>
              <a:t>Number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Format </a:t>
            </a:r>
            <a:r>
              <a:rPr sz="3000" dirty="0">
                <a:latin typeface="Times New Roman"/>
                <a:cs typeface="Times New Roman"/>
              </a:rPr>
              <a:t>Ensure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dirty="0">
                <a:latin typeface="Times New Roman"/>
                <a:cs typeface="Times New Roman"/>
              </a:rPr>
              <a:t> numbers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rating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scale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1037590" indent="-271780">
              <a:lnSpc>
                <a:spcPct val="100000"/>
              </a:lnSpc>
              <a:buFont typeface="Arial MT"/>
              <a:buChar char="•"/>
              <a:tabLst>
                <a:tab pos="649605" algn="l"/>
                <a:tab pos="650240" algn="l"/>
              </a:tabLst>
            </a:pPr>
            <a:r>
              <a:rPr dirty="0"/>
              <a:t>	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3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:Create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summary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performance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levels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by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gender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dirty="0">
                <a:latin typeface="Times New Roman"/>
                <a:cs typeface="Times New Roman"/>
              </a:rPr>
              <a:t> help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 </a:t>
            </a:r>
            <a:r>
              <a:rPr sz="3000" spc="-5" dirty="0">
                <a:latin typeface="Times New Roman"/>
                <a:cs typeface="Times New Roman"/>
              </a:rPr>
              <a:t>visualize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PowerPoint Presentation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V Thouffiq</cp:lastModifiedBy>
  <cp:revision>4</cp:revision>
  <dcterms:created xsi:type="dcterms:W3CDTF">2024-09-04T16:55:08Z</dcterms:created>
  <dcterms:modified xsi:type="dcterms:W3CDTF">2024-09-05T17:01:00Z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</Properties>
</file>