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304" r:id="rId2"/>
    <p:sldId id="579" r:id="rId3"/>
    <p:sldId id="601" r:id="rId4"/>
    <p:sldId id="602" r:id="rId5"/>
    <p:sldId id="603" r:id="rId6"/>
    <p:sldId id="620" r:id="rId7"/>
    <p:sldId id="604" r:id="rId8"/>
    <p:sldId id="617" r:id="rId9"/>
    <p:sldId id="605" r:id="rId10"/>
    <p:sldId id="613" r:id="rId11"/>
    <p:sldId id="614" r:id="rId12"/>
    <p:sldId id="606" r:id="rId13"/>
    <p:sldId id="616" r:id="rId14"/>
    <p:sldId id="615" r:id="rId15"/>
    <p:sldId id="619" r:id="rId16"/>
    <p:sldId id="630" r:id="rId17"/>
    <p:sldId id="618" r:id="rId18"/>
    <p:sldId id="599" r:id="rId19"/>
    <p:sldId id="581" r:id="rId20"/>
    <p:sldId id="580" r:id="rId21"/>
    <p:sldId id="621" r:id="rId22"/>
    <p:sldId id="582" r:id="rId23"/>
    <p:sldId id="622" r:id="rId24"/>
    <p:sldId id="583" r:id="rId25"/>
    <p:sldId id="623" r:id="rId26"/>
    <p:sldId id="584" r:id="rId27"/>
    <p:sldId id="585" r:id="rId28"/>
    <p:sldId id="586" r:id="rId29"/>
    <p:sldId id="587" r:id="rId30"/>
    <p:sldId id="588" r:id="rId31"/>
    <p:sldId id="624" r:id="rId32"/>
    <p:sldId id="589" r:id="rId33"/>
    <p:sldId id="590" r:id="rId34"/>
    <p:sldId id="591" r:id="rId35"/>
    <p:sldId id="625" r:id="rId36"/>
    <p:sldId id="592" r:id="rId37"/>
    <p:sldId id="593" r:id="rId38"/>
    <p:sldId id="626" r:id="rId39"/>
    <p:sldId id="594" r:id="rId40"/>
    <p:sldId id="627" r:id="rId41"/>
    <p:sldId id="595" r:id="rId42"/>
    <p:sldId id="628" r:id="rId43"/>
    <p:sldId id="596" r:id="rId44"/>
    <p:sldId id="629" r:id="rId45"/>
    <p:sldId id="597" r:id="rId46"/>
    <p:sldId id="598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7DF2"/>
    <a:srgbClr val="385D8A"/>
    <a:srgbClr val="3A7DCE"/>
    <a:srgbClr val="8EB4E2"/>
    <a:srgbClr val="C7C7C7"/>
    <a:srgbClr val="2C69B2"/>
    <a:srgbClr val="6297D8"/>
    <a:srgbClr val="5991D5"/>
    <a:srgbClr val="6FA0DB"/>
    <a:srgbClr val="285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43" autoAdjust="0"/>
    <p:restoredTop sz="82633" autoAdjust="0"/>
  </p:normalViewPr>
  <p:slideViewPr>
    <p:cSldViewPr>
      <p:cViewPr varScale="1">
        <p:scale>
          <a:sx n="79" d="100"/>
          <a:sy n="79" d="100"/>
        </p:scale>
        <p:origin x="109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378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A62BD3-B73D-42EF-B487-1BE7D9D82002}" type="datetimeFigureOut">
              <a:rPr lang="en-US" smtClean="0"/>
              <a:pPr/>
              <a:t>6/13/2018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EB5B0-3740-4A0C-9FB1-2622B7608F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51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EB5B0-3740-4A0C-9FB1-2622B7608F9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18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8D8DD-1050-4978-AF55-757C3A0DF960}" type="datetime1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The New Java Platform - Better Eight than Never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B9C2-1F92-402E-BA12-244FD88AAB3D}" type="datetime1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The New Java Platform - Better Eight than Never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0D9F-72E5-425E-A0FC-5CA2FD2531B8}" type="datetime1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The New Java Platform - Better Eight than Never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6A45E-90A9-40EA-AE85-697EFC122EA2}" type="datetime1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The New Java Platform - Better Eight than Never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FBDF8-9CF9-4468-BC46-D3CA3E4099A4}" type="datetime1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The New Java Platform - Better Eight than Never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64EA1-1DEF-4022-A885-EF0F5FB7E502}" type="datetime1">
              <a:rPr lang="en-US" smtClean="0"/>
              <a:t>6/13/2018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The New Java Platform - Better Eight than Never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63A7-807B-41CD-81C1-6C340F726016}" type="datetime1">
              <a:rPr lang="en-US" smtClean="0"/>
              <a:t>6/13/2018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The New Java Platform - Better Eight than Never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55E6-C08F-4D27-A3A5-E5F934A4D8C7}" type="datetime1">
              <a:rPr lang="en-US" smtClean="0"/>
              <a:t>6/13/2018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The New Java Platform - Better Eight than Never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EB7-7732-4EB6-A020-FB0674945E99}" type="datetime1">
              <a:rPr lang="en-US" smtClean="0"/>
              <a:t>6/13/2018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The New Java Platform - Better Eight than Never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A1FCF-A99F-4691-A088-6956E7DBFD9A}" type="datetime1">
              <a:rPr lang="en-US" smtClean="0"/>
              <a:t>6/13/2018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The New Java Platform - Better Eight than Never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F6FA6-C149-4A92-BF43-B98364069072}" type="datetime1">
              <a:rPr lang="en-US" smtClean="0"/>
              <a:t>6/13/2018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The New Java Platform - Better Eight than Never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64BFE-6553-41A9-B151-BBE332EAFD6E}" type="datetime1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/>
              <a:t>The New Java Platform - Better Eight than Never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B3369-7666-44EB-AEA9-5FA9440DB40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828800"/>
            <a:ext cx="6934200" cy="715963"/>
          </a:xfrm>
        </p:spPr>
        <p:txBody>
          <a:bodyPr>
            <a:noAutofit/>
          </a:bodyPr>
          <a:lstStyle/>
          <a:p>
            <a:r>
              <a:rPr lang="en-US" sz="5400" dirty="0"/>
              <a:t>The generics quiz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1200" y="2743200"/>
            <a:ext cx="6858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CA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every code snippet, determine if it’s </a:t>
            </a:r>
          </a:p>
          <a:p>
            <a:pPr lvl="0" algn="ctr"/>
            <a:r>
              <a:rPr lang="en-CA" sz="3200" dirty="0">
                <a:solidFill>
                  <a:schemeClr val="tx2"/>
                </a:solidFill>
              </a:rPr>
              <a:t> </a:t>
            </a:r>
            <a:r>
              <a:rPr lang="en-CA" sz="7200" dirty="0">
                <a:solidFill>
                  <a:schemeClr val="tx2"/>
                </a:solidFill>
              </a:rPr>
              <a:t>legal</a:t>
            </a:r>
            <a:r>
              <a:rPr lang="en-CA" sz="3200" dirty="0">
                <a:solidFill>
                  <a:schemeClr val="tx2"/>
                </a:solidFill>
              </a:rPr>
              <a:t> </a:t>
            </a:r>
            <a:endParaRPr lang="en-CA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 algn="ctr"/>
            <a:r>
              <a:rPr lang="en-CA" sz="7200" dirty="0">
                <a:solidFill>
                  <a:srgbClr val="FF0000"/>
                </a:solidFill>
              </a:rPr>
              <a:t>illegal</a:t>
            </a:r>
          </a:p>
        </p:txBody>
      </p:sp>
      <p:sp>
        <p:nvSpPr>
          <p:cNvPr id="7" name="Footer Placeholder 1"/>
          <p:cNvSpPr txBox="1">
            <a:spLocks/>
          </p:cNvSpPr>
          <p:nvPr/>
        </p:nvSpPr>
        <p:spPr>
          <a:xfrm>
            <a:off x="0" y="6336000"/>
            <a:ext cx="914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4800" y="4648200"/>
            <a:ext cx="762000" cy="762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4800" y="3429000"/>
            <a:ext cx="749300" cy="7493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57800" y="4343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1994737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1"/>
          <p:cNvSpPr txBox="1">
            <a:spLocks/>
          </p:cNvSpPr>
          <p:nvPr/>
        </p:nvSpPr>
        <p:spPr>
          <a:xfrm>
            <a:off x="0" y="6336000"/>
            <a:ext cx="914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dirty="0"/>
              <a:t>The Generics Quiz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1447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CA" sz="4800" dirty="0"/>
              <a:t>Review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2743200"/>
            <a:ext cx="8601075" cy="2923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How to make parameterized types covariant</a:t>
            </a:r>
          </a:p>
          <a:p>
            <a:pPr algn="ctr"/>
            <a:r>
              <a:rPr lang="en-CA" sz="3200" dirty="0"/>
              <a:t>(Lower bounded)</a:t>
            </a:r>
          </a:p>
          <a:p>
            <a:pPr lvl="1"/>
            <a:endParaRPr lang="en-CA" sz="2400" dirty="0">
              <a:cs typeface="Courier"/>
            </a:endParaRPr>
          </a:p>
          <a:p>
            <a:pPr lvl="1"/>
            <a:r>
              <a:rPr lang="en-CA" sz="2400" dirty="0" err="1">
                <a:latin typeface="Courier"/>
                <a:cs typeface="Courier"/>
              </a:rPr>
              <a:t>GenericClass</a:t>
            </a:r>
            <a:r>
              <a:rPr lang="en-CA" sz="2400" dirty="0">
                <a:latin typeface="Courier"/>
                <a:cs typeface="Courier"/>
              </a:rPr>
              <a:t>&lt;</a:t>
            </a:r>
            <a:r>
              <a:rPr lang="en-CA" sz="2400" dirty="0">
                <a:solidFill>
                  <a:srgbClr val="FF0000"/>
                </a:solidFill>
                <a:latin typeface="Courier"/>
                <a:cs typeface="Courier"/>
              </a:rPr>
              <a:t>? super </a:t>
            </a:r>
            <a:r>
              <a:rPr lang="en-CA" sz="2400" dirty="0" err="1">
                <a:solidFill>
                  <a:srgbClr val="FF0000"/>
                </a:solidFill>
                <a:latin typeface="Courier"/>
                <a:cs typeface="Courier"/>
              </a:rPr>
              <a:t>ChildClass</a:t>
            </a:r>
            <a:r>
              <a:rPr lang="en-CA" sz="2400" dirty="0">
                <a:latin typeface="Courier"/>
                <a:cs typeface="Courier"/>
              </a:rPr>
              <a:t>&gt; 	</a:t>
            </a:r>
            <a:r>
              <a:rPr lang="en-CA" sz="2400" dirty="0" err="1">
                <a:latin typeface="Courier"/>
                <a:cs typeface="Courier"/>
              </a:rPr>
              <a:t>genericOfSuperChild</a:t>
            </a:r>
            <a:r>
              <a:rPr lang="en-CA" sz="2400" dirty="0">
                <a:latin typeface="Courier"/>
                <a:cs typeface="Courier"/>
              </a:rPr>
              <a:t> =</a:t>
            </a:r>
          </a:p>
          <a:p>
            <a:pPr lvl="1"/>
            <a:r>
              <a:rPr lang="en-CA" sz="2400" dirty="0">
                <a:latin typeface="Courier"/>
                <a:cs typeface="Courier"/>
              </a:rPr>
              <a:t>		new </a:t>
            </a:r>
            <a:r>
              <a:rPr lang="en-CA" sz="2400" dirty="0" err="1">
                <a:latin typeface="Courier"/>
                <a:cs typeface="Courier"/>
              </a:rPr>
              <a:t>GenericClass</a:t>
            </a:r>
            <a:r>
              <a:rPr lang="en-CA" sz="2400" dirty="0">
                <a:latin typeface="Courier"/>
                <a:cs typeface="Courier"/>
              </a:rPr>
              <a:t>&lt;</a:t>
            </a:r>
            <a:r>
              <a:rPr lang="en-CA" sz="2400" dirty="0" err="1">
                <a:latin typeface="Courier"/>
                <a:cs typeface="Courier"/>
              </a:rPr>
              <a:t>ChildClass</a:t>
            </a:r>
            <a:r>
              <a:rPr lang="en-CA" sz="2400" dirty="0">
                <a:latin typeface="Courier"/>
                <a:cs typeface="Courier"/>
              </a:rPr>
              <a:t>&gt;();</a:t>
            </a:r>
          </a:p>
          <a:p>
            <a:pPr lvl="1"/>
            <a:endParaRPr lang="en-CA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183354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1"/>
          <p:cNvSpPr txBox="1">
            <a:spLocks/>
          </p:cNvSpPr>
          <p:nvPr/>
        </p:nvSpPr>
        <p:spPr>
          <a:xfrm>
            <a:off x="0" y="6336000"/>
            <a:ext cx="914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dirty="0"/>
              <a:t>The Generics Quiz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1447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CA" sz="4800" dirty="0"/>
              <a:t>Review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2743200"/>
            <a:ext cx="860107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How to make parameterized types covariant</a:t>
            </a:r>
          </a:p>
          <a:p>
            <a:pPr algn="ctr"/>
            <a:r>
              <a:rPr lang="en-CA" sz="3200" dirty="0"/>
              <a:t>(Unknown type)</a:t>
            </a:r>
          </a:p>
          <a:p>
            <a:pPr algn="ctr"/>
            <a:endParaRPr lang="en-CA" sz="2400" dirty="0"/>
          </a:p>
          <a:p>
            <a:pPr lvl="1"/>
            <a:r>
              <a:rPr lang="en-US" sz="2400" dirty="0" err="1">
                <a:latin typeface="Courier"/>
                <a:cs typeface="Courier"/>
              </a:rPr>
              <a:t>GenericClass</a:t>
            </a:r>
            <a:r>
              <a:rPr lang="en-US" sz="2400" dirty="0">
                <a:latin typeface="Courier"/>
                <a:cs typeface="Courier"/>
              </a:rPr>
              <a:t>&lt;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?</a:t>
            </a:r>
            <a:r>
              <a:rPr lang="en-US" sz="2400" dirty="0">
                <a:latin typeface="Courier"/>
                <a:cs typeface="Courier"/>
              </a:rPr>
              <a:t>&gt; </a:t>
            </a:r>
            <a:r>
              <a:rPr lang="en-US" sz="2400" dirty="0" err="1">
                <a:latin typeface="Courier"/>
                <a:cs typeface="Courier"/>
              </a:rPr>
              <a:t>genericOfWildcard</a:t>
            </a:r>
            <a:r>
              <a:rPr lang="en-US" sz="2400" dirty="0">
                <a:latin typeface="Courier"/>
                <a:cs typeface="Courier"/>
              </a:rPr>
              <a:t> =</a:t>
            </a:r>
          </a:p>
          <a:p>
            <a:pPr lvl="1"/>
            <a:r>
              <a:rPr lang="en-US" sz="2400" dirty="0">
                <a:latin typeface="Courier"/>
                <a:cs typeface="Courier"/>
              </a:rPr>
              <a:t>	</a:t>
            </a:r>
            <a:r>
              <a:rPr lang="en-CA" sz="2400" dirty="0">
                <a:latin typeface="Courier"/>
                <a:cs typeface="Courier"/>
              </a:rPr>
              <a:t>new </a:t>
            </a:r>
            <a:r>
              <a:rPr lang="en-CA" sz="2400" dirty="0" err="1">
                <a:latin typeface="Courier"/>
                <a:cs typeface="Courier"/>
              </a:rPr>
              <a:t>GenericClass</a:t>
            </a:r>
            <a:r>
              <a:rPr lang="en-CA" sz="2400" dirty="0">
                <a:latin typeface="Courier"/>
                <a:cs typeface="Courier"/>
              </a:rPr>
              <a:t>&lt;</a:t>
            </a:r>
            <a:r>
              <a:rPr lang="en-CA" sz="2400" dirty="0" err="1">
                <a:latin typeface="Courier"/>
                <a:cs typeface="Courier"/>
              </a:rPr>
              <a:t>ChildClass</a:t>
            </a:r>
            <a:r>
              <a:rPr lang="en-CA" sz="2400" dirty="0">
                <a:latin typeface="Courier"/>
                <a:cs typeface="Courier"/>
              </a:rPr>
              <a:t>&gt;();</a:t>
            </a:r>
          </a:p>
        </p:txBody>
      </p:sp>
    </p:spTree>
    <p:extLst>
      <p:ext uri="{BB962C8B-B14F-4D97-AF65-F5344CB8AC3E}">
        <p14:creationId xmlns:p14="http://schemas.microsoft.com/office/powerpoint/2010/main" val="4147471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1"/>
          <p:cNvSpPr txBox="1">
            <a:spLocks/>
          </p:cNvSpPr>
          <p:nvPr/>
        </p:nvSpPr>
        <p:spPr>
          <a:xfrm>
            <a:off x="0" y="6336000"/>
            <a:ext cx="914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dirty="0"/>
              <a:t>The Generics Quiz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1447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CA" sz="4800" dirty="0"/>
              <a:t>Review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2743200"/>
            <a:ext cx="9067800" cy="2923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But there are limits to what we can do</a:t>
            </a:r>
          </a:p>
          <a:p>
            <a:pPr algn="ctr"/>
            <a:r>
              <a:rPr lang="en-CA" sz="3200" dirty="0"/>
              <a:t> </a:t>
            </a:r>
          </a:p>
          <a:p>
            <a:endParaRPr lang="en-CA" sz="2400" dirty="0"/>
          </a:p>
          <a:p>
            <a:pPr lvl="1"/>
            <a:r>
              <a:rPr lang="en-CA" sz="2400" dirty="0" err="1">
                <a:latin typeface="Courier"/>
                <a:cs typeface="Courier"/>
              </a:rPr>
              <a:t>GenericClass</a:t>
            </a:r>
            <a:r>
              <a:rPr lang="en-CA" sz="2400" dirty="0">
                <a:latin typeface="Courier"/>
                <a:cs typeface="Courier"/>
              </a:rPr>
              <a:t>&lt;? extends </a:t>
            </a:r>
            <a:r>
              <a:rPr lang="en-CA" sz="2400" dirty="0" err="1">
                <a:latin typeface="Courier"/>
                <a:cs typeface="Courier"/>
              </a:rPr>
              <a:t>ChildClass</a:t>
            </a:r>
            <a:r>
              <a:rPr lang="en-CA" sz="2400" dirty="0">
                <a:latin typeface="Courier"/>
                <a:cs typeface="Courier"/>
              </a:rPr>
              <a:t>&gt; 	</a:t>
            </a:r>
            <a:r>
              <a:rPr lang="en-CA" sz="2400" dirty="0" err="1">
                <a:latin typeface="Courier"/>
                <a:cs typeface="Courier"/>
              </a:rPr>
              <a:t>genericOfExtendsChild</a:t>
            </a:r>
            <a:r>
              <a:rPr lang="en-CA" sz="2400" dirty="0">
                <a:latin typeface="Courier"/>
                <a:cs typeface="Courier"/>
              </a:rPr>
              <a:t> = </a:t>
            </a:r>
          </a:p>
          <a:p>
            <a:pPr lvl="1"/>
            <a:r>
              <a:rPr lang="en-CA" sz="2400" dirty="0">
                <a:latin typeface="Courier"/>
                <a:cs typeface="Courier"/>
              </a:rPr>
              <a:t>		new </a:t>
            </a:r>
            <a:r>
              <a:rPr lang="en-CA" sz="2400" dirty="0" err="1">
                <a:latin typeface="Courier"/>
                <a:cs typeface="Courier"/>
              </a:rPr>
              <a:t>GenericClass</a:t>
            </a:r>
            <a:r>
              <a:rPr lang="en-CA" sz="2400" dirty="0">
                <a:latin typeface="Courier"/>
                <a:cs typeface="Courier"/>
              </a:rPr>
              <a:t>&lt;</a:t>
            </a:r>
            <a:r>
              <a:rPr lang="en-CA" sz="2400" dirty="0" err="1">
                <a:latin typeface="Courier"/>
                <a:cs typeface="Courier"/>
              </a:rPr>
              <a:t>ChildClass</a:t>
            </a:r>
            <a:r>
              <a:rPr lang="en-CA" sz="2400" dirty="0">
                <a:latin typeface="Courier"/>
                <a:cs typeface="Courier"/>
              </a:rPr>
              <a:t>&gt;();</a:t>
            </a:r>
          </a:p>
          <a:p>
            <a:pPr lvl="1"/>
            <a:r>
              <a:rPr lang="en-CA" sz="2400" dirty="0" err="1">
                <a:latin typeface="Courier"/>
                <a:cs typeface="Courier"/>
              </a:rPr>
              <a:t>genericOfExtendsChild.setT</a:t>
            </a:r>
            <a:r>
              <a:rPr lang="en-CA" sz="2400" dirty="0">
                <a:latin typeface="Courier"/>
                <a:cs typeface="Courier"/>
              </a:rPr>
              <a:t>(new </a:t>
            </a:r>
            <a:r>
              <a:rPr lang="en-CA" sz="2400" dirty="0" err="1">
                <a:latin typeface="Courier"/>
                <a:cs typeface="Courier"/>
              </a:rPr>
              <a:t>ChildClass</a:t>
            </a:r>
            <a:r>
              <a:rPr lang="en-CA" sz="2400" dirty="0">
                <a:latin typeface="Courier"/>
                <a:cs typeface="Courier"/>
              </a:rPr>
              <a:t>()); </a:t>
            </a:r>
          </a:p>
        </p:txBody>
      </p:sp>
    </p:spTree>
    <p:extLst>
      <p:ext uri="{BB962C8B-B14F-4D97-AF65-F5344CB8AC3E}">
        <p14:creationId xmlns:p14="http://schemas.microsoft.com/office/powerpoint/2010/main" val="3922787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1"/>
          <p:cNvSpPr txBox="1">
            <a:spLocks/>
          </p:cNvSpPr>
          <p:nvPr/>
        </p:nvSpPr>
        <p:spPr>
          <a:xfrm>
            <a:off x="0" y="6336000"/>
            <a:ext cx="914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dirty="0"/>
              <a:t>The Generics Quiz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1447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CA" sz="4800" dirty="0"/>
              <a:t>Review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2743200"/>
            <a:ext cx="9067800" cy="2923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But there are limits to what we can do </a:t>
            </a:r>
          </a:p>
          <a:p>
            <a:pPr algn="ctr"/>
            <a:endParaRPr lang="en-CA" sz="3200" dirty="0"/>
          </a:p>
          <a:p>
            <a:endParaRPr lang="en-CA" sz="2400" dirty="0"/>
          </a:p>
          <a:p>
            <a:pPr lvl="1"/>
            <a:r>
              <a:rPr lang="en-CA" sz="2400" dirty="0" err="1">
                <a:latin typeface="Courier"/>
                <a:cs typeface="Courier"/>
              </a:rPr>
              <a:t>GenericClass</a:t>
            </a:r>
            <a:r>
              <a:rPr lang="en-CA" sz="2400" dirty="0">
                <a:latin typeface="Courier"/>
                <a:cs typeface="Courier"/>
              </a:rPr>
              <a:t>&lt;? extends </a:t>
            </a:r>
            <a:r>
              <a:rPr lang="en-CA" sz="2400" dirty="0" err="1">
                <a:latin typeface="Courier"/>
                <a:cs typeface="Courier"/>
              </a:rPr>
              <a:t>ChildClass</a:t>
            </a:r>
            <a:r>
              <a:rPr lang="en-CA" sz="2400" dirty="0">
                <a:latin typeface="Courier"/>
                <a:cs typeface="Courier"/>
              </a:rPr>
              <a:t>&gt; 	</a:t>
            </a:r>
            <a:r>
              <a:rPr lang="en-CA" sz="2400" dirty="0" err="1">
                <a:latin typeface="Courier"/>
                <a:cs typeface="Courier"/>
              </a:rPr>
              <a:t>genericOfExtendsChild</a:t>
            </a:r>
            <a:r>
              <a:rPr lang="en-CA" sz="2400" dirty="0">
                <a:latin typeface="Courier"/>
                <a:cs typeface="Courier"/>
              </a:rPr>
              <a:t> = </a:t>
            </a:r>
          </a:p>
          <a:p>
            <a:pPr lvl="1"/>
            <a:r>
              <a:rPr lang="en-CA" sz="2400" dirty="0">
                <a:latin typeface="Courier"/>
                <a:cs typeface="Courier"/>
              </a:rPr>
              <a:t>		new </a:t>
            </a:r>
            <a:r>
              <a:rPr lang="en-CA" sz="2400" dirty="0" err="1">
                <a:latin typeface="Courier"/>
                <a:cs typeface="Courier"/>
              </a:rPr>
              <a:t>GenericClass</a:t>
            </a:r>
            <a:r>
              <a:rPr lang="en-CA" sz="2400" dirty="0">
                <a:latin typeface="Courier"/>
                <a:cs typeface="Courier"/>
              </a:rPr>
              <a:t>&lt;</a:t>
            </a:r>
            <a:r>
              <a:rPr lang="en-CA" sz="2400" dirty="0" err="1">
                <a:latin typeface="Courier"/>
                <a:cs typeface="Courier"/>
              </a:rPr>
              <a:t>ChildClass</a:t>
            </a:r>
            <a:r>
              <a:rPr lang="en-CA" sz="2400" dirty="0">
                <a:latin typeface="Courier"/>
                <a:cs typeface="Courier"/>
              </a:rPr>
              <a:t>&gt;();</a:t>
            </a:r>
          </a:p>
          <a:p>
            <a:pPr lvl="1"/>
            <a:r>
              <a:rPr lang="en-CA" sz="2400" strike="sngStrike" dirty="0" err="1">
                <a:solidFill>
                  <a:srgbClr val="FF0000"/>
                </a:solidFill>
                <a:latin typeface="Courier"/>
                <a:cs typeface="Courier"/>
              </a:rPr>
              <a:t>genericOfExtendsChild.setT</a:t>
            </a:r>
            <a:r>
              <a:rPr lang="en-CA" sz="2400" strike="sngStrike" dirty="0">
                <a:solidFill>
                  <a:srgbClr val="FF0000"/>
                </a:solidFill>
                <a:latin typeface="Courier"/>
                <a:cs typeface="Courier"/>
              </a:rPr>
              <a:t>(new </a:t>
            </a:r>
            <a:r>
              <a:rPr lang="en-CA" sz="2400" strike="sngStrike" dirty="0" err="1">
                <a:solidFill>
                  <a:srgbClr val="FF0000"/>
                </a:solidFill>
                <a:latin typeface="Courier"/>
                <a:cs typeface="Courier"/>
              </a:rPr>
              <a:t>ChildClass</a:t>
            </a:r>
            <a:r>
              <a:rPr lang="en-CA" sz="2400" strike="sngStrike" dirty="0">
                <a:solidFill>
                  <a:srgbClr val="FF0000"/>
                </a:solidFill>
                <a:latin typeface="Courier"/>
                <a:cs typeface="Courier"/>
              </a:rPr>
              <a:t>()); </a:t>
            </a:r>
          </a:p>
        </p:txBody>
      </p:sp>
    </p:spTree>
    <p:extLst>
      <p:ext uri="{BB962C8B-B14F-4D97-AF65-F5344CB8AC3E}">
        <p14:creationId xmlns:p14="http://schemas.microsoft.com/office/powerpoint/2010/main" val="3323653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1"/>
          <p:cNvSpPr txBox="1">
            <a:spLocks/>
          </p:cNvSpPr>
          <p:nvPr/>
        </p:nvSpPr>
        <p:spPr>
          <a:xfrm>
            <a:off x="0" y="6336000"/>
            <a:ext cx="914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dirty="0"/>
              <a:t>The Generics Quiz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1447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CA" sz="4800" dirty="0"/>
              <a:t>Review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2743200"/>
            <a:ext cx="92202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And different rules for lower bounded types</a:t>
            </a:r>
          </a:p>
          <a:p>
            <a:pPr algn="ctr"/>
            <a:endParaRPr lang="en-CA" sz="3200" dirty="0"/>
          </a:p>
          <a:p>
            <a:endParaRPr lang="en-CA" sz="2400" dirty="0"/>
          </a:p>
          <a:p>
            <a:pPr lvl="1"/>
            <a:r>
              <a:rPr lang="en-CA" sz="2400" dirty="0" err="1">
                <a:latin typeface="Courier"/>
                <a:cs typeface="Courier"/>
              </a:rPr>
              <a:t>GenericClass</a:t>
            </a:r>
            <a:r>
              <a:rPr lang="en-CA" sz="2400" dirty="0">
                <a:latin typeface="Courier"/>
                <a:cs typeface="Courier"/>
              </a:rPr>
              <a:t>&lt;? super </a:t>
            </a:r>
            <a:r>
              <a:rPr lang="en-CA" sz="2400" dirty="0" err="1">
                <a:latin typeface="Courier"/>
                <a:cs typeface="Courier"/>
              </a:rPr>
              <a:t>ChildClass</a:t>
            </a:r>
            <a:r>
              <a:rPr lang="en-CA" sz="2400" dirty="0">
                <a:latin typeface="Courier"/>
                <a:cs typeface="Courier"/>
              </a:rPr>
              <a:t>&gt; 	</a:t>
            </a:r>
            <a:r>
              <a:rPr lang="en-CA" sz="2400" dirty="0" err="1">
                <a:latin typeface="Courier"/>
                <a:cs typeface="Courier"/>
              </a:rPr>
              <a:t>genericOfSuperChild</a:t>
            </a:r>
            <a:r>
              <a:rPr lang="en-CA" sz="2400" dirty="0">
                <a:latin typeface="Courier"/>
                <a:cs typeface="Courier"/>
              </a:rPr>
              <a:t> = </a:t>
            </a:r>
          </a:p>
          <a:p>
            <a:pPr lvl="1"/>
            <a:r>
              <a:rPr lang="en-CA" sz="2400" dirty="0">
                <a:latin typeface="Courier"/>
                <a:cs typeface="Courier"/>
              </a:rPr>
              <a:t>		new </a:t>
            </a:r>
            <a:r>
              <a:rPr lang="en-CA" sz="2400" dirty="0" err="1">
                <a:latin typeface="Courier"/>
                <a:cs typeface="Courier"/>
              </a:rPr>
              <a:t>GenericClass</a:t>
            </a:r>
            <a:r>
              <a:rPr lang="en-CA" sz="2400" dirty="0">
                <a:latin typeface="Courier"/>
                <a:cs typeface="Courier"/>
              </a:rPr>
              <a:t>&lt;</a:t>
            </a:r>
            <a:r>
              <a:rPr lang="en-CA" sz="2400" dirty="0" err="1">
                <a:latin typeface="Courier"/>
                <a:cs typeface="Courier"/>
              </a:rPr>
              <a:t>ChildClass</a:t>
            </a:r>
            <a:r>
              <a:rPr lang="en-CA" sz="2400" dirty="0">
                <a:latin typeface="Courier"/>
                <a:cs typeface="Courier"/>
              </a:rPr>
              <a:t>&gt;();</a:t>
            </a:r>
          </a:p>
          <a:p>
            <a:pPr lvl="1"/>
            <a:r>
              <a:rPr lang="en-CA" sz="2400" dirty="0" err="1">
                <a:latin typeface="Courier"/>
                <a:cs typeface="Courier"/>
              </a:rPr>
              <a:t>genericOfSuperChild.setT</a:t>
            </a:r>
            <a:r>
              <a:rPr lang="en-CA" sz="2400" dirty="0">
                <a:latin typeface="Courier"/>
                <a:cs typeface="Courier"/>
              </a:rPr>
              <a:t>(new </a:t>
            </a:r>
            <a:r>
              <a:rPr lang="en-CA" sz="2400" dirty="0" err="1">
                <a:latin typeface="Courier"/>
                <a:cs typeface="Courier"/>
              </a:rPr>
              <a:t>ChildClass</a:t>
            </a:r>
            <a:r>
              <a:rPr lang="en-CA" sz="2400" dirty="0">
                <a:latin typeface="Courier"/>
                <a:cs typeface="Courier"/>
              </a:rPr>
              <a:t>()); </a:t>
            </a:r>
          </a:p>
          <a:p>
            <a:pPr lvl="1"/>
            <a:r>
              <a:rPr lang="en-CA" sz="2400" dirty="0" err="1">
                <a:latin typeface="Courier"/>
                <a:cs typeface="Courier"/>
              </a:rPr>
              <a:t>genericOfSuperChild.setT</a:t>
            </a:r>
            <a:r>
              <a:rPr lang="en-CA" sz="2400" dirty="0">
                <a:latin typeface="Courier"/>
                <a:cs typeface="Courier"/>
              </a:rPr>
              <a:t>(new </a:t>
            </a:r>
            <a:r>
              <a:rPr lang="en-CA" sz="2400" dirty="0" err="1">
                <a:latin typeface="Courier"/>
                <a:cs typeface="Courier"/>
              </a:rPr>
              <a:t>ParentClass</a:t>
            </a:r>
            <a:r>
              <a:rPr lang="en-CA" sz="2400" dirty="0">
                <a:latin typeface="Courier"/>
                <a:cs typeface="Courier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3736924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1"/>
          <p:cNvSpPr txBox="1">
            <a:spLocks/>
          </p:cNvSpPr>
          <p:nvPr/>
        </p:nvSpPr>
        <p:spPr>
          <a:xfrm>
            <a:off x="0" y="6336000"/>
            <a:ext cx="914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dirty="0"/>
              <a:t>The Generics Quiz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1447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CA" sz="4800" dirty="0"/>
              <a:t>Review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2743200"/>
            <a:ext cx="92202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And different rules for lower bounded types</a:t>
            </a:r>
          </a:p>
          <a:p>
            <a:pPr algn="ctr"/>
            <a:endParaRPr lang="en-CA" sz="3200" dirty="0"/>
          </a:p>
          <a:p>
            <a:endParaRPr lang="en-CA" sz="2400" dirty="0"/>
          </a:p>
          <a:p>
            <a:pPr lvl="1"/>
            <a:r>
              <a:rPr lang="en-CA" sz="2400" dirty="0" err="1">
                <a:latin typeface="Courier"/>
                <a:cs typeface="Courier"/>
              </a:rPr>
              <a:t>GenericClass</a:t>
            </a:r>
            <a:r>
              <a:rPr lang="en-CA" sz="2400" dirty="0">
                <a:latin typeface="Courier"/>
                <a:cs typeface="Courier"/>
              </a:rPr>
              <a:t>&lt;? super </a:t>
            </a:r>
            <a:r>
              <a:rPr lang="en-CA" sz="2400" dirty="0" err="1">
                <a:latin typeface="Courier"/>
                <a:cs typeface="Courier"/>
              </a:rPr>
              <a:t>ChildClass</a:t>
            </a:r>
            <a:r>
              <a:rPr lang="en-CA" sz="2400" dirty="0">
                <a:latin typeface="Courier"/>
                <a:cs typeface="Courier"/>
              </a:rPr>
              <a:t>&gt; 	</a:t>
            </a:r>
            <a:r>
              <a:rPr lang="en-CA" sz="2400" dirty="0" err="1">
                <a:latin typeface="Courier"/>
                <a:cs typeface="Courier"/>
              </a:rPr>
              <a:t>genericOfSuperChild</a:t>
            </a:r>
            <a:r>
              <a:rPr lang="en-CA" sz="2400" dirty="0">
                <a:latin typeface="Courier"/>
                <a:cs typeface="Courier"/>
              </a:rPr>
              <a:t> = </a:t>
            </a:r>
          </a:p>
          <a:p>
            <a:pPr lvl="1"/>
            <a:r>
              <a:rPr lang="en-CA" sz="2400" dirty="0">
                <a:latin typeface="Courier"/>
                <a:cs typeface="Courier"/>
              </a:rPr>
              <a:t>		new </a:t>
            </a:r>
            <a:r>
              <a:rPr lang="en-CA" sz="2400" dirty="0" err="1">
                <a:latin typeface="Courier"/>
                <a:cs typeface="Courier"/>
              </a:rPr>
              <a:t>GenericClass</a:t>
            </a:r>
            <a:r>
              <a:rPr lang="en-CA" sz="2400" dirty="0">
                <a:latin typeface="Courier"/>
                <a:cs typeface="Courier"/>
              </a:rPr>
              <a:t>&lt;</a:t>
            </a:r>
            <a:r>
              <a:rPr lang="en-CA" sz="2400" dirty="0" err="1">
                <a:latin typeface="Courier"/>
                <a:cs typeface="Courier"/>
              </a:rPr>
              <a:t>ChildClass</a:t>
            </a:r>
            <a:r>
              <a:rPr lang="en-CA" sz="2400" dirty="0">
                <a:latin typeface="Courier"/>
                <a:cs typeface="Courier"/>
              </a:rPr>
              <a:t>&gt;();</a:t>
            </a:r>
          </a:p>
          <a:p>
            <a:pPr lvl="1"/>
            <a:r>
              <a:rPr lang="en-CA" sz="2400" dirty="0" err="1">
                <a:latin typeface="Courier"/>
                <a:cs typeface="Courier"/>
              </a:rPr>
              <a:t>genericOfSuperChild.setT</a:t>
            </a:r>
            <a:r>
              <a:rPr lang="en-CA" sz="2400" dirty="0">
                <a:latin typeface="Courier"/>
                <a:cs typeface="Courier"/>
              </a:rPr>
              <a:t>(new </a:t>
            </a:r>
            <a:r>
              <a:rPr lang="en-CA" sz="2400" dirty="0" err="1">
                <a:latin typeface="Courier"/>
                <a:cs typeface="Courier"/>
              </a:rPr>
              <a:t>ChildClass</a:t>
            </a:r>
            <a:r>
              <a:rPr lang="en-CA" sz="2400" dirty="0">
                <a:latin typeface="Courier"/>
                <a:cs typeface="Courier"/>
              </a:rPr>
              <a:t>()); </a:t>
            </a:r>
          </a:p>
          <a:p>
            <a:pPr lvl="1"/>
            <a:r>
              <a:rPr lang="en-CA" sz="2400" strike="sngStrike" dirty="0" err="1">
                <a:solidFill>
                  <a:srgbClr val="FF0000"/>
                </a:solidFill>
                <a:latin typeface="Courier"/>
                <a:cs typeface="Courier"/>
              </a:rPr>
              <a:t>genericOfSuperChild.setT</a:t>
            </a:r>
            <a:r>
              <a:rPr lang="en-CA" sz="2400" strike="sngStrike" dirty="0">
                <a:solidFill>
                  <a:srgbClr val="FF0000"/>
                </a:solidFill>
                <a:latin typeface="Courier"/>
                <a:cs typeface="Courier"/>
              </a:rPr>
              <a:t>(new </a:t>
            </a:r>
            <a:r>
              <a:rPr lang="en-CA" sz="2400" strike="sngStrike" dirty="0" err="1">
                <a:solidFill>
                  <a:srgbClr val="FF0000"/>
                </a:solidFill>
                <a:latin typeface="Courier"/>
                <a:cs typeface="Courier"/>
              </a:rPr>
              <a:t>ParentClass</a:t>
            </a:r>
            <a:r>
              <a:rPr lang="en-CA" sz="2400" strike="sngStrike" dirty="0">
                <a:solidFill>
                  <a:srgbClr val="FF0000"/>
                </a:solidFill>
                <a:latin typeface="Courier"/>
                <a:cs typeface="Courier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2186338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1"/>
          <p:cNvSpPr txBox="1">
            <a:spLocks/>
          </p:cNvSpPr>
          <p:nvPr/>
        </p:nvSpPr>
        <p:spPr>
          <a:xfrm>
            <a:off x="0" y="6336000"/>
            <a:ext cx="914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dirty="0"/>
              <a:t>The Generics Quiz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1447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CA" sz="4800" dirty="0"/>
              <a:t>Summary of rules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2333685"/>
            <a:ext cx="8686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sz="2400" dirty="0"/>
              <a:t>Source and target generic class instances must have same parameterized type for assignment.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400" dirty="0"/>
              <a:t>Wildcard and bounded types offer greater flexibility for assignment but limit the methods that can be invoked.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400" dirty="0"/>
              <a:t>Lower bounded types (e.g. super) can still invoke methods with parameterized types as parameters provided they are of the same type as the lower bounded parameterized type.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400" dirty="0"/>
              <a:t>The parameterized types of arrays of generic types are not checked for assignment compatibility at compilation time – but runtime surprises ensue.</a:t>
            </a:r>
          </a:p>
          <a:p>
            <a:endParaRPr lang="en-CA" sz="2400" dirty="0"/>
          </a:p>
          <a:p>
            <a:pPr lvl="1"/>
            <a:endParaRPr lang="en-CA" sz="2400" strike="sngStrike" dirty="0">
              <a:solidFill>
                <a:srgbClr val="FF0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9889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1"/>
          <p:cNvSpPr txBox="1">
            <a:spLocks/>
          </p:cNvSpPr>
          <p:nvPr/>
        </p:nvSpPr>
        <p:spPr>
          <a:xfrm>
            <a:off x="0" y="6336000"/>
            <a:ext cx="914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dirty="0"/>
              <a:t>The Generics Quiz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2743200"/>
            <a:ext cx="8601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600" i="1" dirty="0"/>
          </a:p>
          <a:p>
            <a:pPr algn="ctr"/>
            <a:r>
              <a:rPr lang="en-US" sz="3600" i="1" dirty="0"/>
              <a:t>Got all that?</a:t>
            </a:r>
          </a:p>
        </p:txBody>
      </p:sp>
    </p:spTree>
    <p:extLst>
      <p:ext uri="{BB962C8B-B14F-4D97-AF65-F5344CB8AC3E}">
        <p14:creationId xmlns:p14="http://schemas.microsoft.com/office/powerpoint/2010/main" val="2446555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1"/>
          <p:cNvSpPr txBox="1">
            <a:spLocks/>
          </p:cNvSpPr>
          <p:nvPr/>
        </p:nvSpPr>
        <p:spPr>
          <a:xfrm>
            <a:off x="0" y="6336000"/>
            <a:ext cx="914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dirty="0"/>
              <a:t>The Generics Quiz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1447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CA" sz="4800" dirty="0"/>
              <a:t>Question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2743200"/>
            <a:ext cx="86010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List&lt;String&gt; list = new </a:t>
            </a:r>
            <a:r>
              <a:rPr lang="en-US" sz="3200" dirty="0" err="1"/>
              <a:t>ArrayList</a:t>
            </a:r>
            <a:r>
              <a:rPr lang="en-US" sz="3200" dirty="0"/>
              <a:t>&lt;String&gt;();</a:t>
            </a:r>
            <a:br>
              <a:rPr lang="en-US" sz="3200" dirty="0"/>
            </a:br>
            <a:endParaRPr lang="en-US" sz="3200" dirty="0">
              <a:effectLst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0" y="2743200"/>
            <a:ext cx="7493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53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Footer Placeholder 1"/>
          <p:cNvSpPr txBox="1">
            <a:spLocks/>
          </p:cNvSpPr>
          <p:nvPr/>
        </p:nvSpPr>
        <p:spPr>
          <a:xfrm>
            <a:off x="0" y="6336000"/>
            <a:ext cx="914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dirty="0"/>
              <a:t>The Generics Quiz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1447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CA" sz="4800" dirty="0"/>
              <a:t>Question 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2743200"/>
            <a:ext cx="86010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List&lt;String&gt; list = new </a:t>
            </a:r>
            <a:r>
              <a:rPr lang="en-US" sz="3200" dirty="0" err="1"/>
              <a:t>ArrayList</a:t>
            </a:r>
            <a:r>
              <a:rPr lang="en-US" sz="3200" dirty="0"/>
              <a:t>&lt;&gt;();</a:t>
            </a:r>
            <a:br>
              <a:rPr lang="en-US" sz="3200" dirty="0"/>
            </a:br>
            <a:endParaRPr lang="en-US" sz="3200" dirty="0">
              <a:effectLst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0" y="2743200"/>
            <a:ext cx="7493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44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1"/>
          <p:cNvSpPr txBox="1">
            <a:spLocks/>
          </p:cNvSpPr>
          <p:nvPr/>
        </p:nvSpPr>
        <p:spPr>
          <a:xfrm>
            <a:off x="0" y="6336000"/>
            <a:ext cx="914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dirty="0"/>
              <a:t>The Generics Quiz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1447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CA" sz="4800" dirty="0"/>
              <a:t>Review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2743200"/>
            <a:ext cx="86010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The value proposition of generics is to eliminate type surprises at runtime.</a:t>
            </a:r>
          </a:p>
          <a:p>
            <a:pPr algn="ctr"/>
            <a:endParaRPr lang="en-US" sz="3200" dirty="0"/>
          </a:p>
          <a:p>
            <a:pPr lvl="1" algn="ctr"/>
            <a:r>
              <a:rPr lang="en-US" sz="3200" i="1" dirty="0"/>
              <a:t>You can prove at compilation that your program will not encounter class cast exceptions.</a:t>
            </a:r>
          </a:p>
        </p:txBody>
      </p:sp>
    </p:spTree>
    <p:extLst>
      <p:ext uri="{BB962C8B-B14F-4D97-AF65-F5344CB8AC3E}">
        <p14:creationId xmlns:p14="http://schemas.microsoft.com/office/powerpoint/2010/main" val="352308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" y="2743200"/>
            <a:ext cx="86010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List&lt;Object&gt; list = new </a:t>
            </a:r>
            <a:r>
              <a:rPr lang="en-US" sz="3200" dirty="0" err="1"/>
              <a:t>ArrayList</a:t>
            </a:r>
            <a:r>
              <a:rPr lang="en-US" sz="3200" dirty="0"/>
              <a:t>&lt;String&gt;();</a:t>
            </a:r>
            <a:br>
              <a:rPr lang="en-US" sz="3200" dirty="0"/>
            </a:br>
            <a:endParaRPr lang="en-US" sz="3200" dirty="0">
              <a:effectLst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ooter Placeholder 1"/>
          <p:cNvSpPr txBox="1">
            <a:spLocks/>
          </p:cNvSpPr>
          <p:nvPr/>
        </p:nvSpPr>
        <p:spPr>
          <a:xfrm>
            <a:off x="0" y="6336000"/>
            <a:ext cx="914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dirty="0"/>
              <a:t>The Generics Quiz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1447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CA" sz="4800" dirty="0"/>
              <a:t>Question 3</a:t>
            </a:r>
          </a:p>
        </p:txBody>
      </p:sp>
    </p:spTree>
    <p:extLst>
      <p:ext uri="{BB962C8B-B14F-4D97-AF65-F5344CB8AC3E}">
        <p14:creationId xmlns:p14="http://schemas.microsoft.com/office/powerpoint/2010/main" val="867550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" y="2743200"/>
            <a:ext cx="86010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List&lt;</a:t>
            </a:r>
            <a:r>
              <a:rPr lang="en-US" sz="3200" dirty="0">
                <a:solidFill>
                  <a:srgbClr val="FF0000"/>
                </a:solidFill>
              </a:rPr>
              <a:t>Object</a:t>
            </a:r>
            <a:r>
              <a:rPr lang="en-US" sz="3200" dirty="0"/>
              <a:t>&gt; list = new </a:t>
            </a:r>
            <a:r>
              <a:rPr lang="en-US" sz="3200" dirty="0" err="1"/>
              <a:t>ArrayList</a:t>
            </a:r>
            <a:r>
              <a:rPr lang="en-US" sz="3200" dirty="0"/>
              <a:t>&lt;</a:t>
            </a:r>
            <a:r>
              <a:rPr lang="en-US" sz="3200" dirty="0">
                <a:solidFill>
                  <a:srgbClr val="FF0000"/>
                </a:solidFill>
              </a:rPr>
              <a:t>String</a:t>
            </a:r>
            <a:r>
              <a:rPr lang="en-US" sz="3200" dirty="0"/>
              <a:t>&gt;();</a:t>
            </a:r>
            <a:br>
              <a:rPr lang="en-US" sz="3200" dirty="0"/>
            </a:br>
            <a:endParaRPr lang="en-US" sz="3200" dirty="0">
              <a:effectLst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0" y="2743200"/>
            <a:ext cx="762000" cy="762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Footer Placeholder 1"/>
          <p:cNvSpPr txBox="1">
            <a:spLocks/>
          </p:cNvSpPr>
          <p:nvPr/>
        </p:nvSpPr>
        <p:spPr>
          <a:xfrm>
            <a:off x="0" y="6336000"/>
            <a:ext cx="914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dirty="0"/>
              <a:t>The Generics Quiz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1447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CA" sz="4800" dirty="0"/>
              <a:t>Question 3</a:t>
            </a:r>
          </a:p>
        </p:txBody>
      </p:sp>
    </p:spTree>
    <p:extLst>
      <p:ext uri="{BB962C8B-B14F-4D97-AF65-F5344CB8AC3E}">
        <p14:creationId xmlns:p14="http://schemas.microsoft.com/office/powerpoint/2010/main" val="1492420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" y="2743200"/>
            <a:ext cx="86010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/>
              <a:t>ArrayList</a:t>
            </a:r>
            <a:r>
              <a:rPr lang="en-US" sz="3000" dirty="0"/>
              <a:t>&lt;Object&gt; list = new </a:t>
            </a:r>
            <a:r>
              <a:rPr lang="en-US" sz="3000" dirty="0" err="1"/>
              <a:t>ArrayList</a:t>
            </a:r>
            <a:r>
              <a:rPr lang="en-US" sz="3000" dirty="0"/>
              <a:t>&lt;String&gt;(); </a:t>
            </a:r>
            <a:endParaRPr lang="en-US" sz="3000" dirty="0">
              <a:effectLst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Footer Placeholder 1"/>
          <p:cNvSpPr txBox="1">
            <a:spLocks/>
          </p:cNvSpPr>
          <p:nvPr/>
        </p:nvSpPr>
        <p:spPr>
          <a:xfrm>
            <a:off x="0" y="6336000"/>
            <a:ext cx="914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dirty="0"/>
              <a:t>The Generics Quiz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1447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CA" sz="4800" dirty="0"/>
              <a:t>Question 4</a:t>
            </a:r>
          </a:p>
        </p:txBody>
      </p:sp>
    </p:spTree>
    <p:extLst>
      <p:ext uri="{BB962C8B-B14F-4D97-AF65-F5344CB8AC3E}">
        <p14:creationId xmlns:p14="http://schemas.microsoft.com/office/powerpoint/2010/main" val="358732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" y="2743200"/>
            <a:ext cx="86010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/>
              <a:t>ArrayList</a:t>
            </a:r>
            <a:r>
              <a:rPr lang="en-US" sz="3000" dirty="0"/>
              <a:t>&lt;</a:t>
            </a:r>
            <a:r>
              <a:rPr lang="en-US" sz="3000" dirty="0">
                <a:solidFill>
                  <a:srgbClr val="FF0000"/>
                </a:solidFill>
              </a:rPr>
              <a:t>Object</a:t>
            </a:r>
            <a:r>
              <a:rPr lang="en-US" sz="3000" dirty="0"/>
              <a:t>&gt; list = new </a:t>
            </a:r>
            <a:r>
              <a:rPr lang="en-US" sz="3000" dirty="0" err="1"/>
              <a:t>ArrayList</a:t>
            </a:r>
            <a:r>
              <a:rPr lang="en-US" sz="3000" dirty="0"/>
              <a:t>&lt;</a:t>
            </a:r>
            <a:r>
              <a:rPr lang="en-US" sz="3000" dirty="0">
                <a:solidFill>
                  <a:srgbClr val="FF0000"/>
                </a:solidFill>
              </a:rPr>
              <a:t>String</a:t>
            </a:r>
            <a:r>
              <a:rPr lang="en-US" sz="3000" dirty="0"/>
              <a:t>&gt;(); </a:t>
            </a:r>
            <a:endParaRPr lang="en-US" sz="3000" dirty="0">
              <a:effectLst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0" y="2743200"/>
            <a:ext cx="762000" cy="762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Footer Placeholder 1"/>
          <p:cNvSpPr txBox="1">
            <a:spLocks/>
          </p:cNvSpPr>
          <p:nvPr/>
        </p:nvSpPr>
        <p:spPr>
          <a:xfrm>
            <a:off x="0" y="6336000"/>
            <a:ext cx="914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dirty="0"/>
              <a:t>The Generics Quiz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1447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CA" sz="4800" dirty="0"/>
              <a:t>Question 4</a:t>
            </a:r>
          </a:p>
        </p:txBody>
      </p:sp>
    </p:spTree>
    <p:extLst>
      <p:ext uri="{BB962C8B-B14F-4D97-AF65-F5344CB8AC3E}">
        <p14:creationId xmlns:p14="http://schemas.microsoft.com/office/powerpoint/2010/main" val="44181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" y="2743200"/>
            <a:ext cx="86010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/>
              <a:t>ArrayList</a:t>
            </a:r>
            <a:r>
              <a:rPr lang="en-US" sz="3000" dirty="0"/>
              <a:t>&lt;String&gt; list = new </a:t>
            </a:r>
            <a:r>
              <a:rPr lang="en-US" sz="3000" dirty="0" err="1"/>
              <a:t>ArrayList</a:t>
            </a:r>
            <a:r>
              <a:rPr lang="en-US" sz="3000" dirty="0"/>
              <a:t>&lt;Object&gt;(); </a:t>
            </a:r>
            <a:endParaRPr lang="en-US" sz="3000" dirty="0">
              <a:effectLst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Footer Placeholder 1"/>
          <p:cNvSpPr txBox="1">
            <a:spLocks/>
          </p:cNvSpPr>
          <p:nvPr/>
        </p:nvSpPr>
        <p:spPr>
          <a:xfrm>
            <a:off x="0" y="6336000"/>
            <a:ext cx="914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dirty="0"/>
              <a:t>The Generics Quiz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1447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CA" sz="4800" dirty="0"/>
              <a:t>Question 5</a:t>
            </a:r>
          </a:p>
        </p:txBody>
      </p:sp>
    </p:spTree>
    <p:extLst>
      <p:ext uri="{BB962C8B-B14F-4D97-AF65-F5344CB8AC3E}">
        <p14:creationId xmlns:p14="http://schemas.microsoft.com/office/powerpoint/2010/main" val="169291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" y="2743200"/>
            <a:ext cx="86010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/>
              <a:t>ArrayList</a:t>
            </a:r>
            <a:r>
              <a:rPr lang="en-US" sz="3000" dirty="0"/>
              <a:t>&lt;</a:t>
            </a:r>
            <a:r>
              <a:rPr lang="en-US" sz="3000" dirty="0">
                <a:solidFill>
                  <a:srgbClr val="FF0000"/>
                </a:solidFill>
              </a:rPr>
              <a:t>String</a:t>
            </a:r>
            <a:r>
              <a:rPr lang="en-US" sz="3000" dirty="0"/>
              <a:t>&gt; list = new </a:t>
            </a:r>
            <a:r>
              <a:rPr lang="en-US" sz="3000" dirty="0" err="1"/>
              <a:t>ArrayList</a:t>
            </a:r>
            <a:r>
              <a:rPr lang="en-US" sz="3000" dirty="0"/>
              <a:t>&lt;</a:t>
            </a:r>
            <a:r>
              <a:rPr lang="en-US" sz="3000" dirty="0">
                <a:solidFill>
                  <a:srgbClr val="FF0000"/>
                </a:solidFill>
              </a:rPr>
              <a:t>Object</a:t>
            </a:r>
            <a:r>
              <a:rPr lang="en-US" sz="3000" dirty="0"/>
              <a:t>&gt;(); </a:t>
            </a:r>
            <a:endParaRPr lang="en-US" sz="3000" dirty="0">
              <a:effectLst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0" y="2743200"/>
            <a:ext cx="762000" cy="762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Footer Placeholder 1"/>
          <p:cNvSpPr txBox="1">
            <a:spLocks/>
          </p:cNvSpPr>
          <p:nvPr/>
        </p:nvSpPr>
        <p:spPr>
          <a:xfrm>
            <a:off x="0" y="6336000"/>
            <a:ext cx="914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dirty="0"/>
              <a:t>The Generics Quiz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1447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CA" sz="4800" dirty="0"/>
              <a:t>Question 5</a:t>
            </a:r>
          </a:p>
        </p:txBody>
      </p:sp>
    </p:spTree>
    <p:extLst>
      <p:ext uri="{BB962C8B-B14F-4D97-AF65-F5344CB8AC3E}">
        <p14:creationId xmlns:p14="http://schemas.microsoft.com/office/powerpoint/2010/main" val="773840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Footer Placeholder 1"/>
          <p:cNvSpPr txBox="1">
            <a:spLocks/>
          </p:cNvSpPr>
          <p:nvPr/>
        </p:nvSpPr>
        <p:spPr>
          <a:xfrm>
            <a:off x="0" y="6336000"/>
            <a:ext cx="914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dirty="0"/>
              <a:t>The Generics Quiz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1447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CA" sz="4800" dirty="0"/>
              <a:t>Question 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2743200"/>
            <a:ext cx="86010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ArrayList</a:t>
            </a:r>
            <a:r>
              <a:rPr lang="en-US" sz="3200" dirty="0"/>
              <a:t> list = new </a:t>
            </a:r>
            <a:r>
              <a:rPr lang="en-US" sz="3200" dirty="0" err="1"/>
              <a:t>ArrayList</a:t>
            </a:r>
            <a:r>
              <a:rPr lang="en-US" sz="3200" dirty="0"/>
              <a:t>&lt;String&gt;();</a:t>
            </a:r>
            <a:br>
              <a:rPr lang="en-US" sz="3200" dirty="0"/>
            </a:br>
            <a:endParaRPr lang="en-US" sz="3200" dirty="0">
              <a:effectLst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0" y="2743200"/>
            <a:ext cx="7493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94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Footer Placeholder 1"/>
          <p:cNvSpPr txBox="1">
            <a:spLocks/>
          </p:cNvSpPr>
          <p:nvPr/>
        </p:nvSpPr>
        <p:spPr>
          <a:xfrm>
            <a:off x="0" y="6336000"/>
            <a:ext cx="914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dirty="0"/>
              <a:t>The Generics Quiz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1447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CA" sz="4800" dirty="0"/>
              <a:t>Question 7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2743200"/>
            <a:ext cx="86010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ArrayList</a:t>
            </a:r>
            <a:r>
              <a:rPr lang="en-US" sz="3200" dirty="0"/>
              <a:t>&lt;String&gt; list = new </a:t>
            </a:r>
            <a:r>
              <a:rPr lang="en-US" sz="3200" dirty="0" err="1"/>
              <a:t>ArrayList</a:t>
            </a:r>
            <a:r>
              <a:rPr lang="en-US" sz="3200" dirty="0"/>
              <a:t>();</a:t>
            </a:r>
            <a:br>
              <a:rPr lang="en-US" sz="3200" dirty="0"/>
            </a:br>
            <a:endParaRPr lang="en-US" sz="3200" dirty="0">
              <a:effectLst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0" y="2743200"/>
            <a:ext cx="7493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404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Footer Placeholder 1"/>
          <p:cNvSpPr txBox="1">
            <a:spLocks/>
          </p:cNvSpPr>
          <p:nvPr/>
        </p:nvSpPr>
        <p:spPr>
          <a:xfrm>
            <a:off x="0" y="6336000"/>
            <a:ext cx="914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dirty="0"/>
              <a:t>The Generics Quiz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1447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CA" sz="4800" dirty="0"/>
              <a:t>Question 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2743200"/>
            <a:ext cx="8601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ArrayList</a:t>
            </a:r>
            <a:r>
              <a:rPr lang="en-US" sz="2400" dirty="0"/>
              <a:t>&lt;String&gt; </a:t>
            </a:r>
            <a:r>
              <a:rPr lang="en-US" sz="2400" dirty="0" err="1"/>
              <a:t>stringList</a:t>
            </a:r>
            <a:r>
              <a:rPr lang="en-US" sz="2400" dirty="0"/>
              <a:t> = null; </a:t>
            </a:r>
          </a:p>
          <a:p>
            <a:r>
              <a:rPr lang="en-US" sz="2400" dirty="0" err="1"/>
              <a:t>ArrayList</a:t>
            </a:r>
            <a:r>
              <a:rPr lang="en-US" sz="2400" dirty="0"/>
              <a:t>&lt;? extends String&gt; </a:t>
            </a:r>
            <a:r>
              <a:rPr lang="en-US" sz="2400" dirty="0" err="1"/>
              <a:t>extendsStringList</a:t>
            </a:r>
            <a:r>
              <a:rPr lang="en-US" sz="2400" dirty="0"/>
              <a:t> = </a:t>
            </a:r>
            <a:r>
              <a:rPr lang="en-US" sz="2400" dirty="0" err="1"/>
              <a:t>stringList</a:t>
            </a:r>
            <a:r>
              <a:rPr lang="en-US" sz="2400" dirty="0"/>
              <a:t>; </a:t>
            </a:r>
            <a:endParaRPr lang="en-US" sz="2400" dirty="0">
              <a:effectLst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0" y="2743200"/>
            <a:ext cx="7493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10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Footer Placeholder 1"/>
          <p:cNvSpPr txBox="1">
            <a:spLocks/>
          </p:cNvSpPr>
          <p:nvPr/>
        </p:nvSpPr>
        <p:spPr>
          <a:xfrm>
            <a:off x="0" y="6336000"/>
            <a:ext cx="914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dirty="0"/>
              <a:t>The Generics Quiz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1447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CA" sz="4800" dirty="0"/>
              <a:t>Question 9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2743200"/>
            <a:ext cx="860107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ArrayList</a:t>
            </a:r>
            <a:r>
              <a:rPr lang="en-US" sz="3200" dirty="0"/>
              <a:t>&lt;?&gt; list = new </a:t>
            </a:r>
            <a:r>
              <a:rPr lang="en-US" sz="3200" dirty="0" err="1"/>
              <a:t>ArrayList</a:t>
            </a:r>
            <a:r>
              <a:rPr lang="en-US" sz="3200" dirty="0"/>
              <a:t>&lt;Number&gt;(); </a:t>
            </a:r>
            <a:endParaRPr lang="en-US" sz="3200" dirty="0">
              <a:effectLst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0" y="2743200"/>
            <a:ext cx="7493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80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1"/>
          <p:cNvSpPr txBox="1">
            <a:spLocks/>
          </p:cNvSpPr>
          <p:nvPr/>
        </p:nvSpPr>
        <p:spPr>
          <a:xfrm>
            <a:off x="0" y="6336000"/>
            <a:ext cx="914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dirty="0"/>
              <a:t>The Generics Quiz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1447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CA" sz="4800" dirty="0"/>
              <a:t>Review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2743200"/>
            <a:ext cx="86010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While static typing is great, there is a price to pay:</a:t>
            </a:r>
          </a:p>
          <a:p>
            <a:pPr algn="ctr"/>
            <a:endParaRPr lang="en-US" sz="3200" dirty="0"/>
          </a:p>
          <a:p>
            <a:pPr algn="ctr"/>
            <a:r>
              <a:rPr lang="en-US" sz="3200" i="1" dirty="0"/>
              <a:t>Generics are not intuitive.</a:t>
            </a:r>
          </a:p>
        </p:txBody>
      </p:sp>
    </p:spTree>
    <p:extLst>
      <p:ext uri="{BB962C8B-B14F-4D97-AF65-F5344CB8AC3E}">
        <p14:creationId xmlns:p14="http://schemas.microsoft.com/office/powerpoint/2010/main" val="38325061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" y="2743200"/>
            <a:ext cx="86010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ArrayList</a:t>
            </a:r>
            <a:r>
              <a:rPr lang="en-US" sz="2800" dirty="0"/>
              <a:t>&lt;? extends Number&gt; </a:t>
            </a:r>
            <a:r>
              <a:rPr lang="en-US" sz="2800" dirty="0" err="1"/>
              <a:t>extendsList</a:t>
            </a:r>
            <a:r>
              <a:rPr lang="en-US" sz="2800" dirty="0"/>
              <a:t> = null; </a:t>
            </a:r>
          </a:p>
          <a:p>
            <a:r>
              <a:rPr lang="en-US" sz="2800" dirty="0" err="1"/>
              <a:t>ArrayList</a:t>
            </a:r>
            <a:r>
              <a:rPr lang="en-US" sz="2800" dirty="0"/>
              <a:t>&lt;? super Number&gt; </a:t>
            </a:r>
            <a:r>
              <a:rPr lang="en-US" sz="2800" dirty="0" err="1"/>
              <a:t>superList</a:t>
            </a:r>
            <a:r>
              <a:rPr lang="en-US" sz="2800" dirty="0"/>
              <a:t> = </a:t>
            </a:r>
            <a:r>
              <a:rPr lang="en-US" sz="2800" dirty="0" err="1"/>
              <a:t>extendsList</a:t>
            </a:r>
            <a:r>
              <a:rPr lang="en-US" sz="2800" dirty="0"/>
              <a:t>; </a:t>
            </a:r>
            <a:endParaRPr lang="en-US" sz="2800" dirty="0">
              <a:effectLst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Footer Placeholder 1"/>
          <p:cNvSpPr txBox="1">
            <a:spLocks/>
          </p:cNvSpPr>
          <p:nvPr/>
        </p:nvSpPr>
        <p:spPr>
          <a:xfrm>
            <a:off x="0" y="6336000"/>
            <a:ext cx="914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dirty="0"/>
              <a:t>The Generics Quiz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1447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CA" sz="4800" dirty="0"/>
              <a:t>Question 10</a:t>
            </a:r>
          </a:p>
        </p:txBody>
      </p:sp>
    </p:spTree>
    <p:extLst>
      <p:ext uri="{BB962C8B-B14F-4D97-AF65-F5344CB8AC3E}">
        <p14:creationId xmlns:p14="http://schemas.microsoft.com/office/powerpoint/2010/main" val="235004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" y="2743200"/>
            <a:ext cx="86010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ArrayList</a:t>
            </a:r>
            <a:r>
              <a:rPr lang="en-US" sz="2800" dirty="0"/>
              <a:t>&lt;</a:t>
            </a:r>
            <a:r>
              <a:rPr lang="en-US" sz="2800" dirty="0">
                <a:solidFill>
                  <a:srgbClr val="FF0000"/>
                </a:solidFill>
              </a:rPr>
              <a:t>? extends Number</a:t>
            </a:r>
            <a:r>
              <a:rPr lang="en-US" sz="2800" dirty="0"/>
              <a:t>&gt; </a:t>
            </a:r>
            <a:r>
              <a:rPr lang="en-US" sz="2800" dirty="0" err="1"/>
              <a:t>extendsList</a:t>
            </a:r>
            <a:r>
              <a:rPr lang="en-US" sz="2800" dirty="0"/>
              <a:t> = null; </a:t>
            </a:r>
          </a:p>
          <a:p>
            <a:r>
              <a:rPr lang="en-US" sz="2800" dirty="0" err="1"/>
              <a:t>ArrayList</a:t>
            </a:r>
            <a:r>
              <a:rPr lang="en-US" sz="2800" dirty="0"/>
              <a:t>&lt;</a:t>
            </a:r>
            <a:r>
              <a:rPr lang="en-US" sz="2800" dirty="0">
                <a:solidFill>
                  <a:srgbClr val="FF0000"/>
                </a:solidFill>
              </a:rPr>
              <a:t>? super Number</a:t>
            </a:r>
            <a:r>
              <a:rPr lang="en-US" sz="2800" dirty="0"/>
              <a:t>&gt; </a:t>
            </a:r>
            <a:r>
              <a:rPr lang="en-US" sz="2800" dirty="0" err="1"/>
              <a:t>superList</a:t>
            </a:r>
            <a:r>
              <a:rPr lang="en-US" sz="2800" dirty="0"/>
              <a:t> = </a:t>
            </a:r>
            <a:r>
              <a:rPr lang="en-US" sz="2800" dirty="0" err="1"/>
              <a:t>extendsList</a:t>
            </a:r>
            <a:r>
              <a:rPr lang="en-US" sz="2800" dirty="0"/>
              <a:t>; </a:t>
            </a:r>
            <a:endParaRPr lang="en-US" sz="2800" dirty="0">
              <a:effectLst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0" y="2743200"/>
            <a:ext cx="762000" cy="762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Footer Placeholder 1"/>
          <p:cNvSpPr txBox="1">
            <a:spLocks/>
          </p:cNvSpPr>
          <p:nvPr/>
        </p:nvSpPr>
        <p:spPr>
          <a:xfrm>
            <a:off x="0" y="6336000"/>
            <a:ext cx="914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dirty="0"/>
              <a:t>The Generics Quiz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1447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CA" sz="4800" dirty="0"/>
              <a:t>Question 10</a:t>
            </a:r>
          </a:p>
        </p:txBody>
      </p:sp>
    </p:spTree>
    <p:extLst>
      <p:ext uri="{BB962C8B-B14F-4D97-AF65-F5344CB8AC3E}">
        <p14:creationId xmlns:p14="http://schemas.microsoft.com/office/powerpoint/2010/main" val="2530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Footer Placeholder 1"/>
          <p:cNvSpPr txBox="1">
            <a:spLocks/>
          </p:cNvSpPr>
          <p:nvPr/>
        </p:nvSpPr>
        <p:spPr>
          <a:xfrm>
            <a:off x="0" y="6336000"/>
            <a:ext cx="914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dirty="0"/>
              <a:t>The Generics Quiz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1447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CA" sz="4800" dirty="0"/>
              <a:t>Question 11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2743200"/>
            <a:ext cx="860107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/>
              <a:t>ArrayList</a:t>
            </a:r>
            <a:r>
              <a:rPr lang="en-US" sz="2600" dirty="0"/>
              <a:t>&lt;? super Number&gt; </a:t>
            </a:r>
            <a:r>
              <a:rPr lang="en-US" sz="2600" dirty="0" err="1"/>
              <a:t>superNumList</a:t>
            </a:r>
            <a:r>
              <a:rPr lang="en-US" sz="2600" dirty="0"/>
              <a:t> = null;</a:t>
            </a:r>
          </a:p>
          <a:p>
            <a:r>
              <a:rPr lang="en-US" sz="2600" dirty="0" err="1"/>
              <a:t>ArrayList</a:t>
            </a:r>
            <a:r>
              <a:rPr lang="en-US" sz="2600" dirty="0"/>
              <a:t>&lt;? super Integer&gt; </a:t>
            </a:r>
            <a:r>
              <a:rPr lang="en-US" sz="2600" dirty="0" err="1"/>
              <a:t>superIntList</a:t>
            </a:r>
            <a:r>
              <a:rPr lang="en-US" sz="2600" dirty="0"/>
              <a:t> = </a:t>
            </a:r>
            <a:r>
              <a:rPr lang="en-US" sz="2600" dirty="0" err="1"/>
              <a:t>superNumList</a:t>
            </a:r>
            <a:r>
              <a:rPr lang="en-US" sz="2600" dirty="0"/>
              <a:t>; </a:t>
            </a:r>
            <a:endParaRPr lang="en-US" sz="2600" dirty="0">
              <a:effectLst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0" y="2743200"/>
            <a:ext cx="7493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75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Footer Placeholder 1"/>
          <p:cNvSpPr txBox="1">
            <a:spLocks/>
          </p:cNvSpPr>
          <p:nvPr/>
        </p:nvSpPr>
        <p:spPr>
          <a:xfrm>
            <a:off x="0" y="6336000"/>
            <a:ext cx="914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dirty="0"/>
              <a:t>The Generics Quiz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1447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CA" sz="4800" dirty="0"/>
              <a:t>Question 12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2743200"/>
            <a:ext cx="86010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ArrayList</a:t>
            </a:r>
            <a:r>
              <a:rPr lang="en-US" sz="2800" dirty="0"/>
              <a:t>&lt;Object&gt; list = new </a:t>
            </a:r>
            <a:r>
              <a:rPr lang="en-US" sz="2800" dirty="0" err="1"/>
              <a:t>ArrayList</a:t>
            </a:r>
            <a:r>
              <a:rPr lang="en-US" sz="2800" dirty="0"/>
              <a:t>&lt;Object&gt;(); </a:t>
            </a:r>
            <a:r>
              <a:rPr lang="en-US" sz="2800" dirty="0" err="1"/>
              <a:t>list.add</a:t>
            </a:r>
            <a:r>
              <a:rPr lang="en-US" sz="2800" dirty="0"/>
              <a:t>(“Hello”); </a:t>
            </a:r>
            <a:endParaRPr lang="en-US" sz="2800" dirty="0">
              <a:effectLst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0" y="2743200"/>
            <a:ext cx="7493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90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" y="2743200"/>
            <a:ext cx="86010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ArrayList</a:t>
            </a:r>
            <a:r>
              <a:rPr lang="en-US" sz="3200" dirty="0"/>
              <a:t>&lt;?&gt; list = new </a:t>
            </a:r>
            <a:r>
              <a:rPr lang="en-US" sz="3200" dirty="0" err="1"/>
              <a:t>ArrayList</a:t>
            </a:r>
            <a:r>
              <a:rPr lang="en-US" sz="3200" dirty="0"/>
              <a:t>&lt;String&gt;(); </a:t>
            </a:r>
            <a:r>
              <a:rPr lang="en-US" sz="3200" dirty="0" err="1"/>
              <a:t>list.add</a:t>
            </a:r>
            <a:r>
              <a:rPr lang="en-US" sz="3200" dirty="0"/>
              <a:t>(“Hello”); </a:t>
            </a:r>
            <a:endParaRPr lang="en-US" sz="3200" dirty="0">
              <a:effectLst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Footer Placeholder 1"/>
          <p:cNvSpPr txBox="1">
            <a:spLocks/>
          </p:cNvSpPr>
          <p:nvPr/>
        </p:nvSpPr>
        <p:spPr>
          <a:xfrm>
            <a:off x="0" y="6336000"/>
            <a:ext cx="914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dirty="0"/>
              <a:t>The Generics Quiz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1447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CA" sz="4800" dirty="0"/>
              <a:t>Question 13</a:t>
            </a:r>
          </a:p>
        </p:txBody>
      </p:sp>
    </p:spTree>
    <p:extLst>
      <p:ext uri="{BB962C8B-B14F-4D97-AF65-F5344CB8AC3E}">
        <p14:creationId xmlns:p14="http://schemas.microsoft.com/office/powerpoint/2010/main" val="40335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" y="2743200"/>
            <a:ext cx="86010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ArrayList</a:t>
            </a:r>
            <a:r>
              <a:rPr lang="en-US" sz="3200" dirty="0"/>
              <a:t>&lt;</a:t>
            </a:r>
            <a:r>
              <a:rPr lang="en-US" sz="3200" dirty="0">
                <a:solidFill>
                  <a:srgbClr val="FF0000"/>
                </a:solidFill>
              </a:rPr>
              <a:t>?</a:t>
            </a:r>
            <a:r>
              <a:rPr lang="en-US" sz="3200" dirty="0"/>
              <a:t>&gt; list = new </a:t>
            </a:r>
            <a:r>
              <a:rPr lang="en-US" sz="3200" dirty="0" err="1"/>
              <a:t>ArrayList</a:t>
            </a:r>
            <a:r>
              <a:rPr lang="en-US" sz="3200" dirty="0"/>
              <a:t>&lt;String&gt;(); </a:t>
            </a:r>
            <a:r>
              <a:rPr lang="en-US" sz="3200" dirty="0" err="1"/>
              <a:t>list.</a:t>
            </a:r>
            <a:r>
              <a:rPr lang="en-US" sz="3200" dirty="0" err="1">
                <a:solidFill>
                  <a:srgbClr val="FF0000"/>
                </a:solidFill>
              </a:rPr>
              <a:t>add</a:t>
            </a:r>
            <a:r>
              <a:rPr lang="en-US" sz="3200" dirty="0"/>
              <a:t>(“Hello”); </a:t>
            </a:r>
            <a:endParaRPr lang="en-US" sz="3200" dirty="0">
              <a:effectLst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0" y="2743200"/>
            <a:ext cx="762000" cy="762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Footer Placeholder 1"/>
          <p:cNvSpPr txBox="1">
            <a:spLocks/>
          </p:cNvSpPr>
          <p:nvPr/>
        </p:nvSpPr>
        <p:spPr>
          <a:xfrm>
            <a:off x="0" y="6336000"/>
            <a:ext cx="914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dirty="0"/>
              <a:t>The Generics Quiz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1447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CA" sz="4800" dirty="0"/>
              <a:t>Question 13</a:t>
            </a:r>
          </a:p>
        </p:txBody>
      </p:sp>
    </p:spTree>
    <p:extLst>
      <p:ext uri="{BB962C8B-B14F-4D97-AF65-F5344CB8AC3E}">
        <p14:creationId xmlns:p14="http://schemas.microsoft.com/office/powerpoint/2010/main" val="4253307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Footer Placeholder 1"/>
          <p:cNvSpPr txBox="1">
            <a:spLocks/>
          </p:cNvSpPr>
          <p:nvPr/>
        </p:nvSpPr>
        <p:spPr>
          <a:xfrm>
            <a:off x="0" y="6336000"/>
            <a:ext cx="914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dirty="0"/>
              <a:t>The Generics Quiz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1447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CA" sz="4800" dirty="0"/>
              <a:t>Question 14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2743200"/>
            <a:ext cx="860107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ArrayList</a:t>
            </a:r>
            <a:r>
              <a:rPr lang="en-US" sz="2400" dirty="0"/>
              <a:t>&lt;? super Integer&gt; list= new </a:t>
            </a:r>
            <a:r>
              <a:rPr lang="en-US" sz="2400" dirty="0" err="1"/>
              <a:t>ArrayList</a:t>
            </a:r>
            <a:r>
              <a:rPr lang="en-US" sz="2400" dirty="0"/>
              <a:t>&lt;Integer&gt;(); </a:t>
            </a:r>
          </a:p>
          <a:p>
            <a:r>
              <a:rPr lang="en-US" sz="2400" dirty="0" err="1"/>
              <a:t>list.add</a:t>
            </a:r>
            <a:r>
              <a:rPr lang="en-US" sz="2400" dirty="0"/>
              <a:t>(1); </a:t>
            </a:r>
            <a:endParaRPr lang="en-US" sz="2400" dirty="0">
              <a:effectLst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0" y="2743200"/>
            <a:ext cx="7493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16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" y="2743200"/>
            <a:ext cx="8601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ArrayList</a:t>
            </a:r>
            <a:r>
              <a:rPr lang="en-US" sz="2400" dirty="0"/>
              <a:t>&lt;? extends Number&gt; list= new </a:t>
            </a:r>
            <a:r>
              <a:rPr lang="en-US" sz="2400" dirty="0" err="1"/>
              <a:t>ArrayList</a:t>
            </a:r>
            <a:r>
              <a:rPr lang="en-US" sz="2400" dirty="0"/>
              <a:t>&lt;Integer&gt;(); </a:t>
            </a:r>
          </a:p>
          <a:p>
            <a:r>
              <a:rPr lang="en-US" sz="2400" dirty="0" err="1"/>
              <a:t>list.addAll</a:t>
            </a:r>
            <a:r>
              <a:rPr lang="en-US" sz="2400" dirty="0"/>
              <a:t>(new </a:t>
            </a:r>
            <a:r>
              <a:rPr lang="en-US" sz="2400" dirty="0" err="1"/>
              <a:t>ArrayList</a:t>
            </a:r>
            <a:r>
              <a:rPr lang="en-US" sz="2400" dirty="0"/>
              <a:t>&lt;Integer&gt;()); </a:t>
            </a:r>
            <a:endParaRPr lang="en-US" sz="2400" dirty="0">
              <a:effectLst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Footer Placeholder 1"/>
          <p:cNvSpPr txBox="1">
            <a:spLocks/>
          </p:cNvSpPr>
          <p:nvPr/>
        </p:nvSpPr>
        <p:spPr>
          <a:xfrm>
            <a:off x="0" y="6336000"/>
            <a:ext cx="914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dirty="0"/>
              <a:t>The Generics Quiz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1447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CA" sz="4800" dirty="0"/>
              <a:t>Question 15</a:t>
            </a:r>
          </a:p>
        </p:txBody>
      </p:sp>
    </p:spTree>
    <p:extLst>
      <p:ext uri="{BB962C8B-B14F-4D97-AF65-F5344CB8AC3E}">
        <p14:creationId xmlns:p14="http://schemas.microsoft.com/office/powerpoint/2010/main" val="408448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" y="2743200"/>
            <a:ext cx="8601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ArrayList</a:t>
            </a:r>
            <a:r>
              <a:rPr lang="en-US" sz="2400" dirty="0"/>
              <a:t>&lt;</a:t>
            </a:r>
            <a:r>
              <a:rPr lang="en-US" sz="2400" dirty="0">
                <a:solidFill>
                  <a:srgbClr val="FF0000"/>
                </a:solidFill>
              </a:rPr>
              <a:t>? extends Number</a:t>
            </a:r>
            <a:r>
              <a:rPr lang="en-US" sz="2400" dirty="0"/>
              <a:t>&gt; list= new </a:t>
            </a:r>
            <a:r>
              <a:rPr lang="en-US" sz="2400" dirty="0" err="1"/>
              <a:t>ArrayList</a:t>
            </a:r>
            <a:r>
              <a:rPr lang="en-US" sz="2400" dirty="0"/>
              <a:t>&lt;Integer&gt;(); </a:t>
            </a:r>
          </a:p>
          <a:p>
            <a:r>
              <a:rPr lang="en-US" sz="2400" dirty="0" err="1"/>
              <a:t>list.</a:t>
            </a:r>
            <a:r>
              <a:rPr lang="en-US" sz="2400" dirty="0" err="1">
                <a:solidFill>
                  <a:srgbClr val="FF0000"/>
                </a:solidFill>
              </a:rPr>
              <a:t>addAll</a:t>
            </a:r>
            <a:r>
              <a:rPr lang="en-US" sz="2400" dirty="0"/>
              <a:t>(new </a:t>
            </a:r>
            <a:r>
              <a:rPr lang="en-US" sz="2400" dirty="0" err="1"/>
              <a:t>ArrayList</a:t>
            </a:r>
            <a:r>
              <a:rPr lang="en-US" sz="2400" dirty="0"/>
              <a:t>&lt;Integer&gt;()); </a:t>
            </a:r>
            <a:endParaRPr lang="en-US" sz="2400" dirty="0">
              <a:effectLst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0" y="2743200"/>
            <a:ext cx="762000" cy="762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Footer Placeholder 1"/>
          <p:cNvSpPr txBox="1">
            <a:spLocks/>
          </p:cNvSpPr>
          <p:nvPr/>
        </p:nvSpPr>
        <p:spPr>
          <a:xfrm>
            <a:off x="0" y="6336000"/>
            <a:ext cx="914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dirty="0"/>
              <a:t>The Generics Quiz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1447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CA" sz="4800" dirty="0"/>
              <a:t>Question 15</a:t>
            </a:r>
          </a:p>
        </p:txBody>
      </p:sp>
    </p:spTree>
    <p:extLst>
      <p:ext uri="{BB962C8B-B14F-4D97-AF65-F5344CB8AC3E}">
        <p14:creationId xmlns:p14="http://schemas.microsoft.com/office/powerpoint/2010/main" val="5228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" y="2743200"/>
            <a:ext cx="86010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ArrayList</a:t>
            </a:r>
            <a:r>
              <a:rPr lang="en-US" sz="2000" dirty="0"/>
              <a:t>&lt;? super Integer&gt; </a:t>
            </a:r>
            <a:r>
              <a:rPr lang="en-US" sz="2000" dirty="0" err="1"/>
              <a:t>superIntList</a:t>
            </a:r>
            <a:r>
              <a:rPr lang="en-US" sz="2000" dirty="0"/>
              <a:t> = new </a:t>
            </a:r>
            <a:r>
              <a:rPr lang="en-US" sz="2000" dirty="0" err="1"/>
              <a:t>ArrayList</a:t>
            </a:r>
            <a:r>
              <a:rPr lang="en-US" sz="2000" dirty="0"/>
              <a:t>&lt;Number&gt;();</a:t>
            </a:r>
          </a:p>
          <a:p>
            <a:r>
              <a:rPr lang="en-US" sz="2000" dirty="0" err="1"/>
              <a:t>ArrayList</a:t>
            </a:r>
            <a:r>
              <a:rPr lang="en-US" sz="2000" dirty="0"/>
              <a:t>&lt;? extends Integer&gt; </a:t>
            </a:r>
            <a:r>
              <a:rPr lang="en-US" sz="2000" dirty="0" err="1"/>
              <a:t>extendsIntList</a:t>
            </a:r>
            <a:r>
              <a:rPr lang="en-US" sz="2000" dirty="0"/>
              <a:t> = new </a:t>
            </a:r>
            <a:r>
              <a:rPr lang="en-US" sz="2000" dirty="0" err="1"/>
              <a:t>ArrayList</a:t>
            </a:r>
            <a:r>
              <a:rPr lang="en-US" sz="2000" dirty="0"/>
              <a:t>&lt;Integer&gt;(); </a:t>
            </a:r>
            <a:r>
              <a:rPr lang="en-US" sz="2000" dirty="0" err="1"/>
              <a:t>extendsIntList.addAll</a:t>
            </a:r>
            <a:r>
              <a:rPr lang="en-US" sz="2000" dirty="0"/>
              <a:t>(</a:t>
            </a:r>
            <a:r>
              <a:rPr lang="en-US" sz="2000" dirty="0" err="1"/>
              <a:t>superIntList</a:t>
            </a:r>
            <a:r>
              <a:rPr lang="en-US" sz="2000" dirty="0"/>
              <a:t>); </a:t>
            </a:r>
            <a:endParaRPr lang="en-US" sz="2000" dirty="0">
              <a:effectLst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Footer Placeholder 1"/>
          <p:cNvSpPr txBox="1">
            <a:spLocks/>
          </p:cNvSpPr>
          <p:nvPr/>
        </p:nvSpPr>
        <p:spPr>
          <a:xfrm>
            <a:off x="0" y="6336000"/>
            <a:ext cx="914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dirty="0"/>
              <a:t>The Generics Quiz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1447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CA" sz="4800" dirty="0"/>
              <a:t>Question 16</a:t>
            </a:r>
          </a:p>
        </p:txBody>
      </p:sp>
    </p:spTree>
    <p:extLst>
      <p:ext uri="{BB962C8B-B14F-4D97-AF65-F5344CB8AC3E}">
        <p14:creationId xmlns:p14="http://schemas.microsoft.com/office/powerpoint/2010/main" val="302216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1"/>
          <p:cNvSpPr txBox="1">
            <a:spLocks/>
          </p:cNvSpPr>
          <p:nvPr/>
        </p:nvSpPr>
        <p:spPr>
          <a:xfrm>
            <a:off x="0" y="6336000"/>
            <a:ext cx="914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dirty="0"/>
              <a:t>The Generics Quiz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1447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CA" sz="4800" dirty="0"/>
              <a:t>Review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2743200"/>
            <a:ext cx="8601075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Sometimes, this complexity gets in the way:</a:t>
            </a:r>
          </a:p>
          <a:p>
            <a:endParaRPr lang="en-US" sz="3200" dirty="0"/>
          </a:p>
          <a:p>
            <a:pPr algn="ctr"/>
            <a:r>
              <a:rPr lang="en-US" sz="3200" i="1" dirty="0"/>
              <a:t>You may not care about the parameterized type </a:t>
            </a:r>
          </a:p>
          <a:p>
            <a:pPr algn="ctr"/>
            <a:r>
              <a:rPr lang="en-US" sz="3200" i="1" dirty="0"/>
              <a:t>but it still gets in the way.</a:t>
            </a:r>
          </a:p>
          <a:p>
            <a:pPr marL="914400" lvl="1" indent="-457200">
              <a:buFont typeface="Arial"/>
              <a:buChar char="•"/>
            </a:pPr>
            <a:endParaRPr lang="en-US" sz="2800" dirty="0"/>
          </a:p>
          <a:p>
            <a:pPr algn="ctr"/>
            <a:r>
              <a:rPr lang="en-US" sz="3200" dirty="0">
                <a:solidFill>
                  <a:srgbClr val="FF0000"/>
                </a:solidFill>
              </a:rPr>
              <a:t>And this is where the funs begins</a:t>
            </a:r>
            <a:r>
              <a:rPr lang="mr-IN" sz="3200" dirty="0">
                <a:solidFill>
                  <a:srgbClr val="FF0000"/>
                </a:solidFill>
              </a:rPr>
              <a:t>…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1889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" y="2743200"/>
            <a:ext cx="86010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ArrayList</a:t>
            </a:r>
            <a:r>
              <a:rPr lang="en-US" sz="2000" dirty="0"/>
              <a:t>&lt;? super Integer&gt; </a:t>
            </a:r>
            <a:r>
              <a:rPr lang="en-US" sz="2000" dirty="0" err="1"/>
              <a:t>superIntList</a:t>
            </a:r>
            <a:r>
              <a:rPr lang="en-US" sz="2000" dirty="0"/>
              <a:t> = new </a:t>
            </a:r>
            <a:r>
              <a:rPr lang="en-US" sz="2000" dirty="0" err="1"/>
              <a:t>ArrayList</a:t>
            </a:r>
            <a:r>
              <a:rPr lang="en-US" sz="2000" dirty="0"/>
              <a:t>&lt;Number&gt;();</a:t>
            </a:r>
          </a:p>
          <a:p>
            <a:r>
              <a:rPr lang="en-US" sz="2000" dirty="0" err="1"/>
              <a:t>ArrayList</a:t>
            </a:r>
            <a:r>
              <a:rPr lang="en-US" sz="2000" dirty="0"/>
              <a:t>&lt;</a:t>
            </a:r>
            <a:r>
              <a:rPr lang="en-US" sz="2000" dirty="0">
                <a:solidFill>
                  <a:srgbClr val="FF0000"/>
                </a:solidFill>
              </a:rPr>
              <a:t>? extends Integer</a:t>
            </a:r>
            <a:r>
              <a:rPr lang="en-US" sz="2000" dirty="0"/>
              <a:t>&gt; </a:t>
            </a:r>
            <a:r>
              <a:rPr lang="en-US" sz="2000" dirty="0" err="1"/>
              <a:t>extendsIntList</a:t>
            </a:r>
            <a:r>
              <a:rPr lang="en-US" sz="2000" dirty="0"/>
              <a:t> = new </a:t>
            </a:r>
            <a:r>
              <a:rPr lang="en-US" sz="2000" dirty="0" err="1"/>
              <a:t>ArrayList</a:t>
            </a:r>
            <a:r>
              <a:rPr lang="en-US" sz="2000" dirty="0"/>
              <a:t>&lt;Integer&gt;(); </a:t>
            </a:r>
            <a:r>
              <a:rPr lang="en-US" sz="2000" dirty="0" err="1"/>
              <a:t>extendsIntList.</a:t>
            </a:r>
            <a:r>
              <a:rPr lang="en-US" sz="2000" dirty="0" err="1">
                <a:solidFill>
                  <a:srgbClr val="FF0000"/>
                </a:solidFill>
              </a:rPr>
              <a:t>addAll</a:t>
            </a:r>
            <a:r>
              <a:rPr lang="en-US" sz="2000" dirty="0"/>
              <a:t>(</a:t>
            </a:r>
            <a:r>
              <a:rPr lang="en-US" sz="2000" dirty="0" err="1"/>
              <a:t>superIntList</a:t>
            </a:r>
            <a:r>
              <a:rPr lang="en-US" sz="2000" dirty="0"/>
              <a:t>); </a:t>
            </a:r>
            <a:endParaRPr lang="en-US" sz="2000" dirty="0">
              <a:effectLst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0" y="2743200"/>
            <a:ext cx="762000" cy="762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Footer Placeholder 1"/>
          <p:cNvSpPr txBox="1">
            <a:spLocks/>
          </p:cNvSpPr>
          <p:nvPr/>
        </p:nvSpPr>
        <p:spPr>
          <a:xfrm>
            <a:off x="0" y="6336000"/>
            <a:ext cx="914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dirty="0"/>
              <a:t>The Generics Quiz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1447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CA" sz="4800" dirty="0"/>
              <a:t>Question 16</a:t>
            </a:r>
          </a:p>
        </p:txBody>
      </p:sp>
    </p:spTree>
    <p:extLst>
      <p:ext uri="{BB962C8B-B14F-4D97-AF65-F5344CB8AC3E}">
        <p14:creationId xmlns:p14="http://schemas.microsoft.com/office/powerpoint/2010/main" val="1827715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" y="2743200"/>
            <a:ext cx="86010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ArrayList</a:t>
            </a:r>
            <a:r>
              <a:rPr lang="en-US" sz="2400" dirty="0"/>
              <a:t>&lt;Integer&gt; </a:t>
            </a:r>
            <a:r>
              <a:rPr lang="en-US" sz="2400" dirty="0" err="1"/>
              <a:t>intList</a:t>
            </a:r>
            <a:r>
              <a:rPr lang="en-US" sz="2400" dirty="0"/>
              <a:t> = new </a:t>
            </a:r>
            <a:r>
              <a:rPr lang="en-US" sz="2400" dirty="0" err="1"/>
              <a:t>ArrayList</a:t>
            </a:r>
            <a:r>
              <a:rPr lang="en-US" sz="2400" dirty="0"/>
              <a:t>&lt;Integer&gt;();</a:t>
            </a:r>
          </a:p>
          <a:p>
            <a:r>
              <a:rPr lang="en-US" sz="2400" dirty="0" err="1"/>
              <a:t>intList.add</a:t>
            </a:r>
            <a:r>
              <a:rPr lang="en-US" sz="2400" dirty="0"/>
              <a:t>(new Integer(1));</a:t>
            </a:r>
            <a:br>
              <a:rPr lang="en-US" sz="2400" dirty="0"/>
            </a:br>
            <a:r>
              <a:rPr lang="en-US" sz="2400" dirty="0" err="1"/>
              <a:t>ArrayList</a:t>
            </a:r>
            <a:r>
              <a:rPr lang="en-US" sz="2400" dirty="0"/>
              <a:t>&lt;? extends Number&gt; </a:t>
            </a:r>
            <a:r>
              <a:rPr lang="en-US" sz="2400" dirty="0" err="1"/>
              <a:t>extendsNumList</a:t>
            </a:r>
            <a:r>
              <a:rPr lang="en-US" sz="2400" dirty="0"/>
              <a:t>= </a:t>
            </a:r>
            <a:r>
              <a:rPr lang="en-US" sz="2400" dirty="0" err="1"/>
              <a:t>intList</a:t>
            </a:r>
            <a:r>
              <a:rPr lang="en-US" sz="2400" dirty="0"/>
              <a:t>; </a:t>
            </a:r>
          </a:p>
          <a:p>
            <a:r>
              <a:rPr lang="en-US" sz="2400" dirty="0"/>
              <a:t>Integer integer = </a:t>
            </a:r>
            <a:r>
              <a:rPr lang="en-US" sz="2400" dirty="0" err="1"/>
              <a:t>extendsNumList.get</a:t>
            </a:r>
            <a:r>
              <a:rPr lang="en-US" sz="2400" dirty="0"/>
              <a:t>(0); </a:t>
            </a:r>
            <a:endParaRPr lang="en-US" sz="2400" dirty="0">
              <a:effectLst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Footer Placeholder 1"/>
          <p:cNvSpPr txBox="1">
            <a:spLocks/>
          </p:cNvSpPr>
          <p:nvPr/>
        </p:nvSpPr>
        <p:spPr>
          <a:xfrm>
            <a:off x="0" y="6336000"/>
            <a:ext cx="914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dirty="0"/>
              <a:t>The Generics Quiz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1447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CA" sz="4800" dirty="0"/>
              <a:t>Question 17</a:t>
            </a:r>
          </a:p>
        </p:txBody>
      </p:sp>
    </p:spTree>
    <p:extLst>
      <p:ext uri="{BB962C8B-B14F-4D97-AF65-F5344CB8AC3E}">
        <p14:creationId xmlns:p14="http://schemas.microsoft.com/office/powerpoint/2010/main" val="2983305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" y="2743200"/>
            <a:ext cx="86010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ArrayList</a:t>
            </a:r>
            <a:r>
              <a:rPr lang="en-US" sz="2400" dirty="0"/>
              <a:t>&lt;Integer&gt; </a:t>
            </a:r>
            <a:r>
              <a:rPr lang="en-US" sz="2400" dirty="0" err="1"/>
              <a:t>intList</a:t>
            </a:r>
            <a:r>
              <a:rPr lang="en-US" sz="2400" dirty="0"/>
              <a:t> = new </a:t>
            </a:r>
            <a:r>
              <a:rPr lang="en-US" sz="2400" dirty="0" err="1"/>
              <a:t>ArrayList</a:t>
            </a:r>
            <a:r>
              <a:rPr lang="en-US" sz="2400" dirty="0"/>
              <a:t>&lt;Integer&gt;();</a:t>
            </a:r>
          </a:p>
          <a:p>
            <a:r>
              <a:rPr lang="en-US" sz="2400" dirty="0" err="1"/>
              <a:t>intList.add</a:t>
            </a:r>
            <a:r>
              <a:rPr lang="en-US" sz="2400" dirty="0"/>
              <a:t>(new Integer(1));</a:t>
            </a:r>
            <a:br>
              <a:rPr lang="en-US" sz="2400" dirty="0"/>
            </a:br>
            <a:r>
              <a:rPr lang="en-US" sz="2400" dirty="0" err="1"/>
              <a:t>ArrayList</a:t>
            </a:r>
            <a:r>
              <a:rPr lang="en-US" sz="2400" dirty="0"/>
              <a:t>&lt;? extends Number&gt; </a:t>
            </a:r>
            <a:r>
              <a:rPr lang="en-US" sz="2400" dirty="0" err="1"/>
              <a:t>extendsNumList</a:t>
            </a:r>
            <a:r>
              <a:rPr lang="en-US" sz="2400" dirty="0"/>
              <a:t>= </a:t>
            </a:r>
            <a:r>
              <a:rPr lang="en-US" sz="2400" dirty="0" err="1"/>
              <a:t>intList</a:t>
            </a:r>
            <a:r>
              <a:rPr lang="en-US" sz="2400" dirty="0"/>
              <a:t>;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Integer integer </a:t>
            </a:r>
            <a:r>
              <a:rPr lang="en-US" sz="2400" dirty="0"/>
              <a:t>= </a:t>
            </a:r>
            <a:r>
              <a:rPr lang="en-US" sz="2400" dirty="0" err="1"/>
              <a:t>extendsNumList.get</a:t>
            </a:r>
            <a:r>
              <a:rPr lang="en-US" sz="2400" dirty="0"/>
              <a:t>(0); </a:t>
            </a:r>
            <a:endParaRPr lang="en-US" sz="2400" dirty="0">
              <a:effectLst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0" y="2743200"/>
            <a:ext cx="762000" cy="762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Footer Placeholder 1"/>
          <p:cNvSpPr txBox="1">
            <a:spLocks/>
          </p:cNvSpPr>
          <p:nvPr/>
        </p:nvSpPr>
        <p:spPr>
          <a:xfrm>
            <a:off x="0" y="6336000"/>
            <a:ext cx="914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dirty="0"/>
              <a:t>The Generics Quiz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1447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CA" sz="4800" dirty="0"/>
              <a:t>Question 17</a:t>
            </a:r>
          </a:p>
        </p:txBody>
      </p:sp>
    </p:spTree>
    <p:extLst>
      <p:ext uri="{BB962C8B-B14F-4D97-AF65-F5344CB8AC3E}">
        <p14:creationId xmlns:p14="http://schemas.microsoft.com/office/powerpoint/2010/main" val="347498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" y="2743200"/>
            <a:ext cx="86010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/>
              <a:t>ArrayList</a:t>
            </a:r>
            <a:r>
              <a:rPr lang="en-US" sz="2200" dirty="0"/>
              <a:t>&lt;String&gt;[] </a:t>
            </a:r>
            <a:r>
              <a:rPr lang="en-US" sz="2200" dirty="0" err="1"/>
              <a:t>twoDimArray</a:t>
            </a:r>
            <a:r>
              <a:rPr lang="en-US" sz="2200" dirty="0"/>
              <a:t> = new </a:t>
            </a:r>
            <a:r>
              <a:rPr lang="en-US" sz="2200" dirty="0" err="1"/>
              <a:t>ArrayList</a:t>
            </a:r>
            <a:r>
              <a:rPr lang="en-US" sz="2200" dirty="0"/>
              <a:t> &lt;String&gt;[10]; </a:t>
            </a:r>
            <a:endParaRPr lang="en-US" sz="2200" dirty="0">
              <a:effectLst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Footer Placeholder 1"/>
          <p:cNvSpPr txBox="1">
            <a:spLocks/>
          </p:cNvSpPr>
          <p:nvPr/>
        </p:nvSpPr>
        <p:spPr>
          <a:xfrm>
            <a:off x="0" y="6336000"/>
            <a:ext cx="914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dirty="0"/>
              <a:t>The Generics Quiz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1447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CA" sz="4800" dirty="0"/>
              <a:t>Question 18</a:t>
            </a:r>
          </a:p>
        </p:txBody>
      </p:sp>
    </p:spTree>
    <p:extLst>
      <p:ext uri="{BB962C8B-B14F-4D97-AF65-F5344CB8AC3E}">
        <p14:creationId xmlns:p14="http://schemas.microsoft.com/office/powerpoint/2010/main" val="1433375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" y="2743200"/>
            <a:ext cx="86010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/>
              <a:t>ArrayList</a:t>
            </a:r>
            <a:r>
              <a:rPr lang="en-US" sz="2200" dirty="0"/>
              <a:t>&lt;String&gt;[] </a:t>
            </a:r>
            <a:r>
              <a:rPr lang="en-US" sz="2200" dirty="0" err="1"/>
              <a:t>twoDimArray</a:t>
            </a:r>
            <a:r>
              <a:rPr lang="en-US" sz="2200" dirty="0"/>
              <a:t> = new </a:t>
            </a:r>
            <a:r>
              <a:rPr lang="en-US" sz="2200" dirty="0" err="1"/>
              <a:t>ArrayList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FF0000"/>
                </a:solidFill>
              </a:rPr>
              <a:t>&lt;String&gt;</a:t>
            </a:r>
            <a:r>
              <a:rPr lang="en-US" sz="2200" dirty="0"/>
              <a:t>[10]; </a:t>
            </a:r>
            <a:endParaRPr lang="en-US" sz="2200" dirty="0">
              <a:effectLst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0" y="2743200"/>
            <a:ext cx="762000" cy="762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Footer Placeholder 1"/>
          <p:cNvSpPr txBox="1">
            <a:spLocks/>
          </p:cNvSpPr>
          <p:nvPr/>
        </p:nvSpPr>
        <p:spPr>
          <a:xfrm>
            <a:off x="0" y="6336000"/>
            <a:ext cx="914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dirty="0"/>
              <a:t>The Generics Quiz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1447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CA" sz="4800" dirty="0"/>
              <a:t>Question 18</a:t>
            </a:r>
          </a:p>
        </p:txBody>
      </p:sp>
    </p:spTree>
    <p:extLst>
      <p:ext uri="{BB962C8B-B14F-4D97-AF65-F5344CB8AC3E}">
        <p14:creationId xmlns:p14="http://schemas.microsoft.com/office/powerpoint/2010/main" val="3202622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Footer Placeholder 1"/>
          <p:cNvSpPr txBox="1">
            <a:spLocks/>
          </p:cNvSpPr>
          <p:nvPr/>
        </p:nvSpPr>
        <p:spPr>
          <a:xfrm>
            <a:off x="0" y="6336000"/>
            <a:ext cx="914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dirty="0"/>
              <a:t>The Generics Quiz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1447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CA" sz="4800" dirty="0"/>
              <a:t>Question 19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2743200"/>
            <a:ext cx="86010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Pair&lt;String, String&gt;[] array = new Pair[2];</a:t>
            </a:r>
          </a:p>
          <a:p>
            <a:r>
              <a:rPr lang="en-US" sz="3200" dirty="0"/>
              <a:t>array[0] = new Pair&lt;String, String&gt;(“1′′, “y”); array[1] = new Pair(true, false); </a:t>
            </a:r>
            <a:endParaRPr lang="en-US" sz="3200" dirty="0">
              <a:effectLst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0" y="2743200"/>
            <a:ext cx="7493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25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" name="Footer Placeholder 1"/>
          <p:cNvSpPr txBox="1">
            <a:spLocks/>
          </p:cNvSpPr>
          <p:nvPr/>
        </p:nvSpPr>
        <p:spPr>
          <a:xfrm>
            <a:off x="0" y="6336000"/>
            <a:ext cx="914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dirty="0"/>
              <a:t>The Generics Quiz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1447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CA" sz="4800" dirty="0"/>
              <a:t>Question 20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2743200"/>
            <a:ext cx="86010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Pair&lt;?,?&gt;[] array = new Pair&lt;?,?&gt;[2] ;</a:t>
            </a:r>
            <a:br>
              <a:rPr lang="en-US" sz="2800" dirty="0"/>
            </a:br>
            <a:r>
              <a:rPr lang="en-US" sz="2800" dirty="0"/>
              <a:t>array[0] = new Pair&lt;</a:t>
            </a:r>
            <a:r>
              <a:rPr lang="en-US" sz="2800" dirty="0" err="1"/>
              <a:t>Integer,Integer</a:t>
            </a:r>
            <a:r>
              <a:rPr lang="en-US" sz="2800" dirty="0"/>
              <a:t>&gt;(0,0);</a:t>
            </a:r>
            <a:br>
              <a:rPr lang="en-US" sz="2800" dirty="0"/>
            </a:br>
            <a:r>
              <a:rPr lang="en-US" sz="2800" dirty="0"/>
              <a:t>array[1] = new Pair&lt;</a:t>
            </a:r>
            <a:r>
              <a:rPr lang="en-US" sz="2800" dirty="0" err="1"/>
              <a:t>String,String</a:t>
            </a:r>
            <a:r>
              <a:rPr lang="en-US" sz="2800" dirty="0"/>
              <a:t>&gt;(“</a:t>
            </a:r>
            <a:r>
              <a:rPr lang="en-US" sz="2800" dirty="0" err="1"/>
              <a:t>Hello”,”There</a:t>
            </a:r>
            <a:r>
              <a:rPr lang="en-US" sz="2800" dirty="0"/>
              <a:t>”); </a:t>
            </a:r>
            <a:endParaRPr lang="en-US" sz="2800" dirty="0">
              <a:effectLst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0" y="2743200"/>
            <a:ext cx="7493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78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1"/>
          <p:cNvSpPr txBox="1">
            <a:spLocks/>
          </p:cNvSpPr>
          <p:nvPr/>
        </p:nvSpPr>
        <p:spPr>
          <a:xfrm>
            <a:off x="0" y="6336000"/>
            <a:ext cx="914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dirty="0"/>
              <a:t>The Generics Quiz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1447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CA" sz="4800" dirty="0"/>
              <a:t>Review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2743200"/>
            <a:ext cx="86010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/>
              <a:t>Suppose this</a:t>
            </a:r>
            <a:r>
              <a:rPr lang="mr-IN" sz="3200" dirty="0"/>
              <a:t>…</a:t>
            </a:r>
            <a:endParaRPr lang="en-CA" sz="3200" dirty="0"/>
          </a:p>
          <a:p>
            <a:pPr algn="ctr"/>
            <a:endParaRPr lang="en-CA" sz="2400" dirty="0"/>
          </a:p>
          <a:p>
            <a:pPr algn="ctr"/>
            <a:endParaRPr lang="en-CA" sz="2400" dirty="0"/>
          </a:p>
        </p:txBody>
      </p:sp>
      <p:sp>
        <p:nvSpPr>
          <p:cNvPr id="2" name="Rounded Rectangle 1"/>
          <p:cNvSpPr/>
          <p:nvPr/>
        </p:nvSpPr>
        <p:spPr>
          <a:xfrm>
            <a:off x="1676400" y="3429000"/>
            <a:ext cx="2209800" cy="838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ParentClass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676400" y="5334000"/>
            <a:ext cx="22098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ChildClass</a:t>
            </a:r>
            <a:endParaRPr lang="en-US" dirty="0"/>
          </a:p>
        </p:txBody>
      </p:sp>
      <p:cxnSp>
        <p:nvCxnSpPr>
          <p:cNvPr id="8" name="Straight Arrow Connector 7"/>
          <p:cNvCxnSpPr>
            <a:stCxn id="7" idx="0"/>
            <a:endCxn id="2" idx="2"/>
          </p:cNvCxnSpPr>
          <p:nvPr/>
        </p:nvCxnSpPr>
        <p:spPr>
          <a:xfrm flipV="1">
            <a:off x="2781300" y="4267200"/>
            <a:ext cx="0" cy="1066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4724399" y="4038600"/>
            <a:ext cx="2438399" cy="180046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GenericClass</a:t>
            </a:r>
            <a:r>
              <a:rPr lang="en-US" sz="1600" dirty="0"/>
              <a:t>&lt;T&gt;</a:t>
            </a:r>
          </a:p>
          <a:p>
            <a:pPr algn="ctr"/>
            <a:endParaRPr lang="en-US" sz="1600" dirty="0"/>
          </a:p>
          <a:p>
            <a:r>
              <a:rPr lang="en-US" sz="1600" dirty="0"/>
              <a:t>private T t;</a:t>
            </a:r>
          </a:p>
          <a:p>
            <a:endParaRPr lang="en-US" sz="1600" dirty="0"/>
          </a:p>
          <a:p>
            <a:r>
              <a:rPr lang="en-US" sz="1600" dirty="0"/>
              <a:t>public void </a:t>
            </a:r>
            <a:r>
              <a:rPr lang="en-US" sz="1600" dirty="0" err="1"/>
              <a:t>setT</a:t>
            </a:r>
            <a:r>
              <a:rPr lang="en-US" sz="1600" dirty="0"/>
              <a:t>(T t) {}</a:t>
            </a:r>
          </a:p>
          <a:p>
            <a:r>
              <a:rPr lang="en-US" sz="1600" dirty="0"/>
              <a:t>public T </a:t>
            </a:r>
            <a:r>
              <a:rPr lang="en-US" sz="1600" dirty="0" err="1"/>
              <a:t>getT</a:t>
            </a:r>
            <a:r>
              <a:rPr lang="en-US" sz="1600" dirty="0"/>
              <a:t>() {}</a:t>
            </a:r>
          </a:p>
          <a:p>
            <a:r>
              <a:rPr lang="en-US" sz="1600" dirty="0"/>
              <a:t>public String </a:t>
            </a:r>
            <a:r>
              <a:rPr lang="en-US" sz="1600" dirty="0" err="1"/>
              <a:t>toString</a:t>
            </a:r>
            <a:r>
              <a:rPr lang="en-US" sz="1600" dirty="0"/>
              <a:t>();</a:t>
            </a:r>
          </a:p>
        </p:txBody>
      </p:sp>
      <p:sp>
        <p:nvSpPr>
          <p:cNvPr id="10" name="Down Arrow 9"/>
          <p:cNvSpPr/>
          <p:nvPr/>
        </p:nvSpPr>
        <p:spPr>
          <a:xfrm>
            <a:off x="5562600" y="3585596"/>
            <a:ext cx="152400" cy="529203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6260400" y="3200400"/>
            <a:ext cx="152400" cy="914431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092700" y="3200369"/>
            <a:ext cx="115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Class type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27650" y="2797149"/>
            <a:ext cx="19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Parameterized </a:t>
            </a:r>
            <a:r>
              <a:rPr lang="en-US" dirty="0"/>
              <a:t>type</a:t>
            </a:r>
          </a:p>
        </p:txBody>
      </p:sp>
    </p:spTree>
    <p:extLst>
      <p:ext uri="{BB962C8B-B14F-4D97-AF65-F5344CB8AC3E}">
        <p14:creationId xmlns:p14="http://schemas.microsoft.com/office/powerpoint/2010/main" val="3548186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1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1"/>
          <p:cNvSpPr txBox="1">
            <a:spLocks/>
          </p:cNvSpPr>
          <p:nvPr/>
        </p:nvSpPr>
        <p:spPr>
          <a:xfrm>
            <a:off x="0" y="6336000"/>
            <a:ext cx="914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dirty="0"/>
              <a:t>The Generics Quiz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1447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CA" sz="4800" dirty="0"/>
              <a:t>Review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2743200"/>
            <a:ext cx="86010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While this works for Objects</a:t>
            </a:r>
          </a:p>
          <a:p>
            <a:pPr algn="ctr"/>
            <a:r>
              <a:rPr lang="en-CA" sz="3200" i="1" dirty="0"/>
              <a:t>(Good old polymorphism)</a:t>
            </a:r>
          </a:p>
          <a:p>
            <a:pPr algn="ctr"/>
            <a:endParaRPr lang="en-CA" sz="2400" dirty="0"/>
          </a:p>
          <a:p>
            <a:pPr lvl="1"/>
            <a:r>
              <a:rPr lang="en-CA" sz="2400" dirty="0" err="1">
                <a:latin typeface="Courier"/>
                <a:cs typeface="Courier"/>
              </a:rPr>
              <a:t>ParentClass</a:t>
            </a:r>
            <a:r>
              <a:rPr lang="en-CA" sz="2400" dirty="0">
                <a:latin typeface="Courier"/>
                <a:cs typeface="Courier"/>
              </a:rPr>
              <a:t> </a:t>
            </a:r>
            <a:r>
              <a:rPr lang="en-CA" sz="2400" dirty="0" err="1">
                <a:latin typeface="Courier"/>
                <a:cs typeface="Courier"/>
              </a:rPr>
              <a:t>typeParent</a:t>
            </a:r>
            <a:r>
              <a:rPr lang="en-CA" sz="2400" dirty="0">
                <a:latin typeface="Courier"/>
                <a:cs typeface="Courier"/>
              </a:rPr>
              <a:t> = new </a:t>
            </a:r>
            <a:r>
              <a:rPr lang="en-CA" sz="2400" dirty="0" err="1">
                <a:latin typeface="Courier"/>
                <a:cs typeface="Courier"/>
              </a:rPr>
              <a:t>ChildClass</a:t>
            </a:r>
            <a:r>
              <a:rPr lang="en-CA" sz="2400" dirty="0">
                <a:latin typeface="Courier"/>
                <a:cs typeface="Courier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251767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1"/>
          <p:cNvSpPr txBox="1">
            <a:spLocks/>
          </p:cNvSpPr>
          <p:nvPr/>
        </p:nvSpPr>
        <p:spPr>
          <a:xfrm>
            <a:off x="0" y="6336000"/>
            <a:ext cx="914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dirty="0"/>
              <a:t>The Generics Quiz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1447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CA" sz="4800" dirty="0"/>
              <a:t>Review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2743200"/>
            <a:ext cx="860107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 sz="3200" dirty="0"/>
              <a:t>…</a:t>
            </a:r>
            <a:r>
              <a:rPr lang="en-CA" sz="3200" dirty="0"/>
              <a:t> Doesn’t work with generics</a:t>
            </a:r>
          </a:p>
          <a:p>
            <a:pPr algn="ctr"/>
            <a:r>
              <a:rPr lang="en-CA" sz="3200" i="1" dirty="0"/>
              <a:t>(because parameterized types are not covariant</a:t>
            </a:r>
            <a:r>
              <a:rPr lang="en-CA" sz="3200" dirty="0"/>
              <a:t>)</a:t>
            </a:r>
          </a:p>
          <a:p>
            <a:pPr algn="ctr"/>
            <a:endParaRPr lang="en-CA" sz="2400" dirty="0"/>
          </a:p>
          <a:p>
            <a:pPr lvl="1"/>
            <a:r>
              <a:rPr lang="en-CA" sz="2400" dirty="0" err="1">
                <a:latin typeface="Courier"/>
                <a:cs typeface="Courier"/>
              </a:rPr>
              <a:t>GenericClass</a:t>
            </a:r>
            <a:r>
              <a:rPr lang="en-CA" sz="2400" dirty="0">
                <a:latin typeface="Courier"/>
                <a:cs typeface="Courier"/>
              </a:rPr>
              <a:t>&lt;</a:t>
            </a:r>
            <a:r>
              <a:rPr lang="en-CA" sz="2400" dirty="0" err="1">
                <a:latin typeface="Courier"/>
                <a:cs typeface="Courier"/>
              </a:rPr>
              <a:t>ParentClass</a:t>
            </a:r>
            <a:r>
              <a:rPr lang="en-CA" sz="2400" dirty="0">
                <a:latin typeface="Courier"/>
                <a:cs typeface="Courier"/>
              </a:rPr>
              <a:t>&gt; </a:t>
            </a:r>
            <a:r>
              <a:rPr lang="en-CA" sz="2400" dirty="0" err="1">
                <a:latin typeface="Courier"/>
                <a:cs typeface="Courier"/>
              </a:rPr>
              <a:t>genericOfParent</a:t>
            </a:r>
            <a:r>
              <a:rPr lang="en-CA" sz="2400" dirty="0">
                <a:latin typeface="Courier"/>
                <a:cs typeface="Courier"/>
              </a:rPr>
              <a:t> =</a:t>
            </a:r>
          </a:p>
          <a:p>
            <a:pPr lvl="1"/>
            <a:r>
              <a:rPr lang="en-CA" sz="2400" dirty="0">
                <a:latin typeface="Courier"/>
                <a:cs typeface="Courier"/>
              </a:rPr>
              <a:t>	new </a:t>
            </a:r>
            <a:r>
              <a:rPr lang="en-CA" sz="2400" dirty="0" err="1">
                <a:latin typeface="Courier"/>
                <a:cs typeface="Courier"/>
              </a:rPr>
              <a:t>GenericClass</a:t>
            </a:r>
            <a:r>
              <a:rPr lang="en-CA" sz="2400" dirty="0">
                <a:latin typeface="Courier"/>
                <a:cs typeface="Courier"/>
              </a:rPr>
              <a:t>&lt;</a:t>
            </a:r>
            <a:r>
              <a:rPr lang="en-CA" sz="2400" dirty="0" err="1">
                <a:latin typeface="Courier"/>
                <a:cs typeface="Courier"/>
              </a:rPr>
              <a:t>ChildClass</a:t>
            </a:r>
            <a:r>
              <a:rPr lang="en-CA" sz="2400" dirty="0">
                <a:latin typeface="Courier"/>
                <a:cs typeface="Courier"/>
              </a:rPr>
              <a:t>&gt;();</a:t>
            </a: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480770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1"/>
          <p:cNvSpPr txBox="1">
            <a:spLocks/>
          </p:cNvSpPr>
          <p:nvPr/>
        </p:nvSpPr>
        <p:spPr>
          <a:xfrm>
            <a:off x="0" y="6336000"/>
            <a:ext cx="914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dirty="0"/>
              <a:t>The Generics Quiz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1447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CA" sz="4800" dirty="0"/>
              <a:t>Review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2743200"/>
            <a:ext cx="860107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 sz="3200" dirty="0"/>
              <a:t>…</a:t>
            </a:r>
            <a:r>
              <a:rPr lang="en-CA" sz="3200" dirty="0"/>
              <a:t> Doesn’t work with generics</a:t>
            </a:r>
          </a:p>
          <a:p>
            <a:pPr algn="ctr"/>
            <a:r>
              <a:rPr lang="en-CA" sz="3200" i="1" dirty="0"/>
              <a:t>(because parameterized types are not covariant</a:t>
            </a:r>
            <a:r>
              <a:rPr lang="en-CA" sz="3200" dirty="0"/>
              <a:t>)</a:t>
            </a:r>
          </a:p>
          <a:p>
            <a:pPr algn="ctr"/>
            <a:endParaRPr lang="en-CA" sz="2400" dirty="0"/>
          </a:p>
          <a:p>
            <a:pPr lvl="1"/>
            <a:r>
              <a:rPr lang="en-CA" sz="2400" strike="sngStrike" dirty="0" err="1">
                <a:solidFill>
                  <a:srgbClr val="FF0000"/>
                </a:solidFill>
                <a:latin typeface="Courier"/>
                <a:cs typeface="Courier"/>
              </a:rPr>
              <a:t>GenericClass</a:t>
            </a:r>
            <a:r>
              <a:rPr lang="en-CA" sz="2400" strike="sngStrike" dirty="0">
                <a:solidFill>
                  <a:srgbClr val="FF0000"/>
                </a:solidFill>
                <a:latin typeface="Courier"/>
                <a:cs typeface="Courier"/>
              </a:rPr>
              <a:t>&lt;</a:t>
            </a:r>
            <a:r>
              <a:rPr lang="en-CA" sz="2400" strike="sngStrike" dirty="0" err="1">
                <a:solidFill>
                  <a:srgbClr val="FF0000"/>
                </a:solidFill>
                <a:latin typeface="Courier"/>
                <a:cs typeface="Courier"/>
              </a:rPr>
              <a:t>ParentClass</a:t>
            </a:r>
            <a:r>
              <a:rPr lang="en-CA" sz="2400" strike="sngStrike" dirty="0">
                <a:solidFill>
                  <a:srgbClr val="FF0000"/>
                </a:solidFill>
                <a:latin typeface="Courier"/>
                <a:cs typeface="Courier"/>
              </a:rPr>
              <a:t>&gt; </a:t>
            </a:r>
            <a:r>
              <a:rPr lang="en-CA" sz="2400" strike="sngStrike" dirty="0" err="1">
                <a:solidFill>
                  <a:srgbClr val="FF0000"/>
                </a:solidFill>
                <a:latin typeface="Courier"/>
                <a:cs typeface="Courier"/>
              </a:rPr>
              <a:t>genericOfParent</a:t>
            </a:r>
            <a:r>
              <a:rPr lang="en-CA" sz="2400" strike="sngStrike" dirty="0">
                <a:solidFill>
                  <a:srgbClr val="FF0000"/>
                </a:solidFill>
                <a:latin typeface="Courier"/>
                <a:cs typeface="Courier"/>
              </a:rPr>
              <a:t> =</a:t>
            </a:r>
          </a:p>
          <a:p>
            <a:pPr lvl="1"/>
            <a:r>
              <a:rPr lang="en-CA" sz="2400" strike="sngStrike" dirty="0">
                <a:solidFill>
                  <a:srgbClr val="FF0000"/>
                </a:solidFill>
                <a:latin typeface="Courier"/>
                <a:cs typeface="Courier"/>
              </a:rPr>
              <a:t>	new </a:t>
            </a:r>
            <a:r>
              <a:rPr lang="en-CA" sz="2400" strike="sngStrike" dirty="0" err="1">
                <a:solidFill>
                  <a:srgbClr val="FF0000"/>
                </a:solidFill>
                <a:latin typeface="Courier"/>
                <a:cs typeface="Courier"/>
              </a:rPr>
              <a:t>GenericClass</a:t>
            </a:r>
            <a:r>
              <a:rPr lang="en-CA" sz="2400" strike="sngStrike" dirty="0">
                <a:solidFill>
                  <a:srgbClr val="FF0000"/>
                </a:solidFill>
                <a:latin typeface="Courier"/>
                <a:cs typeface="Courier"/>
              </a:rPr>
              <a:t>&lt;</a:t>
            </a:r>
            <a:r>
              <a:rPr lang="en-CA" sz="2400" strike="sngStrike" dirty="0" err="1">
                <a:solidFill>
                  <a:srgbClr val="FF0000"/>
                </a:solidFill>
                <a:latin typeface="Courier"/>
                <a:cs typeface="Courier"/>
              </a:rPr>
              <a:t>ChildClass</a:t>
            </a:r>
            <a:r>
              <a:rPr lang="en-CA" sz="2400" strike="sngStrike" dirty="0">
                <a:solidFill>
                  <a:srgbClr val="FF0000"/>
                </a:solidFill>
                <a:latin typeface="Courier"/>
                <a:cs typeface="Courier"/>
              </a:rPr>
              <a:t>&gt;();</a:t>
            </a:r>
            <a:endParaRPr lang="en-US" sz="2400" strike="sngStrike" dirty="0">
              <a:solidFill>
                <a:srgbClr val="FF0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787034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1"/>
          <p:cNvSpPr txBox="1">
            <a:spLocks/>
          </p:cNvSpPr>
          <p:nvPr/>
        </p:nvSpPr>
        <p:spPr>
          <a:xfrm>
            <a:off x="0" y="6336000"/>
            <a:ext cx="914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dirty="0"/>
              <a:t>The Generics Quiz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1447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CA" sz="4800" dirty="0"/>
              <a:t>Review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2743200"/>
            <a:ext cx="8601075" cy="2554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How to make parameterized types covariant</a:t>
            </a:r>
          </a:p>
          <a:p>
            <a:pPr algn="ctr"/>
            <a:r>
              <a:rPr lang="en-CA" sz="3200" dirty="0"/>
              <a:t>(Upper bounded)</a:t>
            </a:r>
          </a:p>
          <a:p>
            <a:pPr algn="ctr"/>
            <a:endParaRPr lang="en-CA" sz="2400" dirty="0"/>
          </a:p>
          <a:p>
            <a:pPr lvl="1"/>
            <a:r>
              <a:rPr lang="en-CA" sz="2400" dirty="0" err="1">
                <a:latin typeface="Courier"/>
                <a:cs typeface="Courier"/>
              </a:rPr>
              <a:t>GenericClass</a:t>
            </a:r>
            <a:r>
              <a:rPr lang="en-CA" sz="2400" dirty="0">
                <a:latin typeface="Courier"/>
                <a:cs typeface="Courier"/>
              </a:rPr>
              <a:t>&lt;</a:t>
            </a:r>
            <a:r>
              <a:rPr lang="en-CA" sz="2400" dirty="0">
                <a:solidFill>
                  <a:srgbClr val="FF0000"/>
                </a:solidFill>
                <a:latin typeface="Courier"/>
                <a:cs typeface="Courier"/>
              </a:rPr>
              <a:t>? extends </a:t>
            </a:r>
            <a:r>
              <a:rPr lang="en-CA" sz="2400" dirty="0" err="1">
                <a:solidFill>
                  <a:srgbClr val="FF0000"/>
                </a:solidFill>
                <a:latin typeface="Courier"/>
                <a:cs typeface="Courier"/>
              </a:rPr>
              <a:t>ParentClass</a:t>
            </a:r>
            <a:r>
              <a:rPr lang="en-CA" sz="2400" dirty="0">
                <a:latin typeface="Courier"/>
                <a:cs typeface="Courier"/>
              </a:rPr>
              <a:t>&gt; 	</a:t>
            </a:r>
            <a:r>
              <a:rPr lang="en-CA" sz="2400" dirty="0" err="1">
                <a:latin typeface="Courier"/>
                <a:cs typeface="Courier"/>
              </a:rPr>
              <a:t>genericOfExtendsParent</a:t>
            </a:r>
            <a:r>
              <a:rPr lang="en-CA" sz="2400" dirty="0">
                <a:latin typeface="Courier"/>
                <a:cs typeface="Courier"/>
              </a:rPr>
              <a:t> =</a:t>
            </a:r>
          </a:p>
          <a:p>
            <a:pPr lvl="1"/>
            <a:r>
              <a:rPr lang="en-CA" sz="2400" dirty="0">
                <a:latin typeface="Courier"/>
                <a:cs typeface="Courier"/>
              </a:rPr>
              <a:t>		new </a:t>
            </a:r>
            <a:r>
              <a:rPr lang="en-CA" sz="2400" dirty="0" err="1">
                <a:latin typeface="Courier"/>
                <a:cs typeface="Courier"/>
              </a:rPr>
              <a:t>GenericClass</a:t>
            </a:r>
            <a:r>
              <a:rPr lang="en-CA" sz="2400" dirty="0">
                <a:latin typeface="Courier"/>
                <a:cs typeface="Courier"/>
              </a:rPr>
              <a:t>&lt;</a:t>
            </a:r>
            <a:r>
              <a:rPr lang="en-CA" sz="2400" dirty="0" err="1">
                <a:latin typeface="Courier"/>
                <a:cs typeface="Courier"/>
              </a:rPr>
              <a:t>ChildClass</a:t>
            </a:r>
            <a:r>
              <a:rPr lang="en-CA" sz="2400" dirty="0">
                <a:latin typeface="Courier"/>
                <a:cs typeface="Courier"/>
              </a:rPr>
              <a:t>&gt;();</a:t>
            </a:r>
          </a:p>
        </p:txBody>
      </p:sp>
    </p:spTree>
    <p:extLst>
      <p:ext uri="{BB962C8B-B14F-4D97-AF65-F5344CB8AC3E}">
        <p14:creationId xmlns:p14="http://schemas.microsoft.com/office/powerpoint/2010/main" val="563933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64">
      <a:dk1>
        <a:sysClr val="windowText" lastClr="000000"/>
      </a:dk1>
      <a:lt1>
        <a:srgbClr val="FFFFFF"/>
      </a:lt1>
      <a:dk2>
        <a:srgbClr val="318527"/>
      </a:dk2>
      <a:lt2>
        <a:srgbClr val="93E2FF"/>
      </a:lt2>
      <a:accent1>
        <a:srgbClr val="1BB3C9"/>
      </a:accent1>
      <a:accent2>
        <a:srgbClr val="00B0F0"/>
      </a:accent2>
      <a:accent3>
        <a:srgbClr val="D8D8D8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7893</TotalTime>
  <Words>1095</Words>
  <Application>Microsoft Office PowerPoint</Application>
  <PresentationFormat>On-screen Show (4:3)</PresentationFormat>
  <Paragraphs>268</Paragraphs>
  <Slides>46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Courier</vt:lpstr>
      <vt:lpstr>Mangal</vt:lpstr>
      <vt:lpstr>Office Theme</vt:lpstr>
      <vt:lpstr>The generics quiz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Designer</dc:creator>
  <cp:lastModifiedBy>Nick Maiorano</cp:lastModifiedBy>
  <cp:revision>708</cp:revision>
  <dcterms:created xsi:type="dcterms:W3CDTF">2011-07-29T10:27:17Z</dcterms:created>
  <dcterms:modified xsi:type="dcterms:W3CDTF">2018-06-14T02:12:03Z</dcterms:modified>
</cp:coreProperties>
</file>