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2" r:id="rId1"/>
  </p:sldMasterIdLst>
  <p:notesMasterIdLst>
    <p:notesMasterId r:id="rId23"/>
  </p:notesMasterIdLst>
  <p:sldIdLst>
    <p:sldId id="257" r:id="rId2"/>
    <p:sldId id="260" r:id="rId3"/>
    <p:sldId id="267" r:id="rId4"/>
    <p:sldId id="268" r:id="rId5"/>
    <p:sldId id="259" r:id="rId6"/>
    <p:sldId id="269" r:id="rId7"/>
    <p:sldId id="270" r:id="rId8"/>
    <p:sldId id="273" r:id="rId9"/>
    <p:sldId id="275" r:id="rId10"/>
    <p:sldId id="272" r:id="rId11"/>
    <p:sldId id="271" r:id="rId12"/>
    <p:sldId id="261" r:id="rId13"/>
    <p:sldId id="264" r:id="rId14"/>
    <p:sldId id="263" r:id="rId15"/>
    <p:sldId id="262" r:id="rId16"/>
    <p:sldId id="265" r:id="rId17"/>
    <p:sldId id="276" r:id="rId18"/>
    <p:sldId id="277" r:id="rId19"/>
    <p:sldId id="278" r:id="rId20"/>
    <p:sldId id="279"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5DE9-4F92-436E-81C4-3ABC23AB3745}"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42FA2-22C3-474B-AF50-64819273E7D7}" type="slidenum">
              <a:rPr lang="en-US" smtClean="0"/>
              <a:t>‹#›</a:t>
            </a:fld>
            <a:endParaRPr lang="en-US"/>
          </a:p>
        </p:txBody>
      </p:sp>
    </p:spTree>
    <p:extLst>
      <p:ext uri="{BB962C8B-B14F-4D97-AF65-F5344CB8AC3E}">
        <p14:creationId xmlns:p14="http://schemas.microsoft.com/office/powerpoint/2010/main" val="58732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E47D939-65C8-4725-BAF9-B4D2D72F8DE2}" type="datetime1">
              <a:rPr lang="en-US" smtClean="0"/>
              <a:t>9/8/2020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720" y="333502"/>
            <a:ext cx="11328400" cy="773938"/>
          </a:xfrm>
        </p:spPr>
        <p:txBody>
          <a:bodyPr/>
          <a:lstStyle/>
          <a:p>
            <a:r>
              <a:rPr lang="en-US"/>
              <a:t>Click to edit Master title style</a:t>
            </a:r>
            <a:endParaRPr lang="en-US" dirty="0"/>
          </a:p>
        </p:txBody>
      </p:sp>
      <p:sp>
        <p:nvSpPr>
          <p:cNvPr id="3" name="Content Placeholder 2"/>
          <p:cNvSpPr>
            <a:spLocks noGrp="1"/>
          </p:cNvSpPr>
          <p:nvPr>
            <p:ph idx="1"/>
          </p:nvPr>
        </p:nvSpPr>
        <p:spPr>
          <a:xfrm>
            <a:off x="426720" y="1290320"/>
            <a:ext cx="11328400" cy="4968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7219422-666E-45BF-A607-E8F9AAAFE45F}" type="datetime1">
              <a:rPr lang="en-US" smtClean="0"/>
              <a:t>9/8/2020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57200" y="374058"/>
            <a:ext cx="11287760" cy="63178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D60493-1DFF-4972-8F93-0AA419E279CB}" type="datetime1">
              <a:rPr lang="en-US" smtClean="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6535" y="347983"/>
            <a:ext cx="11298932" cy="74929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46534" y="1270000"/>
            <a:ext cx="11298932" cy="4718049"/>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A8B12F7-978D-435B-82D4-CE417C18FDD7}" type="datetime1">
              <a:rPr lang="en-US" smtClean="0"/>
              <a:t>9/8/2020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1524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1488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1524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60" r:id="rId3"/>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wnload.geonames.org/export/zip/" TargetMode="External"/><Relationship Id="rId7" Type="http://schemas.openxmlformats.org/officeDocument/2006/relationships/hyperlink" Target="https://data.lacounty.gov/Criminal/All-Shooting-Incidents-for-Deputy-Involved-Shootin/d5zc-33fr" TargetMode="External"/><Relationship Id="rId2" Type="http://schemas.openxmlformats.org/officeDocument/2006/relationships/hyperlink" Target="https://namecensus.com/igapo/zip_codes/counties/alpha/Los%20Angeles%20County-California1.html" TargetMode="External"/><Relationship Id="rId1" Type="http://schemas.openxmlformats.org/officeDocument/2006/relationships/slideLayout" Target="../slideLayouts/slideLayout2.xml"/><Relationship Id="rId6" Type="http://schemas.openxmlformats.org/officeDocument/2006/relationships/hyperlink" Target="https://gist.githubusercontent.com/erichurst/7882666/raw/5bdc46db47d9515269ab12ed6fb2850377fd869e/US%2520Zip%2520Codes%2520from%25202013%2520Government%2520Data" TargetMode="External"/><Relationship Id="rId5" Type="http://schemas.openxmlformats.org/officeDocument/2006/relationships/hyperlink" Target="https://www.zip-codes.com/city/ca-los-angeles.asp" TargetMode="External"/><Relationship Id="rId4" Type="http://schemas.openxmlformats.org/officeDocument/2006/relationships/hyperlink" Target="https://catalog.data.gov/dataset/2010-census-populations-by-zip-cod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62057" y="784536"/>
            <a:ext cx="11262866" cy="1475013"/>
          </a:xfrm>
        </p:spPr>
        <p:txBody>
          <a:bodyPr anchor="ctr">
            <a:normAutofit/>
          </a:bodyPr>
          <a:lstStyle/>
          <a:p>
            <a:r>
              <a:rPr lang="en-US" dirty="0"/>
              <a:t>Applied data science capstone – relocation Assistant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5" name="Subtitle 4">
            <a:extLst>
              <a:ext uri="{FF2B5EF4-FFF2-40B4-BE49-F238E27FC236}">
                <a16:creationId xmlns:a16="http://schemas.microsoft.com/office/drawing/2014/main" id="{EEDEDFD6-8F63-4163-93C8-E0CD46D9F684}"/>
              </a:ext>
            </a:extLst>
          </p:cNvPr>
          <p:cNvSpPr>
            <a:spLocks noGrp="1"/>
          </p:cNvSpPr>
          <p:nvPr>
            <p:ph type="subTitle" idx="1"/>
          </p:nvPr>
        </p:nvSpPr>
        <p:spPr>
          <a:xfrm>
            <a:off x="582293" y="2259549"/>
            <a:ext cx="10993546" cy="590321"/>
          </a:xfrm>
        </p:spPr>
        <p:txBody>
          <a:bodyPr/>
          <a:lstStyle/>
          <a:p>
            <a:r>
              <a:rPr lang="en-US" dirty="0"/>
              <a:t>Submitted for coursera study</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7803-6FD6-4A29-BB0F-73B81055E36C}"/>
              </a:ext>
            </a:extLst>
          </p:cNvPr>
          <p:cNvSpPr>
            <a:spLocks noGrp="1"/>
          </p:cNvSpPr>
          <p:nvPr>
            <p:ph type="title"/>
          </p:nvPr>
        </p:nvSpPr>
        <p:spPr>
          <a:xfrm>
            <a:off x="426720" y="333502"/>
            <a:ext cx="11328400" cy="519938"/>
          </a:xfrm>
        </p:spPr>
        <p:txBody>
          <a:bodyPr>
            <a:normAutofit/>
          </a:bodyPr>
          <a:lstStyle/>
          <a:p>
            <a:r>
              <a:rPr lang="en-US" dirty="0"/>
              <a:t>Coverage area of los angels with and without clustering</a:t>
            </a:r>
          </a:p>
        </p:txBody>
      </p:sp>
      <p:pic>
        <p:nvPicPr>
          <p:cNvPr id="5" name="Picture 4" descr="A close up of a map&#10;&#10;Description automatically generated">
            <a:extLst>
              <a:ext uri="{FF2B5EF4-FFF2-40B4-BE49-F238E27FC236}">
                <a16:creationId xmlns:a16="http://schemas.microsoft.com/office/drawing/2014/main" id="{2D9677DA-A0A4-4B3A-AFC9-33897BE1E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955041"/>
            <a:ext cx="5476240" cy="4114799"/>
          </a:xfrm>
          <a:prstGeom prst="rect">
            <a:avLst/>
          </a:prstGeom>
        </p:spPr>
      </p:pic>
      <p:pic>
        <p:nvPicPr>
          <p:cNvPr id="8" name="Picture 7">
            <a:extLst>
              <a:ext uri="{FF2B5EF4-FFF2-40B4-BE49-F238E27FC236}">
                <a16:creationId xmlns:a16="http://schemas.microsoft.com/office/drawing/2014/main" id="{06BCCC61-138E-4650-9923-D101F3FD3006}"/>
              </a:ext>
            </a:extLst>
          </p:cNvPr>
          <p:cNvPicPr>
            <a:picLocks noChangeAspect="1"/>
          </p:cNvPicPr>
          <p:nvPr/>
        </p:nvPicPr>
        <p:blipFill>
          <a:blip r:embed="rId3"/>
          <a:stretch>
            <a:fillRect/>
          </a:stretch>
        </p:blipFill>
        <p:spPr>
          <a:xfrm>
            <a:off x="5994400" y="955040"/>
            <a:ext cx="6062662" cy="4206239"/>
          </a:xfrm>
          <a:prstGeom prst="rect">
            <a:avLst/>
          </a:prstGeom>
        </p:spPr>
      </p:pic>
      <p:sp>
        <p:nvSpPr>
          <p:cNvPr id="9" name="Oval 8">
            <a:extLst>
              <a:ext uri="{FF2B5EF4-FFF2-40B4-BE49-F238E27FC236}">
                <a16:creationId xmlns:a16="http://schemas.microsoft.com/office/drawing/2014/main" id="{EA31244C-CEDD-407E-A07B-5DC434A3731E}"/>
              </a:ext>
            </a:extLst>
          </p:cNvPr>
          <p:cNvSpPr/>
          <p:nvPr/>
        </p:nvSpPr>
        <p:spPr>
          <a:xfrm>
            <a:off x="6878320" y="5235376"/>
            <a:ext cx="19304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D9DE700-62B0-4654-90FD-514E4A0D5645}"/>
              </a:ext>
            </a:extLst>
          </p:cNvPr>
          <p:cNvSpPr txBox="1"/>
          <p:nvPr/>
        </p:nvSpPr>
        <p:spPr>
          <a:xfrm>
            <a:off x="7066280" y="5184576"/>
            <a:ext cx="82836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Cluster 1</a:t>
            </a:r>
          </a:p>
        </p:txBody>
      </p:sp>
      <p:sp>
        <p:nvSpPr>
          <p:cNvPr id="11" name="Oval 10">
            <a:extLst>
              <a:ext uri="{FF2B5EF4-FFF2-40B4-BE49-F238E27FC236}">
                <a16:creationId xmlns:a16="http://schemas.microsoft.com/office/drawing/2014/main" id="{A059AE80-28EE-4DAF-A50C-C8FD2A4A229D}"/>
              </a:ext>
            </a:extLst>
          </p:cNvPr>
          <p:cNvSpPr/>
          <p:nvPr/>
        </p:nvSpPr>
        <p:spPr>
          <a:xfrm>
            <a:off x="8006080" y="5235376"/>
            <a:ext cx="193040" cy="18288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58A022A-9DD1-4DBB-9BFB-57AF3F606A97}"/>
              </a:ext>
            </a:extLst>
          </p:cNvPr>
          <p:cNvSpPr txBox="1"/>
          <p:nvPr/>
        </p:nvSpPr>
        <p:spPr>
          <a:xfrm>
            <a:off x="8194040" y="5184576"/>
            <a:ext cx="82836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Cluster 2</a:t>
            </a:r>
          </a:p>
        </p:txBody>
      </p:sp>
      <p:sp>
        <p:nvSpPr>
          <p:cNvPr id="13" name="Oval 12">
            <a:extLst>
              <a:ext uri="{FF2B5EF4-FFF2-40B4-BE49-F238E27FC236}">
                <a16:creationId xmlns:a16="http://schemas.microsoft.com/office/drawing/2014/main" id="{F1B525F1-7986-4705-868B-FEB5475A67F5}"/>
              </a:ext>
            </a:extLst>
          </p:cNvPr>
          <p:cNvSpPr/>
          <p:nvPr/>
        </p:nvSpPr>
        <p:spPr>
          <a:xfrm>
            <a:off x="9063048" y="5235376"/>
            <a:ext cx="193040" cy="182880"/>
          </a:xfrm>
          <a:prstGeom prst="ellipse">
            <a:avLst/>
          </a:prstGeom>
          <a:solidFill>
            <a:srgbClr val="CCCC00"/>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8A0CEA8-D0DA-4056-B9C5-8D2CFFFAD730}"/>
              </a:ext>
            </a:extLst>
          </p:cNvPr>
          <p:cNvSpPr txBox="1"/>
          <p:nvPr/>
        </p:nvSpPr>
        <p:spPr>
          <a:xfrm>
            <a:off x="9251008" y="5184576"/>
            <a:ext cx="82836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Cluster 3</a:t>
            </a:r>
          </a:p>
        </p:txBody>
      </p:sp>
      <p:sp>
        <p:nvSpPr>
          <p:cNvPr id="15" name="Oval 14">
            <a:extLst>
              <a:ext uri="{FF2B5EF4-FFF2-40B4-BE49-F238E27FC236}">
                <a16:creationId xmlns:a16="http://schemas.microsoft.com/office/drawing/2014/main" id="{41AEEEFB-E853-4C1A-82C0-3B1DFE367F51}"/>
              </a:ext>
            </a:extLst>
          </p:cNvPr>
          <p:cNvSpPr/>
          <p:nvPr/>
        </p:nvSpPr>
        <p:spPr>
          <a:xfrm>
            <a:off x="10190808" y="5235376"/>
            <a:ext cx="193040" cy="18288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178CCEE-3644-459C-B106-89339417ED02}"/>
              </a:ext>
            </a:extLst>
          </p:cNvPr>
          <p:cNvSpPr txBox="1"/>
          <p:nvPr/>
        </p:nvSpPr>
        <p:spPr>
          <a:xfrm>
            <a:off x="10378768" y="5184576"/>
            <a:ext cx="82836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Cluster 4</a:t>
            </a:r>
          </a:p>
        </p:txBody>
      </p:sp>
      <p:sp>
        <p:nvSpPr>
          <p:cNvPr id="17" name="Content Placeholder 2">
            <a:extLst>
              <a:ext uri="{FF2B5EF4-FFF2-40B4-BE49-F238E27FC236}">
                <a16:creationId xmlns:a16="http://schemas.microsoft.com/office/drawing/2014/main" id="{3C973BA6-4A88-448B-96FA-0D425C6D7C32}"/>
              </a:ext>
            </a:extLst>
          </p:cNvPr>
          <p:cNvSpPr>
            <a:spLocks noGrp="1"/>
          </p:cNvSpPr>
          <p:nvPr>
            <p:ph idx="1"/>
          </p:nvPr>
        </p:nvSpPr>
        <p:spPr>
          <a:xfrm>
            <a:off x="456873" y="5566450"/>
            <a:ext cx="11338560" cy="1014377"/>
          </a:xfrm>
        </p:spPr>
        <p:txBody>
          <a:bodyPr anchor="t">
            <a:normAutofit/>
          </a:bodyPr>
          <a:lstStyle/>
          <a:p>
            <a:pPr marL="0" indent="0">
              <a:buNone/>
            </a:pPr>
            <a:r>
              <a:rPr lang="en-US" dirty="0"/>
              <a:t>As maps show above, the area represented on the left with venues, is clustered on the right in terms of population, number of households, avg median household age, shooting incidents, and the top four most common venues that are found in the neighborhood.  Expanding the area can result in more meaningful clusters</a:t>
            </a:r>
          </a:p>
        </p:txBody>
      </p:sp>
      <p:sp>
        <p:nvSpPr>
          <p:cNvPr id="18" name="Slide Number Placeholder 17">
            <a:extLst>
              <a:ext uri="{FF2B5EF4-FFF2-40B4-BE49-F238E27FC236}">
                <a16:creationId xmlns:a16="http://schemas.microsoft.com/office/drawing/2014/main" id="{5E8248A1-3C69-451F-9C49-E5BEFEEE93C1}"/>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06771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A016-EE9C-4DBE-9B7E-7A571353CCA0}"/>
              </a:ext>
            </a:extLst>
          </p:cNvPr>
          <p:cNvSpPr>
            <a:spLocks noGrp="1"/>
          </p:cNvSpPr>
          <p:nvPr>
            <p:ph type="title"/>
          </p:nvPr>
        </p:nvSpPr>
        <p:spPr/>
        <p:txBody>
          <a:bodyPr/>
          <a:lstStyle/>
          <a:p>
            <a:r>
              <a:rPr lang="en-US" dirty="0"/>
              <a:t>Cluster metrics and determination of number of clusters</a:t>
            </a:r>
          </a:p>
        </p:txBody>
      </p:sp>
      <p:sp>
        <p:nvSpPr>
          <p:cNvPr id="3" name="Content Placeholder 2">
            <a:extLst>
              <a:ext uri="{FF2B5EF4-FFF2-40B4-BE49-F238E27FC236}">
                <a16:creationId xmlns:a16="http://schemas.microsoft.com/office/drawing/2014/main" id="{14F07AB6-A2E6-4C9C-A9C6-031BD801DD16}"/>
              </a:ext>
            </a:extLst>
          </p:cNvPr>
          <p:cNvSpPr>
            <a:spLocks noGrp="1"/>
          </p:cNvSpPr>
          <p:nvPr>
            <p:ph idx="1"/>
          </p:nvPr>
        </p:nvSpPr>
        <p:spPr>
          <a:xfrm>
            <a:off x="9449115" y="1300162"/>
            <a:ext cx="2306005" cy="5009198"/>
          </a:xfrm>
        </p:spPr>
        <p:txBody>
          <a:bodyPr anchor="t"/>
          <a:lstStyle/>
          <a:p>
            <a:pPr marL="0" indent="0">
              <a:buNone/>
            </a:pPr>
            <a:r>
              <a:rPr lang="en-US" dirty="0"/>
              <a:t>As shown here multiple metrics are tried to find the optimum number of clusters. </a:t>
            </a:r>
            <a:r>
              <a:rPr lang="en-US" dirty="0">
                <a:solidFill>
                  <a:srgbClr val="7030A0"/>
                </a:solidFill>
              </a:rPr>
              <a:t>4 clusters seem to result in the best outcome </a:t>
            </a:r>
          </a:p>
        </p:txBody>
      </p:sp>
      <p:pic>
        <p:nvPicPr>
          <p:cNvPr id="4" name="Picture 3">
            <a:extLst>
              <a:ext uri="{FF2B5EF4-FFF2-40B4-BE49-F238E27FC236}">
                <a16:creationId xmlns:a16="http://schemas.microsoft.com/office/drawing/2014/main" id="{64BFF6F0-59B4-4C58-B1D3-D6993C013AE9}"/>
              </a:ext>
            </a:extLst>
          </p:cNvPr>
          <p:cNvPicPr>
            <a:picLocks noChangeAspect="1"/>
          </p:cNvPicPr>
          <p:nvPr/>
        </p:nvPicPr>
        <p:blipFill>
          <a:blip r:embed="rId2"/>
          <a:stretch>
            <a:fillRect/>
          </a:stretch>
        </p:blipFill>
        <p:spPr>
          <a:xfrm>
            <a:off x="181292" y="1104582"/>
            <a:ext cx="4505325" cy="2962275"/>
          </a:xfrm>
          <a:prstGeom prst="rect">
            <a:avLst/>
          </a:prstGeom>
        </p:spPr>
      </p:pic>
      <p:pic>
        <p:nvPicPr>
          <p:cNvPr id="5" name="Picture 4">
            <a:extLst>
              <a:ext uri="{FF2B5EF4-FFF2-40B4-BE49-F238E27FC236}">
                <a16:creationId xmlns:a16="http://schemas.microsoft.com/office/drawing/2014/main" id="{BDCCED62-227A-4CF8-925D-2FD28C830A37}"/>
              </a:ext>
            </a:extLst>
          </p:cNvPr>
          <p:cNvPicPr>
            <a:picLocks noChangeAspect="1"/>
          </p:cNvPicPr>
          <p:nvPr/>
        </p:nvPicPr>
        <p:blipFill>
          <a:blip r:embed="rId3"/>
          <a:stretch>
            <a:fillRect/>
          </a:stretch>
        </p:blipFill>
        <p:spPr>
          <a:xfrm>
            <a:off x="4686617" y="1218882"/>
            <a:ext cx="4676775" cy="2847975"/>
          </a:xfrm>
          <a:prstGeom prst="rect">
            <a:avLst/>
          </a:prstGeom>
        </p:spPr>
      </p:pic>
      <p:pic>
        <p:nvPicPr>
          <p:cNvPr id="6" name="Picture 5">
            <a:extLst>
              <a:ext uri="{FF2B5EF4-FFF2-40B4-BE49-F238E27FC236}">
                <a16:creationId xmlns:a16="http://schemas.microsoft.com/office/drawing/2014/main" id="{6ECFB55E-34BF-4AA8-BA9F-B6EDC98EA1C7}"/>
              </a:ext>
            </a:extLst>
          </p:cNvPr>
          <p:cNvPicPr>
            <a:picLocks noChangeAspect="1"/>
          </p:cNvPicPr>
          <p:nvPr/>
        </p:nvPicPr>
        <p:blipFill>
          <a:blip r:embed="rId4"/>
          <a:stretch>
            <a:fillRect/>
          </a:stretch>
        </p:blipFill>
        <p:spPr>
          <a:xfrm>
            <a:off x="73024" y="3869055"/>
            <a:ext cx="4676775" cy="2867025"/>
          </a:xfrm>
          <a:prstGeom prst="rect">
            <a:avLst/>
          </a:prstGeom>
        </p:spPr>
      </p:pic>
      <p:pic>
        <p:nvPicPr>
          <p:cNvPr id="3074" name="Picture 2">
            <a:extLst>
              <a:ext uri="{FF2B5EF4-FFF2-40B4-BE49-F238E27FC236}">
                <a16:creationId xmlns:a16="http://schemas.microsoft.com/office/drawing/2014/main" id="{8D3E2E2E-9F4A-4979-9898-7E44D27DC5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866" y="3950653"/>
            <a:ext cx="3810000" cy="27527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31479B5-30C9-42E2-8875-A34C9A4245C8}"/>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415136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E1D4-9899-4E02-964E-A40FEC40055A}"/>
              </a:ext>
            </a:extLst>
          </p:cNvPr>
          <p:cNvSpPr>
            <a:spLocks noGrp="1"/>
          </p:cNvSpPr>
          <p:nvPr>
            <p:ph type="title"/>
          </p:nvPr>
        </p:nvSpPr>
        <p:spPr/>
        <p:txBody>
          <a:bodyPr/>
          <a:lstStyle/>
          <a:p>
            <a:r>
              <a:rPr lang="en-US" dirty="0"/>
              <a:t>Cluster comparisons – by Shooting incidents </a:t>
            </a:r>
          </a:p>
        </p:txBody>
      </p:sp>
      <p:pic>
        <p:nvPicPr>
          <p:cNvPr id="5" name="Picture 4">
            <a:extLst>
              <a:ext uri="{FF2B5EF4-FFF2-40B4-BE49-F238E27FC236}">
                <a16:creationId xmlns:a16="http://schemas.microsoft.com/office/drawing/2014/main" id="{E01E0780-728E-475C-AAB4-2ADAE48A215D}"/>
              </a:ext>
            </a:extLst>
          </p:cNvPr>
          <p:cNvPicPr>
            <a:picLocks noChangeAspect="1"/>
          </p:cNvPicPr>
          <p:nvPr/>
        </p:nvPicPr>
        <p:blipFill>
          <a:blip r:embed="rId2"/>
          <a:stretch>
            <a:fillRect/>
          </a:stretch>
        </p:blipFill>
        <p:spPr>
          <a:xfrm>
            <a:off x="426720" y="1146969"/>
            <a:ext cx="3413761" cy="2856072"/>
          </a:xfrm>
          <a:prstGeom prst="rect">
            <a:avLst/>
          </a:prstGeom>
          <a:ln w="19050">
            <a:solidFill>
              <a:srgbClr val="C00000"/>
            </a:solidFill>
          </a:ln>
        </p:spPr>
      </p:pic>
      <p:pic>
        <p:nvPicPr>
          <p:cNvPr id="7" name="Picture 6">
            <a:extLst>
              <a:ext uri="{FF2B5EF4-FFF2-40B4-BE49-F238E27FC236}">
                <a16:creationId xmlns:a16="http://schemas.microsoft.com/office/drawing/2014/main" id="{C956BF1E-E86A-4C6F-89F0-A4E2F21B2F11}"/>
              </a:ext>
            </a:extLst>
          </p:cNvPr>
          <p:cNvPicPr>
            <a:picLocks noChangeAspect="1"/>
          </p:cNvPicPr>
          <p:nvPr/>
        </p:nvPicPr>
        <p:blipFill>
          <a:blip r:embed="rId3"/>
          <a:stretch>
            <a:fillRect/>
          </a:stretch>
        </p:blipFill>
        <p:spPr>
          <a:xfrm>
            <a:off x="4384040" y="1146969"/>
            <a:ext cx="3413760" cy="2856072"/>
          </a:xfrm>
          <a:prstGeom prst="rect">
            <a:avLst/>
          </a:prstGeom>
          <a:ln w="19050">
            <a:solidFill>
              <a:srgbClr val="C00000"/>
            </a:solidFill>
          </a:ln>
        </p:spPr>
      </p:pic>
      <p:pic>
        <p:nvPicPr>
          <p:cNvPr id="8" name="Picture 7">
            <a:extLst>
              <a:ext uri="{FF2B5EF4-FFF2-40B4-BE49-F238E27FC236}">
                <a16:creationId xmlns:a16="http://schemas.microsoft.com/office/drawing/2014/main" id="{828D7130-C294-44B3-8274-19B6EB1FA561}"/>
              </a:ext>
            </a:extLst>
          </p:cNvPr>
          <p:cNvPicPr>
            <a:picLocks noChangeAspect="1"/>
          </p:cNvPicPr>
          <p:nvPr/>
        </p:nvPicPr>
        <p:blipFill>
          <a:blip r:embed="rId4"/>
          <a:stretch>
            <a:fillRect/>
          </a:stretch>
        </p:blipFill>
        <p:spPr>
          <a:xfrm>
            <a:off x="8279749" y="1146969"/>
            <a:ext cx="3333132" cy="2856072"/>
          </a:xfrm>
          <a:prstGeom prst="rect">
            <a:avLst/>
          </a:prstGeom>
          <a:ln w="19050">
            <a:solidFill>
              <a:srgbClr val="C00000"/>
            </a:solidFill>
          </a:ln>
        </p:spPr>
      </p:pic>
      <p:sp>
        <p:nvSpPr>
          <p:cNvPr id="9" name="Content Placeholder 2">
            <a:extLst>
              <a:ext uri="{FF2B5EF4-FFF2-40B4-BE49-F238E27FC236}">
                <a16:creationId xmlns:a16="http://schemas.microsoft.com/office/drawing/2014/main" id="{6BC1DB21-56C9-404A-8353-C989D3D94E95}"/>
              </a:ext>
            </a:extLst>
          </p:cNvPr>
          <p:cNvSpPr>
            <a:spLocks noGrp="1"/>
          </p:cNvSpPr>
          <p:nvPr>
            <p:ph idx="1"/>
          </p:nvPr>
        </p:nvSpPr>
        <p:spPr>
          <a:xfrm>
            <a:off x="375269" y="4145280"/>
            <a:ext cx="11338560" cy="2326640"/>
          </a:xfrm>
        </p:spPr>
        <p:txBody>
          <a:bodyPr anchor="t">
            <a:normAutofit fontScale="92500"/>
          </a:bodyPr>
          <a:lstStyle/>
          <a:p>
            <a:pPr marL="0" indent="0">
              <a:buNone/>
            </a:pPr>
            <a:r>
              <a:rPr lang="en-US" dirty="0"/>
              <a:t>The charts show how the clusters compare with respect to various types of shooting incidents – Animal shooting, Shooting of a human being on another causing  a hit, and all types of human shooting including warning shots. It is clear from the analysis that</a:t>
            </a:r>
          </a:p>
          <a:p>
            <a:pPr>
              <a:buFont typeface="Wingdings" panose="05000000000000000000" pitchFamily="2" charset="2"/>
              <a:buChar char="Ø"/>
            </a:pPr>
            <a:r>
              <a:rPr lang="en-US" dirty="0"/>
              <a:t>Cluster 2 is the worst when it comes to high rate of shooting incidents of various kinds, but has many shopping and mall areas</a:t>
            </a:r>
          </a:p>
          <a:p>
            <a:pPr>
              <a:buFont typeface="Wingdings" panose="05000000000000000000" pitchFamily="2" charset="2"/>
              <a:buChar char="Ø"/>
            </a:pPr>
            <a:r>
              <a:rPr lang="en-US" dirty="0"/>
              <a:t>Cluster 3 follows cluster 2 closely</a:t>
            </a:r>
          </a:p>
          <a:p>
            <a:pPr>
              <a:buFont typeface="Wingdings" panose="05000000000000000000" pitchFamily="2" charset="2"/>
              <a:buChar char="Ø"/>
            </a:pPr>
            <a:r>
              <a:rPr lang="en-US" dirty="0"/>
              <a:t>Cluster 4 is arguably the safest from the standpoint of shooting  and Gun related crime</a:t>
            </a:r>
          </a:p>
          <a:p>
            <a:pPr>
              <a:buFont typeface="Wingdings" panose="05000000000000000000" pitchFamily="2" charset="2"/>
              <a:buChar char="Ø"/>
            </a:pPr>
            <a:r>
              <a:rPr lang="en-US" dirty="0"/>
              <a:t>Cluster 1 is the next to the cluster 4 when it comes to safety from Gun related crimes</a:t>
            </a:r>
          </a:p>
        </p:txBody>
      </p:sp>
      <p:sp>
        <p:nvSpPr>
          <p:cNvPr id="6" name="Slide Number Placeholder 5">
            <a:extLst>
              <a:ext uri="{FF2B5EF4-FFF2-40B4-BE49-F238E27FC236}">
                <a16:creationId xmlns:a16="http://schemas.microsoft.com/office/drawing/2014/main" id="{C7BBA45E-2FC5-4F82-98EC-53BB3D3C7028}"/>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4047463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A538-DD37-462D-989D-DFCEBF91BA36}"/>
              </a:ext>
            </a:extLst>
          </p:cNvPr>
          <p:cNvSpPr>
            <a:spLocks noGrp="1"/>
          </p:cNvSpPr>
          <p:nvPr>
            <p:ph type="title"/>
          </p:nvPr>
        </p:nvSpPr>
        <p:spPr/>
        <p:txBody>
          <a:bodyPr/>
          <a:lstStyle/>
          <a:p>
            <a:r>
              <a:rPr lang="en-US" dirty="0"/>
              <a:t>Cluster comparisons – by population and household</a:t>
            </a:r>
          </a:p>
        </p:txBody>
      </p:sp>
      <p:pic>
        <p:nvPicPr>
          <p:cNvPr id="4" name="Picture 3">
            <a:extLst>
              <a:ext uri="{FF2B5EF4-FFF2-40B4-BE49-F238E27FC236}">
                <a16:creationId xmlns:a16="http://schemas.microsoft.com/office/drawing/2014/main" id="{DDB990DB-13E2-4FD8-804B-7E02FEC76694}"/>
              </a:ext>
            </a:extLst>
          </p:cNvPr>
          <p:cNvPicPr>
            <a:picLocks noChangeAspect="1"/>
          </p:cNvPicPr>
          <p:nvPr/>
        </p:nvPicPr>
        <p:blipFill>
          <a:blip r:embed="rId2"/>
          <a:stretch>
            <a:fillRect/>
          </a:stretch>
        </p:blipFill>
        <p:spPr>
          <a:xfrm>
            <a:off x="670561" y="1130618"/>
            <a:ext cx="3911600" cy="2856389"/>
          </a:xfrm>
          <a:prstGeom prst="rect">
            <a:avLst/>
          </a:prstGeom>
        </p:spPr>
      </p:pic>
      <p:pic>
        <p:nvPicPr>
          <p:cNvPr id="6" name="Picture 5">
            <a:extLst>
              <a:ext uri="{FF2B5EF4-FFF2-40B4-BE49-F238E27FC236}">
                <a16:creationId xmlns:a16="http://schemas.microsoft.com/office/drawing/2014/main" id="{9D594CD5-D3D7-4B98-B63E-1E077E212BDF}"/>
              </a:ext>
            </a:extLst>
          </p:cNvPr>
          <p:cNvPicPr>
            <a:picLocks noChangeAspect="1"/>
          </p:cNvPicPr>
          <p:nvPr/>
        </p:nvPicPr>
        <p:blipFill>
          <a:blip r:embed="rId3"/>
          <a:stretch>
            <a:fillRect/>
          </a:stretch>
        </p:blipFill>
        <p:spPr>
          <a:xfrm>
            <a:off x="6487161" y="1130618"/>
            <a:ext cx="3743748" cy="2856389"/>
          </a:xfrm>
          <a:prstGeom prst="rect">
            <a:avLst/>
          </a:prstGeom>
        </p:spPr>
      </p:pic>
      <p:sp>
        <p:nvSpPr>
          <p:cNvPr id="7" name="Content Placeholder 2">
            <a:extLst>
              <a:ext uri="{FF2B5EF4-FFF2-40B4-BE49-F238E27FC236}">
                <a16:creationId xmlns:a16="http://schemas.microsoft.com/office/drawing/2014/main" id="{C7ADA972-499B-4147-9231-4899CEF943F8}"/>
              </a:ext>
            </a:extLst>
          </p:cNvPr>
          <p:cNvSpPr>
            <a:spLocks noGrp="1"/>
          </p:cNvSpPr>
          <p:nvPr>
            <p:ph idx="1"/>
          </p:nvPr>
        </p:nvSpPr>
        <p:spPr>
          <a:xfrm>
            <a:off x="162560" y="4135120"/>
            <a:ext cx="11856719" cy="2288794"/>
          </a:xfrm>
        </p:spPr>
        <p:txBody>
          <a:bodyPr anchor="t">
            <a:normAutofit fontScale="92500"/>
          </a:bodyPr>
          <a:lstStyle/>
          <a:p>
            <a:pPr marL="0" indent="0">
              <a:buNone/>
            </a:pPr>
            <a:r>
              <a:rPr lang="en-US" dirty="0"/>
              <a:t>The charts show how the clusters compare with respect to total number of household, and population. It is clear from the analysis:</a:t>
            </a:r>
          </a:p>
          <a:p>
            <a:pPr>
              <a:buFont typeface="Wingdings" panose="05000000000000000000" pitchFamily="2" charset="2"/>
              <a:buChar char="Ø"/>
            </a:pPr>
            <a:r>
              <a:rPr lang="en-US" dirty="0"/>
              <a:t>Cluster 2 ranks high when it comes to high population and number of households. This has a positive and negative implications for people who relocate. Likely to include many communities, restaurants, and shops, while less of natural landscapes</a:t>
            </a:r>
          </a:p>
          <a:p>
            <a:pPr>
              <a:buFont typeface="Wingdings" panose="05000000000000000000" pitchFamily="2" charset="2"/>
              <a:buChar char="Ø"/>
            </a:pPr>
            <a:r>
              <a:rPr lang="en-US" dirty="0"/>
              <a:t>Cluster 3 is a close cousin of cluster 2, like in the case of shooting incidents</a:t>
            </a:r>
          </a:p>
          <a:p>
            <a:pPr>
              <a:buFont typeface="Wingdings" panose="05000000000000000000" pitchFamily="2" charset="2"/>
              <a:buChar char="Ø"/>
            </a:pPr>
            <a:r>
              <a:rPr lang="en-US" dirty="0"/>
              <a:t>Cluster 4 is arguably ideal one for sparsely populated area</a:t>
            </a:r>
          </a:p>
          <a:p>
            <a:pPr>
              <a:buFont typeface="Wingdings" panose="05000000000000000000" pitchFamily="2" charset="2"/>
              <a:buChar char="Ø"/>
            </a:pPr>
            <a:r>
              <a:rPr lang="en-US" dirty="0"/>
              <a:t>Cluster 1 is one with less population with good blend of natural outdoor areas</a:t>
            </a:r>
          </a:p>
        </p:txBody>
      </p:sp>
      <p:sp>
        <p:nvSpPr>
          <p:cNvPr id="8" name="Slide Number Placeholder 7">
            <a:extLst>
              <a:ext uri="{FF2B5EF4-FFF2-40B4-BE49-F238E27FC236}">
                <a16:creationId xmlns:a16="http://schemas.microsoft.com/office/drawing/2014/main" id="{F0B5393D-96F5-489B-AE2A-DC96126CCED4}"/>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390735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A797-56C0-4B48-B3AF-C637D7A6EA1E}"/>
              </a:ext>
            </a:extLst>
          </p:cNvPr>
          <p:cNvSpPr>
            <a:spLocks noGrp="1"/>
          </p:cNvSpPr>
          <p:nvPr>
            <p:ph type="title"/>
          </p:nvPr>
        </p:nvSpPr>
        <p:spPr/>
        <p:txBody>
          <a:bodyPr/>
          <a:lstStyle/>
          <a:p>
            <a:r>
              <a:rPr lang="en-US" dirty="0"/>
              <a:t>Cluster comparison in terms of features</a:t>
            </a:r>
          </a:p>
        </p:txBody>
      </p:sp>
      <p:pic>
        <p:nvPicPr>
          <p:cNvPr id="4" name="Picture 3">
            <a:extLst>
              <a:ext uri="{FF2B5EF4-FFF2-40B4-BE49-F238E27FC236}">
                <a16:creationId xmlns:a16="http://schemas.microsoft.com/office/drawing/2014/main" id="{6872C79F-31FC-4328-A5F7-9B3A22631C58}"/>
              </a:ext>
            </a:extLst>
          </p:cNvPr>
          <p:cNvPicPr>
            <a:picLocks noChangeAspect="1"/>
          </p:cNvPicPr>
          <p:nvPr/>
        </p:nvPicPr>
        <p:blipFill>
          <a:blip r:embed="rId2"/>
          <a:stretch>
            <a:fillRect/>
          </a:stretch>
        </p:blipFill>
        <p:spPr>
          <a:xfrm>
            <a:off x="426720" y="1381760"/>
            <a:ext cx="5497330" cy="3939032"/>
          </a:xfrm>
          <a:prstGeom prst="rect">
            <a:avLst/>
          </a:prstGeom>
        </p:spPr>
      </p:pic>
      <p:pic>
        <p:nvPicPr>
          <p:cNvPr id="5" name="Picture 4">
            <a:extLst>
              <a:ext uri="{FF2B5EF4-FFF2-40B4-BE49-F238E27FC236}">
                <a16:creationId xmlns:a16="http://schemas.microsoft.com/office/drawing/2014/main" id="{80B14375-EBAF-49A2-8970-0262E46BB413}"/>
              </a:ext>
            </a:extLst>
          </p:cNvPr>
          <p:cNvPicPr>
            <a:picLocks noChangeAspect="1"/>
          </p:cNvPicPr>
          <p:nvPr/>
        </p:nvPicPr>
        <p:blipFill>
          <a:blip r:embed="rId3"/>
          <a:stretch>
            <a:fillRect/>
          </a:stretch>
        </p:blipFill>
        <p:spPr>
          <a:xfrm>
            <a:off x="6479925" y="1242568"/>
            <a:ext cx="4810760" cy="3910807"/>
          </a:xfrm>
          <a:prstGeom prst="rect">
            <a:avLst/>
          </a:prstGeom>
        </p:spPr>
      </p:pic>
      <p:sp>
        <p:nvSpPr>
          <p:cNvPr id="6" name="Content Placeholder 2">
            <a:extLst>
              <a:ext uri="{FF2B5EF4-FFF2-40B4-BE49-F238E27FC236}">
                <a16:creationId xmlns:a16="http://schemas.microsoft.com/office/drawing/2014/main" id="{7FBE6016-0F4B-4885-B4F5-69DC18C163BE}"/>
              </a:ext>
            </a:extLst>
          </p:cNvPr>
          <p:cNvSpPr>
            <a:spLocks noGrp="1"/>
          </p:cNvSpPr>
          <p:nvPr>
            <p:ph idx="1"/>
          </p:nvPr>
        </p:nvSpPr>
        <p:spPr>
          <a:xfrm>
            <a:off x="167640" y="5615432"/>
            <a:ext cx="11856719" cy="467329"/>
          </a:xfrm>
        </p:spPr>
        <p:txBody>
          <a:bodyPr anchor="t">
            <a:normAutofit/>
          </a:bodyPr>
          <a:lstStyle/>
          <a:p>
            <a:pPr marL="0" indent="0">
              <a:buNone/>
            </a:pPr>
            <a:r>
              <a:rPr lang="en-US" dirty="0"/>
              <a:t>The line plots show the feature wise comparison of the clusters for easier illustration and comparison</a:t>
            </a:r>
          </a:p>
        </p:txBody>
      </p:sp>
      <p:sp>
        <p:nvSpPr>
          <p:cNvPr id="7" name="Slide Number Placeholder 6">
            <a:extLst>
              <a:ext uri="{FF2B5EF4-FFF2-40B4-BE49-F238E27FC236}">
                <a16:creationId xmlns:a16="http://schemas.microsoft.com/office/drawing/2014/main" id="{708DA97B-89CB-48FA-9E13-D656A67809A1}"/>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67379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7574-4CC7-4264-A14B-9C4AB8A24B6A}"/>
              </a:ext>
            </a:extLst>
          </p:cNvPr>
          <p:cNvSpPr>
            <a:spLocks noGrp="1"/>
          </p:cNvSpPr>
          <p:nvPr>
            <p:ph type="title"/>
          </p:nvPr>
        </p:nvSpPr>
        <p:spPr/>
        <p:txBody>
          <a:bodyPr/>
          <a:lstStyle/>
          <a:p>
            <a:r>
              <a:rPr lang="en-US" dirty="0"/>
              <a:t>Cluster definitions and comparison across the features</a:t>
            </a:r>
          </a:p>
        </p:txBody>
      </p:sp>
      <p:graphicFrame>
        <p:nvGraphicFramePr>
          <p:cNvPr id="6" name="Table 6">
            <a:extLst>
              <a:ext uri="{FF2B5EF4-FFF2-40B4-BE49-F238E27FC236}">
                <a16:creationId xmlns:a16="http://schemas.microsoft.com/office/drawing/2014/main" id="{33F99311-3CE0-45D4-831F-7DE330FE18E4}"/>
              </a:ext>
            </a:extLst>
          </p:cNvPr>
          <p:cNvGraphicFramePr>
            <a:graphicFrameLocks noGrp="1"/>
          </p:cNvGraphicFramePr>
          <p:nvPr>
            <p:extLst>
              <p:ext uri="{D42A27DB-BD31-4B8C-83A1-F6EECF244321}">
                <p14:modId xmlns:p14="http://schemas.microsoft.com/office/powerpoint/2010/main" val="1562416248"/>
              </p:ext>
            </p:extLst>
          </p:nvPr>
        </p:nvGraphicFramePr>
        <p:xfrm>
          <a:off x="121920" y="1674706"/>
          <a:ext cx="11927840" cy="3596640"/>
        </p:xfrm>
        <a:graphic>
          <a:graphicData uri="http://schemas.openxmlformats.org/drawingml/2006/table">
            <a:tbl>
              <a:tblPr firstRow="1" bandRow="1">
                <a:tableStyleId>{68D230F3-CF80-4859-8CE7-A43EE81993B5}</a:tableStyleId>
              </a:tblPr>
              <a:tblGrid>
                <a:gridCol w="782320">
                  <a:extLst>
                    <a:ext uri="{9D8B030D-6E8A-4147-A177-3AD203B41FA5}">
                      <a16:colId xmlns:a16="http://schemas.microsoft.com/office/drawing/2014/main" val="746180141"/>
                    </a:ext>
                  </a:extLst>
                </a:gridCol>
                <a:gridCol w="1115975">
                  <a:extLst>
                    <a:ext uri="{9D8B030D-6E8A-4147-A177-3AD203B41FA5}">
                      <a16:colId xmlns:a16="http://schemas.microsoft.com/office/drawing/2014/main" val="669691429"/>
                    </a:ext>
                  </a:extLst>
                </a:gridCol>
                <a:gridCol w="692505">
                  <a:extLst>
                    <a:ext uri="{9D8B030D-6E8A-4147-A177-3AD203B41FA5}">
                      <a16:colId xmlns:a16="http://schemas.microsoft.com/office/drawing/2014/main" val="2637270887"/>
                    </a:ext>
                  </a:extLst>
                </a:gridCol>
                <a:gridCol w="1175335">
                  <a:extLst>
                    <a:ext uri="{9D8B030D-6E8A-4147-A177-3AD203B41FA5}">
                      <a16:colId xmlns:a16="http://schemas.microsoft.com/office/drawing/2014/main" val="2684852659"/>
                    </a:ext>
                  </a:extLst>
                </a:gridCol>
                <a:gridCol w="1100505">
                  <a:extLst>
                    <a:ext uri="{9D8B030D-6E8A-4147-A177-3AD203B41FA5}">
                      <a16:colId xmlns:a16="http://schemas.microsoft.com/office/drawing/2014/main" val="4116615329"/>
                    </a:ext>
                  </a:extLst>
                </a:gridCol>
                <a:gridCol w="944880">
                  <a:extLst>
                    <a:ext uri="{9D8B030D-6E8A-4147-A177-3AD203B41FA5}">
                      <a16:colId xmlns:a16="http://schemas.microsoft.com/office/drawing/2014/main" val="127375104"/>
                    </a:ext>
                  </a:extLst>
                </a:gridCol>
                <a:gridCol w="1158240">
                  <a:extLst>
                    <a:ext uri="{9D8B030D-6E8A-4147-A177-3AD203B41FA5}">
                      <a16:colId xmlns:a16="http://schemas.microsoft.com/office/drawing/2014/main" val="3727838399"/>
                    </a:ext>
                  </a:extLst>
                </a:gridCol>
                <a:gridCol w="985520">
                  <a:extLst>
                    <a:ext uri="{9D8B030D-6E8A-4147-A177-3AD203B41FA5}">
                      <a16:colId xmlns:a16="http://schemas.microsoft.com/office/drawing/2014/main" val="2595051081"/>
                    </a:ext>
                  </a:extLst>
                </a:gridCol>
                <a:gridCol w="1097280">
                  <a:extLst>
                    <a:ext uri="{9D8B030D-6E8A-4147-A177-3AD203B41FA5}">
                      <a16:colId xmlns:a16="http://schemas.microsoft.com/office/drawing/2014/main" val="859532253"/>
                    </a:ext>
                  </a:extLst>
                </a:gridCol>
                <a:gridCol w="1036320">
                  <a:extLst>
                    <a:ext uri="{9D8B030D-6E8A-4147-A177-3AD203B41FA5}">
                      <a16:colId xmlns:a16="http://schemas.microsoft.com/office/drawing/2014/main" val="618149699"/>
                    </a:ext>
                  </a:extLst>
                </a:gridCol>
                <a:gridCol w="1036320">
                  <a:extLst>
                    <a:ext uri="{9D8B030D-6E8A-4147-A177-3AD203B41FA5}">
                      <a16:colId xmlns:a16="http://schemas.microsoft.com/office/drawing/2014/main" val="3734374421"/>
                    </a:ext>
                  </a:extLst>
                </a:gridCol>
                <a:gridCol w="802640">
                  <a:extLst>
                    <a:ext uri="{9D8B030D-6E8A-4147-A177-3AD203B41FA5}">
                      <a16:colId xmlns:a16="http://schemas.microsoft.com/office/drawing/2014/main" val="3847552181"/>
                    </a:ext>
                  </a:extLst>
                </a:gridCol>
              </a:tblGrid>
              <a:tr h="370840">
                <a:tc>
                  <a:txBody>
                    <a:bodyPr/>
                    <a:lstStyle/>
                    <a:p>
                      <a:r>
                        <a:rPr lang="en-US" sz="1600" dirty="0">
                          <a:latin typeface="Calibri" panose="020F0502020204030204" pitchFamily="34" charset="0"/>
                          <a:cs typeface="Calibri" panose="020F0502020204030204" pitchFamily="34" charset="0"/>
                        </a:rPr>
                        <a:t>Cluster ID</a:t>
                      </a:r>
                    </a:p>
                  </a:txBody>
                  <a:tcPr/>
                </a:tc>
                <a:tc>
                  <a:txBody>
                    <a:bodyPr/>
                    <a:lstStyle/>
                    <a:p>
                      <a:r>
                        <a:rPr lang="en-US" sz="1600" dirty="0">
                          <a:latin typeface="Calibri" panose="020F0502020204030204" pitchFamily="34" charset="0"/>
                          <a:cs typeface="Calibri" panose="020F0502020204030204" pitchFamily="34" charset="0"/>
                        </a:rPr>
                        <a:t>Mean Population</a:t>
                      </a:r>
                    </a:p>
                  </a:txBody>
                  <a:tcPr/>
                </a:tc>
                <a:tc>
                  <a:txBody>
                    <a:bodyPr/>
                    <a:lstStyle/>
                    <a:p>
                      <a:r>
                        <a:rPr lang="en-US" sz="1600" dirty="0">
                          <a:latin typeface="Calibri" panose="020F0502020204030204" pitchFamily="34" charset="0"/>
                          <a:cs typeface="Calibri" panose="020F0502020204030204" pitchFamily="34" charset="0"/>
                        </a:rPr>
                        <a:t>Mean Age</a:t>
                      </a:r>
                    </a:p>
                  </a:txBody>
                  <a:tcPr/>
                </a:tc>
                <a:tc>
                  <a:txBody>
                    <a:bodyPr/>
                    <a:lstStyle/>
                    <a:p>
                      <a:r>
                        <a:rPr lang="en-US" sz="1600" dirty="0">
                          <a:latin typeface="Calibri" panose="020F0502020204030204" pitchFamily="34" charset="0"/>
                          <a:cs typeface="Calibri" panose="020F0502020204030204" pitchFamily="34" charset="0"/>
                        </a:rPr>
                        <a:t>Number of Households</a:t>
                      </a:r>
                    </a:p>
                  </a:txBody>
                  <a:tcPr/>
                </a:tc>
                <a:tc>
                  <a:txBody>
                    <a:bodyPr/>
                    <a:lstStyle/>
                    <a:p>
                      <a:r>
                        <a:rPr lang="en-US" sz="1600" dirty="0">
                          <a:latin typeface="Calibri" panose="020F0502020204030204" pitchFamily="34" charset="0"/>
                          <a:cs typeface="Calibri" panose="020F0502020204030204" pitchFamily="34" charset="0"/>
                        </a:rPr>
                        <a:t>Avg Household Size</a:t>
                      </a:r>
                    </a:p>
                  </a:txBody>
                  <a:tcPr/>
                </a:tc>
                <a:tc>
                  <a:txBody>
                    <a:bodyPr/>
                    <a:lstStyle/>
                    <a:p>
                      <a:r>
                        <a:rPr lang="en-US" sz="1600" dirty="0">
                          <a:latin typeface="Calibri" panose="020F0502020204030204" pitchFamily="34" charset="0"/>
                          <a:cs typeface="Calibri" panose="020F0502020204030204" pitchFamily="34" charset="0"/>
                        </a:rPr>
                        <a:t>Shooting involving Human injury</a:t>
                      </a:r>
                    </a:p>
                  </a:txBody>
                  <a:tcPr/>
                </a:tc>
                <a:tc>
                  <a:txBody>
                    <a:bodyPr/>
                    <a:lstStyle/>
                    <a:p>
                      <a:r>
                        <a:rPr lang="en-US" sz="1600" dirty="0">
                          <a:latin typeface="Calibri" panose="020F0502020204030204" pitchFamily="34" charset="0"/>
                          <a:cs typeface="Calibri" panose="020F0502020204030204" pitchFamily="34" charset="0"/>
                        </a:rPr>
                        <a:t>Non-Animal Shooting Incidents Of Concern</a:t>
                      </a:r>
                    </a:p>
                  </a:txBody>
                  <a:tcPr/>
                </a:tc>
                <a:tc>
                  <a:txBody>
                    <a:bodyPr/>
                    <a:lstStyle/>
                    <a:p>
                      <a:r>
                        <a:rPr lang="en-US" sz="1600" dirty="0">
                          <a:latin typeface="Calibri" panose="020F0502020204030204" pitchFamily="34" charset="0"/>
                          <a:cs typeface="Calibri" panose="020F0502020204030204" pitchFamily="34" charset="0"/>
                        </a:rPr>
                        <a:t>Animal Shooting Incident</a:t>
                      </a:r>
                    </a:p>
                  </a:txBody>
                  <a:tcPr/>
                </a:tc>
                <a:tc>
                  <a:txBody>
                    <a:bodyPr/>
                    <a:lstStyle/>
                    <a:p>
                      <a:r>
                        <a:rPr lang="en-US" sz="1600" dirty="0">
                          <a:latin typeface="Calibri" panose="020F0502020204030204" pitchFamily="34" charset="0"/>
                          <a:cs typeface="Calibri" panose="020F0502020204030204" pitchFamily="34" charset="0"/>
                        </a:rPr>
                        <a:t>1st Most Common Venue</a:t>
                      </a:r>
                    </a:p>
                  </a:txBody>
                  <a:tcPr/>
                </a:tc>
                <a:tc>
                  <a:txBody>
                    <a:bodyPr/>
                    <a:lstStyle/>
                    <a:p>
                      <a:r>
                        <a:rPr lang="en-US" sz="1600" dirty="0">
                          <a:latin typeface="Calibri" panose="020F0502020204030204" pitchFamily="34" charset="0"/>
                          <a:cs typeface="Calibri" panose="020F0502020204030204" pitchFamily="34" charset="0"/>
                        </a:rPr>
                        <a:t>2nd Most Common Venue</a:t>
                      </a:r>
                    </a:p>
                  </a:txBody>
                  <a:tcPr/>
                </a:tc>
                <a:tc>
                  <a:txBody>
                    <a:bodyPr/>
                    <a:lstStyle/>
                    <a:p>
                      <a:r>
                        <a:rPr lang="en-US" sz="1600" dirty="0">
                          <a:latin typeface="Calibri" panose="020F0502020204030204" pitchFamily="34" charset="0"/>
                          <a:cs typeface="Calibri" panose="020F0502020204030204" pitchFamily="34" charset="0"/>
                        </a:rPr>
                        <a:t>3rd Most Common Venue</a:t>
                      </a:r>
                    </a:p>
                  </a:txBody>
                  <a:tcPr/>
                </a:tc>
                <a:tc>
                  <a:txBody>
                    <a:bodyPr/>
                    <a:lstStyle/>
                    <a:p>
                      <a:r>
                        <a:rPr lang="en-US" sz="1600" dirty="0">
                          <a:latin typeface="Calibri" panose="020F0502020204030204" pitchFamily="34" charset="0"/>
                          <a:cs typeface="Calibri" panose="020F0502020204030204" pitchFamily="34" charset="0"/>
                        </a:rPr>
                        <a:t>4th Most Common Venue </a:t>
                      </a:r>
                    </a:p>
                  </a:txBody>
                  <a:tcPr/>
                </a:tc>
                <a:extLst>
                  <a:ext uri="{0D108BD9-81ED-4DB2-BD59-A6C34878D82A}">
                    <a16:rowId xmlns:a16="http://schemas.microsoft.com/office/drawing/2014/main" val="3849868609"/>
                  </a:ext>
                </a:extLst>
              </a:tr>
              <a:tr h="370840">
                <a:tc>
                  <a:txBody>
                    <a:bodyPr/>
                    <a:lstStyle/>
                    <a:p>
                      <a:r>
                        <a:rPr lang="en-US" sz="1400" dirty="0">
                          <a:latin typeface="Calibri" panose="020F0502020204030204" pitchFamily="34" charset="0"/>
                          <a:cs typeface="Calibri" panose="020F0502020204030204" pitchFamily="34" charset="0"/>
                        </a:rPr>
                        <a:t>1</a:t>
                      </a:r>
                    </a:p>
                  </a:txBody>
                  <a:tcPr/>
                </a:tc>
                <a:tc>
                  <a:txBody>
                    <a:bodyPr/>
                    <a:lstStyle/>
                    <a:p>
                      <a:r>
                        <a:rPr lang="en-US" sz="1400" dirty="0">
                          <a:latin typeface="Calibri" panose="020F0502020204030204" pitchFamily="34" charset="0"/>
                          <a:cs typeface="Calibri" panose="020F0502020204030204" pitchFamily="34" charset="0"/>
                        </a:rPr>
                        <a:t>27705</a:t>
                      </a:r>
                    </a:p>
                  </a:txBody>
                  <a:tcPr/>
                </a:tc>
                <a:tc>
                  <a:txBody>
                    <a:bodyPr/>
                    <a:lstStyle/>
                    <a:p>
                      <a:r>
                        <a:rPr lang="en-US" sz="1400" dirty="0">
                          <a:latin typeface="Calibri" panose="020F0502020204030204" pitchFamily="34" charset="0"/>
                          <a:cs typeface="Calibri" panose="020F0502020204030204" pitchFamily="34" charset="0"/>
                        </a:rPr>
                        <a:t>37.60</a:t>
                      </a:r>
                    </a:p>
                  </a:txBody>
                  <a:tcPr/>
                </a:tc>
                <a:tc>
                  <a:txBody>
                    <a:bodyPr/>
                    <a:lstStyle/>
                    <a:p>
                      <a:r>
                        <a:rPr lang="en-US" sz="1400" dirty="0">
                          <a:latin typeface="Calibri" panose="020F0502020204030204" pitchFamily="34" charset="0"/>
                          <a:cs typeface="Calibri" panose="020F0502020204030204" pitchFamily="34" charset="0"/>
                        </a:rPr>
                        <a:t>9390.6</a:t>
                      </a:r>
                    </a:p>
                  </a:txBody>
                  <a:tcPr/>
                </a:tc>
                <a:tc>
                  <a:txBody>
                    <a:bodyPr/>
                    <a:lstStyle/>
                    <a:p>
                      <a:r>
                        <a:rPr lang="en-US" sz="1400" dirty="0">
                          <a:latin typeface="Calibri" panose="020F0502020204030204" pitchFamily="34" charset="0"/>
                          <a:cs typeface="Calibri" panose="020F0502020204030204" pitchFamily="34" charset="0"/>
                        </a:rPr>
                        <a:t>3.0</a:t>
                      </a:r>
                    </a:p>
                  </a:txBody>
                  <a:tcPr/>
                </a:tc>
                <a:tc>
                  <a:txBody>
                    <a:bodyPr/>
                    <a:lstStyle/>
                    <a:p>
                      <a:r>
                        <a:rPr lang="en-US" sz="1400" dirty="0">
                          <a:latin typeface="Calibri" panose="020F0502020204030204" pitchFamily="34" charset="0"/>
                          <a:cs typeface="Calibri" panose="020F0502020204030204" pitchFamily="34" charset="0"/>
                        </a:rPr>
                        <a:t>0.8</a:t>
                      </a:r>
                    </a:p>
                  </a:txBody>
                  <a:tcPr/>
                </a:tc>
                <a:tc>
                  <a:txBody>
                    <a:bodyPr/>
                    <a:lstStyle/>
                    <a:p>
                      <a:r>
                        <a:rPr lang="en-US" sz="1400" dirty="0">
                          <a:latin typeface="Calibri" panose="020F0502020204030204" pitchFamily="34" charset="0"/>
                          <a:cs typeface="Calibri" panose="020F0502020204030204" pitchFamily="34" charset="0"/>
                        </a:rPr>
                        <a:t>1.9</a:t>
                      </a:r>
                    </a:p>
                  </a:txBody>
                  <a:tcPr/>
                </a:tc>
                <a:tc>
                  <a:txBody>
                    <a:bodyPr/>
                    <a:lstStyle/>
                    <a:p>
                      <a:r>
                        <a:rPr lang="en-US" sz="1400" dirty="0">
                          <a:latin typeface="Calibri" panose="020F0502020204030204" pitchFamily="34" charset="0"/>
                          <a:cs typeface="Calibri" panose="020F0502020204030204" pitchFamily="34" charset="0"/>
                        </a:rPr>
                        <a:t>0.8</a:t>
                      </a:r>
                    </a:p>
                  </a:txBody>
                  <a:tcPr/>
                </a:tc>
                <a:tc>
                  <a:txBody>
                    <a:bodyPr/>
                    <a:lstStyle/>
                    <a:p>
                      <a:r>
                        <a:rPr lang="en-US" sz="1400" dirty="0">
                          <a:latin typeface="Calibri" panose="020F0502020204030204" pitchFamily="34" charset="0"/>
                          <a:cs typeface="Calibri" panose="020F0502020204030204" pitchFamily="34" charset="0"/>
                        </a:rPr>
                        <a:t>Trail</a:t>
                      </a:r>
                    </a:p>
                  </a:txBody>
                  <a:tcPr/>
                </a:tc>
                <a:tc>
                  <a:txBody>
                    <a:bodyPr/>
                    <a:lstStyle/>
                    <a:p>
                      <a:r>
                        <a:rPr lang="en-US" sz="1400" dirty="0">
                          <a:latin typeface="Calibri" panose="020F0502020204030204" pitchFamily="34" charset="0"/>
                          <a:cs typeface="Calibri" panose="020F0502020204030204" pitchFamily="34" charset="0"/>
                        </a:rPr>
                        <a:t>Coffee Shop</a:t>
                      </a:r>
                    </a:p>
                  </a:txBody>
                  <a:tcPr/>
                </a:tc>
                <a:tc>
                  <a:txBody>
                    <a:bodyPr/>
                    <a:lstStyle/>
                    <a:p>
                      <a:r>
                        <a:rPr lang="en-US" sz="1400" dirty="0">
                          <a:latin typeface="Calibri" panose="020F0502020204030204" pitchFamily="34" charset="0"/>
                          <a:cs typeface="Calibri" panose="020F0502020204030204" pitchFamily="34" charset="0"/>
                        </a:rPr>
                        <a:t>Park</a:t>
                      </a:r>
                    </a:p>
                  </a:txBody>
                  <a:tcPr/>
                </a:tc>
                <a:tc>
                  <a:txBody>
                    <a:bodyPr/>
                    <a:lstStyle/>
                    <a:p>
                      <a:r>
                        <a:rPr lang="en-US" sz="1400" dirty="0">
                          <a:latin typeface="Calibri" panose="020F0502020204030204" pitchFamily="34" charset="0"/>
                          <a:cs typeface="Calibri" panose="020F0502020204030204" pitchFamily="34" charset="0"/>
                        </a:rPr>
                        <a:t>Park</a:t>
                      </a:r>
                    </a:p>
                  </a:txBody>
                  <a:tcPr/>
                </a:tc>
                <a:extLst>
                  <a:ext uri="{0D108BD9-81ED-4DB2-BD59-A6C34878D82A}">
                    <a16:rowId xmlns:a16="http://schemas.microsoft.com/office/drawing/2014/main" val="3738368458"/>
                  </a:ext>
                </a:extLst>
              </a:tr>
              <a:tr h="370840">
                <a:tc>
                  <a:txBody>
                    <a:bodyPr/>
                    <a:lstStyle/>
                    <a:p>
                      <a:r>
                        <a:rPr lang="en-US" sz="1400" dirty="0">
                          <a:latin typeface="Calibri" panose="020F0502020204030204" pitchFamily="34" charset="0"/>
                          <a:cs typeface="Calibri" panose="020F0502020204030204" pitchFamily="34" charset="0"/>
                        </a:rPr>
                        <a:t>2</a:t>
                      </a:r>
                    </a:p>
                  </a:txBody>
                  <a:tcPr/>
                </a:tc>
                <a:tc>
                  <a:txBody>
                    <a:bodyPr/>
                    <a:lstStyle/>
                    <a:p>
                      <a:r>
                        <a:rPr lang="en-US" sz="1400" dirty="0">
                          <a:latin typeface="Calibri" panose="020F0502020204030204" pitchFamily="34" charset="0"/>
                          <a:cs typeface="Calibri" panose="020F0502020204030204" pitchFamily="34" charset="0"/>
                        </a:rPr>
                        <a:t>79555</a:t>
                      </a:r>
                    </a:p>
                  </a:txBody>
                  <a:tcPr/>
                </a:tc>
                <a:tc>
                  <a:txBody>
                    <a:bodyPr/>
                    <a:lstStyle/>
                    <a:p>
                      <a:r>
                        <a:rPr lang="en-US" sz="1400" dirty="0">
                          <a:latin typeface="Calibri" panose="020F0502020204030204" pitchFamily="34" charset="0"/>
                          <a:cs typeface="Calibri" panose="020F0502020204030204" pitchFamily="34" charset="0"/>
                        </a:rPr>
                        <a:t>30.09</a:t>
                      </a:r>
                    </a:p>
                  </a:txBody>
                  <a:tcPr/>
                </a:tc>
                <a:tc>
                  <a:txBody>
                    <a:bodyPr/>
                    <a:lstStyle/>
                    <a:p>
                      <a:r>
                        <a:rPr lang="en-US" sz="1400" dirty="0">
                          <a:latin typeface="Calibri" panose="020F0502020204030204" pitchFamily="34" charset="0"/>
                          <a:cs typeface="Calibri" panose="020F0502020204030204" pitchFamily="34" charset="0"/>
                        </a:rPr>
                        <a:t>21789.6</a:t>
                      </a:r>
                    </a:p>
                  </a:txBody>
                  <a:tcPr/>
                </a:tc>
                <a:tc>
                  <a:txBody>
                    <a:bodyPr/>
                    <a:lstStyle/>
                    <a:p>
                      <a:r>
                        <a:rPr lang="en-US" sz="1400" dirty="0">
                          <a:latin typeface="Calibri" panose="020F0502020204030204" pitchFamily="34" charset="0"/>
                          <a:cs typeface="Calibri" panose="020F0502020204030204" pitchFamily="34" charset="0"/>
                        </a:rPr>
                        <a:t>3.6</a:t>
                      </a:r>
                    </a:p>
                  </a:txBody>
                  <a:tcPr/>
                </a:tc>
                <a:tc>
                  <a:txBody>
                    <a:bodyPr/>
                    <a:lstStyle/>
                    <a:p>
                      <a:r>
                        <a:rPr lang="en-US" sz="1400" dirty="0">
                          <a:latin typeface="Calibri" panose="020F0502020204030204" pitchFamily="34" charset="0"/>
                          <a:cs typeface="Calibri" panose="020F0502020204030204" pitchFamily="34" charset="0"/>
                        </a:rPr>
                        <a:t>3.4</a:t>
                      </a:r>
                    </a:p>
                  </a:txBody>
                  <a:tcPr/>
                </a:tc>
                <a:tc>
                  <a:txBody>
                    <a:bodyPr/>
                    <a:lstStyle/>
                    <a:p>
                      <a:r>
                        <a:rPr lang="en-US" sz="1400" dirty="0">
                          <a:latin typeface="Calibri" panose="020F0502020204030204" pitchFamily="34" charset="0"/>
                          <a:cs typeface="Calibri" panose="020F0502020204030204" pitchFamily="34" charset="0"/>
                        </a:rPr>
                        <a:t>5.4</a:t>
                      </a:r>
                    </a:p>
                  </a:txBody>
                  <a:tcPr/>
                </a:tc>
                <a:tc>
                  <a:txBody>
                    <a:bodyPr/>
                    <a:lstStyle/>
                    <a:p>
                      <a:r>
                        <a:rPr lang="en-US" sz="1400" dirty="0">
                          <a:latin typeface="Calibri" panose="020F0502020204030204" pitchFamily="34" charset="0"/>
                          <a:cs typeface="Calibri" panose="020F0502020204030204" pitchFamily="34" charset="0"/>
                        </a:rPr>
                        <a:t>5.6</a:t>
                      </a:r>
                    </a:p>
                  </a:txBody>
                  <a:tcPr/>
                </a:tc>
                <a:tc>
                  <a:txBody>
                    <a:bodyPr/>
                    <a:lstStyle/>
                    <a:p>
                      <a:r>
                        <a:rPr lang="en-US" sz="1400" dirty="0">
                          <a:latin typeface="Calibri" panose="020F0502020204030204" pitchFamily="34" charset="0"/>
                          <a:cs typeface="Calibri" panose="020F0502020204030204" pitchFamily="34" charset="0"/>
                        </a:rPr>
                        <a:t>Mexican Restaurant</a:t>
                      </a:r>
                    </a:p>
                  </a:txBody>
                  <a:tcPr/>
                </a:tc>
                <a:tc>
                  <a:txBody>
                    <a:bodyPr/>
                    <a:lstStyle/>
                    <a:p>
                      <a:r>
                        <a:rPr lang="en-US" sz="1400" dirty="0">
                          <a:latin typeface="Calibri" panose="020F0502020204030204" pitchFamily="34" charset="0"/>
                          <a:cs typeface="Calibri" panose="020F0502020204030204" pitchFamily="34" charset="0"/>
                        </a:rPr>
                        <a:t>Mexican Restaurant</a:t>
                      </a:r>
                    </a:p>
                  </a:txBody>
                  <a:tcPr/>
                </a:tc>
                <a:tc>
                  <a:txBody>
                    <a:bodyPr/>
                    <a:lstStyle/>
                    <a:p>
                      <a:r>
                        <a:rPr lang="en-US" sz="1400" dirty="0">
                          <a:latin typeface="Calibri" panose="020F0502020204030204" pitchFamily="34" charset="0"/>
                          <a:cs typeface="Calibri" panose="020F0502020204030204" pitchFamily="34" charset="0"/>
                        </a:rPr>
                        <a:t>Shopping Mall</a:t>
                      </a:r>
                    </a:p>
                  </a:txBody>
                  <a:tcPr/>
                </a:tc>
                <a:tc>
                  <a:txBody>
                    <a:bodyPr/>
                    <a:lstStyle/>
                    <a:p>
                      <a:r>
                        <a:rPr lang="en-US" sz="1400" dirty="0">
                          <a:latin typeface="Calibri" panose="020F0502020204030204" pitchFamily="34" charset="0"/>
                          <a:cs typeface="Calibri" panose="020F0502020204030204" pitchFamily="34" charset="0"/>
                        </a:rPr>
                        <a:t>Pizza Place</a:t>
                      </a:r>
                    </a:p>
                  </a:txBody>
                  <a:tcPr/>
                </a:tc>
                <a:extLst>
                  <a:ext uri="{0D108BD9-81ED-4DB2-BD59-A6C34878D82A}">
                    <a16:rowId xmlns:a16="http://schemas.microsoft.com/office/drawing/2014/main" val="2565848079"/>
                  </a:ext>
                </a:extLst>
              </a:tr>
              <a:tr h="370840">
                <a:tc>
                  <a:txBody>
                    <a:bodyPr/>
                    <a:lstStyle/>
                    <a:p>
                      <a:r>
                        <a:rPr lang="en-US" sz="1400" dirty="0">
                          <a:latin typeface="Calibri" panose="020F0502020204030204" pitchFamily="34" charset="0"/>
                          <a:cs typeface="Calibri" panose="020F0502020204030204" pitchFamily="34" charset="0"/>
                        </a:rPr>
                        <a:t>3</a:t>
                      </a:r>
                    </a:p>
                  </a:txBody>
                  <a:tcPr/>
                </a:tc>
                <a:tc>
                  <a:txBody>
                    <a:bodyPr/>
                    <a:lstStyle/>
                    <a:p>
                      <a:r>
                        <a:rPr lang="en-US" sz="1400" dirty="0">
                          <a:latin typeface="Calibri" panose="020F0502020204030204" pitchFamily="34" charset="0"/>
                          <a:cs typeface="Calibri" panose="020F0502020204030204" pitchFamily="34" charset="0"/>
                        </a:rPr>
                        <a:t>47588</a:t>
                      </a:r>
                    </a:p>
                  </a:txBody>
                  <a:tcPr/>
                </a:tc>
                <a:tc>
                  <a:txBody>
                    <a:bodyPr/>
                    <a:lstStyle/>
                    <a:p>
                      <a:r>
                        <a:rPr lang="en-US" sz="1400" dirty="0">
                          <a:latin typeface="Calibri" panose="020F0502020204030204" pitchFamily="34" charset="0"/>
                          <a:cs typeface="Calibri" panose="020F0502020204030204" pitchFamily="34" charset="0"/>
                        </a:rPr>
                        <a:t>34.83</a:t>
                      </a:r>
                    </a:p>
                  </a:txBody>
                  <a:tcPr/>
                </a:tc>
                <a:tc>
                  <a:txBody>
                    <a:bodyPr/>
                    <a:lstStyle/>
                    <a:p>
                      <a:r>
                        <a:rPr lang="en-US" sz="1400" dirty="0">
                          <a:latin typeface="Calibri" panose="020F0502020204030204" pitchFamily="34" charset="0"/>
                          <a:cs typeface="Calibri" panose="020F0502020204030204" pitchFamily="34" charset="0"/>
                        </a:rPr>
                        <a:t>14497.2</a:t>
                      </a:r>
                    </a:p>
                  </a:txBody>
                  <a:tcPr/>
                </a:tc>
                <a:tc>
                  <a:txBody>
                    <a:bodyPr/>
                    <a:lstStyle/>
                    <a:p>
                      <a:r>
                        <a:rPr lang="en-US" sz="1400" dirty="0">
                          <a:latin typeface="Calibri" panose="020F0502020204030204" pitchFamily="34" charset="0"/>
                          <a:cs typeface="Calibri" panose="020F0502020204030204" pitchFamily="34" charset="0"/>
                        </a:rPr>
                        <a:t>3.3</a:t>
                      </a:r>
                    </a:p>
                  </a:txBody>
                  <a:tcPr/>
                </a:tc>
                <a:tc>
                  <a:txBody>
                    <a:bodyPr/>
                    <a:lstStyle/>
                    <a:p>
                      <a:r>
                        <a:rPr lang="en-US" sz="1400" dirty="0">
                          <a:latin typeface="Calibri" panose="020F0502020204030204" pitchFamily="34" charset="0"/>
                          <a:cs typeface="Calibri" panose="020F0502020204030204" pitchFamily="34" charset="0"/>
                        </a:rPr>
                        <a:t>2.5</a:t>
                      </a:r>
                    </a:p>
                  </a:txBody>
                  <a:tcPr/>
                </a:tc>
                <a:tc>
                  <a:txBody>
                    <a:bodyPr/>
                    <a:lstStyle/>
                    <a:p>
                      <a:r>
                        <a:rPr lang="en-US" sz="1400" dirty="0">
                          <a:latin typeface="Calibri" panose="020F0502020204030204" pitchFamily="34" charset="0"/>
                          <a:cs typeface="Calibri" panose="020F0502020204030204" pitchFamily="34" charset="0"/>
                        </a:rPr>
                        <a:t>5.0</a:t>
                      </a:r>
                    </a:p>
                  </a:txBody>
                  <a:tcPr/>
                </a:tc>
                <a:tc>
                  <a:txBody>
                    <a:bodyPr/>
                    <a:lstStyle/>
                    <a:p>
                      <a:r>
                        <a:rPr lang="en-US" sz="1400" dirty="0">
                          <a:latin typeface="Calibri" panose="020F0502020204030204" pitchFamily="34" charset="0"/>
                          <a:cs typeface="Calibri" panose="020F0502020204030204" pitchFamily="34" charset="0"/>
                        </a:rPr>
                        <a:t>2.3</a:t>
                      </a:r>
                    </a:p>
                  </a:txBody>
                  <a:tcPr/>
                </a:tc>
                <a:tc>
                  <a:txBody>
                    <a:bodyPr/>
                    <a:lstStyle/>
                    <a:p>
                      <a:r>
                        <a:rPr lang="en-US" sz="1400" dirty="0">
                          <a:latin typeface="Calibri" panose="020F0502020204030204" pitchFamily="34" charset="0"/>
                          <a:cs typeface="Calibri" panose="020F0502020204030204" pitchFamily="34" charset="0"/>
                        </a:rPr>
                        <a:t>Mexican Restaurant</a:t>
                      </a:r>
                    </a:p>
                  </a:txBody>
                  <a:tcPr/>
                </a:tc>
                <a:tc>
                  <a:txBody>
                    <a:bodyPr/>
                    <a:lstStyle/>
                    <a:p>
                      <a:r>
                        <a:rPr lang="en-US" sz="1400" dirty="0">
                          <a:latin typeface="Calibri" panose="020F0502020204030204" pitchFamily="34" charset="0"/>
                          <a:cs typeface="Calibri" panose="020F0502020204030204" pitchFamily="34" charset="0"/>
                        </a:rPr>
                        <a:t>Mexican Restaurant</a:t>
                      </a:r>
                    </a:p>
                  </a:txBody>
                  <a:tcPr/>
                </a:tc>
                <a:tc>
                  <a:txBody>
                    <a:bodyPr/>
                    <a:lstStyle/>
                    <a:p>
                      <a:r>
                        <a:rPr lang="en-US" sz="1400" dirty="0">
                          <a:latin typeface="Calibri" panose="020F0502020204030204" pitchFamily="34" charset="0"/>
                          <a:cs typeface="Calibri" panose="020F0502020204030204" pitchFamily="34" charset="0"/>
                        </a:rPr>
                        <a:t>Home Service</a:t>
                      </a:r>
                    </a:p>
                  </a:txBody>
                  <a:tcPr/>
                </a:tc>
                <a:tc>
                  <a:txBody>
                    <a:bodyPr/>
                    <a:lstStyle/>
                    <a:p>
                      <a:r>
                        <a:rPr lang="en-US" sz="1400" dirty="0">
                          <a:latin typeface="Calibri" panose="020F0502020204030204" pitchFamily="34" charset="0"/>
                          <a:cs typeface="Calibri" panose="020F0502020204030204" pitchFamily="34" charset="0"/>
                        </a:rPr>
                        <a:t>Pharmacy</a:t>
                      </a:r>
                    </a:p>
                  </a:txBody>
                  <a:tcPr/>
                </a:tc>
                <a:extLst>
                  <a:ext uri="{0D108BD9-81ED-4DB2-BD59-A6C34878D82A}">
                    <a16:rowId xmlns:a16="http://schemas.microsoft.com/office/drawing/2014/main" val="4098375027"/>
                  </a:ext>
                </a:extLst>
              </a:tr>
              <a:tr h="370840">
                <a:tc>
                  <a:txBody>
                    <a:bodyPr/>
                    <a:lstStyle/>
                    <a:p>
                      <a:r>
                        <a:rPr lang="en-US" sz="1400" dirty="0">
                          <a:latin typeface="Calibri" panose="020F0502020204030204" pitchFamily="34" charset="0"/>
                          <a:cs typeface="Calibri" panose="020F0502020204030204" pitchFamily="34" charset="0"/>
                        </a:rPr>
                        <a:t>4</a:t>
                      </a:r>
                    </a:p>
                  </a:txBody>
                  <a:tcPr/>
                </a:tc>
                <a:tc>
                  <a:txBody>
                    <a:bodyPr/>
                    <a:lstStyle/>
                    <a:p>
                      <a:r>
                        <a:rPr lang="en-US" sz="1400" dirty="0">
                          <a:latin typeface="Calibri" panose="020F0502020204030204" pitchFamily="34" charset="0"/>
                          <a:cs typeface="Calibri" panose="020F0502020204030204" pitchFamily="34" charset="0"/>
                        </a:rPr>
                        <a:t>8896</a:t>
                      </a:r>
                    </a:p>
                  </a:txBody>
                  <a:tcPr/>
                </a:tc>
                <a:tc>
                  <a:txBody>
                    <a:bodyPr/>
                    <a:lstStyle/>
                    <a:p>
                      <a:r>
                        <a:rPr lang="en-US" sz="1400" dirty="0">
                          <a:latin typeface="Calibri" panose="020F0502020204030204" pitchFamily="34" charset="0"/>
                          <a:cs typeface="Calibri" panose="020F0502020204030204" pitchFamily="34" charset="0"/>
                        </a:rPr>
                        <a:t>37.61</a:t>
                      </a:r>
                    </a:p>
                  </a:txBody>
                  <a:tcPr/>
                </a:tc>
                <a:tc>
                  <a:txBody>
                    <a:bodyPr/>
                    <a:lstStyle/>
                    <a:p>
                      <a:r>
                        <a:rPr lang="en-US" sz="1400" dirty="0">
                          <a:latin typeface="Calibri" panose="020F0502020204030204" pitchFamily="34" charset="0"/>
                          <a:cs typeface="Calibri" panose="020F0502020204030204" pitchFamily="34" charset="0"/>
                        </a:rPr>
                        <a:t>28145</a:t>
                      </a:r>
                    </a:p>
                  </a:txBody>
                  <a:tcPr/>
                </a:tc>
                <a:tc>
                  <a:txBody>
                    <a:bodyPr/>
                    <a:lstStyle/>
                    <a:p>
                      <a:r>
                        <a:rPr lang="en-US" sz="1400" dirty="0">
                          <a:latin typeface="Calibri" panose="020F0502020204030204" pitchFamily="34" charset="0"/>
                          <a:cs typeface="Calibri" panose="020F0502020204030204" pitchFamily="34" charset="0"/>
                        </a:rPr>
                        <a:t>2.7</a:t>
                      </a:r>
                    </a:p>
                  </a:txBody>
                  <a:tcPr/>
                </a:tc>
                <a:tc>
                  <a:txBody>
                    <a:bodyPr/>
                    <a:lstStyle/>
                    <a:p>
                      <a:r>
                        <a:rPr lang="en-US" sz="1400" dirty="0">
                          <a:latin typeface="Calibri" panose="020F0502020204030204" pitchFamily="34" charset="0"/>
                          <a:cs typeface="Calibri" panose="020F0502020204030204" pitchFamily="34" charset="0"/>
                        </a:rPr>
                        <a:t>1.0</a:t>
                      </a:r>
                    </a:p>
                  </a:txBody>
                  <a:tcPr/>
                </a:tc>
                <a:tc>
                  <a:txBody>
                    <a:bodyPr/>
                    <a:lstStyle/>
                    <a:p>
                      <a:r>
                        <a:rPr lang="en-US" sz="1400" dirty="0">
                          <a:latin typeface="Calibri" panose="020F0502020204030204" pitchFamily="34" charset="0"/>
                          <a:cs typeface="Calibri" panose="020F0502020204030204" pitchFamily="34" charset="0"/>
                        </a:rPr>
                        <a:t>1.7</a:t>
                      </a:r>
                    </a:p>
                  </a:txBody>
                  <a:tcPr/>
                </a:tc>
                <a:tc>
                  <a:txBody>
                    <a:bodyPr/>
                    <a:lstStyle/>
                    <a:p>
                      <a:r>
                        <a:rPr lang="en-US" sz="1400" dirty="0">
                          <a:latin typeface="Calibri" panose="020F0502020204030204" pitchFamily="34" charset="0"/>
                          <a:cs typeface="Calibri" panose="020F0502020204030204" pitchFamily="34" charset="0"/>
                        </a:rPr>
                        <a:t>0.7</a:t>
                      </a:r>
                    </a:p>
                  </a:txBody>
                  <a:tcPr/>
                </a:tc>
                <a:tc>
                  <a:txBody>
                    <a:bodyPr/>
                    <a:lstStyle/>
                    <a:p>
                      <a:r>
                        <a:rPr lang="en-US" sz="1400" dirty="0">
                          <a:latin typeface="Calibri" panose="020F0502020204030204" pitchFamily="34" charset="0"/>
                          <a:cs typeface="Calibri" panose="020F0502020204030204" pitchFamily="34" charset="0"/>
                        </a:rPr>
                        <a:t>Mexican Restaurant</a:t>
                      </a:r>
                    </a:p>
                  </a:txBody>
                  <a:tcPr/>
                </a:tc>
                <a:tc>
                  <a:txBody>
                    <a:bodyPr/>
                    <a:lstStyle/>
                    <a:p>
                      <a:r>
                        <a:rPr lang="en-US" sz="1400" dirty="0">
                          <a:latin typeface="Calibri" panose="020F0502020204030204" pitchFamily="34" charset="0"/>
                          <a:cs typeface="Calibri" panose="020F0502020204030204" pitchFamily="34" charset="0"/>
                        </a:rPr>
                        <a:t>Mediterranean Restaurant</a:t>
                      </a:r>
                    </a:p>
                  </a:txBody>
                  <a:tcPr/>
                </a:tc>
                <a:tc>
                  <a:txBody>
                    <a:bodyPr/>
                    <a:lstStyle/>
                    <a:p>
                      <a:r>
                        <a:rPr lang="en-US" sz="1400" dirty="0">
                          <a:latin typeface="Calibri" panose="020F0502020204030204" pitchFamily="34" charset="0"/>
                          <a:cs typeface="Calibri" panose="020F0502020204030204" pitchFamily="34" charset="0"/>
                        </a:rPr>
                        <a:t>Ice Cream Shop</a:t>
                      </a:r>
                    </a:p>
                  </a:txBody>
                  <a:tcPr/>
                </a:tc>
                <a:tc>
                  <a:txBody>
                    <a:bodyPr/>
                    <a:lstStyle/>
                    <a:p>
                      <a:r>
                        <a:rPr lang="en-US" sz="1400" dirty="0">
                          <a:latin typeface="Calibri" panose="020F0502020204030204" pitchFamily="34" charset="0"/>
                          <a:cs typeface="Calibri" panose="020F0502020204030204" pitchFamily="34" charset="0"/>
                        </a:rPr>
                        <a:t>Yoga Studio</a:t>
                      </a:r>
                    </a:p>
                  </a:txBody>
                  <a:tcPr/>
                </a:tc>
                <a:extLst>
                  <a:ext uri="{0D108BD9-81ED-4DB2-BD59-A6C34878D82A}">
                    <a16:rowId xmlns:a16="http://schemas.microsoft.com/office/drawing/2014/main" val="2600442289"/>
                  </a:ext>
                </a:extLst>
              </a:tr>
            </a:tbl>
          </a:graphicData>
        </a:graphic>
      </p:graphicFrame>
      <p:sp>
        <p:nvSpPr>
          <p:cNvPr id="8" name="Rectangle 7">
            <a:extLst>
              <a:ext uri="{FF2B5EF4-FFF2-40B4-BE49-F238E27FC236}">
                <a16:creationId xmlns:a16="http://schemas.microsoft.com/office/drawing/2014/main" id="{75C0E2DF-3689-4642-ADA4-6D44AC823DDB}"/>
              </a:ext>
            </a:extLst>
          </p:cNvPr>
          <p:cNvSpPr/>
          <p:nvPr/>
        </p:nvSpPr>
        <p:spPr>
          <a:xfrm>
            <a:off x="4846320" y="2976033"/>
            <a:ext cx="2794000" cy="295911"/>
          </a:xfrm>
          <a:prstGeom prst="rect">
            <a:avLst/>
          </a:prstGeom>
          <a:noFill/>
          <a:ln w="38100">
            <a:solidFill>
              <a:srgbClr val="92D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AD8C83B3-7AF5-4661-9A13-598733A11D20}"/>
              </a:ext>
            </a:extLst>
          </p:cNvPr>
          <p:cNvSpPr/>
          <p:nvPr/>
        </p:nvSpPr>
        <p:spPr>
          <a:xfrm>
            <a:off x="4846320" y="4554854"/>
            <a:ext cx="2875280" cy="295911"/>
          </a:xfrm>
          <a:prstGeom prst="rect">
            <a:avLst/>
          </a:prstGeom>
          <a:noFill/>
          <a:ln w="38100">
            <a:solidFill>
              <a:srgbClr val="92D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391ED55-9F9C-4722-9767-2FA15F4FFA1B}"/>
              </a:ext>
            </a:extLst>
          </p:cNvPr>
          <p:cNvSpPr/>
          <p:nvPr/>
        </p:nvSpPr>
        <p:spPr>
          <a:xfrm>
            <a:off x="4846320" y="3478741"/>
            <a:ext cx="2794000" cy="295911"/>
          </a:xfrm>
          <a:prstGeom prst="rect">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212C055-5C8B-4305-91A2-FD163CDF5333}"/>
              </a:ext>
            </a:extLst>
          </p:cNvPr>
          <p:cNvSpPr/>
          <p:nvPr/>
        </p:nvSpPr>
        <p:spPr>
          <a:xfrm>
            <a:off x="4846320" y="4026852"/>
            <a:ext cx="2794000" cy="295911"/>
          </a:xfrm>
          <a:prstGeom prst="rect">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BD3465B7-FB91-4BC5-BCA0-8DB65E0764C5}"/>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267920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1A96-EAE9-4A54-BC79-73A2B98E7B37}"/>
              </a:ext>
            </a:extLst>
          </p:cNvPr>
          <p:cNvSpPr>
            <a:spLocks noGrp="1"/>
          </p:cNvSpPr>
          <p:nvPr>
            <p:ph type="title"/>
          </p:nvPr>
        </p:nvSpPr>
        <p:spPr/>
        <p:txBody>
          <a:bodyPr/>
          <a:lstStyle/>
          <a:p>
            <a:r>
              <a:rPr lang="en-US" dirty="0"/>
              <a:t>Top 4 most common avenues for cluster 1</a:t>
            </a:r>
          </a:p>
        </p:txBody>
      </p:sp>
      <p:pic>
        <p:nvPicPr>
          <p:cNvPr id="6" name="Picture 5" descr="A close up of a logo&#10;&#10;Description automatically generated">
            <a:extLst>
              <a:ext uri="{FF2B5EF4-FFF2-40B4-BE49-F238E27FC236}">
                <a16:creationId xmlns:a16="http://schemas.microsoft.com/office/drawing/2014/main" id="{38348C96-4144-4D2C-ACB1-B74503217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35" y="1280161"/>
            <a:ext cx="5569746" cy="2590800"/>
          </a:xfrm>
          <a:prstGeom prst="rect">
            <a:avLst/>
          </a:prstGeom>
        </p:spPr>
      </p:pic>
      <p:pic>
        <p:nvPicPr>
          <p:cNvPr id="8" name="Picture 7" descr="A close up of a logo&#10;&#10;Description automatically generated">
            <a:extLst>
              <a:ext uri="{FF2B5EF4-FFF2-40B4-BE49-F238E27FC236}">
                <a16:creationId xmlns:a16="http://schemas.microsoft.com/office/drawing/2014/main" id="{78D5DEA6-DB9B-4A14-A66D-09E704DA6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960" y="1280161"/>
            <a:ext cx="6223320" cy="275335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BBDBAB5-E4D8-4B52-A859-BD69B636E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335" y="3947155"/>
            <a:ext cx="5569746" cy="2590801"/>
          </a:xfrm>
          <a:prstGeom prst="rect">
            <a:avLst/>
          </a:prstGeom>
        </p:spPr>
      </p:pic>
      <p:pic>
        <p:nvPicPr>
          <p:cNvPr id="12" name="Picture 11" descr="A close up of a logo&#10;&#10;Description automatically generated">
            <a:extLst>
              <a:ext uri="{FF2B5EF4-FFF2-40B4-BE49-F238E27FC236}">
                <a16:creationId xmlns:a16="http://schemas.microsoft.com/office/drawing/2014/main" id="{D2EBD394-84B2-455D-9E49-5A927F51E6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960" y="3870961"/>
            <a:ext cx="6137285" cy="2813195"/>
          </a:xfrm>
          <a:prstGeom prst="rect">
            <a:avLst/>
          </a:prstGeom>
        </p:spPr>
      </p:pic>
      <p:sp>
        <p:nvSpPr>
          <p:cNvPr id="13" name="Dodecagon 12">
            <a:extLst>
              <a:ext uri="{FF2B5EF4-FFF2-40B4-BE49-F238E27FC236}">
                <a16:creationId xmlns:a16="http://schemas.microsoft.com/office/drawing/2014/main" id="{9FCA9DDC-9D8F-4D97-80FC-0ADCBE502506}"/>
              </a:ext>
            </a:extLst>
          </p:cNvPr>
          <p:cNvSpPr/>
          <p:nvPr/>
        </p:nvSpPr>
        <p:spPr>
          <a:xfrm>
            <a:off x="2478008" y="1574800"/>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Dodecagon 13">
            <a:extLst>
              <a:ext uri="{FF2B5EF4-FFF2-40B4-BE49-F238E27FC236}">
                <a16:creationId xmlns:a16="http://schemas.microsoft.com/office/drawing/2014/main" id="{640AC1E8-6088-4335-9D59-3EAAEAE7BC81}"/>
              </a:ext>
            </a:extLst>
          </p:cNvPr>
          <p:cNvSpPr/>
          <p:nvPr/>
        </p:nvSpPr>
        <p:spPr>
          <a:xfrm>
            <a:off x="9713992" y="1574800"/>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Dodecagon 14">
            <a:extLst>
              <a:ext uri="{FF2B5EF4-FFF2-40B4-BE49-F238E27FC236}">
                <a16:creationId xmlns:a16="http://schemas.microsoft.com/office/drawing/2014/main" id="{660897BD-63EA-4BE3-8FCA-67EEBD8073B3}"/>
              </a:ext>
            </a:extLst>
          </p:cNvPr>
          <p:cNvSpPr/>
          <p:nvPr/>
        </p:nvSpPr>
        <p:spPr>
          <a:xfrm>
            <a:off x="2478008" y="4333242"/>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Dodecagon 15">
            <a:extLst>
              <a:ext uri="{FF2B5EF4-FFF2-40B4-BE49-F238E27FC236}">
                <a16:creationId xmlns:a16="http://schemas.microsoft.com/office/drawing/2014/main" id="{D827F4F3-933F-4F28-ACAF-39F5F8B87EDB}"/>
              </a:ext>
            </a:extLst>
          </p:cNvPr>
          <p:cNvSpPr/>
          <p:nvPr/>
        </p:nvSpPr>
        <p:spPr>
          <a:xfrm>
            <a:off x="9713992" y="4333242"/>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7" name="Slide Number Placeholder 16">
            <a:extLst>
              <a:ext uri="{FF2B5EF4-FFF2-40B4-BE49-F238E27FC236}">
                <a16:creationId xmlns:a16="http://schemas.microsoft.com/office/drawing/2014/main" id="{9B758ADF-74F7-4BE9-8387-0450D12CA0C2}"/>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166175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DAA239B2-187F-472B-BC7F-92478C590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5676" y="3870960"/>
            <a:ext cx="5861351" cy="265353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722A7BA-9B33-43D2-B915-022FECC27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89" y="3870960"/>
            <a:ext cx="5861351" cy="265353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146AD07-83B7-49CF-984E-EFB908F11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6941" y="995493"/>
            <a:ext cx="6035039" cy="2875467"/>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6C24D163-1746-4379-B214-644C6E6DF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720" y="995494"/>
            <a:ext cx="5725486" cy="2875468"/>
          </a:xfrm>
          <a:prstGeom prst="rect">
            <a:avLst/>
          </a:prstGeom>
        </p:spPr>
      </p:pic>
      <p:sp>
        <p:nvSpPr>
          <p:cNvPr id="2" name="Title 1">
            <a:extLst>
              <a:ext uri="{FF2B5EF4-FFF2-40B4-BE49-F238E27FC236}">
                <a16:creationId xmlns:a16="http://schemas.microsoft.com/office/drawing/2014/main" id="{23391A96-EAE9-4A54-BC79-73A2B98E7B37}"/>
              </a:ext>
            </a:extLst>
          </p:cNvPr>
          <p:cNvSpPr>
            <a:spLocks noGrp="1"/>
          </p:cNvSpPr>
          <p:nvPr>
            <p:ph type="title"/>
          </p:nvPr>
        </p:nvSpPr>
        <p:spPr/>
        <p:txBody>
          <a:bodyPr/>
          <a:lstStyle/>
          <a:p>
            <a:r>
              <a:rPr lang="en-US" dirty="0"/>
              <a:t>Top 4 most common avenues for cluster 2</a:t>
            </a:r>
          </a:p>
        </p:txBody>
      </p:sp>
      <p:sp>
        <p:nvSpPr>
          <p:cNvPr id="13" name="Dodecagon 12">
            <a:extLst>
              <a:ext uri="{FF2B5EF4-FFF2-40B4-BE49-F238E27FC236}">
                <a16:creationId xmlns:a16="http://schemas.microsoft.com/office/drawing/2014/main" id="{9FCA9DDC-9D8F-4D97-80FC-0ADCBE502506}"/>
              </a:ext>
            </a:extLst>
          </p:cNvPr>
          <p:cNvSpPr/>
          <p:nvPr/>
        </p:nvSpPr>
        <p:spPr>
          <a:xfrm>
            <a:off x="2478008" y="1574800"/>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Dodecagon 13">
            <a:extLst>
              <a:ext uri="{FF2B5EF4-FFF2-40B4-BE49-F238E27FC236}">
                <a16:creationId xmlns:a16="http://schemas.microsoft.com/office/drawing/2014/main" id="{640AC1E8-6088-4335-9D59-3EAAEAE7BC81}"/>
              </a:ext>
            </a:extLst>
          </p:cNvPr>
          <p:cNvSpPr/>
          <p:nvPr/>
        </p:nvSpPr>
        <p:spPr>
          <a:xfrm>
            <a:off x="9713992" y="1574800"/>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Dodecagon 14">
            <a:extLst>
              <a:ext uri="{FF2B5EF4-FFF2-40B4-BE49-F238E27FC236}">
                <a16:creationId xmlns:a16="http://schemas.microsoft.com/office/drawing/2014/main" id="{660897BD-63EA-4BE3-8FCA-67EEBD8073B3}"/>
              </a:ext>
            </a:extLst>
          </p:cNvPr>
          <p:cNvSpPr/>
          <p:nvPr/>
        </p:nvSpPr>
        <p:spPr>
          <a:xfrm>
            <a:off x="2478008" y="4333242"/>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Dodecagon 15">
            <a:extLst>
              <a:ext uri="{FF2B5EF4-FFF2-40B4-BE49-F238E27FC236}">
                <a16:creationId xmlns:a16="http://schemas.microsoft.com/office/drawing/2014/main" id="{D827F4F3-933F-4F28-ACAF-39F5F8B87EDB}"/>
              </a:ext>
            </a:extLst>
          </p:cNvPr>
          <p:cNvSpPr/>
          <p:nvPr/>
        </p:nvSpPr>
        <p:spPr>
          <a:xfrm>
            <a:off x="9713992" y="4333242"/>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9" name="Slide Number Placeholder 18">
            <a:extLst>
              <a:ext uri="{FF2B5EF4-FFF2-40B4-BE49-F238E27FC236}">
                <a16:creationId xmlns:a16="http://schemas.microsoft.com/office/drawing/2014/main" id="{C126772A-7AA0-4CF5-816F-0C0CCFCEB3EB}"/>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1176190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lose up of a logo&#10;&#10;Description automatically generated">
            <a:extLst>
              <a:ext uri="{FF2B5EF4-FFF2-40B4-BE49-F238E27FC236}">
                <a16:creationId xmlns:a16="http://schemas.microsoft.com/office/drawing/2014/main" id="{445CB465-ED4E-4C32-9754-A7C421A5A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920" y="3477186"/>
            <a:ext cx="5945492" cy="3047312"/>
          </a:xfrm>
          <a:prstGeom prst="rect">
            <a:avLst/>
          </a:prstGeom>
        </p:spPr>
      </p:pic>
      <p:pic>
        <p:nvPicPr>
          <p:cNvPr id="10" name="Picture 9" descr="A close up of a logo&#10;&#10;Description automatically generated">
            <a:extLst>
              <a:ext uri="{FF2B5EF4-FFF2-40B4-BE49-F238E27FC236}">
                <a16:creationId xmlns:a16="http://schemas.microsoft.com/office/drawing/2014/main" id="{28880A74-1729-43A8-8C5F-A8C536086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73" y="3719827"/>
            <a:ext cx="5861351" cy="2804671"/>
          </a:xfrm>
          <a:prstGeom prst="rect">
            <a:avLst/>
          </a:prstGeom>
        </p:spPr>
      </p:pic>
      <p:pic>
        <p:nvPicPr>
          <p:cNvPr id="8" name="Picture 7" descr="A close up of a logo&#10;&#10;Description automatically generated">
            <a:extLst>
              <a:ext uri="{FF2B5EF4-FFF2-40B4-BE49-F238E27FC236}">
                <a16:creationId xmlns:a16="http://schemas.microsoft.com/office/drawing/2014/main" id="{87A15D2B-D437-4676-A2FE-DC8877D37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676" y="937279"/>
            <a:ext cx="5900736" cy="2653539"/>
          </a:xfrm>
          <a:prstGeom prst="rect">
            <a:avLst/>
          </a:prstGeom>
        </p:spPr>
      </p:pic>
      <p:pic>
        <p:nvPicPr>
          <p:cNvPr id="5" name="Picture 4" descr="A close up of a logo&#10;&#10;Description automatically generated">
            <a:extLst>
              <a:ext uri="{FF2B5EF4-FFF2-40B4-BE49-F238E27FC236}">
                <a16:creationId xmlns:a16="http://schemas.microsoft.com/office/drawing/2014/main" id="{1B8A857D-2DEF-46DF-A23E-A06E9BFA2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588" y="1054026"/>
            <a:ext cx="5900737" cy="2653538"/>
          </a:xfrm>
          <a:prstGeom prst="rect">
            <a:avLst/>
          </a:prstGeom>
        </p:spPr>
      </p:pic>
      <p:sp>
        <p:nvSpPr>
          <p:cNvPr id="2" name="Title 1">
            <a:extLst>
              <a:ext uri="{FF2B5EF4-FFF2-40B4-BE49-F238E27FC236}">
                <a16:creationId xmlns:a16="http://schemas.microsoft.com/office/drawing/2014/main" id="{23391A96-EAE9-4A54-BC79-73A2B98E7B37}"/>
              </a:ext>
            </a:extLst>
          </p:cNvPr>
          <p:cNvSpPr>
            <a:spLocks noGrp="1"/>
          </p:cNvSpPr>
          <p:nvPr>
            <p:ph type="title"/>
          </p:nvPr>
        </p:nvSpPr>
        <p:spPr/>
        <p:txBody>
          <a:bodyPr/>
          <a:lstStyle/>
          <a:p>
            <a:r>
              <a:rPr lang="en-US" dirty="0"/>
              <a:t>Top 4 most common avenues for cluster 3</a:t>
            </a:r>
          </a:p>
        </p:txBody>
      </p:sp>
      <p:sp>
        <p:nvSpPr>
          <p:cNvPr id="13" name="Dodecagon 12">
            <a:extLst>
              <a:ext uri="{FF2B5EF4-FFF2-40B4-BE49-F238E27FC236}">
                <a16:creationId xmlns:a16="http://schemas.microsoft.com/office/drawing/2014/main" id="{9FCA9DDC-9D8F-4D97-80FC-0ADCBE502506}"/>
              </a:ext>
            </a:extLst>
          </p:cNvPr>
          <p:cNvSpPr/>
          <p:nvPr/>
        </p:nvSpPr>
        <p:spPr>
          <a:xfrm>
            <a:off x="2478008" y="1574800"/>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Dodecagon 13">
            <a:extLst>
              <a:ext uri="{FF2B5EF4-FFF2-40B4-BE49-F238E27FC236}">
                <a16:creationId xmlns:a16="http://schemas.microsoft.com/office/drawing/2014/main" id="{640AC1E8-6088-4335-9D59-3EAAEAE7BC81}"/>
              </a:ext>
            </a:extLst>
          </p:cNvPr>
          <p:cNvSpPr/>
          <p:nvPr/>
        </p:nvSpPr>
        <p:spPr>
          <a:xfrm>
            <a:off x="9713992" y="1574800"/>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Dodecagon 14">
            <a:extLst>
              <a:ext uri="{FF2B5EF4-FFF2-40B4-BE49-F238E27FC236}">
                <a16:creationId xmlns:a16="http://schemas.microsoft.com/office/drawing/2014/main" id="{660897BD-63EA-4BE3-8FCA-67EEBD8073B3}"/>
              </a:ext>
            </a:extLst>
          </p:cNvPr>
          <p:cNvSpPr/>
          <p:nvPr/>
        </p:nvSpPr>
        <p:spPr>
          <a:xfrm>
            <a:off x="2478008" y="4333242"/>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Dodecagon 15">
            <a:extLst>
              <a:ext uri="{FF2B5EF4-FFF2-40B4-BE49-F238E27FC236}">
                <a16:creationId xmlns:a16="http://schemas.microsoft.com/office/drawing/2014/main" id="{D827F4F3-933F-4F28-ACAF-39F5F8B87EDB}"/>
              </a:ext>
            </a:extLst>
          </p:cNvPr>
          <p:cNvSpPr/>
          <p:nvPr/>
        </p:nvSpPr>
        <p:spPr>
          <a:xfrm>
            <a:off x="9713992" y="4333242"/>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9" name="Slide Number Placeholder 18">
            <a:extLst>
              <a:ext uri="{FF2B5EF4-FFF2-40B4-BE49-F238E27FC236}">
                <a16:creationId xmlns:a16="http://schemas.microsoft.com/office/drawing/2014/main" id="{B5F67319-D242-49DB-A1AD-27F6AD8B4051}"/>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406445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44E382E4-8036-4E6E-AC92-3E800E238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521" y="3553117"/>
            <a:ext cx="3616959" cy="308644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1C89C1A-E453-49D4-B5D1-13AA82923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4064" y="310432"/>
            <a:ext cx="3111660" cy="321961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61E1CE4-5474-4FF8-8BD1-6ED7A8126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7937" y="1013366"/>
            <a:ext cx="3616959" cy="3581584"/>
          </a:xfrm>
          <a:prstGeom prst="rect">
            <a:avLst/>
          </a:prstGeom>
        </p:spPr>
      </p:pic>
      <p:pic>
        <p:nvPicPr>
          <p:cNvPr id="4" name="Picture 3" descr="A close up of a logo&#10;&#10;Description automatically generated">
            <a:extLst>
              <a:ext uri="{FF2B5EF4-FFF2-40B4-BE49-F238E27FC236}">
                <a16:creationId xmlns:a16="http://schemas.microsoft.com/office/drawing/2014/main" id="{4388C798-9B28-48A9-8D77-5C5AE3B5EA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370" y="1029242"/>
            <a:ext cx="3740230" cy="3549832"/>
          </a:xfrm>
          <a:prstGeom prst="rect">
            <a:avLst/>
          </a:prstGeom>
        </p:spPr>
      </p:pic>
      <p:sp>
        <p:nvSpPr>
          <p:cNvPr id="2" name="Title 1">
            <a:extLst>
              <a:ext uri="{FF2B5EF4-FFF2-40B4-BE49-F238E27FC236}">
                <a16:creationId xmlns:a16="http://schemas.microsoft.com/office/drawing/2014/main" id="{23391A96-EAE9-4A54-BC79-73A2B98E7B37}"/>
              </a:ext>
            </a:extLst>
          </p:cNvPr>
          <p:cNvSpPr>
            <a:spLocks noGrp="1"/>
          </p:cNvSpPr>
          <p:nvPr>
            <p:ph type="title"/>
          </p:nvPr>
        </p:nvSpPr>
        <p:spPr/>
        <p:txBody>
          <a:bodyPr/>
          <a:lstStyle/>
          <a:p>
            <a:r>
              <a:rPr lang="en-US" dirty="0"/>
              <a:t>Top 4 most common avenues for cluster 4</a:t>
            </a:r>
          </a:p>
        </p:txBody>
      </p:sp>
      <p:sp>
        <p:nvSpPr>
          <p:cNvPr id="13" name="Dodecagon 12">
            <a:extLst>
              <a:ext uri="{FF2B5EF4-FFF2-40B4-BE49-F238E27FC236}">
                <a16:creationId xmlns:a16="http://schemas.microsoft.com/office/drawing/2014/main" id="{9FCA9DDC-9D8F-4D97-80FC-0ADCBE502506}"/>
              </a:ext>
            </a:extLst>
          </p:cNvPr>
          <p:cNvSpPr/>
          <p:nvPr/>
        </p:nvSpPr>
        <p:spPr>
          <a:xfrm>
            <a:off x="2478008" y="1574800"/>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Dodecagon 13">
            <a:extLst>
              <a:ext uri="{FF2B5EF4-FFF2-40B4-BE49-F238E27FC236}">
                <a16:creationId xmlns:a16="http://schemas.microsoft.com/office/drawing/2014/main" id="{640AC1E8-6088-4335-9D59-3EAAEAE7BC81}"/>
              </a:ext>
            </a:extLst>
          </p:cNvPr>
          <p:cNvSpPr/>
          <p:nvPr/>
        </p:nvSpPr>
        <p:spPr>
          <a:xfrm>
            <a:off x="6045002" y="1341120"/>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Dodecagon 14">
            <a:extLst>
              <a:ext uri="{FF2B5EF4-FFF2-40B4-BE49-F238E27FC236}">
                <a16:creationId xmlns:a16="http://schemas.microsoft.com/office/drawing/2014/main" id="{660897BD-63EA-4BE3-8FCA-67EEBD8073B3}"/>
              </a:ext>
            </a:extLst>
          </p:cNvPr>
          <p:cNvSpPr/>
          <p:nvPr/>
        </p:nvSpPr>
        <p:spPr>
          <a:xfrm>
            <a:off x="10311368" y="995680"/>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Dodecagon 15">
            <a:extLst>
              <a:ext uri="{FF2B5EF4-FFF2-40B4-BE49-F238E27FC236}">
                <a16:creationId xmlns:a16="http://schemas.microsoft.com/office/drawing/2014/main" id="{D827F4F3-933F-4F28-ACAF-39F5F8B87EDB}"/>
              </a:ext>
            </a:extLst>
          </p:cNvPr>
          <p:cNvSpPr/>
          <p:nvPr/>
        </p:nvSpPr>
        <p:spPr>
          <a:xfrm>
            <a:off x="9810908" y="4092147"/>
            <a:ext cx="346472" cy="345440"/>
          </a:xfrm>
          <a:prstGeom prst="dodec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9" name="Slide Number Placeholder 18">
            <a:extLst>
              <a:ext uri="{FF2B5EF4-FFF2-40B4-BE49-F238E27FC236}">
                <a16:creationId xmlns:a16="http://schemas.microsoft.com/office/drawing/2014/main" id="{FD562410-662D-4F95-9CC2-F125B051A62A}"/>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40418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7A90-86AC-46CB-AE1E-340BAA04059E}"/>
              </a:ext>
            </a:extLst>
          </p:cNvPr>
          <p:cNvSpPr>
            <a:spLocks noGrp="1"/>
          </p:cNvSpPr>
          <p:nvPr>
            <p:ph type="title"/>
          </p:nvPr>
        </p:nvSpPr>
        <p:spPr>
          <a:xfrm>
            <a:off x="581192" y="387196"/>
            <a:ext cx="11029616" cy="638964"/>
          </a:xfrm>
        </p:spPr>
        <p:txBody>
          <a:bodyPr/>
          <a:lstStyle/>
          <a:p>
            <a:r>
              <a:rPr lang="en-US" dirty="0"/>
              <a:t>Business problem</a:t>
            </a:r>
          </a:p>
        </p:txBody>
      </p:sp>
      <p:sp>
        <p:nvSpPr>
          <p:cNvPr id="3" name="Content Placeholder 2">
            <a:extLst>
              <a:ext uri="{FF2B5EF4-FFF2-40B4-BE49-F238E27FC236}">
                <a16:creationId xmlns:a16="http://schemas.microsoft.com/office/drawing/2014/main" id="{80476E47-09D8-4627-BF92-BFE460AB88DB}"/>
              </a:ext>
            </a:extLst>
          </p:cNvPr>
          <p:cNvSpPr>
            <a:spLocks noGrp="1"/>
          </p:cNvSpPr>
          <p:nvPr>
            <p:ph idx="1"/>
          </p:nvPr>
        </p:nvSpPr>
        <p:spPr>
          <a:xfrm>
            <a:off x="581192" y="1137920"/>
            <a:ext cx="6703527" cy="5332884"/>
          </a:xfrm>
        </p:spPr>
        <p:txBody>
          <a:bodyPr anchor="t">
            <a:normAutofit/>
          </a:bodyPr>
          <a:lstStyle/>
          <a:p>
            <a:r>
              <a:rPr lang="en-US" sz="2000" dirty="0">
                <a:latin typeface="Calibri" panose="020F0502020204030204" pitchFamily="34" charset="0"/>
                <a:cs typeface="Calibri" panose="020F0502020204030204" pitchFamily="34" charset="0"/>
              </a:rPr>
              <a:t>Americans relocate from one place to another for different reasons (as shown in the graphic on the adjacent side)</a:t>
            </a:r>
          </a:p>
          <a:p>
            <a:r>
              <a:rPr lang="en-US" sz="2000" dirty="0"/>
              <a:t>People could use a tool / application that takes the profile of the person along with the requirements, and suggest a set of zip codes / </a:t>
            </a:r>
            <a:r>
              <a:rPr lang="en-US" sz="2000" dirty="0" err="1"/>
              <a:t>neighbourhood</a:t>
            </a:r>
            <a:r>
              <a:rPr lang="en-US" sz="2000" dirty="0"/>
              <a:t> for the person to consider exploring</a:t>
            </a:r>
          </a:p>
          <a:p>
            <a:r>
              <a:rPr lang="en-US" sz="2000" dirty="0">
                <a:latin typeface="Calibri" panose="020F0502020204030204" pitchFamily="34" charset="0"/>
                <a:cs typeface="Calibri" panose="020F0502020204030204" pitchFamily="34" charset="0"/>
              </a:rPr>
              <a:t>For the purpose of this implementation., Los Angeles and its suburbs are considered</a:t>
            </a:r>
          </a:p>
          <a:p>
            <a:r>
              <a:rPr lang="en-US" sz="2000" dirty="0">
                <a:latin typeface="Calibri" panose="020F0502020204030204" pitchFamily="34" charset="0"/>
                <a:cs typeface="Calibri" panose="020F0502020204030204" pitchFamily="34" charset="0"/>
              </a:rPr>
              <a:t>Data is crowd sourced, and scraped from various public  web based sources covering various aspects of a geography that affects living preferences</a:t>
            </a:r>
          </a:p>
          <a:p>
            <a:r>
              <a:rPr lang="en-US" sz="2000" dirty="0">
                <a:latin typeface="Calibri" panose="020F0502020204030204" pitchFamily="34" charset="0"/>
                <a:cs typeface="Calibri" panose="020F0502020204030204" pitchFamily="34" charset="0"/>
              </a:rPr>
              <a:t>The goal is to create a segmentation of various </a:t>
            </a:r>
            <a:r>
              <a:rPr lang="en-US" sz="2000" dirty="0" err="1">
                <a:latin typeface="Calibri" panose="020F0502020204030204" pitchFamily="34" charset="0"/>
                <a:cs typeface="Calibri" panose="020F0502020204030204" pitchFamily="34" charset="0"/>
              </a:rPr>
              <a:t>zipcodes</a:t>
            </a:r>
            <a:r>
              <a:rPr lang="en-US" sz="2000" dirty="0">
                <a:latin typeface="Calibri" panose="020F0502020204030204" pitchFamily="34" charset="0"/>
                <a:cs typeface="Calibri" panose="020F0502020204030204" pitchFamily="34" charset="0"/>
              </a:rPr>
              <a:t> based on various living preferences for the user to select exploring</a:t>
            </a:r>
          </a:p>
        </p:txBody>
      </p:sp>
      <p:pic>
        <p:nvPicPr>
          <p:cNvPr id="7" name="Picture 6" descr="A picture containing screenshot&#10;&#10;Description automatically generated">
            <a:extLst>
              <a:ext uri="{FF2B5EF4-FFF2-40B4-BE49-F238E27FC236}">
                <a16:creationId xmlns:a16="http://schemas.microsoft.com/office/drawing/2014/main" id="{EEC19566-EB02-42EB-BF5E-853732F68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40" y="457200"/>
            <a:ext cx="4204167" cy="5943600"/>
          </a:xfrm>
          <a:prstGeom prst="rect">
            <a:avLst/>
          </a:prstGeom>
        </p:spPr>
      </p:pic>
      <p:sp>
        <p:nvSpPr>
          <p:cNvPr id="8" name="Slide Number Placeholder 7">
            <a:extLst>
              <a:ext uri="{FF2B5EF4-FFF2-40B4-BE49-F238E27FC236}">
                <a16:creationId xmlns:a16="http://schemas.microsoft.com/office/drawing/2014/main" id="{DD0D252E-BB8C-4786-AC0C-A7C3DDD4F4C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31873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3922-78ED-428B-9B87-F0A8C807B44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4BA557B-5167-4946-8775-EF4CC7715EF7}"/>
              </a:ext>
            </a:extLst>
          </p:cNvPr>
          <p:cNvSpPr>
            <a:spLocks noGrp="1"/>
          </p:cNvSpPr>
          <p:nvPr>
            <p:ph idx="1"/>
          </p:nvPr>
        </p:nvSpPr>
        <p:spPr>
          <a:xfrm>
            <a:off x="426720" y="1290320"/>
            <a:ext cx="11328400" cy="5133594"/>
          </a:xfrm>
        </p:spPr>
        <p:txBody>
          <a:bodyPr anchor="t">
            <a:normAutofit fontScale="92500" lnSpcReduction="10000"/>
          </a:bodyPr>
          <a:lstStyle/>
          <a:p>
            <a:r>
              <a:rPr lang="en-US" sz="2400" dirty="0">
                <a:latin typeface="Calibri" panose="020F0502020204030204" pitchFamily="34" charset="0"/>
                <a:cs typeface="Calibri" panose="020F0502020204030204" pitchFamily="34" charset="0"/>
              </a:rPr>
              <a:t>Out of the four clusters identified,</a:t>
            </a:r>
          </a:p>
          <a:p>
            <a:pPr lvl="1"/>
            <a:r>
              <a:rPr lang="en-US" sz="1900" b="1" dirty="0">
                <a:solidFill>
                  <a:schemeClr val="accent4">
                    <a:lumMod val="75000"/>
                  </a:schemeClr>
                </a:solidFill>
                <a:latin typeface="Calibri" panose="020F0502020204030204" pitchFamily="34" charset="0"/>
                <a:cs typeface="Calibri" panose="020F0502020204030204" pitchFamily="34" charset="0"/>
              </a:rPr>
              <a:t>Cluster 1:</a:t>
            </a:r>
            <a:r>
              <a:rPr lang="en-US" sz="1900" dirty="0">
                <a:latin typeface="Calibri" panose="020F0502020204030204" pitchFamily="34" charset="0"/>
                <a:cs typeface="Calibri" panose="020F0502020204030204" pitchFamily="34" charset="0"/>
              </a:rPr>
              <a:t> The neighborhood in this cluster are suitable for those who like a scenic surroundings with park, and natural landscapes with low crime rate (shooting incidents), and moderate population with slightly higher age group.</a:t>
            </a:r>
          </a:p>
          <a:p>
            <a:pPr lvl="1"/>
            <a:r>
              <a:rPr lang="en-US" sz="1900" b="1" dirty="0">
                <a:solidFill>
                  <a:srgbClr val="FF0000"/>
                </a:solidFill>
                <a:latin typeface="Calibri" panose="020F0502020204030204" pitchFamily="34" charset="0"/>
                <a:cs typeface="Calibri" panose="020F0502020204030204" pitchFamily="34" charset="0"/>
              </a:rPr>
              <a:t>Cluster 2:</a:t>
            </a:r>
            <a:r>
              <a:rPr lang="en-US" sz="1900" dirty="0">
                <a:latin typeface="Calibri" panose="020F0502020204030204" pitchFamily="34" charset="0"/>
                <a:cs typeface="Calibri" panose="020F0502020204030204" pitchFamily="34" charset="0"/>
              </a:rPr>
              <a:t> The neighborhood in this cluster involves high shooting incidents, lower age group individuals, high population, with lot of restaurants and shopping complexes.</a:t>
            </a:r>
          </a:p>
          <a:p>
            <a:pPr lvl="1"/>
            <a:r>
              <a:rPr lang="en-US" sz="1900" b="1" dirty="0">
                <a:solidFill>
                  <a:srgbClr val="C00000"/>
                </a:solidFill>
                <a:latin typeface="Calibri" panose="020F0502020204030204" pitchFamily="34" charset="0"/>
                <a:cs typeface="Calibri" panose="020F0502020204030204" pitchFamily="34" charset="0"/>
              </a:rPr>
              <a:t>Cluster 3:</a:t>
            </a:r>
            <a:r>
              <a:rPr lang="en-US" sz="1900" dirty="0">
                <a:latin typeface="Calibri" panose="020F0502020204030204" pitchFamily="34" charset="0"/>
                <a:cs typeface="Calibri" panose="020F0502020204030204" pitchFamily="34" charset="0"/>
              </a:rPr>
              <a:t> The neighborhood in this cluster involves moderately high shooting incidents, second lower age group individuals in the cluster, high population, with lot of restaurants and other businesses.</a:t>
            </a:r>
          </a:p>
          <a:p>
            <a:pPr lvl="1"/>
            <a:r>
              <a:rPr lang="en-US" sz="1900" b="1" dirty="0">
                <a:solidFill>
                  <a:srgbClr val="00B050"/>
                </a:solidFill>
                <a:latin typeface="Calibri" panose="020F0502020204030204" pitchFamily="34" charset="0"/>
                <a:cs typeface="Calibri" panose="020F0502020204030204" pitchFamily="34" charset="0"/>
              </a:rPr>
              <a:t>Cluster 4:</a:t>
            </a:r>
            <a:r>
              <a:rPr lang="en-US" sz="1900" dirty="0">
                <a:latin typeface="Calibri" panose="020F0502020204030204" pitchFamily="34" charset="0"/>
                <a:cs typeface="Calibri" panose="020F0502020204030204" pitchFamily="34" charset="0"/>
              </a:rPr>
              <a:t> The neighborhood in this cluster are suitable for those who like restaurants involving different cuisines, health clubs, seeking safe, and low crime rate (shooting incidents), and very low population density with slightly higher age group individuals</a:t>
            </a:r>
          </a:p>
          <a:p>
            <a:r>
              <a:rPr lang="en-US" sz="2400" dirty="0">
                <a:latin typeface="Calibri" panose="020F0502020204030204" pitchFamily="34" charset="0"/>
                <a:cs typeface="Calibri" panose="020F0502020204030204" pitchFamily="34" charset="0"/>
              </a:rPr>
              <a:t>As illustrated in this short exercise, with additional data one can create more meaningful clusters to place relocating people in suitable clusters to help narrow down their search. In that sense, this is a capstone project and a small proof of concept demonstrating the feasibility of this kind of idea.</a:t>
            </a:r>
          </a:p>
        </p:txBody>
      </p:sp>
      <p:sp>
        <p:nvSpPr>
          <p:cNvPr id="4" name="Slide Number Placeholder 3">
            <a:extLst>
              <a:ext uri="{FF2B5EF4-FFF2-40B4-BE49-F238E27FC236}">
                <a16:creationId xmlns:a16="http://schemas.microsoft.com/office/drawing/2014/main" id="{3635CB6A-0DFD-469C-A0D9-E26E5118E120}"/>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040782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84BD-E90B-44A0-A3C3-BB70E2C3B82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E74619C-F886-482B-A9D8-999ABDE961AC}"/>
              </a:ext>
            </a:extLst>
          </p:cNvPr>
          <p:cNvSpPr>
            <a:spLocks noGrp="1"/>
          </p:cNvSpPr>
          <p:nvPr>
            <p:ph idx="1"/>
          </p:nvPr>
        </p:nvSpPr>
        <p:spPr>
          <a:xfrm>
            <a:off x="538480" y="1290320"/>
            <a:ext cx="11216640" cy="4968240"/>
          </a:xfrm>
        </p:spPr>
        <p:txBody>
          <a:bodyPr anchor="t">
            <a:normAutofit/>
          </a:bodyPr>
          <a:lstStyle/>
          <a:p>
            <a:r>
              <a:rPr lang="en-US" sz="2000" dirty="0"/>
              <a:t>Adding more datasets to the study will help bring out additional features and criteria</a:t>
            </a:r>
          </a:p>
          <a:p>
            <a:pPr lvl="1"/>
            <a:r>
              <a:rPr lang="en-US" sz="1700" dirty="0"/>
              <a:t>As an example, adding more crime related datasets like burglary etc. in addition to just shooting incidents </a:t>
            </a:r>
          </a:p>
          <a:p>
            <a:pPr lvl="1"/>
            <a:r>
              <a:rPr lang="en-US" sz="1700" dirty="0"/>
              <a:t>Adding more dataset related to people of special needs</a:t>
            </a:r>
          </a:p>
          <a:p>
            <a:pPr lvl="1"/>
            <a:r>
              <a:rPr lang="en-US" sz="1700" dirty="0"/>
              <a:t>Adding features related to senior / adult assisted living </a:t>
            </a:r>
          </a:p>
          <a:p>
            <a:r>
              <a:rPr lang="en-US" sz="2000" dirty="0"/>
              <a:t>Adding more features will also help form better, and more meaningful clusters</a:t>
            </a:r>
          </a:p>
          <a:p>
            <a:r>
              <a:rPr lang="en-US" sz="2000" dirty="0"/>
              <a:t>Expanding the region to include larger area, adding more zip codes could help form larger, and possibly better clusters</a:t>
            </a:r>
          </a:p>
          <a:p>
            <a:r>
              <a:rPr lang="en-US" sz="2000" dirty="0"/>
              <a:t>The same concept can be extended to include epidemic / outbreak related incidents which would be particularly helpful during a pandemic such as Covid-19</a:t>
            </a:r>
          </a:p>
          <a:p>
            <a:r>
              <a:rPr lang="en-US" sz="2000" dirty="0"/>
              <a:t>The same concept can be extended to help people who travel for vacation by taking the interests of people and combining transportation related data</a:t>
            </a:r>
          </a:p>
          <a:p>
            <a:endParaRPr lang="en-US" sz="2000" dirty="0"/>
          </a:p>
        </p:txBody>
      </p:sp>
      <p:sp>
        <p:nvSpPr>
          <p:cNvPr id="5" name="Slide Number Placeholder 4">
            <a:extLst>
              <a:ext uri="{FF2B5EF4-FFF2-40B4-BE49-F238E27FC236}">
                <a16:creationId xmlns:a16="http://schemas.microsoft.com/office/drawing/2014/main" id="{73BA3427-05AD-47AA-AEF6-0DB5710CC79B}"/>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85870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2624-6627-4BF7-8755-41A908B315B2}"/>
              </a:ext>
            </a:extLst>
          </p:cNvPr>
          <p:cNvSpPr>
            <a:spLocks noGrp="1"/>
          </p:cNvSpPr>
          <p:nvPr>
            <p:ph type="title"/>
          </p:nvPr>
        </p:nvSpPr>
        <p:spPr>
          <a:xfrm>
            <a:off x="426720" y="333502"/>
            <a:ext cx="11328400" cy="591058"/>
          </a:xfrm>
        </p:spPr>
        <p:txBody>
          <a:bodyPr/>
          <a:lstStyle/>
          <a:p>
            <a:r>
              <a:rPr lang="en-US" dirty="0"/>
              <a:t>Data sources</a:t>
            </a:r>
          </a:p>
        </p:txBody>
      </p:sp>
      <p:sp>
        <p:nvSpPr>
          <p:cNvPr id="3" name="Content Placeholder 2">
            <a:extLst>
              <a:ext uri="{FF2B5EF4-FFF2-40B4-BE49-F238E27FC236}">
                <a16:creationId xmlns:a16="http://schemas.microsoft.com/office/drawing/2014/main" id="{BFBA7BB2-D80A-4E0E-A591-813AAC5DAB7D}"/>
              </a:ext>
            </a:extLst>
          </p:cNvPr>
          <p:cNvSpPr>
            <a:spLocks noGrp="1"/>
          </p:cNvSpPr>
          <p:nvPr>
            <p:ph idx="1"/>
          </p:nvPr>
        </p:nvSpPr>
        <p:spPr>
          <a:xfrm>
            <a:off x="238760" y="924560"/>
            <a:ext cx="11714480" cy="5628640"/>
          </a:xfrm>
        </p:spPr>
        <p:txBody>
          <a:bodyPr anchor="t">
            <a:normAutofit/>
          </a:bodyPr>
          <a:lstStyle/>
          <a:p>
            <a:r>
              <a:rPr lang="en-US" sz="1800" dirty="0">
                <a:latin typeface="Calibri" panose="020F0502020204030204" pitchFamily="34" charset="0"/>
                <a:cs typeface="Calibri" panose="020F0502020204030204" pitchFamily="34" charset="0"/>
              </a:rPr>
              <a:t>The data for this study includes factors that affect one’s choice of living in a certain area (the area being Los Angeles for this study)</a:t>
            </a:r>
          </a:p>
          <a:p>
            <a:r>
              <a:rPr lang="en-US" sz="1800" dirty="0">
                <a:latin typeface="Calibri" panose="020F0502020204030204" pitchFamily="34" charset="0"/>
                <a:cs typeface="Calibri" panose="020F0502020204030204" pitchFamily="34" charset="0"/>
              </a:rPr>
              <a:t>The variables used for clustering are population, number of household, size of the household, median age, shooting incidents involving human, shooting incidents involving animals, top 4 most common venues of that </a:t>
            </a:r>
            <a:r>
              <a:rPr lang="en-US" sz="1800" dirty="0" err="1">
                <a:latin typeface="Calibri" panose="020F0502020204030204" pitchFamily="34" charset="0"/>
                <a:cs typeface="Calibri" panose="020F0502020204030204" pitchFamily="34" charset="0"/>
              </a:rPr>
              <a:t>neighbourhood</a:t>
            </a:r>
            <a:r>
              <a:rPr lang="en-US" sz="1800" dirty="0">
                <a:latin typeface="Calibri" panose="020F0502020204030204" pitchFamily="34" charset="0"/>
                <a:cs typeface="Calibri" panose="020F0502020204030204" pitchFamily="34" charset="0"/>
              </a:rPr>
              <a:t> – all by zip codes</a:t>
            </a:r>
          </a:p>
          <a:p>
            <a:r>
              <a:rPr lang="en-US" sz="1800" dirty="0">
                <a:latin typeface="Calibri" panose="020F0502020204030204" pitchFamily="34" charset="0"/>
                <a:cs typeface="Calibri" panose="020F0502020204030204" pitchFamily="34" charset="0"/>
              </a:rPr>
              <a:t>Zip code information:</a:t>
            </a:r>
          </a:p>
          <a:p>
            <a:pPr lvl="1"/>
            <a:r>
              <a:rPr lang="en-US" sz="1600" dirty="0">
                <a:latin typeface="Calibri" panose="020F0502020204030204" pitchFamily="34" charset="0"/>
                <a:cs typeface="Calibri" panose="020F0502020204030204" pitchFamily="34" charset="0"/>
                <a:hlinkClick r:id="rId2"/>
              </a:rPr>
              <a:t>https://namecensus.com/igapo/zip_codes/counties/alpha/Los Angeles County-California1.html</a:t>
            </a:r>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hlinkClick r:id="rId2"/>
              </a:rPr>
              <a:t>https://namecensus.com/igapo/zip_codes/counties/alpha/Los%20Angeles%20County-California1.html</a:t>
            </a:r>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hlinkClick r:id="rId3"/>
              </a:rPr>
              <a:t>http://download.geonames.org/export/zip/</a:t>
            </a:r>
            <a:r>
              <a:rPr lang="en-US" sz="1600" dirty="0">
                <a:latin typeface="Calibri" panose="020F0502020204030204" pitchFamily="34" charset="0"/>
                <a:cs typeface="Calibri" panose="020F0502020204030204" pitchFamily="34" charset="0"/>
              </a:rPr>
              <a:t> (downloaded the USZipcodes.zip)</a:t>
            </a:r>
          </a:p>
          <a:p>
            <a:r>
              <a:rPr lang="en-US" sz="1800" dirty="0">
                <a:latin typeface="Calibri" panose="020F0502020204030204" pitchFamily="34" charset="0"/>
                <a:cs typeface="Calibri" panose="020F0502020204030204" pitchFamily="34" charset="0"/>
              </a:rPr>
              <a:t>Census: </a:t>
            </a:r>
            <a:r>
              <a:rPr lang="en-US" sz="1600" dirty="0">
                <a:latin typeface="Calibri" panose="020F0502020204030204" pitchFamily="34" charset="0"/>
                <a:cs typeface="Calibri" panose="020F0502020204030204" pitchFamily="34" charset="0"/>
                <a:hlinkClick r:id="rId4"/>
              </a:rPr>
              <a:t>https://catalog.data.gov/dataset/2010-census-populations-by-zip-code</a:t>
            </a:r>
            <a:endParaRPr lang="en-US" sz="16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Population by Zip codes: </a:t>
            </a:r>
            <a:r>
              <a:rPr lang="en-US" dirty="0">
                <a:latin typeface="Calibri" panose="020F0502020204030204" pitchFamily="34" charset="0"/>
                <a:cs typeface="Calibri" panose="020F0502020204030204" pitchFamily="34" charset="0"/>
                <a:hlinkClick r:id="rId5"/>
              </a:rPr>
              <a:t>https://www.zip-codes.com/city/ca-los-angeles.asp</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Latitude / Longitude: "</a:t>
            </a:r>
            <a:r>
              <a:rPr lang="en-US" dirty="0">
                <a:latin typeface="Calibri" panose="020F0502020204030204" pitchFamily="34" charset="0"/>
                <a:cs typeface="Calibri" panose="020F0502020204030204" pitchFamily="34" charset="0"/>
                <a:hlinkClick r:id="rId6"/>
              </a:rPr>
              <a:t>https://gist.githubusercontent.com/</a:t>
            </a:r>
            <a:r>
              <a:rPr lang="en-US" dirty="0" err="1">
                <a:latin typeface="Calibri" panose="020F0502020204030204" pitchFamily="34" charset="0"/>
                <a:cs typeface="Calibri" panose="020F0502020204030204" pitchFamily="34" charset="0"/>
                <a:hlinkClick r:id="rId6"/>
              </a:rPr>
              <a:t>erichurst</a:t>
            </a:r>
            <a:r>
              <a:rPr lang="en-US" dirty="0">
                <a:latin typeface="Calibri" panose="020F0502020204030204" pitchFamily="34" charset="0"/>
                <a:cs typeface="Calibri" panose="020F0502020204030204" pitchFamily="34" charset="0"/>
                <a:hlinkClick r:id="rId6"/>
              </a:rPr>
              <a:t>/7882666/raw/5bdc46db47d9515269ab12ed6fb2850377fd869e/US%2520Zip%2520Codes%2520from%25202013%2520Government%2520Data</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Shooting Incidents: </a:t>
            </a:r>
            <a:r>
              <a:rPr lang="en-US" dirty="0">
                <a:latin typeface="Calibri" panose="020F0502020204030204" pitchFamily="34" charset="0"/>
                <a:cs typeface="Calibri" panose="020F0502020204030204" pitchFamily="34" charset="0"/>
                <a:hlinkClick r:id="rId7"/>
              </a:rPr>
              <a:t>https://data.lacounty.gov/Criminal/All-Shooting-Incidents-for-Deputy-Involved-Shootin/d5zc-33fr</a:t>
            </a: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821530D-4CCF-4FF1-B10C-CE4EC1990E46}"/>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93811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169E-93BC-44C7-B386-90CD7C18837B}"/>
              </a:ext>
            </a:extLst>
          </p:cNvPr>
          <p:cNvSpPr>
            <a:spLocks noGrp="1"/>
          </p:cNvSpPr>
          <p:nvPr>
            <p:ph type="title"/>
          </p:nvPr>
        </p:nvSpPr>
        <p:spPr/>
        <p:txBody>
          <a:bodyPr/>
          <a:lstStyle/>
          <a:p>
            <a:r>
              <a:rPr lang="en-US" dirty="0"/>
              <a:t>Data preparation and cleansing</a:t>
            </a:r>
          </a:p>
        </p:txBody>
      </p:sp>
      <p:sp>
        <p:nvSpPr>
          <p:cNvPr id="3" name="Content Placeholder 2">
            <a:extLst>
              <a:ext uri="{FF2B5EF4-FFF2-40B4-BE49-F238E27FC236}">
                <a16:creationId xmlns:a16="http://schemas.microsoft.com/office/drawing/2014/main" id="{9F5665AE-FB8A-4788-9FA9-EF6305FA438C}"/>
              </a:ext>
            </a:extLst>
          </p:cNvPr>
          <p:cNvSpPr>
            <a:spLocks noGrp="1"/>
          </p:cNvSpPr>
          <p:nvPr>
            <p:ph idx="1"/>
          </p:nvPr>
        </p:nvSpPr>
        <p:spPr>
          <a:xfrm>
            <a:off x="426720" y="1320800"/>
            <a:ext cx="6451600" cy="5120640"/>
          </a:xfrm>
        </p:spPr>
        <p:txBody>
          <a:bodyPr anchor="t">
            <a:normAutofit/>
          </a:bodyPr>
          <a:lstStyle/>
          <a:p>
            <a:r>
              <a:rPr lang="en-US" dirty="0">
                <a:latin typeface="Calibri" panose="020F0502020204030204" pitchFamily="34" charset="0"/>
                <a:cs typeface="Calibri" panose="020F0502020204030204" pitchFamily="34" charset="0"/>
              </a:rPr>
              <a:t>Data is cleansed to remove duplicates, missing values etc.</a:t>
            </a:r>
          </a:p>
          <a:p>
            <a:r>
              <a:rPr lang="en-US" dirty="0">
                <a:latin typeface="Calibri" panose="020F0502020204030204" pitchFamily="34" charset="0"/>
                <a:cs typeface="Calibri" panose="020F0502020204030204" pitchFamily="34" charset="0"/>
              </a:rPr>
              <a:t>Missing values are sourced / substituted from other data sources from across the Internet to construct a complete dataset</a:t>
            </a:r>
          </a:p>
          <a:p>
            <a:r>
              <a:rPr lang="en-US" dirty="0">
                <a:latin typeface="Calibri" panose="020F0502020204030204" pitchFamily="34" charset="0"/>
                <a:cs typeface="Calibri" panose="020F0502020204030204" pitchFamily="34" charset="0"/>
              </a:rPr>
              <a:t>Venue information was added (using Foursquare APIs)</a:t>
            </a:r>
          </a:p>
          <a:p>
            <a:r>
              <a:rPr lang="en-US" dirty="0">
                <a:latin typeface="Calibri" panose="020F0502020204030204" pitchFamily="34" charset="0"/>
                <a:cs typeface="Calibri" panose="020F0502020204030204" pitchFamily="34" charset="0"/>
              </a:rPr>
              <a:t>Shooting incidents are added using a crime incident database. Since not all shootings are equal –</a:t>
            </a:r>
          </a:p>
          <a:p>
            <a:pPr lvl="1"/>
            <a:r>
              <a:rPr lang="en-US" dirty="0">
                <a:latin typeface="Calibri" panose="020F0502020204030204" pitchFamily="34" charset="0"/>
                <a:cs typeface="Calibri" panose="020F0502020204030204" pitchFamily="34" charset="0"/>
              </a:rPr>
              <a:t>Animal related shootings are used as a single feature / variable: Those who see risk in living in a </a:t>
            </a:r>
            <a:r>
              <a:rPr lang="en-US" dirty="0" err="1">
                <a:latin typeface="Calibri" panose="020F0502020204030204" pitchFamily="34" charset="0"/>
                <a:cs typeface="Calibri" panose="020F0502020204030204" pitchFamily="34" charset="0"/>
              </a:rPr>
              <a:t>neighbourhood</a:t>
            </a:r>
            <a:r>
              <a:rPr lang="en-US" dirty="0">
                <a:latin typeface="Calibri" panose="020F0502020204030204" pitchFamily="34" charset="0"/>
                <a:cs typeface="Calibri" panose="020F0502020204030204" pitchFamily="34" charset="0"/>
              </a:rPr>
              <a:t> with lot of wild animals may prefer to avoid those neighborhoods that involve high animal sightings and shootings</a:t>
            </a:r>
          </a:p>
          <a:p>
            <a:pPr lvl="1"/>
            <a:r>
              <a:rPr lang="en-US" dirty="0">
                <a:latin typeface="Calibri" panose="020F0502020204030204" pitchFamily="34" charset="0"/>
                <a:cs typeface="Calibri" panose="020F0502020204030204" pitchFamily="34" charset="0"/>
              </a:rPr>
              <a:t>Non Animal related, but shooting incidents of concern: These include any kind of shooting, including warning shots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Shootings causing hit / human injury</a:t>
            </a:r>
          </a:p>
          <a:p>
            <a:r>
              <a:rPr lang="en-US" dirty="0">
                <a:latin typeface="Calibri" panose="020F0502020204030204" pitchFamily="34" charset="0"/>
                <a:cs typeface="Calibri" panose="020F0502020204030204" pitchFamily="34" charset="0"/>
              </a:rPr>
              <a:t>As shown in the chart, there have been significant number of shooting incidents in a given year</a:t>
            </a:r>
          </a:p>
          <a:p>
            <a:endParaRPr lang="en-US" dirty="0">
              <a:latin typeface="Calibri" panose="020F0502020204030204" pitchFamily="34" charset="0"/>
              <a:cs typeface="Calibri" panose="020F0502020204030204" pitchFamily="34" charset="0"/>
            </a:endParaRPr>
          </a:p>
        </p:txBody>
      </p:sp>
      <p:pic>
        <p:nvPicPr>
          <p:cNvPr id="5" name="Picture 4" descr="A picture containing drawing&#10;&#10;Description automatically generated">
            <a:extLst>
              <a:ext uri="{FF2B5EF4-FFF2-40B4-BE49-F238E27FC236}">
                <a16:creationId xmlns:a16="http://schemas.microsoft.com/office/drawing/2014/main" id="{EB76A38E-29C5-4067-94F9-33E804C85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160" y="578065"/>
            <a:ext cx="4102177" cy="5946433"/>
          </a:xfrm>
          <a:prstGeom prst="rect">
            <a:avLst/>
          </a:prstGeom>
        </p:spPr>
      </p:pic>
      <p:sp>
        <p:nvSpPr>
          <p:cNvPr id="6" name="Slide Number Placeholder 5">
            <a:extLst>
              <a:ext uri="{FF2B5EF4-FFF2-40B4-BE49-F238E27FC236}">
                <a16:creationId xmlns:a16="http://schemas.microsoft.com/office/drawing/2014/main" id="{9341FD48-2AEC-46BE-8AF2-DC0581328CDC}"/>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05621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6ABB84-E7B8-4B45-9021-69911A99B811}"/>
              </a:ext>
            </a:extLst>
          </p:cNvPr>
          <p:cNvSpPr txBox="1"/>
          <p:nvPr/>
        </p:nvSpPr>
        <p:spPr>
          <a:xfrm>
            <a:off x="839475" y="2546819"/>
            <a:ext cx="1168923" cy="307777"/>
          </a:xfrm>
          <a:prstGeom prst="rect">
            <a:avLst/>
          </a:prstGeom>
          <a:solidFill>
            <a:schemeClr val="accent3">
              <a:lumMod val="75000"/>
            </a:schemeClr>
          </a:solid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Zipcode City</a:t>
            </a:r>
          </a:p>
        </p:txBody>
      </p:sp>
      <p:sp>
        <p:nvSpPr>
          <p:cNvPr id="5" name="TextBox 4">
            <a:extLst>
              <a:ext uri="{FF2B5EF4-FFF2-40B4-BE49-F238E27FC236}">
                <a16:creationId xmlns:a16="http://schemas.microsoft.com/office/drawing/2014/main" id="{DD973B03-17CD-40DF-8012-39C9A8A16056}"/>
              </a:ext>
            </a:extLst>
          </p:cNvPr>
          <p:cNvSpPr txBox="1"/>
          <p:nvPr/>
        </p:nvSpPr>
        <p:spPr>
          <a:xfrm>
            <a:off x="4805022" y="1752318"/>
            <a:ext cx="2472964" cy="1384995"/>
          </a:xfrm>
          <a:prstGeom prst="rect">
            <a:avLst/>
          </a:prstGeom>
          <a:solidFill>
            <a:schemeClr val="accent3">
              <a:lumMod val="75000"/>
            </a:schemeClr>
          </a:solid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Zipcode</a:t>
            </a:r>
          </a:p>
          <a:p>
            <a:r>
              <a:rPr lang="en-US" sz="1400" dirty="0">
                <a:solidFill>
                  <a:schemeClr val="bg1"/>
                </a:solidFill>
                <a:latin typeface="Calibri" panose="020F0502020204030204" pitchFamily="34" charset="0"/>
                <a:cs typeface="Calibri" panose="020F0502020204030204" pitchFamily="34" charset="0"/>
              </a:rPr>
              <a:t>Population</a:t>
            </a:r>
          </a:p>
          <a:p>
            <a:r>
              <a:rPr lang="en-US" sz="1400" dirty="0">
                <a:solidFill>
                  <a:schemeClr val="bg1"/>
                </a:solidFill>
                <a:latin typeface="Calibri" panose="020F0502020204030204" pitchFamily="34" charset="0"/>
                <a:cs typeface="Calibri" panose="020F0502020204030204" pitchFamily="34" charset="0"/>
              </a:rPr>
              <a:t>Median Age Total Males</a:t>
            </a:r>
          </a:p>
          <a:p>
            <a:r>
              <a:rPr lang="en-US" sz="1400" dirty="0">
                <a:solidFill>
                  <a:schemeClr val="bg1"/>
                </a:solidFill>
                <a:latin typeface="Calibri" panose="020F0502020204030204" pitchFamily="34" charset="0"/>
                <a:cs typeface="Calibri" panose="020F0502020204030204" pitchFamily="34" charset="0"/>
              </a:rPr>
              <a:t>Total Females</a:t>
            </a:r>
          </a:p>
          <a:p>
            <a:r>
              <a:rPr lang="en-US" sz="1400" dirty="0">
                <a:solidFill>
                  <a:schemeClr val="bg1"/>
                </a:solidFill>
                <a:latin typeface="Calibri" panose="020F0502020204030204" pitchFamily="34" charset="0"/>
                <a:cs typeface="Calibri" panose="020F0502020204030204" pitchFamily="34" charset="0"/>
              </a:rPr>
              <a:t>Total Households</a:t>
            </a:r>
          </a:p>
          <a:p>
            <a:r>
              <a:rPr lang="en-US" sz="1400" dirty="0">
                <a:solidFill>
                  <a:schemeClr val="bg1"/>
                </a:solidFill>
                <a:latin typeface="Calibri" panose="020F0502020204030204" pitchFamily="34" charset="0"/>
                <a:cs typeface="Calibri" panose="020F0502020204030204" pitchFamily="34" charset="0"/>
              </a:rPr>
              <a:t>Average Household Size</a:t>
            </a:r>
          </a:p>
        </p:txBody>
      </p:sp>
      <p:sp>
        <p:nvSpPr>
          <p:cNvPr id="8" name="TextBox 7">
            <a:extLst>
              <a:ext uri="{FF2B5EF4-FFF2-40B4-BE49-F238E27FC236}">
                <a16:creationId xmlns:a16="http://schemas.microsoft.com/office/drawing/2014/main" id="{A01409D6-7EDD-4C4B-B422-0B34A747DE11}"/>
              </a:ext>
            </a:extLst>
          </p:cNvPr>
          <p:cNvSpPr txBox="1"/>
          <p:nvPr/>
        </p:nvSpPr>
        <p:spPr>
          <a:xfrm>
            <a:off x="2487598" y="2249097"/>
            <a:ext cx="1168923" cy="738664"/>
          </a:xfrm>
          <a:prstGeom prst="rect">
            <a:avLst/>
          </a:prstGeom>
          <a:solidFill>
            <a:schemeClr val="accent3">
              <a:lumMod val="75000"/>
            </a:schemeClr>
          </a:solid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Zipcode</a:t>
            </a:r>
          </a:p>
          <a:p>
            <a:r>
              <a:rPr lang="en-US" sz="1400" dirty="0">
                <a:solidFill>
                  <a:schemeClr val="bg1"/>
                </a:solidFill>
                <a:latin typeface="Calibri" panose="020F0502020204030204" pitchFamily="34" charset="0"/>
                <a:cs typeface="Calibri" panose="020F0502020204030204" pitchFamily="34" charset="0"/>
              </a:rPr>
              <a:t>Latitude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Longitude</a:t>
            </a:r>
          </a:p>
        </p:txBody>
      </p:sp>
      <p:sp>
        <p:nvSpPr>
          <p:cNvPr id="9" name="TextBox 8">
            <a:extLst>
              <a:ext uri="{FF2B5EF4-FFF2-40B4-BE49-F238E27FC236}">
                <a16:creationId xmlns:a16="http://schemas.microsoft.com/office/drawing/2014/main" id="{564F4C91-8D80-4996-BC0F-937315990C15}"/>
              </a:ext>
            </a:extLst>
          </p:cNvPr>
          <p:cNvSpPr txBox="1"/>
          <p:nvPr/>
        </p:nvSpPr>
        <p:spPr>
          <a:xfrm>
            <a:off x="8774858" y="809114"/>
            <a:ext cx="2472964" cy="2462213"/>
          </a:xfrm>
          <a:prstGeom prst="rect">
            <a:avLst/>
          </a:prstGeom>
          <a:solidFill>
            <a:schemeClr val="accent3">
              <a:lumMod val="75000"/>
            </a:schemeClr>
          </a:solid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Shooting Incident Type Shooting Incident Date Shooting Incident Location City State 	</a:t>
            </a:r>
          </a:p>
          <a:p>
            <a:r>
              <a:rPr lang="en-US" sz="1400" dirty="0">
                <a:solidFill>
                  <a:schemeClr val="bg1"/>
                </a:solidFill>
                <a:latin typeface="Calibri" panose="020F0502020204030204" pitchFamily="34" charset="0"/>
                <a:cs typeface="Calibri" panose="020F0502020204030204" pitchFamily="34" charset="0"/>
              </a:rPr>
              <a:t>Zip 	</a:t>
            </a:r>
          </a:p>
          <a:p>
            <a:r>
              <a:rPr lang="en-US" sz="1400" dirty="0">
                <a:solidFill>
                  <a:schemeClr val="bg1"/>
                </a:solidFill>
                <a:latin typeface="Calibri" panose="020F0502020204030204" pitchFamily="34" charset="0"/>
                <a:cs typeface="Calibri" panose="020F0502020204030204" pitchFamily="34" charset="0"/>
              </a:rPr>
              <a:t>Reporting District 	</a:t>
            </a:r>
          </a:p>
          <a:p>
            <a:r>
              <a:rPr lang="en-US" sz="1400" dirty="0">
                <a:solidFill>
                  <a:schemeClr val="bg1"/>
                </a:solidFill>
                <a:latin typeface="Calibri" panose="020F0502020204030204" pitchFamily="34" charset="0"/>
                <a:cs typeface="Calibri" panose="020F0502020204030204" pitchFamily="34" charset="0"/>
              </a:rPr>
              <a:t>Geo Location 	</a:t>
            </a:r>
          </a:p>
          <a:p>
            <a:r>
              <a:rPr lang="en-US" sz="1400" dirty="0">
                <a:solidFill>
                  <a:schemeClr val="bg1"/>
                </a:solidFill>
                <a:latin typeface="Calibri" panose="020F0502020204030204" pitchFamily="34" charset="0"/>
                <a:cs typeface="Calibri" panose="020F0502020204030204" pitchFamily="34" charset="0"/>
              </a:rPr>
              <a:t>Handling Unit ID 	</a:t>
            </a:r>
          </a:p>
          <a:p>
            <a:r>
              <a:rPr lang="en-US" sz="1400" dirty="0">
                <a:solidFill>
                  <a:schemeClr val="bg1"/>
                </a:solidFill>
                <a:latin typeface="Calibri" panose="020F0502020204030204" pitchFamily="34" charset="0"/>
                <a:cs typeface="Calibri" panose="020F0502020204030204" pitchFamily="34" charset="0"/>
              </a:rPr>
              <a:t>Handling Unit Name Approximate Latitude Approximate Longitude</a:t>
            </a:r>
          </a:p>
        </p:txBody>
      </p:sp>
      <p:cxnSp>
        <p:nvCxnSpPr>
          <p:cNvPr id="16" name="Connector: Elbow 15">
            <a:extLst>
              <a:ext uri="{FF2B5EF4-FFF2-40B4-BE49-F238E27FC236}">
                <a16:creationId xmlns:a16="http://schemas.microsoft.com/office/drawing/2014/main" id="{63503139-C1E3-466E-A635-9F9E4CF42242}"/>
              </a:ext>
            </a:extLst>
          </p:cNvPr>
          <p:cNvCxnSpPr>
            <a:cxnSpLocks/>
            <a:stCxn id="41" idx="1"/>
            <a:endCxn id="40" idx="1"/>
          </p:cNvCxnSpPr>
          <p:nvPr/>
        </p:nvCxnSpPr>
        <p:spPr>
          <a:xfrm rot="10800000" flipH="1">
            <a:off x="564353" y="2409047"/>
            <a:ext cx="1581759" cy="255548"/>
          </a:xfrm>
          <a:prstGeom prst="bentConnector3">
            <a:avLst>
              <a:gd name="adj1" fmla="val -14452"/>
            </a:avLst>
          </a:prstGeom>
          <a:ln w="2857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3AAAA0EF-F814-4FE4-A518-936F814A41B3}"/>
              </a:ext>
            </a:extLst>
          </p:cNvPr>
          <p:cNvCxnSpPr>
            <a:cxnSpLocks/>
            <a:stCxn id="40" idx="0"/>
            <a:endCxn id="39" idx="1"/>
          </p:cNvCxnSpPr>
          <p:nvPr/>
        </p:nvCxnSpPr>
        <p:spPr>
          <a:xfrm rot="5400000" flipH="1" flipV="1">
            <a:off x="3303644" y="992512"/>
            <a:ext cx="259004" cy="2161539"/>
          </a:xfrm>
          <a:prstGeom prst="bentConnector2">
            <a:avLst/>
          </a:prstGeom>
          <a:ln w="2857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9BDCCC6-9B64-48F5-8ABD-43B9B3A9CD8E}"/>
              </a:ext>
            </a:extLst>
          </p:cNvPr>
          <p:cNvCxnSpPr>
            <a:cxnSpLocks/>
            <a:stCxn id="39" idx="0"/>
            <a:endCxn id="42" idx="0"/>
          </p:cNvCxnSpPr>
          <p:nvPr/>
        </p:nvCxnSpPr>
        <p:spPr>
          <a:xfrm rot="5400000" flipH="1" flipV="1">
            <a:off x="6613837" y="-266784"/>
            <a:ext cx="110642" cy="3897956"/>
          </a:xfrm>
          <a:prstGeom prst="bentConnector3">
            <a:avLst>
              <a:gd name="adj1" fmla="val 306612"/>
            </a:avLst>
          </a:prstGeom>
          <a:ln w="28575">
            <a:solidFill>
              <a:srgbClr val="FFC000"/>
            </a:solidFill>
            <a:tailEnd type="none"/>
          </a:ln>
        </p:spPr>
        <p:style>
          <a:lnRef idx="1">
            <a:schemeClr val="accent1"/>
          </a:lnRef>
          <a:fillRef idx="0">
            <a:schemeClr val="accent1"/>
          </a:fillRef>
          <a:effectRef idx="0">
            <a:schemeClr val="accent1"/>
          </a:effectRef>
          <a:fontRef idx="minor">
            <a:schemeClr val="tx1"/>
          </a:fontRef>
        </p:style>
      </p:cxnSp>
      <p:pic>
        <p:nvPicPr>
          <p:cNvPr id="39" name="Graphic 38" descr="Key">
            <a:extLst>
              <a:ext uri="{FF2B5EF4-FFF2-40B4-BE49-F238E27FC236}">
                <a16:creationId xmlns:a16="http://schemas.microsoft.com/office/drawing/2014/main" id="{CD6A7CFC-DE7E-4BA3-BE7C-3B02513CDD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3916" y="1737515"/>
            <a:ext cx="412527" cy="412527"/>
          </a:xfrm>
          <a:prstGeom prst="rect">
            <a:avLst/>
          </a:prstGeom>
        </p:spPr>
      </p:pic>
      <p:pic>
        <p:nvPicPr>
          <p:cNvPr id="40" name="Graphic 39" descr="Key">
            <a:extLst>
              <a:ext uri="{FF2B5EF4-FFF2-40B4-BE49-F238E27FC236}">
                <a16:creationId xmlns:a16="http://schemas.microsoft.com/office/drawing/2014/main" id="{42969663-9964-4C86-A7E5-075AF433D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6113" y="2202783"/>
            <a:ext cx="412527" cy="412527"/>
          </a:xfrm>
          <a:prstGeom prst="rect">
            <a:avLst/>
          </a:prstGeom>
        </p:spPr>
      </p:pic>
      <p:pic>
        <p:nvPicPr>
          <p:cNvPr id="41" name="Graphic 40" descr="Key">
            <a:extLst>
              <a:ext uri="{FF2B5EF4-FFF2-40B4-BE49-F238E27FC236}">
                <a16:creationId xmlns:a16="http://schemas.microsoft.com/office/drawing/2014/main" id="{5FCED5EC-96C5-448E-9044-7268BC7223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354" y="2458331"/>
            <a:ext cx="412527" cy="412527"/>
          </a:xfrm>
          <a:prstGeom prst="rect">
            <a:avLst/>
          </a:prstGeom>
        </p:spPr>
      </p:pic>
      <p:pic>
        <p:nvPicPr>
          <p:cNvPr id="42" name="Graphic 41" descr="Key">
            <a:extLst>
              <a:ext uri="{FF2B5EF4-FFF2-40B4-BE49-F238E27FC236}">
                <a16:creationId xmlns:a16="http://schemas.microsoft.com/office/drawing/2014/main" id="{0481E06E-9ECC-4728-8347-DC4F205AA0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1872" y="1626873"/>
            <a:ext cx="412527" cy="412527"/>
          </a:xfrm>
          <a:prstGeom prst="rect">
            <a:avLst/>
          </a:prstGeom>
        </p:spPr>
      </p:pic>
      <p:sp>
        <p:nvSpPr>
          <p:cNvPr id="43" name="TextBox 42">
            <a:extLst>
              <a:ext uri="{FF2B5EF4-FFF2-40B4-BE49-F238E27FC236}">
                <a16:creationId xmlns:a16="http://schemas.microsoft.com/office/drawing/2014/main" id="{9C8008DE-17E6-4BF6-8115-A0ABDA78F5B7}"/>
              </a:ext>
            </a:extLst>
          </p:cNvPr>
          <p:cNvSpPr txBox="1"/>
          <p:nvPr/>
        </p:nvSpPr>
        <p:spPr>
          <a:xfrm>
            <a:off x="251405" y="3865608"/>
            <a:ext cx="1904633" cy="307777"/>
          </a:xfrm>
          <a:prstGeom prst="rect">
            <a:avLst/>
          </a:prstGeom>
          <a:solidFill>
            <a:srgbClr val="92D050"/>
          </a:solid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Foursquare APIs </a:t>
            </a:r>
          </a:p>
        </p:txBody>
      </p:sp>
      <p:cxnSp>
        <p:nvCxnSpPr>
          <p:cNvPr id="45" name="Connector: Elbow 44">
            <a:extLst>
              <a:ext uri="{FF2B5EF4-FFF2-40B4-BE49-F238E27FC236}">
                <a16:creationId xmlns:a16="http://schemas.microsoft.com/office/drawing/2014/main" id="{CEC5A37F-C4FE-4C3A-96EA-8843E4410405}"/>
              </a:ext>
            </a:extLst>
          </p:cNvPr>
          <p:cNvCxnSpPr>
            <a:cxnSpLocks/>
            <a:stCxn id="9" idx="2"/>
            <a:endCxn id="43" idx="0"/>
          </p:cNvCxnSpPr>
          <p:nvPr/>
        </p:nvCxnSpPr>
        <p:spPr>
          <a:xfrm rot="5400000">
            <a:off x="5310391" y="-835342"/>
            <a:ext cx="594281" cy="8807618"/>
          </a:xfrm>
          <a:prstGeom prst="bentConnector3">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24058E0-35E9-4753-9B2F-8CB727FCCE55}"/>
              </a:ext>
            </a:extLst>
          </p:cNvPr>
          <p:cNvSpPr txBox="1"/>
          <p:nvPr/>
        </p:nvSpPr>
        <p:spPr>
          <a:xfrm>
            <a:off x="3927016" y="4001849"/>
            <a:ext cx="2472964" cy="2677656"/>
          </a:xfrm>
          <a:prstGeom prst="rect">
            <a:avLst/>
          </a:prstGeom>
          <a:solidFill>
            <a:schemeClr val="accent3">
              <a:lumMod val="75000"/>
            </a:schemeClr>
          </a:solidFill>
        </p:spPr>
        <p:txBody>
          <a:bodyPr wrap="square" rtlCol="0">
            <a:spAutoFit/>
          </a:bodyPr>
          <a:lstStyle/>
          <a:p>
            <a:r>
              <a:rPr lang="en-US" sz="1400" dirty="0">
                <a:solidFill>
                  <a:schemeClr val="bg1"/>
                </a:solidFill>
                <a:latin typeface="Calibri" panose="020F0502020204030204" pitchFamily="34" charset="0"/>
                <a:cs typeface="Calibri" panose="020F0502020204030204" pitchFamily="34" charset="0"/>
              </a:rPr>
              <a:t>Zipcode </a:t>
            </a:r>
          </a:p>
          <a:p>
            <a:r>
              <a:rPr lang="en-US" sz="1400" dirty="0">
                <a:solidFill>
                  <a:schemeClr val="bg1"/>
                </a:solidFill>
                <a:latin typeface="Calibri" panose="020F0502020204030204" pitchFamily="34" charset="0"/>
                <a:cs typeface="Calibri" panose="020F0502020204030204" pitchFamily="34" charset="0"/>
              </a:rPr>
              <a:t>Latitude &amp; Longitude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Venue &amp; Categories</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Population</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Median Age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Total Males</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Total Females</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Average Household Size</a:t>
            </a:r>
          </a:p>
          <a:p>
            <a:r>
              <a:rPr lang="en-US" sz="1400" dirty="0">
                <a:solidFill>
                  <a:schemeClr val="bg1"/>
                </a:solidFill>
                <a:latin typeface="Calibri" panose="020F0502020204030204" pitchFamily="34" charset="0"/>
                <a:cs typeface="Calibri" panose="020F0502020204030204" pitchFamily="34" charset="0"/>
              </a:rPr>
              <a:t>Shooting incidents</a:t>
            </a:r>
          </a:p>
          <a:p>
            <a:r>
              <a:rPr lang="en-US" sz="1400" dirty="0">
                <a:solidFill>
                  <a:schemeClr val="bg1"/>
                </a:solidFill>
                <a:latin typeface="Calibri" panose="020F0502020204030204" pitchFamily="34" charset="0"/>
                <a:cs typeface="Calibri" panose="020F0502020204030204" pitchFamily="34" charset="0"/>
              </a:rPr>
              <a:t>1</a:t>
            </a:r>
            <a:r>
              <a:rPr lang="en-US" sz="1400" baseline="30000" dirty="0">
                <a:solidFill>
                  <a:schemeClr val="bg1"/>
                </a:solidFill>
                <a:latin typeface="Calibri" panose="020F0502020204030204" pitchFamily="34" charset="0"/>
                <a:cs typeface="Calibri" panose="020F0502020204030204" pitchFamily="34" charset="0"/>
              </a:rPr>
              <a:t>st</a:t>
            </a:r>
            <a:r>
              <a:rPr lang="en-US" sz="1400" dirty="0">
                <a:solidFill>
                  <a:schemeClr val="bg1"/>
                </a:solidFill>
                <a:latin typeface="Calibri" panose="020F0502020204030204" pitchFamily="34" charset="0"/>
                <a:cs typeface="Calibri" panose="020F0502020204030204" pitchFamily="34" charset="0"/>
              </a:rPr>
              <a:t> Common Avenue</a:t>
            </a:r>
          </a:p>
          <a:p>
            <a:r>
              <a:rPr lang="en-US" sz="1400" dirty="0">
                <a:solidFill>
                  <a:schemeClr val="bg1"/>
                </a:solidFill>
                <a:latin typeface="Calibri" panose="020F0502020204030204" pitchFamily="34" charset="0"/>
                <a:cs typeface="Calibri" panose="020F0502020204030204" pitchFamily="34" charset="0"/>
              </a:rPr>
              <a:t>2</a:t>
            </a:r>
            <a:r>
              <a:rPr lang="en-US" sz="1400" baseline="30000" dirty="0">
                <a:solidFill>
                  <a:schemeClr val="bg1"/>
                </a:solidFill>
                <a:latin typeface="Calibri" panose="020F0502020204030204" pitchFamily="34" charset="0"/>
                <a:cs typeface="Calibri" panose="020F0502020204030204" pitchFamily="34" charset="0"/>
              </a:rPr>
              <a:t>nd</a:t>
            </a:r>
            <a:r>
              <a:rPr lang="en-US" sz="1400" dirty="0">
                <a:solidFill>
                  <a:schemeClr val="bg1"/>
                </a:solidFill>
                <a:latin typeface="Calibri" panose="020F0502020204030204" pitchFamily="34" charset="0"/>
                <a:cs typeface="Calibri" panose="020F0502020204030204" pitchFamily="34" charset="0"/>
              </a:rPr>
              <a:t> Common Avenue</a:t>
            </a:r>
          </a:p>
          <a:p>
            <a:r>
              <a:rPr lang="en-US" sz="1400" dirty="0">
                <a:solidFill>
                  <a:schemeClr val="bg1"/>
                </a:solidFill>
                <a:latin typeface="Calibri" panose="020F0502020204030204" pitchFamily="34" charset="0"/>
                <a:cs typeface="Calibri" panose="020F0502020204030204" pitchFamily="34" charset="0"/>
              </a:rPr>
              <a:t>3</a:t>
            </a:r>
            <a:r>
              <a:rPr lang="en-US" sz="1400" baseline="30000" dirty="0">
                <a:solidFill>
                  <a:schemeClr val="bg1"/>
                </a:solidFill>
                <a:latin typeface="Calibri" panose="020F0502020204030204" pitchFamily="34" charset="0"/>
                <a:cs typeface="Calibri" panose="020F0502020204030204" pitchFamily="34" charset="0"/>
              </a:rPr>
              <a:t>rd</a:t>
            </a:r>
            <a:r>
              <a:rPr lang="en-US" sz="1400" dirty="0">
                <a:solidFill>
                  <a:schemeClr val="bg1"/>
                </a:solidFill>
                <a:latin typeface="Calibri" panose="020F0502020204030204" pitchFamily="34" charset="0"/>
                <a:cs typeface="Calibri" panose="020F0502020204030204" pitchFamily="34" charset="0"/>
              </a:rPr>
              <a:t> Common Avenue</a:t>
            </a:r>
          </a:p>
        </p:txBody>
      </p:sp>
      <p:cxnSp>
        <p:nvCxnSpPr>
          <p:cNvPr id="62" name="Connector: Elbow 61">
            <a:extLst>
              <a:ext uri="{FF2B5EF4-FFF2-40B4-BE49-F238E27FC236}">
                <a16:creationId xmlns:a16="http://schemas.microsoft.com/office/drawing/2014/main" id="{2951CD82-AC6F-4575-8C90-C11D276998C9}"/>
              </a:ext>
            </a:extLst>
          </p:cNvPr>
          <p:cNvCxnSpPr>
            <a:stCxn id="43" idx="3"/>
            <a:endCxn id="59" idx="1"/>
          </p:cNvCxnSpPr>
          <p:nvPr/>
        </p:nvCxnSpPr>
        <p:spPr>
          <a:xfrm>
            <a:off x="2156038" y="4019497"/>
            <a:ext cx="1770978" cy="1321180"/>
          </a:xfrm>
          <a:prstGeom prst="bentConnector3">
            <a:avLst/>
          </a:prstGeom>
          <a:ln w="3175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64" name="Graphic 63" descr="Network">
            <a:extLst>
              <a:ext uri="{FF2B5EF4-FFF2-40B4-BE49-F238E27FC236}">
                <a16:creationId xmlns:a16="http://schemas.microsoft.com/office/drawing/2014/main" id="{D7F62612-B347-448E-A4CF-66A94D348E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71703" y="4169493"/>
            <a:ext cx="2339105" cy="2339105"/>
          </a:xfrm>
          <a:prstGeom prst="rect">
            <a:avLst/>
          </a:prstGeom>
        </p:spPr>
      </p:pic>
      <p:cxnSp>
        <p:nvCxnSpPr>
          <p:cNvPr id="66" name="Connector: Elbow 65">
            <a:extLst>
              <a:ext uri="{FF2B5EF4-FFF2-40B4-BE49-F238E27FC236}">
                <a16:creationId xmlns:a16="http://schemas.microsoft.com/office/drawing/2014/main" id="{F6E4C89E-8973-4963-BAD5-7F69DD13770F}"/>
              </a:ext>
            </a:extLst>
          </p:cNvPr>
          <p:cNvCxnSpPr>
            <a:cxnSpLocks/>
            <a:stCxn id="59" idx="3"/>
            <a:endCxn id="64" idx="1"/>
          </p:cNvCxnSpPr>
          <p:nvPr/>
        </p:nvCxnSpPr>
        <p:spPr>
          <a:xfrm flipV="1">
            <a:off x="6399980" y="5339046"/>
            <a:ext cx="2871723" cy="1631"/>
          </a:xfrm>
          <a:prstGeom prst="bentConnector3">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13EFBF9-42B9-4E04-B415-50BBDD85572D}"/>
              </a:ext>
            </a:extLst>
          </p:cNvPr>
          <p:cNvSpPr txBox="1"/>
          <p:nvPr/>
        </p:nvSpPr>
        <p:spPr>
          <a:xfrm>
            <a:off x="6862895" y="4850495"/>
            <a:ext cx="1976119" cy="369332"/>
          </a:xfrm>
          <a:prstGeom prst="rect">
            <a:avLst/>
          </a:prstGeom>
          <a:noFill/>
        </p:spPr>
        <p:txBody>
          <a:bodyPr wrap="square" rtlCol="0">
            <a:spAutoFit/>
          </a:bodyPr>
          <a:lstStyle/>
          <a:p>
            <a:pPr algn="ctr"/>
            <a:r>
              <a:rPr lang="en-US" dirty="0"/>
              <a:t>clustering</a:t>
            </a:r>
          </a:p>
        </p:txBody>
      </p:sp>
      <p:sp>
        <p:nvSpPr>
          <p:cNvPr id="81" name="Title 1">
            <a:extLst>
              <a:ext uri="{FF2B5EF4-FFF2-40B4-BE49-F238E27FC236}">
                <a16:creationId xmlns:a16="http://schemas.microsoft.com/office/drawing/2014/main" id="{B8282FE0-1B99-4211-9C9C-1238D75A7ADC}"/>
              </a:ext>
            </a:extLst>
          </p:cNvPr>
          <p:cNvSpPr>
            <a:spLocks noGrp="1"/>
          </p:cNvSpPr>
          <p:nvPr>
            <p:ph type="title"/>
          </p:nvPr>
        </p:nvSpPr>
        <p:spPr>
          <a:xfrm>
            <a:off x="447040" y="387196"/>
            <a:ext cx="11163768" cy="638964"/>
          </a:xfrm>
        </p:spPr>
        <p:txBody>
          <a:bodyPr/>
          <a:lstStyle/>
          <a:p>
            <a:r>
              <a:rPr lang="en-US" dirty="0"/>
              <a:t>Overall approach to Feature engineering &amp; clustering</a:t>
            </a:r>
          </a:p>
        </p:txBody>
      </p:sp>
      <p:sp>
        <p:nvSpPr>
          <p:cNvPr id="83" name="Slide Number Placeholder 82">
            <a:extLst>
              <a:ext uri="{FF2B5EF4-FFF2-40B4-BE49-F238E27FC236}">
                <a16:creationId xmlns:a16="http://schemas.microsoft.com/office/drawing/2014/main" id="{C0BFAD9F-B43B-4DE7-AEB3-A7B56F96C894}"/>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53418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7DD4-D6AA-4897-8244-EEF3F1170D21}"/>
              </a:ext>
            </a:extLst>
          </p:cNvPr>
          <p:cNvSpPr>
            <a:spLocks noGrp="1"/>
          </p:cNvSpPr>
          <p:nvPr>
            <p:ph type="title"/>
          </p:nvPr>
        </p:nvSpPr>
        <p:spPr>
          <a:xfrm>
            <a:off x="426720" y="333502"/>
            <a:ext cx="11328400" cy="580898"/>
          </a:xfrm>
        </p:spPr>
        <p:txBody>
          <a:bodyPr/>
          <a:lstStyle/>
          <a:p>
            <a:r>
              <a:rPr lang="en-US" dirty="0"/>
              <a:t>Shooting incident scatter</a:t>
            </a:r>
          </a:p>
        </p:txBody>
      </p:sp>
      <p:pic>
        <p:nvPicPr>
          <p:cNvPr id="5" name="Picture 4" descr="A close up of a logo&#10;&#10;Description automatically generated">
            <a:extLst>
              <a:ext uri="{FF2B5EF4-FFF2-40B4-BE49-F238E27FC236}">
                <a16:creationId xmlns:a16="http://schemas.microsoft.com/office/drawing/2014/main" id="{682917BC-DE1F-40F6-B7E0-4BD38007F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94" y="965201"/>
            <a:ext cx="7480684" cy="1696720"/>
          </a:xfrm>
          <a:prstGeom prst="rect">
            <a:avLst/>
          </a:prstGeom>
        </p:spPr>
      </p:pic>
      <p:pic>
        <p:nvPicPr>
          <p:cNvPr id="7" name="Picture 6" descr="A close up of a logo&#10;&#10;Description automatically generated">
            <a:extLst>
              <a:ext uri="{FF2B5EF4-FFF2-40B4-BE49-F238E27FC236}">
                <a16:creationId xmlns:a16="http://schemas.microsoft.com/office/drawing/2014/main" id="{71006C8B-E1B8-40A7-BAF2-EE37C3AE4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94" y="2689703"/>
            <a:ext cx="7480684" cy="1983897"/>
          </a:xfrm>
          <a:prstGeom prst="rect">
            <a:avLst/>
          </a:prstGeom>
        </p:spPr>
      </p:pic>
      <p:sp>
        <p:nvSpPr>
          <p:cNvPr id="8" name="Content Placeholder 2">
            <a:extLst>
              <a:ext uri="{FF2B5EF4-FFF2-40B4-BE49-F238E27FC236}">
                <a16:creationId xmlns:a16="http://schemas.microsoft.com/office/drawing/2014/main" id="{CE1AFD28-6FD2-48A3-9330-14730081757F}"/>
              </a:ext>
            </a:extLst>
          </p:cNvPr>
          <p:cNvSpPr>
            <a:spLocks noGrp="1"/>
          </p:cNvSpPr>
          <p:nvPr>
            <p:ph idx="1"/>
          </p:nvPr>
        </p:nvSpPr>
        <p:spPr>
          <a:xfrm>
            <a:off x="7934960" y="1270000"/>
            <a:ext cx="3820160" cy="5120640"/>
          </a:xfrm>
        </p:spPr>
        <p:txBody>
          <a:bodyPr anchor="t">
            <a:normAutofit/>
          </a:bodyPr>
          <a:lstStyle/>
          <a:p>
            <a:r>
              <a:rPr lang="en-US" dirty="0">
                <a:latin typeface="Calibri" panose="020F0502020204030204" pitchFamily="34" charset="0"/>
                <a:cs typeface="Calibri" panose="020F0502020204030204" pitchFamily="34" charset="0"/>
              </a:rPr>
              <a:t>As shown in the charts, shooting incidents are elevated in some areas / zip codes</a:t>
            </a:r>
          </a:p>
          <a:p>
            <a:r>
              <a:rPr lang="en-US" dirty="0">
                <a:latin typeface="Calibri" panose="020F0502020204030204" pitchFamily="34" charset="0"/>
                <a:cs typeface="Calibri" panose="020F0502020204030204" pitchFamily="34" charset="0"/>
              </a:rPr>
              <a:t>Animal shooting could involve wild animals and other ones that could spread disease</a:t>
            </a:r>
          </a:p>
          <a:p>
            <a:r>
              <a:rPr lang="en-US" dirty="0">
                <a:latin typeface="Calibri" panose="020F0502020204030204" pitchFamily="34" charset="0"/>
                <a:cs typeface="Calibri" panose="020F0502020204030204" pitchFamily="34" charset="0"/>
              </a:rPr>
              <a:t>Shootings involving human injury (hit) could be particularly prone to high crime rates</a:t>
            </a:r>
          </a:p>
          <a:p>
            <a:r>
              <a:rPr lang="en-US" dirty="0">
                <a:latin typeface="Calibri" panose="020F0502020204030204" pitchFamily="34" charset="0"/>
                <a:cs typeface="Calibri" panose="020F0502020204030204" pitchFamily="34" charset="0"/>
              </a:rPr>
              <a:t>The yearly statistics of all these shooing incidents could vary by zip code and regions</a:t>
            </a:r>
          </a:p>
        </p:txBody>
      </p:sp>
      <p:pic>
        <p:nvPicPr>
          <p:cNvPr id="10" name="Picture 9" descr="A close up of a logo&#10;&#10;Description automatically generated">
            <a:extLst>
              <a:ext uri="{FF2B5EF4-FFF2-40B4-BE49-F238E27FC236}">
                <a16:creationId xmlns:a16="http://schemas.microsoft.com/office/drawing/2014/main" id="{77671016-1C37-4CEC-8D68-C439A971BF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683" y="4691222"/>
            <a:ext cx="7487035" cy="2044805"/>
          </a:xfrm>
          <a:prstGeom prst="rect">
            <a:avLst/>
          </a:prstGeom>
        </p:spPr>
      </p:pic>
      <p:sp>
        <p:nvSpPr>
          <p:cNvPr id="11" name="Slide Number Placeholder 10">
            <a:extLst>
              <a:ext uri="{FF2B5EF4-FFF2-40B4-BE49-F238E27FC236}">
                <a16:creationId xmlns:a16="http://schemas.microsoft.com/office/drawing/2014/main" id="{0883CA33-8721-408B-AEBF-2FCE8FD2288D}"/>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91369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6930-6BDC-40F5-8CD4-92F042311C16}"/>
              </a:ext>
            </a:extLst>
          </p:cNvPr>
          <p:cNvSpPr>
            <a:spLocks noGrp="1"/>
          </p:cNvSpPr>
          <p:nvPr>
            <p:ph type="title"/>
          </p:nvPr>
        </p:nvSpPr>
        <p:spPr/>
        <p:txBody>
          <a:bodyPr/>
          <a:lstStyle/>
          <a:p>
            <a:r>
              <a:rPr lang="en-US" dirty="0"/>
              <a:t>All three types of shooting compared against zip codes</a:t>
            </a:r>
          </a:p>
        </p:txBody>
      </p:sp>
      <p:sp>
        <p:nvSpPr>
          <p:cNvPr id="3" name="Content Placeholder 2">
            <a:extLst>
              <a:ext uri="{FF2B5EF4-FFF2-40B4-BE49-F238E27FC236}">
                <a16:creationId xmlns:a16="http://schemas.microsoft.com/office/drawing/2014/main" id="{893BF18D-89B5-466A-8DE3-CF4D98E7146D}"/>
              </a:ext>
            </a:extLst>
          </p:cNvPr>
          <p:cNvSpPr>
            <a:spLocks noGrp="1"/>
          </p:cNvSpPr>
          <p:nvPr>
            <p:ph idx="1"/>
          </p:nvPr>
        </p:nvSpPr>
        <p:spPr>
          <a:xfrm>
            <a:off x="426720" y="5284823"/>
            <a:ext cx="11338560" cy="1014377"/>
          </a:xfrm>
        </p:spPr>
        <p:txBody>
          <a:bodyPr anchor="t"/>
          <a:lstStyle/>
          <a:p>
            <a:pPr marL="0" indent="0">
              <a:buNone/>
            </a:pPr>
            <a:r>
              <a:rPr lang="en-US" dirty="0"/>
              <a:t>As shown  in the plot above, there are areas with significant episodes of all kinds of shootings, and they seem to be concentrated to certain localities more than the other</a:t>
            </a:r>
          </a:p>
        </p:txBody>
      </p:sp>
      <p:pic>
        <p:nvPicPr>
          <p:cNvPr id="7" name="Picture 6" descr="A screenshot of a computer screen&#10;&#10;Description automatically generated">
            <a:extLst>
              <a:ext uri="{FF2B5EF4-FFF2-40B4-BE49-F238E27FC236}">
                <a16:creationId xmlns:a16="http://schemas.microsoft.com/office/drawing/2014/main" id="{E7D9A905-2C07-43E1-8806-856E56BD6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1198880"/>
            <a:ext cx="11582400" cy="3994503"/>
          </a:xfrm>
          <a:prstGeom prst="rect">
            <a:avLst/>
          </a:prstGeom>
        </p:spPr>
      </p:pic>
      <p:sp>
        <p:nvSpPr>
          <p:cNvPr id="8" name="Slide Number Placeholder 7">
            <a:extLst>
              <a:ext uri="{FF2B5EF4-FFF2-40B4-BE49-F238E27FC236}">
                <a16:creationId xmlns:a16="http://schemas.microsoft.com/office/drawing/2014/main" id="{76C11AEE-9E1E-48A2-AF83-A097D412573F}"/>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104000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2EB6-D78C-4933-9E28-F209BC68A6CB}"/>
              </a:ext>
            </a:extLst>
          </p:cNvPr>
          <p:cNvSpPr>
            <a:spLocks noGrp="1"/>
          </p:cNvSpPr>
          <p:nvPr>
            <p:ph type="title"/>
          </p:nvPr>
        </p:nvSpPr>
        <p:spPr/>
        <p:txBody>
          <a:bodyPr/>
          <a:lstStyle/>
          <a:p>
            <a:r>
              <a:rPr lang="en-US" dirty="0"/>
              <a:t>Categories added using foursquare APIs</a:t>
            </a:r>
          </a:p>
        </p:txBody>
      </p:sp>
      <p:sp>
        <p:nvSpPr>
          <p:cNvPr id="3" name="Content Placeholder 2">
            <a:extLst>
              <a:ext uri="{FF2B5EF4-FFF2-40B4-BE49-F238E27FC236}">
                <a16:creationId xmlns:a16="http://schemas.microsoft.com/office/drawing/2014/main" id="{B5EB3415-46F3-4E51-90BA-97F1D0612C90}"/>
              </a:ext>
            </a:extLst>
          </p:cNvPr>
          <p:cNvSpPr>
            <a:spLocks noGrp="1"/>
          </p:cNvSpPr>
          <p:nvPr>
            <p:ph idx="1"/>
          </p:nvPr>
        </p:nvSpPr>
        <p:spPr>
          <a:xfrm>
            <a:off x="10190480" y="2580950"/>
            <a:ext cx="1920240" cy="2377440"/>
          </a:xfrm>
        </p:spPr>
        <p:txBody>
          <a:bodyPr anchor="t"/>
          <a:lstStyle/>
          <a:p>
            <a:pPr marL="0" indent="0">
              <a:buNone/>
            </a:pPr>
            <a:r>
              <a:rPr lang="en-US" dirty="0"/>
              <a:t>The plot shows the number of venues added using Foursquare APIs across the zip codes to enrich the feature set</a:t>
            </a:r>
          </a:p>
        </p:txBody>
      </p:sp>
      <p:pic>
        <p:nvPicPr>
          <p:cNvPr id="7" name="Picture 6" descr="A picture containing object, measure&#10;&#10;Description automatically generated">
            <a:extLst>
              <a:ext uri="{FF2B5EF4-FFF2-40B4-BE49-F238E27FC236}">
                <a16:creationId xmlns:a16="http://schemas.microsoft.com/office/drawing/2014/main" id="{79CD0489-349B-4C0E-85E2-E476A9219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1330959"/>
            <a:ext cx="9853658" cy="2499983"/>
          </a:xfrm>
          <a:prstGeom prst="rect">
            <a:avLst/>
          </a:prstGeom>
        </p:spPr>
      </p:pic>
      <p:pic>
        <p:nvPicPr>
          <p:cNvPr id="8" name="Picture 7" descr="A close up of a logo&#10;&#10;Description automatically generated">
            <a:extLst>
              <a:ext uri="{FF2B5EF4-FFF2-40B4-BE49-F238E27FC236}">
                <a16:creationId xmlns:a16="http://schemas.microsoft.com/office/drawing/2014/main" id="{ABA9AD99-7F65-414E-8BC9-07D34293D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3841727"/>
            <a:ext cx="9853658" cy="2761025"/>
          </a:xfrm>
          <a:prstGeom prst="rect">
            <a:avLst/>
          </a:prstGeom>
        </p:spPr>
      </p:pic>
      <p:sp>
        <p:nvSpPr>
          <p:cNvPr id="9" name="Slide Number Placeholder 8">
            <a:extLst>
              <a:ext uri="{FF2B5EF4-FFF2-40B4-BE49-F238E27FC236}">
                <a16:creationId xmlns:a16="http://schemas.microsoft.com/office/drawing/2014/main" id="{FE5A3DE8-7C39-4EE4-95E3-F608AD304A1F}"/>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4438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F314-A9EB-4EC5-B813-0698A9B6690C}"/>
              </a:ext>
            </a:extLst>
          </p:cNvPr>
          <p:cNvSpPr>
            <a:spLocks noGrp="1"/>
          </p:cNvSpPr>
          <p:nvPr>
            <p:ph type="title"/>
          </p:nvPr>
        </p:nvSpPr>
        <p:spPr>
          <a:xfrm>
            <a:off x="431800" y="3429000"/>
            <a:ext cx="11328400" cy="773938"/>
          </a:xfrm>
        </p:spPr>
        <p:txBody>
          <a:bodyPr/>
          <a:lstStyle/>
          <a:p>
            <a:pPr algn="ctr"/>
            <a:r>
              <a:rPr lang="en-US" dirty="0"/>
              <a:t>Discussion of results</a:t>
            </a:r>
          </a:p>
        </p:txBody>
      </p:sp>
      <p:sp>
        <p:nvSpPr>
          <p:cNvPr id="4" name="Slide Number Placeholder 3">
            <a:extLst>
              <a:ext uri="{FF2B5EF4-FFF2-40B4-BE49-F238E27FC236}">
                <a16:creationId xmlns:a16="http://schemas.microsoft.com/office/drawing/2014/main" id="{51DDE4AC-1756-4EEA-BE2A-A3C7CCB3A7C5}"/>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1571302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1596</Words>
  <Application>Microsoft Office PowerPoint</Application>
  <PresentationFormat>Widescreen</PresentationFormat>
  <Paragraphs>201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Franklin Gothic Book</vt:lpstr>
      <vt:lpstr>Wingdings</vt:lpstr>
      <vt:lpstr>Wingdings 2</vt:lpstr>
      <vt:lpstr>DividendVTI</vt:lpstr>
      <vt:lpstr>Applied data science capstone – relocation Assistant</vt:lpstr>
      <vt:lpstr>Business problem</vt:lpstr>
      <vt:lpstr>Data sources</vt:lpstr>
      <vt:lpstr>Data preparation and cleansing</vt:lpstr>
      <vt:lpstr>Overall approach to Feature engineering &amp; clustering</vt:lpstr>
      <vt:lpstr>Shooting incident scatter</vt:lpstr>
      <vt:lpstr>All three types of shooting compared against zip codes</vt:lpstr>
      <vt:lpstr>Categories added using foursquare APIs</vt:lpstr>
      <vt:lpstr>Discussion of results</vt:lpstr>
      <vt:lpstr>Coverage area of los angels with and without clustering</vt:lpstr>
      <vt:lpstr>Cluster metrics and determination of number of clusters</vt:lpstr>
      <vt:lpstr>Cluster comparisons – by Shooting incidents </vt:lpstr>
      <vt:lpstr>Cluster comparisons – by population and household</vt:lpstr>
      <vt:lpstr>Cluster comparison in terms of features</vt:lpstr>
      <vt:lpstr>Cluster definitions and comparison across the features</vt:lpstr>
      <vt:lpstr>Top 4 most common avenues for cluster 1</vt:lpstr>
      <vt:lpstr>Top 4 most common avenues for cluster 2</vt:lpstr>
      <vt:lpstr>Top 4 most common avenues for cluster 3</vt:lpstr>
      <vt:lpstr>Top 4 most common avenues for cluster 4</vt:lpstr>
      <vt:lpstr>summary</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2020-09-07T19:32:53Z</dcterms:created>
  <dcterms:modified xsi:type="dcterms:W3CDTF">2020-09-08T19:44:03Z</dcterms:modified>
</cp:coreProperties>
</file>