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snapToGrid="0" snapToObjects="1">
      <p:cViewPr varScale="1">
        <p:scale>
          <a:sx n="115" d="100"/>
          <a:sy n="115" d="100"/>
        </p:scale>
        <p:origin x="15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17"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18"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19"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20"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D4AE714C-3AF0-4CF4-BE1F-A351AACE9EA8}" type="slidenum">
              <a:rPr lang="en-US"/>
              <a:t>‹#›</a:t>
            </a:fld>
            <a:endParaRPr/>
          </a:p>
        </p:txBody>
      </p:sp>
    </p:spTree>
    <p:extLst>
      <p:ext uri="{BB962C8B-B14F-4D97-AF65-F5344CB8AC3E}">
        <p14:creationId xmlns:p14="http://schemas.microsoft.com/office/powerpoint/2010/main" val="1877160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685800" y="4343400"/>
            <a:ext cx="5486040" cy="4114440"/>
          </a:xfrm>
          <a:prstGeom prst="rect">
            <a:avLst/>
          </a:prstGeom>
        </p:spPr>
        <p:txBody>
          <a:bodyPr/>
          <a:lstStyle/>
          <a:p>
            <a:pPr>
              <a:lnSpc>
                <a:spcPct val="100000"/>
              </a:lnSpc>
            </a:pPr>
            <a:r>
              <a:rPr lang="en-US">
                <a:ea typeface="ＭＳ Ｐゴシック"/>
              </a:rPr>
              <a:t>Plan, execute and report on Agile projects</a:t>
            </a:r>
            <a:endParaRPr/>
          </a:p>
          <a:p>
            <a:pPr>
              <a:lnSpc>
                <a:spcPct val="100000"/>
              </a:lnSpc>
            </a:pPr>
            <a:endParaRPr/>
          </a:p>
          <a:p>
            <a:pPr>
              <a:lnSpc>
                <a:spcPct val="100000"/>
              </a:lnSpc>
            </a:pPr>
            <a:endParaRPr/>
          </a:p>
          <a:p>
            <a:pPr>
              <a:lnSpc>
                <a:spcPct val="100000"/>
              </a:lnSpc>
            </a:pPr>
            <a:r>
              <a:rPr lang="en-US">
                <a:ea typeface="ＭＳ Ｐゴシック"/>
              </a:rPr>
              <a:t>--------------------------------------------------------------------------------------------------------------------</a:t>
            </a:r>
            <a:endParaRPr/>
          </a:p>
          <a:p>
            <a:pPr>
              <a:lnSpc>
                <a:spcPct val="100000"/>
              </a:lnSpc>
            </a:pPr>
            <a:endParaRPr/>
          </a:p>
          <a:p>
            <a:pPr>
              <a:lnSpc>
                <a:spcPct val="100000"/>
              </a:lnSpc>
            </a:pPr>
            <a:endParaRPr/>
          </a:p>
          <a:p>
            <a:pPr>
              <a:lnSpc>
                <a:spcPct val="100000"/>
              </a:lnSpc>
            </a:pPr>
            <a:r>
              <a:rPr lang="en-US">
                <a:ea typeface="ＭＳ Ｐゴシック"/>
              </a:rPr>
              <a:t>In this module, we’ll explore the practices that help Managers and Project Managers plan, execute, and report on Agile projects.</a:t>
            </a:r>
            <a:endParaRPr/>
          </a:p>
          <a:p>
            <a:pPr>
              <a:lnSpc>
                <a:spcPct val="100000"/>
              </a:lnSpc>
            </a:pPr>
            <a:endParaRPr/>
          </a:p>
          <a:p>
            <a:pPr>
              <a:lnSpc>
                <a:spcPct val="100000"/>
              </a:lnSpc>
            </a:pPr>
            <a:endParaRPr/>
          </a:p>
        </p:txBody>
      </p:sp>
      <p:sp>
        <p:nvSpPr>
          <p:cNvPr id="291" name="TextShape 2"/>
          <p:cNvSpPr txBox="1"/>
          <p:nvPr/>
        </p:nvSpPr>
        <p:spPr>
          <a:xfrm>
            <a:off x="3884760" y="8685360"/>
            <a:ext cx="2971440" cy="456840"/>
          </a:xfrm>
          <a:prstGeom prst="rect">
            <a:avLst/>
          </a:prstGeom>
        </p:spPr>
        <p:txBody>
          <a:bodyPr anchor="b"/>
          <a:lstStyle/>
          <a:p>
            <a:pPr algn="r">
              <a:lnSpc>
                <a:spcPct val="100000"/>
              </a:lnSpc>
            </a:pPr>
            <a:fld id="{36DFA049-30EB-4D33-B2E5-48660A88787E}" type="slidenum">
              <a:rPr lang="en-US" sz="1200">
                <a:solidFill>
                  <a:srgbClr val="000000"/>
                </a:solidFill>
                <a:latin typeface="Arial"/>
                <a:ea typeface="Arial"/>
              </a:rPr>
              <a:t>1</a:t>
            </a:fld>
            <a:endParaRPr/>
          </a:p>
        </p:txBody>
      </p:sp>
      <p:sp>
        <p:nvSpPr>
          <p:cNvPr id="292" name="TextShape 3"/>
          <p:cNvSpPr txBox="1"/>
          <p:nvPr/>
        </p:nvSpPr>
        <p:spPr>
          <a:xfrm>
            <a:off x="3884760" y="0"/>
            <a:ext cx="2971440" cy="456840"/>
          </a:xfrm>
          <a:prstGeom prst="rect">
            <a:avLst/>
          </a:prstGeom>
        </p:spPr>
        <p:txBody>
          <a:bodyPr/>
          <a:lstStyle/>
          <a:p>
            <a:endParaRPr/>
          </a:p>
        </p:txBody>
      </p:sp>
      <p:sp>
        <p:nvSpPr>
          <p:cNvPr id="293"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Release and Iteration Planning</a:t>
            </a:r>
            <a:endParaRPr/>
          </a:p>
        </p:txBody>
      </p:sp>
    </p:spTree>
    <p:extLst>
      <p:ext uri="{BB962C8B-B14F-4D97-AF65-F5344CB8AC3E}">
        <p14:creationId xmlns:p14="http://schemas.microsoft.com/office/powerpoint/2010/main" val="74656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685800" y="4343400"/>
            <a:ext cx="5486040" cy="4114440"/>
          </a:xfrm>
          <a:prstGeom prst="rect">
            <a:avLst/>
          </a:prstGeom>
        </p:spPr>
        <p:txBody>
          <a:bodyPr/>
          <a:lstStyle/>
          <a:p>
            <a:r>
              <a:rPr lang="en-US"/>
              <a:t>Answered the basic “how long” in Estimating section.</a:t>
            </a:r>
            <a:endParaRPr/>
          </a:p>
        </p:txBody>
      </p:sp>
      <p:sp>
        <p:nvSpPr>
          <p:cNvPr id="295" name="TextShape 2"/>
          <p:cNvSpPr txBox="1"/>
          <p:nvPr/>
        </p:nvSpPr>
        <p:spPr>
          <a:xfrm>
            <a:off x="3884760" y="8685360"/>
            <a:ext cx="2971440" cy="456840"/>
          </a:xfrm>
          <a:prstGeom prst="rect">
            <a:avLst/>
          </a:prstGeom>
        </p:spPr>
        <p:txBody>
          <a:bodyPr anchor="b"/>
          <a:lstStyle/>
          <a:p>
            <a:pPr algn="r">
              <a:lnSpc>
                <a:spcPct val="100000"/>
              </a:lnSpc>
            </a:pPr>
            <a:fld id="{E521B051-D689-49B6-9357-B4050EC36C07}" type="slidenum">
              <a:rPr lang="en-US" sz="1200">
                <a:solidFill>
                  <a:srgbClr val="000000"/>
                </a:solidFill>
                <a:latin typeface="Arial"/>
                <a:ea typeface="Arial"/>
              </a:rPr>
              <a:t>2</a:t>
            </a:fld>
            <a:endParaRPr/>
          </a:p>
        </p:txBody>
      </p:sp>
      <p:sp>
        <p:nvSpPr>
          <p:cNvPr id="296" name="TextShape 3"/>
          <p:cNvSpPr txBox="1"/>
          <p:nvPr/>
        </p:nvSpPr>
        <p:spPr>
          <a:xfrm>
            <a:off x="3884760" y="0"/>
            <a:ext cx="2971440" cy="456840"/>
          </a:xfrm>
          <a:prstGeom prst="rect">
            <a:avLst/>
          </a:prstGeom>
        </p:spPr>
        <p:txBody>
          <a:bodyPr/>
          <a:lstStyle/>
          <a:p>
            <a:endParaRPr/>
          </a:p>
        </p:txBody>
      </p:sp>
      <p:sp>
        <p:nvSpPr>
          <p:cNvPr id="297"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Release and Iteration Planning</a:t>
            </a:r>
            <a:endParaRPr/>
          </a:p>
        </p:txBody>
      </p:sp>
    </p:spTree>
    <p:extLst>
      <p:ext uri="{BB962C8B-B14F-4D97-AF65-F5344CB8AC3E}">
        <p14:creationId xmlns:p14="http://schemas.microsoft.com/office/powerpoint/2010/main" val="196583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685800" y="4343400"/>
            <a:ext cx="5486040" cy="4114440"/>
          </a:xfrm>
          <a:prstGeom prst="rect">
            <a:avLst/>
          </a:prstGeom>
        </p:spPr>
        <p:txBody>
          <a:bodyPr/>
          <a:lstStyle/>
          <a:p>
            <a:r>
              <a:rPr lang="en-US"/>
              <a:t>What is driving the Release?</a:t>
            </a:r>
            <a:endParaRPr/>
          </a:p>
          <a:p>
            <a:r>
              <a:rPr lang="en-US"/>
              <a:t>Time, budget, scope</a:t>
            </a:r>
            <a:endParaRPr/>
          </a:p>
          <a:p>
            <a:r>
              <a:rPr lang="en-US"/>
              <a:t>Market pressure for functionality</a:t>
            </a:r>
            <a:endParaRPr/>
          </a:p>
          <a:p>
            <a:r>
              <a:rPr lang="en-US"/>
              <a:t>Launch of a new project</a:t>
            </a:r>
            <a:endParaRPr/>
          </a:p>
          <a:p>
            <a:r>
              <a:rPr lang="en-US"/>
              <a:t>Are there quantifiable objectives / ROI that need to be met?</a:t>
            </a:r>
            <a:endParaRPr/>
          </a:p>
        </p:txBody>
      </p:sp>
      <p:sp>
        <p:nvSpPr>
          <p:cNvPr id="299" name="TextShape 2"/>
          <p:cNvSpPr txBox="1"/>
          <p:nvPr/>
        </p:nvSpPr>
        <p:spPr>
          <a:xfrm>
            <a:off x="3884760" y="8685360"/>
            <a:ext cx="2971440" cy="456840"/>
          </a:xfrm>
          <a:prstGeom prst="rect">
            <a:avLst/>
          </a:prstGeom>
        </p:spPr>
        <p:txBody>
          <a:bodyPr anchor="b"/>
          <a:lstStyle/>
          <a:p>
            <a:pPr algn="r">
              <a:lnSpc>
                <a:spcPct val="100000"/>
              </a:lnSpc>
            </a:pPr>
            <a:fld id="{991E733F-7B18-4D41-9EBE-3F3CB8131EB6}" type="slidenum">
              <a:rPr lang="en-US" sz="1200">
                <a:solidFill>
                  <a:srgbClr val="000000"/>
                </a:solidFill>
                <a:latin typeface="Arial"/>
                <a:ea typeface="Arial"/>
              </a:rPr>
              <a:t>3</a:t>
            </a:fld>
            <a:endParaRPr/>
          </a:p>
        </p:txBody>
      </p:sp>
      <p:sp>
        <p:nvSpPr>
          <p:cNvPr id="300" name="TextShape 3"/>
          <p:cNvSpPr txBox="1"/>
          <p:nvPr/>
        </p:nvSpPr>
        <p:spPr>
          <a:xfrm>
            <a:off x="3884760" y="0"/>
            <a:ext cx="2971440" cy="456840"/>
          </a:xfrm>
          <a:prstGeom prst="rect">
            <a:avLst/>
          </a:prstGeom>
        </p:spPr>
        <p:txBody>
          <a:bodyPr/>
          <a:lstStyle/>
          <a:p>
            <a:endParaRPr/>
          </a:p>
        </p:txBody>
      </p:sp>
      <p:sp>
        <p:nvSpPr>
          <p:cNvPr id="301"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Release and Iteration Planning</a:t>
            </a:r>
            <a:endParaRPr/>
          </a:p>
        </p:txBody>
      </p:sp>
    </p:spTree>
    <p:extLst>
      <p:ext uri="{BB962C8B-B14F-4D97-AF65-F5344CB8AC3E}">
        <p14:creationId xmlns:p14="http://schemas.microsoft.com/office/powerpoint/2010/main" val="74528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685800" y="4343400"/>
            <a:ext cx="5486040" cy="4114440"/>
          </a:xfrm>
          <a:prstGeom prst="rect">
            <a:avLst/>
          </a:prstGeom>
        </p:spPr>
        <p:txBody>
          <a:bodyPr/>
          <a:lstStyle/>
          <a:p>
            <a:r>
              <a:rPr lang="en-US"/>
              <a:t>We need to understand the:</a:t>
            </a:r>
            <a:endParaRPr/>
          </a:p>
          <a:p>
            <a:pPr>
              <a:lnSpc>
                <a:spcPct val="100000"/>
              </a:lnSpc>
              <a:buFont typeface="Arial"/>
              <a:buChar char="•"/>
            </a:pPr>
            <a:r>
              <a:rPr lang="en-US"/>
              <a:t>Release success criteria.  Time driven, scope driven, $ driven.</a:t>
            </a:r>
            <a:endParaRPr/>
          </a:p>
          <a:p>
            <a:pPr>
              <a:lnSpc>
                <a:spcPct val="100000"/>
              </a:lnSpc>
              <a:buFont typeface="Arial"/>
              <a:buChar char="•"/>
            </a:pPr>
            <a:r>
              <a:rPr lang="en-US"/>
              <a:t>Development capacity</a:t>
            </a:r>
            <a:endParaRPr/>
          </a:p>
          <a:p>
            <a:pPr>
              <a:lnSpc>
                <a:spcPct val="100000"/>
              </a:lnSpc>
              <a:buFont typeface="Arial"/>
              <a:buChar char="•"/>
            </a:pPr>
            <a:r>
              <a:rPr lang="en-US"/>
              <a:t>Constraints  - resource, technical, skill level</a:t>
            </a:r>
            <a:endParaRPr/>
          </a:p>
          <a:p>
            <a:pPr>
              <a:lnSpc>
                <a:spcPct val="100000"/>
              </a:lnSpc>
              <a:buFont typeface="Arial"/>
              <a:buChar char="•"/>
            </a:pPr>
            <a:r>
              <a:rPr lang="en-US"/>
              <a:t>Project dependencies</a:t>
            </a:r>
            <a:endParaRPr/>
          </a:p>
          <a:p>
            <a:pPr>
              <a:lnSpc>
                <a:spcPct val="100000"/>
              </a:lnSpc>
              <a:buFont typeface="Arial"/>
              <a:buChar char="•"/>
            </a:pPr>
            <a:r>
              <a:rPr lang="en-US"/>
              <a:t>A high level application architecture </a:t>
            </a:r>
            <a:endParaRPr/>
          </a:p>
          <a:p>
            <a:pPr>
              <a:lnSpc>
                <a:spcPct val="100000"/>
              </a:lnSpc>
              <a:buFont typeface="Arial"/>
              <a:buChar char="•"/>
            </a:pPr>
            <a:r>
              <a:rPr lang="en-US"/>
              <a:t>Non functional or cross functional requirements – all the ‘abilities</a:t>
            </a:r>
            <a:endParaRPr/>
          </a:p>
          <a:p>
            <a:pPr>
              <a:lnSpc>
                <a:spcPct val="100000"/>
              </a:lnSpc>
            </a:pPr>
            <a:r>
              <a:rPr lang="en-US"/>
              <a: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a:t>Like most things in an Agile world, release planning is an iterative and adaptable process.  Depending on how the first cut at a release plan may look, more effort may be put into loosening the hold of external constraints (e.g., marketing schedules) or the success criteria for the release may be re-examined (e.g., perhaps another pass through MoSCoW on the story list).</a:t>
            </a:r>
            <a:endParaRPr/>
          </a:p>
          <a:p>
            <a:pPr>
              <a:lnSpc>
                <a:spcPct val="100000"/>
              </a:lnSpc>
            </a:pPr>
            <a:endParaRPr/>
          </a:p>
          <a:p>
            <a:pPr>
              <a:lnSpc>
                <a:spcPct val="100000"/>
              </a:lnSpc>
            </a:pPr>
            <a:r>
              <a:rPr lang="en-US"/>
              <a:t>Development Capacity can either be estimated (using a sampling of different story sizes and extrapolating) or determined using a spike iteration.  </a:t>
            </a:r>
            <a:endParaRPr/>
          </a:p>
          <a:p>
            <a:pPr>
              <a:lnSpc>
                <a:spcPct val="100000"/>
              </a:lnSpc>
            </a:pPr>
            <a:endParaRPr/>
          </a:p>
          <a:p>
            <a:pPr>
              <a:lnSpc>
                <a:spcPct val="100000"/>
              </a:lnSpc>
            </a:pPr>
            <a:r>
              <a:rPr lang="en-US"/>
              <a:t>The success criteria for the project are probably enumerated across the lines of scope (e.g., “we must have these features at least”), cost (e.g., “we only have budget for $200 of development”) and time (“we need to get something to market before the conference starts”).  </a:t>
            </a:r>
            <a:endParaRPr/>
          </a:p>
          <a:p>
            <a:pPr>
              <a:lnSpc>
                <a:spcPct val="100000"/>
              </a:lnSpc>
            </a:pPr>
            <a:endParaRPr/>
          </a:p>
          <a:p>
            <a:pPr>
              <a:lnSpc>
                <a:spcPct val="100000"/>
              </a:lnSpc>
            </a:pPr>
            <a:r>
              <a:rPr lang="en-US"/>
              <a:t>External constraints can have a big influence on the release plan and are often in the shape of project dependencies (i.e., integrating with Application X which only releases each quarter).</a:t>
            </a:r>
            <a:endParaRPr/>
          </a:p>
          <a:p>
            <a:pPr>
              <a:lnSpc>
                <a:spcPct val="100000"/>
              </a:lnSpc>
            </a:pPr>
            <a:endParaRPr/>
          </a:p>
          <a:p>
            <a:pPr>
              <a:lnSpc>
                <a:spcPct val="100000"/>
              </a:lnSpc>
            </a:pPr>
            <a:r>
              <a:rPr lang="en-US"/>
              <a:t>A release story wall can be used to show the distribution of stories between releases and between iterations within a release.  Obviously a release plan is a high level artifact, so the expectation should be set to allow considerable movement at this level.</a:t>
            </a:r>
            <a:endParaRPr/>
          </a:p>
          <a:p>
            <a:pPr>
              <a:lnSpc>
                <a:spcPct val="100000"/>
              </a:lnSpc>
            </a:pPr>
            <a:endParaRPr/>
          </a:p>
          <a:p>
            <a:pPr>
              <a:lnSpc>
                <a:spcPct val="100000"/>
              </a:lnSpc>
            </a:pPr>
            <a:r>
              <a:rPr lang="en-US" b="1">
                <a:latin typeface="Arial"/>
              </a:rPr>
              <a:t>Low: 2 min</a:t>
            </a:r>
            <a:endParaRPr/>
          </a:p>
          <a:p>
            <a:pPr>
              <a:lnSpc>
                <a:spcPct val="100000"/>
              </a:lnSpc>
            </a:pPr>
            <a:r>
              <a:rPr lang="en-US" b="1">
                <a:latin typeface="Arial"/>
              </a:rPr>
              <a:t>High: 5 min</a:t>
            </a:r>
            <a:endParaRPr/>
          </a:p>
          <a:p>
            <a:pPr>
              <a:lnSpc>
                <a:spcPct val="100000"/>
              </a:lnSpc>
            </a:pPr>
            <a:endParaRPr/>
          </a:p>
          <a:p>
            <a:pPr>
              <a:lnSpc>
                <a:spcPct val="100000"/>
              </a:lnSpc>
            </a:pPr>
            <a:endParaRPr/>
          </a:p>
        </p:txBody>
      </p:sp>
      <p:sp>
        <p:nvSpPr>
          <p:cNvPr id="303" name="TextShape 2"/>
          <p:cNvSpPr txBox="1"/>
          <p:nvPr/>
        </p:nvSpPr>
        <p:spPr>
          <a:xfrm>
            <a:off x="3884760" y="8685360"/>
            <a:ext cx="2971440" cy="456840"/>
          </a:xfrm>
          <a:prstGeom prst="rect">
            <a:avLst/>
          </a:prstGeom>
        </p:spPr>
        <p:txBody>
          <a:bodyPr anchor="b"/>
          <a:lstStyle/>
          <a:p>
            <a:pPr algn="r">
              <a:lnSpc>
                <a:spcPct val="100000"/>
              </a:lnSpc>
            </a:pPr>
            <a:fld id="{FC9D2A28-4CD0-4CB3-BBE1-E21C060A94B9}" type="slidenum">
              <a:rPr lang="en-US" sz="1200">
                <a:solidFill>
                  <a:srgbClr val="000000"/>
                </a:solidFill>
                <a:latin typeface="Arial"/>
                <a:ea typeface="Arial"/>
              </a:rPr>
              <a:t>4</a:t>
            </a:fld>
            <a:endParaRPr/>
          </a:p>
        </p:txBody>
      </p:sp>
      <p:sp>
        <p:nvSpPr>
          <p:cNvPr id="304" name="TextShape 3"/>
          <p:cNvSpPr txBox="1"/>
          <p:nvPr/>
        </p:nvSpPr>
        <p:spPr>
          <a:xfrm>
            <a:off x="3884760" y="0"/>
            <a:ext cx="2971440" cy="456840"/>
          </a:xfrm>
          <a:prstGeom prst="rect">
            <a:avLst/>
          </a:prstGeom>
        </p:spPr>
        <p:txBody>
          <a:bodyPr/>
          <a:lstStyle/>
          <a:p>
            <a:endParaRPr/>
          </a:p>
        </p:txBody>
      </p:sp>
      <p:sp>
        <p:nvSpPr>
          <p:cNvPr id="305"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Release and Iteration Planning</a:t>
            </a:r>
            <a:endParaRPr/>
          </a:p>
        </p:txBody>
      </p:sp>
    </p:spTree>
    <p:extLst>
      <p:ext uri="{BB962C8B-B14F-4D97-AF65-F5344CB8AC3E}">
        <p14:creationId xmlns:p14="http://schemas.microsoft.com/office/powerpoint/2010/main" val="1942887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685800" y="4343400"/>
            <a:ext cx="5486040" cy="4114440"/>
          </a:xfrm>
          <a:prstGeom prst="rect">
            <a:avLst/>
          </a:prstGeom>
        </p:spPr>
        <p:txBody>
          <a:bodyPr/>
          <a:lstStyle/>
          <a:p>
            <a:r>
              <a:rPr lang="en-US"/>
              <a:t>Most likely the total bucket of stories will can be categorized into these four buckets. For the purposes of planning the first release, the MMR should be the Must Have bucket.</a:t>
            </a:r>
            <a:endParaRPr/>
          </a:p>
        </p:txBody>
      </p:sp>
      <p:sp>
        <p:nvSpPr>
          <p:cNvPr id="307" name="TextShape 2"/>
          <p:cNvSpPr txBox="1"/>
          <p:nvPr/>
        </p:nvSpPr>
        <p:spPr>
          <a:xfrm>
            <a:off x="3884760" y="8685360"/>
            <a:ext cx="2971440" cy="456840"/>
          </a:xfrm>
          <a:prstGeom prst="rect">
            <a:avLst/>
          </a:prstGeom>
        </p:spPr>
        <p:txBody>
          <a:bodyPr anchor="b"/>
          <a:lstStyle/>
          <a:p>
            <a:pPr algn="r">
              <a:lnSpc>
                <a:spcPct val="100000"/>
              </a:lnSpc>
            </a:pPr>
            <a:fld id="{1F93DD41-2C0B-4ECD-8F69-09C3101631FB}" type="slidenum">
              <a:rPr lang="en-US" sz="1200">
                <a:solidFill>
                  <a:srgbClr val="000000"/>
                </a:solidFill>
                <a:latin typeface="Arial"/>
                <a:ea typeface="Arial"/>
              </a:rPr>
              <a:t>5</a:t>
            </a:fld>
            <a:endParaRPr/>
          </a:p>
        </p:txBody>
      </p:sp>
      <p:sp>
        <p:nvSpPr>
          <p:cNvPr id="308" name="TextShape 3"/>
          <p:cNvSpPr txBox="1"/>
          <p:nvPr/>
        </p:nvSpPr>
        <p:spPr>
          <a:xfrm>
            <a:off x="3884760" y="0"/>
            <a:ext cx="2971440" cy="456840"/>
          </a:xfrm>
          <a:prstGeom prst="rect">
            <a:avLst/>
          </a:prstGeom>
        </p:spPr>
        <p:txBody>
          <a:bodyPr/>
          <a:lstStyle/>
          <a:p>
            <a:endParaRPr/>
          </a:p>
        </p:txBody>
      </p:sp>
      <p:sp>
        <p:nvSpPr>
          <p:cNvPr id="309"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Release and Iteration Planning</a:t>
            </a:r>
            <a:endParaRPr/>
          </a:p>
        </p:txBody>
      </p:sp>
    </p:spTree>
    <p:extLst>
      <p:ext uri="{BB962C8B-B14F-4D97-AF65-F5344CB8AC3E}">
        <p14:creationId xmlns:p14="http://schemas.microsoft.com/office/powerpoint/2010/main" val="1625326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p:cNvSpPr>
          <p:nvPr>
            <p:ph type="body"/>
          </p:nvPr>
        </p:nvSpPr>
        <p:spPr>
          <a:xfrm>
            <a:off x="685800" y="4343400"/>
            <a:ext cx="5486040" cy="4114440"/>
          </a:xfrm>
          <a:prstGeom prst="rect">
            <a:avLst/>
          </a:prstGeom>
        </p:spPr>
        <p:txBody>
          <a:bodyPr/>
          <a:lstStyle/>
          <a:p>
            <a:r>
              <a:rPr lang="en-US"/>
              <a:t>There are many versions of this approach, but in essence its about laying out the stories so that you can see where the MMF is.</a:t>
            </a:r>
            <a:endParaRPr/>
          </a:p>
          <a:p>
            <a:r>
              <a:rPr lang="en-US"/>
              <a:t>The next slide shows an example from Jeff Patton</a:t>
            </a:r>
            <a:endParaRPr/>
          </a:p>
          <a:p>
            <a:endParaRPr/>
          </a:p>
          <a:p>
            <a:r>
              <a:rPr lang="en-US" sz="1200">
                <a:solidFill>
                  <a:srgbClr val="000000"/>
                </a:solidFill>
                <a:latin typeface="+mn-lt"/>
                <a:ea typeface="+mn-ea"/>
              </a:rPr>
              <a:t>When prioritizing stories and building the Release Plan, consider the following:</a:t>
            </a:r>
            <a:endParaRPr/>
          </a:p>
          <a:p>
            <a:pPr>
              <a:lnSpc>
                <a:spcPct val="100000"/>
              </a:lnSpc>
              <a:buFont typeface="Arial"/>
              <a:buChar char="•"/>
            </a:pPr>
            <a:r>
              <a:rPr lang="en-US" sz="1200">
                <a:solidFill>
                  <a:srgbClr val="000000"/>
                </a:solidFill>
                <a:latin typeface="+mn-lt"/>
                <a:ea typeface="+mn-ea"/>
              </a:rPr>
              <a:t>Business Value – does this contribute to the ROI.  What is the Minimum Marketable Feature set?</a:t>
            </a:r>
            <a:endParaRPr/>
          </a:p>
          <a:p>
            <a:pPr>
              <a:lnSpc>
                <a:spcPct val="100000"/>
              </a:lnSpc>
              <a:buFont typeface="Arial"/>
              <a:buChar char="•"/>
            </a:pPr>
            <a:r>
              <a:rPr lang="en-US" sz="1200">
                <a:solidFill>
                  <a:srgbClr val="000000"/>
                </a:solidFill>
                <a:latin typeface="+mn-lt"/>
                <a:ea typeface="+mn-ea"/>
              </a:rPr>
              <a:t>Risk – does the item carry either technical or functional risk</a:t>
            </a:r>
            <a:endParaRPr/>
          </a:p>
          <a:p>
            <a:pPr>
              <a:lnSpc>
                <a:spcPct val="100000"/>
              </a:lnSpc>
              <a:buFont typeface="Arial"/>
              <a:buChar char="•"/>
            </a:pPr>
            <a:r>
              <a:rPr lang="en-US" sz="1200">
                <a:solidFill>
                  <a:srgbClr val="000000"/>
                </a:solidFill>
                <a:latin typeface="+mn-lt"/>
                <a:ea typeface="+mn-ea"/>
              </a:rPr>
              <a:t>Usage – How often is this feature set used and by how many different roles/personas?  </a:t>
            </a:r>
            <a:endParaRPr/>
          </a:p>
          <a:p>
            <a:pPr>
              <a:lnSpc>
                <a:spcPct val="100000"/>
              </a:lnSpc>
              <a:buFont typeface="Arial"/>
              <a:buChar char="•"/>
            </a:pPr>
            <a:r>
              <a:rPr lang="en-US" sz="1200">
                <a:solidFill>
                  <a:srgbClr val="000000"/>
                </a:solidFill>
                <a:latin typeface="+mn-lt"/>
                <a:ea typeface="+mn-ea"/>
              </a:rPr>
              <a:t>Compliance – is the feature set required to avoid possible financial penalties? </a:t>
            </a:r>
            <a:endParaRPr/>
          </a:p>
          <a:p>
            <a:pPr>
              <a:lnSpc>
                <a:spcPct val="100000"/>
              </a:lnSpc>
              <a:buFont typeface="Arial"/>
              <a:buChar char="•"/>
            </a:pPr>
            <a:r>
              <a:rPr lang="en-US" sz="1200">
                <a:solidFill>
                  <a:srgbClr val="000000"/>
                </a:solidFill>
                <a:latin typeface="+mn-lt"/>
                <a:ea typeface="+mn-ea"/>
              </a:rPr>
              <a:t>Dependencies -  is this feature set dependent on or required by another team?</a:t>
            </a:r>
            <a:endParaRPr/>
          </a:p>
          <a:p>
            <a:pPr>
              <a:lnSpc>
                <a:spcPct val="100000"/>
              </a:lnSpc>
              <a:buFont typeface="Arial"/>
              <a:buChar char="•"/>
            </a:pPr>
            <a:r>
              <a:rPr lang="en-US" sz="1200">
                <a:solidFill>
                  <a:srgbClr val="000000"/>
                </a:solidFill>
                <a:latin typeface="+mn-lt"/>
                <a:ea typeface="+mn-ea"/>
              </a:rPr>
              <a:t>Simplicity – do we need all parts/stories for this feature set?  Or can we go Live with a subset?</a:t>
            </a:r>
            <a:endParaRPr/>
          </a:p>
          <a:p>
            <a:pPr>
              <a:lnSpc>
                <a:spcPct val="100000"/>
              </a:lnSpc>
            </a:pPr>
            <a:endParaRPr/>
          </a:p>
        </p:txBody>
      </p:sp>
      <p:sp>
        <p:nvSpPr>
          <p:cNvPr id="311" name="TextShape 2"/>
          <p:cNvSpPr txBox="1"/>
          <p:nvPr/>
        </p:nvSpPr>
        <p:spPr>
          <a:xfrm>
            <a:off x="3884760" y="8685360"/>
            <a:ext cx="2971440" cy="456840"/>
          </a:xfrm>
          <a:prstGeom prst="rect">
            <a:avLst/>
          </a:prstGeom>
        </p:spPr>
        <p:txBody>
          <a:bodyPr anchor="b"/>
          <a:lstStyle/>
          <a:p>
            <a:pPr algn="r">
              <a:lnSpc>
                <a:spcPct val="100000"/>
              </a:lnSpc>
            </a:pPr>
            <a:fld id="{37486029-9C7B-44D8-ADEA-5EA6C9DB1B24}" type="slidenum">
              <a:rPr lang="en-US" sz="1200">
                <a:solidFill>
                  <a:srgbClr val="000000"/>
                </a:solidFill>
                <a:latin typeface="Arial"/>
                <a:ea typeface="Arial"/>
              </a:rPr>
              <a:t>6</a:t>
            </a:fld>
            <a:endParaRPr/>
          </a:p>
        </p:txBody>
      </p:sp>
      <p:sp>
        <p:nvSpPr>
          <p:cNvPr id="312" name="TextShape 3"/>
          <p:cNvSpPr txBox="1"/>
          <p:nvPr/>
        </p:nvSpPr>
        <p:spPr>
          <a:xfrm>
            <a:off x="3884760" y="0"/>
            <a:ext cx="2971440" cy="456840"/>
          </a:xfrm>
          <a:prstGeom prst="rect">
            <a:avLst/>
          </a:prstGeom>
        </p:spPr>
        <p:txBody>
          <a:bodyPr/>
          <a:lstStyle/>
          <a:p>
            <a:endParaRPr/>
          </a:p>
        </p:txBody>
      </p:sp>
      <p:sp>
        <p:nvSpPr>
          <p:cNvPr id="313"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Release and Iteration Planning</a:t>
            </a:r>
            <a:endParaRPr/>
          </a:p>
        </p:txBody>
      </p:sp>
    </p:spTree>
    <p:extLst>
      <p:ext uri="{BB962C8B-B14F-4D97-AF65-F5344CB8AC3E}">
        <p14:creationId xmlns:p14="http://schemas.microsoft.com/office/powerpoint/2010/main" val="867419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685800" y="4343400"/>
            <a:ext cx="5486040" cy="4114440"/>
          </a:xfrm>
          <a:prstGeom prst="rect">
            <a:avLst/>
          </a:prstGeom>
        </p:spPr>
        <p:txBody>
          <a:bodyPr/>
          <a:lstStyle/>
          <a:p>
            <a:pPr>
              <a:lnSpc>
                <a:spcPct val="100000"/>
              </a:lnSpc>
              <a:buFont typeface="Arial"/>
              <a:buChar char="•"/>
            </a:pPr>
            <a:r>
              <a:rPr lang="en-US"/>
              <a:t>Another type of requirement that has to be captured on all projects is the NFR.</a:t>
            </a:r>
            <a:endParaRPr/>
          </a:p>
          <a:p>
            <a:pPr>
              <a:lnSpc>
                <a:spcPct val="100000"/>
              </a:lnSpc>
              <a:buFont typeface="Arial"/>
              <a:buChar char="•"/>
            </a:pPr>
            <a:r>
              <a:rPr lang="en-US"/>
              <a:t>We all know what these are. They creep up on us near the end.</a:t>
            </a:r>
            <a:endParaRPr/>
          </a:p>
          <a:p>
            <a:pPr>
              <a:lnSpc>
                <a:spcPct val="100000"/>
              </a:lnSpc>
              <a:buFont typeface="Arial"/>
              <a:buChar char="•"/>
            </a:pPr>
            <a:r>
              <a:rPr lang="en-US"/>
              <a:t>Execution qualities of a system – security, usability</a:t>
            </a:r>
            <a:endParaRPr/>
          </a:p>
          <a:p>
            <a:pPr>
              <a:lnSpc>
                <a:spcPct val="100000"/>
              </a:lnSpc>
              <a:buFont typeface="Arial"/>
              <a:buChar char="•"/>
            </a:pPr>
            <a:r>
              <a:rPr lang="en-US"/>
              <a:t>Evolution qualities – testability, extensibility, scalability</a:t>
            </a:r>
            <a:endParaRPr/>
          </a:p>
          <a:p>
            <a:pPr>
              <a:lnSpc>
                <a:spcPct val="100000"/>
              </a:lnSpc>
              <a:buFont typeface="Arial"/>
              <a:buChar char="•"/>
            </a:pPr>
            <a:r>
              <a:rPr lang="en-US"/>
              <a:t>NFRs are typically technical or usage based and usually follow policy or documented guidelines</a:t>
            </a:r>
            <a:endParaRPr/>
          </a:p>
          <a:p>
            <a:pPr>
              <a:lnSpc>
                <a:spcPct val="100000"/>
              </a:lnSpc>
              <a:buFont typeface="Arial"/>
              <a:buChar char="•"/>
            </a:pPr>
            <a:r>
              <a:rPr lang="en-US"/>
              <a:t>Make them cards.</a:t>
            </a:r>
            <a:endParaRPr/>
          </a:p>
          <a:p>
            <a:pPr>
              <a:lnSpc>
                <a:spcPct val="100000"/>
              </a:lnSpc>
              <a:buFont typeface="Arial"/>
              <a:buChar char="•"/>
            </a:pPr>
            <a:r>
              <a:rPr lang="en-US"/>
              <a:t>Its work you have to do.</a:t>
            </a:r>
            <a:endParaRPr/>
          </a:p>
          <a:p>
            <a:pPr>
              <a:lnSpc>
                <a:spcPct val="100000"/>
              </a:lnSpc>
            </a:pPr>
            <a:endParaRPr/>
          </a:p>
          <a:p>
            <a:pPr>
              <a:lnSpc>
                <a:spcPct val="100000"/>
              </a:lnSpc>
              <a:buFont typeface="Arial"/>
              <a:buChar char="•"/>
            </a:pPr>
            <a:r>
              <a:rPr lang="en-US"/>
              <a:t>HAVE SOME DISCUSSION HERE as to what you can do about these.</a:t>
            </a:r>
            <a:endParaRPr/>
          </a:p>
          <a:p>
            <a:pPr>
              <a:lnSpc>
                <a:spcPct val="100000"/>
              </a:lnSpc>
            </a:pPr>
            <a:endParaRPr/>
          </a:p>
          <a:p>
            <a:pPr>
              <a:lnSpc>
                <a:spcPct val="100000"/>
              </a:lnSpc>
            </a:pPr>
            <a:r>
              <a:rPr lang="en-US"/>
              <a:t>Technique- </a:t>
            </a:r>
            <a:endParaRPr/>
          </a:p>
          <a:p>
            <a:pPr>
              <a:lnSpc>
                <a:spcPct val="100000"/>
              </a:lnSpc>
            </a:pPr>
            <a:r>
              <a:rPr lang="en-US"/>
              <a:t>Send out a questionnaire first for folks to do their homework.</a:t>
            </a:r>
            <a:endParaRPr/>
          </a:p>
          <a:p>
            <a:pPr>
              <a:lnSpc>
                <a:spcPct val="100000"/>
              </a:lnSpc>
            </a:pPr>
            <a:r>
              <a:rPr lang="en-US"/>
              <a:t>How many transactions/users/countries/whatever?  </a:t>
            </a:r>
            <a:endParaRPr/>
          </a:p>
          <a:p>
            <a:pPr>
              <a:lnSpc>
                <a:spcPct val="100000"/>
              </a:lnSpc>
            </a:pPr>
            <a:r>
              <a:rPr lang="en-US"/>
              <a:t>Response time?  </a:t>
            </a:r>
            <a:endParaRPr/>
          </a:p>
          <a:p>
            <a:pPr>
              <a:lnSpc>
                <a:spcPct val="100000"/>
              </a:lnSpc>
            </a:pPr>
            <a:r>
              <a:rPr lang="en-US"/>
              <a:t>What platforms?</a:t>
            </a:r>
            <a:endParaRPr/>
          </a:p>
          <a:p>
            <a:pPr>
              <a:lnSpc>
                <a:spcPct val="100000"/>
              </a:lnSpc>
            </a:pPr>
            <a:r>
              <a:rPr lang="en-US"/>
              <a:t>Compliance </a:t>
            </a:r>
            <a:endParaRPr/>
          </a:p>
          <a:p>
            <a:pPr>
              <a:lnSpc>
                <a:spcPct val="100000"/>
              </a:lnSpc>
            </a:pPr>
            <a:endParaRPr/>
          </a:p>
          <a:p>
            <a:pPr>
              <a:lnSpc>
                <a:spcPct val="100000"/>
              </a:lnSpc>
            </a:pPr>
            <a:r>
              <a:rPr lang="en-US"/>
              <a:t>Low: 5min</a:t>
            </a:r>
            <a:endParaRPr/>
          </a:p>
          <a:p>
            <a:pPr>
              <a:lnSpc>
                <a:spcPct val="100000"/>
              </a:lnSpc>
            </a:pPr>
            <a:r>
              <a:rPr lang="en-US"/>
              <a:t>High: 15min</a:t>
            </a:r>
            <a:endParaRPr/>
          </a:p>
        </p:txBody>
      </p:sp>
      <p:sp>
        <p:nvSpPr>
          <p:cNvPr id="315" name="TextShape 2"/>
          <p:cNvSpPr txBox="1"/>
          <p:nvPr/>
        </p:nvSpPr>
        <p:spPr>
          <a:xfrm>
            <a:off x="3884760" y="8685360"/>
            <a:ext cx="2971440" cy="456840"/>
          </a:xfrm>
          <a:prstGeom prst="rect">
            <a:avLst/>
          </a:prstGeom>
        </p:spPr>
        <p:txBody>
          <a:bodyPr anchor="b"/>
          <a:lstStyle/>
          <a:p>
            <a:pPr algn="r">
              <a:lnSpc>
                <a:spcPct val="100000"/>
              </a:lnSpc>
            </a:pPr>
            <a:fld id="{6D6C6AAF-1F50-454E-9179-6482E121BA84}" type="slidenum">
              <a:rPr lang="en-US" sz="1200">
                <a:solidFill>
                  <a:srgbClr val="000000"/>
                </a:solidFill>
                <a:latin typeface="Arial"/>
                <a:ea typeface="Arial"/>
              </a:rPr>
              <a:t>8</a:t>
            </a:fld>
            <a:endParaRPr/>
          </a:p>
        </p:txBody>
      </p:sp>
      <p:sp>
        <p:nvSpPr>
          <p:cNvPr id="316" name="TextShape 3"/>
          <p:cNvSpPr txBox="1"/>
          <p:nvPr/>
        </p:nvSpPr>
        <p:spPr>
          <a:xfrm>
            <a:off x="3884760" y="0"/>
            <a:ext cx="2971440" cy="456840"/>
          </a:xfrm>
          <a:prstGeom prst="rect">
            <a:avLst/>
          </a:prstGeom>
        </p:spPr>
        <p:txBody>
          <a:bodyPr/>
          <a:lstStyle/>
          <a:p>
            <a:endParaRPr/>
          </a:p>
        </p:txBody>
      </p:sp>
      <p:sp>
        <p:nvSpPr>
          <p:cNvPr id="317"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Release and Iteration Planning</a:t>
            </a:r>
            <a:endParaRPr/>
          </a:p>
        </p:txBody>
      </p:sp>
    </p:spTree>
    <p:extLst>
      <p:ext uri="{BB962C8B-B14F-4D97-AF65-F5344CB8AC3E}">
        <p14:creationId xmlns:p14="http://schemas.microsoft.com/office/powerpoint/2010/main" val="92095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343400"/>
            <a:ext cx="5486040" cy="4114440"/>
          </a:xfrm>
          <a:prstGeom prst="rect">
            <a:avLst/>
          </a:prstGeom>
        </p:spPr>
        <p:txBody>
          <a:bodyPr/>
          <a:lstStyle/>
          <a:p>
            <a:endParaRPr/>
          </a:p>
        </p:txBody>
      </p:sp>
      <p:sp>
        <p:nvSpPr>
          <p:cNvPr id="319" name="TextShape 2"/>
          <p:cNvSpPr txBox="1"/>
          <p:nvPr/>
        </p:nvSpPr>
        <p:spPr>
          <a:xfrm>
            <a:off x="3884760" y="8685360"/>
            <a:ext cx="2971440" cy="456840"/>
          </a:xfrm>
          <a:prstGeom prst="rect">
            <a:avLst/>
          </a:prstGeom>
        </p:spPr>
        <p:txBody>
          <a:bodyPr anchor="b"/>
          <a:lstStyle/>
          <a:p>
            <a:pPr algn="r">
              <a:lnSpc>
                <a:spcPct val="100000"/>
              </a:lnSpc>
            </a:pPr>
            <a:fld id="{6E006ACC-55B6-41A0-8DE6-5FBC15E46EBF}" type="slidenum">
              <a:rPr lang="en-US" sz="1200">
                <a:solidFill>
                  <a:srgbClr val="000000"/>
                </a:solidFill>
                <a:latin typeface="Arial"/>
                <a:ea typeface="Arial"/>
              </a:rPr>
              <a:t>9</a:t>
            </a:fld>
            <a:endParaRPr/>
          </a:p>
        </p:txBody>
      </p:sp>
      <p:sp>
        <p:nvSpPr>
          <p:cNvPr id="320" name="TextShape 3"/>
          <p:cNvSpPr txBox="1"/>
          <p:nvPr/>
        </p:nvSpPr>
        <p:spPr>
          <a:xfrm>
            <a:off x="3884760" y="0"/>
            <a:ext cx="2971440" cy="456840"/>
          </a:xfrm>
          <a:prstGeom prst="rect">
            <a:avLst/>
          </a:prstGeom>
        </p:spPr>
        <p:txBody>
          <a:bodyPr/>
          <a:lstStyle/>
          <a:p>
            <a:endParaRPr/>
          </a:p>
        </p:txBody>
      </p:sp>
      <p:sp>
        <p:nvSpPr>
          <p:cNvPr id="321"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Release and Iteration Planning</a:t>
            </a:r>
            <a:endParaRPr/>
          </a:p>
        </p:txBody>
      </p:sp>
    </p:spTree>
    <p:extLst>
      <p:ext uri="{BB962C8B-B14F-4D97-AF65-F5344CB8AC3E}">
        <p14:creationId xmlns:p14="http://schemas.microsoft.com/office/powerpoint/2010/main" val="152622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685800" y="4343400"/>
            <a:ext cx="5486040" cy="4114440"/>
          </a:xfrm>
          <a:prstGeom prst="rect">
            <a:avLst/>
          </a:prstGeom>
        </p:spPr>
        <p:txBody>
          <a:bodyPr/>
          <a:lstStyle/>
          <a:p>
            <a:endParaRPr/>
          </a:p>
        </p:txBody>
      </p:sp>
      <p:sp>
        <p:nvSpPr>
          <p:cNvPr id="323" name="TextShape 2"/>
          <p:cNvSpPr txBox="1"/>
          <p:nvPr/>
        </p:nvSpPr>
        <p:spPr>
          <a:xfrm>
            <a:off x="3884760" y="8685360"/>
            <a:ext cx="2971440" cy="456840"/>
          </a:xfrm>
          <a:prstGeom prst="rect">
            <a:avLst/>
          </a:prstGeom>
        </p:spPr>
        <p:txBody>
          <a:bodyPr anchor="b"/>
          <a:lstStyle/>
          <a:p>
            <a:pPr algn="r">
              <a:lnSpc>
                <a:spcPct val="100000"/>
              </a:lnSpc>
            </a:pPr>
            <a:fld id="{FC395E1D-8095-4330-B670-FF0CCBDC517F}" type="slidenum">
              <a:rPr lang="en-US" sz="1200">
                <a:solidFill>
                  <a:srgbClr val="000000"/>
                </a:solidFill>
                <a:latin typeface="Arial"/>
                <a:ea typeface="Arial"/>
              </a:rPr>
              <a:t>11</a:t>
            </a:fld>
            <a:endParaRPr/>
          </a:p>
        </p:txBody>
      </p:sp>
      <p:sp>
        <p:nvSpPr>
          <p:cNvPr id="324" name="TextShape 3"/>
          <p:cNvSpPr txBox="1"/>
          <p:nvPr/>
        </p:nvSpPr>
        <p:spPr>
          <a:xfrm>
            <a:off x="3884760" y="0"/>
            <a:ext cx="2971440" cy="456840"/>
          </a:xfrm>
          <a:prstGeom prst="rect">
            <a:avLst/>
          </a:prstGeom>
        </p:spPr>
        <p:txBody>
          <a:bodyPr/>
          <a:lstStyle/>
          <a:p>
            <a:endParaRPr/>
          </a:p>
        </p:txBody>
      </p:sp>
      <p:sp>
        <p:nvSpPr>
          <p:cNvPr id="325"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Release and Iteration Planning</a:t>
            </a:r>
            <a:endParaRPr/>
          </a:p>
        </p:txBody>
      </p:sp>
    </p:spTree>
    <p:extLst>
      <p:ext uri="{BB962C8B-B14F-4D97-AF65-F5344CB8AC3E}">
        <p14:creationId xmlns:p14="http://schemas.microsoft.com/office/powerpoint/2010/main" val="172096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26"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27"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29"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31"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32"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3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5"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36" name="Picture 35"/>
          <p:cNvPicPr/>
          <p:nvPr/>
        </p:nvPicPr>
        <p:blipFill>
          <a:blip r:embed="rId2"/>
          <a:stretch>
            <a:fillRect/>
          </a:stretch>
        </p:blipFill>
        <p:spPr>
          <a:xfrm>
            <a:off x="5492160" y="3681360"/>
            <a:ext cx="2378160" cy="1896840"/>
          </a:xfrm>
          <a:prstGeom prst="rect">
            <a:avLst/>
          </a:prstGeom>
          <a:ln>
            <a:noFill/>
          </a:ln>
        </p:spPr>
      </p:pic>
      <p:pic>
        <p:nvPicPr>
          <p:cNvPr id="37" name="Picture 36"/>
          <p:cNvPicPr/>
          <p:nvPr/>
        </p:nvPicPr>
        <p:blipFill>
          <a:blip r:embed="rId2"/>
          <a:stretch>
            <a:fillRect/>
          </a:stretch>
        </p:blipFill>
        <p:spPr>
          <a:xfrm>
            <a:off x="1275840" y="3681360"/>
            <a:ext cx="2378160" cy="1896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45"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49"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0"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2130480"/>
            <a:ext cx="7772040" cy="345132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55"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56"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8"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0"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4"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6"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67"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71"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72"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7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5"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76" name="Picture 75"/>
          <p:cNvPicPr/>
          <p:nvPr/>
        </p:nvPicPr>
        <p:blipFill>
          <a:blip r:embed="rId2"/>
          <a:stretch>
            <a:fillRect/>
          </a:stretch>
        </p:blipFill>
        <p:spPr>
          <a:xfrm>
            <a:off x="5492160" y="3681360"/>
            <a:ext cx="2378160" cy="1896840"/>
          </a:xfrm>
          <a:prstGeom prst="rect">
            <a:avLst/>
          </a:prstGeom>
          <a:ln>
            <a:noFill/>
          </a:ln>
        </p:spPr>
      </p:pic>
      <p:pic>
        <p:nvPicPr>
          <p:cNvPr id="77" name="Picture 76"/>
          <p:cNvPicPr/>
          <p:nvPr/>
        </p:nvPicPr>
        <p:blipFill>
          <a:blip r:embed="rId2"/>
          <a:stretch>
            <a:fillRect/>
          </a:stretch>
        </p:blipFill>
        <p:spPr>
          <a:xfrm>
            <a:off x="1275840" y="3681360"/>
            <a:ext cx="2378160" cy="18968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83"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85"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87"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88"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7"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85800" y="2130480"/>
            <a:ext cx="7772040" cy="345132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9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93"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94"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96"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97"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98"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0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1"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02"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04"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105"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07"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8"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09"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110"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1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1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114" name="Picture 113"/>
          <p:cNvPicPr/>
          <p:nvPr/>
        </p:nvPicPr>
        <p:blipFill>
          <a:blip r:embed="rId2"/>
          <a:stretch>
            <a:fillRect/>
          </a:stretch>
        </p:blipFill>
        <p:spPr>
          <a:xfrm>
            <a:off x="5492160" y="3681360"/>
            <a:ext cx="2378160" cy="1896840"/>
          </a:xfrm>
          <a:prstGeom prst="rect">
            <a:avLst/>
          </a:prstGeom>
          <a:ln>
            <a:noFill/>
          </a:ln>
        </p:spPr>
      </p:pic>
      <p:pic>
        <p:nvPicPr>
          <p:cNvPr id="115" name="Picture 114"/>
          <p:cNvPicPr/>
          <p:nvPr/>
        </p:nvPicPr>
        <p:blipFill>
          <a:blip r:embed="rId2"/>
          <a:stretch>
            <a:fillRect/>
          </a:stretch>
        </p:blipFill>
        <p:spPr>
          <a:xfrm>
            <a:off x="1275840" y="3681360"/>
            <a:ext cx="2378160" cy="18968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9"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0"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85800" y="2130480"/>
            <a:ext cx="7772040" cy="3451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5"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16"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8"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0"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2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4"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p:cNvPicPr/>
          <p:nvPr/>
        </p:nvPicPr>
        <p:blipFill>
          <a:blip r:embed="rId14"/>
          <a:stretch>
            <a:fillRect/>
          </a:stretch>
        </p:blipFill>
        <p:spPr>
          <a:xfrm>
            <a:off x="7670880" y="6505200"/>
            <a:ext cx="1015560" cy="190080"/>
          </a:xfrm>
          <a:prstGeom prst="rect">
            <a:avLst/>
          </a:prstGeom>
          <a:ln>
            <a:noFill/>
          </a:ln>
        </p:spPr>
      </p:pic>
      <p:pic>
        <p:nvPicPr>
          <p:cNvPr id="5" name="Picture 4"/>
          <p:cNvPicPr/>
          <p:nvPr/>
        </p:nvPicPr>
        <p:blipFill>
          <a:blip r:embed="rId15"/>
          <a:stretch>
            <a:fillRect/>
          </a:stretch>
        </p:blipFill>
        <p:spPr>
          <a:xfrm>
            <a:off x="457200" y="6477120"/>
            <a:ext cx="1682280" cy="261720"/>
          </a:xfrm>
          <a:prstGeom prst="rect">
            <a:avLst/>
          </a:prstGeom>
          <a:ln>
            <a:noFill/>
          </a:ln>
        </p:spPr>
      </p:pic>
      <p:sp>
        <p:nvSpPr>
          <p:cNvPr id="2"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Marydale"/>
              </a:rPr>
              <a:t>Click to edit the title text formatClick to edit Master title style</a:t>
            </a:r>
            <a:endParaRPr/>
          </a:p>
        </p:txBody>
      </p:sp>
      <p:sp>
        <p:nvSpPr>
          <p:cNvPr id="3"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3"/>
          <p:cNvPicPr/>
          <p:nvPr/>
        </p:nvPicPr>
        <p:blipFill>
          <a:blip r:embed="rId14"/>
          <a:stretch>
            <a:fillRect/>
          </a:stretch>
        </p:blipFill>
        <p:spPr>
          <a:xfrm>
            <a:off x="7670880" y="6505200"/>
            <a:ext cx="1015560" cy="190080"/>
          </a:xfrm>
          <a:prstGeom prst="rect">
            <a:avLst/>
          </a:prstGeom>
          <a:ln>
            <a:noFill/>
          </a:ln>
        </p:spPr>
      </p:pic>
      <p:pic>
        <p:nvPicPr>
          <p:cNvPr id="39" name="Picture 4"/>
          <p:cNvPicPr/>
          <p:nvPr/>
        </p:nvPicPr>
        <p:blipFill>
          <a:blip r:embed="rId15"/>
          <a:stretch>
            <a:fillRect/>
          </a:stretch>
        </p:blipFill>
        <p:spPr>
          <a:xfrm>
            <a:off x="457200" y="6477120"/>
            <a:ext cx="1682280" cy="261720"/>
          </a:xfrm>
          <a:prstGeom prst="rect">
            <a:avLst/>
          </a:prstGeom>
          <a:ln>
            <a:noFill/>
          </a:ln>
        </p:spPr>
      </p:pic>
      <p:sp>
        <p:nvSpPr>
          <p:cNvPr id="40" name="PlaceHolder 1"/>
          <p:cNvSpPr>
            <a:spLocks noGrp="1"/>
          </p:cNvSpPr>
          <p:nvPr>
            <p:ph type="title"/>
          </p:nvPr>
        </p:nvSpPr>
        <p:spPr>
          <a:xfrm>
            <a:off x="457200" y="274680"/>
            <a:ext cx="8229240" cy="923760"/>
          </a:xfrm>
          <a:prstGeom prst="rect">
            <a:avLst/>
          </a:prstGeom>
        </p:spPr>
        <p:txBody>
          <a:bodyPr anchor="ctr"/>
          <a:lstStyle/>
          <a:p>
            <a:pPr>
              <a:lnSpc>
                <a:spcPct val="100000"/>
              </a:lnSpc>
            </a:pPr>
            <a:r>
              <a:rPr lang="en-US" sz="4000">
                <a:solidFill>
                  <a:srgbClr val="000000"/>
                </a:solidFill>
                <a:latin typeface="Marydale"/>
              </a:rPr>
              <a:t>Click to edit the title text formatClick to edit Master title style</a:t>
            </a:r>
            <a:endParaRPr/>
          </a:p>
        </p:txBody>
      </p:sp>
      <p:sp>
        <p:nvSpPr>
          <p:cNvPr id="41" name="PlaceHolder 2"/>
          <p:cNvSpPr>
            <a:spLocks noGrp="1"/>
          </p:cNvSpPr>
          <p:nvPr>
            <p:ph type="body"/>
          </p:nvPr>
        </p:nvSpPr>
        <p:spPr>
          <a:xfrm>
            <a:off x="457200" y="1600200"/>
            <a:ext cx="8229240" cy="4173480"/>
          </a:xfrm>
          <a:prstGeom prst="rect">
            <a:avLst/>
          </a:prstGeom>
        </p:spPr>
        <p:txBody>
          <a:bodyPr/>
          <a:lstStyle/>
          <a:p>
            <a:pPr>
              <a:buSzPct val="25000"/>
              <a:buFont typeface="StarSymbol"/>
              <a:buChar char=""/>
            </a:pPr>
            <a:r>
              <a:rPr lang="en-US" sz="3200">
                <a:solidFill>
                  <a:srgbClr val="333333"/>
                </a:solidFill>
                <a:latin typeface="CamingoDos Pro Cd"/>
              </a:rPr>
              <a:t>Click to edit the outline text format</a:t>
            </a:r>
            <a:endParaRPr/>
          </a:p>
          <a:p>
            <a:pPr lvl="1">
              <a:buSzPct val="25000"/>
              <a:buFont typeface="StarSymbol"/>
              <a:buChar char=""/>
            </a:pPr>
            <a:r>
              <a:rPr lang="en-US" sz="3200">
                <a:solidFill>
                  <a:srgbClr val="333333"/>
                </a:solidFill>
                <a:latin typeface="CamingoDos Pro Cd"/>
              </a:rPr>
              <a:t>Second Outline Level</a:t>
            </a:r>
            <a:endParaRPr/>
          </a:p>
          <a:p>
            <a:pPr lvl="2">
              <a:buSzPct val="25000"/>
              <a:buFont typeface="StarSymbol"/>
              <a:buChar char=""/>
            </a:pPr>
            <a:r>
              <a:rPr lang="en-US" sz="3200">
                <a:solidFill>
                  <a:srgbClr val="333333"/>
                </a:solidFill>
                <a:latin typeface="CamingoDos Pro Cd"/>
              </a:rPr>
              <a:t>Third Outline Level</a:t>
            </a:r>
            <a:endParaRPr/>
          </a:p>
          <a:p>
            <a:pPr lvl="3">
              <a:buSzPct val="25000"/>
              <a:buFont typeface="StarSymbol"/>
              <a:buChar char=""/>
            </a:pPr>
            <a:r>
              <a:rPr lang="en-US" sz="3200">
                <a:solidFill>
                  <a:srgbClr val="333333"/>
                </a:solidFill>
                <a:latin typeface="CamingoDos Pro Cd"/>
              </a:rPr>
              <a:t>Fourth Outline Level</a:t>
            </a:r>
            <a:endParaRPr/>
          </a:p>
          <a:p>
            <a:pPr lvl="4">
              <a:buSzPct val="25000"/>
              <a:buFont typeface="StarSymbol"/>
              <a:buChar char=""/>
            </a:pPr>
            <a:r>
              <a:rPr lang="en-US" sz="3200">
                <a:solidFill>
                  <a:srgbClr val="333333"/>
                </a:solidFill>
                <a:latin typeface="CamingoDos Pro Cd"/>
              </a:rPr>
              <a:t>Fifth Outline Level</a:t>
            </a:r>
            <a:endParaRPr/>
          </a:p>
          <a:p>
            <a:pPr lvl="5">
              <a:buSzPct val="25000"/>
              <a:buFont typeface="StarSymbol"/>
              <a:buChar char=""/>
            </a:pPr>
            <a:r>
              <a:rPr lang="en-US" sz="3200">
                <a:solidFill>
                  <a:srgbClr val="333333"/>
                </a:solidFill>
                <a:latin typeface="CamingoDos Pro Cd"/>
              </a:rPr>
              <a:t>Sixth Outline Level</a:t>
            </a:r>
            <a:endParaRPr/>
          </a:p>
          <a:p>
            <a:pPr>
              <a:lnSpc>
                <a:spcPct val="100000"/>
              </a:lnSpc>
              <a:buFont typeface="Lucida Grande"/>
              <a:buChar char="–"/>
            </a:pPr>
            <a:r>
              <a:rPr lang="en-US" sz="3200">
                <a:solidFill>
                  <a:srgbClr val="333333"/>
                </a:solidFill>
                <a:latin typeface="CamingoDos Pro Cd"/>
              </a:rPr>
              <a:t>Seventh Outline LevelClick to edit Master text styles</a:t>
            </a:r>
            <a:endParaRPr/>
          </a:p>
          <a:p>
            <a:pPr lvl="1">
              <a:lnSpc>
                <a:spcPct val="100000"/>
              </a:lnSpc>
              <a:buFont typeface="Arial"/>
              <a:buChar char="–"/>
            </a:pPr>
            <a:r>
              <a:rPr lang="en-US" sz="2800">
                <a:solidFill>
                  <a:srgbClr val="333333"/>
                </a:solidFill>
                <a:latin typeface="CamingoDos Pro Cd"/>
              </a:rPr>
              <a:t>Second level</a:t>
            </a:r>
            <a:endParaRPr/>
          </a:p>
          <a:p>
            <a:pPr lvl="2">
              <a:lnSpc>
                <a:spcPct val="100000"/>
              </a:lnSpc>
              <a:buFont typeface="Arial"/>
              <a:buChar char="•"/>
            </a:pPr>
            <a:r>
              <a:rPr lang="en-US" sz="2400">
                <a:solidFill>
                  <a:srgbClr val="333333"/>
                </a:solidFill>
                <a:latin typeface="CamingoDos Pro Cd"/>
              </a:rPr>
              <a:t>Third level</a:t>
            </a:r>
            <a:endParaRPr/>
          </a:p>
          <a:p>
            <a:pPr lvl="3">
              <a:lnSpc>
                <a:spcPct val="100000"/>
              </a:lnSpc>
              <a:buFont typeface="Arial"/>
              <a:buChar char="–"/>
            </a:pPr>
            <a:r>
              <a:rPr lang="en-US" sz="2000">
                <a:solidFill>
                  <a:srgbClr val="333333"/>
                </a:solidFill>
                <a:latin typeface="CamingoDos Pro Cd"/>
              </a:rPr>
              <a:t>Fourth level</a:t>
            </a:r>
            <a:endParaRPr/>
          </a:p>
          <a:p>
            <a:pPr lvl="4">
              <a:lnSpc>
                <a:spcPct val="100000"/>
              </a:lnSpc>
              <a:buFont typeface="Arial"/>
              <a:buChar char="»"/>
            </a:pPr>
            <a:r>
              <a:rPr lang="en-US" sz="2000">
                <a:solidFill>
                  <a:srgbClr val="333333"/>
                </a:solidFill>
                <a:latin typeface="CamingoDos Pro Cd"/>
              </a:rPr>
              <a:t>Fifth level</a:t>
            </a:r>
            <a:endParaRPr/>
          </a:p>
        </p:txBody>
      </p:sp>
      <p:sp>
        <p:nvSpPr>
          <p:cNvPr id="42" name="Line 3"/>
          <p:cNvSpPr/>
          <p:nvPr/>
        </p:nvSpPr>
        <p:spPr>
          <a:xfrm>
            <a:off x="457200" y="5843160"/>
            <a:ext cx="8215560" cy="0"/>
          </a:xfrm>
          <a:prstGeom prst="line">
            <a:avLst/>
          </a:prstGeom>
          <a:ln w="12600">
            <a:solidFill>
              <a:srgbClr val="CCCCCC"/>
            </a:solidFill>
            <a:round/>
          </a:ln>
        </p:spPr>
      </p:sp>
      <p:sp>
        <p:nvSpPr>
          <p:cNvPr id="43" name="Line 4"/>
          <p:cNvSpPr/>
          <p:nvPr/>
        </p:nvSpPr>
        <p:spPr>
          <a:xfrm>
            <a:off x="470880" y="1342080"/>
            <a:ext cx="8215920" cy="0"/>
          </a:xfrm>
          <a:prstGeom prst="line">
            <a:avLst/>
          </a:prstGeom>
          <a:ln w="12600">
            <a:solidFill>
              <a:srgbClr val="CCCCCC"/>
            </a:solidFill>
            <a:round/>
          </a:ln>
        </p:spPr>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Picture 3"/>
          <p:cNvPicPr/>
          <p:nvPr/>
        </p:nvPicPr>
        <p:blipFill>
          <a:blip r:embed="rId14"/>
          <a:stretch>
            <a:fillRect/>
          </a:stretch>
        </p:blipFill>
        <p:spPr>
          <a:xfrm>
            <a:off x="7670880" y="6505200"/>
            <a:ext cx="1015560" cy="190080"/>
          </a:xfrm>
          <a:prstGeom prst="rect">
            <a:avLst/>
          </a:prstGeom>
          <a:ln>
            <a:noFill/>
          </a:ln>
        </p:spPr>
      </p:pic>
      <p:pic>
        <p:nvPicPr>
          <p:cNvPr id="79" name="Picture 4"/>
          <p:cNvPicPr/>
          <p:nvPr/>
        </p:nvPicPr>
        <p:blipFill>
          <a:blip r:embed="rId15"/>
          <a:stretch>
            <a:fillRect/>
          </a:stretch>
        </p:blipFill>
        <p:spPr>
          <a:xfrm>
            <a:off x="457200" y="6477120"/>
            <a:ext cx="1682280" cy="261720"/>
          </a:xfrm>
          <a:prstGeom prst="rect">
            <a:avLst/>
          </a:prstGeom>
          <a:ln>
            <a:noFill/>
          </a:ln>
        </p:spPr>
      </p:pic>
      <p:sp>
        <p:nvSpPr>
          <p:cNvPr id="80"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Marydale"/>
              </a:rPr>
              <a:t>Click to edit the title text formatClick to edit Master title style</a:t>
            </a:r>
            <a:endParaRPr/>
          </a:p>
        </p:txBody>
      </p:sp>
      <p:sp>
        <p:nvSpPr>
          <p:cNvPr id="81"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Marydale"/>
              </a:rPr>
              <a:t>Release and Iteration Planning</a:t>
            </a:r>
            <a:endParaRPr/>
          </a:p>
        </p:txBody>
      </p:sp>
      <p:sp>
        <p:nvSpPr>
          <p:cNvPr id="122" name="TextShape 2"/>
          <p:cNvSpPr txBox="1"/>
          <p:nvPr/>
        </p:nvSpPr>
        <p:spPr>
          <a:xfrm>
            <a:off x="1371600" y="3886200"/>
            <a:ext cx="6400440" cy="1752120"/>
          </a:xfrm>
          <a:prstGeom prst="rect">
            <a:avLst/>
          </a:prstGeom>
        </p:spPr>
        <p:txBody>
          <a:bodyPr/>
          <a:lstStyle/>
          <a:p>
            <a:pPr algn="ctr">
              <a:lnSpc>
                <a:spcPct val="100000"/>
              </a:lnSpc>
            </a:pPr>
            <a:r>
              <a:rPr lang="en-US" sz="3200">
                <a:solidFill>
                  <a:srgbClr val="8B8B8B"/>
                </a:solidFill>
                <a:latin typeface="CamingoDos Pro Cd"/>
              </a:rPr>
              <a:t>A Module in Agile Fundamentals</a:t>
            </a:r>
            <a:endParaRPr/>
          </a:p>
          <a:p>
            <a:pPr algn="ctr">
              <a:lnSpc>
                <a:spcPct val="100000"/>
              </a:lnSpc>
            </a:pPr>
            <a:endParaRPr/>
          </a:p>
        </p:txBody>
      </p:sp>
      <p:sp>
        <p:nvSpPr>
          <p:cNvPr id="123" name="CustomShape 3"/>
          <p:cNvSpPr/>
          <p:nvPr/>
        </p:nvSpPr>
        <p:spPr>
          <a:xfrm>
            <a:off x="1828800" y="5756760"/>
            <a:ext cx="5790960" cy="738720"/>
          </a:xfrm>
          <a:prstGeom prst="rect">
            <a:avLst/>
          </a:prstGeom>
          <a:noFill/>
          <a:ln>
            <a:noFill/>
          </a:ln>
        </p:spPr>
        <p:txBody>
          <a:bodyPr lIns="90000" tIns="45000" rIns="90000" bIns="45000"/>
          <a:lstStyle/>
          <a:p>
            <a:pPr algn="ctr">
              <a:lnSpc>
                <a:spcPct val="100000"/>
              </a:lnSpc>
            </a:pPr>
            <a:r>
              <a:rPr lang="en-US" sz="1200">
                <a:solidFill>
                  <a:srgbClr val="292929"/>
                </a:solidFill>
                <a:latin typeface="Calibri"/>
                <a:ea typeface="Arial"/>
              </a:rPr>
              <a:t>This work is licensed under the</a:t>
            </a:r>
            <a:endParaRPr/>
          </a:p>
          <a:p>
            <a:pPr algn="ctr">
              <a:lnSpc>
                <a:spcPct val="100000"/>
              </a:lnSpc>
            </a:pPr>
            <a:r>
              <a:rPr lang="en-US" sz="1200">
                <a:solidFill>
                  <a:srgbClr val="292929"/>
                </a:solidFill>
                <a:latin typeface="Calibri"/>
                <a:ea typeface="Arial"/>
              </a:rPr>
              <a:t> Creative Commons Attribution-ShareAlike 4.0 International License. </a:t>
            </a:r>
            <a:endParaRPr/>
          </a:p>
          <a:p>
            <a:pPr algn="ctr">
              <a:lnSpc>
                <a:spcPct val="100000"/>
              </a:lnSpc>
            </a:pPr>
            <a:r>
              <a:rPr lang="en-US" sz="1200">
                <a:solidFill>
                  <a:srgbClr val="292929"/>
                </a:solidFill>
                <a:latin typeface="Calibri"/>
                <a:ea typeface="Arial"/>
              </a:rPr>
              <a:t>To view a copy of this license, visit </a:t>
            </a:r>
            <a:r>
              <a:rPr lang="en-US" sz="1200" u="sng">
                <a:solidFill>
                  <a:srgbClr val="0000FF"/>
                </a:solidFill>
                <a:latin typeface="Calibri"/>
                <a:ea typeface="Arial"/>
                <a:hlinkClick r:id="rId3"/>
              </a:rPr>
              <a:t>http://creativecommons.org/licenses/by-sa/4.0/</a:t>
            </a:r>
            <a:r>
              <a:rPr lang="en-US" sz="1200">
                <a:solidFill>
                  <a:srgbClr val="292929"/>
                </a:solidFill>
                <a:latin typeface="Calibri"/>
                <a:ea typeface="Arial"/>
              </a:rPr>
              <a:t>.</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Marydale"/>
              </a:rPr>
              <a:t>What goes into each release?</a:t>
            </a:r>
            <a:endParaRPr/>
          </a:p>
        </p:txBody>
      </p:sp>
      <p:sp>
        <p:nvSpPr>
          <p:cNvPr id="198" name="CustomShape 2"/>
          <p:cNvSpPr/>
          <p:nvPr/>
        </p:nvSpPr>
        <p:spPr>
          <a:xfrm rot="404400">
            <a:off x="611280" y="1809000"/>
            <a:ext cx="647640" cy="431640"/>
          </a:xfrm>
          <a:prstGeom prst="roundRect">
            <a:avLst>
              <a:gd name="adj" fmla="val 16667"/>
            </a:avLst>
          </a:prstGeom>
          <a:solidFill>
            <a:srgbClr val="C3D69B"/>
          </a:solidFill>
          <a:ln w="9360">
            <a:solidFill>
              <a:srgbClr val="000000"/>
            </a:solidFill>
            <a:round/>
          </a:ln>
        </p:spPr>
      </p:sp>
      <p:sp>
        <p:nvSpPr>
          <p:cNvPr id="199" name="CustomShape 3"/>
          <p:cNvSpPr/>
          <p:nvPr/>
        </p:nvSpPr>
        <p:spPr>
          <a:xfrm rot="404400">
            <a:off x="763920" y="1961640"/>
            <a:ext cx="647640" cy="431640"/>
          </a:xfrm>
          <a:prstGeom prst="roundRect">
            <a:avLst>
              <a:gd name="adj" fmla="val 16667"/>
            </a:avLst>
          </a:prstGeom>
          <a:solidFill>
            <a:srgbClr val="C3D69B"/>
          </a:solidFill>
          <a:ln w="9360">
            <a:solidFill>
              <a:srgbClr val="000000"/>
            </a:solidFill>
            <a:round/>
          </a:ln>
        </p:spPr>
      </p:sp>
      <p:sp>
        <p:nvSpPr>
          <p:cNvPr id="200" name="CustomShape 4"/>
          <p:cNvSpPr/>
          <p:nvPr/>
        </p:nvSpPr>
        <p:spPr>
          <a:xfrm rot="404400">
            <a:off x="916200" y="2113920"/>
            <a:ext cx="647640" cy="431640"/>
          </a:xfrm>
          <a:prstGeom prst="roundRect">
            <a:avLst>
              <a:gd name="adj" fmla="val 16667"/>
            </a:avLst>
          </a:prstGeom>
          <a:solidFill>
            <a:srgbClr val="C3D69B"/>
          </a:solidFill>
          <a:ln w="9360">
            <a:solidFill>
              <a:srgbClr val="000000"/>
            </a:solidFill>
            <a:round/>
          </a:ln>
        </p:spPr>
      </p:sp>
      <p:sp>
        <p:nvSpPr>
          <p:cNvPr id="201" name="CustomShape 5"/>
          <p:cNvSpPr/>
          <p:nvPr/>
        </p:nvSpPr>
        <p:spPr>
          <a:xfrm rot="404400">
            <a:off x="1068480" y="2266200"/>
            <a:ext cx="647640" cy="431640"/>
          </a:xfrm>
          <a:prstGeom prst="roundRect">
            <a:avLst>
              <a:gd name="adj" fmla="val 16667"/>
            </a:avLst>
          </a:prstGeom>
          <a:solidFill>
            <a:srgbClr val="C3D69B"/>
          </a:solidFill>
          <a:ln w="9360">
            <a:solidFill>
              <a:srgbClr val="000000"/>
            </a:solidFill>
            <a:round/>
          </a:ln>
        </p:spPr>
      </p:sp>
      <p:sp>
        <p:nvSpPr>
          <p:cNvPr id="202" name="CustomShape 6"/>
          <p:cNvSpPr/>
          <p:nvPr/>
        </p:nvSpPr>
        <p:spPr>
          <a:xfrm rot="404400">
            <a:off x="1221120" y="2418840"/>
            <a:ext cx="647640" cy="431640"/>
          </a:xfrm>
          <a:prstGeom prst="roundRect">
            <a:avLst>
              <a:gd name="adj" fmla="val 16667"/>
            </a:avLst>
          </a:prstGeom>
          <a:solidFill>
            <a:srgbClr val="C3D69B"/>
          </a:solidFill>
          <a:ln w="9360">
            <a:solidFill>
              <a:srgbClr val="000000"/>
            </a:solidFill>
            <a:round/>
          </a:ln>
        </p:spPr>
      </p:sp>
      <p:sp>
        <p:nvSpPr>
          <p:cNvPr id="203" name="CustomShape 7"/>
          <p:cNvSpPr/>
          <p:nvPr/>
        </p:nvSpPr>
        <p:spPr>
          <a:xfrm rot="404400">
            <a:off x="1373400" y="2571120"/>
            <a:ext cx="647640" cy="431640"/>
          </a:xfrm>
          <a:prstGeom prst="roundRect">
            <a:avLst>
              <a:gd name="adj" fmla="val 16667"/>
            </a:avLst>
          </a:prstGeom>
          <a:solidFill>
            <a:srgbClr val="C3D69B"/>
          </a:solidFill>
          <a:ln w="9360">
            <a:solidFill>
              <a:srgbClr val="000000"/>
            </a:solidFill>
            <a:round/>
          </a:ln>
        </p:spPr>
      </p:sp>
      <p:sp>
        <p:nvSpPr>
          <p:cNvPr id="204" name="CustomShape 8"/>
          <p:cNvSpPr/>
          <p:nvPr/>
        </p:nvSpPr>
        <p:spPr>
          <a:xfrm rot="404400">
            <a:off x="1525680" y="2723400"/>
            <a:ext cx="647640" cy="431640"/>
          </a:xfrm>
          <a:prstGeom prst="roundRect">
            <a:avLst>
              <a:gd name="adj" fmla="val 16667"/>
            </a:avLst>
          </a:prstGeom>
          <a:solidFill>
            <a:srgbClr val="C3D69B"/>
          </a:solidFill>
          <a:ln w="9360">
            <a:solidFill>
              <a:srgbClr val="000000"/>
            </a:solidFill>
            <a:round/>
          </a:ln>
        </p:spPr>
      </p:sp>
      <p:sp>
        <p:nvSpPr>
          <p:cNvPr id="205" name="CustomShape 9"/>
          <p:cNvSpPr/>
          <p:nvPr/>
        </p:nvSpPr>
        <p:spPr>
          <a:xfrm rot="404400">
            <a:off x="1678320" y="2876040"/>
            <a:ext cx="647640" cy="431640"/>
          </a:xfrm>
          <a:prstGeom prst="roundRect">
            <a:avLst>
              <a:gd name="adj" fmla="val 16667"/>
            </a:avLst>
          </a:prstGeom>
          <a:solidFill>
            <a:srgbClr val="C3D69B"/>
          </a:solidFill>
          <a:ln w="9360">
            <a:solidFill>
              <a:srgbClr val="000000"/>
            </a:solidFill>
            <a:round/>
          </a:ln>
        </p:spPr>
      </p:sp>
      <p:sp>
        <p:nvSpPr>
          <p:cNvPr id="206" name="CustomShape 10"/>
          <p:cNvSpPr/>
          <p:nvPr/>
        </p:nvSpPr>
        <p:spPr>
          <a:xfrm rot="404400">
            <a:off x="1830600" y="3028320"/>
            <a:ext cx="647640" cy="431640"/>
          </a:xfrm>
          <a:prstGeom prst="roundRect">
            <a:avLst>
              <a:gd name="adj" fmla="val 16667"/>
            </a:avLst>
          </a:prstGeom>
          <a:solidFill>
            <a:srgbClr val="C3D69B"/>
          </a:solidFill>
          <a:ln w="9360">
            <a:solidFill>
              <a:srgbClr val="000000"/>
            </a:solidFill>
            <a:round/>
          </a:ln>
        </p:spPr>
      </p:sp>
      <p:sp>
        <p:nvSpPr>
          <p:cNvPr id="207" name="CustomShape 11"/>
          <p:cNvSpPr/>
          <p:nvPr/>
        </p:nvSpPr>
        <p:spPr>
          <a:xfrm rot="404400">
            <a:off x="1982880" y="3180600"/>
            <a:ext cx="647640" cy="431640"/>
          </a:xfrm>
          <a:prstGeom prst="roundRect">
            <a:avLst>
              <a:gd name="adj" fmla="val 16667"/>
            </a:avLst>
          </a:prstGeom>
          <a:solidFill>
            <a:srgbClr val="C3D69B"/>
          </a:solidFill>
          <a:ln w="9360">
            <a:solidFill>
              <a:srgbClr val="000000"/>
            </a:solidFill>
            <a:round/>
          </a:ln>
        </p:spPr>
      </p:sp>
      <p:sp>
        <p:nvSpPr>
          <p:cNvPr id="208" name="CustomShape 12"/>
          <p:cNvSpPr/>
          <p:nvPr/>
        </p:nvSpPr>
        <p:spPr>
          <a:xfrm rot="404400">
            <a:off x="2135520" y="3333240"/>
            <a:ext cx="647640" cy="431640"/>
          </a:xfrm>
          <a:prstGeom prst="roundRect">
            <a:avLst>
              <a:gd name="adj" fmla="val 16667"/>
            </a:avLst>
          </a:prstGeom>
          <a:solidFill>
            <a:srgbClr val="C3D69B"/>
          </a:solidFill>
          <a:ln w="9360">
            <a:solidFill>
              <a:srgbClr val="000000"/>
            </a:solidFill>
            <a:round/>
          </a:ln>
        </p:spPr>
      </p:sp>
      <p:sp>
        <p:nvSpPr>
          <p:cNvPr id="209" name="CustomShape 13"/>
          <p:cNvSpPr/>
          <p:nvPr/>
        </p:nvSpPr>
        <p:spPr>
          <a:xfrm rot="404400">
            <a:off x="2287800" y="3485520"/>
            <a:ext cx="647640" cy="431640"/>
          </a:xfrm>
          <a:prstGeom prst="roundRect">
            <a:avLst>
              <a:gd name="adj" fmla="val 16667"/>
            </a:avLst>
          </a:prstGeom>
          <a:solidFill>
            <a:srgbClr val="C3D69B"/>
          </a:solidFill>
          <a:ln w="9360">
            <a:solidFill>
              <a:srgbClr val="000000"/>
            </a:solidFill>
            <a:round/>
          </a:ln>
        </p:spPr>
      </p:sp>
      <p:sp>
        <p:nvSpPr>
          <p:cNvPr id="210" name="CustomShape 14"/>
          <p:cNvSpPr/>
          <p:nvPr/>
        </p:nvSpPr>
        <p:spPr>
          <a:xfrm rot="404400">
            <a:off x="2440080" y="3637800"/>
            <a:ext cx="647640" cy="431640"/>
          </a:xfrm>
          <a:prstGeom prst="roundRect">
            <a:avLst>
              <a:gd name="adj" fmla="val 16667"/>
            </a:avLst>
          </a:prstGeom>
          <a:solidFill>
            <a:srgbClr val="C3D69B"/>
          </a:solidFill>
          <a:ln w="9360">
            <a:solidFill>
              <a:srgbClr val="000000"/>
            </a:solidFill>
            <a:round/>
          </a:ln>
        </p:spPr>
      </p:sp>
      <p:sp>
        <p:nvSpPr>
          <p:cNvPr id="211" name="CustomShape 15"/>
          <p:cNvSpPr/>
          <p:nvPr/>
        </p:nvSpPr>
        <p:spPr>
          <a:xfrm rot="404400">
            <a:off x="2592720" y="3790440"/>
            <a:ext cx="647640" cy="431640"/>
          </a:xfrm>
          <a:prstGeom prst="roundRect">
            <a:avLst>
              <a:gd name="adj" fmla="val 16667"/>
            </a:avLst>
          </a:prstGeom>
          <a:solidFill>
            <a:srgbClr val="C3D69B"/>
          </a:solidFill>
          <a:ln w="9360">
            <a:solidFill>
              <a:srgbClr val="000000"/>
            </a:solidFill>
            <a:round/>
          </a:ln>
        </p:spPr>
      </p:sp>
      <p:sp>
        <p:nvSpPr>
          <p:cNvPr id="212" name="CustomShape 16"/>
          <p:cNvSpPr/>
          <p:nvPr/>
        </p:nvSpPr>
        <p:spPr>
          <a:xfrm rot="404400">
            <a:off x="562680" y="2383560"/>
            <a:ext cx="647640" cy="431640"/>
          </a:xfrm>
          <a:prstGeom prst="roundRect">
            <a:avLst>
              <a:gd name="adj" fmla="val 16667"/>
            </a:avLst>
          </a:prstGeom>
          <a:solidFill>
            <a:srgbClr val="C3D69B"/>
          </a:solidFill>
          <a:ln w="9360">
            <a:solidFill>
              <a:srgbClr val="000000"/>
            </a:solidFill>
            <a:round/>
          </a:ln>
        </p:spPr>
      </p:sp>
      <p:sp>
        <p:nvSpPr>
          <p:cNvPr id="213" name="CustomShape 17"/>
          <p:cNvSpPr/>
          <p:nvPr/>
        </p:nvSpPr>
        <p:spPr>
          <a:xfrm rot="404400">
            <a:off x="714960" y="2536200"/>
            <a:ext cx="647640" cy="431640"/>
          </a:xfrm>
          <a:prstGeom prst="roundRect">
            <a:avLst>
              <a:gd name="adj" fmla="val 16667"/>
            </a:avLst>
          </a:prstGeom>
          <a:solidFill>
            <a:srgbClr val="C3D69B"/>
          </a:solidFill>
          <a:ln w="9360">
            <a:solidFill>
              <a:srgbClr val="000000"/>
            </a:solidFill>
            <a:round/>
          </a:ln>
        </p:spPr>
      </p:sp>
      <p:sp>
        <p:nvSpPr>
          <p:cNvPr id="214" name="CustomShape 18"/>
          <p:cNvSpPr/>
          <p:nvPr/>
        </p:nvSpPr>
        <p:spPr>
          <a:xfrm rot="404400">
            <a:off x="867240" y="2688480"/>
            <a:ext cx="647640" cy="431640"/>
          </a:xfrm>
          <a:prstGeom prst="roundRect">
            <a:avLst>
              <a:gd name="adj" fmla="val 16667"/>
            </a:avLst>
          </a:prstGeom>
          <a:solidFill>
            <a:srgbClr val="C3D69B"/>
          </a:solidFill>
          <a:ln w="9360">
            <a:solidFill>
              <a:srgbClr val="000000"/>
            </a:solidFill>
            <a:round/>
          </a:ln>
        </p:spPr>
      </p:sp>
      <p:sp>
        <p:nvSpPr>
          <p:cNvPr id="215" name="CustomShape 19"/>
          <p:cNvSpPr/>
          <p:nvPr/>
        </p:nvSpPr>
        <p:spPr>
          <a:xfrm rot="404400">
            <a:off x="1019880" y="2840760"/>
            <a:ext cx="647640" cy="431640"/>
          </a:xfrm>
          <a:prstGeom prst="roundRect">
            <a:avLst>
              <a:gd name="adj" fmla="val 16667"/>
            </a:avLst>
          </a:prstGeom>
          <a:solidFill>
            <a:srgbClr val="C3D69B"/>
          </a:solidFill>
          <a:ln w="9360">
            <a:solidFill>
              <a:srgbClr val="000000"/>
            </a:solidFill>
            <a:round/>
          </a:ln>
        </p:spPr>
      </p:sp>
      <p:sp>
        <p:nvSpPr>
          <p:cNvPr id="216" name="CustomShape 20"/>
          <p:cNvSpPr/>
          <p:nvPr/>
        </p:nvSpPr>
        <p:spPr>
          <a:xfrm rot="404400">
            <a:off x="1172160" y="2993400"/>
            <a:ext cx="647640" cy="431640"/>
          </a:xfrm>
          <a:prstGeom prst="roundRect">
            <a:avLst>
              <a:gd name="adj" fmla="val 16667"/>
            </a:avLst>
          </a:prstGeom>
          <a:solidFill>
            <a:srgbClr val="C3D69B"/>
          </a:solidFill>
          <a:ln w="9360">
            <a:solidFill>
              <a:srgbClr val="000000"/>
            </a:solidFill>
            <a:round/>
          </a:ln>
        </p:spPr>
      </p:sp>
      <p:sp>
        <p:nvSpPr>
          <p:cNvPr id="217" name="CustomShape 21"/>
          <p:cNvSpPr/>
          <p:nvPr/>
        </p:nvSpPr>
        <p:spPr>
          <a:xfrm rot="404400">
            <a:off x="1324440" y="3145680"/>
            <a:ext cx="647640" cy="431640"/>
          </a:xfrm>
          <a:prstGeom prst="roundRect">
            <a:avLst>
              <a:gd name="adj" fmla="val 16667"/>
            </a:avLst>
          </a:prstGeom>
          <a:solidFill>
            <a:srgbClr val="C3D69B"/>
          </a:solidFill>
          <a:ln w="9360">
            <a:solidFill>
              <a:srgbClr val="000000"/>
            </a:solidFill>
            <a:round/>
          </a:ln>
        </p:spPr>
      </p:sp>
      <p:sp>
        <p:nvSpPr>
          <p:cNvPr id="218" name="CustomShape 22"/>
          <p:cNvSpPr/>
          <p:nvPr/>
        </p:nvSpPr>
        <p:spPr>
          <a:xfrm rot="404400">
            <a:off x="1477080" y="3297960"/>
            <a:ext cx="647640" cy="431640"/>
          </a:xfrm>
          <a:prstGeom prst="roundRect">
            <a:avLst>
              <a:gd name="adj" fmla="val 16667"/>
            </a:avLst>
          </a:prstGeom>
          <a:solidFill>
            <a:srgbClr val="C3D69B"/>
          </a:solidFill>
          <a:ln w="9360">
            <a:solidFill>
              <a:srgbClr val="000000"/>
            </a:solidFill>
            <a:round/>
          </a:ln>
        </p:spPr>
      </p:sp>
      <p:sp>
        <p:nvSpPr>
          <p:cNvPr id="219" name="CustomShape 23"/>
          <p:cNvSpPr/>
          <p:nvPr/>
        </p:nvSpPr>
        <p:spPr>
          <a:xfrm rot="404400">
            <a:off x="1629360" y="3450600"/>
            <a:ext cx="647640" cy="431640"/>
          </a:xfrm>
          <a:prstGeom prst="roundRect">
            <a:avLst>
              <a:gd name="adj" fmla="val 16667"/>
            </a:avLst>
          </a:prstGeom>
          <a:solidFill>
            <a:srgbClr val="C3D69B"/>
          </a:solidFill>
          <a:ln w="9360">
            <a:solidFill>
              <a:srgbClr val="000000"/>
            </a:solidFill>
            <a:round/>
          </a:ln>
        </p:spPr>
      </p:sp>
      <p:sp>
        <p:nvSpPr>
          <p:cNvPr id="220" name="CustomShape 24"/>
          <p:cNvSpPr/>
          <p:nvPr/>
        </p:nvSpPr>
        <p:spPr>
          <a:xfrm rot="404400">
            <a:off x="1781640" y="3602880"/>
            <a:ext cx="647640" cy="431640"/>
          </a:xfrm>
          <a:prstGeom prst="roundRect">
            <a:avLst>
              <a:gd name="adj" fmla="val 16667"/>
            </a:avLst>
          </a:prstGeom>
          <a:solidFill>
            <a:srgbClr val="C3D69B"/>
          </a:solidFill>
          <a:ln w="9360">
            <a:solidFill>
              <a:srgbClr val="000000"/>
            </a:solidFill>
            <a:round/>
          </a:ln>
        </p:spPr>
      </p:sp>
      <p:sp>
        <p:nvSpPr>
          <p:cNvPr id="221" name="CustomShape 25"/>
          <p:cNvSpPr/>
          <p:nvPr/>
        </p:nvSpPr>
        <p:spPr>
          <a:xfrm rot="404400">
            <a:off x="1934280" y="3755160"/>
            <a:ext cx="647640" cy="431640"/>
          </a:xfrm>
          <a:prstGeom prst="roundRect">
            <a:avLst>
              <a:gd name="adj" fmla="val 16667"/>
            </a:avLst>
          </a:prstGeom>
          <a:solidFill>
            <a:srgbClr val="C3D69B"/>
          </a:solidFill>
          <a:ln w="9360">
            <a:solidFill>
              <a:srgbClr val="000000"/>
            </a:solidFill>
            <a:round/>
          </a:ln>
        </p:spPr>
      </p:sp>
      <p:sp>
        <p:nvSpPr>
          <p:cNvPr id="222" name="CustomShape 26"/>
          <p:cNvSpPr/>
          <p:nvPr/>
        </p:nvSpPr>
        <p:spPr>
          <a:xfrm rot="404400">
            <a:off x="2086560" y="3907800"/>
            <a:ext cx="647640" cy="431640"/>
          </a:xfrm>
          <a:prstGeom prst="roundRect">
            <a:avLst>
              <a:gd name="adj" fmla="val 16667"/>
            </a:avLst>
          </a:prstGeom>
          <a:solidFill>
            <a:srgbClr val="C3D69B"/>
          </a:solidFill>
          <a:ln w="9360">
            <a:solidFill>
              <a:srgbClr val="000000"/>
            </a:solidFill>
            <a:round/>
          </a:ln>
        </p:spPr>
      </p:sp>
      <p:sp>
        <p:nvSpPr>
          <p:cNvPr id="223" name="CustomShape 27"/>
          <p:cNvSpPr/>
          <p:nvPr/>
        </p:nvSpPr>
        <p:spPr>
          <a:xfrm rot="404400">
            <a:off x="2238840" y="4060080"/>
            <a:ext cx="647640" cy="431640"/>
          </a:xfrm>
          <a:prstGeom prst="roundRect">
            <a:avLst>
              <a:gd name="adj" fmla="val 16667"/>
            </a:avLst>
          </a:prstGeom>
          <a:solidFill>
            <a:srgbClr val="C3D69B"/>
          </a:solidFill>
          <a:ln w="9360">
            <a:solidFill>
              <a:srgbClr val="000000"/>
            </a:solidFill>
            <a:round/>
          </a:ln>
        </p:spPr>
      </p:sp>
      <p:sp>
        <p:nvSpPr>
          <p:cNvPr id="224" name="CustomShape 28"/>
          <p:cNvSpPr/>
          <p:nvPr/>
        </p:nvSpPr>
        <p:spPr>
          <a:xfrm rot="404400">
            <a:off x="2391480" y="4212360"/>
            <a:ext cx="647640" cy="431640"/>
          </a:xfrm>
          <a:prstGeom prst="roundRect">
            <a:avLst>
              <a:gd name="adj" fmla="val 16667"/>
            </a:avLst>
          </a:prstGeom>
          <a:solidFill>
            <a:srgbClr val="C3D69B"/>
          </a:solidFill>
          <a:ln w="9360">
            <a:solidFill>
              <a:srgbClr val="000000"/>
            </a:solidFill>
            <a:round/>
          </a:ln>
        </p:spPr>
      </p:sp>
      <p:sp>
        <p:nvSpPr>
          <p:cNvPr id="225" name="CustomShape 29"/>
          <p:cNvSpPr/>
          <p:nvPr/>
        </p:nvSpPr>
        <p:spPr>
          <a:xfrm rot="404400">
            <a:off x="2543760" y="4365000"/>
            <a:ext cx="647640" cy="431640"/>
          </a:xfrm>
          <a:prstGeom prst="roundRect">
            <a:avLst>
              <a:gd name="adj" fmla="val 16667"/>
            </a:avLst>
          </a:prstGeom>
          <a:solidFill>
            <a:srgbClr val="C3D69B"/>
          </a:solidFill>
          <a:ln w="9360">
            <a:solidFill>
              <a:srgbClr val="000000"/>
            </a:solidFill>
            <a:round/>
          </a:ln>
        </p:spPr>
      </p:sp>
      <p:sp>
        <p:nvSpPr>
          <p:cNvPr id="226" name="CustomShape 30"/>
          <p:cNvSpPr/>
          <p:nvPr/>
        </p:nvSpPr>
        <p:spPr>
          <a:xfrm rot="404400">
            <a:off x="490680" y="3069720"/>
            <a:ext cx="647640" cy="431640"/>
          </a:xfrm>
          <a:prstGeom prst="roundRect">
            <a:avLst>
              <a:gd name="adj" fmla="val 16667"/>
            </a:avLst>
          </a:prstGeom>
          <a:solidFill>
            <a:srgbClr val="C3D69B"/>
          </a:solidFill>
          <a:ln w="9360">
            <a:solidFill>
              <a:srgbClr val="000000"/>
            </a:solidFill>
            <a:round/>
          </a:ln>
        </p:spPr>
      </p:sp>
      <p:sp>
        <p:nvSpPr>
          <p:cNvPr id="227" name="CustomShape 31"/>
          <p:cNvSpPr/>
          <p:nvPr/>
        </p:nvSpPr>
        <p:spPr>
          <a:xfrm rot="404400">
            <a:off x="642960" y="3222360"/>
            <a:ext cx="647640" cy="431640"/>
          </a:xfrm>
          <a:prstGeom prst="roundRect">
            <a:avLst>
              <a:gd name="adj" fmla="val 16667"/>
            </a:avLst>
          </a:prstGeom>
          <a:solidFill>
            <a:srgbClr val="C3D69B"/>
          </a:solidFill>
          <a:ln w="9360">
            <a:solidFill>
              <a:srgbClr val="000000"/>
            </a:solidFill>
            <a:round/>
          </a:ln>
        </p:spPr>
      </p:sp>
      <p:sp>
        <p:nvSpPr>
          <p:cNvPr id="228" name="CustomShape 32"/>
          <p:cNvSpPr/>
          <p:nvPr/>
        </p:nvSpPr>
        <p:spPr>
          <a:xfrm rot="404400">
            <a:off x="795240" y="3374640"/>
            <a:ext cx="647640" cy="431640"/>
          </a:xfrm>
          <a:prstGeom prst="roundRect">
            <a:avLst>
              <a:gd name="adj" fmla="val 16667"/>
            </a:avLst>
          </a:prstGeom>
          <a:solidFill>
            <a:srgbClr val="C3D69B"/>
          </a:solidFill>
          <a:ln w="9360">
            <a:solidFill>
              <a:srgbClr val="000000"/>
            </a:solidFill>
            <a:round/>
          </a:ln>
        </p:spPr>
      </p:sp>
      <p:sp>
        <p:nvSpPr>
          <p:cNvPr id="229" name="CustomShape 33"/>
          <p:cNvSpPr/>
          <p:nvPr/>
        </p:nvSpPr>
        <p:spPr>
          <a:xfrm rot="404400">
            <a:off x="947880" y="3526920"/>
            <a:ext cx="647640" cy="431640"/>
          </a:xfrm>
          <a:prstGeom prst="roundRect">
            <a:avLst>
              <a:gd name="adj" fmla="val 16667"/>
            </a:avLst>
          </a:prstGeom>
          <a:solidFill>
            <a:srgbClr val="C3D69B"/>
          </a:solidFill>
          <a:ln w="9360">
            <a:solidFill>
              <a:srgbClr val="000000"/>
            </a:solidFill>
            <a:round/>
          </a:ln>
        </p:spPr>
      </p:sp>
      <p:sp>
        <p:nvSpPr>
          <p:cNvPr id="230" name="CustomShape 34"/>
          <p:cNvSpPr/>
          <p:nvPr/>
        </p:nvSpPr>
        <p:spPr>
          <a:xfrm rot="404400">
            <a:off x="1100160" y="3679560"/>
            <a:ext cx="647640" cy="431640"/>
          </a:xfrm>
          <a:prstGeom prst="roundRect">
            <a:avLst>
              <a:gd name="adj" fmla="val 16667"/>
            </a:avLst>
          </a:prstGeom>
          <a:solidFill>
            <a:srgbClr val="C3D69B"/>
          </a:solidFill>
          <a:ln w="9360">
            <a:solidFill>
              <a:srgbClr val="000000"/>
            </a:solidFill>
            <a:round/>
          </a:ln>
        </p:spPr>
      </p:sp>
      <p:sp>
        <p:nvSpPr>
          <p:cNvPr id="231" name="CustomShape 35"/>
          <p:cNvSpPr/>
          <p:nvPr/>
        </p:nvSpPr>
        <p:spPr>
          <a:xfrm rot="404400">
            <a:off x="1252440" y="3831840"/>
            <a:ext cx="647640" cy="431640"/>
          </a:xfrm>
          <a:prstGeom prst="roundRect">
            <a:avLst>
              <a:gd name="adj" fmla="val 16667"/>
            </a:avLst>
          </a:prstGeom>
          <a:solidFill>
            <a:srgbClr val="C3D69B"/>
          </a:solidFill>
          <a:ln w="9360">
            <a:solidFill>
              <a:srgbClr val="000000"/>
            </a:solidFill>
            <a:round/>
          </a:ln>
        </p:spPr>
      </p:sp>
      <p:sp>
        <p:nvSpPr>
          <p:cNvPr id="232" name="CustomShape 36"/>
          <p:cNvSpPr/>
          <p:nvPr/>
        </p:nvSpPr>
        <p:spPr>
          <a:xfrm rot="404400">
            <a:off x="1405080" y="3984120"/>
            <a:ext cx="647640" cy="431640"/>
          </a:xfrm>
          <a:prstGeom prst="roundRect">
            <a:avLst>
              <a:gd name="adj" fmla="val 16667"/>
            </a:avLst>
          </a:prstGeom>
          <a:solidFill>
            <a:srgbClr val="C3D69B"/>
          </a:solidFill>
          <a:ln w="9360">
            <a:solidFill>
              <a:srgbClr val="000000"/>
            </a:solidFill>
            <a:round/>
          </a:ln>
        </p:spPr>
      </p:sp>
      <p:sp>
        <p:nvSpPr>
          <p:cNvPr id="233" name="CustomShape 37"/>
          <p:cNvSpPr/>
          <p:nvPr/>
        </p:nvSpPr>
        <p:spPr>
          <a:xfrm rot="404400">
            <a:off x="1557360" y="4136760"/>
            <a:ext cx="647640" cy="431640"/>
          </a:xfrm>
          <a:prstGeom prst="roundRect">
            <a:avLst>
              <a:gd name="adj" fmla="val 16667"/>
            </a:avLst>
          </a:prstGeom>
          <a:solidFill>
            <a:srgbClr val="C3D69B"/>
          </a:solidFill>
          <a:ln w="9360">
            <a:solidFill>
              <a:srgbClr val="000000"/>
            </a:solidFill>
            <a:round/>
          </a:ln>
        </p:spPr>
      </p:sp>
      <p:sp>
        <p:nvSpPr>
          <p:cNvPr id="234" name="CustomShape 38"/>
          <p:cNvSpPr/>
          <p:nvPr/>
        </p:nvSpPr>
        <p:spPr>
          <a:xfrm rot="404400">
            <a:off x="1709640" y="4289040"/>
            <a:ext cx="647640" cy="431640"/>
          </a:xfrm>
          <a:prstGeom prst="roundRect">
            <a:avLst>
              <a:gd name="adj" fmla="val 16667"/>
            </a:avLst>
          </a:prstGeom>
          <a:solidFill>
            <a:srgbClr val="C3D69B"/>
          </a:solidFill>
          <a:ln w="9360">
            <a:solidFill>
              <a:srgbClr val="000000"/>
            </a:solidFill>
            <a:round/>
          </a:ln>
        </p:spPr>
      </p:sp>
      <p:sp>
        <p:nvSpPr>
          <p:cNvPr id="235" name="CustomShape 39"/>
          <p:cNvSpPr/>
          <p:nvPr/>
        </p:nvSpPr>
        <p:spPr>
          <a:xfrm rot="404400">
            <a:off x="1862280" y="4441320"/>
            <a:ext cx="647640" cy="431640"/>
          </a:xfrm>
          <a:prstGeom prst="roundRect">
            <a:avLst>
              <a:gd name="adj" fmla="val 16667"/>
            </a:avLst>
          </a:prstGeom>
          <a:solidFill>
            <a:srgbClr val="C3D69B"/>
          </a:solidFill>
          <a:ln w="9360">
            <a:solidFill>
              <a:srgbClr val="000000"/>
            </a:solidFill>
            <a:round/>
          </a:ln>
        </p:spPr>
      </p:sp>
      <p:sp>
        <p:nvSpPr>
          <p:cNvPr id="236" name="CustomShape 40"/>
          <p:cNvSpPr/>
          <p:nvPr/>
        </p:nvSpPr>
        <p:spPr>
          <a:xfrm rot="404400">
            <a:off x="2014560" y="4593960"/>
            <a:ext cx="647640" cy="431640"/>
          </a:xfrm>
          <a:prstGeom prst="roundRect">
            <a:avLst>
              <a:gd name="adj" fmla="val 16667"/>
            </a:avLst>
          </a:prstGeom>
          <a:solidFill>
            <a:srgbClr val="C3D69B"/>
          </a:solidFill>
          <a:ln w="9360">
            <a:solidFill>
              <a:srgbClr val="000000"/>
            </a:solidFill>
            <a:round/>
          </a:ln>
        </p:spPr>
      </p:sp>
      <p:sp>
        <p:nvSpPr>
          <p:cNvPr id="237" name="CustomShape 41"/>
          <p:cNvSpPr/>
          <p:nvPr/>
        </p:nvSpPr>
        <p:spPr>
          <a:xfrm rot="404400">
            <a:off x="2166840" y="4746240"/>
            <a:ext cx="647640" cy="431640"/>
          </a:xfrm>
          <a:prstGeom prst="roundRect">
            <a:avLst>
              <a:gd name="adj" fmla="val 16667"/>
            </a:avLst>
          </a:prstGeom>
          <a:solidFill>
            <a:srgbClr val="C3D69B"/>
          </a:solidFill>
          <a:ln w="9360">
            <a:solidFill>
              <a:srgbClr val="000000"/>
            </a:solidFill>
            <a:round/>
          </a:ln>
        </p:spPr>
      </p:sp>
      <p:sp>
        <p:nvSpPr>
          <p:cNvPr id="238" name="CustomShape 42"/>
          <p:cNvSpPr/>
          <p:nvPr/>
        </p:nvSpPr>
        <p:spPr>
          <a:xfrm rot="404400">
            <a:off x="2319480" y="4898520"/>
            <a:ext cx="647640" cy="431640"/>
          </a:xfrm>
          <a:prstGeom prst="roundRect">
            <a:avLst>
              <a:gd name="adj" fmla="val 16667"/>
            </a:avLst>
          </a:prstGeom>
          <a:solidFill>
            <a:srgbClr val="C3D69B"/>
          </a:solidFill>
          <a:ln w="9360">
            <a:solidFill>
              <a:srgbClr val="000000"/>
            </a:solidFill>
            <a:round/>
          </a:ln>
        </p:spPr>
      </p:sp>
      <p:sp>
        <p:nvSpPr>
          <p:cNvPr id="239" name="CustomShape 43"/>
          <p:cNvSpPr/>
          <p:nvPr/>
        </p:nvSpPr>
        <p:spPr>
          <a:xfrm rot="404400">
            <a:off x="2471760" y="5051160"/>
            <a:ext cx="647640" cy="431640"/>
          </a:xfrm>
          <a:prstGeom prst="roundRect">
            <a:avLst>
              <a:gd name="adj" fmla="val 16667"/>
            </a:avLst>
          </a:prstGeom>
          <a:solidFill>
            <a:srgbClr val="C3D69B"/>
          </a:solidFill>
          <a:ln w="9360">
            <a:solidFill>
              <a:srgbClr val="000000"/>
            </a:solidFill>
            <a:round/>
          </a:ln>
        </p:spPr>
      </p:sp>
      <p:sp>
        <p:nvSpPr>
          <p:cNvPr id="240" name="CustomShape 44"/>
          <p:cNvSpPr/>
          <p:nvPr/>
        </p:nvSpPr>
        <p:spPr>
          <a:xfrm rot="404400">
            <a:off x="4019040" y="2025360"/>
            <a:ext cx="647640" cy="431640"/>
          </a:xfrm>
          <a:prstGeom prst="roundRect">
            <a:avLst>
              <a:gd name="adj" fmla="val 16667"/>
            </a:avLst>
          </a:prstGeom>
          <a:solidFill>
            <a:srgbClr val="B3A2C7"/>
          </a:solidFill>
          <a:ln w="9360">
            <a:solidFill>
              <a:srgbClr val="000000"/>
            </a:solidFill>
            <a:round/>
          </a:ln>
        </p:spPr>
      </p:sp>
      <p:sp>
        <p:nvSpPr>
          <p:cNvPr id="241" name="CustomShape 45"/>
          <p:cNvSpPr/>
          <p:nvPr/>
        </p:nvSpPr>
        <p:spPr>
          <a:xfrm rot="404400">
            <a:off x="4171320" y="2177640"/>
            <a:ext cx="647640" cy="431640"/>
          </a:xfrm>
          <a:prstGeom prst="roundRect">
            <a:avLst>
              <a:gd name="adj" fmla="val 16667"/>
            </a:avLst>
          </a:prstGeom>
          <a:solidFill>
            <a:srgbClr val="B3A2C7"/>
          </a:solidFill>
          <a:ln w="9360">
            <a:solidFill>
              <a:srgbClr val="000000"/>
            </a:solidFill>
            <a:round/>
          </a:ln>
        </p:spPr>
      </p:sp>
      <p:sp>
        <p:nvSpPr>
          <p:cNvPr id="242" name="CustomShape 46"/>
          <p:cNvSpPr/>
          <p:nvPr/>
        </p:nvSpPr>
        <p:spPr>
          <a:xfrm rot="404400">
            <a:off x="4323600" y="2329920"/>
            <a:ext cx="647640" cy="431640"/>
          </a:xfrm>
          <a:prstGeom prst="roundRect">
            <a:avLst>
              <a:gd name="adj" fmla="val 16667"/>
            </a:avLst>
          </a:prstGeom>
          <a:solidFill>
            <a:srgbClr val="B3A2C7"/>
          </a:solidFill>
          <a:ln w="9360">
            <a:solidFill>
              <a:srgbClr val="000000"/>
            </a:solidFill>
            <a:round/>
          </a:ln>
        </p:spPr>
      </p:sp>
      <p:sp>
        <p:nvSpPr>
          <p:cNvPr id="243" name="CustomShape 47"/>
          <p:cNvSpPr/>
          <p:nvPr/>
        </p:nvSpPr>
        <p:spPr>
          <a:xfrm rot="404400">
            <a:off x="4476240" y="2482560"/>
            <a:ext cx="647640" cy="431640"/>
          </a:xfrm>
          <a:prstGeom prst="roundRect">
            <a:avLst>
              <a:gd name="adj" fmla="val 16667"/>
            </a:avLst>
          </a:prstGeom>
          <a:solidFill>
            <a:srgbClr val="B3A2C7"/>
          </a:solidFill>
          <a:ln w="9360">
            <a:solidFill>
              <a:srgbClr val="000000"/>
            </a:solidFill>
            <a:round/>
          </a:ln>
        </p:spPr>
      </p:sp>
      <p:sp>
        <p:nvSpPr>
          <p:cNvPr id="244" name="CustomShape 48"/>
          <p:cNvSpPr/>
          <p:nvPr/>
        </p:nvSpPr>
        <p:spPr>
          <a:xfrm rot="404400">
            <a:off x="4628520" y="2634840"/>
            <a:ext cx="647640" cy="431640"/>
          </a:xfrm>
          <a:prstGeom prst="roundRect">
            <a:avLst>
              <a:gd name="adj" fmla="val 16667"/>
            </a:avLst>
          </a:prstGeom>
          <a:solidFill>
            <a:srgbClr val="B3A2C7"/>
          </a:solidFill>
          <a:ln w="9360">
            <a:solidFill>
              <a:srgbClr val="000000"/>
            </a:solidFill>
            <a:round/>
          </a:ln>
        </p:spPr>
      </p:sp>
      <p:sp>
        <p:nvSpPr>
          <p:cNvPr id="245" name="CustomShape 49"/>
          <p:cNvSpPr/>
          <p:nvPr/>
        </p:nvSpPr>
        <p:spPr>
          <a:xfrm rot="404400">
            <a:off x="4780800" y="2787120"/>
            <a:ext cx="647640" cy="431640"/>
          </a:xfrm>
          <a:prstGeom prst="roundRect">
            <a:avLst>
              <a:gd name="adj" fmla="val 16667"/>
            </a:avLst>
          </a:prstGeom>
          <a:solidFill>
            <a:srgbClr val="B3A2C7"/>
          </a:solidFill>
          <a:ln w="9360">
            <a:solidFill>
              <a:srgbClr val="000000"/>
            </a:solidFill>
            <a:round/>
          </a:ln>
        </p:spPr>
      </p:sp>
      <p:sp>
        <p:nvSpPr>
          <p:cNvPr id="246" name="CustomShape 50"/>
          <p:cNvSpPr/>
          <p:nvPr/>
        </p:nvSpPr>
        <p:spPr>
          <a:xfrm rot="404400">
            <a:off x="4933440" y="2939760"/>
            <a:ext cx="647640" cy="431640"/>
          </a:xfrm>
          <a:prstGeom prst="roundRect">
            <a:avLst>
              <a:gd name="adj" fmla="val 16667"/>
            </a:avLst>
          </a:prstGeom>
          <a:solidFill>
            <a:srgbClr val="B3A2C7"/>
          </a:solidFill>
          <a:ln w="9360">
            <a:solidFill>
              <a:srgbClr val="000000"/>
            </a:solidFill>
            <a:round/>
          </a:ln>
        </p:spPr>
      </p:sp>
      <p:sp>
        <p:nvSpPr>
          <p:cNvPr id="247" name="CustomShape 51"/>
          <p:cNvSpPr/>
          <p:nvPr/>
        </p:nvSpPr>
        <p:spPr>
          <a:xfrm rot="404400">
            <a:off x="5085720" y="3092040"/>
            <a:ext cx="647640" cy="431640"/>
          </a:xfrm>
          <a:prstGeom prst="roundRect">
            <a:avLst>
              <a:gd name="adj" fmla="val 16667"/>
            </a:avLst>
          </a:prstGeom>
          <a:solidFill>
            <a:srgbClr val="B3A2C7"/>
          </a:solidFill>
          <a:ln w="9360">
            <a:solidFill>
              <a:srgbClr val="000000"/>
            </a:solidFill>
            <a:round/>
          </a:ln>
        </p:spPr>
      </p:sp>
      <p:sp>
        <p:nvSpPr>
          <p:cNvPr id="248" name="CustomShape 52"/>
          <p:cNvSpPr/>
          <p:nvPr/>
        </p:nvSpPr>
        <p:spPr>
          <a:xfrm rot="404400">
            <a:off x="5238000" y="3244320"/>
            <a:ext cx="647640" cy="431640"/>
          </a:xfrm>
          <a:prstGeom prst="roundRect">
            <a:avLst>
              <a:gd name="adj" fmla="val 16667"/>
            </a:avLst>
          </a:prstGeom>
          <a:solidFill>
            <a:srgbClr val="B3A2C7"/>
          </a:solidFill>
          <a:ln w="9360">
            <a:solidFill>
              <a:srgbClr val="000000"/>
            </a:solidFill>
            <a:round/>
          </a:ln>
        </p:spPr>
      </p:sp>
      <p:sp>
        <p:nvSpPr>
          <p:cNvPr id="249" name="CustomShape 53"/>
          <p:cNvSpPr/>
          <p:nvPr/>
        </p:nvSpPr>
        <p:spPr>
          <a:xfrm rot="404400">
            <a:off x="3905640" y="2604960"/>
            <a:ext cx="647640" cy="431640"/>
          </a:xfrm>
          <a:prstGeom prst="roundRect">
            <a:avLst>
              <a:gd name="adj" fmla="val 16667"/>
            </a:avLst>
          </a:prstGeom>
          <a:solidFill>
            <a:srgbClr val="B3A2C7"/>
          </a:solidFill>
          <a:ln w="9360">
            <a:solidFill>
              <a:srgbClr val="000000"/>
            </a:solidFill>
            <a:round/>
          </a:ln>
        </p:spPr>
      </p:sp>
      <p:sp>
        <p:nvSpPr>
          <p:cNvPr id="250" name="CustomShape 54"/>
          <p:cNvSpPr/>
          <p:nvPr/>
        </p:nvSpPr>
        <p:spPr>
          <a:xfrm rot="404400">
            <a:off x="4057920" y="2757600"/>
            <a:ext cx="647640" cy="431640"/>
          </a:xfrm>
          <a:prstGeom prst="roundRect">
            <a:avLst>
              <a:gd name="adj" fmla="val 16667"/>
            </a:avLst>
          </a:prstGeom>
          <a:solidFill>
            <a:srgbClr val="B3A2C7"/>
          </a:solidFill>
          <a:ln w="9360">
            <a:solidFill>
              <a:srgbClr val="000000"/>
            </a:solidFill>
            <a:round/>
          </a:ln>
        </p:spPr>
      </p:sp>
      <p:sp>
        <p:nvSpPr>
          <p:cNvPr id="251" name="CustomShape 55"/>
          <p:cNvSpPr/>
          <p:nvPr/>
        </p:nvSpPr>
        <p:spPr>
          <a:xfrm rot="404400">
            <a:off x="4210560" y="2909880"/>
            <a:ext cx="647640" cy="431640"/>
          </a:xfrm>
          <a:prstGeom prst="roundRect">
            <a:avLst>
              <a:gd name="adj" fmla="val 16667"/>
            </a:avLst>
          </a:prstGeom>
          <a:solidFill>
            <a:srgbClr val="B3A2C7"/>
          </a:solidFill>
          <a:ln w="9360">
            <a:solidFill>
              <a:srgbClr val="000000"/>
            </a:solidFill>
            <a:round/>
          </a:ln>
        </p:spPr>
      </p:sp>
      <p:sp>
        <p:nvSpPr>
          <p:cNvPr id="252" name="CustomShape 56"/>
          <p:cNvSpPr/>
          <p:nvPr/>
        </p:nvSpPr>
        <p:spPr>
          <a:xfrm rot="404400">
            <a:off x="4362840" y="3062160"/>
            <a:ext cx="647640" cy="431640"/>
          </a:xfrm>
          <a:prstGeom prst="roundRect">
            <a:avLst>
              <a:gd name="adj" fmla="val 16667"/>
            </a:avLst>
          </a:prstGeom>
          <a:solidFill>
            <a:srgbClr val="B3A2C7"/>
          </a:solidFill>
          <a:ln w="9360">
            <a:solidFill>
              <a:srgbClr val="000000"/>
            </a:solidFill>
            <a:round/>
          </a:ln>
        </p:spPr>
      </p:sp>
      <p:sp>
        <p:nvSpPr>
          <p:cNvPr id="253" name="CustomShape 57"/>
          <p:cNvSpPr/>
          <p:nvPr/>
        </p:nvSpPr>
        <p:spPr>
          <a:xfrm rot="404400">
            <a:off x="4515120" y="3214800"/>
            <a:ext cx="647640" cy="431640"/>
          </a:xfrm>
          <a:prstGeom prst="roundRect">
            <a:avLst>
              <a:gd name="adj" fmla="val 16667"/>
            </a:avLst>
          </a:prstGeom>
          <a:solidFill>
            <a:srgbClr val="B3A2C7"/>
          </a:solidFill>
          <a:ln w="9360">
            <a:solidFill>
              <a:srgbClr val="000000"/>
            </a:solidFill>
            <a:round/>
          </a:ln>
        </p:spPr>
      </p:sp>
      <p:sp>
        <p:nvSpPr>
          <p:cNvPr id="254" name="CustomShape 58"/>
          <p:cNvSpPr/>
          <p:nvPr/>
        </p:nvSpPr>
        <p:spPr>
          <a:xfrm rot="404400">
            <a:off x="4667760" y="3367080"/>
            <a:ext cx="647640" cy="431640"/>
          </a:xfrm>
          <a:prstGeom prst="roundRect">
            <a:avLst>
              <a:gd name="adj" fmla="val 16667"/>
            </a:avLst>
          </a:prstGeom>
          <a:solidFill>
            <a:srgbClr val="B3A2C7"/>
          </a:solidFill>
          <a:ln w="9360">
            <a:solidFill>
              <a:srgbClr val="000000"/>
            </a:solidFill>
            <a:round/>
          </a:ln>
        </p:spPr>
      </p:sp>
      <p:sp>
        <p:nvSpPr>
          <p:cNvPr id="255" name="CustomShape 59"/>
          <p:cNvSpPr/>
          <p:nvPr/>
        </p:nvSpPr>
        <p:spPr>
          <a:xfrm rot="404400">
            <a:off x="4820040" y="3519360"/>
            <a:ext cx="647640" cy="431640"/>
          </a:xfrm>
          <a:prstGeom prst="roundRect">
            <a:avLst>
              <a:gd name="adj" fmla="val 16667"/>
            </a:avLst>
          </a:prstGeom>
          <a:solidFill>
            <a:srgbClr val="B3A2C7"/>
          </a:solidFill>
          <a:ln w="9360">
            <a:solidFill>
              <a:srgbClr val="000000"/>
            </a:solidFill>
            <a:round/>
          </a:ln>
        </p:spPr>
      </p:sp>
      <p:sp>
        <p:nvSpPr>
          <p:cNvPr id="256" name="CustomShape 60"/>
          <p:cNvSpPr/>
          <p:nvPr/>
        </p:nvSpPr>
        <p:spPr>
          <a:xfrm rot="404400">
            <a:off x="4972320" y="3672000"/>
            <a:ext cx="647640" cy="431640"/>
          </a:xfrm>
          <a:prstGeom prst="roundRect">
            <a:avLst>
              <a:gd name="adj" fmla="val 16667"/>
            </a:avLst>
          </a:prstGeom>
          <a:solidFill>
            <a:srgbClr val="B3A2C7"/>
          </a:solidFill>
          <a:ln w="9360">
            <a:solidFill>
              <a:srgbClr val="000000"/>
            </a:solidFill>
            <a:round/>
          </a:ln>
        </p:spPr>
      </p:sp>
      <p:sp>
        <p:nvSpPr>
          <p:cNvPr id="257" name="CustomShape 61"/>
          <p:cNvSpPr/>
          <p:nvPr/>
        </p:nvSpPr>
        <p:spPr>
          <a:xfrm rot="404400">
            <a:off x="5124960" y="3824280"/>
            <a:ext cx="647640" cy="431640"/>
          </a:xfrm>
          <a:prstGeom prst="roundRect">
            <a:avLst>
              <a:gd name="adj" fmla="val 16667"/>
            </a:avLst>
          </a:prstGeom>
          <a:solidFill>
            <a:srgbClr val="B3A2C7"/>
          </a:solidFill>
          <a:ln w="9360">
            <a:solidFill>
              <a:srgbClr val="000000"/>
            </a:solidFill>
            <a:round/>
          </a:ln>
        </p:spPr>
      </p:sp>
      <p:sp>
        <p:nvSpPr>
          <p:cNvPr id="258" name="CustomShape 62"/>
          <p:cNvSpPr/>
          <p:nvPr/>
        </p:nvSpPr>
        <p:spPr>
          <a:xfrm rot="404400">
            <a:off x="3803040" y="3181320"/>
            <a:ext cx="647640" cy="431640"/>
          </a:xfrm>
          <a:prstGeom prst="roundRect">
            <a:avLst>
              <a:gd name="adj" fmla="val 16667"/>
            </a:avLst>
          </a:prstGeom>
          <a:solidFill>
            <a:srgbClr val="B3A2C7"/>
          </a:solidFill>
          <a:ln w="9360">
            <a:solidFill>
              <a:srgbClr val="000000"/>
            </a:solidFill>
            <a:round/>
          </a:ln>
        </p:spPr>
      </p:sp>
      <p:sp>
        <p:nvSpPr>
          <p:cNvPr id="259" name="CustomShape 63"/>
          <p:cNvSpPr/>
          <p:nvPr/>
        </p:nvSpPr>
        <p:spPr>
          <a:xfrm rot="404400">
            <a:off x="3955320" y="3333600"/>
            <a:ext cx="647640" cy="431640"/>
          </a:xfrm>
          <a:prstGeom prst="roundRect">
            <a:avLst>
              <a:gd name="adj" fmla="val 16667"/>
            </a:avLst>
          </a:prstGeom>
          <a:solidFill>
            <a:srgbClr val="B3A2C7"/>
          </a:solidFill>
          <a:ln w="9360">
            <a:solidFill>
              <a:srgbClr val="000000"/>
            </a:solidFill>
            <a:round/>
          </a:ln>
        </p:spPr>
      </p:sp>
      <p:sp>
        <p:nvSpPr>
          <p:cNvPr id="260" name="CustomShape 64"/>
          <p:cNvSpPr/>
          <p:nvPr/>
        </p:nvSpPr>
        <p:spPr>
          <a:xfrm rot="404400">
            <a:off x="4107600" y="3485880"/>
            <a:ext cx="647640" cy="431640"/>
          </a:xfrm>
          <a:prstGeom prst="roundRect">
            <a:avLst>
              <a:gd name="adj" fmla="val 16667"/>
            </a:avLst>
          </a:prstGeom>
          <a:solidFill>
            <a:srgbClr val="B3A2C7"/>
          </a:solidFill>
          <a:ln w="9360">
            <a:solidFill>
              <a:srgbClr val="000000"/>
            </a:solidFill>
            <a:round/>
          </a:ln>
        </p:spPr>
      </p:sp>
      <p:sp>
        <p:nvSpPr>
          <p:cNvPr id="261" name="CustomShape 65"/>
          <p:cNvSpPr/>
          <p:nvPr/>
        </p:nvSpPr>
        <p:spPr>
          <a:xfrm rot="404400">
            <a:off x="4260240" y="3638520"/>
            <a:ext cx="647640" cy="431640"/>
          </a:xfrm>
          <a:prstGeom prst="roundRect">
            <a:avLst>
              <a:gd name="adj" fmla="val 16667"/>
            </a:avLst>
          </a:prstGeom>
          <a:solidFill>
            <a:srgbClr val="B3A2C7"/>
          </a:solidFill>
          <a:ln w="9360">
            <a:solidFill>
              <a:srgbClr val="000000"/>
            </a:solidFill>
            <a:round/>
          </a:ln>
        </p:spPr>
      </p:sp>
      <p:sp>
        <p:nvSpPr>
          <p:cNvPr id="262" name="CustomShape 66"/>
          <p:cNvSpPr/>
          <p:nvPr/>
        </p:nvSpPr>
        <p:spPr>
          <a:xfrm rot="404400">
            <a:off x="4412520" y="3790800"/>
            <a:ext cx="647640" cy="431640"/>
          </a:xfrm>
          <a:prstGeom prst="roundRect">
            <a:avLst>
              <a:gd name="adj" fmla="val 16667"/>
            </a:avLst>
          </a:prstGeom>
          <a:solidFill>
            <a:srgbClr val="B3A2C7"/>
          </a:solidFill>
          <a:ln w="9360">
            <a:solidFill>
              <a:srgbClr val="000000"/>
            </a:solidFill>
            <a:round/>
          </a:ln>
        </p:spPr>
      </p:sp>
      <p:sp>
        <p:nvSpPr>
          <p:cNvPr id="263" name="CustomShape 67"/>
          <p:cNvSpPr/>
          <p:nvPr/>
        </p:nvSpPr>
        <p:spPr>
          <a:xfrm rot="404400">
            <a:off x="4564800" y="3943080"/>
            <a:ext cx="647640" cy="431640"/>
          </a:xfrm>
          <a:prstGeom prst="roundRect">
            <a:avLst>
              <a:gd name="adj" fmla="val 16667"/>
            </a:avLst>
          </a:prstGeom>
          <a:solidFill>
            <a:srgbClr val="B3A2C7"/>
          </a:solidFill>
          <a:ln w="9360">
            <a:solidFill>
              <a:srgbClr val="000000"/>
            </a:solidFill>
            <a:round/>
          </a:ln>
        </p:spPr>
      </p:sp>
      <p:sp>
        <p:nvSpPr>
          <p:cNvPr id="264" name="CustomShape 68"/>
          <p:cNvSpPr/>
          <p:nvPr/>
        </p:nvSpPr>
        <p:spPr>
          <a:xfrm rot="404400">
            <a:off x="4717440" y="4095720"/>
            <a:ext cx="647640" cy="431640"/>
          </a:xfrm>
          <a:prstGeom prst="roundRect">
            <a:avLst>
              <a:gd name="adj" fmla="val 16667"/>
            </a:avLst>
          </a:prstGeom>
          <a:solidFill>
            <a:srgbClr val="B3A2C7"/>
          </a:solidFill>
          <a:ln w="9360">
            <a:solidFill>
              <a:srgbClr val="000000"/>
            </a:solidFill>
            <a:round/>
          </a:ln>
        </p:spPr>
      </p:sp>
      <p:sp>
        <p:nvSpPr>
          <p:cNvPr id="265" name="CustomShape 69"/>
          <p:cNvSpPr/>
          <p:nvPr/>
        </p:nvSpPr>
        <p:spPr>
          <a:xfrm rot="404400">
            <a:off x="4869720" y="4248000"/>
            <a:ext cx="647640" cy="431640"/>
          </a:xfrm>
          <a:prstGeom prst="roundRect">
            <a:avLst>
              <a:gd name="adj" fmla="val 16667"/>
            </a:avLst>
          </a:prstGeom>
          <a:solidFill>
            <a:srgbClr val="B3A2C7"/>
          </a:solidFill>
          <a:ln w="9360">
            <a:solidFill>
              <a:srgbClr val="000000"/>
            </a:solidFill>
            <a:round/>
          </a:ln>
        </p:spPr>
      </p:sp>
      <p:sp>
        <p:nvSpPr>
          <p:cNvPr id="266" name="CustomShape 70"/>
          <p:cNvSpPr/>
          <p:nvPr/>
        </p:nvSpPr>
        <p:spPr>
          <a:xfrm rot="404400">
            <a:off x="5022000" y="4400280"/>
            <a:ext cx="647640" cy="431640"/>
          </a:xfrm>
          <a:prstGeom prst="roundRect">
            <a:avLst>
              <a:gd name="adj" fmla="val 16667"/>
            </a:avLst>
          </a:prstGeom>
          <a:solidFill>
            <a:srgbClr val="B3A2C7"/>
          </a:solidFill>
          <a:ln w="9360">
            <a:solidFill>
              <a:srgbClr val="000000"/>
            </a:solidFill>
            <a:round/>
          </a:ln>
        </p:spPr>
      </p:sp>
      <p:sp>
        <p:nvSpPr>
          <p:cNvPr id="267" name="CustomShape 71"/>
          <p:cNvSpPr/>
          <p:nvPr/>
        </p:nvSpPr>
        <p:spPr>
          <a:xfrm rot="404400">
            <a:off x="6184080" y="2030040"/>
            <a:ext cx="647640" cy="431640"/>
          </a:xfrm>
          <a:prstGeom prst="roundRect">
            <a:avLst>
              <a:gd name="adj" fmla="val 16667"/>
            </a:avLst>
          </a:prstGeom>
          <a:solidFill>
            <a:srgbClr val="FCD5B5"/>
          </a:solidFill>
          <a:ln w="9360">
            <a:solidFill>
              <a:srgbClr val="000000"/>
            </a:solidFill>
            <a:round/>
          </a:ln>
        </p:spPr>
      </p:sp>
      <p:sp>
        <p:nvSpPr>
          <p:cNvPr id="268" name="CustomShape 72"/>
          <p:cNvSpPr/>
          <p:nvPr/>
        </p:nvSpPr>
        <p:spPr>
          <a:xfrm rot="404400">
            <a:off x="6336360" y="2182680"/>
            <a:ext cx="647640" cy="431640"/>
          </a:xfrm>
          <a:prstGeom prst="roundRect">
            <a:avLst>
              <a:gd name="adj" fmla="val 16667"/>
            </a:avLst>
          </a:prstGeom>
          <a:solidFill>
            <a:srgbClr val="FCD5B5"/>
          </a:solidFill>
          <a:ln w="9360">
            <a:solidFill>
              <a:srgbClr val="000000"/>
            </a:solidFill>
            <a:round/>
          </a:ln>
        </p:spPr>
      </p:sp>
      <p:sp>
        <p:nvSpPr>
          <p:cNvPr id="269" name="CustomShape 73"/>
          <p:cNvSpPr/>
          <p:nvPr/>
        </p:nvSpPr>
        <p:spPr>
          <a:xfrm rot="404400">
            <a:off x="6489000" y="2334960"/>
            <a:ext cx="647640" cy="431640"/>
          </a:xfrm>
          <a:prstGeom prst="roundRect">
            <a:avLst>
              <a:gd name="adj" fmla="val 16667"/>
            </a:avLst>
          </a:prstGeom>
          <a:solidFill>
            <a:srgbClr val="FCD5B5"/>
          </a:solidFill>
          <a:ln w="9360">
            <a:solidFill>
              <a:srgbClr val="000000"/>
            </a:solidFill>
            <a:round/>
          </a:ln>
        </p:spPr>
      </p:sp>
      <p:sp>
        <p:nvSpPr>
          <p:cNvPr id="270" name="CustomShape 74"/>
          <p:cNvSpPr/>
          <p:nvPr/>
        </p:nvSpPr>
        <p:spPr>
          <a:xfrm rot="404400">
            <a:off x="6641280" y="2487240"/>
            <a:ext cx="647640" cy="431640"/>
          </a:xfrm>
          <a:prstGeom prst="roundRect">
            <a:avLst>
              <a:gd name="adj" fmla="val 16667"/>
            </a:avLst>
          </a:prstGeom>
          <a:solidFill>
            <a:srgbClr val="FCD5B5"/>
          </a:solidFill>
          <a:ln w="9360">
            <a:solidFill>
              <a:srgbClr val="000000"/>
            </a:solidFill>
            <a:round/>
          </a:ln>
        </p:spPr>
      </p:sp>
      <p:sp>
        <p:nvSpPr>
          <p:cNvPr id="271" name="CustomShape 75"/>
          <p:cNvSpPr/>
          <p:nvPr/>
        </p:nvSpPr>
        <p:spPr>
          <a:xfrm rot="404400">
            <a:off x="6793560" y="2639880"/>
            <a:ext cx="647640" cy="431640"/>
          </a:xfrm>
          <a:prstGeom prst="roundRect">
            <a:avLst>
              <a:gd name="adj" fmla="val 16667"/>
            </a:avLst>
          </a:prstGeom>
          <a:solidFill>
            <a:srgbClr val="FCD5B5"/>
          </a:solidFill>
          <a:ln w="9360">
            <a:solidFill>
              <a:srgbClr val="000000"/>
            </a:solidFill>
            <a:round/>
          </a:ln>
        </p:spPr>
      </p:sp>
      <p:sp>
        <p:nvSpPr>
          <p:cNvPr id="272" name="CustomShape 76"/>
          <p:cNvSpPr/>
          <p:nvPr/>
        </p:nvSpPr>
        <p:spPr>
          <a:xfrm rot="404400">
            <a:off x="6946200" y="2792160"/>
            <a:ext cx="647640" cy="431640"/>
          </a:xfrm>
          <a:prstGeom prst="roundRect">
            <a:avLst>
              <a:gd name="adj" fmla="val 16667"/>
            </a:avLst>
          </a:prstGeom>
          <a:solidFill>
            <a:srgbClr val="FCD5B5"/>
          </a:solidFill>
          <a:ln w="9360">
            <a:solidFill>
              <a:srgbClr val="000000"/>
            </a:solidFill>
            <a:round/>
          </a:ln>
        </p:spPr>
      </p:sp>
      <p:sp>
        <p:nvSpPr>
          <p:cNvPr id="273" name="CustomShape 77"/>
          <p:cNvSpPr/>
          <p:nvPr/>
        </p:nvSpPr>
        <p:spPr>
          <a:xfrm rot="404400">
            <a:off x="7098480" y="2944440"/>
            <a:ext cx="647640" cy="431640"/>
          </a:xfrm>
          <a:prstGeom prst="roundRect">
            <a:avLst>
              <a:gd name="adj" fmla="val 16667"/>
            </a:avLst>
          </a:prstGeom>
          <a:solidFill>
            <a:srgbClr val="FCD5B5"/>
          </a:solidFill>
          <a:ln w="9360">
            <a:solidFill>
              <a:srgbClr val="000000"/>
            </a:solidFill>
            <a:round/>
          </a:ln>
        </p:spPr>
      </p:sp>
      <p:sp>
        <p:nvSpPr>
          <p:cNvPr id="274" name="CustomShape 78"/>
          <p:cNvSpPr/>
          <p:nvPr/>
        </p:nvSpPr>
        <p:spPr>
          <a:xfrm rot="404400">
            <a:off x="7250760" y="3097080"/>
            <a:ext cx="647640" cy="431640"/>
          </a:xfrm>
          <a:prstGeom prst="roundRect">
            <a:avLst>
              <a:gd name="adj" fmla="val 16667"/>
            </a:avLst>
          </a:prstGeom>
          <a:solidFill>
            <a:srgbClr val="FCD5B5"/>
          </a:solidFill>
          <a:ln w="9360">
            <a:solidFill>
              <a:srgbClr val="000000"/>
            </a:solidFill>
            <a:round/>
          </a:ln>
        </p:spPr>
      </p:sp>
      <p:sp>
        <p:nvSpPr>
          <p:cNvPr id="275" name="CustomShape 79"/>
          <p:cNvSpPr/>
          <p:nvPr/>
        </p:nvSpPr>
        <p:spPr>
          <a:xfrm rot="404400">
            <a:off x="7403400" y="3249360"/>
            <a:ext cx="647640" cy="431640"/>
          </a:xfrm>
          <a:prstGeom prst="roundRect">
            <a:avLst>
              <a:gd name="adj" fmla="val 16667"/>
            </a:avLst>
          </a:prstGeom>
          <a:solidFill>
            <a:srgbClr val="FCD5B5"/>
          </a:solidFill>
          <a:ln w="9360">
            <a:solidFill>
              <a:srgbClr val="000000"/>
            </a:solidFill>
            <a:round/>
          </a:ln>
        </p:spPr>
      </p:sp>
      <p:sp>
        <p:nvSpPr>
          <p:cNvPr id="276" name="CustomShape 80"/>
          <p:cNvSpPr/>
          <p:nvPr/>
        </p:nvSpPr>
        <p:spPr>
          <a:xfrm rot="404400">
            <a:off x="6210000" y="2748960"/>
            <a:ext cx="647640" cy="431640"/>
          </a:xfrm>
          <a:prstGeom prst="roundRect">
            <a:avLst>
              <a:gd name="adj" fmla="val 16667"/>
            </a:avLst>
          </a:prstGeom>
          <a:solidFill>
            <a:srgbClr val="FCD5B5"/>
          </a:solidFill>
          <a:ln w="9360">
            <a:solidFill>
              <a:srgbClr val="000000"/>
            </a:solidFill>
            <a:round/>
          </a:ln>
        </p:spPr>
      </p:sp>
      <p:sp>
        <p:nvSpPr>
          <p:cNvPr id="277" name="CustomShape 81"/>
          <p:cNvSpPr/>
          <p:nvPr/>
        </p:nvSpPr>
        <p:spPr>
          <a:xfrm rot="404400">
            <a:off x="6362280" y="2901600"/>
            <a:ext cx="647640" cy="431640"/>
          </a:xfrm>
          <a:prstGeom prst="roundRect">
            <a:avLst>
              <a:gd name="adj" fmla="val 16667"/>
            </a:avLst>
          </a:prstGeom>
          <a:solidFill>
            <a:srgbClr val="FCD5B5"/>
          </a:solidFill>
          <a:ln w="9360">
            <a:solidFill>
              <a:srgbClr val="000000"/>
            </a:solidFill>
            <a:round/>
          </a:ln>
        </p:spPr>
      </p:sp>
      <p:sp>
        <p:nvSpPr>
          <p:cNvPr id="278" name="CustomShape 82"/>
          <p:cNvSpPr/>
          <p:nvPr/>
        </p:nvSpPr>
        <p:spPr>
          <a:xfrm rot="404400">
            <a:off x="6514560" y="3053880"/>
            <a:ext cx="647640" cy="431640"/>
          </a:xfrm>
          <a:prstGeom prst="roundRect">
            <a:avLst>
              <a:gd name="adj" fmla="val 16667"/>
            </a:avLst>
          </a:prstGeom>
          <a:solidFill>
            <a:srgbClr val="FCD5B5"/>
          </a:solidFill>
          <a:ln w="9360">
            <a:solidFill>
              <a:srgbClr val="000000"/>
            </a:solidFill>
            <a:round/>
          </a:ln>
        </p:spPr>
      </p:sp>
      <p:sp>
        <p:nvSpPr>
          <p:cNvPr id="279" name="CustomShape 83"/>
          <p:cNvSpPr/>
          <p:nvPr/>
        </p:nvSpPr>
        <p:spPr>
          <a:xfrm rot="404400">
            <a:off x="6667200" y="3206160"/>
            <a:ext cx="647640" cy="431640"/>
          </a:xfrm>
          <a:prstGeom prst="roundRect">
            <a:avLst>
              <a:gd name="adj" fmla="val 16667"/>
            </a:avLst>
          </a:prstGeom>
          <a:solidFill>
            <a:srgbClr val="FCD5B5"/>
          </a:solidFill>
          <a:ln w="9360">
            <a:solidFill>
              <a:srgbClr val="000000"/>
            </a:solidFill>
            <a:round/>
          </a:ln>
        </p:spPr>
      </p:sp>
      <p:sp>
        <p:nvSpPr>
          <p:cNvPr id="280" name="CustomShape 84"/>
          <p:cNvSpPr/>
          <p:nvPr/>
        </p:nvSpPr>
        <p:spPr>
          <a:xfrm rot="404400">
            <a:off x="6819480" y="3358800"/>
            <a:ext cx="647640" cy="431640"/>
          </a:xfrm>
          <a:prstGeom prst="roundRect">
            <a:avLst>
              <a:gd name="adj" fmla="val 16667"/>
            </a:avLst>
          </a:prstGeom>
          <a:solidFill>
            <a:srgbClr val="FCD5B5"/>
          </a:solidFill>
          <a:ln w="9360">
            <a:solidFill>
              <a:srgbClr val="000000"/>
            </a:solidFill>
            <a:round/>
          </a:ln>
        </p:spPr>
      </p:sp>
      <p:sp>
        <p:nvSpPr>
          <p:cNvPr id="281" name="CustomShape 85"/>
          <p:cNvSpPr/>
          <p:nvPr/>
        </p:nvSpPr>
        <p:spPr>
          <a:xfrm rot="404400">
            <a:off x="6971760" y="3511080"/>
            <a:ext cx="647640" cy="431640"/>
          </a:xfrm>
          <a:prstGeom prst="roundRect">
            <a:avLst>
              <a:gd name="adj" fmla="val 16667"/>
            </a:avLst>
          </a:prstGeom>
          <a:solidFill>
            <a:srgbClr val="FCD5B5"/>
          </a:solidFill>
          <a:ln w="9360">
            <a:solidFill>
              <a:srgbClr val="000000"/>
            </a:solidFill>
            <a:round/>
          </a:ln>
        </p:spPr>
      </p:sp>
      <p:sp>
        <p:nvSpPr>
          <p:cNvPr id="282" name="CustomShape 86"/>
          <p:cNvSpPr/>
          <p:nvPr/>
        </p:nvSpPr>
        <p:spPr>
          <a:xfrm rot="404400">
            <a:off x="7124400" y="3663360"/>
            <a:ext cx="647640" cy="431640"/>
          </a:xfrm>
          <a:prstGeom prst="roundRect">
            <a:avLst>
              <a:gd name="adj" fmla="val 16667"/>
            </a:avLst>
          </a:prstGeom>
          <a:solidFill>
            <a:srgbClr val="FCD5B5"/>
          </a:solidFill>
          <a:ln w="9360">
            <a:solidFill>
              <a:srgbClr val="000000"/>
            </a:solidFill>
            <a:round/>
          </a:ln>
        </p:spPr>
      </p:sp>
      <p:sp>
        <p:nvSpPr>
          <p:cNvPr id="283" name="CustomShape 87"/>
          <p:cNvSpPr/>
          <p:nvPr/>
        </p:nvSpPr>
        <p:spPr>
          <a:xfrm rot="404400">
            <a:off x="7276680" y="3816000"/>
            <a:ext cx="647640" cy="431640"/>
          </a:xfrm>
          <a:prstGeom prst="roundRect">
            <a:avLst>
              <a:gd name="adj" fmla="val 16667"/>
            </a:avLst>
          </a:prstGeom>
          <a:solidFill>
            <a:srgbClr val="FCD5B5"/>
          </a:solidFill>
          <a:ln w="9360">
            <a:solidFill>
              <a:srgbClr val="000000"/>
            </a:solidFill>
            <a:round/>
          </a:ln>
        </p:spPr>
      </p:sp>
      <p:sp>
        <p:nvSpPr>
          <p:cNvPr id="284" name="CustomShape 88"/>
          <p:cNvSpPr/>
          <p:nvPr/>
        </p:nvSpPr>
        <p:spPr>
          <a:xfrm rot="404400">
            <a:off x="7428960" y="3968280"/>
            <a:ext cx="647640" cy="431640"/>
          </a:xfrm>
          <a:prstGeom prst="roundRect">
            <a:avLst>
              <a:gd name="adj" fmla="val 16667"/>
            </a:avLst>
          </a:prstGeom>
          <a:solidFill>
            <a:srgbClr val="FCD5B5"/>
          </a:solidFill>
          <a:ln w="9360">
            <a:solidFill>
              <a:srgbClr val="000000"/>
            </a:solidFill>
            <a:round/>
          </a:ln>
        </p:spPr>
      </p:sp>
      <p:sp>
        <p:nvSpPr>
          <p:cNvPr id="285" name="CustomShape 89"/>
          <p:cNvSpPr/>
          <p:nvPr/>
        </p:nvSpPr>
        <p:spPr>
          <a:xfrm>
            <a:off x="395640" y="5373360"/>
            <a:ext cx="3096000" cy="395280"/>
          </a:xfrm>
          <a:prstGeom prst="rect">
            <a:avLst/>
          </a:prstGeom>
          <a:noFill/>
          <a:ln>
            <a:noFill/>
          </a:ln>
        </p:spPr>
        <p:txBody>
          <a:bodyPr lIns="90000" tIns="45000" rIns="90000" bIns="45000"/>
          <a:lstStyle/>
          <a:p>
            <a:pPr>
              <a:lnSpc>
                <a:spcPct val="100000"/>
              </a:lnSpc>
            </a:pPr>
            <a:r>
              <a:rPr lang="en-US" sz="2000" dirty="0">
                <a:solidFill>
                  <a:srgbClr val="292929"/>
                </a:solidFill>
                <a:latin typeface="Arial"/>
                <a:ea typeface="Arial"/>
              </a:rPr>
              <a:t>MMF = 1,297pts</a:t>
            </a:r>
            <a:endParaRPr dirty="0"/>
          </a:p>
        </p:txBody>
      </p:sp>
      <p:sp>
        <p:nvSpPr>
          <p:cNvPr id="286" name="CustomShape 90"/>
          <p:cNvSpPr/>
          <p:nvPr/>
        </p:nvSpPr>
        <p:spPr>
          <a:xfrm>
            <a:off x="3564000" y="5373360"/>
            <a:ext cx="2520000" cy="395280"/>
          </a:xfrm>
          <a:prstGeom prst="rect">
            <a:avLst/>
          </a:prstGeom>
          <a:noFill/>
          <a:ln>
            <a:noFill/>
          </a:ln>
        </p:spPr>
        <p:txBody>
          <a:bodyPr lIns="90000" tIns="45000" rIns="90000" bIns="45000"/>
          <a:lstStyle/>
          <a:p>
            <a:pPr>
              <a:lnSpc>
                <a:spcPct val="100000"/>
              </a:lnSpc>
            </a:pPr>
            <a:r>
              <a:rPr lang="en-US" sz="2000" dirty="0">
                <a:solidFill>
                  <a:srgbClr val="292929"/>
                </a:solidFill>
                <a:latin typeface="Arial"/>
                <a:ea typeface="Arial"/>
              </a:rPr>
              <a:t>Priority 2 – 873 pts</a:t>
            </a:r>
            <a:endParaRPr dirty="0"/>
          </a:p>
        </p:txBody>
      </p:sp>
      <p:sp>
        <p:nvSpPr>
          <p:cNvPr id="287" name="CustomShape 91"/>
          <p:cNvSpPr/>
          <p:nvPr/>
        </p:nvSpPr>
        <p:spPr>
          <a:xfrm>
            <a:off x="6479640" y="4869000"/>
            <a:ext cx="2664000" cy="395280"/>
          </a:xfrm>
          <a:prstGeom prst="rect">
            <a:avLst/>
          </a:prstGeom>
          <a:noFill/>
          <a:ln>
            <a:noFill/>
          </a:ln>
        </p:spPr>
        <p:txBody>
          <a:bodyPr lIns="90000" tIns="45000" rIns="90000" bIns="45000"/>
          <a:lstStyle/>
          <a:p>
            <a:pPr>
              <a:lnSpc>
                <a:spcPct val="100000"/>
              </a:lnSpc>
            </a:pPr>
            <a:r>
              <a:rPr lang="en-US" sz="2000" dirty="0">
                <a:solidFill>
                  <a:srgbClr val="292929"/>
                </a:solidFill>
                <a:latin typeface="Arial"/>
                <a:ea typeface="Arial"/>
              </a:rPr>
              <a:t>The rest – 520 pts</a:t>
            </a:r>
            <a:endParaRPr dirty="0"/>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extShape 1"/>
          <p:cNvSpPr txBox="1"/>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Marydale"/>
              </a:rPr>
              <a:t>Questions?</a:t>
            </a:r>
            <a:endParaRPr/>
          </a:p>
        </p:txBody>
      </p:sp>
      <p:sp>
        <p:nvSpPr>
          <p:cNvPr id="289" name="TextShape 2"/>
          <p:cNvSpPr txBox="1"/>
          <p:nvPr/>
        </p:nvSpPr>
        <p:spPr>
          <a:xfrm>
            <a:off x="1371600" y="3886200"/>
            <a:ext cx="6400440" cy="1752120"/>
          </a:xfrm>
          <a:prstGeom prst="rect">
            <a:avLst/>
          </a:prstGeom>
        </p:spPr>
        <p:txBody>
          <a:bodyPr/>
          <a:lstStyle/>
          <a:p>
            <a:pPr algn="ct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240" cy="923760"/>
          </a:xfrm>
          <a:prstGeom prst="rect">
            <a:avLst/>
          </a:prstGeom>
        </p:spPr>
        <p:txBody>
          <a:bodyPr anchor="ctr"/>
          <a:lstStyle/>
          <a:p>
            <a:pPr>
              <a:lnSpc>
                <a:spcPct val="100000"/>
              </a:lnSpc>
            </a:pPr>
            <a:r>
              <a:rPr lang="en-US" sz="4000">
                <a:solidFill>
                  <a:srgbClr val="000000"/>
                </a:solidFill>
                <a:latin typeface="Marydale"/>
              </a:rPr>
              <a:t>Questions To Be Answered</a:t>
            </a:r>
            <a:endParaRPr/>
          </a:p>
        </p:txBody>
      </p:sp>
      <p:sp>
        <p:nvSpPr>
          <p:cNvPr id="125" name="TextShape 2"/>
          <p:cNvSpPr txBox="1"/>
          <p:nvPr/>
        </p:nvSpPr>
        <p:spPr>
          <a:xfrm>
            <a:off x="457200" y="1600200"/>
            <a:ext cx="8229240" cy="4173480"/>
          </a:xfrm>
          <a:prstGeom prst="rect">
            <a:avLst/>
          </a:prstGeom>
        </p:spPr>
        <p:txBody>
          <a:bodyPr/>
          <a:lstStyle/>
          <a:p>
            <a:pPr>
              <a:lnSpc>
                <a:spcPct val="100000"/>
              </a:lnSpc>
              <a:buFont typeface="Lucida Grande"/>
              <a:buChar char="–"/>
            </a:pPr>
            <a:r>
              <a:rPr lang="en-US" sz="3200">
                <a:solidFill>
                  <a:srgbClr val="333333"/>
                </a:solidFill>
                <a:latin typeface="CamingoDos Pro Cd"/>
              </a:rPr>
              <a:t>What are you going to build?</a:t>
            </a:r>
            <a:endParaRPr/>
          </a:p>
          <a:p>
            <a:pPr>
              <a:lnSpc>
                <a:spcPct val="100000"/>
              </a:lnSpc>
              <a:buFont typeface="Lucida Grande"/>
              <a:buChar char="–"/>
            </a:pPr>
            <a:r>
              <a:rPr lang="en-US" sz="3200">
                <a:solidFill>
                  <a:srgbClr val="333333"/>
                </a:solidFill>
                <a:latin typeface="CamingoDos Pro Cd"/>
              </a:rPr>
              <a:t>In what order?</a:t>
            </a:r>
            <a:endParaRPr/>
          </a:p>
          <a:p>
            <a:pPr>
              <a:lnSpc>
                <a:spcPct val="100000"/>
              </a:lnSpc>
              <a:buFont typeface="Lucida Grande"/>
              <a:buChar char="–"/>
            </a:pPr>
            <a:r>
              <a:rPr lang="en-US" sz="3200">
                <a:solidFill>
                  <a:srgbClr val="333333"/>
                </a:solidFill>
                <a:latin typeface="CamingoDos Pro Cd"/>
              </a:rPr>
              <a:t>How long is it going to take?</a:t>
            </a:r>
            <a:endParaRPr/>
          </a:p>
          <a:p>
            <a:pPr>
              <a:lnSpc>
                <a:spcPct val="100000"/>
              </a:lnSpc>
              <a:buFont typeface="Lucida Grande"/>
              <a:buChar char="–"/>
            </a:pPr>
            <a:r>
              <a:rPr lang="en-US" sz="3200">
                <a:solidFill>
                  <a:srgbClr val="333333"/>
                </a:solidFill>
                <a:latin typeface="CamingoDos Pro Cd"/>
              </a:rPr>
              <a:t>How much will it cost?</a:t>
            </a:r>
            <a:endParaRPr/>
          </a:p>
          <a:p>
            <a:pPr>
              <a:lnSpc>
                <a:spcPct val="100000"/>
              </a:lnSpc>
              <a:buFont typeface="Lucida Grande"/>
              <a:buChar char="–"/>
            </a:pPr>
            <a:r>
              <a:rPr lang="en-US" sz="3200">
                <a:solidFill>
                  <a:srgbClr val="333333"/>
                </a:solidFill>
                <a:latin typeface="CamingoDos Pro Cd"/>
              </a:rPr>
              <a:t>What roles and how many do we need?</a:t>
            </a:r>
            <a:endParaRPr/>
          </a:p>
          <a:p>
            <a:pPr>
              <a:lnSpc>
                <a:spcPct val="100000"/>
              </a:lnSpc>
              <a:buFont typeface="Lucida Grande"/>
              <a:buChar char="–"/>
            </a:pPr>
            <a:r>
              <a:rPr lang="en-US" sz="3200">
                <a:solidFill>
                  <a:srgbClr val="333333"/>
                </a:solidFill>
                <a:latin typeface="CamingoDos Pro Cd"/>
              </a:rPr>
              <a:t>What else do we need to do?</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7200" y="274680"/>
            <a:ext cx="8229240" cy="923760"/>
          </a:xfrm>
          <a:prstGeom prst="rect">
            <a:avLst/>
          </a:prstGeom>
        </p:spPr>
        <p:txBody>
          <a:bodyPr anchor="ctr"/>
          <a:lstStyle/>
          <a:p>
            <a:pPr>
              <a:lnSpc>
                <a:spcPct val="100000"/>
              </a:lnSpc>
            </a:pPr>
            <a:r>
              <a:rPr lang="en-US" sz="4000">
                <a:solidFill>
                  <a:srgbClr val="000000"/>
                </a:solidFill>
                <a:latin typeface="Marydale"/>
              </a:rPr>
              <a:t>Release Success Criteria</a:t>
            </a:r>
            <a:endParaRPr/>
          </a:p>
        </p:txBody>
      </p:sp>
      <p:sp>
        <p:nvSpPr>
          <p:cNvPr id="127" name="TextShape 2"/>
          <p:cNvSpPr txBox="1"/>
          <p:nvPr/>
        </p:nvSpPr>
        <p:spPr>
          <a:xfrm>
            <a:off x="457200" y="1600200"/>
            <a:ext cx="8229240" cy="4173480"/>
          </a:xfrm>
          <a:prstGeom prst="rect">
            <a:avLst/>
          </a:prstGeom>
        </p:spPr>
        <p:txBody>
          <a:bodyPr/>
          <a:lstStyle/>
          <a:p>
            <a:pPr>
              <a:lnSpc>
                <a:spcPct val="100000"/>
              </a:lnSpc>
            </a:pPr>
            <a:endParaRPr/>
          </a:p>
          <a:p>
            <a:pPr>
              <a:lnSpc>
                <a:spcPct val="100000"/>
              </a:lnSpc>
              <a:buFont typeface="Lucida Grande"/>
              <a:buChar char="–"/>
            </a:pPr>
            <a:r>
              <a:rPr lang="en-US" sz="3200">
                <a:solidFill>
                  <a:srgbClr val="333333"/>
                </a:solidFill>
                <a:latin typeface="CamingoDos Pro Cd"/>
              </a:rPr>
              <a:t>Quantifiable business objectives</a:t>
            </a:r>
            <a:endParaRPr/>
          </a:p>
          <a:p>
            <a:pPr>
              <a:lnSpc>
                <a:spcPct val="100000"/>
              </a:lnSpc>
              <a:buFont typeface="Lucida Grande"/>
              <a:buChar char="–"/>
            </a:pPr>
            <a:r>
              <a:rPr lang="en-US" sz="3200">
                <a:solidFill>
                  <a:srgbClr val="333333"/>
                </a:solidFill>
                <a:latin typeface="CamingoDos Pro Cd"/>
              </a:rPr>
              <a:t>ROI</a:t>
            </a:r>
            <a:endParaRPr/>
          </a:p>
          <a:p>
            <a:pPr>
              <a:lnSpc>
                <a:spcPct val="100000"/>
              </a:lnSpc>
              <a:buFont typeface="Lucida Grande"/>
              <a:buChar char="–"/>
            </a:pPr>
            <a:r>
              <a:rPr lang="en-US" sz="3200">
                <a:solidFill>
                  <a:srgbClr val="333333"/>
                </a:solidFill>
                <a:latin typeface="CamingoDos Pro Cd"/>
              </a:rPr>
              <a:t>Time</a:t>
            </a:r>
            <a:endParaRPr/>
          </a:p>
          <a:p>
            <a:pPr>
              <a:lnSpc>
                <a:spcPct val="100000"/>
              </a:lnSpc>
              <a:buFont typeface="Lucida Grande"/>
              <a:buChar char="–"/>
            </a:pPr>
            <a:r>
              <a:rPr lang="en-US" sz="3200">
                <a:solidFill>
                  <a:srgbClr val="333333"/>
                </a:solidFill>
                <a:latin typeface="CamingoDos Pro Cd"/>
              </a:rPr>
              <a:t>Budget</a:t>
            </a:r>
            <a:endParaRPr/>
          </a:p>
          <a:p>
            <a:pPr>
              <a:lnSpc>
                <a:spcPct val="100000"/>
              </a:lnSpc>
              <a:buFont typeface="Lucida Grande"/>
              <a:buChar char="–"/>
            </a:pPr>
            <a:r>
              <a:rPr lang="en-US" sz="3200">
                <a:solidFill>
                  <a:srgbClr val="333333"/>
                </a:solidFill>
                <a:latin typeface="CamingoDos Pro Cd"/>
              </a:rPr>
              <a:t>Scope</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816720" y="3422880"/>
            <a:ext cx="1510560" cy="1510560"/>
          </a:xfrm>
          <a:prstGeom prst="ellipse">
            <a:avLst/>
          </a:prstGeom>
          <a:solidFill>
            <a:srgbClr val="F79646"/>
          </a:solidFill>
          <a:ln w="25560">
            <a:solidFill>
              <a:srgbClr val="FFFFFF"/>
            </a:solidFill>
            <a:round/>
          </a:ln>
        </p:spPr>
        <p:txBody>
          <a:bodyPr lIns="236160" tIns="236160" rIns="14760" bIns="14760" anchor="ctr"/>
          <a:lstStyle/>
          <a:p>
            <a:pPr algn="ctr">
              <a:lnSpc>
                <a:spcPct val="90000"/>
              </a:lnSpc>
              <a:buFont typeface="StarSymbol"/>
              <a:buChar char=""/>
            </a:pPr>
            <a:r>
              <a:rPr lang="en-US" sz="2300">
                <a:solidFill>
                  <a:srgbClr val="FFFFFF"/>
                </a:solidFill>
                <a:latin typeface="Calibri"/>
                <a:ea typeface="Arial"/>
              </a:rPr>
              <a:t>Release Planning</a:t>
            </a:r>
            <a:endParaRPr/>
          </a:p>
        </p:txBody>
      </p:sp>
      <p:sp>
        <p:nvSpPr>
          <p:cNvPr id="129" name="CustomShape 2"/>
          <p:cNvSpPr/>
          <p:nvPr/>
        </p:nvSpPr>
        <p:spPr>
          <a:xfrm rot="10800000">
            <a:off x="2054880" y="3963240"/>
            <a:ext cx="1664640" cy="430200"/>
          </a:xfrm>
          <a:prstGeom prst="leftArrow">
            <a:avLst>
              <a:gd name="adj1" fmla="val 60000"/>
              <a:gd name="adj2" fmla="val 50000"/>
            </a:avLst>
          </a:prstGeom>
          <a:solidFill>
            <a:srgbClr val="FAC8B0"/>
          </a:solidFill>
          <a:ln>
            <a:noFill/>
          </a:ln>
        </p:spPr>
      </p:sp>
      <p:sp>
        <p:nvSpPr>
          <p:cNvPr id="130" name="CustomShape 3"/>
          <p:cNvSpPr/>
          <p:nvPr/>
        </p:nvSpPr>
        <p:spPr>
          <a:xfrm>
            <a:off x="1525680" y="3755160"/>
            <a:ext cx="1057320" cy="845640"/>
          </a:xfrm>
          <a:prstGeom prst="roundRect">
            <a:avLst>
              <a:gd name="adj" fmla="val 10000"/>
            </a:avLst>
          </a:prstGeom>
          <a:solidFill>
            <a:srgbClr val="F79646"/>
          </a:solidFill>
          <a:ln w="25560">
            <a:solidFill>
              <a:srgbClr val="FFFFFF"/>
            </a:solidFill>
            <a:round/>
          </a:ln>
        </p:spPr>
        <p:txBody>
          <a:bodyPr lIns="49680" tIns="49680" rIns="24840" bIns="24840" anchor="ctr"/>
          <a:lstStyle/>
          <a:p>
            <a:pPr algn="ctr">
              <a:lnSpc>
                <a:spcPct val="90000"/>
              </a:lnSpc>
              <a:buFont typeface="StarSymbol"/>
              <a:buChar char=""/>
            </a:pPr>
            <a:r>
              <a:rPr lang="en-US" sz="1300">
                <a:solidFill>
                  <a:srgbClr val="FFFFFF"/>
                </a:solidFill>
                <a:latin typeface="Calibri"/>
                <a:ea typeface="Arial"/>
              </a:rPr>
              <a:t>Development Capacity (Velocity)</a:t>
            </a:r>
            <a:endParaRPr/>
          </a:p>
        </p:txBody>
      </p:sp>
      <p:sp>
        <p:nvSpPr>
          <p:cNvPr id="131" name="CustomShape 4"/>
          <p:cNvSpPr/>
          <p:nvPr/>
        </p:nvSpPr>
        <p:spPr>
          <a:xfrm rot="12600000">
            <a:off x="2280240" y="3121200"/>
            <a:ext cx="1664640" cy="430200"/>
          </a:xfrm>
          <a:prstGeom prst="leftArrow">
            <a:avLst>
              <a:gd name="adj1" fmla="val 60000"/>
              <a:gd name="adj2" fmla="val 50000"/>
            </a:avLst>
          </a:prstGeom>
          <a:solidFill>
            <a:srgbClr val="FAC8B0"/>
          </a:solidFill>
          <a:ln>
            <a:noFill/>
          </a:ln>
        </p:spPr>
      </p:sp>
      <p:sp>
        <p:nvSpPr>
          <p:cNvPr id="132" name="CustomShape 5"/>
          <p:cNvSpPr/>
          <p:nvPr/>
        </p:nvSpPr>
        <p:spPr>
          <a:xfrm>
            <a:off x="1863000" y="2496600"/>
            <a:ext cx="1057320" cy="845640"/>
          </a:xfrm>
          <a:prstGeom prst="roundRect">
            <a:avLst>
              <a:gd name="adj" fmla="val 10000"/>
            </a:avLst>
          </a:prstGeom>
          <a:solidFill>
            <a:srgbClr val="F79646"/>
          </a:solidFill>
          <a:ln w="25560">
            <a:solidFill>
              <a:srgbClr val="FFFFFF"/>
            </a:solidFill>
            <a:round/>
          </a:ln>
        </p:spPr>
        <p:txBody>
          <a:bodyPr lIns="49680" tIns="49680" rIns="24840" bIns="24840" anchor="ctr"/>
          <a:lstStyle/>
          <a:p>
            <a:pPr algn="ctr">
              <a:lnSpc>
                <a:spcPct val="90000"/>
              </a:lnSpc>
              <a:buFont typeface="StarSymbol"/>
              <a:buChar char=""/>
            </a:pPr>
            <a:r>
              <a:rPr lang="en-US" sz="1300">
                <a:solidFill>
                  <a:srgbClr val="FFFFFF"/>
                </a:solidFill>
                <a:latin typeface="Calibri"/>
                <a:ea typeface="Arial"/>
              </a:rPr>
              <a:t>Release Success Criteria</a:t>
            </a:r>
            <a:endParaRPr/>
          </a:p>
        </p:txBody>
      </p:sp>
      <p:sp>
        <p:nvSpPr>
          <p:cNvPr id="133" name="CustomShape 6"/>
          <p:cNvSpPr/>
          <p:nvPr/>
        </p:nvSpPr>
        <p:spPr>
          <a:xfrm rot="14400000">
            <a:off x="2896920" y="2504160"/>
            <a:ext cx="1664640" cy="430200"/>
          </a:xfrm>
          <a:prstGeom prst="leftArrow">
            <a:avLst>
              <a:gd name="adj1" fmla="val 60000"/>
              <a:gd name="adj2" fmla="val 50000"/>
            </a:avLst>
          </a:prstGeom>
          <a:solidFill>
            <a:srgbClr val="FAC8B0"/>
          </a:solidFill>
          <a:ln>
            <a:noFill/>
          </a:ln>
        </p:spPr>
      </p:sp>
      <p:sp>
        <p:nvSpPr>
          <p:cNvPr id="134" name="CustomShape 7"/>
          <p:cNvSpPr/>
          <p:nvPr/>
        </p:nvSpPr>
        <p:spPr>
          <a:xfrm>
            <a:off x="2784600" y="1575000"/>
            <a:ext cx="1057320" cy="845640"/>
          </a:xfrm>
          <a:prstGeom prst="roundRect">
            <a:avLst>
              <a:gd name="adj" fmla="val 10000"/>
            </a:avLst>
          </a:prstGeom>
          <a:solidFill>
            <a:srgbClr val="F79646"/>
          </a:solidFill>
          <a:ln w="25560">
            <a:solidFill>
              <a:srgbClr val="FFFFFF"/>
            </a:solidFill>
            <a:round/>
          </a:ln>
        </p:spPr>
        <p:txBody>
          <a:bodyPr lIns="49680" tIns="49680" rIns="24840" bIns="24840" anchor="ctr"/>
          <a:lstStyle/>
          <a:p>
            <a:pPr algn="ctr">
              <a:lnSpc>
                <a:spcPct val="90000"/>
              </a:lnSpc>
              <a:buFont typeface="StarSymbol"/>
              <a:buChar char=""/>
            </a:pPr>
            <a:r>
              <a:rPr lang="en-US" sz="1300">
                <a:solidFill>
                  <a:srgbClr val="FFFFFF"/>
                </a:solidFill>
                <a:latin typeface="Calibri"/>
                <a:ea typeface="Arial"/>
              </a:rPr>
              <a:t>Initial Story List</a:t>
            </a:r>
            <a:endParaRPr/>
          </a:p>
        </p:txBody>
      </p:sp>
      <p:sp>
        <p:nvSpPr>
          <p:cNvPr id="135" name="CustomShape 8"/>
          <p:cNvSpPr/>
          <p:nvPr/>
        </p:nvSpPr>
        <p:spPr>
          <a:xfrm rot="16200000">
            <a:off x="3739320" y="2278440"/>
            <a:ext cx="1664640" cy="430200"/>
          </a:xfrm>
          <a:prstGeom prst="leftArrow">
            <a:avLst>
              <a:gd name="adj1" fmla="val 60000"/>
              <a:gd name="adj2" fmla="val 50000"/>
            </a:avLst>
          </a:prstGeom>
          <a:solidFill>
            <a:srgbClr val="FAC8B0"/>
          </a:solidFill>
          <a:ln>
            <a:noFill/>
          </a:ln>
        </p:spPr>
      </p:sp>
      <p:sp>
        <p:nvSpPr>
          <p:cNvPr id="136" name="CustomShape 9"/>
          <p:cNvSpPr/>
          <p:nvPr/>
        </p:nvSpPr>
        <p:spPr>
          <a:xfrm>
            <a:off x="4043160" y="1237680"/>
            <a:ext cx="1057320" cy="845640"/>
          </a:xfrm>
          <a:prstGeom prst="roundRect">
            <a:avLst>
              <a:gd name="adj" fmla="val 10000"/>
            </a:avLst>
          </a:prstGeom>
          <a:solidFill>
            <a:srgbClr val="F79646"/>
          </a:solidFill>
          <a:ln w="25560">
            <a:solidFill>
              <a:srgbClr val="FFFFFF"/>
            </a:solidFill>
            <a:round/>
          </a:ln>
        </p:spPr>
        <p:txBody>
          <a:bodyPr lIns="49680" tIns="49680" rIns="24840" bIns="24840" anchor="ctr"/>
          <a:lstStyle/>
          <a:p>
            <a:pPr algn="ctr">
              <a:lnSpc>
                <a:spcPct val="90000"/>
              </a:lnSpc>
              <a:buFont typeface="StarSymbol"/>
              <a:buChar char=""/>
            </a:pPr>
            <a:r>
              <a:rPr lang="en-US" sz="1300">
                <a:solidFill>
                  <a:srgbClr val="FFFFFF"/>
                </a:solidFill>
                <a:latin typeface="Calibri"/>
                <a:ea typeface="Arial"/>
              </a:rPr>
              <a:t>Release Constraints</a:t>
            </a:r>
            <a:endParaRPr/>
          </a:p>
        </p:txBody>
      </p:sp>
      <p:sp>
        <p:nvSpPr>
          <p:cNvPr id="137" name="CustomShape 10"/>
          <p:cNvSpPr/>
          <p:nvPr/>
        </p:nvSpPr>
        <p:spPr>
          <a:xfrm rot="18000000">
            <a:off x="4581720" y="2503800"/>
            <a:ext cx="1664640" cy="430200"/>
          </a:xfrm>
          <a:prstGeom prst="leftArrow">
            <a:avLst>
              <a:gd name="adj1" fmla="val 60000"/>
              <a:gd name="adj2" fmla="val 50000"/>
            </a:avLst>
          </a:prstGeom>
          <a:solidFill>
            <a:srgbClr val="FAC8B0"/>
          </a:solidFill>
          <a:ln>
            <a:noFill/>
          </a:ln>
        </p:spPr>
      </p:sp>
      <p:sp>
        <p:nvSpPr>
          <p:cNvPr id="138" name="CustomShape 11"/>
          <p:cNvSpPr/>
          <p:nvPr/>
        </p:nvSpPr>
        <p:spPr>
          <a:xfrm>
            <a:off x="5302080" y="1575000"/>
            <a:ext cx="1057320" cy="845640"/>
          </a:xfrm>
          <a:prstGeom prst="roundRect">
            <a:avLst>
              <a:gd name="adj" fmla="val 10000"/>
            </a:avLst>
          </a:prstGeom>
          <a:solidFill>
            <a:srgbClr val="F79646"/>
          </a:solidFill>
          <a:ln w="25560">
            <a:solidFill>
              <a:srgbClr val="FFFFFF"/>
            </a:solidFill>
            <a:round/>
          </a:ln>
        </p:spPr>
        <p:txBody>
          <a:bodyPr lIns="49680" tIns="49680" rIns="24840" bIns="24840" anchor="ctr"/>
          <a:lstStyle/>
          <a:p>
            <a:pPr algn="ctr">
              <a:lnSpc>
                <a:spcPct val="90000"/>
              </a:lnSpc>
              <a:buFont typeface="StarSymbol"/>
              <a:buChar char=""/>
            </a:pPr>
            <a:r>
              <a:rPr lang="en-US" sz="1300">
                <a:solidFill>
                  <a:srgbClr val="FFFFFF"/>
                </a:solidFill>
                <a:latin typeface="Calibri"/>
                <a:ea typeface="Arial"/>
              </a:rPr>
              <a:t>Dependencies</a:t>
            </a:r>
            <a:endParaRPr/>
          </a:p>
        </p:txBody>
      </p:sp>
      <p:sp>
        <p:nvSpPr>
          <p:cNvPr id="139" name="CustomShape 12"/>
          <p:cNvSpPr/>
          <p:nvPr/>
        </p:nvSpPr>
        <p:spPr>
          <a:xfrm rot="19800000">
            <a:off x="5198400" y="3120480"/>
            <a:ext cx="1664640" cy="430200"/>
          </a:xfrm>
          <a:prstGeom prst="leftArrow">
            <a:avLst>
              <a:gd name="adj1" fmla="val 60000"/>
              <a:gd name="adj2" fmla="val 50000"/>
            </a:avLst>
          </a:prstGeom>
          <a:solidFill>
            <a:srgbClr val="FAC8B0"/>
          </a:solidFill>
          <a:ln>
            <a:noFill/>
          </a:ln>
        </p:spPr>
      </p:sp>
      <p:sp>
        <p:nvSpPr>
          <p:cNvPr id="140" name="CustomShape 13"/>
          <p:cNvSpPr/>
          <p:nvPr/>
        </p:nvSpPr>
        <p:spPr>
          <a:xfrm>
            <a:off x="6223320" y="2496600"/>
            <a:ext cx="1057320" cy="845640"/>
          </a:xfrm>
          <a:prstGeom prst="roundRect">
            <a:avLst>
              <a:gd name="adj" fmla="val 10000"/>
            </a:avLst>
          </a:prstGeom>
          <a:solidFill>
            <a:srgbClr val="F79646"/>
          </a:solidFill>
          <a:ln w="25560">
            <a:solidFill>
              <a:srgbClr val="FFFFFF"/>
            </a:solidFill>
            <a:round/>
          </a:ln>
        </p:spPr>
        <p:txBody>
          <a:bodyPr lIns="49680" tIns="49680" rIns="24840" bIns="24840" anchor="ctr"/>
          <a:lstStyle/>
          <a:p>
            <a:pPr algn="ctr">
              <a:lnSpc>
                <a:spcPct val="90000"/>
              </a:lnSpc>
              <a:buFont typeface="StarSymbol"/>
              <a:buChar char=""/>
            </a:pPr>
            <a:r>
              <a:rPr lang="en-US" sz="1300">
                <a:solidFill>
                  <a:srgbClr val="FFFFFF"/>
                </a:solidFill>
                <a:latin typeface="Calibri"/>
                <a:ea typeface="Arial"/>
              </a:rPr>
              <a:t>High level tech architecture</a:t>
            </a:r>
            <a:endParaRPr/>
          </a:p>
        </p:txBody>
      </p:sp>
      <p:sp>
        <p:nvSpPr>
          <p:cNvPr id="141" name="CustomShape 14"/>
          <p:cNvSpPr/>
          <p:nvPr/>
        </p:nvSpPr>
        <p:spPr>
          <a:xfrm>
            <a:off x="5424480" y="3962880"/>
            <a:ext cx="1664640" cy="430200"/>
          </a:xfrm>
          <a:prstGeom prst="leftArrow">
            <a:avLst>
              <a:gd name="adj1" fmla="val 60000"/>
              <a:gd name="adj2" fmla="val 50000"/>
            </a:avLst>
          </a:prstGeom>
          <a:solidFill>
            <a:srgbClr val="FAC8B0"/>
          </a:solidFill>
          <a:ln>
            <a:noFill/>
          </a:ln>
        </p:spPr>
      </p:sp>
      <p:sp>
        <p:nvSpPr>
          <p:cNvPr id="142" name="CustomShape 15"/>
          <p:cNvSpPr/>
          <p:nvPr/>
        </p:nvSpPr>
        <p:spPr>
          <a:xfrm>
            <a:off x="6560640" y="3755160"/>
            <a:ext cx="1057320" cy="845640"/>
          </a:xfrm>
          <a:prstGeom prst="roundRect">
            <a:avLst>
              <a:gd name="adj" fmla="val 10000"/>
            </a:avLst>
          </a:prstGeom>
          <a:solidFill>
            <a:srgbClr val="F79646"/>
          </a:solidFill>
          <a:ln w="25560">
            <a:solidFill>
              <a:srgbClr val="FFFFFF"/>
            </a:solidFill>
            <a:round/>
          </a:ln>
        </p:spPr>
        <p:txBody>
          <a:bodyPr lIns="49680" tIns="49680" rIns="24840" bIns="24840" anchor="ctr"/>
          <a:lstStyle/>
          <a:p>
            <a:pPr algn="ctr">
              <a:lnSpc>
                <a:spcPct val="90000"/>
              </a:lnSpc>
              <a:buFont typeface="StarSymbol"/>
              <a:buChar char=""/>
            </a:pPr>
            <a:r>
              <a:rPr lang="en-US" sz="1300">
                <a:solidFill>
                  <a:srgbClr val="FFFFFF"/>
                </a:solidFill>
                <a:latin typeface="Calibri"/>
                <a:ea typeface="Arial"/>
              </a:rPr>
              <a:t>Cross Functional Requirements</a:t>
            </a:r>
            <a:endParaRPr/>
          </a:p>
        </p:txBody>
      </p:sp>
      <p:sp>
        <p:nvSpPr>
          <p:cNvPr id="143" name="TextShape 16"/>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Marydale"/>
              </a:rPr>
              <a:t>The Release Planning Inputs</a:t>
            </a:r>
            <a:endParaRPr/>
          </a:p>
        </p:txBody>
      </p:sp>
      <p:sp>
        <p:nvSpPr>
          <p:cNvPr id="144" name="CustomShape 17"/>
          <p:cNvSpPr/>
          <p:nvPr/>
        </p:nvSpPr>
        <p:spPr>
          <a:xfrm>
            <a:off x="4357800" y="4829040"/>
            <a:ext cx="499680" cy="428400"/>
          </a:xfrm>
          <a:prstGeom prst="downArrow">
            <a:avLst>
              <a:gd name="adj1" fmla="val 50000"/>
              <a:gd name="adj2" fmla="val 52813"/>
            </a:avLst>
          </a:prstGeom>
          <a:solidFill>
            <a:srgbClr val="FF6600"/>
          </a:solidFill>
          <a:ln w="25560">
            <a:solidFill>
              <a:srgbClr val="FFFFFF"/>
            </a:solidFill>
            <a:round/>
          </a:ln>
        </p:spPr>
      </p:sp>
      <p:pic>
        <p:nvPicPr>
          <p:cNvPr id="145" name="Picture 10"/>
          <p:cNvPicPr/>
          <p:nvPr/>
        </p:nvPicPr>
        <p:blipFill>
          <a:blip r:embed="rId3"/>
          <a:stretch>
            <a:fillRect/>
          </a:stretch>
        </p:blipFill>
        <p:spPr>
          <a:xfrm>
            <a:off x="3537720" y="5340240"/>
            <a:ext cx="2105280" cy="11365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457200" y="274680"/>
            <a:ext cx="8229240" cy="923760"/>
          </a:xfrm>
          <a:prstGeom prst="rect">
            <a:avLst/>
          </a:prstGeom>
        </p:spPr>
        <p:txBody>
          <a:bodyPr anchor="ctr"/>
          <a:lstStyle/>
          <a:p>
            <a:pPr>
              <a:lnSpc>
                <a:spcPct val="100000"/>
              </a:lnSpc>
            </a:pPr>
            <a:r>
              <a:rPr lang="en-US" sz="4000">
                <a:solidFill>
                  <a:srgbClr val="000000"/>
                </a:solidFill>
                <a:latin typeface="Marydale"/>
              </a:rPr>
              <a:t>MoSCoW Prioritization</a:t>
            </a:r>
            <a:endParaRPr/>
          </a:p>
        </p:txBody>
      </p:sp>
      <p:sp>
        <p:nvSpPr>
          <p:cNvPr id="147" name="Line 2"/>
          <p:cNvSpPr/>
          <p:nvPr/>
        </p:nvSpPr>
        <p:spPr>
          <a:xfrm>
            <a:off x="1589760" y="1066680"/>
            <a:ext cx="28800" cy="4590000"/>
          </a:xfrm>
          <a:prstGeom prst="line">
            <a:avLst/>
          </a:prstGeom>
          <a:ln w="50760">
            <a:solidFill>
              <a:srgbClr val="C6E539"/>
            </a:solidFill>
            <a:round/>
          </a:ln>
        </p:spPr>
      </p:sp>
      <p:sp>
        <p:nvSpPr>
          <p:cNvPr id="148" name="Line 3"/>
          <p:cNvSpPr/>
          <p:nvPr/>
        </p:nvSpPr>
        <p:spPr>
          <a:xfrm flipH="1">
            <a:off x="1589760" y="5655240"/>
            <a:ext cx="6182640" cy="0"/>
          </a:xfrm>
          <a:prstGeom prst="line">
            <a:avLst/>
          </a:prstGeom>
          <a:ln w="50760">
            <a:solidFill>
              <a:srgbClr val="C6E539"/>
            </a:solidFill>
            <a:round/>
          </a:ln>
        </p:spPr>
      </p:sp>
      <p:sp>
        <p:nvSpPr>
          <p:cNvPr id="149" name="CustomShape 4"/>
          <p:cNvSpPr/>
          <p:nvPr/>
        </p:nvSpPr>
        <p:spPr>
          <a:xfrm>
            <a:off x="1625400" y="4064040"/>
            <a:ext cx="4838400" cy="1553040"/>
          </a:xfrm>
          <a:prstGeom prst="rect">
            <a:avLst/>
          </a:prstGeom>
          <a:solidFill>
            <a:srgbClr val="E46C0A"/>
          </a:solidFill>
          <a:ln w="9360">
            <a:noFill/>
          </a:ln>
        </p:spPr>
      </p:sp>
      <p:sp>
        <p:nvSpPr>
          <p:cNvPr id="150" name="CustomShape 5"/>
          <p:cNvSpPr/>
          <p:nvPr/>
        </p:nvSpPr>
        <p:spPr>
          <a:xfrm>
            <a:off x="1617120" y="2997360"/>
            <a:ext cx="4838400" cy="1070640"/>
          </a:xfrm>
          <a:prstGeom prst="rect">
            <a:avLst/>
          </a:prstGeom>
          <a:solidFill>
            <a:srgbClr val="FAC090"/>
          </a:solidFill>
          <a:ln w="9360">
            <a:noFill/>
          </a:ln>
        </p:spPr>
      </p:sp>
      <p:sp>
        <p:nvSpPr>
          <p:cNvPr id="151" name="CustomShape 6"/>
          <p:cNvSpPr/>
          <p:nvPr/>
        </p:nvSpPr>
        <p:spPr>
          <a:xfrm>
            <a:off x="1617120" y="2230920"/>
            <a:ext cx="4838400" cy="765720"/>
          </a:xfrm>
          <a:prstGeom prst="rect">
            <a:avLst/>
          </a:prstGeom>
          <a:solidFill>
            <a:srgbClr val="FCD5B5"/>
          </a:solidFill>
          <a:ln w="9360">
            <a:noFill/>
          </a:ln>
        </p:spPr>
      </p:sp>
      <p:sp>
        <p:nvSpPr>
          <p:cNvPr id="152" name="CustomShape 7"/>
          <p:cNvSpPr/>
          <p:nvPr/>
        </p:nvSpPr>
        <p:spPr>
          <a:xfrm>
            <a:off x="1617120" y="1739880"/>
            <a:ext cx="4838400" cy="498960"/>
          </a:xfrm>
          <a:prstGeom prst="rect">
            <a:avLst/>
          </a:prstGeom>
          <a:solidFill>
            <a:srgbClr val="FDEADA"/>
          </a:solidFill>
          <a:ln w="9360">
            <a:noFill/>
          </a:ln>
        </p:spPr>
      </p:sp>
      <p:sp>
        <p:nvSpPr>
          <p:cNvPr id="153" name="CustomShape 8"/>
          <p:cNvSpPr/>
          <p:nvPr/>
        </p:nvSpPr>
        <p:spPr>
          <a:xfrm>
            <a:off x="1640520" y="4490280"/>
            <a:ext cx="4814640" cy="821520"/>
          </a:xfrm>
          <a:prstGeom prst="rect">
            <a:avLst/>
          </a:prstGeom>
          <a:noFill/>
          <a:ln>
            <a:noFill/>
          </a:ln>
        </p:spPr>
        <p:txBody>
          <a:bodyPr lIns="90000" tIns="45000" rIns="90000" bIns="45000"/>
          <a:lstStyle/>
          <a:p>
            <a:pPr algn="ctr">
              <a:lnSpc>
                <a:spcPct val="100000"/>
              </a:lnSpc>
            </a:pPr>
            <a:r>
              <a:rPr lang="en-US" sz="4800" b="1">
                <a:solidFill>
                  <a:srgbClr val="FFFFFF"/>
                </a:solidFill>
                <a:latin typeface="Calibri"/>
                <a:ea typeface="Arial"/>
              </a:rPr>
              <a:t>Must Have</a:t>
            </a:r>
            <a:endParaRPr/>
          </a:p>
        </p:txBody>
      </p:sp>
      <p:sp>
        <p:nvSpPr>
          <p:cNvPr id="154" name="CustomShape 9"/>
          <p:cNvSpPr/>
          <p:nvPr/>
        </p:nvSpPr>
        <p:spPr>
          <a:xfrm>
            <a:off x="3319560" y="3263760"/>
            <a:ext cx="1398600" cy="577800"/>
          </a:xfrm>
          <a:prstGeom prst="rect">
            <a:avLst/>
          </a:prstGeom>
          <a:noFill/>
          <a:ln>
            <a:noFill/>
          </a:ln>
        </p:spPr>
        <p:txBody>
          <a:bodyPr wrap="none" lIns="90000" tIns="45000" rIns="90000" bIns="45000"/>
          <a:lstStyle/>
          <a:p>
            <a:pPr algn="ctr">
              <a:lnSpc>
                <a:spcPct val="100000"/>
              </a:lnSpc>
            </a:pPr>
            <a:r>
              <a:rPr lang="en-US" sz="3200" b="1">
                <a:solidFill>
                  <a:srgbClr val="FFFFFF"/>
                </a:solidFill>
                <a:latin typeface="Calibri"/>
                <a:ea typeface="Arial"/>
              </a:rPr>
              <a:t>Should Have</a:t>
            </a:r>
            <a:endParaRPr/>
          </a:p>
        </p:txBody>
      </p:sp>
      <p:sp>
        <p:nvSpPr>
          <p:cNvPr id="155" name="CustomShape 10"/>
          <p:cNvSpPr/>
          <p:nvPr/>
        </p:nvSpPr>
        <p:spPr>
          <a:xfrm>
            <a:off x="3506040" y="2425680"/>
            <a:ext cx="1010160" cy="456120"/>
          </a:xfrm>
          <a:prstGeom prst="rect">
            <a:avLst/>
          </a:prstGeom>
          <a:noFill/>
          <a:ln>
            <a:noFill/>
          </a:ln>
        </p:spPr>
        <p:txBody>
          <a:bodyPr wrap="none" lIns="90000" tIns="45000" rIns="90000" bIns="45000"/>
          <a:lstStyle/>
          <a:p>
            <a:pPr algn="ctr">
              <a:lnSpc>
                <a:spcPct val="100000"/>
              </a:lnSpc>
            </a:pPr>
            <a:r>
              <a:rPr lang="en-US" sz="2400" b="1">
                <a:solidFill>
                  <a:srgbClr val="FFFFFF"/>
                </a:solidFill>
                <a:latin typeface="Calibri"/>
                <a:ea typeface="Arial"/>
              </a:rPr>
              <a:t>Could Have</a:t>
            </a:r>
            <a:endParaRPr/>
          </a:p>
        </p:txBody>
      </p:sp>
      <p:sp>
        <p:nvSpPr>
          <p:cNvPr id="156" name="CustomShape 11"/>
          <p:cNvSpPr/>
          <p:nvPr/>
        </p:nvSpPr>
        <p:spPr>
          <a:xfrm>
            <a:off x="3618360" y="1893960"/>
            <a:ext cx="824040" cy="364680"/>
          </a:xfrm>
          <a:prstGeom prst="rect">
            <a:avLst/>
          </a:prstGeom>
          <a:noFill/>
          <a:ln>
            <a:noFill/>
          </a:ln>
        </p:spPr>
        <p:txBody>
          <a:bodyPr wrap="none" lIns="90000" tIns="45000" rIns="90000" bIns="45000"/>
          <a:lstStyle/>
          <a:p>
            <a:pPr algn="ctr">
              <a:lnSpc>
                <a:spcPct val="100000"/>
              </a:lnSpc>
            </a:pPr>
            <a:r>
              <a:rPr lang="en-US" b="1">
                <a:solidFill>
                  <a:srgbClr val="FFFFFF"/>
                </a:solidFill>
                <a:latin typeface="Calibri"/>
                <a:ea typeface="Arial"/>
              </a:rPr>
              <a:t>Won’t Have</a:t>
            </a:r>
            <a:endParaRPr/>
          </a:p>
        </p:txBody>
      </p:sp>
      <p:sp>
        <p:nvSpPr>
          <p:cNvPr id="157" name="Line 12"/>
          <p:cNvSpPr/>
          <p:nvPr/>
        </p:nvSpPr>
        <p:spPr>
          <a:xfrm flipH="1">
            <a:off x="1600200" y="1676160"/>
            <a:ext cx="5333760" cy="0"/>
          </a:xfrm>
          <a:prstGeom prst="line">
            <a:avLst/>
          </a:prstGeom>
          <a:ln w="25560">
            <a:solidFill>
              <a:srgbClr val="000000"/>
            </a:solidFill>
            <a:round/>
          </a:ln>
        </p:spPr>
      </p:sp>
      <p:sp>
        <p:nvSpPr>
          <p:cNvPr id="158" name="CustomShape 13"/>
          <p:cNvSpPr/>
          <p:nvPr/>
        </p:nvSpPr>
        <p:spPr>
          <a:xfrm rot="16200000">
            <a:off x="-552240" y="3536280"/>
            <a:ext cx="2133360" cy="395280"/>
          </a:xfrm>
          <a:prstGeom prst="rect">
            <a:avLst/>
          </a:prstGeom>
          <a:noFill/>
          <a:ln>
            <a:noFill/>
          </a:ln>
        </p:spPr>
        <p:txBody>
          <a:bodyPr lIns="90000" tIns="45000" rIns="90000" bIns="45000"/>
          <a:lstStyle/>
          <a:p>
            <a:pPr>
              <a:lnSpc>
                <a:spcPct val="100000"/>
              </a:lnSpc>
            </a:pPr>
            <a:r>
              <a:rPr lang="en-US" sz="2000">
                <a:solidFill>
                  <a:srgbClr val="292929"/>
                </a:solidFill>
                <a:latin typeface="Arial"/>
                <a:ea typeface="Arial"/>
              </a:rPr>
              <a:t>POINTS</a:t>
            </a:r>
            <a:endParaRPr/>
          </a:p>
        </p:txBody>
      </p:sp>
      <p:sp>
        <p:nvSpPr>
          <p:cNvPr id="159" name="CustomShape 14"/>
          <p:cNvSpPr/>
          <p:nvPr/>
        </p:nvSpPr>
        <p:spPr>
          <a:xfrm rot="16200000">
            <a:off x="1067040" y="3200760"/>
            <a:ext cx="609120" cy="304560"/>
          </a:xfrm>
          <a:prstGeom prst="rightArrow">
            <a:avLst>
              <a:gd name="adj1" fmla="val 50000"/>
              <a:gd name="adj2" fmla="val 50000"/>
            </a:avLst>
          </a:prstGeom>
          <a:gradFill>
            <a:gsLst>
              <a:gs pos="0">
                <a:srgbClr val="D03F3B"/>
              </a:gs>
              <a:gs pos="100000">
                <a:srgbClr val="FFA7A4"/>
              </a:gs>
            </a:gsLst>
            <a:lin ang="0"/>
          </a:gradFill>
          <a:ln>
            <a:noFill/>
          </a:ln>
        </p:spPr>
      </p:sp>
    </p:spTree>
  </p:cSld>
  <p:clrMapOvr>
    <a:masterClrMapping/>
  </p:clrMapOvr>
  <p:transition spd="slow">
    <p:fade thruBlk="1"/>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dissolve">
                                      <p:cBhvr additive="repl">
                                        <p:cTn id="7" dur="5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dissolve">
                                      <p:cBhvr additive="repl">
                                        <p:cTn id="12" dur="500"/>
                                        <p:tgtEl>
                                          <p:spTgt spid="1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dissolve">
                                      <p:cBhvr additive="repl">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nodeType="clickEffect">
                                  <p:stCondLst>
                                    <p:cond delay="0"/>
                                  </p:stCondLst>
                                  <p:childTnLst>
                                    <p:set>
                                      <p:cBhvr>
                                        <p:cTn id="21" dur="1" fill="hold">
                                          <p:stCondLst>
                                            <p:cond delay="0"/>
                                          </p:stCondLst>
                                        </p:cTn>
                                        <p:tgtEl>
                                          <p:spTgt spid="152"/>
                                        </p:tgtEl>
                                        <p:attrNameLst>
                                          <p:attrName>style.visibility</p:attrName>
                                        </p:attrNameLst>
                                      </p:cBhvr>
                                      <p:to>
                                        <p:strVal val="visible"/>
                                      </p:to>
                                    </p:set>
                                    <p:animEffect transition="in" filter="dissolve">
                                      <p:cBhvr additive="repl">
                                        <p:cTn id="22"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67640" y="-243360"/>
            <a:ext cx="8229240" cy="1142640"/>
          </a:xfrm>
          <a:prstGeom prst="rect">
            <a:avLst/>
          </a:prstGeom>
        </p:spPr>
        <p:txBody>
          <a:bodyPr anchor="ctr"/>
          <a:lstStyle/>
          <a:p>
            <a:pPr algn="ctr">
              <a:lnSpc>
                <a:spcPct val="100000"/>
              </a:lnSpc>
            </a:pPr>
            <a:r>
              <a:rPr lang="en-US" sz="4400">
                <a:solidFill>
                  <a:srgbClr val="000000"/>
                </a:solidFill>
                <a:latin typeface="Marydale"/>
              </a:rPr>
              <a:t>Span Planning</a:t>
            </a:r>
            <a:endParaRPr/>
          </a:p>
        </p:txBody>
      </p:sp>
      <p:sp>
        <p:nvSpPr>
          <p:cNvPr id="161" name="Line 2"/>
          <p:cNvSpPr/>
          <p:nvPr/>
        </p:nvSpPr>
        <p:spPr>
          <a:xfrm>
            <a:off x="1371600" y="2209680"/>
            <a:ext cx="0" cy="4038480"/>
          </a:xfrm>
          <a:prstGeom prst="line">
            <a:avLst/>
          </a:prstGeom>
          <a:ln w="25560">
            <a:solidFill>
              <a:srgbClr val="000000"/>
            </a:solidFill>
            <a:round/>
          </a:ln>
        </p:spPr>
      </p:sp>
      <p:sp>
        <p:nvSpPr>
          <p:cNvPr id="162" name="Line 3"/>
          <p:cNvSpPr/>
          <p:nvPr/>
        </p:nvSpPr>
        <p:spPr>
          <a:xfrm>
            <a:off x="1371600" y="2209680"/>
            <a:ext cx="7467480" cy="0"/>
          </a:xfrm>
          <a:prstGeom prst="line">
            <a:avLst/>
          </a:prstGeom>
          <a:ln w="25560">
            <a:solidFill>
              <a:srgbClr val="000000"/>
            </a:solidFill>
            <a:round/>
          </a:ln>
        </p:spPr>
      </p:sp>
      <p:sp>
        <p:nvSpPr>
          <p:cNvPr id="163" name="CustomShape 4"/>
          <p:cNvSpPr/>
          <p:nvPr/>
        </p:nvSpPr>
        <p:spPr>
          <a:xfrm>
            <a:off x="1600200" y="914400"/>
            <a:ext cx="1447560" cy="533160"/>
          </a:xfrm>
          <a:prstGeom prst="roundRect">
            <a:avLst>
              <a:gd name="adj" fmla="val 16667"/>
            </a:avLst>
          </a:prstGeom>
          <a:solidFill>
            <a:srgbClr val="CCFFCC"/>
          </a:solidFill>
          <a:ln w="25560">
            <a:solidFill>
              <a:srgbClr val="000000"/>
            </a:solidFill>
            <a:round/>
          </a:ln>
        </p:spPr>
        <p:txBody>
          <a:bodyPr/>
          <a:lstStyle/>
          <a:p>
            <a:pPr algn="ctr">
              <a:lnSpc>
                <a:spcPct val="100000"/>
              </a:lnSpc>
            </a:pPr>
            <a:r>
              <a:rPr lang="en-US" sz="2400">
                <a:solidFill>
                  <a:srgbClr val="000000"/>
                </a:solidFill>
                <a:latin typeface="Gill Sans"/>
                <a:ea typeface="ヒラギノ角ゴ ProN W3"/>
              </a:rPr>
              <a:t>Goal</a:t>
            </a:r>
            <a:endParaRPr/>
          </a:p>
        </p:txBody>
      </p:sp>
      <p:sp>
        <p:nvSpPr>
          <p:cNvPr id="164" name="CustomShape 5"/>
          <p:cNvSpPr/>
          <p:nvPr/>
        </p:nvSpPr>
        <p:spPr>
          <a:xfrm>
            <a:off x="1523880" y="1676520"/>
            <a:ext cx="1447560" cy="380520"/>
          </a:xfrm>
          <a:prstGeom prst="rect">
            <a:avLst/>
          </a:prstGeom>
          <a:solidFill>
            <a:srgbClr val="FFFF00"/>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Activity</a:t>
            </a:r>
            <a:endParaRPr/>
          </a:p>
        </p:txBody>
      </p:sp>
      <p:sp>
        <p:nvSpPr>
          <p:cNvPr id="165" name="CustomShape 6"/>
          <p:cNvSpPr/>
          <p:nvPr/>
        </p:nvSpPr>
        <p:spPr>
          <a:xfrm>
            <a:off x="1600200" y="243828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66" name="CustomShape 7"/>
          <p:cNvSpPr/>
          <p:nvPr/>
        </p:nvSpPr>
        <p:spPr>
          <a:xfrm>
            <a:off x="3352680" y="914400"/>
            <a:ext cx="1447560" cy="533160"/>
          </a:xfrm>
          <a:prstGeom prst="roundRect">
            <a:avLst>
              <a:gd name="adj" fmla="val 16667"/>
            </a:avLst>
          </a:prstGeom>
          <a:solidFill>
            <a:srgbClr val="CCFFCC"/>
          </a:solidFill>
          <a:ln w="25560">
            <a:solidFill>
              <a:srgbClr val="000000"/>
            </a:solidFill>
            <a:round/>
          </a:ln>
        </p:spPr>
        <p:txBody>
          <a:bodyPr/>
          <a:lstStyle/>
          <a:p>
            <a:pPr algn="ctr">
              <a:lnSpc>
                <a:spcPct val="100000"/>
              </a:lnSpc>
            </a:pPr>
            <a:r>
              <a:rPr lang="en-US" sz="2400">
                <a:solidFill>
                  <a:srgbClr val="000000"/>
                </a:solidFill>
                <a:latin typeface="Gill Sans"/>
                <a:ea typeface="ヒラギノ角ゴ ProN W3"/>
              </a:rPr>
              <a:t>Goal</a:t>
            </a:r>
            <a:endParaRPr/>
          </a:p>
        </p:txBody>
      </p:sp>
      <p:sp>
        <p:nvSpPr>
          <p:cNvPr id="167" name="CustomShape 8"/>
          <p:cNvSpPr/>
          <p:nvPr/>
        </p:nvSpPr>
        <p:spPr>
          <a:xfrm>
            <a:off x="5181480" y="914400"/>
            <a:ext cx="1447560" cy="533160"/>
          </a:xfrm>
          <a:prstGeom prst="roundRect">
            <a:avLst>
              <a:gd name="adj" fmla="val 16667"/>
            </a:avLst>
          </a:prstGeom>
          <a:solidFill>
            <a:srgbClr val="CCFFCC"/>
          </a:solidFill>
          <a:ln w="25560">
            <a:solidFill>
              <a:srgbClr val="000000"/>
            </a:solidFill>
            <a:round/>
          </a:ln>
        </p:spPr>
        <p:txBody>
          <a:bodyPr/>
          <a:lstStyle/>
          <a:p>
            <a:pPr algn="ctr">
              <a:lnSpc>
                <a:spcPct val="100000"/>
              </a:lnSpc>
            </a:pPr>
            <a:r>
              <a:rPr lang="en-US" sz="2400">
                <a:solidFill>
                  <a:srgbClr val="000000"/>
                </a:solidFill>
                <a:latin typeface="Gill Sans"/>
                <a:ea typeface="ヒラギノ角ゴ ProN W3"/>
              </a:rPr>
              <a:t>Goal</a:t>
            </a:r>
            <a:endParaRPr/>
          </a:p>
        </p:txBody>
      </p:sp>
      <p:sp>
        <p:nvSpPr>
          <p:cNvPr id="168" name="CustomShape 9"/>
          <p:cNvSpPr/>
          <p:nvPr/>
        </p:nvSpPr>
        <p:spPr>
          <a:xfrm>
            <a:off x="3124080" y="1676520"/>
            <a:ext cx="1447560" cy="380520"/>
          </a:xfrm>
          <a:prstGeom prst="rect">
            <a:avLst/>
          </a:prstGeom>
          <a:solidFill>
            <a:srgbClr val="FFFF00"/>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Activity</a:t>
            </a:r>
            <a:endParaRPr/>
          </a:p>
        </p:txBody>
      </p:sp>
      <p:sp>
        <p:nvSpPr>
          <p:cNvPr id="169" name="CustomShape 10"/>
          <p:cNvSpPr/>
          <p:nvPr/>
        </p:nvSpPr>
        <p:spPr>
          <a:xfrm>
            <a:off x="4724280" y="1676520"/>
            <a:ext cx="1447560" cy="380520"/>
          </a:xfrm>
          <a:prstGeom prst="rect">
            <a:avLst/>
          </a:prstGeom>
          <a:solidFill>
            <a:srgbClr val="FFFF00"/>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Activity</a:t>
            </a:r>
            <a:endParaRPr/>
          </a:p>
        </p:txBody>
      </p:sp>
      <p:sp>
        <p:nvSpPr>
          <p:cNvPr id="170" name="CustomShape 11"/>
          <p:cNvSpPr/>
          <p:nvPr/>
        </p:nvSpPr>
        <p:spPr>
          <a:xfrm>
            <a:off x="6324480" y="1676520"/>
            <a:ext cx="1447560" cy="380520"/>
          </a:xfrm>
          <a:prstGeom prst="rect">
            <a:avLst/>
          </a:prstGeom>
          <a:solidFill>
            <a:srgbClr val="FFFF00"/>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Activity</a:t>
            </a:r>
            <a:endParaRPr/>
          </a:p>
        </p:txBody>
      </p:sp>
      <p:sp>
        <p:nvSpPr>
          <p:cNvPr id="171" name="CustomShape 12"/>
          <p:cNvSpPr/>
          <p:nvPr/>
        </p:nvSpPr>
        <p:spPr>
          <a:xfrm>
            <a:off x="1600200" y="304812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72" name="CustomShape 13"/>
          <p:cNvSpPr/>
          <p:nvPr/>
        </p:nvSpPr>
        <p:spPr>
          <a:xfrm>
            <a:off x="1600200" y="365760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73" name="CustomShape 14"/>
          <p:cNvSpPr/>
          <p:nvPr/>
        </p:nvSpPr>
        <p:spPr>
          <a:xfrm>
            <a:off x="1600200" y="449568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74" name="CustomShape 15"/>
          <p:cNvSpPr/>
          <p:nvPr/>
        </p:nvSpPr>
        <p:spPr>
          <a:xfrm>
            <a:off x="3276720" y="243828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75" name="CustomShape 16"/>
          <p:cNvSpPr/>
          <p:nvPr/>
        </p:nvSpPr>
        <p:spPr>
          <a:xfrm>
            <a:off x="3276720" y="304812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76" name="CustomShape 17"/>
          <p:cNvSpPr/>
          <p:nvPr/>
        </p:nvSpPr>
        <p:spPr>
          <a:xfrm>
            <a:off x="3276720" y="365760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77" name="CustomShape 18"/>
          <p:cNvSpPr/>
          <p:nvPr/>
        </p:nvSpPr>
        <p:spPr>
          <a:xfrm>
            <a:off x="3276720" y="449568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78" name="CustomShape 19"/>
          <p:cNvSpPr/>
          <p:nvPr/>
        </p:nvSpPr>
        <p:spPr>
          <a:xfrm>
            <a:off x="3276720" y="518148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79" name="CustomShape 20"/>
          <p:cNvSpPr/>
          <p:nvPr/>
        </p:nvSpPr>
        <p:spPr>
          <a:xfrm>
            <a:off x="4800600" y="243828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80" name="CustomShape 21"/>
          <p:cNvSpPr/>
          <p:nvPr/>
        </p:nvSpPr>
        <p:spPr>
          <a:xfrm>
            <a:off x="4800600" y="304812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81" name="CustomShape 22"/>
          <p:cNvSpPr/>
          <p:nvPr/>
        </p:nvSpPr>
        <p:spPr>
          <a:xfrm>
            <a:off x="6400800" y="243828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82" name="CustomShape 23"/>
          <p:cNvSpPr/>
          <p:nvPr/>
        </p:nvSpPr>
        <p:spPr>
          <a:xfrm>
            <a:off x="6400800" y="304812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83" name="CustomShape 24"/>
          <p:cNvSpPr/>
          <p:nvPr/>
        </p:nvSpPr>
        <p:spPr>
          <a:xfrm>
            <a:off x="6400800" y="3657600"/>
            <a:ext cx="1142640" cy="456840"/>
          </a:xfrm>
          <a:prstGeom prst="rect">
            <a:avLst/>
          </a:prstGeom>
          <a:solidFill>
            <a:srgbClr val="E6B9B8"/>
          </a:solidFill>
          <a:ln w="25560">
            <a:solidFill>
              <a:srgbClr val="000000"/>
            </a:solidFill>
            <a:round/>
          </a:ln>
        </p:spPr>
        <p:txBody>
          <a:bodyPr/>
          <a:lstStyle/>
          <a:p>
            <a:pPr algn="ctr">
              <a:lnSpc>
                <a:spcPct val="100000"/>
              </a:lnSpc>
            </a:pPr>
            <a:r>
              <a:rPr lang="en-US" sz="2000">
                <a:solidFill>
                  <a:srgbClr val="000000"/>
                </a:solidFill>
                <a:latin typeface="Gill Sans"/>
                <a:ea typeface="ヒラギノ角ゴ ProN W3"/>
              </a:rPr>
              <a:t>Story</a:t>
            </a:r>
            <a:endParaRPr/>
          </a:p>
        </p:txBody>
      </p:sp>
      <p:sp>
        <p:nvSpPr>
          <p:cNvPr id="184" name="Line 25"/>
          <p:cNvSpPr/>
          <p:nvPr/>
        </p:nvSpPr>
        <p:spPr>
          <a:xfrm>
            <a:off x="1066680" y="4267080"/>
            <a:ext cx="7848720" cy="0"/>
          </a:xfrm>
          <a:prstGeom prst="line">
            <a:avLst/>
          </a:prstGeom>
          <a:ln w="25560">
            <a:solidFill>
              <a:srgbClr val="000000"/>
            </a:solidFill>
            <a:custDash>
              <a:ds d="213000" sp="71000"/>
            </a:custDash>
            <a:round/>
          </a:ln>
        </p:spPr>
      </p:sp>
      <p:sp>
        <p:nvSpPr>
          <p:cNvPr id="185" name="CustomShape 26"/>
          <p:cNvSpPr/>
          <p:nvPr/>
        </p:nvSpPr>
        <p:spPr>
          <a:xfrm>
            <a:off x="8381880" y="1752480"/>
            <a:ext cx="609120" cy="272880"/>
          </a:xfrm>
          <a:prstGeom prst="rect">
            <a:avLst/>
          </a:prstGeom>
          <a:noFill/>
          <a:ln>
            <a:noFill/>
          </a:ln>
        </p:spPr>
        <p:txBody>
          <a:bodyPr lIns="90000" tIns="45000" rIns="90000" bIns="45000"/>
          <a:lstStyle/>
          <a:p>
            <a:pPr>
              <a:lnSpc>
                <a:spcPct val="100000"/>
              </a:lnSpc>
              <a:buFont typeface="StarSymbol"/>
              <a:buChar char=""/>
            </a:pPr>
            <a:r>
              <a:rPr lang="en-US" sz="1200" b="1">
                <a:solidFill>
                  <a:srgbClr val="292929"/>
                </a:solidFill>
                <a:latin typeface="Arial"/>
                <a:ea typeface="Arial"/>
              </a:rPr>
              <a:t>Time</a:t>
            </a:r>
            <a:endParaRPr/>
          </a:p>
        </p:txBody>
      </p:sp>
      <p:sp>
        <p:nvSpPr>
          <p:cNvPr id="186" name="CustomShape 27"/>
          <p:cNvSpPr/>
          <p:nvPr/>
        </p:nvSpPr>
        <p:spPr>
          <a:xfrm rot="5400000">
            <a:off x="-87840" y="3139920"/>
            <a:ext cx="1828440" cy="272880"/>
          </a:xfrm>
          <a:prstGeom prst="rect">
            <a:avLst/>
          </a:prstGeom>
          <a:noFill/>
          <a:ln>
            <a:noFill/>
          </a:ln>
        </p:spPr>
        <p:txBody>
          <a:bodyPr lIns="90000" tIns="45000" rIns="90000" bIns="45000"/>
          <a:lstStyle/>
          <a:p>
            <a:pPr>
              <a:lnSpc>
                <a:spcPct val="100000"/>
              </a:lnSpc>
              <a:buFont typeface="StarSymbol"/>
              <a:buChar char=""/>
            </a:pPr>
            <a:r>
              <a:rPr lang="en-US" sz="1200" b="1">
                <a:solidFill>
                  <a:srgbClr val="292929"/>
                </a:solidFill>
                <a:latin typeface="Arial"/>
                <a:ea typeface="Arial"/>
              </a:rPr>
              <a:t>Necessity</a:t>
            </a:r>
            <a:endParaRPr/>
          </a:p>
        </p:txBody>
      </p:sp>
      <p:sp>
        <p:nvSpPr>
          <p:cNvPr id="187" name="CustomShape 28"/>
          <p:cNvSpPr/>
          <p:nvPr/>
        </p:nvSpPr>
        <p:spPr>
          <a:xfrm rot="5400000">
            <a:off x="7812720" y="3132720"/>
            <a:ext cx="1080360" cy="272880"/>
          </a:xfrm>
          <a:prstGeom prst="rect">
            <a:avLst/>
          </a:prstGeom>
          <a:noFill/>
          <a:ln>
            <a:noFill/>
          </a:ln>
        </p:spPr>
        <p:txBody>
          <a:bodyPr lIns="90000" tIns="45000" rIns="90000" bIns="45000"/>
          <a:lstStyle/>
          <a:p>
            <a:pPr>
              <a:lnSpc>
                <a:spcPct val="100000"/>
              </a:lnSpc>
              <a:buFont typeface="StarSymbol"/>
              <a:buChar char=""/>
            </a:pPr>
            <a:r>
              <a:rPr lang="en-US" sz="1200" b="1">
                <a:solidFill>
                  <a:srgbClr val="292929"/>
                </a:solidFill>
                <a:latin typeface="Arial"/>
                <a:ea typeface="Arial"/>
              </a:rPr>
              <a:t>MMF</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457200" y="274680"/>
            <a:ext cx="8229240" cy="923760"/>
          </a:xfrm>
          <a:prstGeom prst="rect">
            <a:avLst/>
          </a:prstGeom>
        </p:spPr>
        <p:txBody>
          <a:bodyPr anchor="ctr"/>
          <a:lstStyle/>
          <a:p>
            <a:pPr>
              <a:lnSpc>
                <a:spcPct val="100000"/>
              </a:lnSpc>
            </a:pPr>
            <a:r>
              <a:rPr lang="en-US" sz="4000">
                <a:solidFill>
                  <a:srgbClr val="000000"/>
                </a:solidFill>
                <a:latin typeface="Marydale"/>
              </a:rPr>
              <a:t>Dependencies</a:t>
            </a:r>
            <a:endParaRPr/>
          </a:p>
        </p:txBody>
      </p:sp>
      <p:sp>
        <p:nvSpPr>
          <p:cNvPr id="189" name="TextShape 2"/>
          <p:cNvSpPr txBox="1"/>
          <p:nvPr/>
        </p:nvSpPr>
        <p:spPr>
          <a:xfrm>
            <a:off x="457200" y="1600200"/>
            <a:ext cx="8229240" cy="4173480"/>
          </a:xfrm>
          <a:prstGeom prst="rect">
            <a:avLst/>
          </a:prstGeom>
        </p:spPr>
        <p:txBody>
          <a:bodyPr/>
          <a:lstStyle/>
          <a:p>
            <a:pPr>
              <a:lnSpc>
                <a:spcPct val="100000"/>
              </a:lnSpc>
            </a:pPr>
            <a:endParaRPr/>
          </a:p>
          <a:p>
            <a:pPr>
              <a:lnSpc>
                <a:spcPct val="100000"/>
              </a:lnSpc>
              <a:buFont typeface="Lucida Grande"/>
              <a:buChar char="–"/>
            </a:pPr>
            <a:r>
              <a:rPr lang="en-US" sz="3200">
                <a:solidFill>
                  <a:srgbClr val="333333"/>
                </a:solidFill>
                <a:latin typeface="CamingoDos Pro Cd"/>
              </a:rPr>
              <a:t>Cross project dependencies</a:t>
            </a:r>
            <a:endParaRPr/>
          </a:p>
          <a:p>
            <a:pPr>
              <a:lnSpc>
                <a:spcPct val="100000"/>
              </a:lnSpc>
              <a:buFont typeface="Lucida Grande"/>
              <a:buChar char="–"/>
            </a:pPr>
            <a:r>
              <a:rPr lang="en-US" sz="3200">
                <a:solidFill>
                  <a:srgbClr val="333333"/>
                </a:solidFill>
                <a:latin typeface="CamingoDos Pro Cd"/>
              </a:rPr>
              <a:t>Departmental dependencies</a:t>
            </a:r>
            <a:endParaRPr/>
          </a:p>
          <a:p>
            <a:pPr>
              <a:lnSpc>
                <a:spcPct val="100000"/>
              </a:lnSpc>
              <a:buFont typeface="Lucida Grande"/>
              <a:buChar char="–"/>
            </a:pPr>
            <a:r>
              <a:rPr lang="en-US" sz="3200">
                <a:solidFill>
                  <a:srgbClr val="333333"/>
                </a:solidFill>
                <a:latin typeface="CamingoDos Pro Cd"/>
              </a:rPr>
              <a:t>Staffing dependencies</a:t>
            </a:r>
            <a:endParaRPr/>
          </a:p>
          <a:p>
            <a:pPr>
              <a:lnSpc>
                <a:spcPct val="100000"/>
              </a:lnSpc>
            </a:pP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57200" y="228600"/>
            <a:ext cx="8229240" cy="655200"/>
          </a:xfrm>
          <a:prstGeom prst="rect">
            <a:avLst/>
          </a:prstGeom>
        </p:spPr>
        <p:txBody>
          <a:bodyPr anchor="ctr"/>
          <a:lstStyle/>
          <a:p>
            <a:pPr>
              <a:lnSpc>
                <a:spcPct val="100000"/>
              </a:lnSpc>
            </a:pPr>
            <a:r>
              <a:rPr lang="en-US" sz="4000">
                <a:solidFill>
                  <a:srgbClr val="000000"/>
                </a:solidFill>
                <a:latin typeface="Marydale"/>
              </a:rPr>
              <a:t>Cross-Functional Requirements</a:t>
            </a:r>
            <a:endParaRPr/>
          </a:p>
        </p:txBody>
      </p:sp>
      <p:sp>
        <p:nvSpPr>
          <p:cNvPr id="191" name="TextShape 2"/>
          <p:cNvSpPr txBox="1"/>
          <p:nvPr/>
        </p:nvSpPr>
        <p:spPr>
          <a:xfrm>
            <a:off x="4876920" y="2057400"/>
            <a:ext cx="3962160" cy="4171680"/>
          </a:xfrm>
          <a:prstGeom prst="rect">
            <a:avLst/>
          </a:prstGeom>
        </p:spPr>
        <p:txBody>
          <a:bodyPr lIns="26640" tIns="26640" rIns="26640" bIns="26640"/>
          <a:lstStyle/>
          <a:p>
            <a:pPr>
              <a:lnSpc>
                <a:spcPct val="100000"/>
              </a:lnSpc>
              <a:buFont typeface="Lucida Grande"/>
              <a:buChar char="–"/>
            </a:pPr>
            <a:r>
              <a:rPr lang="en-US" sz="2700">
                <a:solidFill>
                  <a:srgbClr val="333333"/>
                </a:solidFill>
                <a:latin typeface="Calibri"/>
              </a:rPr>
              <a:t>Portability</a:t>
            </a:r>
            <a:endParaRPr/>
          </a:p>
          <a:p>
            <a:pPr>
              <a:lnSpc>
                <a:spcPct val="100000"/>
              </a:lnSpc>
              <a:buFont typeface="Lucida Grande"/>
              <a:buChar char="–"/>
            </a:pPr>
            <a:r>
              <a:rPr lang="en-US" sz="2700">
                <a:solidFill>
                  <a:srgbClr val="333333"/>
                </a:solidFill>
                <a:latin typeface="Calibri"/>
              </a:rPr>
              <a:t>Extensibility</a:t>
            </a:r>
            <a:endParaRPr/>
          </a:p>
          <a:p>
            <a:pPr>
              <a:lnSpc>
                <a:spcPct val="100000"/>
              </a:lnSpc>
              <a:buFont typeface="Lucida Grande"/>
              <a:buChar char="–"/>
            </a:pPr>
            <a:r>
              <a:rPr lang="en-US" sz="2700">
                <a:solidFill>
                  <a:srgbClr val="333333"/>
                </a:solidFill>
                <a:latin typeface="Calibri"/>
              </a:rPr>
              <a:t>Localization</a:t>
            </a:r>
            <a:endParaRPr/>
          </a:p>
          <a:p>
            <a:pPr>
              <a:lnSpc>
                <a:spcPct val="100000"/>
              </a:lnSpc>
              <a:buFont typeface="Lucida Grande"/>
              <a:buChar char="–"/>
            </a:pPr>
            <a:r>
              <a:rPr lang="en-US" sz="2700">
                <a:solidFill>
                  <a:srgbClr val="333333"/>
                </a:solidFill>
                <a:latin typeface="Calibri"/>
              </a:rPr>
              <a:t>Scalability</a:t>
            </a:r>
            <a:endParaRPr/>
          </a:p>
          <a:p>
            <a:pPr>
              <a:lnSpc>
                <a:spcPct val="100000"/>
              </a:lnSpc>
              <a:buFont typeface="Lucida Grande"/>
              <a:buChar char="–"/>
            </a:pPr>
            <a:r>
              <a:rPr lang="en-US" sz="2700">
                <a:solidFill>
                  <a:srgbClr val="333333"/>
                </a:solidFill>
                <a:latin typeface="CamingoDos Pro Cd"/>
              </a:rPr>
              <a:t>Usability</a:t>
            </a:r>
            <a:endParaRPr/>
          </a:p>
        </p:txBody>
      </p:sp>
      <p:sp>
        <p:nvSpPr>
          <p:cNvPr id="192" name="TextShape 3"/>
          <p:cNvSpPr txBox="1"/>
          <p:nvPr/>
        </p:nvSpPr>
        <p:spPr>
          <a:xfrm>
            <a:off x="0" y="2057400"/>
            <a:ext cx="3352320" cy="3962160"/>
          </a:xfrm>
          <a:prstGeom prst="rect">
            <a:avLst/>
          </a:prstGeom>
        </p:spPr>
        <p:txBody>
          <a:bodyPr/>
          <a:lstStyle/>
          <a:p>
            <a:pPr>
              <a:lnSpc>
                <a:spcPct val="100000"/>
              </a:lnSpc>
              <a:buFont typeface="Lucida Grande"/>
              <a:buChar char="–"/>
            </a:pPr>
            <a:r>
              <a:rPr lang="en-US" sz="3200">
                <a:solidFill>
                  <a:srgbClr val="333333"/>
                </a:solidFill>
                <a:latin typeface="CamingoDos Pro Cd"/>
              </a:rPr>
              <a:t>Auditability</a:t>
            </a:r>
            <a:endParaRPr/>
          </a:p>
          <a:p>
            <a:pPr>
              <a:lnSpc>
                <a:spcPct val="100000"/>
              </a:lnSpc>
              <a:buFont typeface="Lucida Grande"/>
              <a:buChar char="–"/>
            </a:pPr>
            <a:r>
              <a:rPr lang="en-US" sz="3200">
                <a:solidFill>
                  <a:srgbClr val="333333"/>
                </a:solidFill>
                <a:latin typeface="CamingoDos Pro Cd"/>
              </a:rPr>
              <a:t>Authentication</a:t>
            </a:r>
            <a:endParaRPr/>
          </a:p>
          <a:p>
            <a:pPr>
              <a:lnSpc>
                <a:spcPct val="100000"/>
              </a:lnSpc>
              <a:buFont typeface="Lucida Grande"/>
              <a:buChar char="–"/>
            </a:pPr>
            <a:r>
              <a:rPr lang="en-US" sz="3200">
                <a:solidFill>
                  <a:srgbClr val="333333"/>
                </a:solidFill>
                <a:latin typeface="CamingoDos Pro Cd"/>
              </a:rPr>
              <a:t>Authorization</a:t>
            </a:r>
            <a:endParaRPr/>
          </a:p>
          <a:p>
            <a:pPr>
              <a:lnSpc>
                <a:spcPct val="100000"/>
              </a:lnSpc>
              <a:buFont typeface="Lucida Grande"/>
              <a:buChar char="–"/>
            </a:pPr>
            <a:r>
              <a:rPr lang="en-US" sz="3200">
                <a:solidFill>
                  <a:srgbClr val="333333"/>
                </a:solidFill>
                <a:latin typeface="CamingoDos Pro Cd"/>
              </a:rPr>
              <a:t>Availability</a:t>
            </a:r>
            <a:endParaRPr/>
          </a:p>
          <a:p>
            <a:pPr>
              <a:lnSpc>
                <a:spcPct val="100000"/>
              </a:lnSpc>
              <a:buFont typeface="Lucida Grande"/>
              <a:buChar char="–"/>
            </a:pPr>
            <a:r>
              <a:rPr lang="en-US" sz="3200">
                <a:solidFill>
                  <a:srgbClr val="333333"/>
                </a:solidFill>
                <a:latin typeface="CamingoDos Pro Cd"/>
              </a:rPr>
              <a:t>Performance</a:t>
            </a:r>
            <a:endParaRPr/>
          </a:p>
          <a:p>
            <a:pPr>
              <a:lnSpc>
                <a:spcPct val="100000"/>
              </a:lnSpc>
              <a:buFont typeface="Lucida Grande"/>
              <a:buChar char="–"/>
            </a:pPr>
            <a:r>
              <a:rPr lang="en-US" sz="3200">
                <a:solidFill>
                  <a:srgbClr val="333333"/>
                </a:solidFill>
                <a:latin typeface="CamingoDos Pro Cd"/>
              </a:rPr>
              <a:t>Regulatory</a:t>
            </a:r>
            <a:endParaRPr/>
          </a:p>
          <a:p>
            <a:pPr>
              <a:lnSpc>
                <a:spcPct val="100000"/>
              </a:lnSpc>
              <a:buFont typeface="Lucida Grande"/>
              <a:buChar char="–"/>
            </a:pPr>
            <a:r>
              <a:rPr lang="en-US" sz="3200">
                <a:solidFill>
                  <a:srgbClr val="333333"/>
                </a:solidFill>
                <a:latin typeface="CamingoDos Pro Cd"/>
              </a:rPr>
              <a:t>Security</a:t>
            </a:r>
            <a:endParaRPr/>
          </a:p>
          <a:p>
            <a:pPr>
              <a:lnSpc>
                <a:spcPct val="100000"/>
              </a:lnSpc>
            </a:pPr>
            <a:endParaRPr/>
          </a:p>
        </p:txBody>
      </p:sp>
      <p:sp>
        <p:nvSpPr>
          <p:cNvPr id="193" name="CustomShape 4"/>
          <p:cNvSpPr/>
          <p:nvPr/>
        </p:nvSpPr>
        <p:spPr>
          <a:xfrm>
            <a:off x="228600" y="1295280"/>
            <a:ext cx="2514240" cy="577800"/>
          </a:xfrm>
          <a:prstGeom prst="rect">
            <a:avLst/>
          </a:prstGeom>
          <a:noFill/>
          <a:ln>
            <a:noFill/>
          </a:ln>
        </p:spPr>
        <p:txBody>
          <a:bodyPr lIns="90000" tIns="45000" rIns="90000" bIns="45000"/>
          <a:lstStyle/>
          <a:p>
            <a:pPr>
              <a:lnSpc>
                <a:spcPct val="100000"/>
              </a:lnSpc>
            </a:pPr>
            <a:r>
              <a:rPr lang="en-US" sz="3200">
                <a:solidFill>
                  <a:srgbClr val="292929"/>
                </a:solidFill>
                <a:latin typeface="Arial"/>
                <a:ea typeface="Arial"/>
              </a:rPr>
              <a:t>Execution</a:t>
            </a:r>
            <a:endParaRPr/>
          </a:p>
        </p:txBody>
      </p:sp>
      <p:sp>
        <p:nvSpPr>
          <p:cNvPr id="194" name="CustomShape 5"/>
          <p:cNvSpPr/>
          <p:nvPr/>
        </p:nvSpPr>
        <p:spPr>
          <a:xfrm>
            <a:off x="4724280" y="1225440"/>
            <a:ext cx="2514240" cy="577800"/>
          </a:xfrm>
          <a:prstGeom prst="rect">
            <a:avLst/>
          </a:prstGeom>
          <a:noFill/>
          <a:ln>
            <a:noFill/>
          </a:ln>
        </p:spPr>
        <p:txBody>
          <a:bodyPr lIns="90000" tIns="45000" rIns="90000" bIns="45000"/>
          <a:lstStyle/>
          <a:p>
            <a:pPr>
              <a:lnSpc>
                <a:spcPct val="100000"/>
              </a:lnSpc>
            </a:pPr>
            <a:r>
              <a:rPr lang="en-US" sz="3200">
                <a:solidFill>
                  <a:srgbClr val="292929"/>
                </a:solidFill>
                <a:latin typeface="Arial"/>
                <a:ea typeface="Arial"/>
              </a:rPr>
              <a:t>Evolution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57200" y="274680"/>
            <a:ext cx="8229240" cy="923760"/>
          </a:xfrm>
          <a:prstGeom prst="rect">
            <a:avLst/>
          </a:prstGeom>
        </p:spPr>
        <p:txBody>
          <a:bodyPr anchor="ctr"/>
          <a:lstStyle/>
          <a:p>
            <a:pPr>
              <a:lnSpc>
                <a:spcPct val="100000"/>
              </a:lnSpc>
            </a:pPr>
            <a:r>
              <a:rPr lang="en-US" sz="4000">
                <a:solidFill>
                  <a:srgbClr val="000000"/>
                </a:solidFill>
                <a:latin typeface="Marydale"/>
              </a:rPr>
              <a:t>In Summary</a:t>
            </a:r>
            <a:endParaRPr/>
          </a:p>
        </p:txBody>
      </p:sp>
      <p:sp>
        <p:nvSpPr>
          <p:cNvPr id="196" name="TextShape 2"/>
          <p:cNvSpPr txBox="1"/>
          <p:nvPr/>
        </p:nvSpPr>
        <p:spPr>
          <a:xfrm>
            <a:off x="457200" y="1600200"/>
            <a:ext cx="8229240" cy="4173480"/>
          </a:xfrm>
          <a:prstGeom prst="rect">
            <a:avLst/>
          </a:prstGeom>
        </p:spPr>
        <p:txBody>
          <a:bodyPr/>
          <a:lstStyle/>
          <a:p>
            <a:pPr>
              <a:lnSpc>
                <a:spcPct val="100000"/>
              </a:lnSpc>
              <a:buFont typeface="Lucida Grande"/>
              <a:buChar char="–"/>
            </a:pPr>
            <a:r>
              <a:rPr lang="en-US" sz="3200">
                <a:solidFill>
                  <a:srgbClr val="333333"/>
                </a:solidFill>
                <a:latin typeface="CamingoDos Pro Cd"/>
              </a:rPr>
              <a:t>Prioritizing stories</a:t>
            </a:r>
            <a:endParaRPr/>
          </a:p>
          <a:p>
            <a:pPr>
              <a:lnSpc>
                <a:spcPct val="100000"/>
              </a:lnSpc>
              <a:buFont typeface="Lucida Grande"/>
              <a:buChar char="–"/>
            </a:pPr>
            <a:r>
              <a:rPr lang="en-US" sz="3200">
                <a:solidFill>
                  <a:srgbClr val="333333"/>
                </a:solidFill>
                <a:latin typeface="CamingoDos Pro Cd"/>
              </a:rPr>
              <a:t>Minimally Marketable Features</a:t>
            </a:r>
            <a:endParaRPr/>
          </a:p>
          <a:p>
            <a:pPr>
              <a:lnSpc>
                <a:spcPct val="100000"/>
              </a:lnSpc>
              <a:buFont typeface="Lucida Grande"/>
              <a:buChar char="–"/>
            </a:pPr>
            <a:r>
              <a:rPr lang="en-US" sz="3200">
                <a:solidFill>
                  <a:srgbClr val="333333"/>
                </a:solidFill>
                <a:latin typeface="CamingoDos Pro Cd"/>
              </a:rPr>
              <a:t>Span Planning</a:t>
            </a:r>
            <a:endParaRPr/>
          </a:p>
          <a:p>
            <a:pPr>
              <a:lnSpc>
                <a:spcPct val="100000"/>
              </a:lnSpc>
              <a:buFont typeface="Lucida Grande"/>
              <a:buChar char="–"/>
            </a:pPr>
            <a:r>
              <a:rPr lang="en-US" sz="3200">
                <a:solidFill>
                  <a:srgbClr val="333333"/>
                </a:solidFill>
                <a:latin typeface="CamingoDos Pro Cd"/>
              </a:rPr>
              <a:t>Other activities</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ransition spd="slow">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912</Words>
  <Application>Microsoft Macintosh PowerPoint</Application>
  <PresentationFormat>On-screen Show (4:3)</PresentationFormat>
  <Paragraphs>176</Paragraphs>
  <Slides>11</Slides>
  <Notes>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11</vt:i4>
      </vt:variant>
    </vt:vector>
  </HeadingPairs>
  <TitlesOfParts>
    <vt:vector size="24" baseType="lpstr">
      <vt:lpstr>CamingoDos Pro Cd</vt:lpstr>
      <vt:lpstr>DejaVu Sans</vt:lpstr>
      <vt:lpstr>Gill Sans</vt:lpstr>
      <vt:lpstr>Lucida Grande</vt:lpstr>
      <vt:lpstr>Marydale</vt:lpstr>
      <vt:lpstr>StarSymbol</vt:lpstr>
      <vt:lpstr>Arial</vt:lpstr>
      <vt:lpstr>Calibri</vt:lpstr>
      <vt:lpstr>ＭＳ Ｐゴシック</vt:lpstr>
      <vt:lpstr>ヒラギノ角ゴ ProN W3</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2015-10-05T23:13:55Z</dcterms:modified>
</cp:coreProperties>
</file>